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42" r:id="rId2"/>
    <p:sldMasterId id="2147483763" r:id="rId3"/>
  </p:sldMasterIdLst>
  <p:notesMasterIdLst>
    <p:notesMasterId r:id="rId35"/>
  </p:notesMasterIdLst>
  <p:handoutMasterIdLst>
    <p:handoutMasterId r:id="rId36"/>
  </p:handoutMasterIdLst>
  <p:sldIdLst>
    <p:sldId id="281" r:id="rId4"/>
    <p:sldId id="311" r:id="rId5"/>
    <p:sldId id="352" r:id="rId6"/>
    <p:sldId id="292" r:id="rId7"/>
    <p:sldId id="351" r:id="rId8"/>
    <p:sldId id="338" r:id="rId9"/>
    <p:sldId id="339" r:id="rId10"/>
    <p:sldId id="350" r:id="rId11"/>
    <p:sldId id="340" r:id="rId12"/>
    <p:sldId id="341" r:id="rId13"/>
    <p:sldId id="294" r:id="rId14"/>
    <p:sldId id="342" r:id="rId15"/>
    <p:sldId id="344" r:id="rId16"/>
    <p:sldId id="345" r:id="rId17"/>
    <p:sldId id="346" r:id="rId18"/>
    <p:sldId id="347" r:id="rId19"/>
    <p:sldId id="348" r:id="rId20"/>
    <p:sldId id="349" r:id="rId21"/>
    <p:sldId id="318" r:id="rId22"/>
    <p:sldId id="320" r:id="rId23"/>
    <p:sldId id="321" r:id="rId24"/>
    <p:sldId id="322" r:id="rId25"/>
    <p:sldId id="323" r:id="rId26"/>
    <p:sldId id="324" r:id="rId27"/>
    <p:sldId id="325" r:id="rId28"/>
    <p:sldId id="326" r:id="rId29"/>
    <p:sldId id="327" r:id="rId30"/>
    <p:sldId id="328" r:id="rId31"/>
    <p:sldId id="329" r:id="rId32"/>
    <p:sldId id="317" r:id="rId33"/>
    <p:sldId id="291" r:id="rId34"/>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Geneva" pitchFamily="125"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Geneva" pitchFamily="125"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Geneva" pitchFamily="125"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Geneva" pitchFamily="125"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Geneva" pitchFamily="125" charset="-128"/>
        <a:cs typeface="+mn-cs"/>
      </a:defRPr>
    </a:lvl5pPr>
    <a:lvl6pPr marL="2286000" algn="l" defTabSz="914400" rtl="0" eaLnBrk="1" latinLnBrk="0" hangingPunct="1">
      <a:defRPr kern="1200">
        <a:solidFill>
          <a:schemeClr val="tx1"/>
        </a:solidFill>
        <a:latin typeface="Calibri" panose="020F0502020204030204" pitchFamily="34" charset="0"/>
        <a:ea typeface="Geneva" pitchFamily="125" charset="-128"/>
        <a:cs typeface="+mn-cs"/>
      </a:defRPr>
    </a:lvl6pPr>
    <a:lvl7pPr marL="2743200" algn="l" defTabSz="914400" rtl="0" eaLnBrk="1" latinLnBrk="0" hangingPunct="1">
      <a:defRPr kern="1200">
        <a:solidFill>
          <a:schemeClr val="tx1"/>
        </a:solidFill>
        <a:latin typeface="Calibri" panose="020F0502020204030204" pitchFamily="34" charset="0"/>
        <a:ea typeface="Geneva" pitchFamily="125" charset="-128"/>
        <a:cs typeface="+mn-cs"/>
      </a:defRPr>
    </a:lvl7pPr>
    <a:lvl8pPr marL="3200400" algn="l" defTabSz="914400" rtl="0" eaLnBrk="1" latinLnBrk="0" hangingPunct="1">
      <a:defRPr kern="1200">
        <a:solidFill>
          <a:schemeClr val="tx1"/>
        </a:solidFill>
        <a:latin typeface="Calibri" panose="020F0502020204030204" pitchFamily="34" charset="0"/>
        <a:ea typeface="Geneva" pitchFamily="125" charset="-128"/>
        <a:cs typeface="+mn-cs"/>
      </a:defRPr>
    </a:lvl8pPr>
    <a:lvl9pPr marL="3657600" algn="l" defTabSz="914400" rtl="0" eaLnBrk="1" latinLnBrk="0" hangingPunct="1">
      <a:defRPr kern="1200">
        <a:solidFill>
          <a:schemeClr val="tx1"/>
        </a:solidFill>
        <a:latin typeface="Calibri" panose="020F0502020204030204" pitchFamily="34" charset="0"/>
        <a:ea typeface="Geneva" pitchFamily="125"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907">
          <p15:clr>
            <a:srgbClr val="A4A3A4"/>
          </p15:clr>
        </p15:guide>
        <p15:guide id="4" orient="horz" pos="1128" userDrawn="1">
          <p15:clr>
            <a:srgbClr val="A4A3A4"/>
          </p15:clr>
        </p15:guide>
        <p15:guide id="5" pos="2879">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lochman, Heather [USA]" initials="PH[" lastIdx="8" clrIdx="0">
    <p:extLst/>
  </p:cmAuthor>
  <p:cmAuthor id="2" name="Mamula, Emily [USA]" initials="ME[" lastIdx="4" clrIdx="1">
    <p:extLst/>
  </p:cmAuthor>
  <p:cmAuthor id="3" name="Corey Mackison" initials="CJM" lastIdx="4"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7B38"/>
    <a:srgbClr val="A45123"/>
    <a:srgbClr val="5C5A8A"/>
    <a:srgbClr val="5FA545"/>
    <a:srgbClr val="C56C28"/>
    <a:srgbClr val="000000"/>
    <a:srgbClr val="6E6561"/>
    <a:srgbClr val="63B460"/>
    <a:srgbClr val="83D081"/>
    <a:srgbClr val="4FA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38" autoAdjust="0"/>
    <p:restoredTop sz="74456" autoAdjust="0"/>
  </p:normalViewPr>
  <p:slideViewPr>
    <p:cSldViewPr snapToGrid="0" snapToObjects="1">
      <p:cViewPr varScale="1">
        <p:scale>
          <a:sx n="50" d="100"/>
          <a:sy n="50" d="100"/>
        </p:scale>
        <p:origin x="1620" y="36"/>
      </p:cViewPr>
      <p:guideLst>
        <p:guide orient="horz" pos="2160"/>
        <p:guide pos="2880"/>
        <p:guide orient="horz" pos="907"/>
        <p:guide orient="horz" pos="1128"/>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6" d="100"/>
          <a:sy n="66" d="100"/>
        </p:scale>
        <p:origin x="3222"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42CA37-F958-44FC-96C8-88D59C89FA34}" type="doc">
      <dgm:prSet loTypeId="urn:microsoft.com/office/officeart/2005/8/layout/hChevron3" loCatId="process" qsTypeId="urn:microsoft.com/office/officeart/2005/8/quickstyle/simple1" qsCatId="simple" csTypeId="urn:microsoft.com/office/officeart/2005/8/colors/accent3_2" csCatId="accent3" phldr="1"/>
      <dgm:spPr/>
    </dgm:pt>
    <dgm:pt modelId="{F80D07B9-803B-405C-82C5-25389639362A}">
      <dgm:prSet phldrT="[Text]"/>
      <dgm:spPr>
        <a:solidFill>
          <a:schemeClr val="tx2">
            <a:lumMod val="75000"/>
          </a:schemeClr>
        </a:solidFill>
      </dgm:spPr>
      <dgm:t>
        <a:bodyPr/>
        <a:lstStyle/>
        <a:p>
          <a:r>
            <a:rPr lang="en-US" dirty="0" smtClean="0"/>
            <a:t>2010</a:t>
          </a:r>
          <a:endParaRPr lang="en-US" dirty="0"/>
        </a:p>
      </dgm:t>
    </dgm:pt>
    <dgm:pt modelId="{38B3D3B7-7A07-40A1-9885-12395F7949C8}" type="parTrans" cxnId="{6D5C0586-D815-4A8D-8362-A985DA849FE4}">
      <dgm:prSet/>
      <dgm:spPr/>
      <dgm:t>
        <a:bodyPr/>
        <a:lstStyle/>
        <a:p>
          <a:endParaRPr lang="en-US"/>
        </a:p>
      </dgm:t>
    </dgm:pt>
    <dgm:pt modelId="{3AE2E453-FD8F-4607-BF58-98FA0512E092}" type="sibTrans" cxnId="{6D5C0586-D815-4A8D-8362-A985DA849FE4}">
      <dgm:prSet/>
      <dgm:spPr/>
      <dgm:t>
        <a:bodyPr/>
        <a:lstStyle/>
        <a:p>
          <a:endParaRPr lang="en-US"/>
        </a:p>
      </dgm:t>
    </dgm:pt>
    <dgm:pt modelId="{5A84CA0A-AA0F-418B-9D17-9304AC99C75E}">
      <dgm:prSet phldrT="[Text]"/>
      <dgm:spPr>
        <a:solidFill>
          <a:schemeClr val="tx2">
            <a:lumMod val="75000"/>
          </a:schemeClr>
        </a:solidFill>
      </dgm:spPr>
      <dgm:t>
        <a:bodyPr/>
        <a:lstStyle/>
        <a:p>
          <a:r>
            <a:rPr lang="en-US" dirty="0" smtClean="0"/>
            <a:t>2011</a:t>
          </a:r>
          <a:endParaRPr lang="en-US" dirty="0"/>
        </a:p>
      </dgm:t>
    </dgm:pt>
    <dgm:pt modelId="{F2729741-41F6-4B9D-AF58-85DF7CA4A38E}" type="parTrans" cxnId="{1CA983CA-4513-471A-AD04-90FE85369776}">
      <dgm:prSet/>
      <dgm:spPr/>
      <dgm:t>
        <a:bodyPr/>
        <a:lstStyle/>
        <a:p>
          <a:endParaRPr lang="en-US"/>
        </a:p>
      </dgm:t>
    </dgm:pt>
    <dgm:pt modelId="{ECFA0097-C244-4E2F-BA62-19B2F054B75A}" type="sibTrans" cxnId="{1CA983CA-4513-471A-AD04-90FE85369776}">
      <dgm:prSet/>
      <dgm:spPr/>
      <dgm:t>
        <a:bodyPr/>
        <a:lstStyle/>
        <a:p>
          <a:endParaRPr lang="en-US"/>
        </a:p>
      </dgm:t>
    </dgm:pt>
    <dgm:pt modelId="{27E3931C-29A1-49E0-9CD5-DFF7750BAD9A}">
      <dgm:prSet phldrT="[Text]"/>
      <dgm:spPr>
        <a:solidFill>
          <a:schemeClr val="tx2">
            <a:lumMod val="75000"/>
          </a:schemeClr>
        </a:solidFill>
      </dgm:spPr>
      <dgm:t>
        <a:bodyPr/>
        <a:lstStyle/>
        <a:p>
          <a:r>
            <a:rPr lang="en-US" dirty="0" smtClean="0"/>
            <a:t>2012</a:t>
          </a:r>
          <a:endParaRPr lang="en-US" dirty="0"/>
        </a:p>
      </dgm:t>
    </dgm:pt>
    <dgm:pt modelId="{59066A11-D00E-40C3-81AA-EED3BE0A7F72}" type="parTrans" cxnId="{911F4A61-65AA-4566-9DE8-6C710E3B6CB7}">
      <dgm:prSet/>
      <dgm:spPr/>
      <dgm:t>
        <a:bodyPr/>
        <a:lstStyle/>
        <a:p>
          <a:endParaRPr lang="en-US"/>
        </a:p>
      </dgm:t>
    </dgm:pt>
    <dgm:pt modelId="{B83FA650-5C14-47A5-A764-B78A20100B07}" type="sibTrans" cxnId="{911F4A61-65AA-4566-9DE8-6C710E3B6CB7}">
      <dgm:prSet/>
      <dgm:spPr/>
      <dgm:t>
        <a:bodyPr/>
        <a:lstStyle/>
        <a:p>
          <a:endParaRPr lang="en-US"/>
        </a:p>
      </dgm:t>
    </dgm:pt>
    <dgm:pt modelId="{F34E7B6D-41DA-4875-AE13-B38972DD908C}">
      <dgm:prSet phldrT="[Text]"/>
      <dgm:spPr>
        <a:solidFill>
          <a:schemeClr val="tx2">
            <a:lumMod val="75000"/>
          </a:schemeClr>
        </a:solidFill>
      </dgm:spPr>
      <dgm:t>
        <a:bodyPr/>
        <a:lstStyle/>
        <a:p>
          <a:r>
            <a:rPr lang="en-US" dirty="0" smtClean="0"/>
            <a:t>2013</a:t>
          </a:r>
          <a:endParaRPr lang="en-US" dirty="0"/>
        </a:p>
      </dgm:t>
    </dgm:pt>
    <dgm:pt modelId="{6B8CC71A-FC45-4B87-9348-96C10F9D5866}" type="parTrans" cxnId="{EA875274-3261-4D63-9FE8-65F2BBE63395}">
      <dgm:prSet/>
      <dgm:spPr/>
      <dgm:t>
        <a:bodyPr/>
        <a:lstStyle/>
        <a:p>
          <a:endParaRPr lang="en-US"/>
        </a:p>
      </dgm:t>
    </dgm:pt>
    <dgm:pt modelId="{F430FA85-D084-4F96-975A-1AFCF0C60CD9}" type="sibTrans" cxnId="{EA875274-3261-4D63-9FE8-65F2BBE63395}">
      <dgm:prSet/>
      <dgm:spPr/>
      <dgm:t>
        <a:bodyPr/>
        <a:lstStyle/>
        <a:p>
          <a:endParaRPr lang="en-US"/>
        </a:p>
      </dgm:t>
    </dgm:pt>
    <dgm:pt modelId="{B6D7D270-8AA8-421D-917F-F053DCD455C5}">
      <dgm:prSet phldrT="[Text]"/>
      <dgm:spPr>
        <a:solidFill>
          <a:schemeClr val="tx2">
            <a:lumMod val="75000"/>
          </a:schemeClr>
        </a:solidFill>
      </dgm:spPr>
      <dgm:t>
        <a:bodyPr/>
        <a:lstStyle/>
        <a:p>
          <a:r>
            <a:rPr lang="en-US" dirty="0" smtClean="0"/>
            <a:t>2014</a:t>
          </a:r>
          <a:endParaRPr lang="en-US" dirty="0"/>
        </a:p>
      </dgm:t>
    </dgm:pt>
    <dgm:pt modelId="{D1B50FD2-E8A3-4783-87D8-CE4471C33B44}" type="parTrans" cxnId="{89C9C078-084E-4B2D-B6D2-DB4C4E5C9064}">
      <dgm:prSet/>
      <dgm:spPr/>
      <dgm:t>
        <a:bodyPr/>
        <a:lstStyle/>
        <a:p>
          <a:endParaRPr lang="en-US"/>
        </a:p>
      </dgm:t>
    </dgm:pt>
    <dgm:pt modelId="{E8B5DD13-8327-4E20-8F73-40C5982F5475}" type="sibTrans" cxnId="{89C9C078-084E-4B2D-B6D2-DB4C4E5C9064}">
      <dgm:prSet/>
      <dgm:spPr/>
      <dgm:t>
        <a:bodyPr/>
        <a:lstStyle/>
        <a:p>
          <a:endParaRPr lang="en-US"/>
        </a:p>
      </dgm:t>
    </dgm:pt>
    <dgm:pt modelId="{FA90CA30-F042-4A6C-B36D-916897C8801B}">
      <dgm:prSet phldrT="[Text]"/>
      <dgm:spPr>
        <a:solidFill>
          <a:schemeClr val="tx2">
            <a:lumMod val="75000"/>
          </a:schemeClr>
        </a:solidFill>
      </dgm:spPr>
      <dgm:t>
        <a:bodyPr/>
        <a:lstStyle/>
        <a:p>
          <a:r>
            <a:rPr lang="en-US" dirty="0" smtClean="0"/>
            <a:t>2015</a:t>
          </a:r>
          <a:endParaRPr lang="en-US" dirty="0"/>
        </a:p>
      </dgm:t>
    </dgm:pt>
    <dgm:pt modelId="{67311A43-576A-4EC7-88FC-0C52CAD0C46C}" type="parTrans" cxnId="{8B17D18B-4F04-4DE2-B8CF-FE77DF7F60A4}">
      <dgm:prSet/>
      <dgm:spPr/>
      <dgm:t>
        <a:bodyPr/>
        <a:lstStyle/>
        <a:p>
          <a:endParaRPr lang="en-US"/>
        </a:p>
      </dgm:t>
    </dgm:pt>
    <dgm:pt modelId="{0C9A3860-CCFF-4041-BEBE-D4F8C0E70A9A}" type="sibTrans" cxnId="{8B17D18B-4F04-4DE2-B8CF-FE77DF7F60A4}">
      <dgm:prSet/>
      <dgm:spPr/>
      <dgm:t>
        <a:bodyPr/>
        <a:lstStyle/>
        <a:p>
          <a:endParaRPr lang="en-US"/>
        </a:p>
      </dgm:t>
    </dgm:pt>
    <dgm:pt modelId="{2ED6A724-981A-4979-A366-F1F2E4C2B8F2}">
      <dgm:prSet phldrT="[Text]"/>
      <dgm:spPr>
        <a:solidFill>
          <a:schemeClr val="tx2">
            <a:lumMod val="75000"/>
          </a:schemeClr>
        </a:solidFill>
      </dgm:spPr>
      <dgm:t>
        <a:bodyPr/>
        <a:lstStyle/>
        <a:p>
          <a:r>
            <a:rPr lang="en-US" dirty="0" smtClean="0"/>
            <a:t>2016</a:t>
          </a:r>
          <a:endParaRPr lang="en-US" dirty="0"/>
        </a:p>
      </dgm:t>
    </dgm:pt>
    <dgm:pt modelId="{45176E9B-4AA8-4873-B3A2-DD4F416C6694}" type="parTrans" cxnId="{8490CD9D-14EF-44D1-8D05-19E2024CBE53}">
      <dgm:prSet/>
      <dgm:spPr/>
      <dgm:t>
        <a:bodyPr/>
        <a:lstStyle/>
        <a:p>
          <a:endParaRPr lang="en-US"/>
        </a:p>
      </dgm:t>
    </dgm:pt>
    <dgm:pt modelId="{5074F960-9912-40AA-AB33-DA4C37A44764}" type="sibTrans" cxnId="{8490CD9D-14EF-44D1-8D05-19E2024CBE53}">
      <dgm:prSet/>
      <dgm:spPr/>
      <dgm:t>
        <a:bodyPr/>
        <a:lstStyle/>
        <a:p>
          <a:endParaRPr lang="en-US"/>
        </a:p>
      </dgm:t>
    </dgm:pt>
    <dgm:pt modelId="{303E8784-05C5-4451-9F90-9245B9EB5BFD}" type="pres">
      <dgm:prSet presAssocID="{2A42CA37-F958-44FC-96C8-88D59C89FA34}" presName="Name0" presStyleCnt="0">
        <dgm:presLayoutVars>
          <dgm:dir/>
          <dgm:resizeHandles val="exact"/>
        </dgm:presLayoutVars>
      </dgm:prSet>
      <dgm:spPr/>
    </dgm:pt>
    <dgm:pt modelId="{405C1909-B9AC-4307-9D0F-E72768166F1B}" type="pres">
      <dgm:prSet presAssocID="{F80D07B9-803B-405C-82C5-25389639362A}" presName="parTxOnly" presStyleLbl="node1" presStyleIdx="0" presStyleCnt="7">
        <dgm:presLayoutVars>
          <dgm:bulletEnabled val="1"/>
        </dgm:presLayoutVars>
      </dgm:prSet>
      <dgm:spPr/>
      <dgm:t>
        <a:bodyPr/>
        <a:lstStyle/>
        <a:p>
          <a:endParaRPr lang="en-US"/>
        </a:p>
      </dgm:t>
    </dgm:pt>
    <dgm:pt modelId="{38355334-5FCC-47EB-975A-A4014273501B}" type="pres">
      <dgm:prSet presAssocID="{3AE2E453-FD8F-4607-BF58-98FA0512E092}" presName="parSpace" presStyleCnt="0"/>
      <dgm:spPr/>
    </dgm:pt>
    <dgm:pt modelId="{EFEB78B3-619B-453F-AFB8-B535C9FB7D12}" type="pres">
      <dgm:prSet presAssocID="{5A84CA0A-AA0F-418B-9D17-9304AC99C75E}" presName="parTxOnly" presStyleLbl="node1" presStyleIdx="1" presStyleCnt="7">
        <dgm:presLayoutVars>
          <dgm:bulletEnabled val="1"/>
        </dgm:presLayoutVars>
      </dgm:prSet>
      <dgm:spPr/>
      <dgm:t>
        <a:bodyPr/>
        <a:lstStyle/>
        <a:p>
          <a:endParaRPr lang="en-US"/>
        </a:p>
      </dgm:t>
    </dgm:pt>
    <dgm:pt modelId="{FD42F092-3DB5-4E1A-99E0-D0B76EE11CDF}" type="pres">
      <dgm:prSet presAssocID="{ECFA0097-C244-4E2F-BA62-19B2F054B75A}" presName="parSpace" presStyleCnt="0"/>
      <dgm:spPr/>
    </dgm:pt>
    <dgm:pt modelId="{22EA2A86-E7B2-4B08-8970-01A66A29ECB2}" type="pres">
      <dgm:prSet presAssocID="{27E3931C-29A1-49E0-9CD5-DFF7750BAD9A}" presName="parTxOnly" presStyleLbl="node1" presStyleIdx="2" presStyleCnt="7">
        <dgm:presLayoutVars>
          <dgm:bulletEnabled val="1"/>
        </dgm:presLayoutVars>
      </dgm:prSet>
      <dgm:spPr/>
      <dgm:t>
        <a:bodyPr/>
        <a:lstStyle/>
        <a:p>
          <a:endParaRPr lang="en-US"/>
        </a:p>
      </dgm:t>
    </dgm:pt>
    <dgm:pt modelId="{BCDD7478-8F3F-4EE7-A796-8C4F8051FBA2}" type="pres">
      <dgm:prSet presAssocID="{B83FA650-5C14-47A5-A764-B78A20100B07}" presName="parSpace" presStyleCnt="0"/>
      <dgm:spPr/>
    </dgm:pt>
    <dgm:pt modelId="{F741FEA5-B21A-4E2F-AA6C-2ED5572125BC}" type="pres">
      <dgm:prSet presAssocID="{F34E7B6D-41DA-4875-AE13-B38972DD908C}" presName="parTxOnly" presStyleLbl="node1" presStyleIdx="3" presStyleCnt="7">
        <dgm:presLayoutVars>
          <dgm:bulletEnabled val="1"/>
        </dgm:presLayoutVars>
      </dgm:prSet>
      <dgm:spPr/>
      <dgm:t>
        <a:bodyPr/>
        <a:lstStyle/>
        <a:p>
          <a:endParaRPr lang="en-US"/>
        </a:p>
      </dgm:t>
    </dgm:pt>
    <dgm:pt modelId="{25C020B1-89AB-4C0C-8314-6B7BCE9F28ED}" type="pres">
      <dgm:prSet presAssocID="{F430FA85-D084-4F96-975A-1AFCF0C60CD9}" presName="parSpace" presStyleCnt="0"/>
      <dgm:spPr/>
    </dgm:pt>
    <dgm:pt modelId="{4F79F9E7-766F-42B9-A0E9-7F99BB6CCAC9}" type="pres">
      <dgm:prSet presAssocID="{B6D7D270-8AA8-421D-917F-F053DCD455C5}" presName="parTxOnly" presStyleLbl="node1" presStyleIdx="4" presStyleCnt="7">
        <dgm:presLayoutVars>
          <dgm:bulletEnabled val="1"/>
        </dgm:presLayoutVars>
      </dgm:prSet>
      <dgm:spPr/>
      <dgm:t>
        <a:bodyPr/>
        <a:lstStyle/>
        <a:p>
          <a:endParaRPr lang="en-US"/>
        </a:p>
      </dgm:t>
    </dgm:pt>
    <dgm:pt modelId="{29FD384C-69B4-4AF6-A5B7-C7ACA2B0975C}" type="pres">
      <dgm:prSet presAssocID="{E8B5DD13-8327-4E20-8F73-40C5982F5475}" presName="parSpace" presStyleCnt="0"/>
      <dgm:spPr/>
    </dgm:pt>
    <dgm:pt modelId="{2EB0D044-D7A9-416C-8478-0A519983A97E}" type="pres">
      <dgm:prSet presAssocID="{FA90CA30-F042-4A6C-B36D-916897C8801B}" presName="parTxOnly" presStyleLbl="node1" presStyleIdx="5" presStyleCnt="7">
        <dgm:presLayoutVars>
          <dgm:bulletEnabled val="1"/>
        </dgm:presLayoutVars>
      </dgm:prSet>
      <dgm:spPr/>
      <dgm:t>
        <a:bodyPr/>
        <a:lstStyle/>
        <a:p>
          <a:endParaRPr lang="en-US"/>
        </a:p>
      </dgm:t>
    </dgm:pt>
    <dgm:pt modelId="{FBA58579-1079-4E8D-B93B-4160A6C5394D}" type="pres">
      <dgm:prSet presAssocID="{0C9A3860-CCFF-4041-BEBE-D4F8C0E70A9A}" presName="parSpace" presStyleCnt="0"/>
      <dgm:spPr/>
    </dgm:pt>
    <dgm:pt modelId="{D177AAFA-48AB-4C6E-BEC6-820DADCC79EA}" type="pres">
      <dgm:prSet presAssocID="{2ED6A724-981A-4979-A366-F1F2E4C2B8F2}" presName="parTxOnly" presStyleLbl="node1" presStyleIdx="6" presStyleCnt="7">
        <dgm:presLayoutVars>
          <dgm:bulletEnabled val="1"/>
        </dgm:presLayoutVars>
      </dgm:prSet>
      <dgm:spPr/>
      <dgm:t>
        <a:bodyPr/>
        <a:lstStyle/>
        <a:p>
          <a:endParaRPr lang="en-US"/>
        </a:p>
      </dgm:t>
    </dgm:pt>
  </dgm:ptLst>
  <dgm:cxnLst>
    <dgm:cxn modelId="{7909F4D8-6FD5-4067-A718-5BB813C2EEDD}" type="presOf" srcId="{2ED6A724-981A-4979-A366-F1F2E4C2B8F2}" destId="{D177AAFA-48AB-4C6E-BEC6-820DADCC79EA}" srcOrd="0" destOrd="0" presId="urn:microsoft.com/office/officeart/2005/8/layout/hChevron3"/>
    <dgm:cxn modelId="{16766B31-EC3B-49C2-8C3D-498BFF56528F}" type="presOf" srcId="{B6D7D270-8AA8-421D-917F-F053DCD455C5}" destId="{4F79F9E7-766F-42B9-A0E9-7F99BB6CCAC9}" srcOrd="0" destOrd="0" presId="urn:microsoft.com/office/officeart/2005/8/layout/hChevron3"/>
    <dgm:cxn modelId="{89C9C078-084E-4B2D-B6D2-DB4C4E5C9064}" srcId="{2A42CA37-F958-44FC-96C8-88D59C89FA34}" destId="{B6D7D270-8AA8-421D-917F-F053DCD455C5}" srcOrd="4" destOrd="0" parTransId="{D1B50FD2-E8A3-4783-87D8-CE4471C33B44}" sibTransId="{E8B5DD13-8327-4E20-8F73-40C5982F5475}"/>
    <dgm:cxn modelId="{1CA983CA-4513-471A-AD04-90FE85369776}" srcId="{2A42CA37-F958-44FC-96C8-88D59C89FA34}" destId="{5A84CA0A-AA0F-418B-9D17-9304AC99C75E}" srcOrd="1" destOrd="0" parTransId="{F2729741-41F6-4B9D-AF58-85DF7CA4A38E}" sibTransId="{ECFA0097-C244-4E2F-BA62-19B2F054B75A}"/>
    <dgm:cxn modelId="{6D5C0586-D815-4A8D-8362-A985DA849FE4}" srcId="{2A42CA37-F958-44FC-96C8-88D59C89FA34}" destId="{F80D07B9-803B-405C-82C5-25389639362A}" srcOrd="0" destOrd="0" parTransId="{38B3D3B7-7A07-40A1-9885-12395F7949C8}" sibTransId="{3AE2E453-FD8F-4607-BF58-98FA0512E092}"/>
    <dgm:cxn modelId="{52B0188B-9DF3-409A-B854-895E44CEE4FC}" type="presOf" srcId="{27E3931C-29A1-49E0-9CD5-DFF7750BAD9A}" destId="{22EA2A86-E7B2-4B08-8970-01A66A29ECB2}" srcOrd="0" destOrd="0" presId="urn:microsoft.com/office/officeart/2005/8/layout/hChevron3"/>
    <dgm:cxn modelId="{429F299F-3A1B-4CE7-9B0E-B3EE30714110}" type="presOf" srcId="{F34E7B6D-41DA-4875-AE13-B38972DD908C}" destId="{F741FEA5-B21A-4E2F-AA6C-2ED5572125BC}" srcOrd="0" destOrd="0" presId="urn:microsoft.com/office/officeart/2005/8/layout/hChevron3"/>
    <dgm:cxn modelId="{B7637CA8-4441-4A12-9754-36F47AE2CB7F}" type="presOf" srcId="{F80D07B9-803B-405C-82C5-25389639362A}" destId="{405C1909-B9AC-4307-9D0F-E72768166F1B}" srcOrd="0" destOrd="0" presId="urn:microsoft.com/office/officeart/2005/8/layout/hChevron3"/>
    <dgm:cxn modelId="{911F4A61-65AA-4566-9DE8-6C710E3B6CB7}" srcId="{2A42CA37-F958-44FC-96C8-88D59C89FA34}" destId="{27E3931C-29A1-49E0-9CD5-DFF7750BAD9A}" srcOrd="2" destOrd="0" parTransId="{59066A11-D00E-40C3-81AA-EED3BE0A7F72}" sibTransId="{B83FA650-5C14-47A5-A764-B78A20100B07}"/>
    <dgm:cxn modelId="{8B17D18B-4F04-4DE2-B8CF-FE77DF7F60A4}" srcId="{2A42CA37-F958-44FC-96C8-88D59C89FA34}" destId="{FA90CA30-F042-4A6C-B36D-916897C8801B}" srcOrd="5" destOrd="0" parTransId="{67311A43-576A-4EC7-88FC-0C52CAD0C46C}" sibTransId="{0C9A3860-CCFF-4041-BEBE-D4F8C0E70A9A}"/>
    <dgm:cxn modelId="{7E2D5F99-244B-43BB-A27F-06C1920CF535}" type="presOf" srcId="{2A42CA37-F958-44FC-96C8-88D59C89FA34}" destId="{303E8784-05C5-4451-9F90-9245B9EB5BFD}" srcOrd="0" destOrd="0" presId="urn:microsoft.com/office/officeart/2005/8/layout/hChevron3"/>
    <dgm:cxn modelId="{EA875274-3261-4D63-9FE8-65F2BBE63395}" srcId="{2A42CA37-F958-44FC-96C8-88D59C89FA34}" destId="{F34E7B6D-41DA-4875-AE13-B38972DD908C}" srcOrd="3" destOrd="0" parTransId="{6B8CC71A-FC45-4B87-9348-96C10F9D5866}" sibTransId="{F430FA85-D084-4F96-975A-1AFCF0C60CD9}"/>
    <dgm:cxn modelId="{AADB020D-78D0-46E7-A642-FA9677347C13}" type="presOf" srcId="{FA90CA30-F042-4A6C-B36D-916897C8801B}" destId="{2EB0D044-D7A9-416C-8478-0A519983A97E}" srcOrd="0" destOrd="0" presId="urn:microsoft.com/office/officeart/2005/8/layout/hChevron3"/>
    <dgm:cxn modelId="{8490CD9D-14EF-44D1-8D05-19E2024CBE53}" srcId="{2A42CA37-F958-44FC-96C8-88D59C89FA34}" destId="{2ED6A724-981A-4979-A366-F1F2E4C2B8F2}" srcOrd="6" destOrd="0" parTransId="{45176E9B-4AA8-4873-B3A2-DD4F416C6694}" sibTransId="{5074F960-9912-40AA-AB33-DA4C37A44764}"/>
    <dgm:cxn modelId="{A83D6892-DF56-463E-BC3A-B1577910AE3D}" type="presOf" srcId="{5A84CA0A-AA0F-418B-9D17-9304AC99C75E}" destId="{EFEB78B3-619B-453F-AFB8-B535C9FB7D12}" srcOrd="0" destOrd="0" presId="urn:microsoft.com/office/officeart/2005/8/layout/hChevron3"/>
    <dgm:cxn modelId="{8F05EF6B-267C-47B2-BCD4-24DD7D33058D}" type="presParOf" srcId="{303E8784-05C5-4451-9F90-9245B9EB5BFD}" destId="{405C1909-B9AC-4307-9D0F-E72768166F1B}" srcOrd="0" destOrd="0" presId="urn:microsoft.com/office/officeart/2005/8/layout/hChevron3"/>
    <dgm:cxn modelId="{6054F508-8355-4796-9053-0E03CAD80C73}" type="presParOf" srcId="{303E8784-05C5-4451-9F90-9245B9EB5BFD}" destId="{38355334-5FCC-47EB-975A-A4014273501B}" srcOrd="1" destOrd="0" presId="urn:microsoft.com/office/officeart/2005/8/layout/hChevron3"/>
    <dgm:cxn modelId="{E1394C84-A56D-426F-9EEE-61F02CF37209}" type="presParOf" srcId="{303E8784-05C5-4451-9F90-9245B9EB5BFD}" destId="{EFEB78B3-619B-453F-AFB8-B535C9FB7D12}" srcOrd="2" destOrd="0" presId="urn:microsoft.com/office/officeart/2005/8/layout/hChevron3"/>
    <dgm:cxn modelId="{D33E4385-917A-4660-8361-21A4CE2FDA52}" type="presParOf" srcId="{303E8784-05C5-4451-9F90-9245B9EB5BFD}" destId="{FD42F092-3DB5-4E1A-99E0-D0B76EE11CDF}" srcOrd="3" destOrd="0" presId="urn:microsoft.com/office/officeart/2005/8/layout/hChevron3"/>
    <dgm:cxn modelId="{A4B66FF4-B83D-4634-9B10-944ADCB0F765}" type="presParOf" srcId="{303E8784-05C5-4451-9F90-9245B9EB5BFD}" destId="{22EA2A86-E7B2-4B08-8970-01A66A29ECB2}" srcOrd="4" destOrd="0" presId="urn:microsoft.com/office/officeart/2005/8/layout/hChevron3"/>
    <dgm:cxn modelId="{2507A1F1-3A33-46C4-8E89-F2C7B720E97E}" type="presParOf" srcId="{303E8784-05C5-4451-9F90-9245B9EB5BFD}" destId="{BCDD7478-8F3F-4EE7-A796-8C4F8051FBA2}" srcOrd="5" destOrd="0" presId="urn:microsoft.com/office/officeart/2005/8/layout/hChevron3"/>
    <dgm:cxn modelId="{7C2A3A66-A6CB-46A7-9F3B-3A8ECC901FEC}" type="presParOf" srcId="{303E8784-05C5-4451-9F90-9245B9EB5BFD}" destId="{F741FEA5-B21A-4E2F-AA6C-2ED5572125BC}" srcOrd="6" destOrd="0" presId="urn:microsoft.com/office/officeart/2005/8/layout/hChevron3"/>
    <dgm:cxn modelId="{D2A3AD2E-34CF-4393-9D14-0408B5F2DBAD}" type="presParOf" srcId="{303E8784-05C5-4451-9F90-9245B9EB5BFD}" destId="{25C020B1-89AB-4C0C-8314-6B7BCE9F28ED}" srcOrd="7" destOrd="0" presId="urn:microsoft.com/office/officeart/2005/8/layout/hChevron3"/>
    <dgm:cxn modelId="{34266188-0DB9-4D0A-8D63-6AC179E7F11A}" type="presParOf" srcId="{303E8784-05C5-4451-9F90-9245B9EB5BFD}" destId="{4F79F9E7-766F-42B9-A0E9-7F99BB6CCAC9}" srcOrd="8" destOrd="0" presId="urn:microsoft.com/office/officeart/2005/8/layout/hChevron3"/>
    <dgm:cxn modelId="{81D08A34-55DC-4D22-BBED-B647C0EAFAFC}" type="presParOf" srcId="{303E8784-05C5-4451-9F90-9245B9EB5BFD}" destId="{29FD384C-69B4-4AF6-A5B7-C7ACA2B0975C}" srcOrd="9" destOrd="0" presId="urn:microsoft.com/office/officeart/2005/8/layout/hChevron3"/>
    <dgm:cxn modelId="{0166B106-2499-4C84-BC02-8CD577EF2155}" type="presParOf" srcId="{303E8784-05C5-4451-9F90-9245B9EB5BFD}" destId="{2EB0D044-D7A9-416C-8478-0A519983A97E}" srcOrd="10" destOrd="0" presId="urn:microsoft.com/office/officeart/2005/8/layout/hChevron3"/>
    <dgm:cxn modelId="{581A8C21-7EF0-4F8B-BBC8-14E9CE08CDE5}" type="presParOf" srcId="{303E8784-05C5-4451-9F90-9245B9EB5BFD}" destId="{FBA58579-1079-4E8D-B93B-4160A6C5394D}" srcOrd="11" destOrd="0" presId="urn:microsoft.com/office/officeart/2005/8/layout/hChevron3"/>
    <dgm:cxn modelId="{942AD4CD-0943-4F88-A3B7-2D778F5DF790}" type="presParOf" srcId="{303E8784-05C5-4451-9F90-9245B9EB5BFD}" destId="{D177AAFA-48AB-4C6E-BEC6-820DADCC79EA}"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5C1909-B9AC-4307-9D0F-E72768166F1B}">
      <dsp:nvSpPr>
        <dsp:cNvPr id="0" name=""/>
        <dsp:cNvSpPr/>
      </dsp:nvSpPr>
      <dsp:spPr>
        <a:xfrm>
          <a:off x="1097" y="1942492"/>
          <a:ext cx="1291624" cy="516649"/>
        </a:xfrm>
        <a:prstGeom prst="homePlate">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2010</a:t>
          </a:r>
          <a:endParaRPr lang="en-US" sz="2400" kern="1200" dirty="0"/>
        </a:p>
      </dsp:txBody>
      <dsp:txXfrm>
        <a:off x="1097" y="1942492"/>
        <a:ext cx="1162462" cy="516649"/>
      </dsp:txXfrm>
    </dsp:sp>
    <dsp:sp modelId="{EFEB78B3-619B-453F-AFB8-B535C9FB7D12}">
      <dsp:nvSpPr>
        <dsp:cNvPr id="0" name=""/>
        <dsp:cNvSpPr/>
      </dsp:nvSpPr>
      <dsp:spPr>
        <a:xfrm>
          <a:off x="1034397"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2011</a:t>
          </a:r>
          <a:endParaRPr lang="en-US" sz="2400" kern="1200" dirty="0"/>
        </a:p>
      </dsp:txBody>
      <dsp:txXfrm>
        <a:off x="1292722" y="1942492"/>
        <a:ext cx="774975" cy="516649"/>
      </dsp:txXfrm>
    </dsp:sp>
    <dsp:sp modelId="{22EA2A86-E7B2-4B08-8970-01A66A29ECB2}">
      <dsp:nvSpPr>
        <dsp:cNvPr id="0" name=""/>
        <dsp:cNvSpPr/>
      </dsp:nvSpPr>
      <dsp:spPr>
        <a:xfrm>
          <a:off x="2067697"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2012</a:t>
          </a:r>
          <a:endParaRPr lang="en-US" sz="2400" kern="1200" dirty="0"/>
        </a:p>
      </dsp:txBody>
      <dsp:txXfrm>
        <a:off x="2326022" y="1942492"/>
        <a:ext cx="774975" cy="516649"/>
      </dsp:txXfrm>
    </dsp:sp>
    <dsp:sp modelId="{F741FEA5-B21A-4E2F-AA6C-2ED5572125BC}">
      <dsp:nvSpPr>
        <dsp:cNvPr id="0" name=""/>
        <dsp:cNvSpPr/>
      </dsp:nvSpPr>
      <dsp:spPr>
        <a:xfrm>
          <a:off x="3100997"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2013</a:t>
          </a:r>
          <a:endParaRPr lang="en-US" sz="2400" kern="1200" dirty="0"/>
        </a:p>
      </dsp:txBody>
      <dsp:txXfrm>
        <a:off x="3359322" y="1942492"/>
        <a:ext cx="774975" cy="516649"/>
      </dsp:txXfrm>
    </dsp:sp>
    <dsp:sp modelId="{4F79F9E7-766F-42B9-A0E9-7F99BB6CCAC9}">
      <dsp:nvSpPr>
        <dsp:cNvPr id="0" name=""/>
        <dsp:cNvSpPr/>
      </dsp:nvSpPr>
      <dsp:spPr>
        <a:xfrm>
          <a:off x="4134296"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2014</a:t>
          </a:r>
          <a:endParaRPr lang="en-US" sz="2400" kern="1200" dirty="0"/>
        </a:p>
      </dsp:txBody>
      <dsp:txXfrm>
        <a:off x="4392621" y="1942492"/>
        <a:ext cx="774975" cy="516649"/>
      </dsp:txXfrm>
    </dsp:sp>
    <dsp:sp modelId="{2EB0D044-D7A9-416C-8478-0A519983A97E}">
      <dsp:nvSpPr>
        <dsp:cNvPr id="0" name=""/>
        <dsp:cNvSpPr/>
      </dsp:nvSpPr>
      <dsp:spPr>
        <a:xfrm>
          <a:off x="5167596"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2015</a:t>
          </a:r>
          <a:endParaRPr lang="en-US" sz="2400" kern="1200" dirty="0"/>
        </a:p>
      </dsp:txBody>
      <dsp:txXfrm>
        <a:off x="5425921" y="1942492"/>
        <a:ext cx="774975" cy="516649"/>
      </dsp:txXfrm>
    </dsp:sp>
    <dsp:sp modelId="{D177AAFA-48AB-4C6E-BEC6-820DADCC79EA}">
      <dsp:nvSpPr>
        <dsp:cNvPr id="0" name=""/>
        <dsp:cNvSpPr/>
      </dsp:nvSpPr>
      <dsp:spPr>
        <a:xfrm>
          <a:off x="6200896" y="1942492"/>
          <a:ext cx="1291624" cy="516649"/>
        </a:xfrm>
        <a:prstGeom prst="chevr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US" sz="2400" kern="1200" dirty="0" smtClean="0"/>
            <a:t>2016</a:t>
          </a:r>
          <a:endParaRPr lang="en-US" sz="2400" kern="1200" dirty="0"/>
        </a:p>
      </dsp:txBody>
      <dsp:txXfrm>
        <a:off x="6459221" y="1942492"/>
        <a:ext cx="774975" cy="51664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dirty="0">
                <a:latin typeface="+mn-lt"/>
                <a:ea typeface="+mn-ea"/>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C5423CC6-0F62-4908-A809-0BC6C418EEB3}" type="datetimeFigureOut">
              <a:rPr lang="en-US" altLang="en-US"/>
              <a:pPr/>
              <a:t>1/27/2017</a:t>
            </a:fld>
            <a:endParaRPr lang="en-US" alt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dirty="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DBF4804E-5520-4557-8201-3415BEA77DE8}" type="slidenum">
              <a:rPr lang="en-US" altLang="en-US"/>
              <a:pPr/>
              <a:t>‹#›</a:t>
            </a:fld>
            <a:endParaRPr lang="en-US" altLang="en-US"/>
          </a:p>
        </p:txBody>
      </p:sp>
    </p:spTree>
    <p:extLst>
      <p:ext uri="{BB962C8B-B14F-4D97-AF65-F5344CB8AC3E}">
        <p14:creationId xmlns:p14="http://schemas.microsoft.com/office/powerpoint/2010/main" val="1191980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dirty="0">
                <a:latin typeface="+mn-lt"/>
                <a:ea typeface="+mn-ea"/>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B1E939C2-E0E5-4462-BB49-C2C6401422D8}" type="datetimeFigureOut">
              <a:rPr lang="en-US" altLang="en-US"/>
              <a:pPr/>
              <a:t>1/27/2017</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dirty="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1E29FE90-69C6-48F5-A080-F11D9A12A61E}" type="slidenum">
              <a:rPr lang="en-US" altLang="en-US"/>
              <a:pPr/>
              <a:t>‹#›</a:t>
            </a:fld>
            <a:endParaRPr lang="en-US" altLang="en-US"/>
          </a:p>
        </p:txBody>
      </p:sp>
    </p:spTree>
    <p:extLst>
      <p:ext uri="{BB962C8B-B14F-4D97-AF65-F5344CB8AC3E}">
        <p14:creationId xmlns:p14="http://schemas.microsoft.com/office/powerpoint/2010/main" val="2721142644"/>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pitchFamily="125" charset="-128"/>
        <a:cs typeface="+mn-cs"/>
      </a:defRPr>
    </a:lvl1pPr>
    <a:lvl2pPr marL="457200" algn="l" defTabSz="457200" rtl="0" fontAlgn="base">
      <a:spcBef>
        <a:spcPct val="30000"/>
      </a:spcBef>
      <a:spcAft>
        <a:spcPct val="0"/>
      </a:spcAft>
      <a:defRPr sz="1200" kern="1200">
        <a:solidFill>
          <a:schemeClr val="tx1"/>
        </a:solidFill>
        <a:latin typeface="+mn-lt"/>
        <a:ea typeface="Geneva" pitchFamily="125" charset="-128"/>
        <a:cs typeface="+mn-cs"/>
      </a:defRPr>
    </a:lvl2pPr>
    <a:lvl3pPr marL="914400" algn="l" defTabSz="457200" rtl="0" fontAlgn="base">
      <a:spcBef>
        <a:spcPct val="30000"/>
      </a:spcBef>
      <a:spcAft>
        <a:spcPct val="0"/>
      </a:spcAft>
      <a:defRPr sz="1200" kern="1200">
        <a:solidFill>
          <a:schemeClr val="tx1"/>
        </a:solidFill>
        <a:latin typeface="+mn-lt"/>
        <a:ea typeface="Geneva" pitchFamily="125" charset="-128"/>
        <a:cs typeface="+mn-cs"/>
      </a:defRPr>
    </a:lvl3pPr>
    <a:lvl4pPr marL="1371600" algn="l" defTabSz="457200" rtl="0" fontAlgn="base">
      <a:spcBef>
        <a:spcPct val="30000"/>
      </a:spcBef>
      <a:spcAft>
        <a:spcPct val="0"/>
      </a:spcAft>
      <a:defRPr sz="1200" kern="1200">
        <a:solidFill>
          <a:schemeClr val="tx1"/>
        </a:solidFill>
        <a:latin typeface="+mn-lt"/>
        <a:ea typeface="Geneva" pitchFamily="125" charset="-128"/>
        <a:cs typeface="+mn-cs"/>
      </a:defRPr>
    </a:lvl4pPr>
    <a:lvl5pPr marL="1828800" algn="l" defTabSz="457200" rtl="0" fontAlgn="base">
      <a:spcBef>
        <a:spcPct val="30000"/>
      </a:spcBef>
      <a:spcAft>
        <a:spcPct val="0"/>
      </a:spcAft>
      <a:defRPr sz="1200" kern="1200">
        <a:solidFill>
          <a:schemeClr val="tx1"/>
        </a:solidFill>
        <a:latin typeface="+mn-lt"/>
        <a:ea typeface="Geneva" pitchFamily="12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National Quality Strategy Overview</a:t>
            </a: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312003CD-255B-4377-A297-7666F1B4B8D6}" type="slidenum">
              <a:rPr lang="en-US" altLang="en-US"/>
              <a:pPr/>
              <a:t>1</a:t>
            </a:fld>
            <a:endParaRPr lang="en-US" altLang="en-US"/>
          </a:p>
        </p:txBody>
      </p:sp>
    </p:spTree>
    <p:extLst>
      <p:ext uri="{BB962C8B-B14F-4D97-AF65-F5344CB8AC3E}">
        <p14:creationId xmlns:p14="http://schemas.microsoft.com/office/powerpoint/2010/main" val="161011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2813">
              <a:spcBef>
                <a:spcPct val="0"/>
              </a:spcBef>
            </a:pPr>
            <a:endParaRPr lang="en-US" altLang="en-US" dirty="0" smtClean="0"/>
          </a:p>
          <a:p>
            <a:pPr defTabSz="912813">
              <a:spcBef>
                <a:spcPct val="0"/>
              </a:spcBef>
            </a:pPr>
            <a:r>
              <a:rPr lang="en-US" altLang="en-US" dirty="0" smtClean="0"/>
              <a:t>Here are the six NQS priorities and a selection of the initiatives featured in the Annual Progress Report that are working to improve those priorities.   This year’s report features Federal initiatives, private-sector programs, and public-private partnerships. Representing the private sector are a number of health systems, including Children’s Hospital of Pittsburgh of UPMC, Boston Children’s Hospital, and Blue Cross Blue Shield Massachusetts; representing the public sector are Federal initiatives such as Let’s Move! and Million Hearts, and representing public-private partnerships are organizations including the Arkansas Center for Health Improvement. To read about these organizations in more depth, click through and read the Annual Progress Report on the Working for Quality Web site.</a:t>
            </a:r>
          </a:p>
        </p:txBody>
      </p:sp>
      <p:sp>
        <p:nvSpPr>
          <p:cNvPr id="788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BCD71A0-6FBF-4368-B849-16CB3648C6D0}" type="slidenum">
              <a:rPr lang="en-US" altLang="en-US"/>
              <a:pPr/>
              <a:t>10</a:t>
            </a:fld>
            <a:endParaRPr lang="en-US" altLang="en-US"/>
          </a:p>
        </p:txBody>
      </p:sp>
    </p:spTree>
    <p:extLst>
      <p:ext uri="{BB962C8B-B14F-4D97-AF65-F5344CB8AC3E}">
        <p14:creationId xmlns:p14="http://schemas.microsoft.com/office/powerpoint/2010/main" val="1747753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60375">
              <a:spcBef>
                <a:spcPct val="0"/>
              </a:spcBef>
            </a:pPr>
            <a:r>
              <a:rPr lang="en-US" altLang="en-US" smtClean="0"/>
              <a:t>Here is a high-level look at how the National Quality Strategy works, moving from the outside in.</a:t>
            </a:r>
          </a:p>
          <a:p>
            <a:pPr defTabSz="460375">
              <a:spcBef>
                <a:spcPct val="0"/>
              </a:spcBef>
            </a:pPr>
            <a:endParaRPr lang="en-US" altLang="en-US" smtClean="0"/>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6D93973-436B-4958-A9B4-8FAC3D052403}" type="slidenum">
              <a:rPr lang="en-US" altLang="en-US">
                <a:solidFill>
                  <a:srgbClr val="000000"/>
                </a:solidFill>
              </a:rPr>
              <a:pPr/>
              <a:t>11</a:t>
            </a:fld>
            <a:endParaRPr lang="en-US" altLang="en-US">
              <a:solidFill>
                <a:srgbClr val="000000"/>
              </a:solidFill>
            </a:endParaRPr>
          </a:p>
        </p:txBody>
      </p:sp>
    </p:spTree>
    <p:extLst>
      <p:ext uri="{BB962C8B-B14F-4D97-AF65-F5344CB8AC3E}">
        <p14:creationId xmlns:p14="http://schemas.microsoft.com/office/powerpoint/2010/main" val="345753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a:spcBef>
                <a:spcPct val="0"/>
              </a:spcBef>
            </a:pPr>
            <a:r>
              <a:rPr lang="en-US" altLang="en-US" dirty="0" smtClean="0"/>
              <a:t>The National Quality Strategy priorities reflect the quality concerns that affect most Americans. The priorities address patient safety, person- and family-centered care, effective communication and care coordination, prevention and treatment of leading causes of mortality, health and well-being of communities, and </a:t>
            </a:r>
            <a:r>
              <a:rPr lang="en-US" altLang="en-US" dirty="0" smtClean="0">
                <a:solidFill>
                  <a:srgbClr val="000000"/>
                </a:solidFill>
                <a:latin typeface="Helvetica" panose="020B0604020202020204" pitchFamily="34" charset="0"/>
              </a:rPr>
              <a:t>making quality care more affordable</a:t>
            </a:r>
            <a:r>
              <a:rPr lang="en-US" altLang="en-US" dirty="0" smtClean="0"/>
              <a:t>.</a:t>
            </a:r>
          </a:p>
          <a:p>
            <a:pPr defTabSz="914400">
              <a:spcBef>
                <a:spcPct val="0"/>
              </a:spcBef>
            </a:pPr>
            <a:endParaRPr lang="en-US" altLang="en-US" dirty="0" smtClean="0"/>
          </a:p>
          <a:p>
            <a:pPr defTabSz="914400">
              <a:spcBef>
                <a:spcPct val="0"/>
              </a:spcBef>
            </a:pPr>
            <a:r>
              <a:rPr lang="en-US" altLang="en-US" dirty="0" smtClean="0"/>
              <a:t>The National Quality Strategy’s six priorities are based on the latest research, input from a broad range of stakeholders, and examples from around the country. These priorities can be achieved only with the active engagement of clinicians, patients, provider organizations, and many others in local communities across the country— something the National Quality Strategy supports. Since different communities have different assets and needs, they will likely take different paths to achieving the six priorities.</a:t>
            </a:r>
          </a:p>
          <a:p>
            <a:pPr>
              <a:spcBef>
                <a:spcPct val="0"/>
              </a:spcBef>
            </a:pPr>
            <a:endParaRPr lang="en-US" altLang="en-US" dirty="0" smtClean="0"/>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3428C071-BF0F-4100-8C5D-0A221D800086}" type="slidenum">
              <a:rPr lang="en-US" altLang="en-US">
                <a:solidFill>
                  <a:prstClr val="black"/>
                </a:solidFill>
              </a:rPr>
              <a:pPr/>
              <a:t>12</a:t>
            </a:fld>
            <a:endParaRPr lang="en-US" altLang="en-US">
              <a:solidFill>
                <a:prstClr val="black"/>
              </a:solidFill>
            </a:endParaRPr>
          </a:p>
        </p:txBody>
      </p:sp>
    </p:spTree>
    <p:extLst>
      <p:ext uri="{BB962C8B-B14F-4D97-AF65-F5344CB8AC3E}">
        <p14:creationId xmlns:p14="http://schemas.microsoft.com/office/powerpoint/2010/main" val="2949558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65138">
              <a:spcBef>
                <a:spcPct val="0"/>
              </a:spcBef>
            </a:pPr>
            <a:r>
              <a:rPr lang="en-US" altLang="en-US" smtClean="0"/>
              <a:t>The National Quality Strategy has identified three long-term goals related to patient safety: reduce preventable hospital admissions and readmissions, reduce the incidence of adverse health care-associated conditions, and reduce harm from inappropriate or unnecessary care.  </a:t>
            </a:r>
          </a:p>
          <a:p>
            <a:pPr defTabSz="465138">
              <a:spcBef>
                <a:spcPct val="0"/>
              </a:spcBef>
            </a:pPr>
            <a:endParaRPr lang="en-US" altLang="en-US" smtClean="0"/>
          </a:p>
        </p:txBody>
      </p:sp>
      <p:sp>
        <p:nvSpPr>
          <p:cNvPr id="696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01076B6-3D8C-4A3F-80AF-E999AF8A4C73}" type="slidenum">
              <a:rPr lang="en-US" altLang="en-US">
                <a:solidFill>
                  <a:prstClr val="black"/>
                </a:solidFill>
              </a:rPr>
              <a:pPr/>
              <a:t>13</a:t>
            </a:fld>
            <a:endParaRPr lang="en-US" altLang="en-US">
              <a:solidFill>
                <a:prstClr val="black"/>
              </a:solidFill>
            </a:endParaRPr>
          </a:p>
        </p:txBody>
      </p:sp>
    </p:spTree>
    <p:extLst>
      <p:ext uri="{BB962C8B-B14F-4D97-AF65-F5344CB8AC3E}">
        <p14:creationId xmlns:p14="http://schemas.microsoft.com/office/powerpoint/2010/main" val="1647475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Person-centered care means defining success not just by the resolution of clinical symptoms but also by whether patients achieve their desired outcomes.  Some examples of person-centered care could include ensuring that patients' preferences, desired outcomes, and experiences of care are integrated into care delivery; integrating patient-generated data in electronic health records; and finding additional ways to involve patients and families in managing their care effectively.</a:t>
            </a:r>
          </a:p>
          <a:p>
            <a:pPr>
              <a:spcBef>
                <a:spcPct val="0"/>
              </a:spcBef>
            </a:pPr>
            <a:endParaRPr lang="en-US" altLang="en-US" smtClean="0"/>
          </a:p>
        </p:txBody>
      </p:sp>
      <p:sp>
        <p:nvSpPr>
          <p:cNvPr id="706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FA672C80-3891-42B4-B754-56E7790D8BF5}" type="slidenum">
              <a:rPr lang="en-US" altLang="en-US">
                <a:solidFill>
                  <a:prstClr val="black"/>
                </a:solidFill>
              </a:rPr>
              <a:pPr/>
              <a:t>14</a:t>
            </a:fld>
            <a:endParaRPr lang="en-US" altLang="en-US">
              <a:solidFill>
                <a:prstClr val="black"/>
              </a:solidFill>
            </a:endParaRPr>
          </a:p>
        </p:txBody>
      </p:sp>
    </p:spTree>
    <p:extLst>
      <p:ext uri="{BB962C8B-B14F-4D97-AF65-F5344CB8AC3E}">
        <p14:creationId xmlns:p14="http://schemas.microsoft.com/office/powerpoint/2010/main" val="3278742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When all of a patient's health care providers coordinate their efforts, it helps ensure that the patient receives appropriate care and support, when and how the patient needs and wants it. Effective care coordination models, such as patient-centered medical homes, have begun to show that they can deliver better quality care at lower costs in settings that range from small physician practices to large hospital centers.</a:t>
            </a:r>
          </a:p>
        </p:txBody>
      </p:sp>
      <p:sp>
        <p:nvSpPr>
          <p:cNvPr id="716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A4D73B7-6E19-4973-A17F-BCDBFB510EE7}" type="slidenum">
              <a:rPr lang="en-US" altLang="en-US">
                <a:solidFill>
                  <a:prstClr val="black"/>
                </a:solidFill>
              </a:rPr>
              <a:pPr/>
              <a:t>15</a:t>
            </a:fld>
            <a:endParaRPr lang="en-US" altLang="en-US">
              <a:solidFill>
                <a:prstClr val="black"/>
              </a:solidFill>
            </a:endParaRPr>
          </a:p>
        </p:txBody>
      </p:sp>
    </p:spTree>
    <p:extLst>
      <p:ext uri="{BB962C8B-B14F-4D97-AF65-F5344CB8AC3E}">
        <p14:creationId xmlns:p14="http://schemas.microsoft.com/office/powerpoint/2010/main" val="572088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Improving the quality of American health care demands an intense focus on preventing and treating cardiovascular disease. The lessons from this effort will feed into efforts addressing conditions such as HIV/AIDS and other chronic illnesses. Future initiatives will address a broad range of diseases and age ranges.  </a:t>
            </a:r>
          </a:p>
        </p:txBody>
      </p:sp>
      <p:sp>
        <p:nvSpPr>
          <p:cNvPr id="727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AD58365E-4BF5-4B47-AC77-CCBE5AD90F69}" type="slidenum">
              <a:rPr lang="en-US" altLang="en-US">
                <a:solidFill>
                  <a:prstClr val="black"/>
                </a:solidFill>
              </a:rPr>
              <a:pPr/>
              <a:t>16</a:t>
            </a:fld>
            <a:endParaRPr lang="en-US" altLang="en-US">
              <a:solidFill>
                <a:prstClr val="black"/>
              </a:solidFill>
            </a:endParaRPr>
          </a:p>
        </p:txBody>
      </p:sp>
    </p:spTree>
    <p:extLst>
      <p:ext uri="{BB962C8B-B14F-4D97-AF65-F5344CB8AC3E}">
        <p14:creationId xmlns:p14="http://schemas.microsoft.com/office/powerpoint/2010/main" val="66869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The broad goal of promoting better health is one that is shared across the country, whether it's promoting healthy behaviors, such as not using tobacco, or fostering healthy environments that make it easier to exercise and get access to healthy foods. For that reason, successful efforts to improve these health factors rely on deploying evidence-based interventions through strong partnerships between local health care providers, public health professionals, and individuals.</a:t>
            </a:r>
          </a:p>
        </p:txBody>
      </p:sp>
      <p:sp>
        <p:nvSpPr>
          <p:cNvPr id="737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8144069C-877B-4E2B-95C9-E04BD2AC4083}" type="slidenum">
              <a:rPr lang="en-US" altLang="en-US">
                <a:solidFill>
                  <a:prstClr val="black"/>
                </a:solidFill>
              </a:rPr>
              <a:pPr/>
              <a:t>17</a:t>
            </a:fld>
            <a:endParaRPr lang="en-US" altLang="en-US">
              <a:solidFill>
                <a:prstClr val="black"/>
              </a:solidFill>
            </a:endParaRPr>
          </a:p>
        </p:txBody>
      </p:sp>
    </p:spTree>
    <p:extLst>
      <p:ext uri="{BB962C8B-B14F-4D97-AF65-F5344CB8AC3E}">
        <p14:creationId xmlns:p14="http://schemas.microsoft.com/office/powerpoint/2010/main" val="36917396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The National Quality Strategy recognizes that while this will be a challenge, the goal of reducing health care costs is important to everyone because of the impact of rising costs on families, employers, and State and Federal governments. Reducing costs must be considered hand-in-hand with the aims of better care, healthier people and communities, and affordable care.  </a:t>
            </a:r>
          </a:p>
          <a:p>
            <a:pPr>
              <a:spcBef>
                <a:spcPct val="0"/>
              </a:spcBef>
            </a:pPr>
            <a:r>
              <a:rPr lang="en-US" altLang="en-US" smtClean="0"/>
              <a:t>The National Quality Strategy will foster strategies that reduce waste from undue administrative burdens and make health care costs and quality more transparent to consumers and providers, so they can make better choices and decisions.</a:t>
            </a:r>
          </a:p>
        </p:txBody>
      </p:sp>
      <p:sp>
        <p:nvSpPr>
          <p:cNvPr id="747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20A36E8-0E49-41A6-9E02-5B97869746AE}" type="slidenum">
              <a:rPr lang="en-US" altLang="en-US">
                <a:solidFill>
                  <a:prstClr val="black"/>
                </a:solidFill>
              </a:rPr>
              <a:pPr/>
              <a:t>18</a:t>
            </a:fld>
            <a:endParaRPr lang="en-US" altLang="en-US">
              <a:solidFill>
                <a:prstClr val="black"/>
              </a:solidFill>
            </a:endParaRPr>
          </a:p>
        </p:txBody>
      </p:sp>
    </p:spTree>
    <p:extLst>
      <p:ext uri="{BB962C8B-B14F-4D97-AF65-F5344CB8AC3E}">
        <p14:creationId xmlns:p14="http://schemas.microsoft.com/office/powerpoint/2010/main" val="14738911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altLang="en-US" dirty="0" smtClean="0"/>
              <a:t>Here we’ve provided an overview of the nine National Quality Strategy levers. As a whole, the levers represent core business functions your organization can use to pursue improvement across the priorities. In doing so, you strongly align with the National Quality Strategy in order to ultimately achieve better, more affordable care for the person and the community. </a:t>
            </a:r>
          </a:p>
          <a:p>
            <a:pPr>
              <a:spcBef>
                <a:spcPct val="0"/>
              </a:spcBef>
            </a:pPr>
            <a:endParaRPr lang="en-US" altLang="en-US" dirty="0" smtClean="0"/>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3E39EC1-9CE8-4D78-95DF-AF4D37C586B1}" type="slidenum">
              <a:rPr lang="en-US" altLang="en-US"/>
              <a:pPr/>
              <a:t>19</a:t>
            </a:fld>
            <a:endParaRPr lang="en-US" altLang="en-US"/>
          </a:p>
        </p:txBody>
      </p:sp>
    </p:spTree>
    <p:extLst>
      <p:ext uri="{BB962C8B-B14F-4D97-AF65-F5344CB8AC3E}">
        <p14:creationId xmlns:p14="http://schemas.microsoft.com/office/powerpoint/2010/main" val="3437906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National Quality Strategy was established in 2011.</a:t>
            </a:r>
            <a:r>
              <a:rPr lang="en-US" altLang="en-US" baseline="0" dirty="0" smtClean="0"/>
              <a:t> </a:t>
            </a:r>
            <a:r>
              <a:rPr lang="en-US" altLang="en-US" dirty="0" smtClean="0"/>
              <a:t>More than 300 stakeholder</a:t>
            </a:r>
            <a:r>
              <a:rPr lang="en-US" altLang="en-US" dirty="0" smtClean="0">
                <a:solidFill>
                  <a:srgbClr val="FF0000"/>
                </a:solidFill>
              </a:rPr>
              <a:t>s</a:t>
            </a:r>
            <a:r>
              <a:rPr lang="en-US" altLang="en-US" dirty="0" smtClean="0"/>
              <a:t> offered input into this national strategy to align quality measures and quality improvement activities.</a:t>
            </a: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8CBCD81F-8B84-4AEC-BA82-6C7B6199CB04}" type="slidenum">
              <a:rPr lang="en-US" altLang="en-US"/>
              <a:pPr/>
              <a:t>2</a:t>
            </a:fld>
            <a:endParaRPr lang="en-US" altLang="en-US"/>
          </a:p>
        </p:txBody>
      </p:sp>
    </p:spTree>
    <p:extLst>
      <p:ext uri="{BB962C8B-B14F-4D97-AF65-F5344CB8AC3E}">
        <p14:creationId xmlns:p14="http://schemas.microsoft.com/office/powerpoint/2010/main" val="32626653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60375">
              <a:spcBef>
                <a:spcPct val="0"/>
              </a:spcBef>
            </a:pPr>
            <a:r>
              <a:rPr lang="en-US" altLang="en-US" dirty="0" smtClean="0"/>
              <a:t>The</a:t>
            </a:r>
            <a:r>
              <a:rPr lang="en-US" altLang="en-US" baseline="0" dirty="0" smtClean="0"/>
              <a:t> National Quality Strategy levers are core business functions, for example, public reporting, workforce development, and measurement and feedback, that organizations can use to improve health and health care quality. </a:t>
            </a:r>
            <a:endParaRPr lang="en-US" altLang="en-US" dirty="0" smtClean="0"/>
          </a:p>
        </p:txBody>
      </p:sp>
      <p:sp>
        <p:nvSpPr>
          <p:cNvPr id="573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4724F687-1D14-40E5-A6C6-E97AAAF121F8}" type="slidenum">
              <a:rPr lang="en-US" altLang="en-US"/>
              <a:pPr/>
              <a:t>20</a:t>
            </a:fld>
            <a:endParaRPr lang="en-US" altLang="en-US"/>
          </a:p>
        </p:txBody>
      </p:sp>
    </p:spTree>
    <p:extLst>
      <p:ext uri="{BB962C8B-B14F-4D97-AF65-F5344CB8AC3E}">
        <p14:creationId xmlns:p14="http://schemas.microsoft.com/office/powerpoint/2010/main" val="1462180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Measurement and Feedback lever is designed to provide performance feedback to plans and providers to improve care. For example, a</a:t>
            </a:r>
            <a:r>
              <a:rPr lang="en-US" altLang="en-US" dirty="0" smtClean="0">
                <a:latin typeface="Helvetica" panose="020B0604020202020204" pitchFamily="34" charset="0"/>
              </a:rPr>
              <a:t> long-term care provider may implement a strategy that includes the use of Quality Assurance and Performance Improvement data to populate measurement dashboards for purposes of identifying and addressing areas requiring quality improvement.</a:t>
            </a:r>
          </a:p>
          <a:p>
            <a:pPr>
              <a:spcBef>
                <a:spcPct val="0"/>
              </a:spcBef>
            </a:pPr>
            <a:endParaRPr lang="en-US" altLang="en-US" dirty="0" smtClean="0">
              <a:latin typeface="Helvetica" panose="020B0604020202020204" pitchFamily="34" charset="0"/>
            </a:endParaRPr>
          </a:p>
          <a:p>
            <a:pPr>
              <a:spcBef>
                <a:spcPct val="0"/>
              </a:spcBef>
            </a:pPr>
            <a:endParaRPr lang="en-US" altLang="en-US" dirty="0" smtClean="0">
              <a:latin typeface="Helvetica" panose="020B0604020202020204" pitchFamily="34" charset="0"/>
            </a:endParaRPr>
          </a:p>
          <a:p>
            <a:pPr>
              <a:spcBef>
                <a:spcPct val="0"/>
              </a:spcBef>
            </a:pPr>
            <a:endParaRPr lang="en-US" altLang="en-US" dirty="0" smtClean="0">
              <a:latin typeface="Helvetica" panose="020B0604020202020204" pitchFamily="34" charset="0"/>
            </a:endParaRPr>
          </a:p>
          <a:p>
            <a:pPr>
              <a:spcBef>
                <a:spcPct val="0"/>
              </a:spcBef>
            </a:pPr>
            <a:endParaRPr lang="en-US" altLang="en-US" dirty="0" smtClean="0"/>
          </a:p>
        </p:txBody>
      </p:sp>
      <p:sp>
        <p:nvSpPr>
          <p:cNvPr id="583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76FFD7B9-ACBF-479C-85B8-DB37DC52878C}" type="slidenum">
              <a:rPr lang="en-US" altLang="en-US"/>
              <a:pPr/>
              <a:t>21</a:t>
            </a:fld>
            <a:endParaRPr lang="en-US" altLang="en-US"/>
          </a:p>
        </p:txBody>
      </p:sp>
    </p:spTree>
    <p:extLst>
      <p:ext uri="{BB962C8B-B14F-4D97-AF65-F5344CB8AC3E}">
        <p14:creationId xmlns:p14="http://schemas.microsoft.com/office/powerpoint/2010/main" val="6997781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Public Reporting lever was designed to compare treatment results, costs, and patient experience for consumers. For example, </a:t>
            </a:r>
            <a:r>
              <a:rPr lang="en-US" altLang="en-US" dirty="0" smtClean="0">
                <a:latin typeface="Helvetica" panose="020B0604020202020204" pitchFamily="34" charset="0"/>
              </a:rPr>
              <a:t>a regional collaborative may ask member hospitals and medical practices to align public reports to the National Quality Strategy aims or priorities.</a:t>
            </a:r>
            <a:endParaRPr lang="en-US" altLang="en-US" b="1" dirty="0" smtClean="0">
              <a:latin typeface="Helvetica" panose="020B0604020202020204" pitchFamily="34" charset="0"/>
            </a:endParaRPr>
          </a:p>
          <a:p>
            <a:pPr>
              <a:spcBef>
                <a:spcPct val="0"/>
              </a:spcBef>
            </a:pPr>
            <a:endParaRPr lang="en-US" altLang="en-US" dirty="0" smtClean="0"/>
          </a:p>
          <a:p>
            <a:pPr>
              <a:spcBef>
                <a:spcPct val="0"/>
              </a:spcBef>
            </a:pPr>
            <a:endParaRPr lang="en-US" altLang="en-US" dirty="0" smtClean="0"/>
          </a:p>
        </p:txBody>
      </p:sp>
      <p:sp>
        <p:nvSpPr>
          <p:cNvPr id="593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00240CAF-B1E3-4350-8C89-AF0A435A979D}" type="slidenum">
              <a:rPr lang="en-US" altLang="en-US"/>
              <a:pPr/>
              <a:t>22</a:t>
            </a:fld>
            <a:endParaRPr lang="en-US" altLang="en-US"/>
          </a:p>
        </p:txBody>
      </p:sp>
    </p:spTree>
    <p:extLst>
      <p:ext uri="{BB962C8B-B14F-4D97-AF65-F5344CB8AC3E}">
        <p14:creationId xmlns:p14="http://schemas.microsoft.com/office/powerpoint/2010/main" val="28711278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Learning and Technical Assistance lever </a:t>
            </a:r>
            <a:r>
              <a:rPr lang="en-US" altLang="en-US" dirty="0" smtClean="0">
                <a:latin typeface="Helvetica" panose="020B0604020202020204" pitchFamily="34" charset="0"/>
              </a:rPr>
              <a:t>fosters learning environments that offer training, resources, tools, and guidance to help organizations achieve quality improvement goals. For example, a Quality Improvement Organization may disseminate evidence-based best practices in quality improvement with physicians, hospitals, nursing homes, and home health agencies.</a:t>
            </a:r>
          </a:p>
          <a:p>
            <a:pPr>
              <a:spcBef>
                <a:spcPct val="0"/>
              </a:spcBef>
            </a:pPr>
            <a:endParaRPr lang="en-US" altLang="en-US" dirty="0" smtClean="0"/>
          </a:p>
        </p:txBody>
      </p:sp>
      <p:sp>
        <p:nvSpPr>
          <p:cNvPr id="604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00B238E8-6EA3-4C4A-9EB4-969C61807471}" type="slidenum">
              <a:rPr lang="en-US" altLang="en-US"/>
              <a:pPr/>
              <a:t>23</a:t>
            </a:fld>
            <a:endParaRPr lang="en-US" altLang="en-US"/>
          </a:p>
        </p:txBody>
      </p:sp>
    </p:spTree>
    <p:extLst>
      <p:ext uri="{BB962C8B-B14F-4D97-AF65-F5344CB8AC3E}">
        <p14:creationId xmlns:p14="http://schemas.microsoft.com/office/powerpoint/2010/main" val="6216464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Certification, Accreditation, and Regulation lever suggests that organizations adopt or adhere to approaches to meet safety and quality standards. For example, </a:t>
            </a:r>
            <a:r>
              <a:rPr lang="en-US" altLang="en-US" dirty="0" smtClean="0">
                <a:latin typeface="Helvetica" panose="020B0604020202020204" pitchFamily="34" charset="0"/>
              </a:rPr>
              <a:t>the National Quality Strategy aims and priorities may be incorporated  into continuing education requirements or certification maintenance.</a:t>
            </a:r>
          </a:p>
          <a:p>
            <a:pPr>
              <a:spcBef>
                <a:spcPct val="0"/>
              </a:spcBef>
            </a:pPr>
            <a:endParaRPr lang="en-US" altLang="en-US" dirty="0" smtClean="0"/>
          </a:p>
        </p:txBody>
      </p:sp>
      <p:sp>
        <p:nvSpPr>
          <p:cNvPr id="614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5F4B4456-4506-414D-9395-7701DB83DC50}" type="slidenum">
              <a:rPr lang="en-US" altLang="en-US"/>
              <a:pPr/>
              <a:t>24</a:t>
            </a:fld>
            <a:endParaRPr lang="en-US" altLang="en-US"/>
          </a:p>
        </p:txBody>
      </p:sp>
    </p:spTree>
    <p:extLst>
      <p:ext uri="{BB962C8B-B14F-4D97-AF65-F5344CB8AC3E}">
        <p14:creationId xmlns:p14="http://schemas.microsoft.com/office/powerpoint/2010/main" val="1089023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Consumer Incentives and Benefit Designs lever was designed to help consumers adopt healthy behaviors and make informed decisions. For example, </a:t>
            </a:r>
            <a:r>
              <a:rPr lang="en-US" altLang="en-US" dirty="0" smtClean="0">
                <a:latin typeface="Helvetica" panose="020B0604020202020204" pitchFamily="34" charset="0"/>
              </a:rPr>
              <a:t>Employers may implement workforce wellness programs that promote prevention and provide incentives for employees to improve their health.</a:t>
            </a:r>
          </a:p>
          <a:p>
            <a:pPr>
              <a:spcBef>
                <a:spcPct val="0"/>
              </a:spcBef>
            </a:pPr>
            <a:endParaRPr lang="en-US" altLang="en-US" dirty="0" smtClean="0"/>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152D8137-80F8-4BA0-B53C-9FCED889A0DC}" type="slidenum">
              <a:rPr lang="en-US" altLang="en-US"/>
              <a:pPr/>
              <a:t>25</a:t>
            </a:fld>
            <a:endParaRPr lang="en-US" altLang="en-US"/>
          </a:p>
        </p:txBody>
      </p:sp>
    </p:spTree>
    <p:extLst>
      <p:ext uri="{BB962C8B-B14F-4D97-AF65-F5344CB8AC3E}">
        <p14:creationId xmlns:p14="http://schemas.microsoft.com/office/powerpoint/2010/main" val="413690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Payment lever was designed to reward and incentivize providers to deliver high-quality, patient-centered care. For example, organizations may consider </a:t>
            </a:r>
            <a:r>
              <a:rPr lang="en-US" altLang="en-US" dirty="0" smtClean="0">
                <a:latin typeface="Helvetica" panose="020B0604020202020204" pitchFamily="34" charset="0"/>
              </a:rPr>
              <a:t>joining a coalition of purchasers that are pursuing value-based strategies.</a:t>
            </a:r>
          </a:p>
          <a:p>
            <a:pPr>
              <a:spcBef>
                <a:spcPct val="0"/>
              </a:spcBef>
            </a:pPr>
            <a:endParaRPr lang="en-US" altLang="en-US" dirty="0" smtClean="0"/>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248A68FD-1E18-41D3-8721-456D80775538}" type="slidenum">
              <a:rPr lang="en-US" altLang="en-US">
                <a:solidFill>
                  <a:srgbClr val="000000"/>
                </a:solidFill>
              </a:rPr>
              <a:pPr/>
              <a:t>26</a:t>
            </a:fld>
            <a:endParaRPr lang="en-US" altLang="en-US">
              <a:solidFill>
                <a:srgbClr val="000000"/>
              </a:solidFill>
            </a:endParaRPr>
          </a:p>
        </p:txBody>
      </p:sp>
    </p:spTree>
    <p:extLst>
      <p:ext uri="{BB962C8B-B14F-4D97-AF65-F5344CB8AC3E}">
        <p14:creationId xmlns:p14="http://schemas.microsoft.com/office/powerpoint/2010/main" val="1554434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Health Information Technology lever was designed to </a:t>
            </a:r>
            <a:r>
              <a:rPr lang="en-US" altLang="en-US" dirty="0" smtClean="0">
                <a:latin typeface="Helvetica" panose="020B0604020202020204" pitchFamily="34" charset="0"/>
              </a:rPr>
              <a:t>improve communication, transparency, and efficiency for better coordinated health and health care. For example, a hospital or medical practice may adopt an electronic health record system to improve communication and care coordination.</a:t>
            </a:r>
          </a:p>
          <a:p>
            <a:pPr>
              <a:spcBef>
                <a:spcPct val="0"/>
              </a:spcBef>
            </a:pPr>
            <a:endParaRPr lang="en-US" altLang="en-US" dirty="0" smtClean="0">
              <a:latin typeface="Helvetica" panose="020B0604020202020204" pitchFamily="34" charset="0"/>
            </a:endParaRPr>
          </a:p>
          <a:p>
            <a:pPr>
              <a:spcBef>
                <a:spcPct val="0"/>
              </a:spcBef>
            </a:pPr>
            <a:endParaRPr lang="en-US" altLang="en-US" dirty="0" smtClean="0"/>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829AB58-6016-4A31-A44D-947B44CE7F03}" type="slidenum">
              <a:rPr lang="en-US" altLang="en-US"/>
              <a:pPr/>
              <a:t>27</a:t>
            </a:fld>
            <a:endParaRPr lang="en-US" altLang="en-US"/>
          </a:p>
        </p:txBody>
      </p:sp>
    </p:spTree>
    <p:extLst>
      <p:ext uri="{BB962C8B-B14F-4D97-AF65-F5344CB8AC3E}">
        <p14:creationId xmlns:p14="http://schemas.microsoft.com/office/powerpoint/2010/main" val="883716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Innovation and Diffusion lever was designed to </a:t>
            </a:r>
            <a:r>
              <a:rPr lang="en-US" altLang="en-US" dirty="0" smtClean="0">
                <a:latin typeface="Helvetica" panose="020B0604020202020204" pitchFamily="34" charset="0"/>
              </a:rPr>
              <a:t>foster innovation in health care quality improvement, and facilitate rapid adoption within and across organizations and communities. For example, the Center for Medicare &amp; Medicaid Innovation tests various payment and service delivery models and shares successful models across the Nation. </a:t>
            </a:r>
          </a:p>
          <a:p>
            <a:pPr>
              <a:spcBef>
                <a:spcPct val="0"/>
              </a:spcBef>
            </a:pPr>
            <a:endParaRPr lang="en-US" altLang="en-US" dirty="0" smtClean="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D3E79A5F-B775-40E2-8BE7-AC7148874334}" type="slidenum">
              <a:rPr lang="en-US" altLang="en-US"/>
              <a:pPr/>
              <a:t>28</a:t>
            </a:fld>
            <a:endParaRPr lang="en-US" altLang="en-US"/>
          </a:p>
        </p:txBody>
      </p:sp>
    </p:spTree>
    <p:extLst>
      <p:ext uri="{BB962C8B-B14F-4D97-AF65-F5344CB8AC3E}">
        <p14:creationId xmlns:p14="http://schemas.microsoft.com/office/powerpoint/2010/main" val="1788832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Workforce Development lever encourages </a:t>
            </a:r>
            <a:r>
              <a:rPr lang="en-US" altLang="en-US" dirty="0" smtClean="0">
                <a:solidFill>
                  <a:srgbClr val="000000"/>
                </a:solidFill>
                <a:latin typeface="Helvetica" panose="020B0604020202020204" pitchFamily="34" charset="0"/>
              </a:rPr>
              <a:t>investment in people to prepare the next generation of health care professionals and support lifelong learning for providers</a:t>
            </a:r>
            <a:r>
              <a:rPr lang="en-US" altLang="en-US" dirty="0" smtClean="0"/>
              <a:t>. For example, </a:t>
            </a:r>
            <a:r>
              <a:rPr lang="en-US" altLang="en-US" dirty="0" smtClean="0">
                <a:solidFill>
                  <a:srgbClr val="000000"/>
                </a:solidFill>
                <a:latin typeface="Helvetica" panose="020B0604020202020204" pitchFamily="34" charset="0"/>
              </a:rPr>
              <a:t>a medical leadership institution or professional society may incorporate quality improvement principles in their training.</a:t>
            </a:r>
          </a:p>
          <a:p>
            <a:pPr>
              <a:spcBef>
                <a:spcPct val="0"/>
              </a:spcBef>
            </a:pPr>
            <a:endParaRPr lang="en-US" altLang="en-US" dirty="0" smtClean="0">
              <a:solidFill>
                <a:srgbClr val="000000"/>
              </a:solidFill>
              <a:latin typeface="Helvetica" panose="020B0604020202020204" pitchFamily="34" charset="0"/>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0CF396F-BF16-4610-81FC-F3AFCF04D2D3}" type="slidenum">
              <a:rPr lang="en-US" altLang="en-US">
                <a:solidFill>
                  <a:srgbClr val="000000"/>
                </a:solidFill>
              </a:rPr>
              <a:pPr/>
              <a:t>29</a:t>
            </a:fld>
            <a:endParaRPr lang="en-US" altLang="en-US">
              <a:solidFill>
                <a:srgbClr val="000000"/>
              </a:solidFill>
            </a:endParaRPr>
          </a:p>
        </p:txBody>
      </p:sp>
    </p:spTree>
    <p:extLst>
      <p:ext uri="{BB962C8B-B14F-4D97-AF65-F5344CB8AC3E}">
        <p14:creationId xmlns:p14="http://schemas.microsoft.com/office/powerpoint/2010/main" val="2475957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4708" indent="-174708" fontAlgn="auto">
              <a:spcBef>
                <a:spcPts val="0"/>
              </a:spcBef>
              <a:spcAft>
                <a:spcPts val="0"/>
              </a:spcAft>
              <a:buFont typeface="Arial" panose="020B0604020202020204" pitchFamily="34" charset="0"/>
              <a:buChar char="•"/>
              <a:defRPr/>
            </a:pPr>
            <a:r>
              <a:rPr lang="en-US" sz="1200" kern="1200" dirty="0" smtClean="0">
                <a:solidFill>
                  <a:schemeClr val="tx1"/>
                </a:solidFill>
                <a:latin typeface="+mn-lt"/>
                <a:ea typeface="Geneva" pitchFamily="125" charset="-128"/>
                <a:cs typeface="+mn-cs"/>
              </a:rPr>
              <a:t>Through the </a:t>
            </a:r>
            <a:r>
              <a:rPr lang="en-US" sz="1200" b="1" kern="1200" dirty="0" smtClean="0">
                <a:solidFill>
                  <a:schemeClr val="tx1"/>
                </a:solidFill>
                <a:latin typeface="+mn-lt"/>
                <a:ea typeface="Geneva" pitchFamily="125" charset="-128"/>
                <a:cs typeface="+mn-cs"/>
              </a:rPr>
              <a:t>Better Care</a:t>
            </a:r>
            <a:r>
              <a:rPr lang="en-US" sz="1200" kern="1200" dirty="0" smtClean="0">
                <a:solidFill>
                  <a:schemeClr val="tx1"/>
                </a:solidFill>
                <a:latin typeface="+mn-lt"/>
                <a:ea typeface="Geneva" pitchFamily="125" charset="-128"/>
                <a:cs typeface="+mn-cs"/>
              </a:rPr>
              <a:t> aim, the Strategy pursues improvement to the overall quality of health care by making health care more patient-centered, reliable, accessible, and safe. </a:t>
            </a:r>
          </a:p>
          <a:p>
            <a:pPr marL="174708" indent="-174708" fontAlgn="auto">
              <a:spcBef>
                <a:spcPts val="0"/>
              </a:spcBef>
              <a:spcAft>
                <a:spcPts val="0"/>
              </a:spcAft>
              <a:buFont typeface="Arial" panose="020B0604020202020204" pitchFamily="34" charset="0"/>
              <a:buChar char="•"/>
              <a:defRPr/>
            </a:pPr>
            <a:r>
              <a:rPr lang="en-US" sz="1200" kern="1200" dirty="0" smtClean="0">
                <a:solidFill>
                  <a:schemeClr val="tx1"/>
                </a:solidFill>
                <a:latin typeface="+mn-lt"/>
                <a:ea typeface="Geneva" pitchFamily="125" charset="-128"/>
                <a:cs typeface="+mn-cs"/>
              </a:rPr>
              <a:t>Through </a:t>
            </a:r>
            <a:r>
              <a:rPr lang="en-US" sz="1200" b="1" kern="1200" dirty="0" smtClean="0">
                <a:solidFill>
                  <a:schemeClr val="tx1"/>
                </a:solidFill>
                <a:latin typeface="+mn-lt"/>
                <a:ea typeface="Geneva" pitchFamily="125" charset="-128"/>
                <a:cs typeface="+mn-cs"/>
              </a:rPr>
              <a:t>the Healthy People/ Healthy Communities</a:t>
            </a:r>
            <a:r>
              <a:rPr lang="en-US" sz="1200" kern="1200" dirty="0" smtClean="0">
                <a:solidFill>
                  <a:schemeClr val="tx1"/>
                </a:solidFill>
                <a:latin typeface="+mn-lt"/>
                <a:ea typeface="Geneva" pitchFamily="125" charset="-128"/>
                <a:cs typeface="+mn-cs"/>
              </a:rPr>
              <a:t> aim, the Strategy guides the Nation in improving population health by supporting proven interventions to address behavioral, social, and environmental determinants of health in addition to delivering higher-quality care. </a:t>
            </a:r>
          </a:p>
          <a:p>
            <a:pPr marL="174708" indent="-174708" fontAlgn="auto">
              <a:spcBef>
                <a:spcPts val="0"/>
              </a:spcBef>
              <a:spcAft>
                <a:spcPts val="0"/>
              </a:spcAft>
              <a:buFont typeface="Arial" panose="020B0604020202020204" pitchFamily="34" charset="0"/>
              <a:buChar char="•"/>
              <a:defRPr/>
            </a:pPr>
            <a:r>
              <a:rPr lang="en-US" sz="1200" kern="1200" dirty="0" smtClean="0">
                <a:solidFill>
                  <a:schemeClr val="tx1"/>
                </a:solidFill>
                <a:latin typeface="+mn-lt"/>
                <a:ea typeface="Geneva" pitchFamily="125" charset="-128"/>
                <a:cs typeface="+mn-cs"/>
              </a:rPr>
              <a:t>And through the </a:t>
            </a:r>
            <a:r>
              <a:rPr lang="en-US" sz="1200" b="1" kern="1200" dirty="0" smtClean="0">
                <a:solidFill>
                  <a:schemeClr val="tx1"/>
                </a:solidFill>
                <a:latin typeface="+mn-lt"/>
                <a:ea typeface="Geneva" pitchFamily="125" charset="-128"/>
                <a:cs typeface="+mn-cs"/>
              </a:rPr>
              <a:t>Affordable Care</a:t>
            </a:r>
            <a:r>
              <a:rPr lang="en-US" sz="1200" kern="1200" dirty="0" smtClean="0">
                <a:solidFill>
                  <a:schemeClr val="tx1"/>
                </a:solidFill>
                <a:latin typeface="+mn-lt"/>
                <a:ea typeface="Geneva" pitchFamily="125" charset="-128"/>
                <a:cs typeface="+mn-cs"/>
              </a:rPr>
              <a:t> aim, the Strategy seeks to reduce the cost of quality health care for individuals, families, employers, and government. </a:t>
            </a:r>
          </a:p>
          <a:p>
            <a:pPr defTabSz="912813">
              <a:spcBef>
                <a:spcPct val="0"/>
              </a:spcBef>
            </a:pPr>
            <a:endParaRPr lang="en-US" altLang="en-US" dirty="0" smtClean="0"/>
          </a:p>
        </p:txBody>
      </p:sp>
      <p:sp>
        <p:nvSpPr>
          <p:cNvPr id="778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D0FECDB-61BD-4E1A-A80C-522CFEEE5638}" type="slidenum">
              <a:rPr lang="en-US" altLang="en-US">
                <a:solidFill>
                  <a:prstClr val="black"/>
                </a:solidFill>
              </a:rPr>
              <a:pPr/>
              <a:t>3</a:t>
            </a:fld>
            <a:endParaRPr lang="en-US" altLang="en-US">
              <a:solidFill>
                <a:prstClr val="black"/>
              </a:solidFill>
            </a:endParaRPr>
          </a:p>
        </p:txBody>
      </p:sp>
    </p:spTree>
    <p:extLst>
      <p:ext uri="{BB962C8B-B14F-4D97-AF65-F5344CB8AC3E}">
        <p14:creationId xmlns:p14="http://schemas.microsoft.com/office/powerpoint/2010/main" val="8884643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And finally, after the stakeholders decide which priorities to focus on, what levers to pull to achieve action, we arrive at the three aims of better care, healthy people and healthy communities, and more affordable quality care. </a:t>
            </a:r>
          </a:p>
          <a:p>
            <a:pPr>
              <a:spcBef>
                <a:spcPct val="0"/>
              </a:spcBef>
            </a:pPr>
            <a:endParaRPr lang="en-US" altLang="en-US" dirty="0" smtClean="0"/>
          </a:p>
        </p:txBody>
      </p:sp>
      <p:sp>
        <p:nvSpPr>
          <p:cNvPr id="757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21F8D68A-A9DE-4ED1-BDB1-0A417CD71F42}" type="slidenum">
              <a:rPr lang="en-US" altLang="en-US"/>
              <a:pPr/>
              <a:t>30</a:t>
            </a:fld>
            <a:endParaRPr lang="en-US" altLang="en-US"/>
          </a:p>
        </p:txBody>
      </p:sp>
    </p:spTree>
    <p:extLst>
      <p:ext uri="{BB962C8B-B14F-4D97-AF65-F5344CB8AC3E}">
        <p14:creationId xmlns:p14="http://schemas.microsoft.com/office/powerpoint/2010/main" val="36887979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smtClean="0"/>
              <a:t>Thank you. </a:t>
            </a:r>
          </a:p>
        </p:txBody>
      </p:sp>
      <p:sp>
        <p:nvSpPr>
          <p:cNvPr id="798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46343F46-37E7-47E5-92E3-0D62AA554A9A}" type="slidenum">
              <a:rPr lang="en-US" altLang="en-US"/>
              <a:pPr/>
              <a:t>31</a:t>
            </a:fld>
            <a:endParaRPr lang="en-US" altLang="en-US"/>
          </a:p>
        </p:txBody>
      </p:sp>
    </p:spTree>
    <p:extLst>
      <p:ext uri="{BB962C8B-B14F-4D97-AF65-F5344CB8AC3E}">
        <p14:creationId xmlns:p14="http://schemas.microsoft.com/office/powerpoint/2010/main" val="3206908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These aims will be used to guide local, State, and national efforts to improve health and the quality of health care. The National Quality Strategy’s three aims closely resemble IHI’s Triple Aim, and it builds on the work that IHI has done by giving additional consideration to the health of communities at different levels and affordability for multiple groups.</a:t>
            </a:r>
          </a:p>
          <a:p>
            <a:pPr>
              <a:spcBef>
                <a:spcPct val="0"/>
              </a:spcBef>
            </a:pPr>
            <a:endParaRPr lang="en-US" altLang="en-US" dirty="0" smtClean="0"/>
          </a:p>
        </p:txBody>
      </p:sp>
      <p:sp>
        <p:nvSpPr>
          <p:cNvPr id="532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55946199-F0B2-4290-8139-FF34F2255954}" type="slidenum">
              <a:rPr lang="en-US" altLang="en-US"/>
              <a:pPr/>
              <a:t>4</a:t>
            </a:fld>
            <a:endParaRPr lang="en-US" altLang="en-US"/>
          </a:p>
        </p:txBody>
      </p:sp>
    </p:spTree>
    <p:extLst>
      <p:ext uri="{BB962C8B-B14F-4D97-AF65-F5344CB8AC3E}">
        <p14:creationId xmlns:p14="http://schemas.microsoft.com/office/powerpoint/2010/main" val="1455939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is a timeline of major</a:t>
            </a:r>
            <a:r>
              <a:rPr lang="en-US" baseline="0" dirty="0" smtClean="0"/>
              <a:t> events and other alignment activities in the creation of the National Quality Strategy. </a:t>
            </a:r>
            <a:r>
              <a:rPr lang="en-US" sz="1200" kern="1200" baseline="0" dirty="0" smtClean="0">
                <a:solidFill>
                  <a:schemeClr val="tx1"/>
                </a:solidFill>
                <a:latin typeface="+mn-lt"/>
                <a:ea typeface="+mn-ea"/>
                <a:cs typeface="+mn-cs"/>
              </a:rPr>
              <a:t>In addition to what you see here, ev</a:t>
            </a:r>
            <a:r>
              <a:rPr lang="en-US" sz="1200" kern="1200" dirty="0" smtClean="0">
                <a:solidFill>
                  <a:schemeClr val="tx1"/>
                </a:solidFill>
                <a:latin typeface="+mn-lt"/>
                <a:ea typeface="+mn-ea"/>
                <a:cs typeface="+mn-cs"/>
              </a:rPr>
              <a:t>ery year dozens of private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sector organizations use the aims,</a:t>
            </a:r>
            <a:r>
              <a:rPr lang="en-US" sz="1200" kern="1200" baseline="0" dirty="0" smtClean="0">
                <a:solidFill>
                  <a:schemeClr val="tx1"/>
                </a:solidFill>
                <a:latin typeface="+mn-lt"/>
                <a:ea typeface="+mn-ea"/>
                <a:cs typeface="+mn-cs"/>
              </a:rPr>
              <a:t> priorities, and </a:t>
            </a:r>
            <a:r>
              <a:rPr lang="en-US" sz="1200" kern="1200" dirty="0" smtClean="0">
                <a:solidFill>
                  <a:schemeClr val="tx1"/>
                </a:solidFill>
                <a:latin typeface="+mn-lt"/>
                <a:ea typeface="+mn-ea"/>
                <a:cs typeface="+mn-cs"/>
              </a:rPr>
              <a:t>levers to help advance health and health care quality improvement</a:t>
            </a:r>
            <a:r>
              <a:rPr lang="en-US" sz="1200" kern="1200" baseline="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778609C-01F5-4144-AEA1-6D73E80301CE}"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130027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a:t>
            </a:r>
            <a:r>
              <a:rPr lang="en-US" altLang="en-US" u="sng" dirty="0" smtClean="0"/>
              <a:t>Interagency Working Group on Health Care Quality</a:t>
            </a:r>
            <a:r>
              <a:rPr lang="en-US" altLang="en-US" dirty="0" smtClean="0"/>
              <a:t> includes leaders from 24 Federal departments and Agencies. These 24 departments and agencies have missions related to health care and quality improvement. The Working Group provides an ongoing opportunity for collaboration across Federal programs, facilitates shared learning, and helps avoid duplicative efforts. </a:t>
            </a:r>
          </a:p>
          <a:p>
            <a:pPr>
              <a:spcBef>
                <a:spcPct val="0"/>
              </a:spcBef>
            </a:pPr>
            <a:r>
              <a:rPr lang="en-US" altLang="en-US" dirty="0" smtClean="0"/>
              <a:t>Each HHS agency develops an </a:t>
            </a:r>
            <a:r>
              <a:rPr lang="en-US" altLang="en-US" u="sng" dirty="0" smtClean="0"/>
              <a:t>Agency-Specific Plan</a:t>
            </a:r>
            <a:r>
              <a:rPr lang="en-US" altLang="en-US" dirty="0" smtClean="0"/>
              <a:t> to describe how it is supporting National Quality Strategy priorities </a:t>
            </a:r>
            <a:r>
              <a:rPr lang="en-US" altLang="en-US" smtClean="0"/>
              <a:t>and </a:t>
            </a:r>
            <a:r>
              <a:rPr lang="en-US" altLang="en-US" smtClean="0"/>
              <a:t>implementation</a:t>
            </a:r>
            <a:endParaRPr lang="en-US" altLang="en-US" dirty="0" smtClean="0"/>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9C6A253-6A47-4E03-8D89-178C8F45549D}" type="slidenum">
              <a:rPr lang="en-US" altLang="en-US"/>
              <a:pPr/>
              <a:t>6</a:t>
            </a:fld>
            <a:endParaRPr lang="en-US" altLang="en-US"/>
          </a:p>
        </p:txBody>
      </p:sp>
    </p:spTree>
    <p:extLst>
      <p:ext uri="{BB962C8B-B14F-4D97-AF65-F5344CB8AC3E}">
        <p14:creationId xmlns:p14="http://schemas.microsoft.com/office/powerpoint/2010/main" val="3776031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a:t>
            </a:r>
            <a:r>
              <a:rPr lang="en-US" altLang="en-US" u="sng" dirty="0" smtClean="0"/>
              <a:t>Priorities in Action </a:t>
            </a:r>
            <a:r>
              <a:rPr lang="en-US" altLang="en-US" dirty="0" smtClean="0"/>
              <a:t>series</a:t>
            </a:r>
            <a:r>
              <a:rPr lang="en-US" altLang="en-US" i="1" dirty="0" smtClean="0"/>
              <a:t> </a:t>
            </a:r>
            <a:r>
              <a:rPr lang="en-US" altLang="en-US" dirty="0" smtClean="0"/>
              <a:t>offers a snapshot of some of our nation’s most promising and transformative quality improvement programs, and describes their alignment to the NQS’ six priorities. These programs represent private sector, Federal, State, and local efforts</a:t>
            </a:r>
            <a:r>
              <a:rPr lang="en-US" altLang="en-US" baseline="0" dirty="0" smtClean="0"/>
              <a:t> and are updated frequently. </a:t>
            </a:r>
            <a:endParaRPr lang="en-US" altLang="en-US" dirty="0" smtClean="0"/>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9C6A253-6A47-4E03-8D89-178C8F45549D}" type="slidenum">
              <a:rPr lang="en-US" altLang="en-US"/>
              <a:pPr/>
              <a:t>7</a:t>
            </a:fld>
            <a:endParaRPr lang="en-US" altLang="en-US"/>
          </a:p>
        </p:txBody>
      </p:sp>
    </p:spTree>
    <p:extLst>
      <p:ext uri="{BB962C8B-B14F-4D97-AF65-F5344CB8AC3E}">
        <p14:creationId xmlns:p14="http://schemas.microsoft.com/office/powerpoint/2010/main" val="1252385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The National Quality Strategy is backed by the data published annually by the National Healthcare Quality and Disparities Report, an Agency for Healthcare Research and Quality publication. The National Healthcare Quality and Disparities Report tracks more than 250 health care process, outcome, and access measures, covering a wide variety of conditions and settings. </a:t>
            </a:r>
            <a:endParaRPr lang="en-US" altLang="en-US" dirty="0" smtClean="0"/>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9C6A253-6A47-4E03-8D89-178C8F45549D}" type="slidenum">
              <a:rPr lang="en-US" altLang="en-US"/>
              <a:pPr/>
              <a:t>8</a:t>
            </a:fld>
            <a:endParaRPr lang="en-US" altLang="en-US"/>
          </a:p>
        </p:txBody>
      </p:sp>
    </p:spTree>
    <p:extLst>
      <p:ext uri="{BB962C8B-B14F-4D97-AF65-F5344CB8AC3E}">
        <p14:creationId xmlns:p14="http://schemas.microsoft.com/office/powerpoint/2010/main" val="2650673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06332">
              <a:spcBef>
                <a:spcPct val="0"/>
              </a:spcBef>
            </a:pPr>
            <a:r>
              <a:rPr lang="en-US" altLang="en-US" dirty="0" smtClean="0"/>
              <a:t>Here are</a:t>
            </a:r>
            <a:r>
              <a:rPr lang="en-US" altLang="en-US" baseline="0" dirty="0" smtClean="0"/>
              <a:t> some key findings from </a:t>
            </a:r>
            <a:r>
              <a:rPr lang="en-US" altLang="en-US" dirty="0" smtClean="0"/>
              <a:t>the</a:t>
            </a:r>
            <a:r>
              <a:rPr lang="en-US" altLang="en-US" baseline="0" dirty="0" smtClean="0"/>
              <a:t> 5</a:t>
            </a:r>
            <a:r>
              <a:rPr lang="en-US" altLang="en-US" baseline="30000" dirty="0" smtClean="0"/>
              <a:t>th</a:t>
            </a:r>
            <a:r>
              <a:rPr lang="en-US" altLang="en-US" baseline="0" dirty="0" smtClean="0"/>
              <a:t> Anniversary Update on the National Quality Strategy. This is the first time that the NQS Annual Progress Report has been fully integrated with the AHRQ National Healthcare Quality and Disparities Report</a:t>
            </a:r>
            <a:r>
              <a:rPr lang="en-US" altLang="en-US" dirty="0" smtClean="0"/>
              <a:t> (QDR), to give</a:t>
            </a:r>
            <a:r>
              <a:rPr lang="en-US" altLang="en-US" baseline="0" dirty="0" smtClean="0"/>
              <a:t> the most comprehensive report on the </a:t>
            </a:r>
            <a:r>
              <a:rPr lang="en-US" altLang="en-US" baseline="0" dirty="0" smtClean="0">
                <a:solidFill>
                  <a:srgbClr val="FF0000"/>
                </a:solidFill>
              </a:rPr>
              <a:t>state</a:t>
            </a:r>
            <a:r>
              <a:rPr lang="en-US" altLang="en-US" baseline="0" dirty="0" smtClean="0"/>
              <a:t> of health and health care quality and disparities in America. </a:t>
            </a:r>
            <a:r>
              <a:rPr lang="en-US" altLang="en-US" sz="1200" kern="1200" dirty="0" smtClean="0">
                <a:solidFill>
                  <a:schemeClr val="tx1"/>
                </a:solidFill>
                <a:latin typeface="+mn-lt"/>
                <a:ea typeface="Geneva" pitchFamily="125" charset="-128"/>
                <a:cs typeface="+mn-cs"/>
              </a:rPr>
              <a:t>The report’s findings d</a:t>
            </a:r>
            <a:r>
              <a:rPr lang="en-US" sz="1200" kern="1200" dirty="0" smtClean="0">
                <a:solidFill>
                  <a:schemeClr val="tx1"/>
                </a:solidFill>
                <a:latin typeface="+mn-lt"/>
                <a:ea typeface="Geneva" pitchFamily="125" charset="-128"/>
                <a:cs typeface="+mn-cs"/>
              </a:rPr>
              <a:t>emonstrate the Strategy has made significant progress in the priority areas that impact Americans the most. </a:t>
            </a:r>
            <a:endParaRPr lang="en-US" altLang="en-US" dirty="0" smtClean="0"/>
          </a:p>
        </p:txBody>
      </p:sp>
      <p:sp>
        <p:nvSpPr>
          <p:cNvPr id="778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D0FECDB-61BD-4E1A-A80C-522CFEEE5638}" type="slidenum">
              <a:rPr lang="en-US" altLang="en-US"/>
              <a:pPr/>
              <a:t>9</a:t>
            </a:fld>
            <a:endParaRPr lang="en-US" altLang="en-US"/>
          </a:p>
        </p:txBody>
      </p:sp>
    </p:spTree>
    <p:extLst>
      <p:ext uri="{BB962C8B-B14F-4D97-AF65-F5344CB8AC3E}">
        <p14:creationId xmlns:p14="http://schemas.microsoft.com/office/powerpoint/2010/main" val="931813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lvl="0"/>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4"/>
          </p:nvPr>
        </p:nvSpPr>
        <p:spPr/>
        <p:txBody>
          <a:bodyPr/>
          <a:lstStyle>
            <a:lvl1pPr>
              <a:defRPr/>
            </a:lvl1pPr>
          </a:lstStyle>
          <a:p>
            <a:pPr>
              <a:defRPr/>
            </a:pPr>
            <a:endParaRPr lang="en-US"/>
          </a:p>
        </p:txBody>
      </p:sp>
      <p:sp>
        <p:nvSpPr>
          <p:cNvPr id="6" name="Slide Number Placeholder 5"/>
          <p:cNvSpPr>
            <a:spLocks noGrp="1"/>
          </p:cNvSpPr>
          <p:nvPr>
            <p:ph type="sldNum" sz="quarter" idx="15"/>
          </p:nvPr>
        </p:nvSpPr>
        <p:spPr/>
        <p:txBody>
          <a:bodyPr/>
          <a:lstStyle>
            <a:lvl1pPr>
              <a:defRPr/>
            </a:lvl1pPr>
          </a:lstStyle>
          <a:p>
            <a:fld id="{03EC5DC7-7904-4F56-98FD-268DFED33F67}" type="slidenum">
              <a:rPr lang="en-US" altLang="en-US"/>
              <a:pPr/>
              <a:t>‹#›</a:t>
            </a:fld>
            <a:endParaRPr lang="en-US" altLang="en-US"/>
          </a:p>
        </p:txBody>
      </p:sp>
    </p:spTree>
    <p:extLst>
      <p:ext uri="{BB962C8B-B14F-4D97-AF65-F5344CB8AC3E}">
        <p14:creationId xmlns:p14="http://schemas.microsoft.com/office/powerpoint/2010/main" val="3548330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fld id="{34426534-8A2E-4CDD-A1A8-13FBC20EFE9E}" type="slidenum">
              <a:rPr lang="en-US" altLang="en-US"/>
              <a:pPr/>
              <a:t>‹#›</a:t>
            </a:fld>
            <a:endParaRPr lang="en-US" altLang="en-US"/>
          </a:p>
        </p:txBody>
      </p:sp>
    </p:spTree>
    <p:extLst>
      <p:ext uri="{BB962C8B-B14F-4D97-AF65-F5344CB8AC3E}">
        <p14:creationId xmlns:p14="http://schemas.microsoft.com/office/powerpoint/2010/main" val="177114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C9173866-8FC4-4DDF-81A0-3447044C84F2}" type="slidenum">
              <a:rPr lang="en-US" altLang="en-US"/>
              <a:pPr/>
              <a:t>‹#›</a:t>
            </a:fld>
            <a:endParaRPr lang="en-US" altLang="en-US"/>
          </a:p>
        </p:txBody>
      </p:sp>
    </p:spTree>
    <p:extLst>
      <p:ext uri="{BB962C8B-B14F-4D97-AF65-F5344CB8AC3E}">
        <p14:creationId xmlns:p14="http://schemas.microsoft.com/office/powerpoint/2010/main" val="3192911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11AE7656-E8DA-47F9-8833-EB776F23AC5A}" type="slidenum">
              <a:rPr lang="en-US" altLang="en-US"/>
              <a:pPr/>
              <a:t>‹#›</a:t>
            </a:fld>
            <a:endParaRPr lang="en-US" altLang="en-US"/>
          </a:p>
        </p:txBody>
      </p:sp>
    </p:spTree>
    <p:extLst>
      <p:ext uri="{BB962C8B-B14F-4D97-AF65-F5344CB8AC3E}">
        <p14:creationId xmlns:p14="http://schemas.microsoft.com/office/powerpoint/2010/main" val="1121142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86F0B2B-140B-4C84-B0F8-9247B5F69F82}" type="slidenum">
              <a:rPr lang="en-US" altLang="en-US"/>
              <a:pPr/>
              <a:t>‹#›</a:t>
            </a:fld>
            <a:endParaRPr lang="en-US" altLang="en-US"/>
          </a:p>
        </p:txBody>
      </p:sp>
    </p:spTree>
    <p:extLst>
      <p:ext uri="{BB962C8B-B14F-4D97-AF65-F5344CB8AC3E}">
        <p14:creationId xmlns:p14="http://schemas.microsoft.com/office/powerpoint/2010/main" val="1067871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C1854EF-CCE3-49AB-965C-5BD7D4C75905}" type="slidenum">
              <a:rPr lang="en-US" altLang="en-US"/>
              <a:pPr/>
              <a:t>‹#›</a:t>
            </a:fld>
            <a:endParaRPr lang="en-US" altLang="en-US"/>
          </a:p>
        </p:txBody>
      </p:sp>
    </p:spTree>
    <p:extLst>
      <p:ext uri="{BB962C8B-B14F-4D97-AF65-F5344CB8AC3E}">
        <p14:creationId xmlns:p14="http://schemas.microsoft.com/office/powerpoint/2010/main" val="3626754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5" name="Slide Number Placeholder 5"/>
          <p:cNvSpPr>
            <a:spLocks noGrp="1"/>
          </p:cNvSpPr>
          <p:nvPr>
            <p:ph type="sldNum" sz="quarter" idx="11"/>
          </p:nvPr>
        </p:nvSpPr>
        <p:spPr>
          <a:xfrm>
            <a:off x="6572250" y="6356350"/>
            <a:ext cx="2133600" cy="365125"/>
          </a:xfrm>
        </p:spPr>
        <p:txBody>
          <a:bodyPr/>
          <a:lstStyle>
            <a:lvl1pPr>
              <a:defRPr/>
            </a:lvl1pPr>
          </a:lstStyle>
          <a:p>
            <a:fld id="{1E453EC1-F458-4C62-B2FE-EDAC20BC434F}" type="slidenum">
              <a:rPr lang="en-US" altLang="en-US"/>
              <a:pPr/>
              <a:t>‹#›</a:t>
            </a:fld>
            <a:endParaRPr lang="en-US" altLang="en-US" dirty="0"/>
          </a:p>
        </p:txBody>
      </p:sp>
    </p:spTree>
    <p:extLst>
      <p:ext uri="{BB962C8B-B14F-4D97-AF65-F5344CB8AC3E}">
        <p14:creationId xmlns:p14="http://schemas.microsoft.com/office/powerpoint/2010/main" val="595182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rtlCol="0">
            <a:normAutofit/>
          </a:bodyPr>
          <a:lstStyle/>
          <a:p>
            <a:pPr lvl="0"/>
            <a:endParaRPr lang="en-US" noProof="0" dirty="0"/>
          </a:p>
        </p:txBody>
      </p:sp>
      <p:sp>
        <p:nvSpPr>
          <p:cNvPr id="12" name="Picture Placeholder 11"/>
          <p:cNvSpPr>
            <a:spLocks noGrp="1"/>
          </p:cNvSpPr>
          <p:nvPr>
            <p:ph type="pic" sz="quarter" idx="14"/>
          </p:nvPr>
        </p:nvSpPr>
        <p:spPr>
          <a:xfrm>
            <a:off x="457200" y="3276600"/>
            <a:ext cx="3200400" cy="1143000"/>
          </a:xfrm>
        </p:spPr>
        <p:txBody>
          <a:bodyPr rtlCol="0">
            <a:normAutofit/>
          </a:bodyPr>
          <a:lstStyle/>
          <a:p>
            <a:pPr lvl="0"/>
            <a:endParaRPr lang="en-US" noProof="0" dirty="0"/>
          </a:p>
        </p:txBody>
      </p:sp>
      <p:sp>
        <p:nvSpPr>
          <p:cNvPr id="14" name="Picture Placeholder 13"/>
          <p:cNvSpPr>
            <a:spLocks noGrp="1"/>
          </p:cNvSpPr>
          <p:nvPr>
            <p:ph type="pic" sz="quarter" idx="15"/>
          </p:nvPr>
        </p:nvSpPr>
        <p:spPr>
          <a:xfrm>
            <a:off x="457200" y="5029200"/>
            <a:ext cx="3200400" cy="1143000"/>
          </a:xfrm>
        </p:spPr>
        <p:txBody>
          <a:bodyPr rtlCol="0">
            <a:normAutofit/>
          </a:bodyPr>
          <a:lstStyle/>
          <a:p>
            <a:pPr lvl="0"/>
            <a:endParaRPr lang="en-US" noProof="0" dirty="0"/>
          </a:p>
        </p:txBody>
      </p:sp>
    </p:spTree>
    <p:extLst>
      <p:ext uri="{BB962C8B-B14F-4D97-AF65-F5344CB8AC3E}">
        <p14:creationId xmlns:p14="http://schemas.microsoft.com/office/powerpoint/2010/main" val="374935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p:spPr>
        <p:txBody>
          <a:bodyPr/>
          <a:lstStyle>
            <a:lvl1pPr>
              <a:defRPr/>
            </a:lvl1pPr>
          </a:lstStyle>
          <a:p>
            <a:fld id="{52A9A287-5593-458F-9E8A-9386634D120C}" type="slidenum">
              <a:rPr lang="en-US" altLang="en-US"/>
              <a:pPr/>
              <a:t>‹#›</a:t>
            </a:fld>
            <a:endParaRPr lang="en-US" altLang="en-US"/>
          </a:p>
        </p:txBody>
      </p:sp>
    </p:spTree>
    <p:extLst>
      <p:ext uri="{BB962C8B-B14F-4D97-AF65-F5344CB8AC3E}">
        <p14:creationId xmlns:p14="http://schemas.microsoft.com/office/powerpoint/2010/main" val="28470077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09600" y="1977670"/>
            <a:ext cx="8077200" cy="419100"/>
          </a:xfrm>
          <a:solidFill>
            <a:srgbClr val="83D081"/>
          </a:solidFill>
          <a:ln>
            <a:noFill/>
          </a:ln>
        </p:spPr>
        <p:txBody>
          <a:bodyPr anchor="ct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2"/>
          </p:nvPr>
        </p:nvSpPr>
        <p:spPr>
          <a:xfrm>
            <a:off x="6572250" y="6356350"/>
            <a:ext cx="2133600" cy="365125"/>
          </a:xfrm>
        </p:spPr>
        <p:txBody>
          <a:bodyPr/>
          <a:lstStyle>
            <a:lvl1pPr>
              <a:defRPr/>
            </a:lvl1pPr>
          </a:lstStyle>
          <a:p>
            <a:fld id="{34A232D5-894E-4C90-B3D0-5B866CA55651}" type="slidenum">
              <a:rPr lang="en-US" altLang="en-US"/>
              <a:pPr/>
              <a:t>‹#›</a:t>
            </a:fld>
            <a:endParaRPr lang="en-US" altLang="en-US"/>
          </a:p>
        </p:txBody>
      </p:sp>
    </p:spTree>
    <p:extLst>
      <p:ext uri="{BB962C8B-B14F-4D97-AF65-F5344CB8AC3E}">
        <p14:creationId xmlns:p14="http://schemas.microsoft.com/office/powerpoint/2010/main" val="12784966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p:nvPr>
        </p:nvSpPr>
        <p:spPr>
          <a:xfrm>
            <a:off x="609599" y="1968498"/>
            <a:ext cx="8077199" cy="420624"/>
          </a:xfrm>
          <a:solidFill>
            <a:srgbClr val="83D081"/>
          </a:solidFill>
        </p:spPr>
        <p:txBody>
          <a:bodyPr anchor="ct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rtlCol="0">
            <a:normAutofit/>
          </a:bodyPr>
          <a:lstStyle/>
          <a:p>
            <a:pPr lvl="0"/>
            <a:endParaRPr lang="en-US" noProof="0" dirty="0"/>
          </a:p>
        </p:txBody>
      </p:sp>
      <p:sp>
        <p:nvSpPr>
          <p:cNvPr id="5" name="Slide Number Placeholder 5"/>
          <p:cNvSpPr>
            <a:spLocks noGrp="1"/>
          </p:cNvSpPr>
          <p:nvPr>
            <p:ph type="sldNum" sz="quarter" idx="14"/>
          </p:nvPr>
        </p:nvSpPr>
        <p:spPr>
          <a:xfrm>
            <a:off x="6572250" y="6356350"/>
            <a:ext cx="2133600" cy="365125"/>
          </a:xfrm>
        </p:spPr>
        <p:txBody>
          <a:bodyPr/>
          <a:lstStyle>
            <a:lvl1pPr>
              <a:defRPr/>
            </a:lvl1pPr>
          </a:lstStyle>
          <a:p>
            <a:fld id="{560B05F7-91E3-4831-A341-1D33B94F4488}" type="slidenum">
              <a:rPr lang="en-US" altLang="en-US"/>
              <a:pPr/>
              <a:t>‹#›</a:t>
            </a:fld>
            <a:endParaRPr lang="en-US" altLang="en-US"/>
          </a:p>
        </p:txBody>
      </p:sp>
    </p:spTree>
    <p:extLst>
      <p:ext uri="{BB962C8B-B14F-4D97-AF65-F5344CB8AC3E}">
        <p14:creationId xmlns:p14="http://schemas.microsoft.com/office/powerpoint/2010/main" val="400670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fld id="{D1B58527-FE6B-47F6-905B-237959AFB97E}" type="slidenum">
              <a:rPr lang="en-US" altLang="en-US"/>
              <a:pPr/>
              <a:t>‹#›</a:t>
            </a:fld>
            <a:endParaRPr lang="en-US" altLang="en-US"/>
          </a:p>
        </p:txBody>
      </p:sp>
    </p:spTree>
    <p:extLst>
      <p:ext uri="{BB962C8B-B14F-4D97-AF65-F5344CB8AC3E}">
        <p14:creationId xmlns:p14="http://schemas.microsoft.com/office/powerpoint/2010/main" val="32312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a:lvl1pPr>
          </a:lstStyle>
          <a:p>
            <a:pPr lvl="0"/>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1" name="Content Placeholder 10"/>
          <p:cNvSpPr>
            <a:spLocks noGrp="1"/>
          </p:cNvSpPr>
          <p:nvPr>
            <p:ph sz="quarter" idx="13"/>
          </p:nvPr>
        </p:nvSpPr>
        <p:spPr>
          <a:xfrm>
            <a:off x="1371600" y="4521734"/>
            <a:ext cx="6400800" cy="406153"/>
          </a:xfrm>
        </p:spPr>
        <p:txBody>
          <a:bodyPr>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4"/>
          </p:nvPr>
        </p:nvSpPr>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5"/>
          </p:nvPr>
        </p:nvSpPr>
        <p:spPr/>
        <p:txBody>
          <a:bodyPr/>
          <a:lstStyle>
            <a:lvl1pPr>
              <a:defRPr/>
            </a:lvl1pPr>
          </a:lstStyle>
          <a:p>
            <a:fld id="{03EC5DC7-7904-4F56-98FD-268DFED33F6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138691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1"/>
          </p:nvPr>
        </p:nvSpPr>
        <p:spPr/>
        <p:txBody>
          <a:bodyPr/>
          <a:lstStyle>
            <a:lvl1pPr>
              <a:defRPr/>
            </a:lvl1pPr>
          </a:lstStyle>
          <a:p>
            <a:fld id="{D1B58527-FE6B-47F6-905B-237959AFB97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0817027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1"/>
          </p:nvPr>
        </p:nvSpPr>
        <p:spPr/>
        <p:txBody>
          <a:bodyPr/>
          <a:lstStyle>
            <a:lvl1pPr>
              <a:defRPr/>
            </a:lvl1pPr>
          </a:lstStyle>
          <a:p>
            <a:fld id="{0CAE5E7D-19E7-43F2-8CA2-C39D9016E85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369825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solidFill>
                <a:prstClr val="black"/>
              </a:solidFill>
            </a:endParaRPr>
          </a:p>
        </p:txBody>
      </p:sp>
      <p:sp>
        <p:nvSpPr>
          <p:cNvPr id="4" name="Slide Number Placeholder 5"/>
          <p:cNvSpPr>
            <a:spLocks noGrp="1"/>
          </p:cNvSpPr>
          <p:nvPr>
            <p:ph type="sldNum" sz="quarter" idx="11"/>
          </p:nvPr>
        </p:nvSpPr>
        <p:spPr/>
        <p:txBody>
          <a:bodyPr/>
          <a:lstStyle>
            <a:lvl1pPr>
              <a:defRPr/>
            </a:lvl1pPr>
          </a:lstStyle>
          <a:p>
            <a:fld id="{7D1D4ADD-EE83-4E10-B55A-631470203DC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9482488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453D546-D063-45FC-AE4C-E83A018DF97A}"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914423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1"/>
          </p:nvPr>
        </p:nvSpPr>
        <p:spPr/>
        <p:txBody>
          <a:bodyPr/>
          <a:lstStyle>
            <a:lvl1pPr>
              <a:defRPr/>
            </a:lvl1pPr>
          </a:lstStyle>
          <a:p>
            <a:fld id="{44AEA1A6-4545-4407-8325-F4FCDD2F69D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4876757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48600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266DC950-D31B-4BCF-ABFD-A8A70D58F63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5909379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endParaRPr lang="en-US">
              <a:solidFill>
                <a:prstClr val="black"/>
              </a:solidFill>
            </a:endParaRPr>
          </a:p>
        </p:txBody>
      </p:sp>
      <p:sp>
        <p:nvSpPr>
          <p:cNvPr id="4" name="Slide Number Placeholder 5"/>
          <p:cNvSpPr>
            <a:spLocks noGrp="1"/>
          </p:cNvSpPr>
          <p:nvPr>
            <p:ph type="sldNum" sz="quarter" idx="11"/>
          </p:nvPr>
        </p:nvSpPr>
        <p:spPr/>
        <p:txBody>
          <a:bodyPr/>
          <a:lstStyle>
            <a:lvl1pPr>
              <a:defRPr/>
            </a:lvl1pPr>
          </a:lstStyle>
          <a:p>
            <a:fld id="{AFA2F80F-C783-4DDE-8B2E-AF41E5AB9134}"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30323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34426534-8A2E-4CDD-A1A8-13FBC20EFE9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752606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92874"/>
            <a:ext cx="8229600" cy="661416"/>
          </a:xfrm>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a:xfrm>
            <a:off x="457200" y="1154290"/>
            <a:ext cx="8229600" cy="42813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fld id="{0CAE5E7D-19E7-43F2-8CA2-C39D9016E857}" type="slidenum">
              <a:rPr lang="en-US" altLang="en-US"/>
              <a:pPr/>
              <a:t>‹#›</a:t>
            </a:fld>
            <a:endParaRPr lang="en-US" altLang="en-US"/>
          </a:p>
        </p:txBody>
      </p:sp>
    </p:spTree>
    <p:extLst>
      <p:ext uri="{BB962C8B-B14F-4D97-AF65-F5344CB8AC3E}">
        <p14:creationId xmlns:p14="http://schemas.microsoft.com/office/powerpoint/2010/main" val="10409151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C9173866-8FC4-4DDF-81A0-3447044C84F2}"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5922049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11AE7656-E8DA-47F9-8833-EB776F23AC5A}"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8764118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E86F0B2B-140B-4C84-B0F8-9247B5F69F82}"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7787581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1C1854EF-CCE3-49AB-965C-5BD7D4C75905}"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0074291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5" name="Slide Number Placeholder 5"/>
          <p:cNvSpPr>
            <a:spLocks noGrp="1"/>
          </p:cNvSpPr>
          <p:nvPr>
            <p:ph type="sldNum" sz="quarter" idx="11"/>
          </p:nvPr>
        </p:nvSpPr>
        <p:spPr>
          <a:xfrm>
            <a:off x="6572250" y="6356350"/>
            <a:ext cx="2133600" cy="365125"/>
          </a:xfrm>
        </p:spPr>
        <p:txBody>
          <a:bodyPr/>
          <a:lstStyle>
            <a:lvl1pPr>
              <a:defRPr/>
            </a:lvl1pPr>
          </a:lstStyle>
          <a:p>
            <a:fld id="{1E453EC1-F458-4C62-B2FE-EDAC20BC434F}" type="slidenum">
              <a:rPr lang="en-US" altLang="en-US">
                <a:solidFill>
                  <a:prstClr val="black"/>
                </a:solidFill>
              </a:rPr>
              <a:pPr/>
              <a:t>‹#›</a:t>
            </a:fld>
            <a:endParaRPr lang="en-US" altLang="en-US" dirty="0">
              <a:solidFill>
                <a:prstClr val="black"/>
              </a:solidFill>
            </a:endParaRPr>
          </a:p>
        </p:txBody>
      </p:sp>
    </p:spTree>
    <p:extLst>
      <p:ext uri="{BB962C8B-B14F-4D97-AF65-F5344CB8AC3E}">
        <p14:creationId xmlns:p14="http://schemas.microsoft.com/office/powerpoint/2010/main" val="41668394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rtlCol="0">
            <a:normAutofit/>
          </a:bodyPr>
          <a:lstStyle/>
          <a:p>
            <a:pPr lvl="0"/>
            <a:endParaRPr lang="en-US" noProof="0" dirty="0"/>
          </a:p>
        </p:txBody>
      </p:sp>
      <p:sp>
        <p:nvSpPr>
          <p:cNvPr id="12" name="Picture Placeholder 11"/>
          <p:cNvSpPr>
            <a:spLocks noGrp="1"/>
          </p:cNvSpPr>
          <p:nvPr>
            <p:ph type="pic" sz="quarter" idx="14"/>
          </p:nvPr>
        </p:nvSpPr>
        <p:spPr>
          <a:xfrm>
            <a:off x="457200" y="3276600"/>
            <a:ext cx="3200400" cy="1143000"/>
          </a:xfrm>
        </p:spPr>
        <p:txBody>
          <a:bodyPr rtlCol="0">
            <a:normAutofit/>
          </a:bodyPr>
          <a:lstStyle/>
          <a:p>
            <a:pPr lvl="0"/>
            <a:endParaRPr lang="en-US" noProof="0" dirty="0"/>
          </a:p>
        </p:txBody>
      </p:sp>
      <p:sp>
        <p:nvSpPr>
          <p:cNvPr id="14" name="Picture Placeholder 13"/>
          <p:cNvSpPr>
            <a:spLocks noGrp="1"/>
          </p:cNvSpPr>
          <p:nvPr>
            <p:ph type="pic" sz="quarter" idx="15"/>
          </p:nvPr>
        </p:nvSpPr>
        <p:spPr>
          <a:xfrm>
            <a:off x="457200" y="5029200"/>
            <a:ext cx="3200400" cy="1143000"/>
          </a:xfrm>
        </p:spPr>
        <p:txBody>
          <a:bodyPr rtlCol="0">
            <a:normAutofit/>
          </a:bodyPr>
          <a:lstStyle/>
          <a:p>
            <a:pPr lvl="0"/>
            <a:endParaRPr lang="en-US" noProof="0" dirty="0"/>
          </a:p>
        </p:txBody>
      </p:sp>
    </p:spTree>
    <p:extLst>
      <p:ext uri="{BB962C8B-B14F-4D97-AF65-F5344CB8AC3E}">
        <p14:creationId xmlns:p14="http://schemas.microsoft.com/office/powerpoint/2010/main" val="26647188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p:spPr>
        <p:txBody>
          <a:bodyPr/>
          <a:lstStyle>
            <a:lvl1pPr>
              <a:defRPr/>
            </a:lvl1pPr>
          </a:lstStyle>
          <a:p>
            <a:fld id="{52A9A287-5593-458F-9E8A-9386634D120C}"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9358947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09600" y="1977670"/>
            <a:ext cx="8077200" cy="419100"/>
          </a:xfrm>
          <a:solidFill>
            <a:srgbClr val="83D081"/>
          </a:solidFill>
          <a:ln>
            <a:noFill/>
          </a:ln>
        </p:spPr>
        <p:txBody>
          <a:bodyPr anchor="ct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2"/>
          </p:nvPr>
        </p:nvSpPr>
        <p:spPr>
          <a:xfrm>
            <a:off x="6572250" y="6356350"/>
            <a:ext cx="2133600" cy="365125"/>
          </a:xfrm>
        </p:spPr>
        <p:txBody>
          <a:bodyPr/>
          <a:lstStyle>
            <a:lvl1pPr>
              <a:defRPr/>
            </a:lvl1pPr>
          </a:lstStyle>
          <a:p>
            <a:fld id="{34A232D5-894E-4C90-B3D0-5B866CA55651}"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057572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p:nvPr>
        </p:nvSpPr>
        <p:spPr>
          <a:xfrm>
            <a:off x="609599" y="1968498"/>
            <a:ext cx="8077199" cy="420624"/>
          </a:xfrm>
          <a:solidFill>
            <a:srgbClr val="83D081"/>
          </a:solidFill>
        </p:spPr>
        <p:txBody>
          <a:bodyPr anchor="ctr">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rtlCol="0">
            <a:normAutofit/>
          </a:bodyPr>
          <a:lstStyle/>
          <a:p>
            <a:pPr lvl="0"/>
            <a:endParaRPr lang="en-US" noProof="0" dirty="0"/>
          </a:p>
        </p:txBody>
      </p:sp>
      <p:sp>
        <p:nvSpPr>
          <p:cNvPr id="5" name="Slide Number Placeholder 5"/>
          <p:cNvSpPr>
            <a:spLocks noGrp="1"/>
          </p:cNvSpPr>
          <p:nvPr>
            <p:ph type="sldNum" sz="quarter" idx="14"/>
          </p:nvPr>
        </p:nvSpPr>
        <p:spPr>
          <a:xfrm>
            <a:off x="6572250" y="6356350"/>
            <a:ext cx="2133600" cy="365125"/>
          </a:xfrm>
        </p:spPr>
        <p:txBody>
          <a:bodyPr/>
          <a:lstStyle>
            <a:lvl1pPr>
              <a:defRPr/>
            </a:lvl1pPr>
          </a:lstStyle>
          <a:p>
            <a:fld id="{560B05F7-91E3-4831-A341-1D33B94F4488}"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6122466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pic>
        <p:nvPicPr>
          <p:cNvPr id="6"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6050" y="5732463"/>
            <a:ext cx="20780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Footer Placeholder 4"/>
          <p:cNvSpPr>
            <a:spLocks noGrp="1"/>
          </p:cNvSpPr>
          <p:nvPr>
            <p:ph type="ftr" sz="quarter" idx="18"/>
          </p:nvPr>
        </p:nvSpPr>
        <p:spPr/>
        <p:txBody>
          <a:bodyPr/>
          <a:lstStyle>
            <a:lvl1pPr defTabSz="457200" fontAlgn="auto">
              <a:spcBef>
                <a:spcPts val="0"/>
              </a:spcBef>
              <a:spcAft>
                <a:spcPts val="0"/>
              </a:spcAft>
              <a:defRPr dirty="0">
                <a:solidFill>
                  <a:prstClr val="black"/>
                </a:solidFill>
                <a:latin typeface="+mn-lt"/>
                <a:cs typeface="+mn-cs"/>
              </a:defRPr>
            </a:lvl1pPr>
          </a:lstStyle>
          <a:p>
            <a:pPr>
              <a:defRPr/>
            </a:pPr>
            <a:endParaRPr lang="en-US"/>
          </a:p>
        </p:txBody>
      </p:sp>
      <p:sp>
        <p:nvSpPr>
          <p:cNvPr id="8" name="Slide Number Placeholder 5"/>
          <p:cNvSpPr>
            <a:spLocks noGrp="1"/>
          </p:cNvSpPr>
          <p:nvPr>
            <p:ph type="sldNum" sz="quarter" idx="19"/>
          </p:nvPr>
        </p:nvSpPr>
        <p:spPr/>
        <p:txBody>
          <a:bodyPr/>
          <a:lstStyle>
            <a:lvl1pPr>
              <a:defRPr>
                <a:solidFill>
                  <a:srgbClr val="000000"/>
                </a:solidFill>
              </a:defRPr>
            </a:lvl1pPr>
          </a:lstStyle>
          <a:p>
            <a:fld id="{827708F3-C1AD-4F28-BB13-8295E06AFFCF}" type="slidenum">
              <a:rPr lang="en-US" altLang="en-US"/>
              <a:pPr/>
              <a:t>‹#›</a:t>
            </a:fld>
            <a:endParaRPr lang="en-US" altLang="en-US"/>
          </a:p>
        </p:txBody>
      </p:sp>
    </p:spTree>
    <p:extLst>
      <p:ext uri="{BB962C8B-B14F-4D97-AF65-F5344CB8AC3E}">
        <p14:creationId xmlns:p14="http://schemas.microsoft.com/office/powerpoint/2010/main" val="751189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Slide Number Placeholder 5"/>
          <p:cNvSpPr>
            <a:spLocks noGrp="1"/>
          </p:cNvSpPr>
          <p:nvPr>
            <p:ph type="sldNum" sz="quarter" idx="11"/>
          </p:nvPr>
        </p:nvSpPr>
        <p:spPr/>
        <p:txBody>
          <a:bodyPr/>
          <a:lstStyle>
            <a:lvl1pPr>
              <a:defRPr/>
            </a:lvl1pPr>
          </a:lstStyle>
          <a:p>
            <a:fld id="{7D1D4ADD-EE83-4E10-B55A-631470203DC7}" type="slidenum">
              <a:rPr lang="en-US" altLang="en-US"/>
              <a:pPr/>
              <a:t>‹#›</a:t>
            </a:fld>
            <a:endParaRPr lang="en-US" altLang="en-US"/>
          </a:p>
        </p:txBody>
      </p:sp>
    </p:spTree>
    <p:extLst>
      <p:ext uri="{BB962C8B-B14F-4D97-AF65-F5344CB8AC3E}">
        <p14:creationId xmlns:p14="http://schemas.microsoft.com/office/powerpoint/2010/main" val="15903169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grpSp>
        <p:nvGrpSpPr>
          <p:cNvPr id="11" name="Group 10"/>
          <p:cNvGrpSpPr/>
          <p:nvPr userDrawn="1"/>
        </p:nvGrpSpPr>
        <p:grpSpPr>
          <a:xfrm>
            <a:off x="2363190" y="6315778"/>
            <a:ext cx="6341423" cy="276999"/>
            <a:chOff x="2363190" y="6315778"/>
            <a:chExt cx="6341423" cy="276999"/>
          </a:xfrm>
        </p:grpSpPr>
        <p:cxnSp>
          <p:nvCxnSpPr>
            <p:cNvPr id="8" name="Straight Connector 7"/>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9" name="TextBox 8"/>
            <p:cNvSpPr txBox="1"/>
            <p:nvPr userDrawn="1"/>
          </p:nvSpPr>
          <p:spPr>
            <a:xfrm>
              <a:off x="2363190" y="6315778"/>
              <a:ext cx="6341423" cy="276999"/>
            </a:xfrm>
            <a:prstGeom prst="rect">
              <a:avLst/>
            </a:prstGeom>
            <a:noFill/>
          </p:spPr>
          <p:txBody>
            <a:bodyPr wrap="square" rtlCol="0">
              <a:spAutoFit/>
            </a:bodyPr>
            <a:lstStyle/>
            <a:p>
              <a:pPr defTabSz="914400" fontAlgn="auto">
                <a:spcBef>
                  <a:spcPts val="0"/>
                </a:spcBef>
                <a:spcAft>
                  <a:spcPts val="0"/>
                </a:spcAft>
                <a:defRPr/>
              </a:pPr>
              <a:r>
                <a:rPr lang="en-US" sz="1200" kern="0" dirty="0">
                  <a:solidFill>
                    <a:sysClr val="windowText" lastClr="000000"/>
                  </a:solidFill>
                  <a:latin typeface="Calibri" panose="020F0502020204030204"/>
                  <a:ea typeface="+mn-ea"/>
                </a:rPr>
                <a:t>Better Care. Healthy People/Healthy Communities. Affordable Care.</a:t>
              </a:r>
            </a:p>
          </p:txBody>
        </p:sp>
      </p:grpSp>
      <p:sp>
        <p:nvSpPr>
          <p:cNvPr id="12"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4253234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a:stretch>
            <a:fillRect/>
          </a:stretch>
        </p:blipFill>
        <p:spPr>
          <a:xfrm>
            <a:off x="145958" y="5731730"/>
            <a:ext cx="2078736" cy="975360"/>
          </a:xfrm>
          <a:prstGeom prst="rect">
            <a:avLst/>
          </a:prstGeom>
        </p:spPr>
      </p:pic>
      <p:sp>
        <p:nvSpPr>
          <p:cNvPr id="4" name="Slide Number Placeholder 3"/>
          <p:cNvSpPr>
            <a:spLocks noGrp="1"/>
          </p:cNvSpPr>
          <p:nvPr>
            <p:ph type="sldNum" sz="quarter" idx="10"/>
          </p:nvPr>
        </p:nvSpPr>
        <p:spPr>
          <a:xfrm>
            <a:off x="7848600" y="6348892"/>
            <a:ext cx="1066800" cy="365125"/>
          </a:xfrm>
        </p:spPr>
        <p:txBody>
          <a:bodyPr/>
          <a:lstStyle>
            <a:lvl1pPr algn="r">
              <a:defRPr sz="1600">
                <a:latin typeface="+mj-lt"/>
              </a:defRPr>
            </a:lvl1pPr>
          </a:lstStyle>
          <a:p>
            <a:pPr fontAlgn="base">
              <a:spcBef>
                <a:spcPct val="0"/>
              </a:spcBef>
              <a:spcAft>
                <a:spcPct val="0"/>
              </a:spcAft>
            </a:pPr>
            <a:fld id="{68EC7669-6A74-CE44-92EA-244AF84130AB}" type="slidenum">
              <a:rPr lang="en-US" smtClean="0">
                <a:solidFill>
                  <a:srgbClr val="000000"/>
                </a:solidFill>
                <a:cs typeface="Arial" pitchFamily="34" charset="0"/>
              </a:rPr>
              <a:pPr fontAlgn="base">
                <a:spcBef>
                  <a:spcPct val="0"/>
                </a:spcBef>
                <a:spcAft>
                  <a:spcPct val="0"/>
                </a:spcAft>
              </a:pPr>
              <a:t>‹#›</a:t>
            </a:fld>
            <a:endParaRPr lang="en-US" dirty="0">
              <a:solidFill>
                <a:srgbClr val="000000"/>
              </a:solidFill>
              <a:cs typeface="Arial" pitchFamily="34" charset="0"/>
            </a:endParaRPr>
          </a:p>
        </p:txBody>
      </p:sp>
    </p:spTree>
    <p:extLst>
      <p:ext uri="{BB962C8B-B14F-4D97-AF65-F5344CB8AC3E}">
        <p14:creationId xmlns:p14="http://schemas.microsoft.com/office/powerpoint/2010/main" val="32886553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2"/>
          <p:cNvGrpSpPr/>
          <p:nvPr userDrawn="1"/>
        </p:nvGrpSpPr>
        <p:grpSpPr>
          <a:xfrm>
            <a:off x="2363190" y="6315778"/>
            <a:ext cx="6341423" cy="276999"/>
            <a:chOff x="2363190" y="6315778"/>
            <a:chExt cx="6341423" cy="276999"/>
          </a:xfrm>
        </p:grpSpPr>
        <p:cxnSp>
          <p:nvCxnSpPr>
            <p:cNvPr id="4" name="Straight Connector 3"/>
            <p:cNvCxnSpPr/>
            <p:nvPr userDrawn="1"/>
          </p:nvCxnSpPr>
          <p:spPr bwMode="auto">
            <a:xfrm>
              <a:off x="2363190" y="6315778"/>
              <a:ext cx="6341423" cy="0"/>
            </a:xfrm>
            <a:prstGeom prst="line">
              <a:avLst/>
            </a:prstGeom>
            <a:solidFill>
              <a:srgbClr val="FFFFFF"/>
            </a:solidFill>
            <a:ln w="9525" cap="flat" cmpd="sng" algn="ctr">
              <a:solidFill>
                <a:srgbClr val="000000"/>
              </a:solidFill>
              <a:prstDash val="solid"/>
              <a:round/>
              <a:headEnd type="none" w="med" len="med"/>
              <a:tailEnd type="none" w="med" len="med"/>
            </a:ln>
            <a:effectLst/>
          </p:spPr>
        </p:cxnSp>
        <p:sp>
          <p:nvSpPr>
            <p:cNvPr id="5" name="TextBox 4"/>
            <p:cNvSpPr txBox="1"/>
            <p:nvPr userDrawn="1"/>
          </p:nvSpPr>
          <p:spPr>
            <a:xfrm>
              <a:off x="2363190" y="6315778"/>
              <a:ext cx="6341423" cy="276999"/>
            </a:xfrm>
            <a:prstGeom prst="rect">
              <a:avLst/>
            </a:prstGeom>
            <a:noFill/>
          </p:spPr>
          <p:txBody>
            <a:bodyPr wrap="square" rtlCol="0">
              <a:spAutoFit/>
            </a:bodyPr>
            <a:lstStyle/>
            <a:p>
              <a:pPr defTabSz="914400" fontAlgn="auto">
                <a:spcBef>
                  <a:spcPts val="0"/>
                </a:spcBef>
                <a:spcAft>
                  <a:spcPts val="0"/>
                </a:spcAft>
                <a:defRPr/>
              </a:pPr>
              <a:r>
                <a:rPr lang="en-US" sz="1200" kern="0" dirty="0">
                  <a:solidFill>
                    <a:sysClr val="windowText" lastClr="000000"/>
                  </a:solidFill>
                  <a:latin typeface="Calibri" panose="020F0502020204030204"/>
                  <a:ea typeface="+mn-ea"/>
                </a:rPr>
                <a:t>Better Care. Healthy People/Healthy Communities. Affordable Care.</a:t>
              </a:r>
            </a:p>
          </p:txBody>
        </p:sp>
      </p:grpSp>
      <p:sp>
        <p:nvSpPr>
          <p:cNvPr id="6" name="Slide Number Placeholder 2"/>
          <p:cNvSpPr>
            <a:spLocks noGrp="1"/>
          </p:cNvSpPr>
          <p:nvPr>
            <p:ph type="sldNum" sz="quarter" idx="4294967295"/>
          </p:nvPr>
        </p:nvSpPr>
        <p:spPr>
          <a:xfrm>
            <a:off x="6553200" y="6356350"/>
            <a:ext cx="2133600" cy="365125"/>
          </a:xfrm>
          <a:prstGeom prst="rect">
            <a:avLst/>
          </a:prstGeom>
        </p:spPr>
        <p:txBody>
          <a:bodyPr/>
          <a:lstStyle/>
          <a:p>
            <a:pPr algn="r"/>
            <a:fld id="{30F25388-59FB-438F-9D3A-5D9B2D4870EF}" type="slidenum">
              <a:rPr lang="en-US">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1781987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lgn="r">
              <a:defRPr sz="1600"/>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979309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pic>
        <p:nvPicPr>
          <p:cNvPr id="8" name="Picture 7"/>
          <p:cNvPicPr>
            <a:picLocks noChangeAspect="1"/>
          </p:cNvPicPr>
          <p:nvPr userDrawn="1"/>
        </p:nvPicPr>
        <p:blipFill>
          <a:blip r:embed="rId2"/>
          <a:stretch>
            <a:fillRect/>
          </a:stretch>
        </p:blipFill>
        <p:spPr>
          <a:xfrm>
            <a:off x="145958" y="5731730"/>
            <a:ext cx="2078736" cy="975360"/>
          </a:xfrm>
          <a:prstGeom prst="rect">
            <a:avLst/>
          </a:prstGeom>
        </p:spPr>
      </p:pic>
    </p:spTree>
    <p:extLst>
      <p:ext uri="{BB962C8B-B14F-4D97-AF65-F5344CB8AC3E}">
        <p14:creationId xmlns:p14="http://schemas.microsoft.com/office/powerpoint/2010/main" val="42156896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2"/>
          </p:nvPr>
        </p:nvSpPr>
        <p:spPr>
          <a:xfrm>
            <a:off x="6553201" y="6356352"/>
            <a:ext cx="2133600" cy="365125"/>
          </a:xfrm>
          <a:prstGeom prst="rect">
            <a:avLst/>
          </a:prstGeom>
        </p:spPr>
        <p:txBody>
          <a:bodyPr/>
          <a:lstStyle/>
          <a:p>
            <a:pPr fontAlgn="base">
              <a:spcBef>
                <a:spcPct val="0"/>
              </a:spcBef>
              <a:spcAft>
                <a:spcPct val="0"/>
              </a:spcAft>
            </a:pPr>
            <a:fld id="{68EC7669-6A74-CE44-92EA-244AF84130AB}" type="slidenum">
              <a:rPr sz="1200">
                <a:solidFill>
                  <a:srgbClr val="000000"/>
                </a:solidFill>
                <a:latin typeface="Arial" pitchFamily="34" charset="0"/>
                <a:cs typeface="Arial" pitchFamily="34" charset="0"/>
              </a:rPr>
              <a:pPr fontAlgn="base">
                <a:spcBef>
                  <a:spcPct val="0"/>
                </a:spcBef>
                <a:spcAft>
                  <a:spcPct val="0"/>
                </a:spcAft>
              </a:pPr>
              <a:t>‹#›</a:t>
            </a:fld>
            <a:endParaRPr lang="en-US" sz="120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3894335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822413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937832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81292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05789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453D546-D063-45FC-AE4C-E83A018DF97A}" type="slidenum">
              <a:rPr lang="en-US" altLang="en-US"/>
              <a:pPr/>
              <a:t>‹#›</a:t>
            </a:fld>
            <a:endParaRPr lang="en-US" altLang="en-US"/>
          </a:p>
        </p:txBody>
      </p:sp>
    </p:spTree>
    <p:extLst>
      <p:ext uri="{BB962C8B-B14F-4D97-AF65-F5344CB8AC3E}">
        <p14:creationId xmlns:p14="http://schemas.microsoft.com/office/powerpoint/2010/main" val="22092245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732292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94747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9055398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3" name="Title 2"/>
          <p:cNvSpPr>
            <a:spLocks noGrp="1"/>
          </p:cNvSpPr>
          <p:nvPr>
            <p:ph type="title"/>
          </p:nvPr>
        </p:nvSpPr>
        <p:spPr>
          <a:xfrm>
            <a:off x="121489" y="319424"/>
            <a:ext cx="7056025" cy="266924"/>
          </a:xfrm>
        </p:spPr>
        <p:txBody>
          <a:bodyPr/>
          <a:lstStyle/>
          <a:p>
            <a:r>
              <a:rPr lang="en-US" smtClean="0"/>
              <a:t>Click to edit Master title style</a:t>
            </a:r>
            <a:endParaRPr lang="en-US"/>
          </a:p>
        </p:txBody>
      </p:sp>
      <p:sp>
        <p:nvSpPr>
          <p:cNvPr id="4" name="Rectangle 5"/>
          <p:cNvSpPr>
            <a:spLocks noGrp="1" noChangeArrowheads="1"/>
          </p:cNvSpPr>
          <p:nvPr>
            <p:ph type="sldNum" sz="quarter" idx="10"/>
          </p:nvPr>
        </p:nvSpPr>
        <p:spPr>
          <a:xfrm>
            <a:off x="6553200" y="6356350"/>
            <a:ext cx="2133600" cy="365125"/>
          </a:xfrm>
          <a:prstGeom prst="rect">
            <a:avLst/>
          </a:prstGeom>
          <a:ln/>
        </p:spPr>
        <p:txBody>
          <a:bodyPr/>
          <a:lstStyle>
            <a:lvl1pPr>
              <a:defRPr/>
            </a:lvl1pPr>
          </a:lstStyle>
          <a:p>
            <a:fld id="{30F25388-59FB-438F-9D3A-5D9B2D4870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69793793"/>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914400" fontAlgn="auto">
              <a:spcBef>
                <a:spcPts val="0"/>
              </a:spcBef>
              <a:spcAft>
                <a:spcPts val="0"/>
              </a:spcAft>
            </a:pPr>
            <a:endParaRPr lang="en-US" dirty="0">
              <a:solidFill>
                <a:prstClr val="black"/>
              </a:solidFill>
              <a:latin typeface="Calibri" panose="020F0502020204030204"/>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
        <p:nvSpPr>
          <p:cNvPr id="11" name="Content Placeholder 10"/>
          <p:cNvSpPr>
            <a:spLocks noGrp="1"/>
          </p:cNvSpPr>
          <p:nvPr>
            <p:ph sz="quarter" idx="13"/>
          </p:nvPr>
        </p:nvSpPr>
        <p:spPr>
          <a:xfrm>
            <a:off x="1371600" y="4521734"/>
            <a:ext cx="6400800" cy="406153"/>
          </a:xfrm>
        </p:spPr>
        <p:txBody>
          <a:bodyPr anchor="t">
            <a:noAutofit/>
          </a:bodyPr>
          <a:lstStyle>
            <a:lvl1pPr marL="0" indent="0" algn="ctr">
              <a:buNone/>
              <a:defRPr sz="1800">
                <a:solidFill>
                  <a:schemeClr val="tx1">
                    <a:lumMod val="50000"/>
                    <a:lumOff val="50000"/>
                  </a:schemeClr>
                </a:solidFill>
              </a:defRPr>
            </a:lvl1pPr>
            <a:lvl2pPr marL="457200" indent="0" algn="ctr">
              <a:buNone/>
              <a:defRPr sz="1800">
                <a:solidFill>
                  <a:schemeClr val="tx1">
                    <a:lumMod val="50000"/>
                    <a:lumOff val="50000"/>
                  </a:schemeClr>
                </a:solidFill>
              </a:defRPr>
            </a:lvl2pPr>
            <a:lvl3pPr marL="914400" indent="0" algn="ctr">
              <a:buNone/>
              <a:defRPr sz="1800">
                <a:solidFill>
                  <a:schemeClr val="tx1">
                    <a:lumMod val="50000"/>
                    <a:lumOff val="50000"/>
                  </a:schemeClr>
                </a:solidFill>
              </a:defRPr>
            </a:lvl3pPr>
            <a:lvl4pPr marL="1371600" indent="0" algn="ctr">
              <a:buNone/>
              <a:defRPr sz="1800">
                <a:solidFill>
                  <a:schemeClr val="tx1">
                    <a:lumMod val="50000"/>
                    <a:lumOff val="50000"/>
                  </a:schemeClr>
                </a:solidFill>
              </a:defRPr>
            </a:lvl4pPr>
            <a:lvl5pPr marL="1828800" indent="0" algn="ctr">
              <a:buNone/>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715179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13605"/>
            <a:ext cx="7772400" cy="946150"/>
          </a:xfrm>
        </p:spPr>
        <p:txBody>
          <a:bodyPr anchor="b">
            <a:normAutofit/>
          </a:bodyPr>
          <a:lstStyle>
            <a:lvl1pPr marL="0" marR="0" indent="0" algn="ctr" defTabSz="457200" rtl="0" eaLnBrk="1" fontAlgn="auto" latinLnBrk="0" hangingPunct="1">
              <a:lnSpc>
                <a:spcPct val="100000"/>
              </a:lnSpc>
              <a:spcBef>
                <a:spcPct val="0"/>
              </a:spcBef>
              <a:spcAft>
                <a:spcPts val="0"/>
              </a:spcAft>
              <a:buClrTx/>
              <a:buSzTx/>
              <a:buFontTx/>
              <a:buNone/>
              <a:tabLst/>
              <a:defRPr sz="3600" b="1"/>
            </a:lvl1pPr>
          </a:lstStyle>
          <a:p>
            <a:pPr marL="0" marR="0" lvl="0" indent="0" defTabSz="457200" rtl="0" eaLnBrk="1" fontAlgn="auto" latinLnBrk="0" hangingPunct="1">
              <a:lnSpc>
                <a:spcPct val="100000"/>
              </a:lnSpc>
              <a:spcBef>
                <a:spcPct val="0"/>
              </a:spcBef>
              <a:spcAft>
                <a:spcPts val="0"/>
              </a:spcAft>
              <a:tabLst/>
              <a:defRPr/>
            </a:pPr>
            <a:endParaRPr lang="en-US" dirty="0"/>
          </a:p>
        </p:txBody>
      </p:sp>
      <p:sp>
        <p:nvSpPr>
          <p:cNvPr id="3" name="Subtitle 2"/>
          <p:cNvSpPr>
            <a:spLocks noGrp="1"/>
          </p:cNvSpPr>
          <p:nvPr>
            <p:ph type="subTitle" idx="1"/>
          </p:nvPr>
        </p:nvSpPr>
        <p:spPr>
          <a:xfrm>
            <a:off x="1371600" y="3868220"/>
            <a:ext cx="6400800" cy="576782"/>
          </a:xfrm>
        </p:spPr>
        <p:txBody>
          <a:bodyPr anchor="ctr">
            <a:normAutofit/>
          </a:bodyPr>
          <a:lstStyle>
            <a:lvl1pPr marL="0" marR="0" indent="0" algn="ctr" defTabSz="457200" rtl="0" eaLnBrk="1" fontAlgn="auto" latinLnBrk="0" hangingPunct="1">
              <a:lnSpc>
                <a:spcPct val="100000"/>
              </a:lnSpc>
              <a:spcBef>
                <a:spcPct val="0"/>
              </a:spcBef>
              <a:spcAft>
                <a:spcPts val="0"/>
              </a:spcAft>
              <a:buClrTx/>
              <a:buSzTx/>
              <a:buFont typeface="Arial"/>
              <a:buNone/>
              <a:tabLst/>
              <a:defRPr sz="2400" b="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914400" fontAlgn="auto">
              <a:spcBef>
                <a:spcPts val="0"/>
              </a:spcBef>
              <a:spcAft>
                <a:spcPts val="0"/>
              </a:spcAft>
            </a:pPr>
            <a:endParaRPr lang="en-US" dirty="0">
              <a:solidFill>
                <a:prstClr val="black"/>
              </a:solidFill>
              <a:latin typeface="Calibri" panose="020F0502020204030204"/>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453056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p>
            <a:pPr defTabSz="914400" fontAlgn="auto">
              <a:spcBef>
                <a:spcPts val="0"/>
              </a:spcBef>
              <a:spcAft>
                <a:spcPts val="0"/>
              </a:spcAft>
            </a:pPr>
            <a:endParaRPr lang="en-US" dirty="0">
              <a:solidFill>
                <a:prstClr val="black"/>
              </a:solidFill>
              <a:latin typeface="Calibri" panose="020F0502020204030204"/>
              <a:ea typeface="+mn-ea"/>
            </a:endParaRP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lgn="r">
              <a:defRPr sz="1600"/>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37650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164533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2667000"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2667000"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206631" y="1535113"/>
            <a:ext cx="273884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3206631" y="2174875"/>
            <a:ext cx="273884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pPr fontAlgn="auto">
              <a:spcBef>
                <a:spcPts val="0"/>
              </a:spcBef>
              <a:spcAft>
                <a:spcPts val="0"/>
              </a:spcAft>
            </a:pPr>
            <a:endParaRPr lang="en-US" dirty="0">
              <a:solidFill>
                <a:prstClr val="black"/>
              </a:solidFill>
              <a:latin typeface="Calibri" panose="020F0502020204030204"/>
              <a:ea typeface="+mn-ea"/>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pPr defTabSz="914400" fontAlgn="auto">
              <a:spcBef>
                <a:spcPts val="0"/>
              </a:spcBef>
              <a:spcAft>
                <a:spcPts val="0"/>
              </a:spcAft>
            </a:pPr>
            <a:endParaRPr lang="en-US" dirty="0">
              <a:solidFill>
                <a:prstClr val="black"/>
              </a:solidFill>
              <a:latin typeface="Calibri" panose="020F0502020204030204"/>
              <a:ea typeface="+mn-ea"/>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
        <p:nvSpPr>
          <p:cNvPr id="10" name="Text Placeholder 4"/>
          <p:cNvSpPr>
            <a:spLocks noGrp="1"/>
          </p:cNvSpPr>
          <p:nvPr>
            <p:ph type="body" sz="quarter" idx="13"/>
          </p:nvPr>
        </p:nvSpPr>
        <p:spPr>
          <a:xfrm>
            <a:off x="6026387" y="1535113"/>
            <a:ext cx="2660413"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p:cNvSpPr>
            <a:spLocks noGrp="1"/>
          </p:cNvSpPr>
          <p:nvPr>
            <p:ph sz="quarter" idx="14"/>
          </p:nvPr>
        </p:nvSpPr>
        <p:spPr>
          <a:xfrm>
            <a:off x="6026387" y="2174875"/>
            <a:ext cx="2660413"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355074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57200" y="2019300"/>
            <a:ext cx="8229600" cy="3067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itle 1"/>
          <p:cNvSpPr>
            <a:spLocks noGrp="1"/>
          </p:cNvSpPr>
          <p:nvPr>
            <p:ph type="title"/>
          </p:nvPr>
        </p:nvSpPr>
        <p:spPr>
          <a:xfrm>
            <a:off x="457200" y="1447800"/>
            <a:ext cx="8229600" cy="509016"/>
          </a:xfrm>
        </p:spPr>
        <p:txBody>
          <a:bodyPr>
            <a:noAutofit/>
          </a:bodyPr>
          <a:lstStyle>
            <a:lvl1pPr>
              <a:defRPr sz="2800" b="1">
                <a:solidFill>
                  <a:schemeClr val="tx1"/>
                </a:solidFill>
                <a:latin typeface="+mj-lt"/>
              </a:defRPr>
            </a:lvl1pPr>
          </a:lstStyle>
          <a:p>
            <a:r>
              <a:rPr lang="en-US" dirty="0"/>
              <a:t>Click to edit Master title style</a:t>
            </a:r>
          </a:p>
        </p:txBody>
      </p:sp>
      <p:sp>
        <p:nvSpPr>
          <p:cNvPr id="7" name="Slide Number Placeholder 5"/>
          <p:cNvSpPr>
            <a:spLocks noGrp="1"/>
          </p:cNvSpPr>
          <p:nvPr>
            <p:ph type="sldNum" sz="quarter" idx="12"/>
          </p:nvPr>
        </p:nvSpPr>
        <p:spPr>
          <a:xfrm>
            <a:off x="6572250" y="6356350"/>
            <a:ext cx="2133600" cy="365125"/>
          </a:xfrm>
          <a:prstGeom prst="rect">
            <a:avLst/>
          </a:prstGeom>
        </p:spPr>
        <p:txBody>
          <a:bodyPr/>
          <a:lstStyle>
            <a:lvl1pPr algn="r">
              <a:defRPr/>
            </a:lvl1pPr>
          </a:lstStyle>
          <a:p>
            <a:fld id="{68EC7669-6A74-CE44-92EA-244AF84130AB}"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95950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fld id="{44AEA1A6-4545-4407-8325-F4FCDD2F69D7}" type="slidenum">
              <a:rPr lang="en-US" altLang="en-US"/>
              <a:pPr/>
              <a:t>‹#›</a:t>
            </a:fld>
            <a:endParaRPr lang="en-US" altLang="en-US"/>
          </a:p>
        </p:txBody>
      </p:sp>
    </p:spTree>
    <p:extLst>
      <p:ext uri="{BB962C8B-B14F-4D97-AF65-F5344CB8AC3E}">
        <p14:creationId xmlns:p14="http://schemas.microsoft.com/office/powerpoint/2010/main" val="23895383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248150" y="16954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248150" y="327660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7"/>
          <p:cNvSpPr>
            <a:spLocks noGrp="1"/>
          </p:cNvSpPr>
          <p:nvPr>
            <p:ph sz="quarter" idx="12"/>
          </p:nvPr>
        </p:nvSpPr>
        <p:spPr>
          <a:xfrm>
            <a:off x="4248150" y="4895850"/>
            <a:ext cx="4343400" cy="137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Picture Placeholder 9"/>
          <p:cNvSpPr>
            <a:spLocks noGrp="1"/>
          </p:cNvSpPr>
          <p:nvPr>
            <p:ph type="pic" sz="quarter" idx="13"/>
          </p:nvPr>
        </p:nvSpPr>
        <p:spPr>
          <a:xfrm>
            <a:off x="457200" y="1695450"/>
            <a:ext cx="3200400" cy="1143000"/>
          </a:xfrm>
        </p:spPr>
        <p:txBody>
          <a:bodyPr/>
          <a:lstStyle/>
          <a:p>
            <a:endParaRPr lang="en-US" dirty="0"/>
          </a:p>
        </p:txBody>
      </p:sp>
      <p:sp>
        <p:nvSpPr>
          <p:cNvPr id="12" name="Picture Placeholder 11"/>
          <p:cNvSpPr>
            <a:spLocks noGrp="1"/>
          </p:cNvSpPr>
          <p:nvPr>
            <p:ph type="pic" sz="quarter" idx="14"/>
          </p:nvPr>
        </p:nvSpPr>
        <p:spPr>
          <a:xfrm>
            <a:off x="457200" y="3276600"/>
            <a:ext cx="3200400" cy="1143000"/>
          </a:xfrm>
        </p:spPr>
        <p:txBody>
          <a:bodyPr/>
          <a:lstStyle/>
          <a:p>
            <a:endParaRPr lang="en-US" dirty="0"/>
          </a:p>
        </p:txBody>
      </p:sp>
      <p:sp>
        <p:nvSpPr>
          <p:cNvPr id="14" name="Picture Placeholder 13"/>
          <p:cNvSpPr>
            <a:spLocks noGrp="1"/>
          </p:cNvSpPr>
          <p:nvPr>
            <p:ph type="pic" sz="quarter" idx="15"/>
          </p:nvPr>
        </p:nvSpPr>
        <p:spPr>
          <a:xfrm>
            <a:off x="457200" y="5029200"/>
            <a:ext cx="3200400" cy="1143000"/>
          </a:xfrm>
        </p:spPr>
        <p:txBody>
          <a:bodyPr/>
          <a:lstStyle/>
          <a:p>
            <a:endParaRPr lang="en-US" dirty="0"/>
          </a:p>
        </p:txBody>
      </p:sp>
    </p:spTree>
    <p:extLst>
      <p:ext uri="{BB962C8B-B14F-4D97-AF65-F5344CB8AC3E}">
        <p14:creationId xmlns:p14="http://schemas.microsoft.com/office/powerpoint/2010/main" val="29838402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34"/>
            <a:ext cx="8229600" cy="661416"/>
          </a:xfr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1543050" y="1362075"/>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1"/>
          </p:nvPr>
        </p:nvSpPr>
        <p:spPr>
          <a:xfrm>
            <a:off x="1562100" y="2095500"/>
            <a:ext cx="7315200" cy="5486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ext Placeholder 9"/>
          <p:cNvSpPr>
            <a:spLocks noGrp="1"/>
          </p:cNvSpPr>
          <p:nvPr>
            <p:ph type="body" sz="quarter" idx="12"/>
          </p:nvPr>
        </p:nvSpPr>
        <p:spPr>
          <a:xfrm>
            <a:off x="1581150" y="2838450"/>
            <a:ext cx="7315200" cy="5524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3"/>
          </p:nvPr>
        </p:nvSpPr>
        <p:spPr>
          <a:xfrm>
            <a:off x="1581150" y="3552825"/>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3"/>
          <p:cNvSpPr>
            <a:spLocks noGrp="1"/>
          </p:cNvSpPr>
          <p:nvPr>
            <p:ph type="body" sz="quarter" idx="14"/>
          </p:nvPr>
        </p:nvSpPr>
        <p:spPr>
          <a:xfrm>
            <a:off x="1676400" y="430530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ext Placeholder 15"/>
          <p:cNvSpPr>
            <a:spLocks noGrp="1"/>
          </p:cNvSpPr>
          <p:nvPr>
            <p:ph type="body" sz="quarter" idx="15"/>
          </p:nvPr>
        </p:nvSpPr>
        <p:spPr>
          <a:xfrm>
            <a:off x="1619250" y="5040630"/>
            <a:ext cx="7315200" cy="5486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436232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6" cy="909066"/>
          </a:xfrm>
        </p:spPr>
        <p:txBody>
          <a:bodyPr>
            <a:normAutofit/>
          </a:bodyPr>
          <a:lstStyle>
            <a:lvl1pPr>
              <a:defRPr sz="2200"/>
            </a:lvl1pPr>
          </a:lstStyle>
          <a:p>
            <a:r>
              <a:rPr lang="en-US" dirty="0" smtClean="0"/>
              <a:t>Click to edit Master title style</a:t>
            </a:r>
            <a:endParaRPr lang="en-US" dirty="0"/>
          </a:p>
        </p:txBody>
      </p:sp>
      <p:sp>
        <p:nvSpPr>
          <p:cNvPr id="4" name="Content Placeholder 3"/>
          <p:cNvSpPr>
            <a:spLocks noGrp="1"/>
          </p:cNvSpPr>
          <p:nvPr>
            <p:ph sz="quarter" idx="10" hasCustomPrompt="1"/>
          </p:nvPr>
        </p:nvSpPr>
        <p:spPr>
          <a:xfrm>
            <a:off x="609600" y="1977670"/>
            <a:ext cx="8077200" cy="419100"/>
          </a:xfrm>
          <a:solidFill>
            <a:srgbClr val="83D081"/>
          </a:solidFill>
          <a:ln>
            <a:noFill/>
          </a:ln>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609600" y="2396770"/>
            <a:ext cx="8077200" cy="947562"/>
          </a:xfrm>
          <a:solidFill>
            <a:schemeClr val="bg1">
              <a:lumMod val="95000"/>
            </a:schemeClr>
          </a:solidFill>
        </p:spPr>
        <p:txBody>
          <a:bodyPr>
            <a:normAutofit/>
          </a:bodyPr>
          <a:lstStyle>
            <a:lvl1pPr marL="282575" indent="-282575">
              <a:buFont typeface="+mj-lt"/>
              <a:buAutoNum type="arabicPeriod"/>
              <a:defRPr sz="16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97741819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737834" y="633984"/>
            <a:ext cx="6948965" cy="909066"/>
          </a:xfrm>
        </p:spPr>
        <p:txBody>
          <a:bodyPr>
            <a:normAutofit/>
          </a:bodyPr>
          <a:lstStyle>
            <a:lvl1pPr>
              <a:defRPr sz="2200"/>
            </a:lvl1pPr>
          </a:lstStyle>
          <a:p>
            <a:r>
              <a:rPr lang="en-US" smtClean="0"/>
              <a:t>Click to edit Master title style</a:t>
            </a:r>
            <a:endParaRPr lang="en-US"/>
          </a:p>
        </p:txBody>
      </p:sp>
      <p:sp>
        <p:nvSpPr>
          <p:cNvPr id="8" name="Content Placeholder 7"/>
          <p:cNvSpPr>
            <a:spLocks noGrp="1"/>
          </p:cNvSpPr>
          <p:nvPr>
            <p:ph sz="quarter" idx="12" hasCustomPrompt="1"/>
          </p:nvPr>
        </p:nvSpPr>
        <p:spPr>
          <a:xfrm>
            <a:off x="609599" y="1968498"/>
            <a:ext cx="8077199" cy="420624"/>
          </a:xfrm>
          <a:solidFill>
            <a:srgbClr val="83D081"/>
          </a:solidFill>
        </p:spPr>
        <p:txBody>
          <a:bodyPr anchor="ctr" anchorCtr="0">
            <a:noAutofit/>
          </a:bodyPr>
          <a:lstStyle>
            <a:lvl1pPr marL="0" indent="0" algn="ctr">
              <a:buNone/>
              <a:defRPr sz="1600" b="1"/>
            </a:lvl1pPr>
            <a:lvl2pPr marL="457200" indent="0" algn="ctr">
              <a:buNone/>
              <a:defRPr sz="1600" b="1"/>
            </a:lvl2pPr>
            <a:lvl3pPr marL="914400" indent="0" algn="ctr">
              <a:buNone/>
              <a:defRPr sz="1600" b="1"/>
            </a:lvl3pPr>
            <a:lvl4pPr marL="1371600" indent="0" algn="ctr">
              <a:buNone/>
              <a:defRPr sz="1600" b="1"/>
            </a:lvl4pPr>
            <a:lvl5pPr marL="1828800" indent="0" algn="ctr">
              <a:buNone/>
              <a:defRPr sz="16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able Placeholder 9"/>
          <p:cNvSpPr>
            <a:spLocks noGrp="1"/>
          </p:cNvSpPr>
          <p:nvPr>
            <p:ph type="tbl" sz="quarter" idx="13"/>
          </p:nvPr>
        </p:nvSpPr>
        <p:spPr>
          <a:xfrm>
            <a:off x="609599" y="2403233"/>
            <a:ext cx="8077199" cy="1180988"/>
          </a:xfrm>
          <a:solidFill>
            <a:schemeClr val="accent6">
              <a:lumMod val="20000"/>
              <a:lumOff val="80000"/>
            </a:schemeClr>
          </a:solidFill>
        </p:spPr>
        <p:txBody>
          <a:bodyPr/>
          <a:lstStyle/>
          <a:p>
            <a:endParaRPr lang="en-US" dirty="0"/>
          </a:p>
        </p:txBody>
      </p:sp>
      <p:sp>
        <p:nvSpPr>
          <p:cNvPr id="9" name="Slide Number Placeholder 5"/>
          <p:cNvSpPr>
            <a:spLocks noGrp="1"/>
          </p:cNvSpPr>
          <p:nvPr>
            <p:ph type="sldNum" sz="quarter" idx="16"/>
          </p:nvPr>
        </p:nvSpPr>
        <p:spPr>
          <a:xfrm>
            <a:off x="6572250" y="6356350"/>
            <a:ext cx="2133600" cy="365125"/>
          </a:xfrm>
          <a:prstGeom prst="rect">
            <a:avLst/>
          </a:prstGeom>
        </p:spPr>
        <p:txBody>
          <a:bodyPr/>
          <a:lstStyle/>
          <a:p>
            <a:fld id="{68EC7669-6A74-CE44-92EA-244AF84130AB}" type="slidenum">
              <a:rPr>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8146777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5" name="Content Placeholder 3"/>
          <p:cNvSpPr>
            <a:spLocks noGrp="1"/>
          </p:cNvSpPr>
          <p:nvPr>
            <p:ph sz="half" idx="13"/>
          </p:nvPr>
        </p:nvSpPr>
        <p:spPr>
          <a:xfrm>
            <a:off x="4648200" y="4419601"/>
            <a:ext cx="19050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sz="half" idx="12"/>
          </p:nvPr>
        </p:nvSpPr>
        <p:spPr>
          <a:xfrm>
            <a:off x="2286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4999"/>
            <a:ext cx="4038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905000"/>
            <a:ext cx="4038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0"/>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7" name="Slide Number Placeholder 6"/>
          <p:cNvSpPr>
            <a:spLocks noGrp="1"/>
          </p:cNvSpPr>
          <p:nvPr>
            <p:ph type="sldNum" sz="quarter" idx="11"/>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B8F42746-3884-4667-86C0-D762C2DE4F3D}" type="slidenum">
              <a:rPr/>
              <a:pPr>
                <a:defRPr/>
              </a:pPr>
              <a:t>‹#›</a:t>
            </a:fld>
            <a:endParaRPr lang="en-US" dirty="0"/>
          </a:p>
        </p:txBody>
      </p:sp>
      <p:sp>
        <p:nvSpPr>
          <p:cNvPr id="16" name="Content Placeholder 2"/>
          <p:cNvSpPr>
            <a:spLocks noGrp="1"/>
          </p:cNvSpPr>
          <p:nvPr>
            <p:ph sz="half" idx="14"/>
          </p:nvPr>
        </p:nvSpPr>
        <p:spPr>
          <a:xfrm>
            <a:off x="2362200" y="4419600"/>
            <a:ext cx="2133600" cy="1219201"/>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3"/>
          <p:cNvSpPr>
            <a:spLocks noGrp="1"/>
          </p:cNvSpPr>
          <p:nvPr>
            <p:ph sz="half" idx="15"/>
          </p:nvPr>
        </p:nvSpPr>
        <p:spPr>
          <a:xfrm>
            <a:off x="6553200" y="4419601"/>
            <a:ext cx="2133600" cy="1219199"/>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7744847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15711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08396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61926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371600"/>
            <a:ext cx="4038600" cy="6858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800600"/>
            <a:ext cx="4038600" cy="838200"/>
          </a:xfrm>
        </p:spPr>
        <p:txBody>
          <a:bodyPr/>
          <a:lstStyle>
            <a:lvl1pPr marL="0" indent="0" algn="ctr">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
        <p:nvSpPr>
          <p:cNvPr id="14" name="Content Placeholder 2"/>
          <p:cNvSpPr>
            <a:spLocks noGrp="1"/>
          </p:cNvSpPr>
          <p:nvPr>
            <p:ph sz="half" idx="18"/>
          </p:nvPr>
        </p:nvSpPr>
        <p:spPr>
          <a:xfrm>
            <a:off x="2514600" y="2057400"/>
            <a:ext cx="4038600" cy="2743200"/>
          </a:xfrm>
        </p:spPr>
        <p:txBody>
          <a:bodyPr/>
          <a:lstStyle>
            <a:lvl1pPr marL="0" indent="0" algn="l">
              <a:buNone/>
              <a:defRPr sz="2000"/>
            </a:lvl1pPr>
            <a:lvl2pPr marL="457200" indent="0" algn="ctr">
              <a:buNone/>
              <a:defRPr sz="1800"/>
            </a:lvl2pPr>
            <a:lvl3pPr marL="914400" indent="0" algn="ctr">
              <a:buNone/>
              <a:defRPr sz="1600"/>
            </a:lvl3pPr>
            <a:lvl4pPr marL="1371600" indent="0" algn="ctr">
              <a:buNone/>
              <a:defRPr sz="1400"/>
            </a:lvl4pPr>
            <a:lvl5pPr marL="1828800" indent="0" algn="ctr">
              <a:buNone/>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64223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4287892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438" y="5665788"/>
            <a:ext cx="2079625"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4533900" y="15811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5"/>
          <p:cNvSpPr>
            <a:spLocks noGrp="1"/>
          </p:cNvSpPr>
          <p:nvPr>
            <p:ph type="body" sz="quarter" idx="11"/>
          </p:nvPr>
        </p:nvSpPr>
        <p:spPr>
          <a:xfrm>
            <a:off x="4533900" y="32956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2"/>
          </p:nvPr>
        </p:nvSpPr>
        <p:spPr>
          <a:xfrm>
            <a:off x="4533900" y="5124450"/>
            <a:ext cx="3886200" cy="141732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613697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8251308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0" name="Content Placeholder 2"/>
          <p:cNvSpPr>
            <a:spLocks noGrp="1"/>
          </p:cNvSpPr>
          <p:nvPr>
            <p:ph sz="half" idx="1"/>
          </p:nvPr>
        </p:nvSpPr>
        <p:spPr>
          <a:xfrm>
            <a:off x="2514600" y="1600200"/>
            <a:ext cx="4038600" cy="6858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half" idx="16"/>
          </p:nvPr>
        </p:nvSpPr>
        <p:spPr>
          <a:xfrm>
            <a:off x="3810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half" idx="17"/>
          </p:nvPr>
        </p:nvSpPr>
        <p:spPr>
          <a:xfrm>
            <a:off x="4800600" y="4572000"/>
            <a:ext cx="4038600" cy="838200"/>
          </a:xfrm>
        </p:spPr>
        <p:txBody>
          <a:bodyPr/>
          <a:lstStyle>
            <a:lvl1pPr marL="0" indent="0" algn="ctr">
              <a:buNone/>
              <a:defRPr sz="2800"/>
            </a:lvl1pPr>
            <a:lvl2pPr marL="457200" indent="0" algn="ctr">
              <a:buNone/>
              <a:defRPr sz="2400"/>
            </a:lvl2pPr>
            <a:lvl3pPr marL="914400" indent="0" algn="ctr">
              <a:buNone/>
              <a:defRPr sz="2000"/>
            </a:lvl3pPr>
            <a:lvl4pPr marL="1371600" indent="0" algn="ctr">
              <a:buNone/>
              <a:defRPr sz="1800"/>
            </a:lvl4pPr>
            <a:lvl5pPr marL="1828800" indent="0" algn="ctr">
              <a:buNone/>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7" name="Picture 6"/>
          <p:cNvPicPr>
            <a:picLocks noChangeAspect="1"/>
          </p:cNvPicPr>
          <p:nvPr userDrawn="1"/>
        </p:nvPicPr>
        <p:blipFill>
          <a:blip r:embed="rId2" cstate="print"/>
          <a:srcRect/>
          <a:stretch>
            <a:fillRect/>
          </a:stretch>
        </p:blipFill>
        <p:spPr bwMode="auto">
          <a:xfrm>
            <a:off x="146050" y="5732463"/>
            <a:ext cx="2078038" cy="974725"/>
          </a:xfrm>
          <a:prstGeom prst="rect">
            <a:avLst/>
          </a:prstGeom>
          <a:noFill/>
          <a:ln w="9525">
            <a:noFill/>
            <a:miter lim="800000"/>
            <a:headEnd/>
            <a:tailEnd/>
          </a:ln>
        </p:spPr>
      </p:pic>
      <p:sp>
        <p:nvSpPr>
          <p:cNvPr id="8" name="Footer Placeholder 4"/>
          <p:cNvSpPr>
            <a:spLocks noGrp="1"/>
          </p:cNvSpPr>
          <p:nvPr>
            <p:ph type="ftr" sz="quarter" idx="14"/>
          </p:nvPr>
        </p:nvSpPr>
        <p:spPr>
          <a:xfrm>
            <a:off x="3124200" y="6356350"/>
            <a:ext cx="2895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endParaRPr lang="en-US" dirty="0">
              <a:ea typeface="+mn-ea"/>
            </a:endParaRPr>
          </a:p>
        </p:txBody>
      </p:sp>
      <p:sp>
        <p:nvSpPr>
          <p:cNvPr id="9" name="Slide Number Placeholder 5"/>
          <p:cNvSpPr>
            <a:spLocks noGrp="1"/>
          </p:cNvSpPr>
          <p:nvPr>
            <p:ph type="sldNum" sz="quarter" idx="15"/>
          </p:nvPr>
        </p:nvSpPr>
        <p:spPr>
          <a:xfrm>
            <a:off x="6553200" y="6356350"/>
            <a:ext cx="2133600" cy="365125"/>
          </a:xfrm>
          <a:prstGeom prst="rect">
            <a:avLst/>
          </a:prstGeom>
        </p:spPr>
        <p:txBody>
          <a:bodyPr/>
          <a:lstStyle>
            <a:lvl1pPr defTabSz="457200" fontAlgn="auto">
              <a:spcBef>
                <a:spcPts val="0"/>
              </a:spcBef>
              <a:spcAft>
                <a:spcPts val="0"/>
              </a:spcAft>
              <a:defRPr>
                <a:solidFill>
                  <a:prstClr val="black"/>
                </a:solidFill>
                <a:latin typeface="+mn-lt"/>
                <a:cs typeface="+mn-cs"/>
              </a:defRPr>
            </a:lvl1pPr>
          </a:lstStyle>
          <a:p>
            <a:pPr>
              <a:defRPr/>
            </a:pPr>
            <a:fld id="{37AA1B6E-AB3D-41BB-969B-BB2F7CBC1CE3}" type="slidenum">
              <a:rPr/>
              <a:pPr>
                <a:defRPr/>
              </a:pPr>
              <a:t>‹#›</a:t>
            </a:fld>
            <a:endParaRPr lang="en-US" dirty="0"/>
          </a:p>
        </p:txBody>
      </p:sp>
    </p:spTree>
    <p:extLst>
      <p:ext uri="{BB962C8B-B14F-4D97-AF65-F5344CB8AC3E}">
        <p14:creationId xmlns:p14="http://schemas.microsoft.com/office/powerpoint/2010/main" val="2169192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ea typeface="+mn-ea"/>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266DC950-D31B-4BCF-ABFD-A8A70D58F63E}" type="slidenum">
              <a:rPr lang="en-US" altLang="en-US"/>
              <a:pPr/>
              <a:t>‹#›</a:t>
            </a:fld>
            <a:endParaRPr lang="en-US" altLang="en-US"/>
          </a:p>
        </p:txBody>
      </p:sp>
    </p:spTree>
    <p:extLst>
      <p:ext uri="{BB962C8B-B14F-4D97-AF65-F5344CB8AC3E}">
        <p14:creationId xmlns:p14="http://schemas.microsoft.com/office/powerpoint/2010/main" val="1958093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endParaRPr lang="en-US"/>
          </a:p>
        </p:txBody>
      </p:sp>
      <p:sp>
        <p:nvSpPr>
          <p:cNvPr id="4" name="Slide Number Placeholder 5"/>
          <p:cNvSpPr>
            <a:spLocks noGrp="1"/>
          </p:cNvSpPr>
          <p:nvPr>
            <p:ph type="sldNum" sz="quarter" idx="11"/>
          </p:nvPr>
        </p:nvSpPr>
        <p:spPr/>
        <p:txBody>
          <a:bodyPr/>
          <a:lstStyle>
            <a:lvl1pPr>
              <a:defRPr/>
            </a:lvl1pPr>
          </a:lstStyle>
          <a:p>
            <a:fld id="{AFA2F80F-C783-4DDE-8B2E-AF41E5AB9134}" type="slidenum">
              <a:rPr lang="en-US" altLang="en-US"/>
              <a:pPr/>
              <a:t>‹#›</a:t>
            </a:fld>
            <a:endParaRPr lang="en-US" altLang="en-US"/>
          </a:p>
        </p:txBody>
      </p:sp>
    </p:spTree>
    <p:extLst>
      <p:ext uri="{BB962C8B-B14F-4D97-AF65-F5344CB8AC3E}">
        <p14:creationId xmlns:p14="http://schemas.microsoft.com/office/powerpoint/2010/main" val="262378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theme" Target="../theme/theme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2.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34" Type="http://schemas.openxmlformats.org/officeDocument/2006/relationships/image" Target="../media/image1.png"/><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33" Type="http://schemas.openxmlformats.org/officeDocument/2006/relationships/theme" Target="../theme/theme3.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slideLayout" Target="../slideLayouts/slideLayout68.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32" Type="http://schemas.openxmlformats.org/officeDocument/2006/relationships/slideLayout" Target="../slideLayouts/slideLayout71.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31" Type="http://schemas.openxmlformats.org/officeDocument/2006/relationships/slideLayout" Target="../slideLayouts/slideLayout70.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91440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633413"/>
            <a:ext cx="8229600"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sz="1400" dirty="0">
                <a:latin typeface="+mn-lt"/>
                <a:ea typeface="+mn-ea"/>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400"/>
            </a:lvl1pPr>
          </a:lstStyle>
          <a:p>
            <a:fld id="{272C04AE-CD77-4012-BCB2-817C9011C540}" type="slidenum">
              <a:rPr lang="en-US" altLang="en-US" smtClean="0"/>
              <a:pPr/>
              <a:t>‹#›</a:t>
            </a:fld>
            <a:endParaRPr lang="en-US" altLang="en-US" dirty="0"/>
          </a:p>
        </p:txBody>
      </p:sp>
      <p:pic>
        <p:nvPicPr>
          <p:cNvPr id="1031" name="Picture 6"/>
          <p:cNvPicPr>
            <a:picLocks noChangeAspect="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146050" y="5732463"/>
            <a:ext cx="20780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7" r:id="rId1"/>
    <p:sldLayoutId id="2147483722" r:id="rId2"/>
    <p:sldLayoutId id="2147483723" r:id="rId3"/>
    <p:sldLayoutId id="2147483724" r:id="rId4"/>
    <p:sldLayoutId id="2147483728" r:id="rId5"/>
    <p:sldLayoutId id="2147483725" r:id="rId6"/>
    <p:sldLayoutId id="2147483729" r:id="rId7"/>
    <p:sldLayoutId id="2147483730" r:id="rId8"/>
    <p:sldLayoutId id="2147483726"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Lst>
  <p:hf hdr="0" ftr="0" dt="0"/>
  <p:txStyles>
    <p:titleStyle>
      <a:lvl1pPr algn="l" defTabSz="457200" rtl="0" fontAlgn="base">
        <a:spcBef>
          <a:spcPct val="0"/>
        </a:spcBef>
        <a:spcAft>
          <a:spcPct val="0"/>
        </a:spcAft>
        <a:defRPr sz="3200" kern="1200">
          <a:solidFill>
            <a:srgbClr val="3B7B38"/>
          </a:solidFill>
          <a:latin typeface="Helvetica"/>
          <a:ea typeface="Geneva" pitchFamily="125" charset="-128"/>
          <a:cs typeface="Helvetica"/>
        </a:defRPr>
      </a:lvl1pPr>
      <a:lvl2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2pPr>
      <a:lvl3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3pPr>
      <a:lvl4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4pPr>
      <a:lvl5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5pPr>
      <a:lvl6pPr marL="4572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6pPr>
      <a:lvl7pPr marL="9144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7pPr>
      <a:lvl8pPr marL="13716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8pPr>
      <a:lvl9pPr marL="18288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2000" kern="1200">
          <a:solidFill>
            <a:schemeClr val="tx1"/>
          </a:solidFill>
          <a:latin typeface="Calibri (Body)"/>
          <a:ea typeface="Geneva" pitchFamily="125" charset="-128"/>
          <a:cs typeface="Calibri (Body)"/>
        </a:defRPr>
      </a:lvl1pPr>
      <a:lvl2pPr marL="742950" indent="-28575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2pPr>
      <a:lvl3pPr marL="11430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3pPr>
      <a:lvl4pPr marL="16002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4pPr>
      <a:lvl5pPr marL="20574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0" y="0"/>
            <a:ext cx="91440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633413"/>
            <a:ext cx="8229600"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Footer Placeholder 4"/>
          <p:cNvSpPr>
            <a:spLocks noGrp="1"/>
          </p:cNvSpPr>
          <p:nvPr>
            <p:ph type="ftr" sz="quarter" idx="3"/>
          </p:nvPr>
        </p:nvSpPr>
        <p:spPr>
          <a:xfrm>
            <a:off x="3124200" y="6356350"/>
            <a:ext cx="2895600" cy="365125"/>
          </a:xfrm>
          <a:prstGeom prst="rect">
            <a:avLst/>
          </a:prstGeom>
        </p:spPr>
        <p:txBody>
          <a:bodyPr/>
          <a:lstStyle>
            <a:lvl1pPr fontAlgn="auto">
              <a:spcBef>
                <a:spcPts val="0"/>
              </a:spcBef>
              <a:spcAft>
                <a:spcPts val="0"/>
              </a:spcAft>
              <a:defRPr sz="1400" dirty="0">
                <a:latin typeface="+mn-lt"/>
                <a:ea typeface="+mn-ea"/>
              </a:defRPr>
            </a:lvl1pPr>
          </a:lstStyle>
          <a:p>
            <a:pPr>
              <a:defRPr/>
            </a:pPr>
            <a:endParaRPr lang="en-US">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400"/>
            </a:lvl1pPr>
          </a:lstStyle>
          <a:p>
            <a:fld id="{272C04AE-CD77-4012-BCB2-817C9011C540}" type="slidenum">
              <a:rPr lang="en-US" altLang="en-US" smtClean="0">
                <a:solidFill>
                  <a:prstClr val="black"/>
                </a:solidFill>
                <a:latin typeface="Calibri"/>
              </a:rPr>
              <a:pPr/>
              <a:t>‹#›</a:t>
            </a:fld>
            <a:endParaRPr lang="en-US" altLang="en-US" dirty="0">
              <a:solidFill>
                <a:prstClr val="black"/>
              </a:solidFill>
              <a:latin typeface="Calibri"/>
            </a:endParaRPr>
          </a:p>
        </p:txBody>
      </p:sp>
      <p:pic>
        <p:nvPicPr>
          <p:cNvPr id="1031" name="Picture 6"/>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146050" y="5732463"/>
            <a:ext cx="20780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4127457"/>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Lst>
  <p:hf hdr="0" ftr="0" dt="0"/>
  <p:txStyles>
    <p:titleStyle>
      <a:lvl1pPr algn="l" defTabSz="457200" rtl="0" fontAlgn="base">
        <a:spcBef>
          <a:spcPct val="0"/>
        </a:spcBef>
        <a:spcAft>
          <a:spcPct val="0"/>
        </a:spcAft>
        <a:defRPr sz="3200" kern="1200">
          <a:solidFill>
            <a:srgbClr val="3B7B38"/>
          </a:solidFill>
          <a:latin typeface="Helvetica"/>
          <a:ea typeface="Geneva" pitchFamily="125" charset="-128"/>
          <a:cs typeface="Helvetica"/>
        </a:defRPr>
      </a:lvl1pPr>
      <a:lvl2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2pPr>
      <a:lvl3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3pPr>
      <a:lvl4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4pPr>
      <a:lvl5pPr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5pPr>
      <a:lvl6pPr marL="4572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6pPr>
      <a:lvl7pPr marL="9144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7pPr>
      <a:lvl8pPr marL="13716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8pPr>
      <a:lvl9pPr marL="1828800" algn="l" defTabSz="457200" rtl="0" fontAlgn="base">
        <a:spcBef>
          <a:spcPct val="0"/>
        </a:spcBef>
        <a:spcAft>
          <a:spcPct val="0"/>
        </a:spcAft>
        <a:defRPr sz="3200">
          <a:solidFill>
            <a:srgbClr val="3B7B38"/>
          </a:solidFill>
          <a:latin typeface="Helvetica" panose="020B0604020202020204" pitchFamily="34" charset="0"/>
          <a:ea typeface="Geneva" pitchFamily="125"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2000" kern="1200">
          <a:solidFill>
            <a:schemeClr val="tx1"/>
          </a:solidFill>
          <a:latin typeface="Calibri (Body)"/>
          <a:ea typeface="Geneva" pitchFamily="125" charset="-128"/>
          <a:cs typeface="Calibri (Body)"/>
        </a:defRPr>
      </a:lvl1pPr>
      <a:lvl2pPr marL="742950" indent="-28575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2pPr>
      <a:lvl3pPr marL="11430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3pPr>
      <a:lvl4pPr marL="16002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4pPr>
      <a:lvl5pPr marL="2057400" indent="-228600" algn="l" defTabSz="457200" rtl="0" fontAlgn="base">
        <a:spcBef>
          <a:spcPct val="20000"/>
        </a:spcBef>
        <a:spcAft>
          <a:spcPct val="0"/>
        </a:spcAft>
        <a:buFont typeface="Arial" panose="020B0604020202020204" pitchFamily="34" charset="0"/>
        <a:buChar char="»"/>
        <a:defRPr kern="1200">
          <a:solidFill>
            <a:schemeClr val="tx1"/>
          </a:solidFill>
          <a:latin typeface="Calibri (Body)"/>
          <a:ea typeface="Geneva" pitchFamily="125" charset="-128"/>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34"/>
          <a:stretch>
            <a:fillRect/>
          </a:stretch>
        </p:blipFill>
        <p:spPr>
          <a:xfrm>
            <a:off x="0" y="0"/>
            <a:ext cx="9144000" cy="633984"/>
          </a:xfrm>
          <a:prstGeom prst="rect">
            <a:avLst/>
          </a:prstGeom>
        </p:spPr>
      </p:pic>
      <p:sp>
        <p:nvSpPr>
          <p:cNvPr id="2" name="Title Placeholder 1"/>
          <p:cNvSpPr>
            <a:spLocks noGrp="1"/>
          </p:cNvSpPr>
          <p:nvPr>
            <p:ph type="title"/>
          </p:nvPr>
        </p:nvSpPr>
        <p:spPr>
          <a:xfrm>
            <a:off x="457200" y="633984"/>
            <a:ext cx="8229600" cy="661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3835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4"/>
          </p:nvPr>
        </p:nvSpPr>
        <p:spPr>
          <a:xfrm>
            <a:off x="6553201" y="6356352"/>
            <a:ext cx="2133600" cy="365125"/>
          </a:xfrm>
          <a:prstGeom prst="rect">
            <a:avLst/>
          </a:prstGeom>
        </p:spPr>
        <p:txBody>
          <a:bodyPr/>
          <a:lstStyle/>
          <a:p>
            <a:pPr defTabSz="914400"/>
            <a:fld id="{68EC7669-6A74-CE44-92EA-244AF84130AB}" type="slidenum">
              <a:rPr sz="1200">
                <a:solidFill>
                  <a:srgbClr val="000000"/>
                </a:solidFill>
                <a:latin typeface="Arial" pitchFamily="34" charset="0"/>
                <a:ea typeface="+mn-ea"/>
                <a:cs typeface="Arial" pitchFamily="34" charset="0"/>
              </a:rPr>
              <a:pPr defTabSz="914400"/>
              <a:t>‹#›</a:t>
            </a:fld>
            <a:endParaRPr lang="en-US" sz="1200" dirty="0">
              <a:solidFill>
                <a:srgbClr val="000000"/>
              </a:solidFill>
              <a:latin typeface="Arial" pitchFamily="34" charset="0"/>
              <a:ea typeface="+mn-ea"/>
              <a:cs typeface="Arial" pitchFamily="34" charset="0"/>
            </a:endParaRPr>
          </a:p>
        </p:txBody>
      </p:sp>
    </p:spTree>
    <p:extLst>
      <p:ext uri="{BB962C8B-B14F-4D97-AF65-F5344CB8AC3E}">
        <p14:creationId xmlns:p14="http://schemas.microsoft.com/office/powerpoint/2010/main" val="759110325"/>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 id="2147483783" r:id="rId20"/>
    <p:sldLayoutId id="2147483784" r:id="rId21"/>
    <p:sldLayoutId id="2147483785" r:id="rId22"/>
    <p:sldLayoutId id="2147483786" r:id="rId23"/>
    <p:sldLayoutId id="2147483787" r:id="rId24"/>
    <p:sldLayoutId id="2147483788" r:id="rId25"/>
    <p:sldLayoutId id="2147483789" r:id="rId26"/>
    <p:sldLayoutId id="2147483790" r:id="rId27"/>
    <p:sldLayoutId id="2147483791" r:id="rId28"/>
    <p:sldLayoutId id="2147483792" r:id="rId29"/>
    <p:sldLayoutId id="2147483793" r:id="rId30"/>
    <p:sldLayoutId id="2147483794" r:id="rId31"/>
    <p:sldLayoutId id="2147483795" r:id="rId32"/>
  </p:sldLayoutIdLst>
  <p:hf hdr="0" ftr="0" dt="0"/>
  <p:txStyles>
    <p:titleStyle>
      <a:lvl1pPr algn="l" defTabSz="457200" rtl="0" eaLnBrk="1" latinLnBrk="0" hangingPunct="1">
        <a:spcBef>
          <a:spcPct val="0"/>
        </a:spcBef>
        <a:buNone/>
        <a:defRPr sz="3200" kern="1200">
          <a:solidFill>
            <a:srgbClr val="4FA04B"/>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Calibri (Body)"/>
          <a:ea typeface="+mn-ea"/>
          <a:cs typeface="Calibri (Body)"/>
        </a:defRPr>
      </a:lvl1pPr>
      <a:lvl2pPr marL="742950" indent="-285750" algn="l" defTabSz="457200" rtl="0" eaLnBrk="1" latinLnBrk="0" hangingPunct="1">
        <a:spcBef>
          <a:spcPct val="20000"/>
        </a:spcBef>
        <a:buFont typeface="Arial"/>
        <a:buChar char="–"/>
        <a:defRPr sz="1800" kern="1200">
          <a:solidFill>
            <a:schemeClr val="tx1"/>
          </a:solidFill>
          <a:latin typeface="Calibri (Body)"/>
          <a:ea typeface="+mn-ea"/>
          <a:cs typeface="Calibri (Body)"/>
        </a:defRPr>
      </a:lvl2pPr>
      <a:lvl3pPr marL="11430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3pPr>
      <a:lvl4pPr marL="16002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4pPr>
      <a:lvl5pPr marL="2057400" indent="-228600" algn="l" defTabSz="457200" rtl="0" eaLnBrk="1" latinLnBrk="0" hangingPunct="1">
        <a:spcBef>
          <a:spcPct val="20000"/>
        </a:spcBef>
        <a:buFont typeface="Arial"/>
        <a:buChar char="»"/>
        <a:defRPr sz="1800" kern="1200">
          <a:solidFill>
            <a:schemeClr val="tx1"/>
          </a:solidFill>
          <a:latin typeface="Calibri (Body)"/>
          <a:ea typeface="+mn-ea"/>
          <a:cs typeface="Calibri (Body)"/>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mailto:NQStrategy@ahrq.hhs.gov"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www.ahrq.gov/workingforquality/reports.htm" TargetMode="External"/><Relationship Id="rId4" Type="http://schemas.openxmlformats.org/officeDocument/2006/relationships/hyperlink" Target="http://www.ahrq.gov/workingforquality"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diagramColors" Target="../diagrams/colors1.xml"/><Relationship Id="rId11" Type="http://schemas.openxmlformats.org/officeDocument/2006/relationships/image" Target="../media/image11.png"/><Relationship Id="rId5" Type="http://schemas.openxmlformats.org/officeDocument/2006/relationships/diagramQuickStyle" Target="../diagrams/quickStyle1.xml"/><Relationship Id="rId10" Type="http://schemas.openxmlformats.org/officeDocument/2006/relationships/image" Target="../media/image10.png"/><Relationship Id="rId4" Type="http://schemas.openxmlformats.org/officeDocument/2006/relationships/diagramLayout" Target="../diagrams/layout1.xm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hyperlink" Target="http://www.cdc.gov/" TargetMode="External"/><Relationship Id="rId7" Type="http://schemas.openxmlformats.org/officeDocument/2006/relationships/hyperlink" Target="http://www.hrsa.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www.acl.gov/index.aspx" TargetMode="External"/><Relationship Id="rId10" Type="http://schemas.openxmlformats.org/officeDocument/2006/relationships/image" Target="../media/image17.jpeg"/><Relationship Id="rId4" Type="http://schemas.openxmlformats.org/officeDocument/2006/relationships/image" Target="../media/image13.gif"/><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hyperlink" Target="https://nhqrnet.ahrq.gov/inhqrdr/data/quer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Group of six images from left to right: Doctor holding a blood pressure cuff and using a computer tablet; Doctor and nurse shaking hands with a young female patient; Doctor, young woman, and older woman holding hands; Two people riding bikes; Family sitting at a table with fresh fruits and vegetables; Doctor reviewing a chart with an older female pati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Title 1"/>
          <p:cNvSpPr>
            <a:spLocks noGrp="1"/>
          </p:cNvSpPr>
          <p:nvPr>
            <p:ph type="ctrTitle"/>
          </p:nvPr>
        </p:nvSpPr>
        <p:spPr>
          <a:xfrm>
            <a:off x="685800" y="2913063"/>
            <a:ext cx="7772400" cy="946150"/>
          </a:xfrm>
        </p:spPr>
        <p:txBody>
          <a:bodyPr/>
          <a:lstStyle/>
          <a:p>
            <a:pPr fontAlgn="base">
              <a:spcAft>
                <a:spcPct val="0"/>
              </a:spcAft>
            </a:pPr>
            <a:r>
              <a:rPr lang="en-US" altLang="en-US" dirty="0" smtClean="0">
                <a:latin typeface="Helvetica" panose="020B0604020202020204" pitchFamily="34" charset="0"/>
              </a:rPr>
              <a:t>National Quality Strategy</a:t>
            </a:r>
          </a:p>
        </p:txBody>
      </p:sp>
      <p:sp>
        <p:nvSpPr>
          <p:cNvPr id="6" name="Subtitle 5"/>
          <p:cNvSpPr>
            <a:spLocks noGrp="1"/>
          </p:cNvSpPr>
          <p:nvPr>
            <p:ph type="subTitle" idx="1"/>
          </p:nvPr>
        </p:nvSpPr>
        <p:spPr>
          <a:xfrm>
            <a:off x="1371600" y="3868738"/>
            <a:ext cx="6400800" cy="576262"/>
          </a:xfrm>
        </p:spPr>
        <p:txBody>
          <a:bodyPr rtlCol="0"/>
          <a:lstStyle/>
          <a:p>
            <a:pPr>
              <a:defRPr/>
            </a:pPr>
            <a:r>
              <a:rPr lang="en-US" dirty="0" smtClean="0">
                <a:solidFill>
                  <a:schemeClr val="tx1">
                    <a:lumMod val="75000"/>
                    <a:lumOff val="25000"/>
                  </a:schemeClr>
                </a:solidFill>
                <a:ea typeface="+mn-ea"/>
              </a:rPr>
              <a:t>Overview</a:t>
            </a:r>
            <a:endParaRPr lang="en-US" dirty="0">
              <a:solidFill>
                <a:schemeClr val="tx1">
                  <a:lumMod val="75000"/>
                  <a:lumOff val="25000"/>
                </a:schemeClr>
              </a:solidFill>
              <a:ea typeface="+mn-ea"/>
            </a:endParaRPr>
          </a:p>
        </p:txBody>
      </p:sp>
      <p:sp>
        <p:nvSpPr>
          <p:cNvPr id="7" name="Content Placeholder 6"/>
          <p:cNvSpPr>
            <a:spLocks noGrp="1"/>
          </p:cNvSpPr>
          <p:nvPr>
            <p:ph sz="quarter" idx="13"/>
          </p:nvPr>
        </p:nvSpPr>
        <p:spPr>
          <a:xfrm>
            <a:off x="1371600" y="4445000"/>
            <a:ext cx="6400800" cy="406400"/>
          </a:xfrm>
        </p:spPr>
        <p:txBody>
          <a:bodyPr rtlCol="0"/>
          <a:lstStyle/>
          <a:p>
            <a:pPr fontAlgn="auto">
              <a:spcAft>
                <a:spcPts val="0"/>
              </a:spcAft>
              <a:buFont typeface="Arial"/>
              <a:buNone/>
              <a:defRPr/>
            </a:pPr>
            <a:r>
              <a:rPr lang="en-US" dirty="0" smtClean="0">
                <a:solidFill>
                  <a:schemeClr val="tx1">
                    <a:lumMod val="75000"/>
                    <a:lumOff val="25000"/>
                  </a:schemeClr>
                </a:solidFill>
                <a:ea typeface="+mn-ea"/>
              </a:rPr>
              <a:t>January 2017</a:t>
            </a:r>
            <a:endParaRPr lang="en-US" dirty="0">
              <a:solidFill>
                <a:schemeClr val="tx1">
                  <a:lumMod val="75000"/>
                  <a:lumOff val="25000"/>
                </a:schemeClr>
              </a:solidFill>
              <a:ea typeface="+mn-ea"/>
            </a:endParaRPr>
          </a:p>
        </p:txBody>
      </p:sp>
      <p:sp>
        <p:nvSpPr>
          <p:cNvPr id="3" name="TextBox 2"/>
          <p:cNvSpPr txBox="1"/>
          <p:nvPr/>
        </p:nvSpPr>
        <p:spPr>
          <a:xfrm>
            <a:off x="1695450" y="4938713"/>
            <a:ext cx="5262563" cy="738187"/>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r>
              <a:rPr lang="en-US" altLang="en-US" sz="1400" b="1">
                <a:solidFill>
                  <a:srgbClr val="000000"/>
                </a:solidFill>
              </a:rPr>
              <a:t>Each slide includes notes that you can access by selecting “View” and then “Notes Page” in PowerPoint. Please delete this text box before using or presenting.</a:t>
            </a:r>
            <a:endParaRPr lang="en-US" altLang="en-US" sz="140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descr="Table showing priorities and Improvement Initiatives"/>
          <p:cNvGraphicFramePr>
            <a:graphicFrameLocks noGrp="1"/>
          </p:cNvGraphicFramePr>
          <p:nvPr>
            <p:extLst>
              <p:ext uri="{D42A27DB-BD31-4B8C-83A1-F6EECF244321}">
                <p14:modId xmlns:p14="http://schemas.microsoft.com/office/powerpoint/2010/main" val="2358894163"/>
              </p:ext>
            </p:extLst>
          </p:nvPr>
        </p:nvGraphicFramePr>
        <p:xfrm>
          <a:off x="258763" y="457200"/>
          <a:ext cx="8656637" cy="5268597"/>
        </p:xfrm>
        <a:graphic>
          <a:graphicData uri="http://schemas.openxmlformats.org/drawingml/2006/table">
            <a:tbl>
              <a:tblPr/>
              <a:tblGrid>
                <a:gridCol w="4618037">
                  <a:extLst>
                    <a:ext uri="{9D8B030D-6E8A-4147-A177-3AD203B41FA5}">
                      <a16:colId xmlns:a16="http://schemas.microsoft.com/office/drawing/2014/main" xmlns="" val="20000"/>
                    </a:ext>
                  </a:extLst>
                </a:gridCol>
                <a:gridCol w="4038600">
                  <a:extLst>
                    <a:ext uri="{9D8B030D-6E8A-4147-A177-3AD203B41FA5}">
                      <a16:colId xmlns:a16="http://schemas.microsoft.com/office/drawing/2014/main" xmlns="" val="20001"/>
                    </a:ext>
                  </a:extLst>
                </a:gridCol>
              </a:tblGrid>
              <a:tr h="388938">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Helvetica" panose="020B0604020202020204" pitchFamily="34" charset="0"/>
                          <a:ea typeface="Geneva" pitchFamily="125" charset="-128"/>
                        </a:rPr>
                        <a:t>Priorities</a:t>
                      </a:r>
                    </a:p>
                  </a:txBody>
                  <a:tcP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solidFill>
                      <a:schemeClr val="tx2">
                        <a:lumMod val="75000"/>
                      </a:schemeClr>
                    </a:solid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bg1"/>
                          </a:solidFill>
                          <a:effectLst/>
                          <a:latin typeface="Helvetica" panose="020B0604020202020204" pitchFamily="34" charset="0"/>
                          <a:ea typeface="Geneva" pitchFamily="125" charset="-128"/>
                        </a:rPr>
                        <a:t>Improvement Initiatives</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solidFill>
                      <a:schemeClr val="tx2">
                        <a:lumMod val="75000"/>
                      </a:schemeClr>
                    </a:solidFill>
                  </a:tcPr>
                </a:tc>
                <a:extLst>
                  <a:ext uri="{0D108BD9-81ED-4DB2-BD59-A6C34878D82A}">
                    <a16:rowId xmlns:a16="http://schemas.microsoft.com/office/drawing/2014/main" xmlns="" val="10000"/>
                  </a:ext>
                </a:extLst>
              </a:tr>
              <a:tr h="774700">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Patient Safety </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Partnership for Patients, Hospital Readmission Reduction Program, Children’s Hospital of Pittsburgh of UPMC</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003300">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Person- and Family-Centered Care</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Consumer Assessment of Healthcare Providers and Systems, National Partnership for Women and Families, Colorado Coalition for  the Homeless</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82625" marR="0" lvl="0" indent="-6826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Effective Communication and Care Coordination</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chemeClr val="tx1"/>
                          </a:solidFill>
                          <a:effectLst/>
                          <a:latin typeface="Helvetica" panose="020B0604020202020204" pitchFamily="34" charset="0"/>
                          <a:ea typeface="Geneva" pitchFamily="125" charset="-128"/>
                        </a:rPr>
                        <a:t>Argonaut Project, Boston Children’s Hospital Community Asthma Initiative</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82625" marR="0" lvl="0" indent="-6826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Prevention and Treatment of Leading Causes of Morbidity and Mortality</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chemeClr val="tx1"/>
                          </a:solidFill>
                          <a:effectLst/>
                          <a:latin typeface="Helvetica" panose="020B0604020202020204" pitchFamily="34" charset="0"/>
                          <a:ea typeface="Geneva" pitchFamily="125" charset="-128"/>
                        </a:rPr>
                        <a:t>Million Hearts</a:t>
                      </a:r>
                      <a:r>
                        <a:rPr kumimoji="0" lang="en-US" altLang="en-US" sz="1500" b="0" i="0" u="none" strike="noStrike" cap="none" normalizeH="0" baseline="30000" smtClean="0">
                          <a:ln>
                            <a:noFill/>
                          </a:ln>
                          <a:solidFill>
                            <a:schemeClr val="tx1"/>
                          </a:solidFill>
                          <a:effectLst/>
                          <a:latin typeface="Helvetica" panose="020B0604020202020204" pitchFamily="34" charset="0"/>
                          <a:ea typeface="Geneva" pitchFamily="125" charset="-128"/>
                        </a:rPr>
                        <a:t>®</a:t>
                      </a:r>
                      <a:r>
                        <a:rPr kumimoji="0" lang="en-US" altLang="en-US" sz="1500" b="0" i="0" u="none" strike="noStrike" cap="none" normalizeH="0" baseline="0" smtClean="0">
                          <a:ln>
                            <a:noFill/>
                          </a:ln>
                          <a:solidFill>
                            <a:schemeClr val="tx1"/>
                          </a:solidFill>
                          <a:effectLst/>
                          <a:latin typeface="Helvetica" panose="020B0604020202020204" pitchFamily="34" charset="0"/>
                          <a:ea typeface="Geneva" pitchFamily="125" charset="-128"/>
                        </a:rPr>
                        <a:t>, Wind River Reservation</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500" b="0" i="0" u="none" strike="noStrike" cap="none" normalizeH="0" baseline="0" smtClean="0">
                        <a:ln>
                          <a:noFill/>
                        </a:ln>
                        <a:solidFill>
                          <a:schemeClr val="tx1"/>
                        </a:solidFill>
                        <a:effectLst/>
                        <a:latin typeface="Helvetica" panose="020B0604020202020204" pitchFamily="34" charset="0"/>
                        <a:ea typeface="Geneva" pitchFamily="125" charset="-128"/>
                      </a:endParaRP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620713">
                <a:tc>
                  <a:txBody>
                    <a:bodyPr/>
                    <a:lstStyle>
                      <a:lvl1pPr marL="682625" indent="-682625">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682625" marR="0" lvl="0" indent="-682625"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Health and Well-Being of Communities</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chemeClr val="tx1"/>
                          </a:solidFill>
                          <a:effectLst/>
                          <a:latin typeface="Helvetica" panose="020B0604020202020204" pitchFamily="34" charset="0"/>
                          <a:ea typeface="Geneva" pitchFamily="125" charset="-128"/>
                        </a:rPr>
                        <a:t>Let’s Move!, Health Leads</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1230313">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Helvetica" panose="020B0604020202020204" pitchFamily="34" charset="0"/>
                          <a:ea typeface="Geneva" pitchFamily="125" charset="-128"/>
                        </a:rPr>
                        <a:t>           Making Quality Care More Affordable </a:t>
                      </a:r>
                    </a:p>
                  </a:txBody>
                  <a:tcPr anchor="ctr" horzOverflow="overflow">
                    <a:lnL w="9525" cap="flat" cmpd="sng" algn="ctr">
                      <a:solidFill>
                        <a:srgbClr val="4B9E47"/>
                      </a:solidFill>
                      <a:prstDash val="solid"/>
                      <a:round/>
                      <a:headEnd type="none" w="med" len="med"/>
                      <a:tailEnd type="none" w="med" len="med"/>
                    </a:lnL>
                    <a:lnR>
                      <a:noFill/>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a:solidFill>
                            <a:schemeClr val="tx1"/>
                          </a:solidFill>
                          <a:latin typeface="Calibri (Body)" charset="0"/>
                          <a:ea typeface="Geneva" pitchFamily="125" charset="-128"/>
                        </a:defRPr>
                      </a:lvl1pPr>
                      <a:lvl2pPr marL="742950" indent="-285750">
                        <a:spcBef>
                          <a:spcPct val="20000"/>
                        </a:spcBef>
                        <a:buFont typeface="Arial" panose="020B0604020202020204" pitchFamily="34" charset="0"/>
                        <a:defRPr sz="1600">
                          <a:solidFill>
                            <a:schemeClr val="tx1"/>
                          </a:solidFill>
                          <a:latin typeface="Calibri (Body)" charset="0"/>
                          <a:ea typeface="Geneva" pitchFamily="125" charset="-128"/>
                        </a:defRPr>
                      </a:lvl2pPr>
                      <a:lvl3pPr marL="1143000" indent="-228600">
                        <a:spcBef>
                          <a:spcPct val="20000"/>
                        </a:spcBef>
                        <a:buFont typeface="Arial" panose="020B0604020202020204" pitchFamily="34" charset="0"/>
                        <a:defRPr sz="1600">
                          <a:solidFill>
                            <a:schemeClr val="tx1"/>
                          </a:solidFill>
                          <a:latin typeface="Calibri (Body)" charset="0"/>
                          <a:ea typeface="Geneva" pitchFamily="125" charset="-128"/>
                        </a:defRPr>
                      </a:lvl3pPr>
                      <a:lvl4pPr marL="1600200" indent="-228600">
                        <a:spcBef>
                          <a:spcPct val="20000"/>
                        </a:spcBef>
                        <a:buFont typeface="Arial" panose="020B0604020202020204" pitchFamily="34" charset="0"/>
                        <a:defRPr sz="1600">
                          <a:solidFill>
                            <a:schemeClr val="tx1"/>
                          </a:solidFill>
                          <a:latin typeface="Calibri (Body)" charset="0"/>
                          <a:ea typeface="Geneva" pitchFamily="125" charset="-128"/>
                        </a:defRPr>
                      </a:lvl4pPr>
                      <a:lvl5pPr marL="2057400" indent="-228600">
                        <a:spcBef>
                          <a:spcPct val="20000"/>
                        </a:spcBef>
                        <a:buFont typeface="Arial" panose="020B0604020202020204" pitchFamily="34" charset="0"/>
                        <a:defRPr sz="1600">
                          <a:solidFill>
                            <a:schemeClr val="tx1"/>
                          </a:solidFill>
                          <a:latin typeface="Calibri (Body)" charset="0"/>
                          <a:ea typeface="Geneva" pitchFamily="125" charset="-128"/>
                        </a:defRPr>
                      </a:lvl5pPr>
                      <a:lvl6pPr marL="25146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6pPr>
                      <a:lvl7pPr marL="29718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7pPr>
                      <a:lvl8pPr marL="34290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8pPr>
                      <a:lvl9pPr marL="3886200" indent="-228600" defTabSz="457200" fontAlgn="base">
                        <a:spcBef>
                          <a:spcPct val="20000"/>
                        </a:spcBef>
                        <a:spcAft>
                          <a:spcPct val="0"/>
                        </a:spcAft>
                        <a:buFont typeface="Arial" panose="020B0604020202020204" pitchFamily="34" charset="0"/>
                        <a:defRPr sz="1600">
                          <a:solidFill>
                            <a:schemeClr val="tx1"/>
                          </a:solidFill>
                          <a:latin typeface="Calibri (Body)" charset="0"/>
                          <a:ea typeface="Geneva" pitchFamily="125"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chemeClr val="tx1"/>
                          </a:solidFill>
                          <a:effectLst/>
                          <a:latin typeface="Helvetica" panose="020B0604020202020204" pitchFamily="34" charset="0"/>
                          <a:ea typeface="Geneva" pitchFamily="125" charset="-128"/>
                        </a:rPr>
                        <a:t>Blue Cross Blue Shield Massachusetts Alternative Quality Contract, Medicare Shared Savings Program, Pioneer Accountable Care Organization Model, Arkansas Center for Health Improvement </a:t>
                      </a:r>
                    </a:p>
                  </a:txBody>
                  <a:tcPr horzOverflow="overflow">
                    <a:lnL>
                      <a:noFill/>
                    </a:lnL>
                    <a:lnR w="9525" cap="flat" cmpd="sng" algn="ctr">
                      <a:solidFill>
                        <a:srgbClr val="4B9E47"/>
                      </a:solidFill>
                      <a:prstDash val="solid"/>
                      <a:round/>
                      <a:headEnd type="none" w="med" len="med"/>
                      <a:tailEnd type="none" w="med" len="med"/>
                    </a:lnR>
                    <a:lnT w="9525" cap="flat" cmpd="sng" algn="ctr">
                      <a:solidFill>
                        <a:srgbClr val="4B9E47"/>
                      </a:solidFill>
                      <a:prstDash val="solid"/>
                      <a:round/>
                      <a:headEnd type="none" w="med" len="med"/>
                      <a:tailEnd type="none" w="med" len="med"/>
                    </a:lnT>
                    <a:lnB w="9525" cap="flat" cmpd="sng" algn="ctr">
                      <a:solidFill>
                        <a:srgbClr val="4B9E47"/>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
        <p:nvSpPr>
          <p:cNvPr id="8" name="Right Arrow 7" descr="Right Arrow"/>
          <p:cNvSpPr>
            <a:spLocks noChangeArrowheads="1"/>
          </p:cNvSpPr>
          <p:nvPr/>
        </p:nvSpPr>
        <p:spPr bwMode="auto">
          <a:xfrm>
            <a:off x="4559300" y="1066800"/>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3" name="Right Arrow 22" descr="Right Arrow"/>
          <p:cNvSpPr>
            <a:spLocks noChangeArrowheads="1"/>
          </p:cNvSpPr>
          <p:nvPr/>
        </p:nvSpPr>
        <p:spPr bwMode="auto">
          <a:xfrm>
            <a:off x="4559300" y="1981200"/>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4" name="Right Arrow 23" descr="Right Arrow"/>
          <p:cNvSpPr>
            <a:spLocks noChangeArrowheads="1"/>
          </p:cNvSpPr>
          <p:nvPr/>
        </p:nvSpPr>
        <p:spPr bwMode="auto">
          <a:xfrm>
            <a:off x="4559300" y="2819400"/>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5" name="Right Arrow 24" descr="Right Arrow"/>
          <p:cNvSpPr>
            <a:spLocks noChangeArrowheads="1"/>
          </p:cNvSpPr>
          <p:nvPr/>
        </p:nvSpPr>
        <p:spPr bwMode="auto">
          <a:xfrm>
            <a:off x="4559300" y="3422650"/>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6" name="Right Arrow 25" descr="Right Arrow"/>
          <p:cNvSpPr>
            <a:spLocks noChangeArrowheads="1"/>
          </p:cNvSpPr>
          <p:nvPr/>
        </p:nvSpPr>
        <p:spPr bwMode="auto">
          <a:xfrm>
            <a:off x="4559300" y="4038600"/>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sp>
        <p:nvSpPr>
          <p:cNvPr id="27" name="Right Arrow 26" descr="Right Arrow"/>
          <p:cNvSpPr>
            <a:spLocks noChangeArrowheads="1"/>
          </p:cNvSpPr>
          <p:nvPr/>
        </p:nvSpPr>
        <p:spPr bwMode="auto">
          <a:xfrm>
            <a:off x="4559300" y="4878388"/>
            <a:ext cx="381000" cy="304800"/>
          </a:xfrm>
          <a:prstGeom prst="rightArrow">
            <a:avLst>
              <a:gd name="adj1" fmla="val 50000"/>
              <a:gd name="adj2" fmla="val 50000"/>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dirty="0">
              <a:solidFill>
                <a:schemeClr val="lt1"/>
              </a:solidFill>
              <a:latin typeface="+mn-lt"/>
              <a:ea typeface="+mn-ea"/>
            </a:endParaRPr>
          </a:p>
        </p:txBody>
      </p:sp>
      <p:pic>
        <p:nvPicPr>
          <p:cNvPr id="47136" name="Picture 4" descr="Clipboard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2263" y="995363"/>
            <a:ext cx="5016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7" name="Picture 31" descr="two people ico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2263" y="1898650"/>
            <a:ext cx="50165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8" name="Picture 32" descr="two arrows in a circle icon"/>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2263" y="2684463"/>
            <a:ext cx="5016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9" name="Picture 33" descr="a heart monitor icon"/>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5913" y="3282950"/>
            <a:ext cx="50323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0" name="Picture 34" descr="person running icon"/>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15913" y="3916363"/>
            <a:ext cx="5032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41" name="Picture 35" descr="money icon"/>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15913" y="4818063"/>
            <a:ext cx="5032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42"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E6FD30F-9C9E-475B-9452-C3F35322D1D4}" type="slidenum">
              <a:rPr lang="en-US" altLang="en-US">
                <a:solidFill>
                  <a:srgbClr val="000000"/>
                </a:solidFill>
              </a:rPr>
              <a:pPr/>
              <a:t>10</a:t>
            </a:fld>
            <a:endParaRPr lang="en-US" altLang="en-US">
              <a:solidFill>
                <a:srgbClr val="000000"/>
              </a:solidFill>
            </a:endParaRPr>
          </a:p>
        </p:txBody>
      </p:sp>
    </p:spTree>
    <p:extLst>
      <p:ext uri="{BB962C8B-B14F-4D97-AF65-F5344CB8AC3E}">
        <p14:creationId xmlns:p14="http://schemas.microsoft.com/office/powerpoint/2010/main" val="1087339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4"/>
          <p:cNvSpPr>
            <a:spLocks noGrp="1"/>
          </p:cNvSpPr>
          <p:nvPr>
            <p:ph type="title"/>
          </p:nvPr>
        </p:nvSpPr>
        <p:spPr>
          <a:xfrm>
            <a:off x="457200" y="538163"/>
            <a:ext cx="8229600" cy="660400"/>
          </a:xfrm>
        </p:spPr>
        <p:txBody>
          <a:bodyPr/>
          <a:lstStyle/>
          <a:p>
            <a:r>
              <a:rPr lang="en-US" altLang="en-US" dirty="0" smtClean="0">
                <a:latin typeface="Helvetica" panose="020B0604020202020204" pitchFamily="34" charset="0"/>
              </a:rPr>
              <a:t>The National Quality Strategy: How It Works</a:t>
            </a:r>
            <a:endParaRPr lang="en-US" altLang="en-US" sz="1800" dirty="0" smtClean="0">
              <a:latin typeface="Helvetica" panose="020B0604020202020204" pitchFamily="34" charset="0"/>
            </a:endParaRPr>
          </a:p>
        </p:txBody>
      </p:sp>
      <p:pic>
        <p:nvPicPr>
          <p:cNvPr id="21506" name="Picture 9" descr="The 9 levers, six priorities and three aims graphic."/>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663" y="1412875"/>
            <a:ext cx="4224337"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idx="1"/>
          </p:nvPr>
        </p:nvSpPr>
        <p:spPr>
          <a:xfrm>
            <a:off x="4732338" y="1455738"/>
            <a:ext cx="3954462" cy="5521325"/>
          </a:xfrm>
        </p:spPr>
        <p:txBody>
          <a:bodyPr>
            <a:normAutofit/>
          </a:bodyPr>
          <a:lstStyle/>
          <a:p>
            <a:pPr marL="0" indent="0">
              <a:lnSpc>
                <a:spcPct val="90000"/>
              </a:lnSpc>
              <a:buFont typeface="Arial" panose="020B0604020202020204" pitchFamily="34" charset="0"/>
              <a:buNone/>
            </a:pPr>
            <a:r>
              <a:rPr lang="en-US" altLang="en-US" sz="1600" dirty="0" smtClean="0">
                <a:solidFill>
                  <a:srgbClr val="000000"/>
                </a:solidFill>
                <a:latin typeface="Helvetica" panose="020B0604020202020204" pitchFamily="34" charset="0"/>
              </a:rPr>
              <a:t>Improving health and health care quality can occur only if all sectors, individuals, family members, payers, providers, employers, and communities make it their mission. </a:t>
            </a:r>
            <a:br>
              <a:rPr lang="en-US" altLang="en-US" sz="1600" dirty="0" smtClean="0">
                <a:solidFill>
                  <a:srgbClr val="000000"/>
                </a:solidFill>
                <a:latin typeface="Helvetica" panose="020B0604020202020204" pitchFamily="34" charset="0"/>
              </a:rPr>
            </a:br>
            <a:r>
              <a:rPr lang="en-US" altLang="en-US" sz="1600" dirty="0" smtClean="0">
                <a:solidFill>
                  <a:srgbClr val="000000"/>
                </a:solidFill>
                <a:latin typeface="Helvetica" panose="020B0604020202020204" pitchFamily="34" charset="0"/>
              </a:rPr>
              <a:t/>
            </a:r>
            <a:br>
              <a:rPr lang="en-US" altLang="en-US" sz="1600" dirty="0" smtClean="0">
                <a:solidFill>
                  <a:srgbClr val="000000"/>
                </a:solidFill>
                <a:latin typeface="Helvetica" panose="020B0604020202020204" pitchFamily="34" charset="0"/>
              </a:rPr>
            </a:br>
            <a:r>
              <a:rPr lang="en-US" altLang="en-US" sz="1600" dirty="0" smtClean="0">
                <a:solidFill>
                  <a:srgbClr val="000000"/>
                </a:solidFill>
                <a:latin typeface="Helvetica" panose="020B0604020202020204" pitchFamily="34" charset="0"/>
              </a:rPr>
              <a:t>Members of the health care community can align to the National Quality Strategy by doing the following:</a:t>
            </a:r>
          </a:p>
          <a:p>
            <a:pPr marL="0" indent="0">
              <a:lnSpc>
                <a:spcPct val="90000"/>
              </a:lnSpc>
              <a:spcAft>
                <a:spcPts val="600"/>
              </a:spcAft>
            </a:pPr>
            <a:r>
              <a:rPr lang="en-US" altLang="en-US" sz="1600" i="1" dirty="0" smtClean="0">
                <a:solidFill>
                  <a:srgbClr val="000000"/>
                </a:solidFill>
                <a:latin typeface="Helvetica" panose="020B0604020202020204" pitchFamily="34" charset="0"/>
              </a:rPr>
              <a:t>Use one or more of the nine levers</a:t>
            </a:r>
            <a:r>
              <a:rPr lang="en-US" altLang="en-US" sz="1600" dirty="0" smtClean="0">
                <a:solidFill>
                  <a:srgbClr val="000000"/>
                </a:solidFill>
                <a:latin typeface="Helvetica" panose="020B0604020202020204" pitchFamily="34" charset="0"/>
              </a:rPr>
              <a:t> </a:t>
            </a:r>
            <a:r>
              <a:rPr lang="en-US" altLang="en-US" sz="1600" b="1" dirty="0" smtClean="0">
                <a:solidFill>
                  <a:srgbClr val="000000"/>
                </a:solidFill>
                <a:latin typeface="Helvetica" panose="020B0604020202020204" pitchFamily="34" charset="0"/>
              </a:rPr>
              <a:t>to identify</a:t>
            </a:r>
            <a:r>
              <a:rPr lang="en-US" altLang="en-US" sz="1600" dirty="0" smtClean="0">
                <a:solidFill>
                  <a:srgbClr val="000000"/>
                </a:solidFill>
                <a:latin typeface="Helvetica" panose="020B0604020202020204" pitchFamily="34" charset="0"/>
              </a:rPr>
              <a:t> core business functions, resources, and/or actions that may serve as means for achieving improved health and health care quality.</a:t>
            </a:r>
          </a:p>
          <a:p>
            <a:pPr marL="0" indent="0">
              <a:lnSpc>
                <a:spcPct val="90000"/>
              </a:lnSpc>
              <a:spcAft>
                <a:spcPts val="600"/>
              </a:spcAft>
            </a:pPr>
            <a:r>
              <a:rPr lang="en-US" altLang="en-US" sz="1600" i="1" dirty="0" smtClean="0">
                <a:solidFill>
                  <a:srgbClr val="000000"/>
                </a:solidFill>
                <a:latin typeface="Helvetica" panose="020B0604020202020204" pitchFamily="34" charset="0"/>
              </a:rPr>
              <a:t>Focus on the six priorities</a:t>
            </a:r>
            <a:r>
              <a:rPr lang="en-US" altLang="en-US" sz="1600" dirty="0" smtClean="0">
                <a:solidFill>
                  <a:srgbClr val="000000"/>
                </a:solidFill>
                <a:latin typeface="Helvetica" panose="020B0604020202020204" pitchFamily="34" charset="0"/>
              </a:rPr>
              <a:t> </a:t>
            </a:r>
            <a:r>
              <a:rPr lang="en-US" altLang="en-US" sz="1600" b="1" dirty="0" smtClean="0">
                <a:solidFill>
                  <a:srgbClr val="000000"/>
                </a:solidFill>
                <a:latin typeface="Helvetica" panose="020B0604020202020204" pitchFamily="34" charset="0"/>
              </a:rPr>
              <a:t>to guide efforts to improve</a:t>
            </a:r>
            <a:r>
              <a:rPr lang="en-US" altLang="en-US" sz="1600" dirty="0" smtClean="0">
                <a:solidFill>
                  <a:srgbClr val="000000"/>
                </a:solidFill>
                <a:latin typeface="Helvetica" panose="020B0604020202020204" pitchFamily="34" charset="0"/>
              </a:rPr>
              <a:t> health and health care quality.</a:t>
            </a:r>
            <a:endParaRPr lang="en-US" altLang="en-US" sz="1600" dirty="0" smtClean="0">
              <a:latin typeface="Helvetica" panose="020B0604020202020204" pitchFamily="34" charset="0"/>
            </a:endParaRPr>
          </a:p>
          <a:p>
            <a:pPr marL="0" indent="0">
              <a:lnSpc>
                <a:spcPct val="90000"/>
              </a:lnSpc>
              <a:spcAft>
                <a:spcPts val="600"/>
              </a:spcAft>
            </a:pPr>
            <a:r>
              <a:rPr lang="en-US" altLang="en-US" sz="1600" i="1" dirty="0" smtClean="0">
                <a:solidFill>
                  <a:srgbClr val="000000"/>
                </a:solidFill>
                <a:latin typeface="Helvetica" panose="020B0604020202020204" pitchFamily="34" charset="0"/>
              </a:rPr>
              <a:t>Adopt the three aims</a:t>
            </a:r>
            <a:r>
              <a:rPr lang="en-US" altLang="en-US" sz="1600" dirty="0" smtClean="0">
                <a:solidFill>
                  <a:srgbClr val="000000"/>
                </a:solidFill>
                <a:latin typeface="Helvetica" panose="020B0604020202020204" pitchFamily="34" charset="0"/>
              </a:rPr>
              <a:t> to provide better, more affordable care for the individual and the community.</a:t>
            </a:r>
            <a:endParaRPr lang="en-US" altLang="en-US" sz="1600" dirty="0" smtClean="0">
              <a:latin typeface="Helvetica" panose="020B0604020202020204" pitchFamily="34" charset="0"/>
            </a:endParaRPr>
          </a:p>
        </p:txBody>
      </p:sp>
      <p:sp>
        <p:nvSpPr>
          <p:cNvPr id="21508"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3101B528-A8B2-445E-B795-E666C27C91C2}" type="slidenum">
              <a:rPr lang="en-US" altLang="en-US"/>
              <a:pPr/>
              <a:t>11</a:t>
            </a:fld>
            <a:endParaRPr lang="en-U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68352" y="4023442"/>
            <a:ext cx="7772400" cy="1362075"/>
          </a:xfrm>
        </p:spPr>
        <p:txBody>
          <a:bodyPr rtlCol="0">
            <a:normAutofit/>
          </a:bodyPr>
          <a:lstStyle/>
          <a:p>
            <a:pPr fontAlgn="auto">
              <a:spcAft>
                <a:spcPts val="0"/>
              </a:spcAft>
              <a:defRPr/>
            </a:pPr>
            <a:r>
              <a:rPr lang="en-US" dirty="0" smtClean="0">
                <a:ea typeface="+mj-ea"/>
              </a:rPr>
              <a:t>The national quality strategy priorities</a:t>
            </a:r>
            <a:endParaRPr lang="en-US" dirty="0">
              <a:ea typeface="+mj-ea"/>
            </a:endParaRPr>
          </a:p>
        </p:txBody>
      </p:sp>
      <p:sp>
        <p:nvSpPr>
          <p:cNvPr id="3584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D40CA2B2-D549-4725-9E54-1E72F9640E86}" type="slidenum">
              <a:rPr lang="en-US" altLang="en-US">
                <a:solidFill>
                  <a:prstClr val="black"/>
                </a:solidFill>
              </a:rPr>
              <a:pPr/>
              <a:t>12</a:t>
            </a:fld>
            <a:endParaRPr lang="en-US" altLang="en-US">
              <a:solidFill>
                <a:prstClr val="black"/>
              </a:solidFill>
            </a:endParaRPr>
          </a:p>
        </p:txBody>
      </p:sp>
    </p:spTree>
    <p:extLst>
      <p:ext uri="{BB962C8B-B14F-4D97-AF65-F5344CB8AC3E}">
        <p14:creationId xmlns:p14="http://schemas.microsoft.com/office/powerpoint/2010/main" val="27088544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1" descr="Checkbox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5763" y="449263"/>
            <a:ext cx="1319212"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Title 1"/>
          <p:cNvSpPr>
            <a:spLocks noGrp="1"/>
          </p:cNvSpPr>
          <p:nvPr>
            <p:ph type="title"/>
          </p:nvPr>
        </p:nvSpPr>
        <p:spPr>
          <a:xfrm>
            <a:off x="1738313" y="633413"/>
            <a:ext cx="6948487" cy="909637"/>
          </a:xfrm>
        </p:spPr>
        <p:txBody>
          <a:bodyPr/>
          <a:lstStyle/>
          <a:p>
            <a:r>
              <a:rPr lang="en-US" altLang="en-US" dirty="0" smtClean="0">
                <a:latin typeface="Helvetica" panose="020B0604020202020204" pitchFamily="34" charset="0"/>
              </a:rPr>
              <a:t>Priority 1: Making care safer by reducing harm caused in the delivery of care</a:t>
            </a:r>
          </a:p>
        </p:txBody>
      </p:sp>
      <p:sp>
        <p:nvSpPr>
          <p:cNvPr id="37891" name="Content Placeholder 3"/>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5" name="Text Placeholder 4"/>
          <p:cNvSpPr>
            <a:spLocks noGrp="1"/>
          </p:cNvSpPr>
          <p:nvPr>
            <p:ph type="body" sz="quarter" idx="11"/>
          </p:nvPr>
        </p:nvSpPr>
        <p:spPr>
          <a:xfrm>
            <a:off x="609600" y="2397125"/>
            <a:ext cx="8077200" cy="947738"/>
          </a:xfrm>
        </p:spPr>
        <p:txBody>
          <a:bodyPr rtlCol="0"/>
          <a:lstStyle/>
          <a:p>
            <a:pPr marL="338138" indent="-338138" fontAlgn="auto">
              <a:spcAft>
                <a:spcPts val="0"/>
              </a:spcAft>
              <a:defRPr/>
            </a:pPr>
            <a:r>
              <a:rPr lang="en-US" sz="1500" dirty="0" smtClean="0">
                <a:latin typeface="Helvetica" pitchFamily="34" charset="0"/>
                <a:ea typeface="+mn-ea"/>
              </a:rPr>
              <a:t>Reduce preventable hospital admissions and readmissions.</a:t>
            </a:r>
          </a:p>
          <a:p>
            <a:pPr marL="338138" indent="-338138" fontAlgn="auto">
              <a:spcAft>
                <a:spcPts val="0"/>
              </a:spcAft>
              <a:defRPr/>
            </a:pPr>
            <a:r>
              <a:rPr lang="en-US" sz="1500" dirty="0" smtClean="0">
                <a:latin typeface="Helvetica" pitchFamily="34" charset="0"/>
                <a:ea typeface="+mn-ea"/>
              </a:rPr>
              <a:t>Reduce the incidence of adverse health care-associated conditions.</a:t>
            </a:r>
          </a:p>
          <a:p>
            <a:pPr marL="338138" indent="-338138" fontAlgn="auto">
              <a:spcAft>
                <a:spcPts val="0"/>
              </a:spcAft>
              <a:defRPr/>
            </a:pPr>
            <a:r>
              <a:rPr lang="en-US" sz="1500" dirty="0" smtClean="0">
                <a:latin typeface="Helvetica" pitchFamily="34" charset="0"/>
                <a:ea typeface="+mn-ea"/>
              </a:rPr>
              <a:t>Reduce harm from inappropriate or unnecessary care.</a:t>
            </a:r>
            <a:endParaRPr lang="en-US" sz="1500" dirty="0">
              <a:latin typeface="Helvetica" pitchFamily="34" charset="0"/>
              <a:ea typeface="+mn-ea"/>
            </a:endParaRPr>
          </a:p>
        </p:txBody>
      </p:sp>
      <p:sp>
        <p:nvSpPr>
          <p:cNvPr id="3789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759079A4-0009-4D4C-AEE0-D346199201E1}" type="slidenum">
              <a:rPr lang="en-US" altLang="en-US">
                <a:solidFill>
                  <a:prstClr val="black"/>
                </a:solidFill>
                <a:latin typeface="Helvetica" panose="020B0604020202020204" pitchFamily="34" charset="0"/>
              </a:rPr>
              <a:pPr/>
              <a:t>13</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33060683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9" descr="two people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175" y="447675"/>
            <a:ext cx="13160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Title 1"/>
          <p:cNvSpPr>
            <a:spLocks noGrp="1"/>
          </p:cNvSpPr>
          <p:nvPr>
            <p:ph type="title"/>
          </p:nvPr>
        </p:nvSpPr>
        <p:spPr>
          <a:xfrm>
            <a:off x="1738313" y="633413"/>
            <a:ext cx="6948487" cy="909637"/>
          </a:xfrm>
        </p:spPr>
        <p:txBody>
          <a:bodyPr/>
          <a:lstStyle/>
          <a:p>
            <a:r>
              <a:rPr lang="en-US" altLang="en-US" dirty="0" smtClean="0">
                <a:latin typeface="Helvetica" panose="020B0604020202020204" pitchFamily="34" charset="0"/>
              </a:rPr>
              <a:t>Priority 2: Ensuring that each person and family members are engaged as partners in their care</a:t>
            </a:r>
          </a:p>
        </p:txBody>
      </p:sp>
      <p:sp>
        <p:nvSpPr>
          <p:cNvPr id="38915" name="Content Placeholder 3"/>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5" name="Text Placeholder 4"/>
          <p:cNvSpPr>
            <a:spLocks noGrp="1"/>
          </p:cNvSpPr>
          <p:nvPr>
            <p:ph type="body" sz="quarter" idx="11"/>
          </p:nvPr>
        </p:nvSpPr>
        <p:spPr>
          <a:xfrm>
            <a:off x="609600" y="2397125"/>
            <a:ext cx="8077200" cy="1681163"/>
          </a:xfrm>
        </p:spPr>
        <p:txBody>
          <a:bodyPr>
            <a:noAutofit/>
          </a:bodyPr>
          <a:lstStyle/>
          <a:p>
            <a:pPr marL="457200" indent="-457200">
              <a:buFont typeface="Calibri" panose="020F0502020204030204" pitchFamily="34" charset="0"/>
              <a:buAutoNum type="arabicPeriod"/>
            </a:pPr>
            <a:r>
              <a:rPr lang="en-US" altLang="en-US" sz="1500" dirty="0" smtClean="0">
                <a:latin typeface="Helvetica" panose="020B0604020202020204" pitchFamily="34" charset="0"/>
              </a:rPr>
              <a:t>Improve patient, family, and caregiver experience of care related to quality, safety, and access across settings.</a:t>
            </a:r>
          </a:p>
          <a:p>
            <a:pPr marL="457200" indent="-457200">
              <a:buFont typeface="Calibri" panose="020F0502020204030204" pitchFamily="34" charset="0"/>
              <a:buAutoNum type="arabicPeriod"/>
            </a:pPr>
            <a:r>
              <a:rPr lang="en-US" altLang="en-US" sz="1500" dirty="0" smtClean="0">
                <a:latin typeface="Helvetica" panose="020B0604020202020204" pitchFamily="34" charset="0"/>
              </a:rPr>
              <a:t>In partnership with patients, families, and caregivers—and using a shared decision-making process—develop culturally sensitive and understandable care plans.</a:t>
            </a:r>
          </a:p>
          <a:p>
            <a:pPr marL="457200" indent="-457200">
              <a:buFont typeface="Calibri" panose="020F0502020204030204" pitchFamily="34" charset="0"/>
              <a:buAutoNum type="arabicPeriod"/>
            </a:pPr>
            <a:r>
              <a:rPr lang="en-US" altLang="en-US" sz="1500" dirty="0" smtClean="0">
                <a:latin typeface="Helvetica" panose="020B0604020202020204" pitchFamily="34" charset="0"/>
              </a:rPr>
              <a:t>Enable patients and their families and caregivers to navigate, coordinate, and manage their care appropriately and effectively.</a:t>
            </a:r>
          </a:p>
        </p:txBody>
      </p:sp>
      <p:sp>
        <p:nvSpPr>
          <p:cNvPr id="3891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A8C3E2B-2BA8-4EE2-BFF7-ED87A3520D7E}" type="slidenum">
              <a:rPr lang="en-US" altLang="en-US">
                <a:solidFill>
                  <a:prstClr val="black"/>
                </a:solidFill>
                <a:latin typeface="Helvetica" panose="020B0604020202020204" pitchFamily="34" charset="0"/>
              </a:rPr>
              <a:pPr/>
              <a:t>14</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23269894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8" descr="arrows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175" y="447675"/>
            <a:ext cx="13160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Title 1"/>
          <p:cNvSpPr>
            <a:spLocks noGrp="1"/>
          </p:cNvSpPr>
          <p:nvPr>
            <p:ph type="title"/>
          </p:nvPr>
        </p:nvSpPr>
        <p:spPr>
          <a:xfrm>
            <a:off x="1738313" y="633413"/>
            <a:ext cx="6948487" cy="909637"/>
          </a:xfrm>
        </p:spPr>
        <p:txBody>
          <a:bodyPr/>
          <a:lstStyle/>
          <a:p>
            <a:r>
              <a:rPr lang="en-US" altLang="en-US" dirty="0" smtClean="0">
                <a:latin typeface="Helvetica" panose="020B0604020202020204" pitchFamily="34" charset="0"/>
              </a:rPr>
              <a:t>Priority 3: Promoting effective communication and coordination of care</a:t>
            </a:r>
          </a:p>
        </p:txBody>
      </p:sp>
      <p:sp>
        <p:nvSpPr>
          <p:cNvPr id="39939" name="Content Placeholder 2"/>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4" name="Text Placeholder 3"/>
          <p:cNvSpPr>
            <a:spLocks noGrp="1"/>
          </p:cNvSpPr>
          <p:nvPr>
            <p:ph type="body" sz="quarter" idx="11"/>
          </p:nvPr>
        </p:nvSpPr>
        <p:spPr>
          <a:xfrm>
            <a:off x="609600" y="2397125"/>
            <a:ext cx="8077200" cy="1724025"/>
          </a:xfrm>
        </p:spPr>
        <p:txBody>
          <a:bodyPr rtlCol="0"/>
          <a:lstStyle/>
          <a:p>
            <a:pPr marL="457200" indent="-457200" fontAlgn="auto">
              <a:spcAft>
                <a:spcPts val="0"/>
              </a:spcAft>
              <a:defRPr/>
            </a:pPr>
            <a:r>
              <a:rPr lang="en-US" sz="1500" dirty="0" smtClean="0">
                <a:latin typeface="Helvetica" pitchFamily="34" charset="0"/>
                <a:ea typeface="+mn-ea"/>
              </a:rPr>
              <a:t>Improve the quality of care transitions and communications across care settings.</a:t>
            </a:r>
          </a:p>
          <a:p>
            <a:pPr marL="457200" indent="-457200" fontAlgn="auto">
              <a:spcAft>
                <a:spcPts val="0"/>
              </a:spcAft>
              <a:defRPr/>
            </a:pPr>
            <a:r>
              <a:rPr lang="en-US" sz="1500" dirty="0" smtClean="0">
                <a:latin typeface="Helvetica" pitchFamily="34" charset="0"/>
                <a:ea typeface="+mn-ea"/>
              </a:rPr>
              <a:t>Improve the quality of life for patients with chronic illness and disability by following a current care plan that anticipates and addresses pain and symptom management, psychosocial needs, and functional status.</a:t>
            </a:r>
          </a:p>
          <a:p>
            <a:pPr marL="457200" indent="-457200" fontAlgn="auto">
              <a:spcAft>
                <a:spcPts val="0"/>
              </a:spcAft>
              <a:defRPr/>
            </a:pPr>
            <a:r>
              <a:rPr lang="en-US" sz="1500" dirty="0" smtClean="0">
                <a:latin typeface="Helvetica" pitchFamily="34" charset="0"/>
                <a:ea typeface="+mn-ea"/>
              </a:rPr>
              <a:t>Establish shared accountability and integration of communities and health care systems to improve quality of care and reduce health disparities.</a:t>
            </a:r>
            <a:endParaRPr lang="en-US" sz="1500" dirty="0">
              <a:latin typeface="Helvetica" pitchFamily="34" charset="0"/>
              <a:ea typeface="+mn-ea"/>
            </a:endParaRPr>
          </a:p>
        </p:txBody>
      </p:sp>
      <p:sp>
        <p:nvSpPr>
          <p:cNvPr id="3994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997688CE-E63D-4587-9FDE-503C17A7495D}" type="slidenum">
              <a:rPr lang="en-US" altLang="en-US">
                <a:solidFill>
                  <a:prstClr val="black"/>
                </a:solidFill>
                <a:latin typeface="Helvetica" panose="020B0604020202020204" pitchFamily="34" charset="0"/>
              </a:rPr>
              <a:pPr/>
              <a:t>15</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37218550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6" descr="heartbeat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175" y="447675"/>
            <a:ext cx="1298575"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Title 1"/>
          <p:cNvSpPr>
            <a:spLocks noGrp="1"/>
          </p:cNvSpPr>
          <p:nvPr>
            <p:ph type="title"/>
          </p:nvPr>
        </p:nvSpPr>
        <p:spPr>
          <a:xfrm>
            <a:off x="1738313" y="633413"/>
            <a:ext cx="6948487" cy="909637"/>
          </a:xfrm>
        </p:spPr>
        <p:txBody>
          <a:bodyPr>
            <a:noAutofit/>
          </a:bodyPr>
          <a:lstStyle/>
          <a:p>
            <a:r>
              <a:rPr lang="en-US" altLang="en-US" dirty="0" smtClean="0">
                <a:latin typeface="Helvetica" panose="020B0604020202020204" pitchFamily="34" charset="0"/>
              </a:rPr>
              <a:t>Priority 4: Promoting the most effective prevention and treatment practices for the leading causes of mortality, starting with cardiovascular disease</a:t>
            </a:r>
          </a:p>
        </p:txBody>
      </p:sp>
      <p:sp>
        <p:nvSpPr>
          <p:cNvPr id="40963" name="Content Placeholder 3"/>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5" name="Text Placeholder 4"/>
          <p:cNvSpPr>
            <a:spLocks noGrp="1"/>
          </p:cNvSpPr>
          <p:nvPr>
            <p:ph type="body" sz="quarter" idx="11"/>
          </p:nvPr>
        </p:nvSpPr>
        <p:spPr>
          <a:xfrm>
            <a:off x="609600" y="2397125"/>
            <a:ext cx="8077200" cy="1681163"/>
          </a:xfrm>
        </p:spPr>
        <p:txBody>
          <a:bodyPr rtlCol="0"/>
          <a:lstStyle/>
          <a:p>
            <a:pPr marL="457200" indent="-457200" fontAlgn="auto">
              <a:spcAft>
                <a:spcPts val="0"/>
              </a:spcAft>
              <a:defRPr/>
            </a:pPr>
            <a:r>
              <a:rPr lang="en-US" sz="1500" dirty="0" smtClean="0">
                <a:latin typeface="Helvetica" pitchFamily="34" charset="0"/>
                <a:ea typeface="+mn-ea"/>
              </a:rPr>
              <a:t>Promote cardiovascular health through community interventions that result in improvement of social, economic, and environmental factors.</a:t>
            </a:r>
          </a:p>
          <a:p>
            <a:pPr marL="457200" indent="-457200" fontAlgn="auto">
              <a:spcAft>
                <a:spcPts val="0"/>
              </a:spcAft>
              <a:defRPr/>
            </a:pPr>
            <a:r>
              <a:rPr lang="en-US" sz="1500" dirty="0" smtClean="0">
                <a:latin typeface="Helvetica" pitchFamily="34" charset="0"/>
                <a:ea typeface="+mn-ea"/>
              </a:rPr>
              <a:t>Promote cardiovascular health through interventions that result in adoption of the most healthy lifestyle behaviors across the lifespan.</a:t>
            </a:r>
          </a:p>
          <a:p>
            <a:pPr marL="457200" indent="-457200" fontAlgn="auto">
              <a:spcAft>
                <a:spcPts val="0"/>
              </a:spcAft>
              <a:defRPr/>
            </a:pPr>
            <a:r>
              <a:rPr lang="en-US" sz="1500" dirty="0" smtClean="0">
                <a:latin typeface="Helvetica" pitchFamily="34" charset="0"/>
                <a:ea typeface="+mn-ea"/>
              </a:rPr>
              <a:t>Promote cardiovascular health through receipt of effective clinical preventive services across the lifespan in clinical and community settings.</a:t>
            </a:r>
            <a:endParaRPr lang="en-US" sz="1500" dirty="0">
              <a:latin typeface="Helvetica" pitchFamily="34" charset="0"/>
              <a:ea typeface="+mn-ea"/>
            </a:endParaRPr>
          </a:p>
        </p:txBody>
      </p:sp>
      <p:sp>
        <p:nvSpPr>
          <p:cNvPr id="4096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6CCD33F0-7FB5-4F28-A417-B6BAC79CB395}" type="slidenum">
              <a:rPr lang="en-US" altLang="en-US">
                <a:solidFill>
                  <a:prstClr val="black"/>
                </a:solidFill>
                <a:latin typeface="Helvetica" panose="020B0604020202020204" pitchFamily="34" charset="0"/>
              </a:rPr>
              <a:pPr/>
              <a:t>16</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11384278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6" descr="woman running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175" y="447675"/>
            <a:ext cx="13160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6" name="Title 1"/>
          <p:cNvSpPr>
            <a:spLocks noGrp="1"/>
          </p:cNvSpPr>
          <p:nvPr>
            <p:ph type="title"/>
          </p:nvPr>
        </p:nvSpPr>
        <p:spPr>
          <a:xfrm>
            <a:off x="1738313" y="633413"/>
            <a:ext cx="6948487" cy="909637"/>
          </a:xfrm>
        </p:spPr>
        <p:txBody>
          <a:bodyPr/>
          <a:lstStyle/>
          <a:p>
            <a:r>
              <a:rPr lang="en-US" altLang="en-US" dirty="0" smtClean="0">
                <a:latin typeface="Helvetica" panose="020B0604020202020204" pitchFamily="34" charset="0"/>
              </a:rPr>
              <a:t>Priority 5: Working with communities to promote wide use of best practices to enable healthy living </a:t>
            </a:r>
          </a:p>
        </p:txBody>
      </p:sp>
      <p:sp>
        <p:nvSpPr>
          <p:cNvPr id="41987" name="Content Placeholder 3"/>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5" name="Text Placeholder 4"/>
          <p:cNvSpPr>
            <a:spLocks noGrp="1"/>
          </p:cNvSpPr>
          <p:nvPr>
            <p:ph type="body" sz="quarter" idx="11"/>
          </p:nvPr>
        </p:nvSpPr>
        <p:spPr>
          <a:xfrm>
            <a:off x="609600" y="2397125"/>
            <a:ext cx="8077200" cy="1638300"/>
          </a:xfrm>
        </p:spPr>
        <p:txBody>
          <a:bodyPr rtlCol="0"/>
          <a:lstStyle/>
          <a:p>
            <a:pPr marL="457200" indent="-457200" fontAlgn="auto">
              <a:spcAft>
                <a:spcPts val="0"/>
              </a:spcAft>
              <a:defRPr/>
            </a:pPr>
            <a:r>
              <a:rPr lang="en-US" sz="1500" dirty="0" smtClean="0">
                <a:latin typeface="Helvetica" pitchFamily="34" charset="0"/>
                <a:ea typeface="+mn-ea"/>
              </a:rPr>
              <a:t>Promote healthy living and well-being through community interventions that result in improvement of social, economic, and environmental factors.</a:t>
            </a:r>
          </a:p>
          <a:p>
            <a:pPr marL="457200" indent="-457200" fontAlgn="auto">
              <a:spcAft>
                <a:spcPts val="0"/>
              </a:spcAft>
              <a:defRPr/>
            </a:pPr>
            <a:r>
              <a:rPr lang="en-US" sz="1500" dirty="0" smtClean="0">
                <a:latin typeface="Helvetica" pitchFamily="34" charset="0"/>
                <a:ea typeface="+mn-ea"/>
              </a:rPr>
              <a:t>Promote healthy living and well-being through interventions that result in adoption of the most important healthy lifestyle behaviors across the lifespan.</a:t>
            </a:r>
          </a:p>
          <a:p>
            <a:pPr marL="457200" indent="-457200" fontAlgn="auto">
              <a:spcAft>
                <a:spcPts val="0"/>
              </a:spcAft>
              <a:defRPr/>
            </a:pPr>
            <a:r>
              <a:rPr lang="en-US" sz="1500" dirty="0" smtClean="0">
                <a:latin typeface="Helvetica" pitchFamily="34" charset="0"/>
                <a:ea typeface="+mn-ea"/>
              </a:rPr>
              <a:t>Promote healthy living and well-being through receipt of effective clinical preventive services across the lifespan in clinical and community settings.</a:t>
            </a:r>
            <a:endParaRPr lang="en-US" sz="1500" dirty="0">
              <a:latin typeface="Helvetica" pitchFamily="34" charset="0"/>
              <a:ea typeface="+mn-ea"/>
            </a:endParaRPr>
          </a:p>
        </p:txBody>
      </p:sp>
      <p:sp>
        <p:nvSpPr>
          <p:cNvPr id="4198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50C69E6C-A547-410D-BE7B-BD8BA5961971}" type="slidenum">
              <a:rPr lang="en-US" altLang="en-US">
                <a:solidFill>
                  <a:prstClr val="black"/>
                </a:solidFill>
                <a:latin typeface="Helvetica" panose="020B0604020202020204" pitchFamily="34" charset="0"/>
              </a:rPr>
              <a:pPr/>
              <a:t>17</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1742302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6" descr="dollar sign ico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4175" y="447675"/>
            <a:ext cx="13160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38313" y="633413"/>
            <a:ext cx="6948487" cy="909637"/>
          </a:xfrm>
        </p:spPr>
        <p:txBody>
          <a:bodyPr rtlCol="0">
            <a:normAutofit fontScale="90000"/>
          </a:bodyPr>
          <a:lstStyle/>
          <a:p>
            <a:pPr fontAlgn="auto">
              <a:spcAft>
                <a:spcPts val="0"/>
              </a:spcAft>
              <a:defRPr/>
            </a:pPr>
            <a:r>
              <a:rPr lang="en-US" sz="2400" dirty="0" smtClean="0">
                <a:ea typeface="+mj-ea"/>
              </a:rPr>
              <a:t>Priority 6</a:t>
            </a:r>
            <a:r>
              <a:rPr lang="en-US" sz="2400" dirty="0">
                <a:ea typeface="+mj-ea"/>
              </a:rPr>
              <a:t>: Making quality care more affordable </a:t>
            </a:r>
            <a:r>
              <a:rPr lang="en-US" sz="2400" dirty="0" smtClean="0">
                <a:ea typeface="+mj-ea"/>
              </a:rPr>
              <a:t>for individuals</a:t>
            </a:r>
            <a:r>
              <a:rPr lang="en-US" sz="2400" dirty="0">
                <a:ea typeface="+mj-ea"/>
              </a:rPr>
              <a:t>, families, employers, and governments </a:t>
            </a:r>
            <a:r>
              <a:rPr lang="en-US" sz="2400" dirty="0" smtClean="0">
                <a:ea typeface="+mj-ea"/>
              </a:rPr>
              <a:t>by </a:t>
            </a:r>
            <a:r>
              <a:rPr lang="en-US" sz="2400" dirty="0">
                <a:ea typeface="+mj-ea"/>
              </a:rPr>
              <a:t>developing and spreading new health care </a:t>
            </a:r>
            <a:r>
              <a:rPr lang="en-US" sz="2400" dirty="0" smtClean="0">
                <a:ea typeface="+mj-ea"/>
              </a:rPr>
              <a:t>delivery </a:t>
            </a:r>
            <a:r>
              <a:rPr lang="en-US" sz="2400" dirty="0">
                <a:ea typeface="+mj-ea"/>
              </a:rPr>
              <a:t>models</a:t>
            </a:r>
          </a:p>
        </p:txBody>
      </p:sp>
      <p:sp>
        <p:nvSpPr>
          <p:cNvPr id="43011" name="Content Placeholder 3"/>
          <p:cNvSpPr>
            <a:spLocks noGrp="1"/>
          </p:cNvSpPr>
          <p:nvPr>
            <p:ph sz="quarter" idx="10"/>
          </p:nvPr>
        </p:nvSpPr>
        <p:spPr>
          <a:xfrm>
            <a:off x="609600" y="1978025"/>
            <a:ext cx="8077200" cy="419100"/>
          </a:xfrm>
        </p:spPr>
        <p:txBody>
          <a:bodyPr/>
          <a:lstStyle/>
          <a:p>
            <a:r>
              <a:rPr lang="en-US" altLang="en-US" smtClean="0">
                <a:solidFill>
                  <a:srgbClr val="000000"/>
                </a:solidFill>
                <a:latin typeface="Helvetica" panose="020B0604020202020204" pitchFamily="34" charset="0"/>
              </a:rPr>
              <a:t>LONG-TERM GOALS</a:t>
            </a:r>
          </a:p>
        </p:txBody>
      </p:sp>
      <p:sp>
        <p:nvSpPr>
          <p:cNvPr id="5" name="Text Placeholder 4"/>
          <p:cNvSpPr>
            <a:spLocks noGrp="1"/>
          </p:cNvSpPr>
          <p:nvPr>
            <p:ph type="body" sz="quarter" idx="11"/>
          </p:nvPr>
        </p:nvSpPr>
        <p:spPr>
          <a:xfrm>
            <a:off x="609600" y="2397125"/>
            <a:ext cx="8077200" cy="1271588"/>
          </a:xfrm>
        </p:spPr>
        <p:txBody>
          <a:bodyPr rtlCol="0"/>
          <a:lstStyle/>
          <a:p>
            <a:pPr marL="457200" indent="-457200" fontAlgn="auto">
              <a:spcAft>
                <a:spcPts val="0"/>
              </a:spcAft>
              <a:defRPr/>
            </a:pPr>
            <a:r>
              <a:rPr lang="en-US" sz="1500" dirty="0" smtClean="0">
                <a:latin typeface="Helvetica" pitchFamily="34" charset="0"/>
                <a:ea typeface="+mn-ea"/>
              </a:rPr>
              <a:t>Ensure affordable and accessible high-quality health care for people, families, employers, and governments.</a:t>
            </a:r>
          </a:p>
          <a:p>
            <a:pPr marL="457200" indent="-457200" fontAlgn="auto">
              <a:spcAft>
                <a:spcPts val="0"/>
              </a:spcAft>
              <a:defRPr/>
            </a:pPr>
            <a:r>
              <a:rPr lang="en-US" sz="1500" dirty="0" smtClean="0">
                <a:latin typeface="Helvetica" pitchFamily="34" charset="0"/>
                <a:ea typeface="+mn-ea"/>
              </a:rPr>
              <a:t>Support and enable communities to ensure accessible, high-quality care while reducing waste and fraud.</a:t>
            </a:r>
            <a:endParaRPr lang="en-US" sz="1500" dirty="0">
              <a:latin typeface="Helvetica" pitchFamily="34" charset="0"/>
              <a:ea typeface="+mn-ea"/>
            </a:endParaRPr>
          </a:p>
        </p:txBody>
      </p:sp>
      <p:sp>
        <p:nvSpPr>
          <p:cNvPr id="4301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4B5D499D-9457-4B18-B4E8-F9FD0EFD3251}" type="slidenum">
              <a:rPr lang="en-US" altLang="en-US">
                <a:solidFill>
                  <a:prstClr val="black"/>
                </a:solidFill>
                <a:latin typeface="Helvetica" panose="020B0604020202020204" pitchFamily="34" charset="0"/>
              </a:rPr>
              <a:pPr/>
              <a:t>18</a:t>
            </a:fld>
            <a:endParaRPr lang="en-US" altLang="en-US">
              <a:solidFill>
                <a:prstClr val="black"/>
              </a:solidFill>
              <a:latin typeface="Helvetica" panose="020B0604020202020204" pitchFamily="34" charset="0"/>
            </a:endParaRPr>
          </a:p>
        </p:txBody>
      </p:sp>
    </p:spTree>
    <p:extLst>
      <p:ext uri="{BB962C8B-B14F-4D97-AF65-F5344CB8AC3E}">
        <p14:creationId xmlns:p14="http://schemas.microsoft.com/office/powerpoint/2010/main" val="22939967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38855" y="4244667"/>
            <a:ext cx="7772400" cy="1362075"/>
          </a:xfrm>
        </p:spPr>
        <p:txBody>
          <a:bodyPr rtlCol="0">
            <a:normAutofit/>
          </a:bodyPr>
          <a:lstStyle/>
          <a:p>
            <a:pPr fontAlgn="auto">
              <a:spcAft>
                <a:spcPts val="0"/>
              </a:spcAft>
              <a:defRPr/>
            </a:pPr>
            <a:r>
              <a:rPr lang="en-US" dirty="0" smtClean="0">
                <a:ea typeface="+mj-ea"/>
              </a:rPr>
              <a:t>The national quality strategy levers</a:t>
            </a:r>
            <a:endParaRPr lang="en-US" dirty="0">
              <a:ea typeface="+mj-ea"/>
            </a:endParaRPr>
          </a:p>
        </p:txBody>
      </p:sp>
      <p:sp>
        <p:nvSpPr>
          <p:cNvPr id="2355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B9268BD-CFD2-4190-8E40-5B266F7419FB}" type="slidenum">
              <a:rPr lang="en-US" altLang="en-US"/>
              <a:pPr/>
              <a:t>19</a:t>
            </a:fld>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a:xfrm>
            <a:off x="457200" y="506413"/>
            <a:ext cx="8229600" cy="661987"/>
          </a:xfrm>
        </p:spPr>
        <p:txBody>
          <a:bodyPr/>
          <a:lstStyle/>
          <a:p>
            <a:r>
              <a:rPr lang="en-US" altLang="en-US" dirty="0" smtClean="0">
                <a:solidFill>
                  <a:schemeClr val="accent3">
                    <a:lumMod val="50000"/>
                  </a:schemeClr>
                </a:solidFill>
                <a:latin typeface="Helvetica" panose="020B0604020202020204" pitchFamily="34" charset="0"/>
              </a:rPr>
              <a:t>Background on the National Quality Strategy</a:t>
            </a:r>
          </a:p>
        </p:txBody>
      </p:sp>
      <p:sp>
        <p:nvSpPr>
          <p:cNvPr id="18434" name="Content Placeholder 2"/>
          <p:cNvSpPr>
            <a:spLocks noGrp="1"/>
          </p:cNvSpPr>
          <p:nvPr>
            <p:ph idx="1"/>
          </p:nvPr>
        </p:nvSpPr>
        <p:spPr>
          <a:xfrm>
            <a:off x="457200" y="1404937"/>
            <a:ext cx="8229600" cy="3333317"/>
          </a:xfrm>
        </p:spPr>
        <p:txBody>
          <a:bodyPr/>
          <a:lstStyle/>
          <a:p>
            <a:pPr>
              <a:spcBef>
                <a:spcPts val="600"/>
              </a:spcBef>
            </a:pPr>
            <a:r>
              <a:rPr lang="en-US" altLang="en-US" dirty="0">
                <a:latin typeface="Helvetica" panose="020B0604020202020204" pitchFamily="34" charset="0"/>
              </a:rPr>
              <a:t>E</a:t>
            </a:r>
            <a:r>
              <a:rPr lang="en-US" altLang="en-US" dirty="0" smtClean="0">
                <a:latin typeface="Helvetica" panose="020B0604020202020204" pitchFamily="34" charset="0"/>
              </a:rPr>
              <a:t>stablished to </a:t>
            </a:r>
            <a:r>
              <a:rPr lang="en-US" altLang="en-US" b="1" dirty="0" smtClean="0">
                <a:latin typeface="Helvetica" panose="020B0604020202020204" pitchFamily="34" charset="0"/>
              </a:rPr>
              <a:t>improve the delivery of health care services, patient health outcomes, and population health</a:t>
            </a:r>
            <a:endParaRPr lang="en-US" altLang="en-US" dirty="0" smtClean="0">
              <a:latin typeface="Helvetica" panose="020B0604020202020204" pitchFamily="34" charset="0"/>
            </a:endParaRPr>
          </a:p>
          <a:p>
            <a:pPr>
              <a:spcBef>
                <a:spcPts val="1200"/>
              </a:spcBef>
            </a:pPr>
            <a:r>
              <a:rPr lang="en-US" altLang="en-US" dirty="0" smtClean="0">
                <a:latin typeface="Helvetica" panose="020B0604020202020204" pitchFamily="34" charset="0"/>
              </a:rPr>
              <a:t>Published in 2011 and serves as a </a:t>
            </a:r>
            <a:r>
              <a:rPr lang="en-US" altLang="en-US" b="1" dirty="0" smtClean="0">
                <a:latin typeface="Helvetica" panose="020B0604020202020204" pitchFamily="34" charset="0"/>
              </a:rPr>
              <a:t>nationwide</a:t>
            </a:r>
            <a:r>
              <a:rPr lang="en-US" altLang="en-US" dirty="0" smtClean="0">
                <a:latin typeface="Helvetica" panose="020B0604020202020204" pitchFamily="34" charset="0"/>
              </a:rPr>
              <a:t> </a:t>
            </a:r>
            <a:r>
              <a:rPr lang="en-US" altLang="en-US" b="1" dirty="0" smtClean="0">
                <a:latin typeface="Helvetica" panose="020B0604020202020204" pitchFamily="34" charset="0"/>
              </a:rPr>
              <a:t>effort</a:t>
            </a:r>
            <a:r>
              <a:rPr lang="en-US" altLang="en-US" dirty="0" smtClean="0">
                <a:latin typeface="Helvetica" panose="020B0604020202020204" pitchFamily="34" charset="0"/>
              </a:rPr>
              <a:t> to improve health and health care across America</a:t>
            </a:r>
          </a:p>
          <a:p>
            <a:pPr>
              <a:spcBef>
                <a:spcPts val="1200"/>
              </a:spcBef>
            </a:pPr>
            <a:r>
              <a:rPr lang="en-US" altLang="en-US" dirty="0" smtClean="0">
                <a:latin typeface="Helvetica" panose="020B0604020202020204" pitchFamily="34" charset="0"/>
              </a:rPr>
              <a:t>Designed by public and private stakeholders and provides an opportunity to </a:t>
            </a:r>
            <a:r>
              <a:rPr lang="en-US" altLang="en-US" b="1" dirty="0" smtClean="0">
                <a:latin typeface="Helvetica" panose="020B0604020202020204" pitchFamily="34" charset="0"/>
              </a:rPr>
              <a:t>align quality measures and quality improvement activities</a:t>
            </a:r>
          </a:p>
        </p:txBody>
      </p:sp>
      <p:sp>
        <p:nvSpPr>
          <p:cNvPr id="18435"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4657CF2-52F2-4A9F-BE8F-5C68C414A267}" type="slidenum">
              <a:rPr lang="en-US" altLang="en-US"/>
              <a:pPr/>
              <a:t>2</a:t>
            </a:fld>
            <a:endParaRPr lang="en-US"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altLang="en-US" dirty="0" smtClean="0">
                <a:latin typeface="Helvetica" panose="020B0604020202020204" pitchFamily="34" charset="0"/>
              </a:rPr>
              <a:t>The National Quality Strategy Levers</a:t>
            </a:r>
          </a:p>
        </p:txBody>
      </p:sp>
      <p:sp>
        <p:nvSpPr>
          <p:cNvPr id="25602" name="Content Placeholder 2" descr="A scale showing the The nine National Quality Strategy “levers” and graphic showing Better Health, Better care and lower costs."/>
          <p:cNvSpPr>
            <a:spLocks noGrp="1"/>
          </p:cNvSpPr>
          <p:nvPr>
            <p:ph idx="1"/>
          </p:nvPr>
        </p:nvSpPr>
        <p:spPr/>
        <p:txBody>
          <a:bodyPr/>
          <a:lstStyle/>
          <a:p>
            <a:pPr marL="0" indent="0">
              <a:buFont typeface="Arial" panose="020B0604020202020204" pitchFamily="34" charset="0"/>
              <a:buNone/>
            </a:pPr>
            <a:r>
              <a:rPr lang="en-US" altLang="en-US" dirty="0" smtClean="0">
                <a:latin typeface="Helvetica" panose="020B0604020202020204" pitchFamily="34" charset="0"/>
              </a:rPr>
              <a:t>The National Quality Strategy’s aims and priorities are supported by </a:t>
            </a:r>
            <a:r>
              <a:rPr lang="en-US" altLang="en-US" b="1" dirty="0" smtClean="0">
                <a:latin typeface="Helvetica" panose="020B0604020202020204" pitchFamily="34" charset="0"/>
              </a:rPr>
              <a:t>the nine National Quality Strategy “levers”: </a:t>
            </a:r>
            <a:r>
              <a:rPr lang="en-US" altLang="en-US" dirty="0" smtClean="0">
                <a:latin typeface="Helvetica" panose="020B0604020202020204" pitchFamily="34" charset="0"/>
              </a:rPr>
              <a:t>organizations’ core business functions that serve as a means for improving health and health care quality</a:t>
            </a:r>
          </a:p>
        </p:txBody>
      </p:sp>
      <p:pic>
        <p:nvPicPr>
          <p:cNvPr id="25603"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227419" y="2431342"/>
            <a:ext cx="6689162" cy="4107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7E65CF5-CDDB-483D-BB19-319555888AAA}" type="slidenum">
              <a:rPr lang="en-US" altLang="en-US"/>
              <a:pPr/>
              <a:t>20</a:t>
            </a:fld>
            <a:endParaRPr lang="en-US"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altLang="en-US" dirty="0" smtClean="0">
                <a:latin typeface="Helvetica" panose="020B0604020202020204" pitchFamily="34" charset="0"/>
              </a:rPr>
              <a:t>Measurement and Feedback</a:t>
            </a:r>
          </a:p>
        </p:txBody>
      </p:sp>
      <p:sp>
        <p:nvSpPr>
          <p:cNvPr id="2662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7A0012F4-1EC1-429B-91DA-05E99BFE8071}" type="slidenum">
              <a:rPr lang="en-US" altLang="en-US"/>
              <a:pPr/>
              <a:t>21</a:t>
            </a:fld>
            <a:endParaRPr lang="en-US" altLang="en-US"/>
          </a:p>
        </p:txBody>
      </p:sp>
      <p:grpSp>
        <p:nvGrpSpPr>
          <p:cNvPr id="26651" name="Group 26650" descr="Provide performance  feedback to plans and  providers to improve care.&#10;&#10;A long-term care provider may implement a strategy that includes the use of Quality Assurance and Performance Improvement data to populate measurement dashboards for purposes of identifying and addressing areas requiring quality improvement"/>
          <p:cNvGrpSpPr/>
          <p:nvPr/>
        </p:nvGrpSpPr>
        <p:grpSpPr>
          <a:xfrm>
            <a:off x="926432" y="1966105"/>
            <a:ext cx="7292040" cy="3032555"/>
            <a:chOff x="926432" y="1966105"/>
            <a:chExt cx="7292040" cy="3032555"/>
          </a:xfrm>
        </p:grpSpPr>
        <p:pic>
          <p:nvPicPr>
            <p:cNvPr id="26640" name="Picture 26639"/>
            <p:cNvPicPr>
              <a:picLocks noChangeAspect="1"/>
            </p:cNvPicPr>
            <p:nvPr/>
          </p:nvPicPr>
          <p:blipFill>
            <a:blip r:embed="rId3"/>
            <a:stretch>
              <a:fillRect/>
            </a:stretch>
          </p:blipFill>
          <p:spPr>
            <a:xfrm>
              <a:off x="1229614" y="1966105"/>
              <a:ext cx="1210404" cy="1210404"/>
            </a:xfrm>
            <a:prstGeom prst="rect">
              <a:avLst/>
            </a:prstGeom>
          </p:spPr>
        </p:pic>
        <p:sp>
          <p:nvSpPr>
            <p:cNvPr id="26643" name="TextBox 26642"/>
            <p:cNvSpPr txBox="1"/>
            <p:nvPr/>
          </p:nvSpPr>
          <p:spPr>
            <a:xfrm>
              <a:off x="3646472" y="2537995"/>
              <a:ext cx="4572000" cy="1815882"/>
            </a:xfrm>
            <a:prstGeom prst="rect">
              <a:avLst/>
            </a:prstGeom>
            <a:noFill/>
            <a:ln w="28575">
              <a:solidFill>
                <a:srgbClr val="5C5A8A"/>
              </a:solidFill>
            </a:ln>
          </p:spPr>
          <p:txBody>
            <a:bodyPr wrap="square" rtlCol="0">
              <a:spAutoFit/>
            </a:bodyPr>
            <a:lstStyle/>
            <a:p>
              <a:pPr algn="ctr"/>
              <a:r>
                <a:rPr lang="en-US" sz="1600" dirty="0">
                  <a:latin typeface="Helvetica" panose="020B0604020202020204" pitchFamily="34" charset="0"/>
                  <a:cs typeface="Helvetica" panose="020B0604020202020204" pitchFamily="34" charset="0"/>
                </a:rPr>
                <a:t>A long-term care provider may implement a strategy that includes the use of Quality Assurance and Performance Improvement data to populate measurement dashboards for purposes of identifying and addressing areas requiring quality improvement.</a:t>
              </a:r>
            </a:p>
            <a:p>
              <a:pPr algn="ctr"/>
              <a:endParaRPr lang="en-US" sz="1600" b="1" dirty="0" smtClean="0">
                <a:solidFill>
                  <a:schemeClr val="accent4"/>
                </a:solidFill>
              </a:endParaRPr>
            </a:p>
          </p:txBody>
        </p:sp>
        <p:sp>
          <p:nvSpPr>
            <p:cNvPr id="26644" name="TextBox 26643"/>
            <p:cNvSpPr txBox="1"/>
            <p:nvPr/>
          </p:nvSpPr>
          <p:spPr>
            <a:xfrm>
              <a:off x="926432" y="3429000"/>
              <a:ext cx="1816768" cy="1569660"/>
            </a:xfrm>
            <a:prstGeom prst="rect">
              <a:avLst/>
            </a:prstGeom>
            <a:noFill/>
          </p:spPr>
          <p:txBody>
            <a:bodyPr wrap="square" rtlCol="0">
              <a:spAutoFit/>
            </a:bodyPr>
            <a:lstStyle/>
            <a:p>
              <a:pPr algn="ctr"/>
              <a:r>
                <a:rPr lang="en-US" altLang="en-US" sz="1600" i="1" dirty="0">
                  <a:latin typeface="Helvetica" panose="020B0604020202020204" pitchFamily="34" charset="0"/>
                </a:rPr>
                <a:t>Provide performance  feedback to plans and  providers to improve care.</a:t>
              </a:r>
            </a:p>
            <a:p>
              <a:pPr algn="ctr"/>
              <a:endParaRPr lang="en-US" sz="1600" b="1" dirty="0" smtClean="0">
                <a:solidFill>
                  <a:schemeClr val="accent4"/>
                </a:solidFill>
              </a:endParaRPr>
            </a:p>
          </p:txBody>
        </p:sp>
        <p:cxnSp>
          <p:nvCxnSpPr>
            <p:cNvPr id="26650" name="Straight Connector 26649"/>
            <p:cNvCxnSpPr>
              <a:stCxn id="26643" idx="1"/>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altLang="en-US" dirty="0" smtClean="0">
                <a:latin typeface="Helvetica" panose="020B0604020202020204" pitchFamily="34" charset="0"/>
              </a:rPr>
              <a:t>Public Reporting</a:t>
            </a:r>
          </a:p>
        </p:txBody>
      </p:sp>
      <p:sp>
        <p:nvSpPr>
          <p:cNvPr id="2765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0076730D-A88E-4B73-B8F1-206A3FBFE256}" type="slidenum">
              <a:rPr lang="en-US" altLang="en-US"/>
              <a:pPr/>
              <a:t>22</a:t>
            </a:fld>
            <a:endParaRPr lang="en-US" altLang="en-US"/>
          </a:p>
        </p:txBody>
      </p:sp>
      <p:grpSp>
        <p:nvGrpSpPr>
          <p:cNvPr id="22" name="Group 21" descr="Compare treatment results, costs, and patient experience for consumers&#10;&#10;A regional collaborative may ask member hospitals and medical practices to align public reports to the National Quality Strategy aims or priorities"/>
          <p:cNvGrpSpPr/>
          <p:nvPr/>
        </p:nvGrpSpPr>
        <p:grpSpPr>
          <a:xfrm>
            <a:off x="926432" y="1966105"/>
            <a:ext cx="7292040" cy="3032555"/>
            <a:chOff x="926432" y="1966105"/>
            <a:chExt cx="7292040" cy="3032555"/>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19" name="TextBox 18"/>
            <p:cNvSpPr txBox="1"/>
            <p:nvPr/>
          </p:nvSpPr>
          <p:spPr>
            <a:xfrm>
              <a:off x="3646472" y="2537995"/>
              <a:ext cx="4572000" cy="1569660"/>
            </a:xfrm>
            <a:prstGeom prst="rect">
              <a:avLst/>
            </a:prstGeom>
            <a:noFill/>
            <a:ln w="28575">
              <a:solidFill>
                <a:srgbClr val="5C5A8A"/>
              </a:solidFill>
            </a:ln>
          </p:spPr>
          <p:txBody>
            <a:bodyPr wrap="square" rtlCol="0">
              <a:spAutoFit/>
            </a:bodyPr>
            <a:lstStyle/>
            <a:p>
              <a:pPr algn="ctr"/>
              <a:r>
                <a:rPr lang="en-US" altLang="en-US" sz="1600" dirty="0" smtClean="0">
                  <a:latin typeface="Helvetica" panose="020B0604020202020204" pitchFamily="34" charset="0"/>
                  <a:cs typeface="Helvetica" panose="020B0604020202020204" pitchFamily="34" charset="0"/>
                </a:rPr>
                <a:t>A </a:t>
              </a:r>
              <a:r>
                <a:rPr lang="en-US" altLang="en-US" sz="1600" dirty="0">
                  <a:latin typeface="Helvetica" panose="020B0604020202020204" pitchFamily="34" charset="0"/>
                  <a:cs typeface="Helvetica" panose="020B0604020202020204" pitchFamily="34" charset="0"/>
                </a:rPr>
                <a:t>regional collaborative may ask member hospitals and medical practices to align public reports to the National Quality Strategy aims or </a:t>
              </a:r>
              <a:r>
                <a:rPr lang="en-US" altLang="en-US" sz="1600" dirty="0" smtClean="0">
                  <a:latin typeface="Helvetica" panose="020B0604020202020204" pitchFamily="34" charset="0"/>
                  <a:cs typeface="Helvetica" panose="020B0604020202020204" pitchFamily="34" charset="0"/>
                </a:rPr>
                <a:t>priorities</a:t>
              </a:r>
              <a:r>
                <a:rPr lang="en-US" altLang="en-US" sz="1600" dirty="0" smtClean="0">
                  <a:solidFill>
                    <a:srgbClr val="FF0000"/>
                  </a:solidFill>
                  <a:latin typeface="Helvetica" panose="020B0604020202020204" pitchFamily="34" charset="0"/>
                  <a:cs typeface="Helvetica" panose="020B0604020202020204" pitchFamily="34" charset="0"/>
                </a:rPr>
                <a:t>.</a:t>
              </a:r>
              <a:endParaRPr lang="en-US" altLang="en-US" sz="1600" dirty="0">
                <a:latin typeface="Helvetica" panose="020B0604020202020204" pitchFamily="34" charset="0"/>
                <a:cs typeface="Helvetica" panose="020B0604020202020204" pitchFamily="34" charset="0"/>
              </a:endParaRPr>
            </a:p>
            <a:p>
              <a:pPr algn="ctr"/>
              <a:endParaRPr lang="en-US" sz="1600" dirty="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sp>
          <p:nvSpPr>
            <p:cNvPr id="20" name="TextBox 19"/>
            <p:cNvSpPr txBox="1"/>
            <p:nvPr/>
          </p:nvSpPr>
          <p:spPr>
            <a:xfrm>
              <a:off x="926432" y="3429000"/>
              <a:ext cx="1816768" cy="1569660"/>
            </a:xfrm>
            <a:prstGeom prst="rect">
              <a:avLst/>
            </a:prstGeom>
            <a:noFill/>
          </p:spPr>
          <p:txBody>
            <a:bodyPr wrap="square" rtlCol="0">
              <a:spAutoFit/>
            </a:bodyPr>
            <a:lstStyle/>
            <a:p>
              <a:pPr algn="ctr"/>
              <a:r>
                <a:rPr lang="en-US" altLang="en-US" sz="1600" i="1" dirty="0">
                  <a:latin typeface="Helvetica" panose="020B0604020202020204" pitchFamily="34" charset="0"/>
                  <a:cs typeface="Helvetica" panose="020B0604020202020204" pitchFamily="34" charset="0"/>
                </a:rPr>
                <a:t>Compare treatment results, costs, and patient experience for </a:t>
              </a:r>
              <a:r>
                <a:rPr lang="en-US" altLang="en-US" sz="1600" i="1" dirty="0" smtClean="0">
                  <a:latin typeface="Helvetica" panose="020B0604020202020204" pitchFamily="34" charset="0"/>
                  <a:cs typeface="Helvetica" panose="020B0604020202020204" pitchFamily="34" charset="0"/>
                </a:rPr>
                <a:t>consumers.</a:t>
              </a:r>
              <a:endParaRPr lang="en-US" altLang="en-US" sz="1600" i="1" dirty="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cxnSp>
          <p:nvCxnSpPr>
            <p:cNvPr id="21" name="Straight Connector 20"/>
            <p:cNvCxnSpPr/>
            <p:nvPr/>
          </p:nvCxnSpPr>
          <p:spPr>
            <a:xfrm flipH="1">
              <a:off x="2743200" y="3445937"/>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altLang="en-US" dirty="0" smtClean="0">
                <a:latin typeface="Helvetica" panose="020B0604020202020204" pitchFamily="34" charset="0"/>
              </a:rPr>
              <a:t>Learning and Technical Assistance</a:t>
            </a:r>
          </a:p>
        </p:txBody>
      </p:sp>
      <p:sp>
        <p:nvSpPr>
          <p:cNvPr id="2" name="Content Placeholder 1" descr="The Learning and Technical Assistance lever fosters learning environments that offer training, resources, tools, and guidance to help organizations achieve quality improvement goals. For example, a Quality Improvement Organization may disseminate evidence-based best practices in quality improvement with physicians, hospitals, nursing homes, and home health agencies.&#10;"/>
          <p:cNvSpPr>
            <a:spLocks noGrp="1"/>
          </p:cNvSpPr>
          <p:nvPr>
            <p:ph idx="1"/>
          </p:nvPr>
        </p:nvSpPr>
        <p:spPr/>
        <p:txBody>
          <a:bodyPr/>
          <a:lstStyle/>
          <a:p>
            <a:pPr marL="0" indent="0">
              <a:buNone/>
            </a:pPr>
            <a:r>
              <a:rPr lang="en-US" dirty="0" smtClean="0">
                <a:solidFill>
                  <a:schemeClr val="bg1"/>
                </a:solidFill>
              </a:rPr>
              <a:t>Foster learning environments that offer training, resources, tools, and guidance to help organizations achieve quality improvement goals. A Quality Improvement Organization may disseminate evidence-based best practices in quality improvement with physicians, hospitals, nursing homes, and home health agencies.</a:t>
            </a:r>
            <a:endParaRPr lang="en-US" dirty="0">
              <a:solidFill>
                <a:schemeClr val="bg1"/>
              </a:solidFill>
            </a:endParaRPr>
          </a:p>
        </p:txBody>
      </p:sp>
      <p:sp>
        <p:nvSpPr>
          <p:cNvPr id="2867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36B51DCD-222D-4CEA-B9A0-8949DD9BA996}" type="slidenum">
              <a:rPr lang="en-US" altLang="en-US"/>
              <a:pPr/>
              <a:t>23</a:t>
            </a:fld>
            <a:endParaRPr lang="en-US" altLang="en-US"/>
          </a:p>
        </p:txBody>
      </p:sp>
      <p:grpSp>
        <p:nvGrpSpPr>
          <p:cNvPr id="6" name="Group 5" descr="The Learning and Technical Assistance lever fosters learning environments that offer training, resources, tools, and guidance to help organizations achieve quality improvement goals. For example, a Quality Improvement Organization may disseminate evidence-based best practices in quality improvement with physicians, hospitals, nursing homes, and home health agencies."/>
          <p:cNvGrpSpPr/>
          <p:nvPr/>
        </p:nvGrpSpPr>
        <p:grpSpPr>
          <a:xfrm>
            <a:off x="926432" y="1966105"/>
            <a:ext cx="7292040" cy="3771219"/>
            <a:chOff x="926432" y="1966105"/>
            <a:chExt cx="7292040" cy="3771219"/>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323439"/>
            </a:xfrm>
            <a:prstGeom prst="rect">
              <a:avLst/>
            </a:prstGeom>
            <a:noFill/>
            <a:ln w="28575">
              <a:solidFill>
                <a:srgbClr val="5C5A8A"/>
              </a:solidFill>
            </a:ln>
          </p:spPr>
          <p:txBody>
            <a:bodyPr wrap="square" rtlCol="0">
              <a:spAutoFit/>
            </a:bodyPr>
            <a:lstStyle/>
            <a:p>
              <a:pPr algn="ctr"/>
              <a:r>
                <a:rPr lang="en-US" sz="1600" dirty="0" smtClean="0">
                  <a:latin typeface="Helvetica" panose="020B0604020202020204" pitchFamily="34" charset="0"/>
                  <a:cs typeface="Helvetica" panose="020B0604020202020204" pitchFamily="34" charset="0"/>
                </a:rPr>
                <a:t>A Quality Improvement </a:t>
              </a:r>
              <a:r>
                <a:rPr lang="en-US" sz="1600" dirty="0">
                  <a:latin typeface="Helvetica" panose="020B0604020202020204" pitchFamily="34" charset="0"/>
                  <a:cs typeface="Helvetica" panose="020B0604020202020204" pitchFamily="34" charset="0"/>
                </a:rPr>
                <a:t>Organization may disseminate evidence-based best practices in quality improvement with physicians, hospitals, nursing homes, and home health agencies.</a:t>
              </a:r>
            </a:p>
            <a:p>
              <a:pPr algn="ctr"/>
              <a:endParaRPr lang="en-US" sz="1600" b="1" dirty="0" smtClean="0">
                <a:solidFill>
                  <a:schemeClr val="accent4"/>
                </a:solidFill>
              </a:endParaRPr>
            </a:p>
          </p:txBody>
        </p:sp>
        <p:sp>
          <p:nvSpPr>
            <p:cNvPr id="9" name="TextBox 8"/>
            <p:cNvSpPr txBox="1"/>
            <p:nvPr/>
          </p:nvSpPr>
          <p:spPr>
            <a:xfrm>
              <a:off x="926432" y="3429000"/>
              <a:ext cx="1816768" cy="2308324"/>
            </a:xfrm>
            <a:prstGeom prst="rect">
              <a:avLst/>
            </a:prstGeom>
            <a:noFill/>
          </p:spPr>
          <p:txBody>
            <a:bodyPr wrap="square" rtlCol="0">
              <a:spAutoFit/>
            </a:bodyPr>
            <a:lstStyle/>
            <a:p>
              <a:pPr algn="ctr"/>
              <a:r>
                <a:rPr lang="en-US" altLang="en-US" sz="1600" i="1" dirty="0">
                  <a:latin typeface="Helvetica" panose="020B0604020202020204" pitchFamily="34" charset="0"/>
                </a:rPr>
                <a:t>F</a:t>
              </a:r>
              <a:r>
                <a:rPr lang="en-US" altLang="en-US" sz="1600" i="1" dirty="0" smtClean="0">
                  <a:latin typeface="Helvetica" panose="020B0604020202020204" pitchFamily="34" charset="0"/>
                </a:rPr>
                <a:t>oster </a:t>
              </a:r>
              <a:r>
                <a:rPr lang="en-US" altLang="en-US" sz="1600" i="1" dirty="0">
                  <a:latin typeface="Helvetica" panose="020B0604020202020204" pitchFamily="34" charset="0"/>
                </a:rPr>
                <a:t>learning environments that offer training, </a:t>
              </a:r>
              <a:r>
                <a:rPr lang="en-US" altLang="en-US" sz="1600" i="1" dirty="0" smtClean="0">
                  <a:latin typeface="Helvetica" panose="020B0604020202020204" pitchFamily="34" charset="0"/>
                </a:rPr>
                <a:t>resources, and </a:t>
              </a:r>
              <a:r>
                <a:rPr lang="en-US" altLang="en-US" sz="1600" i="1" dirty="0">
                  <a:latin typeface="Helvetica" panose="020B0604020202020204" pitchFamily="34" charset="0"/>
                </a:rPr>
                <a:t>guidance to help organizations achieve quality improvement </a:t>
              </a:r>
              <a:r>
                <a:rPr lang="en-US" altLang="en-US" sz="1600" i="1" dirty="0" smtClean="0">
                  <a:latin typeface="Helvetica" panose="020B0604020202020204" pitchFamily="34" charset="0"/>
                </a:rPr>
                <a:t>goals</a:t>
              </a:r>
              <a:r>
                <a:rPr lang="en-US" altLang="en-US" sz="1600" i="1" dirty="0" smtClean="0">
                  <a:solidFill>
                    <a:srgbClr val="FF0000"/>
                  </a:solidFill>
                  <a:latin typeface="Helvetica" panose="020B0604020202020204" pitchFamily="34" charset="0"/>
                </a:rPr>
                <a:t>.</a:t>
              </a:r>
              <a:endParaRPr lang="en-US" sz="1600" b="1" dirty="0" smtClean="0">
                <a:solidFill>
                  <a:schemeClr val="accent4"/>
                </a:solidFill>
              </a:endParaRPr>
            </a:p>
          </p:txBody>
        </p:sp>
        <p:cxnSp>
          <p:nvCxnSpPr>
            <p:cNvPr id="10" name="Straight Connector 9"/>
            <p:cNvCxnSpPr/>
            <p:nvPr/>
          </p:nvCxnSpPr>
          <p:spPr>
            <a:xfrm flipH="1">
              <a:off x="2743200" y="3445939"/>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altLang="en-US" dirty="0" smtClean="0">
                <a:latin typeface="Helvetica" panose="020B0604020202020204" pitchFamily="34" charset="0"/>
              </a:rPr>
              <a:t>Certification, Accreditation, and Regulation</a:t>
            </a:r>
          </a:p>
        </p:txBody>
      </p:sp>
      <p:sp>
        <p:nvSpPr>
          <p:cNvPr id="2969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EBB24359-1AE1-4DDC-AACE-53134893D511}" type="slidenum">
              <a:rPr lang="en-US" altLang="en-US"/>
              <a:pPr/>
              <a:t>24</a:t>
            </a:fld>
            <a:endParaRPr lang="en-US" altLang="en-US"/>
          </a:p>
        </p:txBody>
      </p:sp>
      <p:grpSp>
        <p:nvGrpSpPr>
          <p:cNvPr id="7" name="Group 6" descr="The Certification, Accreditation, and Regulation lever suggests that organizations adopt or adhere to approaches to meet safety and quality standards. For example, the National Quality Strategy aims and priorities may be incorporated  into continuing education requirements or certification maintenance.&#10;"/>
          <p:cNvGrpSpPr/>
          <p:nvPr/>
        </p:nvGrpSpPr>
        <p:grpSpPr>
          <a:xfrm>
            <a:off x="926432" y="1966105"/>
            <a:ext cx="7292040" cy="2540113"/>
            <a:chOff x="926432" y="1966105"/>
            <a:chExt cx="7292040" cy="2540113"/>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9" name="TextBox 8"/>
            <p:cNvSpPr txBox="1"/>
            <p:nvPr/>
          </p:nvSpPr>
          <p:spPr>
            <a:xfrm>
              <a:off x="3646472" y="2537995"/>
              <a:ext cx="4572000" cy="1077218"/>
            </a:xfrm>
            <a:prstGeom prst="rect">
              <a:avLst/>
            </a:prstGeom>
            <a:noFill/>
            <a:ln w="28575">
              <a:solidFill>
                <a:srgbClr val="5C5A8A"/>
              </a:solidFill>
            </a:ln>
          </p:spPr>
          <p:txBody>
            <a:bodyPr wrap="square" rtlCol="0">
              <a:spAutoFit/>
            </a:bodyPr>
            <a:lstStyle/>
            <a:p>
              <a:pPr algn="ctr"/>
              <a:r>
                <a:rPr lang="en-US" sz="1600" dirty="0" smtClean="0">
                  <a:latin typeface="Helvetica" panose="020B0604020202020204" pitchFamily="34" charset="0"/>
                </a:rPr>
                <a:t>T</a:t>
              </a:r>
              <a:r>
                <a:rPr lang="en-US" altLang="en-US" sz="1600" dirty="0" smtClean="0">
                  <a:latin typeface="Helvetica" panose="020B0604020202020204" pitchFamily="34" charset="0"/>
                </a:rPr>
                <a:t>he </a:t>
              </a:r>
              <a:r>
                <a:rPr lang="en-US" altLang="en-US" sz="1600" dirty="0">
                  <a:latin typeface="Helvetica" panose="020B0604020202020204" pitchFamily="34" charset="0"/>
                </a:rPr>
                <a:t>National Quality Strategy aims and priorities may be incorporated  into continuing education requirements or certification maintenance.</a:t>
              </a:r>
            </a:p>
            <a:p>
              <a:pPr algn="ctr"/>
              <a:endParaRPr lang="en-US" sz="1600" b="1" dirty="0" smtClean="0">
                <a:solidFill>
                  <a:schemeClr val="accent4"/>
                </a:solidFill>
              </a:endParaRPr>
            </a:p>
          </p:txBody>
        </p:sp>
        <p:sp>
          <p:nvSpPr>
            <p:cNvPr id="10" name="TextBox 9"/>
            <p:cNvSpPr txBox="1"/>
            <p:nvPr/>
          </p:nvSpPr>
          <p:spPr>
            <a:xfrm>
              <a:off x="926432" y="3429000"/>
              <a:ext cx="1816768" cy="1077218"/>
            </a:xfrm>
            <a:prstGeom prst="rect">
              <a:avLst/>
            </a:prstGeom>
            <a:noFill/>
          </p:spPr>
          <p:txBody>
            <a:bodyPr wrap="square" rtlCol="0">
              <a:spAutoFit/>
            </a:bodyPr>
            <a:lstStyle/>
            <a:p>
              <a:pPr algn="ctr"/>
              <a:r>
                <a:rPr lang="en-US" altLang="en-US" sz="1600" i="1" dirty="0" smtClean="0">
                  <a:latin typeface="Helvetica" panose="020B0604020202020204" pitchFamily="34" charset="0"/>
                  <a:cs typeface="Helvetica" panose="020B0604020202020204" pitchFamily="34" charset="0"/>
                </a:rPr>
                <a:t>Adopt </a:t>
              </a:r>
              <a:r>
                <a:rPr lang="en-US" altLang="en-US" sz="1600" i="1" dirty="0">
                  <a:latin typeface="Helvetica" panose="020B0604020202020204" pitchFamily="34" charset="0"/>
                  <a:cs typeface="Helvetica" panose="020B0604020202020204" pitchFamily="34" charset="0"/>
                </a:rPr>
                <a:t>or adhere to approaches to meet safety and quality </a:t>
              </a:r>
              <a:r>
                <a:rPr lang="en-US" altLang="en-US" sz="1600" i="1" dirty="0" smtClean="0">
                  <a:latin typeface="Helvetica" panose="020B0604020202020204" pitchFamily="34" charset="0"/>
                  <a:cs typeface="Helvetica" panose="020B0604020202020204" pitchFamily="34" charset="0"/>
                </a:rPr>
                <a:t>standards.</a:t>
              </a:r>
              <a:endParaRPr lang="en-US" sz="1600" b="1" i="1" dirty="0" smtClean="0">
                <a:solidFill>
                  <a:schemeClr val="accent4"/>
                </a:solidFill>
                <a:latin typeface="Helvetica" panose="020B0604020202020204" pitchFamily="34" charset="0"/>
                <a:cs typeface="Helvetica" panose="020B0604020202020204" pitchFamily="34" charset="0"/>
              </a:endParaRPr>
            </a:p>
          </p:txBody>
        </p:sp>
        <p:cxnSp>
          <p:nvCxnSpPr>
            <p:cNvPr id="11" name="Straight Connector 10"/>
            <p:cNvCxnSpPr/>
            <p:nvPr/>
          </p:nvCxnSpPr>
          <p:spPr>
            <a:xfrm flipH="1">
              <a:off x="2743200" y="3445937"/>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tLang="en-US" dirty="0" smtClean="0">
                <a:latin typeface="Helvetica" panose="020B0604020202020204" pitchFamily="34" charset="0"/>
              </a:rPr>
              <a:t>Consumer Incentives and Benefit Designs</a:t>
            </a:r>
          </a:p>
        </p:txBody>
      </p:sp>
      <p:sp>
        <p:nvSpPr>
          <p:cNvPr id="2" name="Content Placeholder 1"/>
          <p:cNvSpPr>
            <a:spLocks noGrp="1"/>
          </p:cNvSpPr>
          <p:nvPr>
            <p:ph idx="1"/>
          </p:nvPr>
        </p:nvSpPr>
        <p:spPr/>
        <p:txBody>
          <a:bodyPr/>
          <a:lstStyle/>
          <a:p>
            <a:pPr marL="0" indent="0">
              <a:buNone/>
            </a:pPr>
            <a:r>
              <a:rPr lang="en-US" dirty="0" smtClean="0">
                <a:solidFill>
                  <a:schemeClr val="bg1"/>
                </a:solidFill>
              </a:rPr>
              <a:t>Help consumers adopt healthy behaviors and make informed decisions. Employers may implement workforce wellness programs that promote prevention and provide incentives for employees to improve their health.</a:t>
            </a:r>
            <a:endParaRPr lang="en-US" dirty="0">
              <a:solidFill>
                <a:schemeClr val="bg1"/>
              </a:solidFill>
            </a:endParaRPr>
          </a:p>
        </p:txBody>
      </p:sp>
      <p:sp>
        <p:nvSpPr>
          <p:cNvPr id="3072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967EA6C9-D17C-496C-955A-DDDBE382A63B}" type="slidenum">
              <a:rPr lang="en-US" altLang="en-US"/>
              <a:pPr/>
              <a:t>25</a:t>
            </a:fld>
            <a:endParaRPr lang="en-US" altLang="en-US"/>
          </a:p>
        </p:txBody>
      </p:sp>
      <p:grpSp>
        <p:nvGrpSpPr>
          <p:cNvPr id="6" name="Group 5" descr="The Consumer Incentives and Benefit Designs lever was designed to help consumers adopt healthy behaviors and make informed decisions. For example, Employers may implement workforce wellness programs that promote prevention and provide incentives for employees to improve their health."/>
          <p:cNvGrpSpPr/>
          <p:nvPr/>
        </p:nvGrpSpPr>
        <p:grpSpPr>
          <a:xfrm>
            <a:off x="926432" y="1966105"/>
            <a:ext cx="7292040" cy="3032555"/>
            <a:chOff x="926432" y="1966105"/>
            <a:chExt cx="7292040" cy="3032555"/>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077218"/>
            </a:xfrm>
            <a:prstGeom prst="rect">
              <a:avLst/>
            </a:prstGeom>
            <a:noFill/>
            <a:ln w="28575">
              <a:solidFill>
                <a:srgbClr val="5C5A8A"/>
              </a:solidFill>
            </a:ln>
          </p:spPr>
          <p:txBody>
            <a:bodyPr wrap="square" rtlCol="0">
              <a:spAutoFit/>
            </a:bodyPr>
            <a:lstStyle/>
            <a:p>
              <a:r>
                <a:rPr lang="en-US" altLang="en-US" sz="1600" dirty="0">
                  <a:latin typeface="Helvetica" panose="020B0604020202020204" pitchFamily="34" charset="0"/>
                </a:rPr>
                <a:t>Employers may implement workforce wellness programs that promote prevention and provide incentives for employees to improve their health.</a:t>
              </a:r>
            </a:p>
            <a:p>
              <a:pPr algn="ctr"/>
              <a:endParaRPr lang="en-US" sz="1600" b="1" dirty="0" smtClean="0">
                <a:solidFill>
                  <a:schemeClr val="accent4"/>
                </a:solidFill>
              </a:endParaRPr>
            </a:p>
          </p:txBody>
        </p:sp>
        <p:sp>
          <p:nvSpPr>
            <p:cNvPr id="9" name="TextBox 8"/>
            <p:cNvSpPr txBox="1"/>
            <p:nvPr/>
          </p:nvSpPr>
          <p:spPr>
            <a:xfrm>
              <a:off x="926432" y="3429000"/>
              <a:ext cx="1816768" cy="1569660"/>
            </a:xfrm>
            <a:prstGeom prst="rect">
              <a:avLst/>
            </a:prstGeom>
            <a:noFill/>
          </p:spPr>
          <p:txBody>
            <a:bodyPr wrap="square" rtlCol="0">
              <a:spAutoFit/>
            </a:bodyPr>
            <a:lstStyle/>
            <a:p>
              <a:pPr algn="ctr"/>
              <a:r>
                <a:rPr lang="en-US" altLang="en-US" sz="1600" i="1" dirty="0" smtClean="0">
                  <a:latin typeface="Helvetica" panose="020B0604020202020204" pitchFamily="34" charset="0"/>
                  <a:cs typeface="Helvetica" panose="020B0604020202020204" pitchFamily="34" charset="0"/>
                </a:rPr>
                <a:t>Help </a:t>
              </a:r>
              <a:r>
                <a:rPr lang="en-US" altLang="en-US" sz="1600" i="1" dirty="0">
                  <a:latin typeface="Helvetica" panose="020B0604020202020204" pitchFamily="34" charset="0"/>
                  <a:cs typeface="Helvetica" panose="020B0604020202020204" pitchFamily="34" charset="0"/>
                </a:rPr>
                <a:t>consumers adopt healthy behaviors and make informed decisions</a:t>
              </a:r>
              <a:r>
                <a:rPr lang="en-US" altLang="en-US" sz="1600" i="1" dirty="0" smtClean="0">
                  <a:latin typeface="Helvetica" panose="020B0604020202020204" pitchFamily="34" charset="0"/>
                  <a:cs typeface="Helvetica" panose="020B0604020202020204" pitchFamily="34" charset="0"/>
                </a:rPr>
                <a:t>.</a:t>
              </a:r>
              <a:endParaRPr lang="en-US" altLang="en-US" sz="1600" i="1" dirty="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cxnSp>
          <p:nvCxnSpPr>
            <p:cNvPr id="10" name="Straight Connector 9"/>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altLang="en-US" dirty="0" smtClean="0">
                <a:latin typeface="Helvetica" panose="020B0604020202020204" pitchFamily="34" charset="0"/>
              </a:rPr>
              <a:t>Payment</a:t>
            </a:r>
          </a:p>
        </p:txBody>
      </p:sp>
      <p:sp>
        <p:nvSpPr>
          <p:cNvPr id="2" name="Content Placeholder 1"/>
          <p:cNvSpPr>
            <a:spLocks noGrp="1"/>
          </p:cNvSpPr>
          <p:nvPr>
            <p:ph idx="1"/>
          </p:nvPr>
        </p:nvSpPr>
        <p:spPr/>
        <p:txBody>
          <a:bodyPr/>
          <a:lstStyle/>
          <a:p>
            <a:pPr marL="0" indent="0">
              <a:buNone/>
            </a:pPr>
            <a:r>
              <a:rPr lang="en-US" dirty="0" smtClean="0">
                <a:solidFill>
                  <a:schemeClr val="bg1"/>
                </a:solidFill>
              </a:rPr>
              <a:t>Reward and incentivize providers to deliver high-quality, patient-centered care. Join a coalition of purchasers that are pursuing value-based strategies.</a:t>
            </a:r>
            <a:endParaRPr lang="en-US" dirty="0">
              <a:solidFill>
                <a:schemeClr val="bg1"/>
              </a:solidFill>
            </a:endParaRPr>
          </a:p>
        </p:txBody>
      </p:sp>
      <p:sp>
        <p:nvSpPr>
          <p:cNvPr id="3174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F6604E24-1E84-460D-BE5F-4D283FD20572}" type="slidenum">
              <a:rPr lang="en-US" altLang="en-US">
                <a:solidFill>
                  <a:srgbClr val="000000"/>
                </a:solidFill>
              </a:rPr>
              <a:pPr/>
              <a:t>26</a:t>
            </a:fld>
            <a:endParaRPr lang="en-US" altLang="en-US">
              <a:solidFill>
                <a:srgbClr val="000000"/>
              </a:solidFill>
            </a:endParaRPr>
          </a:p>
        </p:txBody>
      </p:sp>
      <p:grpSp>
        <p:nvGrpSpPr>
          <p:cNvPr id="6" name="Group 5" descr="The Payment lever was designed to reward and incentivize providers to deliver high-quality, patient-centered care. For example, organizations may consider joining a coalition of purchasers that are pursuing value-based strategies.&#10;"/>
          <p:cNvGrpSpPr/>
          <p:nvPr/>
        </p:nvGrpSpPr>
        <p:grpSpPr>
          <a:xfrm>
            <a:off x="926432" y="1966105"/>
            <a:ext cx="7292040" cy="3032555"/>
            <a:chOff x="926432" y="1966105"/>
            <a:chExt cx="7292040" cy="3032555"/>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077218"/>
            </a:xfrm>
            <a:prstGeom prst="rect">
              <a:avLst/>
            </a:prstGeom>
            <a:noFill/>
            <a:ln w="28575">
              <a:solidFill>
                <a:srgbClr val="5C5A8A"/>
              </a:solidFill>
            </a:ln>
          </p:spPr>
          <p:txBody>
            <a:bodyPr wrap="square" rtlCol="0">
              <a:spAutoFit/>
            </a:bodyPr>
            <a:lstStyle/>
            <a:p>
              <a:r>
                <a:rPr lang="en-US" altLang="en-US" sz="1600" dirty="0" smtClean="0">
                  <a:latin typeface="Helvetica" panose="020B0604020202020204" pitchFamily="34" charset="0"/>
                  <a:cs typeface="Helvetica" panose="020B0604020202020204" pitchFamily="34" charset="0"/>
                </a:rPr>
                <a:t>Organizations </a:t>
              </a:r>
              <a:r>
                <a:rPr lang="en-US" altLang="en-US" sz="1600" dirty="0">
                  <a:latin typeface="Helvetica" panose="020B0604020202020204" pitchFamily="34" charset="0"/>
                  <a:cs typeface="Helvetica" panose="020B0604020202020204" pitchFamily="34" charset="0"/>
                </a:rPr>
                <a:t>may consider joining a coalition of purchasers that are pursuing value-based strategies.</a:t>
              </a:r>
            </a:p>
            <a:p>
              <a:pPr algn="ctr"/>
              <a:endParaRPr lang="en-US" sz="1600" b="1" dirty="0" smtClean="0">
                <a:solidFill>
                  <a:schemeClr val="accent4"/>
                </a:solidFill>
              </a:endParaRPr>
            </a:p>
          </p:txBody>
        </p:sp>
        <p:sp>
          <p:nvSpPr>
            <p:cNvPr id="9" name="TextBox 8"/>
            <p:cNvSpPr txBox="1"/>
            <p:nvPr/>
          </p:nvSpPr>
          <p:spPr>
            <a:xfrm>
              <a:off x="926432" y="3429000"/>
              <a:ext cx="1816768" cy="1569660"/>
            </a:xfrm>
            <a:prstGeom prst="rect">
              <a:avLst/>
            </a:prstGeom>
            <a:noFill/>
          </p:spPr>
          <p:txBody>
            <a:bodyPr wrap="square" rtlCol="0">
              <a:spAutoFit/>
            </a:bodyPr>
            <a:lstStyle/>
            <a:p>
              <a:pPr algn="ctr"/>
              <a:r>
                <a:rPr lang="en-US" altLang="en-US" sz="1600" i="1" dirty="0" smtClean="0">
                  <a:latin typeface="Helvetica" panose="020B0604020202020204" pitchFamily="34" charset="0"/>
                  <a:cs typeface="Helvetica" panose="020B0604020202020204" pitchFamily="34" charset="0"/>
                </a:rPr>
                <a:t>Reward </a:t>
              </a:r>
              <a:r>
                <a:rPr lang="en-US" altLang="en-US" sz="1600" i="1" dirty="0">
                  <a:latin typeface="Helvetica" panose="020B0604020202020204" pitchFamily="34" charset="0"/>
                  <a:cs typeface="Helvetica" panose="020B0604020202020204" pitchFamily="34" charset="0"/>
                </a:rPr>
                <a:t>and incentivize providers to deliver high-quality, patient-centered care. </a:t>
              </a:r>
              <a:endParaRPr lang="en-US" sz="1600" b="1" i="1" dirty="0" smtClean="0">
                <a:solidFill>
                  <a:schemeClr val="accent4"/>
                </a:solidFill>
                <a:latin typeface="Helvetica" panose="020B0604020202020204" pitchFamily="34" charset="0"/>
                <a:cs typeface="Helvetica" panose="020B0604020202020204" pitchFamily="34" charset="0"/>
              </a:endParaRPr>
            </a:p>
          </p:txBody>
        </p:sp>
        <p:cxnSp>
          <p:nvCxnSpPr>
            <p:cNvPr id="10" name="Straight Connector 9"/>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altLang="en-US" dirty="0" smtClean="0">
                <a:latin typeface="Helvetica" panose="020B0604020202020204" pitchFamily="34" charset="0"/>
              </a:rPr>
              <a:t>Health Information Technology</a:t>
            </a:r>
          </a:p>
        </p:txBody>
      </p:sp>
      <p:sp>
        <p:nvSpPr>
          <p:cNvPr id="2" name="Content Placeholder 1"/>
          <p:cNvSpPr>
            <a:spLocks noGrp="1"/>
          </p:cNvSpPr>
          <p:nvPr>
            <p:ph idx="1"/>
          </p:nvPr>
        </p:nvSpPr>
        <p:spPr/>
        <p:txBody>
          <a:bodyPr/>
          <a:lstStyle/>
          <a:p>
            <a:pPr marL="0" indent="0">
              <a:buNone/>
            </a:pPr>
            <a:r>
              <a:rPr lang="en-US" dirty="0" smtClean="0">
                <a:solidFill>
                  <a:schemeClr val="bg1"/>
                </a:solidFill>
              </a:rPr>
              <a:t>Improve communication, transparency, and efficiency for better coordinated health and health care. A hospital or medical practice may adopt an electronic health record system to improve communication and care coordination. </a:t>
            </a:r>
            <a:endParaRPr lang="en-US" dirty="0">
              <a:solidFill>
                <a:schemeClr val="bg1"/>
              </a:solidFill>
            </a:endParaRPr>
          </a:p>
        </p:txBody>
      </p:sp>
      <p:sp>
        <p:nvSpPr>
          <p:cNvPr id="3277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A0659B3-F065-4403-BF32-2F8F1237A563}" type="slidenum">
              <a:rPr lang="en-US" altLang="en-US"/>
              <a:pPr/>
              <a:t>27</a:t>
            </a:fld>
            <a:endParaRPr lang="en-US" altLang="en-US"/>
          </a:p>
        </p:txBody>
      </p:sp>
      <p:grpSp>
        <p:nvGrpSpPr>
          <p:cNvPr id="6" name="Group 5" descr="The Payment lever was designed to reward and incentivize providers to deliver high-quality, patient-centered care. For example, organizations may consider joining a coalition of purchasers that are pursuing value-based strategies.&#10;"/>
          <p:cNvGrpSpPr/>
          <p:nvPr/>
        </p:nvGrpSpPr>
        <p:grpSpPr>
          <a:xfrm>
            <a:off x="926432" y="1966105"/>
            <a:ext cx="7292040" cy="3524998"/>
            <a:chOff x="926432" y="1966105"/>
            <a:chExt cx="7292040" cy="3524998"/>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323439"/>
            </a:xfrm>
            <a:prstGeom prst="rect">
              <a:avLst/>
            </a:prstGeom>
            <a:noFill/>
            <a:ln w="28575">
              <a:solidFill>
                <a:srgbClr val="5C5A8A"/>
              </a:solidFill>
            </a:ln>
          </p:spPr>
          <p:txBody>
            <a:bodyPr wrap="square" rtlCol="0">
              <a:spAutoFit/>
            </a:bodyPr>
            <a:lstStyle/>
            <a:p>
              <a:r>
                <a:rPr lang="en-US" altLang="en-US" sz="1600" dirty="0" smtClean="0">
                  <a:latin typeface="Helvetica" panose="020B0604020202020204" pitchFamily="34" charset="0"/>
                  <a:cs typeface="Helvetica" panose="020B0604020202020204" pitchFamily="34" charset="0"/>
                </a:rPr>
                <a:t>A </a:t>
              </a:r>
              <a:r>
                <a:rPr lang="en-US" altLang="en-US" sz="1600" dirty="0" smtClean="0">
                  <a:latin typeface="Helvetica" panose="020B0604020202020204" pitchFamily="34" charset="0"/>
                </a:rPr>
                <a:t>hospital </a:t>
              </a:r>
              <a:r>
                <a:rPr lang="en-US" altLang="en-US" sz="1600" dirty="0">
                  <a:latin typeface="Helvetica" panose="020B0604020202020204" pitchFamily="34" charset="0"/>
                </a:rPr>
                <a:t>or medical practice may adopt an electronic health record system to improve communication and care coordination.</a:t>
              </a:r>
            </a:p>
            <a:p>
              <a:endParaRPr lang="en-US" altLang="en-US" sz="1600" dirty="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sp>
          <p:nvSpPr>
            <p:cNvPr id="9" name="TextBox 8"/>
            <p:cNvSpPr txBox="1"/>
            <p:nvPr/>
          </p:nvSpPr>
          <p:spPr>
            <a:xfrm>
              <a:off x="926432" y="3429000"/>
              <a:ext cx="1816768" cy="2062103"/>
            </a:xfrm>
            <a:prstGeom prst="rect">
              <a:avLst/>
            </a:prstGeom>
            <a:noFill/>
          </p:spPr>
          <p:txBody>
            <a:bodyPr wrap="square" rtlCol="0">
              <a:spAutoFit/>
            </a:bodyPr>
            <a:lstStyle/>
            <a:p>
              <a:pPr algn="ctr"/>
              <a:r>
                <a:rPr lang="en-US" altLang="en-US" sz="1600" i="1" dirty="0" smtClean="0">
                  <a:latin typeface="Helvetica" panose="020B0604020202020204" pitchFamily="34" charset="0"/>
                </a:rPr>
                <a:t>Improve </a:t>
              </a:r>
              <a:r>
                <a:rPr lang="en-US" altLang="en-US" sz="1600" i="1" dirty="0">
                  <a:latin typeface="Helvetica" panose="020B0604020202020204" pitchFamily="34" charset="0"/>
                </a:rPr>
                <a:t>communication, transparency, and efficiency for better coordinated health and health </a:t>
              </a:r>
              <a:r>
                <a:rPr lang="en-US" altLang="en-US" sz="1600" i="1" dirty="0" smtClean="0">
                  <a:latin typeface="Helvetica" panose="020B0604020202020204" pitchFamily="34" charset="0"/>
                </a:rPr>
                <a:t>care.</a:t>
              </a:r>
              <a:endParaRPr lang="en-US" sz="1600" b="1" i="1" dirty="0" smtClean="0">
                <a:solidFill>
                  <a:schemeClr val="accent4"/>
                </a:solidFill>
                <a:latin typeface="Helvetica" panose="020B0604020202020204" pitchFamily="34" charset="0"/>
                <a:cs typeface="Helvetica" panose="020B0604020202020204" pitchFamily="34" charset="0"/>
              </a:endParaRPr>
            </a:p>
          </p:txBody>
        </p:sp>
        <p:cxnSp>
          <p:nvCxnSpPr>
            <p:cNvPr id="10" name="Straight Connector 9"/>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altLang="en-US" dirty="0" smtClean="0">
                <a:latin typeface="Helvetica" panose="020B0604020202020204" pitchFamily="34" charset="0"/>
              </a:rPr>
              <a:t>Innovation and Diffusion</a:t>
            </a:r>
          </a:p>
        </p:txBody>
      </p:sp>
      <p:sp>
        <p:nvSpPr>
          <p:cNvPr id="33795"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1120670B-6A01-4DB1-9697-56389722E674}" type="slidenum">
              <a:rPr lang="en-US" altLang="en-US"/>
              <a:pPr/>
              <a:t>28</a:t>
            </a:fld>
            <a:endParaRPr lang="en-US" altLang="en-US"/>
          </a:p>
        </p:txBody>
      </p:sp>
      <p:grpSp>
        <p:nvGrpSpPr>
          <p:cNvPr id="6" name="Group 5" descr="The Innovation and Diffusion lever was designed to foster innovation in health care quality improvement, and facilitate rapid adoption within and across organizations and communities. For example, the Center for Medicare &amp; Medicaid Innovation tests various payment and service delivery models and shares successful models across the Nation. &#10;&#10;"/>
          <p:cNvGrpSpPr/>
          <p:nvPr/>
        </p:nvGrpSpPr>
        <p:grpSpPr>
          <a:xfrm>
            <a:off x="926432" y="1966105"/>
            <a:ext cx="7292040" cy="3771219"/>
            <a:chOff x="926432" y="1966105"/>
            <a:chExt cx="7292040" cy="3771219"/>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323439"/>
            </a:xfrm>
            <a:prstGeom prst="rect">
              <a:avLst/>
            </a:prstGeom>
            <a:noFill/>
            <a:ln w="28575">
              <a:solidFill>
                <a:srgbClr val="5C5A8A"/>
              </a:solidFill>
            </a:ln>
          </p:spPr>
          <p:txBody>
            <a:bodyPr wrap="square" rtlCol="0">
              <a:spAutoFit/>
            </a:bodyPr>
            <a:lstStyle/>
            <a:p>
              <a:r>
                <a:rPr lang="en-US" altLang="en-US" sz="1600" dirty="0" smtClean="0">
                  <a:latin typeface="Helvetica" panose="020B0604020202020204" pitchFamily="34" charset="0"/>
                </a:rPr>
                <a:t>The Center </a:t>
              </a:r>
              <a:r>
                <a:rPr lang="en-US" altLang="en-US" sz="1600" dirty="0">
                  <a:latin typeface="Helvetica" panose="020B0604020202020204" pitchFamily="34" charset="0"/>
                </a:rPr>
                <a:t>for Medicare &amp; Medicaid Innovation tests various payment and service delivery models and shares successful models across the </a:t>
              </a:r>
              <a:r>
                <a:rPr lang="en-US" altLang="en-US" sz="1600" dirty="0" smtClean="0">
                  <a:latin typeface="Helvetica" panose="020B0604020202020204" pitchFamily="34" charset="0"/>
                </a:rPr>
                <a:t>country. </a:t>
              </a:r>
              <a:endParaRPr lang="en-US" altLang="en-US" sz="1600" dirty="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sp>
          <p:nvSpPr>
            <p:cNvPr id="9" name="TextBox 8"/>
            <p:cNvSpPr txBox="1"/>
            <p:nvPr/>
          </p:nvSpPr>
          <p:spPr>
            <a:xfrm>
              <a:off x="926432" y="3429000"/>
              <a:ext cx="1816768" cy="2308324"/>
            </a:xfrm>
            <a:prstGeom prst="rect">
              <a:avLst/>
            </a:prstGeom>
            <a:noFill/>
          </p:spPr>
          <p:txBody>
            <a:bodyPr wrap="square" rtlCol="0">
              <a:spAutoFit/>
            </a:bodyPr>
            <a:lstStyle/>
            <a:p>
              <a:pPr algn="ctr"/>
              <a:r>
                <a:rPr lang="en-US" altLang="en-US" sz="1600" i="1" dirty="0" smtClean="0">
                  <a:latin typeface="Helvetica" panose="020B0604020202020204" pitchFamily="34" charset="0"/>
                </a:rPr>
                <a:t>Foster </a:t>
              </a:r>
              <a:r>
                <a:rPr lang="en-US" altLang="en-US" sz="1600" i="1" dirty="0">
                  <a:latin typeface="Helvetica" panose="020B0604020202020204" pitchFamily="34" charset="0"/>
                </a:rPr>
                <a:t>innovation in health care quality improvement, and facilitate rapid adoption within and across organizations and </a:t>
              </a:r>
              <a:r>
                <a:rPr lang="en-US" altLang="en-US" sz="1600" i="1" dirty="0" smtClean="0">
                  <a:latin typeface="Helvetica" panose="020B0604020202020204" pitchFamily="34" charset="0"/>
                </a:rPr>
                <a:t>communities.</a:t>
              </a:r>
              <a:endParaRPr lang="en-US" sz="1600" b="1" i="1" dirty="0" smtClean="0">
                <a:solidFill>
                  <a:schemeClr val="accent4"/>
                </a:solidFill>
                <a:latin typeface="Helvetica" panose="020B0604020202020204" pitchFamily="34" charset="0"/>
                <a:cs typeface="Helvetica" panose="020B0604020202020204" pitchFamily="34" charset="0"/>
              </a:endParaRPr>
            </a:p>
          </p:txBody>
        </p:sp>
        <p:cxnSp>
          <p:nvCxnSpPr>
            <p:cNvPr id="10" name="Straight Connector 9"/>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tLang="en-US" dirty="0" smtClean="0">
                <a:latin typeface="Helvetica" panose="020B0604020202020204" pitchFamily="34" charset="0"/>
              </a:rPr>
              <a:t>Workforce Development</a:t>
            </a:r>
          </a:p>
        </p:txBody>
      </p:sp>
      <p:sp>
        <p:nvSpPr>
          <p:cNvPr id="2" name="Content Placeholder 1"/>
          <p:cNvSpPr>
            <a:spLocks noGrp="1"/>
          </p:cNvSpPr>
          <p:nvPr>
            <p:ph idx="1"/>
          </p:nvPr>
        </p:nvSpPr>
        <p:spPr/>
        <p:txBody>
          <a:bodyPr/>
          <a:lstStyle/>
          <a:p>
            <a:pPr marL="0" indent="0">
              <a:buNone/>
            </a:pPr>
            <a:r>
              <a:rPr lang="en-US" dirty="0" smtClean="0">
                <a:solidFill>
                  <a:schemeClr val="bg1"/>
                </a:solidFill>
              </a:rPr>
              <a:t>Investing in people to prepare the next generation of health care professionals and support lifelong learning for providers. A medical leadership institution may incorporate quality improvement principles in their training.</a:t>
            </a:r>
            <a:endParaRPr lang="en-US" dirty="0">
              <a:solidFill>
                <a:schemeClr val="bg1"/>
              </a:solidFill>
            </a:endParaRPr>
          </a:p>
        </p:txBody>
      </p:sp>
      <p:sp>
        <p:nvSpPr>
          <p:cNvPr id="3481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22B470E-2C38-4426-BBAA-22FB65D98392}" type="slidenum">
              <a:rPr lang="en-US" altLang="en-US">
                <a:solidFill>
                  <a:srgbClr val="000000"/>
                </a:solidFill>
              </a:rPr>
              <a:pPr/>
              <a:t>29</a:t>
            </a:fld>
            <a:endParaRPr lang="en-US" altLang="en-US">
              <a:solidFill>
                <a:srgbClr val="000000"/>
              </a:solidFill>
            </a:endParaRPr>
          </a:p>
        </p:txBody>
      </p:sp>
      <p:grpSp>
        <p:nvGrpSpPr>
          <p:cNvPr id="6" name="Group 5" descr="The Workforce Development lever encourages investment in people to prepare the next generation of health care professionals and support lifelong learning for providers. For example, a medical leadership institution or professional society may incorporate quality improvement principles in their training.&#10;"/>
          <p:cNvGrpSpPr/>
          <p:nvPr/>
        </p:nvGrpSpPr>
        <p:grpSpPr>
          <a:xfrm>
            <a:off x="926432" y="1966105"/>
            <a:ext cx="7292040" cy="3524998"/>
            <a:chOff x="926432" y="1966105"/>
            <a:chExt cx="7292040" cy="3524998"/>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9614" y="1966105"/>
              <a:ext cx="1210404" cy="1210404"/>
            </a:xfrm>
            <a:prstGeom prst="rect">
              <a:avLst/>
            </a:prstGeom>
          </p:spPr>
        </p:pic>
        <p:sp>
          <p:nvSpPr>
            <p:cNvPr id="8" name="TextBox 7"/>
            <p:cNvSpPr txBox="1"/>
            <p:nvPr/>
          </p:nvSpPr>
          <p:spPr>
            <a:xfrm>
              <a:off x="3646472" y="2537995"/>
              <a:ext cx="4572000" cy="1323439"/>
            </a:xfrm>
            <a:prstGeom prst="rect">
              <a:avLst/>
            </a:prstGeom>
            <a:noFill/>
            <a:ln w="28575">
              <a:solidFill>
                <a:srgbClr val="5C5A8A"/>
              </a:solidFill>
            </a:ln>
          </p:spPr>
          <p:txBody>
            <a:bodyPr wrap="square" rtlCol="0">
              <a:spAutoFit/>
            </a:bodyPr>
            <a:lstStyle/>
            <a:p>
              <a:r>
                <a:rPr lang="en-US" altLang="en-US" sz="1600" dirty="0" smtClean="0">
                  <a:solidFill>
                    <a:srgbClr val="000000"/>
                  </a:solidFill>
                  <a:latin typeface="Helvetica" panose="020B0604020202020204" pitchFamily="34" charset="0"/>
                </a:rPr>
                <a:t>A </a:t>
              </a:r>
              <a:r>
                <a:rPr lang="en-US" altLang="en-US" sz="1600" dirty="0">
                  <a:solidFill>
                    <a:srgbClr val="000000"/>
                  </a:solidFill>
                  <a:latin typeface="Helvetica" panose="020B0604020202020204" pitchFamily="34" charset="0"/>
                </a:rPr>
                <a:t>medical leadership institution </a:t>
              </a:r>
              <a:r>
                <a:rPr lang="en-US" altLang="en-US" sz="1600" dirty="0" smtClean="0">
                  <a:solidFill>
                    <a:srgbClr val="000000"/>
                  </a:solidFill>
                  <a:latin typeface="Helvetica" panose="020B0604020202020204" pitchFamily="34" charset="0"/>
                </a:rPr>
                <a:t>or professional society may </a:t>
              </a:r>
              <a:r>
                <a:rPr lang="en-US" altLang="en-US" sz="1600" dirty="0">
                  <a:solidFill>
                    <a:srgbClr val="000000"/>
                  </a:solidFill>
                  <a:latin typeface="Helvetica" panose="020B0604020202020204" pitchFamily="34" charset="0"/>
                </a:rPr>
                <a:t>incorporate quality improvement principles in their training.</a:t>
              </a:r>
            </a:p>
            <a:p>
              <a:endParaRPr lang="en-US" altLang="en-US" sz="1600" dirty="0" smtClean="0">
                <a:latin typeface="Helvetica" panose="020B0604020202020204" pitchFamily="34" charset="0"/>
                <a:cs typeface="Helvetica" panose="020B0604020202020204" pitchFamily="34" charset="0"/>
              </a:endParaRPr>
            </a:p>
            <a:p>
              <a:pPr algn="ctr"/>
              <a:endParaRPr lang="en-US" sz="1600" b="1" dirty="0" smtClean="0">
                <a:solidFill>
                  <a:schemeClr val="accent4"/>
                </a:solidFill>
              </a:endParaRPr>
            </a:p>
          </p:txBody>
        </p:sp>
        <p:sp>
          <p:nvSpPr>
            <p:cNvPr id="9" name="TextBox 8"/>
            <p:cNvSpPr txBox="1"/>
            <p:nvPr/>
          </p:nvSpPr>
          <p:spPr>
            <a:xfrm>
              <a:off x="926432" y="3429000"/>
              <a:ext cx="1816768" cy="2062103"/>
            </a:xfrm>
            <a:prstGeom prst="rect">
              <a:avLst/>
            </a:prstGeom>
            <a:noFill/>
          </p:spPr>
          <p:txBody>
            <a:bodyPr wrap="square" rtlCol="0">
              <a:spAutoFit/>
            </a:bodyPr>
            <a:lstStyle/>
            <a:p>
              <a:pPr algn="ctr"/>
              <a:r>
                <a:rPr lang="en-US" altLang="en-US" sz="1600" i="1" dirty="0" smtClean="0">
                  <a:latin typeface="Helvetica" panose="020B0604020202020204" pitchFamily="34" charset="0"/>
                  <a:cs typeface="Helvetica" panose="020B0604020202020204" pitchFamily="34" charset="0"/>
                </a:rPr>
                <a:t>Invest in people </a:t>
              </a:r>
              <a:r>
                <a:rPr lang="en-US" altLang="en-US" sz="1600" i="1" dirty="0" smtClean="0">
                  <a:solidFill>
                    <a:srgbClr val="000000"/>
                  </a:solidFill>
                  <a:latin typeface="Helvetica" panose="020B0604020202020204" pitchFamily="34" charset="0"/>
                  <a:cs typeface="Helvetica" panose="020B0604020202020204" pitchFamily="34" charset="0"/>
                </a:rPr>
                <a:t>to </a:t>
              </a:r>
              <a:r>
                <a:rPr lang="en-US" altLang="en-US" sz="1600" i="1" dirty="0">
                  <a:solidFill>
                    <a:srgbClr val="000000"/>
                  </a:solidFill>
                  <a:latin typeface="Helvetica" panose="020B0604020202020204" pitchFamily="34" charset="0"/>
                  <a:cs typeface="Helvetica" panose="020B0604020202020204" pitchFamily="34" charset="0"/>
                </a:rPr>
                <a:t>prepare the next generation of health care professionals and support lifelong learning for providers</a:t>
              </a:r>
              <a:r>
                <a:rPr lang="en-US" altLang="en-US" sz="1600" i="1" dirty="0">
                  <a:latin typeface="Helvetica" panose="020B0604020202020204" pitchFamily="34" charset="0"/>
                  <a:cs typeface="Helvetica" panose="020B0604020202020204" pitchFamily="34" charset="0"/>
                </a:rPr>
                <a:t>. </a:t>
              </a:r>
              <a:endParaRPr lang="en-US" sz="1600" b="1" i="1" dirty="0" smtClean="0">
                <a:solidFill>
                  <a:schemeClr val="accent4"/>
                </a:solidFill>
                <a:latin typeface="Helvetica" panose="020B0604020202020204" pitchFamily="34" charset="0"/>
                <a:cs typeface="Helvetica" panose="020B0604020202020204" pitchFamily="34" charset="0"/>
              </a:endParaRPr>
            </a:p>
          </p:txBody>
        </p:sp>
        <p:cxnSp>
          <p:nvCxnSpPr>
            <p:cNvPr id="10" name="Straight Connector 9"/>
            <p:cNvCxnSpPr/>
            <p:nvPr/>
          </p:nvCxnSpPr>
          <p:spPr>
            <a:xfrm flipH="1">
              <a:off x="2743200" y="3445936"/>
              <a:ext cx="903272" cy="0"/>
            </a:xfrm>
            <a:prstGeom prst="line">
              <a:avLst/>
            </a:prstGeom>
          </p:spPr>
          <p:style>
            <a:lnRef idx="2">
              <a:schemeClr val="accent4"/>
            </a:lnRef>
            <a:fillRef idx="0">
              <a:schemeClr val="accent4"/>
            </a:fillRef>
            <a:effectRef idx="1">
              <a:schemeClr val="accent4"/>
            </a:effectRef>
            <a:fontRef idx="minor">
              <a:schemeClr val="tx1"/>
            </a:fontRef>
          </p:style>
        </p:cxn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09600" y="533400"/>
            <a:ext cx="8229600" cy="661988"/>
          </a:xfrm>
        </p:spPr>
        <p:txBody>
          <a:bodyPr>
            <a:normAutofit/>
          </a:bodyPr>
          <a:lstStyle/>
          <a:p>
            <a:r>
              <a:rPr lang="en-US" altLang="en-US" dirty="0" smtClean="0">
                <a:solidFill>
                  <a:schemeClr val="accent3">
                    <a:lumMod val="50000"/>
                  </a:schemeClr>
                </a:solidFill>
                <a:latin typeface="Helvetica" panose="020B0604020202020204" pitchFamily="34" charset="0"/>
              </a:rPr>
              <a:t>The National Quality Strategy Aims</a:t>
            </a:r>
          </a:p>
        </p:txBody>
      </p:sp>
      <p:sp>
        <p:nvSpPr>
          <p:cNvPr id="5" name="Slide Number Placeholder 4"/>
          <p:cNvSpPr>
            <a:spLocks noGrp="1"/>
          </p:cNvSpPr>
          <p:nvPr>
            <p:ph type="sldNum" sz="quarter" idx="10"/>
          </p:nvPr>
        </p:nvSpPr>
        <p:spPr/>
        <p:txBody>
          <a:bodyPr/>
          <a:lstStyle/>
          <a:p>
            <a:pPr fontAlgn="base">
              <a:spcBef>
                <a:spcPct val="0"/>
              </a:spcBef>
              <a:spcAft>
                <a:spcPct val="0"/>
              </a:spcAft>
            </a:pPr>
            <a:fld id="{68EC7669-6A74-CE44-92EA-244AF84130AB}" type="slidenum">
              <a:rPr lang="en-US" smtClean="0">
                <a:solidFill>
                  <a:srgbClr val="000000"/>
                </a:solidFill>
                <a:cs typeface="Arial" pitchFamily="34" charset="0"/>
              </a:rPr>
              <a:pPr fontAlgn="base">
                <a:spcBef>
                  <a:spcPct val="0"/>
                </a:spcBef>
                <a:spcAft>
                  <a:spcPct val="0"/>
                </a:spcAft>
              </a:pPr>
              <a:t>3</a:t>
            </a:fld>
            <a:endParaRPr lang="en-US" dirty="0">
              <a:solidFill>
                <a:srgbClr val="000000"/>
              </a:solidFill>
              <a:cs typeface="Arial" pitchFamily="34" charset="0"/>
            </a:endParaRPr>
          </a:p>
        </p:txBody>
      </p:sp>
      <p:sp>
        <p:nvSpPr>
          <p:cNvPr id="10" name="TextBox 9"/>
          <p:cNvSpPr txBox="1"/>
          <p:nvPr/>
        </p:nvSpPr>
        <p:spPr>
          <a:xfrm>
            <a:off x="10515600" y="2438400"/>
            <a:ext cx="184731" cy="369332"/>
          </a:xfrm>
          <a:prstGeom prst="rect">
            <a:avLst/>
          </a:prstGeom>
          <a:noFill/>
        </p:spPr>
        <p:txBody>
          <a:bodyPr wrap="none" rtlCol="0">
            <a:spAutoFit/>
          </a:bodyPr>
          <a:lstStyle/>
          <a:p>
            <a:pPr defTabSz="914400" fontAlgn="auto">
              <a:spcBef>
                <a:spcPts val="0"/>
              </a:spcBef>
              <a:spcAft>
                <a:spcPts val="0"/>
              </a:spcAft>
            </a:pPr>
            <a:endParaRPr lang="en-US" dirty="0">
              <a:solidFill>
                <a:prstClr val="black"/>
              </a:solidFill>
              <a:latin typeface="Calibri" panose="020F0502020204030204"/>
              <a:ea typeface="+mn-ea"/>
            </a:endParaRPr>
          </a:p>
        </p:txBody>
      </p:sp>
      <p:grpSp>
        <p:nvGrpSpPr>
          <p:cNvPr id="2" name="Group 1"/>
          <p:cNvGrpSpPr/>
          <p:nvPr/>
        </p:nvGrpSpPr>
        <p:grpSpPr>
          <a:xfrm>
            <a:off x="2111044" y="1387385"/>
            <a:ext cx="5115967" cy="4769509"/>
            <a:chOff x="2111044" y="1387385"/>
            <a:chExt cx="5115967" cy="4769509"/>
          </a:xfrm>
        </p:grpSpPr>
        <p:sp>
          <p:nvSpPr>
            <p:cNvPr id="17" name="Freeform 16"/>
            <p:cNvSpPr/>
            <p:nvPr/>
          </p:nvSpPr>
          <p:spPr>
            <a:xfrm>
              <a:off x="3101645" y="1387385"/>
              <a:ext cx="3245510" cy="3245510"/>
            </a:xfrm>
            <a:custGeom>
              <a:avLst/>
              <a:gdLst>
                <a:gd name="connsiteX0" fmla="*/ 0 w 3245510"/>
                <a:gd name="connsiteY0" fmla="*/ 1622755 h 3245510"/>
                <a:gd name="connsiteX1" fmla="*/ 1622755 w 3245510"/>
                <a:gd name="connsiteY1" fmla="*/ 0 h 3245510"/>
                <a:gd name="connsiteX2" fmla="*/ 3245510 w 3245510"/>
                <a:gd name="connsiteY2" fmla="*/ 1622755 h 3245510"/>
                <a:gd name="connsiteX3" fmla="*/ 1622755 w 3245510"/>
                <a:gd name="connsiteY3" fmla="*/ 3245510 h 3245510"/>
                <a:gd name="connsiteX4" fmla="*/ 0 w 3245510"/>
                <a:gd name="connsiteY4" fmla="*/ 1622755 h 3245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5510" h="3245510">
                  <a:moveTo>
                    <a:pt x="0" y="1622755"/>
                  </a:moveTo>
                  <a:cubicBezTo>
                    <a:pt x="0" y="726532"/>
                    <a:pt x="726532" y="0"/>
                    <a:pt x="1622755" y="0"/>
                  </a:cubicBezTo>
                  <a:cubicBezTo>
                    <a:pt x="2518978" y="0"/>
                    <a:pt x="3245510" y="726532"/>
                    <a:pt x="3245510" y="1622755"/>
                  </a:cubicBezTo>
                  <a:cubicBezTo>
                    <a:pt x="3245510" y="2518978"/>
                    <a:pt x="2518978" y="3245510"/>
                    <a:pt x="1622755" y="3245510"/>
                  </a:cubicBezTo>
                  <a:cubicBezTo>
                    <a:pt x="726532" y="3245510"/>
                    <a:pt x="0" y="2518978"/>
                    <a:pt x="0" y="1622755"/>
                  </a:cubicBezTo>
                  <a:close/>
                </a:path>
              </a:pathLst>
            </a:custGeom>
            <a:solidFill>
              <a:srgbClr val="5C5A8A">
                <a:alpha val="65000"/>
              </a:srgbClr>
            </a:solidFill>
            <a:ln w="28575">
              <a:solidFill>
                <a:schemeClr val="tx1"/>
              </a:solidFill>
            </a:ln>
            <a:effectLst/>
          </p:spPr>
          <p:style>
            <a:lnRef idx="2">
              <a:schemeClr val="lt1">
                <a:hueOff val="0"/>
                <a:satOff val="0"/>
                <a:lumOff val="0"/>
                <a:alphaOff val="0"/>
              </a:schemeClr>
            </a:lnRef>
            <a:fillRef idx="1">
              <a:scrgbClr r="0" g="0" b="0"/>
            </a:fillRef>
            <a:effectRef idx="0">
              <a:scrgbClr r="0" g="0" b="0"/>
            </a:effectRef>
            <a:fontRef idx="minor">
              <a:schemeClr val="tx1"/>
            </a:fontRef>
          </p:style>
          <p:txBody>
            <a:bodyPr spcFirstLastPara="0" vert="horz" wrap="square" lIns="432735" tIns="567964" rIns="432735" bIns="1217067" numCol="1" spcCol="1270" anchor="ctr" anchorCtr="0">
              <a:noAutofit/>
            </a:bodyPr>
            <a:lstStyle/>
            <a:p>
              <a:pPr algn="ctr" defTabSz="2222500" fontAlgn="auto">
                <a:lnSpc>
                  <a:spcPct val="90000"/>
                </a:lnSpc>
                <a:spcAft>
                  <a:spcPct val="35000"/>
                </a:spcAft>
              </a:pPr>
              <a:endParaRPr lang="en-US" sz="3800" dirty="0">
                <a:solidFill>
                  <a:prstClr val="black"/>
                </a:solidFill>
                <a:latin typeface="Helvetica" panose="020B0604020202020204" pitchFamily="34" charset="0"/>
                <a:cs typeface="Helvetica" panose="020B0604020202020204" pitchFamily="34" charset="0"/>
              </a:endParaRPr>
            </a:p>
          </p:txBody>
        </p:sp>
        <p:sp>
          <p:nvSpPr>
            <p:cNvPr id="19" name="Freeform 18"/>
            <p:cNvSpPr/>
            <p:nvPr/>
          </p:nvSpPr>
          <p:spPr>
            <a:xfrm>
              <a:off x="2221789" y="2911384"/>
              <a:ext cx="3245510" cy="3245510"/>
            </a:xfrm>
            <a:custGeom>
              <a:avLst/>
              <a:gdLst>
                <a:gd name="connsiteX0" fmla="*/ 0 w 3245510"/>
                <a:gd name="connsiteY0" fmla="*/ 1622755 h 3245510"/>
                <a:gd name="connsiteX1" fmla="*/ 1622755 w 3245510"/>
                <a:gd name="connsiteY1" fmla="*/ 0 h 3245510"/>
                <a:gd name="connsiteX2" fmla="*/ 3245510 w 3245510"/>
                <a:gd name="connsiteY2" fmla="*/ 1622755 h 3245510"/>
                <a:gd name="connsiteX3" fmla="*/ 1622755 w 3245510"/>
                <a:gd name="connsiteY3" fmla="*/ 3245510 h 3245510"/>
                <a:gd name="connsiteX4" fmla="*/ 0 w 3245510"/>
                <a:gd name="connsiteY4" fmla="*/ 1622755 h 3245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5510" h="3245510">
                  <a:moveTo>
                    <a:pt x="0" y="1622755"/>
                  </a:moveTo>
                  <a:cubicBezTo>
                    <a:pt x="0" y="726532"/>
                    <a:pt x="726532" y="0"/>
                    <a:pt x="1622755" y="0"/>
                  </a:cubicBezTo>
                  <a:cubicBezTo>
                    <a:pt x="2518978" y="0"/>
                    <a:pt x="3245510" y="726532"/>
                    <a:pt x="3245510" y="1622755"/>
                  </a:cubicBezTo>
                  <a:cubicBezTo>
                    <a:pt x="3245510" y="2518978"/>
                    <a:pt x="2518978" y="3245510"/>
                    <a:pt x="1622755" y="3245510"/>
                  </a:cubicBezTo>
                  <a:cubicBezTo>
                    <a:pt x="726532" y="3245510"/>
                    <a:pt x="0" y="2518978"/>
                    <a:pt x="0" y="1622755"/>
                  </a:cubicBezTo>
                  <a:close/>
                </a:path>
              </a:pathLst>
            </a:custGeom>
            <a:solidFill>
              <a:srgbClr val="63B460">
                <a:alpha val="65000"/>
              </a:srgbClr>
            </a:solidFill>
            <a:ln w="28575">
              <a:solidFill>
                <a:schemeClr val="tx1"/>
              </a:solidFill>
            </a:ln>
            <a:effectLst/>
          </p:spPr>
          <p:style>
            <a:lnRef idx="2">
              <a:schemeClr val="lt1">
                <a:hueOff val="0"/>
                <a:satOff val="0"/>
                <a:lumOff val="0"/>
                <a:alphaOff val="0"/>
              </a:schemeClr>
            </a:lnRef>
            <a:fillRef idx="1">
              <a:scrgbClr r="0" g="0" b="0"/>
            </a:fillRef>
            <a:effectRef idx="0">
              <a:scrgbClr r="0" g="0" b="0"/>
            </a:effectRef>
            <a:fontRef idx="minor">
              <a:schemeClr val="tx1"/>
            </a:fontRef>
          </p:style>
          <p:txBody>
            <a:bodyPr spcFirstLastPara="0" vert="horz" wrap="square" lIns="305619" tIns="838424" rIns="992585" bIns="622056" numCol="1" spcCol="1270" anchor="ctr" anchorCtr="0">
              <a:noAutofit/>
            </a:bodyPr>
            <a:lstStyle/>
            <a:p>
              <a:pPr algn="ctr" defTabSz="2133600" fontAlgn="auto">
                <a:lnSpc>
                  <a:spcPct val="90000"/>
                </a:lnSpc>
                <a:spcAft>
                  <a:spcPct val="35000"/>
                </a:spcAft>
              </a:pPr>
              <a:endParaRPr lang="en-US" sz="4800" dirty="0">
                <a:solidFill>
                  <a:prstClr val="black"/>
                </a:solidFill>
              </a:endParaRPr>
            </a:p>
          </p:txBody>
        </p:sp>
        <p:sp>
          <p:nvSpPr>
            <p:cNvPr id="18" name="Freeform 17"/>
            <p:cNvSpPr/>
            <p:nvPr/>
          </p:nvSpPr>
          <p:spPr>
            <a:xfrm>
              <a:off x="3981501" y="2911384"/>
              <a:ext cx="3245510" cy="3245510"/>
            </a:xfrm>
            <a:custGeom>
              <a:avLst/>
              <a:gdLst>
                <a:gd name="connsiteX0" fmla="*/ 0 w 3245510"/>
                <a:gd name="connsiteY0" fmla="*/ 1622755 h 3245510"/>
                <a:gd name="connsiteX1" fmla="*/ 1622755 w 3245510"/>
                <a:gd name="connsiteY1" fmla="*/ 0 h 3245510"/>
                <a:gd name="connsiteX2" fmla="*/ 3245510 w 3245510"/>
                <a:gd name="connsiteY2" fmla="*/ 1622755 h 3245510"/>
                <a:gd name="connsiteX3" fmla="*/ 1622755 w 3245510"/>
                <a:gd name="connsiteY3" fmla="*/ 3245510 h 3245510"/>
                <a:gd name="connsiteX4" fmla="*/ 0 w 3245510"/>
                <a:gd name="connsiteY4" fmla="*/ 1622755 h 3245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5510" h="3245510">
                  <a:moveTo>
                    <a:pt x="0" y="1622755"/>
                  </a:moveTo>
                  <a:cubicBezTo>
                    <a:pt x="0" y="726532"/>
                    <a:pt x="726532" y="0"/>
                    <a:pt x="1622755" y="0"/>
                  </a:cubicBezTo>
                  <a:cubicBezTo>
                    <a:pt x="2518978" y="0"/>
                    <a:pt x="3245510" y="726532"/>
                    <a:pt x="3245510" y="1622755"/>
                  </a:cubicBezTo>
                  <a:cubicBezTo>
                    <a:pt x="3245510" y="2518978"/>
                    <a:pt x="2518978" y="3245510"/>
                    <a:pt x="1622755" y="3245510"/>
                  </a:cubicBezTo>
                  <a:cubicBezTo>
                    <a:pt x="726532" y="3245510"/>
                    <a:pt x="0" y="2518978"/>
                    <a:pt x="0" y="1622755"/>
                  </a:cubicBezTo>
                  <a:close/>
                </a:path>
              </a:pathLst>
            </a:custGeom>
            <a:solidFill>
              <a:srgbClr val="4D8ABD">
                <a:alpha val="65000"/>
              </a:srgbClr>
            </a:solidFill>
            <a:ln w="28575">
              <a:solidFill>
                <a:schemeClr val="tx1"/>
              </a:solidFill>
            </a:ln>
            <a:effectLst/>
          </p:spPr>
          <p:style>
            <a:lnRef idx="2">
              <a:schemeClr val="lt1">
                <a:hueOff val="0"/>
                <a:satOff val="0"/>
                <a:lumOff val="0"/>
                <a:alphaOff val="0"/>
              </a:schemeClr>
            </a:lnRef>
            <a:fillRef idx="1">
              <a:scrgbClr r="0" g="0" b="0"/>
            </a:fillRef>
            <a:effectRef idx="0">
              <a:scrgbClr r="0" g="0" b="0"/>
            </a:effectRef>
            <a:fontRef idx="minor">
              <a:schemeClr val="tx1"/>
            </a:fontRef>
          </p:style>
          <p:txBody>
            <a:bodyPr spcFirstLastPara="0" vert="horz" wrap="square" lIns="992586" tIns="838424" rIns="305618" bIns="622056" numCol="1" spcCol="1270" anchor="ctr" anchorCtr="0">
              <a:noAutofit/>
            </a:bodyPr>
            <a:lstStyle/>
            <a:p>
              <a:pPr algn="ctr" defTabSz="2178050" fontAlgn="auto">
                <a:lnSpc>
                  <a:spcPct val="90000"/>
                </a:lnSpc>
                <a:spcAft>
                  <a:spcPct val="35000"/>
                </a:spcAft>
              </a:pPr>
              <a:endParaRPr lang="en-US" sz="4900" dirty="0">
                <a:solidFill>
                  <a:prstClr val="black"/>
                </a:solidFill>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219" y="3540317"/>
              <a:ext cx="990362" cy="990362"/>
            </a:xfrm>
            <a:prstGeom prst="rect">
              <a:avLst/>
            </a:prstGeom>
          </p:spPr>
        </p:pic>
        <p:sp>
          <p:nvSpPr>
            <p:cNvPr id="20" name="TextBox 19"/>
            <p:cNvSpPr txBox="1"/>
            <p:nvPr/>
          </p:nvSpPr>
          <p:spPr>
            <a:xfrm>
              <a:off x="3789171" y="1695892"/>
              <a:ext cx="1870457" cy="954107"/>
            </a:xfrm>
            <a:prstGeom prst="rect">
              <a:avLst/>
            </a:prstGeom>
            <a:noFill/>
          </p:spPr>
          <p:txBody>
            <a:bodyPr wrap="square" rtlCol="0">
              <a:spAutoFit/>
            </a:bodyPr>
            <a:lstStyle/>
            <a:p>
              <a:pPr algn="ctr" defTabSz="914400" fontAlgn="auto">
                <a:spcBef>
                  <a:spcPts val="0"/>
                </a:spcBef>
                <a:spcAft>
                  <a:spcPts val="0"/>
                </a:spcAft>
              </a:pPr>
              <a:r>
                <a:rPr lang="en-US" sz="2800" dirty="0" smtClean="0">
                  <a:solidFill>
                    <a:prstClr val="black"/>
                  </a:solidFill>
                  <a:latin typeface="Helvetica" panose="020B0604020202020204" pitchFamily="34" charset="0"/>
                  <a:ea typeface="+mn-ea"/>
                  <a:cs typeface="Helvetica" panose="020B0604020202020204" pitchFamily="34" charset="0"/>
                </a:rPr>
                <a:t>Better Health</a:t>
              </a:r>
              <a:endParaRPr lang="en-US" sz="2800" dirty="0">
                <a:solidFill>
                  <a:prstClr val="black"/>
                </a:solidFill>
                <a:latin typeface="Helvetica" panose="020B0604020202020204" pitchFamily="34" charset="0"/>
                <a:ea typeface="+mn-ea"/>
                <a:cs typeface="Helvetica" panose="020B0604020202020204" pitchFamily="34" charset="0"/>
              </a:endParaRPr>
            </a:p>
          </p:txBody>
        </p:sp>
        <p:sp>
          <p:nvSpPr>
            <p:cNvPr id="22" name="TextBox 21"/>
            <p:cNvSpPr txBox="1"/>
            <p:nvPr/>
          </p:nvSpPr>
          <p:spPr>
            <a:xfrm>
              <a:off x="2111044" y="4300399"/>
              <a:ext cx="1870457" cy="954107"/>
            </a:xfrm>
            <a:prstGeom prst="rect">
              <a:avLst/>
            </a:prstGeom>
            <a:noFill/>
          </p:spPr>
          <p:txBody>
            <a:bodyPr wrap="square" rtlCol="0">
              <a:spAutoFit/>
            </a:bodyPr>
            <a:lstStyle/>
            <a:p>
              <a:pPr algn="ctr" defTabSz="914400" fontAlgn="auto">
                <a:spcBef>
                  <a:spcPts val="0"/>
                </a:spcBef>
                <a:spcAft>
                  <a:spcPts val="0"/>
                </a:spcAft>
              </a:pPr>
              <a:r>
                <a:rPr lang="en-US" sz="2800" dirty="0" smtClean="0">
                  <a:solidFill>
                    <a:prstClr val="black"/>
                  </a:solidFill>
                  <a:latin typeface="Helvetica" panose="020B0604020202020204" pitchFamily="34" charset="0"/>
                  <a:ea typeface="+mn-ea"/>
                  <a:cs typeface="Helvetica" panose="020B0604020202020204" pitchFamily="34" charset="0"/>
                </a:rPr>
                <a:t>Better Care</a:t>
              </a:r>
              <a:endParaRPr lang="en-US" sz="2800" dirty="0">
                <a:solidFill>
                  <a:prstClr val="black"/>
                </a:solidFill>
                <a:latin typeface="Helvetica" panose="020B0604020202020204" pitchFamily="34" charset="0"/>
                <a:ea typeface="+mn-ea"/>
                <a:cs typeface="Helvetica" panose="020B0604020202020204" pitchFamily="34" charset="0"/>
              </a:endParaRPr>
            </a:p>
          </p:txBody>
        </p:sp>
        <p:sp>
          <p:nvSpPr>
            <p:cNvPr id="23" name="TextBox 22"/>
            <p:cNvSpPr txBox="1"/>
            <p:nvPr/>
          </p:nvSpPr>
          <p:spPr>
            <a:xfrm>
              <a:off x="5219581" y="4286534"/>
              <a:ext cx="1870457" cy="954107"/>
            </a:xfrm>
            <a:prstGeom prst="rect">
              <a:avLst/>
            </a:prstGeom>
            <a:noFill/>
          </p:spPr>
          <p:txBody>
            <a:bodyPr wrap="square" rtlCol="0">
              <a:spAutoFit/>
            </a:bodyPr>
            <a:lstStyle/>
            <a:p>
              <a:pPr algn="ctr" defTabSz="914400" fontAlgn="auto">
                <a:spcBef>
                  <a:spcPts val="0"/>
                </a:spcBef>
                <a:spcAft>
                  <a:spcPts val="0"/>
                </a:spcAft>
              </a:pPr>
              <a:r>
                <a:rPr lang="en-US" sz="2800" dirty="0" smtClean="0">
                  <a:solidFill>
                    <a:prstClr val="black"/>
                  </a:solidFill>
                  <a:latin typeface="Helvetica" panose="020B0604020202020204" pitchFamily="34" charset="0"/>
                  <a:ea typeface="+mn-ea"/>
                  <a:cs typeface="Helvetica" panose="020B0604020202020204" pitchFamily="34" charset="0"/>
                </a:rPr>
                <a:t>Lower Costs</a:t>
              </a:r>
              <a:endParaRPr lang="en-US" sz="2800" dirty="0">
                <a:solidFill>
                  <a:prstClr val="black"/>
                </a:solidFill>
                <a:latin typeface="Helvetica" panose="020B0604020202020204" pitchFamily="34" charset="0"/>
                <a:ea typeface="+mn-ea"/>
                <a:cs typeface="Helvetica" panose="020B0604020202020204" pitchFamily="34" charset="0"/>
              </a:endParaRPr>
            </a:p>
          </p:txBody>
        </p:sp>
      </p:grpSp>
    </p:spTree>
    <p:extLst>
      <p:ext uri="{BB962C8B-B14F-4D97-AF65-F5344CB8AC3E}">
        <p14:creationId xmlns:p14="http://schemas.microsoft.com/office/powerpoint/2010/main" val="37567347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descr="The three aims of better care: healthy people and healthy communities, and more affordable quality care. &#10;" title="The 3 aims of better car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62138" y="825500"/>
            <a:ext cx="5419725" cy="520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CB871BF3-4E13-4BDA-B882-B2FB72BB00B3}" type="slidenum">
              <a:rPr lang="en-US" altLang="en-US"/>
              <a:pPr/>
              <a:t>30</a:t>
            </a:fld>
            <a:endParaRPr lang="en-US"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4"/>
          <p:cNvSpPr>
            <a:spLocks noGrp="1"/>
          </p:cNvSpPr>
          <p:nvPr>
            <p:ph type="title"/>
          </p:nvPr>
        </p:nvSpPr>
        <p:spPr/>
        <p:txBody>
          <a:bodyPr/>
          <a:lstStyle/>
          <a:p>
            <a:r>
              <a:rPr lang="en-US" altLang="en-US" smtClean="0">
                <a:latin typeface="Helvetica" panose="020B0604020202020204" pitchFamily="34" charset="0"/>
              </a:rPr>
              <a:t>For more information:</a:t>
            </a:r>
          </a:p>
        </p:txBody>
      </p:sp>
      <p:sp>
        <p:nvSpPr>
          <p:cNvPr id="48130" name="Content Placeholder 5"/>
          <p:cNvSpPr>
            <a:spLocks noGrp="1"/>
          </p:cNvSpPr>
          <p:nvPr>
            <p:ph idx="1"/>
          </p:nvPr>
        </p:nvSpPr>
        <p:spPr/>
        <p:txBody>
          <a:bodyPr/>
          <a:lstStyle/>
          <a:p>
            <a:pPr>
              <a:spcAft>
                <a:spcPts val="600"/>
              </a:spcAft>
            </a:pPr>
            <a:r>
              <a:rPr lang="en-US" altLang="en-US" dirty="0" smtClean="0">
                <a:solidFill>
                  <a:srgbClr val="000000"/>
                </a:solidFill>
                <a:latin typeface="Helvetica" panose="020B0604020202020204" pitchFamily="34" charset="0"/>
              </a:rPr>
              <a:t>Contact: </a:t>
            </a:r>
            <a:r>
              <a:rPr lang="en-US" altLang="en-US" dirty="0" smtClean="0">
                <a:solidFill>
                  <a:srgbClr val="000000"/>
                </a:solidFill>
                <a:latin typeface="Helvetica" panose="020B0604020202020204" pitchFamily="34" charset="0"/>
                <a:hlinkClick r:id="rId3" tooltip="Email for Nancy Wilson"/>
              </a:rPr>
              <a:t>NQStrategy@ahrq.hhs.gov</a:t>
            </a:r>
            <a:r>
              <a:rPr lang="en-US" altLang="en-US" dirty="0" smtClean="0">
                <a:solidFill>
                  <a:srgbClr val="000000"/>
                </a:solidFill>
                <a:latin typeface="Helvetica" panose="020B0604020202020204" pitchFamily="34" charset="0"/>
              </a:rPr>
              <a:t/>
            </a:r>
            <a:br>
              <a:rPr lang="en-US" altLang="en-US" dirty="0" smtClean="0">
                <a:solidFill>
                  <a:srgbClr val="000000"/>
                </a:solidFill>
                <a:latin typeface="Helvetica" panose="020B0604020202020204" pitchFamily="34" charset="0"/>
              </a:rPr>
            </a:br>
            <a:endParaRPr lang="en-US" altLang="en-US" dirty="0" smtClean="0">
              <a:solidFill>
                <a:srgbClr val="000000"/>
              </a:solidFill>
              <a:latin typeface="Helvetica" panose="020B0604020202020204" pitchFamily="34" charset="0"/>
            </a:endParaRPr>
          </a:p>
          <a:p>
            <a:pPr>
              <a:spcAft>
                <a:spcPts val="600"/>
              </a:spcAft>
            </a:pPr>
            <a:r>
              <a:rPr lang="en-US" altLang="en-US" dirty="0" smtClean="0">
                <a:solidFill>
                  <a:srgbClr val="000000"/>
                </a:solidFill>
                <a:latin typeface="Helvetica" panose="020B0604020202020204" pitchFamily="34" charset="0"/>
              </a:rPr>
              <a:t>Visit: </a:t>
            </a:r>
            <a:r>
              <a:rPr lang="en-US" altLang="en-US" dirty="0" smtClean="0">
                <a:solidFill>
                  <a:srgbClr val="000000"/>
                </a:solidFill>
                <a:latin typeface="Helvetica" panose="020B0604020202020204" pitchFamily="34" charset="0"/>
                <a:hlinkClick r:id="rId4" tooltip="AHRQ website"/>
              </a:rPr>
              <a:t>http://www.ahrq.gov/workingforquality</a:t>
            </a:r>
            <a:r>
              <a:rPr lang="en-US" altLang="en-US" dirty="0" smtClean="0">
                <a:solidFill>
                  <a:srgbClr val="000000"/>
                </a:solidFill>
                <a:latin typeface="Helvetica" panose="020B0604020202020204" pitchFamily="34" charset="0"/>
                <a:hlinkClick r:id="rId4" tooltip="Link to AHRQ web page for Working for Quality"/>
              </a:rPr>
              <a:t>  </a:t>
            </a:r>
            <a:r>
              <a:rPr lang="en-US" altLang="en-US" dirty="0" smtClean="0">
                <a:solidFill>
                  <a:srgbClr val="000000"/>
                </a:solidFill>
                <a:latin typeface="Helvetica" panose="020B0604020202020204" pitchFamily="34" charset="0"/>
              </a:rPr>
              <a:t/>
            </a:r>
            <a:br>
              <a:rPr lang="en-US" altLang="en-US" dirty="0" smtClean="0">
                <a:solidFill>
                  <a:srgbClr val="000000"/>
                </a:solidFill>
                <a:latin typeface="Helvetica" panose="020B0604020202020204" pitchFamily="34" charset="0"/>
              </a:rPr>
            </a:br>
            <a:endParaRPr lang="en-US" altLang="en-US" dirty="0" smtClean="0">
              <a:solidFill>
                <a:srgbClr val="000000"/>
              </a:solidFill>
              <a:latin typeface="Helvetica" panose="020B0604020202020204" pitchFamily="34" charset="0"/>
            </a:endParaRPr>
          </a:p>
          <a:p>
            <a:pPr>
              <a:spcAft>
                <a:spcPts val="600"/>
              </a:spcAft>
            </a:pPr>
            <a:r>
              <a:rPr lang="en-US" altLang="en-US" dirty="0" smtClean="0">
                <a:solidFill>
                  <a:srgbClr val="000000"/>
                </a:solidFill>
                <a:latin typeface="Helvetica" panose="020B0604020202020204" pitchFamily="34" charset="0"/>
              </a:rPr>
              <a:t>View the 5</a:t>
            </a:r>
            <a:r>
              <a:rPr lang="en-US" altLang="en-US" baseline="30000" dirty="0" smtClean="0">
                <a:solidFill>
                  <a:srgbClr val="000000"/>
                </a:solidFill>
                <a:latin typeface="Helvetica" panose="020B0604020202020204" pitchFamily="34" charset="0"/>
              </a:rPr>
              <a:t>th</a:t>
            </a:r>
            <a:r>
              <a:rPr lang="en-US" altLang="en-US" dirty="0" smtClean="0">
                <a:solidFill>
                  <a:srgbClr val="000000"/>
                </a:solidFill>
                <a:latin typeface="Helvetica" panose="020B0604020202020204" pitchFamily="34" charset="0"/>
              </a:rPr>
              <a:t> Anniversary Update and other related materials: </a:t>
            </a:r>
            <a:r>
              <a:rPr lang="en-US" altLang="en-US" dirty="0" smtClean="0">
                <a:solidFill>
                  <a:srgbClr val="FF0000"/>
                </a:solidFill>
                <a:latin typeface="Helvetica" panose="020B0604020202020204" pitchFamily="34" charset="0"/>
                <a:hlinkClick r:id="rId5" tooltip="the 2015 Annual Progress Report and other related materials"/>
              </a:rPr>
              <a:t>http://www.ahrq.gov/workingforquality/reports.htm</a:t>
            </a:r>
            <a:r>
              <a:rPr lang="en-US" altLang="en-US" dirty="0" smtClean="0">
                <a:solidFill>
                  <a:srgbClr val="FF0000"/>
                </a:solidFill>
                <a:latin typeface="Helvetica" panose="020B0604020202020204" pitchFamily="34" charset="0"/>
              </a:rPr>
              <a:t> </a:t>
            </a:r>
          </a:p>
        </p:txBody>
      </p:sp>
      <p:sp>
        <p:nvSpPr>
          <p:cNvPr id="4813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262E9421-DDD9-4D08-AD7C-0E72952C1334}" type="slidenum">
              <a:rPr lang="en-US" altLang="en-US">
                <a:latin typeface="Helvetica" panose="020B0604020202020204" pitchFamily="34" charset="0"/>
              </a:rPr>
              <a:pPr/>
              <a:t>31</a:t>
            </a:fld>
            <a:endParaRPr lang="en-US" altLang="en-US">
              <a:latin typeface="Helvetica"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788037"/>
            <a:ext cx="8229600" cy="661987"/>
          </a:xfrm>
        </p:spPr>
        <p:txBody>
          <a:bodyPr/>
          <a:lstStyle/>
          <a:p>
            <a:r>
              <a:rPr lang="en-US" altLang="en-US" dirty="0" smtClean="0">
                <a:latin typeface="Helvetica" panose="020B0604020202020204" pitchFamily="34" charset="0"/>
              </a:rPr>
              <a:t>The Relationship Between the Institute for Healthcare Improvement Triple Aim and the National Quality Strategy Three Aims</a:t>
            </a:r>
          </a:p>
        </p:txBody>
      </p:sp>
      <p:sp>
        <p:nvSpPr>
          <p:cNvPr id="5" name="Content Placeholder 4"/>
          <p:cNvSpPr>
            <a:spLocks noGrp="1"/>
          </p:cNvSpPr>
          <p:nvPr>
            <p:ph sz="quarter" idx="10"/>
          </p:nvPr>
        </p:nvSpPr>
        <p:spPr>
          <a:xfrm>
            <a:off x="4415192" y="2118785"/>
            <a:ext cx="4343400" cy="900113"/>
          </a:xfrm>
        </p:spPr>
        <p:txBody>
          <a:bodyPr/>
          <a:lstStyle/>
          <a:p>
            <a:pPr marL="0" indent="0" algn="ctr">
              <a:buNone/>
            </a:pPr>
            <a:r>
              <a:rPr lang="en-US" sz="1200" b="1" dirty="0" smtClean="0">
                <a:solidFill>
                  <a:srgbClr val="A45123"/>
                </a:solidFill>
              </a:rPr>
              <a:t>Healthy People/Healthy Communities: </a:t>
            </a:r>
            <a:r>
              <a:rPr lang="en-US" sz="1200" dirty="0" smtClean="0"/>
              <a:t>Improve the health of the U.S. population by supporting proven interventions to address behavioral, social, and environmental determinants of health.</a:t>
            </a:r>
            <a:endParaRPr lang="en-US" sz="1200" dirty="0"/>
          </a:p>
        </p:txBody>
      </p:sp>
      <p:sp>
        <p:nvSpPr>
          <p:cNvPr id="6" name="Content Placeholder 5"/>
          <p:cNvSpPr>
            <a:spLocks noGrp="1"/>
          </p:cNvSpPr>
          <p:nvPr>
            <p:ph sz="quarter" idx="11"/>
          </p:nvPr>
        </p:nvSpPr>
        <p:spPr>
          <a:xfrm>
            <a:off x="4826701" y="4684185"/>
            <a:ext cx="1636183" cy="1454148"/>
          </a:xfrm>
        </p:spPr>
        <p:txBody>
          <a:bodyPr/>
          <a:lstStyle/>
          <a:p>
            <a:pPr marL="0" marR="0" indent="0" algn="ctr" defTabSz="457200" rtl="0" eaLnBrk="1" fontAlgn="base" latinLnBrk="0" hangingPunct="1">
              <a:lnSpc>
                <a:spcPct val="100000"/>
              </a:lnSpc>
              <a:spcBef>
                <a:spcPct val="20000"/>
              </a:spcBef>
              <a:spcAft>
                <a:spcPct val="0"/>
              </a:spcAft>
              <a:buClrTx/>
              <a:buSzTx/>
              <a:buFont typeface="Arial" panose="020B0604020202020204" pitchFamily="34" charset="0"/>
              <a:buNone/>
              <a:tabLst/>
              <a:defRPr/>
            </a:pPr>
            <a:r>
              <a:rPr lang="en-US" sz="1200" b="1" dirty="0" smtClean="0">
                <a:solidFill>
                  <a:schemeClr val="accent4"/>
                </a:solidFill>
              </a:rPr>
              <a:t>Better Care: </a:t>
            </a:r>
            <a:r>
              <a:rPr lang="en-US" sz="1200" dirty="0" smtClean="0"/>
              <a:t>Improve overall quality by making health care more patient-centered, reliable, accessible, and safe.</a:t>
            </a:r>
          </a:p>
        </p:txBody>
      </p:sp>
      <p:sp>
        <p:nvSpPr>
          <p:cNvPr id="7" name="Content Placeholder 6"/>
          <p:cNvSpPr>
            <a:spLocks noGrp="1"/>
          </p:cNvSpPr>
          <p:nvPr>
            <p:ph sz="quarter" idx="12"/>
          </p:nvPr>
        </p:nvSpPr>
        <p:spPr>
          <a:xfrm>
            <a:off x="7036506" y="4684185"/>
            <a:ext cx="1650294" cy="1581150"/>
          </a:xfrm>
        </p:spPr>
        <p:txBody>
          <a:bodyPr/>
          <a:lstStyle/>
          <a:p>
            <a:pPr marL="0" indent="0" algn="ctr">
              <a:buNone/>
              <a:defRPr/>
            </a:pPr>
            <a:r>
              <a:rPr lang="en-US" sz="1200" b="1" dirty="0" smtClean="0">
                <a:solidFill>
                  <a:schemeClr val="tx2">
                    <a:lumMod val="75000"/>
                  </a:schemeClr>
                </a:solidFill>
              </a:rPr>
              <a:t>Affordable Care</a:t>
            </a:r>
            <a:r>
              <a:rPr lang="en-US" sz="1200" b="1" dirty="0">
                <a:solidFill>
                  <a:schemeClr val="accent4"/>
                </a:solidFill>
              </a:rPr>
              <a:t>: </a:t>
            </a:r>
            <a:r>
              <a:rPr lang="en-US" sz="1200" dirty="0" smtClean="0"/>
              <a:t>Reduce the cost of quality health care for individuals, families, employers, and government</a:t>
            </a:r>
            <a:r>
              <a:rPr lang="en-US" sz="1200" dirty="0">
                <a:solidFill>
                  <a:srgbClr val="FF0000"/>
                </a:solidFill>
              </a:rPr>
              <a:t>.</a:t>
            </a:r>
            <a:endParaRPr lang="en-US" sz="1200" dirty="0"/>
          </a:p>
        </p:txBody>
      </p:sp>
      <p:pic>
        <p:nvPicPr>
          <p:cNvPr id="14" name="Picture Placeholder 13" descr="truple aim logo"/>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t="6322" b="10097"/>
          <a:stretch/>
        </p:blipFill>
        <p:spPr>
          <a:xfrm>
            <a:off x="305153" y="2083806"/>
            <a:ext cx="4041068" cy="3314102"/>
          </a:xfrm>
        </p:spPr>
      </p:pic>
      <p:sp>
        <p:nvSpPr>
          <p:cNvPr id="20484" name="Slide Number Placeholder 3"/>
          <p:cNvSpPr>
            <a:spLocks noGrp="1"/>
          </p:cNvSpPr>
          <p:nvPr>
            <p:ph type="sldNum" sz="quarter" idx="4294967295"/>
          </p:nvPr>
        </p:nvSpPr>
        <p:spPr bwMode="auto">
          <a:xfrm>
            <a:off x="6530625" y="634858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098BC57A-04DB-4911-A320-C4A074BF19F5}" type="slidenum">
              <a:rPr lang="en-US" altLang="en-US">
                <a:solidFill>
                  <a:srgbClr val="000000"/>
                </a:solidFill>
                <a:latin typeface="Helvetica" panose="020B0604020202020204" pitchFamily="34" charset="0"/>
              </a:rPr>
              <a:pPr/>
              <a:t>4</a:t>
            </a:fld>
            <a:endParaRPr lang="en-US" altLang="en-US" dirty="0">
              <a:solidFill>
                <a:srgbClr val="000000"/>
              </a:solidFill>
              <a:latin typeface="Helvetica" panose="020B0604020202020204" pitchFamily="34" charset="0"/>
            </a:endParaRPr>
          </a:p>
        </p:txBody>
      </p:sp>
      <p:pic>
        <p:nvPicPr>
          <p:cNvPr id="3" name="Picture 2" descr="National Quality Strategy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4904" y="2680229"/>
            <a:ext cx="2602992" cy="187147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628" y="548770"/>
            <a:ext cx="8229600" cy="661987"/>
          </a:xfrm>
        </p:spPr>
        <p:txBody>
          <a:bodyPr>
            <a:normAutofit/>
          </a:bodyPr>
          <a:lstStyle/>
          <a:p>
            <a:r>
              <a:rPr lang="en-US" dirty="0" smtClean="0">
                <a:solidFill>
                  <a:schemeClr val="tx2">
                    <a:lumMod val="75000"/>
                  </a:schemeClr>
                </a:solidFill>
              </a:rPr>
              <a:t>Timeline of the National Quality Strategy</a:t>
            </a:r>
            <a:endParaRPr lang="en-US" dirty="0">
              <a:solidFill>
                <a:schemeClr val="tx2">
                  <a:lumMod val="75000"/>
                </a:schemeClr>
              </a:solidFill>
            </a:endParaRPr>
          </a:p>
        </p:txBody>
      </p:sp>
      <p:graphicFrame>
        <p:nvGraphicFramePr>
          <p:cNvPr id="5" name="Diagram 4"/>
          <p:cNvGraphicFramePr/>
          <p:nvPr>
            <p:extLst>
              <p:ext uri="{D42A27DB-BD31-4B8C-83A1-F6EECF244321}">
                <p14:modId xmlns:p14="http://schemas.microsoft.com/office/powerpoint/2010/main" val="1001302081"/>
              </p:ext>
            </p:extLst>
          </p:nvPr>
        </p:nvGraphicFramePr>
        <p:xfrm>
          <a:off x="635619" y="1397000"/>
          <a:ext cx="7493619" cy="44016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3" name="Straight Arrow Connector 12"/>
          <p:cNvCxnSpPr/>
          <p:nvPr/>
        </p:nvCxnSpPr>
        <p:spPr>
          <a:xfrm flipV="1">
            <a:off x="925286" y="2246811"/>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6" name="TextBox 15"/>
          <p:cNvSpPr txBox="1"/>
          <p:nvPr/>
        </p:nvSpPr>
        <p:spPr>
          <a:xfrm>
            <a:off x="277635" y="1375953"/>
            <a:ext cx="1271644" cy="861774"/>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Input from multi-stakeholder organizations on National Quality Strategy </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18" name="Straight Arrow Connector 17"/>
          <p:cNvCxnSpPr/>
          <p:nvPr/>
        </p:nvCxnSpPr>
        <p:spPr>
          <a:xfrm flipV="1">
            <a:off x="2018211" y="226748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9" name="TextBox 18"/>
          <p:cNvSpPr txBox="1"/>
          <p:nvPr/>
        </p:nvSpPr>
        <p:spPr>
          <a:xfrm>
            <a:off x="1438942" y="1141502"/>
            <a:ext cx="1185596" cy="553998"/>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National Quality Strategy published </a:t>
            </a:r>
            <a:endParaRPr lang="en-US" sz="1000" b="1" dirty="0">
              <a:solidFill>
                <a:srgbClr val="5C5A8A"/>
              </a:solidFill>
              <a:latin typeface="Helvetica" panose="020B0604020202020204" pitchFamily="34" charset="0"/>
              <a:cs typeface="Helvetica" panose="020B0604020202020204" pitchFamily="34" charset="0"/>
            </a:endParaRPr>
          </a:p>
        </p:txBody>
      </p:sp>
      <p:pic>
        <p:nvPicPr>
          <p:cNvPr id="17" name="Picture 16"/>
          <p:cNvPicPr>
            <a:picLocks noChangeAspect="1"/>
          </p:cNvPicPr>
          <p:nvPr/>
        </p:nvPicPr>
        <p:blipFill>
          <a:blip r:embed="rId8"/>
          <a:stretch>
            <a:fillRect/>
          </a:stretch>
        </p:blipFill>
        <p:spPr>
          <a:xfrm>
            <a:off x="1679801" y="1624130"/>
            <a:ext cx="621431" cy="577891"/>
          </a:xfrm>
          <a:prstGeom prst="rect">
            <a:avLst/>
          </a:prstGeom>
        </p:spPr>
      </p:pic>
      <p:cxnSp>
        <p:nvCxnSpPr>
          <p:cNvPr id="21" name="Straight Arrow Connector 20"/>
          <p:cNvCxnSpPr/>
          <p:nvPr/>
        </p:nvCxnSpPr>
        <p:spPr>
          <a:xfrm>
            <a:off x="2105297" y="382196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2" name="TextBox 21"/>
          <p:cNvSpPr txBox="1"/>
          <p:nvPr/>
        </p:nvSpPr>
        <p:spPr>
          <a:xfrm>
            <a:off x="2105297" y="4323170"/>
            <a:ext cx="905237" cy="553998"/>
          </a:xfrm>
          <a:prstGeom prst="rect">
            <a:avLst/>
          </a:prstGeom>
          <a:noFill/>
        </p:spPr>
        <p:txBody>
          <a:bodyPr wrap="square" rtlCol="0">
            <a:spAutoFit/>
          </a:bodyPr>
          <a:lstStyle/>
          <a:p>
            <a:r>
              <a:rPr lang="en-US" sz="1000" b="1" dirty="0" smtClean="0">
                <a:solidFill>
                  <a:srgbClr val="5C5A8A"/>
                </a:solidFill>
                <a:latin typeface="Helvetica" panose="020B0604020202020204" pitchFamily="34" charset="0"/>
                <a:cs typeface="Helvetica" panose="020B0604020202020204" pitchFamily="34" charset="0"/>
              </a:rPr>
              <a:t>Partnership for Patients begins</a:t>
            </a:r>
            <a:endParaRPr lang="en-US" sz="1000" b="1" dirty="0">
              <a:solidFill>
                <a:srgbClr val="5C5A8A"/>
              </a:solidFill>
              <a:latin typeface="Helvetica" panose="020B0604020202020204" pitchFamily="34" charset="0"/>
              <a:cs typeface="Helvetica" panose="020B0604020202020204" pitchFamily="34" charset="0"/>
            </a:endParaRPr>
          </a:p>
        </p:txBody>
      </p:sp>
      <p:pic>
        <p:nvPicPr>
          <p:cNvPr id="20" name="Picture 19"/>
          <p:cNvPicPr>
            <a:picLocks noChangeAspect="1"/>
          </p:cNvPicPr>
          <p:nvPr/>
        </p:nvPicPr>
        <p:blipFill>
          <a:blip r:embed="rId9"/>
          <a:stretch>
            <a:fillRect/>
          </a:stretch>
        </p:blipFill>
        <p:spPr>
          <a:xfrm>
            <a:off x="2055247" y="4877168"/>
            <a:ext cx="718521" cy="636516"/>
          </a:xfrm>
          <a:prstGeom prst="rect">
            <a:avLst/>
          </a:prstGeom>
        </p:spPr>
      </p:pic>
      <p:cxnSp>
        <p:nvCxnSpPr>
          <p:cNvPr id="24" name="Straight Arrow Connector 23"/>
          <p:cNvCxnSpPr/>
          <p:nvPr/>
        </p:nvCxnSpPr>
        <p:spPr>
          <a:xfrm flipV="1">
            <a:off x="3140364" y="2246810"/>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5" name="TextBox 24"/>
          <p:cNvSpPr txBox="1"/>
          <p:nvPr/>
        </p:nvSpPr>
        <p:spPr>
          <a:xfrm>
            <a:off x="2851846" y="1263772"/>
            <a:ext cx="620752" cy="553998"/>
          </a:xfrm>
          <a:prstGeom prst="rect">
            <a:avLst/>
          </a:prstGeom>
          <a:noFill/>
        </p:spPr>
        <p:txBody>
          <a:bodyPr wrap="square" rtlCol="0">
            <a:spAutoFit/>
          </a:bodyPr>
          <a:lstStyle/>
          <a:p>
            <a:r>
              <a:rPr lang="en-US" sz="1000" b="1" dirty="0" smtClean="0">
                <a:solidFill>
                  <a:srgbClr val="5C5A8A"/>
                </a:solidFill>
                <a:latin typeface="Helvetica" panose="020B0604020202020204" pitchFamily="34" charset="0"/>
                <a:cs typeface="Helvetica" panose="020B0604020202020204" pitchFamily="34" charset="0"/>
              </a:rPr>
              <a:t>Million Hearts begins</a:t>
            </a:r>
            <a:endParaRPr lang="en-US" sz="1000" b="1" dirty="0">
              <a:solidFill>
                <a:srgbClr val="5C5A8A"/>
              </a:solidFill>
              <a:latin typeface="Helvetica" panose="020B0604020202020204" pitchFamily="34" charset="0"/>
              <a:cs typeface="Helvetica" panose="020B0604020202020204" pitchFamily="34" charset="0"/>
            </a:endParaRPr>
          </a:p>
        </p:txBody>
      </p:sp>
      <p:pic>
        <p:nvPicPr>
          <p:cNvPr id="23" name="Picture 22"/>
          <p:cNvPicPr>
            <a:picLocks noChangeAspect="1"/>
          </p:cNvPicPr>
          <p:nvPr/>
        </p:nvPicPr>
        <p:blipFill>
          <a:blip r:embed="rId10"/>
          <a:stretch>
            <a:fillRect/>
          </a:stretch>
        </p:blipFill>
        <p:spPr>
          <a:xfrm>
            <a:off x="2852442" y="1863624"/>
            <a:ext cx="657898" cy="311196"/>
          </a:xfrm>
          <a:prstGeom prst="rect">
            <a:avLst/>
          </a:prstGeom>
        </p:spPr>
      </p:pic>
      <p:cxnSp>
        <p:nvCxnSpPr>
          <p:cNvPr id="27" name="Straight Arrow Connector 26"/>
          <p:cNvCxnSpPr/>
          <p:nvPr/>
        </p:nvCxnSpPr>
        <p:spPr>
          <a:xfrm>
            <a:off x="3405976" y="382196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8" name="TextBox 27"/>
          <p:cNvSpPr txBox="1"/>
          <p:nvPr/>
        </p:nvSpPr>
        <p:spPr>
          <a:xfrm>
            <a:off x="2897801" y="4915166"/>
            <a:ext cx="1032063" cy="1323439"/>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California Department of Health Care Services (DHCS) Quality Strategy published </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29" name="Straight Arrow Connector 28"/>
          <p:cNvCxnSpPr/>
          <p:nvPr/>
        </p:nvCxnSpPr>
        <p:spPr>
          <a:xfrm flipV="1">
            <a:off x="4120078" y="226748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0" name="TextBox 29"/>
          <p:cNvSpPr txBox="1"/>
          <p:nvPr/>
        </p:nvSpPr>
        <p:spPr>
          <a:xfrm>
            <a:off x="5964864" y="1466934"/>
            <a:ext cx="801405" cy="707886"/>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CMS Quality Strategy update</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31" name="Straight Arrow Connector 30"/>
          <p:cNvCxnSpPr/>
          <p:nvPr/>
        </p:nvCxnSpPr>
        <p:spPr>
          <a:xfrm>
            <a:off x="4481174" y="382196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2" name="TextBox 31"/>
          <p:cNvSpPr txBox="1"/>
          <p:nvPr/>
        </p:nvSpPr>
        <p:spPr>
          <a:xfrm>
            <a:off x="4106557" y="4915166"/>
            <a:ext cx="835726" cy="861774"/>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California DHCS Quality Strategy update</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33" name="Straight Arrow Connector 32"/>
          <p:cNvCxnSpPr/>
          <p:nvPr/>
        </p:nvCxnSpPr>
        <p:spPr>
          <a:xfrm flipV="1">
            <a:off x="5174078" y="2246810"/>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pic>
        <p:nvPicPr>
          <p:cNvPr id="26" name="Picture 25"/>
          <p:cNvPicPr>
            <a:picLocks noChangeAspect="1"/>
          </p:cNvPicPr>
          <p:nvPr/>
        </p:nvPicPr>
        <p:blipFill>
          <a:blip r:embed="rId11"/>
          <a:stretch>
            <a:fillRect/>
          </a:stretch>
        </p:blipFill>
        <p:spPr>
          <a:xfrm>
            <a:off x="4493312" y="1842668"/>
            <a:ext cx="1353119" cy="359353"/>
          </a:xfrm>
          <a:prstGeom prst="rect">
            <a:avLst/>
          </a:prstGeom>
        </p:spPr>
      </p:pic>
      <p:sp>
        <p:nvSpPr>
          <p:cNvPr id="35" name="TextBox 34"/>
          <p:cNvSpPr txBox="1"/>
          <p:nvPr/>
        </p:nvSpPr>
        <p:spPr>
          <a:xfrm>
            <a:off x="4782093" y="1186828"/>
            <a:ext cx="801405" cy="707886"/>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11</a:t>
            </a:r>
            <a:r>
              <a:rPr lang="en-US" sz="1000" b="1" baseline="30000" dirty="0" smtClean="0">
                <a:solidFill>
                  <a:srgbClr val="5C5A8A"/>
                </a:solidFill>
                <a:latin typeface="Helvetica" panose="020B0604020202020204" pitchFamily="34" charset="0"/>
                <a:cs typeface="Helvetica" panose="020B0604020202020204" pitchFamily="34" charset="0"/>
              </a:rPr>
              <a:t>th</a:t>
            </a:r>
            <a:r>
              <a:rPr lang="en-US" sz="1000" b="1" dirty="0" smtClean="0">
                <a:solidFill>
                  <a:srgbClr val="5C5A8A"/>
                </a:solidFill>
                <a:latin typeface="Helvetica" panose="020B0604020202020204" pitchFamily="34" charset="0"/>
                <a:cs typeface="Helvetica" panose="020B0604020202020204" pitchFamily="34" charset="0"/>
              </a:rPr>
              <a:t> QIO Statement of Work released</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36" name="Straight Arrow Connector 35"/>
          <p:cNvCxnSpPr/>
          <p:nvPr/>
        </p:nvCxnSpPr>
        <p:spPr>
          <a:xfrm>
            <a:off x="5469597" y="3818701"/>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7" name="TextBox 36"/>
          <p:cNvSpPr txBox="1"/>
          <p:nvPr/>
        </p:nvSpPr>
        <p:spPr>
          <a:xfrm>
            <a:off x="5078943" y="4955449"/>
            <a:ext cx="835726" cy="861774"/>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California DHCS Quality Strategy update</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38" name="Straight Arrow Connector 37"/>
          <p:cNvCxnSpPr/>
          <p:nvPr/>
        </p:nvCxnSpPr>
        <p:spPr>
          <a:xfrm flipV="1">
            <a:off x="6388660" y="226748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39" name="TextBox 38"/>
          <p:cNvSpPr txBox="1"/>
          <p:nvPr/>
        </p:nvSpPr>
        <p:spPr>
          <a:xfrm>
            <a:off x="3699906" y="1538924"/>
            <a:ext cx="801405" cy="707886"/>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CMS Quality Strategy published</a:t>
            </a:r>
            <a:endParaRPr lang="en-US" sz="1000" b="1" dirty="0">
              <a:solidFill>
                <a:srgbClr val="5C5A8A"/>
              </a:solidFill>
              <a:latin typeface="Helvetica" panose="020B0604020202020204" pitchFamily="34" charset="0"/>
              <a:cs typeface="Helvetica" panose="020B0604020202020204" pitchFamily="34" charset="0"/>
            </a:endParaRPr>
          </a:p>
        </p:txBody>
      </p:sp>
      <p:cxnSp>
        <p:nvCxnSpPr>
          <p:cNvPr id="41" name="Straight Arrow Connector 40"/>
          <p:cNvCxnSpPr/>
          <p:nvPr/>
        </p:nvCxnSpPr>
        <p:spPr>
          <a:xfrm>
            <a:off x="7015368" y="3821962"/>
            <a:ext cx="0" cy="1096465"/>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42" name="TextBox 41"/>
          <p:cNvSpPr txBox="1"/>
          <p:nvPr/>
        </p:nvSpPr>
        <p:spPr>
          <a:xfrm>
            <a:off x="7005904" y="4543217"/>
            <a:ext cx="1173384" cy="553998"/>
          </a:xfrm>
          <a:prstGeom prst="rect">
            <a:avLst/>
          </a:prstGeom>
          <a:noFill/>
        </p:spPr>
        <p:txBody>
          <a:bodyPr wrap="square" rtlCol="0">
            <a:spAutoFit/>
          </a:bodyPr>
          <a:lstStyle/>
          <a:p>
            <a:pPr algn="ctr"/>
            <a:r>
              <a:rPr lang="en-US" sz="1000" b="1" dirty="0" smtClean="0">
                <a:solidFill>
                  <a:srgbClr val="5C5A8A"/>
                </a:solidFill>
                <a:latin typeface="Helvetica" panose="020B0604020202020204" pitchFamily="34" charset="0"/>
                <a:cs typeface="Helvetica" panose="020B0604020202020204" pitchFamily="34" charset="0"/>
              </a:rPr>
              <a:t>National Quality Strategy 5-Year Anniversary</a:t>
            </a:r>
            <a:endParaRPr lang="en-US" sz="1000" b="1" dirty="0">
              <a:solidFill>
                <a:srgbClr val="5C5A8A"/>
              </a:solidFill>
              <a:latin typeface="Helvetica" panose="020B0604020202020204" pitchFamily="34" charset="0"/>
              <a:cs typeface="Helvetica" panose="020B0604020202020204" pitchFamily="34" charset="0"/>
            </a:endParaRPr>
          </a:p>
        </p:txBody>
      </p:sp>
      <p:pic>
        <p:nvPicPr>
          <p:cNvPr id="34" name="Picture 33"/>
          <p:cNvPicPr>
            <a:picLocks noChangeAspect="1"/>
          </p:cNvPicPr>
          <p:nvPr/>
        </p:nvPicPr>
        <p:blipFill>
          <a:blip r:embed="rId12"/>
          <a:stretch>
            <a:fillRect/>
          </a:stretch>
        </p:blipFill>
        <p:spPr>
          <a:xfrm>
            <a:off x="7175568" y="5088933"/>
            <a:ext cx="727781" cy="849501"/>
          </a:xfrm>
          <a:prstGeom prst="rect">
            <a:avLst/>
          </a:prstGeom>
        </p:spPr>
      </p:pic>
      <p:sp>
        <p:nvSpPr>
          <p:cNvPr id="6" name="Slide Number Placeholder 5"/>
          <p:cNvSpPr>
            <a:spLocks noGrp="1"/>
          </p:cNvSpPr>
          <p:nvPr>
            <p:ph type="sldNum" sz="quarter" idx="11"/>
          </p:nvPr>
        </p:nvSpPr>
        <p:spPr/>
        <p:txBody>
          <a:bodyPr/>
          <a:lstStyle/>
          <a:p>
            <a:fld id="{D1B58527-FE6B-47F6-905B-237959AFB97E}" type="slidenum">
              <a:rPr lang="en-US" altLang="en-US" smtClean="0">
                <a:solidFill>
                  <a:prstClr val="black"/>
                </a:solidFill>
              </a:rPr>
              <a:pPr/>
              <a:t>5</a:t>
            </a:fld>
            <a:endParaRPr lang="en-US" altLang="en-US">
              <a:solidFill>
                <a:prstClr val="black"/>
              </a:solidFill>
            </a:endParaRPr>
          </a:p>
        </p:txBody>
      </p:sp>
    </p:spTree>
    <p:extLst>
      <p:ext uri="{BB962C8B-B14F-4D97-AF65-F5344CB8AC3E}">
        <p14:creationId xmlns:p14="http://schemas.microsoft.com/office/powerpoint/2010/main" val="3902221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p:txBody>
          <a:bodyPr/>
          <a:lstStyle/>
          <a:p>
            <a:r>
              <a:rPr lang="en-US" altLang="en-US" dirty="0" smtClean="0">
                <a:latin typeface="Helvetica" panose="020B0604020202020204" pitchFamily="34" charset="0"/>
              </a:rPr>
              <a:t>Ongoing Federal Implementation Activities</a:t>
            </a:r>
          </a:p>
        </p:txBody>
      </p:sp>
      <p:sp>
        <p:nvSpPr>
          <p:cNvPr id="45058" name="Content Placeholder 5"/>
          <p:cNvSpPr>
            <a:spLocks noGrp="1"/>
          </p:cNvSpPr>
          <p:nvPr>
            <p:ph idx="1"/>
          </p:nvPr>
        </p:nvSpPr>
        <p:spPr>
          <a:xfrm>
            <a:off x="457200" y="1295401"/>
            <a:ext cx="8229600" cy="3962400"/>
          </a:xfrm>
        </p:spPr>
        <p:txBody>
          <a:bodyPr>
            <a:normAutofit/>
          </a:bodyPr>
          <a:lstStyle/>
          <a:p>
            <a:pPr marL="285750" indent="-285750">
              <a:spcAft>
                <a:spcPts val="600"/>
              </a:spcAft>
            </a:pPr>
            <a:r>
              <a:rPr lang="en-US" altLang="en-US" sz="1800" dirty="0" smtClean="0">
                <a:latin typeface="Helvetica" panose="020B0604020202020204" pitchFamily="34" charset="0"/>
              </a:rPr>
              <a:t>Annual meetings of the Interagency Working Group on Health Care Quality, including senior representatives from 24 Federal Agencies</a:t>
            </a:r>
          </a:p>
          <a:p>
            <a:pPr marL="285750" indent="-285750">
              <a:spcAft>
                <a:spcPts val="600"/>
              </a:spcAft>
            </a:pPr>
            <a:r>
              <a:rPr lang="en-US" altLang="en-US" sz="1800" dirty="0" smtClean="0">
                <a:latin typeface="Helvetica" panose="020B0604020202020204" pitchFamily="34" charset="0"/>
              </a:rPr>
              <a:t>Annual updates to the Agency-Specific Plans developed by HHS operating divisions, which are available on the Working for Quality Web site </a:t>
            </a:r>
          </a:p>
          <a:p>
            <a:pPr marL="685800" lvl="1">
              <a:spcAft>
                <a:spcPts val="600"/>
              </a:spcAft>
            </a:pPr>
            <a:r>
              <a:rPr lang="en-US" altLang="en-US" sz="1600" dirty="0" smtClean="0">
                <a:latin typeface="Helvetica" panose="020B0604020202020204" pitchFamily="34" charset="0"/>
              </a:rPr>
              <a:t>Featured Agencies with 2015 Agency-Specific Plans include the Centers for Disease Control and Prevention, the Health Resources and Services Administration, the Substance Abuse and Mental Health Services Administration, the United States Office of Personnel Management, and the Administration for Community Living</a:t>
            </a:r>
          </a:p>
        </p:txBody>
      </p:sp>
      <p:sp>
        <p:nvSpPr>
          <p:cNvPr id="4505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A3D9861-4099-464C-80E1-013EBEB85F2B}" type="slidenum">
              <a:rPr lang="en-US" altLang="en-US">
                <a:latin typeface="Helvetica" panose="020B0604020202020204" pitchFamily="34" charset="0"/>
              </a:rPr>
              <a:pPr/>
              <a:t>6</a:t>
            </a:fld>
            <a:endParaRPr lang="en-US" altLang="en-US">
              <a:latin typeface="Helvetica" panose="020B0604020202020204" pitchFamily="34" charset="0"/>
            </a:endParaRPr>
          </a:p>
        </p:txBody>
      </p:sp>
      <p:grpSp>
        <p:nvGrpSpPr>
          <p:cNvPr id="5" name="Group 4"/>
          <p:cNvGrpSpPr/>
          <p:nvPr/>
        </p:nvGrpSpPr>
        <p:grpSpPr>
          <a:xfrm>
            <a:off x="1126265" y="3915269"/>
            <a:ext cx="6891470" cy="2148336"/>
            <a:chOff x="484094" y="3281721"/>
            <a:chExt cx="7916638" cy="2467920"/>
          </a:xfrm>
        </p:grpSpPr>
        <p:pic>
          <p:nvPicPr>
            <p:cNvPr id="6" name="Picture 5" descr="CDC.gov">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484094" y="3429000"/>
              <a:ext cx="4685982" cy="523873"/>
            </a:xfrm>
            <a:prstGeom prst="rect">
              <a:avLst/>
            </a:prstGeom>
            <a:noFill/>
            <a:ln>
              <a:noFill/>
            </a:ln>
          </p:spPr>
        </p:pic>
        <p:pic>
          <p:nvPicPr>
            <p:cNvPr id="7" name="Picture 6" descr="ACL Logo link to home page">
              <a:hlinkClick r:id="rId5" tooltip="&quot;Link to ACL Home Page&quot;"/>
            </p:cNvPr>
            <p:cNvPicPr/>
            <p:nvPr/>
          </p:nvPicPr>
          <p:blipFill>
            <a:blip r:embed="rId6">
              <a:extLst>
                <a:ext uri="{28A0092B-C50C-407E-A947-70E740481C1C}">
                  <a14:useLocalDpi xmlns:a14="http://schemas.microsoft.com/office/drawing/2010/main" val="0"/>
                </a:ext>
              </a:extLst>
            </a:blip>
            <a:srcRect/>
            <a:stretch>
              <a:fillRect/>
            </a:stretch>
          </p:blipFill>
          <p:spPr bwMode="auto">
            <a:xfrm>
              <a:off x="5881528" y="4614291"/>
              <a:ext cx="2219325" cy="695325"/>
            </a:xfrm>
            <a:prstGeom prst="rect">
              <a:avLst/>
            </a:prstGeom>
            <a:noFill/>
            <a:ln>
              <a:noFill/>
            </a:ln>
          </p:spPr>
        </p:pic>
        <p:pic>
          <p:nvPicPr>
            <p:cNvPr id="8" name="Picture 7" descr="Health Resources and Services Administration, H R S A">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609600" y="4580953"/>
              <a:ext cx="2505075" cy="762000"/>
            </a:xfrm>
            <a:prstGeom prst="rect">
              <a:avLst/>
            </a:prstGeom>
            <a:noFill/>
            <a:ln>
              <a:noFill/>
            </a:ln>
          </p:spPr>
        </p:pic>
        <p:pic>
          <p:nvPicPr>
            <p:cNvPr id="9" name="Picture 8"/>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74519" y="4310731"/>
              <a:ext cx="1447165" cy="1438910"/>
            </a:xfrm>
            <a:prstGeom prst="rect">
              <a:avLst/>
            </a:prstGeom>
            <a:noFill/>
            <a:ln>
              <a:noFill/>
            </a:ln>
          </p:spPr>
        </p:pic>
        <p:pic>
          <p:nvPicPr>
            <p:cNvPr id="10" name="Picture 9" descr="C:\Users\570191\AppData\Local\Microsoft\Windows\Temporary Internet Files\Content.Outlook\1LDMMCOX\SAMHSAWordmark.jp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95582" y="3281721"/>
              <a:ext cx="3105150" cy="809943"/>
            </a:xfrm>
            <a:prstGeom prst="rect">
              <a:avLst/>
            </a:prstGeom>
            <a:noFill/>
            <a:ln>
              <a:noFill/>
            </a:ln>
          </p:spPr>
        </p:pic>
      </p:grpSp>
    </p:spTree>
    <p:extLst>
      <p:ext uri="{BB962C8B-B14F-4D97-AF65-F5344CB8AC3E}">
        <p14:creationId xmlns:p14="http://schemas.microsoft.com/office/powerpoint/2010/main" val="2376917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p:txBody>
          <a:bodyPr/>
          <a:lstStyle/>
          <a:p>
            <a:r>
              <a:rPr lang="en-US" altLang="en-US" dirty="0" smtClean="0">
                <a:latin typeface="Helvetica" panose="020B0604020202020204" pitchFamily="34" charset="0"/>
              </a:rPr>
              <a:t>Ongoing Implementation Activities</a:t>
            </a:r>
          </a:p>
        </p:txBody>
      </p:sp>
      <p:sp>
        <p:nvSpPr>
          <p:cNvPr id="45059" name="Slide Number Placeholder 3"/>
          <p:cNvSpPr>
            <a:spLocks noGrp="1"/>
          </p:cNvSpPr>
          <p:nvPr>
            <p:ph type="sldNum" sz="quarter" idx="11"/>
          </p:nvPr>
        </p:nvSpPr>
        <p:spPr bwMode="auto">
          <a:xfrm>
            <a:off x="5791348" y="6357879"/>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A3D9861-4099-464C-80E1-013EBEB85F2B}" type="slidenum">
              <a:rPr lang="en-US" altLang="en-US">
                <a:latin typeface="Helvetica" panose="020B0604020202020204" pitchFamily="34" charset="0"/>
              </a:rPr>
              <a:pPr/>
              <a:t>7</a:t>
            </a:fld>
            <a:endParaRPr lang="en-US" altLang="en-US" dirty="0">
              <a:latin typeface="Helvetica" panose="020B0604020202020204" pitchFamily="34" charset="0"/>
            </a:endParaRPr>
          </a:p>
        </p:txBody>
      </p:sp>
      <p:pic>
        <p:nvPicPr>
          <p:cNvPr id="2" name="Picture 1"/>
          <p:cNvPicPr>
            <a:picLocks noChangeAspect="1"/>
          </p:cNvPicPr>
          <p:nvPr/>
        </p:nvPicPr>
        <p:blipFill>
          <a:blip r:embed="rId3"/>
          <a:stretch>
            <a:fillRect/>
          </a:stretch>
        </p:blipFill>
        <p:spPr>
          <a:xfrm>
            <a:off x="711609" y="3234812"/>
            <a:ext cx="3960773" cy="717782"/>
          </a:xfrm>
          <a:prstGeom prst="rect">
            <a:avLst/>
          </a:prstGeom>
        </p:spPr>
      </p:pic>
      <p:pic>
        <p:nvPicPr>
          <p:cNvPr id="3" name="Picture 2"/>
          <p:cNvPicPr>
            <a:picLocks noChangeAspect="1"/>
          </p:cNvPicPr>
          <p:nvPr/>
        </p:nvPicPr>
        <p:blipFill>
          <a:blip r:embed="rId4"/>
          <a:stretch>
            <a:fillRect/>
          </a:stretch>
        </p:blipFill>
        <p:spPr>
          <a:xfrm>
            <a:off x="4672382" y="3237152"/>
            <a:ext cx="3798378" cy="630917"/>
          </a:xfrm>
          <a:prstGeom prst="rect">
            <a:avLst/>
          </a:prstGeom>
        </p:spPr>
      </p:pic>
      <p:pic>
        <p:nvPicPr>
          <p:cNvPr id="4" name="Picture 3"/>
          <p:cNvPicPr>
            <a:picLocks noChangeAspect="1"/>
          </p:cNvPicPr>
          <p:nvPr/>
        </p:nvPicPr>
        <p:blipFill>
          <a:blip r:embed="rId5"/>
          <a:stretch>
            <a:fillRect/>
          </a:stretch>
        </p:blipFill>
        <p:spPr>
          <a:xfrm>
            <a:off x="3105902" y="4006466"/>
            <a:ext cx="3132960" cy="645485"/>
          </a:xfrm>
          <a:prstGeom prst="rect">
            <a:avLst/>
          </a:prstGeom>
        </p:spPr>
      </p:pic>
      <p:pic>
        <p:nvPicPr>
          <p:cNvPr id="11" name="Picture 10"/>
          <p:cNvPicPr>
            <a:picLocks noChangeAspect="1"/>
          </p:cNvPicPr>
          <p:nvPr/>
        </p:nvPicPr>
        <p:blipFill>
          <a:blip r:embed="rId6"/>
          <a:stretch>
            <a:fillRect/>
          </a:stretch>
        </p:blipFill>
        <p:spPr>
          <a:xfrm>
            <a:off x="3672954" y="4873789"/>
            <a:ext cx="1798091" cy="1303314"/>
          </a:xfrm>
          <a:prstGeom prst="rect">
            <a:avLst/>
          </a:prstGeom>
        </p:spPr>
      </p:pic>
      <p:sp>
        <p:nvSpPr>
          <p:cNvPr id="5" name="Content Placeholder 4"/>
          <p:cNvSpPr>
            <a:spLocks noGrp="1"/>
          </p:cNvSpPr>
          <p:nvPr>
            <p:ph idx="1"/>
          </p:nvPr>
        </p:nvSpPr>
        <p:spPr/>
        <p:txBody>
          <a:bodyPr/>
          <a:lstStyle/>
          <a:p>
            <a:r>
              <a:rPr lang="en-US" altLang="en-US" dirty="0">
                <a:latin typeface="Calibri (Body)" charset="0"/>
              </a:rPr>
              <a:t>The </a:t>
            </a:r>
            <a:r>
              <a:rPr lang="en-US" altLang="en-US" i="1" dirty="0">
                <a:latin typeface="Calibri (Body)" charset="0"/>
              </a:rPr>
              <a:t>Priorities in</a:t>
            </a:r>
            <a:r>
              <a:rPr lang="en-US" altLang="en-US" dirty="0">
                <a:latin typeface="Calibri (Body)" charset="0"/>
              </a:rPr>
              <a:t> </a:t>
            </a:r>
            <a:r>
              <a:rPr lang="en-US" altLang="en-US" i="1" dirty="0">
                <a:latin typeface="Calibri (Body)" charset="0"/>
              </a:rPr>
              <a:t>Action </a:t>
            </a:r>
            <a:r>
              <a:rPr lang="en-US" altLang="en-US" dirty="0">
                <a:latin typeface="Calibri (Body)" charset="0"/>
              </a:rPr>
              <a:t>series, which </a:t>
            </a:r>
            <a:r>
              <a:rPr lang="en-US" altLang="en-US" dirty="0" smtClean="0">
                <a:latin typeface="Calibri (Body)" charset="0"/>
              </a:rPr>
              <a:t>examines </a:t>
            </a:r>
            <a:r>
              <a:rPr lang="en-US" altLang="en-US" dirty="0">
                <a:latin typeface="Calibri (Body)" charset="0"/>
              </a:rPr>
              <a:t>some of our Nation’s most promising and transformative </a:t>
            </a:r>
            <a:r>
              <a:rPr lang="en-US" altLang="en-US" dirty="0" smtClean="0">
                <a:latin typeface="Calibri (Body)" charset="0"/>
              </a:rPr>
              <a:t>Federal</a:t>
            </a:r>
            <a:r>
              <a:rPr lang="en-US" altLang="en-US" dirty="0">
                <a:latin typeface="Calibri (Body)" charset="0"/>
              </a:rPr>
              <a:t>, </a:t>
            </a:r>
            <a:r>
              <a:rPr lang="en-US" altLang="en-US" dirty="0" smtClean="0">
                <a:latin typeface="Calibri (Body)" charset="0"/>
              </a:rPr>
              <a:t>State</a:t>
            </a:r>
            <a:r>
              <a:rPr lang="en-US" altLang="en-US" dirty="0">
                <a:latin typeface="Calibri (Body)" charset="0"/>
              </a:rPr>
              <a:t>, and local quality improvement programs and describes their alignment to the National Quality Strategy’s six priorities</a:t>
            </a:r>
          </a:p>
          <a:p>
            <a:endParaRPr lang="en-US" dirty="0"/>
          </a:p>
        </p:txBody>
      </p:sp>
    </p:spTree>
    <p:extLst>
      <p:ext uri="{BB962C8B-B14F-4D97-AF65-F5344CB8AC3E}">
        <p14:creationId xmlns:p14="http://schemas.microsoft.com/office/powerpoint/2010/main" val="42949603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p:txBody>
          <a:bodyPr/>
          <a:lstStyle/>
          <a:p>
            <a:r>
              <a:rPr lang="en-US" altLang="en-US" dirty="0" smtClean="0">
                <a:latin typeface="Helvetica" panose="020B0604020202020204" pitchFamily="34" charset="0"/>
              </a:rPr>
              <a:t>National Quality Strategy Progress</a:t>
            </a:r>
          </a:p>
        </p:txBody>
      </p:sp>
      <p:sp>
        <p:nvSpPr>
          <p:cNvPr id="45058" name="Content Placeholder 5"/>
          <p:cNvSpPr>
            <a:spLocks noGrp="1"/>
          </p:cNvSpPr>
          <p:nvPr>
            <p:ph idx="1"/>
          </p:nvPr>
        </p:nvSpPr>
        <p:spPr>
          <a:xfrm>
            <a:off x="390099" y="1390749"/>
            <a:ext cx="3487003" cy="4286720"/>
          </a:xfrm>
        </p:spPr>
        <p:txBody>
          <a:bodyPr>
            <a:normAutofit/>
          </a:bodyPr>
          <a:lstStyle/>
          <a:p>
            <a:pPr marL="285750" indent="-285750">
              <a:spcAft>
                <a:spcPts val="600"/>
              </a:spcAft>
            </a:pPr>
            <a:r>
              <a:rPr lang="en-US" altLang="en-US" sz="1600" dirty="0" smtClean="0">
                <a:latin typeface="Helvetica" panose="020B0604020202020204" pitchFamily="34" charset="0"/>
                <a:cs typeface="Helvetica" panose="020B0604020202020204" pitchFamily="34" charset="0"/>
              </a:rPr>
              <a:t>The National Healthcare Quality and Disparities Report (QDR) annually </a:t>
            </a:r>
            <a:r>
              <a:rPr lang="en-US" altLang="en-US" sz="1600" dirty="0">
                <a:latin typeface="Helvetica" panose="020B0604020202020204" pitchFamily="34" charset="0"/>
                <a:cs typeface="Helvetica" panose="020B0604020202020204" pitchFamily="34" charset="0"/>
              </a:rPr>
              <a:t>publishes reports on </a:t>
            </a:r>
            <a:r>
              <a:rPr lang="en-US" altLang="en-US" sz="1600" dirty="0" smtClean="0">
                <a:latin typeface="Helvetica" panose="020B0604020202020204" pitchFamily="34" charset="0"/>
                <a:cs typeface="Helvetica" panose="020B0604020202020204" pitchFamily="34" charset="0"/>
              </a:rPr>
              <a:t>progress in </a:t>
            </a:r>
            <a:r>
              <a:rPr lang="en-US" altLang="en-US" sz="1600" dirty="0">
                <a:latin typeface="Helvetica" panose="020B0604020202020204" pitchFamily="34" charset="0"/>
                <a:cs typeface="Helvetica" panose="020B0604020202020204" pitchFamily="34" charset="0"/>
              </a:rPr>
              <a:t>health care quality, access to care, and health care disparities according to each of the six </a:t>
            </a:r>
            <a:r>
              <a:rPr lang="en-US" altLang="en-US" sz="1600" dirty="0" smtClean="0">
                <a:latin typeface="Helvetica" panose="020B0604020202020204" pitchFamily="34" charset="0"/>
                <a:cs typeface="Helvetica" panose="020B0604020202020204" pitchFamily="34" charset="0"/>
              </a:rPr>
              <a:t>National Quality Strategy priorities</a:t>
            </a:r>
            <a:r>
              <a:rPr lang="en-US" altLang="en-US" sz="1600" dirty="0" smtClean="0">
                <a:solidFill>
                  <a:srgbClr val="FF0000"/>
                </a:solidFill>
                <a:latin typeface="Helvetica" panose="020B0604020202020204" pitchFamily="34" charset="0"/>
                <a:cs typeface="Helvetica" panose="020B0604020202020204" pitchFamily="34" charset="0"/>
              </a:rPr>
              <a:t>.</a:t>
            </a:r>
            <a:endParaRPr lang="en-US" altLang="en-US" sz="1600" dirty="0" smtClean="0">
              <a:latin typeface="Helvetica" panose="020B0604020202020204" pitchFamily="34" charset="0"/>
              <a:cs typeface="Helvetica" panose="020B0604020202020204" pitchFamily="34" charset="0"/>
            </a:endParaRPr>
          </a:p>
          <a:p>
            <a:pPr marL="285750" indent="-285750">
              <a:spcAft>
                <a:spcPts val="600"/>
              </a:spcAft>
            </a:pPr>
            <a:r>
              <a:rPr lang="en-US" altLang="en-US" sz="1600" dirty="0" smtClean="0">
                <a:latin typeface="Helvetica" panose="020B0604020202020204" pitchFamily="34" charset="0"/>
                <a:cs typeface="Helvetica" panose="020B0604020202020204" pitchFamily="34" charset="0"/>
              </a:rPr>
              <a:t>Quality measure data demonstrating progress against each of the six priorities </a:t>
            </a:r>
            <a:r>
              <a:rPr lang="en-US" altLang="en-US" sz="1600" dirty="0">
                <a:latin typeface="Helvetica" panose="020B0604020202020204" pitchFamily="34" charset="0"/>
                <a:cs typeface="Helvetica" panose="020B0604020202020204" pitchFamily="34" charset="0"/>
              </a:rPr>
              <a:t>are hosted at </a:t>
            </a:r>
            <a:r>
              <a:rPr lang="en-US" altLang="en-US" sz="1600" dirty="0">
                <a:latin typeface="Helvetica" panose="020B0604020202020204" pitchFamily="34" charset="0"/>
                <a:cs typeface="Helvetica" panose="020B0604020202020204" pitchFamily="34" charset="0"/>
                <a:hlinkClick r:id="rId3"/>
              </a:rPr>
              <a:t>https://</a:t>
            </a:r>
            <a:r>
              <a:rPr lang="en-US" altLang="en-US" sz="1600" dirty="0" smtClean="0">
                <a:latin typeface="Helvetica" panose="020B0604020202020204" pitchFamily="34" charset="0"/>
                <a:cs typeface="Helvetica" panose="020B0604020202020204" pitchFamily="34" charset="0"/>
                <a:hlinkClick r:id="rId3"/>
              </a:rPr>
              <a:t>nhqrnet.ahrq.gov/inhqrdr/data/query</a:t>
            </a:r>
            <a:r>
              <a:rPr lang="en-US" altLang="en-US" sz="1600" dirty="0" smtClean="0">
                <a:solidFill>
                  <a:srgbClr val="FF0000"/>
                </a:solidFill>
                <a:latin typeface="Helvetica" panose="020B0604020202020204" pitchFamily="34" charset="0"/>
                <a:cs typeface="Helvetica" panose="020B0604020202020204" pitchFamily="34" charset="0"/>
              </a:rPr>
              <a:t>.</a:t>
            </a:r>
            <a:r>
              <a:rPr lang="en-US" altLang="en-US" sz="1600" dirty="0" smtClean="0">
                <a:latin typeface="Helvetica" panose="020B0604020202020204" pitchFamily="34" charset="0"/>
                <a:cs typeface="Helvetica" panose="020B0604020202020204" pitchFamily="34" charset="0"/>
              </a:rPr>
              <a:t> </a:t>
            </a:r>
          </a:p>
          <a:p>
            <a:pPr marL="285750" indent="-285750"/>
            <a:endParaRPr lang="en-US" altLang="en-US" sz="1800" dirty="0" smtClean="0">
              <a:latin typeface="Calibri (Body)" charset="0"/>
            </a:endParaRPr>
          </a:p>
          <a:p>
            <a:pPr marL="285750" indent="-285750"/>
            <a:endParaRPr lang="en-US" altLang="en-US" sz="1800" dirty="0">
              <a:latin typeface="Calibri (Body)" charset="0"/>
            </a:endParaRPr>
          </a:p>
        </p:txBody>
      </p:sp>
      <p:sp>
        <p:nvSpPr>
          <p:cNvPr id="45059" name="Slide Number Placeholder 3"/>
          <p:cNvSpPr>
            <a:spLocks noGrp="1"/>
          </p:cNvSpPr>
          <p:nvPr>
            <p:ph type="sldNum" sz="quarter" idx="11"/>
          </p:nvPr>
        </p:nvSpPr>
        <p:spPr bwMode="auto">
          <a:xfrm>
            <a:off x="5791200" y="6329684"/>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BA3D9861-4099-464C-80E1-013EBEB85F2B}" type="slidenum">
              <a:rPr lang="en-US" altLang="en-US">
                <a:latin typeface="Helvetica" panose="020B0604020202020204" pitchFamily="34" charset="0"/>
              </a:rPr>
              <a:pPr/>
              <a:t>8</a:t>
            </a:fld>
            <a:endParaRPr lang="en-US" altLang="en-US" dirty="0">
              <a:latin typeface="Helvetica" panose="020B0604020202020204" pitchFamily="34" charset="0"/>
            </a:endParaRPr>
          </a:p>
        </p:txBody>
      </p:sp>
      <p:grpSp>
        <p:nvGrpSpPr>
          <p:cNvPr id="9" name="Group 8"/>
          <p:cNvGrpSpPr/>
          <p:nvPr/>
        </p:nvGrpSpPr>
        <p:grpSpPr>
          <a:xfrm>
            <a:off x="3944203" y="1390749"/>
            <a:ext cx="4957872" cy="3448050"/>
            <a:chOff x="3944203" y="1390749"/>
            <a:chExt cx="4957872" cy="3448050"/>
          </a:xfrm>
        </p:grpSpPr>
        <p:pic>
          <p:nvPicPr>
            <p:cNvPr id="6" name="Picture 5"/>
            <p:cNvPicPr>
              <a:picLocks noChangeAspect="1"/>
            </p:cNvPicPr>
            <p:nvPr/>
          </p:nvPicPr>
          <p:blipFill>
            <a:blip r:embed="rId4"/>
            <a:stretch>
              <a:fillRect/>
            </a:stretch>
          </p:blipFill>
          <p:spPr>
            <a:xfrm>
              <a:off x="3944203" y="1905099"/>
              <a:ext cx="4957872" cy="2933700"/>
            </a:xfrm>
            <a:prstGeom prst="rect">
              <a:avLst/>
            </a:prstGeom>
            <a:ln w="12700">
              <a:solidFill>
                <a:schemeClr val="tx1"/>
              </a:solidFill>
            </a:ln>
          </p:spPr>
        </p:pic>
        <p:pic>
          <p:nvPicPr>
            <p:cNvPr id="8" name="Picture 7"/>
            <p:cNvPicPr>
              <a:picLocks noChangeAspect="1"/>
            </p:cNvPicPr>
            <p:nvPr/>
          </p:nvPicPr>
          <p:blipFill>
            <a:blip r:embed="rId5"/>
            <a:stretch>
              <a:fillRect/>
            </a:stretch>
          </p:blipFill>
          <p:spPr>
            <a:xfrm>
              <a:off x="3944203" y="1390749"/>
              <a:ext cx="4957872" cy="490339"/>
            </a:xfrm>
            <a:prstGeom prst="rect">
              <a:avLst/>
            </a:prstGeom>
            <a:ln w="12700">
              <a:solidFill>
                <a:schemeClr val="tx1"/>
              </a:solidFill>
            </a:ln>
          </p:spPr>
        </p:pic>
      </p:grpSp>
    </p:spTree>
    <p:extLst>
      <p:ext uri="{BB962C8B-B14F-4D97-AF65-F5344CB8AC3E}">
        <p14:creationId xmlns:p14="http://schemas.microsoft.com/office/powerpoint/2010/main" val="3424779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09600" y="533400"/>
            <a:ext cx="8229600" cy="661988"/>
          </a:xfrm>
        </p:spPr>
        <p:txBody>
          <a:bodyPr/>
          <a:lstStyle/>
          <a:p>
            <a:r>
              <a:rPr lang="en-US" altLang="en-US" dirty="0" smtClean="0">
                <a:latin typeface="Helvetica" panose="020B0604020202020204" pitchFamily="34" charset="0"/>
              </a:rPr>
              <a:t>Overview of the 5</a:t>
            </a:r>
            <a:r>
              <a:rPr lang="en-US" altLang="en-US" baseline="30000" dirty="0" smtClean="0">
                <a:latin typeface="Helvetica" panose="020B0604020202020204" pitchFamily="34" charset="0"/>
              </a:rPr>
              <a:t>th</a:t>
            </a:r>
            <a:r>
              <a:rPr lang="en-US" altLang="en-US" dirty="0" smtClean="0">
                <a:latin typeface="Helvetica" panose="020B0604020202020204" pitchFamily="34" charset="0"/>
              </a:rPr>
              <a:t> Anniversary Update</a:t>
            </a:r>
          </a:p>
        </p:txBody>
      </p:sp>
      <p:sp>
        <p:nvSpPr>
          <p:cNvPr id="46082" name="Content Placeholder 2"/>
          <p:cNvSpPr>
            <a:spLocks noGrp="1"/>
          </p:cNvSpPr>
          <p:nvPr>
            <p:ph idx="1"/>
          </p:nvPr>
        </p:nvSpPr>
        <p:spPr>
          <a:xfrm>
            <a:off x="4160520" y="1195388"/>
            <a:ext cx="4526280" cy="3835400"/>
          </a:xfrm>
        </p:spPr>
        <p:txBody>
          <a:bodyPr/>
          <a:lstStyle/>
          <a:p>
            <a:pPr lvl="0"/>
            <a:r>
              <a:rPr lang="en-US" sz="1400" dirty="0">
                <a:latin typeface="Helvetica" panose="020B0604020202020204" pitchFamily="34" charset="0"/>
                <a:cs typeface="Helvetica" panose="020B0604020202020204" pitchFamily="34" charset="0"/>
              </a:rPr>
              <a:t>Key findings in the report include: </a:t>
            </a:r>
          </a:p>
          <a:p>
            <a:pPr lvl="1">
              <a:spcAft>
                <a:spcPts val="600"/>
              </a:spcAft>
            </a:pPr>
            <a:r>
              <a:rPr lang="en-US" sz="1400" b="1" dirty="0">
                <a:latin typeface="Helvetica" panose="020B0604020202020204" pitchFamily="34" charset="0"/>
                <a:cs typeface="Helvetica" panose="020B0604020202020204" pitchFamily="34" charset="0"/>
              </a:rPr>
              <a:t>Dramatic improvement in Access </a:t>
            </a:r>
            <a:r>
              <a:rPr lang="en-US" sz="1400" dirty="0">
                <a:latin typeface="Helvetica" panose="020B0604020202020204" pitchFamily="34" charset="0"/>
                <a:cs typeface="Helvetica" panose="020B0604020202020204" pitchFamily="34" charset="0"/>
              </a:rPr>
              <a:t>to health care, led by sustained reductions in the number of Americans without health insurance and increases in the number of Americans with a usual source of medical care. </a:t>
            </a:r>
          </a:p>
          <a:p>
            <a:pPr lvl="1">
              <a:spcAft>
                <a:spcPts val="600"/>
              </a:spcAft>
            </a:pPr>
            <a:r>
              <a:rPr lang="en-US" sz="1400" b="1" dirty="0">
                <a:latin typeface="Helvetica" panose="020B0604020202020204" pitchFamily="34" charset="0"/>
                <a:cs typeface="Helvetica" panose="020B0604020202020204" pitchFamily="34" charset="0"/>
              </a:rPr>
              <a:t>Continued improvement in Quality </a:t>
            </a:r>
            <a:r>
              <a:rPr lang="en-US" sz="1400" dirty="0">
                <a:latin typeface="Helvetica" panose="020B0604020202020204" pitchFamily="34" charset="0"/>
                <a:cs typeface="Helvetica" panose="020B0604020202020204" pitchFamily="34" charset="0"/>
              </a:rPr>
              <a:t>of health care, but wide variation exists across the National Quality Strategy priorities.</a:t>
            </a:r>
          </a:p>
          <a:p>
            <a:pPr lvl="1">
              <a:spcAft>
                <a:spcPts val="600"/>
              </a:spcAft>
            </a:pPr>
            <a:r>
              <a:rPr lang="en-US" sz="1400" b="1" dirty="0">
                <a:latin typeface="Helvetica" panose="020B0604020202020204" pitchFamily="34" charset="0"/>
                <a:cs typeface="Helvetica" panose="020B0604020202020204" pitchFamily="34" charset="0"/>
              </a:rPr>
              <a:t>Persistent Disparities</a:t>
            </a:r>
            <a:r>
              <a:rPr lang="en-US" sz="1400" dirty="0">
                <a:latin typeface="Helvetica" panose="020B0604020202020204" pitchFamily="34" charset="0"/>
                <a:cs typeface="Helvetica" panose="020B0604020202020204" pitchFamily="34" charset="0"/>
              </a:rPr>
              <a:t> related to race, ethnicity, and socioeconomic status among measures of access and all National Quality Strategy priorities, but some are getting smaller.</a:t>
            </a:r>
          </a:p>
          <a:p>
            <a:r>
              <a:rPr lang="en-US" sz="1400" dirty="0">
                <a:latin typeface="Helvetica" panose="020B0604020202020204" pitchFamily="34" charset="0"/>
                <a:cs typeface="Helvetica" panose="020B0604020202020204" pitchFamily="34" charset="0"/>
              </a:rPr>
              <a:t>Features organizations putting the National Quality Strategy priorities into action to improve health and health care </a:t>
            </a:r>
            <a:r>
              <a:rPr lang="en-US" sz="1400" dirty="0" smtClean="0">
                <a:latin typeface="Helvetica" panose="020B0604020202020204" pitchFamily="34" charset="0"/>
                <a:cs typeface="Helvetica" panose="020B0604020202020204" pitchFamily="34" charset="0"/>
              </a:rPr>
              <a:t>quality</a:t>
            </a:r>
            <a:r>
              <a:rPr lang="en-US" sz="1400" dirty="0" smtClean="0">
                <a:solidFill>
                  <a:srgbClr val="FF0000"/>
                </a:solidFill>
                <a:latin typeface="Helvetica" panose="020B0604020202020204" pitchFamily="34" charset="0"/>
                <a:cs typeface="Helvetica" panose="020B0604020202020204" pitchFamily="34" charset="0"/>
              </a:rPr>
              <a:t>.</a:t>
            </a:r>
            <a:r>
              <a:rPr lang="en-US" sz="1400" dirty="0" smtClean="0">
                <a:latin typeface="Helvetica" panose="020B0604020202020204" pitchFamily="34" charset="0"/>
                <a:cs typeface="Helvetica" panose="020B0604020202020204" pitchFamily="34" charset="0"/>
              </a:rPr>
              <a:t> </a:t>
            </a:r>
            <a:endParaRPr lang="en-US" sz="1400" dirty="0">
              <a:latin typeface="Helvetica" panose="020B0604020202020204" pitchFamily="34" charset="0"/>
              <a:cs typeface="Helvetica" panose="020B0604020202020204" pitchFamily="34" charset="0"/>
            </a:endParaRPr>
          </a:p>
          <a:p>
            <a:pPr>
              <a:spcAft>
                <a:spcPts val="600"/>
              </a:spcAft>
            </a:pPr>
            <a:endParaRPr lang="en-US" altLang="en-US" sz="1800" dirty="0">
              <a:latin typeface="Helvetica" panose="020B0604020202020204" pitchFamily="34" charset="0"/>
            </a:endParaRPr>
          </a:p>
          <a:p>
            <a:pPr>
              <a:spcAft>
                <a:spcPts val="600"/>
              </a:spcAft>
            </a:pPr>
            <a:endParaRPr lang="en-US" altLang="en-US" sz="1800" dirty="0" smtClean="0">
              <a:latin typeface="Helvetica" panose="020B0604020202020204" pitchFamily="34" charset="0"/>
            </a:endParaRPr>
          </a:p>
        </p:txBody>
      </p:sp>
      <p:sp>
        <p:nvSpPr>
          <p:cNvPr id="46083"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Geneva" pitchFamily="125" charset="-128"/>
              </a:defRPr>
            </a:lvl1pPr>
            <a:lvl2pPr marL="742950" indent="-285750">
              <a:defRPr>
                <a:solidFill>
                  <a:schemeClr val="tx1"/>
                </a:solidFill>
                <a:latin typeface="Calibri" panose="020F0502020204030204" pitchFamily="34" charset="0"/>
                <a:ea typeface="Geneva" pitchFamily="125" charset="-128"/>
              </a:defRPr>
            </a:lvl2pPr>
            <a:lvl3pPr marL="1143000" indent="-228600">
              <a:defRPr>
                <a:solidFill>
                  <a:schemeClr val="tx1"/>
                </a:solidFill>
                <a:latin typeface="Calibri" panose="020F0502020204030204" pitchFamily="34" charset="0"/>
                <a:ea typeface="Geneva" pitchFamily="125" charset="-128"/>
              </a:defRPr>
            </a:lvl3pPr>
            <a:lvl4pPr marL="1600200" indent="-228600">
              <a:defRPr>
                <a:solidFill>
                  <a:schemeClr val="tx1"/>
                </a:solidFill>
                <a:latin typeface="Calibri" panose="020F0502020204030204" pitchFamily="34" charset="0"/>
                <a:ea typeface="Geneva" pitchFamily="125" charset="-128"/>
              </a:defRPr>
            </a:lvl4pPr>
            <a:lvl5pPr marL="2057400" indent="-228600">
              <a:defRPr>
                <a:solidFill>
                  <a:schemeClr val="tx1"/>
                </a:solidFill>
                <a:latin typeface="Calibri" panose="020F0502020204030204" pitchFamily="34" charset="0"/>
                <a:ea typeface="Geneva" pitchFamily="125" charset="-128"/>
              </a:defRPr>
            </a:lvl5pPr>
            <a:lvl6pPr marL="25146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6pPr>
            <a:lvl7pPr marL="29718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7pPr>
            <a:lvl8pPr marL="34290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8pPr>
            <a:lvl9pPr marL="3886200" indent="-228600" defTabSz="457200" fontAlgn="base">
              <a:spcBef>
                <a:spcPct val="0"/>
              </a:spcBef>
              <a:spcAft>
                <a:spcPct val="0"/>
              </a:spcAft>
              <a:defRPr>
                <a:solidFill>
                  <a:schemeClr val="tx1"/>
                </a:solidFill>
                <a:latin typeface="Calibri" panose="020F0502020204030204" pitchFamily="34" charset="0"/>
                <a:ea typeface="Geneva" pitchFamily="125" charset="-128"/>
              </a:defRPr>
            </a:lvl9pPr>
          </a:lstStyle>
          <a:p>
            <a:fld id="{89AF4B27-4E34-419C-A6A9-4A6C60267D3F}" type="slidenum">
              <a:rPr lang="en-US" altLang="en-US">
                <a:solidFill>
                  <a:srgbClr val="000000"/>
                </a:solidFill>
              </a:rPr>
              <a:pPr/>
              <a:t>9</a:t>
            </a:fld>
            <a:endParaRPr lang="en-US" altLang="en-US" dirty="0">
              <a:solidFill>
                <a:srgbClr val="000000"/>
              </a:solidFill>
            </a:endParaRPr>
          </a:p>
        </p:txBody>
      </p:sp>
      <p:pic>
        <p:nvPicPr>
          <p:cNvPr id="5" name="Picture 4"/>
          <p:cNvPicPr>
            <a:picLocks noChangeAspect="1"/>
          </p:cNvPicPr>
          <p:nvPr/>
        </p:nvPicPr>
        <p:blipFill>
          <a:blip r:embed="rId3"/>
          <a:stretch>
            <a:fillRect/>
          </a:stretch>
        </p:blipFill>
        <p:spPr>
          <a:xfrm>
            <a:off x="668741" y="1195389"/>
            <a:ext cx="3432638" cy="4458280"/>
          </a:xfrm>
          <a:prstGeom prst="rect">
            <a:avLst/>
          </a:prstGeom>
          <a:ln w="12700">
            <a:solidFill>
              <a:schemeClr val="tx1"/>
            </a:solidFill>
          </a:ln>
        </p:spPr>
      </p:pic>
    </p:spTree>
    <p:extLst>
      <p:ext uri="{BB962C8B-B14F-4D97-AF65-F5344CB8AC3E}">
        <p14:creationId xmlns:p14="http://schemas.microsoft.com/office/powerpoint/2010/main" val="1171896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1600" b="1" dirty="0" smtClean="0">
            <a:solidFill>
              <a:schemeClr val="accent4"/>
            </a:solidFill>
          </a:defRPr>
        </a:defPPr>
      </a:lstStyle>
    </a:txDef>
  </a:objectDefaults>
  <a:extraClrSchemeLst/>
</a:theme>
</file>

<file path=ppt/theme/theme2.xml><?xml version="1.0" encoding="utf-8"?>
<a:theme xmlns:a="http://schemas.openxmlformats.org/drawingml/2006/main" name="1_Office Theme">
  <a:themeElements>
    <a:clrScheme name="NQS Palette Tweaked April 17">
      <a:dk1>
        <a:sysClr val="windowText" lastClr="000000"/>
      </a:dk1>
      <a:lt1>
        <a:sysClr val="window" lastClr="FFFFFF"/>
      </a:lt1>
      <a:dk2>
        <a:srgbClr val="4FA04B"/>
      </a:dk2>
      <a:lt2>
        <a:srgbClr val="BF9D16"/>
      </a:lt2>
      <a:accent1>
        <a:srgbClr val="4861A4"/>
      </a:accent1>
      <a:accent2>
        <a:srgbClr val="9B1C27"/>
      </a:accent2>
      <a:accent3>
        <a:srgbClr val="4FA04B"/>
      </a:accent3>
      <a:accent4>
        <a:srgbClr val="544172"/>
      </a:accent4>
      <a:accent5>
        <a:srgbClr val="478E8B"/>
      </a:accent5>
      <a:accent6>
        <a:srgbClr val="F79646"/>
      </a:accent6>
      <a:hlink>
        <a:srgbClr val="4861A4"/>
      </a:hlink>
      <a:folHlink>
        <a:srgbClr val="5241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1600" b="1" dirty="0" smtClean="0">
            <a:solidFill>
              <a:schemeClr val="accent4"/>
            </a:solidFill>
          </a:defRPr>
        </a:defPPr>
      </a:lstStyle>
    </a:txDef>
  </a:objectDefaults>
  <a:extraClrSchemeLst/>
</a:theme>
</file>

<file path=ppt/theme/theme3.xml><?xml version="1.0" encoding="utf-8"?>
<a:theme xmlns:a="http://schemas.openxmlformats.org/drawingml/2006/main" name="4_Office Theme">
  <a:themeElements>
    <a:clrScheme name="Custom 2">
      <a:dk1>
        <a:sysClr val="windowText" lastClr="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30964</TotalTime>
  <Words>3548</Words>
  <Application>Microsoft Office PowerPoint</Application>
  <PresentationFormat>On-screen Show (4:3)</PresentationFormat>
  <Paragraphs>239</Paragraphs>
  <Slides>31</Slides>
  <Notes>31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31</vt:i4>
      </vt:variant>
    </vt:vector>
  </HeadingPairs>
  <TitlesOfParts>
    <vt:vector size="39" baseType="lpstr">
      <vt:lpstr>Arial</vt:lpstr>
      <vt:lpstr>Calibri</vt:lpstr>
      <vt:lpstr>Calibri (Body)</vt:lpstr>
      <vt:lpstr>Geneva</vt:lpstr>
      <vt:lpstr>Helvetica</vt:lpstr>
      <vt:lpstr>Office Theme</vt:lpstr>
      <vt:lpstr>1_Office Theme</vt:lpstr>
      <vt:lpstr>4_Office Theme</vt:lpstr>
      <vt:lpstr>National Quality Strategy</vt:lpstr>
      <vt:lpstr>Background on the National Quality Strategy</vt:lpstr>
      <vt:lpstr>The National Quality Strategy Aims</vt:lpstr>
      <vt:lpstr>The Relationship Between the Institute for Healthcare Improvement Triple Aim and the National Quality Strategy Three Aims</vt:lpstr>
      <vt:lpstr>Timeline of the National Quality Strategy</vt:lpstr>
      <vt:lpstr>Ongoing Federal Implementation Activities</vt:lpstr>
      <vt:lpstr>Ongoing Implementation Activities</vt:lpstr>
      <vt:lpstr>National Quality Strategy Progress</vt:lpstr>
      <vt:lpstr>Overview of the 5th Anniversary Update</vt:lpstr>
      <vt:lpstr>PowerPoint Presentation</vt:lpstr>
      <vt:lpstr>The National Quality Strategy: How It Works</vt:lpstr>
      <vt:lpstr>The national quality strategy priorities</vt:lpstr>
      <vt:lpstr>Priority 1: Making care safer by reducing harm caused in the delivery of care</vt:lpstr>
      <vt:lpstr>Priority 2: Ensuring that each person and family members are engaged as partners in their care</vt:lpstr>
      <vt:lpstr>Priority 3: Promoting effective communication and coordination of care</vt:lpstr>
      <vt:lpstr>Priority 4: Promoting the most effective prevention and treatment practices for the leading causes of mortality, starting with cardiovascular disease</vt:lpstr>
      <vt:lpstr>Priority 5: Working with communities to promote wide use of best practices to enable healthy living </vt:lpstr>
      <vt:lpstr>Priority 6: Making quality care more affordable for individuals, families, employers, and governments by developing and spreading new health care delivery models</vt:lpstr>
      <vt:lpstr>The national quality strategy levers</vt:lpstr>
      <vt:lpstr>The National Quality Strategy Levers</vt:lpstr>
      <vt:lpstr>Measurement and Feedback</vt:lpstr>
      <vt:lpstr>Public Reporting</vt:lpstr>
      <vt:lpstr>Learning and Technical Assistance</vt:lpstr>
      <vt:lpstr>Certification, Accreditation, and Regulation</vt:lpstr>
      <vt:lpstr>Consumer Incentives and Benefit Designs</vt:lpstr>
      <vt:lpstr>Payment</vt:lpstr>
      <vt:lpstr>Health Information Technology</vt:lpstr>
      <vt:lpstr>Innovation and Diffusion</vt:lpstr>
      <vt:lpstr>Workforce Development</vt:lpstr>
      <vt:lpstr>PowerPoint Presentation</vt:lpstr>
      <vt:lpstr>For more information: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Quality Strategy</dc:title>
  <dc:subject>Overview of National Quality Strategy</dc:subject>
  <dc:creator>Agency for Heathcare Research and Quality</dc:creator>
  <cp:keywords>National Quality Strategy, AHRQ, aims, priorities, healthcare, initiatives</cp:keywords>
  <dc:description>This presentation provides an overview of the National Quality Strategy which details its three aims and six priorities.</dc:description>
  <cp:lastModifiedBy>Plochman, Heather [USA]</cp:lastModifiedBy>
  <cp:revision>553</cp:revision>
  <cp:lastPrinted>2014-07-07T18:14:02Z</cp:lastPrinted>
  <dcterms:created xsi:type="dcterms:W3CDTF">2012-08-30T13:21:09Z</dcterms:created>
  <dcterms:modified xsi:type="dcterms:W3CDTF">2017-01-27T19:33:10Z</dcterms:modified>
</cp:coreProperties>
</file>