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3.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6.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7.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8.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9.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0.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6.xml" ContentType="application/vnd.openxmlformats-officedocument.drawingml.chart+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2" r:id="rId2"/>
    <p:sldMasterId id="2147483707" r:id="rId3"/>
    <p:sldMasterId id="2147483739" r:id="rId4"/>
    <p:sldMasterId id="2147483747" r:id="rId5"/>
    <p:sldMasterId id="2147483755" r:id="rId6"/>
    <p:sldMasterId id="2147483768" r:id="rId7"/>
    <p:sldMasterId id="2147483787" r:id="rId8"/>
    <p:sldMasterId id="2147483795" r:id="rId9"/>
    <p:sldMasterId id="2147483807" r:id="rId10"/>
    <p:sldMasterId id="2147483816" r:id="rId11"/>
  </p:sldMasterIdLst>
  <p:notesMasterIdLst>
    <p:notesMasterId r:id="rId51"/>
  </p:notesMasterIdLst>
  <p:handoutMasterIdLst>
    <p:handoutMasterId r:id="rId52"/>
  </p:handoutMasterIdLst>
  <p:sldIdLst>
    <p:sldId id="258" r:id="rId12"/>
    <p:sldId id="259" r:id="rId13"/>
    <p:sldId id="260" r:id="rId14"/>
    <p:sldId id="261" r:id="rId15"/>
    <p:sldId id="262" r:id="rId16"/>
    <p:sldId id="263" r:id="rId17"/>
    <p:sldId id="352" r:id="rId18"/>
    <p:sldId id="266" r:id="rId19"/>
    <p:sldId id="324" r:id="rId20"/>
    <p:sldId id="337" r:id="rId21"/>
    <p:sldId id="338" r:id="rId22"/>
    <p:sldId id="339" r:id="rId23"/>
    <p:sldId id="340" r:id="rId24"/>
    <p:sldId id="341" r:id="rId25"/>
    <p:sldId id="342" r:id="rId26"/>
    <p:sldId id="343" r:id="rId27"/>
    <p:sldId id="344" r:id="rId28"/>
    <p:sldId id="345" r:id="rId29"/>
    <p:sldId id="346" r:id="rId30"/>
    <p:sldId id="347" r:id="rId31"/>
    <p:sldId id="348" r:id="rId32"/>
    <p:sldId id="349" r:id="rId33"/>
    <p:sldId id="350" r:id="rId34"/>
    <p:sldId id="351" r:id="rId35"/>
    <p:sldId id="327" r:id="rId36"/>
    <p:sldId id="328" r:id="rId37"/>
    <p:sldId id="329" r:id="rId38"/>
    <p:sldId id="330" r:id="rId39"/>
    <p:sldId id="331" r:id="rId40"/>
    <p:sldId id="332" r:id="rId41"/>
    <p:sldId id="333" r:id="rId42"/>
    <p:sldId id="334" r:id="rId43"/>
    <p:sldId id="335" r:id="rId44"/>
    <p:sldId id="336" r:id="rId45"/>
    <p:sldId id="325" r:id="rId46"/>
    <p:sldId id="303" r:id="rId47"/>
    <p:sldId id="299" r:id="rId48"/>
    <p:sldId id="300" r:id="rId49"/>
    <p:sldId id="323" r:id="rId50"/>
  </p:sldIdLst>
  <p:sldSz cx="9144000" cy="6858000" type="screen4x3"/>
  <p:notesSz cx="6900863" cy="9291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lentine, Michele (AHRQ/OCKT) (CTR)" initials="MV" lastIdx="4" clrIdx="0"/>
  <p:cmAuthor id="1" name="Ellis, Coral [USA]" initials="EC[" lastIdx="13" clrIdx="1">
    <p:extLst>
      <p:ext uri="{19B8F6BF-5375-455C-9EA6-DF929625EA0E}">
        <p15:presenceInfo xmlns:p15="http://schemas.microsoft.com/office/powerpoint/2012/main" userId="S-1-5-21-1314303383-2379350573-4036118543-45759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31" autoAdjust="0"/>
    <p:restoredTop sz="80952" autoAdjust="0"/>
  </p:normalViewPr>
  <p:slideViewPr>
    <p:cSldViewPr>
      <p:cViewPr varScale="1">
        <p:scale>
          <a:sx n="60" d="100"/>
          <a:sy n="60" d="100"/>
        </p:scale>
        <p:origin x="906"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xml"/><Relationship Id="rId1" Type="http://schemas.microsoft.com/office/2011/relationships/chartStyle" Target="style1.xml"/></Relationships>
</file>

<file path=ppt/charts/_rels/chart6.xml.rels><?xml version="1.0" encoding="UTF-8" standalone="yes"?>
<Relationships xmlns="http://schemas.openxmlformats.org/package/2006/relationships"><Relationship Id="rId2" Type="http://schemas.openxmlformats.org/officeDocument/2006/relationships/oleObject" Target="file:///\\Bos0105fap04.bcbsmamd.net\Public\PC\HCS\Performance%20Measurement%20and%20Improvement\Performance%20Measurement%20Program%20Operations\Michael\Projects\Slides%20for%20Dana\AQC%20Presentation\Backup\Backup_AQC%20Deck_Adult%20Preventive%20and%20BCBSMA%20Medical%20Trend.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ln>
              <a:solidFill>
                <a:schemeClr val="accent2"/>
              </a:solidFill>
            </a:ln>
          </c:spPr>
          <c:dPt>
            <c:idx val="1"/>
            <c:bubble3D val="0"/>
            <c:spPr>
              <a:solidFill>
                <a:srgbClr val="FFC000"/>
              </a:solidFill>
              <a:ln>
                <a:solidFill>
                  <a:schemeClr val="accent2"/>
                </a:solidFill>
              </a:ln>
            </c:spPr>
          </c:dPt>
          <c:dLbls>
            <c:dLbl>
              <c:idx val="0"/>
              <c:layout>
                <c:manualLayout>
                  <c:x val="-0.18151220817792499"/>
                  <c:y val="-0.246052631578947"/>
                </c:manualLayout>
              </c:layout>
              <c:spPr/>
              <c:txPr>
                <a:bodyPr/>
                <a:lstStyle/>
                <a:p>
                  <a:pPr>
                    <a:defRPr>
                      <a:solidFill>
                        <a:schemeClr val="tx1"/>
                      </a:solidFill>
                    </a:defRPr>
                  </a:pPr>
                  <a:endParaRPr lang="en-US"/>
                </a:p>
              </c:txPr>
              <c:showLegendKey val="0"/>
              <c:showVal val="0"/>
              <c:showCatName val="1"/>
              <c:showSerName val="0"/>
              <c:showPercent val="1"/>
              <c:showBubbleSize val="0"/>
              <c:extLst>
                <c:ext xmlns:c15="http://schemas.microsoft.com/office/drawing/2012/chart" uri="{CE6537A1-D6FC-4f65-9D91-7224C49458BB}">
                  <c15:layout/>
                </c:ext>
              </c:extLst>
            </c:dLbl>
            <c:dLbl>
              <c:idx val="1"/>
              <c:layout/>
              <c:tx>
                <c:rich>
                  <a:bodyPr/>
                  <a:lstStyle/>
                  <a:p>
                    <a:pPr>
                      <a:defRPr b="1">
                        <a:solidFill>
                          <a:schemeClr val="tx1"/>
                        </a:solidFill>
                      </a:defRPr>
                    </a:pPr>
                    <a:r>
                      <a:rPr lang="en-US" b="1" dirty="0" smtClean="0"/>
                      <a:t>Shared*</a:t>
                    </a:r>
                    <a:r>
                      <a:rPr lang="en-US" b="1" dirty="0"/>
                      <a:t>
20%</a:t>
                    </a:r>
                  </a:p>
                </c:rich>
              </c:tx>
              <c:spPr/>
              <c:showLegendKey val="0"/>
              <c:showVal val="0"/>
              <c:showCatName val="1"/>
              <c:showSerName val="0"/>
              <c:showPercent val="1"/>
              <c:showBubbleSize val="0"/>
              <c:extLst>
                <c:ext xmlns:c15="http://schemas.microsoft.com/office/drawing/2012/chart" uri="{CE6537A1-D6FC-4f65-9D91-7224C49458BB}">
                  <c15:layout/>
                </c:ext>
              </c:extLst>
            </c:dLbl>
            <c:dLbl>
              <c:idx val="3"/>
              <c:spPr/>
              <c:txPr>
                <a:bodyPr/>
                <a:lstStyle/>
                <a:p>
                  <a:pPr>
                    <a:defRPr b="1">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Sheet1!$A$2:$A$3</c:f>
              <c:strCache>
                <c:ptCount val="2"/>
                <c:pt idx="0">
                  <c:v>Not shared</c:v>
                </c:pt>
                <c:pt idx="1">
                  <c:v>Shared</c:v>
                </c:pt>
              </c:strCache>
            </c:strRef>
          </c:cat>
          <c:val>
            <c:numRef>
              <c:f>Sheet1!$B$2:$B$3</c:f>
              <c:numCache>
                <c:formatCode>General</c:formatCode>
                <c:ptCount val="2"/>
                <c:pt idx="0">
                  <c:v>407</c:v>
                </c:pt>
                <c:pt idx="1">
                  <c:v>102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ln>
              <a:solidFill>
                <a:schemeClr val="accent2"/>
              </a:solidFill>
            </a:ln>
          </c:spPr>
          <c:dPt>
            <c:idx val="1"/>
            <c:bubble3D val="0"/>
            <c:spPr>
              <a:solidFill>
                <a:srgbClr val="FFC000"/>
              </a:solidFill>
              <a:ln>
                <a:solidFill>
                  <a:schemeClr val="accent2"/>
                </a:solidFill>
              </a:ln>
            </c:spPr>
          </c:dPt>
          <c:dLbls>
            <c:dLbl>
              <c:idx val="0"/>
              <c:layout>
                <c:manualLayout>
                  <c:x val="-0.18151220817792499"/>
                  <c:y val="-0.246052631578947"/>
                </c:manualLayout>
              </c:layout>
              <c:spPr/>
              <c:txPr>
                <a:bodyPr/>
                <a:lstStyle/>
                <a:p>
                  <a:pPr>
                    <a:defRPr>
                      <a:solidFill>
                        <a:schemeClr val="tx1"/>
                      </a:solidFill>
                    </a:defRPr>
                  </a:pPr>
                  <a:endParaRPr lang="en-US"/>
                </a:p>
              </c:txPr>
              <c:showLegendKey val="0"/>
              <c:showVal val="0"/>
              <c:showCatName val="1"/>
              <c:showSerName val="0"/>
              <c:showPercent val="1"/>
              <c:showBubbleSize val="0"/>
              <c:extLst>
                <c:ext xmlns:c15="http://schemas.microsoft.com/office/drawing/2012/chart" uri="{CE6537A1-D6FC-4f65-9D91-7224C49458BB}">
                  <c15:layout/>
                </c:ext>
              </c:extLst>
            </c:dLbl>
            <c:dLbl>
              <c:idx val="1"/>
              <c:layout/>
              <c:tx>
                <c:rich>
                  <a:bodyPr/>
                  <a:lstStyle/>
                  <a:p>
                    <a:pPr>
                      <a:defRPr b="1">
                        <a:solidFill>
                          <a:schemeClr val="tx1"/>
                        </a:solidFill>
                      </a:defRPr>
                    </a:pPr>
                    <a:r>
                      <a:rPr lang="en-US" b="1" dirty="0" smtClean="0"/>
                      <a:t>Shared*</a:t>
                    </a:r>
                    <a:r>
                      <a:rPr lang="en-US" b="1" dirty="0"/>
                      <a:t>
20%</a:t>
                    </a:r>
                  </a:p>
                </c:rich>
              </c:tx>
              <c:spPr/>
              <c:showLegendKey val="0"/>
              <c:showVal val="0"/>
              <c:showCatName val="1"/>
              <c:showSerName val="0"/>
              <c:showPercent val="1"/>
              <c:showBubbleSize val="0"/>
              <c:extLst>
                <c:ext xmlns:c15="http://schemas.microsoft.com/office/drawing/2012/chart" uri="{CE6537A1-D6FC-4f65-9D91-7224C49458BB}">
                  <c15:layout/>
                </c:ext>
              </c:extLst>
            </c:dLbl>
            <c:dLbl>
              <c:idx val="3"/>
              <c:spPr/>
              <c:txPr>
                <a:bodyPr/>
                <a:lstStyle/>
                <a:p>
                  <a:pPr>
                    <a:defRPr b="1">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Sheet1!$A$2:$A$3</c:f>
              <c:strCache>
                <c:ptCount val="2"/>
                <c:pt idx="0">
                  <c:v>Not shared</c:v>
                </c:pt>
                <c:pt idx="1">
                  <c:v>Shared</c:v>
                </c:pt>
              </c:strCache>
            </c:strRef>
          </c:cat>
          <c:val>
            <c:numRef>
              <c:f>Sheet1!$B$2:$B$3</c:f>
              <c:numCache>
                <c:formatCode>General</c:formatCode>
                <c:ptCount val="2"/>
                <c:pt idx="0">
                  <c:v>407</c:v>
                </c:pt>
                <c:pt idx="1">
                  <c:v>102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2138071556845"/>
          <c:y val="3.6184095409126503E-2"/>
          <c:w val="0.60800455864069602"/>
          <c:h val="0.810672744854262"/>
        </c:manualLayout>
      </c:layout>
      <c:pieChart>
        <c:varyColors val="1"/>
        <c:ser>
          <c:idx val="0"/>
          <c:order val="0"/>
          <c:tx>
            <c:strRef>
              <c:f>Sheet1!$B$1</c:f>
              <c:strCache>
                <c:ptCount val="1"/>
                <c:pt idx="0">
                  <c:v>Column1</c:v>
                </c:pt>
              </c:strCache>
            </c:strRef>
          </c:tx>
          <c:spPr>
            <a:ln>
              <a:solidFill>
                <a:schemeClr val="accent2"/>
              </a:solidFill>
            </a:ln>
          </c:spPr>
          <c:dPt>
            <c:idx val="1"/>
            <c:bubble3D val="0"/>
            <c:spPr>
              <a:solidFill>
                <a:srgbClr val="FFC000"/>
              </a:solidFill>
              <a:ln>
                <a:solidFill>
                  <a:schemeClr val="accent2"/>
                </a:solidFill>
              </a:ln>
            </c:spPr>
          </c:dPt>
          <c:dLbls>
            <c:dLbl>
              <c:idx val="0"/>
              <c:layout>
                <c:manualLayout>
                  <c:x val="-0.18151220817792499"/>
                  <c:y val="-0.246052631578947"/>
                </c:manualLayout>
              </c:layout>
              <c:spPr/>
              <c:txPr>
                <a:bodyPr/>
                <a:lstStyle/>
                <a:p>
                  <a:pPr>
                    <a:defRPr>
                      <a:solidFill>
                        <a:schemeClr val="tx1"/>
                      </a:solidFill>
                    </a:defRPr>
                  </a:pPr>
                  <a:endParaRPr lang="en-US"/>
                </a:p>
              </c:txPr>
              <c:showLegendKey val="0"/>
              <c:showVal val="0"/>
              <c:showCatName val="1"/>
              <c:showSerName val="0"/>
              <c:showPercent val="1"/>
              <c:showBubbleSize val="0"/>
              <c:extLst>
                <c:ext xmlns:c15="http://schemas.microsoft.com/office/drawing/2012/chart" uri="{CE6537A1-D6FC-4f65-9D91-7224C49458BB}">
                  <c15:layout/>
                </c:ext>
              </c:extLst>
            </c:dLbl>
            <c:dLbl>
              <c:idx val="1"/>
              <c:layout/>
              <c:tx>
                <c:rich>
                  <a:bodyPr/>
                  <a:lstStyle/>
                  <a:p>
                    <a:pPr>
                      <a:defRPr b="1">
                        <a:solidFill>
                          <a:schemeClr val="tx1"/>
                        </a:solidFill>
                      </a:defRPr>
                    </a:pPr>
                    <a:r>
                      <a:rPr lang="en-US" b="1" dirty="0" smtClean="0"/>
                      <a:t>Shared*</a:t>
                    </a:r>
                    <a:r>
                      <a:rPr lang="en-US" b="1" dirty="0"/>
                      <a:t>
20%</a:t>
                    </a:r>
                  </a:p>
                </c:rich>
              </c:tx>
              <c:spPr/>
              <c:showLegendKey val="0"/>
              <c:showVal val="0"/>
              <c:showCatName val="1"/>
              <c:showSerName val="0"/>
              <c:showPercent val="1"/>
              <c:showBubbleSize val="0"/>
              <c:extLst>
                <c:ext xmlns:c15="http://schemas.microsoft.com/office/drawing/2012/chart" uri="{CE6537A1-D6FC-4f65-9D91-7224C49458BB}">
                  <c15:layout/>
                </c:ext>
              </c:extLst>
            </c:dLbl>
            <c:dLbl>
              <c:idx val="3"/>
              <c:spPr/>
              <c:txPr>
                <a:bodyPr/>
                <a:lstStyle/>
                <a:p>
                  <a:pPr>
                    <a:defRPr b="1">
                      <a:solidFill>
                        <a:schemeClr val="bg1"/>
                      </a:solidFill>
                    </a:defRPr>
                  </a:pPr>
                  <a:endParaRPr lang="en-US"/>
                </a:p>
              </c:txPr>
              <c:showLegendKey val="0"/>
              <c:showVal val="0"/>
              <c:showCatName val="1"/>
              <c:showSerName val="0"/>
              <c:showPercent val="1"/>
              <c:showBubbleSize val="0"/>
            </c:dLbl>
            <c:spPr>
              <a:noFill/>
              <a:ln>
                <a:noFill/>
              </a:ln>
              <a:effectLst/>
            </c:spPr>
            <c:txPr>
              <a:bodyPr/>
              <a:lstStyle/>
              <a:p>
                <a:pPr>
                  <a:defRPr>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Sheet1!$A$2:$A$3</c:f>
              <c:strCache>
                <c:ptCount val="2"/>
                <c:pt idx="0">
                  <c:v>Not shared</c:v>
                </c:pt>
                <c:pt idx="1">
                  <c:v>Shared</c:v>
                </c:pt>
              </c:strCache>
            </c:strRef>
          </c:cat>
          <c:val>
            <c:numRef>
              <c:f>Sheet1!$B$2:$B$3</c:f>
              <c:numCache>
                <c:formatCode>General</c:formatCode>
                <c:ptCount val="2"/>
                <c:pt idx="0">
                  <c:v>407</c:v>
                </c:pt>
                <c:pt idx="1">
                  <c:v>102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tx>
            <c:strRef>
              <c:f>Sheet1!$B$1</c:f>
              <c:strCache>
                <c:ptCount val="1"/>
                <c:pt idx="0">
                  <c:v>Sales</c:v>
                </c:pt>
              </c:strCache>
            </c:strRef>
          </c:tx>
          <c:dPt>
            <c:idx val="1"/>
            <c:bubble3D val="0"/>
            <c:spPr>
              <a:solidFill>
                <a:schemeClr val="accent6">
                  <a:lumMod val="20000"/>
                  <a:lumOff val="80000"/>
                </a:schemeClr>
              </a:solidFill>
            </c:spPr>
          </c:dPt>
          <c:dPt>
            <c:idx val="5"/>
            <c:bubble3D val="0"/>
            <c:explosion val="16"/>
            <c:spPr>
              <a:solidFill>
                <a:srgbClr val="FFFF00"/>
              </a:solidFill>
              <a:ln>
                <a:solidFill>
                  <a:schemeClr val="tx1"/>
                </a:solidFill>
              </a:ln>
            </c:spPr>
          </c:dPt>
          <c:dPt>
            <c:idx val="6"/>
            <c:bubble3D val="0"/>
            <c:spPr>
              <a:solidFill>
                <a:srgbClr val="FFC000"/>
              </a:solidFill>
            </c:spPr>
          </c:dPt>
          <c:dLbls>
            <c:dLbl>
              <c:idx val="0"/>
              <c:layout>
                <c:manualLayout>
                  <c:x val="0.128432103881752"/>
                  <c:y val="-0.120220588235294"/>
                </c:manualLayout>
              </c:layout>
              <c:tx>
                <c:rich>
                  <a:bodyPr/>
                  <a:lstStyle/>
                  <a:p>
                    <a:r>
                      <a:rPr lang="en-US" dirty="0"/>
                      <a:t>M</a:t>
                    </a:r>
                    <a:r>
                      <a:rPr lang="en-US" dirty="0" smtClean="0"/>
                      <a:t>easures </a:t>
                    </a:r>
                    <a:r>
                      <a:rPr lang="en-US" dirty="0"/>
                      <a:t>not </a:t>
                    </a:r>
                    <a:r>
                      <a:rPr lang="en-US" dirty="0" smtClean="0"/>
                      <a:t>shared 80</a:t>
                    </a:r>
                    <a:r>
                      <a:rPr lang="en-US" dirty="0"/>
                      <a:t>%</a:t>
                    </a:r>
                  </a:p>
                </c:rich>
              </c:tx>
              <c:dLblPos val="bestFit"/>
              <c:showLegendKey val="0"/>
              <c:showVal val="1"/>
              <c:showCatName val="1"/>
              <c:showSerName val="0"/>
              <c:showPercent val="1"/>
              <c:showBubbleSize val="0"/>
              <c:extLst>
                <c:ext xmlns:c15="http://schemas.microsoft.com/office/drawing/2012/chart" uri="{CE6537A1-D6FC-4f65-9D91-7224C49458BB}">
                  <c15:layout/>
                </c:ext>
              </c:extLst>
            </c:dLbl>
            <c:dLbl>
              <c:idx val="1"/>
              <c:layout/>
              <c:tx>
                <c:rich>
                  <a:bodyPr/>
                  <a:lstStyle/>
                  <a:p>
                    <a:r>
                      <a:rPr lang="en-US" dirty="0"/>
                      <a:t>2 sets</a:t>
                    </a:r>
                    <a:r>
                      <a:rPr lang="en-US"/>
                      <a:t>, </a:t>
                    </a:r>
                    <a:r>
                      <a:rPr lang="en-US" smtClean="0"/>
                      <a:t>5% (28 measures)</a:t>
                    </a:r>
                    <a:endParaRPr lang="en-US" dirty="0"/>
                  </a:p>
                </c:rich>
              </c:tx>
              <c:dLblPos val="bestFit"/>
              <c:showLegendKey val="0"/>
              <c:showVal val="1"/>
              <c:showCatName val="1"/>
              <c:showSerName val="0"/>
              <c:showPercent val="1"/>
              <c:showBubbleSize val="0"/>
              <c:extLst>
                <c:ext xmlns:c15="http://schemas.microsoft.com/office/drawing/2012/chart" uri="{CE6537A1-D6FC-4f65-9D91-7224C49458BB}">
                  <c15:layout/>
                </c:ext>
              </c:extLst>
            </c:dLbl>
            <c:dLbl>
              <c:idx val="2"/>
              <c:layout>
                <c:manualLayout>
                  <c:x val="0.14677297739098399"/>
                  <c:y val="-5.6029025783541797E-2"/>
                </c:manualLayout>
              </c:layout>
              <c:tx>
                <c:rich>
                  <a:bodyPr/>
                  <a:lstStyle/>
                  <a:p>
                    <a:r>
                      <a:rPr lang="en-US" dirty="0"/>
                      <a:t>3-5 sets</a:t>
                    </a:r>
                    <a:r>
                      <a:rPr lang="en-US"/>
                      <a:t>, </a:t>
                    </a:r>
                    <a:r>
                      <a:rPr lang="en-US" smtClean="0"/>
                      <a:t>4% (20 measures)</a:t>
                    </a:r>
                    <a:endParaRPr lang="en-US" dirty="0"/>
                  </a:p>
                </c:rich>
              </c:tx>
              <c:dLblPos val="bestFit"/>
              <c:showLegendKey val="0"/>
              <c:showVal val="1"/>
              <c:showCatName val="1"/>
              <c:showSerName val="0"/>
              <c:showPercent val="1"/>
              <c:showBubbleSize val="0"/>
              <c:extLst>
                <c:ext xmlns:c15="http://schemas.microsoft.com/office/drawing/2012/chart" uri="{CE6537A1-D6FC-4f65-9D91-7224C49458BB}">
                  <c15:layout/>
                </c:ext>
              </c:extLst>
            </c:dLbl>
            <c:dLbl>
              <c:idx val="3"/>
              <c:layout/>
              <c:tx>
                <c:rich>
                  <a:bodyPr/>
                  <a:lstStyle/>
                  <a:p>
                    <a:pPr>
                      <a:defRPr>
                        <a:solidFill>
                          <a:schemeClr val="bg1"/>
                        </a:solidFill>
                      </a:defRPr>
                    </a:pPr>
                    <a:r>
                      <a:rPr lang="en-US" dirty="0"/>
                      <a:t>6-10 sets, </a:t>
                    </a:r>
                    <a:r>
                      <a:rPr lang="en-US" dirty="0" smtClean="0"/>
                      <a:t>4% (21 measures)</a:t>
                    </a:r>
                    <a:endParaRPr lang="en-US" dirty="0"/>
                  </a:p>
                </c:rich>
              </c:tx>
              <c:spPr/>
              <c:dLblPos val="bestFit"/>
              <c:showLegendKey val="0"/>
              <c:showVal val="1"/>
              <c:showCatName val="1"/>
              <c:showSerName val="0"/>
              <c:showPercent val="1"/>
              <c:showBubbleSize val="0"/>
              <c:extLst>
                <c:ext xmlns:c15="http://schemas.microsoft.com/office/drawing/2012/chart" uri="{CE6537A1-D6FC-4f65-9D91-7224C49458BB}">
                  <c15:layout/>
                </c:ext>
              </c:extLst>
            </c:dLbl>
            <c:dLbl>
              <c:idx val="4"/>
              <c:layout>
                <c:manualLayout>
                  <c:x val="-2.3391812865497099E-2"/>
                  <c:y val="-2.9512119808553301E-2"/>
                </c:manualLayout>
              </c:layout>
              <c:tx>
                <c:rich>
                  <a:bodyPr/>
                  <a:lstStyle/>
                  <a:p>
                    <a:r>
                      <a:rPr lang="en-US" dirty="0"/>
                      <a:t>11-15 </a:t>
                    </a:r>
                    <a:r>
                      <a:rPr lang="en-US"/>
                      <a:t>sets</a:t>
                    </a:r>
                    <a:r>
                      <a:rPr lang="en-US" smtClean="0"/>
                      <a:t>, </a:t>
                    </a:r>
                    <a:r>
                      <a:rPr lang="en-US"/>
                      <a:t>3</a:t>
                    </a:r>
                    <a:r>
                      <a:rPr lang="en-US" smtClean="0"/>
                      <a:t>% (14 measures)</a:t>
                    </a:r>
                    <a:endParaRPr lang="en-US" dirty="0"/>
                  </a:p>
                </c:rich>
              </c:tx>
              <c:dLblPos val="bestFit"/>
              <c:showLegendKey val="0"/>
              <c:showVal val="1"/>
              <c:showCatName val="1"/>
              <c:showSerName val="0"/>
              <c:showPercent val="1"/>
              <c:showBubbleSize val="0"/>
              <c:extLst>
                <c:ext xmlns:c15="http://schemas.microsoft.com/office/drawing/2012/chart" uri="{CE6537A1-D6FC-4f65-9D91-7224C49458BB}">
                  <c15:layout/>
                </c:ext>
              </c:extLst>
            </c:dLbl>
            <c:dLbl>
              <c:idx val="5"/>
              <c:layout>
                <c:manualLayout>
                  <c:x val="0"/>
                  <c:y val="-2.1730546549328399E-2"/>
                </c:manualLayout>
              </c:layout>
              <c:tx>
                <c:rich>
                  <a:bodyPr/>
                  <a:lstStyle/>
                  <a:p>
                    <a:pPr>
                      <a:defRPr>
                        <a:solidFill>
                          <a:schemeClr val="tx1"/>
                        </a:solidFill>
                      </a:defRPr>
                    </a:pPr>
                    <a:r>
                      <a:rPr lang="en-US" dirty="0"/>
                      <a:t>16-30 </a:t>
                    </a:r>
                    <a:r>
                      <a:rPr lang="en-US" dirty="0" smtClean="0"/>
                      <a:t>sets,</a:t>
                    </a:r>
                    <a:r>
                      <a:rPr lang="en-US" baseline="0" dirty="0" smtClean="0"/>
                      <a:t> </a:t>
                    </a:r>
                    <a:r>
                      <a:rPr lang="en-US" dirty="0" smtClean="0"/>
                      <a:t>4% (19 measures)</a:t>
                    </a:r>
                    <a:endParaRPr lang="en-US" dirty="0"/>
                  </a:p>
                </c:rich>
              </c:tx>
              <c:spPr/>
              <c:dLblPos val="bestFit"/>
              <c:showLegendKey val="0"/>
              <c:showVal val="1"/>
              <c:showCatName val="1"/>
              <c:showSerName val="0"/>
              <c:showPercent val="1"/>
              <c:showBubbleSize val="0"/>
              <c:extLst>
                <c:ext xmlns:c15="http://schemas.microsoft.com/office/drawing/2012/chart" uri="{CE6537A1-D6FC-4f65-9D91-7224C49458BB}">
                  <c15:layout/>
                </c:ext>
              </c:extLst>
            </c:dLbl>
            <c:dLbl>
              <c:idx val="6"/>
              <c:layout>
                <c:manualLayout>
                  <c:x val="-0.10848194962471799"/>
                  <c:y val="-5.0245098039215699E-3"/>
                </c:manualLayout>
              </c:layout>
              <c:tx>
                <c:rich>
                  <a:bodyPr/>
                  <a:lstStyle/>
                  <a:p>
                    <a:r>
                      <a:rPr lang="en-US" dirty="0" smtClean="0"/>
                      <a:t>Shared measures 20%</a:t>
                    </a:r>
                    <a:endParaRPr lang="en-US" dirty="0"/>
                  </a:p>
                </c:rich>
              </c:tx>
              <c:dLblPos val="bestFit"/>
              <c:showLegendKey val="0"/>
              <c:showVal val="1"/>
              <c:showCatName val="1"/>
              <c:showSerName val="0"/>
              <c:showPercent val="1"/>
              <c:showBubbleSize val="0"/>
              <c:extLst>
                <c:ext xmlns:c15="http://schemas.microsoft.com/office/drawing/2012/chart" uri="{CE6537A1-D6FC-4f65-9D91-7224C49458BB}">
                  <c15:layout/>
                </c:ext>
              </c:extLst>
            </c:dLbl>
            <c:spPr>
              <a:noFill/>
              <a:ln>
                <a:noFill/>
              </a:ln>
              <a:effectLst/>
            </c:spPr>
            <c:dLblPos val="bestFit"/>
            <c:showLegendKey val="0"/>
            <c:showVal val="1"/>
            <c:showCatName val="1"/>
            <c:showSerName val="0"/>
            <c:showPercent val="1"/>
            <c:showBubbleSize val="0"/>
            <c:showLeaderLines val="1"/>
            <c:extLst>
              <c:ext xmlns:c15="http://schemas.microsoft.com/office/drawing/2012/chart" uri="{CE6537A1-D6FC-4f65-9D91-7224C49458BB}"/>
            </c:extLst>
          </c:dLbls>
          <c:cat>
            <c:strRef>
              <c:f>Sheet1!$A$2:$A$7</c:f>
              <c:strCache>
                <c:ptCount val="6"/>
                <c:pt idx="0">
                  <c:v>measures not shared</c:v>
                </c:pt>
                <c:pt idx="1">
                  <c:v>2 sets</c:v>
                </c:pt>
                <c:pt idx="2">
                  <c:v>3-5 sets</c:v>
                </c:pt>
                <c:pt idx="3">
                  <c:v>6-10 sets</c:v>
                </c:pt>
                <c:pt idx="4">
                  <c:v>11-15 sets</c:v>
                </c:pt>
                <c:pt idx="5">
                  <c:v>16-30 sets</c:v>
                </c:pt>
              </c:strCache>
            </c:strRef>
          </c:cat>
          <c:val>
            <c:numRef>
              <c:f>Sheet1!$B$2:$B$7</c:f>
              <c:numCache>
                <c:formatCode>General</c:formatCode>
                <c:ptCount val="6"/>
                <c:pt idx="0">
                  <c:v>407</c:v>
                </c:pt>
                <c:pt idx="1">
                  <c:v>28</c:v>
                </c:pt>
                <c:pt idx="2">
                  <c:v>20</c:v>
                </c:pt>
                <c:pt idx="3">
                  <c:v>21</c:v>
                </c:pt>
                <c:pt idx="4">
                  <c:v>14</c:v>
                </c:pt>
                <c:pt idx="5">
                  <c:v>19</c:v>
                </c:pt>
              </c:numCache>
            </c:numRef>
          </c:val>
        </c:ser>
        <c:dLbls>
          <c:dLblPos val="bestFit"/>
          <c:showLegendKey val="0"/>
          <c:showVal val="1"/>
          <c:showCatName val="1"/>
          <c:showSerName val="0"/>
          <c:showPercent val="0"/>
          <c:showBubbleSize val="0"/>
          <c:showLeaderLines val="1"/>
        </c:dLbls>
        <c:gapWidth val="100"/>
        <c:splitType val="pos"/>
        <c:splitPos val="5"/>
        <c:secondPieSize val="125"/>
        <c:serLines/>
      </c:of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819845435987202"/>
          <c:y val="0.10595432149928601"/>
          <c:w val="0.66787790415087001"/>
          <c:h val="0.81482525210664503"/>
        </c:manualLayout>
      </c:layout>
      <c:barChart>
        <c:barDir val="bar"/>
        <c:grouping val="clustered"/>
        <c:varyColors val="0"/>
        <c:ser>
          <c:idx val="0"/>
          <c:order val="0"/>
          <c:tx>
            <c:strRef>
              <c:f>Sheet1!$B$1</c:f>
              <c:strCache>
                <c:ptCount val="1"/>
                <c:pt idx="0">
                  <c:v>Number of Measures in Harmonized Measure Set</c:v>
                </c:pt>
              </c:strCache>
            </c:strRef>
          </c:tx>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Sheet1!$A$2:$A$8</c:f>
              <c:strCache>
                <c:ptCount val="7"/>
                <c:pt idx="0">
                  <c:v>Hypertension</c:v>
                </c:pt>
                <c:pt idx="1">
                  <c:v>Smoking Cessation</c:v>
                </c:pt>
                <c:pt idx="2">
                  <c:v>Depression</c:v>
                </c:pt>
                <c:pt idx="3">
                  <c:v>Hospital Acquired Conditions</c:v>
                </c:pt>
                <c:pt idx="4">
                  <c:v>HIV/AIDS</c:v>
                </c:pt>
                <c:pt idx="5">
                  <c:v>Perinatal</c:v>
                </c:pt>
                <c:pt idx="6">
                  <c:v>Obesity</c:v>
                </c:pt>
              </c:strCache>
            </c:strRef>
          </c:cat>
          <c:val>
            <c:numRef>
              <c:f>Sheet1!$B$2:$B$8</c:f>
              <c:numCache>
                <c:formatCode>General</c:formatCode>
                <c:ptCount val="7"/>
                <c:pt idx="0">
                  <c:v>2</c:v>
                </c:pt>
                <c:pt idx="1">
                  <c:v>4</c:v>
                </c:pt>
                <c:pt idx="2">
                  <c:v>3</c:v>
                </c:pt>
                <c:pt idx="3">
                  <c:v>9</c:v>
                </c:pt>
                <c:pt idx="4">
                  <c:v>7</c:v>
                </c:pt>
                <c:pt idx="5">
                  <c:v>5</c:v>
                </c:pt>
                <c:pt idx="6">
                  <c:v>5</c:v>
                </c:pt>
              </c:numCache>
            </c:numRef>
          </c:val>
        </c:ser>
        <c:ser>
          <c:idx val="1"/>
          <c:order val="1"/>
          <c:tx>
            <c:strRef>
              <c:f>Sheet1!$C$1</c:f>
              <c:strCache>
                <c:ptCount val="1"/>
                <c:pt idx="0">
                  <c:v>Number of Measures Reviewed </c:v>
                </c:pt>
              </c:strCache>
            </c:strRef>
          </c:tx>
          <c:spPr>
            <a:gradFill rotWithShape="1">
              <a:gsLst>
                <a:gs pos="0">
                  <a:schemeClr val="accent2">
                    <a:tint val="100000"/>
                    <a:shade val="100000"/>
                    <a:satMod val="130000"/>
                  </a:schemeClr>
                </a:gs>
                <a:gs pos="100000">
                  <a:schemeClr val="accent2">
                    <a:tint val="50000"/>
                    <a:shade val="100000"/>
                    <a:satMod val="350000"/>
                  </a:schemeClr>
                </a:gs>
              </a:gsLst>
              <a:lin ang="16200000" scaled="0"/>
            </a:gradFill>
            <a:ln>
              <a:noFill/>
            </a:ln>
            <a:effectLst>
              <a:outerShdw blurRad="40000" dist="23000" dir="5400000" rotWithShape="0">
                <a:srgbClr val="000000">
                  <a:alpha val="35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Sheet1!$A$2:$A$8</c:f>
              <c:strCache>
                <c:ptCount val="7"/>
                <c:pt idx="0">
                  <c:v>Hypertension</c:v>
                </c:pt>
                <c:pt idx="1">
                  <c:v>Smoking Cessation</c:v>
                </c:pt>
                <c:pt idx="2">
                  <c:v>Depression</c:v>
                </c:pt>
                <c:pt idx="3">
                  <c:v>Hospital Acquired Conditions</c:v>
                </c:pt>
                <c:pt idx="4">
                  <c:v>HIV/AIDS</c:v>
                </c:pt>
                <c:pt idx="5">
                  <c:v>Perinatal</c:v>
                </c:pt>
                <c:pt idx="6">
                  <c:v>Obesity</c:v>
                </c:pt>
              </c:strCache>
            </c:strRef>
          </c:cat>
          <c:val>
            <c:numRef>
              <c:f>Sheet1!$C$2:$C$8</c:f>
              <c:numCache>
                <c:formatCode>General</c:formatCode>
                <c:ptCount val="7"/>
                <c:pt idx="0">
                  <c:v>51</c:v>
                </c:pt>
                <c:pt idx="1">
                  <c:v>63</c:v>
                </c:pt>
                <c:pt idx="2">
                  <c:v>48</c:v>
                </c:pt>
                <c:pt idx="3">
                  <c:v>105</c:v>
                </c:pt>
                <c:pt idx="4">
                  <c:v>138</c:v>
                </c:pt>
                <c:pt idx="5">
                  <c:v>86</c:v>
                </c:pt>
                <c:pt idx="6">
                  <c:v>76</c:v>
                </c:pt>
              </c:numCache>
            </c:numRef>
          </c:val>
        </c:ser>
        <c:dLbls>
          <c:dLblPos val="outEnd"/>
          <c:showLegendKey val="0"/>
          <c:showVal val="1"/>
          <c:showCatName val="0"/>
          <c:showSerName val="0"/>
          <c:showPercent val="0"/>
          <c:showBubbleSize val="0"/>
        </c:dLbls>
        <c:gapWidth val="100"/>
        <c:axId val="115095800"/>
        <c:axId val="115937576"/>
      </c:barChart>
      <c:catAx>
        <c:axId val="115095800"/>
        <c:scaling>
          <c:orientation val="minMax"/>
        </c:scaling>
        <c:delete val="0"/>
        <c:axPos val="l"/>
        <c:title>
          <c:tx>
            <c:rich>
              <a:bodyPr rot="-5400000" spcFirstLastPara="1" vertOverflow="ellipsis" vert="horz" wrap="square" anchor="ctr" anchorCtr="1"/>
              <a:lstStyle/>
              <a:p>
                <a:pPr>
                  <a:defRPr sz="1197" b="1" i="0" u="none" strike="noStrike" kern="1200" baseline="0">
                    <a:solidFill>
                      <a:schemeClr val="tx1"/>
                    </a:solidFill>
                    <a:latin typeface="Helvetica" panose="020B0604020202020204" pitchFamily="34" charset="0"/>
                    <a:ea typeface="+mn-ea"/>
                    <a:cs typeface="Helvetica" panose="020B0604020202020204" pitchFamily="34" charset="0"/>
                  </a:defRPr>
                </a:pPr>
                <a:r>
                  <a:rPr lang="en-US">
                    <a:solidFill>
                      <a:schemeClr val="tx1"/>
                    </a:solidFill>
                    <a:latin typeface="Helvetica" panose="020B0604020202020204" pitchFamily="34" charset="0"/>
                    <a:cs typeface="Helvetica" panose="020B0604020202020204" pitchFamily="34" charset="0"/>
                  </a:rPr>
                  <a:t>Topic Area</a:t>
                </a:r>
              </a:p>
            </c:rich>
          </c:tx>
          <c:layout/>
          <c:overlay val="0"/>
          <c:spPr>
            <a:noFill/>
            <a:ln>
              <a:noFill/>
            </a:ln>
            <a:effectLst/>
          </c:spPr>
          <c:txPr>
            <a:bodyPr rot="-5400000" spcFirstLastPara="1" vertOverflow="ellipsis" vert="horz" wrap="square" anchor="ctr" anchorCtr="1"/>
            <a:lstStyle/>
            <a:p>
              <a:pPr>
                <a:defRPr sz="1197" b="1"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115937576"/>
        <c:crosses val="autoZero"/>
        <c:auto val="1"/>
        <c:lblAlgn val="ctr"/>
        <c:lblOffset val="100"/>
        <c:noMultiLvlLbl val="0"/>
      </c:catAx>
      <c:valAx>
        <c:axId val="115937576"/>
        <c:scaling>
          <c:orientation val="minMax"/>
        </c:scaling>
        <c:delete val="0"/>
        <c:axPos val="b"/>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crossAx val="11509580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Helvetica" panose="020B0604020202020204" pitchFamily="34" charset="0"/>
              <a:ea typeface="+mn-ea"/>
              <a:cs typeface="Helvetica" panose="020B060402020202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0133852673365686"/>
          <c:y val="6.5822784810126697E-2"/>
          <c:w val="0.87189373944429305"/>
          <c:h val="0.75696202531645551"/>
        </c:manualLayout>
      </c:layout>
      <c:lineChart>
        <c:grouping val="standard"/>
        <c:varyColors val="0"/>
        <c:ser>
          <c:idx val="0"/>
          <c:order val="0"/>
          <c:tx>
            <c:strRef>
              <c:f>'BCBMA Medical, Wage, Inflation'!$A$2</c:f>
              <c:strCache>
                <c:ptCount val="1"/>
                <c:pt idx="0">
                  <c:v>BCBSMA Medical Trend</c:v>
                </c:pt>
              </c:strCache>
            </c:strRef>
          </c:tx>
          <c:spPr>
            <a:ln w="12700">
              <a:solidFill>
                <a:srgbClr val="000080"/>
              </a:solidFill>
              <a:prstDash val="solid"/>
            </a:ln>
          </c:spPr>
          <c:marker>
            <c:symbol val="diamond"/>
            <c:size val="5"/>
            <c:spPr>
              <a:solidFill>
                <a:srgbClr val="000080"/>
              </a:solidFill>
              <a:ln>
                <a:solidFill>
                  <a:srgbClr val="000080"/>
                </a:solidFill>
                <a:prstDash val="solid"/>
              </a:ln>
            </c:spPr>
          </c:marker>
          <c:dLbls>
            <c:dLbl>
              <c:idx val="0"/>
              <c:layout>
                <c:manualLayout>
                  <c:x val="-4.3248675327397748E-2"/>
                  <c:y val="3.837124156948740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4994052106944483E-2"/>
                  <c:y val="3.766238080999369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5.1443047492731722E-2"/>
                  <c:y val="3.661171467490618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4.9804090552738843E-2"/>
                  <c:y val="4.53840991395063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5.5813525049351671E-2"/>
                  <c:y val="4.057383966244726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7.2475566381561662E-2"/>
                  <c:y val="2.804212764543675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2"/>
              <c:layout>
                <c:manualLayout>
                  <c:x val="-2.0030800707626896E-2"/>
                  <c:y val="-3.3641250539885044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3"/>
              <c:layout>
                <c:manualLayout>
                  <c:x val="-1.2644143526565423E-2"/>
                  <c:y val="3.486494567925838E-2"/>
                </c:manualLayout>
              </c:layout>
              <c:dLblPos val="r"/>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w="25400">
                <a:noFill/>
              </a:ln>
            </c:spPr>
            <c:txPr>
              <a:bodyPr/>
              <a:lstStyle/>
              <a:p>
                <a:pPr>
                  <a:defRPr sz="1000" b="0" i="0" u="none" strike="noStrike" baseline="0">
                    <a:solidFill>
                      <a:srgbClr val="000000"/>
                    </a:solidFill>
                    <a:latin typeface="Arial"/>
                    <a:ea typeface="Arial"/>
                    <a:cs typeface="Aria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'BCBMA Medical, Wage, Inflation'!$B$1:$K$1</c:f>
              <c:numCache>
                <c:formatCode>General</c:formatCode>
                <c:ptCount val="10"/>
                <c:pt idx="0">
                  <c:v>2000</c:v>
                </c:pt>
                <c:pt idx="1">
                  <c:v>2001</c:v>
                </c:pt>
                <c:pt idx="2">
                  <c:v>2002</c:v>
                </c:pt>
                <c:pt idx="3">
                  <c:v>2003</c:v>
                </c:pt>
                <c:pt idx="4">
                  <c:v>2004</c:v>
                </c:pt>
                <c:pt idx="5">
                  <c:v>2005</c:v>
                </c:pt>
                <c:pt idx="6">
                  <c:v>2006</c:v>
                </c:pt>
                <c:pt idx="7">
                  <c:v>2007</c:v>
                </c:pt>
                <c:pt idx="8">
                  <c:v>2008</c:v>
                </c:pt>
                <c:pt idx="9">
                  <c:v>2009</c:v>
                </c:pt>
              </c:numCache>
            </c:numRef>
          </c:cat>
          <c:val>
            <c:numRef>
              <c:f>'BCBMA Medical, Wage, Inflation'!$B$2:$K$2</c:f>
              <c:numCache>
                <c:formatCode>0.00%</c:formatCode>
                <c:ptCount val="10"/>
                <c:pt idx="0">
                  <c:v>8.2000000000000003E-2</c:v>
                </c:pt>
                <c:pt idx="1">
                  <c:v>0.15900000000000006</c:v>
                </c:pt>
                <c:pt idx="2">
                  <c:v>0.13800000000000001</c:v>
                </c:pt>
                <c:pt idx="3">
                  <c:v>0.13100000000000001</c:v>
                </c:pt>
                <c:pt idx="4">
                  <c:v>0.12100000000000002</c:v>
                </c:pt>
                <c:pt idx="5">
                  <c:v>0.13300000000000001</c:v>
                </c:pt>
                <c:pt idx="6">
                  <c:v>0.128</c:v>
                </c:pt>
                <c:pt idx="7" formatCode="0.0%">
                  <c:v>0.125</c:v>
                </c:pt>
                <c:pt idx="8" formatCode="0.0%">
                  <c:v>0.10800000000000003</c:v>
                </c:pt>
                <c:pt idx="9" formatCode="0.0%">
                  <c:v>0.10700000000000003</c:v>
                </c:pt>
              </c:numCache>
            </c:numRef>
          </c:val>
          <c:smooth val="0"/>
        </c:ser>
        <c:ser>
          <c:idx val="1"/>
          <c:order val="1"/>
          <c:tx>
            <c:strRef>
              <c:f>'BCBMA Medical, Wage, Inflation'!$A$3</c:f>
              <c:strCache>
                <c:ptCount val="1"/>
                <c:pt idx="0">
                  <c:v>Workers' Earnings</c:v>
                </c:pt>
              </c:strCache>
            </c:strRef>
          </c:tx>
          <c:spPr>
            <a:ln w="12700">
              <a:solidFill>
                <a:srgbClr val="FF0000"/>
              </a:solidFill>
              <a:prstDash val="solid"/>
            </a:ln>
          </c:spPr>
          <c:marker>
            <c:symbol val="square"/>
            <c:size val="5"/>
            <c:spPr>
              <a:solidFill>
                <a:srgbClr val="FF0000"/>
              </a:solidFill>
              <a:ln>
                <a:solidFill>
                  <a:srgbClr val="FF0000"/>
                </a:solidFill>
                <a:prstDash val="solid"/>
              </a:ln>
            </c:spPr>
          </c:marker>
          <c:cat>
            <c:numRef>
              <c:f>'BCBMA Medical, Wage, Inflation'!$B$1:$K$1</c:f>
              <c:numCache>
                <c:formatCode>General</c:formatCode>
                <c:ptCount val="10"/>
                <c:pt idx="0">
                  <c:v>2000</c:v>
                </c:pt>
                <c:pt idx="1">
                  <c:v>2001</c:v>
                </c:pt>
                <c:pt idx="2">
                  <c:v>2002</c:v>
                </c:pt>
                <c:pt idx="3">
                  <c:v>2003</c:v>
                </c:pt>
                <c:pt idx="4">
                  <c:v>2004</c:v>
                </c:pt>
                <c:pt idx="5">
                  <c:v>2005</c:v>
                </c:pt>
                <c:pt idx="6">
                  <c:v>2006</c:v>
                </c:pt>
                <c:pt idx="7">
                  <c:v>2007</c:v>
                </c:pt>
                <c:pt idx="8">
                  <c:v>2008</c:v>
                </c:pt>
                <c:pt idx="9">
                  <c:v>2009</c:v>
                </c:pt>
              </c:numCache>
            </c:numRef>
          </c:cat>
          <c:val>
            <c:numRef>
              <c:f>'BCBMA Medical, Wage, Inflation'!$B$3:$K$3</c:f>
              <c:numCache>
                <c:formatCode>0.00%</c:formatCode>
                <c:ptCount val="10"/>
                <c:pt idx="0">
                  <c:v>3.7999999999999999E-2</c:v>
                </c:pt>
                <c:pt idx="1">
                  <c:v>3.9000000000000014E-2</c:v>
                </c:pt>
                <c:pt idx="2">
                  <c:v>2.8000000000000001E-2</c:v>
                </c:pt>
                <c:pt idx="3">
                  <c:v>3.0000000000000002E-2</c:v>
                </c:pt>
                <c:pt idx="4">
                  <c:v>2.0000000000000007E-2</c:v>
                </c:pt>
                <c:pt idx="5">
                  <c:v>2.5999999999999999E-2</c:v>
                </c:pt>
                <c:pt idx="6">
                  <c:v>2.5999999999999999E-2</c:v>
                </c:pt>
                <c:pt idx="7" formatCode="0.0%">
                  <c:v>0.05</c:v>
                </c:pt>
                <c:pt idx="8" formatCode="0.0%">
                  <c:v>5.5000000000000014E-2</c:v>
                </c:pt>
                <c:pt idx="9" formatCode="0.0%">
                  <c:v>4.3000000000000003E-2</c:v>
                </c:pt>
              </c:numCache>
            </c:numRef>
          </c:val>
          <c:smooth val="0"/>
        </c:ser>
        <c:ser>
          <c:idx val="2"/>
          <c:order val="2"/>
          <c:tx>
            <c:strRef>
              <c:f>'BCBMA Medical, Wage, Inflation'!$A$4</c:f>
              <c:strCache>
                <c:ptCount val="1"/>
                <c:pt idx="0">
                  <c:v>General Economic Growth</c:v>
                </c:pt>
              </c:strCache>
            </c:strRef>
          </c:tx>
          <c:spPr>
            <a:ln w="12700">
              <a:solidFill>
                <a:srgbClr val="339966"/>
              </a:solidFill>
              <a:prstDash val="solid"/>
            </a:ln>
          </c:spPr>
          <c:marker>
            <c:symbol val="triangle"/>
            <c:size val="5"/>
            <c:spPr>
              <a:solidFill>
                <a:srgbClr val="339966"/>
              </a:solidFill>
              <a:ln>
                <a:solidFill>
                  <a:srgbClr val="339966"/>
                </a:solidFill>
                <a:prstDash val="solid"/>
              </a:ln>
            </c:spPr>
          </c:marker>
          <c:cat>
            <c:numRef>
              <c:f>'BCBMA Medical, Wage, Inflation'!$B$1:$K$1</c:f>
              <c:numCache>
                <c:formatCode>General</c:formatCode>
                <c:ptCount val="10"/>
                <c:pt idx="0">
                  <c:v>2000</c:v>
                </c:pt>
                <c:pt idx="1">
                  <c:v>2001</c:v>
                </c:pt>
                <c:pt idx="2">
                  <c:v>2002</c:v>
                </c:pt>
                <c:pt idx="3">
                  <c:v>2003</c:v>
                </c:pt>
                <c:pt idx="4">
                  <c:v>2004</c:v>
                </c:pt>
                <c:pt idx="5">
                  <c:v>2005</c:v>
                </c:pt>
                <c:pt idx="6">
                  <c:v>2006</c:v>
                </c:pt>
                <c:pt idx="7">
                  <c:v>2007</c:v>
                </c:pt>
                <c:pt idx="8">
                  <c:v>2008</c:v>
                </c:pt>
                <c:pt idx="9">
                  <c:v>2009</c:v>
                </c:pt>
              </c:numCache>
            </c:numRef>
          </c:cat>
          <c:val>
            <c:numRef>
              <c:f>'BCBMA Medical, Wage, Inflation'!$B$4:$K$4</c:f>
              <c:numCache>
                <c:formatCode>0.00%</c:formatCode>
                <c:ptCount val="10"/>
                <c:pt idx="0">
                  <c:v>3.100000000000001E-2</c:v>
                </c:pt>
                <c:pt idx="1">
                  <c:v>3.3000000000000002E-2</c:v>
                </c:pt>
                <c:pt idx="2">
                  <c:v>1.7999999999999999E-2</c:v>
                </c:pt>
                <c:pt idx="3">
                  <c:v>2.3E-2</c:v>
                </c:pt>
                <c:pt idx="4">
                  <c:v>2.1000000000000008E-2</c:v>
                </c:pt>
                <c:pt idx="5">
                  <c:v>3.5999999999999997E-2</c:v>
                </c:pt>
                <c:pt idx="6">
                  <c:v>3.7999999999999999E-2</c:v>
                </c:pt>
                <c:pt idx="7" formatCode="0.0%">
                  <c:v>2.5999999999999999E-2</c:v>
                </c:pt>
                <c:pt idx="8" formatCode="0.0%">
                  <c:v>4.3000000000000003E-2</c:v>
                </c:pt>
                <c:pt idx="9" formatCode="0.0%">
                  <c:v>-4.0000000000000018E-3</c:v>
                </c:pt>
              </c:numCache>
            </c:numRef>
          </c:val>
          <c:smooth val="0"/>
        </c:ser>
        <c:dLbls>
          <c:showLegendKey val="0"/>
          <c:showVal val="0"/>
          <c:showCatName val="0"/>
          <c:showSerName val="0"/>
          <c:showPercent val="0"/>
          <c:showBubbleSize val="0"/>
        </c:dLbls>
        <c:marker val="1"/>
        <c:smooth val="0"/>
        <c:axId val="273120424"/>
        <c:axId val="273116896"/>
      </c:lineChart>
      <c:catAx>
        <c:axId val="273120424"/>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000" b="0" i="0" u="none" strike="noStrike" baseline="0">
                <a:solidFill>
                  <a:srgbClr val="000000"/>
                </a:solidFill>
                <a:latin typeface="Arial"/>
                <a:ea typeface="Arial"/>
                <a:cs typeface="Arial"/>
              </a:defRPr>
            </a:pPr>
            <a:endParaRPr lang="en-US"/>
          </a:p>
        </c:txPr>
        <c:crossAx val="273116896"/>
        <c:crossesAt val="-2.0000000000000011E-2"/>
        <c:auto val="1"/>
        <c:lblAlgn val="ctr"/>
        <c:lblOffset val="100"/>
        <c:tickLblSkip val="1"/>
        <c:tickMarkSkip val="1"/>
        <c:noMultiLvlLbl val="0"/>
      </c:catAx>
      <c:valAx>
        <c:axId val="273116896"/>
        <c:scaling>
          <c:orientation val="minMax"/>
        </c:scaling>
        <c:delete val="0"/>
        <c:axPos val="l"/>
        <c:numFmt formatCode="0%" sourceLinked="0"/>
        <c:majorTickMark val="out"/>
        <c:minorTickMark val="none"/>
        <c:tickLblPos val="nextTo"/>
        <c:spPr>
          <a:ln w="3175">
            <a:solidFill>
              <a:srgbClr val="000000"/>
            </a:solidFill>
            <a:prstDash val="solid"/>
          </a:ln>
        </c:spPr>
        <c:txPr>
          <a:bodyPr rot="0" vert="horz"/>
          <a:lstStyle/>
          <a:p>
            <a:pPr>
              <a:defRPr sz="1000" b="0" i="0" u="none" strike="noStrike" baseline="0">
                <a:solidFill>
                  <a:srgbClr val="000000"/>
                </a:solidFill>
                <a:latin typeface="Arial"/>
                <a:ea typeface="Arial"/>
                <a:cs typeface="Arial"/>
              </a:defRPr>
            </a:pPr>
            <a:endParaRPr lang="en-US"/>
          </a:p>
        </c:txPr>
        <c:crossAx val="273120424"/>
        <c:crosses val="autoZero"/>
        <c:crossBetween val="between"/>
      </c:valAx>
      <c:spPr>
        <a:noFill/>
        <a:ln w="25400">
          <a:noFill/>
        </a:ln>
      </c:spPr>
    </c:plotArea>
    <c:legend>
      <c:legendPos val="b"/>
      <c:layout>
        <c:manualLayout>
          <c:xMode val="edge"/>
          <c:yMode val="edge"/>
          <c:x val="3.4417026743549975E-2"/>
          <c:y val="0.92911392405063231"/>
          <c:w val="0.92734305917305271"/>
          <c:h val="5.5696202531645603E-2"/>
        </c:manualLayout>
      </c:layout>
      <c:overlay val="0"/>
      <c:spPr>
        <a:solidFill>
          <a:srgbClr val="FFFFFF"/>
        </a:solidFill>
        <a:ln w="25400">
          <a:noFill/>
        </a:ln>
      </c:spPr>
      <c:txPr>
        <a:bodyPr/>
        <a:lstStyle/>
        <a:p>
          <a:pPr>
            <a:defRPr sz="92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9525">
      <a:noFill/>
    </a:ln>
  </c:spPr>
  <c:txPr>
    <a:bodyPr/>
    <a:lstStyle/>
    <a:p>
      <a:pPr>
        <a:defRPr sz="1000" b="0" i="0" u="none" strike="noStrike" baseline="0">
          <a:solidFill>
            <a:srgbClr val="000000"/>
          </a:solidFill>
          <a:latin typeface="Arial"/>
          <a:ea typeface="Arial"/>
          <a:cs typeface="Arial"/>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90850"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08425" y="0"/>
            <a:ext cx="2990850" cy="465138"/>
          </a:xfrm>
          <a:prstGeom prst="rect">
            <a:avLst/>
          </a:prstGeom>
        </p:spPr>
        <p:txBody>
          <a:bodyPr vert="horz" lIns="91440" tIns="45720" rIns="91440" bIns="45720" rtlCol="0"/>
          <a:lstStyle>
            <a:lvl1pPr algn="r">
              <a:defRPr sz="1200"/>
            </a:lvl1pPr>
          </a:lstStyle>
          <a:p>
            <a:fld id="{22D9C8B2-BFF0-4550-8381-AAD576E034FC}" type="datetimeFigureOut">
              <a:rPr lang="en-US" smtClean="0"/>
              <a:t>1/29/2015</a:t>
            </a:fld>
            <a:endParaRPr lang="en-US" dirty="0"/>
          </a:p>
        </p:txBody>
      </p:sp>
      <p:sp>
        <p:nvSpPr>
          <p:cNvPr id="4" name="Footer Placeholder 3"/>
          <p:cNvSpPr>
            <a:spLocks noGrp="1"/>
          </p:cNvSpPr>
          <p:nvPr>
            <p:ph type="ftr" sz="quarter" idx="2"/>
          </p:nvPr>
        </p:nvSpPr>
        <p:spPr>
          <a:xfrm>
            <a:off x="0" y="8824913"/>
            <a:ext cx="2990850" cy="4651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08425" y="8824913"/>
            <a:ext cx="2990850" cy="465137"/>
          </a:xfrm>
          <a:prstGeom prst="rect">
            <a:avLst/>
          </a:prstGeom>
        </p:spPr>
        <p:txBody>
          <a:bodyPr vert="horz" lIns="91440" tIns="45720" rIns="91440" bIns="45720" rtlCol="0" anchor="b"/>
          <a:lstStyle>
            <a:lvl1pPr algn="r">
              <a:defRPr sz="1200"/>
            </a:lvl1pPr>
          </a:lstStyle>
          <a:p>
            <a:fld id="{8108B39C-7677-4176-8174-33CFDD8E37EB}" type="slidenum">
              <a:rPr lang="en-US" smtClean="0"/>
              <a:t>‹#›</a:t>
            </a:fld>
            <a:endParaRPr lang="en-US" dirty="0"/>
          </a:p>
        </p:txBody>
      </p:sp>
    </p:spTree>
    <p:extLst>
      <p:ext uri="{BB962C8B-B14F-4D97-AF65-F5344CB8AC3E}">
        <p14:creationId xmlns:p14="http://schemas.microsoft.com/office/powerpoint/2010/main" val="21451104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90374" cy="464582"/>
          </a:xfrm>
          <a:prstGeom prst="rect">
            <a:avLst/>
          </a:prstGeom>
        </p:spPr>
        <p:txBody>
          <a:bodyPr vert="horz" lIns="92528" tIns="46264" rIns="92528" bIns="46264" rtlCol="0"/>
          <a:lstStyle>
            <a:lvl1pPr algn="l">
              <a:defRPr sz="1200"/>
            </a:lvl1pPr>
          </a:lstStyle>
          <a:p>
            <a:endParaRPr lang="en-US" dirty="0"/>
          </a:p>
        </p:txBody>
      </p:sp>
      <p:sp>
        <p:nvSpPr>
          <p:cNvPr id="3" name="Date Placeholder 2"/>
          <p:cNvSpPr>
            <a:spLocks noGrp="1"/>
          </p:cNvSpPr>
          <p:nvPr>
            <p:ph type="dt" idx="1"/>
          </p:nvPr>
        </p:nvSpPr>
        <p:spPr>
          <a:xfrm>
            <a:off x="3908892" y="0"/>
            <a:ext cx="2990374" cy="464582"/>
          </a:xfrm>
          <a:prstGeom prst="rect">
            <a:avLst/>
          </a:prstGeom>
        </p:spPr>
        <p:txBody>
          <a:bodyPr vert="horz" lIns="92528" tIns="46264" rIns="92528" bIns="46264" rtlCol="0"/>
          <a:lstStyle>
            <a:lvl1pPr algn="r">
              <a:defRPr sz="1200"/>
            </a:lvl1pPr>
          </a:lstStyle>
          <a:p>
            <a:fld id="{4AEB4492-053D-4E24-8B1B-8E5D0F5D3718}" type="datetimeFigureOut">
              <a:rPr lang="en-US" smtClean="0"/>
              <a:t>1/29/2015</a:t>
            </a:fld>
            <a:endParaRPr lang="en-US" dirty="0"/>
          </a:p>
        </p:txBody>
      </p:sp>
      <p:sp>
        <p:nvSpPr>
          <p:cNvPr id="4" name="Slide Image Placeholder 3"/>
          <p:cNvSpPr>
            <a:spLocks noGrp="1" noRot="1" noChangeAspect="1"/>
          </p:cNvSpPr>
          <p:nvPr>
            <p:ph type="sldImg" idx="2"/>
          </p:nvPr>
        </p:nvSpPr>
        <p:spPr>
          <a:xfrm>
            <a:off x="1128713" y="696913"/>
            <a:ext cx="4645025" cy="3484562"/>
          </a:xfrm>
          <a:prstGeom prst="rect">
            <a:avLst/>
          </a:prstGeom>
          <a:noFill/>
          <a:ln w="12700">
            <a:solidFill>
              <a:prstClr val="black"/>
            </a:solidFill>
          </a:ln>
        </p:spPr>
        <p:txBody>
          <a:bodyPr vert="horz" lIns="92528" tIns="46264" rIns="92528" bIns="46264" rtlCol="0" anchor="ctr"/>
          <a:lstStyle/>
          <a:p>
            <a:endParaRPr lang="en-US" dirty="0"/>
          </a:p>
        </p:txBody>
      </p:sp>
      <p:sp>
        <p:nvSpPr>
          <p:cNvPr id="5" name="Notes Placeholder 4"/>
          <p:cNvSpPr>
            <a:spLocks noGrp="1"/>
          </p:cNvSpPr>
          <p:nvPr>
            <p:ph type="body" sz="quarter" idx="3"/>
          </p:nvPr>
        </p:nvSpPr>
        <p:spPr>
          <a:xfrm>
            <a:off x="690087" y="4413528"/>
            <a:ext cx="5520690" cy="4181237"/>
          </a:xfrm>
          <a:prstGeom prst="rect">
            <a:avLst/>
          </a:prstGeom>
        </p:spPr>
        <p:txBody>
          <a:bodyPr vert="horz" lIns="92528" tIns="46264" rIns="92528" bIns="4626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5443"/>
            <a:ext cx="2990374" cy="464582"/>
          </a:xfrm>
          <a:prstGeom prst="rect">
            <a:avLst/>
          </a:prstGeom>
        </p:spPr>
        <p:txBody>
          <a:bodyPr vert="horz" lIns="92528" tIns="46264" rIns="92528" bIns="4626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08892" y="8825443"/>
            <a:ext cx="2990374" cy="464582"/>
          </a:xfrm>
          <a:prstGeom prst="rect">
            <a:avLst/>
          </a:prstGeom>
        </p:spPr>
        <p:txBody>
          <a:bodyPr vert="horz" lIns="92528" tIns="46264" rIns="92528" bIns="46264" rtlCol="0" anchor="b"/>
          <a:lstStyle>
            <a:lvl1pPr algn="r">
              <a:defRPr sz="1200"/>
            </a:lvl1pPr>
          </a:lstStyle>
          <a:p>
            <a:fld id="{0778609C-01F5-4144-AEA1-6D73E80301CE}" type="slidenum">
              <a:rPr lang="en-US" smtClean="0"/>
              <a:t>‹#›</a:t>
            </a:fld>
            <a:endParaRPr lang="en-US" dirty="0"/>
          </a:p>
        </p:txBody>
      </p:sp>
    </p:spTree>
    <p:extLst>
      <p:ext uri="{BB962C8B-B14F-4D97-AF65-F5344CB8AC3E}">
        <p14:creationId xmlns:p14="http://schemas.microsoft.com/office/powerpoint/2010/main" val="3406493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267125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p:spPr>
        <p:txBody>
          <a:bodyPr/>
          <a:lstStyle/>
          <a:p>
            <a:endParaRPr lang="en-US" altLang="en-US" smtClean="0"/>
          </a:p>
        </p:txBody>
      </p:sp>
      <p:sp>
        <p:nvSpPr>
          <p:cNvPr id="36868" name="Slide Number Placeholder 3"/>
          <p:cNvSpPr>
            <a:spLocks noGrp="1"/>
          </p:cNvSpPr>
          <p:nvPr>
            <p:ph type="sldNum" sz="quarter" idx="5"/>
          </p:nvPr>
        </p:nvSpPr>
        <p:spPr>
          <a:noFill/>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lnSpc>
                <a:spcPct val="90000"/>
              </a:lnSpc>
              <a:spcBef>
                <a:spcPct val="20000"/>
              </a:spcBef>
              <a:spcAft>
                <a:spcPct val="0"/>
              </a:spcAft>
              <a:defRPr sz="2400">
                <a:solidFill>
                  <a:schemeClr val="tx1"/>
                </a:solidFill>
                <a:latin typeface="Times New Roman" panose="02020603050405020304" pitchFamily="18" charset="0"/>
              </a:defRPr>
            </a:lvl6pPr>
            <a:lvl7pPr marL="2971800" indent="-228600" eaLnBrk="0" fontAlgn="base" hangingPunct="0">
              <a:lnSpc>
                <a:spcPct val="90000"/>
              </a:lnSpc>
              <a:spcBef>
                <a:spcPct val="20000"/>
              </a:spcBef>
              <a:spcAft>
                <a:spcPct val="0"/>
              </a:spcAft>
              <a:defRPr sz="2400">
                <a:solidFill>
                  <a:schemeClr val="tx1"/>
                </a:solidFill>
                <a:latin typeface="Times New Roman" panose="02020603050405020304" pitchFamily="18" charset="0"/>
              </a:defRPr>
            </a:lvl7pPr>
            <a:lvl8pPr marL="3429000" indent="-228600" eaLnBrk="0" fontAlgn="base" hangingPunct="0">
              <a:lnSpc>
                <a:spcPct val="90000"/>
              </a:lnSpc>
              <a:spcBef>
                <a:spcPct val="20000"/>
              </a:spcBef>
              <a:spcAft>
                <a:spcPct val="0"/>
              </a:spcAft>
              <a:defRPr sz="2400">
                <a:solidFill>
                  <a:schemeClr val="tx1"/>
                </a:solidFill>
                <a:latin typeface="Times New Roman" panose="02020603050405020304" pitchFamily="18" charset="0"/>
              </a:defRPr>
            </a:lvl8pPr>
            <a:lvl9pPr marL="3886200" indent="-228600" eaLnBrk="0" fontAlgn="base" hangingPunct="0">
              <a:lnSpc>
                <a:spcPct val="90000"/>
              </a:lnSpc>
              <a:spcBef>
                <a:spcPct val="20000"/>
              </a:spcBef>
              <a:spcAft>
                <a:spcPct val="0"/>
              </a:spcAft>
              <a:defRPr sz="2400">
                <a:solidFill>
                  <a:schemeClr val="tx1"/>
                </a:solidFill>
                <a:latin typeface="Times New Roman" panose="02020603050405020304" pitchFamily="18" charset="0"/>
              </a:defRPr>
            </a:lvl9pPr>
          </a:lstStyle>
          <a:p>
            <a:pPr eaLnBrk="1" hangingPunct="1"/>
            <a:fld id="{0A4C0603-F773-4EEC-BA40-5D8E974CEAF7}" type="slidenum">
              <a:rPr lang="en-US" altLang="en-US" sz="1200">
                <a:solidFill>
                  <a:prstClr val="black"/>
                </a:solidFill>
              </a:rPr>
              <a:pPr eaLnBrk="1" hangingPunct="1"/>
              <a:t>14</a:t>
            </a:fld>
            <a:endParaRPr lang="en-US" altLang="en-US" sz="1200">
              <a:solidFill>
                <a:prstClr val="black"/>
              </a:solidFill>
            </a:endParaRPr>
          </a:p>
        </p:txBody>
      </p:sp>
    </p:spTree>
    <p:extLst>
      <p:ext uri="{BB962C8B-B14F-4D97-AF65-F5344CB8AC3E}">
        <p14:creationId xmlns:p14="http://schemas.microsoft.com/office/powerpoint/2010/main" val="587923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74763" y="677863"/>
            <a:ext cx="4527550" cy="3395662"/>
          </a:xfrm>
          <a:prstGeom prst="rect">
            <a:avLst/>
          </a:prstGeom>
        </p:spPr>
      </p:sp>
      <p:sp>
        <p:nvSpPr>
          <p:cNvPr id="3" name="Notes Placeholder 2"/>
          <p:cNvSpPr>
            <a:spLocks noGrp="1"/>
          </p:cNvSpPr>
          <p:nvPr>
            <p:ph type="body" idx="1"/>
          </p:nvPr>
        </p:nvSpPr>
        <p:spPr/>
        <p:txBody>
          <a:bodyPr>
            <a:normAutofit/>
          </a:bodyPr>
          <a:lstStyle/>
          <a:p>
            <a:pPr defTabSz="953599">
              <a:defRPr/>
            </a:pPr>
            <a:r>
              <a:rPr lang="en-US" dirty="0" smtClean="0"/>
              <a:t>Only 19% (47 of the 254) measures were shared</a:t>
            </a:r>
          </a:p>
          <a:p>
            <a:r>
              <a:rPr lang="en-US" dirty="0" smtClean="0"/>
              <a:t>82%</a:t>
            </a:r>
            <a:r>
              <a:rPr lang="en-US" baseline="0" dirty="0" smtClean="0"/>
              <a:t> (207 of the 254) measures were exclusively used by one state</a:t>
            </a:r>
            <a:endParaRPr lang="en-US" dirty="0"/>
          </a:p>
        </p:txBody>
      </p:sp>
      <p:sp>
        <p:nvSpPr>
          <p:cNvPr id="4" name="Slide Number Placeholder 3"/>
          <p:cNvSpPr>
            <a:spLocks noGrp="1"/>
          </p:cNvSpPr>
          <p:nvPr>
            <p:ph type="sldNum" sz="quarter" idx="10"/>
          </p:nvPr>
        </p:nvSpPr>
        <p:spPr/>
        <p:txBody>
          <a:bodyPr/>
          <a:lstStyle/>
          <a:p>
            <a:fld id="{E579C637-2005-48CD-9D46-5C8F520F1236}"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185127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7" name="Rectangle 7"/>
          <p:cNvSpPr>
            <a:spLocks noGrp="1" noChangeArrowheads="1"/>
          </p:cNvSpPr>
          <p:nvPr>
            <p:ph type="sldNum" sz="quarter" idx="5"/>
          </p:nvPr>
        </p:nvSpPr>
        <p:spPr>
          <a:noFill/>
          <a:ln>
            <a:miter lim="800000"/>
            <a:headEnd/>
            <a:tailEnd/>
          </a:ln>
        </p:spPr>
        <p:txBody>
          <a:bodyPr/>
          <a:lstStyle/>
          <a:p>
            <a:fld id="{A6C07CC1-A037-472F-B751-28CD243CEC27}" type="slidenum">
              <a:rPr lang="en-US" altLang="en-US" smtClean="0">
                <a:solidFill>
                  <a:srgbClr val="000000"/>
                </a:solidFill>
                <a:latin typeface="Arial" charset="0"/>
                <a:ea typeface="MS PGothic"/>
                <a:cs typeface="MS PGothic"/>
              </a:rPr>
              <a:pPr/>
              <a:t>25</a:t>
            </a:fld>
            <a:endParaRPr lang="en-US" altLang="en-US" smtClean="0">
              <a:solidFill>
                <a:srgbClr val="000000"/>
              </a:solidFill>
              <a:latin typeface="Arial" charset="0"/>
              <a:ea typeface="MS PGothic"/>
              <a:cs typeface="MS PGothic"/>
            </a:endParaRPr>
          </a:p>
        </p:txBody>
      </p:sp>
      <p:sp>
        <p:nvSpPr>
          <p:cNvPr id="557058" name="Rectangle 2"/>
          <p:cNvSpPr>
            <a:spLocks noGrp="1" noRot="1" noChangeAspect="1" noChangeArrowheads="1"/>
          </p:cNvSpPr>
          <p:nvPr>
            <p:ph type="sldImg"/>
          </p:nvPr>
        </p:nvSpPr>
        <p:spPr>
          <a:solidFill>
            <a:srgbClr val="FFFFFF"/>
          </a:solidFill>
          <a:ln/>
        </p:spPr>
      </p:sp>
      <p:sp>
        <p:nvSpPr>
          <p:cNvPr id="557059" name="Rectangle 3"/>
          <p:cNvSpPr>
            <a:spLocks noGrp="1" noChangeArrowheads="1"/>
          </p:cNvSpPr>
          <p:nvPr>
            <p:ph type="body" idx="1"/>
          </p:nvPr>
        </p:nvSpPr>
        <p:spPr>
          <a:solidFill>
            <a:srgbClr val="FFFFFF"/>
          </a:solidFill>
          <a:ln>
            <a:solidFill>
              <a:srgbClr val="000000"/>
            </a:solidFill>
            <a:miter lim="800000"/>
            <a:headEnd/>
            <a:tailEnd/>
          </a:ln>
        </p:spPr>
        <p:txBody>
          <a:bodyPr lIns="91649" tIns="45824" rIns="91649" bIns="45824"/>
          <a:lstStyle/>
          <a:p>
            <a:pPr eaLnBrk="1" hangingPunct="1"/>
            <a:endParaRPr lang="en-US" altLang="en-US" smtClean="0">
              <a:ea typeface="MS PGothic"/>
              <a:cs typeface="MS PGothic"/>
            </a:endParaRPr>
          </a:p>
        </p:txBody>
      </p:sp>
    </p:spTree>
    <p:extLst>
      <p:ext uri="{BB962C8B-B14F-4D97-AF65-F5344CB8AC3E}">
        <p14:creationId xmlns:p14="http://schemas.microsoft.com/office/powerpoint/2010/main" val="2206854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7"/>
          <p:cNvSpPr txBox="1">
            <a:spLocks noGrp="1" noChangeArrowheads="1"/>
          </p:cNvSpPr>
          <p:nvPr/>
        </p:nvSpPr>
        <p:spPr bwMode="auto">
          <a:xfrm>
            <a:off x="3970338" y="8702675"/>
            <a:ext cx="3038475" cy="458788"/>
          </a:xfrm>
          <a:prstGeom prst="rect">
            <a:avLst/>
          </a:prstGeom>
          <a:noFill/>
          <a:ln w="9525">
            <a:noFill/>
            <a:miter lim="800000"/>
            <a:headEnd/>
            <a:tailEnd/>
          </a:ln>
        </p:spPr>
        <p:txBody>
          <a:bodyPr lIns="91080" tIns="45539" rIns="91080" bIns="45539" anchor="b"/>
          <a:lstStyle/>
          <a:p>
            <a:pPr algn="r" defTabSz="893763" fontAlgn="base">
              <a:spcBef>
                <a:spcPct val="0"/>
              </a:spcBef>
              <a:spcAft>
                <a:spcPct val="0"/>
              </a:spcAft>
            </a:pPr>
            <a:fld id="{A0784472-FD7E-46CE-8C40-C434A1D222F5}" type="slidenum">
              <a:rPr lang="en-US" altLang="en-US" sz="1100">
                <a:solidFill>
                  <a:srgbClr val="000000"/>
                </a:solidFill>
                <a:latin typeface="Arial" charset="0"/>
                <a:ea typeface="MS PGothic"/>
              </a:rPr>
              <a:pPr algn="r" defTabSz="893763" fontAlgn="base">
                <a:spcBef>
                  <a:spcPct val="0"/>
                </a:spcBef>
                <a:spcAft>
                  <a:spcPct val="0"/>
                </a:spcAft>
              </a:pPr>
              <a:t>26</a:t>
            </a:fld>
            <a:endParaRPr lang="en-US" altLang="en-US" sz="1100">
              <a:solidFill>
                <a:srgbClr val="000000"/>
              </a:solidFill>
              <a:latin typeface="Arial" charset="0"/>
              <a:ea typeface="MS PGothic"/>
            </a:endParaRPr>
          </a:p>
        </p:txBody>
      </p:sp>
      <p:sp>
        <p:nvSpPr>
          <p:cNvPr id="615427" name="Rectangle 7"/>
          <p:cNvSpPr txBox="1">
            <a:spLocks noGrp="1" noChangeArrowheads="1"/>
          </p:cNvSpPr>
          <p:nvPr/>
        </p:nvSpPr>
        <p:spPr bwMode="auto">
          <a:xfrm>
            <a:off x="3971925" y="8704263"/>
            <a:ext cx="3038475" cy="458787"/>
          </a:xfrm>
          <a:prstGeom prst="rect">
            <a:avLst/>
          </a:prstGeom>
          <a:noFill/>
          <a:ln w="9525">
            <a:noFill/>
            <a:miter lim="800000"/>
            <a:headEnd/>
            <a:tailEnd/>
          </a:ln>
        </p:spPr>
        <p:txBody>
          <a:bodyPr lIns="90443" tIns="45221" rIns="90443" bIns="45221" anchor="b"/>
          <a:lstStyle/>
          <a:p>
            <a:pPr algn="r" defTabSz="889000" fontAlgn="base">
              <a:spcBef>
                <a:spcPct val="0"/>
              </a:spcBef>
              <a:spcAft>
                <a:spcPct val="0"/>
              </a:spcAft>
            </a:pPr>
            <a:fld id="{D9456A8F-0886-4D1E-AD51-52F2720C7ADA}" type="slidenum">
              <a:rPr lang="en-US" altLang="en-US" sz="1200">
                <a:solidFill>
                  <a:srgbClr val="000000"/>
                </a:solidFill>
                <a:latin typeface="Arial" charset="0"/>
                <a:ea typeface="MS PGothic"/>
              </a:rPr>
              <a:pPr algn="r" defTabSz="889000" fontAlgn="base">
                <a:spcBef>
                  <a:spcPct val="0"/>
                </a:spcBef>
                <a:spcAft>
                  <a:spcPct val="0"/>
                </a:spcAft>
              </a:pPr>
              <a:t>26</a:t>
            </a:fld>
            <a:endParaRPr lang="en-US" altLang="en-US" sz="1200">
              <a:solidFill>
                <a:srgbClr val="000000"/>
              </a:solidFill>
              <a:latin typeface="Arial" charset="0"/>
              <a:ea typeface="MS PGothic"/>
            </a:endParaRPr>
          </a:p>
        </p:txBody>
      </p:sp>
      <p:sp>
        <p:nvSpPr>
          <p:cNvPr id="615428" name="Rectangle 2"/>
          <p:cNvSpPr>
            <a:spLocks noGrp="1" noRot="1" noChangeAspect="1" noChangeArrowheads="1" noTextEdit="1"/>
          </p:cNvSpPr>
          <p:nvPr>
            <p:ph type="sldImg"/>
          </p:nvPr>
        </p:nvSpPr>
        <p:spPr>
          <a:xfrm>
            <a:off x="1216025" y="685800"/>
            <a:ext cx="4581525" cy="3435350"/>
          </a:xfrm>
          <a:ln/>
        </p:spPr>
      </p:sp>
      <p:sp>
        <p:nvSpPr>
          <p:cNvPr id="615429" name="Rectangle 3"/>
          <p:cNvSpPr>
            <a:spLocks noGrp="1" noChangeArrowheads="1"/>
          </p:cNvSpPr>
          <p:nvPr>
            <p:ph type="body" idx="1"/>
          </p:nvPr>
        </p:nvSpPr>
        <p:spPr>
          <a:xfrm>
            <a:off x="935038" y="4352925"/>
            <a:ext cx="5140325" cy="4124325"/>
          </a:xfrm>
          <a:noFill/>
        </p:spPr>
        <p:txBody>
          <a:bodyPr lIns="92460" tIns="46229" rIns="92460" bIns="46229"/>
          <a:lstStyle/>
          <a:p>
            <a:pPr eaLnBrk="1" hangingPunct="1"/>
            <a:endParaRPr lang="en-US" altLang="en-US" smtClean="0">
              <a:ea typeface="MS PGothic"/>
              <a:cs typeface="MS PGothic"/>
            </a:endParaRPr>
          </a:p>
        </p:txBody>
      </p:sp>
      <p:sp>
        <p:nvSpPr>
          <p:cNvPr id="615430" name="Rectangle 4"/>
          <p:cNvSpPr>
            <a:spLocks noChangeArrowheads="1"/>
          </p:cNvSpPr>
          <p:nvPr/>
        </p:nvSpPr>
        <p:spPr bwMode="auto">
          <a:xfrm>
            <a:off x="1077913" y="603250"/>
            <a:ext cx="4854575" cy="3624263"/>
          </a:xfrm>
          <a:prstGeom prst="rect">
            <a:avLst/>
          </a:prstGeom>
          <a:noFill/>
          <a:ln w="9525">
            <a:solidFill>
              <a:schemeClr val="tx1"/>
            </a:solidFill>
            <a:miter lim="800000"/>
            <a:headEnd/>
            <a:tailEnd/>
          </a:ln>
        </p:spPr>
        <p:txBody>
          <a:bodyPr wrap="none" lIns="90443" tIns="45221" rIns="90443" bIns="45221" anchor="ctr"/>
          <a:lstStyle/>
          <a:p>
            <a:pPr defTabSz="889000" fontAlgn="base">
              <a:spcBef>
                <a:spcPct val="0"/>
              </a:spcBef>
              <a:spcAft>
                <a:spcPct val="0"/>
              </a:spcAft>
            </a:pPr>
            <a:endParaRPr lang="en-US" altLang="en-US" sz="2000">
              <a:solidFill>
                <a:srgbClr val="000000"/>
              </a:solidFill>
              <a:latin typeface="Arial" charset="0"/>
              <a:ea typeface="MS PGothic"/>
            </a:endParaRPr>
          </a:p>
        </p:txBody>
      </p:sp>
    </p:spTree>
    <p:extLst>
      <p:ext uri="{BB962C8B-B14F-4D97-AF65-F5344CB8AC3E}">
        <p14:creationId xmlns:p14="http://schemas.microsoft.com/office/powerpoint/2010/main" val="2076445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5" name="Rectangle 7"/>
          <p:cNvSpPr>
            <a:spLocks noGrp="1" noChangeArrowheads="1"/>
          </p:cNvSpPr>
          <p:nvPr>
            <p:ph type="sldNum" sz="quarter" idx="5"/>
          </p:nvPr>
        </p:nvSpPr>
        <p:spPr>
          <a:noFill/>
          <a:ln>
            <a:miter lim="800000"/>
            <a:headEnd/>
            <a:tailEnd/>
          </a:ln>
        </p:spPr>
        <p:txBody>
          <a:bodyPr/>
          <a:lstStyle/>
          <a:p>
            <a:fld id="{3A4BD38A-7424-4C5D-8709-86BF54162B12}" type="slidenum">
              <a:rPr lang="en-US" altLang="en-US" smtClean="0">
                <a:solidFill>
                  <a:srgbClr val="000000"/>
                </a:solidFill>
                <a:latin typeface="Arial" charset="0"/>
                <a:ea typeface="MS PGothic"/>
                <a:cs typeface="MS PGothic"/>
              </a:rPr>
              <a:pPr/>
              <a:t>27</a:t>
            </a:fld>
            <a:endParaRPr lang="en-US" altLang="en-US" smtClean="0">
              <a:solidFill>
                <a:srgbClr val="000000"/>
              </a:solidFill>
              <a:latin typeface="Arial" charset="0"/>
              <a:ea typeface="MS PGothic"/>
              <a:cs typeface="MS PGothic"/>
            </a:endParaRPr>
          </a:p>
        </p:txBody>
      </p:sp>
      <p:sp>
        <p:nvSpPr>
          <p:cNvPr id="559106" name="Rectangle 7"/>
          <p:cNvSpPr txBox="1">
            <a:spLocks noGrp="1" noChangeArrowheads="1"/>
          </p:cNvSpPr>
          <p:nvPr/>
        </p:nvSpPr>
        <p:spPr bwMode="auto">
          <a:xfrm>
            <a:off x="3970338" y="8702675"/>
            <a:ext cx="3038475" cy="458788"/>
          </a:xfrm>
          <a:prstGeom prst="rect">
            <a:avLst/>
          </a:prstGeom>
          <a:noFill/>
          <a:ln w="9525">
            <a:noFill/>
            <a:miter lim="800000"/>
            <a:headEnd/>
            <a:tailEnd/>
          </a:ln>
        </p:spPr>
        <p:txBody>
          <a:bodyPr lIns="91425" tIns="45713" rIns="91425" bIns="45713" anchor="b"/>
          <a:lstStyle/>
          <a:p>
            <a:pPr algn="r" defTabSz="896938" fontAlgn="base">
              <a:spcBef>
                <a:spcPct val="0"/>
              </a:spcBef>
              <a:spcAft>
                <a:spcPct val="0"/>
              </a:spcAft>
            </a:pPr>
            <a:fld id="{8DBA2547-ED6F-4220-A85E-6862DD254DAD}" type="slidenum">
              <a:rPr lang="en-US" altLang="en-US" sz="1200">
                <a:solidFill>
                  <a:srgbClr val="000000"/>
                </a:solidFill>
                <a:ea typeface="MS PGothic"/>
              </a:rPr>
              <a:pPr algn="r" defTabSz="896938" fontAlgn="base">
                <a:spcBef>
                  <a:spcPct val="0"/>
                </a:spcBef>
                <a:spcAft>
                  <a:spcPct val="0"/>
                </a:spcAft>
              </a:pPr>
              <a:t>27</a:t>
            </a:fld>
            <a:endParaRPr lang="en-US" altLang="en-US" sz="1200">
              <a:solidFill>
                <a:srgbClr val="000000"/>
              </a:solidFill>
              <a:ea typeface="MS PGothic"/>
            </a:endParaRPr>
          </a:p>
        </p:txBody>
      </p:sp>
      <p:sp>
        <p:nvSpPr>
          <p:cNvPr id="559107" name="Rectangle 2"/>
          <p:cNvSpPr>
            <a:spLocks noGrp="1" noRot="1" noChangeAspect="1" noChangeArrowheads="1" noTextEdit="1"/>
          </p:cNvSpPr>
          <p:nvPr>
            <p:ph type="sldImg"/>
          </p:nvPr>
        </p:nvSpPr>
        <p:spPr>
          <a:ln/>
        </p:spPr>
      </p:sp>
      <p:sp>
        <p:nvSpPr>
          <p:cNvPr id="559108" name="Rectangle 3"/>
          <p:cNvSpPr>
            <a:spLocks noGrp="1" noChangeArrowheads="1"/>
          </p:cNvSpPr>
          <p:nvPr>
            <p:ph type="body" idx="1"/>
          </p:nvPr>
        </p:nvSpPr>
        <p:spPr>
          <a:xfrm>
            <a:off x="935038" y="4352925"/>
            <a:ext cx="5140325" cy="4445000"/>
          </a:xfrm>
          <a:noFill/>
        </p:spPr>
        <p:txBody>
          <a:bodyPr lIns="91425" tIns="45713" rIns="91425" bIns="45713"/>
          <a:lstStyle/>
          <a:p>
            <a:pPr marL="288925" indent="-288925">
              <a:spcBef>
                <a:spcPct val="0"/>
              </a:spcBef>
              <a:buFontTx/>
              <a:buChar char="-"/>
            </a:pPr>
            <a:endParaRPr lang="en-US" altLang="en-US" sz="1400" smtClean="0">
              <a:ea typeface="MS PGothic"/>
              <a:cs typeface="MS PGothic"/>
            </a:endParaRPr>
          </a:p>
        </p:txBody>
      </p:sp>
    </p:spTree>
    <p:extLst>
      <p:ext uri="{BB962C8B-B14F-4D97-AF65-F5344CB8AC3E}">
        <p14:creationId xmlns:p14="http://schemas.microsoft.com/office/powerpoint/2010/main" val="3303177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7" name="Rectangle 7"/>
          <p:cNvSpPr txBox="1">
            <a:spLocks noGrp="1" noChangeArrowheads="1"/>
          </p:cNvSpPr>
          <p:nvPr/>
        </p:nvSpPr>
        <p:spPr bwMode="auto">
          <a:xfrm>
            <a:off x="3971925" y="8704263"/>
            <a:ext cx="3038475" cy="458787"/>
          </a:xfrm>
          <a:prstGeom prst="rect">
            <a:avLst/>
          </a:prstGeom>
          <a:noFill/>
          <a:ln w="9525">
            <a:noFill/>
            <a:miter lim="800000"/>
            <a:headEnd/>
            <a:tailEnd/>
          </a:ln>
        </p:spPr>
        <p:txBody>
          <a:bodyPr lIns="90437" tIns="45218" rIns="90437" bIns="45218" anchor="b"/>
          <a:lstStyle/>
          <a:p>
            <a:pPr algn="r" defTabSz="922338" fontAlgn="base">
              <a:spcBef>
                <a:spcPct val="0"/>
              </a:spcBef>
              <a:spcAft>
                <a:spcPct val="0"/>
              </a:spcAft>
            </a:pPr>
            <a:fld id="{C1BDF613-E1AC-4C5C-BF6B-8E1DE04CB91E}" type="slidenum">
              <a:rPr lang="en-US" altLang="en-US" sz="1200">
                <a:solidFill>
                  <a:srgbClr val="000000"/>
                </a:solidFill>
                <a:latin typeface="Arial" charset="0"/>
                <a:ea typeface="MS PGothic"/>
              </a:rPr>
              <a:pPr algn="r" defTabSz="922338" fontAlgn="base">
                <a:spcBef>
                  <a:spcPct val="0"/>
                </a:spcBef>
                <a:spcAft>
                  <a:spcPct val="0"/>
                </a:spcAft>
              </a:pPr>
              <a:t>28</a:t>
            </a:fld>
            <a:endParaRPr lang="en-US" altLang="en-US" sz="1200">
              <a:solidFill>
                <a:srgbClr val="000000"/>
              </a:solidFill>
              <a:latin typeface="Arial" charset="0"/>
              <a:ea typeface="MS PGothic"/>
            </a:endParaRPr>
          </a:p>
        </p:txBody>
      </p:sp>
      <p:sp>
        <p:nvSpPr>
          <p:cNvPr id="562178" name="Rectangle 2"/>
          <p:cNvSpPr>
            <a:spLocks noGrp="1" noRot="1" noChangeAspect="1" noChangeArrowheads="1" noTextEdit="1"/>
          </p:cNvSpPr>
          <p:nvPr>
            <p:ph type="sldImg"/>
          </p:nvPr>
        </p:nvSpPr>
        <p:spPr>
          <a:xfrm>
            <a:off x="1216025" y="687388"/>
            <a:ext cx="4581525" cy="3435350"/>
          </a:xfrm>
          <a:ln/>
        </p:spPr>
      </p:sp>
      <p:sp>
        <p:nvSpPr>
          <p:cNvPr id="562179" name="Notes Placeholder 2"/>
          <p:cNvSpPr txBox="1">
            <a:spLocks/>
          </p:cNvSpPr>
          <p:nvPr/>
        </p:nvSpPr>
        <p:spPr bwMode="auto">
          <a:xfrm>
            <a:off x="701675" y="4352925"/>
            <a:ext cx="5607050" cy="4556125"/>
          </a:xfrm>
          <a:prstGeom prst="rect">
            <a:avLst/>
          </a:prstGeom>
          <a:noFill/>
          <a:ln w="9525">
            <a:noFill/>
            <a:miter lim="800000"/>
            <a:headEnd/>
            <a:tailEnd/>
          </a:ln>
        </p:spPr>
        <p:txBody>
          <a:bodyPr lIns="91939" tIns="45970" rIns="91939" bIns="45970"/>
          <a:lstStyle/>
          <a:p>
            <a:pPr marL="212725" indent="-212725" defTabSz="901700" fontAlgn="base">
              <a:spcBef>
                <a:spcPct val="30000"/>
              </a:spcBef>
              <a:spcAft>
                <a:spcPct val="0"/>
              </a:spcAft>
              <a:buFont typeface="Arial" charset="0"/>
              <a:buChar char="•"/>
            </a:pPr>
            <a:r>
              <a:rPr lang="en-US" altLang="en-US" sz="1200">
                <a:solidFill>
                  <a:srgbClr val="000000"/>
                </a:solidFill>
                <a:latin typeface="Times New Roman" pitchFamily="18" charset="0"/>
                <a:ea typeface="MS PGothic"/>
                <a:cs typeface="Times New Roman" pitchFamily="18" charset="0"/>
              </a:rPr>
              <a:t>Shown here are the groups that are currently in the AQC. </a:t>
            </a:r>
          </a:p>
          <a:p>
            <a:pPr marL="212725" indent="-212725" defTabSz="901700" fontAlgn="base">
              <a:spcBef>
                <a:spcPct val="30000"/>
              </a:spcBef>
              <a:spcAft>
                <a:spcPct val="0"/>
              </a:spcAft>
              <a:buFont typeface="Arial" charset="0"/>
              <a:buChar char="•"/>
            </a:pPr>
            <a:r>
              <a:rPr lang="en-US" altLang="en-US" sz="1200">
                <a:solidFill>
                  <a:srgbClr val="000000"/>
                </a:solidFill>
                <a:latin typeface="Times New Roman" pitchFamily="18" charset="0"/>
                <a:ea typeface="MS PGothic"/>
                <a:cs typeface="Times New Roman" pitchFamily="18" charset="0"/>
              </a:rPr>
              <a:t>Our first groups started with us in 2009; Our newest groups for 2012 include Cooley Dickinson, Children’s, Boston Medical Center, and Lahey. </a:t>
            </a:r>
          </a:p>
          <a:p>
            <a:pPr marL="212725" indent="-212725" defTabSz="901700" fontAlgn="base">
              <a:spcBef>
                <a:spcPct val="30000"/>
              </a:spcBef>
              <a:spcAft>
                <a:spcPct val="0"/>
              </a:spcAft>
              <a:buFont typeface="Arial" charset="0"/>
              <a:buChar char="•"/>
            </a:pPr>
            <a:r>
              <a:rPr lang="en-US" altLang="en-US" sz="1200">
                <a:solidFill>
                  <a:srgbClr val="000000"/>
                </a:solidFill>
                <a:latin typeface="Times New Roman" pitchFamily="18" charset="0"/>
                <a:ea typeface="MS PGothic"/>
                <a:cs typeface="Times New Roman" pitchFamily="18" charset="0"/>
              </a:rPr>
              <a:t>As you can see, there is a wide range of groups represented here. The AQC payment model can work for a variety of provider organizations—including urban hospitals and community health centers.</a:t>
            </a:r>
          </a:p>
          <a:p>
            <a:pPr marL="639763" lvl="1" indent="-214313" defTabSz="901700" fontAlgn="base">
              <a:spcBef>
                <a:spcPct val="30000"/>
              </a:spcBef>
              <a:spcAft>
                <a:spcPct val="0"/>
              </a:spcAft>
              <a:buFont typeface="Arial" charset="0"/>
              <a:buChar char="–"/>
            </a:pPr>
            <a:r>
              <a:rPr lang="en-US" altLang="en-US" sz="1200">
                <a:solidFill>
                  <a:srgbClr val="000000"/>
                </a:solidFill>
                <a:latin typeface="Times New Roman" pitchFamily="18" charset="0"/>
                <a:ea typeface="MS PGothic"/>
                <a:cs typeface="Times New Roman" pitchFamily="18" charset="0"/>
              </a:rPr>
              <a:t>The AQC is not prescriptive as to what form the provider organization takes, but it must include PCPs that care for at least 5,000 BCBSMA members. </a:t>
            </a:r>
          </a:p>
          <a:p>
            <a:pPr marL="639763" lvl="1" indent="-214313" defTabSz="901700" fontAlgn="base">
              <a:spcBef>
                <a:spcPct val="30000"/>
              </a:spcBef>
              <a:spcAft>
                <a:spcPct val="0"/>
              </a:spcAft>
              <a:buFont typeface="Arial" charset="0"/>
              <a:buChar char="–"/>
            </a:pPr>
            <a:r>
              <a:rPr lang="en-US" altLang="en-US" sz="1200">
                <a:solidFill>
                  <a:srgbClr val="000000"/>
                </a:solidFill>
                <a:latin typeface="Times New Roman" pitchFamily="18" charset="0"/>
                <a:ea typeface="MS PGothic"/>
                <a:cs typeface="Times New Roman" pitchFamily="18" charset="0"/>
              </a:rPr>
              <a:t>Some AQC agreements are with physician groups alone, while others include both physicians and hospitals. </a:t>
            </a:r>
          </a:p>
          <a:p>
            <a:pPr marL="212725" indent="-212725" defTabSz="901700" fontAlgn="base">
              <a:spcBef>
                <a:spcPct val="30000"/>
              </a:spcBef>
              <a:spcAft>
                <a:spcPct val="0"/>
              </a:spcAft>
            </a:pPr>
            <a:endParaRPr lang="en-US" altLang="en-US" sz="1200">
              <a:solidFill>
                <a:srgbClr val="FF0000"/>
              </a:solidFill>
              <a:latin typeface="Times New Roman" pitchFamily="18" charset="0"/>
              <a:ea typeface="MS PGothic"/>
              <a:cs typeface="Times New Roman" pitchFamily="18" charset="0"/>
            </a:endParaRPr>
          </a:p>
        </p:txBody>
      </p:sp>
    </p:spTree>
    <p:extLst>
      <p:ext uri="{BB962C8B-B14F-4D97-AF65-F5344CB8AC3E}">
        <p14:creationId xmlns:p14="http://schemas.microsoft.com/office/powerpoint/2010/main" val="153743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5" name="Slide Image Placeholder 1"/>
          <p:cNvSpPr>
            <a:spLocks noGrp="1" noRot="1" noChangeAspect="1"/>
          </p:cNvSpPr>
          <p:nvPr>
            <p:ph type="sldImg"/>
          </p:nvPr>
        </p:nvSpPr>
        <p:spPr>
          <a:ln/>
        </p:spPr>
      </p:sp>
      <p:sp>
        <p:nvSpPr>
          <p:cNvPr id="564226" name="Notes Placeholder 2"/>
          <p:cNvSpPr>
            <a:spLocks noGrp="1"/>
          </p:cNvSpPr>
          <p:nvPr>
            <p:ph type="body" idx="1"/>
          </p:nvPr>
        </p:nvSpPr>
        <p:spPr>
          <a:noFill/>
        </p:spPr>
        <p:txBody>
          <a:bodyPr/>
          <a:lstStyle/>
          <a:p>
            <a:endParaRPr lang="en-US" smtClean="0"/>
          </a:p>
        </p:txBody>
      </p:sp>
      <p:sp>
        <p:nvSpPr>
          <p:cNvPr id="564227" name="Slide Number Placeholder 3"/>
          <p:cNvSpPr>
            <a:spLocks noGrp="1"/>
          </p:cNvSpPr>
          <p:nvPr>
            <p:ph type="sldNum" sz="quarter" idx="5"/>
          </p:nvPr>
        </p:nvSpPr>
        <p:spPr>
          <a:noFill/>
          <a:ln>
            <a:miter lim="800000"/>
            <a:headEnd/>
            <a:tailEnd/>
          </a:ln>
        </p:spPr>
        <p:txBody>
          <a:bodyPr/>
          <a:lstStyle/>
          <a:p>
            <a:fld id="{C2063239-6CE0-4E75-A977-1252DB93F54B}" type="slidenum">
              <a:rPr lang="en-US" altLang="en-US" smtClean="0">
                <a:solidFill>
                  <a:srgbClr val="000000"/>
                </a:solidFill>
                <a:latin typeface="Arial" charset="0"/>
                <a:ea typeface="MS PGothic"/>
                <a:cs typeface="MS PGothic"/>
              </a:rPr>
              <a:pPr/>
              <a:t>29</a:t>
            </a:fld>
            <a:endParaRPr lang="en-US" altLang="en-US" smtClean="0">
              <a:solidFill>
                <a:srgbClr val="000000"/>
              </a:solidFill>
              <a:latin typeface="Arial" charset="0"/>
              <a:ea typeface="MS PGothic"/>
              <a:cs typeface="MS PGothic"/>
            </a:endParaRPr>
          </a:p>
        </p:txBody>
      </p:sp>
    </p:spTree>
    <p:extLst>
      <p:ext uri="{BB962C8B-B14F-4D97-AF65-F5344CB8AC3E}">
        <p14:creationId xmlns:p14="http://schemas.microsoft.com/office/powerpoint/2010/main" val="42047054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3" name="Rectangle 2"/>
          <p:cNvSpPr>
            <a:spLocks noGrp="1" noRot="1" noChangeAspect="1" noChangeArrowheads="1" noTextEdit="1"/>
          </p:cNvSpPr>
          <p:nvPr>
            <p:ph type="sldImg"/>
          </p:nvPr>
        </p:nvSpPr>
        <p:spPr>
          <a:ln/>
        </p:spPr>
      </p:sp>
      <p:sp>
        <p:nvSpPr>
          <p:cNvPr id="566274" name="Rectangle 3"/>
          <p:cNvSpPr>
            <a:spLocks noGrp="1" noChangeArrowheads="1"/>
          </p:cNvSpPr>
          <p:nvPr>
            <p:ph type="body" idx="1"/>
          </p:nvPr>
        </p:nvSpPr>
        <p:spPr>
          <a:xfrm>
            <a:off x="700088" y="4352925"/>
            <a:ext cx="5610225" cy="4122738"/>
          </a:xfrm>
          <a:noFill/>
        </p:spPr>
        <p:txBody>
          <a:bodyPr lIns="90573" tIns="45286" rIns="90573" bIns="45286"/>
          <a:lstStyle/>
          <a:p>
            <a:endParaRPr lang="en-US" altLang="en-US" smtClean="0">
              <a:ea typeface="MS PGothic"/>
              <a:cs typeface="MS PGothic"/>
            </a:endParaRPr>
          </a:p>
        </p:txBody>
      </p:sp>
    </p:spTree>
    <p:extLst>
      <p:ext uri="{BB962C8B-B14F-4D97-AF65-F5344CB8AC3E}">
        <p14:creationId xmlns:p14="http://schemas.microsoft.com/office/powerpoint/2010/main" val="799028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p:cNvSpPr>
            <a:spLocks noGrp="1" noRot="1" noChangeAspect="1" noChangeArrowheads="1" noTextEdit="1"/>
          </p:cNvSpPr>
          <p:nvPr>
            <p:ph type="sldImg"/>
          </p:nvPr>
        </p:nvSpPr>
        <p:spPr>
          <a:ln/>
        </p:spPr>
      </p:sp>
      <p:sp>
        <p:nvSpPr>
          <p:cNvPr id="617475" name="Rectangle 3"/>
          <p:cNvSpPr>
            <a:spLocks noGrp="1" noChangeArrowheads="1"/>
          </p:cNvSpPr>
          <p:nvPr>
            <p:ph type="body" idx="1"/>
          </p:nvPr>
        </p:nvSpPr>
        <p:spPr>
          <a:noFill/>
        </p:spPr>
        <p:txBody>
          <a:bodyPr lIns="91956" tIns="45979" rIns="91956" bIns="45979"/>
          <a:lstStyle/>
          <a:p>
            <a:pPr eaLnBrk="1" hangingPunct="1"/>
            <a:endParaRPr lang="en-US" altLang="en-US" smtClean="0"/>
          </a:p>
        </p:txBody>
      </p:sp>
    </p:spTree>
    <p:extLst>
      <p:ext uri="{BB962C8B-B14F-4D97-AF65-F5344CB8AC3E}">
        <p14:creationId xmlns:p14="http://schemas.microsoft.com/office/powerpoint/2010/main" val="4116234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Rectangle 2"/>
          <p:cNvSpPr>
            <a:spLocks noGrp="1" noRot="1" noChangeAspect="1" noChangeArrowheads="1" noTextEdit="1"/>
          </p:cNvSpPr>
          <p:nvPr>
            <p:ph type="sldImg"/>
          </p:nvPr>
        </p:nvSpPr>
        <p:spPr>
          <a:xfrm>
            <a:off x="1216025" y="687388"/>
            <a:ext cx="4581525" cy="3435350"/>
          </a:xfrm>
          <a:ln/>
        </p:spPr>
      </p:sp>
      <p:sp>
        <p:nvSpPr>
          <p:cNvPr id="620547" name="Rectangle 3"/>
          <p:cNvSpPr>
            <a:spLocks noGrp="1" noChangeArrowheads="1"/>
          </p:cNvSpPr>
          <p:nvPr>
            <p:ph type="body" idx="1"/>
          </p:nvPr>
        </p:nvSpPr>
        <p:spPr>
          <a:noFill/>
        </p:spPr>
        <p:txBody>
          <a:bodyPr/>
          <a:lstStyle/>
          <a:p>
            <a:pPr>
              <a:buClr>
                <a:schemeClr val="accent2"/>
              </a:buClr>
              <a:buFont typeface="Wingdings" pitchFamily="2" charset="2"/>
              <a:buNone/>
            </a:pPr>
            <a:endParaRPr lang="en-US" altLang="en-US" sz="1800" smtClean="0">
              <a:latin typeface="Arial Narrow" pitchFamily="34" charset="0"/>
              <a:ea typeface="MS PGothic"/>
              <a:cs typeface="MS PGothic"/>
            </a:endParaRPr>
          </a:p>
        </p:txBody>
      </p:sp>
    </p:spTree>
    <p:extLst>
      <p:ext uri="{BB962C8B-B14F-4D97-AF65-F5344CB8AC3E}">
        <p14:creationId xmlns:p14="http://schemas.microsoft.com/office/powerpoint/2010/main" val="1975086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915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30" indent="-289126">
              <a:defRPr>
                <a:solidFill>
                  <a:schemeClr val="tx1"/>
                </a:solidFill>
                <a:latin typeface="Calibri" pitchFamily="34" charset="0"/>
              </a:defRPr>
            </a:lvl2pPr>
            <a:lvl3pPr marL="1156509" indent="-231301">
              <a:defRPr>
                <a:solidFill>
                  <a:schemeClr val="tx1"/>
                </a:solidFill>
                <a:latin typeface="Calibri" pitchFamily="34" charset="0"/>
              </a:defRPr>
            </a:lvl3pPr>
            <a:lvl4pPr marL="1619112" indent="-231301">
              <a:defRPr>
                <a:solidFill>
                  <a:schemeClr val="tx1"/>
                </a:solidFill>
                <a:latin typeface="Calibri" pitchFamily="34" charset="0"/>
              </a:defRPr>
            </a:lvl4pPr>
            <a:lvl5pPr marL="2081715" indent="-231301">
              <a:defRPr>
                <a:solidFill>
                  <a:schemeClr val="tx1"/>
                </a:solidFill>
                <a:latin typeface="Calibri" pitchFamily="34" charset="0"/>
              </a:defRPr>
            </a:lvl5pPr>
            <a:lvl6pPr marL="2544319" indent="-231301" fontAlgn="base">
              <a:spcBef>
                <a:spcPct val="0"/>
              </a:spcBef>
              <a:spcAft>
                <a:spcPct val="0"/>
              </a:spcAft>
              <a:defRPr>
                <a:solidFill>
                  <a:schemeClr val="tx1"/>
                </a:solidFill>
                <a:latin typeface="Calibri" pitchFamily="34" charset="0"/>
              </a:defRPr>
            </a:lvl6pPr>
            <a:lvl7pPr marL="3006921" indent="-231301" fontAlgn="base">
              <a:spcBef>
                <a:spcPct val="0"/>
              </a:spcBef>
              <a:spcAft>
                <a:spcPct val="0"/>
              </a:spcAft>
              <a:defRPr>
                <a:solidFill>
                  <a:schemeClr val="tx1"/>
                </a:solidFill>
                <a:latin typeface="Calibri" pitchFamily="34" charset="0"/>
              </a:defRPr>
            </a:lvl7pPr>
            <a:lvl8pPr marL="3469524" indent="-231301" fontAlgn="base">
              <a:spcBef>
                <a:spcPct val="0"/>
              </a:spcBef>
              <a:spcAft>
                <a:spcPct val="0"/>
              </a:spcAft>
              <a:defRPr>
                <a:solidFill>
                  <a:schemeClr val="tx1"/>
                </a:solidFill>
                <a:latin typeface="Calibri" pitchFamily="34" charset="0"/>
              </a:defRPr>
            </a:lvl8pPr>
            <a:lvl9pPr marL="3932128" indent="-231301"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7FDA2DE-D115-49C5-AB0A-732C7CEE8B6F}" type="slidenum">
              <a:rPr lang="en-US" smtClean="0">
                <a:solidFill>
                  <a:prstClr val="black"/>
                </a:solidFill>
              </a:rPr>
              <a:pPr fontAlgn="base">
                <a:spcBef>
                  <a:spcPct val="0"/>
                </a:spcBef>
                <a:spcAft>
                  <a:spcPct val="0"/>
                </a:spcAft>
                <a:defRPr/>
              </a:pPr>
              <a:t>2</a:t>
            </a:fld>
            <a:endParaRPr lang="en-US" dirty="0" smtClean="0">
              <a:solidFill>
                <a:prstClr val="black"/>
              </a:solidFill>
            </a:endParaRPr>
          </a:p>
        </p:txBody>
      </p:sp>
    </p:spTree>
    <p:extLst>
      <p:ext uri="{BB962C8B-B14F-4D97-AF65-F5344CB8AC3E}">
        <p14:creationId xmlns:p14="http://schemas.microsoft.com/office/powerpoint/2010/main" val="31594572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70938" y="8703020"/>
            <a:ext cx="3037840" cy="458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2" tIns="44690" rIns="89382" bIns="44690" anchor="b"/>
          <a:lstStyle>
            <a:lvl1pPr defTabSz="893763">
              <a:defRPr sz="2400">
                <a:solidFill>
                  <a:schemeClr val="tx1"/>
                </a:solidFill>
                <a:latin typeface="Arial" pitchFamily="34" charset="0"/>
                <a:ea typeface="ＭＳ Ｐゴシック" pitchFamily="16" charset="-128"/>
              </a:defRPr>
            </a:lvl1pPr>
            <a:lvl2pPr marL="742950" indent="-285750" defTabSz="893763">
              <a:defRPr sz="2400">
                <a:solidFill>
                  <a:schemeClr val="tx1"/>
                </a:solidFill>
                <a:latin typeface="Arial" pitchFamily="34" charset="0"/>
                <a:ea typeface="ＭＳ Ｐゴシック" pitchFamily="16" charset="-128"/>
              </a:defRPr>
            </a:lvl2pPr>
            <a:lvl3pPr marL="1143000" indent="-228600" defTabSz="893763">
              <a:defRPr sz="2400">
                <a:solidFill>
                  <a:schemeClr val="tx1"/>
                </a:solidFill>
                <a:latin typeface="Arial" pitchFamily="34" charset="0"/>
                <a:ea typeface="ＭＳ Ｐゴシック" pitchFamily="16" charset="-128"/>
              </a:defRPr>
            </a:lvl3pPr>
            <a:lvl4pPr marL="1600200" indent="-228600" defTabSz="893763">
              <a:defRPr sz="2400">
                <a:solidFill>
                  <a:schemeClr val="tx1"/>
                </a:solidFill>
                <a:latin typeface="Arial" pitchFamily="34" charset="0"/>
                <a:ea typeface="ＭＳ Ｐゴシック" pitchFamily="16" charset="-128"/>
              </a:defRPr>
            </a:lvl4pPr>
            <a:lvl5pPr marL="2057400" indent="-228600" defTabSz="893763">
              <a:defRPr sz="2400">
                <a:solidFill>
                  <a:schemeClr val="tx1"/>
                </a:solidFill>
                <a:latin typeface="Arial" pitchFamily="34" charset="0"/>
                <a:ea typeface="ＭＳ Ｐゴシック" pitchFamily="16" charset="-128"/>
              </a:defRPr>
            </a:lvl5pPr>
            <a:lvl6pPr marL="2514600" indent="-228600" defTabSz="893763"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defTabSz="893763"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defTabSz="893763"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defTabSz="893763"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algn="r" fontAlgn="base">
              <a:spcBef>
                <a:spcPct val="0"/>
              </a:spcBef>
              <a:spcAft>
                <a:spcPct val="0"/>
              </a:spcAft>
            </a:pPr>
            <a:fld id="{FC1FFF2E-E11F-49FB-86F8-6092B97F68C5}" type="slidenum">
              <a:rPr lang="en-US" altLang="en-US" sz="1100" smtClean="0">
                <a:solidFill>
                  <a:prstClr val="black"/>
                </a:solidFill>
              </a:rPr>
              <a:pPr algn="r" fontAlgn="base">
                <a:spcBef>
                  <a:spcPct val="0"/>
                </a:spcBef>
                <a:spcAft>
                  <a:spcPct val="0"/>
                </a:spcAft>
              </a:pPr>
              <a:t>34</a:t>
            </a:fld>
            <a:endParaRPr lang="en-US" altLang="en-US" sz="1100" smtClean="0">
              <a:solidFill>
                <a:prstClr val="black"/>
              </a:solidFill>
            </a:endParaRPr>
          </a:p>
        </p:txBody>
      </p:sp>
      <p:sp>
        <p:nvSpPr>
          <p:cNvPr id="82947" name="Rectangle 2"/>
          <p:cNvSpPr>
            <a:spLocks noGrp="1" noRot="1" noChangeAspect="1" noChangeArrowheads="1" noTextEdit="1"/>
          </p:cNvSpPr>
          <p:nvPr>
            <p:ph type="sldImg"/>
          </p:nvPr>
        </p:nvSpPr>
        <p:spPr>
          <a:xfrm>
            <a:off x="1233488" y="695325"/>
            <a:ext cx="4560887" cy="3421063"/>
          </a:xfrm>
          <a:ln/>
        </p:spPr>
      </p:sp>
      <p:sp>
        <p:nvSpPr>
          <p:cNvPr id="82948" name="Rectangle 3"/>
          <p:cNvSpPr>
            <a:spLocks noGrp="1" noChangeArrowheads="1"/>
          </p:cNvSpPr>
          <p:nvPr>
            <p:ph type="body" idx="1"/>
          </p:nvPr>
        </p:nvSpPr>
        <p:spPr>
          <a:xfrm>
            <a:off x="934720" y="4353075"/>
            <a:ext cx="5140960" cy="4123060"/>
          </a:xfrm>
          <a:noFill/>
        </p:spPr>
        <p:txBody>
          <a:bodyPr lIns="90196" tIns="45098" rIns="90196" bIns="45098"/>
          <a:lstStyle/>
          <a:p>
            <a:endParaRPr lang="en-US" altLang="en-US" smtClean="0">
              <a:latin typeface="Arial" pitchFamily="34" charset="0"/>
            </a:endParaRPr>
          </a:p>
        </p:txBody>
      </p:sp>
    </p:spTree>
    <p:extLst>
      <p:ext uri="{BB962C8B-B14F-4D97-AF65-F5344CB8AC3E}">
        <p14:creationId xmlns:p14="http://schemas.microsoft.com/office/powerpoint/2010/main" val="23196893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408556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37</a:t>
            </a:fld>
            <a:endParaRPr lang="en-US" dirty="0"/>
          </a:p>
        </p:txBody>
      </p:sp>
    </p:spTree>
    <p:extLst>
      <p:ext uri="{BB962C8B-B14F-4D97-AF65-F5344CB8AC3E}">
        <p14:creationId xmlns:p14="http://schemas.microsoft.com/office/powerpoint/2010/main" val="16111873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915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61" indent="-289138">
              <a:defRPr>
                <a:solidFill>
                  <a:schemeClr val="tx1"/>
                </a:solidFill>
                <a:latin typeface="Calibri" pitchFamily="34" charset="0"/>
              </a:defRPr>
            </a:lvl2pPr>
            <a:lvl3pPr marL="1156555" indent="-231310">
              <a:defRPr>
                <a:solidFill>
                  <a:schemeClr val="tx1"/>
                </a:solidFill>
                <a:latin typeface="Calibri" pitchFamily="34" charset="0"/>
              </a:defRPr>
            </a:lvl3pPr>
            <a:lvl4pPr marL="1619177" indent="-231310">
              <a:defRPr>
                <a:solidFill>
                  <a:schemeClr val="tx1"/>
                </a:solidFill>
                <a:latin typeface="Calibri" pitchFamily="34" charset="0"/>
              </a:defRPr>
            </a:lvl4pPr>
            <a:lvl5pPr marL="2081799" indent="-231310">
              <a:defRPr>
                <a:solidFill>
                  <a:schemeClr val="tx1"/>
                </a:solidFill>
                <a:latin typeface="Calibri" pitchFamily="34" charset="0"/>
              </a:defRPr>
            </a:lvl5pPr>
            <a:lvl6pPr marL="2544422" indent="-231310" fontAlgn="base">
              <a:spcBef>
                <a:spcPct val="0"/>
              </a:spcBef>
              <a:spcAft>
                <a:spcPct val="0"/>
              </a:spcAft>
              <a:defRPr>
                <a:solidFill>
                  <a:schemeClr val="tx1"/>
                </a:solidFill>
                <a:latin typeface="Calibri" pitchFamily="34" charset="0"/>
              </a:defRPr>
            </a:lvl6pPr>
            <a:lvl7pPr marL="3007042" indent="-231310" fontAlgn="base">
              <a:spcBef>
                <a:spcPct val="0"/>
              </a:spcBef>
              <a:spcAft>
                <a:spcPct val="0"/>
              </a:spcAft>
              <a:defRPr>
                <a:solidFill>
                  <a:schemeClr val="tx1"/>
                </a:solidFill>
                <a:latin typeface="Calibri" pitchFamily="34" charset="0"/>
              </a:defRPr>
            </a:lvl7pPr>
            <a:lvl8pPr marL="3469664" indent="-231310" fontAlgn="base">
              <a:spcBef>
                <a:spcPct val="0"/>
              </a:spcBef>
              <a:spcAft>
                <a:spcPct val="0"/>
              </a:spcAft>
              <a:defRPr>
                <a:solidFill>
                  <a:schemeClr val="tx1"/>
                </a:solidFill>
                <a:latin typeface="Calibri" pitchFamily="34" charset="0"/>
              </a:defRPr>
            </a:lvl8pPr>
            <a:lvl9pPr marL="3932287" indent="-23131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7FDA2DE-D115-49C5-AB0A-732C7CEE8B6F}" type="slidenum">
              <a:rPr lang="en-US" smtClean="0">
                <a:solidFill>
                  <a:prstClr val="black"/>
                </a:solidFill>
              </a:rPr>
              <a:pPr fontAlgn="base">
                <a:spcBef>
                  <a:spcPct val="0"/>
                </a:spcBef>
                <a:spcAft>
                  <a:spcPct val="0"/>
                </a:spcAft>
                <a:defRPr/>
              </a:pPr>
              <a:t>38</a:t>
            </a:fld>
            <a:endParaRPr lang="en-US" dirty="0" smtClean="0">
              <a:solidFill>
                <a:prstClr val="black"/>
              </a:solidFill>
            </a:endParaRPr>
          </a:p>
        </p:txBody>
      </p:sp>
    </p:spTree>
    <p:extLst>
      <p:ext uri="{BB962C8B-B14F-4D97-AF65-F5344CB8AC3E}">
        <p14:creationId xmlns:p14="http://schemas.microsoft.com/office/powerpoint/2010/main" val="34746033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39</a:t>
            </a:fld>
            <a:endParaRPr lang="en-US" dirty="0"/>
          </a:p>
        </p:txBody>
      </p:sp>
    </p:spTree>
    <p:extLst>
      <p:ext uri="{BB962C8B-B14F-4D97-AF65-F5344CB8AC3E}">
        <p14:creationId xmlns:p14="http://schemas.microsoft.com/office/powerpoint/2010/main" val="519441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i="1" dirty="0" smtClean="0"/>
              <a:t>Note:</a:t>
            </a:r>
            <a:r>
              <a:rPr lang="en-US" i="1" baseline="0" dirty="0" smtClean="0"/>
              <a:t> We’ll move quickly through this slide and introduce Gerry and Dana in the Payment lever slide.</a:t>
            </a:r>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709977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**Note to Nancy: We suggest you take a moment</a:t>
            </a:r>
            <a:r>
              <a:rPr lang="en-US" i="1" baseline="0" dirty="0" smtClean="0"/>
              <a:t> here to give a brief bio of yourself.</a:t>
            </a:r>
            <a:endParaRPr lang="en-US" i="1"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102132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i="1" dirty="0" smtClean="0"/>
              <a:t>(no notes required for this slide)</a:t>
            </a:r>
          </a:p>
        </p:txBody>
      </p:sp>
      <p:sp>
        <p:nvSpPr>
          <p:cNvPr id="4710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51730" indent="-289126">
              <a:defRPr>
                <a:solidFill>
                  <a:schemeClr val="tx1"/>
                </a:solidFill>
                <a:latin typeface="Calibri" pitchFamily="34" charset="0"/>
              </a:defRPr>
            </a:lvl2pPr>
            <a:lvl3pPr marL="1156509" indent="-231301">
              <a:defRPr>
                <a:solidFill>
                  <a:schemeClr val="tx1"/>
                </a:solidFill>
                <a:latin typeface="Calibri" pitchFamily="34" charset="0"/>
              </a:defRPr>
            </a:lvl3pPr>
            <a:lvl4pPr marL="1619112" indent="-231301">
              <a:defRPr>
                <a:solidFill>
                  <a:schemeClr val="tx1"/>
                </a:solidFill>
                <a:latin typeface="Calibri" pitchFamily="34" charset="0"/>
              </a:defRPr>
            </a:lvl4pPr>
            <a:lvl5pPr marL="2081715" indent="-231301">
              <a:defRPr>
                <a:solidFill>
                  <a:schemeClr val="tx1"/>
                </a:solidFill>
                <a:latin typeface="Calibri" pitchFamily="34" charset="0"/>
              </a:defRPr>
            </a:lvl5pPr>
            <a:lvl6pPr marL="2544319" indent="-231301" fontAlgn="base">
              <a:spcBef>
                <a:spcPct val="0"/>
              </a:spcBef>
              <a:spcAft>
                <a:spcPct val="0"/>
              </a:spcAft>
              <a:defRPr>
                <a:solidFill>
                  <a:schemeClr val="tx1"/>
                </a:solidFill>
                <a:latin typeface="Calibri" pitchFamily="34" charset="0"/>
              </a:defRPr>
            </a:lvl6pPr>
            <a:lvl7pPr marL="3006921" indent="-231301" fontAlgn="base">
              <a:spcBef>
                <a:spcPct val="0"/>
              </a:spcBef>
              <a:spcAft>
                <a:spcPct val="0"/>
              </a:spcAft>
              <a:defRPr>
                <a:solidFill>
                  <a:schemeClr val="tx1"/>
                </a:solidFill>
                <a:latin typeface="Calibri" pitchFamily="34" charset="0"/>
              </a:defRPr>
            </a:lvl7pPr>
            <a:lvl8pPr marL="3469524" indent="-231301" fontAlgn="base">
              <a:spcBef>
                <a:spcPct val="0"/>
              </a:spcBef>
              <a:spcAft>
                <a:spcPct val="0"/>
              </a:spcAft>
              <a:defRPr>
                <a:solidFill>
                  <a:schemeClr val="tx1"/>
                </a:solidFill>
                <a:latin typeface="Calibri" pitchFamily="34" charset="0"/>
              </a:defRPr>
            </a:lvl8pPr>
            <a:lvl9pPr marL="3932128" indent="-231301"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5926A74-D3B3-4451-9182-5BBCBAB633EE}" type="slidenum">
              <a:rPr lang="en-US" smtClean="0">
                <a:solidFill>
                  <a:prstClr val="black"/>
                </a:solidFill>
              </a:rPr>
              <a:pPr fontAlgn="base">
                <a:spcBef>
                  <a:spcPct val="0"/>
                </a:spcBef>
                <a:spcAft>
                  <a:spcPct val="0"/>
                </a:spcAft>
                <a:defRPr/>
              </a:pPr>
              <a:t>5</a:t>
            </a:fld>
            <a:endParaRPr lang="en-US" dirty="0" smtClean="0">
              <a:solidFill>
                <a:prstClr val="black"/>
              </a:solidFill>
            </a:endParaRPr>
          </a:p>
        </p:txBody>
      </p:sp>
    </p:spTree>
    <p:extLst>
      <p:ext uri="{BB962C8B-B14F-4D97-AF65-F5344CB8AC3E}">
        <p14:creationId xmlns:p14="http://schemas.microsoft.com/office/powerpoint/2010/main" val="1238449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Those</a:t>
            </a:r>
            <a:r>
              <a:rPr lang="en-US" baseline="0" dirty="0" smtClean="0"/>
              <a:t> familiar with the IHI Triple Aim will recognize the National Quality Strategy’s three aims</a:t>
            </a:r>
            <a:r>
              <a:rPr lang="en-US" dirty="0" smtClean="0"/>
              <a:t>. </a:t>
            </a:r>
            <a:r>
              <a:rPr lang="en-US" dirty="0"/>
              <a:t>The National Quality Strategy’s three aims closely resemble IHI’s Triple </a:t>
            </a:r>
            <a:r>
              <a:rPr lang="en-US" dirty="0" smtClean="0"/>
              <a:t>Aim and build </a:t>
            </a:r>
            <a:r>
              <a:rPr lang="en-US" dirty="0"/>
              <a:t>on the work that IHI has done by giving additional consideration to the health of communities at different </a:t>
            </a:r>
            <a:r>
              <a:rPr lang="en-US" dirty="0" smtClean="0"/>
              <a:t>levels </a:t>
            </a:r>
            <a:r>
              <a:rPr lang="en-US" dirty="0"/>
              <a:t>and affordability for multiple groups</a:t>
            </a:r>
            <a:r>
              <a:rPr lang="en-US" dirty="0" smtClean="0"/>
              <a:t>.</a:t>
            </a:r>
          </a:p>
          <a:p>
            <a:endParaRPr lang="en-US" dirty="0" smtClean="0"/>
          </a:p>
          <a:p>
            <a:r>
              <a:rPr lang="en-US" dirty="0" smtClean="0"/>
              <a:t>Through the </a:t>
            </a:r>
            <a:r>
              <a:rPr lang="en-US" b="1" dirty="0" smtClean="0"/>
              <a:t>Better Care</a:t>
            </a:r>
            <a:r>
              <a:rPr lang="en-US" dirty="0" smtClean="0"/>
              <a:t> aim, the Strategy pursues improvement to the overall quality of health care by making health care more patient-centered, reliable, accessible, and safe. </a:t>
            </a:r>
            <a:r>
              <a:rPr lang="en-US" baseline="0" dirty="0" smtClean="0"/>
              <a:t> </a:t>
            </a:r>
            <a:r>
              <a:rPr lang="en-US" dirty="0" smtClean="0"/>
              <a:t>Through </a:t>
            </a:r>
            <a:r>
              <a:rPr lang="en-US" b="1" dirty="0" smtClean="0"/>
              <a:t>the Healthy People/ Healthy Communities</a:t>
            </a:r>
            <a:r>
              <a:rPr lang="en-US" dirty="0" smtClean="0"/>
              <a:t> aim, the Strategy guides the Nation in improving population health by supporting proven interventions to address behavioral, social, and environmental determinants of health in addition to delivering higher-quality care. And through the </a:t>
            </a:r>
            <a:r>
              <a:rPr lang="en-US" b="1" dirty="0" smtClean="0"/>
              <a:t>Affordable Care</a:t>
            </a:r>
            <a:r>
              <a:rPr lang="en-US" dirty="0" smtClean="0"/>
              <a:t> aim, the Strategy seeks to reduce the cost of quality health care for individuals, families, employers, and government. </a:t>
            </a:r>
          </a:p>
          <a:p>
            <a:endParaRPr lang="en-US" dirty="0"/>
          </a:p>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095766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National Quality Strategy priorities</a:t>
            </a:r>
            <a:r>
              <a:rPr lang="en-US" baseline="0" dirty="0" smtClean="0"/>
              <a:t> </a:t>
            </a:r>
            <a:r>
              <a:rPr lang="en-US" dirty="0" smtClean="0"/>
              <a:t>reflect the quality concerns that affect most Americans. The priorities address patient</a:t>
            </a:r>
            <a:r>
              <a:rPr lang="en-US" baseline="0" dirty="0" smtClean="0"/>
              <a:t> safety, person and family centered care, effective communication and care coordination, prevention and treatment of leading causes of mortality, health and well-Being of communities, and </a:t>
            </a:r>
            <a:r>
              <a:rPr lang="en-US" sz="1200" b="0" i="0" u="none" strike="noStrike" dirty="0" smtClean="0">
                <a:solidFill>
                  <a:srgbClr val="000000"/>
                </a:solidFill>
                <a:effectLst/>
                <a:latin typeface="Helvetica" pitchFamily="34" charset="0"/>
              </a:rPr>
              <a:t>making quality care more affordable</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0778609C-01F5-4144-AEA1-6D73E80301CE}" type="slidenum">
              <a:rPr lang="en-US" smtClean="0"/>
              <a:t>7</a:t>
            </a:fld>
            <a:endParaRPr lang="en-US" dirty="0"/>
          </a:p>
        </p:txBody>
      </p:sp>
    </p:spTree>
    <p:extLst>
      <p:ext uri="{BB962C8B-B14F-4D97-AF65-F5344CB8AC3E}">
        <p14:creationId xmlns:p14="http://schemas.microsoft.com/office/powerpoint/2010/main" val="2884231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603">
              <a:defRPr/>
            </a:pPr>
            <a:r>
              <a:rPr lang="en-US" dirty="0" smtClean="0"/>
              <a:t>Here we’ve provided an overview of the nine National Quality</a:t>
            </a:r>
            <a:r>
              <a:rPr lang="en-US" baseline="0" dirty="0" smtClean="0"/>
              <a:t> Strategy levers. As a whole the levers represent core business functions your organization can use to pursue improvement across the priorities. In doing so, you strongly align with the National Quality Strategy in order to ultimately achieve better, more affordable care for the person and the community. </a:t>
            </a:r>
            <a:r>
              <a:rPr lang="en-US" dirty="0" smtClean="0"/>
              <a:t>On</a:t>
            </a:r>
            <a:r>
              <a:rPr lang="en-US" baseline="0" dirty="0" smtClean="0"/>
              <a:t> today’s webinar,</a:t>
            </a:r>
            <a:r>
              <a:rPr lang="en-US" dirty="0" smtClean="0"/>
              <a:t> we’re focusing </a:t>
            </a:r>
            <a:r>
              <a:rPr lang="en-US" baseline="0" dirty="0" smtClean="0"/>
              <a:t>on the payment lever.  </a:t>
            </a:r>
            <a:endParaRPr lang="en-US" dirty="0" smtClean="0"/>
          </a:p>
        </p:txBody>
      </p:sp>
      <p:sp>
        <p:nvSpPr>
          <p:cNvPr id="4" name="Slide Number Placeholder 3"/>
          <p:cNvSpPr>
            <a:spLocks noGrp="1"/>
          </p:cNvSpPr>
          <p:nvPr>
            <p:ph type="sldNum" sz="quarter" idx="10"/>
          </p:nvPr>
        </p:nvSpPr>
        <p:spPr/>
        <p:txBody>
          <a:bodyPr/>
          <a:lstStyle/>
          <a:p>
            <a:fld id="{3011EAD5-441F-074A-BB4A-B997C7B5C93D}"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083338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Payment</a:t>
            </a:r>
            <a:r>
              <a:rPr lang="en-US" baseline="0" dirty="0" smtClean="0"/>
              <a:t> is a critical for providing the incentives and support for providers in delivering high-quality, person-centered care. </a:t>
            </a:r>
            <a:r>
              <a:rPr lang="en-US" dirty="0" smtClean="0"/>
              <a:t>Today</a:t>
            </a:r>
            <a:r>
              <a:rPr lang="en-US" baseline="0" dirty="0" smtClean="0"/>
              <a:t> w</a:t>
            </a:r>
            <a:r>
              <a:rPr lang="en-US" dirty="0" smtClean="0"/>
              <a:t>e’re going to hear from two presenters providing some examples of how</a:t>
            </a:r>
            <a:r>
              <a:rPr lang="en-US" baseline="0" dirty="0" smtClean="0"/>
              <a:t> they’ve applied the payment lever in their respective organizations to improve health and health care quality</a:t>
            </a:r>
            <a:r>
              <a:rPr lang="en-US" dirty="0" smtClean="0"/>
              <a:t>. First, we’ll hear from Gerry Shea, Director</a:t>
            </a:r>
            <a:r>
              <a:rPr lang="en-US" baseline="0" dirty="0" smtClean="0"/>
              <a:t> of Buying Value, an initiative of private health care purchasers to </a:t>
            </a:r>
            <a:r>
              <a:rPr lang="en-US" sz="1200" b="0" i="0" kern="1200" dirty="0" smtClean="0">
                <a:solidFill>
                  <a:schemeClr val="tx1"/>
                </a:solidFill>
                <a:effectLst/>
                <a:latin typeface="+mn-lt"/>
                <a:ea typeface="+mn-ea"/>
                <a:cs typeface="+mn-cs"/>
              </a:rPr>
              <a:t>advance value-based purchasing in health care. Then,</a:t>
            </a:r>
            <a:r>
              <a:rPr lang="en-US" sz="1200" b="0" i="0" kern="1200" baseline="0" dirty="0" smtClean="0">
                <a:solidFill>
                  <a:schemeClr val="tx1"/>
                </a:solidFill>
                <a:effectLst/>
                <a:latin typeface="+mn-lt"/>
                <a:ea typeface="+mn-ea"/>
                <a:cs typeface="+mn-cs"/>
              </a:rPr>
              <a:t> we’ll hear from Dana Safran, Senior Vice President for Performance Measurement and Quality at Blue Cross Blue Shield of Massachusetts, about how the Alternative Quality Contract, an innovative way to pay for care that focuses on promoting quality and rewards positive health outcomes, has improve health outcomes and reduced costs for its population.</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Then we’d love to hear from the rest of you during the question-and-answer session about how you’re thinking of incorporating</a:t>
            </a:r>
            <a:r>
              <a:rPr lang="en-US" baseline="0" dirty="0" smtClean="0"/>
              <a:t> payment innovations within your own organizations. </a:t>
            </a:r>
            <a:r>
              <a:rPr lang="en-US" dirty="0" smtClean="0"/>
              <a:t>Now I’d like to turn the floor over to Gerry to discuss Buying</a:t>
            </a:r>
            <a:r>
              <a:rPr lang="en-US" baseline="0" dirty="0" smtClean="0"/>
              <a:t> Value’s work in </a:t>
            </a:r>
            <a:r>
              <a:rPr lang="en-US" dirty="0" smtClean="0"/>
              <a:t>refocusing payment on person-centered</a:t>
            </a:r>
            <a:r>
              <a:rPr lang="en-US" baseline="0" dirty="0" smtClean="0"/>
              <a:t> value.  </a:t>
            </a:r>
            <a:endParaRPr lang="en-US" dirty="0" smtClean="0"/>
          </a:p>
          <a:p>
            <a:endParaRPr lang="en-US" dirty="0"/>
          </a:p>
        </p:txBody>
      </p:sp>
      <p:sp>
        <p:nvSpPr>
          <p:cNvPr id="4" name="Slide Number Placeholder 3"/>
          <p:cNvSpPr>
            <a:spLocks noGrp="1"/>
          </p:cNvSpPr>
          <p:nvPr>
            <p:ph type="sldNum" sz="quarter" idx="10"/>
          </p:nvPr>
        </p:nvSpPr>
        <p:spPr/>
        <p:txBody>
          <a:bodyPr/>
          <a:lstStyle/>
          <a:p>
            <a:fld id="{3011EAD5-441F-074A-BB4A-B997C7B5C93D}" type="slidenum">
              <a:rPr lang="en-US" smtClean="0"/>
              <a:pPr/>
              <a:t>9</a:t>
            </a:fld>
            <a:endParaRPr lang="en-US" dirty="0"/>
          </a:p>
        </p:txBody>
      </p:sp>
    </p:spTree>
    <p:extLst>
      <p:ext uri="{BB962C8B-B14F-4D97-AF65-F5344CB8AC3E}">
        <p14:creationId xmlns:p14="http://schemas.microsoft.com/office/powerpoint/2010/main" val="1884845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
        <p:nvSpPr>
          <p:cNvPr id="11" name="Content Placeholder 10"/>
          <p:cNvSpPr>
            <a:spLocks noGrp="1"/>
          </p:cNvSpPr>
          <p:nvPr>
            <p:ph sz="quarter" idx="13"/>
          </p:nvPr>
        </p:nvSpPr>
        <p:spPr>
          <a:xfrm>
            <a:off x="1371600" y="4521734"/>
            <a:ext cx="6400800" cy="406153"/>
          </a:xfrm>
        </p:spPr>
        <p:txBody>
          <a:bodyPr anchor="t">
            <a:noAutofit/>
          </a:bodyPr>
          <a:lstStyle>
            <a:lvl1pPr marL="0" indent="0" algn="ctr">
              <a:buNone/>
              <a:defRPr sz="1800">
                <a:solidFill>
                  <a:schemeClr val="tx1">
                    <a:lumMod val="50000"/>
                    <a:lumOff val="50000"/>
                  </a:schemeClr>
                </a:solidFill>
              </a:defRPr>
            </a:lvl1pPr>
            <a:lvl2pPr marL="457200" indent="0" algn="ctr">
              <a:buNone/>
              <a:defRPr sz="1800">
                <a:solidFill>
                  <a:schemeClr val="tx1">
                    <a:lumMod val="50000"/>
                    <a:lumOff val="50000"/>
                  </a:schemeClr>
                </a:solidFill>
              </a:defRPr>
            </a:lvl2pPr>
            <a:lvl3pPr marL="914400" indent="0" algn="ctr">
              <a:buNone/>
              <a:defRPr sz="1800">
                <a:solidFill>
                  <a:schemeClr val="tx1">
                    <a:lumMod val="50000"/>
                    <a:lumOff val="50000"/>
                  </a:schemeClr>
                </a:solidFill>
              </a:defRPr>
            </a:lvl3pPr>
            <a:lvl4pPr marL="1371600" indent="0" algn="ctr">
              <a:buNone/>
              <a:defRPr sz="1800">
                <a:solidFill>
                  <a:schemeClr val="tx1">
                    <a:lumMod val="50000"/>
                    <a:lumOff val="50000"/>
                  </a:schemeClr>
                </a:solidFill>
              </a:defRPr>
            </a:lvl4pPr>
            <a:lvl5pPr marL="1828800" indent="0" algn="ctr">
              <a:buNone/>
              <a:defRPr sz="1800">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6189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0774032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677105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0375" y="152400"/>
            <a:ext cx="2117725" cy="4687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200775" cy="4687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201239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Line 3"/>
          <p:cNvSpPr>
            <a:spLocks noChangeShapeType="1"/>
          </p:cNvSpPr>
          <p:nvPr userDrawn="1"/>
        </p:nvSpPr>
        <p:spPr bwMode="auto">
          <a:xfrm>
            <a:off x="0" y="2505075"/>
            <a:ext cx="9144000" cy="0"/>
          </a:xfrm>
          <a:prstGeom prst="line">
            <a:avLst/>
          </a:prstGeom>
          <a:noFill/>
          <a:ln w="9525">
            <a:solidFill>
              <a:schemeClr val="tx1"/>
            </a:solidFill>
            <a:round/>
            <a:headEnd/>
            <a:tailEnd/>
          </a:ln>
          <a:extLst/>
        </p:spPr>
        <p:txBody>
          <a:bodyP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4" name="Line 4"/>
          <p:cNvSpPr>
            <a:spLocks noChangeShapeType="1"/>
          </p:cNvSpPr>
          <p:nvPr userDrawn="1"/>
        </p:nvSpPr>
        <p:spPr bwMode="auto">
          <a:xfrm>
            <a:off x="0" y="4327525"/>
            <a:ext cx="9144000" cy="0"/>
          </a:xfrm>
          <a:prstGeom prst="line">
            <a:avLst/>
          </a:prstGeom>
          <a:noFill/>
          <a:ln w="9525">
            <a:solidFill>
              <a:schemeClr val="tx1"/>
            </a:solidFill>
            <a:round/>
            <a:headEnd/>
            <a:tailEnd/>
          </a:ln>
          <a:extLst/>
        </p:spPr>
        <p:txBody>
          <a:bodyP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6" name="Title 1"/>
          <p:cNvSpPr>
            <a:spLocks noGrp="1"/>
          </p:cNvSpPr>
          <p:nvPr>
            <p:ph type="title"/>
          </p:nvPr>
        </p:nvSpPr>
        <p:spPr>
          <a:xfrm>
            <a:off x="0" y="2933700"/>
            <a:ext cx="9144000" cy="914400"/>
          </a:xfrm>
        </p:spPr>
        <p:txBody>
          <a:bodyPr/>
          <a:lstStyle>
            <a:lvl1pPr algn="ctr">
              <a:defRPr/>
            </a:lvl1pPr>
          </a:lstStyle>
          <a:p>
            <a:r>
              <a:rPr lang="en-US" smtClean="0"/>
              <a:t>Click to edit Master title style</a:t>
            </a:r>
            <a:endParaRPr lang="en-US"/>
          </a:p>
        </p:txBody>
      </p:sp>
    </p:spTree>
    <p:extLst>
      <p:ext uri="{BB962C8B-B14F-4D97-AF65-F5344CB8AC3E}">
        <p14:creationId xmlns:p14="http://schemas.microsoft.com/office/powerpoint/2010/main" val="10385185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5"/>
          <p:cNvSpPr>
            <a:spLocks noChangeShapeType="1"/>
          </p:cNvSpPr>
          <p:nvPr/>
        </p:nvSpPr>
        <p:spPr bwMode="auto">
          <a:xfrm>
            <a:off x="2133600" y="1828800"/>
            <a:ext cx="0" cy="32004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pic>
        <p:nvPicPr>
          <p:cNvPr id="5" name="Picture 6" descr="bcbsma_new_3005_30bk"/>
          <p:cNvPicPr>
            <a:picLocks noChangeAspect="1" noChangeArrowheads="1"/>
          </p:cNvPicPr>
          <p:nvPr userDrawn="1"/>
        </p:nvPicPr>
        <p:blipFill>
          <a:blip r:embed="rId2"/>
          <a:srcRect/>
          <a:stretch>
            <a:fillRect/>
          </a:stretch>
        </p:blipFill>
        <p:spPr bwMode="auto">
          <a:xfrm>
            <a:off x="381000" y="2971800"/>
            <a:ext cx="1441450" cy="544513"/>
          </a:xfrm>
          <a:prstGeom prst="rect">
            <a:avLst/>
          </a:prstGeom>
          <a:noFill/>
          <a:ln w="9525">
            <a:noFill/>
            <a:miter lim="800000"/>
            <a:headEnd/>
            <a:tailEnd/>
          </a:ln>
        </p:spPr>
      </p:pic>
      <p:sp>
        <p:nvSpPr>
          <p:cNvPr id="14338" name="Rectangle 2"/>
          <p:cNvSpPr>
            <a:spLocks noGrp="1" noChangeArrowheads="1"/>
          </p:cNvSpPr>
          <p:nvPr>
            <p:ph type="subTitle" idx="1"/>
          </p:nvPr>
        </p:nvSpPr>
        <p:spPr>
          <a:xfrm>
            <a:off x="2514600" y="3505200"/>
            <a:ext cx="6400800" cy="1295400"/>
          </a:xfrm>
        </p:spPr>
        <p:txBody>
          <a:bodyPr tIns="0" bIns="0"/>
          <a:lstStyle>
            <a:lvl1pPr>
              <a:defRPr sz="2500">
                <a:solidFill>
                  <a:schemeClr val="bg2"/>
                </a:solidFill>
              </a:defRPr>
            </a:lvl1pPr>
          </a:lstStyle>
          <a:p>
            <a:r>
              <a:rPr lang="en-US"/>
              <a:t>Click to edit Master subtitle style</a:t>
            </a:r>
          </a:p>
        </p:txBody>
      </p:sp>
      <p:sp>
        <p:nvSpPr>
          <p:cNvPr id="14339" name="Rectangle 3"/>
          <p:cNvSpPr>
            <a:spLocks noGrp="1" noChangeArrowheads="1"/>
          </p:cNvSpPr>
          <p:nvPr>
            <p:ph type="ctrTitle" sz="quarter"/>
          </p:nvPr>
        </p:nvSpPr>
        <p:spPr>
          <a:xfrm>
            <a:off x="2514600" y="2209800"/>
            <a:ext cx="6400800" cy="1219200"/>
          </a:xfrm>
        </p:spPr>
        <p:txBody>
          <a:bodyPr wrap="square" lIns="91440" tIns="45720" rIns="91440" bIns="45720" anchor="b"/>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12239350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6611489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8041121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885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3185830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752169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5315369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1365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2667000"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2667000"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3206631" y="1535113"/>
            <a:ext cx="2738848"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3206631" y="2174875"/>
            <a:ext cx="2738848"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
        <p:nvSpPr>
          <p:cNvPr id="10" name="Text Placeholder 4"/>
          <p:cNvSpPr>
            <a:spLocks noGrp="1"/>
          </p:cNvSpPr>
          <p:nvPr>
            <p:ph type="body" sz="quarter" idx="13"/>
          </p:nvPr>
        </p:nvSpPr>
        <p:spPr>
          <a:xfrm>
            <a:off x="6026387" y="1535113"/>
            <a:ext cx="2660413"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Content Placeholder 5"/>
          <p:cNvSpPr>
            <a:spLocks noGrp="1"/>
          </p:cNvSpPr>
          <p:nvPr>
            <p:ph sz="quarter" idx="14"/>
          </p:nvPr>
        </p:nvSpPr>
        <p:spPr>
          <a:xfrm>
            <a:off x="6026387" y="2174875"/>
            <a:ext cx="2660413"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128241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0364621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7303194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05932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0375" y="152400"/>
            <a:ext cx="2117725" cy="4687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200775" cy="4687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3713360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159250" cy="3392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8850" y="1447800"/>
            <a:ext cx="4159250" cy="3392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033040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159250" cy="3392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768850" y="1447800"/>
            <a:ext cx="4159250" cy="3392488"/>
          </a:xfrm>
        </p:spPr>
        <p:txBody>
          <a:bodyPr/>
          <a:lstStyle/>
          <a:p>
            <a:pPr lvl="0"/>
            <a:endParaRPr lang="en-US" noProof="0" dirty="0" smtClean="0"/>
          </a:p>
        </p:txBody>
      </p:sp>
    </p:spTree>
    <p:extLst>
      <p:ext uri="{BB962C8B-B14F-4D97-AF65-F5344CB8AC3E}">
        <p14:creationId xmlns:p14="http://schemas.microsoft.com/office/powerpoint/2010/main" val="355088059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52400"/>
            <a:ext cx="6934200" cy="9144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447800"/>
            <a:ext cx="4159250" cy="1619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8850" y="1447800"/>
            <a:ext cx="4159250" cy="1619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219450"/>
            <a:ext cx="4159250" cy="16208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768850" y="3219450"/>
            <a:ext cx="4159250" cy="16208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1575950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159250" cy="3392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8850" y="1447800"/>
            <a:ext cx="4159250" cy="1619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8850" y="3219450"/>
            <a:ext cx="4159250" cy="16208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665925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470900" cy="3392488"/>
          </a:xfrm>
        </p:spPr>
        <p:txBody>
          <a:bodyPr/>
          <a:lstStyle/>
          <a:p>
            <a:pPr lvl="0"/>
            <a:endParaRPr lang="en-US" noProof="0" dirty="0" smtClean="0"/>
          </a:p>
        </p:txBody>
      </p:sp>
    </p:spTree>
    <p:extLst>
      <p:ext uri="{BB962C8B-B14F-4D97-AF65-F5344CB8AC3E}">
        <p14:creationId xmlns:p14="http://schemas.microsoft.com/office/powerpoint/2010/main" val="107105878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52400"/>
            <a:ext cx="8470900" cy="46878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7431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1581288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934200" cy="9144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447800"/>
            <a:ext cx="8470900" cy="3392488"/>
          </a:xfrm>
        </p:spPr>
        <p:txBody>
          <a:bodyPr/>
          <a:lstStyle/>
          <a:p>
            <a:pPr lvl="0"/>
            <a:endParaRPr lang="en-US" noProof="0" dirty="0"/>
          </a:p>
        </p:txBody>
      </p:sp>
    </p:spTree>
    <p:extLst>
      <p:ext uri="{BB962C8B-B14F-4D97-AF65-F5344CB8AC3E}">
        <p14:creationId xmlns:p14="http://schemas.microsoft.com/office/powerpoint/2010/main" val="127173316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1" descr="bcbsma_new_3005_30bk"/>
          <p:cNvPicPr>
            <a:picLocks noChangeAspect="1" noChangeArrowheads="1"/>
          </p:cNvPicPr>
          <p:nvPr/>
        </p:nvPicPr>
        <p:blipFill>
          <a:blip r:embed="rId2"/>
          <a:srcRect/>
          <a:stretch>
            <a:fillRect/>
          </a:stretch>
        </p:blipFill>
        <p:spPr bwMode="auto">
          <a:xfrm>
            <a:off x="381000" y="2971800"/>
            <a:ext cx="1441450" cy="544513"/>
          </a:xfrm>
          <a:prstGeom prst="rect">
            <a:avLst/>
          </a:prstGeom>
          <a:noFill/>
          <a:ln w="9525">
            <a:noFill/>
            <a:miter lim="800000"/>
            <a:headEnd/>
            <a:tailEnd/>
          </a:ln>
        </p:spPr>
      </p:pic>
      <p:sp>
        <p:nvSpPr>
          <p:cNvPr id="5" name="Line 22"/>
          <p:cNvSpPr>
            <a:spLocks noChangeShapeType="1"/>
          </p:cNvSpPr>
          <p:nvPr/>
        </p:nvSpPr>
        <p:spPr bwMode="auto">
          <a:xfrm>
            <a:off x="2133600" y="1828800"/>
            <a:ext cx="0" cy="32004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080" name="Rectangle 8"/>
          <p:cNvSpPr>
            <a:spLocks noGrp="1" noChangeArrowheads="1"/>
          </p:cNvSpPr>
          <p:nvPr>
            <p:ph type="subTitle" idx="1"/>
          </p:nvPr>
        </p:nvSpPr>
        <p:spPr>
          <a:xfrm>
            <a:off x="2514600" y="3505200"/>
            <a:ext cx="6400800" cy="1295400"/>
          </a:xfrm>
        </p:spPr>
        <p:txBody>
          <a:bodyPr tIns="0" bIns="0"/>
          <a:lstStyle>
            <a:lvl1pPr>
              <a:defRPr sz="2500">
                <a:solidFill>
                  <a:schemeClr val="bg2"/>
                </a:solidFill>
              </a:defRPr>
            </a:lvl1pPr>
          </a:lstStyle>
          <a:p>
            <a:pPr lvl="0"/>
            <a:r>
              <a:rPr lang="en-US" altLang="en-US" noProof="0" dirty="0" smtClean="0"/>
              <a:t>Click to edit Master subtitle style</a:t>
            </a:r>
          </a:p>
        </p:txBody>
      </p:sp>
      <p:sp>
        <p:nvSpPr>
          <p:cNvPr id="3081" name="Rectangle 9"/>
          <p:cNvSpPr>
            <a:spLocks noGrp="1" noChangeArrowheads="1"/>
          </p:cNvSpPr>
          <p:nvPr>
            <p:ph type="ctrTitle" sz="quarter"/>
          </p:nvPr>
        </p:nvSpPr>
        <p:spPr>
          <a:xfrm>
            <a:off x="2514600" y="2209800"/>
            <a:ext cx="6400800" cy="1219200"/>
          </a:xfrm>
        </p:spPr>
        <p:txBody>
          <a:bodyPr wrap="square" lIns="91440" tIns="45720" rIns="91440" bIns="45720" anchor="b"/>
          <a:lstStyle>
            <a:lvl1pPr>
              <a:defRPr sz="3000">
                <a:solidFill>
                  <a:srgbClr val="0073B9"/>
                </a:solidFill>
              </a:defRPr>
            </a:lvl1pPr>
          </a:lstStyle>
          <a:p>
            <a:pPr lvl="0"/>
            <a:r>
              <a:rPr lang="en-US" altLang="en-US" noProof="0" dirty="0" smtClean="0"/>
              <a:t>Click to edit Master title style</a:t>
            </a:r>
          </a:p>
        </p:txBody>
      </p:sp>
    </p:spTree>
    <p:extLst>
      <p:ext uri="{BB962C8B-B14F-4D97-AF65-F5344CB8AC3E}">
        <p14:creationId xmlns:p14="http://schemas.microsoft.com/office/powerpoint/2010/main" val="142966935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8409995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447800"/>
            <a:ext cx="4159250" cy="3392488"/>
          </a:xfrm>
        </p:spPr>
        <p:txBody>
          <a:bodyPr/>
          <a:lstStyle>
            <a:lvl1pPr>
              <a:defRPr sz="2000"/>
            </a:lvl1pPr>
            <a:lvl2pPr>
              <a:defRPr sz="1800"/>
            </a:lvl2pPr>
            <a:lvl3pPr>
              <a:defRPr sz="1600"/>
            </a:lvl3pPr>
            <a:lvl4pPr>
              <a:defRPr sz="14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768850" y="1447800"/>
            <a:ext cx="4159250" cy="3392488"/>
          </a:xfrm>
        </p:spPr>
        <p:txBody>
          <a:bodyPr/>
          <a:lstStyle>
            <a:lvl1pPr>
              <a:defRPr sz="2000"/>
            </a:lvl1pPr>
            <a:lvl2pPr>
              <a:defRPr sz="1800"/>
            </a:lvl2pPr>
            <a:lvl3pPr>
              <a:defRPr sz="1600"/>
            </a:lvl3pPr>
            <a:lvl4pPr>
              <a:defRPr sz="14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096837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883818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Line 3"/>
          <p:cNvSpPr>
            <a:spLocks noChangeShapeType="1"/>
          </p:cNvSpPr>
          <p:nvPr userDrawn="1"/>
        </p:nvSpPr>
        <p:spPr bwMode="auto">
          <a:xfrm>
            <a:off x="0" y="2505075"/>
            <a:ext cx="9144000" cy="0"/>
          </a:xfrm>
          <a:prstGeom prst="line">
            <a:avLst/>
          </a:prstGeom>
          <a:noFill/>
          <a:ln w="9525">
            <a:solidFill>
              <a:schemeClr val="tx1"/>
            </a:solidFill>
            <a:round/>
            <a:headEnd/>
            <a:tailEnd/>
          </a:ln>
          <a:extLst/>
        </p:spPr>
        <p:txBody>
          <a:bodyP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4" name="Line 4"/>
          <p:cNvSpPr>
            <a:spLocks noChangeShapeType="1"/>
          </p:cNvSpPr>
          <p:nvPr userDrawn="1"/>
        </p:nvSpPr>
        <p:spPr bwMode="auto">
          <a:xfrm>
            <a:off x="0" y="4327525"/>
            <a:ext cx="9144000" cy="0"/>
          </a:xfrm>
          <a:prstGeom prst="line">
            <a:avLst/>
          </a:prstGeom>
          <a:noFill/>
          <a:ln w="9525">
            <a:solidFill>
              <a:schemeClr val="tx1"/>
            </a:solidFill>
            <a:round/>
            <a:headEnd/>
            <a:tailEnd/>
          </a:ln>
          <a:extLst/>
        </p:spPr>
        <p:txBody>
          <a:bodyP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6" name="Title 1"/>
          <p:cNvSpPr>
            <a:spLocks noGrp="1"/>
          </p:cNvSpPr>
          <p:nvPr>
            <p:ph type="title"/>
          </p:nvPr>
        </p:nvSpPr>
        <p:spPr>
          <a:xfrm>
            <a:off x="0" y="2933700"/>
            <a:ext cx="9144000" cy="914400"/>
          </a:xfrm>
        </p:spPr>
        <p:txBody>
          <a:bodyPr/>
          <a:lstStyle>
            <a:lvl1pPr algn="ctr">
              <a:defRPr/>
            </a:lvl1pPr>
          </a:lstStyle>
          <a:p>
            <a:r>
              <a:rPr lang="en-US" smtClean="0"/>
              <a:t>Click to edit Master title style</a:t>
            </a:r>
            <a:endParaRPr lang="en-US"/>
          </a:p>
        </p:txBody>
      </p:sp>
    </p:spTree>
    <p:extLst>
      <p:ext uri="{BB962C8B-B14F-4D97-AF65-F5344CB8AC3E}">
        <p14:creationId xmlns:p14="http://schemas.microsoft.com/office/powerpoint/2010/main" val="382458867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2" name="Picture 2" descr="bcbsma_new_3005_45bk"/>
          <p:cNvPicPr>
            <a:picLocks noChangeAspect="1" noChangeArrowheads="1"/>
          </p:cNvPicPr>
          <p:nvPr userDrawn="1"/>
        </p:nvPicPr>
        <p:blipFill>
          <a:blip r:embed="rId2"/>
          <a:srcRect/>
          <a:stretch>
            <a:fillRect/>
          </a:stretch>
        </p:blipFill>
        <p:spPr bwMode="auto">
          <a:xfrm>
            <a:off x="3013075" y="2762250"/>
            <a:ext cx="3117850" cy="1179513"/>
          </a:xfrm>
          <a:prstGeom prst="rect">
            <a:avLst/>
          </a:prstGeom>
          <a:noFill/>
          <a:ln w="9525">
            <a:noFill/>
            <a:miter lim="800000"/>
            <a:headEnd/>
            <a:tailEnd/>
          </a:ln>
        </p:spPr>
      </p:pic>
    </p:spTree>
    <p:extLst>
      <p:ext uri="{BB962C8B-B14F-4D97-AF65-F5344CB8AC3E}">
        <p14:creationId xmlns:p14="http://schemas.microsoft.com/office/powerpoint/2010/main" val="205861653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606685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5742407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8818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6561265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8846840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885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075915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396063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996057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232138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1203401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8436187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966019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1000" y="152400"/>
            <a:ext cx="2197100" cy="4687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9700" y="152400"/>
            <a:ext cx="6438900" cy="4687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7117768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ctrTitle" hasCustomPrompt="1"/>
          </p:nvPr>
        </p:nvSpPr>
        <p:spPr>
          <a:xfrm>
            <a:off x="2971800" y="4876801"/>
            <a:ext cx="4876800" cy="914400"/>
          </a:xfrm>
        </p:spPr>
        <p:txBody>
          <a:bodyPr/>
          <a:lstStyle>
            <a:lvl1pPr>
              <a:defRPr sz="2400" baseline="0">
                <a:solidFill>
                  <a:schemeClr val="tx1">
                    <a:lumMod val="65000"/>
                    <a:lumOff val="35000"/>
                  </a:schemeClr>
                </a:solidFill>
              </a:defRPr>
            </a:lvl1pPr>
          </a:lstStyle>
          <a:p>
            <a:r>
              <a:rPr lang="en-US" dirty="0" smtClean="0"/>
              <a:t>Gerry Shea, Buying Value Director</a:t>
            </a:r>
            <a:br>
              <a:rPr lang="en-US" dirty="0" smtClean="0"/>
            </a:br>
            <a:r>
              <a:rPr lang="en-US" dirty="0" smtClean="0"/>
              <a:t>AQA Meeting, Washington DC</a:t>
            </a:r>
            <a:endParaRPr lang="en-US" dirty="0"/>
          </a:p>
        </p:txBody>
      </p:sp>
      <p:sp>
        <p:nvSpPr>
          <p:cNvPr id="3" name="Subtitle 2"/>
          <p:cNvSpPr>
            <a:spLocks noGrp="1"/>
          </p:cNvSpPr>
          <p:nvPr>
            <p:ph type="subTitle" idx="1" hasCustomPrompt="1"/>
          </p:nvPr>
        </p:nvSpPr>
        <p:spPr>
          <a:xfrm>
            <a:off x="2971800" y="5943600"/>
            <a:ext cx="3810000" cy="609600"/>
          </a:xfrm>
        </p:spPr>
        <p:txBody>
          <a:bodyPr/>
          <a:lstStyle>
            <a:lvl1pPr marL="0" indent="0" algn="l">
              <a:spcBef>
                <a:spcPts val="0"/>
              </a:spcBef>
              <a:buNone/>
              <a:defRPr sz="16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October 21, 2013</a:t>
            </a:r>
          </a:p>
          <a:p>
            <a:endParaRPr lang="en-US" dirty="0" smtClean="0"/>
          </a:p>
        </p:txBody>
      </p:sp>
    </p:spTree>
    <p:extLst>
      <p:ext uri="{BB962C8B-B14F-4D97-AF65-F5344CB8AC3E}">
        <p14:creationId xmlns:p14="http://schemas.microsoft.com/office/powerpoint/2010/main" val="35199016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1461958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75FBF1-2416-48F5-8E0C-B777A6624155}" type="datetime1">
              <a:rPr lang="en-US" smtClean="0">
                <a:solidFill>
                  <a:prstClr val="white"/>
                </a:solidFill>
              </a:rPr>
              <a:pPr/>
              <a:t>1/29/2015</a:t>
            </a:fld>
            <a:endParaRPr lang="en-US">
              <a:solidFill>
                <a:prstClr val="white"/>
              </a:solidFill>
            </a:endParaRPr>
          </a:p>
        </p:txBody>
      </p:sp>
      <p:sp>
        <p:nvSpPr>
          <p:cNvPr id="6" name="Slide Number Placeholder 5"/>
          <p:cNvSpPr>
            <a:spLocks noGrp="1"/>
          </p:cNvSpPr>
          <p:nvPr>
            <p:ph type="sldNum" sz="quarter" idx="12"/>
          </p:nvPr>
        </p:nvSpPr>
        <p:spPr/>
        <p:txBody>
          <a:bodyPr/>
          <a:lstStyle/>
          <a:p>
            <a:fld id="{FFD6A722-D348-4CCF-8E3E-EB9465C290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30519128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75FBF1-2416-48F5-8E0C-B777A6624155}" type="datetime1">
              <a:rPr lang="en-US" smtClean="0">
                <a:solidFill>
                  <a:prstClr val="white"/>
                </a:solidFill>
              </a:rPr>
              <a:pPr/>
              <a:t>1/29/2015</a:t>
            </a:fld>
            <a:endParaRPr lang="en-US">
              <a:solidFill>
                <a:prstClr val="white"/>
              </a:solidFill>
            </a:endParaRPr>
          </a:p>
        </p:txBody>
      </p:sp>
      <p:sp>
        <p:nvSpPr>
          <p:cNvPr id="6" name="Slide Number Placeholder 5"/>
          <p:cNvSpPr>
            <a:spLocks noGrp="1"/>
          </p:cNvSpPr>
          <p:nvPr>
            <p:ph type="sldNum" sz="quarter" idx="12"/>
          </p:nvPr>
        </p:nvSpPr>
        <p:spPr/>
        <p:txBody>
          <a:bodyPr/>
          <a:lstStyle/>
          <a:p>
            <a:fld id="{FFD6A722-D348-4CCF-8E3E-EB9465C290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03041770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9716556-8EF4-471E-9CD4-9307E8F3DC3E}" type="datetime1">
              <a:rPr lang="en-US" smtClean="0">
                <a:solidFill>
                  <a:prstClr val="white"/>
                </a:solidFill>
              </a:rPr>
              <a:pPr/>
              <a:t>1/29/2015</a:t>
            </a:fld>
            <a:endParaRPr lang="en-US">
              <a:solidFill>
                <a:prstClr val="white"/>
              </a:solidFill>
            </a:endParaRPr>
          </a:p>
        </p:txBody>
      </p:sp>
      <p:sp>
        <p:nvSpPr>
          <p:cNvPr id="6" name="Slide Number Placeholder 5"/>
          <p:cNvSpPr>
            <a:spLocks noGrp="1"/>
          </p:cNvSpPr>
          <p:nvPr>
            <p:ph type="sldNum" sz="quarter" idx="12"/>
          </p:nvPr>
        </p:nvSpPr>
        <p:spPr/>
        <p:txBody>
          <a:bodyPr/>
          <a:lstStyle/>
          <a:p>
            <a:fld id="{FFD6A722-D348-4CCF-8E3E-EB9465C290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06761020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0D0D52-327E-4648-9AE5-D1C296943A3F}" type="datetime1">
              <a:rPr lang="en-US" smtClean="0">
                <a:solidFill>
                  <a:prstClr val="white"/>
                </a:solidFill>
              </a:rPr>
              <a:pPr/>
              <a:t>1/29/2015</a:t>
            </a:fld>
            <a:endParaRPr lang="en-US">
              <a:solidFill>
                <a:prstClr val="white"/>
              </a:solidFill>
            </a:endParaRPr>
          </a:p>
        </p:txBody>
      </p:sp>
      <p:sp>
        <p:nvSpPr>
          <p:cNvPr id="7" name="Slide Number Placeholder 6"/>
          <p:cNvSpPr>
            <a:spLocks noGrp="1"/>
          </p:cNvSpPr>
          <p:nvPr>
            <p:ph type="sldNum" sz="quarter" idx="12"/>
          </p:nvPr>
        </p:nvSpPr>
        <p:spPr/>
        <p:txBody>
          <a:bodyPr/>
          <a:lstStyle/>
          <a:p>
            <a:fld id="{FFD6A722-D348-4CCF-8E3E-EB9465C290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774610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768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768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2151A0-959F-4560-902A-2AF98C953B51}" type="datetime1">
              <a:rPr lang="en-US" smtClean="0">
                <a:solidFill>
                  <a:prstClr val="white"/>
                </a:solidFill>
              </a:rPr>
              <a:pPr/>
              <a:t>1/29/2015</a:t>
            </a:fld>
            <a:endParaRPr lang="en-US">
              <a:solidFill>
                <a:prstClr val="white"/>
              </a:solidFill>
            </a:endParaRPr>
          </a:p>
        </p:txBody>
      </p:sp>
      <p:sp>
        <p:nvSpPr>
          <p:cNvPr id="9" name="Slide Number Placeholder 8"/>
          <p:cNvSpPr>
            <a:spLocks noGrp="1"/>
          </p:cNvSpPr>
          <p:nvPr>
            <p:ph type="sldNum" sz="quarter" idx="12"/>
          </p:nvPr>
        </p:nvSpPr>
        <p:spPr/>
        <p:txBody>
          <a:bodyPr/>
          <a:lstStyle/>
          <a:p>
            <a:fld id="{FFD6A722-D348-4CCF-8E3E-EB9465C290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38182495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F35459-738E-4934-B099-1F644692501B}" type="datetime1">
              <a:rPr lang="en-US" smtClean="0">
                <a:solidFill>
                  <a:prstClr val="white"/>
                </a:solidFill>
              </a:rPr>
              <a:pPr/>
              <a:t>1/29/2015</a:t>
            </a:fld>
            <a:endParaRPr lang="en-US">
              <a:solidFill>
                <a:prstClr val="white"/>
              </a:solidFill>
            </a:endParaRPr>
          </a:p>
        </p:txBody>
      </p:sp>
      <p:sp>
        <p:nvSpPr>
          <p:cNvPr id="5" name="Slide Number Placeholder 4"/>
          <p:cNvSpPr>
            <a:spLocks noGrp="1"/>
          </p:cNvSpPr>
          <p:nvPr>
            <p:ph type="sldNum" sz="quarter" idx="12"/>
          </p:nvPr>
        </p:nvSpPr>
        <p:spPr/>
        <p:txBody>
          <a:bodyPr/>
          <a:lstStyle/>
          <a:p>
            <a:fld id="{FFD6A722-D348-4CCF-8E3E-EB9465C290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25867413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2E7139-24BD-4AA4-894F-0CB974DA9997}" type="datetime1">
              <a:rPr lang="en-US" smtClean="0">
                <a:solidFill>
                  <a:prstClr val="white"/>
                </a:solidFill>
              </a:rPr>
              <a:pPr/>
              <a:t>1/29/2015</a:t>
            </a:fld>
            <a:endParaRPr lang="en-US">
              <a:solidFill>
                <a:prstClr val="white"/>
              </a:solidFill>
            </a:endParaRPr>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59517321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7" name="Picture 6"/>
          <p:cNvPicPr>
            <a:picLocks noChangeAspect="1"/>
          </p:cNvPicPr>
          <p:nvPr userDrawn="1"/>
        </p:nvPicPr>
        <p:blipFill>
          <a:blip r:embed="rId2"/>
          <a:stretch>
            <a:fillRect/>
          </a:stretch>
        </p:blipFill>
        <p:spPr>
          <a:xfrm>
            <a:off x="145958" y="5731730"/>
            <a:ext cx="2078736" cy="975360"/>
          </a:xfrm>
          <a:prstGeom prst="rect">
            <a:avLst/>
          </a:prstGeom>
        </p:spPr>
      </p:pic>
      <p:grpSp>
        <p:nvGrpSpPr>
          <p:cNvPr id="11" name="Group 10"/>
          <p:cNvGrpSpPr/>
          <p:nvPr userDrawn="1"/>
        </p:nvGrpSpPr>
        <p:grpSpPr>
          <a:xfrm>
            <a:off x="2363190" y="6315778"/>
            <a:ext cx="6341423" cy="276999"/>
            <a:chOff x="2363190" y="6315778"/>
            <a:chExt cx="6341423" cy="276999"/>
          </a:xfrm>
        </p:grpSpPr>
        <p:cxnSp>
          <p:nvCxnSpPr>
            <p:cNvPr id="8" name="Straight Connector 7"/>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9" name="TextBox 8"/>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12" name="Slide Number Placeholder 2"/>
          <p:cNvSpPr>
            <a:spLocks noGrp="1"/>
          </p:cNvSpPr>
          <p:nvPr>
            <p:ph type="sldNum" sz="quarter" idx="4294967295"/>
          </p:nvPr>
        </p:nvSpPr>
        <p:spPr>
          <a:xfrm>
            <a:off x="6553200" y="6356350"/>
            <a:ext cx="2133600" cy="365125"/>
          </a:xfrm>
          <a:prstGeom prst="rect">
            <a:avLst/>
          </a:prstGeom>
        </p:spPr>
        <p:txBody>
          <a:bodyPr/>
          <a:lstStyle/>
          <a:p>
            <a:pPr algn="r" defTabSz="457200"/>
            <a:fld id="{30F25388-59FB-438F-9D3A-5D9B2D4870EF}" type="slidenum">
              <a:rPr lang="en-US">
                <a:solidFill>
                  <a:prstClr val="black"/>
                </a:solidFill>
              </a:rPr>
              <a:pPr algn="r" defTabSz="457200"/>
              <a:t>‹#›</a:t>
            </a:fld>
            <a:endParaRPr lang="en-US" dirty="0">
              <a:solidFill>
                <a:prstClr val="black"/>
              </a:solidFill>
            </a:endParaRPr>
          </a:p>
        </p:txBody>
      </p:sp>
    </p:spTree>
    <p:extLst>
      <p:ext uri="{BB962C8B-B14F-4D97-AF65-F5344CB8AC3E}">
        <p14:creationId xmlns:p14="http://schemas.microsoft.com/office/powerpoint/2010/main" val="45648242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
          <a:stretch>
            <a:fillRect/>
          </a:stretch>
        </p:blipFill>
        <p:spPr>
          <a:xfrm>
            <a:off x="145958" y="5731730"/>
            <a:ext cx="2078736" cy="975360"/>
          </a:xfrm>
          <a:prstGeom prst="rect">
            <a:avLst/>
          </a:prstGeom>
        </p:spPr>
      </p:pic>
      <p:grpSp>
        <p:nvGrpSpPr>
          <p:cNvPr id="8" name="Group 7"/>
          <p:cNvGrpSpPr/>
          <p:nvPr userDrawn="1"/>
        </p:nvGrpSpPr>
        <p:grpSpPr>
          <a:xfrm>
            <a:off x="2363190" y="6315778"/>
            <a:ext cx="6341423" cy="276999"/>
            <a:chOff x="2363190" y="6315778"/>
            <a:chExt cx="6341423" cy="276999"/>
          </a:xfrm>
        </p:grpSpPr>
        <p:cxnSp>
          <p:nvCxnSpPr>
            <p:cNvPr id="9" name="Straight Connector 8"/>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10" name="TextBox 9"/>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11" name="Slide Number Placeholder 2"/>
          <p:cNvSpPr>
            <a:spLocks noGrp="1"/>
          </p:cNvSpPr>
          <p:nvPr>
            <p:ph type="sldNum" sz="quarter" idx="4294967295"/>
          </p:nvPr>
        </p:nvSpPr>
        <p:spPr>
          <a:xfrm>
            <a:off x="6553200" y="6356350"/>
            <a:ext cx="2133600" cy="365125"/>
          </a:xfrm>
          <a:prstGeom prst="rect">
            <a:avLst/>
          </a:prstGeom>
        </p:spPr>
        <p:txBody>
          <a:bodyPr/>
          <a:lstStyle/>
          <a:p>
            <a:pPr algn="r" defTabSz="457200"/>
            <a:fld id="{30F25388-59FB-438F-9D3A-5D9B2D4870EF}" type="slidenum">
              <a:rPr lang="en-US">
                <a:solidFill>
                  <a:prstClr val="black"/>
                </a:solidFill>
              </a:rPr>
              <a:pPr algn="r" defTabSz="457200"/>
              <a:t>‹#›</a:t>
            </a:fld>
            <a:endParaRPr lang="en-US" dirty="0">
              <a:solidFill>
                <a:prstClr val="black"/>
              </a:solidFill>
            </a:endParaRPr>
          </a:p>
        </p:txBody>
      </p:sp>
    </p:spTree>
    <p:extLst>
      <p:ext uri="{BB962C8B-B14F-4D97-AF65-F5344CB8AC3E}">
        <p14:creationId xmlns:p14="http://schemas.microsoft.com/office/powerpoint/2010/main" val="313336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grpSp>
        <p:nvGrpSpPr>
          <p:cNvPr id="3" name="Group 2"/>
          <p:cNvGrpSpPr/>
          <p:nvPr userDrawn="1"/>
        </p:nvGrpSpPr>
        <p:grpSpPr>
          <a:xfrm>
            <a:off x="2363190" y="6315778"/>
            <a:ext cx="6341423" cy="276999"/>
            <a:chOff x="2363190" y="6315778"/>
            <a:chExt cx="6341423" cy="276999"/>
          </a:xfrm>
        </p:grpSpPr>
        <p:cxnSp>
          <p:nvCxnSpPr>
            <p:cNvPr id="4" name="Straight Connector 3"/>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5" name="TextBox 4"/>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6" name="Slide Number Placeholder 2"/>
          <p:cNvSpPr>
            <a:spLocks noGrp="1"/>
          </p:cNvSpPr>
          <p:nvPr>
            <p:ph type="sldNum" sz="quarter" idx="4294967295"/>
          </p:nvPr>
        </p:nvSpPr>
        <p:spPr>
          <a:xfrm>
            <a:off x="6553200" y="6356350"/>
            <a:ext cx="2133600" cy="365125"/>
          </a:xfrm>
          <a:prstGeom prst="rect">
            <a:avLst/>
          </a:prstGeom>
        </p:spPr>
        <p:txBody>
          <a:bodyPr/>
          <a:lstStyle/>
          <a:p>
            <a:pPr algn="r" defTabSz="457200"/>
            <a:fld id="{30F25388-59FB-438F-9D3A-5D9B2D4870EF}" type="slidenum">
              <a:rPr lang="en-US">
                <a:solidFill>
                  <a:prstClr val="black"/>
                </a:solidFill>
              </a:rPr>
              <a:pPr algn="r" defTabSz="457200"/>
              <a:t>‹#›</a:t>
            </a:fld>
            <a:endParaRPr lang="en-US" dirty="0">
              <a:solidFill>
                <a:prstClr val="black"/>
              </a:solidFill>
            </a:endParaRPr>
          </a:p>
        </p:txBody>
      </p:sp>
    </p:spTree>
    <p:extLst>
      <p:ext uri="{BB962C8B-B14F-4D97-AF65-F5344CB8AC3E}">
        <p14:creationId xmlns:p14="http://schemas.microsoft.com/office/powerpoint/2010/main" val="32506223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2434069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pPr defTabSz="457200"/>
            <a:fld id="{68EC7669-6A74-CE44-92EA-244AF84130AB}" type="slidenum">
              <a:rPr>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424195853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pPr defTabSz="457200"/>
            <a:fld id="{68EC7669-6A74-CE44-92EA-244AF84130AB}" type="slidenum">
              <a:rPr>
                <a:solidFill>
                  <a:prstClr val="black"/>
                </a:solidFill>
              </a:rPr>
              <a:pPr defTabSz="457200"/>
              <a:t>‹#›</a:t>
            </a:fld>
            <a:endParaRPr lang="en-US" dirty="0">
              <a:solidFill>
                <a:prstClr val="black"/>
              </a:solidFill>
            </a:endParaRPr>
          </a:p>
        </p:txBody>
      </p:sp>
      <p:pic>
        <p:nvPicPr>
          <p:cNvPr id="8" name="Picture 7"/>
          <p:cNvPicPr>
            <a:picLocks noChangeAspect="1"/>
          </p:cNvPicPr>
          <p:nvPr userDrawn="1"/>
        </p:nvPicPr>
        <p:blipFill>
          <a:blip r:embed="rId2"/>
          <a:stretch>
            <a:fillRect/>
          </a:stretch>
        </p:blipFill>
        <p:spPr>
          <a:xfrm>
            <a:off x="145958" y="5731730"/>
            <a:ext cx="2078736" cy="975360"/>
          </a:xfrm>
          <a:prstGeom prst="rect">
            <a:avLst/>
          </a:prstGeom>
        </p:spPr>
      </p:pic>
    </p:spTree>
    <p:extLst>
      <p:ext uri="{BB962C8B-B14F-4D97-AF65-F5344CB8AC3E}">
        <p14:creationId xmlns:p14="http://schemas.microsoft.com/office/powerpoint/2010/main" val="121419898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8662041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pPr defTabSz="457200"/>
            <a:fld id="{68EC7669-6A74-CE44-92EA-244AF84130AB}" type="slidenum">
              <a:rPr>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86693632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pPr defTabSz="457200"/>
            <a:fld id="{68EC7669-6A74-CE44-92EA-244AF84130AB}" type="slidenum">
              <a:rPr>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193962834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pPr defTabSz="457200"/>
            <a:fld id="{68EC7669-6A74-CE44-92EA-244AF84130AB}" type="slidenum">
              <a:rPr>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74560652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pPr defTabSz="457200"/>
            <a:fld id="{68EC7669-6A74-CE44-92EA-244AF84130AB}" type="slidenum">
              <a:rPr>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38322933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pPr defTabSz="457200"/>
            <a:fld id="{68EC7669-6A74-CE44-92EA-244AF84130AB}" type="slidenum">
              <a:rPr>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184452839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pPr defTabSz="457200"/>
            <a:fld id="{68EC7669-6A74-CE44-92EA-244AF84130AB}" type="slidenum">
              <a:rPr>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04082590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pPr defTabSz="457200"/>
            <a:fld id="{68EC7669-6A74-CE44-92EA-244AF84130AB}" type="slidenum">
              <a:rPr>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2125710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6596455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121489" y="319424"/>
            <a:ext cx="7056025" cy="266924"/>
          </a:xfrm>
        </p:spPr>
        <p:txBody>
          <a:bodyPr/>
          <a:lstStyle/>
          <a:p>
            <a:r>
              <a:rPr lang="en-US" smtClean="0"/>
              <a:t>Click to edit Master title style</a:t>
            </a:r>
            <a:endParaRPr lang="en-US"/>
          </a:p>
        </p:txBody>
      </p:sp>
      <p:sp>
        <p:nvSpPr>
          <p:cNvPr id="4" name="Rectangle 5"/>
          <p:cNvSpPr>
            <a:spLocks noGrp="1" noChangeArrowheads="1"/>
          </p:cNvSpPr>
          <p:nvPr>
            <p:ph type="sldNum" sz="quarter" idx="10"/>
          </p:nvPr>
        </p:nvSpPr>
        <p:spPr>
          <a:xfrm>
            <a:off x="6553200" y="6356350"/>
            <a:ext cx="2133600" cy="365125"/>
          </a:xfrm>
          <a:prstGeom prst="rect">
            <a:avLst/>
          </a:prstGeom>
          <a:ln/>
        </p:spPr>
        <p:txBody>
          <a:bodyPr/>
          <a:lstStyle>
            <a:lvl1pPr>
              <a:defRPr/>
            </a:lvl1pPr>
          </a:lstStyle>
          <a:p>
            <a:pPr defTabSz="457200"/>
            <a:fld id="{30F25388-59FB-438F-9D3A-5D9B2D4870EF}"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59672689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7026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57200" y="2019300"/>
            <a:ext cx="8229600" cy="3067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1"/>
          <p:cNvSpPr>
            <a:spLocks noGrp="1"/>
          </p:cNvSpPr>
          <p:nvPr>
            <p:ph type="title"/>
          </p:nvPr>
        </p:nvSpPr>
        <p:spPr>
          <a:xfrm>
            <a:off x="457200" y="1447800"/>
            <a:ext cx="8229600" cy="509016"/>
          </a:xfrm>
        </p:spPr>
        <p:txBody>
          <a:bodyPr>
            <a:noAutofit/>
          </a:bodyPr>
          <a:lstStyle>
            <a:lvl1pPr>
              <a:defRPr sz="2800" b="1">
                <a:solidFill>
                  <a:schemeClr val="tx1"/>
                </a:solidFill>
                <a:latin typeface="+mj-lt"/>
              </a:defRPr>
            </a:lvl1pPr>
          </a:lstStyle>
          <a:p>
            <a:r>
              <a:rPr lang="en-US" dirty="0"/>
              <a:t>Click to edit Master title style</a:t>
            </a:r>
          </a:p>
        </p:txBody>
      </p:sp>
      <p:sp>
        <p:nvSpPr>
          <p:cNvPr id="7" name="Slide Number Placeholder 5"/>
          <p:cNvSpPr>
            <a:spLocks noGrp="1"/>
          </p:cNvSpPr>
          <p:nvPr>
            <p:ph type="sldNum" sz="quarter" idx="12"/>
          </p:nvPr>
        </p:nvSpPr>
        <p:spPr>
          <a:xfrm>
            <a:off x="657225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75994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4248150" y="16954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11"/>
          </p:nvPr>
        </p:nvSpPr>
        <p:spPr>
          <a:xfrm>
            <a:off x="4248150" y="327660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2"/>
          </p:nvPr>
        </p:nvSpPr>
        <p:spPr>
          <a:xfrm>
            <a:off x="4248150" y="48958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icture Placeholder 9"/>
          <p:cNvSpPr>
            <a:spLocks noGrp="1"/>
          </p:cNvSpPr>
          <p:nvPr>
            <p:ph type="pic" sz="quarter" idx="13"/>
          </p:nvPr>
        </p:nvSpPr>
        <p:spPr>
          <a:xfrm>
            <a:off x="457200" y="1695450"/>
            <a:ext cx="3200400" cy="1143000"/>
          </a:xfrm>
        </p:spPr>
        <p:txBody>
          <a:bodyPr/>
          <a:lstStyle/>
          <a:p>
            <a:endParaRPr lang="en-US" dirty="0"/>
          </a:p>
        </p:txBody>
      </p:sp>
      <p:sp>
        <p:nvSpPr>
          <p:cNvPr id="12" name="Picture Placeholder 11"/>
          <p:cNvSpPr>
            <a:spLocks noGrp="1"/>
          </p:cNvSpPr>
          <p:nvPr>
            <p:ph type="pic" sz="quarter" idx="14"/>
          </p:nvPr>
        </p:nvSpPr>
        <p:spPr>
          <a:xfrm>
            <a:off x="457200" y="3276600"/>
            <a:ext cx="3200400" cy="1143000"/>
          </a:xfrm>
        </p:spPr>
        <p:txBody>
          <a:bodyPr/>
          <a:lstStyle/>
          <a:p>
            <a:endParaRPr lang="en-US" dirty="0"/>
          </a:p>
        </p:txBody>
      </p:sp>
      <p:sp>
        <p:nvSpPr>
          <p:cNvPr id="14" name="Picture Placeholder 13"/>
          <p:cNvSpPr>
            <a:spLocks noGrp="1"/>
          </p:cNvSpPr>
          <p:nvPr>
            <p:ph type="pic" sz="quarter" idx="15"/>
          </p:nvPr>
        </p:nvSpPr>
        <p:spPr>
          <a:xfrm>
            <a:off x="457200" y="5029200"/>
            <a:ext cx="3200400" cy="1143000"/>
          </a:xfrm>
        </p:spPr>
        <p:txBody>
          <a:bodyPr/>
          <a:lstStyle/>
          <a:p>
            <a:endParaRPr lang="en-US" dirty="0"/>
          </a:p>
        </p:txBody>
      </p:sp>
    </p:spTree>
    <p:extLst>
      <p:ext uri="{BB962C8B-B14F-4D97-AF65-F5344CB8AC3E}">
        <p14:creationId xmlns:p14="http://schemas.microsoft.com/office/powerpoint/2010/main" val="134630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8416875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500634"/>
            <a:ext cx="8229600" cy="661416"/>
          </a:xfrm>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1543050" y="1362075"/>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1"/>
          </p:nvPr>
        </p:nvSpPr>
        <p:spPr>
          <a:xfrm>
            <a:off x="1562100" y="2095500"/>
            <a:ext cx="7315200" cy="5486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ext Placeholder 9"/>
          <p:cNvSpPr>
            <a:spLocks noGrp="1"/>
          </p:cNvSpPr>
          <p:nvPr>
            <p:ph type="body" sz="quarter" idx="12"/>
          </p:nvPr>
        </p:nvSpPr>
        <p:spPr>
          <a:xfrm>
            <a:off x="1581150" y="2838450"/>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1"/>
          <p:cNvSpPr>
            <a:spLocks noGrp="1"/>
          </p:cNvSpPr>
          <p:nvPr>
            <p:ph type="body" sz="quarter" idx="13"/>
          </p:nvPr>
        </p:nvSpPr>
        <p:spPr>
          <a:xfrm>
            <a:off x="1581150" y="3552825"/>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3"/>
          <p:cNvSpPr>
            <a:spLocks noGrp="1"/>
          </p:cNvSpPr>
          <p:nvPr>
            <p:ph type="body" sz="quarter" idx="14"/>
          </p:nvPr>
        </p:nvSpPr>
        <p:spPr>
          <a:xfrm>
            <a:off x="1676400" y="430530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ext Placeholder 15"/>
          <p:cNvSpPr>
            <a:spLocks noGrp="1"/>
          </p:cNvSpPr>
          <p:nvPr>
            <p:ph type="body" sz="quarter" idx="15"/>
          </p:nvPr>
        </p:nvSpPr>
        <p:spPr>
          <a:xfrm>
            <a:off x="1619250" y="504063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4079750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6" cy="909066"/>
          </a:xfrm>
        </p:spPr>
        <p:txBody>
          <a:bodyPr>
            <a:normAutofit/>
          </a:bodyPr>
          <a:lstStyle>
            <a:lvl1pPr>
              <a:defRPr sz="2200"/>
            </a:lvl1pPr>
          </a:lstStyle>
          <a:p>
            <a:r>
              <a:rPr lang="en-US" dirty="0" smtClean="0"/>
              <a:t>Click to edit Master title style</a:t>
            </a:r>
            <a:endParaRPr lang="en-US" dirty="0"/>
          </a:p>
        </p:txBody>
      </p:sp>
      <p:sp>
        <p:nvSpPr>
          <p:cNvPr id="4" name="Content Placeholder 3"/>
          <p:cNvSpPr>
            <a:spLocks noGrp="1"/>
          </p:cNvSpPr>
          <p:nvPr>
            <p:ph sz="quarter" idx="10" hasCustomPrompt="1"/>
          </p:nvPr>
        </p:nvSpPr>
        <p:spPr>
          <a:xfrm>
            <a:off x="609600" y="1977670"/>
            <a:ext cx="8077200" cy="419100"/>
          </a:xfrm>
          <a:solidFill>
            <a:srgbClr val="83D081"/>
          </a:solidFill>
          <a:ln>
            <a:noFill/>
          </a:ln>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609600" y="2396770"/>
            <a:ext cx="8077200" cy="947562"/>
          </a:xfrm>
          <a:solidFill>
            <a:schemeClr val="bg1">
              <a:lumMod val="95000"/>
            </a:schemeClr>
          </a:solidFill>
        </p:spPr>
        <p:txBody>
          <a:bodyPr>
            <a:normAutofit/>
          </a:bodyPr>
          <a:lstStyle>
            <a:lvl1pPr marL="282575" indent="-282575">
              <a:buFont typeface="+mj-lt"/>
              <a:buAutoNum type="arabicPeriod"/>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60101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5" cy="909066"/>
          </a:xfrm>
        </p:spPr>
        <p:txBody>
          <a:bodyPr>
            <a:normAutofit/>
          </a:bodyPr>
          <a:lstStyle>
            <a:lvl1pPr>
              <a:defRPr sz="2200"/>
            </a:lvl1pPr>
          </a:lstStyle>
          <a:p>
            <a:r>
              <a:rPr lang="en-US" smtClean="0"/>
              <a:t>Click to edit Master title style</a:t>
            </a:r>
            <a:endParaRPr lang="en-US"/>
          </a:p>
        </p:txBody>
      </p:sp>
      <p:sp>
        <p:nvSpPr>
          <p:cNvPr id="8" name="Content Placeholder 7"/>
          <p:cNvSpPr>
            <a:spLocks noGrp="1"/>
          </p:cNvSpPr>
          <p:nvPr>
            <p:ph sz="quarter" idx="12" hasCustomPrompt="1"/>
          </p:nvPr>
        </p:nvSpPr>
        <p:spPr>
          <a:xfrm>
            <a:off x="609599" y="1968498"/>
            <a:ext cx="8077199" cy="420624"/>
          </a:xfrm>
          <a:solidFill>
            <a:srgbClr val="83D081"/>
          </a:solidFill>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able Placeholder 9"/>
          <p:cNvSpPr>
            <a:spLocks noGrp="1"/>
          </p:cNvSpPr>
          <p:nvPr>
            <p:ph type="tbl" sz="quarter" idx="13"/>
          </p:nvPr>
        </p:nvSpPr>
        <p:spPr>
          <a:xfrm>
            <a:off x="609599" y="2403233"/>
            <a:ext cx="8077199" cy="1180988"/>
          </a:xfrm>
          <a:solidFill>
            <a:schemeClr val="accent6">
              <a:lumMod val="20000"/>
              <a:lumOff val="80000"/>
            </a:schemeClr>
          </a:solidFill>
        </p:spPr>
        <p:txBody>
          <a:bodyPr/>
          <a:lstStyle/>
          <a:p>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12858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2739423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15" name="Content Placeholder 3"/>
          <p:cNvSpPr>
            <a:spLocks noGrp="1"/>
          </p:cNvSpPr>
          <p:nvPr>
            <p:ph sz="half" idx="13"/>
          </p:nvPr>
        </p:nvSpPr>
        <p:spPr>
          <a:xfrm>
            <a:off x="4648200" y="4419601"/>
            <a:ext cx="19050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half" idx="12"/>
          </p:nvPr>
        </p:nvSpPr>
        <p:spPr>
          <a:xfrm>
            <a:off x="2286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04999"/>
            <a:ext cx="4038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905000"/>
            <a:ext cx="4038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0"/>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B8F42746-3884-4667-86C0-D762C2DE4F3D}" type="slidenum">
              <a:rPr/>
              <a:pPr>
                <a:defRPr/>
              </a:pPr>
              <a:t>‹#›</a:t>
            </a:fld>
            <a:endParaRPr lang="en-US" dirty="0"/>
          </a:p>
        </p:txBody>
      </p:sp>
      <p:sp>
        <p:nvSpPr>
          <p:cNvPr id="16" name="Content Placeholder 2"/>
          <p:cNvSpPr>
            <a:spLocks noGrp="1"/>
          </p:cNvSpPr>
          <p:nvPr>
            <p:ph sz="half" idx="14"/>
          </p:nvPr>
        </p:nvSpPr>
        <p:spPr>
          <a:xfrm>
            <a:off x="23622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3"/>
          <p:cNvSpPr>
            <a:spLocks noGrp="1"/>
          </p:cNvSpPr>
          <p:nvPr>
            <p:ph sz="half" idx="15"/>
          </p:nvPr>
        </p:nvSpPr>
        <p:spPr>
          <a:xfrm>
            <a:off x="6553200" y="4419601"/>
            <a:ext cx="2133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942635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074635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760525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85844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65306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123902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2781789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345956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32635991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7" name="Picture 6"/>
          <p:cNvPicPr>
            <a:picLocks noChangeAspect="1"/>
          </p:cNvPicPr>
          <p:nvPr userDrawn="1"/>
        </p:nvPicPr>
        <p:blipFill>
          <a:blip r:embed="rId2"/>
          <a:stretch>
            <a:fillRect/>
          </a:stretch>
        </p:blipFill>
        <p:spPr>
          <a:xfrm>
            <a:off x="145958" y="5731730"/>
            <a:ext cx="2078736" cy="975360"/>
          </a:xfrm>
          <a:prstGeom prst="rect">
            <a:avLst/>
          </a:prstGeom>
        </p:spPr>
      </p:pic>
      <p:grpSp>
        <p:nvGrpSpPr>
          <p:cNvPr id="11" name="Group 10"/>
          <p:cNvGrpSpPr/>
          <p:nvPr userDrawn="1"/>
        </p:nvGrpSpPr>
        <p:grpSpPr>
          <a:xfrm>
            <a:off x="2363190" y="6315778"/>
            <a:ext cx="6341423" cy="276999"/>
            <a:chOff x="2363190" y="6315778"/>
            <a:chExt cx="6341423" cy="276999"/>
          </a:xfrm>
        </p:grpSpPr>
        <p:cxnSp>
          <p:nvCxnSpPr>
            <p:cNvPr id="8" name="Straight Connector 7"/>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9" name="TextBox 8"/>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12" name="Slide Number Placeholder 2"/>
          <p:cNvSpPr>
            <a:spLocks noGrp="1"/>
          </p:cNvSpPr>
          <p:nvPr>
            <p:ph type="sldNum" sz="quarter" idx="4294967295"/>
          </p:nvPr>
        </p:nvSpPr>
        <p:spPr>
          <a:xfrm>
            <a:off x="6553200" y="6356350"/>
            <a:ext cx="2133600" cy="365125"/>
          </a:xfrm>
          <a:prstGeom prst="rect">
            <a:avLst/>
          </a:prstGeom>
        </p:spPr>
        <p:txBody>
          <a:bodyPr/>
          <a:lstStyle/>
          <a:p>
            <a:pPr algn="r"/>
            <a:fld id="{30F25388-59FB-438F-9D3A-5D9B2D4870EF}" type="slidenum">
              <a:rPr lang="en-US">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16932346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
          <a:stretch>
            <a:fillRect/>
          </a:stretch>
        </p:blipFill>
        <p:spPr>
          <a:xfrm>
            <a:off x="145958" y="5731730"/>
            <a:ext cx="2078736" cy="975360"/>
          </a:xfrm>
          <a:prstGeom prst="rect">
            <a:avLst/>
          </a:prstGeom>
        </p:spPr>
      </p:pic>
      <p:grpSp>
        <p:nvGrpSpPr>
          <p:cNvPr id="8" name="Group 7"/>
          <p:cNvGrpSpPr/>
          <p:nvPr userDrawn="1"/>
        </p:nvGrpSpPr>
        <p:grpSpPr>
          <a:xfrm>
            <a:off x="2363190" y="6315778"/>
            <a:ext cx="6341423" cy="276999"/>
            <a:chOff x="2363190" y="6315778"/>
            <a:chExt cx="6341423" cy="276999"/>
          </a:xfrm>
        </p:grpSpPr>
        <p:cxnSp>
          <p:nvCxnSpPr>
            <p:cNvPr id="9" name="Straight Connector 8"/>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10" name="TextBox 9"/>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11" name="Slide Number Placeholder 2"/>
          <p:cNvSpPr>
            <a:spLocks noGrp="1"/>
          </p:cNvSpPr>
          <p:nvPr>
            <p:ph type="sldNum" sz="quarter" idx="4294967295"/>
          </p:nvPr>
        </p:nvSpPr>
        <p:spPr>
          <a:xfrm>
            <a:off x="6553200" y="6356350"/>
            <a:ext cx="2133600" cy="365125"/>
          </a:xfrm>
          <a:prstGeom prst="rect">
            <a:avLst/>
          </a:prstGeom>
        </p:spPr>
        <p:txBody>
          <a:bodyPr/>
          <a:lstStyle/>
          <a:p>
            <a:pPr algn="r"/>
            <a:fld id="{30F25388-59FB-438F-9D3A-5D9B2D4870EF}" type="slidenum">
              <a:rPr lang="en-US">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22556968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grpSp>
        <p:nvGrpSpPr>
          <p:cNvPr id="3" name="Group 2"/>
          <p:cNvGrpSpPr/>
          <p:nvPr userDrawn="1"/>
        </p:nvGrpSpPr>
        <p:grpSpPr>
          <a:xfrm>
            <a:off x="2363190" y="6315778"/>
            <a:ext cx="6341423" cy="276999"/>
            <a:chOff x="2363190" y="6315778"/>
            <a:chExt cx="6341423" cy="276999"/>
          </a:xfrm>
        </p:grpSpPr>
        <p:cxnSp>
          <p:nvCxnSpPr>
            <p:cNvPr id="4" name="Straight Connector 3"/>
            <p:cNvCxnSpPr/>
            <p:nvPr userDrawn="1"/>
          </p:nvCxnSpPr>
          <p:spPr bwMode="auto">
            <a:xfrm>
              <a:off x="2363190" y="6315778"/>
              <a:ext cx="6341423" cy="0"/>
            </a:xfrm>
            <a:prstGeom prst="line">
              <a:avLst/>
            </a:prstGeom>
            <a:solidFill>
              <a:srgbClr val="FFFFFF"/>
            </a:solidFill>
            <a:ln w="9525" cap="flat" cmpd="sng" algn="ctr">
              <a:solidFill>
                <a:srgbClr val="000000"/>
              </a:solidFill>
              <a:prstDash val="solid"/>
              <a:round/>
              <a:headEnd type="none" w="med" len="med"/>
              <a:tailEnd type="none" w="med" len="med"/>
            </a:ln>
            <a:effectLst/>
          </p:spPr>
        </p:cxnSp>
        <p:sp>
          <p:nvSpPr>
            <p:cNvPr id="5" name="TextBox 4"/>
            <p:cNvSpPr txBox="1"/>
            <p:nvPr userDrawn="1"/>
          </p:nvSpPr>
          <p:spPr>
            <a:xfrm>
              <a:off x="2363190" y="6315778"/>
              <a:ext cx="6341423" cy="276999"/>
            </a:xfrm>
            <a:prstGeom prst="rect">
              <a:avLst/>
            </a:prstGeom>
            <a:noFill/>
          </p:spPr>
          <p:txBody>
            <a:bodyPr wrap="square" rtlCol="0">
              <a:spAutoFit/>
            </a:bodyPr>
            <a:lstStyle/>
            <a:p>
              <a:pPr>
                <a:defRPr/>
              </a:pPr>
              <a:r>
                <a:rPr lang="en-US" sz="1200" kern="0" dirty="0">
                  <a:solidFill>
                    <a:sysClr val="windowText" lastClr="000000"/>
                  </a:solidFill>
                </a:rPr>
                <a:t>Better Care. Healthy People/Healthy Communities. Affordable Care.</a:t>
              </a:r>
            </a:p>
          </p:txBody>
        </p:sp>
      </p:grpSp>
      <p:sp>
        <p:nvSpPr>
          <p:cNvPr id="6" name="Slide Number Placeholder 2"/>
          <p:cNvSpPr>
            <a:spLocks noGrp="1"/>
          </p:cNvSpPr>
          <p:nvPr>
            <p:ph type="sldNum" sz="quarter" idx="4294967295"/>
          </p:nvPr>
        </p:nvSpPr>
        <p:spPr>
          <a:xfrm>
            <a:off x="6553200" y="6356350"/>
            <a:ext cx="2133600" cy="365125"/>
          </a:xfrm>
          <a:prstGeom prst="rect">
            <a:avLst/>
          </a:prstGeom>
        </p:spPr>
        <p:txBody>
          <a:bodyPr/>
          <a:lstStyle/>
          <a:p>
            <a:pPr algn="r"/>
            <a:fld id="{30F25388-59FB-438F-9D3A-5D9B2D4870EF}" type="slidenum">
              <a:rPr lang="en-US">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4226931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4618839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pic>
        <p:nvPicPr>
          <p:cNvPr id="8" name="Picture 7"/>
          <p:cNvPicPr>
            <a:picLocks noChangeAspect="1"/>
          </p:cNvPicPr>
          <p:nvPr userDrawn="1"/>
        </p:nvPicPr>
        <p:blipFill>
          <a:blip r:embed="rId2"/>
          <a:stretch>
            <a:fillRect/>
          </a:stretch>
        </p:blipFill>
        <p:spPr>
          <a:xfrm>
            <a:off x="145958" y="5731730"/>
            <a:ext cx="2078736" cy="975360"/>
          </a:xfrm>
          <a:prstGeom prst="rect">
            <a:avLst/>
          </a:prstGeom>
        </p:spPr>
      </p:pic>
    </p:spTree>
    <p:extLst>
      <p:ext uri="{BB962C8B-B14F-4D97-AF65-F5344CB8AC3E}">
        <p14:creationId xmlns:p14="http://schemas.microsoft.com/office/powerpoint/2010/main" val="20381140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2"/>
          </p:nvPr>
        </p:nvSpPr>
        <p:spPr>
          <a:xfrm>
            <a:off x="6553201" y="6356352"/>
            <a:ext cx="2133600" cy="365125"/>
          </a:xfrm>
          <a:prstGeom prst="rect">
            <a:avLst/>
          </a:prstGeom>
        </p:spPr>
        <p:txBody>
          <a:bodyPr/>
          <a:lstStyle/>
          <a:p>
            <a:pPr fontAlgn="base">
              <a:spcBef>
                <a:spcPct val="0"/>
              </a:spcBef>
              <a:spcAft>
                <a:spcPct val="0"/>
              </a:spcAft>
            </a:pPr>
            <a:fld id="{68EC7669-6A74-CE44-92EA-244AF84130AB}" type="slidenum">
              <a:rPr sz="1200">
                <a:solidFill>
                  <a:srgbClr val="000000"/>
                </a:solidFill>
                <a:latin typeface="Arial" pitchFamily="34" charset="0"/>
                <a:cs typeface="Arial" pitchFamily="34" charset="0"/>
              </a:rPr>
              <a:pPr fontAlgn="base">
                <a:spcBef>
                  <a:spcPct val="0"/>
                </a:spcBef>
                <a:spcAft>
                  <a:spcPct val="0"/>
                </a:spcAft>
              </a:pPr>
              <a:t>‹#›</a:t>
            </a:fld>
            <a:endParaRPr lang="en-US" sz="120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13171685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895989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33520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spcBef>
                <a:spcPts val="1200"/>
              </a:spcBef>
              <a:spcAft>
                <a:spcPts val="12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19826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243495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611564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422130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039846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762611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121489" y="319424"/>
            <a:ext cx="7056025" cy="266924"/>
          </a:xfrm>
        </p:spPr>
        <p:txBody>
          <a:bodyPr/>
          <a:lstStyle/>
          <a:p>
            <a:r>
              <a:rPr lang="en-US" smtClean="0"/>
              <a:t>Click to edit Master title style</a:t>
            </a:r>
            <a:endParaRPr lang="en-US"/>
          </a:p>
        </p:txBody>
      </p:sp>
      <p:sp>
        <p:nvSpPr>
          <p:cNvPr id="4" name="Rectangle 5"/>
          <p:cNvSpPr>
            <a:spLocks noGrp="1" noChangeArrowheads="1"/>
          </p:cNvSpPr>
          <p:nvPr>
            <p:ph type="sldNum" sz="quarter" idx="10"/>
          </p:nvPr>
        </p:nvSpPr>
        <p:spPr>
          <a:xfrm>
            <a:off x="6553200" y="6356350"/>
            <a:ext cx="2133600" cy="365125"/>
          </a:xfrm>
          <a:prstGeom prst="rect">
            <a:avLst/>
          </a:prstGeom>
          <a:ln/>
        </p:spPr>
        <p:txBody>
          <a:bodyPr/>
          <a:lstStyle>
            <a:lvl1pPr>
              <a:defRPr/>
            </a:lvl1pPr>
          </a:lstStyle>
          <a:p>
            <a:fld id="{30F25388-59FB-438F-9D3A-5D9B2D4870EF}"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43877820"/>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
        <p:nvSpPr>
          <p:cNvPr id="11" name="Content Placeholder 10"/>
          <p:cNvSpPr>
            <a:spLocks noGrp="1"/>
          </p:cNvSpPr>
          <p:nvPr>
            <p:ph sz="quarter" idx="13"/>
          </p:nvPr>
        </p:nvSpPr>
        <p:spPr>
          <a:xfrm>
            <a:off x="1371600" y="4521734"/>
            <a:ext cx="6400800" cy="406153"/>
          </a:xfrm>
        </p:spPr>
        <p:txBody>
          <a:bodyPr anchor="t">
            <a:noAutofit/>
          </a:bodyPr>
          <a:lstStyle>
            <a:lvl1pPr marL="0" indent="0" algn="ctr">
              <a:buNone/>
              <a:defRPr sz="1800">
                <a:solidFill>
                  <a:schemeClr val="tx1">
                    <a:lumMod val="50000"/>
                    <a:lumOff val="50000"/>
                  </a:schemeClr>
                </a:solidFill>
              </a:defRPr>
            </a:lvl1pPr>
            <a:lvl2pPr marL="457200" indent="0" algn="ctr">
              <a:buNone/>
              <a:defRPr sz="1800">
                <a:solidFill>
                  <a:schemeClr val="tx1">
                    <a:lumMod val="50000"/>
                    <a:lumOff val="50000"/>
                  </a:schemeClr>
                </a:solidFill>
              </a:defRPr>
            </a:lvl2pPr>
            <a:lvl3pPr marL="914400" indent="0" algn="ctr">
              <a:buNone/>
              <a:defRPr sz="1800">
                <a:solidFill>
                  <a:schemeClr val="tx1">
                    <a:lumMod val="50000"/>
                    <a:lumOff val="50000"/>
                  </a:schemeClr>
                </a:solidFill>
              </a:defRPr>
            </a:lvl3pPr>
            <a:lvl4pPr marL="1371600" indent="0" algn="ctr">
              <a:buNone/>
              <a:defRPr sz="1800">
                <a:solidFill>
                  <a:schemeClr val="tx1">
                    <a:lumMod val="50000"/>
                    <a:lumOff val="50000"/>
                  </a:schemeClr>
                </a:solidFill>
              </a:defRPr>
            </a:lvl4pPr>
            <a:lvl5pPr marL="1828800" indent="0" algn="ctr">
              <a:buNone/>
              <a:defRPr sz="1800">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08474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13605"/>
            <a:ext cx="7772400" cy="946150"/>
          </a:xfrm>
        </p:spPr>
        <p:txBody>
          <a:bodyPr anchor="b">
            <a:normAutofit/>
          </a:bodyPr>
          <a:lstStyle>
            <a:lvl1pPr marL="0" marR="0" indent="0" algn="ctr" defTabSz="457200" rtl="0" eaLnBrk="1" fontAlgn="auto" latinLnBrk="0" hangingPunct="1">
              <a:lnSpc>
                <a:spcPct val="100000"/>
              </a:lnSpc>
              <a:spcBef>
                <a:spcPct val="0"/>
              </a:spcBef>
              <a:spcAft>
                <a:spcPts val="0"/>
              </a:spcAft>
              <a:buClrTx/>
              <a:buSzTx/>
              <a:buFontTx/>
              <a:buNone/>
              <a:tabLst/>
              <a:defRPr sz="3600" b="1"/>
            </a:lvl1pPr>
          </a:lstStyle>
          <a:p>
            <a:pPr marL="0" marR="0" lvl="0" indent="0" defTabSz="457200" rtl="0" eaLnBrk="1" fontAlgn="auto" latinLnBrk="0" hangingPunct="1">
              <a:lnSpc>
                <a:spcPct val="100000"/>
              </a:lnSpc>
              <a:spcBef>
                <a:spcPct val="0"/>
              </a:spcBef>
              <a:spcAft>
                <a:spcPts val="0"/>
              </a:spcAft>
              <a:tabLst/>
              <a:defRPr/>
            </a:pPr>
            <a:endParaRPr lang="en-US" dirty="0"/>
          </a:p>
        </p:txBody>
      </p:sp>
      <p:sp>
        <p:nvSpPr>
          <p:cNvPr id="3" name="Subtitle 2"/>
          <p:cNvSpPr>
            <a:spLocks noGrp="1"/>
          </p:cNvSpPr>
          <p:nvPr>
            <p:ph type="subTitle" idx="1"/>
          </p:nvPr>
        </p:nvSpPr>
        <p:spPr>
          <a:xfrm>
            <a:off x="1371600" y="3868220"/>
            <a:ext cx="6400800" cy="576782"/>
          </a:xfrm>
        </p:spPr>
        <p:txBody>
          <a:bodyPr anchor="ctr">
            <a:normAutofit/>
          </a:bodyPr>
          <a:lstStyle>
            <a:lvl1pPr marL="0" marR="0" indent="0" algn="ctr" defTabSz="457200" rtl="0" eaLnBrk="1" fontAlgn="auto" latinLnBrk="0" hangingPunct="1">
              <a:lnSpc>
                <a:spcPct val="100000"/>
              </a:lnSpc>
              <a:spcBef>
                <a:spcPct val="0"/>
              </a:spcBef>
              <a:spcAft>
                <a:spcPts val="0"/>
              </a:spcAft>
              <a:buClrTx/>
              <a:buSzTx/>
              <a:buFont typeface="Arial"/>
              <a:buNone/>
              <a:tabLst/>
              <a:defRPr sz="2400" b="0">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062637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156695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spcBef>
                <a:spcPts val="1200"/>
              </a:spcBef>
              <a:spcAft>
                <a:spcPts val="12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324863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74"/>
            <a:ext cx="8229600" cy="661416"/>
          </a:xfrm>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a:xfrm>
            <a:off x="457200" y="1154290"/>
            <a:ext cx="8229600" cy="428131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867697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74"/>
            <a:ext cx="8229600" cy="661416"/>
          </a:xfrm>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a:xfrm>
            <a:off x="457200" y="1154290"/>
            <a:ext cx="8229600" cy="428131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900353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002892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429509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081216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438" y="5665788"/>
            <a:ext cx="2079625" cy="97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4533900" y="15811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4533900" y="32956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p:nvPr>
        </p:nvSpPr>
        <p:spPr>
          <a:xfrm>
            <a:off x="4533900" y="51244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487441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661682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2667000"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2667000"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3206631" y="1535113"/>
            <a:ext cx="2738848"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3206631" y="2174875"/>
            <a:ext cx="2738848"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
        <p:nvSpPr>
          <p:cNvPr id="10" name="Text Placeholder 4"/>
          <p:cNvSpPr>
            <a:spLocks noGrp="1"/>
          </p:cNvSpPr>
          <p:nvPr>
            <p:ph type="body" sz="quarter" idx="13"/>
          </p:nvPr>
        </p:nvSpPr>
        <p:spPr>
          <a:xfrm>
            <a:off x="6026387" y="1535113"/>
            <a:ext cx="2660413" cy="639762"/>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Content Placeholder 5"/>
          <p:cNvSpPr>
            <a:spLocks noGrp="1"/>
          </p:cNvSpPr>
          <p:nvPr>
            <p:ph sz="quarter" idx="14"/>
          </p:nvPr>
        </p:nvSpPr>
        <p:spPr>
          <a:xfrm>
            <a:off x="6026387" y="2174875"/>
            <a:ext cx="2660413" cy="395128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56385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03391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705976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12165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596836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316958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483196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5603867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57200" y="2019300"/>
            <a:ext cx="8229600" cy="3067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1"/>
          <p:cNvSpPr>
            <a:spLocks noGrp="1"/>
          </p:cNvSpPr>
          <p:nvPr>
            <p:ph type="title"/>
          </p:nvPr>
        </p:nvSpPr>
        <p:spPr>
          <a:xfrm>
            <a:off x="457200" y="1447800"/>
            <a:ext cx="8229600" cy="509016"/>
          </a:xfrm>
        </p:spPr>
        <p:txBody>
          <a:bodyPr>
            <a:noAutofit/>
          </a:bodyPr>
          <a:lstStyle>
            <a:lvl1pPr>
              <a:defRPr sz="2800" b="1">
                <a:solidFill>
                  <a:schemeClr val="tx1"/>
                </a:solidFill>
                <a:latin typeface="+mj-lt"/>
              </a:defRPr>
            </a:lvl1pPr>
          </a:lstStyle>
          <a:p>
            <a:r>
              <a:rPr lang="en-US" dirty="0"/>
              <a:t>Click to edit Master title style</a:t>
            </a:r>
          </a:p>
        </p:txBody>
      </p:sp>
      <p:sp>
        <p:nvSpPr>
          <p:cNvPr id="7" name="Slide Number Placeholder 5"/>
          <p:cNvSpPr>
            <a:spLocks noGrp="1"/>
          </p:cNvSpPr>
          <p:nvPr>
            <p:ph type="sldNum" sz="quarter" idx="12"/>
          </p:nvPr>
        </p:nvSpPr>
        <p:spPr>
          <a:xfrm>
            <a:off x="657225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1551785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4248150" y="16954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11"/>
          </p:nvPr>
        </p:nvSpPr>
        <p:spPr>
          <a:xfrm>
            <a:off x="4248150" y="327660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2"/>
          </p:nvPr>
        </p:nvSpPr>
        <p:spPr>
          <a:xfrm>
            <a:off x="4248150" y="4895850"/>
            <a:ext cx="4343400" cy="1371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icture Placeholder 9"/>
          <p:cNvSpPr>
            <a:spLocks noGrp="1"/>
          </p:cNvSpPr>
          <p:nvPr>
            <p:ph type="pic" sz="quarter" idx="13"/>
          </p:nvPr>
        </p:nvSpPr>
        <p:spPr>
          <a:xfrm>
            <a:off x="457200" y="1695450"/>
            <a:ext cx="3200400" cy="1143000"/>
          </a:xfrm>
        </p:spPr>
        <p:txBody>
          <a:bodyPr/>
          <a:lstStyle/>
          <a:p>
            <a:endParaRPr lang="en-US" dirty="0"/>
          </a:p>
        </p:txBody>
      </p:sp>
      <p:sp>
        <p:nvSpPr>
          <p:cNvPr id="12" name="Picture Placeholder 11"/>
          <p:cNvSpPr>
            <a:spLocks noGrp="1"/>
          </p:cNvSpPr>
          <p:nvPr>
            <p:ph type="pic" sz="quarter" idx="14"/>
          </p:nvPr>
        </p:nvSpPr>
        <p:spPr>
          <a:xfrm>
            <a:off x="457200" y="3276600"/>
            <a:ext cx="3200400" cy="1143000"/>
          </a:xfrm>
        </p:spPr>
        <p:txBody>
          <a:bodyPr/>
          <a:lstStyle/>
          <a:p>
            <a:endParaRPr lang="en-US" dirty="0"/>
          </a:p>
        </p:txBody>
      </p:sp>
      <p:sp>
        <p:nvSpPr>
          <p:cNvPr id="14" name="Picture Placeholder 13"/>
          <p:cNvSpPr>
            <a:spLocks noGrp="1"/>
          </p:cNvSpPr>
          <p:nvPr>
            <p:ph type="pic" sz="quarter" idx="15"/>
          </p:nvPr>
        </p:nvSpPr>
        <p:spPr>
          <a:xfrm>
            <a:off x="457200" y="5029200"/>
            <a:ext cx="3200400" cy="1143000"/>
          </a:xfrm>
        </p:spPr>
        <p:txBody>
          <a:bodyPr/>
          <a:lstStyle/>
          <a:p>
            <a:endParaRPr lang="en-US" dirty="0"/>
          </a:p>
        </p:txBody>
      </p:sp>
    </p:spTree>
    <p:extLst>
      <p:ext uri="{BB962C8B-B14F-4D97-AF65-F5344CB8AC3E}">
        <p14:creationId xmlns:p14="http://schemas.microsoft.com/office/powerpoint/2010/main" val="43599887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500634"/>
            <a:ext cx="8229600" cy="661416"/>
          </a:xfrm>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1543050" y="1362075"/>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1"/>
          </p:nvPr>
        </p:nvSpPr>
        <p:spPr>
          <a:xfrm>
            <a:off x="1562100" y="2095500"/>
            <a:ext cx="7315200" cy="5486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ext Placeholder 9"/>
          <p:cNvSpPr>
            <a:spLocks noGrp="1"/>
          </p:cNvSpPr>
          <p:nvPr>
            <p:ph type="body" sz="quarter" idx="12"/>
          </p:nvPr>
        </p:nvSpPr>
        <p:spPr>
          <a:xfrm>
            <a:off x="1581150" y="2838450"/>
            <a:ext cx="7315200" cy="552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1"/>
          <p:cNvSpPr>
            <a:spLocks noGrp="1"/>
          </p:cNvSpPr>
          <p:nvPr>
            <p:ph type="body" sz="quarter" idx="13"/>
          </p:nvPr>
        </p:nvSpPr>
        <p:spPr>
          <a:xfrm>
            <a:off x="1581150" y="3552825"/>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3"/>
          <p:cNvSpPr>
            <a:spLocks noGrp="1"/>
          </p:cNvSpPr>
          <p:nvPr>
            <p:ph type="body" sz="quarter" idx="14"/>
          </p:nvPr>
        </p:nvSpPr>
        <p:spPr>
          <a:xfrm>
            <a:off x="1676400" y="430530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ext Placeholder 15"/>
          <p:cNvSpPr>
            <a:spLocks noGrp="1"/>
          </p:cNvSpPr>
          <p:nvPr>
            <p:ph type="body" sz="quarter" idx="15"/>
          </p:nvPr>
        </p:nvSpPr>
        <p:spPr>
          <a:xfrm>
            <a:off x="1619250" y="5040630"/>
            <a:ext cx="7315200" cy="548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2826162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6" cy="909066"/>
          </a:xfrm>
        </p:spPr>
        <p:txBody>
          <a:bodyPr>
            <a:normAutofit/>
          </a:bodyPr>
          <a:lstStyle>
            <a:lvl1pPr>
              <a:defRPr sz="2200"/>
            </a:lvl1pPr>
          </a:lstStyle>
          <a:p>
            <a:r>
              <a:rPr lang="en-US" dirty="0" smtClean="0"/>
              <a:t>Click to edit Master title style</a:t>
            </a:r>
            <a:endParaRPr lang="en-US" dirty="0"/>
          </a:p>
        </p:txBody>
      </p:sp>
      <p:sp>
        <p:nvSpPr>
          <p:cNvPr id="4" name="Content Placeholder 3"/>
          <p:cNvSpPr>
            <a:spLocks noGrp="1"/>
          </p:cNvSpPr>
          <p:nvPr>
            <p:ph sz="quarter" idx="10" hasCustomPrompt="1"/>
          </p:nvPr>
        </p:nvSpPr>
        <p:spPr>
          <a:xfrm>
            <a:off x="609600" y="1977670"/>
            <a:ext cx="8077200" cy="419100"/>
          </a:xfrm>
          <a:solidFill>
            <a:srgbClr val="83D081"/>
          </a:solidFill>
          <a:ln>
            <a:noFill/>
          </a:ln>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609600" y="2396770"/>
            <a:ext cx="8077200" cy="947562"/>
          </a:xfrm>
          <a:solidFill>
            <a:schemeClr val="bg1">
              <a:lumMod val="95000"/>
            </a:schemeClr>
          </a:solidFill>
        </p:spPr>
        <p:txBody>
          <a:bodyPr>
            <a:normAutofit/>
          </a:bodyPr>
          <a:lstStyle>
            <a:lvl1pPr marL="282575" indent="-282575">
              <a:buFont typeface="+mj-lt"/>
              <a:buAutoNum type="arabicPeriod"/>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216052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737834" y="633984"/>
            <a:ext cx="6948965" cy="909066"/>
          </a:xfrm>
        </p:spPr>
        <p:txBody>
          <a:bodyPr>
            <a:normAutofit/>
          </a:bodyPr>
          <a:lstStyle>
            <a:lvl1pPr>
              <a:defRPr sz="2200"/>
            </a:lvl1pPr>
          </a:lstStyle>
          <a:p>
            <a:r>
              <a:rPr lang="en-US" smtClean="0"/>
              <a:t>Click to edit Master title style</a:t>
            </a:r>
            <a:endParaRPr lang="en-US"/>
          </a:p>
        </p:txBody>
      </p:sp>
      <p:sp>
        <p:nvSpPr>
          <p:cNvPr id="8" name="Content Placeholder 7"/>
          <p:cNvSpPr>
            <a:spLocks noGrp="1"/>
          </p:cNvSpPr>
          <p:nvPr>
            <p:ph sz="quarter" idx="12" hasCustomPrompt="1"/>
          </p:nvPr>
        </p:nvSpPr>
        <p:spPr>
          <a:xfrm>
            <a:off x="609599" y="1968498"/>
            <a:ext cx="8077199" cy="420624"/>
          </a:xfrm>
          <a:solidFill>
            <a:srgbClr val="83D081"/>
          </a:solidFill>
        </p:spPr>
        <p:txBody>
          <a:bodyPr anchor="ctr" anchorCtr="0">
            <a:noAutofit/>
          </a:bodyPr>
          <a:lstStyle>
            <a:lvl1pPr marL="0" indent="0" algn="ctr">
              <a:buNone/>
              <a:defRPr sz="1600" b="1"/>
            </a:lvl1pPr>
            <a:lvl2pPr marL="457200" indent="0" algn="ctr">
              <a:buNone/>
              <a:defRPr sz="1600" b="1"/>
            </a:lvl2pPr>
            <a:lvl3pPr marL="914400" indent="0" algn="ctr">
              <a:buNone/>
              <a:defRPr sz="1600" b="1"/>
            </a:lvl3pPr>
            <a:lvl4pPr marL="1371600" indent="0" algn="ctr">
              <a:buNone/>
              <a:defRPr sz="1600" b="1"/>
            </a:lvl4pPr>
            <a:lvl5pPr marL="1828800" indent="0" algn="ctr">
              <a:buNone/>
              <a:defRPr sz="1600"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able Placeholder 9"/>
          <p:cNvSpPr>
            <a:spLocks noGrp="1"/>
          </p:cNvSpPr>
          <p:nvPr>
            <p:ph type="tbl" sz="quarter" idx="13"/>
          </p:nvPr>
        </p:nvSpPr>
        <p:spPr>
          <a:xfrm>
            <a:off x="609599" y="2403233"/>
            <a:ext cx="8077199" cy="1180988"/>
          </a:xfrm>
          <a:solidFill>
            <a:schemeClr val="accent6">
              <a:lumMod val="20000"/>
              <a:lumOff val="80000"/>
            </a:schemeClr>
          </a:solidFill>
        </p:spPr>
        <p:txBody>
          <a:bodyPr/>
          <a:lstStyle/>
          <a:p>
            <a:endParaRPr lang="en-US" dirty="0"/>
          </a:p>
        </p:txBody>
      </p:sp>
      <p:sp>
        <p:nvSpPr>
          <p:cNvPr id="9" name="Slide Number Placeholder 5"/>
          <p:cNvSpPr>
            <a:spLocks noGrp="1"/>
          </p:cNvSpPr>
          <p:nvPr>
            <p:ph type="sldNum" sz="quarter" idx="16"/>
          </p:nvPr>
        </p:nvSpPr>
        <p:spPr>
          <a:xfrm>
            <a:off x="6572250" y="6356350"/>
            <a:ext cx="2133600" cy="365125"/>
          </a:xfrm>
          <a:prstGeom prst="rect">
            <a:avLst/>
          </a:prstGeom>
        </p:spPr>
        <p:txBody>
          <a:bodyPr/>
          <a:lstStyle/>
          <a:p>
            <a:fld id="{68EC7669-6A74-CE44-92EA-244AF84130AB}" type="slidenum">
              <a:rPr>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8304140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221382978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15" name="Content Placeholder 3"/>
          <p:cNvSpPr>
            <a:spLocks noGrp="1"/>
          </p:cNvSpPr>
          <p:nvPr>
            <p:ph sz="half" idx="13"/>
          </p:nvPr>
        </p:nvSpPr>
        <p:spPr>
          <a:xfrm>
            <a:off x="4648200" y="4419601"/>
            <a:ext cx="19050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half" idx="12"/>
          </p:nvPr>
        </p:nvSpPr>
        <p:spPr>
          <a:xfrm>
            <a:off x="2286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04999"/>
            <a:ext cx="4038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905000"/>
            <a:ext cx="4038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0"/>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B8F42746-3884-4667-86C0-D762C2DE4F3D}" type="slidenum">
              <a:rPr/>
              <a:pPr>
                <a:defRPr/>
              </a:pPr>
              <a:t>‹#›</a:t>
            </a:fld>
            <a:endParaRPr lang="en-US" dirty="0"/>
          </a:p>
        </p:txBody>
      </p:sp>
      <p:sp>
        <p:nvSpPr>
          <p:cNvPr id="16" name="Content Placeholder 2"/>
          <p:cNvSpPr>
            <a:spLocks noGrp="1"/>
          </p:cNvSpPr>
          <p:nvPr>
            <p:ph sz="half" idx="14"/>
          </p:nvPr>
        </p:nvSpPr>
        <p:spPr>
          <a:xfrm>
            <a:off x="2362200" y="4419600"/>
            <a:ext cx="2133600" cy="121920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3"/>
          <p:cNvSpPr>
            <a:spLocks noGrp="1"/>
          </p:cNvSpPr>
          <p:nvPr>
            <p:ph sz="half" idx="15"/>
          </p:nvPr>
        </p:nvSpPr>
        <p:spPr>
          <a:xfrm>
            <a:off x="6553200" y="4419601"/>
            <a:ext cx="2133600" cy="12191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44562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3987556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5908837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777972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843757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371600"/>
            <a:ext cx="4038600" cy="6858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800600"/>
            <a:ext cx="4038600" cy="838200"/>
          </a:xfrm>
        </p:spPr>
        <p:txBody>
          <a:bodyPr/>
          <a:lstStyle>
            <a:lvl1pPr marL="0" indent="0" algn="ctr">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
        <p:nvSpPr>
          <p:cNvPr id="14" name="Content Placeholder 2"/>
          <p:cNvSpPr>
            <a:spLocks noGrp="1"/>
          </p:cNvSpPr>
          <p:nvPr>
            <p:ph sz="half" idx="18"/>
          </p:nvPr>
        </p:nvSpPr>
        <p:spPr>
          <a:xfrm>
            <a:off x="2514600" y="2057400"/>
            <a:ext cx="4038600" cy="2743200"/>
          </a:xfrm>
        </p:spPr>
        <p:txBody>
          <a:bodyPr/>
          <a:lstStyle>
            <a:lvl1pPr marL="0" indent="0" algn="l">
              <a:buNone/>
              <a:defRPr sz="2000"/>
            </a:lvl1pPr>
            <a:lvl2pPr marL="457200" indent="0" algn="ctr">
              <a:buNone/>
              <a:defRPr sz="1800"/>
            </a:lvl2pPr>
            <a:lvl3pPr marL="914400" indent="0" algn="ctr">
              <a:buNone/>
              <a:defRPr sz="1600"/>
            </a:lvl3pPr>
            <a:lvl4pPr marL="1371600" indent="0" algn="ctr">
              <a:buNone/>
              <a:defRPr sz="1400"/>
            </a:lvl4pPr>
            <a:lvl5pPr marL="1828800" indent="0" algn="ctr">
              <a:buNone/>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09863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56005228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15391836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10" name="Content Placeholder 2"/>
          <p:cNvSpPr>
            <a:spLocks noGrp="1"/>
          </p:cNvSpPr>
          <p:nvPr>
            <p:ph sz="half" idx="1"/>
          </p:nvPr>
        </p:nvSpPr>
        <p:spPr>
          <a:xfrm>
            <a:off x="2514600" y="1600200"/>
            <a:ext cx="4038600" cy="6858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half" idx="16"/>
          </p:nvPr>
        </p:nvSpPr>
        <p:spPr>
          <a:xfrm>
            <a:off x="3810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half" idx="17"/>
          </p:nvPr>
        </p:nvSpPr>
        <p:spPr>
          <a:xfrm>
            <a:off x="4800600" y="4572000"/>
            <a:ext cx="4038600" cy="838200"/>
          </a:xfrm>
        </p:spPr>
        <p:txBody>
          <a:bodyPr/>
          <a:lstStyle>
            <a:lvl1pPr marL="0" indent="0" algn="ctr">
              <a:buNone/>
              <a:defRPr sz="2800"/>
            </a:lvl1pPr>
            <a:lvl2pPr marL="457200" indent="0" algn="ctr">
              <a:buNone/>
              <a:defRPr sz="2400"/>
            </a:lvl2pPr>
            <a:lvl3pPr marL="914400" indent="0" algn="ctr">
              <a:buNone/>
              <a:defRPr sz="2000"/>
            </a:lvl3pPr>
            <a:lvl4pPr marL="1371600" indent="0" algn="ctr">
              <a:buNone/>
              <a:defRPr sz="1800"/>
            </a:lvl4pPr>
            <a:lvl5pPr marL="1828800" indent="0" algn="ctr">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7" name="Picture 6"/>
          <p:cNvPicPr>
            <a:picLocks noChangeAspect="1"/>
          </p:cNvPicPr>
          <p:nvPr userDrawn="1"/>
        </p:nvPicPr>
        <p:blipFill>
          <a:blip r:embed="rId2" cstate="print"/>
          <a:srcRect/>
          <a:stretch>
            <a:fillRect/>
          </a:stretch>
        </p:blipFill>
        <p:spPr bwMode="auto">
          <a:xfrm>
            <a:off x="146050" y="5732463"/>
            <a:ext cx="2078038" cy="974725"/>
          </a:xfrm>
          <a:prstGeom prst="rect">
            <a:avLst/>
          </a:prstGeom>
          <a:noFill/>
          <a:ln w="9525">
            <a:noFill/>
            <a:miter lim="800000"/>
            <a:headEnd/>
            <a:tailEnd/>
          </a:ln>
        </p:spPr>
      </p:pic>
      <p:sp>
        <p:nvSpPr>
          <p:cNvPr id="8" name="Footer Placeholder 4"/>
          <p:cNvSpPr>
            <a:spLocks noGrp="1"/>
          </p:cNvSpPr>
          <p:nvPr>
            <p:ph type="ftr" sz="quarter" idx="14"/>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endParaRPr lang="en-US" dirty="0"/>
          </a:p>
        </p:txBody>
      </p:sp>
      <p:sp>
        <p:nvSpPr>
          <p:cNvPr id="9" name="Slide Number Placeholder 5"/>
          <p:cNvSpPr>
            <a:spLocks noGrp="1"/>
          </p:cNvSpPr>
          <p:nvPr>
            <p:ph type="sldNum" sz="quarter" idx="15"/>
          </p:nvPr>
        </p:nvSpPr>
        <p:spPr>
          <a:xfrm>
            <a:off x="6553200" y="6356350"/>
            <a:ext cx="2133600" cy="365125"/>
          </a:xfrm>
          <a:prstGeom prst="rect">
            <a:avLst/>
          </a:prstGeom>
        </p:spPr>
        <p:txBody>
          <a:bodyPr/>
          <a:lstStyle>
            <a:lvl1pPr defTabSz="457200" fontAlgn="auto">
              <a:spcBef>
                <a:spcPts val="0"/>
              </a:spcBef>
              <a:spcAft>
                <a:spcPts val="0"/>
              </a:spcAft>
              <a:defRPr>
                <a:solidFill>
                  <a:prstClr val="black"/>
                </a:solidFill>
                <a:latin typeface="+mn-lt"/>
                <a:cs typeface="+mn-cs"/>
              </a:defRPr>
            </a:lvl1pPr>
          </a:lstStyle>
          <a:p>
            <a:pPr>
              <a:defRPr/>
            </a:pPr>
            <a:fld id="{37AA1B6E-AB3D-41BB-969B-BB2F7CBC1CE3}" type="slidenum">
              <a:rPr/>
              <a:pPr>
                <a:defRPr/>
              </a:pPr>
              <a:t>‹#›</a:t>
            </a:fld>
            <a:endParaRPr lang="en-US" dirty="0"/>
          </a:p>
        </p:txBody>
      </p:sp>
    </p:spTree>
    <p:extLst>
      <p:ext uri="{BB962C8B-B14F-4D97-AF65-F5344CB8AC3E}">
        <p14:creationId xmlns:p14="http://schemas.microsoft.com/office/powerpoint/2010/main" val="1353001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1" descr="bcbsma_new_3005_30bk"/>
          <p:cNvPicPr>
            <a:picLocks noChangeAspect="1" noChangeArrowheads="1"/>
          </p:cNvPicPr>
          <p:nvPr/>
        </p:nvPicPr>
        <p:blipFill>
          <a:blip r:embed="rId2"/>
          <a:srcRect/>
          <a:stretch>
            <a:fillRect/>
          </a:stretch>
        </p:blipFill>
        <p:spPr bwMode="auto">
          <a:xfrm>
            <a:off x="381000" y="2971800"/>
            <a:ext cx="1441450" cy="544513"/>
          </a:xfrm>
          <a:prstGeom prst="rect">
            <a:avLst/>
          </a:prstGeom>
          <a:noFill/>
          <a:ln w="9525">
            <a:noFill/>
            <a:miter lim="800000"/>
            <a:headEnd/>
            <a:tailEnd/>
          </a:ln>
        </p:spPr>
      </p:pic>
      <p:sp>
        <p:nvSpPr>
          <p:cNvPr id="5" name="Line 22"/>
          <p:cNvSpPr>
            <a:spLocks noChangeShapeType="1"/>
          </p:cNvSpPr>
          <p:nvPr/>
        </p:nvSpPr>
        <p:spPr bwMode="auto">
          <a:xfrm>
            <a:off x="2133600" y="1828800"/>
            <a:ext cx="0" cy="32004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charset="0"/>
            </a:endParaRPr>
          </a:p>
        </p:txBody>
      </p:sp>
      <p:sp>
        <p:nvSpPr>
          <p:cNvPr id="3080" name="Rectangle 8"/>
          <p:cNvSpPr>
            <a:spLocks noGrp="1" noChangeArrowheads="1"/>
          </p:cNvSpPr>
          <p:nvPr>
            <p:ph type="subTitle" idx="1"/>
          </p:nvPr>
        </p:nvSpPr>
        <p:spPr>
          <a:xfrm>
            <a:off x="2514600" y="3505200"/>
            <a:ext cx="6400800" cy="1295400"/>
          </a:xfrm>
        </p:spPr>
        <p:txBody>
          <a:bodyPr tIns="0" bIns="0"/>
          <a:lstStyle>
            <a:lvl1pPr>
              <a:defRPr sz="2500">
                <a:solidFill>
                  <a:schemeClr val="bg2"/>
                </a:solidFill>
              </a:defRPr>
            </a:lvl1pPr>
          </a:lstStyle>
          <a:p>
            <a:pPr lvl="0"/>
            <a:r>
              <a:rPr lang="en-US" altLang="en-US" noProof="0" dirty="0" smtClean="0"/>
              <a:t>Click to edit Master subtitle style</a:t>
            </a:r>
          </a:p>
        </p:txBody>
      </p:sp>
      <p:sp>
        <p:nvSpPr>
          <p:cNvPr id="3081" name="Rectangle 9"/>
          <p:cNvSpPr>
            <a:spLocks noGrp="1" noChangeArrowheads="1"/>
          </p:cNvSpPr>
          <p:nvPr>
            <p:ph type="ctrTitle" sz="quarter"/>
          </p:nvPr>
        </p:nvSpPr>
        <p:spPr>
          <a:xfrm>
            <a:off x="2514600" y="2209800"/>
            <a:ext cx="6400800" cy="1219200"/>
          </a:xfrm>
        </p:spPr>
        <p:txBody>
          <a:bodyPr wrap="square" lIns="91440" tIns="45720" rIns="91440" bIns="45720" anchor="b"/>
          <a:lstStyle>
            <a:lvl1pPr>
              <a:defRPr sz="3000">
                <a:solidFill>
                  <a:srgbClr val="0073B9"/>
                </a:solidFill>
              </a:defRPr>
            </a:lvl1pPr>
          </a:lstStyle>
          <a:p>
            <a:pPr lvl="0"/>
            <a:r>
              <a:rPr lang="en-US" altLang="en-US" noProof="0" dirty="0" smtClean="0"/>
              <a:t>Click to edit Master title style</a:t>
            </a:r>
          </a:p>
        </p:txBody>
      </p:sp>
    </p:spTree>
    <p:extLst>
      <p:ext uri="{BB962C8B-B14F-4D97-AF65-F5344CB8AC3E}">
        <p14:creationId xmlns:p14="http://schemas.microsoft.com/office/powerpoint/2010/main" val="25285021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6455652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447800"/>
            <a:ext cx="4159250" cy="3392488"/>
          </a:xfrm>
        </p:spPr>
        <p:txBody>
          <a:bodyPr/>
          <a:lstStyle>
            <a:lvl1pPr>
              <a:defRPr sz="2000"/>
            </a:lvl1pPr>
            <a:lvl2pPr>
              <a:defRPr sz="1800"/>
            </a:lvl2pPr>
            <a:lvl3pPr>
              <a:defRPr sz="1600"/>
            </a:lvl3pPr>
            <a:lvl4pPr>
              <a:defRPr sz="14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768850" y="1447800"/>
            <a:ext cx="4159250" cy="3392488"/>
          </a:xfrm>
        </p:spPr>
        <p:txBody>
          <a:bodyPr/>
          <a:lstStyle>
            <a:lvl1pPr>
              <a:defRPr sz="2000"/>
            </a:lvl1pPr>
            <a:lvl2pPr>
              <a:defRPr sz="1800"/>
            </a:lvl2pPr>
            <a:lvl3pPr>
              <a:defRPr sz="1600"/>
            </a:lvl3pPr>
            <a:lvl4pPr>
              <a:defRPr sz="14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6059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algn="r">
              <a:defRPr/>
            </a:lvl1pPr>
          </a:lstStyle>
          <a:p>
            <a:fld id="{68EC7669-6A74-CE44-92EA-244AF84130A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477139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3665583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Line 3"/>
          <p:cNvSpPr>
            <a:spLocks noChangeShapeType="1"/>
          </p:cNvSpPr>
          <p:nvPr userDrawn="1"/>
        </p:nvSpPr>
        <p:spPr bwMode="auto">
          <a:xfrm>
            <a:off x="0" y="2505075"/>
            <a:ext cx="9144000" cy="0"/>
          </a:xfrm>
          <a:prstGeom prst="line">
            <a:avLst/>
          </a:prstGeom>
          <a:noFill/>
          <a:ln w="9525">
            <a:solidFill>
              <a:schemeClr val="tx1"/>
            </a:solidFill>
            <a:round/>
            <a:headEnd/>
            <a:tailEnd/>
          </a:ln>
          <a:extLst/>
        </p:spPr>
        <p:txBody>
          <a:bodyPr/>
          <a:lstStyle/>
          <a:p>
            <a:pPr eaLnBrk="0" fontAlgn="base" hangingPunct="0">
              <a:spcBef>
                <a:spcPct val="0"/>
              </a:spcBef>
              <a:spcAft>
                <a:spcPct val="0"/>
              </a:spcAft>
              <a:defRPr/>
            </a:pPr>
            <a:endParaRPr lang="en-US" sz="2400">
              <a:solidFill>
                <a:srgbClr val="000000"/>
              </a:solidFill>
              <a:latin typeface="Arial" charset="0"/>
            </a:endParaRPr>
          </a:p>
        </p:txBody>
      </p:sp>
      <p:sp>
        <p:nvSpPr>
          <p:cNvPr id="4" name="Line 4"/>
          <p:cNvSpPr>
            <a:spLocks noChangeShapeType="1"/>
          </p:cNvSpPr>
          <p:nvPr userDrawn="1"/>
        </p:nvSpPr>
        <p:spPr bwMode="auto">
          <a:xfrm>
            <a:off x="0" y="4327525"/>
            <a:ext cx="9144000" cy="0"/>
          </a:xfrm>
          <a:prstGeom prst="line">
            <a:avLst/>
          </a:prstGeom>
          <a:noFill/>
          <a:ln w="9525">
            <a:solidFill>
              <a:schemeClr val="tx1"/>
            </a:solidFill>
            <a:round/>
            <a:headEnd/>
            <a:tailEnd/>
          </a:ln>
          <a:extLst/>
        </p:spPr>
        <p:txBody>
          <a:bodyPr/>
          <a:lstStyle/>
          <a:p>
            <a:pPr eaLnBrk="0" fontAlgn="base" hangingPunct="0">
              <a:spcBef>
                <a:spcPct val="0"/>
              </a:spcBef>
              <a:spcAft>
                <a:spcPct val="0"/>
              </a:spcAft>
              <a:defRPr/>
            </a:pPr>
            <a:endParaRPr lang="en-US" sz="2400">
              <a:solidFill>
                <a:srgbClr val="000000"/>
              </a:solidFill>
              <a:latin typeface="Arial" charset="0"/>
            </a:endParaRPr>
          </a:p>
        </p:txBody>
      </p:sp>
      <p:sp>
        <p:nvSpPr>
          <p:cNvPr id="6" name="Title 1"/>
          <p:cNvSpPr>
            <a:spLocks noGrp="1"/>
          </p:cNvSpPr>
          <p:nvPr>
            <p:ph type="title"/>
          </p:nvPr>
        </p:nvSpPr>
        <p:spPr>
          <a:xfrm>
            <a:off x="0" y="2933700"/>
            <a:ext cx="9144000" cy="914400"/>
          </a:xfrm>
        </p:spPr>
        <p:txBody>
          <a:bodyPr/>
          <a:lstStyle>
            <a:lvl1pPr algn="ctr">
              <a:defRPr/>
            </a:lvl1pPr>
          </a:lstStyle>
          <a:p>
            <a:r>
              <a:rPr lang="en-US" smtClean="0"/>
              <a:t>Click to edit Master title style</a:t>
            </a:r>
            <a:endParaRPr lang="en-US"/>
          </a:p>
        </p:txBody>
      </p:sp>
    </p:spTree>
    <p:extLst>
      <p:ext uri="{BB962C8B-B14F-4D97-AF65-F5344CB8AC3E}">
        <p14:creationId xmlns:p14="http://schemas.microsoft.com/office/powerpoint/2010/main" val="7624318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2" name="Picture 2" descr="bcbsma_new_3005_45bk"/>
          <p:cNvPicPr>
            <a:picLocks noChangeAspect="1" noChangeArrowheads="1"/>
          </p:cNvPicPr>
          <p:nvPr userDrawn="1"/>
        </p:nvPicPr>
        <p:blipFill>
          <a:blip r:embed="rId2"/>
          <a:srcRect/>
          <a:stretch>
            <a:fillRect/>
          </a:stretch>
        </p:blipFill>
        <p:spPr bwMode="auto">
          <a:xfrm>
            <a:off x="3013075" y="2762250"/>
            <a:ext cx="3117850" cy="1179513"/>
          </a:xfrm>
          <a:prstGeom prst="rect">
            <a:avLst/>
          </a:prstGeom>
          <a:noFill/>
          <a:ln w="9525">
            <a:noFill/>
            <a:miter lim="800000"/>
            <a:headEnd/>
            <a:tailEnd/>
          </a:ln>
        </p:spPr>
      </p:pic>
    </p:spTree>
    <p:extLst>
      <p:ext uri="{BB962C8B-B14F-4D97-AF65-F5344CB8AC3E}">
        <p14:creationId xmlns:p14="http://schemas.microsoft.com/office/powerpoint/2010/main" val="403017808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213131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1" descr="bcbsma_new_3005_30bk"/>
          <p:cNvPicPr>
            <a:picLocks noChangeAspect="1" noChangeArrowheads="1"/>
          </p:cNvPicPr>
          <p:nvPr/>
        </p:nvPicPr>
        <p:blipFill>
          <a:blip r:embed="rId2"/>
          <a:srcRect/>
          <a:stretch>
            <a:fillRect/>
          </a:stretch>
        </p:blipFill>
        <p:spPr bwMode="auto">
          <a:xfrm>
            <a:off x="381000" y="2971800"/>
            <a:ext cx="1441450" cy="544513"/>
          </a:xfrm>
          <a:prstGeom prst="rect">
            <a:avLst/>
          </a:prstGeom>
          <a:noFill/>
          <a:ln w="9525">
            <a:noFill/>
            <a:miter lim="800000"/>
            <a:headEnd/>
            <a:tailEnd/>
          </a:ln>
        </p:spPr>
      </p:pic>
      <p:sp>
        <p:nvSpPr>
          <p:cNvPr id="5" name="Line 22"/>
          <p:cNvSpPr>
            <a:spLocks noChangeShapeType="1"/>
          </p:cNvSpPr>
          <p:nvPr/>
        </p:nvSpPr>
        <p:spPr bwMode="auto">
          <a:xfrm>
            <a:off x="2133600" y="1828800"/>
            <a:ext cx="0" cy="32004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080" name="Rectangle 8"/>
          <p:cNvSpPr>
            <a:spLocks noGrp="1" noChangeArrowheads="1"/>
          </p:cNvSpPr>
          <p:nvPr>
            <p:ph type="subTitle" idx="1"/>
          </p:nvPr>
        </p:nvSpPr>
        <p:spPr>
          <a:xfrm>
            <a:off x="2514600" y="3505200"/>
            <a:ext cx="6400800" cy="1295400"/>
          </a:xfrm>
        </p:spPr>
        <p:txBody>
          <a:bodyPr tIns="0" bIns="0"/>
          <a:lstStyle>
            <a:lvl1pPr>
              <a:defRPr sz="2500">
                <a:solidFill>
                  <a:schemeClr val="bg2"/>
                </a:solidFill>
              </a:defRPr>
            </a:lvl1pPr>
          </a:lstStyle>
          <a:p>
            <a:pPr lvl="0"/>
            <a:r>
              <a:rPr lang="en-US" altLang="en-US" noProof="0" dirty="0" smtClean="0"/>
              <a:t>Click to edit Master subtitle style</a:t>
            </a:r>
          </a:p>
        </p:txBody>
      </p:sp>
      <p:sp>
        <p:nvSpPr>
          <p:cNvPr id="3081" name="Rectangle 9"/>
          <p:cNvSpPr>
            <a:spLocks noGrp="1" noChangeArrowheads="1"/>
          </p:cNvSpPr>
          <p:nvPr>
            <p:ph type="ctrTitle" sz="quarter"/>
          </p:nvPr>
        </p:nvSpPr>
        <p:spPr>
          <a:xfrm>
            <a:off x="2514600" y="2209800"/>
            <a:ext cx="6400800" cy="1219200"/>
          </a:xfrm>
        </p:spPr>
        <p:txBody>
          <a:bodyPr wrap="square" lIns="91440" tIns="45720" rIns="91440" bIns="45720" anchor="b"/>
          <a:lstStyle>
            <a:lvl1pPr>
              <a:defRPr sz="3000">
                <a:solidFill>
                  <a:srgbClr val="0073B9"/>
                </a:solidFill>
              </a:defRPr>
            </a:lvl1pPr>
          </a:lstStyle>
          <a:p>
            <a:pPr lvl="0"/>
            <a:r>
              <a:rPr lang="en-US" altLang="en-US" noProof="0" dirty="0" smtClean="0"/>
              <a:t>Click to edit Master title style</a:t>
            </a:r>
          </a:p>
        </p:txBody>
      </p:sp>
    </p:spTree>
    <p:extLst>
      <p:ext uri="{BB962C8B-B14F-4D97-AF65-F5344CB8AC3E}">
        <p14:creationId xmlns:p14="http://schemas.microsoft.com/office/powerpoint/2010/main" val="422786797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16048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447800"/>
            <a:ext cx="4159250" cy="3392488"/>
          </a:xfrm>
        </p:spPr>
        <p:txBody>
          <a:bodyPr/>
          <a:lstStyle>
            <a:lvl1pPr>
              <a:defRPr sz="2000"/>
            </a:lvl1pPr>
            <a:lvl2pPr>
              <a:defRPr sz="1800"/>
            </a:lvl2pPr>
            <a:lvl3pPr>
              <a:defRPr sz="1600"/>
            </a:lvl3pPr>
            <a:lvl4pPr>
              <a:defRPr sz="14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768850" y="1447800"/>
            <a:ext cx="4159250" cy="3392488"/>
          </a:xfrm>
        </p:spPr>
        <p:txBody>
          <a:bodyPr/>
          <a:lstStyle>
            <a:lvl1pPr>
              <a:defRPr sz="2000"/>
            </a:lvl1pPr>
            <a:lvl2pPr>
              <a:defRPr sz="1800"/>
            </a:lvl2pPr>
            <a:lvl3pPr>
              <a:defRPr sz="1600"/>
            </a:lvl3pPr>
            <a:lvl4pPr>
              <a:defRPr sz="14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535460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891313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Line 3"/>
          <p:cNvSpPr>
            <a:spLocks noChangeShapeType="1"/>
          </p:cNvSpPr>
          <p:nvPr userDrawn="1"/>
        </p:nvSpPr>
        <p:spPr bwMode="auto">
          <a:xfrm>
            <a:off x="0" y="2505075"/>
            <a:ext cx="9144000" cy="0"/>
          </a:xfrm>
          <a:prstGeom prst="line">
            <a:avLst/>
          </a:prstGeom>
          <a:noFill/>
          <a:ln w="9525">
            <a:solidFill>
              <a:schemeClr val="tx1"/>
            </a:solidFill>
            <a:round/>
            <a:headEnd/>
            <a:tailEnd/>
          </a:ln>
          <a:extLst/>
        </p:spPr>
        <p:txBody>
          <a:bodyP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4" name="Line 4"/>
          <p:cNvSpPr>
            <a:spLocks noChangeShapeType="1"/>
          </p:cNvSpPr>
          <p:nvPr userDrawn="1"/>
        </p:nvSpPr>
        <p:spPr bwMode="auto">
          <a:xfrm>
            <a:off x="0" y="4327525"/>
            <a:ext cx="9144000" cy="0"/>
          </a:xfrm>
          <a:prstGeom prst="line">
            <a:avLst/>
          </a:prstGeom>
          <a:noFill/>
          <a:ln w="9525">
            <a:solidFill>
              <a:schemeClr val="tx1"/>
            </a:solidFill>
            <a:round/>
            <a:headEnd/>
            <a:tailEnd/>
          </a:ln>
          <a:extLst/>
        </p:spPr>
        <p:txBody>
          <a:bodyP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6" name="Title 1"/>
          <p:cNvSpPr>
            <a:spLocks noGrp="1"/>
          </p:cNvSpPr>
          <p:nvPr>
            <p:ph type="title"/>
          </p:nvPr>
        </p:nvSpPr>
        <p:spPr>
          <a:xfrm>
            <a:off x="0" y="2933700"/>
            <a:ext cx="9144000" cy="914400"/>
          </a:xfrm>
        </p:spPr>
        <p:txBody>
          <a:bodyPr/>
          <a:lstStyle>
            <a:lvl1pPr algn="ctr">
              <a:defRPr/>
            </a:lvl1pPr>
          </a:lstStyle>
          <a:p>
            <a:r>
              <a:rPr lang="en-US" smtClean="0"/>
              <a:t>Click to edit Master title style</a:t>
            </a:r>
            <a:endParaRPr lang="en-US"/>
          </a:p>
        </p:txBody>
      </p:sp>
    </p:spTree>
    <p:extLst>
      <p:ext uri="{BB962C8B-B14F-4D97-AF65-F5344CB8AC3E}">
        <p14:creationId xmlns:p14="http://schemas.microsoft.com/office/powerpoint/2010/main" val="31527219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2" name="Picture 2" descr="bcbsma_new_3005_45bk"/>
          <p:cNvPicPr>
            <a:picLocks noChangeAspect="1" noChangeArrowheads="1"/>
          </p:cNvPicPr>
          <p:nvPr userDrawn="1"/>
        </p:nvPicPr>
        <p:blipFill>
          <a:blip r:embed="rId2"/>
          <a:srcRect/>
          <a:stretch>
            <a:fillRect/>
          </a:stretch>
        </p:blipFill>
        <p:spPr bwMode="auto">
          <a:xfrm>
            <a:off x="3013075" y="2762250"/>
            <a:ext cx="3117850" cy="1179513"/>
          </a:xfrm>
          <a:prstGeom prst="rect">
            <a:avLst/>
          </a:prstGeom>
          <a:noFill/>
          <a:ln w="9525">
            <a:noFill/>
            <a:miter lim="800000"/>
            <a:headEnd/>
            <a:tailEnd/>
          </a:ln>
        </p:spPr>
      </p:pic>
    </p:spTree>
    <p:extLst>
      <p:ext uri="{BB962C8B-B14F-4D97-AF65-F5344CB8AC3E}">
        <p14:creationId xmlns:p14="http://schemas.microsoft.com/office/powerpoint/2010/main" val="3004325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438" y="5665788"/>
            <a:ext cx="2079625" cy="97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4533900" y="15811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5"/>
          <p:cNvSpPr>
            <a:spLocks noGrp="1"/>
          </p:cNvSpPr>
          <p:nvPr>
            <p:ph type="body" sz="quarter" idx="11"/>
          </p:nvPr>
        </p:nvSpPr>
        <p:spPr>
          <a:xfrm>
            <a:off x="4533900" y="32956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p:nvPr>
        </p:nvSpPr>
        <p:spPr>
          <a:xfrm>
            <a:off x="4533900" y="5124450"/>
            <a:ext cx="3886200" cy="141732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77966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06264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5195069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7197691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796823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8850" y="1447800"/>
            <a:ext cx="415925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150286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0826877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3618076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42959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5528340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86177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5" Type="http://schemas.openxmlformats.org/officeDocument/2006/relationships/slideLayout" Target="../slideLayouts/slideLayout143.xml"/><Relationship Id="rId10" Type="http://schemas.openxmlformats.org/officeDocument/2006/relationships/image" Target="../media/image6.png"/><Relationship Id="rId4" Type="http://schemas.openxmlformats.org/officeDocument/2006/relationships/slideLayout" Target="../slideLayouts/slideLayout142.xml"/><Relationship Id="rId9"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slideLayout" Target="../slideLayouts/slideLayout159.xml"/><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slideLayout" Target="../slideLayouts/slideLayout158.xml"/><Relationship Id="rId2" Type="http://schemas.openxmlformats.org/officeDocument/2006/relationships/slideLayout" Target="../slideLayouts/slideLayout148.xml"/><Relationship Id="rId16" Type="http://schemas.openxmlformats.org/officeDocument/2006/relationships/image" Target="../media/image1.png"/><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5" Type="http://schemas.openxmlformats.org/officeDocument/2006/relationships/theme" Target="../theme/theme1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 Id="rId14" Type="http://schemas.openxmlformats.org/officeDocument/2006/relationships/slideLayout" Target="../slideLayouts/slideLayout16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6" Type="http://schemas.openxmlformats.org/officeDocument/2006/relationships/image" Target="../media/image1.pn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2.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 Type="http://schemas.openxmlformats.org/officeDocument/2006/relationships/slideLayout" Target="../slideLayouts/slideLayout48.xml"/><Relationship Id="rId21" Type="http://schemas.openxmlformats.org/officeDocument/2006/relationships/slideLayout" Target="../slideLayouts/slideLayout66.xml"/><Relationship Id="rId34" Type="http://schemas.openxmlformats.org/officeDocument/2006/relationships/image" Target="../media/image2.png"/><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image" Target="../media/image1.png"/><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29" Type="http://schemas.openxmlformats.org/officeDocument/2006/relationships/slideLayout" Target="../slideLayouts/slideLayout74.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theme" Target="../theme/theme3.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9" Type="http://schemas.openxmlformats.org/officeDocument/2006/relationships/image" Target="../media/image4.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86.xml"/><Relationship Id="rId7" Type="http://schemas.openxmlformats.org/officeDocument/2006/relationships/slideLayout" Target="../slideLayouts/slideLayout90.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5" Type="http://schemas.openxmlformats.org/officeDocument/2006/relationships/slideLayout" Target="../slideLayouts/slideLayout88.xml"/><Relationship Id="rId4" Type="http://schemas.openxmlformats.org/officeDocument/2006/relationships/slideLayout" Target="../slideLayouts/slideLayout87.xml"/><Relationship Id="rId9" Type="http://schemas.openxmlformats.org/officeDocument/2006/relationships/image" Target="../media/image4.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theme" Target="../theme/theme6.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image" Target="../media/image4.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image" Target="../media/image4.jpeg"/><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19" Type="http://schemas.openxmlformats.org/officeDocument/2006/relationships/theme" Target="../theme/theme7.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5" Type="http://schemas.openxmlformats.org/officeDocument/2006/relationships/slideLayout" Target="../slideLayouts/slideLayout125.xml"/><Relationship Id="rId4" Type="http://schemas.openxmlformats.org/officeDocument/2006/relationships/slideLayout" Target="../slideLayouts/slideLayout124.xml"/><Relationship Id="rId9" Type="http://schemas.openxmlformats.org/officeDocument/2006/relationships/image" Target="../media/image4.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image" Target="../media/image4.jpeg"/><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theme" Target="../theme/theme9.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33"/>
          <a:stretch>
            <a:fillRect/>
          </a:stretch>
        </p:blipFill>
        <p:spPr>
          <a:xfrm>
            <a:off x="0" y="0"/>
            <a:ext cx="9144000" cy="633984"/>
          </a:xfrm>
          <a:prstGeom prst="rect">
            <a:avLst/>
          </a:prstGeom>
        </p:spPr>
      </p:pic>
      <p:sp>
        <p:nvSpPr>
          <p:cNvPr id="2" name="Title Placeholder 1"/>
          <p:cNvSpPr>
            <a:spLocks noGrp="1"/>
          </p:cNvSpPr>
          <p:nvPr>
            <p:ph type="title"/>
          </p:nvPr>
        </p:nvSpPr>
        <p:spPr>
          <a:xfrm>
            <a:off x="457200" y="633984"/>
            <a:ext cx="8229600" cy="66141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76963"/>
            <a:ext cx="8229600" cy="39586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124200" y="6356350"/>
            <a:ext cx="2895600" cy="365125"/>
          </a:xfrm>
          <a:prstGeom prst="rect">
            <a:avLst/>
          </a:prstGeom>
        </p:spPr>
        <p:txBody>
          <a:bodyPr/>
          <a:lstStyle>
            <a:lvl1pPr>
              <a:defRPr>
                <a:latin typeface="Helvetica"/>
                <a:cs typeface="Helvetica"/>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a:lstStyle>
            <a:lvl1pPr algn="r">
              <a:defRPr>
                <a:latin typeface="Helvetica"/>
                <a:cs typeface="Helvetica"/>
              </a:defRPr>
            </a:lvl1pPr>
          </a:lstStyle>
          <a:p>
            <a:pPr defTabSz="457200"/>
            <a:fld id="{68EC7669-6A74-CE44-92EA-244AF84130AB}" type="slidenum">
              <a:rPr lang="en-US" smtClean="0">
                <a:solidFill>
                  <a:prstClr val="black"/>
                </a:solidFill>
              </a:rPr>
              <a:pPr defTabSz="457200"/>
              <a:t>‹#›</a:t>
            </a:fld>
            <a:endParaRPr lang="en-US" dirty="0">
              <a:solidFill>
                <a:prstClr val="black"/>
              </a:solidFill>
            </a:endParaRPr>
          </a:p>
        </p:txBody>
      </p:sp>
      <p:pic>
        <p:nvPicPr>
          <p:cNvPr id="7" name="Picture 6"/>
          <p:cNvPicPr>
            <a:picLocks noChangeAspect="1"/>
          </p:cNvPicPr>
          <p:nvPr userDrawn="1"/>
        </p:nvPicPr>
        <p:blipFill>
          <a:blip r:embed="rId34"/>
          <a:stretch>
            <a:fillRect/>
          </a:stretch>
        </p:blipFill>
        <p:spPr>
          <a:xfrm>
            <a:off x="145958" y="5731730"/>
            <a:ext cx="2078736" cy="975360"/>
          </a:xfrm>
          <a:prstGeom prst="rect">
            <a:avLst/>
          </a:prstGeom>
        </p:spPr>
      </p:pic>
    </p:spTree>
    <p:extLst>
      <p:ext uri="{BB962C8B-B14F-4D97-AF65-F5344CB8AC3E}">
        <p14:creationId xmlns:p14="http://schemas.microsoft.com/office/powerpoint/2010/main" val="40594041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Lst>
  <p:hf hdr="0" ftr="0" dt="0"/>
  <p:txStyles>
    <p:titleStyle>
      <a:lvl1pPr algn="l" defTabSz="457200" rtl="0" eaLnBrk="1" latinLnBrk="0" hangingPunct="1">
        <a:spcBef>
          <a:spcPct val="0"/>
        </a:spcBef>
        <a:buNone/>
        <a:defRPr sz="3200" kern="1200">
          <a:solidFill>
            <a:srgbClr val="3B7B38"/>
          </a:solidFill>
          <a:latin typeface="Helvetica"/>
          <a:ea typeface="+mj-ea"/>
          <a:cs typeface="Helvetica"/>
        </a:defRPr>
      </a:lvl1pPr>
    </p:titleStyle>
    <p:bodyStyle>
      <a:lvl1pPr marL="342900" indent="-342900" algn="l" defTabSz="457200" rtl="0" eaLnBrk="1" latinLnBrk="0" hangingPunct="1">
        <a:lnSpc>
          <a:spcPct val="100000"/>
        </a:lnSpc>
        <a:spcBef>
          <a:spcPts val="600"/>
        </a:spcBef>
        <a:spcAft>
          <a:spcPts val="600"/>
        </a:spcAft>
        <a:buFont typeface="Arial"/>
        <a:buChar char="•"/>
        <a:defRPr sz="2000" kern="1200">
          <a:solidFill>
            <a:schemeClr val="tx1"/>
          </a:solidFill>
          <a:latin typeface="Calibri (Body)"/>
          <a:ea typeface="+mn-ea"/>
          <a:cs typeface="Calibri (Body)"/>
        </a:defRPr>
      </a:lvl1pPr>
      <a:lvl2pPr marL="742950" indent="-28575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2pPr>
      <a:lvl3pPr marL="11430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3pPr>
      <a:lvl4pPr marL="16002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4pPr>
      <a:lvl5pPr marL="20574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Placeholder 1"/>
          <p:cNvSpPr>
            <a:spLocks noGrp="1"/>
          </p:cNvSpPr>
          <p:nvPr>
            <p:ph type="title"/>
          </p:nvPr>
        </p:nvSpPr>
        <p:spPr>
          <a:xfrm>
            <a:off x="457200" y="152400"/>
            <a:ext cx="8229600" cy="990600"/>
          </a:xfrm>
          <a:prstGeom prst="rect">
            <a:avLst/>
          </a:prstGeom>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8229600" cy="4267200"/>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010400" y="6291072"/>
            <a:ext cx="990600" cy="365125"/>
          </a:xfrm>
          <a:prstGeom prst="rect">
            <a:avLst/>
          </a:prstGeom>
        </p:spPr>
        <p:txBody>
          <a:bodyPr vert="horz" lIns="91440" tIns="45720" rIns="91440" bIns="45720" rtlCol="0" anchor="ctr"/>
          <a:lstStyle>
            <a:lvl1pPr algn="l">
              <a:defRPr sz="1200">
                <a:solidFill>
                  <a:schemeClr val="bg1"/>
                </a:solidFill>
              </a:defRPr>
            </a:lvl1pPr>
          </a:lstStyle>
          <a:p>
            <a:fld id="{54006463-275A-4E9D-A324-DF56291C0A46}" type="datetime1">
              <a:rPr lang="en-US" smtClean="0">
                <a:solidFill>
                  <a:prstClr val="white"/>
                </a:solidFill>
              </a:rPr>
              <a:pPr/>
              <a:t>1/29/2015</a:t>
            </a:fld>
            <a:endParaRPr lang="en-US" dirty="0">
              <a:solidFill>
                <a:prstClr val="white"/>
              </a:solidFill>
            </a:endParaRPr>
          </a:p>
        </p:txBody>
      </p:sp>
      <p:sp>
        <p:nvSpPr>
          <p:cNvPr id="6" name="Slide Number Placeholder 5"/>
          <p:cNvSpPr>
            <a:spLocks noGrp="1"/>
          </p:cNvSpPr>
          <p:nvPr>
            <p:ph type="sldNum" sz="quarter" idx="4"/>
          </p:nvPr>
        </p:nvSpPr>
        <p:spPr>
          <a:xfrm>
            <a:off x="8001000" y="6291072"/>
            <a:ext cx="685800" cy="365125"/>
          </a:xfrm>
          <a:prstGeom prst="rect">
            <a:avLst/>
          </a:prstGeom>
        </p:spPr>
        <p:txBody>
          <a:bodyPr vert="horz" lIns="91440" tIns="45720" rIns="91440" bIns="45720" rtlCol="0" anchor="ctr"/>
          <a:lstStyle>
            <a:lvl1pPr algn="r">
              <a:defRPr sz="1200">
                <a:solidFill>
                  <a:schemeClr val="bg1"/>
                </a:solidFill>
              </a:defRPr>
            </a:lvl1pPr>
          </a:lstStyle>
          <a:p>
            <a:fld id="{FFD6A722-D348-4CCF-8E3E-EB9465C290B0}"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354139125"/>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Lst>
  <p:hf hdr="0" ftr="0" dt="0"/>
  <p:txStyles>
    <p:titleStyle>
      <a:lvl1pPr algn="l" defTabSz="914400" rtl="0" eaLnBrk="1" latinLnBrk="0" hangingPunct="1">
        <a:spcBef>
          <a:spcPct val="0"/>
        </a:spcBef>
        <a:buNone/>
        <a:defRPr sz="4400" kern="1200" baseline="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16"/>
          <a:stretch>
            <a:fillRect/>
          </a:stretch>
        </p:blipFill>
        <p:spPr>
          <a:xfrm>
            <a:off x="0" y="0"/>
            <a:ext cx="9144000" cy="633984"/>
          </a:xfrm>
          <a:prstGeom prst="rect">
            <a:avLst/>
          </a:prstGeom>
        </p:spPr>
      </p:pic>
      <p:sp>
        <p:nvSpPr>
          <p:cNvPr id="2" name="Title Placeholder 1"/>
          <p:cNvSpPr>
            <a:spLocks noGrp="1"/>
          </p:cNvSpPr>
          <p:nvPr>
            <p:ph type="title"/>
          </p:nvPr>
        </p:nvSpPr>
        <p:spPr>
          <a:xfrm>
            <a:off x="457200" y="633984"/>
            <a:ext cx="8229600" cy="66141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3835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7826161"/>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Lst>
  <p:hf hdr="0" ftr="0" dt="0"/>
  <p:txStyles>
    <p:titleStyle>
      <a:lvl1pPr algn="l" defTabSz="457200" rtl="0" eaLnBrk="1" latinLnBrk="0" hangingPunct="1">
        <a:spcBef>
          <a:spcPct val="0"/>
        </a:spcBef>
        <a:buNone/>
        <a:defRPr sz="3200" kern="1200">
          <a:solidFill>
            <a:srgbClr val="4FA04B"/>
          </a:solidFill>
          <a:latin typeface="Helvetica"/>
          <a:ea typeface="+mj-ea"/>
          <a:cs typeface="Helvetica"/>
        </a:defRPr>
      </a:lvl1pPr>
    </p:titleStyle>
    <p:bodyStyle>
      <a:lvl1pPr marL="342900" indent="-342900" algn="l" defTabSz="457200" rtl="0" eaLnBrk="1" latinLnBrk="0" hangingPunct="1">
        <a:spcBef>
          <a:spcPct val="20000"/>
        </a:spcBef>
        <a:buFont typeface="Arial"/>
        <a:buChar char="•"/>
        <a:defRPr sz="2000" kern="1200">
          <a:solidFill>
            <a:schemeClr val="tx1"/>
          </a:solidFill>
          <a:latin typeface="Calibri (Body)"/>
          <a:ea typeface="+mn-ea"/>
          <a:cs typeface="Calibri (Body)"/>
        </a:defRPr>
      </a:lvl1pPr>
      <a:lvl2pPr marL="742950" indent="-285750" algn="l" defTabSz="457200" rtl="0" eaLnBrk="1" latinLnBrk="0" hangingPunct="1">
        <a:spcBef>
          <a:spcPct val="20000"/>
        </a:spcBef>
        <a:buFont typeface="Arial"/>
        <a:buChar char="–"/>
        <a:defRPr sz="1800" kern="1200">
          <a:solidFill>
            <a:schemeClr val="tx1"/>
          </a:solidFill>
          <a:latin typeface="Calibri (Body)"/>
          <a:ea typeface="+mn-ea"/>
          <a:cs typeface="Calibri (Body)"/>
        </a:defRPr>
      </a:lvl2pPr>
      <a:lvl3pPr marL="11430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3pPr>
      <a:lvl4pPr marL="16002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4pPr>
      <a:lvl5pPr marL="20574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16"/>
          <a:stretch>
            <a:fillRect/>
          </a:stretch>
        </p:blipFill>
        <p:spPr>
          <a:xfrm>
            <a:off x="0" y="0"/>
            <a:ext cx="9144000" cy="633984"/>
          </a:xfrm>
          <a:prstGeom prst="rect">
            <a:avLst/>
          </a:prstGeom>
        </p:spPr>
      </p:pic>
      <p:sp>
        <p:nvSpPr>
          <p:cNvPr id="2" name="Title Placeholder 1"/>
          <p:cNvSpPr>
            <a:spLocks noGrp="1"/>
          </p:cNvSpPr>
          <p:nvPr>
            <p:ph type="title"/>
          </p:nvPr>
        </p:nvSpPr>
        <p:spPr>
          <a:xfrm>
            <a:off x="457200" y="633984"/>
            <a:ext cx="8229600" cy="66141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3835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4"/>
          </p:nvPr>
        </p:nvSpPr>
        <p:spPr>
          <a:xfrm>
            <a:off x="6553201" y="6356352"/>
            <a:ext cx="2133600" cy="365125"/>
          </a:xfrm>
          <a:prstGeom prst="rect">
            <a:avLst/>
          </a:prstGeom>
        </p:spPr>
        <p:txBody>
          <a:bodyPr/>
          <a:lstStyle/>
          <a:p>
            <a:pPr fontAlgn="base">
              <a:spcBef>
                <a:spcPct val="0"/>
              </a:spcBef>
              <a:spcAft>
                <a:spcPct val="0"/>
              </a:spcAft>
            </a:pPr>
            <a:fld id="{68EC7669-6A74-CE44-92EA-244AF84130AB}" type="slidenum">
              <a:rPr sz="1200">
                <a:solidFill>
                  <a:srgbClr val="000000"/>
                </a:solidFill>
                <a:latin typeface="Arial" pitchFamily="34" charset="0"/>
                <a:cs typeface="Arial" pitchFamily="34" charset="0"/>
              </a:rPr>
              <a:pPr fontAlgn="base">
                <a:spcBef>
                  <a:spcPct val="0"/>
                </a:spcBef>
                <a:spcAft>
                  <a:spcPct val="0"/>
                </a:spcAft>
              </a:pPr>
              <a:t>‹#›</a:t>
            </a:fld>
            <a:endParaRPr lang="en-US" sz="120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221317011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hf hdr="0" ftr="0" dt="0"/>
  <p:txStyles>
    <p:titleStyle>
      <a:lvl1pPr algn="l" defTabSz="457200" rtl="0" eaLnBrk="1" latinLnBrk="0" hangingPunct="1">
        <a:spcBef>
          <a:spcPct val="0"/>
        </a:spcBef>
        <a:buNone/>
        <a:defRPr sz="3200" kern="1200">
          <a:solidFill>
            <a:srgbClr val="4FA04B"/>
          </a:solidFill>
          <a:latin typeface="Helvetica"/>
          <a:ea typeface="+mj-ea"/>
          <a:cs typeface="Helvetica"/>
        </a:defRPr>
      </a:lvl1pPr>
    </p:titleStyle>
    <p:bodyStyle>
      <a:lvl1pPr marL="342900" indent="-342900" algn="l" defTabSz="457200" rtl="0" eaLnBrk="1" latinLnBrk="0" hangingPunct="1">
        <a:spcBef>
          <a:spcPct val="20000"/>
        </a:spcBef>
        <a:buFont typeface="Arial"/>
        <a:buChar char="•"/>
        <a:defRPr sz="2000" kern="1200">
          <a:solidFill>
            <a:schemeClr val="tx1"/>
          </a:solidFill>
          <a:latin typeface="Calibri (Body)"/>
          <a:ea typeface="+mn-ea"/>
          <a:cs typeface="Calibri (Body)"/>
        </a:defRPr>
      </a:lvl1pPr>
      <a:lvl2pPr marL="742950" indent="-285750" algn="l" defTabSz="457200" rtl="0" eaLnBrk="1" latinLnBrk="0" hangingPunct="1">
        <a:spcBef>
          <a:spcPct val="20000"/>
        </a:spcBef>
        <a:buFont typeface="Arial"/>
        <a:buChar char="–"/>
        <a:defRPr sz="1800" kern="1200">
          <a:solidFill>
            <a:schemeClr val="tx1"/>
          </a:solidFill>
          <a:latin typeface="Calibri (Body)"/>
          <a:ea typeface="+mn-ea"/>
          <a:cs typeface="Calibri (Body)"/>
        </a:defRPr>
      </a:lvl2pPr>
      <a:lvl3pPr marL="11430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3pPr>
      <a:lvl4pPr marL="16002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4pPr>
      <a:lvl5pPr marL="2057400" indent="-228600" algn="l" defTabSz="457200" rtl="0" eaLnBrk="1" latinLnBrk="0" hangingPunct="1">
        <a:spcBef>
          <a:spcPct val="20000"/>
        </a:spcBef>
        <a:buFont typeface="Arial"/>
        <a:buChar char="»"/>
        <a:defRPr sz="1800" kern="1200">
          <a:solidFill>
            <a:schemeClr val="tx1"/>
          </a:solidFill>
          <a:latin typeface="Calibri (Body)"/>
          <a:ea typeface="+mn-ea"/>
          <a:cs typeface="Calibri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33"/>
          <a:stretch>
            <a:fillRect/>
          </a:stretch>
        </p:blipFill>
        <p:spPr>
          <a:xfrm>
            <a:off x="0" y="0"/>
            <a:ext cx="9144000" cy="633984"/>
          </a:xfrm>
          <a:prstGeom prst="rect">
            <a:avLst/>
          </a:prstGeom>
        </p:spPr>
      </p:pic>
      <p:sp>
        <p:nvSpPr>
          <p:cNvPr id="2" name="Title Placeholder 1"/>
          <p:cNvSpPr>
            <a:spLocks noGrp="1"/>
          </p:cNvSpPr>
          <p:nvPr>
            <p:ph type="title"/>
          </p:nvPr>
        </p:nvSpPr>
        <p:spPr>
          <a:xfrm>
            <a:off x="457200" y="633984"/>
            <a:ext cx="8229600" cy="66141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76963"/>
            <a:ext cx="8229600" cy="39586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124200" y="6356350"/>
            <a:ext cx="2895600" cy="365125"/>
          </a:xfrm>
          <a:prstGeom prst="rect">
            <a:avLst/>
          </a:prstGeom>
        </p:spPr>
        <p:txBody>
          <a:bodyPr/>
          <a:lstStyle>
            <a:lvl1pPr>
              <a:defRPr>
                <a:latin typeface="Helvetica"/>
                <a:cs typeface="Helvetica"/>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a:lstStyle>
            <a:lvl1pPr algn="r">
              <a:defRPr>
                <a:latin typeface="Helvetica"/>
                <a:cs typeface="Helvetica"/>
              </a:defRPr>
            </a:lvl1pPr>
          </a:lstStyle>
          <a:p>
            <a:pPr defTabSz="457200"/>
            <a:fld id="{68EC7669-6A74-CE44-92EA-244AF84130AB}" type="slidenum">
              <a:rPr lang="en-US" smtClean="0">
                <a:solidFill>
                  <a:prstClr val="black"/>
                </a:solidFill>
              </a:rPr>
              <a:pPr defTabSz="457200"/>
              <a:t>‹#›</a:t>
            </a:fld>
            <a:endParaRPr lang="en-US" dirty="0">
              <a:solidFill>
                <a:prstClr val="black"/>
              </a:solidFill>
            </a:endParaRPr>
          </a:p>
        </p:txBody>
      </p:sp>
      <p:pic>
        <p:nvPicPr>
          <p:cNvPr id="7" name="Picture 6"/>
          <p:cNvPicPr>
            <a:picLocks noChangeAspect="1"/>
          </p:cNvPicPr>
          <p:nvPr userDrawn="1"/>
        </p:nvPicPr>
        <p:blipFill>
          <a:blip r:embed="rId34"/>
          <a:stretch>
            <a:fillRect/>
          </a:stretch>
        </p:blipFill>
        <p:spPr>
          <a:xfrm>
            <a:off x="145958" y="5731730"/>
            <a:ext cx="2078736" cy="975360"/>
          </a:xfrm>
          <a:prstGeom prst="rect">
            <a:avLst/>
          </a:prstGeom>
        </p:spPr>
      </p:pic>
    </p:spTree>
    <p:extLst>
      <p:ext uri="{BB962C8B-B14F-4D97-AF65-F5344CB8AC3E}">
        <p14:creationId xmlns:p14="http://schemas.microsoft.com/office/powerpoint/2010/main" val="240140981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Lst>
  <p:hf hdr="0" ftr="0" dt="0"/>
  <p:txStyles>
    <p:titleStyle>
      <a:lvl1pPr algn="l" defTabSz="457200" rtl="0" eaLnBrk="1" latinLnBrk="0" hangingPunct="1">
        <a:spcBef>
          <a:spcPct val="0"/>
        </a:spcBef>
        <a:buNone/>
        <a:defRPr sz="3200" kern="1200">
          <a:solidFill>
            <a:srgbClr val="3B7B38"/>
          </a:solidFill>
          <a:latin typeface="Helvetica"/>
          <a:ea typeface="+mj-ea"/>
          <a:cs typeface="Helvetica"/>
        </a:defRPr>
      </a:lvl1pPr>
    </p:titleStyle>
    <p:bodyStyle>
      <a:lvl1pPr marL="342900" indent="-342900" algn="l" defTabSz="457200" rtl="0" eaLnBrk="1" latinLnBrk="0" hangingPunct="1">
        <a:lnSpc>
          <a:spcPct val="100000"/>
        </a:lnSpc>
        <a:spcBef>
          <a:spcPts val="600"/>
        </a:spcBef>
        <a:spcAft>
          <a:spcPts val="600"/>
        </a:spcAft>
        <a:buFont typeface="Arial"/>
        <a:buChar char="•"/>
        <a:defRPr sz="2000" kern="1200">
          <a:solidFill>
            <a:schemeClr val="tx1"/>
          </a:solidFill>
          <a:latin typeface="Calibri (Body)"/>
          <a:ea typeface="+mn-ea"/>
          <a:cs typeface="Calibri (Body)"/>
        </a:defRPr>
      </a:lvl1pPr>
      <a:lvl2pPr marL="742950" indent="-28575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2pPr>
      <a:lvl3pPr marL="11430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3pPr>
      <a:lvl4pPr marL="16002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4pPr>
      <a:lvl5pPr marL="2057400" indent="-228600" algn="l" defTabSz="457200" rtl="0" eaLnBrk="1" latinLnBrk="0" hangingPunct="1">
        <a:lnSpc>
          <a:spcPct val="100000"/>
        </a:lnSpc>
        <a:spcBef>
          <a:spcPct val="20000"/>
        </a:spcBef>
        <a:buFont typeface="Arial"/>
        <a:buChar char="»"/>
        <a:defRPr sz="1800" kern="1200">
          <a:solidFill>
            <a:schemeClr val="tx1"/>
          </a:solidFill>
          <a:latin typeface="Calibri (Body)"/>
          <a:ea typeface="+mn-ea"/>
          <a:cs typeface="Calibri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45794" name="Picture 15" descr="bcbsma_new_3005_30bk"/>
          <p:cNvPicPr>
            <a:picLocks noChangeAspect="1" noChangeArrowheads="1"/>
          </p:cNvPicPr>
          <p:nvPr/>
        </p:nvPicPr>
        <p:blipFill>
          <a:blip r:embed="rId9"/>
          <a:srcRect/>
          <a:stretch>
            <a:fillRect/>
          </a:stretch>
        </p:blipFill>
        <p:spPr bwMode="auto">
          <a:xfrm>
            <a:off x="7543800" y="357188"/>
            <a:ext cx="1441450" cy="544512"/>
          </a:xfrm>
          <a:prstGeom prst="rect">
            <a:avLst/>
          </a:prstGeom>
          <a:noFill/>
          <a:ln w="9525">
            <a:noFill/>
            <a:miter lim="800000"/>
            <a:headEnd/>
            <a:tailEnd/>
          </a:ln>
        </p:spPr>
      </p:pic>
      <p:sp>
        <p:nvSpPr>
          <p:cNvPr id="545795" name="Rectangle 12"/>
          <p:cNvSpPr>
            <a:spLocks noGrp="1" noChangeArrowheads="1"/>
          </p:cNvSpPr>
          <p:nvPr>
            <p:ph type="body" idx="1"/>
          </p:nvPr>
        </p:nvSpPr>
        <p:spPr bwMode="auto">
          <a:xfrm>
            <a:off x="457200" y="1447800"/>
            <a:ext cx="8470900" cy="3392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545796" name="Rectangle 13"/>
          <p:cNvSpPr>
            <a:spLocks noGrp="1" noChangeArrowheads="1"/>
          </p:cNvSpPr>
          <p:nvPr>
            <p:ph type="title"/>
          </p:nvPr>
        </p:nvSpPr>
        <p:spPr bwMode="auto">
          <a:xfrm>
            <a:off x="457200" y="152400"/>
            <a:ext cx="6934200" cy="914400"/>
          </a:xfrm>
          <a:prstGeom prst="rect">
            <a:avLst/>
          </a:prstGeom>
          <a:noFill/>
          <a:ln w="9525">
            <a:noFill/>
            <a:miter lim="800000"/>
            <a:headEnd/>
            <a:tailEnd/>
          </a:ln>
        </p:spPr>
        <p:txBody>
          <a:bodyPr vert="horz" wrap="none" lIns="0" tIns="0" rIns="0" bIns="0" numCol="1" anchor="ctr" anchorCtr="0" compatLnSpc="1">
            <a:prstTxWarp prst="textNoShape">
              <a:avLst/>
            </a:prstTxWarp>
          </a:bodyPr>
          <a:lstStyle/>
          <a:p>
            <a:pPr lvl="0"/>
            <a:r>
              <a:rPr lang="en-US" altLang="en-US" smtClean="0"/>
              <a:t>Click to edit Master title style</a:t>
            </a:r>
          </a:p>
        </p:txBody>
      </p:sp>
      <p:sp>
        <p:nvSpPr>
          <p:cNvPr id="1040" name="Line 16"/>
          <p:cNvSpPr>
            <a:spLocks noChangeShapeType="1"/>
          </p:cNvSpPr>
          <p:nvPr/>
        </p:nvSpPr>
        <p:spPr bwMode="auto">
          <a:xfrm>
            <a:off x="7391400" y="0"/>
            <a:ext cx="0" cy="12192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charset="0"/>
            </a:endParaRPr>
          </a:p>
        </p:txBody>
      </p:sp>
      <p:sp>
        <p:nvSpPr>
          <p:cNvPr id="1041" name="Line 17"/>
          <p:cNvSpPr>
            <a:spLocks noChangeShapeType="1"/>
          </p:cNvSpPr>
          <p:nvPr/>
        </p:nvSpPr>
        <p:spPr bwMode="auto">
          <a:xfrm>
            <a:off x="0" y="6629400"/>
            <a:ext cx="9144000" cy="0"/>
          </a:xfrm>
          <a:prstGeom prst="line">
            <a:avLst/>
          </a:prstGeom>
          <a:noFill/>
          <a:ln w="6350">
            <a:solidFill>
              <a:schemeClr val="bg2"/>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charset="0"/>
            </a:endParaRPr>
          </a:p>
        </p:txBody>
      </p:sp>
      <p:sp>
        <p:nvSpPr>
          <p:cNvPr id="1043" name="Text Box 19"/>
          <p:cNvSpPr txBox="1">
            <a:spLocks noChangeArrowheads="1"/>
          </p:cNvSpPr>
          <p:nvPr/>
        </p:nvSpPr>
        <p:spPr bwMode="auto">
          <a:xfrm>
            <a:off x="8686800" y="6643688"/>
            <a:ext cx="307975" cy="198437"/>
          </a:xfrm>
          <a:prstGeom prst="rect">
            <a:avLst/>
          </a:prstGeom>
          <a:noFill/>
          <a:ln>
            <a:noFill/>
          </a:ln>
          <a:extLst/>
        </p:spPr>
        <p:txBody>
          <a:bodyPr>
            <a:spAutoFit/>
          </a:bodyPr>
          <a:lstStyle/>
          <a:p>
            <a:pPr eaLnBrk="0" fontAlgn="base" hangingPunct="0">
              <a:spcBef>
                <a:spcPct val="0"/>
              </a:spcBef>
              <a:spcAft>
                <a:spcPct val="0"/>
              </a:spcAft>
              <a:defRPr/>
            </a:pPr>
            <a:fld id="{B0AB1C29-6E4B-4221-9F92-34CF5BE7B02D}" type="slidenum">
              <a:rPr lang="en-US" altLang="en-US" sz="700">
                <a:solidFill>
                  <a:srgbClr val="000000"/>
                </a:solidFill>
                <a:latin typeface="Arial" charset="0"/>
              </a:rPr>
              <a:pPr eaLnBrk="0" fontAlgn="base" hangingPunct="0">
                <a:spcBef>
                  <a:spcPct val="0"/>
                </a:spcBef>
                <a:spcAft>
                  <a:spcPct val="0"/>
                </a:spcAft>
                <a:defRPr/>
              </a:pPr>
              <a:t>‹#›</a:t>
            </a:fld>
            <a:endParaRPr lang="en-US" altLang="en-US" sz="800" dirty="0">
              <a:solidFill>
                <a:srgbClr val="000000"/>
              </a:solidFill>
              <a:latin typeface="Arial" charset="0"/>
            </a:endParaRPr>
          </a:p>
        </p:txBody>
      </p:sp>
      <p:sp>
        <p:nvSpPr>
          <p:cNvPr id="1044" name="Text Box 20"/>
          <p:cNvSpPr txBox="1">
            <a:spLocks noChangeArrowheads="1"/>
          </p:cNvSpPr>
          <p:nvPr/>
        </p:nvSpPr>
        <p:spPr bwMode="auto">
          <a:xfrm>
            <a:off x="234950" y="6650038"/>
            <a:ext cx="1517650" cy="198437"/>
          </a:xfrm>
          <a:prstGeom prst="rect">
            <a:avLst/>
          </a:prstGeom>
          <a:noFill/>
          <a:ln>
            <a:noFill/>
          </a:ln>
          <a:extLst/>
        </p:spPr>
        <p:txBody>
          <a:bodyPr wrap="none">
            <a:spAutoFit/>
          </a:bodyPr>
          <a:lstStyle/>
          <a:p>
            <a:pPr eaLnBrk="0" fontAlgn="base" hangingPunct="0">
              <a:spcBef>
                <a:spcPct val="0"/>
              </a:spcBef>
              <a:spcAft>
                <a:spcPct val="0"/>
              </a:spcAft>
              <a:defRPr/>
            </a:pPr>
            <a:r>
              <a:rPr lang="en-US" altLang="en-US" sz="700">
                <a:solidFill>
                  <a:srgbClr val="808080"/>
                </a:solidFill>
              </a:rPr>
              <a:t>Blue Cross Blue Shield of Massachusetts</a:t>
            </a:r>
          </a:p>
        </p:txBody>
      </p:sp>
      <p:sp>
        <p:nvSpPr>
          <p:cNvPr id="1046" name="Line 22"/>
          <p:cNvSpPr>
            <a:spLocks noChangeShapeType="1"/>
          </p:cNvSpPr>
          <p:nvPr/>
        </p:nvSpPr>
        <p:spPr bwMode="auto">
          <a:xfrm>
            <a:off x="0" y="152400"/>
            <a:ext cx="91440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charset="0"/>
            </a:endParaRPr>
          </a:p>
        </p:txBody>
      </p:sp>
      <p:sp>
        <p:nvSpPr>
          <p:cNvPr id="1047" name="Line 23"/>
          <p:cNvSpPr>
            <a:spLocks noChangeShapeType="1"/>
          </p:cNvSpPr>
          <p:nvPr/>
        </p:nvSpPr>
        <p:spPr bwMode="auto">
          <a:xfrm>
            <a:off x="0" y="1066800"/>
            <a:ext cx="92202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charset="0"/>
            </a:endParaRPr>
          </a:p>
        </p:txBody>
      </p:sp>
    </p:spTree>
    <p:extLst>
      <p:ext uri="{BB962C8B-B14F-4D97-AF65-F5344CB8AC3E}">
        <p14:creationId xmlns:p14="http://schemas.microsoft.com/office/powerpoint/2010/main" val="3660085011"/>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Lst>
  <p:hf hdr="0" ftr="0" dt="0"/>
  <p:txStyles>
    <p:titleStyle>
      <a:lvl1pPr algn="l" rtl="0" eaLnBrk="0" fontAlgn="base" hangingPunct="0">
        <a:spcBef>
          <a:spcPct val="0"/>
        </a:spcBef>
        <a:spcAft>
          <a:spcPct val="0"/>
        </a:spcAft>
        <a:defRPr sz="2800">
          <a:solidFill>
            <a:srgbClr val="0073B9"/>
          </a:solidFill>
          <a:latin typeface="+mj-lt"/>
          <a:ea typeface="MS PGothic"/>
          <a:cs typeface="MS PGothic"/>
        </a:defRPr>
      </a:lvl1pPr>
      <a:lvl2pPr algn="l" rtl="0" eaLnBrk="0" fontAlgn="base" hangingPunct="0">
        <a:spcBef>
          <a:spcPct val="0"/>
        </a:spcBef>
        <a:spcAft>
          <a:spcPct val="0"/>
        </a:spcAft>
        <a:defRPr sz="2800">
          <a:solidFill>
            <a:srgbClr val="0073B9"/>
          </a:solidFill>
          <a:latin typeface="Arial Narrow" pitchFamily="1" charset="0"/>
          <a:ea typeface="MS PGothic"/>
          <a:cs typeface="MS PGothic"/>
        </a:defRPr>
      </a:lvl2pPr>
      <a:lvl3pPr algn="l" rtl="0" eaLnBrk="0" fontAlgn="base" hangingPunct="0">
        <a:spcBef>
          <a:spcPct val="0"/>
        </a:spcBef>
        <a:spcAft>
          <a:spcPct val="0"/>
        </a:spcAft>
        <a:defRPr sz="2800">
          <a:solidFill>
            <a:srgbClr val="0073B9"/>
          </a:solidFill>
          <a:latin typeface="Arial Narrow" pitchFamily="1" charset="0"/>
          <a:ea typeface="MS PGothic"/>
          <a:cs typeface="MS PGothic"/>
        </a:defRPr>
      </a:lvl3pPr>
      <a:lvl4pPr algn="l" rtl="0" eaLnBrk="0" fontAlgn="base" hangingPunct="0">
        <a:spcBef>
          <a:spcPct val="0"/>
        </a:spcBef>
        <a:spcAft>
          <a:spcPct val="0"/>
        </a:spcAft>
        <a:defRPr sz="2800">
          <a:solidFill>
            <a:srgbClr val="0073B9"/>
          </a:solidFill>
          <a:latin typeface="Arial Narrow" pitchFamily="1" charset="0"/>
          <a:ea typeface="MS PGothic"/>
          <a:cs typeface="MS PGothic"/>
        </a:defRPr>
      </a:lvl4pPr>
      <a:lvl5pPr algn="l" rtl="0" eaLnBrk="0" fontAlgn="base" hangingPunct="0">
        <a:spcBef>
          <a:spcPct val="0"/>
        </a:spcBef>
        <a:spcAft>
          <a:spcPct val="0"/>
        </a:spcAft>
        <a:defRPr sz="2800">
          <a:solidFill>
            <a:srgbClr val="0073B9"/>
          </a:solidFill>
          <a:latin typeface="Arial Narrow" pitchFamily="1" charset="0"/>
          <a:ea typeface="MS PGothic"/>
          <a:cs typeface="MS PGothic"/>
        </a:defRPr>
      </a:lvl5pPr>
      <a:lvl6pPr marL="457200" algn="l" rtl="0" fontAlgn="base">
        <a:spcBef>
          <a:spcPct val="0"/>
        </a:spcBef>
        <a:spcAft>
          <a:spcPct val="0"/>
        </a:spcAft>
        <a:defRPr sz="3200">
          <a:solidFill>
            <a:srgbClr val="0073B9"/>
          </a:solidFill>
          <a:latin typeface="Arial Narrow" pitchFamily="1" charset="0"/>
          <a:ea typeface="ＭＳ Ｐゴシック" pitchFamily="1" charset="-128"/>
        </a:defRPr>
      </a:lvl6pPr>
      <a:lvl7pPr marL="914400" algn="l" rtl="0" fontAlgn="base">
        <a:spcBef>
          <a:spcPct val="0"/>
        </a:spcBef>
        <a:spcAft>
          <a:spcPct val="0"/>
        </a:spcAft>
        <a:defRPr sz="3200">
          <a:solidFill>
            <a:srgbClr val="0073B9"/>
          </a:solidFill>
          <a:latin typeface="Arial Narrow" pitchFamily="1" charset="0"/>
          <a:ea typeface="ＭＳ Ｐゴシック" pitchFamily="1" charset="-128"/>
        </a:defRPr>
      </a:lvl7pPr>
      <a:lvl8pPr marL="1371600" algn="l" rtl="0" fontAlgn="base">
        <a:spcBef>
          <a:spcPct val="0"/>
        </a:spcBef>
        <a:spcAft>
          <a:spcPct val="0"/>
        </a:spcAft>
        <a:defRPr sz="3200">
          <a:solidFill>
            <a:srgbClr val="0073B9"/>
          </a:solidFill>
          <a:latin typeface="Arial Narrow" pitchFamily="1" charset="0"/>
          <a:ea typeface="ＭＳ Ｐゴシック" pitchFamily="1" charset="-128"/>
        </a:defRPr>
      </a:lvl8pPr>
      <a:lvl9pPr marL="1828800" algn="l" rtl="0" fontAlgn="base">
        <a:spcBef>
          <a:spcPct val="0"/>
        </a:spcBef>
        <a:spcAft>
          <a:spcPct val="0"/>
        </a:spcAft>
        <a:defRPr sz="3200">
          <a:solidFill>
            <a:srgbClr val="0073B9"/>
          </a:solidFill>
          <a:latin typeface="Arial Narrow" pitchFamily="1" charset="0"/>
          <a:ea typeface="ＭＳ Ｐゴシック" pitchFamily="1" charset="-128"/>
        </a:defRPr>
      </a:lvl9pPr>
    </p:titleStyle>
    <p:bodyStyle>
      <a:lvl1pPr algn="l" rtl="0" eaLnBrk="0" fontAlgn="base" hangingPunct="0">
        <a:spcBef>
          <a:spcPct val="20000"/>
        </a:spcBef>
        <a:spcAft>
          <a:spcPct val="0"/>
        </a:spcAft>
        <a:defRPr sz="2000">
          <a:solidFill>
            <a:schemeClr val="tx1"/>
          </a:solidFill>
          <a:latin typeface="+mn-lt"/>
          <a:ea typeface="MS PGothic"/>
          <a:cs typeface="MS PGothic"/>
        </a:defRPr>
      </a:lvl1pPr>
      <a:lvl2pPr marL="288925" indent="-174625" algn="l" rtl="0" eaLnBrk="0" fontAlgn="base" hangingPunct="0">
        <a:spcBef>
          <a:spcPct val="20000"/>
        </a:spcBef>
        <a:spcAft>
          <a:spcPct val="0"/>
        </a:spcAft>
        <a:buClr>
          <a:srgbClr val="0073B9"/>
        </a:buClr>
        <a:buSzPct val="90000"/>
        <a:buFont typeface="Times" pitchFamily="18" charset="0"/>
        <a:buChar char="•"/>
        <a:defRPr>
          <a:solidFill>
            <a:schemeClr val="bg2"/>
          </a:solidFill>
          <a:latin typeface="+mn-lt"/>
          <a:ea typeface="MS PGothic"/>
          <a:cs typeface="MS PGothic"/>
        </a:defRPr>
      </a:lvl2pPr>
      <a:lvl3pPr marL="623888" indent="-220663" algn="l" rtl="0" eaLnBrk="0" fontAlgn="base" hangingPunct="0">
        <a:spcBef>
          <a:spcPct val="20000"/>
        </a:spcBef>
        <a:spcAft>
          <a:spcPct val="0"/>
        </a:spcAft>
        <a:buClr>
          <a:srgbClr val="0073B9"/>
        </a:buClr>
        <a:buFont typeface="Arial Narrow" pitchFamily="34" charset="0"/>
        <a:buChar char="–"/>
        <a:defRPr sz="1600">
          <a:solidFill>
            <a:schemeClr val="bg2"/>
          </a:solidFill>
          <a:latin typeface="+mn-lt"/>
          <a:ea typeface="MS PGothic"/>
          <a:cs typeface="MS PGothic"/>
        </a:defRPr>
      </a:lvl3pPr>
      <a:lvl4pPr marL="969963" indent="-231775" algn="l" rtl="0" eaLnBrk="0" fontAlgn="base" hangingPunct="0">
        <a:spcBef>
          <a:spcPct val="20000"/>
        </a:spcBef>
        <a:spcAft>
          <a:spcPct val="0"/>
        </a:spcAft>
        <a:buClr>
          <a:srgbClr val="0073B9"/>
        </a:buClr>
        <a:buSzPct val="90000"/>
        <a:buFont typeface="Wingdings" pitchFamily="2" charset="2"/>
        <a:buChar char="§"/>
        <a:defRPr sz="1400">
          <a:solidFill>
            <a:schemeClr val="bg2"/>
          </a:solidFill>
          <a:latin typeface="+mn-lt"/>
          <a:ea typeface="MS PGothic"/>
          <a:cs typeface="MS PGothic"/>
        </a:defRPr>
      </a:lvl4pPr>
      <a:lvl5pPr marL="1938338" algn="l" rtl="0" eaLnBrk="0" fontAlgn="base" hangingPunct="0">
        <a:spcBef>
          <a:spcPct val="20000"/>
        </a:spcBef>
        <a:spcAft>
          <a:spcPct val="0"/>
        </a:spcAft>
        <a:defRPr>
          <a:solidFill>
            <a:schemeClr val="bg2"/>
          </a:solidFill>
          <a:latin typeface="+mn-lt"/>
          <a:ea typeface="MS PGothic"/>
          <a:cs typeface="MS PGothic"/>
        </a:defRPr>
      </a:lvl5pPr>
      <a:lvl6pPr marL="2395538" algn="l" rtl="0" fontAlgn="base">
        <a:spcBef>
          <a:spcPct val="20000"/>
        </a:spcBef>
        <a:spcAft>
          <a:spcPct val="0"/>
        </a:spcAft>
        <a:defRPr>
          <a:solidFill>
            <a:schemeClr val="bg2"/>
          </a:solidFill>
          <a:latin typeface="+mn-lt"/>
          <a:ea typeface="+mn-ea"/>
        </a:defRPr>
      </a:lvl6pPr>
      <a:lvl7pPr marL="2852738" algn="l" rtl="0" fontAlgn="base">
        <a:spcBef>
          <a:spcPct val="20000"/>
        </a:spcBef>
        <a:spcAft>
          <a:spcPct val="0"/>
        </a:spcAft>
        <a:defRPr>
          <a:solidFill>
            <a:schemeClr val="bg2"/>
          </a:solidFill>
          <a:latin typeface="+mn-lt"/>
          <a:ea typeface="+mn-ea"/>
        </a:defRPr>
      </a:lvl7pPr>
      <a:lvl8pPr marL="3309938" algn="l" rtl="0" fontAlgn="base">
        <a:spcBef>
          <a:spcPct val="20000"/>
        </a:spcBef>
        <a:spcAft>
          <a:spcPct val="0"/>
        </a:spcAft>
        <a:defRPr>
          <a:solidFill>
            <a:schemeClr val="bg2"/>
          </a:solidFill>
          <a:latin typeface="+mn-lt"/>
          <a:ea typeface="+mn-ea"/>
        </a:defRPr>
      </a:lvl8pPr>
      <a:lvl9pPr marL="3767138" algn="l" rtl="0" fontAlgn="base">
        <a:spcBef>
          <a:spcPct val="20000"/>
        </a:spcBef>
        <a:spcAft>
          <a:spcPct val="0"/>
        </a:spcAft>
        <a:defRPr>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4258" name="Picture 15" descr="bcbsma_new_3005_30bk"/>
          <p:cNvPicPr>
            <a:picLocks noChangeAspect="1" noChangeArrowheads="1"/>
          </p:cNvPicPr>
          <p:nvPr/>
        </p:nvPicPr>
        <p:blipFill>
          <a:blip r:embed="rId9"/>
          <a:srcRect/>
          <a:stretch>
            <a:fillRect/>
          </a:stretch>
        </p:blipFill>
        <p:spPr bwMode="auto">
          <a:xfrm>
            <a:off x="7543800" y="357188"/>
            <a:ext cx="1441450" cy="544512"/>
          </a:xfrm>
          <a:prstGeom prst="rect">
            <a:avLst/>
          </a:prstGeom>
          <a:noFill/>
          <a:ln w="9525">
            <a:noFill/>
            <a:miter lim="800000"/>
            <a:headEnd/>
            <a:tailEnd/>
          </a:ln>
        </p:spPr>
      </p:pic>
      <p:sp>
        <p:nvSpPr>
          <p:cNvPr id="224259" name="Rectangle 12"/>
          <p:cNvSpPr>
            <a:spLocks noGrp="1" noChangeArrowheads="1"/>
          </p:cNvSpPr>
          <p:nvPr>
            <p:ph type="body" idx="1"/>
          </p:nvPr>
        </p:nvSpPr>
        <p:spPr bwMode="auto">
          <a:xfrm>
            <a:off x="457200" y="1447800"/>
            <a:ext cx="8470900" cy="3392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24260" name="Rectangle 13"/>
          <p:cNvSpPr>
            <a:spLocks noGrp="1" noChangeArrowheads="1"/>
          </p:cNvSpPr>
          <p:nvPr>
            <p:ph type="title"/>
          </p:nvPr>
        </p:nvSpPr>
        <p:spPr bwMode="auto">
          <a:xfrm>
            <a:off x="457200" y="152400"/>
            <a:ext cx="6934200" cy="914400"/>
          </a:xfrm>
          <a:prstGeom prst="rect">
            <a:avLst/>
          </a:prstGeom>
          <a:noFill/>
          <a:ln w="9525">
            <a:noFill/>
            <a:miter lim="800000"/>
            <a:headEnd/>
            <a:tailEnd/>
          </a:ln>
        </p:spPr>
        <p:txBody>
          <a:bodyPr vert="horz" wrap="none" lIns="0" tIns="0" rIns="0" bIns="0" numCol="1" anchor="ctr" anchorCtr="0" compatLnSpc="1">
            <a:prstTxWarp prst="textNoShape">
              <a:avLst/>
            </a:prstTxWarp>
          </a:bodyPr>
          <a:lstStyle/>
          <a:p>
            <a:pPr lvl="0"/>
            <a:r>
              <a:rPr lang="en-US" altLang="en-US" smtClean="0"/>
              <a:t>Click to edit Master title style</a:t>
            </a:r>
          </a:p>
        </p:txBody>
      </p:sp>
      <p:sp>
        <p:nvSpPr>
          <p:cNvPr id="21509" name="Line 16"/>
          <p:cNvSpPr>
            <a:spLocks noChangeShapeType="1"/>
          </p:cNvSpPr>
          <p:nvPr/>
        </p:nvSpPr>
        <p:spPr bwMode="auto">
          <a:xfrm>
            <a:off x="7391400" y="0"/>
            <a:ext cx="0" cy="12192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21510" name="Line 17"/>
          <p:cNvSpPr>
            <a:spLocks noChangeShapeType="1"/>
          </p:cNvSpPr>
          <p:nvPr/>
        </p:nvSpPr>
        <p:spPr bwMode="auto">
          <a:xfrm>
            <a:off x="0" y="6629400"/>
            <a:ext cx="9144000" cy="0"/>
          </a:xfrm>
          <a:prstGeom prst="line">
            <a:avLst/>
          </a:prstGeom>
          <a:noFill/>
          <a:ln w="6350">
            <a:solidFill>
              <a:schemeClr val="bg2"/>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22535" name="Text Box 19"/>
          <p:cNvSpPr txBox="1">
            <a:spLocks noChangeArrowheads="1"/>
          </p:cNvSpPr>
          <p:nvPr/>
        </p:nvSpPr>
        <p:spPr bwMode="auto">
          <a:xfrm>
            <a:off x="8686800" y="6643688"/>
            <a:ext cx="307975" cy="198437"/>
          </a:xfrm>
          <a:prstGeom prst="rect">
            <a:avLst/>
          </a:prstGeom>
          <a:noFill/>
          <a:ln>
            <a:noFill/>
          </a:ln>
          <a:extLst/>
        </p:spPr>
        <p:txBody>
          <a:bodyPr>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fld id="{582F974F-5DB9-4AA1-945C-37442F202857}" type="slidenum">
              <a:rPr lang="en-US" altLang="en-US" sz="700" smtClean="0">
                <a:solidFill>
                  <a:srgbClr val="000000"/>
                </a:solidFill>
              </a:rPr>
              <a:pPr eaLnBrk="0" fontAlgn="base" hangingPunct="0">
                <a:spcBef>
                  <a:spcPct val="0"/>
                </a:spcBef>
                <a:spcAft>
                  <a:spcPct val="0"/>
                </a:spcAft>
                <a:defRPr/>
              </a:pPr>
              <a:t>‹#›</a:t>
            </a:fld>
            <a:endParaRPr lang="en-US" altLang="en-US" sz="800" smtClean="0">
              <a:solidFill>
                <a:srgbClr val="000000"/>
              </a:solidFill>
            </a:endParaRPr>
          </a:p>
        </p:txBody>
      </p:sp>
      <p:sp>
        <p:nvSpPr>
          <p:cNvPr id="22536" name="Text Box 20"/>
          <p:cNvSpPr txBox="1">
            <a:spLocks noChangeArrowheads="1"/>
          </p:cNvSpPr>
          <p:nvPr/>
        </p:nvSpPr>
        <p:spPr bwMode="auto">
          <a:xfrm>
            <a:off x="234950" y="6650038"/>
            <a:ext cx="1517650" cy="198437"/>
          </a:xfrm>
          <a:prstGeom prst="rect">
            <a:avLst/>
          </a:prstGeom>
          <a:noFill/>
          <a:ln>
            <a:noFill/>
          </a:ln>
          <a:extLst/>
        </p:spPr>
        <p:txBody>
          <a:bodyPr wrap="none">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r>
              <a:rPr lang="en-US" altLang="en-US" sz="700" smtClean="0">
                <a:solidFill>
                  <a:srgbClr val="808080"/>
                </a:solidFill>
                <a:latin typeface="Arial Narrow" pitchFamily="34" charset="0"/>
              </a:rPr>
              <a:t>Blue Cross Blue Shield of Massachusetts</a:t>
            </a:r>
          </a:p>
        </p:txBody>
      </p:sp>
      <p:sp>
        <p:nvSpPr>
          <p:cNvPr id="21513" name="Line 22"/>
          <p:cNvSpPr>
            <a:spLocks noChangeShapeType="1"/>
          </p:cNvSpPr>
          <p:nvPr/>
        </p:nvSpPr>
        <p:spPr bwMode="auto">
          <a:xfrm>
            <a:off x="0" y="152400"/>
            <a:ext cx="91440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21514" name="Line 23"/>
          <p:cNvSpPr>
            <a:spLocks noChangeShapeType="1"/>
          </p:cNvSpPr>
          <p:nvPr/>
        </p:nvSpPr>
        <p:spPr bwMode="auto">
          <a:xfrm>
            <a:off x="0" y="1066800"/>
            <a:ext cx="92202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Tree>
    <p:extLst>
      <p:ext uri="{BB962C8B-B14F-4D97-AF65-F5344CB8AC3E}">
        <p14:creationId xmlns:p14="http://schemas.microsoft.com/office/powerpoint/2010/main" val="1062449794"/>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Lst>
  <p:hf hdr="0" ftr="0" dt="0"/>
  <p:txStyles>
    <p:titleStyle>
      <a:lvl1pPr algn="l" rtl="0" eaLnBrk="0" fontAlgn="base" hangingPunct="0">
        <a:spcBef>
          <a:spcPct val="0"/>
        </a:spcBef>
        <a:spcAft>
          <a:spcPct val="0"/>
        </a:spcAft>
        <a:defRPr sz="2800">
          <a:solidFill>
            <a:srgbClr val="0073B9"/>
          </a:solidFill>
          <a:latin typeface="+mj-lt"/>
          <a:ea typeface="MS PGothic" pitchFamily="34" charset="-128"/>
          <a:cs typeface="MS PGothic"/>
        </a:defRPr>
      </a:lvl1pPr>
      <a:lvl2pPr algn="l" rtl="0" eaLnBrk="0" fontAlgn="base" hangingPunct="0">
        <a:spcBef>
          <a:spcPct val="0"/>
        </a:spcBef>
        <a:spcAft>
          <a:spcPct val="0"/>
        </a:spcAft>
        <a:defRPr sz="2800">
          <a:solidFill>
            <a:srgbClr val="0073B9"/>
          </a:solidFill>
          <a:latin typeface="Arial Narrow" pitchFamily="1" charset="0"/>
          <a:ea typeface="MS PGothic" pitchFamily="34" charset="-128"/>
          <a:cs typeface="MS PGothic"/>
        </a:defRPr>
      </a:lvl2pPr>
      <a:lvl3pPr algn="l" rtl="0" eaLnBrk="0" fontAlgn="base" hangingPunct="0">
        <a:spcBef>
          <a:spcPct val="0"/>
        </a:spcBef>
        <a:spcAft>
          <a:spcPct val="0"/>
        </a:spcAft>
        <a:defRPr sz="2800">
          <a:solidFill>
            <a:srgbClr val="0073B9"/>
          </a:solidFill>
          <a:latin typeface="Arial Narrow" pitchFamily="1" charset="0"/>
          <a:ea typeface="MS PGothic" pitchFamily="34" charset="-128"/>
          <a:cs typeface="MS PGothic"/>
        </a:defRPr>
      </a:lvl3pPr>
      <a:lvl4pPr algn="l" rtl="0" eaLnBrk="0" fontAlgn="base" hangingPunct="0">
        <a:spcBef>
          <a:spcPct val="0"/>
        </a:spcBef>
        <a:spcAft>
          <a:spcPct val="0"/>
        </a:spcAft>
        <a:defRPr sz="2800">
          <a:solidFill>
            <a:srgbClr val="0073B9"/>
          </a:solidFill>
          <a:latin typeface="Arial Narrow" pitchFamily="1" charset="0"/>
          <a:ea typeface="MS PGothic" pitchFamily="34" charset="-128"/>
          <a:cs typeface="MS PGothic"/>
        </a:defRPr>
      </a:lvl4pPr>
      <a:lvl5pPr algn="l" rtl="0" eaLnBrk="0" fontAlgn="base" hangingPunct="0">
        <a:spcBef>
          <a:spcPct val="0"/>
        </a:spcBef>
        <a:spcAft>
          <a:spcPct val="0"/>
        </a:spcAft>
        <a:defRPr sz="2800">
          <a:solidFill>
            <a:srgbClr val="0073B9"/>
          </a:solidFill>
          <a:latin typeface="Arial Narrow" pitchFamily="1" charset="0"/>
          <a:ea typeface="MS PGothic" pitchFamily="34" charset="-128"/>
          <a:cs typeface="MS PGothic"/>
        </a:defRPr>
      </a:lvl5pPr>
      <a:lvl6pPr marL="457200" algn="l" rtl="0" fontAlgn="base">
        <a:spcBef>
          <a:spcPct val="0"/>
        </a:spcBef>
        <a:spcAft>
          <a:spcPct val="0"/>
        </a:spcAft>
        <a:defRPr sz="3200">
          <a:solidFill>
            <a:srgbClr val="0073B9"/>
          </a:solidFill>
          <a:latin typeface="Arial Narrow" pitchFamily="1" charset="0"/>
          <a:ea typeface="ＭＳ Ｐゴシック" pitchFamily="1" charset="-128"/>
        </a:defRPr>
      </a:lvl6pPr>
      <a:lvl7pPr marL="914400" algn="l" rtl="0" fontAlgn="base">
        <a:spcBef>
          <a:spcPct val="0"/>
        </a:spcBef>
        <a:spcAft>
          <a:spcPct val="0"/>
        </a:spcAft>
        <a:defRPr sz="3200">
          <a:solidFill>
            <a:srgbClr val="0073B9"/>
          </a:solidFill>
          <a:latin typeface="Arial Narrow" pitchFamily="1" charset="0"/>
          <a:ea typeface="ＭＳ Ｐゴシック" pitchFamily="1" charset="-128"/>
        </a:defRPr>
      </a:lvl7pPr>
      <a:lvl8pPr marL="1371600" algn="l" rtl="0" fontAlgn="base">
        <a:spcBef>
          <a:spcPct val="0"/>
        </a:spcBef>
        <a:spcAft>
          <a:spcPct val="0"/>
        </a:spcAft>
        <a:defRPr sz="3200">
          <a:solidFill>
            <a:srgbClr val="0073B9"/>
          </a:solidFill>
          <a:latin typeface="Arial Narrow" pitchFamily="1" charset="0"/>
          <a:ea typeface="ＭＳ Ｐゴシック" pitchFamily="1" charset="-128"/>
        </a:defRPr>
      </a:lvl8pPr>
      <a:lvl9pPr marL="1828800" algn="l" rtl="0" fontAlgn="base">
        <a:spcBef>
          <a:spcPct val="0"/>
        </a:spcBef>
        <a:spcAft>
          <a:spcPct val="0"/>
        </a:spcAft>
        <a:defRPr sz="3200">
          <a:solidFill>
            <a:srgbClr val="0073B9"/>
          </a:solidFill>
          <a:latin typeface="Arial Narrow" pitchFamily="1" charset="0"/>
          <a:ea typeface="ＭＳ Ｐゴシック" pitchFamily="1" charset="-128"/>
        </a:defRPr>
      </a:lvl9pPr>
    </p:titleStyle>
    <p:bodyStyle>
      <a:lvl1pPr algn="l" rtl="0" eaLnBrk="0" fontAlgn="base" hangingPunct="0">
        <a:spcBef>
          <a:spcPct val="20000"/>
        </a:spcBef>
        <a:spcAft>
          <a:spcPct val="0"/>
        </a:spcAft>
        <a:defRPr sz="2000">
          <a:solidFill>
            <a:schemeClr val="tx1"/>
          </a:solidFill>
          <a:latin typeface="+mn-lt"/>
          <a:ea typeface="MS PGothic" pitchFamily="34" charset="-128"/>
          <a:cs typeface="MS PGothic"/>
        </a:defRPr>
      </a:lvl1pPr>
      <a:lvl2pPr marL="288925" indent="-174625" algn="l" rtl="0" eaLnBrk="0" fontAlgn="base" hangingPunct="0">
        <a:spcBef>
          <a:spcPct val="20000"/>
        </a:spcBef>
        <a:spcAft>
          <a:spcPct val="0"/>
        </a:spcAft>
        <a:buClr>
          <a:srgbClr val="0073B9"/>
        </a:buClr>
        <a:buSzPct val="90000"/>
        <a:buFont typeface="Times" pitchFamily="18" charset="0"/>
        <a:buChar char="•"/>
        <a:defRPr>
          <a:solidFill>
            <a:schemeClr val="bg2"/>
          </a:solidFill>
          <a:latin typeface="+mn-lt"/>
          <a:ea typeface="MS PGothic" pitchFamily="34" charset="-128"/>
          <a:cs typeface="MS PGothic"/>
        </a:defRPr>
      </a:lvl2pPr>
      <a:lvl3pPr marL="623888" indent="-220663" algn="l" rtl="0" eaLnBrk="0" fontAlgn="base" hangingPunct="0">
        <a:spcBef>
          <a:spcPct val="20000"/>
        </a:spcBef>
        <a:spcAft>
          <a:spcPct val="0"/>
        </a:spcAft>
        <a:buClr>
          <a:srgbClr val="0073B9"/>
        </a:buClr>
        <a:buFont typeface="Arial Narrow" pitchFamily="34" charset="0"/>
        <a:buChar char="–"/>
        <a:defRPr sz="1600">
          <a:solidFill>
            <a:schemeClr val="bg2"/>
          </a:solidFill>
          <a:latin typeface="+mn-lt"/>
          <a:ea typeface="MS PGothic" pitchFamily="34" charset="-128"/>
          <a:cs typeface="MS PGothic"/>
        </a:defRPr>
      </a:lvl3pPr>
      <a:lvl4pPr marL="969963" indent="-231775" algn="l" rtl="0" eaLnBrk="0" fontAlgn="base" hangingPunct="0">
        <a:spcBef>
          <a:spcPct val="20000"/>
        </a:spcBef>
        <a:spcAft>
          <a:spcPct val="0"/>
        </a:spcAft>
        <a:buClr>
          <a:srgbClr val="0073B9"/>
        </a:buClr>
        <a:buSzPct val="90000"/>
        <a:buFont typeface="Wingdings" pitchFamily="2" charset="2"/>
        <a:buChar char="§"/>
        <a:defRPr sz="1400">
          <a:solidFill>
            <a:schemeClr val="bg2"/>
          </a:solidFill>
          <a:latin typeface="+mn-lt"/>
          <a:ea typeface="MS PGothic" pitchFamily="34" charset="-128"/>
          <a:cs typeface="MS PGothic"/>
        </a:defRPr>
      </a:lvl4pPr>
      <a:lvl5pPr marL="1938338" algn="l" rtl="0" eaLnBrk="0" fontAlgn="base" hangingPunct="0">
        <a:spcBef>
          <a:spcPct val="20000"/>
        </a:spcBef>
        <a:spcAft>
          <a:spcPct val="0"/>
        </a:spcAft>
        <a:defRPr>
          <a:solidFill>
            <a:schemeClr val="bg2"/>
          </a:solidFill>
          <a:latin typeface="+mn-lt"/>
          <a:ea typeface="MS PGothic" pitchFamily="34" charset="-128"/>
          <a:cs typeface="MS PGothic"/>
        </a:defRPr>
      </a:lvl5pPr>
      <a:lvl6pPr marL="2395538" algn="l" rtl="0" fontAlgn="base">
        <a:spcBef>
          <a:spcPct val="20000"/>
        </a:spcBef>
        <a:spcAft>
          <a:spcPct val="0"/>
        </a:spcAft>
        <a:defRPr>
          <a:solidFill>
            <a:schemeClr val="bg2"/>
          </a:solidFill>
          <a:latin typeface="+mn-lt"/>
          <a:ea typeface="+mn-ea"/>
        </a:defRPr>
      </a:lvl6pPr>
      <a:lvl7pPr marL="2852738" algn="l" rtl="0" fontAlgn="base">
        <a:spcBef>
          <a:spcPct val="20000"/>
        </a:spcBef>
        <a:spcAft>
          <a:spcPct val="0"/>
        </a:spcAft>
        <a:defRPr>
          <a:solidFill>
            <a:schemeClr val="bg2"/>
          </a:solidFill>
          <a:latin typeface="+mn-lt"/>
          <a:ea typeface="+mn-ea"/>
        </a:defRPr>
      </a:lvl7pPr>
      <a:lvl8pPr marL="3309938" algn="l" rtl="0" fontAlgn="base">
        <a:spcBef>
          <a:spcPct val="20000"/>
        </a:spcBef>
        <a:spcAft>
          <a:spcPct val="0"/>
        </a:spcAft>
        <a:defRPr>
          <a:solidFill>
            <a:schemeClr val="bg2"/>
          </a:solidFill>
          <a:latin typeface="+mn-lt"/>
          <a:ea typeface="+mn-ea"/>
        </a:defRPr>
      </a:lvl8pPr>
      <a:lvl9pPr marL="3767138" algn="l" rtl="0" fontAlgn="base">
        <a:spcBef>
          <a:spcPct val="20000"/>
        </a:spcBef>
        <a:spcAft>
          <a:spcPct val="0"/>
        </a:spcAft>
        <a:defRPr>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32802" name="Picture 2" descr="bcbsma_new_3005_30bk"/>
          <p:cNvPicPr>
            <a:picLocks noChangeAspect="1" noChangeArrowheads="1"/>
          </p:cNvPicPr>
          <p:nvPr/>
        </p:nvPicPr>
        <p:blipFill>
          <a:blip r:embed="rId14"/>
          <a:srcRect/>
          <a:stretch>
            <a:fillRect/>
          </a:stretch>
        </p:blipFill>
        <p:spPr bwMode="auto">
          <a:xfrm>
            <a:off x="7543800" y="357188"/>
            <a:ext cx="1441450" cy="544512"/>
          </a:xfrm>
          <a:prstGeom prst="rect">
            <a:avLst/>
          </a:prstGeom>
          <a:noFill/>
          <a:ln w="9525">
            <a:noFill/>
            <a:miter lim="800000"/>
            <a:headEnd/>
            <a:tailEnd/>
          </a:ln>
        </p:spPr>
      </p:pic>
      <p:sp>
        <p:nvSpPr>
          <p:cNvPr id="332803" name="Rectangle 3"/>
          <p:cNvSpPr>
            <a:spLocks noGrp="1" noChangeArrowheads="1"/>
          </p:cNvSpPr>
          <p:nvPr>
            <p:ph type="body" idx="1"/>
          </p:nvPr>
        </p:nvSpPr>
        <p:spPr bwMode="auto">
          <a:xfrm>
            <a:off x="457200" y="1447800"/>
            <a:ext cx="8470900" cy="3392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32804" name="Rectangle 4"/>
          <p:cNvSpPr>
            <a:spLocks noGrp="1" noChangeArrowheads="1"/>
          </p:cNvSpPr>
          <p:nvPr>
            <p:ph type="title"/>
          </p:nvPr>
        </p:nvSpPr>
        <p:spPr bwMode="auto">
          <a:xfrm>
            <a:off x="457200" y="152400"/>
            <a:ext cx="6934200" cy="914400"/>
          </a:xfrm>
          <a:prstGeom prst="rect">
            <a:avLst/>
          </a:prstGeom>
          <a:noFill/>
          <a:ln w="9525">
            <a:noFill/>
            <a:miter lim="800000"/>
            <a:headEnd/>
            <a:tailEnd/>
          </a:ln>
        </p:spPr>
        <p:txBody>
          <a:bodyPr vert="horz" wrap="none" lIns="0" tIns="0" rIns="0" bIns="0" numCol="1" anchor="ctr" anchorCtr="0" compatLnSpc="1">
            <a:prstTxWarp prst="textNoShape">
              <a:avLst/>
            </a:prstTxWarp>
          </a:bodyPr>
          <a:lstStyle/>
          <a:p>
            <a:pPr lvl="0"/>
            <a:r>
              <a:rPr lang="en-US" altLang="en-US" smtClean="0"/>
              <a:t>Click to edit Master title style</a:t>
            </a:r>
          </a:p>
        </p:txBody>
      </p:sp>
      <p:sp>
        <p:nvSpPr>
          <p:cNvPr id="32773" name="Line 5"/>
          <p:cNvSpPr>
            <a:spLocks noChangeShapeType="1"/>
          </p:cNvSpPr>
          <p:nvPr/>
        </p:nvSpPr>
        <p:spPr bwMode="auto">
          <a:xfrm>
            <a:off x="7391400" y="0"/>
            <a:ext cx="0" cy="12192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2774" name="Line 6"/>
          <p:cNvSpPr>
            <a:spLocks noChangeShapeType="1"/>
          </p:cNvSpPr>
          <p:nvPr/>
        </p:nvSpPr>
        <p:spPr bwMode="auto">
          <a:xfrm>
            <a:off x="0" y="6629400"/>
            <a:ext cx="9144000" cy="0"/>
          </a:xfrm>
          <a:prstGeom prst="line">
            <a:avLst/>
          </a:prstGeom>
          <a:noFill/>
          <a:ln w="6350">
            <a:solidFill>
              <a:schemeClr val="bg2"/>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7175" name="Text Box 7"/>
          <p:cNvSpPr txBox="1">
            <a:spLocks noChangeArrowheads="1"/>
          </p:cNvSpPr>
          <p:nvPr/>
        </p:nvSpPr>
        <p:spPr bwMode="auto">
          <a:xfrm>
            <a:off x="8686800" y="6643688"/>
            <a:ext cx="307975" cy="198437"/>
          </a:xfrm>
          <a:prstGeom prst="rect">
            <a:avLst/>
          </a:prstGeom>
          <a:noFill/>
          <a:ln>
            <a:noFill/>
          </a:ln>
          <a:extLst/>
        </p:spPr>
        <p:txBody>
          <a:bodyPr>
            <a:spAutoFit/>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0" fontAlgn="base" hangingPunct="0">
              <a:spcBef>
                <a:spcPct val="0"/>
              </a:spcBef>
              <a:spcAft>
                <a:spcPct val="0"/>
              </a:spcAft>
              <a:defRPr/>
            </a:pPr>
            <a:fld id="{B41754F2-9759-4F9D-B5F2-5852A05F9661}" type="slidenum">
              <a:rPr lang="en-US" altLang="en-US" sz="700" smtClean="0">
                <a:solidFill>
                  <a:srgbClr val="000000"/>
                </a:solidFill>
              </a:rPr>
              <a:pPr eaLnBrk="0" fontAlgn="base" hangingPunct="0">
                <a:spcBef>
                  <a:spcPct val="0"/>
                </a:spcBef>
                <a:spcAft>
                  <a:spcPct val="0"/>
                </a:spcAft>
                <a:defRPr/>
              </a:pPr>
              <a:t>‹#›</a:t>
            </a:fld>
            <a:endParaRPr lang="en-US" altLang="en-US" sz="800" dirty="0" smtClean="0">
              <a:solidFill>
                <a:srgbClr val="000000"/>
              </a:solidFill>
            </a:endParaRPr>
          </a:p>
        </p:txBody>
      </p:sp>
      <p:sp>
        <p:nvSpPr>
          <p:cNvPr id="7176" name="Text Box 8"/>
          <p:cNvSpPr txBox="1">
            <a:spLocks noChangeArrowheads="1"/>
          </p:cNvSpPr>
          <p:nvPr/>
        </p:nvSpPr>
        <p:spPr bwMode="auto">
          <a:xfrm>
            <a:off x="234950" y="6650038"/>
            <a:ext cx="1517650" cy="198437"/>
          </a:xfrm>
          <a:prstGeom prst="rect">
            <a:avLst/>
          </a:prstGeom>
          <a:noFill/>
          <a:ln>
            <a:noFill/>
          </a:ln>
          <a:extLst/>
        </p:spPr>
        <p:txBody>
          <a:bodyPr wrap="none">
            <a:spAutoFit/>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0" fontAlgn="base" hangingPunct="0">
              <a:spcBef>
                <a:spcPct val="0"/>
              </a:spcBef>
              <a:spcAft>
                <a:spcPct val="0"/>
              </a:spcAft>
              <a:defRPr/>
            </a:pPr>
            <a:r>
              <a:rPr lang="en-US" altLang="en-US" sz="700" dirty="0" smtClean="0">
                <a:solidFill>
                  <a:srgbClr val="808080"/>
                </a:solidFill>
                <a:latin typeface="Arial Narrow" pitchFamily="34" charset="0"/>
              </a:rPr>
              <a:t>Blue Cross Blue Shield of Massachusetts</a:t>
            </a:r>
          </a:p>
        </p:txBody>
      </p:sp>
      <p:sp>
        <p:nvSpPr>
          <p:cNvPr id="32777" name="Line 9"/>
          <p:cNvSpPr>
            <a:spLocks noChangeShapeType="1"/>
          </p:cNvSpPr>
          <p:nvPr/>
        </p:nvSpPr>
        <p:spPr bwMode="auto">
          <a:xfrm>
            <a:off x="0" y="152400"/>
            <a:ext cx="91440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2778" name="Line 10"/>
          <p:cNvSpPr>
            <a:spLocks noChangeShapeType="1"/>
          </p:cNvSpPr>
          <p:nvPr/>
        </p:nvSpPr>
        <p:spPr bwMode="auto">
          <a:xfrm>
            <a:off x="0" y="1066800"/>
            <a:ext cx="92202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Tree>
    <p:extLst>
      <p:ext uri="{BB962C8B-B14F-4D97-AF65-F5344CB8AC3E}">
        <p14:creationId xmlns:p14="http://schemas.microsoft.com/office/powerpoint/2010/main" val="2782095984"/>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p:txStyles>
    <p:titleStyle>
      <a:lvl1pPr algn="l" rtl="0" eaLnBrk="0" fontAlgn="base" hangingPunct="0">
        <a:spcBef>
          <a:spcPct val="0"/>
        </a:spcBef>
        <a:spcAft>
          <a:spcPct val="0"/>
        </a:spcAft>
        <a:defRPr sz="3200">
          <a:solidFill>
            <a:srgbClr val="0073B9"/>
          </a:solidFill>
          <a:latin typeface="+mj-lt"/>
          <a:ea typeface="MS PGothic" pitchFamily="34" charset="-128"/>
          <a:cs typeface="MS PGothic"/>
        </a:defRPr>
      </a:lvl1pPr>
      <a:lvl2pPr algn="l" rtl="0" eaLnBrk="0" fontAlgn="base" hangingPunct="0">
        <a:spcBef>
          <a:spcPct val="0"/>
        </a:spcBef>
        <a:spcAft>
          <a:spcPct val="0"/>
        </a:spcAft>
        <a:defRPr sz="3200">
          <a:solidFill>
            <a:srgbClr val="0073B9"/>
          </a:solidFill>
          <a:latin typeface="Arial Narrow" pitchFamily="34" charset="0"/>
          <a:ea typeface="MS PGothic" pitchFamily="34" charset="-128"/>
          <a:cs typeface="MS PGothic"/>
        </a:defRPr>
      </a:lvl2pPr>
      <a:lvl3pPr algn="l" rtl="0" eaLnBrk="0" fontAlgn="base" hangingPunct="0">
        <a:spcBef>
          <a:spcPct val="0"/>
        </a:spcBef>
        <a:spcAft>
          <a:spcPct val="0"/>
        </a:spcAft>
        <a:defRPr sz="3200">
          <a:solidFill>
            <a:srgbClr val="0073B9"/>
          </a:solidFill>
          <a:latin typeface="Arial Narrow" pitchFamily="34" charset="0"/>
          <a:ea typeface="MS PGothic" pitchFamily="34" charset="-128"/>
          <a:cs typeface="MS PGothic"/>
        </a:defRPr>
      </a:lvl3pPr>
      <a:lvl4pPr algn="l" rtl="0" eaLnBrk="0" fontAlgn="base" hangingPunct="0">
        <a:spcBef>
          <a:spcPct val="0"/>
        </a:spcBef>
        <a:spcAft>
          <a:spcPct val="0"/>
        </a:spcAft>
        <a:defRPr sz="3200">
          <a:solidFill>
            <a:srgbClr val="0073B9"/>
          </a:solidFill>
          <a:latin typeface="Arial Narrow" pitchFamily="34" charset="0"/>
          <a:ea typeface="MS PGothic" pitchFamily="34" charset="-128"/>
          <a:cs typeface="MS PGothic"/>
        </a:defRPr>
      </a:lvl4pPr>
      <a:lvl5pPr algn="l" rtl="0" eaLnBrk="0" fontAlgn="base" hangingPunct="0">
        <a:spcBef>
          <a:spcPct val="0"/>
        </a:spcBef>
        <a:spcAft>
          <a:spcPct val="0"/>
        </a:spcAft>
        <a:defRPr sz="3200">
          <a:solidFill>
            <a:srgbClr val="0073B9"/>
          </a:solidFill>
          <a:latin typeface="Arial Narrow" pitchFamily="34" charset="0"/>
          <a:ea typeface="MS PGothic" pitchFamily="34" charset="-128"/>
          <a:cs typeface="MS PGothic"/>
        </a:defRPr>
      </a:lvl5pPr>
      <a:lvl6pPr marL="457200" algn="l" rtl="0" fontAlgn="base">
        <a:spcBef>
          <a:spcPct val="0"/>
        </a:spcBef>
        <a:spcAft>
          <a:spcPct val="0"/>
        </a:spcAft>
        <a:defRPr sz="3200">
          <a:solidFill>
            <a:srgbClr val="0073B9"/>
          </a:solidFill>
          <a:latin typeface="Arial Narrow" pitchFamily="34" charset="0"/>
          <a:ea typeface="ＭＳ Ｐゴシック" pitchFamily="16" charset="-128"/>
        </a:defRPr>
      </a:lvl6pPr>
      <a:lvl7pPr marL="914400" algn="l" rtl="0" fontAlgn="base">
        <a:spcBef>
          <a:spcPct val="0"/>
        </a:spcBef>
        <a:spcAft>
          <a:spcPct val="0"/>
        </a:spcAft>
        <a:defRPr sz="3200">
          <a:solidFill>
            <a:srgbClr val="0073B9"/>
          </a:solidFill>
          <a:latin typeface="Arial Narrow" pitchFamily="34" charset="0"/>
          <a:ea typeface="ＭＳ Ｐゴシック" pitchFamily="16" charset="-128"/>
        </a:defRPr>
      </a:lvl7pPr>
      <a:lvl8pPr marL="1371600" algn="l" rtl="0" fontAlgn="base">
        <a:spcBef>
          <a:spcPct val="0"/>
        </a:spcBef>
        <a:spcAft>
          <a:spcPct val="0"/>
        </a:spcAft>
        <a:defRPr sz="3200">
          <a:solidFill>
            <a:srgbClr val="0073B9"/>
          </a:solidFill>
          <a:latin typeface="Arial Narrow" pitchFamily="34" charset="0"/>
          <a:ea typeface="ＭＳ Ｐゴシック" pitchFamily="16" charset="-128"/>
        </a:defRPr>
      </a:lvl8pPr>
      <a:lvl9pPr marL="1828800" algn="l" rtl="0" fontAlgn="base">
        <a:spcBef>
          <a:spcPct val="0"/>
        </a:spcBef>
        <a:spcAft>
          <a:spcPct val="0"/>
        </a:spcAft>
        <a:defRPr sz="3200">
          <a:solidFill>
            <a:srgbClr val="0073B9"/>
          </a:solidFill>
          <a:latin typeface="Arial Narrow" pitchFamily="34" charset="0"/>
          <a:ea typeface="ＭＳ Ｐゴシック" pitchFamily="16" charset="-128"/>
        </a:defRPr>
      </a:lvl9pPr>
    </p:titleStyle>
    <p:bodyStyle>
      <a:lvl1pPr marL="231775" indent="-231775" algn="l" rtl="0" eaLnBrk="0" fontAlgn="base" hangingPunct="0">
        <a:spcBef>
          <a:spcPct val="20000"/>
        </a:spcBef>
        <a:spcAft>
          <a:spcPct val="0"/>
        </a:spcAft>
        <a:buClr>
          <a:srgbClr val="0073B9"/>
        </a:buClr>
        <a:buChar char="•"/>
        <a:defRPr sz="2800">
          <a:solidFill>
            <a:schemeClr val="tx1"/>
          </a:solidFill>
          <a:latin typeface="+mn-lt"/>
          <a:ea typeface="MS PGothic" pitchFamily="34" charset="-128"/>
          <a:cs typeface="MS PGothic"/>
        </a:defRPr>
      </a:lvl1pPr>
      <a:lvl2pPr marL="682625" indent="-217488" algn="l" rtl="0" eaLnBrk="0" fontAlgn="base" hangingPunct="0">
        <a:spcBef>
          <a:spcPct val="20000"/>
        </a:spcBef>
        <a:spcAft>
          <a:spcPct val="0"/>
        </a:spcAft>
        <a:buClr>
          <a:srgbClr val="0073B9"/>
        </a:buClr>
        <a:buFont typeface="Arial Narrow" pitchFamily="34" charset="0"/>
        <a:buChar char="–"/>
        <a:defRPr sz="2400">
          <a:solidFill>
            <a:schemeClr val="tx1"/>
          </a:solidFill>
          <a:latin typeface="+mn-lt"/>
          <a:ea typeface="MS PGothic" pitchFamily="34" charset="-128"/>
          <a:cs typeface="MS PGothic"/>
        </a:defRPr>
      </a:lvl2pPr>
      <a:lvl3pPr marL="1146175" indent="-231775" algn="l" rtl="0" eaLnBrk="0" fontAlgn="base" hangingPunct="0">
        <a:spcBef>
          <a:spcPct val="20000"/>
        </a:spcBef>
        <a:spcAft>
          <a:spcPct val="0"/>
        </a:spcAft>
        <a:buClr>
          <a:srgbClr val="0073B9"/>
        </a:buClr>
        <a:buFont typeface="Wingdings" pitchFamily="2" charset="2"/>
        <a:buChar char="§"/>
        <a:defRPr sz="2400">
          <a:solidFill>
            <a:srgbClr val="585858"/>
          </a:solidFill>
          <a:latin typeface="+mn-lt"/>
          <a:ea typeface="MS PGothic" pitchFamily="34" charset="-128"/>
          <a:cs typeface="MS PGothic"/>
        </a:defRPr>
      </a:lvl3pPr>
      <a:lvl4pPr marL="1597025" indent="-217488" algn="l" rtl="0" eaLnBrk="0" fontAlgn="base" hangingPunct="0">
        <a:spcBef>
          <a:spcPct val="20000"/>
        </a:spcBef>
        <a:spcAft>
          <a:spcPct val="0"/>
        </a:spcAft>
        <a:buClr>
          <a:srgbClr val="0073B9"/>
        </a:buClr>
        <a:buSzPct val="45000"/>
        <a:buFont typeface="Monotype Sorts"/>
        <a:buChar char="u"/>
        <a:defRPr sz="2400">
          <a:solidFill>
            <a:srgbClr val="585858"/>
          </a:solidFill>
          <a:latin typeface="+mn-lt"/>
          <a:ea typeface="MS PGothic" pitchFamily="34" charset="-128"/>
          <a:cs typeface="MS PGothic"/>
        </a:defRPr>
      </a:lvl4pPr>
      <a:lvl5pPr marL="2176463" indent="-238125" algn="l" rtl="0" eaLnBrk="0" fontAlgn="base" hangingPunct="0">
        <a:spcBef>
          <a:spcPct val="20000"/>
        </a:spcBef>
        <a:spcAft>
          <a:spcPct val="0"/>
        </a:spcAft>
        <a:defRPr sz="2400">
          <a:solidFill>
            <a:srgbClr val="585858"/>
          </a:solidFill>
          <a:latin typeface="+mn-lt"/>
          <a:ea typeface="MS PGothic" pitchFamily="34" charset="-128"/>
          <a:cs typeface="MS PGothic"/>
        </a:defRPr>
      </a:lvl5pPr>
      <a:lvl6pPr marL="2633663" indent="-238125" algn="l" rtl="0" fontAlgn="base">
        <a:spcBef>
          <a:spcPct val="20000"/>
        </a:spcBef>
        <a:spcAft>
          <a:spcPct val="0"/>
        </a:spcAft>
        <a:defRPr sz="2400">
          <a:solidFill>
            <a:srgbClr val="585858"/>
          </a:solidFill>
          <a:latin typeface="+mn-lt"/>
          <a:ea typeface="+mn-ea"/>
        </a:defRPr>
      </a:lvl6pPr>
      <a:lvl7pPr marL="3090863" indent="-238125" algn="l" rtl="0" fontAlgn="base">
        <a:spcBef>
          <a:spcPct val="20000"/>
        </a:spcBef>
        <a:spcAft>
          <a:spcPct val="0"/>
        </a:spcAft>
        <a:defRPr sz="2400">
          <a:solidFill>
            <a:srgbClr val="585858"/>
          </a:solidFill>
          <a:latin typeface="+mn-lt"/>
          <a:ea typeface="+mn-ea"/>
        </a:defRPr>
      </a:lvl7pPr>
      <a:lvl8pPr marL="3548063" indent="-238125" algn="l" rtl="0" fontAlgn="base">
        <a:spcBef>
          <a:spcPct val="20000"/>
        </a:spcBef>
        <a:spcAft>
          <a:spcPct val="0"/>
        </a:spcAft>
        <a:defRPr sz="2400">
          <a:solidFill>
            <a:srgbClr val="585858"/>
          </a:solidFill>
          <a:latin typeface="+mn-lt"/>
          <a:ea typeface="+mn-ea"/>
        </a:defRPr>
      </a:lvl8pPr>
      <a:lvl9pPr marL="4005263" indent="-238125" algn="l" rtl="0" fontAlgn="base">
        <a:spcBef>
          <a:spcPct val="20000"/>
        </a:spcBef>
        <a:spcAft>
          <a:spcPct val="0"/>
        </a:spcAft>
        <a:defRPr sz="2400">
          <a:solidFill>
            <a:srgbClr val="585858"/>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2" name="Rectangle 3"/>
          <p:cNvSpPr>
            <a:spLocks noGrp="1" noChangeArrowheads="1"/>
          </p:cNvSpPr>
          <p:nvPr>
            <p:ph type="body" idx="1"/>
          </p:nvPr>
        </p:nvSpPr>
        <p:spPr bwMode="auto">
          <a:xfrm>
            <a:off x="457200" y="1447800"/>
            <a:ext cx="8470900" cy="3392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5603" name="Rectangle 4"/>
          <p:cNvSpPr>
            <a:spLocks noGrp="1" noChangeArrowheads="1"/>
          </p:cNvSpPr>
          <p:nvPr>
            <p:ph type="title"/>
          </p:nvPr>
        </p:nvSpPr>
        <p:spPr bwMode="auto">
          <a:xfrm>
            <a:off x="139700" y="152400"/>
            <a:ext cx="6934200" cy="914400"/>
          </a:xfrm>
          <a:prstGeom prst="rect">
            <a:avLst/>
          </a:prstGeom>
          <a:noFill/>
          <a:ln w="9525">
            <a:noFill/>
            <a:miter lim="800000"/>
            <a:headEnd/>
            <a:tailEnd/>
          </a:ln>
        </p:spPr>
        <p:txBody>
          <a:bodyPr vert="horz" wrap="none" lIns="0" tIns="0" rIns="0" bIns="0" numCol="1" anchor="ctr" anchorCtr="0" compatLnSpc="1">
            <a:prstTxWarp prst="textNoShape">
              <a:avLst/>
            </a:prstTxWarp>
          </a:bodyPr>
          <a:lstStyle/>
          <a:p>
            <a:pPr lvl="0"/>
            <a:r>
              <a:rPr lang="en-US" altLang="en-US" smtClean="0"/>
              <a:t>Click to edit Master title style</a:t>
            </a:r>
          </a:p>
        </p:txBody>
      </p:sp>
      <p:sp>
        <p:nvSpPr>
          <p:cNvPr id="3076" name="Line 5"/>
          <p:cNvSpPr>
            <a:spLocks noChangeShapeType="1"/>
          </p:cNvSpPr>
          <p:nvPr/>
        </p:nvSpPr>
        <p:spPr bwMode="auto">
          <a:xfrm>
            <a:off x="7391400" y="0"/>
            <a:ext cx="0" cy="12192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077" name="Line 6"/>
          <p:cNvSpPr>
            <a:spLocks noChangeShapeType="1"/>
          </p:cNvSpPr>
          <p:nvPr/>
        </p:nvSpPr>
        <p:spPr bwMode="auto">
          <a:xfrm>
            <a:off x="0" y="6629400"/>
            <a:ext cx="9144000" cy="0"/>
          </a:xfrm>
          <a:prstGeom prst="line">
            <a:avLst/>
          </a:prstGeom>
          <a:noFill/>
          <a:ln w="6350">
            <a:solidFill>
              <a:schemeClr val="bg2"/>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078" name="Text Box 7"/>
          <p:cNvSpPr txBox="1">
            <a:spLocks noChangeArrowheads="1"/>
          </p:cNvSpPr>
          <p:nvPr/>
        </p:nvSpPr>
        <p:spPr bwMode="auto">
          <a:xfrm>
            <a:off x="8686800" y="6643688"/>
            <a:ext cx="307975" cy="198437"/>
          </a:xfrm>
          <a:prstGeom prst="rect">
            <a:avLst/>
          </a:prstGeom>
          <a:noFill/>
          <a:ln>
            <a:noFill/>
          </a:ln>
          <a:extLst/>
        </p:spPr>
        <p:txBody>
          <a:bodyPr>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fld id="{03F6642B-9D7E-43E9-BAB1-8C1DB8079FBF}" type="slidenum">
              <a:rPr lang="en-US" altLang="en-US" sz="700" smtClean="0">
                <a:solidFill>
                  <a:srgbClr val="000000"/>
                </a:solidFill>
              </a:rPr>
              <a:pPr eaLnBrk="0" fontAlgn="base" hangingPunct="0">
                <a:spcBef>
                  <a:spcPct val="0"/>
                </a:spcBef>
                <a:spcAft>
                  <a:spcPct val="0"/>
                </a:spcAft>
                <a:defRPr/>
              </a:pPr>
              <a:t>‹#›</a:t>
            </a:fld>
            <a:endParaRPr lang="en-US" altLang="en-US" sz="800" dirty="0" smtClean="0">
              <a:solidFill>
                <a:srgbClr val="000000"/>
              </a:solidFill>
            </a:endParaRPr>
          </a:p>
        </p:txBody>
      </p:sp>
      <p:sp>
        <p:nvSpPr>
          <p:cNvPr id="3079" name="Text Box 8"/>
          <p:cNvSpPr txBox="1">
            <a:spLocks noChangeArrowheads="1"/>
          </p:cNvSpPr>
          <p:nvPr/>
        </p:nvSpPr>
        <p:spPr bwMode="auto">
          <a:xfrm>
            <a:off x="234950" y="6650038"/>
            <a:ext cx="1517650" cy="198437"/>
          </a:xfrm>
          <a:prstGeom prst="rect">
            <a:avLst/>
          </a:prstGeom>
          <a:noFill/>
          <a:ln>
            <a:noFill/>
          </a:ln>
          <a:extLst/>
        </p:spPr>
        <p:txBody>
          <a:bodyPr wrap="none">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r>
              <a:rPr lang="en-US" altLang="en-US" sz="700" dirty="0" smtClean="0">
                <a:solidFill>
                  <a:srgbClr val="808080"/>
                </a:solidFill>
                <a:latin typeface="Arial Narrow" pitchFamily="34" charset="0"/>
              </a:rPr>
              <a:t>Blue Cross Blue Shield of Massachusetts</a:t>
            </a:r>
          </a:p>
        </p:txBody>
      </p:sp>
      <p:sp>
        <p:nvSpPr>
          <p:cNvPr id="3080" name="Line 9"/>
          <p:cNvSpPr>
            <a:spLocks noChangeShapeType="1"/>
          </p:cNvSpPr>
          <p:nvPr/>
        </p:nvSpPr>
        <p:spPr bwMode="auto">
          <a:xfrm>
            <a:off x="0" y="152400"/>
            <a:ext cx="91440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3081" name="Line 10"/>
          <p:cNvSpPr>
            <a:spLocks noChangeShapeType="1"/>
          </p:cNvSpPr>
          <p:nvPr/>
        </p:nvSpPr>
        <p:spPr bwMode="auto">
          <a:xfrm>
            <a:off x="0" y="1066800"/>
            <a:ext cx="92202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pic>
        <p:nvPicPr>
          <p:cNvPr id="25610" name="Picture 11" descr="bcbsma_new_3005_30bk"/>
          <p:cNvPicPr>
            <a:picLocks noChangeAspect="1" noChangeArrowheads="1"/>
          </p:cNvPicPr>
          <p:nvPr userDrawn="1"/>
        </p:nvPicPr>
        <p:blipFill>
          <a:blip r:embed="rId20"/>
          <a:srcRect/>
          <a:stretch>
            <a:fillRect/>
          </a:stretch>
        </p:blipFill>
        <p:spPr bwMode="auto">
          <a:xfrm>
            <a:off x="7543800" y="357188"/>
            <a:ext cx="1441450" cy="544512"/>
          </a:xfrm>
          <a:prstGeom prst="rect">
            <a:avLst/>
          </a:prstGeom>
          <a:noFill/>
          <a:ln w="9525">
            <a:noFill/>
            <a:miter lim="800000"/>
            <a:headEnd/>
            <a:tailEnd/>
          </a:ln>
        </p:spPr>
      </p:pic>
    </p:spTree>
    <p:extLst>
      <p:ext uri="{BB962C8B-B14F-4D97-AF65-F5344CB8AC3E}">
        <p14:creationId xmlns:p14="http://schemas.microsoft.com/office/powerpoint/2010/main" val="223320389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 id="2147483786" r:id="rId18"/>
  </p:sldLayoutIdLst>
  <p:txStyles>
    <p:titleStyle>
      <a:lvl1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1pPr>
      <a:lvl2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2pPr>
      <a:lvl3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3pPr>
      <a:lvl4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4pPr>
      <a:lvl5pPr algn="l" rtl="0" eaLnBrk="0" fontAlgn="base" hangingPunct="0">
        <a:spcBef>
          <a:spcPct val="0"/>
        </a:spcBef>
        <a:spcAft>
          <a:spcPct val="0"/>
        </a:spcAft>
        <a:defRPr sz="2400" b="1">
          <a:solidFill>
            <a:schemeClr val="tx1"/>
          </a:solidFill>
          <a:latin typeface="Century Gothic" pitchFamily="34" charset="0"/>
          <a:ea typeface="MS PGothic" pitchFamily="34" charset="-128"/>
          <a:cs typeface="MS PGothic"/>
        </a:defRPr>
      </a:lvl5pPr>
      <a:lvl6pPr marL="457200" algn="l" rtl="0" fontAlgn="base">
        <a:spcBef>
          <a:spcPct val="0"/>
        </a:spcBef>
        <a:spcAft>
          <a:spcPct val="0"/>
        </a:spcAft>
        <a:defRPr sz="3200">
          <a:solidFill>
            <a:srgbClr val="0073B9"/>
          </a:solidFill>
          <a:latin typeface="Arial Narrow" pitchFamily="34" charset="0"/>
          <a:ea typeface="ＭＳ Ｐゴシック" pitchFamily="1" charset="-128"/>
        </a:defRPr>
      </a:lvl6pPr>
      <a:lvl7pPr marL="914400" algn="l" rtl="0" fontAlgn="base">
        <a:spcBef>
          <a:spcPct val="0"/>
        </a:spcBef>
        <a:spcAft>
          <a:spcPct val="0"/>
        </a:spcAft>
        <a:defRPr sz="3200">
          <a:solidFill>
            <a:srgbClr val="0073B9"/>
          </a:solidFill>
          <a:latin typeface="Arial Narrow" pitchFamily="34" charset="0"/>
          <a:ea typeface="ＭＳ Ｐゴシック" pitchFamily="1" charset="-128"/>
        </a:defRPr>
      </a:lvl7pPr>
      <a:lvl8pPr marL="1371600" algn="l" rtl="0" fontAlgn="base">
        <a:spcBef>
          <a:spcPct val="0"/>
        </a:spcBef>
        <a:spcAft>
          <a:spcPct val="0"/>
        </a:spcAft>
        <a:defRPr sz="3200">
          <a:solidFill>
            <a:srgbClr val="0073B9"/>
          </a:solidFill>
          <a:latin typeface="Arial Narrow" pitchFamily="34" charset="0"/>
          <a:ea typeface="ＭＳ Ｐゴシック" pitchFamily="1" charset="-128"/>
        </a:defRPr>
      </a:lvl8pPr>
      <a:lvl9pPr marL="1828800" algn="l" rtl="0" fontAlgn="base">
        <a:spcBef>
          <a:spcPct val="0"/>
        </a:spcBef>
        <a:spcAft>
          <a:spcPct val="0"/>
        </a:spcAft>
        <a:defRPr sz="3200">
          <a:solidFill>
            <a:srgbClr val="0073B9"/>
          </a:solidFill>
          <a:latin typeface="Arial Narrow" pitchFamily="34" charset="0"/>
          <a:ea typeface="ＭＳ Ｐゴシック" pitchFamily="1" charset="-128"/>
        </a:defRPr>
      </a:lvl9pPr>
    </p:titleStyle>
    <p:bodyStyle>
      <a:lvl1pPr marL="342900" indent="-342900" algn="l" rtl="0" eaLnBrk="0" fontAlgn="base" hangingPunct="0">
        <a:spcBef>
          <a:spcPct val="20000"/>
        </a:spcBef>
        <a:spcAft>
          <a:spcPct val="0"/>
        </a:spcAft>
        <a:defRPr sz="2200">
          <a:solidFill>
            <a:schemeClr val="tx1"/>
          </a:solidFill>
          <a:latin typeface="+mn-lt"/>
          <a:ea typeface="MS PGothic" pitchFamily="34" charset="-128"/>
          <a:cs typeface="MS PGothic"/>
        </a:defRPr>
      </a:lvl1pPr>
      <a:lvl2pPr marL="288925" indent="-174625" algn="l" rtl="0" eaLnBrk="0" fontAlgn="base" hangingPunct="0">
        <a:spcBef>
          <a:spcPct val="20000"/>
        </a:spcBef>
        <a:spcAft>
          <a:spcPct val="0"/>
        </a:spcAft>
        <a:buClr>
          <a:srgbClr val="0073B9"/>
        </a:buClr>
        <a:buSzPct val="90000"/>
        <a:buFont typeface="Times" pitchFamily="18" charset="0"/>
        <a:buChar char="•"/>
        <a:defRPr>
          <a:solidFill>
            <a:schemeClr val="tx1"/>
          </a:solidFill>
          <a:latin typeface="+mn-lt"/>
          <a:ea typeface="MS PGothic" pitchFamily="34" charset="-128"/>
          <a:cs typeface="MS PGothic"/>
        </a:defRPr>
      </a:lvl2pPr>
      <a:lvl3pPr marL="623888" indent="-220663" algn="l" rtl="0" eaLnBrk="0" fontAlgn="base" hangingPunct="0">
        <a:spcBef>
          <a:spcPct val="20000"/>
        </a:spcBef>
        <a:spcAft>
          <a:spcPct val="0"/>
        </a:spcAft>
        <a:buClr>
          <a:srgbClr val="0073B9"/>
        </a:buClr>
        <a:buChar char="—"/>
        <a:defRPr>
          <a:solidFill>
            <a:schemeClr val="tx1"/>
          </a:solidFill>
          <a:latin typeface="+mn-lt"/>
          <a:ea typeface="MS PGothic" pitchFamily="34" charset="-128"/>
          <a:cs typeface="MS PGothic"/>
        </a:defRPr>
      </a:lvl3pPr>
      <a:lvl4pPr marL="969963" indent="-231775" algn="l" rtl="0" eaLnBrk="0" fontAlgn="base" hangingPunct="0">
        <a:spcBef>
          <a:spcPct val="20000"/>
        </a:spcBef>
        <a:spcAft>
          <a:spcPct val="0"/>
        </a:spcAft>
        <a:buClr>
          <a:srgbClr val="0073B9"/>
        </a:buClr>
        <a:buSzPct val="90000"/>
        <a:buFont typeface="Wingdings" pitchFamily="2" charset="2"/>
        <a:buChar char="§"/>
        <a:defRPr>
          <a:solidFill>
            <a:schemeClr val="tx1"/>
          </a:solidFill>
          <a:latin typeface="+mn-lt"/>
          <a:ea typeface="MS PGothic" pitchFamily="34" charset="-128"/>
          <a:cs typeface="MS PGothic"/>
        </a:defRPr>
      </a:lvl4pPr>
      <a:lvl5pPr marL="1938338" indent="-109538" algn="l" rtl="0" eaLnBrk="0" fontAlgn="base" hangingPunct="0">
        <a:spcBef>
          <a:spcPct val="20000"/>
        </a:spcBef>
        <a:spcAft>
          <a:spcPct val="0"/>
        </a:spcAft>
        <a:defRPr>
          <a:solidFill>
            <a:schemeClr val="tx1"/>
          </a:solidFill>
          <a:latin typeface="+mn-lt"/>
          <a:ea typeface="MS PGothic" pitchFamily="34" charset="-128"/>
          <a:cs typeface="MS PGothic"/>
        </a:defRPr>
      </a:lvl5pPr>
      <a:lvl6pPr marL="2395538" algn="l" rtl="0" fontAlgn="base">
        <a:spcBef>
          <a:spcPct val="20000"/>
        </a:spcBef>
        <a:spcAft>
          <a:spcPct val="0"/>
        </a:spcAft>
        <a:defRPr>
          <a:solidFill>
            <a:schemeClr val="tx1"/>
          </a:solidFill>
          <a:latin typeface="+mn-lt"/>
          <a:ea typeface="+mn-ea"/>
        </a:defRPr>
      </a:lvl6pPr>
      <a:lvl7pPr marL="2852738" algn="l" rtl="0" fontAlgn="base">
        <a:spcBef>
          <a:spcPct val="20000"/>
        </a:spcBef>
        <a:spcAft>
          <a:spcPct val="0"/>
        </a:spcAft>
        <a:defRPr>
          <a:solidFill>
            <a:schemeClr val="tx1"/>
          </a:solidFill>
          <a:latin typeface="+mn-lt"/>
          <a:ea typeface="+mn-ea"/>
        </a:defRPr>
      </a:lvl7pPr>
      <a:lvl8pPr marL="3309938" algn="l" rtl="0" fontAlgn="base">
        <a:spcBef>
          <a:spcPct val="20000"/>
        </a:spcBef>
        <a:spcAft>
          <a:spcPct val="0"/>
        </a:spcAft>
        <a:defRPr>
          <a:solidFill>
            <a:schemeClr val="tx1"/>
          </a:solidFill>
          <a:latin typeface="+mn-lt"/>
          <a:ea typeface="+mn-ea"/>
        </a:defRPr>
      </a:lvl8pPr>
      <a:lvl9pPr marL="3767138" algn="l" rtl="0" fontAlgn="base">
        <a:spcBef>
          <a:spcPct val="20000"/>
        </a:spcBef>
        <a:spcAft>
          <a:spcPct val="0"/>
        </a:spcAft>
        <a:defRPr>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6066" name="Picture 15" descr="bcbsma_new_3005_30bk"/>
          <p:cNvPicPr>
            <a:picLocks noChangeAspect="1" noChangeArrowheads="1"/>
          </p:cNvPicPr>
          <p:nvPr/>
        </p:nvPicPr>
        <p:blipFill>
          <a:blip r:embed="rId9"/>
          <a:srcRect/>
          <a:stretch>
            <a:fillRect/>
          </a:stretch>
        </p:blipFill>
        <p:spPr bwMode="auto">
          <a:xfrm>
            <a:off x="7543800" y="357188"/>
            <a:ext cx="1441450" cy="544512"/>
          </a:xfrm>
          <a:prstGeom prst="rect">
            <a:avLst/>
          </a:prstGeom>
          <a:noFill/>
          <a:ln w="9525">
            <a:noFill/>
            <a:miter lim="800000"/>
            <a:headEnd/>
            <a:tailEnd/>
          </a:ln>
        </p:spPr>
      </p:pic>
      <p:sp>
        <p:nvSpPr>
          <p:cNvPr id="216067" name="Rectangle 12"/>
          <p:cNvSpPr>
            <a:spLocks noGrp="1" noChangeArrowheads="1"/>
          </p:cNvSpPr>
          <p:nvPr>
            <p:ph type="body" idx="1"/>
          </p:nvPr>
        </p:nvSpPr>
        <p:spPr bwMode="auto">
          <a:xfrm>
            <a:off x="457200" y="1447800"/>
            <a:ext cx="8470900" cy="3392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216068" name="Rectangle 13"/>
          <p:cNvSpPr>
            <a:spLocks noGrp="1" noChangeArrowheads="1"/>
          </p:cNvSpPr>
          <p:nvPr>
            <p:ph type="title"/>
          </p:nvPr>
        </p:nvSpPr>
        <p:spPr bwMode="auto">
          <a:xfrm>
            <a:off x="457200" y="152400"/>
            <a:ext cx="6934200" cy="914400"/>
          </a:xfrm>
          <a:prstGeom prst="rect">
            <a:avLst/>
          </a:prstGeom>
          <a:noFill/>
          <a:ln w="9525">
            <a:noFill/>
            <a:miter lim="800000"/>
            <a:headEnd/>
            <a:tailEnd/>
          </a:ln>
        </p:spPr>
        <p:txBody>
          <a:bodyPr vert="horz" wrap="none" lIns="0" tIns="0" rIns="0" bIns="0" numCol="1" anchor="ctr" anchorCtr="0" compatLnSpc="1">
            <a:prstTxWarp prst="textNoShape">
              <a:avLst/>
            </a:prstTxWarp>
          </a:bodyPr>
          <a:lstStyle/>
          <a:p>
            <a:pPr lvl="0"/>
            <a:r>
              <a:rPr lang="en-US" altLang="en-US" smtClean="0"/>
              <a:t>Click to edit Master title style</a:t>
            </a:r>
          </a:p>
        </p:txBody>
      </p:sp>
      <p:sp>
        <p:nvSpPr>
          <p:cNvPr id="20485" name="Line 16"/>
          <p:cNvSpPr>
            <a:spLocks noChangeShapeType="1"/>
          </p:cNvSpPr>
          <p:nvPr/>
        </p:nvSpPr>
        <p:spPr bwMode="auto">
          <a:xfrm>
            <a:off x="7391400" y="0"/>
            <a:ext cx="0" cy="121920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20486" name="Line 17"/>
          <p:cNvSpPr>
            <a:spLocks noChangeShapeType="1"/>
          </p:cNvSpPr>
          <p:nvPr/>
        </p:nvSpPr>
        <p:spPr bwMode="auto">
          <a:xfrm>
            <a:off x="0" y="6629400"/>
            <a:ext cx="9144000" cy="0"/>
          </a:xfrm>
          <a:prstGeom prst="line">
            <a:avLst/>
          </a:prstGeom>
          <a:noFill/>
          <a:ln w="6350">
            <a:solidFill>
              <a:schemeClr val="bg2"/>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21511" name="Text Box 19"/>
          <p:cNvSpPr txBox="1">
            <a:spLocks noChangeArrowheads="1"/>
          </p:cNvSpPr>
          <p:nvPr/>
        </p:nvSpPr>
        <p:spPr bwMode="auto">
          <a:xfrm>
            <a:off x="8686800" y="6643688"/>
            <a:ext cx="307975" cy="198437"/>
          </a:xfrm>
          <a:prstGeom prst="rect">
            <a:avLst/>
          </a:prstGeom>
          <a:noFill/>
          <a:ln>
            <a:noFill/>
          </a:ln>
          <a:extLst/>
        </p:spPr>
        <p:txBody>
          <a:bodyPr>
            <a:spAutoFit/>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0" fontAlgn="base" hangingPunct="0">
              <a:spcBef>
                <a:spcPct val="0"/>
              </a:spcBef>
              <a:spcAft>
                <a:spcPct val="0"/>
              </a:spcAft>
              <a:defRPr/>
            </a:pPr>
            <a:fld id="{25045305-1F73-4E96-B352-53AD399B0FD6}" type="slidenum">
              <a:rPr lang="en-US" altLang="en-US" sz="700" smtClean="0">
                <a:solidFill>
                  <a:srgbClr val="000000"/>
                </a:solidFill>
              </a:rPr>
              <a:pPr eaLnBrk="0" fontAlgn="base" hangingPunct="0">
                <a:spcBef>
                  <a:spcPct val="0"/>
                </a:spcBef>
                <a:spcAft>
                  <a:spcPct val="0"/>
                </a:spcAft>
                <a:defRPr/>
              </a:pPr>
              <a:t>‹#›</a:t>
            </a:fld>
            <a:endParaRPr lang="en-US" altLang="en-US" sz="800" smtClean="0">
              <a:solidFill>
                <a:srgbClr val="000000"/>
              </a:solidFill>
            </a:endParaRPr>
          </a:p>
        </p:txBody>
      </p:sp>
      <p:sp>
        <p:nvSpPr>
          <p:cNvPr id="21512" name="Text Box 20"/>
          <p:cNvSpPr txBox="1">
            <a:spLocks noChangeArrowheads="1"/>
          </p:cNvSpPr>
          <p:nvPr/>
        </p:nvSpPr>
        <p:spPr bwMode="auto">
          <a:xfrm>
            <a:off x="234950" y="6650038"/>
            <a:ext cx="1517650" cy="198437"/>
          </a:xfrm>
          <a:prstGeom prst="rect">
            <a:avLst/>
          </a:prstGeom>
          <a:noFill/>
          <a:ln>
            <a:noFill/>
          </a:ln>
          <a:extLst/>
        </p:spPr>
        <p:txBody>
          <a:bodyPr wrap="none">
            <a:spAutoFit/>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0" fontAlgn="base" hangingPunct="0">
              <a:spcBef>
                <a:spcPct val="0"/>
              </a:spcBef>
              <a:spcAft>
                <a:spcPct val="0"/>
              </a:spcAft>
              <a:defRPr/>
            </a:pPr>
            <a:r>
              <a:rPr lang="en-US" altLang="en-US" sz="700" smtClean="0">
                <a:solidFill>
                  <a:srgbClr val="808080"/>
                </a:solidFill>
                <a:latin typeface="Arial Narrow" pitchFamily="34" charset="0"/>
              </a:rPr>
              <a:t>Blue Cross Blue Shield of Massachusetts</a:t>
            </a:r>
          </a:p>
        </p:txBody>
      </p:sp>
      <p:sp>
        <p:nvSpPr>
          <p:cNvPr id="20489" name="Line 22"/>
          <p:cNvSpPr>
            <a:spLocks noChangeShapeType="1"/>
          </p:cNvSpPr>
          <p:nvPr/>
        </p:nvSpPr>
        <p:spPr bwMode="auto">
          <a:xfrm>
            <a:off x="0" y="152400"/>
            <a:ext cx="91440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
        <p:nvSpPr>
          <p:cNvPr id="20490" name="Line 23"/>
          <p:cNvSpPr>
            <a:spLocks noChangeShapeType="1"/>
          </p:cNvSpPr>
          <p:nvPr/>
        </p:nvSpPr>
        <p:spPr bwMode="auto">
          <a:xfrm>
            <a:off x="0" y="1066800"/>
            <a:ext cx="9220200" cy="0"/>
          </a:xfrm>
          <a:prstGeom prst="line">
            <a:avLst/>
          </a:prstGeom>
          <a:noFill/>
          <a:ln w="9525">
            <a:solidFill>
              <a:schemeClr val="tx1"/>
            </a:solidFill>
            <a:round/>
            <a:headEnd/>
            <a:tailEnd/>
          </a:ln>
          <a:extLst/>
        </p:spPr>
        <p:txBody>
          <a:bodyPr wrap="none" anchor="ctr"/>
          <a:lstStyle/>
          <a:p>
            <a:pPr eaLnBrk="0" fontAlgn="base" hangingPunct="0">
              <a:spcBef>
                <a:spcPct val="0"/>
              </a:spcBef>
              <a:spcAft>
                <a:spcPct val="0"/>
              </a:spcAft>
              <a:defRPr/>
            </a:pPr>
            <a:endParaRPr lang="en-US" sz="2400">
              <a:solidFill>
                <a:srgbClr val="000000"/>
              </a:solidFill>
              <a:latin typeface="Arial" pitchFamily="34" charset="0"/>
            </a:endParaRPr>
          </a:p>
        </p:txBody>
      </p:sp>
    </p:spTree>
    <p:extLst>
      <p:ext uri="{BB962C8B-B14F-4D97-AF65-F5344CB8AC3E}">
        <p14:creationId xmlns:p14="http://schemas.microsoft.com/office/powerpoint/2010/main" val="4275664504"/>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Lst>
  <p:hf hdr="0" ftr="0" dt="0"/>
  <p:txStyles>
    <p:titleStyle>
      <a:lvl1pPr algn="l" rtl="0" eaLnBrk="0" fontAlgn="base" hangingPunct="0">
        <a:spcBef>
          <a:spcPct val="0"/>
        </a:spcBef>
        <a:spcAft>
          <a:spcPct val="0"/>
        </a:spcAft>
        <a:defRPr sz="2800">
          <a:solidFill>
            <a:srgbClr val="0073B9"/>
          </a:solidFill>
          <a:latin typeface="+mj-lt"/>
          <a:ea typeface="MS PGothic" pitchFamily="34" charset="-128"/>
          <a:cs typeface="MS PGothic"/>
        </a:defRPr>
      </a:lvl1pPr>
      <a:lvl2pPr algn="l" rtl="0" eaLnBrk="0" fontAlgn="base" hangingPunct="0">
        <a:spcBef>
          <a:spcPct val="0"/>
        </a:spcBef>
        <a:spcAft>
          <a:spcPct val="0"/>
        </a:spcAft>
        <a:defRPr sz="2800">
          <a:solidFill>
            <a:srgbClr val="0073B9"/>
          </a:solidFill>
          <a:latin typeface="Arial Narrow" pitchFamily="1" charset="0"/>
          <a:ea typeface="MS PGothic" pitchFamily="34" charset="-128"/>
          <a:cs typeface="MS PGothic"/>
        </a:defRPr>
      </a:lvl2pPr>
      <a:lvl3pPr algn="l" rtl="0" eaLnBrk="0" fontAlgn="base" hangingPunct="0">
        <a:spcBef>
          <a:spcPct val="0"/>
        </a:spcBef>
        <a:spcAft>
          <a:spcPct val="0"/>
        </a:spcAft>
        <a:defRPr sz="2800">
          <a:solidFill>
            <a:srgbClr val="0073B9"/>
          </a:solidFill>
          <a:latin typeface="Arial Narrow" pitchFamily="1" charset="0"/>
          <a:ea typeface="MS PGothic" pitchFamily="34" charset="-128"/>
          <a:cs typeface="MS PGothic"/>
        </a:defRPr>
      </a:lvl3pPr>
      <a:lvl4pPr algn="l" rtl="0" eaLnBrk="0" fontAlgn="base" hangingPunct="0">
        <a:spcBef>
          <a:spcPct val="0"/>
        </a:spcBef>
        <a:spcAft>
          <a:spcPct val="0"/>
        </a:spcAft>
        <a:defRPr sz="2800">
          <a:solidFill>
            <a:srgbClr val="0073B9"/>
          </a:solidFill>
          <a:latin typeface="Arial Narrow" pitchFamily="1" charset="0"/>
          <a:ea typeface="MS PGothic" pitchFamily="34" charset="-128"/>
          <a:cs typeface="MS PGothic"/>
        </a:defRPr>
      </a:lvl4pPr>
      <a:lvl5pPr algn="l" rtl="0" eaLnBrk="0" fontAlgn="base" hangingPunct="0">
        <a:spcBef>
          <a:spcPct val="0"/>
        </a:spcBef>
        <a:spcAft>
          <a:spcPct val="0"/>
        </a:spcAft>
        <a:defRPr sz="2800">
          <a:solidFill>
            <a:srgbClr val="0073B9"/>
          </a:solidFill>
          <a:latin typeface="Arial Narrow" pitchFamily="1" charset="0"/>
          <a:ea typeface="MS PGothic" pitchFamily="34" charset="-128"/>
          <a:cs typeface="MS PGothic"/>
        </a:defRPr>
      </a:lvl5pPr>
      <a:lvl6pPr marL="457200" algn="l" rtl="0" fontAlgn="base">
        <a:spcBef>
          <a:spcPct val="0"/>
        </a:spcBef>
        <a:spcAft>
          <a:spcPct val="0"/>
        </a:spcAft>
        <a:defRPr sz="3200">
          <a:solidFill>
            <a:srgbClr val="0073B9"/>
          </a:solidFill>
          <a:latin typeface="Arial Narrow" pitchFamily="1" charset="0"/>
          <a:ea typeface="ＭＳ Ｐゴシック" pitchFamily="1" charset="-128"/>
        </a:defRPr>
      </a:lvl6pPr>
      <a:lvl7pPr marL="914400" algn="l" rtl="0" fontAlgn="base">
        <a:spcBef>
          <a:spcPct val="0"/>
        </a:spcBef>
        <a:spcAft>
          <a:spcPct val="0"/>
        </a:spcAft>
        <a:defRPr sz="3200">
          <a:solidFill>
            <a:srgbClr val="0073B9"/>
          </a:solidFill>
          <a:latin typeface="Arial Narrow" pitchFamily="1" charset="0"/>
          <a:ea typeface="ＭＳ Ｐゴシック" pitchFamily="1" charset="-128"/>
        </a:defRPr>
      </a:lvl7pPr>
      <a:lvl8pPr marL="1371600" algn="l" rtl="0" fontAlgn="base">
        <a:spcBef>
          <a:spcPct val="0"/>
        </a:spcBef>
        <a:spcAft>
          <a:spcPct val="0"/>
        </a:spcAft>
        <a:defRPr sz="3200">
          <a:solidFill>
            <a:srgbClr val="0073B9"/>
          </a:solidFill>
          <a:latin typeface="Arial Narrow" pitchFamily="1" charset="0"/>
          <a:ea typeface="ＭＳ Ｐゴシック" pitchFamily="1" charset="-128"/>
        </a:defRPr>
      </a:lvl8pPr>
      <a:lvl9pPr marL="1828800" algn="l" rtl="0" fontAlgn="base">
        <a:spcBef>
          <a:spcPct val="0"/>
        </a:spcBef>
        <a:spcAft>
          <a:spcPct val="0"/>
        </a:spcAft>
        <a:defRPr sz="3200">
          <a:solidFill>
            <a:srgbClr val="0073B9"/>
          </a:solidFill>
          <a:latin typeface="Arial Narrow" pitchFamily="1" charset="0"/>
          <a:ea typeface="ＭＳ Ｐゴシック" pitchFamily="1" charset="-128"/>
        </a:defRPr>
      </a:lvl9pPr>
    </p:titleStyle>
    <p:bodyStyle>
      <a:lvl1pPr algn="l" rtl="0" eaLnBrk="0" fontAlgn="base" hangingPunct="0">
        <a:spcBef>
          <a:spcPct val="20000"/>
        </a:spcBef>
        <a:spcAft>
          <a:spcPct val="0"/>
        </a:spcAft>
        <a:defRPr sz="2000">
          <a:solidFill>
            <a:schemeClr val="tx1"/>
          </a:solidFill>
          <a:latin typeface="+mn-lt"/>
          <a:ea typeface="MS PGothic" pitchFamily="34" charset="-128"/>
          <a:cs typeface="MS PGothic"/>
        </a:defRPr>
      </a:lvl1pPr>
      <a:lvl2pPr marL="288925" indent="-174625" algn="l" rtl="0" eaLnBrk="0" fontAlgn="base" hangingPunct="0">
        <a:spcBef>
          <a:spcPct val="20000"/>
        </a:spcBef>
        <a:spcAft>
          <a:spcPct val="0"/>
        </a:spcAft>
        <a:buClr>
          <a:srgbClr val="0073B9"/>
        </a:buClr>
        <a:buSzPct val="90000"/>
        <a:buFont typeface="Times" pitchFamily="18" charset="0"/>
        <a:buChar char="•"/>
        <a:defRPr>
          <a:solidFill>
            <a:schemeClr val="bg2"/>
          </a:solidFill>
          <a:latin typeface="+mn-lt"/>
          <a:ea typeface="MS PGothic" pitchFamily="34" charset="-128"/>
          <a:cs typeface="MS PGothic"/>
        </a:defRPr>
      </a:lvl2pPr>
      <a:lvl3pPr marL="623888" indent="-220663" algn="l" rtl="0" eaLnBrk="0" fontAlgn="base" hangingPunct="0">
        <a:spcBef>
          <a:spcPct val="20000"/>
        </a:spcBef>
        <a:spcAft>
          <a:spcPct val="0"/>
        </a:spcAft>
        <a:buClr>
          <a:srgbClr val="0073B9"/>
        </a:buClr>
        <a:buFont typeface="Arial Narrow" pitchFamily="34" charset="0"/>
        <a:buChar char="–"/>
        <a:defRPr sz="1600">
          <a:solidFill>
            <a:schemeClr val="bg2"/>
          </a:solidFill>
          <a:latin typeface="+mn-lt"/>
          <a:ea typeface="MS PGothic" pitchFamily="34" charset="-128"/>
          <a:cs typeface="MS PGothic"/>
        </a:defRPr>
      </a:lvl3pPr>
      <a:lvl4pPr marL="969963" indent="-231775" algn="l" rtl="0" eaLnBrk="0" fontAlgn="base" hangingPunct="0">
        <a:spcBef>
          <a:spcPct val="20000"/>
        </a:spcBef>
        <a:spcAft>
          <a:spcPct val="0"/>
        </a:spcAft>
        <a:buClr>
          <a:srgbClr val="0073B9"/>
        </a:buClr>
        <a:buSzPct val="90000"/>
        <a:buFont typeface="Wingdings" pitchFamily="2" charset="2"/>
        <a:buChar char="§"/>
        <a:defRPr sz="1400">
          <a:solidFill>
            <a:schemeClr val="bg2"/>
          </a:solidFill>
          <a:latin typeface="+mn-lt"/>
          <a:ea typeface="MS PGothic" pitchFamily="34" charset="-128"/>
          <a:cs typeface="MS PGothic"/>
        </a:defRPr>
      </a:lvl4pPr>
      <a:lvl5pPr marL="1938338" algn="l" rtl="0" eaLnBrk="0" fontAlgn="base" hangingPunct="0">
        <a:spcBef>
          <a:spcPct val="20000"/>
        </a:spcBef>
        <a:spcAft>
          <a:spcPct val="0"/>
        </a:spcAft>
        <a:defRPr>
          <a:solidFill>
            <a:schemeClr val="bg2"/>
          </a:solidFill>
          <a:latin typeface="+mn-lt"/>
          <a:ea typeface="MS PGothic" pitchFamily="34" charset="-128"/>
          <a:cs typeface="MS PGothic"/>
        </a:defRPr>
      </a:lvl5pPr>
      <a:lvl6pPr marL="2395538" algn="l" rtl="0" fontAlgn="base">
        <a:spcBef>
          <a:spcPct val="20000"/>
        </a:spcBef>
        <a:spcAft>
          <a:spcPct val="0"/>
        </a:spcAft>
        <a:defRPr>
          <a:solidFill>
            <a:schemeClr val="bg2"/>
          </a:solidFill>
          <a:latin typeface="+mn-lt"/>
          <a:ea typeface="+mn-ea"/>
        </a:defRPr>
      </a:lvl6pPr>
      <a:lvl7pPr marL="2852738" algn="l" rtl="0" fontAlgn="base">
        <a:spcBef>
          <a:spcPct val="20000"/>
        </a:spcBef>
        <a:spcAft>
          <a:spcPct val="0"/>
        </a:spcAft>
        <a:defRPr>
          <a:solidFill>
            <a:schemeClr val="bg2"/>
          </a:solidFill>
          <a:latin typeface="+mn-lt"/>
          <a:ea typeface="+mn-ea"/>
        </a:defRPr>
      </a:lvl7pPr>
      <a:lvl8pPr marL="3309938" algn="l" rtl="0" fontAlgn="base">
        <a:spcBef>
          <a:spcPct val="20000"/>
        </a:spcBef>
        <a:spcAft>
          <a:spcPct val="0"/>
        </a:spcAft>
        <a:defRPr>
          <a:solidFill>
            <a:schemeClr val="bg2"/>
          </a:solidFill>
          <a:latin typeface="+mn-lt"/>
          <a:ea typeface="+mn-ea"/>
        </a:defRPr>
      </a:lvl8pPr>
      <a:lvl9pPr marL="3767138" algn="l" rtl="0" fontAlgn="base">
        <a:spcBef>
          <a:spcPct val="20000"/>
        </a:spcBef>
        <a:spcAft>
          <a:spcPct val="0"/>
        </a:spcAft>
        <a:defRPr>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bwMode="auto">
          <a:xfrm>
            <a:off x="457200" y="1447800"/>
            <a:ext cx="8470900" cy="3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43" name="Rectangle 4"/>
          <p:cNvSpPr>
            <a:spLocks noGrp="1" noChangeArrowheads="1"/>
          </p:cNvSpPr>
          <p:nvPr>
            <p:ph type="title"/>
          </p:nvPr>
        </p:nvSpPr>
        <p:spPr bwMode="auto">
          <a:xfrm>
            <a:off x="139700" y="152400"/>
            <a:ext cx="6934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bodyPr>
          <a:lstStyle/>
          <a:p>
            <a:pPr lvl="0"/>
            <a:r>
              <a:rPr lang="en-US" altLang="en-US" smtClean="0"/>
              <a:t>Click to edit Master title style</a:t>
            </a:r>
          </a:p>
        </p:txBody>
      </p:sp>
      <p:sp>
        <p:nvSpPr>
          <p:cNvPr id="10244" name="Line 5"/>
          <p:cNvSpPr>
            <a:spLocks noChangeShapeType="1"/>
          </p:cNvSpPr>
          <p:nvPr/>
        </p:nvSpPr>
        <p:spPr bwMode="auto">
          <a:xfrm>
            <a:off x="7391400" y="0"/>
            <a:ext cx="0" cy="1219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smtClean="0">
              <a:solidFill>
                <a:srgbClr val="000000"/>
              </a:solidFill>
              <a:latin typeface="Arial" pitchFamily="34" charset="0"/>
            </a:endParaRPr>
          </a:p>
        </p:txBody>
      </p:sp>
      <p:sp>
        <p:nvSpPr>
          <p:cNvPr id="10245" name="Line 6"/>
          <p:cNvSpPr>
            <a:spLocks noChangeShapeType="1"/>
          </p:cNvSpPr>
          <p:nvPr/>
        </p:nvSpPr>
        <p:spPr bwMode="auto">
          <a:xfrm>
            <a:off x="0" y="6629400"/>
            <a:ext cx="9144000" cy="0"/>
          </a:xfrm>
          <a:prstGeom prst="line">
            <a:avLst/>
          </a:prstGeom>
          <a:noFill/>
          <a:ln w="6350">
            <a:solidFill>
              <a:schemeClr val="bg2"/>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smtClean="0">
              <a:solidFill>
                <a:srgbClr val="000000"/>
              </a:solidFill>
              <a:latin typeface="Arial" pitchFamily="34" charset="0"/>
            </a:endParaRPr>
          </a:p>
        </p:txBody>
      </p:sp>
      <p:sp>
        <p:nvSpPr>
          <p:cNvPr id="13319" name="Text Box 7"/>
          <p:cNvSpPr txBox="1">
            <a:spLocks noChangeArrowheads="1"/>
          </p:cNvSpPr>
          <p:nvPr/>
        </p:nvSpPr>
        <p:spPr bwMode="auto">
          <a:xfrm>
            <a:off x="8686800" y="6643688"/>
            <a:ext cx="307975"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fld id="{110377DB-F97F-48C6-AED8-FE50A9978AD9}" type="slidenum">
              <a:rPr lang="en-US" altLang="en-US" sz="700" smtClean="0">
                <a:solidFill>
                  <a:srgbClr val="000000"/>
                </a:solidFill>
              </a:rPr>
              <a:pPr eaLnBrk="0" fontAlgn="base" hangingPunct="0">
                <a:spcBef>
                  <a:spcPct val="0"/>
                </a:spcBef>
                <a:spcAft>
                  <a:spcPct val="0"/>
                </a:spcAft>
                <a:defRPr/>
              </a:pPr>
              <a:t>‹#›</a:t>
            </a:fld>
            <a:endParaRPr lang="en-US" altLang="en-US" sz="800" smtClean="0">
              <a:solidFill>
                <a:srgbClr val="000000"/>
              </a:solidFill>
            </a:endParaRPr>
          </a:p>
        </p:txBody>
      </p:sp>
      <p:sp>
        <p:nvSpPr>
          <p:cNvPr id="158727" name="Text Box 8"/>
          <p:cNvSpPr txBox="1">
            <a:spLocks noChangeArrowheads="1"/>
          </p:cNvSpPr>
          <p:nvPr/>
        </p:nvSpPr>
        <p:spPr bwMode="auto">
          <a:xfrm>
            <a:off x="234950" y="6650038"/>
            <a:ext cx="15176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eaLnBrk="0" fontAlgn="base" hangingPunct="0">
              <a:spcBef>
                <a:spcPct val="0"/>
              </a:spcBef>
              <a:spcAft>
                <a:spcPct val="0"/>
              </a:spcAft>
              <a:defRPr/>
            </a:pPr>
            <a:r>
              <a:rPr lang="en-US" altLang="en-US" sz="700" smtClean="0">
                <a:solidFill>
                  <a:srgbClr val="808080"/>
                </a:solidFill>
                <a:latin typeface="Arial Narrow" pitchFamily="34" charset="0"/>
              </a:rPr>
              <a:t>Blue Cross Blue Shield of Massachusetts</a:t>
            </a:r>
          </a:p>
        </p:txBody>
      </p:sp>
      <p:sp>
        <p:nvSpPr>
          <p:cNvPr id="10248" name="Line 9"/>
          <p:cNvSpPr>
            <a:spLocks noChangeShapeType="1"/>
          </p:cNvSpPr>
          <p:nvPr/>
        </p:nvSpPr>
        <p:spPr bwMode="auto">
          <a:xfrm>
            <a:off x="0" y="152400"/>
            <a:ext cx="914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smtClean="0">
              <a:solidFill>
                <a:srgbClr val="000000"/>
              </a:solidFill>
              <a:latin typeface="Arial" pitchFamily="34" charset="0"/>
            </a:endParaRPr>
          </a:p>
        </p:txBody>
      </p:sp>
      <p:sp>
        <p:nvSpPr>
          <p:cNvPr id="10249" name="Line 10"/>
          <p:cNvSpPr>
            <a:spLocks noChangeShapeType="1"/>
          </p:cNvSpPr>
          <p:nvPr/>
        </p:nvSpPr>
        <p:spPr bwMode="auto">
          <a:xfrm>
            <a:off x="0" y="1066800"/>
            <a:ext cx="9220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2400" smtClean="0">
              <a:solidFill>
                <a:srgbClr val="000000"/>
              </a:solidFill>
              <a:latin typeface="Arial" pitchFamily="34" charset="0"/>
            </a:endParaRPr>
          </a:p>
        </p:txBody>
      </p:sp>
      <p:pic>
        <p:nvPicPr>
          <p:cNvPr id="10250" name="Picture 11" descr="bcbsma_new_3005_30bk"/>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543800" y="357188"/>
            <a:ext cx="1441450"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9250137"/>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Century Gothic" pitchFamily="34" charset="0"/>
          <a:ea typeface="ＭＳ Ｐゴシック" pitchFamily="16" charset="-128"/>
        </a:defRPr>
      </a:lvl2pPr>
      <a:lvl3pPr algn="l" rtl="0" eaLnBrk="0" fontAlgn="base" hangingPunct="0">
        <a:spcBef>
          <a:spcPct val="0"/>
        </a:spcBef>
        <a:spcAft>
          <a:spcPct val="0"/>
        </a:spcAft>
        <a:defRPr sz="2400" b="1">
          <a:solidFill>
            <a:schemeClr val="tx1"/>
          </a:solidFill>
          <a:latin typeface="Century Gothic" pitchFamily="34" charset="0"/>
          <a:ea typeface="ＭＳ Ｐゴシック" pitchFamily="16" charset="-128"/>
        </a:defRPr>
      </a:lvl3pPr>
      <a:lvl4pPr algn="l" rtl="0" eaLnBrk="0" fontAlgn="base" hangingPunct="0">
        <a:spcBef>
          <a:spcPct val="0"/>
        </a:spcBef>
        <a:spcAft>
          <a:spcPct val="0"/>
        </a:spcAft>
        <a:defRPr sz="2400" b="1">
          <a:solidFill>
            <a:schemeClr val="tx1"/>
          </a:solidFill>
          <a:latin typeface="Century Gothic" pitchFamily="34" charset="0"/>
          <a:ea typeface="ＭＳ Ｐゴシック" pitchFamily="16" charset="-128"/>
        </a:defRPr>
      </a:lvl4pPr>
      <a:lvl5pPr algn="l" rtl="0" eaLnBrk="0" fontAlgn="base" hangingPunct="0">
        <a:spcBef>
          <a:spcPct val="0"/>
        </a:spcBef>
        <a:spcAft>
          <a:spcPct val="0"/>
        </a:spcAft>
        <a:defRPr sz="2400" b="1">
          <a:solidFill>
            <a:schemeClr val="tx1"/>
          </a:solidFill>
          <a:latin typeface="Century Gothic" pitchFamily="34" charset="0"/>
          <a:ea typeface="ＭＳ Ｐゴシック" pitchFamily="16" charset="-128"/>
        </a:defRPr>
      </a:lvl5pPr>
      <a:lvl6pPr marL="457200" algn="l" rtl="0" fontAlgn="base">
        <a:spcBef>
          <a:spcPct val="0"/>
        </a:spcBef>
        <a:spcAft>
          <a:spcPct val="0"/>
        </a:spcAft>
        <a:defRPr sz="2400" b="1">
          <a:solidFill>
            <a:schemeClr val="tx1"/>
          </a:solidFill>
          <a:latin typeface="Century Gothic" pitchFamily="34" charset="0"/>
          <a:ea typeface="ＭＳ Ｐゴシック" pitchFamily="16" charset="-128"/>
        </a:defRPr>
      </a:lvl6pPr>
      <a:lvl7pPr marL="914400" algn="l" rtl="0" fontAlgn="base">
        <a:spcBef>
          <a:spcPct val="0"/>
        </a:spcBef>
        <a:spcAft>
          <a:spcPct val="0"/>
        </a:spcAft>
        <a:defRPr sz="2400" b="1">
          <a:solidFill>
            <a:schemeClr val="tx1"/>
          </a:solidFill>
          <a:latin typeface="Century Gothic" pitchFamily="34" charset="0"/>
          <a:ea typeface="ＭＳ Ｐゴシック" pitchFamily="16" charset="-128"/>
        </a:defRPr>
      </a:lvl7pPr>
      <a:lvl8pPr marL="1371600" algn="l" rtl="0" fontAlgn="base">
        <a:spcBef>
          <a:spcPct val="0"/>
        </a:spcBef>
        <a:spcAft>
          <a:spcPct val="0"/>
        </a:spcAft>
        <a:defRPr sz="2400" b="1">
          <a:solidFill>
            <a:schemeClr val="tx1"/>
          </a:solidFill>
          <a:latin typeface="Century Gothic" pitchFamily="34" charset="0"/>
          <a:ea typeface="ＭＳ Ｐゴシック" pitchFamily="16" charset="-128"/>
        </a:defRPr>
      </a:lvl8pPr>
      <a:lvl9pPr marL="1828800" algn="l" rtl="0" fontAlgn="base">
        <a:spcBef>
          <a:spcPct val="0"/>
        </a:spcBef>
        <a:spcAft>
          <a:spcPct val="0"/>
        </a:spcAft>
        <a:defRPr sz="2400" b="1">
          <a:solidFill>
            <a:schemeClr val="tx1"/>
          </a:solidFill>
          <a:latin typeface="Century Gothic" pitchFamily="34" charset="0"/>
          <a:ea typeface="ＭＳ Ｐゴシック" pitchFamily="16" charset="-128"/>
        </a:defRPr>
      </a:lvl9pPr>
    </p:titleStyle>
    <p:bodyStyle>
      <a:lvl1pPr marL="342900" indent="-342900" algn="l" rtl="0" eaLnBrk="0" fontAlgn="base" hangingPunct="0">
        <a:spcBef>
          <a:spcPct val="20000"/>
        </a:spcBef>
        <a:spcAft>
          <a:spcPct val="0"/>
        </a:spcAft>
        <a:defRPr sz="2200">
          <a:solidFill>
            <a:schemeClr val="tx1"/>
          </a:solidFill>
          <a:latin typeface="+mn-lt"/>
          <a:ea typeface="+mn-ea"/>
          <a:cs typeface="+mn-cs"/>
        </a:defRPr>
      </a:lvl1pPr>
      <a:lvl2pPr marL="288925" indent="-174625" algn="l" rtl="0" eaLnBrk="0" fontAlgn="base" hangingPunct="0">
        <a:spcBef>
          <a:spcPct val="20000"/>
        </a:spcBef>
        <a:spcAft>
          <a:spcPct val="0"/>
        </a:spcAft>
        <a:buClr>
          <a:srgbClr val="0073B9"/>
        </a:buClr>
        <a:buSzPct val="90000"/>
        <a:buFont typeface="Times" pitchFamily="18" charset="0"/>
        <a:buChar char="•"/>
        <a:defRPr>
          <a:solidFill>
            <a:schemeClr val="tx1"/>
          </a:solidFill>
          <a:latin typeface="+mn-lt"/>
          <a:ea typeface="+mn-ea"/>
        </a:defRPr>
      </a:lvl2pPr>
      <a:lvl3pPr marL="623888" indent="-220663" algn="l" rtl="0" eaLnBrk="0" fontAlgn="base" hangingPunct="0">
        <a:spcBef>
          <a:spcPct val="20000"/>
        </a:spcBef>
        <a:spcAft>
          <a:spcPct val="0"/>
        </a:spcAft>
        <a:buClr>
          <a:srgbClr val="0073B9"/>
        </a:buClr>
        <a:buChar char="—"/>
        <a:defRPr>
          <a:solidFill>
            <a:schemeClr val="tx1"/>
          </a:solidFill>
          <a:latin typeface="+mn-lt"/>
          <a:ea typeface="+mn-ea"/>
        </a:defRPr>
      </a:lvl3pPr>
      <a:lvl4pPr marL="969963" indent="-231775" algn="l" rtl="0" eaLnBrk="0" fontAlgn="base" hangingPunct="0">
        <a:spcBef>
          <a:spcPct val="20000"/>
        </a:spcBef>
        <a:spcAft>
          <a:spcPct val="0"/>
        </a:spcAft>
        <a:buClr>
          <a:srgbClr val="0073B9"/>
        </a:buClr>
        <a:buSzPct val="90000"/>
        <a:buFont typeface="Wingdings" pitchFamily="2" charset="2"/>
        <a:buChar char="§"/>
        <a:defRPr>
          <a:solidFill>
            <a:schemeClr val="tx1"/>
          </a:solidFill>
          <a:latin typeface="+mn-lt"/>
          <a:ea typeface="+mn-ea"/>
        </a:defRPr>
      </a:lvl4pPr>
      <a:lvl5pPr marL="1938338" indent="-109538" algn="l" rtl="0" eaLnBrk="0" fontAlgn="base" hangingPunct="0">
        <a:spcBef>
          <a:spcPct val="20000"/>
        </a:spcBef>
        <a:spcAft>
          <a:spcPct val="0"/>
        </a:spcAft>
        <a:defRPr>
          <a:solidFill>
            <a:schemeClr val="tx1"/>
          </a:solidFill>
          <a:latin typeface="+mn-lt"/>
          <a:ea typeface="+mn-ea"/>
        </a:defRPr>
      </a:lvl5pPr>
      <a:lvl6pPr marL="2395538" indent="-109538" algn="l" rtl="0" fontAlgn="base">
        <a:spcBef>
          <a:spcPct val="20000"/>
        </a:spcBef>
        <a:spcAft>
          <a:spcPct val="0"/>
        </a:spcAft>
        <a:defRPr>
          <a:solidFill>
            <a:schemeClr val="tx1"/>
          </a:solidFill>
          <a:latin typeface="+mn-lt"/>
          <a:ea typeface="+mn-ea"/>
        </a:defRPr>
      </a:lvl6pPr>
      <a:lvl7pPr marL="2852738" indent="-109538" algn="l" rtl="0" fontAlgn="base">
        <a:spcBef>
          <a:spcPct val="20000"/>
        </a:spcBef>
        <a:spcAft>
          <a:spcPct val="0"/>
        </a:spcAft>
        <a:defRPr>
          <a:solidFill>
            <a:schemeClr val="tx1"/>
          </a:solidFill>
          <a:latin typeface="+mn-lt"/>
          <a:ea typeface="+mn-ea"/>
        </a:defRPr>
      </a:lvl7pPr>
      <a:lvl8pPr marL="3309938" indent="-109538" algn="l" rtl="0" fontAlgn="base">
        <a:spcBef>
          <a:spcPct val="20000"/>
        </a:spcBef>
        <a:spcAft>
          <a:spcPct val="0"/>
        </a:spcAft>
        <a:defRPr>
          <a:solidFill>
            <a:schemeClr val="tx1"/>
          </a:solidFill>
          <a:latin typeface="+mn-lt"/>
          <a:ea typeface="+mn-ea"/>
        </a:defRPr>
      </a:lvl8pPr>
      <a:lvl9pPr marL="3767138" indent="-109538" algn="l" rtl="0" fontAlgn="base">
        <a:spcBef>
          <a:spcPct val="20000"/>
        </a:spcBef>
        <a:spcAft>
          <a:spcPct val="0"/>
        </a:spcAft>
        <a:defRPr>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6.xml.rels><?xml version="1.0" encoding="UTF-8" standalone="yes"?>
<Relationships xmlns="http://schemas.openxmlformats.org/package/2006/relationships"><Relationship Id="rId2" Type="http://schemas.openxmlformats.org/officeDocument/2006/relationships/hyperlink" Target="http://www.buyingvalue.org" TargetMode="External"/><Relationship Id="rId1" Type="http://schemas.openxmlformats.org/officeDocument/2006/relationships/slideLayout" Target="../slideLayouts/slideLayout140.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40.xml"/><Relationship Id="rId5" Type="http://schemas.openxmlformats.org/officeDocument/2006/relationships/chart" Target="../charts/chart3.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2.xml.rels><?xml version="1.0" encoding="UTF-8" standalone="yes"?>
<Relationships xmlns="http://schemas.openxmlformats.org/package/2006/relationships"><Relationship Id="rId3" Type="http://schemas.openxmlformats.org/officeDocument/2006/relationships/hyperlink" Target="http://www.captionedtext.com/client/event.aspx?CustomerID=1159&amp;EventID=61488691"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hyperlink" Target="http://www.buyingvalue.org/" TargetMode="External"/><Relationship Id="rId1" Type="http://schemas.openxmlformats.org/officeDocument/2006/relationships/slideLayout" Target="../slideLayouts/slideLayout140.xml"/></Relationships>
</file>

<file path=ppt/slides/_rels/slide21.xml.rels><?xml version="1.0" encoding="UTF-8" standalone="yes"?>
<Relationships xmlns="http://schemas.openxmlformats.org/package/2006/relationships"><Relationship Id="rId2" Type="http://schemas.openxmlformats.org/officeDocument/2006/relationships/hyperlink" Target="http://www.buyingvalue.org/" TargetMode="External"/><Relationship Id="rId1" Type="http://schemas.openxmlformats.org/officeDocument/2006/relationships/slideLayout" Target="../slideLayouts/slideLayout140.xml"/></Relationships>
</file>

<file path=ppt/slides/_rels/slide22.xml.rels><?xml version="1.0" encoding="UTF-8" standalone="yes"?>
<Relationships xmlns="http://schemas.openxmlformats.org/package/2006/relationships"><Relationship Id="rId3" Type="http://schemas.openxmlformats.org/officeDocument/2006/relationships/hyperlink" Target="https://mhca.webex.com/mhca/onstage/g.php?MTID=e3c3898c421f973fe0df6dbe5194770be" TargetMode="External"/><Relationship Id="rId2" Type="http://schemas.openxmlformats.org/officeDocument/2006/relationships/image" Target="../media/image23.jpg"/><Relationship Id="rId1" Type="http://schemas.openxmlformats.org/officeDocument/2006/relationships/slideLayout" Target="../slideLayouts/slideLayout146.xml"/></Relationships>
</file>

<file path=ppt/slides/_rels/slide2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9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0.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5.xml"/><Relationship Id="rId7" Type="http://schemas.openxmlformats.org/officeDocument/2006/relationships/image" Target="../media/image25.wmf"/><Relationship Id="rId2" Type="http://schemas.openxmlformats.org/officeDocument/2006/relationships/slideLayout" Target="../slideLayouts/slideLayout9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4.wmf"/><Relationship Id="rId4" Type="http://schemas.openxmlformats.org/officeDocument/2006/relationships/oleObject" Target="../embeddings/oleObject1.bin"/><Relationship Id="rId9" Type="http://schemas.openxmlformats.org/officeDocument/2006/relationships/image" Target="../media/image26.wmf"/></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09.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27.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2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2.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1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134.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8" Type="http://schemas.openxmlformats.org/officeDocument/2006/relationships/hyperlink" Target="http://www.bluecrossma.com/" TargetMode="External"/><Relationship Id="rId3" Type="http://schemas.openxmlformats.org/officeDocument/2006/relationships/hyperlink" Target="http://www.ahrq.gov/workingforquality/" TargetMode="External"/><Relationship Id="rId7" Type="http://schemas.openxmlformats.org/officeDocument/2006/relationships/hyperlink" Target="http://www.buyingvalue.org/" TargetMode="External"/><Relationship Id="rId2" Type="http://schemas.openxmlformats.org/officeDocument/2006/relationships/notesSlide" Target="../notesSlides/notesSlide21.xml"/><Relationship Id="rId1" Type="http://schemas.openxmlformats.org/officeDocument/2006/relationships/slideLayout" Target="../slideLayouts/slideLayout49.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www.ahrq.gov/workingforquality"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hyperlink" Target="http://www.ahrq.gov/workingforquality/nqs/nqstoolkit.pdf" TargetMode="External"/><Relationship Id="rId4" Type="http://schemas.openxmlformats.org/officeDocument/2006/relationships/hyperlink" Target="mailto:NQStrategy@ahrq.hhs.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17.png"/><Relationship Id="rId11" Type="http://schemas.openxmlformats.org/officeDocument/2006/relationships/image" Target="../media/image22.jpeg"/><Relationship Id="rId5" Type="http://schemas.openxmlformats.org/officeDocument/2006/relationships/image" Target="../media/image16.png"/><Relationship Id="rId10" Type="http://schemas.openxmlformats.org/officeDocument/2006/relationships/image" Target="../media/image21.jpeg"/><Relationship Id="rId4" Type="http://schemas.openxmlformats.org/officeDocument/2006/relationships/image" Target="../media/image15.png"/><Relationship Id="rId9"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roup of six images from left to right: Doctor holding a blood pressure cuff and using a computer tablet; Doctor and nurse shaking hands with a young female patient; Doctor, young woman, and older woman holding hands; Two people riding bikes; Family sitting at a table with fresh fruits and vegetables; Doctor reviewing a chart with an older female pati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p:txBody>
          <a:bodyPr>
            <a:noAutofit/>
          </a:bodyPr>
          <a:lstStyle/>
          <a:p>
            <a:pPr lvl="0"/>
            <a:r>
              <a:rPr lang="en-US" sz="3200" b="1" dirty="0" smtClean="0"/>
              <a:t>National Quality Strategy</a:t>
            </a:r>
            <a:r>
              <a:rPr lang="en-US" sz="3200" dirty="0" smtClean="0"/>
              <a:t> Webinar</a:t>
            </a:r>
            <a:endParaRPr lang="en-US" sz="3200" dirty="0"/>
          </a:p>
        </p:txBody>
      </p:sp>
      <p:sp>
        <p:nvSpPr>
          <p:cNvPr id="3" name="Subtitle 2"/>
          <p:cNvSpPr>
            <a:spLocks noGrp="1"/>
          </p:cNvSpPr>
          <p:nvPr>
            <p:ph type="subTitle" idx="1"/>
          </p:nvPr>
        </p:nvSpPr>
        <p:spPr>
          <a:xfrm>
            <a:off x="1371600" y="3868220"/>
            <a:ext cx="6400800" cy="1008580"/>
          </a:xfrm>
        </p:spPr>
        <p:txBody>
          <a:bodyPr>
            <a:normAutofit/>
          </a:bodyPr>
          <a:lstStyle/>
          <a:p>
            <a:r>
              <a:rPr lang="en-US" dirty="0" smtClean="0"/>
              <a:t>Using Payment to Improve Health and Health Care Quality</a:t>
            </a:r>
            <a:endParaRPr lang="en-US" dirty="0"/>
          </a:p>
        </p:txBody>
      </p:sp>
      <p:sp>
        <p:nvSpPr>
          <p:cNvPr id="7" name="Content Placeholder 6"/>
          <p:cNvSpPr>
            <a:spLocks noGrp="1"/>
          </p:cNvSpPr>
          <p:nvPr>
            <p:ph sz="quarter" idx="13"/>
          </p:nvPr>
        </p:nvSpPr>
        <p:spPr>
          <a:xfrm>
            <a:off x="1371600" y="4876800"/>
            <a:ext cx="6400800" cy="609600"/>
          </a:xfrm>
        </p:spPr>
        <p:txBody>
          <a:bodyPr/>
          <a:lstStyle/>
          <a:p>
            <a:r>
              <a:rPr lang="en-US" dirty="0" smtClean="0">
                <a:latin typeface="Helvetica" pitchFamily="34" charset="0"/>
                <a:cs typeface="Helvetica" pitchFamily="34" charset="0"/>
              </a:rPr>
              <a:t>February 4, 2015</a:t>
            </a:r>
            <a:endParaRPr lang="en-US" dirty="0">
              <a:latin typeface="Helvetica" pitchFamily="34" charset="0"/>
              <a:cs typeface="Helvetica" pitchFamily="34" charset="0"/>
            </a:endParaRPr>
          </a:p>
        </p:txBody>
      </p:sp>
    </p:spTree>
    <p:extLst>
      <p:ext uri="{BB962C8B-B14F-4D97-AF65-F5344CB8AC3E}">
        <p14:creationId xmlns:p14="http://schemas.microsoft.com/office/powerpoint/2010/main" val="17917924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5029200"/>
            <a:ext cx="8839200" cy="1295400"/>
          </a:xfrm>
        </p:spPr>
        <p:txBody>
          <a:bodyPr/>
          <a:lstStyle/>
          <a:p>
            <a:r>
              <a:rPr lang="en-US" sz="2800" b="1" dirty="0" smtClean="0">
                <a:solidFill>
                  <a:srgbClr val="FF0000"/>
                </a:solidFill>
                <a:latin typeface="Times New Roman"/>
                <a:cs typeface="Times New Roman"/>
              </a:rPr>
              <a:t>Switching from Volume Buying to Value Buying – THE Quality Challenge for Private Purchasers</a:t>
            </a:r>
            <a:endParaRPr lang="en-US" sz="2800" b="1" dirty="0">
              <a:solidFill>
                <a:srgbClr val="FF0000"/>
              </a:solidFill>
              <a:latin typeface="Times New Roman"/>
              <a:cs typeface="Times New Roman"/>
            </a:endParaRPr>
          </a:p>
        </p:txBody>
      </p:sp>
      <p:sp>
        <p:nvSpPr>
          <p:cNvPr id="3" name="Subtitle 2"/>
          <p:cNvSpPr>
            <a:spLocks noGrp="1"/>
          </p:cNvSpPr>
          <p:nvPr>
            <p:ph type="subTitle" idx="1"/>
          </p:nvPr>
        </p:nvSpPr>
        <p:spPr>
          <a:xfrm>
            <a:off x="1524000" y="6117336"/>
            <a:ext cx="5257800" cy="762000"/>
          </a:xfrm>
        </p:spPr>
        <p:txBody>
          <a:bodyPr/>
          <a:lstStyle/>
          <a:p>
            <a:r>
              <a:rPr lang="en-US" dirty="0" smtClean="0"/>
              <a:t>Gerry Shea, Buying Value Director</a:t>
            </a:r>
          </a:p>
          <a:p>
            <a:r>
              <a:rPr lang="en-US" dirty="0" smtClean="0"/>
              <a:t>NQS Webinar, February 4, 2015</a:t>
            </a:r>
          </a:p>
          <a:p>
            <a:endParaRPr lang="en-US" dirty="0" smtClean="0"/>
          </a:p>
          <a:p>
            <a:endParaRPr lang="en-US" dirty="0"/>
          </a:p>
        </p:txBody>
      </p:sp>
    </p:spTree>
    <p:extLst>
      <p:ext uri="{BB962C8B-B14F-4D97-AF65-F5344CB8AC3E}">
        <p14:creationId xmlns:p14="http://schemas.microsoft.com/office/powerpoint/2010/main" val="9606501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1039370"/>
          </a:xfrm>
        </p:spPr>
        <p:txBody>
          <a:bodyPr/>
          <a:lstStyle/>
          <a:p>
            <a:r>
              <a:rPr lang="en-US" sz="4000" dirty="0" smtClean="0"/>
              <a:t>Value-Based Purchasing is a Key Design Element in the ACA  </a:t>
            </a:r>
            <a:endParaRPr lang="en-US" sz="4000" dirty="0"/>
          </a:p>
        </p:txBody>
      </p:sp>
      <p:sp>
        <p:nvSpPr>
          <p:cNvPr id="3" name="Content Placeholder 2"/>
          <p:cNvSpPr>
            <a:spLocks noGrp="1"/>
          </p:cNvSpPr>
          <p:nvPr>
            <p:ph idx="1"/>
          </p:nvPr>
        </p:nvSpPr>
        <p:spPr>
          <a:xfrm>
            <a:off x="457200" y="1143000"/>
            <a:ext cx="8229600" cy="4724401"/>
          </a:xfrm>
        </p:spPr>
        <p:txBody>
          <a:bodyPr/>
          <a:lstStyle/>
          <a:p>
            <a:r>
              <a:rPr lang="en-US" dirty="0" smtClean="0"/>
              <a:t>Starts with Framework for Major Improvement – The National Quality Strategy</a:t>
            </a:r>
          </a:p>
          <a:p>
            <a:r>
              <a:rPr lang="en-US" dirty="0" smtClean="0"/>
              <a:t>Requires Standardized Measures of Quality</a:t>
            </a:r>
          </a:p>
          <a:p>
            <a:r>
              <a:rPr lang="en-US" dirty="0" smtClean="0"/>
              <a:t>Adds major Investment Quality Improvement – The Partnership for Patients, CMMI, etc.</a:t>
            </a:r>
          </a:p>
          <a:p>
            <a:r>
              <a:rPr lang="en-US" dirty="0" smtClean="0"/>
              <a:t>Ties Medicare Payments to Quality Performance Overtime</a:t>
            </a:r>
          </a:p>
          <a:p>
            <a:r>
              <a:rPr lang="en-US" dirty="0" smtClean="0"/>
              <a:t>Calls for Alignment of Private and Public Purchasing</a:t>
            </a:r>
            <a:endParaRPr lang="en-US" dirty="0"/>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11</a:t>
            </a:fld>
            <a:endParaRPr lang="en-US">
              <a:solidFill>
                <a:prstClr val="white"/>
              </a:solidFill>
            </a:endParaRPr>
          </a:p>
        </p:txBody>
      </p:sp>
    </p:spTree>
    <p:extLst>
      <p:ext uri="{BB962C8B-B14F-4D97-AF65-F5344CB8AC3E}">
        <p14:creationId xmlns:p14="http://schemas.microsoft.com/office/powerpoint/2010/main" val="42846694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686800" cy="1219200"/>
          </a:xfrm>
        </p:spPr>
        <p:txBody>
          <a:bodyPr/>
          <a:lstStyle/>
          <a:p>
            <a:r>
              <a:rPr lang="en-US" sz="3600" dirty="0" smtClean="0"/>
              <a:t>Value Purchasing Is The Primary Way Private Purchasers Support Quality Improvement</a:t>
            </a:r>
            <a:endParaRPr lang="en-US" sz="3600" dirty="0"/>
          </a:p>
        </p:txBody>
      </p:sp>
      <p:sp>
        <p:nvSpPr>
          <p:cNvPr id="3" name="Content Placeholder 2"/>
          <p:cNvSpPr>
            <a:spLocks noGrp="1"/>
          </p:cNvSpPr>
          <p:nvPr>
            <p:ph idx="1"/>
          </p:nvPr>
        </p:nvSpPr>
        <p:spPr>
          <a:xfrm>
            <a:off x="457200" y="1295400"/>
            <a:ext cx="8229600" cy="4572001"/>
          </a:xfrm>
        </p:spPr>
        <p:txBody>
          <a:bodyPr/>
          <a:lstStyle/>
          <a:p>
            <a:r>
              <a:rPr lang="en-US" dirty="0"/>
              <a:t>Switching to </a:t>
            </a:r>
            <a:r>
              <a:rPr lang="en-US" dirty="0" smtClean="0"/>
              <a:t>value purchasing is the MOST important </a:t>
            </a:r>
            <a:r>
              <a:rPr lang="en-US" dirty="0"/>
              <a:t>step purchasers can take to better care, better health, and lower costs </a:t>
            </a:r>
          </a:p>
          <a:p>
            <a:r>
              <a:rPr lang="en-US" dirty="0" smtClean="0"/>
              <a:t>But today, only 40 percent of private purchasing is tied to quality metrics </a:t>
            </a:r>
            <a:r>
              <a:rPr lang="en-US" dirty="0"/>
              <a:t>– </a:t>
            </a:r>
            <a:r>
              <a:rPr lang="en-US" dirty="0" smtClean="0"/>
              <a:t>most of it modest, first generation programs</a:t>
            </a:r>
          </a:p>
          <a:p>
            <a:r>
              <a:rPr lang="en-US" dirty="0" smtClean="0"/>
              <a:t>Private purchasers typically pay healthcare bills without knowing whether the care was great, mediocre, or downright dangerous</a:t>
            </a:r>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12</a:t>
            </a:fld>
            <a:endParaRPr lang="en-US">
              <a:solidFill>
                <a:prstClr val="white"/>
              </a:solidFill>
            </a:endParaRPr>
          </a:p>
        </p:txBody>
      </p:sp>
    </p:spTree>
    <p:extLst>
      <p:ext uri="{BB962C8B-B14F-4D97-AF65-F5344CB8AC3E}">
        <p14:creationId xmlns:p14="http://schemas.microsoft.com/office/powerpoint/2010/main" val="29722258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9144000" cy="1295400"/>
          </a:xfrm>
        </p:spPr>
        <p:txBody>
          <a:bodyPr/>
          <a:lstStyle/>
          <a:p>
            <a:r>
              <a:rPr lang="en-US" sz="4000" dirty="0" smtClean="0"/>
              <a:t>To Be Successful, Value Purchasing Requires Good Measures &amp; Alignment</a:t>
            </a:r>
            <a:endParaRPr lang="en-US" sz="4000" dirty="0"/>
          </a:p>
        </p:txBody>
      </p:sp>
      <p:sp>
        <p:nvSpPr>
          <p:cNvPr id="3" name="Content Placeholder 2"/>
          <p:cNvSpPr>
            <a:spLocks noGrp="1"/>
          </p:cNvSpPr>
          <p:nvPr>
            <p:ph idx="1"/>
          </p:nvPr>
        </p:nvSpPr>
        <p:spPr>
          <a:xfrm>
            <a:off x="457200" y="1143000"/>
            <a:ext cx="8229600" cy="4724401"/>
          </a:xfrm>
        </p:spPr>
        <p:txBody>
          <a:bodyPr/>
          <a:lstStyle/>
          <a:p>
            <a:r>
              <a:rPr lang="en-US" dirty="0" smtClean="0"/>
              <a:t>Measures of quality must be accurate and reliable</a:t>
            </a:r>
          </a:p>
          <a:p>
            <a:r>
              <a:rPr lang="en-US" dirty="0" smtClean="0"/>
              <a:t>Measures must be aligned across public and private purchasers and payers</a:t>
            </a:r>
            <a:endParaRPr lang="en-US" dirty="0"/>
          </a:p>
          <a:p>
            <a:r>
              <a:rPr lang="en-US" dirty="0" smtClean="0"/>
              <a:t>To change from volume-purchasing to value purchasing, private purchasers need core measure sets that are virtually “plug and play”</a:t>
            </a:r>
          </a:p>
          <a:p>
            <a:r>
              <a:rPr lang="en-US" dirty="0" smtClean="0"/>
              <a:t>Poor alignment of measures overwhelms everyone and impedes progress on quality</a:t>
            </a:r>
            <a:endParaRPr lang="en-US" dirty="0"/>
          </a:p>
          <a:p>
            <a:pPr lvl="1"/>
            <a:endParaRPr lang="en-US" dirty="0" smtClean="0"/>
          </a:p>
          <a:p>
            <a:pPr lvl="1"/>
            <a:endParaRPr lang="en-US" dirty="0"/>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13</a:t>
            </a:fld>
            <a:endParaRPr lang="en-US">
              <a:solidFill>
                <a:prstClr val="white"/>
              </a:solidFill>
            </a:endParaRPr>
          </a:p>
        </p:txBody>
      </p:sp>
    </p:spTree>
    <p:extLst>
      <p:ext uri="{BB962C8B-B14F-4D97-AF65-F5344CB8AC3E}">
        <p14:creationId xmlns:p14="http://schemas.microsoft.com/office/powerpoint/2010/main" val="42531448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04800" y="987425"/>
          <a:ext cx="8610602" cy="3355992"/>
        </p:xfrm>
        <a:graphic>
          <a:graphicData uri="http://schemas.openxmlformats.org/drawingml/2006/table">
            <a:tbl>
              <a:tblPr firstRow="1" bandRow="1">
                <a:tableStyleId>{5C22544A-7EE6-4342-B048-85BDC9FD1C3A}</a:tableStyleId>
              </a:tblPr>
              <a:tblGrid>
                <a:gridCol w="1558816"/>
                <a:gridCol w="1007398"/>
                <a:gridCol w="1007398"/>
                <a:gridCol w="1007398"/>
                <a:gridCol w="1007398"/>
                <a:gridCol w="1007398"/>
                <a:gridCol w="1007398"/>
                <a:gridCol w="1007398"/>
              </a:tblGrid>
              <a:tr h="503899">
                <a:tc>
                  <a:txBody>
                    <a:bodyPr/>
                    <a:lstStyle/>
                    <a:p>
                      <a:pPr algn="ctr"/>
                      <a:r>
                        <a:rPr lang="en-US" sz="1800" dirty="0" smtClean="0"/>
                        <a:t>Policy</a:t>
                      </a:r>
                      <a:endParaRPr lang="en-US" sz="1800" dirty="0">
                        <a:solidFill>
                          <a:schemeClr val="accent6"/>
                        </a:solidFill>
                      </a:endParaRPr>
                    </a:p>
                  </a:txBody>
                  <a:tcPr marT="45707" marB="45707"/>
                </a:tc>
                <a:tc>
                  <a:txBody>
                    <a:bodyPr/>
                    <a:lstStyle/>
                    <a:p>
                      <a:pPr algn="ctr"/>
                      <a:r>
                        <a:rPr lang="en-US" sz="1800" dirty="0" smtClean="0"/>
                        <a:t>2011</a:t>
                      </a:r>
                      <a:endParaRPr lang="en-US" sz="1800" dirty="0"/>
                    </a:p>
                  </a:txBody>
                  <a:tcPr marT="45707" marB="45707"/>
                </a:tc>
                <a:tc>
                  <a:txBody>
                    <a:bodyPr/>
                    <a:lstStyle/>
                    <a:p>
                      <a:pPr algn="ctr"/>
                      <a:r>
                        <a:rPr lang="en-US" sz="1800" dirty="0" smtClean="0"/>
                        <a:t>2012</a:t>
                      </a:r>
                      <a:endParaRPr lang="en-US" sz="1800" dirty="0"/>
                    </a:p>
                  </a:txBody>
                  <a:tcPr marT="45707" marB="45707"/>
                </a:tc>
                <a:tc>
                  <a:txBody>
                    <a:bodyPr/>
                    <a:lstStyle/>
                    <a:p>
                      <a:pPr algn="ctr"/>
                      <a:r>
                        <a:rPr lang="en-US" sz="1800" dirty="0" smtClean="0"/>
                        <a:t>2013</a:t>
                      </a:r>
                      <a:endParaRPr lang="en-US" sz="1800" dirty="0"/>
                    </a:p>
                  </a:txBody>
                  <a:tcPr marT="45707" marB="45707"/>
                </a:tc>
                <a:tc>
                  <a:txBody>
                    <a:bodyPr/>
                    <a:lstStyle/>
                    <a:p>
                      <a:pPr algn="ctr"/>
                      <a:r>
                        <a:rPr lang="en-US" sz="1800" dirty="0" smtClean="0"/>
                        <a:t>2014</a:t>
                      </a:r>
                      <a:endParaRPr lang="en-US" sz="1800" dirty="0"/>
                    </a:p>
                  </a:txBody>
                  <a:tcPr marT="45707" marB="45707"/>
                </a:tc>
                <a:tc>
                  <a:txBody>
                    <a:bodyPr/>
                    <a:lstStyle/>
                    <a:p>
                      <a:pPr algn="ctr"/>
                      <a:r>
                        <a:rPr lang="en-US" sz="1800" dirty="0" smtClean="0"/>
                        <a:t>2015</a:t>
                      </a:r>
                      <a:endParaRPr lang="en-US" sz="1800" dirty="0"/>
                    </a:p>
                  </a:txBody>
                  <a:tcPr marT="45707" marB="45707"/>
                </a:tc>
                <a:tc>
                  <a:txBody>
                    <a:bodyPr/>
                    <a:lstStyle/>
                    <a:p>
                      <a:pPr algn="ctr"/>
                      <a:r>
                        <a:rPr lang="en-US" sz="1800" dirty="0" smtClean="0"/>
                        <a:t>2016</a:t>
                      </a:r>
                      <a:endParaRPr lang="en-US" sz="1800" dirty="0"/>
                    </a:p>
                  </a:txBody>
                  <a:tcPr marT="45707" marB="45707"/>
                </a:tc>
                <a:tc>
                  <a:txBody>
                    <a:bodyPr/>
                    <a:lstStyle/>
                    <a:p>
                      <a:pPr algn="ctr"/>
                      <a:r>
                        <a:rPr lang="en-US" sz="1800" dirty="0" smtClean="0"/>
                        <a:t>2017</a:t>
                      </a:r>
                      <a:endParaRPr lang="en-US" sz="1800" dirty="0"/>
                    </a:p>
                  </a:txBody>
                  <a:tcPr marT="45707" marB="45707"/>
                </a:tc>
              </a:tr>
              <a:tr h="468319">
                <a:tc>
                  <a:txBody>
                    <a:bodyPr/>
                    <a:lstStyle/>
                    <a:p>
                      <a:r>
                        <a:rPr lang="en-US" sz="1000" dirty="0" smtClean="0"/>
                        <a:t>Hospital</a:t>
                      </a:r>
                      <a:r>
                        <a:rPr lang="en-US" sz="1000" baseline="0" dirty="0" smtClean="0"/>
                        <a:t> Inpatient Quality Reporting Program  /a</a:t>
                      </a:r>
                    </a:p>
                  </a:txBody>
                  <a:tcPr marT="45707" marB="45707"/>
                </a:tc>
                <a:tc>
                  <a:txBody>
                    <a:bodyPr/>
                    <a:lstStyle/>
                    <a:p>
                      <a:pPr algn="ctr"/>
                      <a:r>
                        <a:rPr lang="en-US" sz="1000" dirty="0" smtClean="0"/>
                        <a:t>-2.0%</a:t>
                      </a:r>
                      <a:endParaRPr lang="en-US" sz="1000" dirty="0"/>
                    </a:p>
                  </a:txBody>
                  <a:tcPr marT="45707" marB="45707"/>
                </a:tc>
                <a:tc>
                  <a:txBody>
                    <a:bodyPr/>
                    <a:lstStyle/>
                    <a:p>
                      <a:pPr algn="ctr"/>
                      <a:r>
                        <a:rPr lang="en-US" sz="1000" dirty="0" smtClean="0"/>
                        <a:t>-2.0%</a:t>
                      </a:r>
                      <a:endParaRPr lang="en-US" sz="1000" dirty="0"/>
                    </a:p>
                  </a:txBody>
                  <a:tcPr marT="45707" marB="45707"/>
                </a:tc>
                <a:tc>
                  <a:txBody>
                    <a:bodyPr/>
                    <a:lstStyle/>
                    <a:p>
                      <a:pPr algn="ctr"/>
                      <a:r>
                        <a:rPr lang="en-US" sz="1000" dirty="0" smtClean="0"/>
                        <a:t>-2.0%</a:t>
                      </a:r>
                      <a:endParaRPr lang="en-US" sz="1000" dirty="0"/>
                    </a:p>
                  </a:txBody>
                  <a:tcPr marT="45707" marB="45707"/>
                </a:tc>
                <a:tc>
                  <a:txBody>
                    <a:bodyPr/>
                    <a:lstStyle/>
                    <a:p>
                      <a:pPr algn="ctr"/>
                      <a:r>
                        <a:rPr lang="en-US" sz="1000" dirty="0" smtClean="0"/>
                        <a:t>-2.0%</a:t>
                      </a:r>
                      <a:endParaRPr lang="en-US" sz="1000" dirty="0"/>
                    </a:p>
                  </a:txBody>
                  <a:tcPr marT="45707" marB="45707"/>
                </a:tc>
                <a:tc>
                  <a:txBody>
                    <a:bodyPr/>
                    <a:lstStyle/>
                    <a:p>
                      <a:pPr algn="ctr"/>
                      <a:r>
                        <a:rPr lang="en-US" sz="1000" baseline="0" dirty="0" smtClean="0"/>
                        <a:t>-</a:t>
                      </a:r>
                      <a:r>
                        <a:rPr lang="en-US" sz="1000" dirty="0" smtClean="0"/>
                        <a:t>1.0%</a:t>
                      </a:r>
                      <a:endParaRPr lang="en-US" sz="1000" dirty="0"/>
                    </a:p>
                  </a:txBody>
                  <a:tcPr marT="45707" marB="4570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-1.0%</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a:p>
                  </a:txBody>
                  <a:tcPr marT="45707" marB="4570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-1.0%</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a:p>
                  </a:txBody>
                  <a:tcPr marT="45707" marB="45707"/>
                </a:tc>
              </a:tr>
              <a:tr h="598407">
                <a:tc>
                  <a:txBody>
                    <a:bodyPr/>
                    <a:lstStyle/>
                    <a:p>
                      <a:r>
                        <a:rPr lang="en-US" sz="1000" dirty="0" smtClean="0"/>
                        <a:t>Meaningful</a:t>
                      </a:r>
                      <a:r>
                        <a:rPr lang="en-US" sz="1000" baseline="0" dirty="0" smtClean="0"/>
                        <a:t> Use                +                             Incentive Payments  /b    -</a:t>
                      </a:r>
                    </a:p>
                  </a:txBody>
                  <a:tcPr marT="45707" marB="45707"/>
                </a:tc>
                <a:tc>
                  <a:txBody>
                    <a:bodyPr/>
                    <a:lstStyle/>
                    <a:p>
                      <a:pPr algn="ctr"/>
                      <a:r>
                        <a:rPr lang="en-US" sz="1000" dirty="0" smtClean="0"/>
                        <a:t>.5%</a:t>
                      </a:r>
                      <a:endParaRPr lang="en-US" sz="1000" dirty="0"/>
                    </a:p>
                  </a:txBody>
                  <a:tcPr marT="45707" marB="45707"/>
                </a:tc>
                <a:tc>
                  <a:txBody>
                    <a:bodyPr/>
                    <a:lstStyle/>
                    <a:p>
                      <a:pPr algn="ctr"/>
                      <a:r>
                        <a:rPr lang="en-US" sz="1000" dirty="0" smtClean="0"/>
                        <a:t>1.7%</a:t>
                      </a:r>
                      <a:endParaRPr lang="en-US" sz="1000" dirty="0"/>
                    </a:p>
                  </a:txBody>
                  <a:tcPr marT="45707" marB="45707"/>
                </a:tc>
                <a:tc>
                  <a:txBody>
                    <a:bodyPr/>
                    <a:lstStyle/>
                    <a:p>
                      <a:pPr algn="ctr"/>
                      <a:r>
                        <a:rPr lang="en-US" sz="1000" dirty="0" smtClean="0"/>
                        <a:t>1.7%</a:t>
                      </a:r>
                      <a:endParaRPr lang="en-US" sz="1000" dirty="0"/>
                    </a:p>
                  </a:txBody>
                  <a:tcPr marT="45707" marB="45707"/>
                </a:tc>
                <a:tc>
                  <a:txBody>
                    <a:bodyPr/>
                    <a:lstStyle/>
                    <a:p>
                      <a:pPr algn="ctr"/>
                      <a:r>
                        <a:rPr lang="en-US" sz="1000" dirty="0" smtClean="0"/>
                        <a:t>1.3%</a:t>
                      </a:r>
                      <a:endParaRPr lang="en-US" sz="1000" dirty="0"/>
                    </a:p>
                  </a:txBody>
                  <a:tcPr marT="45707" marB="4570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1.4%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-1.0%</a:t>
                      </a:r>
                      <a:endParaRPr lang="en-US" sz="1000" dirty="0"/>
                    </a:p>
                  </a:txBody>
                  <a:tcPr marT="45707" marB="4570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-2.0%</a:t>
                      </a:r>
                      <a:endParaRPr lang="en-US" sz="1000" dirty="0"/>
                    </a:p>
                  </a:txBody>
                  <a:tcPr marT="45707" marB="4570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-3.0%</a:t>
                      </a:r>
                      <a:endParaRPr lang="en-US" sz="1000" dirty="0"/>
                    </a:p>
                  </a:txBody>
                  <a:tcPr marT="45707" marB="45707"/>
                </a:tc>
              </a:tr>
              <a:tr h="396205">
                <a:tc>
                  <a:txBody>
                    <a:bodyPr/>
                    <a:lstStyle/>
                    <a:p>
                      <a:r>
                        <a:rPr lang="en-US" sz="1000" dirty="0" smtClean="0"/>
                        <a:t>Hospital</a:t>
                      </a:r>
                      <a:r>
                        <a:rPr lang="en-US" sz="1000" baseline="0" dirty="0" smtClean="0"/>
                        <a:t> Acquired Conditions </a:t>
                      </a:r>
                      <a:r>
                        <a:rPr lang="en-US" sz="1000" dirty="0" smtClean="0"/>
                        <a:t>(Current)  /c</a:t>
                      </a:r>
                    </a:p>
                  </a:txBody>
                  <a:tcPr marT="45707" marB="45707"/>
                </a:tc>
                <a:tc>
                  <a:txBody>
                    <a:bodyPr/>
                    <a:lstStyle/>
                    <a:p>
                      <a:pPr algn="ctr"/>
                      <a:r>
                        <a:rPr lang="en-US" sz="1000" dirty="0" smtClean="0"/>
                        <a:t>-.02%</a:t>
                      </a:r>
                      <a:endParaRPr lang="en-US" sz="1000" dirty="0"/>
                    </a:p>
                  </a:txBody>
                  <a:tcPr marT="45707" marB="45707"/>
                </a:tc>
                <a:tc>
                  <a:txBody>
                    <a:bodyPr/>
                    <a:lstStyle/>
                    <a:p>
                      <a:pPr algn="ctr"/>
                      <a:r>
                        <a:rPr lang="en-US" sz="1000" dirty="0" smtClean="0"/>
                        <a:t>-.02%</a:t>
                      </a:r>
                      <a:endParaRPr lang="en-US" sz="1000" dirty="0"/>
                    </a:p>
                  </a:txBody>
                  <a:tcPr marT="45707" marB="45707"/>
                </a:tc>
                <a:tc>
                  <a:txBody>
                    <a:bodyPr/>
                    <a:lstStyle/>
                    <a:p>
                      <a:pPr algn="ctr"/>
                      <a:r>
                        <a:rPr lang="en-US" sz="1000" dirty="0" smtClean="0"/>
                        <a:t>-.02%</a:t>
                      </a:r>
                      <a:endParaRPr lang="en-US" sz="1000" dirty="0"/>
                    </a:p>
                  </a:txBody>
                  <a:tcPr marT="45707" marB="45707"/>
                </a:tc>
                <a:tc>
                  <a:txBody>
                    <a:bodyPr/>
                    <a:lstStyle/>
                    <a:p>
                      <a:pPr algn="ctr"/>
                      <a:r>
                        <a:rPr lang="en-US" sz="1000" dirty="0" smtClean="0"/>
                        <a:t>-.02%</a:t>
                      </a:r>
                      <a:endParaRPr lang="en-US" sz="1000" dirty="0"/>
                    </a:p>
                  </a:txBody>
                  <a:tcPr marT="45707" marB="45707"/>
                </a:tc>
                <a:tc>
                  <a:txBody>
                    <a:bodyPr/>
                    <a:lstStyle/>
                    <a:p>
                      <a:pPr algn="ctr"/>
                      <a:r>
                        <a:rPr lang="en-US" sz="1000" dirty="0" smtClean="0"/>
                        <a:t>-.02%</a:t>
                      </a:r>
                      <a:endParaRPr lang="en-US" sz="1000" dirty="0"/>
                    </a:p>
                  </a:txBody>
                  <a:tcPr marT="45707" marB="45707"/>
                </a:tc>
                <a:tc>
                  <a:txBody>
                    <a:bodyPr/>
                    <a:lstStyle/>
                    <a:p>
                      <a:pPr algn="ctr"/>
                      <a:r>
                        <a:rPr lang="en-US" sz="1000" dirty="0" smtClean="0"/>
                        <a:t>-.02%</a:t>
                      </a:r>
                      <a:endParaRPr lang="en-US" sz="1000" dirty="0"/>
                    </a:p>
                  </a:txBody>
                  <a:tcPr marT="45707" marB="45707"/>
                </a:tc>
                <a:tc>
                  <a:txBody>
                    <a:bodyPr/>
                    <a:lstStyle/>
                    <a:p>
                      <a:pPr algn="ctr"/>
                      <a:r>
                        <a:rPr lang="en-US" sz="1000" dirty="0" smtClean="0"/>
                        <a:t>-.02%</a:t>
                      </a:r>
                      <a:endParaRPr lang="en-US" sz="1000" dirty="0"/>
                    </a:p>
                  </a:txBody>
                  <a:tcPr marT="45707" marB="45707"/>
                </a:tc>
              </a:tr>
              <a:tr h="396205">
                <a:tc>
                  <a:txBody>
                    <a:bodyPr/>
                    <a:lstStyle/>
                    <a:p>
                      <a:r>
                        <a:rPr lang="en-US" sz="1000" dirty="0" smtClean="0"/>
                        <a:t>Hospital</a:t>
                      </a:r>
                      <a:r>
                        <a:rPr lang="en-US" sz="1000" baseline="0" dirty="0" smtClean="0"/>
                        <a:t> Acquired </a:t>
                      </a:r>
                      <a:r>
                        <a:rPr lang="en-US" sz="1000" dirty="0" smtClean="0"/>
                        <a:t>Conditions  (ACA)  /d</a:t>
                      </a:r>
                    </a:p>
                  </a:txBody>
                  <a:tcPr marT="45707" marB="45707"/>
                </a:tc>
                <a:tc>
                  <a:txBody>
                    <a:bodyPr/>
                    <a:lstStyle/>
                    <a:p>
                      <a:pPr algn="ctr"/>
                      <a:endParaRPr lang="en-US" sz="1000" dirty="0"/>
                    </a:p>
                  </a:txBody>
                  <a:tcPr marT="45707" marB="45707"/>
                </a:tc>
                <a:tc>
                  <a:txBody>
                    <a:bodyPr/>
                    <a:lstStyle/>
                    <a:p>
                      <a:pPr algn="ctr"/>
                      <a:endParaRPr lang="en-US" sz="1000" dirty="0"/>
                    </a:p>
                  </a:txBody>
                  <a:tcPr marT="45707" marB="45707"/>
                </a:tc>
                <a:tc>
                  <a:txBody>
                    <a:bodyPr/>
                    <a:lstStyle/>
                    <a:p>
                      <a:pPr algn="ctr"/>
                      <a:endParaRPr lang="en-US" sz="1000" dirty="0"/>
                    </a:p>
                  </a:txBody>
                  <a:tcPr marT="45707" marB="45707"/>
                </a:tc>
                <a:tc>
                  <a:txBody>
                    <a:bodyPr/>
                    <a:lstStyle/>
                    <a:p>
                      <a:pPr algn="ctr"/>
                      <a:endParaRPr lang="en-US" sz="1000" dirty="0"/>
                    </a:p>
                  </a:txBody>
                  <a:tcPr marT="45707" marB="45707"/>
                </a:tc>
                <a:tc>
                  <a:txBody>
                    <a:bodyPr/>
                    <a:lstStyle/>
                    <a:p>
                      <a:pPr algn="ctr"/>
                      <a:r>
                        <a:rPr lang="en-US" sz="1000" dirty="0" smtClean="0"/>
                        <a:t>-1.0%</a:t>
                      </a:r>
                      <a:endParaRPr lang="en-US" sz="1000" dirty="0"/>
                    </a:p>
                  </a:txBody>
                  <a:tcPr marT="45707" marB="45707"/>
                </a:tc>
                <a:tc>
                  <a:txBody>
                    <a:bodyPr/>
                    <a:lstStyle/>
                    <a:p>
                      <a:pPr algn="ctr"/>
                      <a:r>
                        <a:rPr lang="en-US" sz="1000" dirty="0" smtClean="0"/>
                        <a:t>-1.0%</a:t>
                      </a:r>
                      <a:endParaRPr lang="en-US" sz="1000" dirty="0"/>
                    </a:p>
                  </a:txBody>
                  <a:tcPr marT="45707" marB="45707"/>
                </a:tc>
                <a:tc>
                  <a:txBody>
                    <a:bodyPr/>
                    <a:lstStyle/>
                    <a:p>
                      <a:pPr algn="ctr"/>
                      <a:r>
                        <a:rPr lang="en-US" sz="1000" dirty="0" smtClean="0"/>
                        <a:t>-1.0%</a:t>
                      </a:r>
                      <a:endParaRPr lang="en-US" sz="1000" dirty="0"/>
                    </a:p>
                  </a:txBody>
                  <a:tcPr marT="45707" marB="45707"/>
                </a:tc>
              </a:tr>
              <a:tr h="2919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Readmissions  /e</a:t>
                      </a:r>
                    </a:p>
                  </a:txBody>
                  <a:tcPr marT="45707" marB="45707"/>
                </a:tc>
                <a:tc>
                  <a:txBody>
                    <a:bodyPr/>
                    <a:lstStyle/>
                    <a:p>
                      <a:pPr algn="ctr"/>
                      <a:endParaRPr lang="en-US" sz="1000" dirty="0"/>
                    </a:p>
                  </a:txBody>
                  <a:tcPr marT="45707" marB="45707"/>
                </a:tc>
                <a:tc>
                  <a:txBody>
                    <a:bodyPr/>
                    <a:lstStyle/>
                    <a:p>
                      <a:pPr algn="ctr"/>
                      <a:endParaRPr lang="en-US" sz="1000" dirty="0"/>
                    </a:p>
                  </a:txBody>
                  <a:tcPr marT="45707" marB="45707"/>
                </a:tc>
                <a:tc>
                  <a:txBody>
                    <a:bodyPr/>
                    <a:lstStyle/>
                    <a:p>
                      <a:pPr algn="ctr"/>
                      <a:r>
                        <a:rPr lang="en-US" sz="1000" dirty="0" smtClean="0"/>
                        <a:t>-1.0%</a:t>
                      </a:r>
                      <a:endParaRPr lang="en-US" sz="1000" dirty="0"/>
                    </a:p>
                  </a:txBody>
                  <a:tcPr marT="45707" marB="45707"/>
                </a:tc>
                <a:tc>
                  <a:txBody>
                    <a:bodyPr/>
                    <a:lstStyle/>
                    <a:p>
                      <a:pPr algn="ctr"/>
                      <a:r>
                        <a:rPr lang="en-US" sz="1000" dirty="0" smtClean="0"/>
                        <a:t>-2.0%</a:t>
                      </a:r>
                      <a:endParaRPr lang="en-US" sz="1000" dirty="0"/>
                    </a:p>
                  </a:txBody>
                  <a:tcPr marT="45707" marB="45707"/>
                </a:tc>
                <a:tc>
                  <a:txBody>
                    <a:bodyPr/>
                    <a:lstStyle/>
                    <a:p>
                      <a:pPr algn="ctr"/>
                      <a:r>
                        <a:rPr lang="en-US" sz="1000" dirty="0" smtClean="0"/>
                        <a:t>-3.0%</a:t>
                      </a:r>
                      <a:endParaRPr lang="en-US" sz="1000" dirty="0"/>
                    </a:p>
                  </a:txBody>
                  <a:tcPr marT="45707" marB="45707"/>
                </a:tc>
                <a:tc>
                  <a:txBody>
                    <a:bodyPr/>
                    <a:lstStyle/>
                    <a:p>
                      <a:pPr algn="ctr"/>
                      <a:r>
                        <a:rPr lang="en-US" sz="1000" dirty="0" smtClean="0"/>
                        <a:t>-3.0%</a:t>
                      </a:r>
                      <a:endParaRPr lang="en-US" sz="1000" dirty="0"/>
                    </a:p>
                  </a:txBody>
                  <a:tcPr marT="45707" marB="45707"/>
                </a:tc>
                <a:tc>
                  <a:txBody>
                    <a:bodyPr/>
                    <a:lstStyle/>
                    <a:p>
                      <a:pPr algn="ctr"/>
                      <a:r>
                        <a:rPr lang="en-US" sz="1000" dirty="0" smtClean="0"/>
                        <a:t>-3.0%</a:t>
                      </a:r>
                      <a:endParaRPr lang="en-US" sz="1000" dirty="0"/>
                    </a:p>
                  </a:txBody>
                  <a:tcPr marT="45707" marB="45707"/>
                </a:tc>
              </a:tr>
              <a:tr h="700997">
                <a:tc>
                  <a:txBody>
                    <a:bodyPr/>
                    <a:lstStyle/>
                    <a:p>
                      <a:r>
                        <a:rPr lang="en-US" sz="1000" dirty="0" smtClean="0"/>
                        <a:t>Hospital</a:t>
                      </a:r>
                      <a:r>
                        <a:rPr lang="en-US" sz="1000" baseline="0" dirty="0" smtClean="0"/>
                        <a:t> Value-Based      +</a:t>
                      </a:r>
                    </a:p>
                    <a:p>
                      <a:r>
                        <a:rPr lang="en-US" sz="1000" baseline="0" dirty="0" smtClean="0"/>
                        <a:t>Purchasing   /f                   -</a:t>
                      </a:r>
                    </a:p>
                  </a:txBody>
                  <a:tcPr marT="45707" marB="45707"/>
                </a:tc>
                <a:tc>
                  <a:txBody>
                    <a:bodyPr/>
                    <a:lstStyle/>
                    <a:p>
                      <a:pPr algn="ctr"/>
                      <a:endParaRPr lang="en-US" sz="1000" dirty="0"/>
                    </a:p>
                  </a:txBody>
                  <a:tcPr marT="45707" marB="45707"/>
                </a:tc>
                <a:tc>
                  <a:txBody>
                    <a:bodyPr/>
                    <a:lstStyle/>
                    <a:p>
                      <a:pPr algn="ctr"/>
                      <a:endParaRPr lang="en-US" sz="1000" dirty="0"/>
                    </a:p>
                  </a:txBody>
                  <a:tcPr marT="45707" marB="45707"/>
                </a:tc>
                <a:tc>
                  <a:txBody>
                    <a:bodyPr/>
                    <a:lstStyle/>
                    <a:p>
                      <a:pPr algn="ctr"/>
                      <a:r>
                        <a:rPr lang="en-US" sz="1000" dirty="0" smtClean="0"/>
                        <a:t>1.0%</a:t>
                      </a:r>
                    </a:p>
                    <a:p>
                      <a:pPr algn="ctr"/>
                      <a:r>
                        <a:rPr lang="en-US" sz="1000" dirty="0" smtClean="0"/>
                        <a:t>- 1.0%</a:t>
                      </a:r>
                      <a:endParaRPr lang="en-US" sz="1000" dirty="0"/>
                    </a:p>
                  </a:txBody>
                  <a:tcPr marT="45707" marB="45707"/>
                </a:tc>
                <a:tc>
                  <a:txBody>
                    <a:bodyPr/>
                    <a:lstStyle/>
                    <a:p>
                      <a:pPr algn="ctr"/>
                      <a:r>
                        <a:rPr lang="en-US" sz="1000" dirty="0" smtClean="0"/>
                        <a:t>1.25%</a:t>
                      </a:r>
                    </a:p>
                    <a:p>
                      <a:pPr algn="ctr"/>
                      <a:r>
                        <a:rPr lang="en-US" sz="1000" dirty="0" smtClean="0"/>
                        <a:t>- 1.25%</a:t>
                      </a:r>
                      <a:endParaRPr lang="en-US" sz="1000" dirty="0"/>
                    </a:p>
                  </a:txBody>
                  <a:tcPr marT="45707" marB="45707"/>
                </a:tc>
                <a:tc>
                  <a:txBody>
                    <a:bodyPr/>
                    <a:lstStyle/>
                    <a:p>
                      <a:pPr algn="ctr"/>
                      <a:r>
                        <a:rPr lang="en-US" sz="1000" dirty="0" smtClean="0"/>
                        <a:t>1.5%</a:t>
                      </a:r>
                    </a:p>
                    <a:p>
                      <a:pPr algn="ctr"/>
                      <a:r>
                        <a:rPr lang="en-US" sz="1000" dirty="0" smtClean="0"/>
                        <a:t>- 1.5%</a:t>
                      </a:r>
                      <a:endParaRPr lang="en-US" sz="1000" dirty="0"/>
                    </a:p>
                  </a:txBody>
                  <a:tcPr marT="45707" marB="45707"/>
                </a:tc>
                <a:tc>
                  <a:txBody>
                    <a:bodyPr/>
                    <a:lstStyle/>
                    <a:p>
                      <a:pPr algn="ctr"/>
                      <a:r>
                        <a:rPr lang="en-US" sz="1000" dirty="0" smtClean="0"/>
                        <a:t>1.75%</a:t>
                      </a:r>
                    </a:p>
                    <a:p>
                      <a:pPr algn="ctr"/>
                      <a:r>
                        <a:rPr lang="en-US" sz="1000" dirty="0" smtClean="0"/>
                        <a:t>- 1.75%</a:t>
                      </a:r>
                      <a:endParaRPr lang="en-US" sz="1000" dirty="0"/>
                    </a:p>
                  </a:txBody>
                  <a:tcPr marT="45707" marB="45707"/>
                </a:tc>
                <a:tc>
                  <a:txBody>
                    <a:bodyPr/>
                    <a:lstStyle/>
                    <a:p>
                      <a:pPr algn="ctr"/>
                      <a:r>
                        <a:rPr lang="en-US" sz="1000" dirty="0" smtClean="0"/>
                        <a:t>2.0%</a:t>
                      </a:r>
                    </a:p>
                    <a:p>
                      <a:pPr algn="ctr"/>
                      <a:r>
                        <a:rPr lang="en-US" sz="1000" dirty="0" smtClean="0"/>
                        <a:t>- 2.0%</a:t>
                      </a:r>
                      <a:endParaRPr lang="en-US" sz="1000" dirty="0"/>
                    </a:p>
                  </a:txBody>
                  <a:tcPr marT="45707" marB="45707"/>
                </a:tc>
              </a:tr>
            </a:tbl>
          </a:graphicData>
        </a:graphic>
      </p:graphicFrame>
      <p:sp>
        <p:nvSpPr>
          <p:cNvPr id="5" name="TextBox 4"/>
          <p:cNvSpPr txBox="1"/>
          <p:nvPr/>
        </p:nvSpPr>
        <p:spPr>
          <a:xfrm>
            <a:off x="0" y="381000"/>
            <a:ext cx="9144000" cy="479425"/>
          </a:xfrm>
          <a:prstGeom prst="rect">
            <a:avLst/>
          </a:prstGeom>
          <a:noFill/>
        </p:spPr>
        <p:txBody>
          <a:bodyPr>
            <a:spAutoFit/>
          </a:bodyPr>
          <a:lstStyle/>
          <a:p>
            <a:pPr algn="ctr">
              <a:defRPr/>
            </a:pPr>
            <a:r>
              <a:rPr lang="en-US" sz="2800" dirty="0">
                <a:solidFill>
                  <a:srgbClr val="F79646"/>
                </a:solidFill>
              </a:rPr>
              <a:t>Medicare Hospital Value Payments 2011-2017 </a:t>
            </a:r>
          </a:p>
        </p:txBody>
      </p:sp>
      <p:sp>
        <p:nvSpPr>
          <p:cNvPr id="7" name="TextBox 6"/>
          <p:cNvSpPr txBox="1"/>
          <p:nvPr/>
        </p:nvSpPr>
        <p:spPr>
          <a:xfrm>
            <a:off x="304800" y="4343400"/>
            <a:ext cx="8534400" cy="2716213"/>
          </a:xfrm>
          <a:prstGeom prst="rect">
            <a:avLst/>
          </a:prstGeom>
          <a:noFill/>
        </p:spPr>
        <p:txBody>
          <a:bodyPr>
            <a:spAutoFit/>
          </a:bodyPr>
          <a:lstStyle/>
          <a:p>
            <a:pPr>
              <a:defRPr/>
            </a:pPr>
            <a:r>
              <a:rPr lang="en-US" sz="1100" dirty="0">
                <a:solidFill>
                  <a:prstClr val="black"/>
                </a:solidFill>
              </a:rPr>
              <a:t>Notes:  </a:t>
            </a:r>
          </a:p>
          <a:p>
            <a:pPr>
              <a:buFont typeface="Arial" pitchFamily="34" charset="0"/>
              <a:buChar char="•"/>
              <a:defRPr/>
            </a:pPr>
            <a:r>
              <a:rPr lang="en-US" sz="1100" dirty="0">
                <a:solidFill>
                  <a:prstClr val="black"/>
                </a:solidFill>
              </a:rPr>
              <a:t>     Percentages reflect approximate maximum potential impact to an individual hospital.  </a:t>
            </a:r>
          </a:p>
          <a:p>
            <a:pPr>
              <a:buFont typeface="Arial" pitchFamily="34" charset="0"/>
              <a:buChar char="•"/>
              <a:defRPr/>
            </a:pPr>
            <a:r>
              <a:rPr lang="en-US" sz="1100" dirty="0">
                <a:solidFill>
                  <a:prstClr val="black"/>
                </a:solidFill>
              </a:rPr>
              <a:t>     The values in the column labeled “2017” remain constant thereafter.  </a:t>
            </a:r>
          </a:p>
          <a:p>
            <a:pPr>
              <a:defRPr/>
            </a:pPr>
            <a:r>
              <a:rPr lang="en-US" sz="1100" dirty="0">
                <a:solidFill>
                  <a:prstClr val="black"/>
                </a:solidFill>
              </a:rPr>
              <a:t> </a:t>
            </a:r>
          </a:p>
          <a:p>
            <a:pPr marL="228600" indent="-228600">
              <a:buFontTx/>
              <a:buAutoNum type="alphaLcPeriod"/>
              <a:defRPr/>
            </a:pPr>
            <a:r>
              <a:rPr lang="en-US" sz="1100" dirty="0">
                <a:solidFill>
                  <a:prstClr val="black"/>
                </a:solidFill>
              </a:rPr>
              <a:t>Non-reporting hospitals lose 2% of their annual market basket update through 2014, then lose ¼ of that update from 2015 onwards.  The actual percentage will vary depending on the market basket update each year (-1% is  illustrative).</a:t>
            </a:r>
          </a:p>
          <a:p>
            <a:pPr marL="228600" indent="-228600">
              <a:buFontTx/>
              <a:buAutoNum type="alphaLcPeriod"/>
              <a:defRPr/>
            </a:pPr>
            <a:r>
              <a:rPr lang="en-US" sz="1100" dirty="0">
                <a:solidFill>
                  <a:prstClr val="black"/>
                </a:solidFill>
              </a:rPr>
              <a:t>Incentive payments approximate CMS Office of the Actuary estimates in the “high adoption” scenario.  Payment reductions represent reduction to annual market basket update by ¼, ½, and ¾ in 2015, 2016, and 2017, respectively for hospitals that have not qualified as meaningful users. The actual percentage will vary depending on the market basket update each year (-1%, -2%, and -3% are illustrative).</a:t>
            </a:r>
          </a:p>
          <a:p>
            <a:pPr marL="228600" indent="-228600">
              <a:buFontTx/>
              <a:buAutoNum type="alphaLcPeriod" startAt="3"/>
              <a:defRPr/>
            </a:pPr>
            <a:r>
              <a:rPr lang="en-US" sz="1100" dirty="0">
                <a:solidFill>
                  <a:prstClr val="black"/>
                </a:solidFill>
              </a:rPr>
              <a:t>HACs reported through claims  do not qualify DRG payment for severity adjustment.  </a:t>
            </a:r>
          </a:p>
          <a:p>
            <a:pPr marL="228600" indent="-228600">
              <a:buFontTx/>
              <a:buAutoNum type="alphaLcPeriod" startAt="4"/>
              <a:defRPr/>
            </a:pPr>
            <a:r>
              <a:rPr lang="en-US" sz="1100" dirty="0">
                <a:solidFill>
                  <a:prstClr val="black"/>
                </a:solidFill>
              </a:rPr>
              <a:t>Requires a 1% cut to those hospitals who rank in the top quartile of occurrences of HACs. </a:t>
            </a:r>
          </a:p>
          <a:p>
            <a:pPr marL="228600" indent="-228600">
              <a:buFontTx/>
              <a:buAutoNum type="alphaLcPeriod" startAt="5"/>
              <a:defRPr/>
            </a:pPr>
            <a:r>
              <a:rPr lang="en-US" sz="1100" dirty="0">
                <a:solidFill>
                  <a:prstClr val="black"/>
                </a:solidFill>
              </a:rPr>
              <a:t>Hospitals that do not meet individualized hospital-specific readmissions benchmark face potential cut to up to a percentage ceiling .</a:t>
            </a:r>
          </a:p>
          <a:p>
            <a:pPr marL="228600" indent="-228600">
              <a:buFontTx/>
              <a:buAutoNum type="alphaLcPeriod" startAt="6"/>
              <a:defRPr/>
            </a:pPr>
            <a:r>
              <a:rPr lang="en-US" sz="1100" dirty="0">
                <a:solidFill>
                  <a:prstClr val="black"/>
                </a:solidFill>
              </a:rPr>
              <a:t>Percentage of base-DRG payment subject to meeting quality measure requirements.  Policy must be budget neutral, so potential for high-achieving hospitals to earn bonuses depending on the number of non-achieving hospitals.  </a:t>
            </a:r>
          </a:p>
          <a:p>
            <a:pPr marL="228600" indent="-228600">
              <a:defRPr/>
            </a:pPr>
            <a:endParaRPr lang="en-US" sz="1100" dirty="0">
              <a:solidFill>
                <a:prstClr val="black"/>
              </a:solidFill>
            </a:endParaRPr>
          </a:p>
        </p:txBody>
      </p:sp>
    </p:spTree>
    <p:extLst>
      <p:ext uri="{BB962C8B-B14F-4D97-AF65-F5344CB8AC3E}">
        <p14:creationId xmlns:p14="http://schemas.microsoft.com/office/powerpoint/2010/main" val="32998384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063"/>
            <a:ext cx="8305800" cy="786063"/>
          </a:xfrm>
        </p:spPr>
        <p:txBody>
          <a:bodyPr/>
          <a:lstStyle/>
          <a:p>
            <a:r>
              <a:rPr lang="en-US" dirty="0" smtClean="0"/>
              <a:t>The Buying Value Project</a:t>
            </a:r>
            <a:endParaRPr lang="en-US" dirty="0"/>
          </a:p>
        </p:txBody>
      </p:sp>
      <p:sp>
        <p:nvSpPr>
          <p:cNvPr id="3" name="Content Placeholder 2"/>
          <p:cNvSpPr>
            <a:spLocks noGrp="1"/>
          </p:cNvSpPr>
          <p:nvPr>
            <p:ph idx="1"/>
          </p:nvPr>
        </p:nvSpPr>
        <p:spPr>
          <a:xfrm>
            <a:off x="457200" y="1295400"/>
            <a:ext cx="8229600" cy="4191001"/>
          </a:xfrm>
        </p:spPr>
        <p:txBody>
          <a:bodyPr/>
          <a:lstStyle/>
          <a:p>
            <a:pPr marL="0" indent="0">
              <a:buNone/>
            </a:pPr>
            <a:r>
              <a:rPr lang="en-US" sz="2400" b="1" i="1" dirty="0">
                <a:solidFill>
                  <a:srgbClr val="FF0000"/>
                </a:solidFill>
              </a:rPr>
              <a:t>Buying Value</a:t>
            </a:r>
            <a:r>
              <a:rPr lang="en-US" sz="2400" dirty="0"/>
              <a:t> </a:t>
            </a:r>
            <a:r>
              <a:rPr lang="en-US" sz="1800" dirty="0"/>
              <a:t>is an </a:t>
            </a:r>
            <a:r>
              <a:rPr lang="en-US" sz="1800" dirty="0" smtClean="0"/>
              <a:t>Robert Wood Johnson Foundation-funded </a:t>
            </a:r>
            <a:r>
              <a:rPr lang="en-US" sz="1800" dirty="0"/>
              <a:t>initiative of private health care purchasers—employers, leading business health organizations, and union health funds – that was launched in 2012. </a:t>
            </a:r>
            <a:endParaRPr lang="en-US" sz="1800" b="1" dirty="0">
              <a:solidFill>
                <a:srgbClr val="FF0000"/>
              </a:solidFill>
            </a:endParaRPr>
          </a:p>
          <a:p>
            <a:pPr lvl="1">
              <a:buFont typeface="Wingdings" charset="2"/>
              <a:buChar char="u"/>
            </a:pPr>
            <a:r>
              <a:rPr lang="en-US" sz="1800" b="1" dirty="0">
                <a:solidFill>
                  <a:srgbClr val="FF0000"/>
                </a:solidFill>
              </a:rPr>
              <a:t>Mission</a:t>
            </a:r>
            <a:r>
              <a:rPr lang="en-US" sz="1800" dirty="0"/>
              <a:t> – Private purchasers contribute to better health and lower health costs by buying on value rather than on volume. </a:t>
            </a:r>
          </a:p>
          <a:p>
            <a:pPr lvl="1">
              <a:buFont typeface="Wingdings" charset="2"/>
              <a:buChar char="u"/>
            </a:pPr>
            <a:r>
              <a:rPr lang="en-US" sz="1800" b="1" dirty="0">
                <a:solidFill>
                  <a:srgbClr val="FF0000"/>
                </a:solidFill>
              </a:rPr>
              <a:t>Objective</a:t>
            </a:r>
            <a:r>
              <a:rPr lang="en-US" sz="1800" dirty="0"/>
              <a:t> – Enable widespread adoption of value purchasing in the private sector through alignment of measures among private purchasers and with federal and state public programs </a:t>
            </a:r>
          </a:p>
          <a:p>
            <a:pPr lvl="1">
              <a:buFont typeface="Wingdings" charset="2"/>
              <a:buChar char="u"/>
            </a:pPr>
            <a:r>
              <a:rPr lang="en-US" sz="1800" b="1" dirty="0">
                <a:solidFill>
                  <a:srgbClr val="FF0000"/>
                </a:solidFill>
              </a:rPr>
              <a:t>Strategy</a:t>
            </a:r>
            <a:r>
              <a:rPr lang="en-US" sz="1800" dirty="0">
                <a:solidFill>
                  <a:srgbClr val="FF0000"/>
                </a:solidFill>
              </a:rPr>
              <a:t> </a:t>
            </a:r>
          </a:p>
          <a:p>
            <a:pPr lvl="2">
              <a:buFont typeface="Wingdings" charset="2"/>
              <a:buChar char="u"/>
            </a:pPr>
            <a:r>
              <a:rPr lang="en-US" sz="1800" b="1" dirty="0"/>
              <a:t>Measure Alignment Campaign </a:t>
            </a:r>
            <a:r>
              <a:rPr lang="en-US" sz="1800" dirty="0"/>
              <a:t>– Public and private purchasers, health plans, providers, and care delivery systems commit to core measure sets developed through multi-stakeholder consensus processes nationally, and at the regional or state level.</a:t>
            </a:r>
          </a:p>
          <a:p>
            <a:pPr lvl="2">
              <a:buFont typeface="Wingdings" charset="2"/>
              <a:buChar char="u"/>
            </a:pPr>
            <a:r>
              <a:rPr lang="en-US" sz="1800" b="1" dirty="0"/>
              <a:t>Help for States/Other Stakeholders in Creating Aligned Measure Sets </a:t>
            </a:r>
            <a:r>
              <a:rPr lang="en-US" sz="1800" dirty="0"/>
              <a:t>– Online Measure Selection Tool and hands-on help.  </a:t>
            </a:r>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15</a:t>
            </a:fld>
            <a:endParaRPr lang="en-US">
              <a:solidFill>
                <a:prstClr val="white"/>
              </a:solidFill>
            </a:endParaRPr>
          </a:p>
        </p:txBody>
      </p:sp>
    </p:spTree>
    <p:extLst>
      <p:ext uri="{BB962C8B-B14F-4D97-AF65-F5344CB8AC3E}">
        <p14:creationId xmlns:p14="http://schemas.microsoft.com/office/powerpoint/2010/main" val="11366601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95400"/>
          </a:xfrm>
        </p:spPr>
        <p:txBody>
          <a:bodyPr/>
          <a:lstStyle/>
          <a:p>
            <a:r>
              <a:rPr lang="en-US" dirty="0" smtClean="0"/>
              <a:t>Buying Value Work On Accelerating Value Purchasing in Private Sector </a:t>
            </a:r>
            <a:endParaRPr lang="en-US" dirty="0"/>
          </a:p>
        </p:txBody>
      </p:sp>
      <p:sp>
        <p:nvSpPr>
          <p:cNvPr id="3" name="Content Placeholder 2"/>
          <p:cNvSpPr>
            <a:spLocks noGrp="1"/>
          </p:cNvSpPr>
          <p:nvPr>
            <p:ph idx="1"/>
          </p:nvPr>
        </p:nvSpPr>
        <p:spPr>
          <a:xfrm>
            <a:off x="457200" y="1295400"/>
            <a:ext cx="8229600" cy="4343400"/>
          </a:xfrm>
        </p:spPr>
        <p:txBody>
          <a:bodyPr/>
          <a:lstStyle/>
          <a:p>
            <a:pPr marL="457200"/>
            <a:r>
              <a:rPr lang="en-US" sz="2400" dirty="0" smtClean="0">
                <a:solidFill>
                  <a:srgbClr val="FF0000"/>
                </a:solidFill>
              </a:rPr>
              <a:t>Website</a:t>
            </a:r>
            <a:r>
              <a:rPr lang="en-US" sz="2400" dirty="0" smtClean="0"/>
              <a:t> </a:t>
            </a:r>
            <a:r>
              <a:rPr lang="en-US" sz="2400" dirty="0" smtClean="0">
                <a:hlinkClick r:id="rId2"/>
              </a:rPr>
              <a:t>www.buyingvalue.org</a:t>
            </a:r>
            <a:r>
              <a:rPr lang="en-US" sz="2400" dirty="0" smtClean="0"/>
              <a:t>  (2012) </a:t>
            </a:r>
            <a:r>
              <a:rPr lang="en-US" sz="2400" dirty="0"/>
              <a:t>–  </a:t>
            </a:r>
            <a:r>
              <a:rPr lang="en-US" sz="2400" dirty="0" smtClean="0"/>
              <a:t>Basic info on value-purchasing – Primer, Legal Memo on Anti-Trust Issues</a:t>
            </a:r>
          </a:p>
          <a:p>
            <a:r>
              <a:rPr lang="en-US" sz="2400" dirty="0" smtClean="0">
                <a:solidFill>
                  <a:srgbClr val="FF0000"/>
                </a:solidFill>
              </a:rPr>
              <a:t>“Starter” Core Measure Set </a:t>
            </a:r>
            <a:r>
              <a:rPr lang="en-US" sz="2400" dirty="0" smtClean="0"/>
              <a:t>(March 2013) – National purchasers, consumers, CMS &amp; payers (health plans) </a:t>
            </a:r>
          </a:p>
          <a:p>
            <a:r>
              <a:rPr lang="en-US" sz="2400" dirty="0" smtClean="0">
                <a:solidFill>
                  <a:srgbClr val="FF0000"/>
                </a:solidFill>
              </a:rPr>
              <a:t>Study of 48 Measure Sets in Use at </a:t>
            </a:r>
            <a:r>
              <a:rPr lang="en-US" sz="2400" dirty="0">
                <a:solidFill>
                  <a:srgbClr val="FF0000"/>
                </a:solidFill>
              </a:rPr>
              <a:t>S</a:t>
            </a:r>
            <a:r>
              <a:rPr lang="en-US" sz="2400" dirty="0" smtClean="0">
                <a:solidFill>
                  <a:srgbClr val="FF0000"/>
                </a:solidFill>
              </a:rPr>
              <a:t>tate Level </a:t>
            </a:r>
            <a:r>
              <a:rPr lang="en-US" sz="2400" dirty="0" smtClean="0"/>
              <a:t>(2013) </a:t>
            </a:r>
            <a:r>
              <a:rPr lang="en-US" sz="2400" dirty="0"/>
              <a:t>– </a:t>
            </a:r>
            <a:r>
              <a:rPr lang="en-US" sz="2000" dirty="0" smtClean="0"/>
              <a:t>Only 20% of measures used by more than one program; 25% of shared measures modified in some way; 39% of measures either non-standard or homegrown</a:t>
            </a:r>
            <a:endParaRPr lang="en-US" sz="2000" dirty="0"/>
          </a:p>
          <a:p>
            <a:r>
              <a:rPr lang="en-US" sz="2400" dirty="0">
                <a:solidFill>
                  <a:srgbClr val="FF0000"/>
                </a:solidFill>
              </a:rPr>
              <a:t>Model for Consensus Core Measure Sets </a:t>
            </a:r>
            <a:r>
              <a:rPr lang="en-US" sz="2400" dirty="0"/>
              <a:t>– </a:t>
            </a:r>
            <a:r>
              <a:rPr lang="en-US" sz="1800" dirty="0"/>
              <a:t>A multi-stakeholder, two-tier (national and regional or state) </a:t>
            </a:r>
            <a:r>
              <a:rPr lang="en-US" sz="1800" dirty="0" smtClean="0"/>
              <a:t>process for consensus </a:t>
            </a:r>
            <a:r>
              <a:rPr lang="en-US" sz="1800" dirty="0"/>
              <a:t>core measure sets </a:t>
            </a:r>
          </a:p>
          <a:p>
            <a:r>
              <a:rPr lang="en-US" sz="2400" dirty="0">
                <a:solidFill>
                  <a:srgbClr val="FF0000"/>
                </a:solidFill>
              </a:rPr>
              <a:t>Online Measure Selection Tool </a:t>
            </a:r>
            <a:r>
              <a:rPr lang="en-US" sz="2400" dirty="0" smtClean="0">
                <a:solidFill>
                  <a:srgbClr val="FF0000"/>
                </a:solidFill>
              </a:rPr>
              <a:t>(9/2014</a:t>
            </a:r>
            <a:r>
              <a:rPr lang="en-US" sz="2400" dirty="0">
                <a:solidFill>
                  <a:srgbClr val="FF0000"/>
                </a:solidFill>
              </a:rPr>
              <a:t>; Updated </a:t>
            </a:r>
            <a:r>
              <a:rPr lang="en-US" sz="2400" dirty="0" smtClean="0">
                <a:solidFill>
                  <a:srgbClr val="FF0000"/>
                </a:solidFill>
              </a:rPr>
              <a:t>1/2015</a:t>
            </a:r>
            <a:r>
              <a:rPr lang="en-US" sz="2400" dirty="0">
                <a:solidFill>
                  <a:srgbClr val="FF0000"/>
                </a:solidFill>
              </a:rPr>
              <a:t>) </a:t>
            </a:r>
            <a:r>
              <a:rPr lang="en-US" sz="2400" dirty="0"/>
              <a:t>– </a:t>
            </a:r>
            <a:r>
              <a:rPr lang="en-US" sz="1800" dirty="0"/>
              <a:t>web-based spreadsheet linked to measure databases that enables those </a:t>
            </a:r>
            <a:r>
              <a:rPr lang="en-US" sz="1800" dirty="0" smtClean="0"/>
              <a:t>creating </a:t>
            </a:r>
            <a:r>
              <a:rPr lang="en-US" sz="1800" dirty="0"/>
              <a:t>measure sets to view in one place a multitude of </a:t>
            </a:r>
            <a:r>
              <a:rPr lang="en-US" sz="1800" dirty="0" smtClean="0"/>
              <a:t>important decision factors</a:t>
            </a:r>
            <a:endParaRPr lang="en-US" sz="1800" dirty="0"/>
          </a:p>
          <a:p>
            <a:pPr marL="0" indent="0">
              <a:buNone/>
            </a:pPr>
            <a:endParaRPr lang="en-US" sz="2400" dirty="0"/>
          </a:p>
          <a:p>
            <a:pPr marL="57150" indent="0">
              <a:buNone/>
            </a:pPr>
            <a:endParaRPr lang="en-US" sz="2400" dirty="0" smtClean="0"/>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16</a:t>
            </a:fld>
            <a:endParaRPr lang="en-US">
              <a:solidFill>
                <a:prstClr val="white"/>
              </a:solidFill>
            </a:endParaRPr>
          </a:p>
        </p:txBody>
      </p:sp>
    </p:spTree>
    <p:extLst>
      <p:ext uri="{BB962C8B-B14F-4D97-AF65-F5344CB8AC3E}">
        <p14:creationId xmlns:p14="http://schemas.microsoft.com/office/powerpoint/2010/main" val="22129445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458200" cy="1143000"/>
          </a:xfrm>
        </p:spPr>
        <p:txBody>
          <a:bodyPr/>
          <a:lstStyle/>
          <a:p>
            <a:r>
              <a:rPr lang="en-US" sz="4000" dirty="0" smtClean="0"/>
              <a:t>2013 Buying Value Research Found Little Alignment </a:t>
            </a:r>
            <a:r>
              <a:rPr lang="en-US" sz="4000" dirty="0"/>
              <a:t>A</a:t>
            </a:r>
            <a:r>
              <a:rPr lang="en-US" sz="4000" dirty="0" smtClean="0"/>
              <a:t>cross Measure </a:t>
            </a:r>
            <a:r>
              <a:rPr lang="en-US" sz="4000" dirty="0"/>
              <a:t>S</a:t>
            </a:r>
            <a:r>
              <a:rPr lang="en-US" sz="4000" dirty="0" smtClean="0"/>
              <a:t>ets</a:t>
            </a:r>
            <a:endParaRPr lang="en-US" sz="4000" dirty="0"/>
          </a:p>
        </p:txBody>
      </p:sp>
      <p:sp>
        <p:nvSpPr>
          <p:cNvPr id="4" name="Slide Number Placeholder 3"/>
          <p:cNvSpPr>
            <a:spLocks noGrp="1"/>
          </p:cNvSpPr>
          <p:nvPr>
            <p:ph type="sldNum" sz="quarter" idx="10"/>
          </p:nvPr>
        </p:nvSpPr>
        <p:spPr/>
        <p:txBody>
          <a:bodyPr/>
          <a:lstStyle/>
          <a:p>
            <a:fld id="{6CDFDD91-9DC5-443A-B5D4-A4D827708E68}" type="slidenum">
              <a:rPr lang="en-US" smtClean="0">
                <a:solidFill>
                  <a:prstClr val="white"/>
                </a:solidFill>
              </a:rPr>
              <a:pPr/>
              <a:t>17</a:t>
            </a:fld>
            <a:endParaRPr lang="en-US">
              <a:solidFill>
                <a:prstClr val="white"/>
              </a:solidFill>
            </a:endParaRPr>
          </a:p>
        </p:txBody>
      </p:sp>
      <p:graphicFrame>
        <p:nvGraphicFramePr>
          <p:cNvPr id="9" name="Chart 8"/>
          <p:cNvGraphicFramePr/>
          <p:nvPr>
            <p:extLst/>
          </p:nvPr>
        </p:nvGraphicFramePr>
        <p:xfrm>
          <a:off x="-279400" y="1066800"/>
          <a:ext cx="5791200" cy="4343400"/>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p:cNvSpPr txBox="1"/>
          <p:nvPr/>
        </p:nvSpPr>
        <p:spPr>
          <a:xfrm>
            <a:off x="228600" y="5181600"/>
            <a:ext cx="4851399" cy="923330"/>
          </a:xfrm>
          <a:prstGeom prst="rect">
            <a:avLst/>
          </a:prstGeom>
          <a:noFill/>
        </p:spPr>
        <p:txBody>
          <a:bodyPr wrap="square" rtlCol="0">
            <a:spAutoFit/>
          </a:bodyPr>
          <a:lstStyle/>
          <a:p>
            <a:pPr algn="ctr"/>
            <a:r>
              <a:rPr lang="en-US" dirty="0" smtClean="0">
                <a:solidFill>
                  <a:prstClr val="black"/>
                </a:solidFill>
              </a:rPr>
              <a:t>Number of distinct measures shared by multiple measure sets</a:t>
            </a:r>
          </a:p>
          <a:p>
            <a:pPr algn="ctr"/>
            <a:r>
              <a:rPr lang="en-US" i="1" dirty="0" smtClean="0">
                <a:solidFill>
                  <a:prstClr val="black"/>
                </a:solidFill>
              </a:rPr>
              <a:t>n = 509</a:t>
            </a:r>
            <a:endParaRPr lang="en-US" i="1" dirty="0">
              <a:solidFill>
                <a:prstClr val="black"/>
              </a:solidFill>
            </a:endParaRPr>
          </a:p>
        </p:txBody>
      </p:sp>
      <p:cxnSp>
        <p:nvCxnSpPr>
          <p:cNvPr id="18" name="Straight Connector 17"/>
          <p:cNvCxnSpPr/>
          <p:nvPr/>
        </p:nvCxnSpPr>
        <p:spPr bwMode="auto">
          <a:xfrm flipH="1">
            <a:off x="685800" y="5791200"/>
            <a:ext cx="3962400" cy="0"/>
          </a:xfrm>
          <a:prstGeom prst="line">
            <a:avLst/>
          </a:prstGeom>
          <a:solidFill>
            <a:schemeClr val="accent1"/>
          </a:solidFill>
          <a:ln w="9525" cap="flat" cmpd="sng" algn="ctr">
            <a:solidFill>
              <a:srgbClr val="0070C0"/>
            </a:solidFill>
            <a:prstDash val="solid"/>
            <a:round/>
            <a:headEnd type="none" w="med" len="med"/>
            <a:tailEnd type="none" w="med" len="med"/>
          </a:ln>
          <a:effectLst/>
        </p:spPr>
      </p:cxnSp>
      <p:sp>
        <p:nvSpPr>
          <p:cNvPr id="7" name="Content Placeholder 2"/>
          <p:cNvSpPr>
            <a:spLocks noGrp="1"/>
          </p:cNvSpPr>
          <p:nvPr>
            <p:ph idx="1"/>
          </p:nvPr>
        </p:nvSpPr>
        <p:spPr>
          <a:xfrm>
            <a:off x="4953000" y="1219200"/>
            <a:ext cx="4047065" cy="4347865"/>
          </a:xfrm>
        </p:spPr>
        <p:txBody>
          <a:bodyPr/>
          <a:lstStyle/>
          <a:p>
            <a:r>
              <a:rPr lang="en-US" sz="2000" dirty="0" smtClean="0"/>
              <a:t>Programs </a:t>
            </a:r>
            <a:r>
              <a:rPr lang="en-US" sz="2000" dirty="0"/>
              <a:t>have very few measures in common or “sharing” across the measure </a:t>
            </a:r>
            <a:r>
              <a:rPr lang="en-US" sz="2000" dirty="0" smtClean="0"/>
              <a:t>sets</a:t>
            </a:r>
            <a:endParaRPr lang="en-US" sz="2000" dirty="0"/>
          </a:p>
          <a:p>
            <a:r>
              <a:rPr lang="en-US" sz="2000" dirty="0" smtClean="0"/>
              <a:t> Of the 1367 measures, 509 were “distinct” measures</a:t>
            </a:r>
            <a:endParaRPr lang="en-US" dirty="0"/>
          </a:p>
          <a:p>
            <a:r>
              <a:rPr lang="en-US" sz="2000" dirty="0" smtClean="0"/>
              <a:t>Only 20% of these distinct measures were used by more than one program</a:t>
            </a:r>
          </a:p>
          <a:p>
            <a:r>
              <a:rPr lang="en-US" sz="2000" dirty="0" smtClean="0"/>
              <a:t>* </a:t>
            </a:r>
            <a:r>
              <a:rPr lang="en-US" sz="2000" dirty="0"/>
              <a:t>By “shared,” we mean that the programs have measures in common with one another, and not that programs are working </a:t>
            </a:r>
            <a:r>
              <a:rPr lang="en-US" sz="2000" dirty="0" smtClean="0"/>
              <a:t>together</a:t>
            </a:r>
            <a:endParaRPr lang="en-US" sz="2000" dirty="0"/>
          </a:p>
          <a:p>
            <a:pPr marL="63500" indent="-63500"/>
            <a:endParaRPr lang="en-US" sz="2000" dirty="0" smtClean="0"/>
          </a:p>
          <a:p>
            <a:pPr marL="63500" indent="-63500"/>
            <a:endParaRPr lang="en-US" sz="2000" dirty="0" smtClean="0"/>
          </a:p>
          <a:p>
            <a:pPr marL="63500" indent="-63500"/>
            <a:endParaRPr lang="en-US" dirty="0" smtClean="0"/>
          </a:p>
          <a:p>
            <a:pPr marL="463550" lvl="1" indent="-63500"/>
            <a:endParaRPr lang="en-US" dirty="0" smtClean="0"/>
          </a:p>
        </p:txBody>
      </p:sp>
      <p:graphicFrame>
        <p:nvGraphicFramePr>
          <p:cNvPr id="10" name="Chart 9"/>
          <p:cNvGraphicFramePr/>
          <p:nvPr>
            <p:extLst/>
          </p:nvPr>
        </p:nvGraphicFramePr>
        <p:xfrm>
          <a:off x="-241301" y="1066800"/>
          <a:ext cx="5791200" cy="43434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p:cNvGraphicFramePr/>
          <p:nvPr>
            <p:extLst/>
          </p:nvPr>
        </p:nvGraphicFramePr>
        <p:xfrm>
          <a:off x="29632" y="1299865"/>
          <a:ext cx="5791200" cy="43434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0882568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76200"/>
            <a:ext cx="8661400" cy="1143000"/>
          </a:xfrm>
        </p:spPr>
        <p:txBody>
          <a:bodyPr/>
          <a:lstStyle/>
          <a:p>
            <a:r>
              <a:rPr lang="en-US" sz="4000" dirty="0" smtClean="0"/>
              <a:t>How Often are “Shared </a:t>
            </a:r>
            <a:r>
              <a:rPr lang="en-US" sz="4000" dirty="0"/>
              <a:t>M</a:t>
            </a:r>
            <a:r>
              <a:rPr lang="en-US" sz="4000" dirty="0" smtClean="0"/>
              <a:t>easures” Actually Shared?</a:t>
            </a:r>
            <a:endParaRPr lang="en-US" sz="4000" dirty="0"/>
          </a:p>
        </p:txBody>
      </p:sp>
      <p:graphicFrame>
        <p:nvGraphicFramePr>
          <p:cNvPr id="5" name="Content Placeholder 4"/>
          <p:cNvGraphicFramePr>
            <a:graphicFrameLocks noGrp="1"/>
          </p:cNvGraphicFramePr>
          <p:nvPr>
            <p:ph idx="1"/>
            <p:extLst/>
          </p:nvPr>
        </p:nvGraphicFramePr>
        <p:xfrm>
          <a:off x="-342900" y="1066800"/>
          <a:ext cx="8686800" cy="5181600"/>
        </p:xfrm>
        <a:graphic>
          <a:graphicData uri="http://schemas.openxmlformats.org/drawingml/2006/chart">
            <c:chart xmlns:c="http://schemas.openxmlformats.org/drawingml/2006/chart" xmlns:r="http://schemas.openxmlformats.org/officeDocument/2006/relationships" r:id="rId2"/>
          </a:graphicData>
        </a:graphic>
      </p:graphicFrame>
      <p:sp>
        <p:nvSpPr>
          <p:cNvPr id="4" name="Slide Number Placeholder 3"/>
          <p:cNvSpPr>
            <a:spLocks noGrp="1"/>
          </p:cNvSpPr>
          <p:nvPr>
            <p:ph type="sldNum" sz="quarter" idx="10"/>
          </p:nvPr>
        </p:nvSpPr>
        <p:spPr>
          <a:xfrm>
            <a:off x="8382000" y="6553200"/>
            <a:ext cx="533400" cy="228600"/>
          </a:xfrm>
        </p:spPr>
        <p:txBody>
          <a:bodyPr/>
          <a:lstStyle/>
          <a:p>
            <a:fld id="{6CDFDD91-9DC5-443A-B5D4-A4D827708E68}" type="slidenum">
              <a:rPr lang="en-US" smtClean="0">
                <a:solidFill>
                  <a:prstClr val="white"/>
                </a:solidFill>
              </a:rPr>
              <a:pPr/>
              <a:t>18</a:t>
            </a:fld>
            <a:endParaRPr lang="en-US">
              <a:solidFill>
                <a:prstClr val="white"/>
              </a:solidFill>
            </a:endParaRPr>
          </a:p>
        </p:txBody>
      </p:sp>
      <p:sp>
        <p:nvSpPr>
          <p:cNvPr id="6" name="TextBox 5"/>
          <p:cNvSpPr txBox="1"/>
          <p:nvPr/>
        </p:nvSpPr>
        <p:spPr>
          <a:xfrm>
            <a:off x="6553200" y="5334000"/>
            <a:ext cx="2438400" cy="1200329"/>
          </a:xfrm>
          <a:prstGeom prst="rect">
            <a:avLst/>
          </a:prstGeom>
          <a:noFill/>
        </p:spPr>
        <p:txBody>
          <a:bodyPr wrap="square" rtlCol="0">
            <a:spAutoFit/>
          </a:bodyPr>
          <a:lstStyle/>
          <a:p>
            <a:r>
              <a:rPr lang="en-US" dirty="0" smtClean="0">
                <a:solidFill>
                  <a:prstClr val="black"/>
                </a:solidFill>
              </a:rPr>
              <a:t>Only 19 measures were shared by at least 1/3 (16+) of the measure sets </a:t>
            </a:r>
            <a:endParaRPr lang="en-US" dirty="0">
              <a:solidFill>
                <a:prstClr val="black"/>
              </a:solidFill>
            </a:endParaRPr>
          </a:p>
        </p:txBody>
      </p:sp>
      <p:sp>
        <p:nvSpPr>
          <p:cNvPr id="7" name="TextBox 6"/>
          <p:cNvSpPr txBox="1"/>
          <p:nvPr/>
        </p:nvSpPr>
        <p:spPr>
          <a:xfrm>
            <a:off x="330200" y="5340337"/>
            <a:ext cx="2362200" cy="646331"/>
          </a:xfrm>
          <a:prstGeom prst="rect">
            <a:avLst/>
          </a:prstGeom>
          <a:noFill/>
        </p:spPr>
        <p:txBody>
          <a:bodyPr wrap="square" rtlCol="0">
            <a:spAutoFit/>
          </a:bodyPr>
          <a:lstStyle/>
          <a:p>
            <a:pPr algn="ctr"/>
            <a:r>
              <a:rPr lang="en-US" dirty="0" smtClean="0">
                <a:solidFill>
                  <a:prstClr val="black"/>
                </a:solidFill>
              </a:rPr>
              <a:t>Most measures are not shared</a:t>
            </a:r>
            <a:endParaRPr lang="en-US" dirty="0">
              <a:solidFill>
                <a:prstClr val="black"/>
              </a:solidFill>
            </a:endParaRPr>
          </a:p>
        </p:txBody>
      </p:sp>
      <p:cxnSp>
        <p:nvCxnSpPr>
          <p:cNvPr id="11" name="Straight Arrow Connector 10"/>
          <p:cNvCxnSpPr/>
          <p:nvPr/>
        </p:nvCxnSpPr>
        <p:spPr bwMode="auto">
          <a:xfrm flipV="1">
            <a:off x="1511300" y="4953000"/>
            <a:ext cx="0" cy="56566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2" name="Rectangle 11"/>
          <p:cNvSpPr/>
          <p:nvPr/>
        </p:nvSpPr>
        <p:spPr bwMode="auto">
          <a:xfrm>
            <a:off x="329096" y="5340337"/>
            <a:ext cx="2362200" cy="69026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black"/>
              </a:solidFill>
              <a:latin typeface="Arial" charset="0"/>
              <a:ea typeface="ＭＳ Ｐゴシック" pitchFamily="16" charset="-128"/>
            </a:endParaRPr>
          </a:p>
        </p:txBody>
      </p:sp>
      <p:sp>
        <p:nvSpPr>
          <p:cNvPr id="14" name="TextBox 13"/>
          <p:cNvSpPr txBox="1"/>
          <p:nvPr/>
        </p:nvSpPr>
        <p:spPr>
          <a:xfrm>
            <a:off x="261620" y="1295400"/>
            <a:ext cx="8356600" cy="707886"/>
          </a:xfrm>
          <a:prstGeom prst="rect">
            <a:avLst/>
          </a:prstGeom>
          <a:noFill/>
        </p:spPr>
        <p:txBody>
          <a:bodyPr wrap="square" rtlCol="0">
            <a:spAutoFit/>
          </a:bodyPr>
          <a:lstStyle/>
          <a:p>
            <a:pPr algn="ctr"/>
            <a:r>
              <a:rPr lang="en-US" sz="4000" dirty="0" smtClean="0">
                <a:solidFill>
                  <a:srgbClr val="FF0000"/>
                </a:solidFill>
              </a:rPr>
              <a:t>Not that often…</a:t>
            </a:r>
            <a:endParaRPr lang="en-US" sz="4000" dirty="0">
              <a:solidFill>
                <a:srgbClr val="FF0000"/>
              </a:solidFill>
            </a:endParaRPr>
          </a:p>
        </p:txBody>
      </p:sp>
      <p:cxnSp>
        <p:nvCxnSpPr>
          <p:cNvPr id="16" name="Straight Arrow Connector 15"/>
          <p:cNvCxnSpPr/>
          <p:nvPr/>
        </p:nvCxnSpPr>
        <p:spPr bwMode="auto">
          <a:xfrm flipV="1">
            <a:off x="7620000" y="4670168"/>
            <a:ext cx="0" cy="5876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7" name="Rectangle 16"/>
          <p:cNvSpPr/>
          <p:nvPr/>
        </p:nvSpPr>
        <p:spPr bwMode="auto">
          <a:xfrm>
            <a:off x="6553200" y="5290066"/>
            <a:ext cx="2362200" cy="1244263"/>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black"/>
              </a:solidFill>
              <a:latin typeface="Arial" charset="0"/>
              <a:ea typeface="ＭＳ Ｐゴシック" pitchFamily="16" charset="-128"/>
            </a:endParaRPr>
          </a:p>
        </p:txBody>
      </p:sp>
    </p:spTree>
    <p:extLst>
      <p:ext uri="{BB962C8B-B14F-4D97-AF65-F5344CB8AC3E}">
        <p14:creationId xmlns:p14="http://schemas.microsoft.com/office/powerpoint/2010/main" val="27049816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Did We Get Into this Mess?</a:t>
            </a:r>
            <a:endParaRPr lang="en-US" dirty="0"/>
          </a:p>
        </p:txBody>
      </p:sp>
      <p:sp>
        <p:nvSpPr>
          <p:cNvPr id="3" name="Content Placeholder 2"/>
          <p:cNvSpPr>
            <a:spLocks noGrp="1"/>
          </p:cNvSpPr>
          <p:nvPr>
            <p:ph idx="1"/>
          </p:nvPr>
        </p:nvSpPr>
        <p:spPr>
          <a:xfrm>
            <a:off x="457200" y="1143000"/>
            <a:ext cx="8229600" cy="4724401"/>
          </a:xfrm>
        </p:spPr>
        <p:txBody>
          <a:bodyPr/>
          <a:lstStyle/>
          <a:p>
            <a:r>
              <a:rPr lang="en-US" dirty="0"/>
              <a:t>Everyone </a:t>
            </a:r>
            <a:r>
              <a:rPr lang="en-US" dirty="0" smtClean="0"/>
              <a:t>supports </a:t>
            </a:r>
            <a:r>
              <a:rPr lang="en-US" dirty="0"/>
              <a:t>the </a:t>
            </a:r>
            <a:r>
              <a:rPr lang="en-US" dirty="0" smtClean="0"/>
              <a:t>idea </a:t>
            </a:r>
            <a:r>
              <a:rPr lang="en-US" dirty="0"/>
              <a:t>of </a:t>
            </a:r>
            <a:r>
              <a:rPr lang="en-US" dirty="0" smtClean="0"/>
              <a:t>alignment</a:t>
            </a:r>
            <a:r>
              <a:rPr lang="en-US" dirty="0"/>
              <a:t>, but </a:t>
            </a:r>
            <a:r>
              <a:rPr lang="en-US" dirty="0" smtClean="0"/>
              <a:t>strong forces pull </a:t>
            </a:r>
            <a:r>
              <a:rPr lang="en-US" dirty="0"/>
              <a:t>in the </a:t>
            </a:r>
            <a:r>
              <a:rPr lang="en-US" dirty="0" smtClean="0"/>
              <a:t>opposite direction</a:t>
            </a:r>
            <a:endParaRPr lang="en-US" dirty="0"/>
          </a:p>
          <a:p>
            <a:r>
              <a:rPr lang="en-US" dirty="0" smtClean="0"/>
              <a:t>Poor </a:t>
            </a:r>
            <a:r>
              <a:rPr lang="en-US" dirty="0" smtClean="0"/>
              <a:t>measure alignment reflects </a:t>
            </a:r>
            <a:r>
              <a:rPr lang="en-US" dirty="0" smtClean="0"/>
              <a:t>the </a:t>
            </a:r>
            <a:r>
              <a:rPr lang="en-US" dirty="0" smtClean="0"/>
              <a:t>failure </a:t>
            </a:r>
            <a:r>
              <a:rPr lang="en-US" dirty="0" smtClean="0"/>
              <a:t>of </a:t>
            </a:r>
            <a:r>
              <a:rPr lang="en-US" dirty="0" smtClean="0"/>
              <a:t>national organizations </a:t>
            </a:r>
            <a:r>
              <a:rPr lang="en-US" dirty="0" smtClean="0"/>
              <a:t>to </a:t>
            </a:r>
            <a:r>
              <a:rPr lang="en-US" dirty="0"/>
              <a:t>m</a:t>
            </a:r>
            <a:r>
              <a:rPr lang="en-US" dirty="0" smtClean="0"/>
              <a:t>ake it a priority</a:t>
            </a:r>
            <a:endParaRPr lang="en-US" dirty="0" smtClean="0"/>
          </a:p>
          <a:p>
            <a:pPr lvl="1"/>
            <a:r>
              <a:rPr lang="en-US" dirty="0" smtClean="0"/>
              <a:t>Little or no help to Regional, State &amp; Local Entities</a:t>
            </a:r>
          </a:p>
          <a:p>
            <a:pPr lvl="1"/>
            <a:r>
              <a:rPr lang="en-US" dirty="0" smtClean="0"/>
              <a:t>“Build It (better measures) and They Will Come” remains the dominant </a:t>
            </a:r>
            <a:r>
              <a:rPr lang="en-US" dirty="0"/>
              <a:t>p</a:t>
            </a:r>
            <a:r>
              <a:rPr lang="en-US" dirty="0" smtClean="0"/>
              <a:t>aradigm </a:t>
            </a:r>
          </a:p>
          <a:p>
            <a:r>
              <a:rPr lang="en-US" dirty="0" smtClean="0"/>
              <a:t>Alignment </a:t>
            </a:r>
            <a:r>
              <a:rPr lang="en-US" dirty="0" smtClean="0"/>
              <a:t>needs </a:t>
            </a:r>
            <a:r>
              <a:rPr lang="en-US" dirty="0" smtClean="0"/>
              <a:t>to </a:t>
            </a:r>
            <a:r>
              <a:rPr lang="en-US" dirty="0" smtClean="0"/>
              <a:t>become a priority equal </a:t>
            </a:r>
            <a:r>
              <a:rPr lang="en-US" dirty="0" smtClean="0"/>
              <a:t>to </a:t>
            </a:r>
            <a:r>
              <a:rPr lang="en-US" dirty="0" smtClean="0"/>
              <a:t>development </a:t>
            </a:r>
            <a:r>
              <a:rPr lang="en-US" dirty="0" smtClean="0"/>
              <a:t>of </a:t>
            </a:r>
            <a:r>
              <a:rPr lang="en-US" dirty="0" smtClean="0"/>
              <a:t>better measures  </a:t>
            </a:r>
            <a:endParaRPr lang="en-US" dirty="0"/>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19</a:t>
            </a:fld>
            <a:endParaRPr lang="en-US">
              <a:solidFill>
                <a:prstClr val="white"/>
              </a:solidFill>
            </a:endParaRPr>
          </a:p>
        </p:txBody>
      </p:sp>
    </p:spTree>
    <p:extLst>
      <p:ext uri="{BB962C8B-B14F-4D97-AF65-F5344CB8AC3E}">
        <p14:creationId xmlns:p14="http://schemas.microsoft.com/office/powerpoint/2010/main" val="3301259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62745"/>
            <a:ext cx="8229600" cy="661416"/>
          </a:xfrm>
        </p:spPr>
        <p:txBody>
          <a:bodyPr/>
          <a:lstStyle/>
          <a:p>
            <a:r>
              <a:rPr lang="en-US" sz="3200" b="0" dirty="0" smtClean="0">
                <a:latin typeface="Helvetica" pitchFamily="34" charset="0"/>
                <a:cs typeface="Helvetica" pitchFamily="34" charset="0"/>
              </a:rPr>
              <a:t>Housekeeping</a:t>
            </a:r>
            <a:endParaRPr lang="en-US" sz="3200" b="0" dirty="0">
              <a:latin typeface="Helvetica" pitchFamily="34" charset="0"/>
              <a:cs typeface="Helvetica" pitchFamily="34" charset="0"/>
            </a:endParaRPr>
          </a:p>
        </p:txBody>
      </p:sp>
      <p:sp>
        <p:nvSpPr>
          <p:cNvPr id="2" name="Content Placeholder 1"/>
          <p:cNvSpPr>
            <a:spLocks noGrp="1"/>
          </p:cNvSpPr>
          <p:nvPr>
            <p:ph idx="1"/>
          </p:nvPr>
        </p:nvSpPr>
        <p:spPr/>
        <p:txBody>
          <a:bodyPr/>
          <a:lstStyle/>
          <a:p>
            <a:pPr marL="457200" lvl="0" indent="-457200" algn="l">
              <a:buFont typeface="Arial" pitchFamily="34" charset="0"/>
              <a:buChar char="•"/>
            </a:pPr>
            <a:endParaRPr lang="en-US" sz="1600" dirty="0" smtClean="0">
              <a:latin typeface="Helvetica" pitchFamily="34" charset="0"/>
              <a:cs typeface="Helvetica" pitchFamily="34" charset="0"/>
            </a:endParaRPr>
          </a:p>
          <a:p>
            <a:pPr marL="457200" indent="-457200" algn="l">
              <a:buFont typeface="Arial" pitchFamily="34" charset="0"/>
              <a:buChar char="•"/>
            </a:pPr>
            <a:endParaRPr lang="en-US" dirty="0"/>
          </a:p>
        </p:txBody>
      </p:sp>
      <p:sp>
        <p:nvSpPr>
          <p:cNvPr id="28675" name="Slide Number Placeholder 3"/>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9E0F1BB-78D0-44F0-8346-16CF49AAB6D9}" type="slidenum">
              <a:rPr lang="en-US" sz="2000" smtClean="0">
                <a:solidFill>
                  <a:srgbClr val="000000"/>
                </a:solidFill>
                <a:latin typeface="Helvetica" pitchFamily="34" charset="0"/>
                <a:cs typeface="Helvetica" pitchFamily="34" charset="0"/>
              </a:rPr>
              <a:pPr fontAlgn="base">
                <a:spcBef>
                  <a:spcPct val="0"/>
                </a:spcBef>
                <a:spcAft>
                  <a:spcPct val="0"/>
                </a:spcAft>
                <a:defRPr/>
              </a:pPr>
              <a:t>2</a:t>
            </a:fld>
            <a:endParaRPr lang="en-US" sz="2000" dirty="0" smtClean="0">
              <a:solidFill>
                <a:srgbClr val="000000"/>
              </a:solidFill>
              <a:latin typeface="Helvetica" pitchFamily="34" charset="0"/>
              <a:cs typeface="Helvetica" pitchFamily="34" charset="0"/>
            </a:endParaRPr>
          </a:p>
        </p:txBody>
      </p:sp>
      <p:sp>
        <p:nvSpPr>
          <p:cNvPr id="5" name="Content Placeholder 1"/>
          <p:cNvSpPr>
            <a:spLocks noGrp="1"/>
          </p:cNvSpPr>
          <p:nvPr>
            <p:ph sz="half" idx="4294967295"/>
          </p:nvPr>
        </p:nvSpPr>
        <p:spPr>
          <a:xfrm>
            <a:off x="264270" y="1227159"/>
            <a:ext cx="3586348" cy="4955275"/>
          </a:xfrm>
        </p:spPr>
        <p:txBody>
          <a:bodyPr>
            <a:normAutofit fontScale="92500" lnSpcReduction="20000"/>
          </a:bodyPr>
          <a:lstStyle/>
          <a:p>
            <a:r>
              <a:rPr lang="en-US" sz="2200" dirty="0" smtClean="0">
                <a:latin typeface="Helvetica" pitchFamily="34" charset="0"/>
                <a:cs typeface="Helvetica" pitchFamily="34" charset="0"/>
              </a:rPr>
              <a:t>Submit technical questions via chat</a:t>
            </a:r>
          </a:p>
          <a:p>
            <a:r>
              <a:rPr lang="en-US" sz="2200" dirty="0" smtClean="0">
                <a:latin typeface="Helvetica" pitchFamily="34" charset="0"/>
                <a:cs typeface="Helvetica" pitchFamily="34" charset="0"/>
              </a:rPr>
              <a:t>If </a:t>
            </a:r>
            <a:r>
              <a:rPr lang="en-US" sz="2200" dirty="0">
                <a:latin typeface="Helvetica" pitchFamily="34" charset="0"/>
                <a:cs typeface="Helvetica" pitchFamily="34" charset="0"/>
              </a:rPr>
              <a:t>you lose your </a:t>
            </a:r>
            <a:r>
              <a:rPr lang="en-US" sz="2200" dirty="0" smtClean="0">
                <a:latin typeface="Helvetica" pitchFamily="34" charset="0"/>
                <a:cs typeface="Helvetica" pitchFamily="34" charset="0"/>
              </a:rPr>
              <a:t>Internet </a:t>
            </a:r>
            <a:r>
              <a:rPr lang="en-US" sz="2200" dirty="0">
                <a:latin typeface="Helvetica" pitchFamily="34" charset="0"/>
                <a:cs typeface="Helvetica" pitchFamily="34" charset="0"/>
              </a:rPr>
              <a:t>connection, reconnect using the link emailed to </a:t>
            </a:r>
            <a:r>
              <a:rPr lang="en-US" sz="2200" dirty="0" smtClean="0">
                <a:latin typeface="Helvetica" pitchFamily="34" charset="0"/>
                <a:cs typeface="Helvetica" pitchFamily="34" charset="0"/>
              </a:rPr>
              <a:t>you</a:t>
            </a:r>
            <a:endParaRPr lang="en-US" sz="2200" dirty="0">
              <a:latin typeface="Helvetica" pitchFamily="34" charset="0"/>
              <a:cs typeface="Helvetica" pitchFamily="34" charset="0"/>
            </a:endParaRPr>
          </a:p>
          <a:p>
            <a:r>
              <a:rPr lang="en-US" sz="2200" dirty="0">
                <a:latin typeface="Helvetica" pitchFamily="34" charset="0"/>
                <a:cs typeface="Helvetica" pitchFamily="34" charset="0"/>
              </a:rPr>
              <a:t>If you lose your phone connection, </a:t>
            </a:r>
            <a:r>
              <a:rPr lang="en-US" sz="2200" dirty="0" smtClean="0">
                <a:latin typeface="Helvetica" pitchFamily="34" charset="0"/>
                <a:cs typeface="Helvetica" pitchFamily="34" charset="0"/>
              </a:rPr>
              <a:t>re-dial </a:t>
            </a:r>
            <a:r>
              <a:rPr lang="en-US" sz="2200" dirty="0">
                <a:latin typeface="Helvetica" pitchFamily="34" charset="0"/>
                <a:cs typeface="Helvetica" pitchFamily="34" charset="0"/>
              </a:rPr>
              <a:t>the phone number </a:t>
            </a:r>
            <a:r>
              <a:rPr lang="en-US" sz="2200" dirty="0" smtClean="0">
                <a:latin typeface="Helvetica" pitchFamily="34" charset="0"/>
                <a:cs typeface="Helvetica" pitchFamily="34" charset="0"/>
              </a:rPr>
              <a:t>to re-join</a:t>
            </a:r>
            <a:endParaRPr lang="en-US" sz="2200" dirty="0">
              <a:latin typeface="Helvetica" pitchFamily="34" charset="0"/>
              <a:cs typeface="Helvetica" pitchFamily="34" charset="0"/>
            </a:endParaRPr>
          </a:p>
          <a:p>
            <a:r>
              <a:rPr lang="en-US" sz="2200" dirty="0">
                <a:latin typeface="Helvetica" pitchFamily="34" charset="0"/>
                <a:cs typeface="Helvetica" pitchFamily="34" charset="0"/>
              </a:rPr>
              <a:t>ReadyTalk support: </a:t>
            </a:r>
            <a:br>
              <a:rPr lang="en-US" sz="2200" dirty="0">
                <a:latin typeface="Helvetica" pitchFamily="34" charset="0"/>
                <a:cs typeface="Helvetica" pitchFamily="34" charset="0"/>
              </a:rPr>
            </a:br>
            <a:r>
              <a:rPr lang="en-US" sz="2200" dirty="0" smtClean="0">
                <a:latin typeface="Helvetica" pitchFamily="34" charset="0"/>
                <a:cs typeface="Helvetica" pitchFamily="34" charset="0"/>
              </a:rPr>
              <a:t>800-843-9166</a:t>
            </a:r>
          </a:p>
          <a:p>
            <a:r>
              <a:rPr lang="en-US" sz="2200" dirty="0" smtClean="0">
                <a:latin typeface="Helvetica" pitchFamily="34" charset="0"/>
                <a:cs typeface="Helvetica" pitchFamily="34" charset="0"/>
              </a:rPr>
              <a:t>Closed captioning: </a:t>
            </a:r>
            <a:r>
              <a:rPr lang="en-US" sz="2200" u="sng" dirty="0">
                <a:latin typeface="Helvetica" panose="020B0604020202020204" pitchFamily="34" charset="0"/>
                <a:cs typeface="Helvetica" panose="020B0604020202020204" pitchFamily="34" charset="0"/>
                <a:hlinkClick r:id="rId3"/>
              </a:rPr>
              <a:t>http://</a:t>
            </a:r>
            <a:r>
              <a:rPr lang="en-US" sz="2200" u="sng" dirty="0" smtClean="0">
                <a:latin typeface="Helvetica" panose="020B0604020202020204" pitchFamily="34" charset="0"/>
                <a:cs typeface="Helvetica" panose="020B0604020202020204" pitchFamily="34" charset="0"/>
                <a:hlinkClick r:id="rId3"/>
              </a:rPr>
              <a:t>www.captionedtext.com/client/event.aspx?CustomerID=1159&amp;EventID=61488691</a:t>
            </a:r>
            <a:r>
              <a:rPr lang="en-US" sz="2200" u="sng" dirty="0" smtClean="0">
                <a:latin typeface="Helvetica" panose="020B0604020202020204" pitchFamily="34" charset="0"/>
                <a:cs typeface="Helvetica" panose="020B0604020202020204" pitchFamily="34" charset="0"/>
              </a:rPr>
              <a:t> </a:t>
            </a:r>
            <a:endParaRPr lang="en-US" sz="2200" dirty="0">
              <a:latin typeface="Helvetica" panose="020B0604020202020204" pitchFamily="34" charset="0"/>
              <a:cs typeface="Helvetica" panose="020B0604020202020204" pitchFamily="34" charset="0"/>
            </a:endParaRPr>
          </a:p>
        </p:txBody>
      </p:sp>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500" y="1535668"/>
            <a:ext cx="5162550" cy="40465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ight Arrow 1"/>
          <p:cNvSpPr>
            <a:spLocks noChangeArrowheads="1"/>
          </p:cNvSpPr>
          <p:nvPr/>
        </p:nvSpPr>
        <p:spPr bwMode="auto">
          <a:xfrm rot="19252939" flipH="1">
            <a:off x="4572649" y="4176350"/>
            <a:ext cx="771242" cy="195514"/>
          </a:xfrm>
          <a:prstGeom prst="rightArrow">
            <a:avLst>
              <a:gd name="adj1" fmla="val 50000"/>
              <a:gd name="adj2" fmla="val 50000"/>
            </a:avLst>
          </a:prstGeom>
          <a:solidFill>
            <a:srgbClr val="FF0000"/>
          </a:solidFill>
          <a:ln w="9525">
            <a:solidFill>
              <a:schemeClr val="tx1"/>
            </a:solidFill>
            <a:round/>
            <a:headEnd/>
            <a:tailEnd/>
          </a:ln>
          <a:effectLst>
            <a:outerShdw dist="38100" dir="2700000" algn="tl" rotWithShape="0">
              <a:srgbClr val="808080">
                <a:alpha val="39998"/>
              </a:srgbClr>
            </a:outerShdw>
          </a:effectLst>
        </p:spPr>
        <p:txBody>
          <a:bodyPr/>
          <a:lstStyle/>
          <a:p>
            <a:pPr defTabSz="457200"/>
            <a:endParaRPr lang="en-US" dirty="0">
              <a:solidFill>
                <a:prstClr val="black"/>
              </a:solidFill>
              <a:latin typeface="Franklin Gothic Book" pitchFamily="34" charset="0"/>
            </a:endParaRPr>
          </a:p>
        </p:txBody>
      </p:sp>
    </p:spTree>
    <p:extLst>
      <p:ext uri="{BB962C8B-B14F-4D97-AF65-F5344CB8AC3E}">
        <p14:creationId xmlns:p14="http://schemas.microsoft.com/office/powerpoint/2010/main" val="24163407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95400"/>
          </a:xfrm>
        </p:spPr>
        <p:txBody>
          <a:bodyPr/>
          <a:lstStyle/>
          <a:p>
            <a:r>
              <a:rPr lang="en-US" dirty="0" smtClean="0"/>
              <a:t>Buying Value Model for Consensus Core Measure Sets – Spring, 2014</a:t>
            </a:r>
            <a:endParaRPr lang="en-US" dirty="0"/>
          </a:p>
        </p:txBody>
      </p:sp>
      <p:sp>
        <p:nvSpPr>
          <p:cNvPr id="3" name="Content Placeholder 2"/>
          <p:cNvSpPr>
            <a:spLocks noGrp="1"/>
          </p:cNvSpPr>
          <p:nvPr>
            <p:ph idx="1"/>
          </p:nvPr>
        </p:nvSpPr>
        <p:spPr>
          <a:xfrm>
            <a:off x="481584" y="1295399"/>
            <a:ext cx="8229600" cy="4800601"/>
          </a:xfrm>
        </p:spPr>
        <p:txBody>
          <a:bodyPr/>
          <a:lstStyle/>
          <a:p>
            <a:r>
              <a:rPr lang="en-US" sz="2800" dirty="0" smtClean="0"/>
              <a:t>Recommendations by large multi-stakeholder group </a:t>
            </a:r>
            <a:r>
              <a:rPr lang="en-US" sz="2400" dirty="0" smtClean="0"/>
              <a:t>(See “Resources” at </a:t>
            </a:r>
            <a:r>
              <a:rPr lang="en-US" sz="2400" dirty="0" smtClean="0">
                <a:hlinkClick r:id="rId2"/>
              </a:rPr>
              <a:t>www.buyingvalue.org</a:t>
            </a:r>
            <a:r>
              <a:rPr lang="en-US" sz="2400" dirty="0"/>
              <a:t>)</a:t>
            </a:r>
            <a:r>
              <a:rPr lang="en-US" sz="2400" dirty="0" smtClean="0"/>
              <a:t> </a:t>
            </a:r>
          </a:p>
          <a:p>
            <a:r>
              <a:rPr lang="en-US" sz="2800" dirty="0" smtClean="0"/>
              <a:t>Features two tiers of consensus measure sets</a:t>
            </a:r>
          </a:p>
          <a:p>
            <a:pPr lvl="1"/>
            <a:r>
              <a:rPr lang="en-US" sz="2400" dirty="0" smtClean="0"/>
              <a:t>National Core Set(s) of most commonly used, effective measures for major clinical conditions</a:t>
            </a:r>
          </a:p>
          <a:p>
            <a:pPr lvl="1"/>
            <a:r>
              <a:rPr lang="en-US" sz="2400" dirty="0" smtClean="0"/>
              <a:t>Regional/State Core Set(s) of supplementary (not replacement) measures to meet local needs and test innovative measures</a:t>
            </a:r>
          </a:p>
          <a:p>
            <a:r>
              <a:rPr lang="en-US" sz="2800" dirty="0" smtClean="0"/>
              <a:t>Testing model awaits overdue reports from  IOM Committee &amp; AHIP project</a:t>
            </a:r>
          </a:p>
          <a:p>
            <a:endParaRPr lang="en-US" sz="2800" dirty="0"/>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20</a:t>
            </a:fld>
            <a:endParaRPr lang="en-US">
              <a:solidFill>
                <a:prstClr val="white"/>
              </a:solidFill>
            </a:endParaRPr>
          </a:p>
        </p:txBody>
      </p:sp>
    </p:spTree>
    <p:extLst>
      <p:ext uri="{BB962C8B-B14F-4D97-AF65-F5344CB8AC3E}">
        <p14:creationId xmlns:p14="http://schemas.microsoft.com/office/powerpoint/2010/main" val="42426655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95400"/>
          </a:xfrm>
        </p:spPr>
        <p:txBody>
          <a:bodyPr/>
          <a:lstStyle/>
          <a:p>
            <a:r>
              <a:rPr lang="en-US" dirty="0" smtClean="0"/>
              <a:t>Buying Value Assistance for Those Creating/Revising Measure Sets</a:t>
            </a:r>
            <a:endParaRPr lang="en-US" dirty="0"/>
          </a:p>
        </p:txBody>
      </p:sp>
      <p:sp>
        <p:nvSpPr>
          <p:cNvPr id="3" name="Content Placeholder 2"/>
          <p:cNvSpPr>
            <a:spLocks noGrp="1"/>
          </p:cNvSpPr>
          <p:nvPr>
            <p:ph idx="1"/>
          </p:nvPr>
        </p:nvSpPr>
        <p:spPr>
          <a:xfrm>
            <a:off x="457200" y="1346952"/>
            <a:ext cx="8229600" cy="4724401"/>
          </a:xfrm>
        </p:spPr>
        <p:txBody>
          <a:bodyPr/>
          <a:lstStyle/>
          <a:p>
            <a:r>
              <a:rPr lang="en-US" sz="2800" dirty="0" smtClean="0"/>
              <a:t>Online Measure Selection Tool at </a:t>
            </a:r>
            <a:r>
              <a:rPr lang="en-US" sz="2800" dirty="0" smtClean="0">
                <a:hlinkClick r:id="rId2"/>
              </a:rPr>
              <a:t>www.buyingvalue.org</a:t>
            </a:r>
            <a:r>
              <a:rPr lang="en-US" sz="2800" dirty="0" smtClean="0"/>
              <a:t> </a:t>
            </a:r>
          </a:p>
          <a:p>
            <a:r>
              <a:rPr lang="en-US" sz="2800" dirty="0" smtClean="0"/>
              <a:t>Six Steps, from defining program goals and audiences, to picking measure selection criteria, to choosing existing measure sets for comparison purposes, to creating draft list of measures</a:t>
            </a:r>
          </a:p>
          <a:p>
            <a:r>
              <a:rPr lang="en-US" sz="2800" dirty="0" smtClean="0"/>
              <a:t>Single spreadsheet that is pre-populated with ten major federal measure sets, NQF data, and some state measure sets </a:t>
            </a:r>
            <a:endParaRPr lang="en-US" sz="2800" dirty="0"/>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21</a:t>
            </a:fld>
            <a:endParaRPr lang="en-US">
              <a:solidFill>
                <a:prstClr val="white"/>
              </a:solidFill>
            </a:endParaRPr>
          </a:p>
        </p:txBody>
      </p:sp>
    </p:spTree>
    <p:extLst>
      <p:ext uri="{BB962C8B-B14F-4D97-AF65-F5344CB8AC3E}">
        <p14:creationId xmlns:p14="http://schemas.microsoft.com/office/powerpoint/2010/main" val="5690639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D6A722-D348-4CCF-8E3E-EB9465C290B0}" type="slidenum">
              <a:rPr lang="en-US" smtClean="0">
                <a:solidFill>
                  <a:prstClr val="white"/>
                </a:solidFill>
              </a:rPr>
              <a:pPr/>
              <a:t>22</a:t>
            </a:fld>
            <a:endParaRPr lang="en-US">
              <a:solidFill>
                <a:prstClr val="white"/>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76200"/>
            <a:ext cx="8305800" cy="4800599"/>
          </a:xfrm>
          <a:prstGeom prst="rect">
            <a:avLst/>
          </a:prstGeom>
        </p:spPr>
      </p:pic>
      <p:sp>
        <p:nvSpPr>
          <p:cNvPr id="4" name="TextBox 3"/>
          <p:cNvSpPr txBox="1"/>
          <p:nvPr/>
        </p:nvSpPr>
        <p:spPr>
          <a:xfrm>
            <a:off x="76200" y="4603536"/>
            <a:ext cx="9144000" cy="1754326"/>
          </a:xfrm>
          <a:prstGeom prst="rect">
            <a:avLst/>
          </a:prstGeom>
          <a:noFill/>
        </p:spPr>
        <p:txBody>
          <a:bodyPr wrap="square" rtlCol="0">
            <a:spAutoFit/>
          </a:bodyPr>
          <a:lstStyle/>
          <a:p>
            <a:endParaRPr lang="en-US" dirty="0" smtClean="0">
              <a:solidFill>
                <a:prstClr val="black"/>
              </a:solidFill>
            </a:endParaRPr>
          </a:p>
          <a:p>
            <a:r>
              <a:rPr lang="en-US" dirty="0" smtClean="0">
                <a:solidFill>
                  <a:prstClr val="black"/>
                </a:solidFill>
              </a:rPr>
              <a:t>A</a:t>
            </a:r>
            <a:r>
              <a:rPr lang="en-US" b="1" dirty="0" smtClean="0">
                <a:solidFill>
                  <a:prstClr val="black"/>
                </a:solidFill>
              </a:rPr>
              <a:t> </a:t>
            </a:r>
            <a:r>
              <a:rPr lang="en-US" b="1" dirty="0">
                <a:solidFill>
                  <a:prstClr val="black"/>
                </a:solidFill>
              </a:rPr>
              <a:t>webinar</a:t>
            </a:r>
            <a:r>
              <a:rPr lang="en-US" dirty="0">
                <a:solidFill>
                  <a:prstClr val="black"/>
                </a:solidFill>
              </a:rPr>
              <a:t> on use of the tool and the 2015 updates to it is scheduled for </a:t>
            </a:r>
            <a:r>
              <a:rPr lang="en-US" b="1" dirty="0">
                <a:solidFill>
                  <a:prstClr val="black"/>
                </a:solidFill>
              </a:rPr>
              <a:t>Tuesday, February 24, at 2 pm EST</a:t>
            </a:r>
            <a:r>
              <a:rPr lang="en-US" dirty="0">
                <a:solidFill>
                  <a:prstClr val="black"/>
                </a:solidFill>
              </a:rPr>
              <a:t>., at </a:t>
            </a:r>
            <a:r>
              <a:rPr lang="en-US" sz="1400" dirty="0">
                <a:solidFill>
                  <a:prstClr val="black"/>
                </a:solidFill>
                <a:hlinkClick r:id="rId3"/>
              </a:rPr>
              <a:t>https://mhca.webex.com/mhca/onstage/g.php?MTID=e3c3898c421f973fe0df6dbe5194770be</a:t>
            </a:r>
            <a:endParaRPr lang="en-US" sz="1400" dirty="0">
              <a:solidFill>
                <a:prstClr val="black"/>
              </a:solidFill>
            </a:endParaRPr>
          </a:p>
          <a:p>
            <a:r>
              <a:rPr lang="en-US" dirty="0" smtClean="0">
                <a:solidFill>
                  <a:prstClr val="black"/>
                </a:solidFill>
              </a:rPr>
              <a:t>For </a:t>
            </a:r>
            <a:r>
              <a:rPr lang="en-US" dirty="0">
                <a:solidFill>
                  <a:prstClr val="black"/>
                </a:solidFill>
              </a:rPr>
              <a:t>audio only, call 650-479-3207 and use access code  665 533 484.</a:t>
            </a:r>
          </a:p>
          <a:p>
            <a:r>
              <a:rPr lang="en-US" dirty="0">
                <a:solidFill>
                  <a:prstClr val="black"/>
                </a:solidFill>
              </a:rPr>
              <a:t> </a:t>
            </a:r>
          </a:p>
          <a:p>
            <a:r>
              <a:rPr lang="en-US" dirty="0">
                <a:solidFill>
                  <a:prstClr val="black"/>
                </a:solidFill>
              </a:rPr>
              <a:t> </a:t>
            </a:r>
          </a:p>
        </p:txBody>
      </p:sp>
    </p:spTree>
    <p:extLst>
      <p:ext uri="{BB962C8B-B14F-4D97-AF65-F5344CB8AC3E}">
        <p14:creationId xmlns:p14="http://schemas.microsoft.com/office/powerpoint/2010/main" val="37344852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229600" cy="1042416"/>
          </a:xfrm>
        </p:spPr>
        <p:txBody>
          <a:bodyPr>
            <a:noAutofit/>
          </a:bodyPr>
          <a:lstStyle/>
          <a:p>
            <a:r>
              <a:rPr lang="en-US" dirty="0"/>
              <a:t>Success Story: Federal Agencies Agree to Cut Measures in 7 Areas from 567 to 35!</a:t>
            </a:r>
          </a:p>
        </p:txBody>
      </p:sp>
      <p:sp>
        <p:nvSpPr>
          <p:cNvPr id="4" name="Slide Number Placeholder 3"/>
          <p:cNvSpPr>
            <a:spLocks noGrp="1"/>
          </p:cNvSpPr>
          <p:nvPr>
            <p:ph type="sldNum" sz="quarter" idx="4294967295"/>
          </p:nvPr>
        </p:nvSpPr>
        <p:spPr/>
        <p:txBody>
          <a:bodyPr/>
          <a:lstStyle/>
          <a:p>
            <a:pPr algn="r" defTabSz="457200"/>
            <a:fld id="{30F25388-59FB-438F-9D3A-5D9B2D4870EF}" type="slidenum">
              <a:rPr lang="en-US" smtClean="0">
                <a:solidFill>
                  <a:prstClr val="black"/>
                </a:solidFill>
              </a:rPr>
              <a:pPr algn="r" defTabSz="457200"/>
              <a:t>23</a:t>
            </a:fld>
            <a:endParaRPr lang="en-US" dirty="0">
              <a:solidFill>
                <a:prstClr val="black"/>
              </a:solidFill>
            </a:endParaRPr>
          </a:p>
        </p:txBody>
      </p:sp>
      <p:graphicFrame>
        <p:nvGraphicFramePr>
          <p:cNvPr id="5" name="Content Placeholder 4"/>
          <p:cNvGraphicFramePr>
            <a:graphicFrameLocks noGrp="1"/>
          </p:cNvGraphicFramePr>
          <p:nvPr>
            <p:ph idx="1"/>
            <p:extLst/>
          </p:nvPr>
        </p:nvGraphicFramePr>
        <p:xfrm>
          <a:off x="609600" y="1306830"/>
          <a:ext cx="8229600" cy="4343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897519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More Information…</a:t>
            </a:r>
            <a:endParaRPr lang="en-US" dirty="0"/>
          </a:p>
        </p:txBody>
      </p:sp>
      <p:sp>
        <p:nvSpPr>
          <p:cNvPr id="3" name="Content Placeholder 2"/>
          <p:cNvSpPr>
            <a:spLocks noGrp="1"/>
          </p:cNvSpPr>
          <p:nvPr>
            <p:ph idx="1"/>
          </p:nvPr>
        </p:nvSpPr>
        <p:spPr/>
        <p:txBody>
          <a:bodyPr/>
          <a:lstStyle/>
          <a:p>
            <a:pPr marL="0" indent="0">
              <a:buNone/>
            </a:pPr>
            <a:r>
              <a:rPr lang="en-US" b="1" dirty="0" smtClean="0"/>
              <a:t>Gerry Shea</a:t>
            </a:r>
          </a:p>
          <a:p>
            <a:pPr marL="0" indent="0">
              <a:buNone/>
            </a:pPr>
            <a:r>
              <a:rPr lang="en-US" dirty="0" smtClean="0"/>
              <a:t>Director, Buying Value</a:t>
            </a:r>
          </a:p>
          <a:p>
            <a:pPr marL="0" indent="0">
              <a:buNone/>
            </a:pPr>
            <a:endParaRPr lang="en-US" dirty="0" smtClean="0"/>
          </a:p>
          <a:p>
            <a:pPr marL="0" indent="0">
              <a:buNone/>
            </a:pPr>
            <a:r>
              <a:rPr lang="en-US" dirty="0" smtClean="0"/>
              <a:t>gshea@buyingvalue.org</a:t>
            </a:r>
            <a:endParaRPr lang="en-US" dirty="0"/>
          </a:p>
        </p:txBody>
      </p:sp>
      <p:sp>
        <p:nvSpPr>
          <p:cNvPr id="4" name="Slide Number Placeholder 3"/>
          <p:cNvSpPr>
            <a:spLocks noGrp="1"/>
          </p:cNvSpPr>
          <p:nvPr>
            <p:ph type="sldNum" sz="quarter" idx="12"/>
          </p:nvPr>
        </p:nvSpPr>
        <p:spPr/>
        <p:txBody>
          <a:bodyPr/>
          <a:lstStyle/>
          <a:p>
            <a:fld id="{FFD6A722-D348-4CCF-8E3E-EB9465C290B0}" type="slidenum">
              <a:rPr lang="en-US" smtClean="0">
                <a:solidFill>
                  <a:prstClr val="white"/>
                </a:solidFill>
              </a:rPr>
              <a:pPr/>
              <a:t>24</a:t>
            </a:fld>
            <a:endParaRPr lang="en-US">
              <a:solidFill>
                <a:prstClr val="white"/>
              </a:solidFill>
            </a:endParaRPr>
          </a:p>
        </p:txBody>
      </p:sp>
    </p:spTree>
    <p:extLst>
      <p:ext uri="{BB962C8B-B14F-4D97-AF65-F5344CB8AC3E}">
        <p14:creationId xmlns:p14="http://schemas.microsoft.com/office/powerpoint/2010/main" val="15926407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3" name="Rectangle 4"/>
          <p:cNvSpPr>
            <a:spLocks noGrp="1" noChangeArrowheads="1"/>
          </p:cNvSpPr>
          <p:nvPr>
            <p:ph type="ctrTitle"/>
          </p:nvPr>
        </p:nvSpPr>
        <p:spPr>
          <a:xfrm>
            <a:off x="2514600" y="2098675"/>
            <a:ext cx="6400800" cy="1219200"/>
          </a:xfrm>
        </p:spPr>
        <p:txBody>
          <a:bodyPr/>
          <a:lstStyle/>
          <a:p>
            <a:pPr eaLnBrk="1" hangingPunct="1"/>
            <a:r>
              <a:rPr lang="en-US" altLang="en-US" sz="3300" smtClean="0"/>
              <a:t>The Alternative Quality Contract (AQC): </a:t>
            </a:r>
            <a:r>
              <a:rPr lang="en-US" altLang="en-US" sz="2600" smtClean="0"/>
              <a:t>Improving Quality While Slowing Spending Growth</a:t>
            </a:r>
          </a:p>
        </p:txBody>
      </p:sp>
      <p:sp>
        <p:nvSpPr>
          <p:cNvPr id="32773" name="Rectangle 5"/>
          <p:cNvSpPr>
            <a:spLocks noGrp="1" noChangeArrowheads="1"/>
          </p:cNvSpPr>
          <p:nvPr>
            <p:ph type="subTitle" idx="1"/>
          </p:nvPr>
        </p:nvSpPr>
        <p:spPr>
          <a:xfrm>
            <a:off x="2514600" y="3505200"/>
            <a:ext cx="6400800" cy="1981200"/>
          </a:xfrm>
        </p:spPr>
        <p:txBody>
          <a:bodyPr/>
          <a:lstStyle/>
          <a:p>
            <a:pPr eaLnBrk="1" hangingPunct="1">
              <a:spcBef>
                <a:spcPts val="0"/>
              </a:spcBef>
              <a:spcAft>
                <a:spcPts val="300"/>
              </a:spcAft>
              <a:defRPr/>
            </a:pPr>
            <a:r>
              <a:rPr lang="en-US" altLang="en-US" sz="2000" b="1" dirty="0" smtClean="0">
                <a:solidFill>
                  <a:schemeClr val="tx1"/>
                </a:solidFill>
                <a:ea typeface="+mn-ea"/>
                <a:cs typeface="+mn-cs"/>
              </a:rPr>
              <a:t>Dana Gelb Safran, ScD</a:t>
            </a:r>
          </a:p>
          <a:p>
            <a:pPr eaLnBrk="1" hangingPunct="1">
              <a:spcBef>
                <a:spcPts val="0"/>
              </a:spcBef>
              <a:defRPr/>
            </a:pPr>
            <a:r>
              <a:rPr lang="en-US" altLang="en-US" sz="1800" dirty="0" smtClean="0">
                <a:solidFill>
                  <a:schemeClr val="tx1"/>
                </a:solidFill>
                <a:ea typeface="+mn-ea"/>
                <a:cs typeface="+mn-cs"/>
              </a:rPr>
              <a:t>Senior Vice President,</a:t>
            </a:r>
          </a:p>
          <a:p>
            <a:pPr eaLnBrk="1" hangingPunct="1">
              <a:spcBef>
                <a:spcPts val="0"/>
              </a:spcBef>
              <a:defRPr/>
            </a:pPr>
            <a:r>
              <a:rPr lang="en-US" altLang="en-US" sz="1800" dirty="0" smtClean="0">
                <a:solidFill>
                  <a:schemeClr val="tx1"/>
                </a:solidFill>
                <a:ea typeface="+mn-ea"/>
                <a:cs typeface="+mn-cs"/>
              </a:rPr>
              <a:t>Performance Measurement and Improvement</a:t>
            </a:r>
          </a:p>
          <a:p>
            <a:pPr eaLnBrk="1" hangingPunct="1">
              <a:spcBef>
                <a:spcPts val="0"/>
              </a:spcBef>
              <a:defRPr/>
            </a:pPr>
            <a:r>
              <a:rPr lang="en-US" altLang="en-US" sz="1800" dirty="0" smtClean="0">
                <a:solidFill>
                  <a:schemeClr val="tx1"/>
                </a:solidFill>
                <a:ea typeface="+mn-ea"/>
                <a:cs typeface="+mn-cs"/>
              </a:rPr>
              <a:t>Blue Cross Blue Shield of Massachusetts</a:t>
            </a:r>
            <a:endParaRPr lang="en-US" altLang="en-US" sz="1800" dirty="0">
              <a:solidFill>
                <a:schemeClr val="tx1"/>
              </a:solidFill>
              <a:ea typeface="+mn-ea"/>
              <a:cs typeface="+mn-cs"/>
            </a:endParaRPr>
          </a:p>
          <a:p>
            <a:pPr eaLnBrk="1" hangingPunct="1">
              <a:spcBef>
                <a:spcPts val="2500"/>
              </a:spcBef>
              <a:spcAft>
                <a:spcPts val="0"/>
              </a:spcAft>
              <a:defRPr/>
            </a:pPr>
            <a:r>
              <a:rPr lang="en-US" altLang="en-US" sz="1800" i="1" dirty="0" smtClean="0">
                <a:solidFill>
                  <a:schemeClr val="tx1"/>
                </a:solidFill>
                <a:ea typeface="+mn-ea"/>
                <a:cs typeface="+mn-cs"/>
              </a:rPr>
              <a:t>Presented to:</a:t>
            </a:r>
          </a:p>
          <a:p>
            <a:pPr eaLnBrk="1" hangingPunct="1">
              <a:spcBef>
                <a:spcPts val="0"/>
              </a:spcBef>
              <a:spcAft>
                <a:spcPts val="0"/>
              </a:spcAft>
              <a:defRPr/>
            </a:pPr>
            <a:r>
              <a:rPr lang="en-US" altLang="en-US" sz="1800" dirty="0">
                <a:solidFill>
                  <a:schemeClr val="tx1"/>
                </a:solidFill>
                <a:ea typeface="+mn-ea"/>
                <a:cs typeface="ＭＳ Ｐゴシック"/>
              </a:rPr>
              <a:t>National Quality </a:t>
            </a:r>
            <a:r>
              <a:rPr lang="en-US" altLang="en-US" sz="1800" dirty="0" smtClean="0">
                <a:solidFill>
                  <a:schemeClr val="tx1"/>
                </a:solidFill>
                <a:ea typeface="+mn-ea"/>
                <a:cs typeface="ＭＳ Ｐゴシック"/>
              </a:rPr>
              <a:t>Strategy </a:t>
            </a:r>
            <a:r>
              <a:rPr lang="en-US" altLang="en-US" sz="1800" dirty="0">
                <a:solidFill>
                  <a:schemeClr val="tx1"/>
                </a:solidFill>
                <a:ea typeface="+mn-ea"/>
                <a:cs typeface="ＭＳ Ｐゴシック"/>
              </a:rPr>
              <a:t>Priority in </a:t>
            </a:r>
            <a:r>
              <a:rPr lang="en-US" altLang="en-US" sz="1800" dirty="0" smtClean="0">
                <a:solidFill>
                  <a:schemeClr val="tx1"/>
                </a:solidFill>
                <a:ea typeface="+mn-ea"/>
                <a:cs typeface="ＭＳ Ｐゴシック"/>
              </a:rPr>
              <a:t>Action</a:t>
            </a:r>
          </a:p>
          <a:p>
            <a:pPr eaLnBrk="1" hangingPunct="1">
              <a:spcBef>
                <a:spcPts val="0"/>
              </a:spcBef>
              <a:spcAft>
                <a:spcPts val="0"/>
              </a:spcAft>
              <a:defRPr/>
            </a:pPr>
            <a:r>
              <a:rPr lang="en-US" altLang="en-US" sz="1800" dirty="0" smtClean="0">
                <a:solidFill>
                  <a:schemeClr val="tx1"/>
                </a:solidFill>
                <a:ea typeface="+mn-ea"/>
                <a:cs typeface="ＭＳ Ｐゴシック"/>
              </a:rPr>
              <a:t>4 February 2015</a:t>
            </a:r>
            <a:endParaRPr lang="en-US" altLang="en-US" sz="1800" dirty="0">
              <a:solidFill>
                <a:schemeClr val="tx1"/>
              </a:solidFill>
              <a:ea typeface="+mn-ea"/>
              <a:cs typeface="ＭＳ Ｐゴシック"/>
            </a:endParaRPr>
          </a:p>
        </p:txBody>
      </p:sp>
    </p:spTree>
    <p:extLst>
      <p:ext uri="{BB962C8B-B14F-4D97-AF65-F5344CB8AC3E}">
        <p14:creationId xmlns:p14="http://schemas.microsoft.com/office/powerpoint/2010/main" val="14461841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3"/>
          <p:cNvSpPr>
            <a:spLocks noGrp="1" noChangeArrowheads="1"/>
          </p:cNvSpPr>
          <p:nvPr>
            <p:ph type="body" idx="4294967295"/>
          </p:nvPr>
        </p:nvSpPr>
        <p:spPr>
          <a:xfrm>
            <a:off x="457200" y="3143250"/>
            <a:ext cx="3048000" cy="1828800"/>
          </a:xfrm>
          <a:solidFill>
            <a:srgbClr val="D9D9D9">
              <a:alpha val="74901"/>
            </a:srgbClr>
          </a:solidFill>
        </p:spPr>
        <p:txBody>
          <a:bodyPr anchor="ctr"/>
          <a:lstStyle/>
          <a:p>
            <a:pPr eaLnBrk="1" hangingPunct="1"/>
            <a:r>
              <a:rPr lang="en-US" altLang="en-US" sz="1800" smtClean="0">
                <a:ea typeface="MS PGothic"/>
              </a:rPr>
              <a:t>The Massachusetts health reform law (2006) caused a bright light to shine on the issue of unrelenting double-digit increases in health care spending growth (Health Care Reform II).</a:t>
            </a:r>
          </a:p>
        </p:txBody>
      </p:sp>
      <p:sp>
        <p:nvSpPr>
          <p:cNvPr id="614403" name="Title 1"/>
          <p:cNvSpPr>
            <a:spLocks/>
          </p:cNvSpPr>
          <p:nvPr/>
        </p:nvSpPr>
        <p:spPr bwMode="auto">
          <a:xfrm>
            <a:off x="457200" y="152400"/>
            <a:ext cx="6934200" cy="914400"/>
          </a:xfrm>
          <a:prstGeom prst="rect">
            <a:avLst/>
          </a:prstGeom>
          <a:noFill/>
          <a:ln w="9525">
            <a:noFill/>
            <a:miter lim="800000"/>
            <a:headEnd/>
            <a:tailEnd/>
          </a:ln>
        </p:spPr>
        <p:txBody>
          <a:bodyPr lIns="0" tIns="0" rIns="0" bIns="0" anchor="ctr"/>
          <a:lstStyle/>
          <a:p>
            <a:pPr fontAlgn="base">
              <a:spcBef>
                <a:spcPct val="0"/>
              </a:spcBef>
              <a:spcAft>
                <a:spcPct val="0"/>
              </a:spcAft>
            </a:pPr>
            <a:r>
              <a:rPr lang="en-US" altLang="en-US" sz="3000">
                <a:solidFill>
                  <a:srgbClr val="0073B9"/>
                </a:solidFill>
              </a:rPr>
              <a:t>The Alternative Quality Contract:  </a:t>
            </a:r>
          </a:p>
          <a:p>
            <a:pPr fontAlgn="base">
              <a:spcBef>
                <a:spcPct val="0"/>
              </a:spcBef>
              <a:spcAft>
                <a:spcPct val="0"/>
              </a:spcAft>
            </a:pPr>
            <a:r>
              <a:rPr lang="en-US" altLang="en-US" sz="2400">
                <a:solidFill>
                  <a:srgbClr val="0073B9"/>
                </a:solidFill>
              </a:rPr>
              <a:t>Twin goals of improving quality and slowing spending growth</a:t>
            </a:r>
          </a:p>
        </p:txBody>
      </p:sp>
      <p:grpSp>
        <p:nvGrpSpPr>
          <p:cNvPr id="614404" name="Group 4"/>
          <p:cNvGrpSpPr>
            <a:grpSpLocks/>
          </p:cNvGrpSpPr>
          <p:nvPr/>
        </p:nvGrpSpPr>
        <p:grpSpPr bwMode="auto">
          <a:xfrm>
            <a:off x="0" y="1270000"/>
            <a:ext cx="9144000" cy="685800"/>
            <a:chOff x="0" y="1269365"/>
            <a:chExt cx="9144000" cy="685800"/>
          </a:xfrm>
        </p:grpSpPr>
        <p:sp>
          <p:nvSpPr>
            <p:cNvPr id="614405" name="AutoShape 4"/>
            <p:cNvSpPr>
              <a:spLocks noChangeArrowheads="1"/>
            </p:cNvSpPr>
            <p:nvPr/>
          </p:nvSpPr>
          <p:spPr bwMode="auto">
            <a:xfrm>
              <a:off x="0" y="1292225"/>
              <a:ext cx="9144000" cy="640080"/>
            </a:xfrm>
            <a:prstGeom prst="rect">
              <a:avLst/>
            </a:prstGeom>
            <a:solidFill>
              <a:srgbClr val="0073B9">
                <a:alpha val="98822"/>
              </a:srgbClr>
            </a:solidFill>
            <a:ln w="9525">
              <a:noFill/>
              <a:miter lim="800000"/>
              <a:headEnd/>
              <a:tailEnd/>
            </a:ln>
          </p:spPr>
          <p:txBody>
            <a:bodyPr anchor="ctr"/>
            <a:lstStyle/>
            <a:p>
              <a:pPr fontAlgn="base">
                <a:spcBef>
                  <a:spcPct val="20000"/>
                </a:spcBef>
                <a:spcAft>
                  <a:spcPct val="0"/>
                </a:spcAft>
                <a:buClr>
                  <a:srgbClr val="0073B9"/>
                </a:buClr>
              </a:pPr>
              <a:endParaRPr lang="en-US" altLang="en-US" sz="2000">
                <a:solidFill>
                  <a:srgbClr val="FFFFFF"/>
                </a:solidFill>
              </a:endParaRPr>
            </a:p>
          </p:txBody>
        </p:sp>
        <p:sp>
          <p:nvSpPr>
            <p:cNvPr id="614406" name="Rectangle 11"/>
            <p:cNvSpPr>
              <a:spLocks noChangeArrowheads="1"/>
            </p:cNvSpPr>
            <p:nvPr/>
          </p:nvSpPr>
          <p:spPr bwMode="auto">
            <a:xfrm>
              <a:off x="457200" y="1269365"/>
              <a:ext cx="8412480" cy="685800"/>
            </a:xfrm>
            <a:prstGeom prst="rect">
              <a:avLst/>
            </a:prstGeom>
            <a:noFill/>
            <a:ln w="9525">
              <a:noFill/>
              <a:miter lim="800000"/>
              <a:headEnd/>
              <a:tailEnd/>
            </a:ln>
          </p:spPr>
          <p:txBody>
            <a:bodyPr lIns="0" anchor="ctr"/>
            <a:lstStyle/>
            <a:p>
              <a:pPr fontAlgn="base">
                <a:spcBef>
                  <a:spcPct val="20000"/>
                </a:spcBef>
                <a:spcAft>
                  <a:spcPct val="0"/>
                </a:spcAft>
                <a:buClr>
                  <a:srgbClr val="0073B9"/>
                </a:buClr>
              </a:pPr>
              <a:r>
                <a:rPr lang="en-US" altLang="en-US">
                  <a:solidFill>
                    <a:srgbClr val="FFFFFF"/>
                  </a:solidFill>
                </a:rPr>
                <a:t>In 2007, leaders at BCBSMA challenged the company to develop a new contract model that would improve quality and outcomes while significantly slowing the rate of growth in health care spending.</a:t>
              </a:r>
            </a:p>
          </p:txBody>
        </p:sp>
      </p:grpSp>
      <p:graphicFrame>
        <p:nvGraphicFramePr>
          <p:cNvPr id="27" name="Chart 26"/>
          <p:cNvGraphicFramePr>
            <a:graphicFrameLocks/>
          </p:cNvGraphicFramePr>
          <p:nvPr/>
        </p:nvGraphicFramePr>
        <p:xfrm>
          <a:off x="3810000" y="2409825"/>
          <a:ext cx="4981575" cy="3762375"/>
        </p:xfrm>
        <a:graphic>
          <a:graphicData uri="http://schemas.openxmlformats.org/drawingml/2006/chart">
            <c:chart xmlns:c="http://schemas.openxmlformats.org/drawingml/2006/chart" xmlns:r="http://schemas.openxmlformats.org/officeDocument/2006/relationships" r:id="rId3"/>
          </a:graphicData>
        </a:graphic>
      </p:graphicFrame>
      <p:sp>
        <p:nvSpPr>
          <p:cNvPr id="614408" name="Text Box 3"/>
          <p:cNvSpPr txBox="1">
            <a:spLocks noChangeArrowheads="1"/>
          </p:cNvSpPr>
          <p:nvPr/>
        </p:nvSpPr>
        <p:spPr bwMode="auto">
          <a:xfrm>
            <a:off x="4270375" y="6427788"/>
            <a:ext cx="3173413" cy="219075"/>
          </a:xfrm>
          <a:prstGeom prst="rect">
            <a:avLst/>
          </a:prstGeom>
          <a:noFill/>
          <a:ln w="9525">
            <a:noFill/>
            <a:miter lim="800000"/>
            <a:headEnd/>
            <a:tailEnd/>
          </a:ln>
        </p:spPr>
        <p:txBody>
          <a:bodyPr lIns="64282" tIns="32141" rIns="64282" bIns="32141">
            <a:spAutoFit/>
          </a:bodyPr>
          <a:lstStyle/>
          <a:p>
            <a:pPr defTabSz="642938" fontAlgn="base">
              <a:spcBef>
                <a:spcPct val="50000"/>
              </a:spcBef>
              <a:spcAft>
                <a:spcPct val="0"/>
              </a:spcAft>
            </a:pPr>
            <a:r>
              <a:rPr lang="en-US" altLang="en-US" sz="1000">
                <a:solidFill>
                  <a:srgbClr val="000000"/>
                </a:solidFill>
              </a:rPr>
              <a:t>Sources: BCBSMA, Bureau of Labor Statistics.</a:t>
            </a:r>
          </a:p>
        </p:txBody>
      </p:sp>
    </p:spTree>
    <p:extLst>
      <p:ext uri="{BB962C8B-B14F-4D97-AF65-F5344CB8AC3E}">
        <p14:creationId xmlns:p14="http://schemas.microsoft.com/office/powerpoint/2010/main" val="4227449772"/>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8081" name="Group 6"/>
          <p:cNvGrpSpPr>
            <a:grpSpLocks/>
          </p:cNvGrpSpPr>
          <p:nvPr/>
        </p:nvGrpSpPr>
        <p:grpSpPr bwMode="auto">
          <a:xfrm>
            <a:off x="808038" y="1295400"/>
            <a:ext cx="2592387" cy="3084513"/>
            <a:chOff x="446567" y="1295400"/>
            <a:chExt cx="2591908" cy="3085214"/>
          </a:xfrm>
        </p:grpSpPr>
        <p:sp>
          <p:nvSpPr>
            <p:cNvPr id="414723" name="Rectangle 4"/>
            <p:cNvSpPr>
              <a:spLocks noChangeArrowheads="1"/>
            </p:cNvSpPr>
            <p:nvPr/>
          </p:nvSpPr>
          <p:spPr bwMode="auto">
            <a:xfrm>
              <a:off x="446567" y="1295400"/>
              <a:ext cx="2591908" cy="3085214"/>
            </a:xfrm>
            <a:prstGeom prst="snip1Rect">
              <a:avLst/>
            </a:prstGeom>
            <a:gradFill flip="none" rotWithShape="1">
              <a:gsLst>
                <a:gs pos="0">
                  <a:srgbClr val="DDDDDD"/>
                </a:gs>
                <a:gs pos="100000">
                  <a:srgbClr val="F8F8F8"/>
                </a:gs>
              </a:gsLst>
              <a:path path="rect">
                <a:fillToRect l="100000" t="100000"/>
              </a:path>
              <a:tileRect r="-100000" b="-100000"/>
            </a:gradFill>
            <a:ln w="9525" algn="ctr">
              <a:solidFill>
                <a:srgbClr val="DDDDDD"/>
              </a:solidFill>
              <a:miter lim="800000"/>
              <a:headEnd/>
              <a:tailEnd/>
            </a:ln>
            <a:effectLst>
              <a:outerShdw blurRad="50800" dist="38100" dir="8100000" algn="tr" rotWithShape="0">
                <a:prstClr val="black">
                  <a:alpha val="40000"/>
                </a:prstClr>
              </a:outerShdw>
            </a:effectLst>
          </p:spPr>
          <p:txBody>
            <a:bodyPr wrap="none" anchor="ctr"/>
            <a:lstStyle/>
            <a:p>
              <a:pPr>
                <a:lnSpc>
                  <a:spcPct val="80000"/>
                </a:lnSpc>
                <a:spcBef>
                  <a:spcPct val="20000"/>
                </a:spcBef>
                <a:buClr>
                  <a:srgbClr val="0073B9"/>
                </a:buClr>
                <a:defRPr/>
              </a:pPr>
              <a:endParaRPr lang="en-US" dirty="0">
                <a:solidFill>
                  <a:srgbClr val="000000"/>
                </a:solidFill>
              </a:endParaRPr>
            </a:p>
          </p:txBody>
        </p:sp>
        <p:sp>
          <p:nvSpPr>
            <p:cNvPr id="6" name="Right Triangle 5"/>
            <p:cNvSpPr/>
            <p:nvPr/>
          </p:nvSpPr>
          <p:spPr bwMode="auto">
            <a:xfrm>
              <a:off x="2590883" y="1295400"/>
              <a:ext cx="447592" cy="447777"/>
            </a:xfrm>
            <a:prstGeom prst="rtTriangle">
              <a:avLst/>
            </a:prstGeom>
            <a:solidFill>
              <a:srgbClr val="FFFFFF"/>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a:lstStyle/>
            <a:p>
              <a:pPr eaLnBrk="0" fontAlgn="base" hangingPunct="0">
                <a:spcBef>
                  <a:spcPct val="0"/>
                </a:spcBef>
                <a:spcAft>
                  <a:spcPct val="0"/>
                </a:spcAft>
                <a:defRPr/>
              </a:pPr>
              <a:endParaRPr lang="en-US" sz="2400" dirty="0">
                <a:solidFill>
                  <a:srgbClr val="000000"/>
                </a:solidFill>
                <a:latin typeface="Arial" charset="0"/>
              </a:endParaRPr>
            </a:p>
          </p:txBody>
        </p:sp>
      </p:grpSp>
      <p:sp>
        <p:nvSpPr>
          <p:cNvPr id="558082" name="Text Box 5"/>
          <p:cNvSpPr txBox="1">
            <a:spLocks noChangeArrowheads="1"/>
          </p:cNvSpPr>
          <p:nvPr/>
        </p:nvSpPr>
        <p:spPr bwMode="auto">
          <a:xfrm>
            <a:off x="839788" y="1676400"/>
            <a:ext cx="2560637" cy="2719388"/>
          </a:xfrm>
          <a:prstGeom prst="rect">
            <a:avLst/>
          </a:prstGeom>
          <a:noFill/>
          <a:ln w="9525">
            <a:noFill/>
            <a:miter lim="800000"/>
            <a:headEnd/>
            <a:tailEnd/>
          </a:ln>
        </p:spPr>
        <p:txBody>
          <a:bodyPr rIns="274320">
            <a:spAutoFit/>
          </a:bodyPr>
          <a:lstStyle/>
          <a:p>
            <a:pPr marL="112713" indent="-112713" fontAlgn="base">
              <a:spcBef>
                <a:spcPct val="65000"/>
              </a:spcBef>
              <a:spcAft>
                <a:spcPct val="0"/>
              </a:spcAft>
              <a:buClr>
                <a:srgbClr val="0073B9"/>
              </a:buClr>
            </a:pPr>
            <a:r>
              <a:rPr lang="en-US" altLang="en-US" sz="2000" b="1">
                <a:solidFill>
                  <a:srgbClr val="0073B9"/>
                </a:solidFill>
              </a:rPr>
              <a:t>Global Budget</a:t>
            </a:r>
          </a:p>
          <a:p>
            <a:pPr marL="112713" indent="-112713" fontAlgn="base">
              <a:spcBef>
                <a:spcPct val="50000"/>
              </a:spcBef>
              <a:spcAft>
                <a:spcPct val="0"/>
              </a:spcAft>
              <a:buClr>
                <a:srgbClr val="0073B9"/>
              </a:buClr>
              <a:buFontTx/>
              <a:buChar char="•"/>
            </a:pPr>
            <a:r>
              <a:rPr lang="en-US" altLang="en-US" sz="1600">
                <a:solidFill>
                  <a:srgbClr val="000000"/>
                </a:solidFill>
              </a:rPr>
              <a:t>Population-based budget covers full care continuum</a:t>
            </a:r>
          </a:p>
          <a:p>
            <a:pPr marL="112713" indent="-112713" fontAlgn="base">
              <a:spcBef>
                <a:spcPct val="50000"/>
              </a:spcBef>
              <a:spcAft>
                <a:spcPct val="0"/>
              </a:spcAft>
              <a:buClr>
                <a:srgbClr val="0073B9"/>
              </a:buClr>
              <a:buFontTx/>
              <a:buChar char="•"/>
            </a:pPr>
            <a:r>
              <a:rPr lang="en-US" altLang="en-US" sz="1600">
                <a:solidFill>
                  <a:srgbClr val="000000"/>
                </a:solidFill>
              </a:rPr>
              <a:t>Health status adjusted</a:t>
            </a:r>
          </a:p>
          <a:p>
            <a:pPr marL="112713" indent="-112713" fontAlgn="base">
              <a:spcBef>
                <a:spcPct val="50000"/>
              </a:spcBef>
              <a:spcAft>
                <a:spcPct val="0"/>
              </a:spcAft>
              <a:buClr>
                <a:srgbClr val="0073B9"/>
              </a:buClr>
              <a:buFontTx/>
              <a:buChar char="•"/>
            </a:pPr>
            <a:r>
              <a:rPr lang="en-US" altLang="en-US" sz="1600">
                <a:solidFill>
                  <a:srgbClr val="000000"/>
                </a:solidFill>
              </a:rPr>
              <a:t>Based on historical claims</a:t>
            </a:r>
          </a:p>
          <a:p>
            <a:pPr marL="112713" indent="-112713" fontAlgn="base">
              <a:spcBef>
                <a:spcPct val="50000"/>
              </a:spcBef>
              <a:spcAft>
                <a:spcPct val="0"/>
              </a:spcAft>
              <a:buClr>
                <a:srgbClr val="0073B9"/>
              </a:buClr>
              <a:buFontTx/>
              <a:buChar char="•"/>
            </a:pPr>
            <a:r>
              <a:rPr lang="en-US" altLang="en-US" sz="1600">
                <a:solidFill>
                  <a:srgbClr val="000000"/>
                </a:solidFill>
              </a:rPr>
              <a:t>Shared risk (2-sided)</a:t>
            </a:r>
          </a:p>
          <a:p>
            <a:pPr marL="112713" indent="-112713" fontAlgn="base">
              <a:spcBef>
                <a:spcPct val="50000"/>
              </a:spcBef>
              <a:spcAft>
                <a:spcPct val="0"/>
              </a:spcAft>
              <a:buClr>
                <a:srgbClr val="0073B9"/>
              </a:buClr>
              <a:buFontTx/>
              <a:buChar char="•"/>
            </a:pPr>
            <a:r>
              <a:rPr lang="en-US" altLang="en-US" sz="1600">
                <a:solidFill>
                  <a:srgbClr val="000000"/>
                </a:solidFill>
              </a:rPr>
              <a:t>Trend targets set at baseline for multi-year</a:t>
            </a:r>
          </a:p>
        </p:txBody>
      </p:sp>
      <p:grpSp>
        <p:nvGrpSpPr>
          <p:cNvPr id="558083" name="Group 17"/>
          <p:cNvGrpSpPr>
            <a:grpSpLocks/>
          </p:cNvGrpSpPr>
          <p:nvPr/>
        </p:nvGrpSpPr>
        <p:grpSpPr bwMode="auto">
          <a:xfrm>
            <a:off x="3276600" y="2228850"/>
            <a:ext cx="2590800" cy="3214688"/>
            <a:chOff x="446567" y="1295400"/>
            <a:chExt cx="2591908" cy="3085214"/>
          </a:xfrm>
        </p:grpSpPr>
        <p:sp>
          <p:nvSpPr>
            <p:cNvPr id="20" name="Rectangle 4"/>
            <p:cNvSpPr>
              <a:spLocks noChangeArrowheads="1"/>
            </p:cNvSpPr>
            <p:nvPr/>
          </p:nvSpPr>
          <p:spPr bwMode="auto">
            <a:xfrm>
              <a:off x="446567" y="1295400"/>
              <a:ext cx="2591908" cy="3085214"/>
            </a:xfrm>
            <a:prstGeom prst="snip1Rect">
              <a:avLst/>
            </a:prstGeom>
            <a:gradFill flip="none" rotWithShape="1">
              <a:gsLst>
                <a:gs pos="0">
                  <a:srgbClr val="DDDDDD"/>
                </a:gs>
                <a:gs pos="100000">
                  <a:srgbClr val="F8F8F8"/>
                </a:gs>
              </a:gsLst>
              <a:path path="rect">
                <a:fillToRect l="100000" t="100000"/>
              </a:path>
              <a:tileRect r="-100000" b="-100000"/>
            </a:gradFill>
            <a:ln w="9525" algn="ctr">
              <a:solidFill>
                <a:srgbClr val="DDDDDD"/>
              </a:solidFill>
              <a:miter lim="800000"/>
              <a:headEnd/>
              <a:tailEnd/>
            </a:ln>
            <a:effectLst>
              <a:outerShdw blurRad="50800" dist="38100" dir="8100000" algn="tr" rotWithShape="0">
                <a:prstClr val="black">
                  <a:alpha val="40000"/>
                </a:prstClr>
              </a:outerShdw>
            </a:effectLst>
          </p:spPr>
          <p:txBody>
            <a:bodyPr wrap="none" anchor="ctr"/>
            <a:lstStyle/>
            <a:p>
              <a:pPr>
                <a:lnSpc>
                  <a:spcPct val="80000"/>
                </a:lnSpc>
                <a:spcBef>
                  <a:spcPct val="20000"/>
                </a:spcBef>
                <a:buClr>
                  <a:srgbClr val="0073B9"/>
                </a:buClr>
                <a:defRPr/>
              </a:pPr>
              <a:endParaRPr lang="en-US" dirty="0">
                <a:solidFill>
                  <a:srgbClr val="000000"/>
                </a:solidFill>
              </a:endParaRPr>
            </a:p>
          </p:txBody>
        </p:sp>
        <p:sp>
          <p:nvSpPr>
            <p:cNvPr id="21" name="Right Triangle 20"/>
            <p:cNvSpPr/>
            <p:nvPr/>
          </p:nvSpPr>
          <p:spPr bwMode="auto">
            <a:xfrm>
              <a:off x="2590609" y="1295400"/>
              <a:ext cx="447866" cy="447927"/>
            </a:xfrm>
            <a:prstGeom prst="rtTriangle">
              <a:avLst/>
            </a:prstGeom>
            <a:solidFill>
              <a:srgbClr val="FFFFFF"/>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a:lstStyle/>
            <a:p>
              <a:pPr eaLnBrk="0" fontAlgn="base" hangingPunct="0">
                <a:spcBef>
                  <a:spcPct val="0"/>
                </a:spcBef>
                <a:spcAft>
                  <a:spcPct val="0"/>
                </a:spcAft>
                <a:defRPr/>
              </a:pPr>
              <a:endParaRPr lang="en-US" sz="2400" dirty="0">
                <a:solidFill>
                  <a:srgbClr val="000000"/>
                </a:solidFill>
                <a:latin typeface="Arial" charset="0"/>
              </a:endParaRPr>
            </a:p>
          </p:txBody>
        </p:sp>
      </p:grpSp>
      <p:sp>
        <p:nvSpPr>
          <p:cNvPr id="558084" name="Text Box 5"/>
          <p:cNvSpPr txBox="1">
            <a:spLocks noChangeArrowheads="1"/>
          </p:cNvSpPr>
          <p:nvPr/>
        </p:nvSpPr>
        <p:spPr bwMode="auto">
          <a:xfrm>
            <a:off x="3308350" y="2738438"/>
            <a:ext cx="2559050" cy="2597150"/>
          </a:xfrm>
          <a:prstGeom prst="rect">
            <a:avLst/>
          </a:prstGeom>
          <a:noFill/>
          <a:ln w="9525">
            <a:noFill/>
            <a:miter lim="800000"/>
            <a:headEnd/>
            <a:tailEnd/>
          </a:ln>
        </p:spPr>
        <p:txBody>
          <a:bodyPr rIns="274320">
            <a:spAutoFit/>
          </a:bodyPr>
          <a:lstStyle/>
          <a:p>
            <a:pPr marL="112713" indent="-112713" fontAlgn="base">
              <a:spcBef>
                <a:spcPct val="65000"/>
              </a:spcBef>
              <a:spcAft>
                <a:spcPct val="0"/>
              </a:spcAft>
              <a:buClr>
                <a:srgbClr val="0073B9"/>
              </a:buClr>
            </a:pPr>
            <a:r>
              <a:rPr lang="en-US" altLang="en-US" sz="2000" b="1">
                <a:solidFill>
                  <a:srgbClr val="0073B9"/>
                </a:solidFill>
              </a:rPr>
              <a:t>Quality Incentives</a:t>
            </a:r>
          </a:p>
          <a:p>
            <a:pPr marL="112713" indent="-112713" fontAlgn="base">
              <a:spcBef>
                <a:spcPct val="50000"/>
              </a:spcBef>
              <a:spcAft>
                <a:spcPct val="0"/>
              </a:spcAft>
              <a:buClr>
                <a:srgbClr val="0073B9"/>
              </a:buClr>
              <a:buFontTx/>
              <a:buChar char="•"/>
            </a:pPr>
            <a:r>
              <a:rPr lang="en-US" altLang="en-US" sz="1600">
                <a:solidFill>
                  <a:srgbClr val="000000"/>
                </a:solidFill>
              </a:rPr>
              <a:t>Ambulatory and hospital</a:t>
            </a:r>
          </a:p>
          <a:p>
            <a:pPr marL="112713" indent="-112713" fontAlgn="base">
              <a:spcBef>
                <a:spcPct val="50000"/>
              </a:spcBef>
              <a:spcAft>
                <a:spcPct val="0"/>
              </a:spcAft>
              <a:buClr>
                <a:srgbClr val="0073B9"/>
              </a:buClr>
              <a:buFontTx/>
              <a:buChar char="•"/>
            </a:pPr>
            <a:r>
              <a:rPr lang="en-US" altLang="en-US" sz="1600">
                <a:solidFill>
                  <a:srgbClr val="000000"/>
                </a:solidFill>
              </a:rPr>
              <a:t>Significant earning potential</a:t>
            </a:r>
          </a:p>
          <a:p>
            <a:pPr marL="112713" indent="-112713" fontAlgn="base">
              <a:spcBef>
                <a:spcPct val="50000"/>
              </a:spcBef>
              <a:spcAft>
                <a:spcPct val="0"/>
              </a:spcAft>
              <a:buClr>
                <a:srgbClr val="0073B9"/>
              </a:buClr>
              <a:buFontTx/>
              <a:buChar char="•"/>
            </a:pPr>
            <a:r>
              <a:rPr lang="en-US" altLang="en-US" sz="1600">
                <a:solidFill>
                  <a:srgbClr val="000000"/>
                </a:solidFill>
              </a:rPr>
              <a:t>Nationally accepted measures</a:t>
            </a:r>
          </a:p>
          <a:p>
            <a:pPr marL="112713" indent="-112713" fontAlgn="base">
              <a:spcBef>
                <a:spcPct val="50000"/>
              </a:spcBef>
              <a:spcAft>
                <a:spcPct val="0"/>
              </a:spcAft>
              <a:buClr>
                <a:srgbClr val="0073B9"/>
              </a:buClr>
              <a:buFontTx/>
              <a:buChar char="•"/>
            </a:pPr>
            <a:r>
              <a:rPr lang="en-US" altLang="en-US" sz="1600">
                <a:solidFill>
                  <a:srgbClr val="000000"/>
                </a:solidFill>
              </a:rPr>
              <a:t>Continuum of performance targets for each measure (good to great)</a:t>
            </a:r>
            <a:endParaRPr lang="en-US" altLang="en-US" sz="2400">
              <a:solidFill>
                <a:srgbClr val="000000"/>
              </a:solidFill>
              <a:latin typeface="Arial" charset="0"/>
            </a:endParaRPr>
          </a:p>
        </p:txBody>
      </p:sp>
      <p:grpSp>
        <p:nvGrpSpPr>
          <p:cNvPr id="558085" name="Group 22"/>
          <p:cNvGrpSpPr>
            <a:grpSpLocks/>
          </p:cNvGrpSpPr>
          <p:nvPr/>
        </p:nvGrpSpPr>
        <p:grpSpPr bwMode="auto">
          <a:xfrm>
            <a:off x="5743575" y="3205163"/>
            <a:ext cx="2592388" cy="3086100"/>
            <a:chOff x="446567" y="1295400"/>
            <a:chExt cx="2591908" cy="3085214"/>
          </a:xfrm>
        </p:grpSpPr>
        <p:sp>
          <p:nvSpPr>
            <p:cNvPr id="25" name="Rectangle 4"/>
            <p:cNvSpPr>
              <a:spLocks noChangeArrowheads="1"/>
            </p:cNvSpPr>
            <p:nvPr/>
          </p:nvSpPr>
          <p:spPr bwMode="auto">
            <a:xfrm>
              <a:off x="446567" y="1295400"/>
              <a:ext cx="2591908" cy="3085214"/>
            </a:xfrm>
            <a:prstGeom prst="snip1Rect">
              <a:avLst/>
            </a:prstGeom>
            <a:gradFill flip="none" rotWithShape="1">
              <a:gsLst>
                <a:gs pos="0">
                  <a:srgbClr val="DDDDDD"/>
                </a:gs>
                <a:gs pos="100000">
                  <a:srgbClr val="F8F8F8"/>
                </a:gs>
              </a:gsLst>
              <a:path path="rect">
                <a:fillToRect l="100000" t="100000"/>
              </a:path>
              <a:tileRect r="-100000" b="-100000"/>
            </a:gradFill>
            <a:ln w="9525" algn="ctr">
              <a:solidFill>
                <a:srgbClr val="DDDDDD"/>
              </a:solidFill>
              <a:miter lim="800000"/>
              <a:headEnd/>
              <a:tailEnd/>
            </a:ln>
            <a:effectLst>
              <a:outerShdw blurRad="50800" dist="38100" dir="8100000" algn="tr" rotWithShape="0">
                <a:prstClr val="black">
                  <a:alpha val="40000"/>
                </a:prstClr>
              </a:outerShdw>
            </a:effectLst>
          </p:spPr>
          <p:txBody>
            <a:bodyPr wrap="none" anchor="ctr"/>
            <a:lstStyle/>
            <a:p>
              <a:pPr>
                <a:lnSpc>
                  <a:spcPct val="80000"/>
                </a:lnSpc>
                <a:spcBef>
                  <a:spcPct val="20000"/>
                </a:spcBef>
                <a:buClr>
                  <a:srgbClr val="0073B9"/>
                </a:buClr>
                <a:defRPr/>
              </a:pPr>
              <a:endParaRPr lang="en-US" dirty="0">
                <a:solidFill>
                  <a:srgbClr val="000000"/>
                </a:solidFill>
              </a:endParaRPr>
            </a:p>
          </p:txBody>
        </p:sp>
        <p:sp>
          <p:nvSpPr>
            <p:cNvPr id="26" name="Right Triangle 25"/>
            <p:cNvSpPr/>
            <p:nvPr/>
          </p:nvSpPr>
          <p:spPr bwMode="auto">
            <a:xfrm>
              <a:off x="2590883" y="1295400"/>
              <a:ext cx="447592" cy="449133"/>
            </a:xfrm>
            <a:prstGeom prst="rtTriangle">
              <a:avLst/>
            </a:prstGeom>
            <a:solidFill>
              <a:srgbClr val="FFFFFF"/>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a:lstStyle/>
            <a:p>
              <a:pPr eaLnBrk="0" fontAlgn="base" hangingPunct="0">
                <a:spcBef>
                  <a:spcPct val="0"/>
                </a:spcBef>
                <a:spcAft>
                  <a:spcPct val="0"/>
                </a:spcAft>
                <a:defRPr/>
              </a:pPr>
              <a:endParaRPr lang="en-US" sz="2400" dirty="0">
                <a:solidFill>
                  <a:srgbClr val="000000"/>
                </a:solidFill>
                <a:latin typeface="Arial" charset="0"/>
              </a:endParaRPr>
            </a:p>
          </p:txBody>
        </p:sp>
      </p:grpSp>
      <p:sp>
        <p:nvSpPr>
          <p:cNvPr id="558086" name="Text Box 5"/>
          <p:cNvSpPr txBox="1">
            <a:spLocks noChangeArrowheads="1"/>
          </p:cNvSpPr>
          <p:nvPr/>
        </p:nvSpPr>
        <p:spPr bwMode="auto">
          <a:xfrm>
            <a:off x="5775325" y="3689350"/>
            <a:ext cx="2560638" cy="1985963"/>
          </a:xfrm>
          <a:prstGeom prst="rect">
            <a:avLst/>
          </a:prstGeom>
          <a:noFill/>
          <a:ln w="9525">
            <a:noFill/>
            <a:miter lim="800000"/>
            <a:headEnd/>
            <a:tailEnd/>
          </a:ln>
        </p:spPr>
        <p:txBody>
          <a:bodyPr rIns="274320">
            <a:spAutoFit/>
          </a:bodyPr>
          <a:lstStyle/>
          <a:p>
            <a:pPr marL="112713" indent="-112713" fontAlgn="base">
              <a:spcBef>
                <a:spcPct val="65000"/>
              </a:spcBef>
              <a:spcAft>
                <a:spcPct val="0"/>
              </a:spcAft>
              <a:buClr>
                <a:srgbClr val="0073B9"/>
              </a:buClr>
            </a:pPr>
            <a:r>
              <a:rPr lang="en-US" altLang="en-US" sz="2000" b="1">
                <a:solidFill>
                  <a:srgbClr val="0073B9"/>
                </a:solidFill>
              </a:rPr>
              <a:t>Long-Term Contract</a:t>
            </a:r>
          </a:p>
          <a:p>
            <a:pPr marL="112713" indent="-112713" fontAlgn="base">
              <a:spcBef>
                <a:spcPct val="50000"/>
              </a:spcBef>
              <a:spcAft>
                <a:spcPct val="0"/>
              </a:spcAft>
              <a:buClr>
                <a:srgbClr val="0073B9"/>
              </a:buClr>
              <a:buFontTx/>
              <a:buChar char="•"/>
            </a:pPr>
            <a:r>
              <a:rPr lang="en-US" altLang="en-US" sz="1600">
                <a:solidFill>
                  <a:srgbClr val="000000"/>
                </a:solidFill>
              </a:rPr>
              <a:t>5-year agreement</a:t>
            </a:r>
          </a:p>
          <a:p>
            <a:pPr marL="112713" indent="-112713" fontAlgn="base">
              <a:spcBef>
                <a:spcPct val="50000"/>
              </a:spcBef>
              <a:spcAft>
                <a:spcPct val="0"/>
              </a:spcAft>
              <a:buClr>
                <a:srgbClr val="0073B9"/>
              </a:buClr>
              <a:buFontTx/>
              <a:buChar char="•"/>
            </a:pPr>
            <a:r>
              <a:rPr lang="en-US" altLang="en-US" sz="1600">
                <a:solidFill>
                  <a:srgbClr val="000000"/>
                </a:solidFill>
              </a:rPr>
              <a:t>Sustained partnership</a:t>
            </a:r>
          </a:p>
          <a:p>
            <a:pPr marL="112713" indent="-112713" fontAlgn="base">
              <a:spcBef>
                <a:spcPct val="50000"/>
              </a:spcBef>
              <a:spcAft>
                <a:spcPct val="0"/>
              </a:spcAft>
              <a:buClr>
                <a:srgbClr val="0073B9"/>
              </a:buClr>
              <a:buFontTx/>
              <a:buChar char="•"/>
            </a:pPr>
            <a:r>
              <a:rPr lang="en-US" altLang="en-US" sz="1600">
                <a:solidFill>
                  <a:srgbClr val="000000"/>
                </a:solidFill>
              </a:rPr>
              <a:t>Supports ongoing investment and commitment to improvement</a:t>
            </a:r>
          </a:p>
        </p:txBody>
      </p:sp>
      <p:sp>
        <p:nvSpPr>
          <p:cNvPr id="558087" name="Rectangle 3"/>
          <p:cNvSpPr>
            <a:spLocks noChangeArrowheads="1"/>
          </p:cNvSpPr>
          <p:nvPr/>
        </p:nvSpPr>
        <p:spPr bwMode="auto">
          <a:xfrm>
            <a:off x="152400" y="914400"/>
            <a:ext cx="2554288" cy="2209800"/>
          </a:xfrm>
          <a:prstGeom prst="rect">
            <a:avLst/>
          </a:prstGeom>
          <a:noFill/>
          <a:ln w="9525">
            <a:noFill/>
            <a:miter lim="800000"/>
            <a:headEnd/>
            <a:tailEnd/>
          </a:ln>
        </p:spPr>
        <p:txBody>
          <a:bodyPr wrap="none" anchor="ctr"/>
          <a:lstStyle/>
          <a:p>
            <a:pPr fontAlgn="base">
              <a:lnSpc>
                <a:spcPct val="80000"/>
              </a:lnSpc>
              <a:spcBef>
                <a:spcPct val="20000"/>
              </a:spcBef>
              <a:spcAft>
                <a:spcPct val="0"/>
              </a:spcAft>
              <a:buClr>
                <a:srgbClr val="0073B9"/>
              </a:buClr>
            </a:pPr>
            <a:endParaRPr lang="en-US" altLang="en-US">
              <a:solidFill>
                <a:srgbClr val="000000"/>
              </a:solidFill>
            </a:endParaRPr>
          </a:p>
        </p:txBody>
      </p:sp>
      <p:sp>
        <p:nvSpPr>
          <p:cNvPr id="558088" name="Rectangle 5"/>
          <p:cNvSpPr>
            <a:spLocks noChangeArrowheads="1"/>
          </p:cNvSpPr>
          <p:nvPr/>
        </p:nvSpPr>
        <p:spPr bwMode="auto">
          <a:xfrm>
            <a:off x="457200" y="152400"/>
            <a:ext cx="6934200" cy="914400"/>
          </a:xfrm>
          <a:prstGeom prst="rect">
            <a:avLst/>
          </a:prstGeom>
          <a:noFill/>
          <a:ln w="9525">
            <a:noFill/>
            <a:miter lim="800000"/>
            <a:headEnd/>
            <a:tailEnd/>
          </a:ln>
        </p:spPr>
        <p:txBody>
          <a:bodyPr wrap="none" lIns="0" tIns="0" rIns="0" bIns="0" anchor="ctr"/>
          <a:lstStyle/>
          <a:p>
            <a:pPr fontAlgn="base">
              <a:spcBef>
                <a:spcPct val="0"/>
              </a:spcBef>
              <a:spcAft>
                <a:spcPct val="0"/>
              </a:spcAft>
            </a:pPr>
            <a:r>
              <a:rPr lang="en-US" altLang="en-US" sz="3000">
                <a:solidFill>
                  <a:srgbClr val="0073B9"/>
                </a:solidFill>
              </a:rPr>
              <a:t>The Alternative Quality Contract</a:t>
            </a:r>
          </a:p>
        </p:txBody>
      </p:sp>
    </p:spTree>
    <p:extLst>
      <p:ext uri="{BB962C8B-B14F-4D97-AF65-F5344CB8AC3E}">
        <p14:creationId xmlns:p14="http://schemas.microsoft.com/office/powerpoint/2010/main" val="881169930"/>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16" name="Rectangle 2"/>
          <p:cNvSpPr>
            <a:spLocks noGrp="1" noChangeArrowheads="1"/>
          </p:cNvSpPr>
          <p:nvPr>
            <p:ph type="title" idx="4294967295"/>
          </p:nvPr>
        </p:nvSpPr>
        <p:spPr/>
        <p:txBody>
          <a:bodyPr/>
          <a:lstStyle/>
          <a:p>
            <a:pPr eaLnBrk="1" hangingPunct="1"/>
            <a:r>
              <a:rPr lang="en-US" altLang="en-US" sz="3000" smtClean="0">
                <a:ea typeface="MS PGothic"/>
              </a:rPr>
              <a:t>Results Under The AQC:</a:t>
            </a:r>
            <a:r>
              <a:rPr lang="en-US" altLang="en-US" sz="2300" smtClean="0">
                <a:ea typeface="MS PGothic"/>
              </a:rPr>
              <a:t/>
            </a:r>
            <a:br>
              <a:rPr lang="en-US" altLang="en-US" sz="2300" smtClean="0">
                <a:ea typeface="MS PGothic"/>
              </a:rPr>
            </a:br>
            <a:r>
              <a:rPr lang="en-US" altLang="en-US" sz="2200" smtClean="0">
                <a:ea typeface="MS PGothic"/>
              </a:rPr>
              <a:t>Improvement of the 2009 Cohort of AQC Groups from 2007-2012</a:t>
            </a:r>
          </a:p>
        </p:txBody>
      </p:sp>
      <p:sp>
        <p:nvSpPr>
          <p:cNvPr id="114817" name="Line 10"/>
          <p:cNvSpPr>
            <a:spLocks noChangeShapeType="1"/>
          </p:cNvSpPr>
          <p:nvPr/>
        </p:nvSpPr>
        <p:spPr bwMode="auto">
          <a:xfrm>
            <a:off x="3408363" y="1533525"/>
            <a:ext cx="0" cy="3943350"/>
          </a:xfrm>
          <a:prstGeom prst="line">
            <a:avLst/>
          </a:prstGeom>
          <a:noFill/>
          <a:ln w="38100">
            <a:solidFill>
              <a:schemeClr val="tx1"/>
            </a:solidFill>
            <a:round/>
            <a:headEnd/>
            <a:tailEnd/>
          </a:ln>
        </p:spPr>
        <p:txBody>
          <a:bodyPr/>
          <a:lstStyle/>
          <a:p>
            <a:pPr fontAlgn="base">
              <a:spcBef>
                <a:spcPct val="0"/>
              </a:spcBef>
              <a:spcAft>
                <a:spcPct val="0"/>
              </a:spcAft>
            </a:pPr>
            <a:endParaRPr lang="en-US" sz="2400">
              <a:solidFill>
                <a:srgbClr val="000000"/>
              </a:solidFill>
              <a:latin typeface="Arial" charset="0"/>
            </a:endParaRPr>
          </a:p>
        </p:txBody>
      </p:sp>
      <p:sp>
        <p:nvSpPr>
          <p:cNvPr id="114818" name="Line 32"/>
          <p:cNvSpPr>
            <a:spLocks noChangeShapeType="1"/>
          </p:cNvSpPr>
          <p:nvPr/>
        </p:nvSpPr>
        <p:spPr bwMode="auto">
          <a:xfrm flipV="1">
            <a:off x="504825" y="2495550"/>
            <a:ext cx="15875" cy="2314575"/>
          </a:xfrm>
          <a:prstGeom prst="line">
            <a:avLst/>
          </a:prstGeom>
          <a:noFill/>
          <a:ln w="25400">
            <a:solidFill>
              <a:schemeClr val="tx1"/>
            </a:solidFill>
            <a:round/>
            <a:headEnd/>
            <a:tailEnd type="triangle" w="lg" len="lg"/>
          </a:ln>
        </p:spPr>
        <p:txBody>
          <a:bodyPr/>
          <a:lstStyle/>
          <a:p>
            <a:pPr fontAlgn="base">
              <a:spcBef>
                <a:spcPct val="0"/>
              </a:spcBef>
              <a:spcAft>
                <a:spcPct val="0"/>
              </a:spcAft>
            </a:pPr>
            <a:endParaRPr lang="en-US" sz="2400">
              <a:solidFill>
                <a:srgbClr val="000000"/>
              </a:solidFill>
              <a:latin typeface="Arial" charset="0"/>
            </a:endParaRPr>
          </a:p>
        </p:txBody>
      </p:sp>
      <p:sp>
        <p:nvSpPr>
          <p:cNvPr id="114819" name="Text Box 33"/>
          <p:cNvSpPr txBox="1">
            <a:spLocks noChangeArrowheads="1"/>
          </p:cNvSpPr>
          <p:nvPr/>
        </p:nvSpPr>
        <p:spPr bwMode="auto">
          <a:xfrm rot="-5400000">
            <a:off x="-605631" y="3523456"/>
            <a:ext cx="1760538" cy="3968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000" b="1">
                <a:solidFill>
                  <a:srgbClr val="000000"/>
                </a:solidFill>
                <a:latin typeface="Arial" charset="0"/>
                <a:ea typeface="ヒラギノ角ゴ Pro W3"/>
                <a:cs typeface="ヒラギノ角ゴ Pro W3"/>
              </a:rPr>
              <a:t>Optimal Care</a:t>
            </a:r>
          </a:p>
        </p:txBody>
      </p:sp>
      <p:sp>
        <p:nvSpPr>
          <p:cNvPr id="114820" name="Text Box 6"/>
          <p:cNvSpPr txBox="1">
            <a:spLocks noChangeArrowheads="1"/>
          </p:cNvSpPr>
          <p:nvPr/>
        </p:nvSpPr>
        <p:spPr bwMode="auto">
          <a:xfrm>
            <a:off x="95250" y="5724525"/>
            <a:ext cx="8953500" cy="711200"/>
          </a:xfrm>
          <a:prstGeom prst="rect">
            <a:avLst/>
          </a:prstGeom>
          <a:noFill/>
          <a:ln w="9525">
            <a:solidFill>
              <a:srgbClr val="000080"/>
            </a:solidFill>
            <a:miter lim="800000"/>
            <a:headEnd/>
            <a:tailEnd/>
          </a:ln>
        </p:spPr>
        <p:txBody>
          <a:bodyPr>
            <a:spAutoFit/>
          </a:bodyPr>
          <a:lstStyle/>
          <a:p>
            <a:pPr fontAlgn="base">
              <a:spcBef>
                <a:spcPct val="0"/>
              </a:spcBef>
              <a:spcAft>
                <a:spcPct val="0"/>
              </a:spcAft>
            </a:pPr>
            <a:r>
              <a:rPr lang="en-US" altLang="en-US" sz="1000">
                <a:solidFill>
                  <a:srgbClr val="000000"/>
                </a:solidFill>
                <a:latin typeface="Arial" charset="0"/>
              </a:rPr>
              <a:t>These graphs show that the AQC has accelerated progress toward optimal care since it began in 2009. The first two scores are based on the delivery of evidence-based care to adults with chronic illness and to children, including appropriate tests, services, and preventive care. The third score reflects the extent to which providers helped adults with serious chronic illness achieve optimal clinical outcomes. Linking provider payment to outcome measures has been one of the AQC’s pioneering achievements. </a:t>
            </a:r>
          </a:p>
        </p:txBody>
      </p:sp>
      <p:grpSp>
        <p:nvGrpSpPr>
          <p:cNvPr id="114821" name="Group 7"/>
          <p:cNvGrpSpPr>
            <a:grpSpLocks/>
          </p:cNvGrpSpPr>
          <p:nvPr/>
        </p:nvGrpSpPr>
        <p:grpSpPr bwMode="auto">
          <a:xfrm>
            <a:off x="614363" y="1431925"/>
            <a:ext cx="2741612" cy="4113213"/>
            <a:chOff x="381" y="902"/>
            <a:chExt cx="1727" cy="2591"/>
          </a:xfrm>
        </p:grpSpPr>
        <p:graphicFrame>
          <p:nvGraphicFramePr>
            <p:cNvPr id="114813" name="Object 125"/>
            <p:cNvGraphicFramePr>
              <a:graphicFrameLocks noChangeAspect="1"/>
            </p:cNvGraphicFramePr>
            <p:nvPr/>
          </p:nvGraphicFramePr>
          <p:xfrm>
            <a:off x="381" y="1445"/>
            <a:ext cx="1727" cy="2048"/>
          </p:xfrm>
          <a:graphic>
            <a:graphicData uri="http://schemas.openxmlformats.org/presentationml/2006/ole">
              <mc:AlternateContent xmlns:mc="http://schemas.openxmlformats.org/markup-compatibility/2006">
                <mc:Choice xmlns:v="urn:schemas-microsoft-com:vml" Requires="v">
                  <p:oleObj spid="_x0000_s1158" name="Chart" r:id="rId4" imgW="3280095" imgH="3909270" progId="Excel.Chart.8">
                    <p:embed/>
                  </p:oleObj>
                </mc:Choice>
                <mc:Fallback>
                  <p:oleObj name="Chart" r:id="rId4" imgW="3280095" imgH="3909270"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 y="1445"/>
                          <a:ext cx="1727" cy="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6296"/>
                                </a:outerShdw>
                              </a:effectLst>
                            </a14:hiddenEffects>
                          </a:ext>
                        </a:extLst>
                      </p:spPr>
                    </p:pic>
                  </p:oleObj>
                </mc:Fallback>
              </mc:AlternateContent>
            </a:graphicData>
          </a:graphic>
        </p:graphicFrame>
        <p:sp>
          <p:nvSpPr>
            <p:cNvPr id="114832" name="Text Box 6"/>
            <p:cNvSpPr txBox="1">
              <a:spLocks noChangeArrowheads="1"/>
            </p:cNvSpPr>
            <p:nvPr/>
          </p:nvSpPr>
          <p:spPr bwMode="auto">
            <a:xfrm>
              <a:off x="404" y="902"/>
              <a:ext cx="1680" cy="442"/>
            </a:xfrm>
            <a:prstGeom prst="rect">
              <a:avLst/>
            </a:prstGeom>
            <a:noFill/>
            <a:ln w="9525">
              <a:noFill/>
              <a:miter lim="800000"/>
              <a:headEnd/>
              <a:tailEnd/>
            </a:ln>
          </p:spPr>
          <p:txBody>
            <a:bodyPr lIns="91429" tIns="45714" rIns="91429" bIns="45714">
              <a:spAutoFit/>
            </a:bodyPr>
            <a:lstStyle/>
            <a:p>
              <a:pPr algn="ctr" fontAlgn="base">
                <a:spcBef>
                  <a:spcPct val="0"/>
                </a:spcBef>
                <a:spcAft>
                  <a:spcPct val="0"/>
                </a:spcAft>
              </a:pPr>
              <a:r>
                <a:rPr lang="en-US" altLang="en-US" sz="2000" b="1">
                  <a:solidFill>
                    <a:srgbClr val="333399"/>
                  </a:solidFill>
                  <a:latin typeface="Arial" charset="0"/>
                  <a:ea typeface="ヒラギノ角ゴ Pro W3"/>
                  <a:cs typeface="ヒラギノ角ゴ Pro W3"/>
                </a:rPr>
                <a:t>Adult Chronic </a:t>
              </a:r>
            </a:p>
            <a:p>
              <a:pPr algn="ctr" fontAlgn="base">
                <a:spcBef>
                  <a:spcPct val="0"/>
                </a:spcBef>
                <a:spcAft>
                  <a:spcPct val="0"/>
                </a:spcAft>
              </a:pPr>
              <a:r>
                <a:rPr lang="en-US" altLang="en-US" sz="2000" b="1">
                  <a:solidFill>
                    <a:srgbClr val="333399"/>
                  </a:solidFill>
                  <a:latin typeface="Arial" charset="0"/>
                  <a:ea typeface="ヒラギノ角ゴ Pro W3"/>
                  <a:cs typeface="ヒラギノ角ゴ Pro W3"/>
                </a:rPr>
                <a:t>Care</a:t>
              </a:r>
            </a:p>
          </p:txBody>
        </p:sp>
        <p:sp>
          <p:nvSpPr>
            <p:cNvPr id="114833" name="Line 10"/>
            <p:cNvSpPr>
              <a:spLocks noChangeShapeType="1"/>
            </p:cNvSpPr>
            <p:nvPr/>
          </p:nvSpPr>
          <p:spPr bwMode="auto">
            <a:xfrm>
              <a:off x="746" y="3216"/>
              <a:ext cx="962" cy="0"/>
            </a:xfrm>
            <a:prstGeom prst="line">
              <a:avLst/>
            </a:prstGeom>
            <a:noFill/>
            <a:ln w="9525">
              <a:solidFill>
                <a:schemeClr val="tx1"/>
              </a:solidFill>
              <a:round/>
              <a:headEnd/>
              <a:tailEnd type="triangle" w="med" len="med"/>
            </a:ln>
          </p:spPr>
          <p:txBody>
            <a:bodyPr/>
            <a:lstStyle/>
            <a:p>
              <a:pPr fontAlgn="base">
                <a:spcBef>
                  <a:spcPct val="0"/>
                </a:spcBef>
                <a:spcAft>
                  <a:spcPct val="0"/>
                </a:spcAft>
              </a:pPr>
              <a:endParaRPr lang="en-US" sz="2400">
                <a:solidFill>
                  <a:srgbClr val="000000"/>
                </a:solidFill>
                <a:latin typeface="Arial" charset="0"/>
              </a:endParaRPr>
            </a:p>
          </p:txBody>
        </p:sp>
      </p:grpSp>
      <p:grpSp>
        <p:nvGrpSpPr>
          <p:cNvPr id="114822" name="Group 11"/>
          <p:cNvGrpSpPr>
            <a:grpSpLocks/>
          </p:cNvGrpSpPr>
          <p:nvPr/>
        </p:nvGrpSpPr>
        <p:grpSpPr bwMode="auto">
          <a:xfrm>
            <a:off x="3460750" y="1431925"/>
            <a:ext cx="2741613" cy="4113213"/>
            <a:chOff x="2199" y="902"/>
            <a:chExt cx="1727" cy="2591"/>
          </a:xfrm>
        </p:grpSpPr>
        <p:sp>
          <p:nvSpPr>
            <p:cNvPr id="114830" name="Text Box 6"/>
            <p:cNvSpPr txBox="1">
              <a:spLocks noChangeArrowheads="1"/>
            </p:cNvSpPr>
            <p:nvPr/>
          </p:nvSpPr>
          <p:spPr bwMode="auto">
            <a:xfrm>
              <a:off x="2223" y="902"/>
              <a:ext cx="1680" cy="250"/>
            </a:xfrm>
            <a:prstGeom prst="rect">
              <a:avLst/>
            </a:prstGeom>
            <a:noFill/>
            <a:ln w="9525">
              <a:noFill/>
              <a:miter lim="800000"/>
              <a:headEnd/>
              <a:tailEnd/>
            </a:ln>
          </p:spPr>
          <p:txBody>
            <a:bodyPr lIns="91429" tIns="45714" rIns="91429" bIns="45714">
              <a:spAutoFit/>
            </a:bodyPr>
            <a:lstStyle/>
            <a:p>
              <a:pPr algn="ctr" fontAlgn="base">
                <a:spcBef>
                  <a:spcPct val="0"/>
                </a:spcBef>
                <a:spcAft>
                  <a:spcPct val="0"/>
                </a:spcAft>
              </a:pPr>
              <a:r>
                <a:rPr lang="en-US" altLang="en-US" sz="2000" b="1">
                  <a:solidFill>
                    <a:srgbClr val="C00000"/>
                  </a:solidFill>
                  <a:latin typeface="Arial" charset="0"/>
                  <a:ea typeface="ヒラギノ角ゴ Pro W3"/>
                  <a:cs typeface="ヒラギノ角ゴ Pro W3"/>
                </a:rPr>
                <a:t>Pediatric Care</a:t>
              </a:r>
            </a:p>
          </p:txBody>
        </p:sp>
        <p:graphicFrame>
          <p:nvGraphicFramePr>
            <p:cNvPr id="114814" name="Object 126"/>
            <p:cNvGraphicFramePr>
              <a:graphicFrameLocks noChangeAspect="1"/>
            </p:cNvGraphicFramePr>
            <p:nvPr/>
          </p:nvGraphicFramePr>
          <p:xfrm>
            <a:off x="2199" y="1445"/>
            <a:ext cx="1727" cy="2048"/>
          </p:xfrm>
          <a:graphic>
            <a:graphicData uri="http://schemas.openxmlformats.org/presentationml/2006/ole">
              <mc:AlternateContent xmlns:mc="http://schemas.openxmlformats.org/markup-compatibility/2006">
                <mc:Choice xmlns:v="urn:schemas-microsoft-com:vml" Requires="v">
                  <p:oleObj spid="_x0000_s1159" name="Chart" r:id="rId6" imgW="3280095" imgH="3909270" progId="Excel.Chart.8">
                    <p:embed/>
                  </p:oleObj>
                </mc:Choice>
                <mc:Fallback>
                  <p:oleObj name="Chart" r:id="rId6" imgW="3280095" imgH="3909270" progId="Excel.Char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99" y="1445"/>
                          <a:ext cx="1727" cy="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6296"/>
                                </a:outerShdw>
                              </a:effectLst>
                            </a14:hiddenEffects>
                          </a:ext>
                        </a:extLst>
                      </p:spPr>
                    </p:pic>
                  </p:oleObj>
                </mc:Fallback>
              </mc:AlternateContent>
            </a:graphicData>
          </a:graphic>
        </p:graphicFrame>
        <p:sp>
          <p:nvSpPr>
            <p:cNvPr id="114831" name="Line 14"/>
            <p:cNvSpPr>
              <a:spLocks noChangeShapeType="1"/>
            </p:cNvSpPr>
            <p:nvPr/>
          </p:nvSpPr>
          <p:spPr bwMode="auto">
            <a:xfrm>
              <a:off x="2570" y="3216"/>
              <a:ext cx="962" cy="0"/>
            </a:xfrm>
            <a:prstGeom prst="line">
              <a:avLst/>
            </a:prstGeom>
            <a:noFill/>
            <a:ln w="9525">
              <a:solidFill>
                <a:schemeClr val="tx1"/>
              </a:solidFill>
              <a:round/>
              <a:headEnd/>
              <a:tailEnd type="triangle" w="med" len="med"/>
            </a:ln>
          </p:spPr>
          <p:txBody>
            <a:bodyPr/>
            <a:lstStyle/>
            <a:p>
              <a:pPr fontAlgn="base">
                <a:spcBef>
                  <a:spcPct val="0"/>
                </a:spcBef>
                <a:spcAft>
                  <a:spcPct val="0"/>
                </a:spcAft>
              </a:pPr>
              <a:endParaRPr lang="en-US" sz="2400">
                <a:solidFill>
                  <a:srgbClr val="000000"/>
                </a:solidFill>
                <a:latin typeface="Arial" charset="0"/>
              </a:endParaRPr>
            </a:p>
          </p:txBody>
        </p:sp>
      </p:grpSp>
      <p:grpSp>
        <p:nvGrpSpPr>
          <p:cNvPr id="114823" name="Group 15"/>
          <p:cNvGrpSpPr>
            <a:grpSpLocks/>
          </p:cNvGrpSpPr>
          <p:nvPr/>
        </p:nvGrpSpPr>
        <p:grpSpPr bwMode="auto">
          <a:xfrm>
            <a:off x="6307138" y="1431925"/>
            <a:ext cx="2741612" cy="4113213"/>
            <a:chOff x="4009" y="902"/>
            <a:chExt cx="1727" cy="2591"/>
          </a:xfrm>
        </p:grpSpPr>
        <p:sp>
          <p:nvSpPr>
            <p:cNvPr id="114828" name="Text Box 6"/>
            <p:cNvSpPr txBox="1">
              <a:spLocks noChangeArrowheads="1"/>
            </p:cNvSpPr>
            <p:nvPr/>
          </p:nvSpPr>
          <p:spPr bwMode="auto">
            <a:xfrm>
              <a:off x="4033" y="902"/>
              <a:ext cx="1680" cy="442"/>
            </a:xfrm>
            <a:prstGeom prst="rect">
              <a:avLst/>
            </a:prstGeom>
            <a:noFill/>
            <a:ln w="9525">
              <a:noFill/>
              <a:miter lim="800000"/>
              <a:headEnd/>
              <a:tailEnd/>
            </a:ln>
          </p:spPr>
          <p:txBody>
            <a:bodyPr lIns="91429" tIns="45714" rIns="91429" bIns="45714">
              <a:spAutoFit/>
            </a:bodyPr>
            <a:lstStyle/>
            <a:p>
              <a:pPr algn="ctr" fontAlgn="base">
                <a:spcBef>
                  <a:spcPct val="0"/>
                </a:spcBef>
                <a:spcAft>
                  <a:spcPct val="0"/>
                </a:spcAft>
              </a:pPr>
              <a:r>
                <a:rPr lang="en-US" altLang="en-US" sz="2000" b="1">
                  <a:solidFill>
                    <a:srgbClr val="000066"/>
                  </a:solidFill>
                  <a:latin typeface="Arial" charset="0"/>
                  <a:ea typeface="ヒラギノ角ゴ Pro W3"/>
                  <a:cs typeface="ヒラギノ角ゴ Pro W3"/>
                </a:rPr>
                <a:t>Adult Health </a:t>
              </a:r>
            </a:p>
            <a:p>
              <a:pPr algn="ctr" fontAlgn="base">
                <a:spcBef>
                  <a:spcPct val="0"/>
                </a:spcBef>
                <a:spcAft>
                  <a:spcPct val="0"/>
                </a:spcAft>
              </a:pPr>
              <a:r>
                <a:rPr lang="en-US" altLang="en-US" sz="2000" b="1">
                  <a:solidFill>
                    <a:srgbClr val="000066"/>
                  </a:solidFill>
                  <a:latin typeface="Arial" charset="0"/>
                  <a:ea typeface="ヒラギノ角ゴ Pro W3"/>
                  <a:cs typeface="ヒラギノ角ゴ Pro W3"/>
                </a:rPr>
                <a:t>Outcomes</a:t>
              </a:r>
            </a:p>
          </p:txBody>
        </p:sp>
        <p:graphicFrame>
          <p:nvGraphicFramePr>
            <p:cNvPr id="114815" name="Object 127"/>
            <p:cNvGraphicFramePr>
              <a:graphicFrameLocks noChangeAspect="1"/>
            </p:cNvGraphicFramePr>
            <p:nvPr/>
          </p:nvGraphicFramePr>
          <p:xfrm>
            <a:off x="4009" y="1445"/>
            <a:ext cx="1727" cy="2048"/>
          </p:xfrm>
          <a:graphic>
            <a:graphicData uri="http://schemas.openxmlformats.org/presentationml/2006/ole">
              <mc:AlternateContent xmlns:mc="http://schemas.openxmlformats.org/markup-compatibility/2006">
                <mc:Choice xmlns:v="urn:schemas-microsoft-com:vml" Requires="v">
                  <p:oleObj spid="_x0000_s1160" name="Chart" r:id="rId8" imgW="3280095" imgH="3909270" progId="Excel.Chart.8">
                    <p:embed/>
                  </p:oleObj>
                </mc:Choice>
                <mc:Fallback>
                  <p:oleObj name="Chart" r:id="rId8" imgW="3280095" imgH="3909270" progId="Excel.Chart.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09" y="1445"/>
                          <a:ext cx="1727" cy="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6296"/>
                                </a:outerShdw>
                              </a:effectLst>
                            </a14:hiddenEffects>
                          </a:ext>
                        </a:extLst>
                      </p:spPr>
                    </p:pic>
                  </p:oleObj>
                </mc:Fallback>
              </mc:AlternateContent>
            </a:graphicData>
          </a:graphic>
        </p:graphicFrame>
        <p:sp>
          <p:nvSpPr>
            <p:cNvPr id="114829" name="Line 18"/>
            <p:cNvSpPr>
              <a:spLocks noChangeShapeType="1"/>
            </p:cNvSpPr>
            <p:nvPr/>
          </p:nvSpPr>
          <p:spPr bwMode="auto">
            <a:xfrm>
              <a:off x="4391" y="3216"/>
              <a:ext cx="962" cy="0"/>
            </a:xfrm>
            <a:prstGeom prst="line">
              <a:avLst/>
            </a:prstGeom>
            <a:noFill/>
            <a:ln w="9525">
              <a:solidFill>
                <a:schemeClr val="tx1"/>
              </a:solidFill>
              <a:round/>
              <a:headEnd/>
              <a:tailEnd type="triangle" w="med" len="med"/>
            </a:ln>
          </p:spPr>
          <p:txBody>
            <a:bodyPr/>
            <a:lstStyle/>
            <a:p>
              <a:pPr fontAlgn="base">
                <a:spcBef>
                  <a:spcPct val="0"/>
                </a:spcBef>
                <a:spcAft>
                  <a:spcPct val="0"/>
                </a:spcAft>
              </a:pPr>
              <a:endParaRPr lang="en-US" sz="2400">
                <a:solidFill>
                  <a:srgbClr val="000000"/>
                </a:solidFill>
                <a:latin typeface="Arial" charset="0"/>
              </a:endParaRPr>
            </a:p>
          </p:txBody>
        </p:sp>
      </p:grpSp>
      <p:sp>
        <p:nvSpPr>
          <p:cNvPr id="114824" name="Line 10"/>
          <p:cNvSpPr>
            <a:spLocks noChangeShapeType="1"/>
          </p:cNvSpPr>
          <p:nvPr/>
        </p:nvSpPr>
        <p:spPr bwMode="auto">
          <a:xfrm>
            <a:off x="6254750" y="1533525"/>
            <a:ext cx="0" cy="3943350"/>
          </a:xfrm>
          <a:prstGeom prst="line">
            <a:avLst/>
          </a:prstGeom>
          <a:noFill/>
          <a:ln w="38100">
            <a:solidFill>
              <a:schemeClr val="tx1"/>
            </a:solidFill>
            <a:round/>
            <a:headEnd/>
            <a:tailEnd/>
          </a:ln>
        </p:spPr>
        <p:txBody>
          <a:bodyPr/>
          <a:lstStyle/>
          <a:p>
            <a:pPr fontAlgn="base">
              <a:spcBef>
                <a:spcPct val="0"/>
              </a:spcBef>
              <a:spcAft>
                <a:spcPct val="0"/>
              </a:spcAft>
            </a:pPr>
            <a:endParaRPr lang="en-US" sz="2400">
              <a:solidFill>
                <a:srgbClr val="000000"/>
              </a:solidFill>
              <a:latin typeface="Arial" charset="0"/>
            </a:endParaRPr>
          </a:p>
        </p:txBody>
      </p:sp>
      <p:sp>
        <p:nvSpPr>
          <p:cNvPr id="194580" name="Text Box 20"/>
          <p:cNvSpPr txBox="1">
            <a:spLocks noChangeArrowheads="1"/>
          </p:cNvSpPr>
          <p:nvPr/>
        </p:nvSpPr>
        <p:spPr bwMode="auto">
          <a:xfrm>
            <a:off x="492125" y="2417763"/>
            <a:ext cx="393700" cy="244475"/>
          </a:xfrm>
          <a:prstGeom prst="rect">
            <a:avLst/>
          </a:prstGeom>
          <a:noFill/>
          <a:ln>
            <a:noFill/>
          </a:ln>
          <a:effectLst>
            <a:prstShdw prst="shdw17" dist="17961" dir="2700000">
              <a:schemeClr val="accent1">
                <a:gamma/>
                <a:shade val="60000"/>
                <a:invGamma/>
              </a:schemeClr>
            </a:prstShdw>
          </a:effectLst>
          <a:extLst/>
        </p:spPr>
        <p:txBody>
          <a:bodyPr wrap="none">
            <a:spAutoFit/>
          </a:bodyPr>
          <a:lstStyle/>
          <a:p>
            <a:pPr eaLnBrk="0" fontAlgn="base" hangingPunct="0">
              <a:spcBef>
                <a:spcPct val="0"/>
              </a:spcBef>
              <a:spcAft>
                <a:spcPct val="0"/>
              </a:spcAft>
              <a:defRPr/>
            </a:pPr>
            <a:r>
              <a:rPr lang="en-US" altLang="en-US" sz="1000" dirty="0">
                <a:solidFill>
                  <a:srgbClr val="000000"/>
                </a:solidFill>
                <a:latin typeface="Arial" pitchFamily="34" charset="0"/>
              </a:rPr>
              <a:t>100</a:t>
            </a:r>
          </a:p>
        </p:txBody>
      </p:sp>
      <p:sp>
        <p:nvSpPr>
          <p:cNvPr id="194581" name="Text Box 21"/>
          <p:cNvSpPr txBox="1">
            <a:spLocks noChangeArrowheads="1"/>
          </p:cNvSpPr>
          <p:nvPr/>
        </p:nvSpPr>
        <p:spPr bwMode="auto">
          <a:xfrm>
            <a:off x="473075" y="4659313"/>
            <a:ext cx="323850" cy="244475"/>
          </a:xfrm>
          <a:prstGeom prst="rect">
            <a:avLst/>
          </a:prstGeom>
          <a:noFill/>
          <a:ln>
            <a:noFill/>
          </a:ln>
          <a:effectLst>
            <a:prstShdw prst="shdw17" dist="17961" dir="2700000">
              <a:schemeClr val="accent1">
                <a:gamma/>
                <a:shade val="60000"/>
                <a:invGamma/>
              </a:schemeClr>
            </a:prstShdw>
          </a:effectLst>
          <a:extLst/>
        </p:spPr>
        <p:txBody>
          <a:bodyPr wrap="none">
            <a:spAutoFit/>
          </a:bodyPr>
          <a:lstStyle/>
          <a:p>
            <a:pPr eaLnBrk="0" fontAlgn="base" hangingPunct="0">
              <a:spcBef>
                <a:spcPct val="0"/>
              </a:spcBef>
              <a:spcAft>
                <a:spcPct val="0"/>
              </a:spcAft>
              <a:defRPr/>
            </a:pPr>
            <a:r>
              <a:rPr lang="en-US" altLang="en-US" sz="1000" dirty="0">
                <a:solidFill>
                  <a:srgbClr val="000000"/>
                </a:solidFill>
                <a:latin typeface="Arial" pitchFamily="34" charset="0"/>
              </a:rPr>
              <a:t>50</a:t>
            </a:r>
          </a:p>
        </p:txBody>
      </p:sp>
      <p:sp>
        <p:nvSpPr>
          <p:cNvPr id="194582" name="Text Box 22"/>
          <p:cNvSpPr txBox="1">
            <a:spLocks noChangeArrowheads="1"/>
          </p:cNvSpPr>
          <p:nvPr/>
        </p:nvSpPr>
        <p:spPr bwMode="auto">
          <a:xfrm rot="-1509747">
            <a:off x="568325" y="4732338"/>
            <a:ext cx="258763" cy="244475"/>
          </a:xfrm>
          <a:prstGeom prst="rect">
            <a:avLst/>
          </a:prstGeom>
          <a:noFill/>
          <a:ln>
            <a:noFill/>
          </a:ln>
          <a:effectLst>
            <a:prstShdw prst="shdw17" dist="17961" dir="2700000">
              <a:schemeClr val="accent1">
                <a:gamma/>
                <a:shade val="60000"/>
                <a:invGamma/>
              </a:schemeClr>
            </a:prstShdw>
          </a:effectLst>
          <a:extLst/>
        </p:spPr>
        <p:txBody>
          <a:bodyPr wrap="none">
            <a:spAutoFit/>
          </a:bodyPr>
          <a:lstStyle/>
          <a:p>
            <a:pPr eaLnBrk="0" fontAlgn="base" hangingPunct="0">
              <a:spcBef>
                <a:spcPct val="0"/>
              </a:spcBef>
              <a:spcAft>
                <a:spcPct val="0"/>
              </a:spcAft>
              <a:defRPr/>
            </a:pPr>
            <a:r>
              <a:rPr lang="en-US" altLang="en-US" sz="1000" dirty="0">
                <a:solidFill>
                  <a:srgbClr val="000000"/>
                </a:solidFill>
                <a:latin typeface="Arial" pitchFamily="34" charset="0"/>
              </a:rPr>
              <a:t>=</a:t>
            </a:r>
          </a:p>
        </p:txBody>
      </p:sp>
    </p:spTree>
    <p:extLst>
      <p:ext uri="{BB962C8B-B14F-4D97-AF65-F5344CB8AC3E}">
        <p14:creationId xmlns:p14="http://schemas.microsoft.com/office/powerpoint/2010/main" val="3294502162"/>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1" name="Rectangle 2"/>
          <p:cNvSpPr>
            <a:spLocks noChangeArrowheads="1"/>
          </p:cNvSpPr>
          <p:nvPr/>
        </p:nvSpPr>
        <p:spPr bwMode="auto">
          <a:xfrm>
            <a:off x="457200" y="152400"/>
            <a:ext cx="6934200" cy="914400"/>
          </a:xfrm>
          <a:prstGeom prst="rect">
            <a:avLst/>
          </a:prstGeom>
          <a:noFill/>
          <a:ln w="9525">
            <a:noFill/>
            <a:miter lim="800000"/>
            <a:headEnd/>
            <a:tailEnd/>
          </a:ln>
        </p:spPr>
        <p:txBody>
          <a:bodyPr wrap="none" lIns="0" tIns="0" rIns="0" bIns="0" anchor="ctr"/>
          <a:lstStyle/>
          <a:p>
            <a:pPr eaLnBrk="0" fontAlgn="base" hangingPunct="0">
              <a:spcBef>
                <a:spcPct val="0"/>
              </a:spcBef>
              <a:spcAft>
                <a:spcPct val="0"/>
              </a:spcAft>
            </a:pPr>
            <a:r>
              <a:rPr lang="en-US" altLang="en-US" sz="3000">
                <a:solidFill>
                  <a:srgbClr val="0073B9"/>
                </a:solidFill>
              </a:rPr>
              <a:t>AQC Results: Formal Evaluation Findings </a:t>
            </a:r>
          </a:p>
        </p:txBody>
      </p:sp>
      <p:pic>
        <p:nvPicPr>
          <p:cNvPr id="563202" name="Picture 2"/>
          <p:cNvPicPr>
            <a:picLocks noChangeAspect="1" noChangeArrowheads="1"/>
          </p:cNvPicPr>
          <p:nvPr/>
        </p:nvPicPr>
        <p:blipFill>
          <a:blip r:embed="rId3"/>
          <a:srcRect/>
          <a:stretch>
            <a:fillRect/>
          </a:stretch>
        </p:blipFill>
        <p:spPr bwMode="auto">
          <a:xfrm>
            <a:off x="52388" y="1133475"/>
            <a:ext cx="4694237" cy="3521075"/>
          </a:xfrm>
          <a:prstGeom prst="rect">
            <a:avLst/>
          </a:prstGeom>
          <a:noFill/>
          <a:ln w="9525">
            <a:solidFill>
              <a:schemeClr val="tx1"/>
            </a:solidFill>
            <a:miter lim="800000"/>
            <a:headEnd/>
            <a:tailEnd/>
          </a:ln>
        </p:spPr>
      </p:pic>
      <p:pic>
        <p:nvPicPr>
          <p:cNvPr id="563203" name="Picture 2"/>
          <p:cNvPicPr>
            <a:picLocks noChangeAspect="1" noChangeArrowheads="1"/>
          </p:cNvPicPr>
          <p:nvPr/>
        </p:nvPicPr>
        <p:blipFill>
          <a:blip r:embed="rId4"/>
          <a:srcRect/>
          <a:stretch>
            <a:fillRect/>
          </a:stretch>
        </p:blipFill>
        <p:spPr bwMode="auto">
          <a:xfrm>
            <a:off x="4402138" y="3054350"/>
            <a:ext cx="4694237" cy="3521075"/>
          </a:xfrm>
          <a:prstGeom prst="rect">
            <a:avLst/>
          </a:prstGeom>
          <a:noFill/>
          <a:ln w="9525">
            <a:solidFill>
              <a:schemeClr val="tx1"/>
            </a:solidFill>
            <a:miter lim="800000"/>
            <a:headEnd/>
            <a:tailEnd/>
          </a:ln>
        </p:spPr>
      </p:pic>
      <p:sp>
        <p:nvSpPr>
          <p:cNvPr id="10" name="Text Box 7"/>
          <p:cNvSpPr txBox="1">
            <a:spLocks noChangeArrowheads="1"/>
          </p:cNvSpPr>
          <p:nvPr/>
        </p:nvSpPr>
        <p:spPr bwMode="auto">
          <a:xfrm>
            <a:off x="158750" y="6267450"/>
            <a:ext cx="4206875" cy="401638"/>
          </a:xfrm>
          <a:prstGeom prst="rect">
            <a:avLst/>
          </a:prstGeom>
          <a:noFill/>
          <a:ln>
            <a:noFill/>
          </a:ln>
          <a:effectLst>
            <a:prstShdw prst="shdw17" dist="17961" dir="2700000">
              <a:schemeClr val="accent1">
                <a:gamma/>
                <a:shade val="60000"/>
                <a:invGamma/>
              </a:schemeClr>
            </a:prstShdw>
          </a:effectLst>
          <a:extLst/>
        </p:spPr>
        <p:txBody>
          <a:bodyPr lIns="0">
            <a:spAutoFit/>
          </a:bodyPr>
          <a:lstStyle/>
          <a:p>
            <a:pPr eaLnBrk="0" fontAlgn="base" hangingPunct="0">
              <a:spcAft>
                <a:spcPct val="0"/>
              </a:spcAft>
              <a:defRPr/>
            </a:pPr>
            <a:r>
              <a:rPr lang="en-US" sz="1000" b="1" dirty="0">
                <a:solidFill>
                  <a:srgbClr val="000000"/>
                </a:solidFill>
              </a:rPr>
              <a:t>Source: </a:t>
            </a:r>
            <a:r>
              <a:rPr lang="en-US" sz="1000" dirty="0">
                <a:solidFill>
                  <a:srgbClr val="000000"/>
                </a:solidFill>
              </a:rPr>
              <a:t>Song Z, et al. Changes in Health Care Spending and Quality 4 Years into Global </a:t>
            </a:r>
          </a:p>
          <a:p>
            <a:pPr eaLnBrk="0" fontAlgn="base" hangingPunct="0">
              <a:spcAft>
                <a:spcPct val="0"/>
              </a:spcAft>
              <a:defRPr/>
            </a:pPr>
            <a:r>
              <a:rPr lang="en-US" sz="1000" dirty="0">
                <a:solidFill>
                  <a:srgbClr val="000000"/>
                </a:solidFill>
              </a:rPr>
              <a:t>               Payment. </a:t>
            </a:r>
            <a:r>
              <a:rPr lang="en-US" sz="1000" i="1" dirty="0">
                <a:solidFill>
                  <a:srgbClr val="000000"/>
                </a:solidFill>
              </a:rPr>
              <a:t>The New England Journal of Medicine</a:t>
            </a:r>
            <a:r>
              <a:rPr lang="en-US" sz="1000" dirty="0">
                <a:solidFill>
                  <a:srgbClr val="000000"/>
                </a:solidFill>
              </a:rPr>
              <a:t>. 2014.</a:t>
            </a:r>
          </a:p>
        </p:txBody>
      </p:sp>
      <p:sp>
        <p:nvSpPr>
          <p:cNvPr id="563205" name="Rectangle 10"/>
          <p:cNvSpPr>
            <a:spLocks noChangeArrowheads="1"/>
          </p:cNvSpPr>
          <p:nvPr/>
        </p:nvSpPr>
        <p:spPr bwMode="auto">
          <a:xfrm>
            <a:off x="265113" y="6442075"/>
            <a:ext cx="4572000" cy="461963"/>
          </a:xfrm>
          <a:prstGeom prst="rect">
            <a:avLst/>
          </a:prstGeom>
          <a:noFill/>
          <a:ln w="9525">
            <a:noFill/>
            <a:miter lim="800000"/>
            <a:headEnd/>
            <a:tailEnd/>
          </a:ln>
        </p:spPr>
        <p:txBody>
          <a:bodyPr>
            <a:spAutoFit/>
          </a:bodyPr>
          <a:lstStyle/>
          <a:p>
            <a:pPr eaLnBrk="0" fontAlgn="base" hangingPunct="0">
              <a:spcBef>
                <a:spcPct val="0"/>
              </a:spcBef>
              <a:spcAft>
                <a:spcPct val="0"/>
              </a:spcAft>
            </a:pPr>
            <a:endParaRPr lang="en-US" sz="2400">
              <a:solidFill>
                <a:srgbClr val="000000"/>
              </a:solidFill>
              <a:latin typeface="Arial" charset="0"/>
            </a:endParaRPr>
          </a:p>
        </p:txBody>
      </p:sp>
    </p:spTree>
    <p:extLst>
      <p:ext uri="{BB962C8B-B14F-4D97-AF65-F5344CB8AC3E}">
        <p14:creationId xmlns:p14="http://schemas.microsoft.com/office/powerpoint/2010/main" val="402032436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457200" y="1476963"/>
            <a:ext cx="8229600" cy="4390437"/>
          </a:xfrm>
        </p:spPr>
        <p:txBody>
          <a:bodyPr>
            <a:normAutofit fontScale="40000" lnSpcReduction="20000"/>
          </a:bodyPr>
          <a:lstStyle/>
          <a:p>
            <a:r>
              <a:rPr lang="en-US" sz="3800" b="1" dirty="0" smtClean="0">
                <a:latin typeface="Helvetica" pitchFamily="34" charset="0"/>
                <a:cs typeface="Helvetica" pitchFamily="34" charset="0"/>
              </a:rPr>
              <a:t>Welcome</a:t>
            </a:r>
            <a:r>
              <a:rPr lang="en-US" sz="3800" dirty="0" smtClean="0">
                <a:latin typeface="Helvetica" pitchFamily="34" charset="0"/>
                <a:cs typeface="Helvetica" pitchFamily="34" charset="0"/>
              </a:rPr>
              <a:t> </a:t>
            </a:r>
          </a:p>
          <a:p>
            <a:pPr marL="339725" indent="0">
              <a:spcBef>
                <a:spcPts val="0"/>
              </a:spcBef>
              <a:spcAft>
                <a:spcPts val="1200"/>
              </a:spcAft>
              <a:buNone/>
            </a:pPr>
            <a:r>
              <a:rPr lang="en-US" sz="3800" dirty="0" smtClean="0">
                <a:latin typeface="Helvetica" pitchFamily="34" charset="0"/>
                <a:cs typeface="Helvetica" pitchFamily="34" charset="0"/>
              </a:rPr>
              <a:t>	Ann Gordon, Facilitator</a:t>
            </a:r>
          </a:p>
          <a:p>
            <a:pPr>
              <a:lnSpc>
                <a:spcPct val="120000"/>
              </a:lnSpc>
              <a:spcBef>
                <a:spcPts val="0"/>
              </a:spcBef>
            </a:pPr>
            <a:r>
              <a:rPr lang="en-US" sz="3800" b="1" dirty="0" smtClean="0">
                <a:latin typeface="Helvetica" pitchFamily="34" charset="0"/>
                <a:cs typeface="Helvetica" pitchFamily="34" charset="0"/>
              </a:rPr>
              <a:t>Presentation of the NQS Levers </a:t>
            </a:r>
          </a:p>
          <a:p>
            <a:pPr marL="0" indent="0">
              <a:lnSpc>
                <a:spcPct val="110000"/>
              </a:lnSpc>
              <a:spcBef>
                <a:spcPts val="0"/>
              </a:spcBef>
              <a:spcAft>
                <a:spcPts val="0"/>
              </a:spcAft>
              <a:buNone/>
            </a:pPr>
            <a:r>
              <a:rPr lang="en-US" sz="3800" dirty="0" smtClean="0">
                <a:latin typeface="Helvetica" pitchFamily="34" charset="0"/>
                <a:cs typeface="Helvetica" pitchFamily="34" charset="0"/>
              </a:rPr>
              <a:t>     	Nancy Wilson, Executive Lead</a:t>
            </a:r>
          </a:p>
          <a:p>
            <a:pPr marL="0" indent="0">
              <a:lnSpc>
                <a:spcPct val="110000"/>
              </a:lnSpc>
              <a:spcBef>
                <a:spcPts val="0"/>
              </a:spcBef>
              <a:spcAft>
                <a:spcPts val="0"/>
              </a:spcAft>
              <a:buNone/>
            </a:pPr>
            <a:r>
              <a:rPr lang="en-US" sz="3800" dirty="0" smtClean="0">
                <a:latin typeface="Helvetica" pitchFamily="34" charset="0"/>
                <a:cs typeface="Helvetica" pitchFamily="34" charset="0"/>
              </a:rPr>
              <a:t>	National Quality Strategy</a:t>
            </a:r>
          </a:p>
          <a:p>
            <a:pPr indent="0">
              <a:lnSpc>
                <a:spcPct val="120000"/>
              </a:lnSpc>
              <a:spcBef>
                <a:spcPts val="0"/>
              </a:spcBef>
              <a:spcAft>
                <a:spcPts val="0"/>
              </a:spcAft>
              <a:buNone/>
            </a:pPr>
            <a:endParaRPr lang="en-US" sz="3800" dirty="0" smtClean="0">
              <a:latin typeface="Helvetica" pitchFamily="34" charset="0"/>
              <a:cs typeface="Helvetica" pitchFamily="34" charset="0"/>
            </a:endParaRPr>
          </a:p>
          <a:p>
            <a:pPr>
              <a:spcBef>
                <a:spcPts val="0"/>
              </a:spcBef>
            </a:pPr>
            <a:r>
              <a:rPr lang="en-US" sz="3800" b="1" dirty="0" smtClean="0">
                <a:latin typeface="Helvetica" pitchFamily="34" charset="0"/>
                <a:cs typeface="Helvetica" pitchFamily="34" charset="0"/>
              </a:rPr>
              <a:t>Buying Value</a:t>
            </a:r>
          </a:p>
          <a:p>
            <a:pPr indent="0">
              <a:spcBef>
                <a:spcPts val="0"/>
              </a:spcBef>
              <a:buNone/>
            </a:pPr>
            <a:r>
              <a:rPr lang="en-US" sz="3800" dirty="0" smtClean="0">
                <a:latin typeface="Helvetica" pitchFamily="34" charset="0"/>
                <a:cs typeface="Helvetica" pitchFamily="34" charset="0"/>
              </a:rPr>
              <a:t>	Gerry Shea, Director</a:t>
            </a:r>
            <a:br>
              <a:rPr lang="en-US" sz="3800" dirty="0" smtClean="0">
                <a:latin typeface="Helvetica" pitchFamily="34" charset="0"/>
                <a:cs typeface="Helvetica" pitchFamily="34" charset="0"/>
              </a:rPr>
            </a:br>
            <a:endParaRPr lang="en-US" sz="3800" dirty="0" smtClean="0">
              <a:latin typeface="Helvetica" pitchFamily="34" charset="0"/>
              <a:cs typeface="Helvetica" pitchFamily="34" charset="0"/>
            </a:endParaRPr>
          </a:p>
          <a:p>
            <a:pPr>
              <a:spcBef>
                <a:spcPts val="0"/>
              </a:spcBef>
            </a:pPr>
            <a:r>
              <a:rPr lang="en-US" sz="3800" b="1" dirty="0" smtClean="0">
                <a:latin typeface="Helvetica" pitchFamily="34" charset="0"/>
                <a:cs typeface="Helvetica" pitchFamily="34" charset="0"/>
              </a:rPr>
              <a:t>Blue Cross Blue Shield of Massachusetts Alternative Quality Contract</a:t>
            </a:r>
            <a:endParaRPr lang="en-US" sz="3800" b="1" dirty="0">
              <a:latin typeface="Helvetica" pitchFamily="34" charset="0"/>
              <a:cs typeface="Helvetica" pitchFamily="34" charset="0"/>
            </a:endParaRPr>
          </a:p>
          <a:p>
            <a:pPr marL="514350" indent="-171450">
              <a:spcBef>
                <a:spcPts val="0"/>
              </a:spcBef>
              <a:buNone/>
            </a:pPr>
            <a:r>
              <a:rPr lang="en-US" sz="3800" dirty="0" smtClean="0">
                <a:latin typeface="Helvetica" pitchFamily="34" charset="0"/>
                <a:cs typeface="Helvetica" pitchFamily="34" charset="0"/>
              </a:rPr>
              <a:t>  Dana Gelb Safran, Senior Vice President for Performance Measurement and Quality</a:t>
            </a:r>
            <a:r>
              <a:rPr lang="en-US" sz="3800" dirty="0">
                <a:latin typeface="Helvetica" pitchFamily="34" charset="0"/>
                <a:cs typeface="Helvetica" pitchFamily="34" charset="0"/>
              </a:rPr>
              <a:t>	</a:t>
            </a:r>
            <a:r>
              <a:rPr lang="en-US" sz="3800" dirty="0" smtClean="0">
                <a:latin typeface="Helvetica" pitchFamily="34" charset="0"/>
                <a:cs typeface="Helvetica" pitchFamily="34" charset="0"/>
              </a:rPr>
              <a:t/>
            </a:r>
            <a:br>
              <a:rPr lang="en-US" sz="3800" dirty="0" smtClean="0">
                <a:latin typeface="Helvetica" pitchFamily="34" charset="0"/>
                <a:cs typeface="Helvetica" pitchFamily="34" charset="0"/>
              </a:rPr>
            </a:br>
            <a:endParaRPr lang="en-US" sz="3800" b="1" dirty="0" smtClean="0">
              <a:latin typeface="Helvetica" pitchFamily="34" charset="0"/>
              <a:cs typeface="Helvetica" pitchFamily="34" charset="0"/>
            </a:endParaRPr>
          </a:p>
          <a:p>
            <a:pPr>
              <a:spcBef>
                <a:spcPts val="0"/>
              </a:spcBef>
            </a:pPr>
            <a:r>
              <a:rPr lang="en-US" sz="3800" b="1" dirty="0" smtClean="0">
                <a:latin typeface="Helvetica" pitchFamily="34" charset="0"/>
                <a:cs typeface="Helvetica" pitchFamily="34" charset="0"/>
              </a:rPr>
              <a:t>Facilitated Discussion</a:t>
            </a:r>
          </a:p>
          <a:p>
            <a:pPr indent="0">
              <a:spcBef>
                <a:spcPts val="0"/>
              </a:spcBef>
              <a:buNone/>
            </a:pPr>
            <a:r>
              <a:rPr lang="en-US" sz="3800" dirty="0" smtClean="0">
                <a:latin typeface="Helvetica" pitchFamily="34" charset="0"/>
                <a:cs typeface="Helvetica" pitchFamily="34" charset="0"/>
              </a:rPr>
              <a:t>	Presenters</a:t>
            </a:r>
            <a:br>
              <a:rPr lang="en-US" sz="3800" dirty="0" smtClean="0">
                <a:latin typeface="Helvetica" pitchFamily="34" charset="0"/>
                <a:cs typeface="Helvetica" pitchFamily="34" charset="0"/>
              </a:rPr>
            </a:br>
            <a:endParaRPr lang="en-US" sz="3800" dirty="0">
              <a:latin typeface="Helvetica" pitchFamily="34" charset="0"/>
              <a:cs typeface="Helvetica" pitchFamily="34" charset="0"/>
            </a:endParaRPr>
          </a:p>
          <a:p>
            <a:pPr>
              <a:spcBef>
                <a:spcPts val="0"/>
              </a:spcBef>
            </a:pPr>
            <a:r>
              <a:rPr lang="en-US" sz="3800" b="1" dirty="0" smtClean="0">
                <a:latin typeface="Helvetica" pitchFamily="34" charset="0"/>
                <a:cs typeface="Helvetica" pitchFamily="34" charset="0"/>
              </a:rPr>
              <a:t>Question and Answer</a:t>
            </a:r>
            <a:endParaRPr lang="en-US" sz="3800" b="1" dirty="0">
              <a:latin typeface="Helvetica" pitchFamily="34" charset="0"/>
              <a:cs typeface="Helvetica" pitchFamily="34" charset="0"/>
            </a:endParaRPr>
          </a:p>
          <a:p>
            <a:pPr indent="0">
              <a:spcBef>
                <a:spcPts val="0"/>
              </a:spcBef>
              <a:buNone/>
            </a:pPr>
            <a:endParaRPr lang="en-US" dirty="0">
              <a:latin typeface="Helvetica" pitchFamily="34" charset="0"/>
              <a:cs typeface="Helvetica" pitchFamily="34" charset="0"/>
            </a:endParaRPr>
          </a:p>
        </p:txBody>
      </p:sp>
      <p:sp>
        <p:nvSpPr>
          <p:cNvPr id="7" name="Slide Number Placeholder 6"/>
          <p:cNvSpPr>
            <a:spLocks noGrp="1"/>
          </p:cNvSpPr>
          <p:nvPr>
            <p:ph type="sldNum" sz="quarter" idx="12"/>
          </p:nvPr>
        </p:nvSpPr>
        <p:spPr/>
        <p:txBody>
          <a:bodyPr/>
          <a:lstStyle/>
          <a:p>
            <a:fld id="{68EC7669-6A74-CE44-92EA-244AF84130AB}"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990234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49" name="Rectangle 2"/>
          <p:cNvSpPr>
            <a:spLocks noGrp="1" noChangeArrowheads="1"/>
          </p:cNvSpPr>
          <p:nvPr>
            <p:ph type="title" idx="4294967295"/>
          </p:nvPr>
        </p:nvSpPr>
        <p:spPr/>
        <p:txBody>
          <a:bodyPr/>
          <a:lstStyle/>
          <a:p>
            <a:r>
              <a:rPr lang="en-US" altLang="en-US" sz="3000" smtClean="0">
                <a:ea typeface="MS PGothic"/>
              </a:rPr>
              <a:t>Total Cost Results</a:t>
            </a:r>
          </a:p>
        </p:txBody>
      </p:sp>
      <p:sp>
        <p:nvSpPr>
          <p:cNvPr id="565250" name="Text Box 4"/>
          <p:cNvSpPr>
            <a:spLocks noGrp="1" noChangeArrowheads="1"/>
          </p:cNvSpPr>
          <p:nvPr>
            <p:ph type="body" idx="4294967295"/>
          </p:nvPr>
        </p:nvSpPr>
        <p:spPr>
          <a:xfrm>
            <a:off x="6053138" y="1566863"/>
            <a:ext cx="2971800" cy="4371975"/>
          </a:xfrm>
          <a:solidFill>
            <a:srgbClr val="0073B9"/>
          </a:solidFill>
          <a:ln>
            <a:solidFill>
              <a:srgbClr val="000000"/>
            </a:solidFill>
          </a:ln>
        </p:spPr>
        <p:txBody>
          <a:bodyPr anchor="ctr"/>
          <a:lstStyle/>
          <a:p>
            <a:pPr lvl="1">
              <a:lnSpc>
                <a:spcPct val="90000"/>
              </a:lnSpc>
              <a:spcBef>
                <a:spcPct val="0"/>
              </a:spcBef>
              <a:buClr>
                <a:schemeClr val="bg1"/>
              </a:buClr>
            </a:pPr>
            <a:r>
              <a:rPr lang="en-US" altLang="en-US" smtClean="0">
                <a:solidFill>
                  <a:schemeClr val="bg1"/>
                </a:solidFill>
                <a:ea typeface="MS PGothic"/>
              </a:rPr>
              <a:t>The Harvard evaluation documented that AQC is reducing medical spending, but accounts also want to see reductions in total spending</a:t>
            </a:r>
          </a:p>
          <a:p>
            <a:pPr lvl="1">
              <a:lnSpc>
                <a:spcPct val="90000"/>
              </a:lnSpc>
              <a:spcBef>
                <a:spcPct val="0"/>
              </a:spcBef>
              <a:buClr>
                <a:schemeClr val="bg1"/>
              </a:buClr>
            </a:pPr>
            <a:endParaRPr lang="en-US" altLang="ja-JP" smtClean="0">
              <a:solidFill>
                <a:schemeClr val="bg1"/>
              </a:solidFill>
              <a:ea typeface="MS PGothic"/>
            </a:endParaRPr>
          </a:p>
          <a:p>
            <a:pPr lvl="1">
              <a:lnSpc>
                <a:spcPct val="90000"/>
              </a:lnSpc>
              <a:spcBef>
                <a:spcPct val="0"/>
              </a:spcBef>
              <a:buClr>
                <a:schemeClr val="bg1"/>
              </a:buClr>
            </a:pPr>
            <a:r>
              <a:rPr lang="en-US" altLang="ja-JP" smtClean="0">
                <a:solidFill>
                  <a:schemeClr val="bg1"/>
                </a:solidFill>
                <a:ea typeface="MS PGothic"/>
              </a:rPr>
              <a:t>By Year-3, BCBSMA met its goal of cutting trend in half (2 years ahead of plan)</a:t>
            </a:r>
          </a:p>
          <a:p>
            <a:pPr lvl="1">
              <a:lnSpc>
                <a:spcPct val="90000"/>
              </a:lnSpc>
              <a:spcBef>
                <a:spcPct val="0"/>
              </a:spcBef>
              <a:buClr>
                <a:schemeClr val="bg1"/>
              </a:buClr>
            </a:pPr>
            <a:endParaRPr lang="en-US" altLang="ja-JP" smtClean="0">
              <a:solidFill>
                <a:schemeClr val="bg1"/>
              </a:solidFill>
              <a:ea typeface="MS PGothic"/>
            </a:endParaRPr>
          </a:p>
          <a:p>
            <a:pPr lvl="1">
              <a:lnSpc>
                <a:spcPct val="90000"/>
              </a:lnSpc>
              <a:spcBef>
                <a:spcPct val="0"/>
              </a:spcBef>
              <a:buClr>
                <a:schemeClr val="bg1"/>
              </a:buClr>
            </a:pPr>
            <a:r>
              <a:rPr lang="en-US" altLang="ja-JP" smtClean="0">
                <a:solidFill>
                  <a:schemeClr val="bg1"/>
                </a:solidFill>
                <a:ea typeface="MS PGothic"/>
              </a:rPr>
              <a:t>By Year-4, BCBSMA total cost trend was below state general economic growth benchmark (&lt;3.6%) </a:t>
            </a:r>
          </a:p>
        </p:txBody>
      </p:sp>
      <p:sp>
        <p:nvSpPr>
          <p:cNvPr id="565251" name="Rectangle 6"/>
          <p:cNvSpPr>
            <a:spLocks noChangeArrowheads="1"/>
          </p:cNvSpPr>
          <p:nvPr/>
        </p:nvSpPr>
        <p:spPr bwMode="auto">
          <a:xfrm>
            <a:off x="0" y="1266825"/>
            <a:ext cx="9144000" cy="0"/>
          </a:xfrm>
          <a:prstGeom prst="rect">
            <a:avLst/>
          </a:prstGeom>
          <a:noFill/>
          <a:ln w="9525">
            <a:noFill/>
            <a:miter lim="800000"/>
            <a:headEnd/>
            <a:tailEnd/>
          </a:ln>
        </p:spPr>
        <p:txBody>
          <a:bodyPr wrap="none" anchor="ctr">
            <a:spAutoFit/>
          </a:bodyPr>
          <a:lstStyle/>
          <a:p>
            <a:pPr fontAlgn="base">
              <a:spcBef>
                <a:spcPct val="0"/>
              </a:spcBef>
              <a:spcAft>
                <a:spcPct val="0"/>
              </a:spcAft>
            </a:pPr>
            <a:endParaRPr lang="en-US" altLang="en-US" sz="2400">
              <a:solidFill>
                <a:srgbClr val="000000"/>
              </a:solidFill>
              <a:latin typeface="Arial" charset="0"/>
            </a:endParaRPr>
          </a:p>
        </p:txBody>
      </p:sp>
      <p:sp>
        <p:nvSpPr>
          <p:cNvPr id="565252" name="Rectangle 7"/>
          <p:cNvSpPr>
            <a:spLocks noChangeArrowheads="1"/>
          </p:cNvSpPr>
          <p:nvPr/>
        </p:nvSpPr>
        <p:spPr bwMode="auto">
          <a:xfrm>
            <a:off x="0" y="5591175"/>
            <a:ext cx="9144000" cy="0"/>
          </a:xfrm>
          <a:prstGeom prst="rect">
            <a:avLst/>
          </a:prstGeom>
          <a:noFill/>
          <a:ln w="9525">
            <a:noFill/>
            <a:miter lim="800000"/>
            <a:headEnd/>
            <a:tailEnd/>
          </a:ln>
        </p:spPr>
        <p:txBody>
          <a:bodyPr wrap="none" anchor="ctr">
            <a:spAutoFit/>
          </a:bodyPr>
          <a:lstStyle/>
          <a:p>
            <a:pPr fontAlgn="base">
              <a:spcBef>
                <a:spcPct val="0"/>
              </a:spcBef>
              <a:spcAft>
                <a:spcPct val="0"/>
              </a:spcAft>
            </a:pPr>
            <a:endParaRPr lang="en-US" altLang="en-US" sz="2400">
              <a:solidFill>
                <a:srgbClr val="000000"/>
              </a:solidFill>
              <a:latin typeface="Arial" charset="0"/>
            </a:endParaRPr>
          </a:p>
        </p:txBody>
      </p:sp>
      <p:sp>
        <p:nvSpPr>
          <p:cNvPr id="565253" name="TextBox 1"/>
          <p:cNvSpPr txBox="1">
            <a:spLocks noChangeArrowheads="1"/>
          </p:cNvSpPr>
          <p:nvPr/>
        </p:nvSpPr>
        <p:spPr bwMode="auto">
          <a:xfrm>
            <a:off x="831850" y="1731963"/>
            <a:ext cx="4394200" cy="368300"/>
          </a:xfrm>
          <a:prstGeom prst="rect">
            <a:avLst/>
          </a:prstGeom>
          <a:noFill/>
          <a:ln w="9525">
            <a:noFill/>
            <a:miter lim="800000"/>
            <a:headEnd/>
            <a:tailEnd/>
          </a:ln>
        </p:spPr>
        <p:txBody>
          <a:bodyPr>
            <a:spAutoFit/>
          </a:bodyPr>
          <a:lstStyle/>
          <a:p>
            <a:pPr fontAlgn="base">
              <a:spcBef>
                <a:spcPct val="0"/>
              </a:spcBef>
              <a:spcAft>
                <a:spcPct val="0"/>
              </a:spcAft>
            </a:pPr>
            <a:r>
              <a:rPr lang="en-US" altLang="en-US" b="1">
                <a:solidFill>
                  <a:srgbClr val="000000"/>
                </a:solidFill>
              </a:rPr>
              <a:t>AQC Total Cost Increases </a:t>
            </a:r>
            <a:r>
              <a:rPr lang="en-US" altLang="en-US" sz="1200">
                <a:solidFill>
                  <a:srgbClr val="000000"/>
                </a:solidFill>
              </a:rPr>
              <a:t>(FFS + incentives)</a:t>
            </a:r>
          </a:p>
        </p:txBody>
      </p:sp>
      <p:grpSp>
        <p:nvGrpSpPr>
          <p:cNvPr id="565254" name="Group 2"/>
          <p:cNvGrpSpPr>
            <a:grpSpLocks/>
          </p:cNvGrpSpPr>
          <p:nvPr/>
        </p:nvGrpSpPr>
        <p:grpSpPr bwMode="auto">
          <a:xfrm>
            <a:off x="77788" y="2100263"/>
            <a:ext cx="5900737" cy="3243262"/>
            <a:chOff x="77788" y="2100263"/>
            <a:chExt cx="5900737" cy="3243262"/>
          </a:xfrm>
        </p:grpSpPr>
        <p:pic>
          <p:nvPicPr>
            <p:cNvPr id="565255" name="Picture 11"/>
            <p:cNvPicPr>
              <a:picLocks noChangeAspect="1" noChangeArrowheads="1"/>
            </p:cNvPicPr>
            <p:nvPr/>
          </p:nvPicPr>
          <p:blipFill>
            <a:blip r:embed="rId3"/>
            <a:srcRect/>
            <a:stretch>
              <a:fillRect/>
            </a:stretch>
          </p:blipFill>
          <p:spPr bwMode="auto">
            <a:xfrm>
              <a:off x="77788" y="2100263"/>
              <a:ext cx="5900737" cy="3243262"/>
            </a:xfrm>
            <a:prstGeom prst="rect">
              <a:avLst/>
            </a:prstGeom>
            <a:noFill/>
            <a:ln w="9525">
              <a:noFill/>
              <a:miter lim="800000"/>
              <a:headEnd/>
              <a:tailEnd/>
            </a:ln>
          </p:spPr>
        </p:pic>
        <p:sp>
          <p:nvSpPr>
            <p:cNvPr id="565256" name="Rectangle 1"/>
            <p:cNvSpPr>
              <a:spLocks noChangeArrowheads="1"/>
            </p:cNvSpPr>
            <p:nvPr/>
          </p:nvSpPr>
          <p:spPr bwMode="auto">
            <a:xfrm>
              <a:off x="5153025" y="5181600"/>
              <a:ext cx="361950" cy="161925"/>
            </a:xfrm>
            <a:prstGeom prst="rect">
              <a:avLst/>
            </a:prstGeom>
            <a:solidFill>
              <a:schemeClr val="bg1"/>
            </a:solidFill>
            <a:ln w="9525">
              <a:noFill/>
              <a:miter lim="800000"/>
              <a:headEnd/>
              <a:tailEnd/>
            </a:ln>
          </p:spPr>
          <p:txBody>
            <a:bodyPr/>
            <a:lstStyle/>
            <a:p>
              <a:pPr eaLnBrk="0" fontAlgn="base" hangingPunct="0">
                <a:spcBef>
                  <a:spcPct val="0"/>
                </a:spcBef>
                <a:spcAft>
                  <a:spcPct val="0"/>
                </a:spcAft>
              </a:pPr>
              <a:endParaRPr lang="en-US" altLang="en-US" sz="2400">
                <a:solidFill>
                  <a:srgbClr val="000000"/>
                </a:solidFill>
                <a:latin typeface="Arial" charset="0"/>
              </a:endParaRPr>
            </a:p>
          </p:txBody>
        </p:sp>
      </p:grpSp>
    </p:spTree>
    <p:extLst>
      <p:ext uri="{BB962C8B-B14F-4D97-AF65-F5344CB8AC3E}">
        <p14:creationId xmlns:p14="http://schemas.microsoft.com/office/powerpoint/2010/main" val="188018340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5"/>
          <p:cNvSpPr>
            <a:spLocks noGrp="1" noChangeArrowheads="1"/>
          </p:cNvSpPr>
          <p:nvPr>
            <p:ph type="title" idx="4294967295"/>
          </p:nvPr>
        </p:nvSpPr>
        <p:spPr/>
        <p:txBody>
          <a:bodyPr/>
          <a:lstStyle/>
          <a:p>
            <a:pPr eaLnBrk="1" hangingPunct="1"/>
            <a:r>
              <a:rPr lang="en-US" altLang="en-US" sz="2600" smtClean="0">
                <a:ea typeface="MS PGothic"/>
              </a:rPr>
              <a:t>Components of the AQC Support Model</a:t>
            </a:r>
          </a:p>
        </p:txBody>
      </p:sp>
      <p:sp>
        <p:nvSpPr>
          <p:cNvPr id="616451" name="Rectangle 4"/>
          <p:cNvSpPr>
            <a:spLocks noChangeArrowheads="1"/>
          </p:cNvSpPr>
          <p:nvPr/>
        </p:nvSpPr>
        <p:spPr bwMode="auto">
          <a:xfrm>
            <a:off x="0" y="1279525"/>
            <a:ext cx="9144000" cy="776288"/>
          </a:xfrm>
          <a:prstGeom prst="rect">
            <a:avLst/>
          </a:prstGeom>
          <a:solidFill>
            <a:srgbClr val="0073B9"/>
          </a:solidFill>
          <a:ln w="9525">
            <a:noFill/>
            <a:miter lim="800000"/>
            <a:headEnd/>
            <a:tailEnd/>
          </a:ln>
        </p:spPr>
        <p:txBody>
          <a:bodyPr lIns="274320" tIns="0" rIns="274320" bIns="0" anchor="ctr"/>
          <a:lstStyle/>
          <a:p>
            <a:pPr algn="ctr" fontAlgn="base">
              <a:spcBef>
                <a:spcPct val="0"/>
              </a:spcBef>
              <a:spcAft>
                <a:spcPct val="0"/>
              </a:spcAft>
            </a:pPr>
            <a:r>
              <a:rPr lang="en-US" altLang="en-US" sz="2000">
                <a:solidFill>
                  <a:srgbClr val="FFFFFF"/>
                </a:solidFill>
              </a:rPr>
              <a:t>Our four-pronged support model is designed to help provider groups succeed in the AQC.</a:t>
            </a:r>
          </a:p>
        </p:txBody>
      </p:sp>
      <p:sp>
        <p:nvSpPr>
          <p:cNvPr id="2" name="Rounded Rectangle 1"/>
          <p:cNvSpPr/>
          <p:nvPr/>
        </p:nvSpPr>
        <p:spPr>
          <a:xfrm>
            <a:off x="779463" y="2338388"/>
            <a:ext cx="3657600" cy="1828800"/>
          </a:xfrm>
          <a:prstGeom prst="roundRect">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tIns="18288" bIns="18288"/>
          <a:lstStyle/>
          <a:p>
            <a:pPr algn="ctr" eaLnBrk="0" fontAlgn="base" hangingPunct="0">
              <a:spcBef>
                <a:spcPct val="0"/>
              </a:spcBef>
              <a:spcAft>
                <a:spcPct val="0"/>
              </a:spcAft>
              <a:defRPr/>
            </a:pPr>
            <a:r>
              <a:rPr lang="en-US" sz="1600" b="1" dirty="0">
                <a:solidFill>
                  <a:srgbClr val="000000"/>
                </a:solidFill>
              </a:rPr>
              <a:t>Data and Actionable Reports</a:t>
            </a:r>
          </a:p>
        </p:txBody>
      </p:sp>
      <p:sp>
        <p:nvSpPr>
          <p:cNvPr id="6" name="Rounded Rectangle 5"/>
          <p:cNvSpPr/>
          <p:nvPr/>
        </p:nvSpPr>
        <p:spPr>
          <a:xfrm>
            <a:off x="779463" y="4437063"/>
            <a:ext cx="3657600" cy="1828800"/>
          </a:xfrm>
          <a:prstGeom prst="roundRect">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tIns="18288" bIns="18288" anchor="b"/>
          <a:lstStyle/>
          <a:p>
            <a:pPr algn="ctr" eaLnBrk="0" fontAlgn="base" hangingPunct="0">
              <a:spcBef>
                <a:spcPct val="0"/>
              </a:spcBef>
              <a:spcAft>
                <a:spcPct val="0"/>
              </a:spcAft>
              <a:defRPr/>
            </a:pPr>
            <a:r>
              <a:rPr lang="en-US" sz="1600" b="1" dirty="0">
                <a:solidFill>
                  <a:srgbClr val="000000"/>
                </a:solidFill>
              </a:rPr>
              <a:t>Best Practice Sharing and Collaboration</a:t>
            </a:r>
          </a:p>
        </p:txBody>
      </p:sp>
      <p:sp>
        <p:nvSpPr>
          <p:cNvPr id="7" name="Rounded Rectangle 6"/>
          <p:cNvSpPr/>
          <p:nvPr/>
        </p:nvSpPr>
        <p:spPr>
          <a:xfrm>
            <a:off x="4706938" y="2338388"/>
            <a:ext cx="3657600" cy="1828800"/>
          </a:xfrm>
          <a:prstGeom prst="roundRect">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tIns="18288" bIns="18288"/>
          <a:lstStyle/>
          <a:p>
            <a:pPr algn="ctr" eaLnBrk="0" fontAlgn="base" hangingPunct="0">
              <a:spcBef>
                <a:spcPct val="0"/>
              </a:spcBef>
              <a:spcAft>
                <a:spcPct val="0"/>
              </a:spcAft>
              <a:defRPr/>
            </a:pPr>
            <a:r>
              <a:rPr lang="en-US" sz="1600" b="1" dirty="0">
                <a:solidFill>
                  <a:srgbClr val="000000"/>
                </a:solidFill>
              </a:rPr>
              <a:t>Consultative Support</a:t>
            </a:r>
          </a:p>
        </p:txBody>
      </p:sp>
      <p:sp>
        <p:nvSpPr>
          <p:cNvPr id="8" name="Rounded Rectangle 7"/>
          <p:cNvSpPr/>
          <p:nvPr/>
        </p:nvSpPr>
        <p:spPr>
          <a:xfrm>
            <a:off x="4706938" y="4437063"/>
            <a:ext cx="3657600" cy="1828800"/>
          </a:xfrm>
          <a:prstGeom prst="roundRect">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tIns="18288" bIns="18288" anchor="b"/>
          <a:lstStyle/>
          <a:p>
            <a:pPr algn="ctr" eaLnBrk="0" fontAlgn="base" hangingPunct="0">
              <a:spcBef>
                <a:spcPct val="0"/>
              </a:spcBef>
              <a:spcAft>
                <a:spcPct val="0"/>
              </a:spcAft>
              <a:defRPr/>
            </a:pPr>
            <a:r>
              <a:rPr lang="en-US" sz="1600" b="1" dirty="0">
                <a:solidFill>
                  <a:srgbClr val="000000"/>
                </a:solidFill>
              </a:rPr>
              <a:t>Training and Educational Programming</a:t>
            </a:r>
          </a:p>
        </p:txBody>
      </p:sp>
      <p:pic>
        <p:nvPicPr>
          <p:cNvPr id="616456" name="Picture 8"/>
          <p:cNvPicPr>
            <a:picLocks noChangeAspect="1" noChangeArrowheads="1"/>
          </p:cNvPicPr>
          <p:nvPr/>
        </p:nvPicPr>
        <p:blipFill>
          <a:blip r:embed="rId3"/>
          <a:srcRect l="7263" t="36099" r="62943" b="42862"/>
          <a:stretch>
            <a:fillRect/>
          </a:stretch>
        </p:blipFill>
        <p:spPr bwMode="auto">
          <a:xfrm>
            <a:off x="1401763" y="2786063"/>
            <a:ext cx="2371725" cy="1339850"/>
          </a:xfrm>
          <a:prstGeom prst="rect">
            <a:avLst/>
          </a:prstGeom>
          <a:noFill/>
          <a:ln w="9525">
            <a:noFill/>
            <a:miter lim="800000"/>
            <a:headEnd/>
            <a:tailEnd/>
          </a:ln>
        </p:spPr>
      </p:pic>
      <p:pic>
        <p:nvPicPr>
          <p:cNvPr id="616457" name="Picture 9" descr="http://themyndset.com/wp-content/uploads/2012/11/Community-management-communication-Fotolia_30222726_Subscription_XXL.jpg"/>
          <p:cNvPicPr>
            <a:picLocks noChangeAspect="1" noChangeArrowheads="1"/>
          </p:cNvPicPr>
          <p:nvPr/>
        </p:nvPicPr>
        <p:blipFill>
          <a:blip r:embed="rId4"/>
          <a:srcRect/>
          <a:stretch>
            <a:fillRect/>
          </a:stretch>
        </p:blipFill>
        <p:spPr bwMode="auto">
          <a:xfrm>
            <a:off x="1423988" y="4508500"/>
            <a:ext cx="2368550" cy="1408113"/>
          </a:xfrm>
          <a:prstGeom prst="rect">
            <a:avLst/>
          </a:prstGeom>
          <a:noFill/>
          <a:ln w="9525">
            <a:noFill/>
            <a:miter lim="800000"/>
            <a:headEnd/>
            <a:tailEnd/>
          </a:ln>
        </p:spPr>
      </p:pic>
      <p:pic>
        <p:nvPicPr>
          <p:cNvPr id="616458" name="Picture 12" descr="http://www.litmos.com/wp-content/uploads/2014/04/training-development-tips.jpg"/>
          <p:cNvPicPr>
            <a:picLocks noChangeAspect="1" noChangeArrowheads="1"/>
          </p:cNvPicPr>
          <p:nvPr/>
        </p:nvPicPr>
        <p:blipFill>
          <a:blip r:embed="rId5"/>
          <a:srcRect/>
          <a:stretch>
            <a:fillRect/>
          </a:stretch>
        </p:blipFill>
        <p:spPr bwMode="auto">
          <a:xfrm>
            <a:off x="5351463" y="4476750"/>
            <a:ext cx="2368550" cy="1487488"/>
          </a:xfrm>
          <a:prstGeom prst="rect">
            <a:avLst/>
          </a:prstGeom>
          <a:noFill/>
          <a:ln w="9525">
            <a:noFill/>
            <a:miter lim="800000"/>
            <a:headEnd/>
            <a:tailEnd/>
          </a:ln>
        </p:spPr>
      </p:pic>
      <p:pic>
        <p:nvPicPr>
          <p:cNvPr id="616459" name="Picture 17" descr="http://blogs.rockingham.k12.va.us/lpike/files/2011/04/collaboration.jpg"/>
          <p:cNvPicPr>
            <a:picLocks noChangeAspect="1" noChangeArrowheads="1"/>
          </p:cNvPicPr>
          <p:nvPr/>
        </p:nvPicPr>
        <p:blipFill>
          <a:blip r:embed="rId6"/>
          <a:srcRect/>
          <a:stretch>
            <a:fillRect/>
          </a:stretch>
        </p:blipFill>
        <p:spPr bwMode="auto">
          <a:xfrm>
            <a:off x="5340350" y="2754313"/>
            <a:ext cx="2368550" cy="1339850"/>
          </a:xfrm>
          <a:prstGeom prst="rect">
            <a:avLst/>
          </a:prstGeom>
          <a:noFill/>
          <a:ln w="9525">
            <a:noFill/>
            <a:miter lim="800000"/>
            <a:headEnd/>
            <a:tailEnd/>
          </a:ln>
        </p:spPr>
      </p:pic>
    </p:spTree>
    <p:extLst>
      <p:ext uri="{BB962C8B-B14F-4D97-AF65-F5344CB8AC3E}">
        <p14:creationId xmlns:p14="http://schemas.microsoft.com/office/powerpoint/2010/main" val="226338403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8498" name="Group 5"/>
          <p:cNvGrpSpPr>
            <a:grpSpLocks/>
          </p:cNvGrpSpPr>
          <p:nvPr/>
        </p:nvGrpSpPr>
        <p:grpSpPr bwMode="auto">
          <a:xfrm>
            <a:off x="207963" y="1087438"/>
            <a:ext cx="8707437" cy="5238750"/>
            <a:chOff x="207963" y="1087438"/>
            <a:chExt cx="8707437" cy="5238750"/>
          </a:xfrm>
        </p:grpSpPr>
        <p:pic>
          <p:nvPicPr>
            <p:cNvPr id="618499" name="Picture 7"/>
            <p:cNvPicPr>
              <a:picLocks noChangeAspect="1" noChangeArrowheads="1"/>
            </p:cNvPicPr>
            <p:nvPr/>
          </p:nvPicPr>
          <p:blipFill>
            <a:blip r:embed="rId2"/>
            <a:srcRect l="22469" t="57584" r="22469" b="4242"/>
            <a:stretch>
              <a:fillRect/>
            </a:stretch>
          </p:blipFill>
          <p:spPr bwMode="auto">
            <a:xfrm>
              <a:off x="207963" y="3886200"/>
              <a:ext cx="4668837" cy="2057400"/>
            </a:xfrm>
            <a:prstGeom prst="rect">
              <a:avLst/>
            </a:prstGeom>
            <a:noFill/>
            <a:ln w="9525">
              <a:noFill/>
              <a:miter lim="800000"/>
              <a:headEnd/>
              <a:tailEnd/>
            </a:ln>
          </p:spPr>
        </p:pic>
        <p:sp>
          <p:nvSpPr>
            <p:cNvPr id="618500" name="TextBox 6"/>
            <p:cNvSpPr txBox="1">
              <a:spLocks noChangeArrowheads="1"/>
            </p:cNvSpPr>
            <p:nvPr/>
          </p:nvSpPr>
          <p:spPr bwMode="auto">
            <a:xfrm>
              <a:off x="1277938" y="5943600"/>
              <a:ext cx="2989262" cy="247650"/>
            </a:xfrm>
            <a:prstGeom prst="rect">
              <a:avLst/>
            </a:prstGeom>
            <a:noFill/>
            <a:ln w="9525">
              <a:noFill/>
              <a:miter lim="800000"/>
              <a:headEnd/>
              <a:tailEnd/>
            </a:ln>
          </p:spPr>
          <p:txBody>
            <a:bodyPr wrap="none"/>
            <a:lstStyle/>
            <a:p>
              <a:pPr eaLnBrk="0" fontAlgn="base" hangingPunct="0">
                <a:spcBef>
                  <a:spcPct val="0"/>
                </a:spcBef>
                <a:spcAft>
                  <a:spcPct val="0"/>
                </a:spcAft>
              </a:pPr>
              <a:r>
                <a:rPr lang="en-US" altLang="en-US" sz="1000">
                  <a:solidFill>
                    <a:srgbClr val="000000"/>
                  </a:solidFill>
                </a:rPr>
                <a:t>Year  1         Year 2          Year 3          Year 4         Year 5           </a:t>
              </a:r>
            </a:p>
          </p:txBody>
        </p:sp>
        <p:sp>
          <p:nvSpPr>
            <p:cNvPr id="7" name="Text Box 13"/>
            <p:cNvSpPr txBox="1">
              <a:spLocks noChangeArrowheads="1"/>
            </p:cNvSpPr>
            <p:nvPr/>
          </p:nvSpPr>
          <p:spPr bwMode="auto">
            <a:xfrm>
              <a:off x="4800600" y="4268788"/>
              <a:ext cx="4114800" cy="2057400"/>
            </a:xfrm>
            <a:prstGeom prst="rect">
              <a:avLst/>
            </a:prstGeom>
            <a:solidFill>
              <a:srgbClr val="005C94"/>
            </a:solidFill>
            <a:ln w="38100">
              <a:solidFill>
                <a:srgbClr val="005C94"/>
              </a:solidFill>
              <a:miter lim="800000"/>
              <a:headEnd/>
              <a:tailEnd/>
            </a:ln>
          </p:spPr>
          <p:txBody>
            <a:bodyPr lIns="274320" tIns="91440" rIns="274320" bIns="91440" anchor="ctr"/>
            <a:lstStyle/>
            <a:p>
              <a:pPr marL="0" lvl="1" fontAlgn="base">
                <a:spcBef>
                  <a:spcPct val="20000"/>
                </a:spcBef>
                <a:spcAft>
                  <a:spcPct val="0"/>
                </a:spcAft>
                <a:defRPr/>
              </a:pPr>
              <a:r>
                <a:rPr lang="en-US" sz="2200" kern="0" dirty="0">
                  <a:solidFill>
                    <a:srgbClr val="FFFFFF"/>
                  </a:solidFill>
                </a:rPr>
                <a:t>While the charges associated with incentive payments rose relative to traditional contracts, the overall medical trend declined significantly</a:t>
              </a:r>
            </a:p>
          </p:txBody>
        </p:sp>
        <p:pic>
          <p:nvPicPr>
            <p:cNvPr id="618502" name="Picture 7"/>
            <p:cNvPicPr>
              <a:picLocks noChangeAspect="1" noChangeArrowheads="1"/>
            </p:cNvPicPr>
            <p:nvPr/>
          </p:nvPicPr>
          <p:blipFill>
            <a:blip r:embed="rId2"/>
            <a:srcRect b="48071"/>
            <a:stretch>
              <a:fillRect/>
            </a:stretch>
          </p:blipFill>
          <p:spPr bwMode="auto">
            <a:xfrm>
              <a:off x="381000" y="1087438"/>
              <a:ext cx="8478838" cy="2798762"/>
            </a:xfrm>
            <a:prstGeom prst="rect">
              <a:avLst/>
            </a:prstGeom>
            <a:noFill/>
            <a:ln w="9525">
              <a:noFill/>
              <a:miter lim="800000"/>
              <a:headEnd/>
              <a:tailEnd/>
            </a:ln>
          </p:spPr>
        </p:pic>
        <p:sp>
          <p:nvSpPr>
            <p:cNvPr id="618503" name="TextBox 3"/>
            <p:cNvSpPr txBox="1">
              <a:spLocks noChangeArrowheads="1"/>
            </p:cNvSpPr>
            <p:nvPr/>
          </p:nvSpPr>
          <p:spPr bwMode="auto">
            <a:xfrm>
              <a:off x="1320800" y="3694113"/>
              <a:ext cx="2989263" cy="246062"/>
            </a:xfrm>
            <a:prstGeom prst="rect">
              <a:avLst/>
            </a:prstGeom>
            <a:noFill/>
            <a:ln w="9525">
              <a:noFill/>
              <a:miter lim="800000"/>
              <a:headEnd/>
              <a:tailEnd/>
            </a:ln>
          </p:spPr>
          <p:txBody>
            <a:bodyPr wrap="none"/>
            <a:lstStyle/>
            <a:p>
              <a:pPr eaLnBrk="0" fontAlgn="base" hangingPunct="0">
                <a:spcBef>
                  <a:spcPct val="0"/>
                </a:spcBef>
                <a:spcAft>
                  <a:spcPct val="0"/>
                </a:spcAft>
              </a:pPr>
              <a:r>
                <a:rPr lang="en-US" altLang="en-US" sz="1000">
                  <a:solidFill>
                    <a:srgbClr val="000000"/>
                  </a:solidFill>
                </a:rPr>
                <a:t>Year  1         Year 2          Year 3          Year 4         Year 5           </a:t>
              </a:r>
            </a:p>
          </p:txBody>
        </p:sp>
        <p:sp>
          <p:nvSpPr>
            <p:cNvPr id="618504" name="TextBox 5"/>
            <p:cNvSpPr txBox="1">
              <a:spLocks noChangeArrowheads="1"/>
            </p:cNvSpPr>
            <p:nvPr/>
          </p:nvSpPr>
          <p:spPr bwMode="auto">
            <a:xfrm>
              <a:off x="5449888" y="3694113"/>
              <a:ext cx="2990850" cy="246062"/>
            </a:xfrm>
            <a:prstGeom prst="rect">
              <a:avLst/>
            </a:prstGeom>
            <a:noFill/>
            <a:ln w="9525">
              <a:noFill/>
              <a:miter lim="800000"/>
              <a:headEnd/>
              <a:tailEnd/>
            </a:ln>
          </p:spPr>
          <p:txBody>
            <a:bodyPr wrap="none"/>
            <a:lstStyle/>
            <a:p>
              <a:pPr eaLnBrk="0" fontAlgn="base" hangingPunct="0">
                <a:spcBef>
                  <a:spcPct val="0"/>
                </a:spcBef>
                <a:spcAft>
                  <a:spcPct val="0"/>
                </a:spcAft>
              </a:pPr>
              <a:r>
                <a:rPr lang="en-US" altLang="en-US" sz="1000">
                  <a:solidFill>
                    <a:srgbClr val="000000"/>
                  </a:solidFill>
                </a:rPr>
                <a:t>Year  1         Year 2          Year 3          Year 4         Year 5           </a:t>
              </a:r>
            </a:p>
          </p:txBody>
        </p:sp>
        <p:sp>
          <p:nvSpPr>
            <p:cNvPr id="618505" name="Text Box 9"/>
            <p:cNvSpPr txBox="1">
              <a:spLocks noChangeArrowheads="1"/>
            </p:cNvSpPr>
            <p:nvPr/>
          </p:nvSpPr>
          <p:spPr bwMode="auto">
            <a:xfrm>
              <a:off x="1885950" y="3963988"/>
              <a:ext cx="1044575" cy="304800"/>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en-US" sz="1400" b="1">
                  <a:solidFill>
                    <a:srgbClr val="000000"/>
                  </a:solidFill>
                </a:rPr>
                <a:t>Total Cost</a:t>
              </a:r>
            </a:p>
          </p:txBody>
        </p:sp>
        <p:sp>
          <p:nvSpPr>
            <p:cNvPr id="618506" name="Rectangle 1"/>
            <p:cNvSpPr>
              <a:spLocks noChangeArrowheads="1"/>
            </p:cNvSpPr>
            <p:nvPr/>
          </p:nvSpPr>
          <p:spPr bwMode="auto">
            <a:xfrm>
              <a:off x="1400175" y="1274763"/>
              <a:ext cx="2743200" cy="366712"/>
            </a:xfrm>
            <a:prstGeom prst="rect">
              <a:avLst/>
            </a:prstGeom>
            <a:solidFill>
              <a:schemeClr val="bg1"/>
            </a:solidFill>
            <a:ln w="9525" algn="ctr">
              <a:noFill/>
              <a:round/>
              <a:headEnd/>
              <a:tailEnd/>
            </a:ln>
          </p:spPr>
          <p:txBody>
            <a:bodyPr anchor="ctr"/>
            <a:lstStyle/>
            <a:p>
              <a:pPr algn="ctr" eaLnBrk="0" fontAlgn="base" hangingPunct="0">
                <a:spcBef>
                  <a:spcPct val="0"/>
                </a:spcBef>
                <a:spcAft>
                  <a:spcPct val="0"/>
                </a:spcAft>
              </a:pPr>
              <a:r>
                <a:rPr lang="en-US" sz="1600" b="1">
                  <a:solidFill>
                    <a:srgbClr val="000000"/>
                  </a:solidFill>
                </a:rPr>
                <a:t>FFS Costs</a:t>
              </a:r>
            </a:p>
          </p:txBody>
        </p:sp>
        <p:sp>
          <p:nvSpPr>
            <p:cNvPr id="618507" name="Rectangle 10"/>
            <p:cNvSpPr>
              <a:spLocks noChangeArrowheads="1"/>
            </p:cNvSpPr>
            <p:nvPr/>
          </p:nvSpPr>
          <p:spPr bwMode="auto">
            <a:xfrm>
              <a:off x="5573713" y="1274763"/>
              <a:ext cx="2743200" cy="366712"/>
            </a:xfrm>
            <a:prstGeom prst="rect">
              <a:avLst/>
            </a:prstGeom>
            <a:solidFill>
              <a:schemeClr val="bg1"/>
            </a:solidFill>
            <a:ln w="9525" algn="ctr">
              <a:noFill/>
              <a:round/>
              <a:headEnd/>
              <a:tailEnd/>
            </a:ln>
          </p:spPr>
          <p:txBody>
            <a:bodyPr anchor="ctr"/>
            <a:lstStyle/>
            <a:p>
              <a:pPr algn="ctr" eaLnBrk="0" fontAlgn="base" hangingPunct="0">
                <a:spcBef>
                  <a:spcPct val="0"/>
                </a:spcBef>
                <a:spcAft>
                  <a:spcPct val="0"/>
                </a:spcAft>
              </a:pPr>
              <a:r>
                <a:rPr lang="en-US" sz="1600" b="1">
                  <a:solidFill>
                    <a:srgbClr val="000000"/>
                  </a:solidFill>
                </a:rPr>
                <a:t>Incentive Payments for Performance</a:t>
              </a:r>
            </a:p>
          </p:txBody>
        </p:sp>
        <p:sp>
          <p:nvSpPr>
            <p:cNvPr id="618508" name="Rectangle 11"/>
            <p:cNvSpPr>
              <a:spLocks noChangeArrowheads="1"/>
            </p:cNvSpPr>
            <p:nvPr/>
          </p:nvSpPr>
          <p:spPr bwMode="auto">
            <a:xfrm>
              <a:off x="1479550" y="3971925"/>
              <a:ext cx="1450975" cy="365125"/>
            </a:xfrm>
            <a:prstGeom prst="rect">
              <a:avLst/>
            </a:prstGeom>
            <a:solidFill>
              <a:schemeClr val="bg1"/>
            </a:solidFill>
            <a:ln w="9525" algn="ctr">
              <a:noFill/>
              <a:round/>
              <a:headEnd/>
              <a:tailEnd/>
            </a:ln>
          </p:spPr>
          <p:txBody>
            <a:bodyPr anchor="ctr"/>
            <a:lstStyle/>
            <a:p>
              <a:pPr algn="ctr" eaLnBrk="0" fontAlgn="base" hangingPunct="0">
                <a:spcBef>
                  <a:spcPct val="0"/>
                </a:spcBef>
                <a:spcAft>
                  <a:spcPct val="0"/>
                </a:spcAft>
              </a:pPr>
              <a:r>
                <a:rPr lang="en-US" sz="1600" b="1">
                  <a:solidFill>
                    <a:srgbClr val="000000"/>
                  </a:solidFill>
                </a:rPr>
                <a:t>Total Cost</a:t>
              </a:r>
            </a:p>
          </p:txBody>
        </p:sp>
        <p:sp>
          <p:nvSpPr>
            <p:cNvPr id="618509" name="Rectangle 2"/>
            <p:cNvSpPr>
              <a:spLocks noChangeArrowheads="1"/>
            </p:cNvSpPr>
            <p:nvPr/>
          </p:nvSpPr>
          <p:spPr bwMode="auto">
            <a:xfrm>
              <a:off x="7766050" y="2066925"/>
              <a:ext cx="1149350" cy="182563"/>
            </a:xfrm>
            <a:prstGeom prst="rect">
              <a:avLst/>
            </a:prstGeom>
            <a:solidFill>
              <a:schemeClr val="bg1"/>
            </a:solidFill>
            <a:ln w="9525" algn="ctr">
              <a:noFill/>
              <a:round/>
              <a:headEnd/>
              <a:tailEnd/>
            </a:ln>
          </p:spPr>
          <p:txBody>
            <a:bodyPr lIns="0"/>
            <a:lstStyle/>
            <a:p>
              <a:pPr eaLnBrk="0" fontAlgn="base" hangingPunct="0">
                <a:spcBef>
                  <a:spcPct val="0"/>
                </a:spcBef>
                <a:spcAft>
                  <a:spcPct val="0"/>
                </a:spcAft>
              </a:pPr>
              <a:r>
                <a:rPr lang="en-US" sz="800">
                  <a:solidFill>
                    <a:srgbClr val="000000"/>
                  </a:solidFill>
                </a:rPr>
                <a:t>Global budget contracts</a:t>
              </a:r>
            </a:p>
          </p:txBody>
        </p:sp>
        <p:sp>
          <p:nvSpPr>
            <p:cNvPr id="618510" name="Rectangle 13"/>
            <p:cNvSpPr>
              <a:spLocks noChangeArrowheads="1"/>
            </p:cNvSpPr>
            <p:nvPr/>
          </p:nvSpPr>
          <p:spPr bwMode="auto">
            <a:xfrm>
              <a:off x="7766050" y="1852613"/>
              <a:ext cx="890588" cy="182562"/>
            </a:xfrm>
            <a:prstGeom prst="rect">
              <a:avLst/>
            </a:prstGeom>
            <a:solidFill>
              <a:schemeClr val="bg1"/>
            </a:solidFill>
            <a:ln w="9525" algn="ctr">
              <a:noFill/>
              <a:round/>
              <a:headEnd/>
              <a:tailEnd/>
            </a:ln>
          </p:spPr>
          <p:txBody>
            <a:bodyPr lIns="0"/>
            <a:lstStyle/>
            <a:p>
              <a:pPr eaLnBrk="0" fontAlgn="base" hangingPunct="0">
                <a:spcBef>
                  <a:spcPct val="0"/>
                </a:spcBef>
                <a:spcAft>
                  <a:spcPct val="0"/>
                </a:spcAft>
              </a:pPr>
              <a:r>
                <a:rPr lang="en-US" sz="800">
                  <a:solidFill>
                    <a:srgbClr val="000000"/>
                  </a:solidFill>
                </a:rPr>
                <a:t>Business as usual</a:t>
              </a:r>
            </a:p>
          </p:txBody>
        </p:sp>
        <p:sp>
          <p:nvSpPr>
            <p:cNvPr id="4" name="Rounded Rectangle 3"/>
            <p:cNvSpPr/>
            <p:nvPr/>
          </p:nvSpPr>
          <p:spPr bwMode="auto">
            <a:xfrm>
              <a:off x="2171700" y="2646363"/>
              <a:ext cx="1828800" cy="773112"/>
            </a:xfrm>
            <a:prstGeom prst="roundRect">
              <a:avLst/>
            </a:prstGeom>
            <a:solidFill>
              <a:schemeClr val="bg2">
                <a:lumMod val="20000"/>
                <a:lumOff val="80000"/>
              </a:schemeClr>
            </a:solidFill>
            <a:ln w="28575" cap="flat" cmpd="sng" algn="ctr">
              <a:solidFill>
                <a:schemeClr val="tx1"/>
              </a:solid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en-US" sz="1000" dirty="0">
                  <a:solidFill>
                    <a:srgbClr val="000000"/>
                  </a:solidFill>
                </a:rPr>
                <a:t>Global budget contracts create incentives for providers to deliver more efficient, high quality care – lowering FFS trend</a:t>
              </a:r>
            </a:p>
          </p:txBody>
        </p:sp>
        <p:sp>
          <p:nvSpPr>
            <p:cNvPr id="618512" name="Rectangle 4"/>
            <p:cNvSpPr>
              <a:spLocks noChangeArrowheads="1"/>
            </p:cNvSpPr>
            <p:nvPr/>
          </p:nvSpPr>
          <p:spPr bwMode="auto">
            <a:xfrm>
              <a:off x="5177642" y="2249187"/>
              <a:ext cx="2034263" cy="1040278"/>
            </a:xfrm>
            <a:prstGeom prst="rect">
              <a:avLst/>
            </a:prstGeom>
            <a:solidFill>
              <a:schemeClr val="bg1"/>
            </a:solidFill>
            <a:ln w="9525" algn="ctr">
              <a:solidFill>
                <a:schemeClr val="bg1"/>
              </a:solidFill>
              <a:round/>
              <a:headEnd/>
              <a:tailEnd/>
            </a:ln>
          </p:spPr>
          <p:txBody>
            <a:bodyPr/>
            <a:lstStyle/>
            <a:p>
              <a:pPr eaLnBrk="0" fontAlgn="base" hangingPunct="0">
                <a:spcBef>
                  <a:spcPct val="0"/>
                </a:spcBef>
                <a:spcAft>
                  <a:spcPct val="0"/>
                </a:spcAft>
              </a:pPr>
              <a:endParaRPr lang="en-US" sz="2400">
                <a:solidFill>
                  <a:srgbClr val="000000"/>
                </a:solidFill>
                <a:latin typeface="Arial" charset="0"/>
              </a:endParaRPr>
            </a:p>
          </p:txBody>
        </p:sp>
        <p:sp>
          <p:nvSpPr>
            <p:cNvPr id="16" name="Rounded Rectangle 15"/>
            <p:cNvSpPr/>
            <p:nvPr/>
          </p:nvSpPr>
          <p:spPr bwMode="auto">
            <a:xfrm>
              <a:off x="5310188" y="2382838"/>
              <a:ext cx="1770062" cy="773112"/>
            </a:xfrm>
            <a:prstGeom prst="roundRect">
              <a:avLst/>
            </a:prstGeom>
            <a:solidFill>
              <a:schemeClr val="bg2">
                <a:lumMod val="20000"/>
                <a:lumOff val="80000"/>
              </a:schemeClr>
            </a:solidFill>
            <a:ln w="28575" cap="flat" cmpd="sng" algn="ctr">
              <a:solidFill>
                <a:schemeClr val="tx1"/>
              </a:solid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en-US" sz="1000" dirty="0">
                  <a:solidFill>
                    <a:srgbClr val="000000"/>
                  </a:solidFill>
                </a:rPr>
                <a:t>Global  budget contracts will have higher incentive payments than traditional contract types</a:t>
              </a:r>
            </a:p>
          </p:txBody>
        </p:sp>
        <p:sp>
          <p:nvSpPr>
            <p:cNvPr id="618514" name="Rectangle 18"/>
            <p:cNvSpPr>
              <a:spLocks noChangeArrowheads="1"/>
            </p:cNvSpPr>
            <p:nvPr/>
          </p:nvSpPr>
          <p:spPr bwMode="auto">
            <a:xfrm>
              <a:off x="2408237" y="4764034"/>
              <a:ext cx="2034263" cy="1040278"/>
            </a:xfrm>
            <a:prstGeom prst="rect">
              <a:avLst/>
            </a:prstGeom>
            <a:solidFill>
              <a:schemeClr val="bg1"/>
            </a:solidFill>
            <a:ln w="9525" algn="ctr">
              <a:solidFill>
                <a:schemeClr val="bg1"/>
              </a:solidFill>
              <a:round/>
              <a:headEnd/>
              <a:tailEnd/>
            </a:ln>
          </p:spPr>
          <p:txBody>
            <a:bodyPr/>
            <a:lstStyle/>
            <a:p>
              <a:pPr eaLnBrk="0" fontAlgn="base" hangingPunct="0">
                <a:spcBef>
                  <a:spcPct val="0"/>
                </a:spcBef>
                <a:spcAft>
                  <a:spcPct val="0"/>
                </a:spcAft>
              </a:pPr>
              <a:endParaRPr lang="en-US" sz="2400">
                <a:solidFill>
                  <a:srgbClr val="000000"/>
                </a:solidFill>
                <a:latin typeface="Arial" charset="0"/>
              </a:endParaRPr>
            </a:p>
          </p:txBody>
        </p:sp>
        <p:sp>
          <p:nvSpPr>
            <p:cNvPr id="18" name="Rounded Rectangle 17"/>
            <p:cNvSpPr/>
            <p:nvPr/>
          </p:nvSpPr>
          <p:spPr bwMode="auto">
            <a:xfrm>
              <a:off x="2351088" y="4811713"/>
              <a:ext cx="1828800" cy="773112"/>
            </a:xfrm>
            <a:prstGeom prst="roundRect">
              <a:avLst/>
            </a:prstGeom>
            <a:solidFill>
              <a:schemeClr val="bg2">
                <a:lumMod val="20000"/>
                <a:lumOff val="80000"/>
              </a:schemeClr>
            </a:solidFill>
            <a:ln w="28575" cap="flat" cmpd="sng" algn="ctr">
              <a:solidFill>
                <a:schemeClr val="tx1"/>
              </a:solidFill>
              <a:prstDash val="solid"/>
              <a:round/>
              <a:headEnd type="none" w="med" len="med"/>
              <a:tailEnd type="none" w="med" len="med"/>
            </a:ln>
            <a:effectLst/>
          </p:spPr>
          <p:txBody>
            <a:bodyPr anchor="ctr"/>
            <a:lstStyle/>
            <a:p>
              <a:pPr algn="ctr" eaLnBrk="0" fontAlgn="base" hangingPunct="0">
                <a:spcBef>
                  <a:spcPct val="0"/>
                </a:spcBef>
                <a:spcAft>
                  <a:spcPct val="0"/>
                </a:spcAft>
                <a:defRPr/>
              </a:pPr>
              <a:r>
                <a:rPr lang="en-US" sz="1000" dirty="0">
                  <a:solidFill>
                    <a:srgbClr val="000000"/>
                  </a:solidFill>
                </a:rPr>
                <a:t>However, on a total cost basis, global budget contracts deliver on the goal of providing high quality care at more affordable trends</a:t>
              </a:r>
            </a:p>
          </p:txBody>
        </p:sp>
      </p:grpSp>
      <p:sp>
        <p:nvSpPr>
          <p:cNvPr id="21" name="Rectangle 19"/>
          <p:cNvSpPr txBox="1">
            <a:spLocks noChangeArrowheads="1"/>
          </p:cNvSpPr>
          <p:nvPr/>
        </p:nvSpPr>
        <p:spPr bwMode="auto">
          <a:xfrm>
            <a:off x="457200" y="152400"/>
            <a:ext cx="6934200" cy="914400"/>
          </a:xfrm>
          <a:prstGeom prst="rect">
            <a:avLst/>
          </a:prstGeom>
          <a:noFill/>
          <a:ln>
            <a:noFill/>
          </a:ln>
          <a:extLst/>
        </p:spPr>
        <p:txBody>
          <a:bodyPr wrap="none" lIns="0" tIns="0" rIns="0" bIns="0" anchor="ctr"/>
          <a:lstStyle>
            <a:lvl1pPr algn="l" rtl="0" eaLnBrk="0" fontAlgn="base" hangingPunct="0">
              <a:spcBef>
                <a:spcPct val="0"/>
              </a:spcBef>
              <a:spcAft>
                <a:spcPct val="0"/>
              </a:spcAft>
              <a:defRPr sz="3200">
                <a:solidFill>
                  <a:srgbClr val="0073B9"/>
                </a:solidFill>
                <a:latin typeface="+mj-lt"/>
                <a:ea typeface="MS PGothic" pitchFamily="34" charset="-128"/>
                <a:cs typeface="+mj-cs"/>
              </a:defRPr>
            </a:lvl1pPr>
            <a:lvl2pPr algn="l" rtl="0" eaLnBrk="0" fontAlgn="base" hangingPunct="0">
              <a:spcBef>
                <a:spcPct val="0"/>
              </a:spcBef>
              <a:spcAft>
                <a:spcPct val="0"/>
              </a:spcAft>
              <a:defRPr sz="3200">
                <a:solidFill>
                  <a:srgbClr val="0073B9"/>
                </a:solidFill>
                <a:latin typeface="Arial Narrow" pitchFamily="34" charset="0"/>
                <a:ea typeface="MS PGothic" pitchFamily="34" charset="-128"/>
              </a:defRPr>
            </a:lvl2pPr>
            <a:lvl3pPr algn="l" rtl="0" eaLnBrk="0" fontAlgn="base" hangingPunct="0">
              <a:spcBef>
                <a:spcPct val="0"/>
              </a:spcBef>
              <a:spcAft>
                <a:spcPct val="0"/>
              </a:spcAft>
              <a:defRPr sz="3200">
                <a:solidFill>
                  <a:srgbClr val="0073B9"/>
                </a:solidFill>
                <a:latin typeface="Arial Narrow" pitchFamily="34" charset="0"/>
                <a:ea typeface="MS PGothic" pitchFamily="34" charset="-128"/>
              </a:defRPr>
            </a:lvl3pPr>
            <a:lvl4pPr algn="l" rtl="0" eaLnBrk="0" fontAlgn="base" hangingPunct="0">
              <a:spcBef>
                <a:spcPct val="0"/>
              </a:spcBef>
              <a:spcAft>
                <a:spcPct val="0"/>
              </a:spcAft>
              <a:defRPr sz="3200">
                <a:solidFill>
                  <a:srgbClr val="0073B9"/>
                </a:solidFill>
                <a:latin typeface="Arial Narrow" pitchFamily="34" charset="0"/>
                <a:ea typeface="MS PGothic" pitchFamily="34" charset="-128"/>
              </a:defRPr>
            </a:lvl4pPr>
            <a:lvl5pPr algn="l" rtl="0" eaLnBrk="0" fontAlgn="base" hangingPunct="0">
              <a:spcBef>
                <a:spcPct val="0"/>
              </a:spcBef>
              <a:spcAft>
                <a:spcPct val="0"/>
              </a:spcAft>
              <a:defRPr sz="3200">
                <a:solidFill>
                  <a:srgbClr val="0073B9"/>
                </a:solidFill>
                <a:latin typeface="Arial Narrow" pitchFamily="34" charset="0"/>
                <a:ea typeface="MS PGothic" pitchFamily="34" charset="-128"/>
              </a:defRPr>
            </a:lvl5pPr>
            <a:lvl6pPr marL="457200" algn="l" rtl="0" fontAlgn="base">
              <a:spcBef>
                <a:spcPct val="0"/>
              </a:spcBef>
              <a:spcAft>
                <a:spcPct val="0"/>
              </a:spcAft>
              <a:defRPr sz="3200">
                <a:solidFill>
                  <a:srgbClr val="0073B9"/>
                </a:solidFill>
                <a:latin typeface="Arial Narrow" pitchFamily="34" charset="0"/>
                <a:ea typeface="ＭＳ Ｐゴシック" pitchFamily="16" charset="-128"/>
              </a:defRPr>
            </a:lvl6pPr>
            <a:lvl7pPr marL="914400" algn="l" rtl="0" fontAlgn="base">
              <a:spcBef>
                <a:spcPct val="0"/>
              </a:spcBef>
              <a:spcAft>
                <a:spcPct val="0"/>
              </a:spcAft>
              <a:defRPr sz="3200">
                <a:solidFill>
                  <a:srgbClr val="0073B9"/>
                </a:solidFill>
                <a:latin typeface="Arial Narrow" pitchFamily="34" charset="0"/>
                <a:ea typeface="ＭＳ Ｐゴシック" pitchFamily="16" charset="-128"/>
              </a:defRPr>
            </a:lvl7pPr>
            <a:lvl8pPr marL="1371600" algn="l" rtl="0" fontAlgn="base">
              <a:spcBef>
                <a:spcPct val="0"/>
              </a:spcBef>
              <a:spcAft>
                <a:spcPct val="0"/>
              </a:spcAft>
              <a:defRPr sz="3200">
                <a:solidFill>
                  <a:srgbClr val="0073B9"/>
                </a:solidFill>
                <a:latin typeface="Arial Narrow" pitchFamily="34" charset="0"/>
                <a:ea typeface="ＭＳ Ｐゴシック" pitchFamily="16" charset="-128"/>
              </a:defRPr>
            </a:lvl8pPr>
            <a:lvl9pPr marL="1828800" algn="l" rtl="0" fontAlgn="base">
              <a:spcBef>
                <a:spcPct val="0"/>
              </a:spcBef>
              <a:spcAft>
                <a:spcPct val="0"/>
              </a:spcAft>
              <a:defRPr sz="3200">
                <a:solidFill>
                  <a:srgbClr val="0073B9"/>
                </a:solidFill>
                <a:latin typeface="Arial Narrow" pitchFamily="34" charset="0"/>
                <a:ea typeface="ＭＳ Ｐゴシック" pitchFamily="16" charset="-128"/>
              </a:defRPr>
            </a:lvl9pPr>
          </a:lstStyle>
          <a:p>
            <a:pPr>
              <a:defRPr/>
            </a:pPr>
            <a:r>
              <a:rPr lang="en-US" altLang="en-US" sz="3000" kern="0" dirty="0" smtClean="0"/>
              <a:t>Account View: Illustration</a:t>
            </a:r>
            <a:endParaRPr lang="en-US" altLang="en-US" sz="3000" kern="0" dirty="0"/>
          </a:p>
        </p:txBody>
      </p:sp>
    </p:spTree>
    <p:extLst>
      <p:ext uri="{BB962C8B-B14F-4D97-AF65-F5344CB8AC3E}">
        <p14:creationId xmlns:p14="http://schemas.microsoft.com/office/powerpoint/2010/main" val="3051012713"/>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ChangeArrowheads="1"/>
          </p:cNvSpPr>
          <p:nvPr>
            <p:ph type="title" idx="4294967295"/>
          </p:nvPr>
        </p:nvSpPr>
        <p:spPr/>
        <p:txBody>
          <a:bodyPr/>
          <a:lstStyle/>
          <a:p>
            <a:pPr eaLnBrk="1" hangingPunct="1"/>
            <a:r>
              <a:rPr lang="en-US" altLang="en-US" sz="3000" smtClean="0">
                <a:ea typeface="MS PGothic"/>
              </a:rPr>
              <a:t>Summary and Priority Issues Ahead </a:t>
            </a:r>
          </a:p>
        </p:txBody>
      </p:sp>
      <p:grpSp>
        <p:nvGrpSpPr>
          <p:cNvPr id="619523" name="Group 6"/>
          <p:cNvGrpSpPr>
            <a:grpSpLocks/>
          </p:cNvGrpSpPr>
          <p:nvPr/>
        </p:nvGrpSpPr>
        <p:grpSpPr bwMode="auto">
          <a:xfrm>
            <a:off x="325438" y="1287463"/>
            <a:ext cx="4086225" cy="5059362"/>
            <a:chOff x="609600" y="1464864"/>
            <a:chExt cx="3749040" cy="4858600"/>
          </a:xfrm>
        </p:grpSpPr>
        <p:sp>
          <p:nvSpPr>
            <p:cNvPr id="619524" name="Rectangle 1"/>
            <p:cNvSpPr>
              <a:spLocks noChangeArrowheads="1"/>
            </p:cNvSpPr>
            <p:nvPr/>
          </p:nvSpPr>
          <p:spPr bwMode="auto">
            <a:xfrm>
              <a:off x="609600" y="1464864"/>
              <a:ext cx="3749040" cy="457261"/>
            </a:xfrm>
            <a:prstGeom prst="rect">
              <a:avLst/>
            </a:prstGeom>
            <a:solidFill>
              <a:schemeClr val="accent2"/>
            </a:solidFill>
            <a:ln w="9525" algn="ctr">
              <a:solidFill>
                <a:schemeClr val="accent2"/>
              </a:solidFill>
              <a:round/>
              <a:headEnd/>
              <a:tailEnd/>
            </a:ln>
          </p:spPr>
          <p:txBody>
            <a:bodyPr anchor="ctr"/>
            <a:lstStyle/>
            <a:p>
              <a:pPr algn="ctr" eaLnBrk="0" fontAlgn="base" hangingPunct="0">
                <a:spcBef>
                  <a:spcPct val="0"/>
                </a:spcBef>
                <a:spcAft>
                  <a:spcPct val="0"/>
                </a:spcAft>
              </a:pPr>
              <a:r>
                <a:rPr lang="en-US" sz="2000" b="1">
                  <a:solidFill>
                    <a:srgbClr val="FFFFFF"/>
                  </a:solidFill>
                </a:rPr>
                <a:t>Summary</a:t>
              </a:r>
            </a:p>
          </p:txBody>
        </p:sp>
        <p:sp>
          <p:nvSpPr>
            <p:cNvPr id="12" name="Rectangle 11"/>
            <p:cNvSpPr/>
            <p:nvPr/>
          </p:nvSpPr>
          <p:spPr bwMode="auto">
            <a:xfrm>
              <a:off x="609600" y="2021308"/>
              <a:ext cx="3749040" cy="4302156"/>
            </a:xfrm>
            <a:prstGeom prst="rect">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a:extLst/>
          </p:spPr>
          <p:txBody>
            <a:bodyPr/>
            <a:lstStyle/>
            <a:p>
              <a:pPr marL="228600" indent="-228600" eaLnBrk="0" fontAlgn="base" hangingPunct="0">
                <a:spcBef>
                  <a:spcPct val="0"/>
                </a:spcBef>
                <a:spcAft>
                  <a:spcPts val="300"/>
                </a:spcAft>
                <a:buSzPct val="110000"/>
                <a:buFont typeface="Wingdings" panose="05000000000000000000" pitchFamily="2" charset="2"/>
                <a:buChar char="§"/>
                <a:defRPr/>
              </a:pPr>
              <a:r>
                <a:rPr lang="en-US" sz="1600" dirty="0">
                  <a:solidFill>
                    <a:srgbClr val="000000"/>
                  </a:solidFill>
                  <a:cs typeface="Arial" panose="020B0604020202020204" pitchFamily="34" charset="0"/>
                </a:rPr>
                <a:t>Payment reform gives rise to significant delivery system reform</a:t>
              </a:r>
              <a:endParaRPr lang="en-US" sz="1600" dirty="0">
                <a:solidFill>
                  <a:srgbClr val="000000"/>
                </a:solidFill>
              </a:endParaRPr>
            </a:p>
            <a:p>
              <a:pPr marL="228600" indent="-228600" eaLnBrk="0" fontAlgn="base" hangingPunct="0">
                <a:spcBef>
                  <a:spcPts val="600"/>
                </a:spcBef>
                <a:spcAft>
                  <a:spcPts val="300"/>
                </a:spcAft>
                <a:buSzPct val="110000"/>
                <a:buFont typeface="Wingdings" panose="05000000000000000000" pitchFamily="2" charset="2"/>
                <a:buChar char="§"/>
                <a:defRPr/>
              </a:pPr>
              <a:endParaRPr lang="en-US" sz="1600" dirty="0">
                <a:solidFill>
                  <a:srgbClr val="000000"/>
                </a:solidFill>
              </a:endParaRPr>
            </a:p>
            <a:p>
              <a:pPr marL="228600" indent="-228600" eaLnBrk="0" fontAlgn="base" hangingPunct="0">
                <a:spcBef>
                  <a:spcPts val="600"/>
                </a:spcBef>
                <a:spcAft>
                  <a:spcPts val="300"/>
                </a:spcAft>
                <a:buSzPct val="110000"/>
                <a:buFont typeface="Wingdings" panose="05000000000000000000" pitchFamily="2" charset="2"/>
                <a:buChar char="§"/>
                <a:defRPr/>
              </a:pPr>
              <a:r>
                <a:rPr lang="en-US" sz="1600" dirty="0">
                  <a:solidFill>
                    <a:srgbClr val="000000"/>
                  </a:solidFill>
                </a:rPr>
                <a:t>Rapid and substantial performance improvements are possible in the context of:</a:t>
              </a:r>
            </a:p>
            <a:p>
              <a:pPr marL="509588" lvl="1" indent="-144463" eaLnBrk="0" fontAlgn="base" hangingPunct="0">
                <a:spcBef>
                  <a:spcPct val="0"/>
                </a:spcBef>
                <a:spcAft>
                  <a:spcPts val="300"/>
                </a:spcAft>
                <a:buSzPct val="75000"/>
                <a:buFont typeface="Wingdings" pitchFamily="2" charset="2"/>
                <a:buChar char="§"/>
                <a:defRPr/>
              </a:pPr>
              <a:r>
                <a:rPr lang="en-US" sz="1200" dirty="0">
                  <a:solidFill>
                    <a:srgbClr val="000000"/>
                  </a:solidFill>
                </a:rPr>
                <a:t>Meaningful financial incentives</a:t>
              </a:r>
            </a:p>
            <a:p>
              <a:pPr marL="509588" lvl="1" indent="-144463" eaLnBrk="0" fontAlgn="base" hangingPunct="0">
                <a:spcBef>
                  <a:spcPct val="0"/>
                </a:spcBef>
                <a:spcAft>
                  <a:spcPts val="300"/>
                </a:spcAft>
                <a:buSzPct val="75000"/>
                <a:buFont typeface="Wingdings" pitchFamily="2" charset="2"/>
                <a:buChar char="§"/>
                <a:defRPr/>
              </a:pPr>
              <a:r>
                <a:rPr lang="en-US" sz="1200" dirty="0">
                  <a:solidFill>
                    <a:srgbClr val="000000"/>
                  </a:solidFill>
                </a:rPr>
                <a:t>Rigorously validated measures &amp; methods</a:t>
              </a:r>
            </a:p>
            <a:p>
              <a:pPr marL="509588" lvl="1" indent="-144463" eaLnBrk="0" fontAlgn="base" hangingPunct="0">
                <a:spcBef>
                  <a:spcPct val="0"/>
                </a:spcBef>
                <a:spcAft>
                  <a:spcPts val="300"/>
                </a:spcAft>
                <a:buSzPct val="75000"/>
                <a:buFont typeface="Wingdings" pitchFamily="2" charset="2"/>
                <a:buChar char="§"/>
                <a:defRPr/>
              </a:pPr>
              <a:r>
                <a:rPr lang="en-US" sz="1200" dirty="0">
                  <a:solidFill>
                    <a:srgbClr val="000000"/>
                  </a:solidFill>
                </a:rPr>
                <a:t>Ongoing and timely data sharing and engagement</a:t>
              </a:r>
            </a:p>
            <a:p>
              <a:pPr marL="509588" lvl="1" indent="-144463" eaLnBrk="0" fontAlgn="base" hangingPunct="0">
                <a:spcBef>
                  <a:spcPct val="0"/>
                </a:spcBef>
                <a:spcAft>
                  <a:spcPts val="300"/>
                </a:spcAft>
                <a:buSzPct val="75000"/>
                <a:buFont typeface="Wingdings" pitchFamily="2" charset="2"/>
                <a:buChar char="§"/>
                <a:defRPr/>
              </a:pPr>
              <a:r>
                <a:rPr lang="en-US" sz="1200" dirty="0">
                  <a:solidFill>
                    <a:srgbClr val="000000"/>
                  </a:solidFill>
                </a:rPr>
                <a:t>Committed leadership</a:t>
              </a:r>
            </a:p>
            <a:p>
              <a:pPr marL="640080" lvl="1" indent="-182880" eaLnBrk="0" fontAlgn="base" hangingPunct="0">
                <a:spcBef>
                  <a:spcPct val="0"/>
                </a:spcBef>
                <a:spcAft>
                  <a:spcPts val="300"/>
                </a:spcAft>
                <a:buSzPct val="75000"/>
                <a:buFont typeface="Wingdings" panose="05000000000000000000" pitchFamily="2" charset="2"/>
                <a:buChar char="§"/>
                <a:defRPr/>
              </a:pPr>
              <a:endParaRPr lang="en-US" sz="1400" dirty="0">
                <a:solidFill>
                  <a:srgbClr val="000000"/>
                </a:solidFill>
              </a:endParaRPr>
            </a:p>
            <a:p>
              <a:pPr marL="228600" indent="-228600" eaLnBrk="0" fontAlgn="base" hangingPunct="0">
                <a:spcBef>
                  <a:spcPts val="600"/>
                </a:spcBef>
                <a:spcAft>
                  <a:spcPts val="300"/>
                </a:spcAft>
                <a:buSzPct val="110000"/>
                <a:buFont typeface="Wingdings" panose="05000000000000000000" pitchFamily="2" charset="2"/>
                <a:buChar char="§"/>
                <a:defRPr/>
              </a:pPr>
              <a:r>
                <a:rPr lang="en-US" sz="1600" dirty="0">
                  <a:solidFill>
                    <a:srgbClr val="000000"/>
                  </a:solidFill>
                </a:rPr>
                <a:t>For payment reform, deep provider relationships and significant market share are advantageous</a:t>
              </a:r>
            </a:p>
            <a:p>
              <a:pPr marL="509588" lvl="1" indent="-144463" eaLnBrk="0" fontAlgn="base" hangingPunct="0">
                <a:spcBef>
                  <a:spcPct val="0"/>
                </a:spcBef>
                <a:spcAft>
                  <a:spcPts val="300"/>
                </a:spcAft>
                <a:buSzPct val="75000"/>
                <a:buFont typeface="Wingdings" pitchFamily="2" charset="2"/>
                <a:buChar char="§"/>
                <a:defRPr/>
              </a:pPr>
              <a:r>
                <a:rPr lang="en-US" sz="1200" dirty="0">
                  <a:solidFill>
                    <a:srgbClr val="000000"/>
                  </a:solidFill>
                </a:rPr>
                <a:t>For national payers, remote provider relationships pose engagement challenges; member-facing incentives (benefit design) an attractive lever</a:t>
              </a:r>
            </a:p>
            <a:p>
              <a:pPr marL="640080" lvl="1" indent="-182880" eaLnBrk="0" fontAlgn="base" hangingPunct="0">
                <a:spcBef>
                  <a:spcPct val="0"/>
                </a:spcBef>
                <a:spcAft>
                  <a:spcPts val="300"/>
                </a:spcAft>
                <a:buSzPct val="75000"/>
                <a:buFont typeface="Wingdings" panose="05000000000000000000" pitchFamily="2" charset="2"/>
                <a:buChar char="§"/>
                <a:defRPr/>
              </a:pPr>
              <a:endParaRPr lang="en-US" sz="1400" dirty="0">
                <a:solidFill>
                  <a:srgbClr val="000000"/>
                </a:solidFill>
              </a:endParaRPr>
            </a:p>
          </p:txBody>
        </p:sp>
      </p:grpSp>
      <p:grpSp>
        <p:nvGrpSpPr>
          <p:cNvPr id="619526" name="Group 7"/>
          <p:cNvGrpSpPr>
            <a:grpSpLocks/>
          </p:cNvGrpSpPr>
          <p:nvPr/>
        </p:nvGrpSpPr>
        <p:grpSpPr bwMode="auto">
          <a:xfrm>
            <a:off x="4735513" y="1287463"/>
            <a:ext cx="4083050" cy="5059362"/>
            <a:chOff x="4876800" y="1464864"/>
            <a:chExt cx="3749040" cy="4858601"/>
          </a:xfrm>
        </p:grpSpPr>
        <p:sp>
          <p:nvSpPr>
            <p:cNvPr id="619527" name="Rectangle 9"/>
            <p:cNvSpPr>
              <a:spLocks noChangeArrowheads="1"/>
            </p:cNvSpPr>
            <p:nvPr/>
          </p:nvSpPr>
          <p:spPr bwMode="auto">
            <a:xfrm>
              <a:off x="4876800" y="1464864"/>
              <a:ext cx="3749040" cy="457261"/>
            </a:xfrm>
            <a:prstGeom prst="rect">
              <a:avLst/>
            </a:prstGeom>
            <a:solidFill>
              <a:schemeClr val="accent2"/>
            </a:solidFill>
            <a:ln w="9525" algn="ctr">
              <a:solidFill>
                <a:schemeClr val="accent2"/>
              </a:solidFill>
              <a:round/>
              <a:headEnd/>
              <a:tailEnd/>
            </a:ln>
          </p:spPr>
          <p:txBody>
            <a:bodyPr anchor="ctr"/>
            <a:lstStyle/>
            <a:p>
              <a:pPr algn="ctr" eaLnBrk="0" fontAlgn="base" hangingPunct="0">
                <a:spcBef>
                  <a:spcPct val="0"/>
                </a:spcBef>
                <a:spcAft>
                  <a:spcPct val="0"/>
                </a:spcAft>
              </a:pPr>
              <a:r>
                <a:rPr lang="en-US" sz="2000" b="1">
                  <a:solidFill>
                    <a:srgbClr val="FFFFFF"/>
                  </a:solidFill>
                </a:rPr>
                <a:t>Priority Issues Ahead</a:t>
              </a:r>
            </a:p>
          </p:txBody>
        </p:sp>
        <p:sp>
          <p:nvSpPr>
            <p:cNvPr id="13" name="Rectangle 12"/>
            <p:cNvSpPr/>
            <p:nvPr/>
          </p:nvSpPr>
          <p:spPr bwMode="auto">
            <a:xfrm>
              <a:off x="4876800" y="2021308"/>
              <a:ext cx="3749040" cy="4302157"/>
            </a:xfrm>
            <a:prstGeom prst="rect">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a:extLst/>
          </p:spPr>
          <p:txBody>
            <a:bodyPr/>
            <a:lstStyle/>
            <a:p>
              <a:pPr marL="228600" indent="-228600" eaLnBrk="0" fontAlgn="base" hangingPunct="0">
                <a:spcBef>
                  <a:spcPct val="0"/>
                </a:spcBef>
                <a:spcAft>
                  <a:spcPts val="300"/>
                </a:spcAft>
                <a:buSzPct val="110000"/>
                <a:buFont typeface="Wingdings" pitchFamily="2" charset="2"/>
                <a:buChar char="§"/>
                <a:defRPr/>
              </a:pPr>
              <a:r>
                <a:rPr lang="en-US" sz="1600" dirty="0">
                  <a:solidFill>
                    <a:srgbClr val="000000"/>
                  </a:solidFill>
                </a:rPr>
                <a:t>Expanding </a:t>
              </a:r>
              <a:r>
                <a:rPr lang="en-US" altLang="en-US" sz="1600" dirty="0">
                  <a:solidFill>
                    <a:srgbClr val="000000"/>
                  </a:solidFill>
                </a:rPr>
                <a:t>payment reform to include PPO presents unique challenges</a:t>
              </a:r>
            </a:p>
            <a:p>
              <a:pPr marL="509588" lvl="1" indent="-144463" eaLnBrk="0" fontAlgn="base" hangingPunct="0">
                <a:spcBef>
                  <a:spcPct val="0"/>
                </a:spcBef>
                <a:spcAft>
                  <a:spcPts val="1200"/>
                </a:spcAft>
                <a:buSzPct val="75000"/>
                <a:buFont typeface="Wingdings" pitchFamily="2" charset="2"/>
                <a:buChar char="§"/>
                <a:defRPr/>
              </a:pPr>
              <a:r>
                <a:rPr lang="en-US" altLang="en-US" sz="1200" dirty="0">
                  <a:solidFill>
                    <a:srgbClr val="000000"/>
                  </a:solidFill>
                </a:rPr>
                <a:t>Gaining strong employer buy-in &amp; support will be important; and this means models must offer value from day-1</a:t>
              </a:r>
              <a:endParaRPr lang="en-US" altLang="en-US" sz="1600" dirty="0">
                <a:solidFill>
                  <a:srgbClr val="000000"/>
                </a:solidFill>
              </a:endParaRPr>
            </a:p>
            <a:p>
              <a:pPr marL="228600" indent="-228600" eaLnBrk="0" fontAlgn="base" hangingPunct="0">
                <a:spcBef>
                  <a:spcPts val="600"/>
                </a:spcBef>
                <a:spcAft>
                  <a:spcPts val="300"/>
                </a:spcAft>
                <a:buSzPct val="110000"/>
                <a:buFont typeface="Wingdings" panose="05000000000000000000" pitchFamily="2" charset="2"/>
                <a:buChar char="§"/>
                <a:defRPr/>
              </a:pPr>
              <a:r>
                <a:rPr lang="en-US" altLang="en-US" sz="1600" dirty="0">
                  <a:solidFill>
                    <a:srgbClr val="000000"/>
                  </a:solidFill>
                </a:rPr>
                <a:t>Continued evolution of performance measures to fill priority gaps</a:t>
              </a:r>
            </a:p>
            <a:p>
              <a:pPr marL="509588" lvl="1" indent="-144463" eaLnBrk="0" fontAlgn="base" hangingPunct="0">
                <a:spcBef>
                  <a:spcPct val="0"/>
                </a:spcBef>
                <a:spcAft>
                  <a:spcPts val="1200"/>
                </a:spcAft>
                <a:buSzPct val="75000"/>
                <a:buFont typeface="Wingdings" pitchFamily="2" charset="2"/>
                <a:buChar char="§"/>
                <a:defRPr/>
              </a:pPr>
              <a:r>
                <a:rPr lang="en-US" altLang="en-US" sz="1200" dirty="0">
                  <a:solidFill>
                    <a:srgbClr val="000000"/>
                  </a:solidFill>
                </a:rPr>
                <a:t>Focus on outcomes, including patient reported outcomes (functional status, well being)</a:t>
              </a:r>
              <a:endParaRPr lang="en-US" sz="1200" dirty="0">
                <a:solidFill>
                  <a:srgbClr val="000000"/>
                </a:solidFill>
              </a:endParaRPr>
            </a:p>
            <a:p>
              <a:pPr marL="228600" indent="-228600" eaLnBrk="0" fontAlgn="base" hangingPunct="0">
                <a:spcBef>
                  <a:spcPct val="0"/>
                </a:spcBef>
                <a:spcAft>
                  <a:spcPts val="300"/>
                </a:spcAft>
                <a:buSzPct val="110000"/>
                <a:buFont typeface="Wingdings" pitchFamily="2" charset="2"/>
                <a:buChar char="§"/>
                <a:defRPr/>
              </a:pPr>
              <a:r>
                <a:rPr lang="en-US" sz="1600" dirty="0">
                  <a:solidFill>
                    <a:srgbClr val="000000"/>
                  </a:solidFill>
                </a:rPr>
                <a:t>Continued evolution of the delivery system:</a:t>
              </a:r>
            </a:p>
            <a:p>
              <a:pPr marL="509588" lvl="1" indent="-144463" eaLnBrk="0" fontAlgn="base" hangingPunct="0">
                <a:spcBef>
                  <a:spcPct val="0"/>
                </a:spcBef>
                <a:spcAft>
                  <a:spcPts val="300"/>
                </a:spcAft>
                <a:buSzPct val="75000"/>
                <a:buFont typeface="Wingdings" pitchFamily="2" charset="2"/>
                <a:buChar char="§"/>
                <a:defRPr/>
              </a:pPr>
              <a:r>
                <a:rPr lang="en-US" altLang="en-US" sz="1200" dirty="0">
                  <a:solidFill>
                    <a:srgbClr val="000000"/>
                  </a:solidFill>
                </a:rPr>
                <a:t>Evolving the role of hospitals in the delivery system</a:t>
              </a:r>
            </a:p>
            <a:p>
              <a:pPr marL="509588" lvl="1" indent="-144463" eaLnBrk="0" fontAlgn="base" hangingPunct="0">
                <a:spcBef>
                  <a:spcPct val="0"/>
                </a:spcBef>
                <a:spcAft>
                  <a:spcPts val="300"/>
                </a:spcAft>
                <a:buSzPct val="75000"/>
                <a:buFont typeface="Wingdings" pitchFamily="2" charset="2"/>
                <a:buChar char="§"/>
                <a:defRPr/>
              </a:pPr>
              <a:r>
                <a:rPr lang="en-US" altLang="en-US" sz="1200" dirty="0">
                  <a:solidFill>
                    <a:srgbClr val="000000"/>
                  </a:solidFill>
                </a:rPr>
                <a:t>Building deeper engagement of specialists</a:t>
              </a:r>
            </a:p>
            <a:p>
              <a:pPr marL="509588" lvl="1" indent="-144463" eaLnBrk="0" fontAlgn="base" hangingPunct="0">
                <a:spcBef>
                  <a:spcPct val="0"/>
                </a:spcBef>
                <a:spcAft>
                  <a:spcPts val="300"/>
                </a:spcAft>
                <a:buSzPct val="75000"/>
                <a:buFont typeface="Wingdings" pitchFamily="2" charset="2"/>
                <a:buChar char="§"/>
                <a:defRPr/>
              </a:pPr>
              <a:r>
                <a:rPr lang="en-US" altLang="en-US" sz="1200" dirty="0">
                  <a:solidFill>
                    <a:srgbClr val="000000"/>
                  </a:solidFill>
                </a:rPr>
                <a:t>Bringing incentives (financial &amp; non-financial) to front lines</a:t>
              </a:r>
            </a:p>
            <a:p>
              <a:pPr marL="509588" lvl="1" indent="-144463" eaLnBrk="0" fontAlgn="base" hangingPunct="0">
                <a:spcBef>
                  <a:spcPct val="0"/>
                </a:spcBef>
                <a:spcAft>
                  <a:spcPts val="1200"/>
                </a:spcAft>
                <a:buSzPct val="75000"/>
                <a:buFont typeface="Wingdings" pitchFamily="2" charset="2"/>
                <a:buChar char="§"/>
                <a:defRPr/>
              </a:pPr>
              <a:r>
                <a:rPr lang="en-US" altLang="en-US" sz="1200" dirty="0">
                  <a:solidFill>
                    <a:srgbClr val="000000"/>
                  </a:solidFill>
                </a:rPr>
                <a:t>Advancing innovations in virtual care</a:t>
              </a:r>
              <a:endParaRPr lang="en-US" sz="1200" dirty="0">
                <a:solidFill>
                  <a:srgbClr val="000000"/>
                </a:solidFill>
              </a:endParaRPr>
            </a:p>
            <a:p>
              <a:pPr marL="285750" indent="-285750" eaLnBrk="0" fontAlgn="base" hangingPunct="0">
                <a:spcBef>
                  <a:spcPct val="0"/>
                </a:spcBef>
                <a:spcAft>
                  <a:spcPts val="300"/>
                </a:spcAft>
                <a:buSzPct val="110000"/>
                <a:buFont typeface="Wingdings" panose="05000000000000000000" pitchFamily="2" charset="2"/>
                <a:buChar char="§"/>
                <a:defRPr/>
              </a:pPr>
              <a:r>
                <a:rPr lang="en-US" sz="1600" dirty="0">
                  <a:solidFill>
                    <a:srgbClr val="000000"/>
                  </a:solidFill>
                </a:rPr>
                <a:t>Payment incentives to front line clinicians need continued attention</a:t>
              </a:r>
            </a:p>
            <a:p>
              <a:pPr eaLnBrk="0" fontAlgn="base" hangingPunct="0">
                <a:spcBef>
                  <a:spcPct val="0"/>
                </a:spcBef>
                <a:spcAft>
                  <a:spcPts val="300"/>
                </a:spcAft>
                <a:buSzPct val="75000"/>
                <a:defRPr/>
              </a:pPr>
              <a:endParaRPr lang="en-US" sz="1200" dirty="0">
                <a:solidFill>
                  <a:srgbClr val="000000"/>
                </a:solidFill>
              </a:endParaRPr>
            </a:p>
          </p:txBody>
        </p:sp>
      </p:grpSp>
    </p:spTree>
    <p:extLst>
      <p:ext uri="{BB962C8B-B14F-4D97-AF65-F5344CB8AC3E}">
        <p14:creationId xmlns:p14="http://schemas.microsoft.com/office/powerpoint/2010/main" val="16169149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0" y="6027738"/>
            <a:ext cx="91440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algn="ctr" eaLnBrk="0" fontAlgn="base" hangingPunct="0">
              <a:spcBef>
                <a:spcPct val="0"/>
              </a:spcBef>
              <a:spcAft>
                <a:spcPct val="0"/>
              </a:spcAft>
            </a:pPr>
            <a:r>
              <a:rPr lang="en-US" altLang="en-US" u="sng" smtClean="0">
                <a:solidFill>
                  <a:srgbClr val="0073B9"/>
                </a:solidFill>
                <a:latin typeface="Times New Roman" pitchFamily="18" charset="0"/>
              </a:rPr>
              <a:t>dana.safran@bcbsma.com</a:t>
            </a:r>
          </a:p>
        </p:txBody>
      </p:sp>
      <p:pic>
        <p:nvPicPr>
          <p:cNvPr id="59395" name="Picture 4" descr="NR00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4250" y="1211263"/>
            <a:ext cx="4635500"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Rectangle 19"/>
          <p:cNvSpPr>
            <a:spLocks noChangeArrowheads="1"/>
          </p:cNvSpPr>
          <p:nvPr/>
        </p:nvSpPr>
        <p:spPr bwMode="auto">
          <a:xfrm>
            <a:off x="457200" y="152400"/>
            <a:ext cx="6934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sz="2400">
                <a:solidFill>
                  <a:schemeClr val="tx1"/>
                </a:solidFill>
                <a:latin typeface="Arial" pitchFamily="34" charset="0"/>
                <a:ea typeface="ＭＳ Ｐゴシック" pitchFamily="16" charset="-128"/>
              </a:defRPr>
            </a:lvl1pPr>
            <a:lvl2pPr marL="742950" indent="-285750">
              <a:defRPr sz="2400">
                <a:solidFill>
                  <a:schemeClr val="tx1"/>
                </a:solidFill>
                <a:latin typeface="Arial" pitchFamily="34" charset="0"/>
                <a:ea typeface="ＭＳ Ｐゴシック" pitchFamily="16" charset="-128"/>
              </a:defRPr>
            </a:lvl2pPr>
            <a:lvl3pPr marL="1143000" indent="-228600">
              <a:defRPr sz="2400">
                <a:solidFill>
                  <a:schemeClr val="tx1"/>
                </a:solidFill>
                <a:latin typeface="Arial" pitchFamily="34" charset="0"/>
                <a:ea typeface="ＭＳ Ｐゴシック" pitchFamily="16" charset="-128"/>
              </a:defRPr>
            </a:lvl3pPr>
            <a:lvl4pPr marL="1600200" indent="-228600">
              <a:defRPr sz="2400">
                <a:solidFill>
                  <a:schemeClr val="tx1"/>
                </a:solidFill>
                <a:latin typeface="Arial" pitchFamily="34" charset="0"/>
                <a:ea typeface="ＭＳ Ｐゴシック" pitchFamily="16" charset="-128"/>
              </a:defRPr>
            </a:lvl4pPr>
            <a:lvl5pPr marL="2057400" indent="-228600">
              <a:defRPr sz="2400">
                <a:solidFill>
                  <a:schemeClr val="tx1"/>
                </a:solidFill>
                <a:latin typeface="Arial" pitchFamily="34" charset="0"/>
                <a:ea typeface="ＭＳ Ｐゴシック" pitchFamily="16"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16" charset="-128"/>
              </a:defRPr>
            </a:lvl9pPr>
          </a:lstStyle>
          <a:p>
            <a:pPr fontAlgn="base">
              <a:spcBef>
                <a:spcPct val="0"/>
              </a:spcBef>
              <a:spcAft>
                <a:spcPct val="0"/>
              </a:spcAft>
            </a:pPr>
            <a:r>
              <a:rPr lang="en-US" altLang="en-US" sz="3000" smtClean="0">
                <a:solidFill>
                  <a:srgbClr val="0073B9"/>
                </a:solidFill>
                <a:latin typeface="Arial Narrow" pitchFamily="34" charset="0"/>
              </a:rPr>
              <a:t>For More Information</a:t>
            </a:r>
          </a:p>
        </p:txBody>
      </p:sp>
    </p:spTree>
    <p:extLst>
      <p:ext uri="{BB962C8B-B14F-4D97-AF65-F5344CB8AC3E}">
        <p14:creationId xmlns:p14="http://schemas.microsoft.com/office/powerpoint/2010/main" val="1963035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Facilitated Discussion	</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35</a:t>
            </a:fld>
            <a:endParaRPr lang="en-US" dirty="0">
              <a:solidFill>
                <a:prstClr val="black"/>
              </a:solidFill>
            </a:endParaRPr>
          </a:p>
        </p:txBody>
      </p:sp>
      <p:sp>
        <p:nvSpPr>
          <p:cNvPr id="10" name="Rectangle 9"/>
          <p:cNvSpPr/>
          <p:nvPr/>
        </p:nvSpPr>
        <p:spPr>
          <a:xfrm>
            <a:off x="3028950" y="1456743"/>
            <a:ext cx="3086100" cy="2531973"/>
          </a:xfrm>
          <a:prstGeom prst="rect">
            <a:avLst/>
          </a:prstGeom>
          <a:blipFill>
            <a:blip r:embed="rId2" cstate="print">
              <a:extLst>
                <a:ext uri="{28A0092B-C50C-407E-A947-70E740481C1C}">
                  <a14:useLocalDpi xmlns:a14="http://schemas.microsoft.com/office/drawing/2010/main" val="0"/>
                </a:ext>
              </a:extLst>
            </a:blip>
            <a:srcRect/>
            <a:stretch>
              <a:fillRect l="-19000" r="-19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Freeform 10"/>
          <p:cNvSpPr/>
          <p:nvPr/>
        </p:nvSpPr>
        <p:spPr>
          <a:xfrm>
            <a:off x="1143000" y="3822313"/>
            <a:ext cx="5822837" cy="295198"/>
          </a:xfrm>
          <a:custGeom>
            <a:avLst/>
            <a:gdLst>
              <a:gd name="connsiteX0" fmla="*/ 0 w 4101877"/>
              <a:gd name="connsiteY0" fmla="*/ 0 h 295198"/>
              <a:gd name="connsiteX1" fmla="*/ 4101877 w 4101877"/>
              <a:gd name="connsiteY1" fmla="*/ 0 h 295198"/>
              <a:gd name="connsiteX2" fmla="*/ 4101877 w 4101877"/>
              <a:gd name="connsiteY2" fmla="*/ 295198 h 295198"/>
              <a:gd name="connsiteX3" fmla="*/ 0 w 4101877"/>
              <a:gd name="connsiteY3" fmla="*/ 295198 h 295198"/>
              <a:gd name="connsiteX4" fmla="*/ 0 w 4101877"/>
              <a:gd name="connsiteY4" fmla="*/ 0 h 295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1877" h="295198">
                <a:moveTo>
                  <a:pt x="0" y="0"/>
                </a:moveTo>
                <a:lnTo>
                  <a:pt x="4101877" y="0"/>
                </a:lnTo>
                <a:lnTo>
                  <a:pt x="4101877" y="295198"/>
                </a:lnTo>
                <a:lnTo>
                  <a:pt x="0" y="295198"/>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64770" tIns="21590" rIns="64770" bIns="21590" numCol="1" spcCol="1270" anchor="b" anchorCtr="0">
            <a:noAutofit/>
          </a:bodyPr>
          <a:lstStyle/>
          <a:p>
            <a:pPr lvl="0" algn="l" defTabSz="755650">
              <a:lnSpc>
                <a:spcPct val="90000"/>
              </a:lnSpc>
              <a:spcBef>
                <a:spcPct val="0"/>
              </a:spcBef>
              <a:spcAft>
                <a:spcPct val="35000"/>
              </a:spcAft>
            </a:pPr>
            <a:endParaRPr lang="en-US" sz="1700" kern="1200" dirty="0"/>
          </a:p>
        </p:txBody>
      </p:sp>
      <p:sp>
        <p:nvSpPr>
          <p:cNvPr id="13" name="Freeform 12"/>
          <p:cNvSpPr/>
          <p:nvPr/>
        </p:nvSpPr>
        <p:spPr>
          <a:xfrm>
            <a:off x="1143000" y="5377159"/>
            <a:ext cx="3675375" cy="168798"/>
          </a:xfrm>
          <a:custGeom>
            <a:avLst/>
            <a:gdLst>
              <a:gd name="connsiteX0" fmla="*/ 0 w 2589105"/>
              <a:gd name="connsiteY0" fmla="*/ 0 h 168798"/>
              <a:gd name="connsiteX1" fmla="*/ 2589105 w 2589105"/>
              <a:gd name="connsiteY1" fmla="*/ 0 h 168798"/>
              <a:gd name="connsiteX2" fmla="*/ 2589105 w 2589105"/>
              <a:gd name="connsiteY2" fmla="*/ 168798 h 168798"/>
              <a:gd name="connsiteX3" fmla="*/ 0 w 2589105"/>
              <a:gd name="connsiteY3" fmla="*/ 168798 h 168798"/>
              <a:gd name="connsiteX4" fmla="*/ 0 w 2589105"/>
              <a:gd name="connsiteY4" fmla="*/ 0 h 168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9105" h="168798">
                <a:moveTo>
                  <a:pt x="0" y="0"/>
                </a:moveTo>
                <a:lnTo>
                  <a:pt x="2589105" y="0"/>
                </a:lnTo>
                <a:lnTo>
                  <a:pt x="2589105" y="168798"/>
                </a:lnTo>
                <a:lnTo>
                  <a:pt x="0" y="168798"/>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8100" tIns="12700" rIns="38100" bIns="12700" numCol="1" spcCol="1270" anchor="b" anchorCtr="0">
            <a:noAutofit/>
          </a:bodyPr>
          <a:lstStyle/>
          <a:p>
            <a:pPr lvl="0" algn="l" defTabSz="444500">
              <a:lnSpc>
                <a:spcPct val="90000"/>
              </a:lnSpc>
              <a:spcBef>
                <a:spcPct val="0"/>
              </a:spcBef>
              <a:spcAft>
                <a:spcPct val="35000"/>
              </a:spcAft>
            </a:pPr>
            <a:endParaRPr lang="en-US" sz="1000" kern="1200" dirty="0"/>
          </a:p>
        </p:txBody>
      </p:sp>
      <p:sp>
        <p:nvSpPr>
          <p:cNvPr id="15" name="Freeform 14"/>
          <p:cNvSpPr/>
          <p:nvPr/>
        </p:nvSpPr>
        <p:spPr>
          <a:xfrm>
            <a:off x="4928427" y="5374385"/>
            <a:ext cx="2037410" cy="170383"/>
          </a:xfrm>
          <a:custGeom>
            <a:avLst/>
            <a:gdLst>
              <a:gd name="connsiteX0" fmla="*/ 0 w 1435246"/>
              <a:gd name="connsiteY0" fmla="*/ 0 h 170383"/>
              <a:gd name="connsiteX1" fmla="*/ 1435246 w 1435246"/>
              <a:gd name="connsiteY1" fmla="*/ 0 h 170383"/>
              <a:gd name="connsiteX2" fmla="*/ 1435246 w 1435246"/>
              <a:gd name="connsiteY2" fmla="*/ 170383 h 170383"/>
              <a:gd name="connsiteX3" fmla="*/ 0 w 1435246"/>
              <a:gd name="connsiteY3" fmla="*/ 170383 h 170383"/>
              <a:gd name="connsiteX4" fmla="*/ 0 w 1435246"/>
              <a:gd name="connsiteY4" fmla="*/ 0 h 170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5246" h="170383">
                <a:moveTo>
                  <a:pt x="0" y="0"/>
                </a:moveTo>
                <a:lnTo>
                  <a:pt x="1435246" y="0"/>
                </a:lnTo>
                <a:lnTo>
                  <a:pt x="1435246" y="170383"/>
                </a:lnTo>
                <a:lnTo>
                  <a:pt x="0" y="170383"/>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8100" tIns="12700" rIns="38100" bIns="12700" numCol="1" spcCol="1270" anchor="b" anchorCtr="0">
            <a:noAutofit/>
          </a:bodyPr>
          <a:lstStyle/>
          <a:p>
            <a:pPr lvl="0" algn="r" defTabSz="444500">
              <a:lnSpc>
                <a:spcPct val="90000"/>
              </a:lnSpc>
              <a:spcBef>
                <a:spcPct val="0"/>
              </a:spcBef>
              <a:spcAft>
                <a:spcPct val="35000"/>
              </a:spcAft>
            </a:pPr>
            <a:endParaRPr lang="en-US" sz="1000" kern="1200"/>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43000" y="4189578"/>
            <a:ext cx="3338551" cy="1022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218031" y="3969912"/>
            <a:ext cx="2554369" cy="1404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81245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Helvetica" pitchFamily="34" charset="0"/>
                <a:cs typeface="Helvetica" pitchFamily="34" charset="0"/>
              </a:rPr>
              <a:t>How to Find </a:t>
            </a:r>
            <a:r>
              <a:rPr lang="en-US" dirty="0" smtClean="0">
                <a:latin typeface="Helvetica" pitchFamily="34" charset="0"/>
                <a:cs typeface="Helvetica" pitchFamily="34" charset="0"/>
              </a:rPr>
              <a:t>More Tools and Resources</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36</a:t>
            </a:fld>
            <a:endParaRPr lang="en-US" dirty="0">
              <a:solidFill>
                <a:prstClr val="black"/>
              </a:solidFill>
            </a:endParaRPr>
          </a:p>
        </p:txBody>
      </p:sp>
      <p:sp>
        <p:nvSpPr>
          <p:cNvPr id="3" name="Rectangle 2"/>
          <p:cNvSpPr/>
          <p:nvPr/>
        </p:nvSpPr>
        <p:spPr>
          <a:xfrm>
            <a:off x="2743200" y="2013206"/>
            <a:ext cx="4073872" cy="369332"/>
          </a:xfrm>
          <a:prstGeom prst="rect">
            <a:avLst/>
          </a:prstGeom>
        </p:spPr>
        <p:txBody>
          <a:bodyPr wrap="none">
            <a:spAutoFit/>
          </a:bodyPr>
          <a:lstStyle/>
          <a:p>
            <a:r>
              <a:rPr lang="en-US" dirty="0">
                <a:hlinkClick r:id="rId3"/>
              </a:rPr>
              <a:t>http://www.ahrq.gov/workingforquality</a:t>
            </a:r>
            <a:r>
              <a:rPr lang="en-US" dirty="0" smtClean="0">
                <a:hlinkClick r:id="rId3"/>
              </a:rPr>
              <a:t>/</a:t>
            </a:r>
            <a:endParaRPr lang="en-US" dirty="0"/>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16902" y="4147814"/>
            <a:ext cx="1968705" cy="117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12672" y="4267200"/>
            <a:ext cx="2736979"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563291\Desktop\NQS_banner_a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2013206"/>
            <a:ext cx="6934200" cy="9525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2438400" y="3085314"/>
            <a:ext cx="4117409" cy="369332"/>
          </a:xfrm>
          <a:prstGeom prst="rect">
            <a:avLst/>
          </a:prstGeom>
        </p:spPr>
        <p:txBody>
          <a:bodyPr wrap="none">
            <a:spAutoFit/>
          </a:bodyPr>
          <a:lstStyle/>
          <a:p>
            <a:r>
              <a:rPr lang="en-US" b="1" dirty="0">
                <a:hlinkClick r:id="rId3"/>
              </a:rPr>
              <a:t>http://</a:t>
            </a:r>
            <a:r>
              <a:rPr lang="en-US" b="1" dirty="0" smtClean="0">
                <a:hlinkClick r:id="rId3"/>
              </a:rPr>
              <a:t>www.ahrq.gov/workingforquality</a:t>
            </a:r>
            <a:r>
              <a:rPr lang="en-US" b="1" dirty="0" smtClean="0"/>
              <a:t> </a:t>
            </a:r>
            <a:endParaRPr lang="en-US" b="1" dirty="0"/>
          </a:p>
        </p:txBody>
      </p:sp>
      <p:sp>
        <p:nvSpPr>
          <p:cNvPr id="12" name="Rectangle 11"/>
          <p:cNvSpPr/>
          <p:nvPr/>
        </p:nvSpPr>
        <p:spPr>
          <a:xfrm>
            <a:off x="914400" y="5105400"/>
            <a:ext cx="2333524" cy="369332"/>
          </a:xfrm>
          <a:prstGeom prst="rect">
            <a:avLst/>
          </a:prstGeom>
        </p:spPr>
        <p:txBody>
          <a:bodyPr wrap="none">
            <a:spAutoFit/>
          </a:bodyPr>
          <a:lstStyle/>
          <a:p>
            <a:r>
              <a:rPr lang="en-US" b="1" dirty="0" smtClean="0">
                <a:hlinkClick r:id="rId7"/>
              </a:rPr>
              <a:t>www.buyingvalue.org</a:t>
            </a:r>
            <a:r>
              <a:rPr lang="en-US" b="1" dirty="0" smtClean="0"/>
              <a:t> </a:t>
            </a:r>
            <a:endParaRPr lang="en-US" b="1" dirty="0"/>
          </a:p>
        </p:txBody>
      </p:sp>
      <p:sp>
        <p:nvSpPr>
          <p:cNvPr id="13" name="Rectangle 12"/>
          <p:cNvSpPr/>
          <p:nvPr/>
        </p:nvSpPr>
        <p:spPr>
          <a:xfrm>
            <a:off x="5966109" y="5105400"/>
            <a:ext cx="2470292" cy="369332"/>
          </a:xfrm>
          <a:prstGeom prst="rect">
            <a:avLst/>
          </a:prstGeom>
        </p:spPr>
        <p:txBody>
          <a:bodyPr wrap="none">
            <a:spAutoFit/>
          </a:bodyPr>
          <a:lstStyle/>
          <a:p>
            <a:r>
              <a:rPr lang="en-US" b="1" dirty="0" smtClean="0">
                <a:hlinkClick r:id="rId8"/>
              </a:rPr>
              <a:t>www.bluecrossma.com</a:t>
            </a:r>
            <a:r>
              <a:rPr lang="en-US" b="1" dirty="0" smtClean="0"/>
              <a:t> </a:t>
            </a:r>
            <a:endParaRPr lang="en-US" dirty="0"/>
          </a:p>
        </p:txBody>
      </p:sp>
    </p:spTree>
    <p:extLst>
      <p:ext uri="{BB962C8B-B14F-4D97-AF65-F5344CB8AC3E}">
        <p14:creationId xmlns:p14="http://schemas.microsoft.com/office/powerpoint/2010/main" val="13078223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a:bodyPr>
          <a:lstStyle/>
          <a:p>
            <a:r>
              <a:rPr lang="en-US" sz="4400" b="1" dirty="0" smtClean="0">
                <a:latin typeface="Helvetica" pitchFamily="34" charset="0"/>
                <a:cs typeface="Helvetica" pitchFamily="34" charset="0"/>
              </a:rPr>
              <a:t>Questions and Answers</a:t>
            </a:r>
            <a:endParaRPr lang="en-US" dirty="0">
              <a:solidFill>
                <a:schemeClr val="tx1"/>
              </a:solidFill>
              <a:latin typeface="Helvetica" pitchFamily="34" charset="0"/>
              <a:cs typeface="Helvetica" pitchFamily="34" charset="0"/>
            </a:endParaRPr>
          </a:p>
        </p:txBody>
      </p:sp>
      <p:sp>
        <p:nvSpPr>
          <p:cNvPr id="2" name="Subtitle 1"/>
          <p:cNvSpPr>
            <a:spLocks noGrp="1"/>
          </p:cNvSpPr>
          <p:nvPr>
            <p:ph type="subTitle" idx="1"/>
          </p:nvPr>
        </p:nvSpPr>
        <p:spPr/>
        <p:txBody>
          <a:bodyPr/>
          <a:lstStyle/>
          <a:p>
            <a:r>
              <a:rPr lang="en-US" dirty="0" smtClean="0"/>
              <a:t>Presenters</a:t>
            </a:r>
            <a:endParaRPr lang="en-US" dirty="0"/>
          </a:p>
        </p:txBody>
      </p:sp>
      <p:sp>
        <p:nvSpPr>
          <p:cNvPr id="8" name="Slide Number Placeholder 7"/>
          <p:cNvSpPr>
            <a:spLocks noGrp="1"/>
          </p:cNvSpPr>
          <p:nvPr>
            <p:ph type="sldNum" sz="quarter" idx="12"/>
          </p:nvPr>
        </p:nvSpPr>
        <p:spPr/>
        <p:txBody>
          <a:bodyPr/>
          <a:lstStyle/>
          <a:p>
            <a:fld id="{68EC7669-6A74-CE44-92EA-244AF84130AB}" type="slidenum">
              <a:rPr lang="en-US" smtClean="0"/>
              <a:pPr/>
              <a:t>37</a:t>
            </a:fld>
            <a:endParaRPr lang="en-US" dirty="0"/>
          </a:p>
        </p:txBody>
      </p:sp>
    </p:spTree>
    <p:extLst>
      <p:ext uri="{BB962C8B-B14F-4D97-AF65-F5344CB8AC3E}">
        <p14:creationId xmlns:p14="http://schemas.microsoft.com/office/powerpoint/2010/main" val="33051671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b="0" dirty="0" smtClean="0">
                <a:latin typeface="Helvetica" pitchFamily="34" charset="0"/>
                <a:cs typeface="Helvetica" pitchFamily="34" charset="0"/>
              </a:rPr>
              <a:t>Questions and Answers</a:t>
            </a:r>
            <a:endParaRPr lang="en-US" sz="3200" b="0" dirty="0">
              <a:latin typeface="Helvetica" pitchFamily="34" charset="0"/>
              <a:cs typeface="Helvetica" pitchFamily="34" charset="0"/>
            </a:endParaRPr>
          </a:p>
        </p:txBody>
      </p:sp>
      <p:sp>
        <p:nvSpPr>
          <p:cNvPr id="2" name="Content Placeholder 1"/>
          <p:cNvSpPr>
            <a:spLocks noGrp="1"/>
          </p:cNvSpPr>
          <p:nvPr>
            <p:ph idx="1"/>
          </p:nvPr>
        </p:nvSpPr>
        <p:spPr/>
        <p:txBody>
          <a:bodyPr/>
          <a:lstStyle/>
          <a:p>
            <a:pPr marL="457200" lvl="0" indent="-457200" algn="l">
              <a:buFont typeface="Arial" pitchFamily="34" charset="0"/>
              <a:buChar char="•"/>
            </a:pPr>
            <a:endParaRPr lang="en-US" sz="1600" dirty="0" smtClean="0">
              <a:latin typeface="Helvetica" pitchFamily="34" charset="0"/>
              <a:cs typeface="Helvetica" pitchFamily="34" charset="0"/>
            </a:endParaRPr>
          </a:p>
          <a:p>
            <a:pPr marL="457200" indent="-457200" algn="l">
              <a:buFont typeface="Arial" pitchFamily="34" charset="0"/>
              <a:buChar char="•"/>
            </a:pPr>
            <a:endParaRPr lang="en-US" dirty="0"/>
          </a:p>
        </p:txBody>
      </p:sp>
      <p:sp>
        <p:nvSpPr>
          <p:cNvPr id="28675" name="Slide Number Placeholder 3"/>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9E0F1BB-78D0-44F0-8346-16CF49AAB6D9}" type="slidenum">
              <a:rPr lang="en-US" sz="2000" smtClean="0">
                <a:solidFill>
                  <a:srgbClr val="000000"/>
                </a:solidFill>
                <a:latin typeface="Helvetica" pitchFamily="34" charset="0"/>
                <a:cs typeface="Helvetica" pitchFamily="34" charset="0"/>
              </a:rPr>
              <a:pPr fontAlgn="base">
                <a:spcBef>
                  <a:spcPct val="0"/>
                </a:spcBef>
                <a:spcAft>
                  <a:spcPct val="0"/>
                </a:spcAft>
                <a:defRPr/>
              </a:pPr>
              <a:t>38</a:t>
            </a:fld>
            <a:endParaRPr lang="en-US" sz="2000" dirty="0" smtClean="0">
              <a:solidFill>
                <a:srgbClr val="000000"/>
              </a:solidFill>
              <a:latin typeface="Helvetica" pitchFamily="34" charset="0"/>
              <a:cs typeface="Helvetica" pitchFamily="34" charset="0"/>
            </a:endParaRPr>
          </a:p>
        </p:txBody>
      </p:sp>
      <p:sp>
        <p:nvSpPr>
          <p:cNvPr id="5" name="Content Placeholder 1"/>
          <p:cNvSpPr>
            <a:spLocks noGrp="1"/>
          </p:cNvSpPr>
          <p:nvPr>
            <p:ph sz="half" idx="4294967295"/>
          </p:nvPr>
        </p:nvSpPr>
        <p:spPr>
          <a:xfrm>
            <a:off x="332510" y="1512588"/>
            <a:ext cx="3586348" cy="4161837"/>
          </a:xfrm>
        </p:spPr>
        <p:txBody>
          <a:bodyPr>
            <a:normAutofit/>
          </a:bodyPr>
          <a:lstStyle/>
          <a:p>
            <a:pPr marL="0" indent="0">
              <a:buNone/>
            </a:pPr>
            <a:endParaRPr lang="en-US" dirty="0">
              <a:latin typeface="Helvetica" pitchFamily="34" charset="0"/>
              <a:cs typeface="Helvetica" pitchFamily="34" charset="0"/>
            </a:endParaRPr>
          </a:p>
          <a:p>
            <a:r>
              <a:rPr lang="en-US" dirty="0" smtClean="0">
                <a:latin typeface="Helvetica" pitchFamily="34" charset="0"/>
                <a:cs typeface="Helvetica" pitchFamily="34" charset="0"/>
              </a:rPr>
              <a:t>For users of the audio broadcast, submit questions via chat</a:t>
            </a:r>
          </a:p>
          <a:p>
            <a:endParaRPr lang="en-US" dirty="0" smtClean="0">
              <a:latin typeface="Helvetica" pitchFamily="34" charset="0"/>
              <a:cs typeface="Helvetica" pitchFamily="34" charset="0"/>
            </a:endParaRPr>
          </a:p>
          <a:p>
            <a:r>
              <a:rPr lang="en-US" dirty="0" smtClean="0">
                <a:latin typeface="Helvetica" pitchFamily="34" charset="0"/>
                <a:cs typeface="Helvetica" pitchFamily="34" charset="0"/>
              </a:rPr>
              <a:t>For those who dialed into the meeting, dial 14 to enter the question queue</a:t>
            </a:r>
          </a:p>
          <a:p>
            <a:endParaRPr lang="en-US" sz="2000" dirty="0"/>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7500" y="1535668"/>
            <a:ext cx="5162550" cy="40465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ight Arrow 1"/>
          <p:cNvSpPr>
            <a:spLocks noChangeArrowheads="1"/>
          </p:cNvSpPr>
          <p:nvPr/>
        </p:nvSpPr>
        <p:spPr bwMode="auto">
          <a:xfrm rot="19252939" flipH="1">
            <a:off x="4572649" y="4176350"/>
            <a:ext cx="771242" cy="195514"/>
          </a:xfrm>
          <a:prstGeom prst="rightArrow">
            <a:avLst>
              <a:gd name="adj1" fmla="val 50000"/>
              <a:gd name="adj2" fmla="val 50000"/>
            </a:avLst>
          </a:prstGeom>
          <a:solidFill>
            <a:srgbClr val="FF0000"/>
          </a:solidFill>
          <a:ln w="9525">
            <a:solidFill>
              <a:schemeClr val="tx1"/>
            </a:solidFill>
            <a:round/>
            <a:headEnd/>
            <a:tailEnd/>
          </a:ln>
          <a:effectLst>
            <a:outerShdw dist="38100" dir="2700000" algn="tl" rotWithShape="0">
              <a:srgbClr val="808080">
                <a:alpha val="39998"/>
              </a:srgbClr>
            </a:outerShdw>
          </a:effectLst>
        </p:spPr>
        <p:txBody>
          <a:bodyPr/>
          <a:lstStyle/>
          <a:p>
            <a:endParaRPr lang="en-US" dirty="0">
              <a:solidFill>
                <a:prstClr val="black"/>
              </a:solidFill>
              <a:latin typeface="Franklin Gothic Book" pitchFamily="34" charset="0"/>
            </a:endParaRPr>
          </a:p>
        </p:txBody>
      </p:sp>
    </p:spTree>
    <p:extLst>
      <p:ext uri="{BB962C8B-B14F-4D97-AF65-F5344CB8AC3E}">
        <p14:creationId xmlns:p14="http://schemas.microsoft.com/office/powerpoint/2010/main" val="6115496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154290"/>
            <a:ext cx="8229600" cy="4484510"/>
          </a:xfrm>
        </p:spPr>
        <p:txBody>
          <a:bodyPr>
            <a:normAutofit fontScale="92500" lnSpcReduction="20000"/>
          </a:bodyPr>
          <a:lstStyle/>
          <a:p>
            <a:pPr marL="0" indent="0" algn="ctr">
              <a:buNone/>
            </a:pPr>
            <a:endParaRPr lang="en-US" dirty="0" smtClean="0"/>
          </a:p>
          <a:p>
            <a:pPr marL="0" indent="0" algn="ctr">
              <a:buNone/>
            </a:pPr>
            <a:endParaRPr lang="en-US" dirty="0"/>
          </a:p>
          <a:p>
            <a:pPr marL="0" indent="0" algn="ctr">
              <a:buNone/>
            </a:pPr>
            <a:r>
              <a:rPr lang="en-US" sz="3600" b="1" dirty="0" smtClean="0">
                <a:solidFill>
                  <a:srgbClr val="3B7B38"/>
                </a:solidFill>
                <a:latin typeface="Helvetica" pitchFamily="34" charset="0"/>
                <a:cs typeface="Helvetica" pitchFamily="34" charset="0"/>
              </a:rPr>
              <a:t>Thanks for attending today’s event</a:t>
            </a:r>
          </a:p>
          <a:p>
            <a:pPr marL="0" indent="0" algn="ctr">
              <a:buNone/>
            </a:pPr>
            <a:r>
              <a:rPr lang="en-US" sz="2600" dirty="0" smtClean="0">
                <a:latin typeface="Helvetica" pitchFamily="34" charset="0"/>
                <a:cs typeface="Helvetica" pitchFamily="34" charset="0"/>
              </a:rPr>
              <a:t>The presentation archive will be available on </a:t>
            </a:r>
            <a:r>
              <a:rPr lang="en-US" sz="2600" dirty="0" smtClean="0">
                <a:latin typeface="Helvetica" pitchFamily="34" charset="0"/>
                <a:cs typeface="Helvetica" pitchFamily="34" charset="0"/>
                <a:hlinkClick r:id="rId3"/>
              </a:rPr>
              <a:t>www.ahrq.gov/workingforquality</a:t>
            </a:r>
            <a:r>
              <a:rPr lang="en-US" sz="2600" dirty="0" smtClean="0">
                <a:latin typeface="Helvetica" pitchFamily="34" charset="0"/>
                <a:cs typeface="Helvetica" pitchFamily="34" charset="0"/>
              </a:rPr>
              <a:t> within two weeks </a:t>
            </a:r>
          </a:p>
          <a:p>
            <a:pPr marL="0" indent="0" algn="ctr">
              <a:buNone/>
            </a:pPr>
            <a:endParaRPr lang="en-US" sz="2600" dirty="0">
              <a:latin typeface="Helvetica" pitchFamily="34" charset="0"/>
              <a:cs typeface="Helvetica" pitchFamily="34" charset="0"/>
            </a:endParaRPr>
          </a:p>
          <a:p>
            <a:pPr marL="0" indent="0" algn="ctr">
              <a:buNone/>
            </a:pPr>
            <a:r>
              <a:rPr lang="en-US" sz="2600" dirty="0" smtClean="0">
                <a:latin typeface="Helvetica" pitchFamily="34" charset="0"/>
                <a:cs typeface="Helvetica" pitchFamily="34" charset="0"/>
              </a:rPr>
              <a:t>For questions or high resolution lever icons, please email </a:t>
            </a:r>
            <a:r>
              <a:rPr lang="en-US" sz="2600" dirty="0" smtClean="0">
                <a:latin typeface="Helvetica" pitchFamily="34" charset="0"/>
                <a:cs typeface="Helvetica" pitchFamily="34" charset="0"/>
                <a:hlinkClick r:id="rId4"/>
              </a:rPr>
              <a:t>NQStrategy@ahrq.hhs.gov</a:t>
            </a:r>
            <a:r>
              <a:rPr lang="en-US" sz="2600" dirty="0" smtClean="0">
                <a:latin typeface="Helvetica" pitchFamily="34" charset="0"/>
                <a:cs typeface="Helvetica" pitchFamily="34" charset="0"/>
              </a:rPr>
              <a:t>. </a:t>
            </a:r>
            <a:endParaRPr lang="en-US" sz="2600" dirty="0">
              <a:latin typeface="Helvetica" pitchFamily="34" charset="0"/>
              <a:cs typeface="Helvetica" pitchFamily="34" charset="0"/>
            </a:endParaRPr>
          </a:p>
          <a:p>
            <a:pPr marL="0" indent="0" algn="ctr">
              <a:buNone/>
            </a:pPr>
            <a:endParaRPr lang="en-US" sz="2600" dirty="0" smtClean="0">
              <a:latin typeface="Helvetica" pitchFamily="34" charset="0"/>
              <a:cs typeface="Helvetica" pitchFamily="34" charset="0"/>
            </a:endParaRPr>
          </a:p>
          <a:p>
            <a:pPr marL="0" indent="0" algn="ctr">
              <a:buNone/>
            </a:pPr>
            <a:r>
              <a:rPr lang="en-US" sz="2600" dirty="0" smtClean="0">
                <a:latin typeface="Helvetica" pitchFamily="34" charset="0"/>
                <a:cs typeface="Helvetica" pitchFamily="34" charset="0"/>
              </a:rPr>
              <a:t>For the new NQS Stakeholder Toolkit</a:t>
            </a:r>
            <a:r>
              <a:rPr lang="en-US" sz="2600" dirty="0">
                <a:latin typeface="Helvetica" pitchFamily="34" charset="0"/>
                <a:cs typeface="Helvetica" pitchFamily="34" charset="0"/>
              </a:rPr>
              <a:t>, visit: </a:t>
            </a:r>
            <a:r>
              <a:rPr lang="en-US" sz="2600" dirty="0">
                <a:latin typeface="Helvetica" pitchFamily="34" charset="0"/>
                <a:cs typeface="Helvetica" pitchFamily="34" charset="0"/>
                <a:hlinkClick r:id="rId5"/>
              </a:rPr>
              <a:t>http://</a:t>
            </a:r>
            <a:r>
              <a:rPr lang="en-US" sz="2600" dirty="0" smtClean="0">
                <a:latin typeface="Helvetica" pitchFamily="34" charset="0"/>
                <a:cs typeface="Helvetica" pitchFamily="34" charset="0"/>
                <a:hlinkClick r:id="rId5"/>
              </a:rPr>
              <a:t>www.ahrq.gov/workingforquality/nqs/nqstoolkit.pdf</a:t>
            </a:r>
            <a:endParaRPr lang="en-US" sz="2600" dirty="0" smtClean="0">
              <a:latin typeface="Helvetica" pitchFamily="34" charset="0"/>
              <a:cs typeface="Helvetica" pitchFamily="34" charset="0"/>
            </a:endParaRPr>
          </a:p>
          <a:p>
            <a:pPr marL="0" indent="0" algn="ctr">
              <a:buNone/>
            </a:pPr>
            <a:endParaRPr lang="en-US" sz="2600" dirty="0">
              <a:latin typeface="Helvetica" pitchFamily="34" charset="0"/>
              <a:cs typeface="Helvetica" pitchFamily="34" charset="0"/>
            </a:endParaRPr>
          </a:p>
        </p:txBody>
      </p:sp>
      <p:sp>
        <p:nvSpPr>
          <p:cNvPr id="4" name="Slide Number Placeholder 3"/>
          <p:cNvSpPr>
            <a:spLocks noGrp="1"/>
          </p:cNvSpPr>
          <p:nvPr>
            <p:ph type="sldNum" sz="quarter" idx="12"/>
          </p:nvPr>
        </p:nvSpPr>
        <p:spPr/>
        <p:txBody>
          <a:bodyPr/>
          <a:lstStyle/>
          <a:p>
            <a:fld id="{68EC7669-6A74-CE44-92EA-244AF84130AB}" type="slidenum">
              <a:rPr lang="en-US" smtClean="0"/>
              <a:pPr/>
              <a:t>39</a:t>
            </a:fld>
            <a:endParaRPr lang="en-US" dirty="0"/>
          </a:p>
        </p:txBody>
      </p:sp>
    </p:spTree>
    <p:extLst>
      <p:ext uri="{BB962C8B-B14F-4D97-AF65-F5344CB8AC3E}">
        <p14:creationId xmlns:p14="http://schemas.microsoft.com/office/powerpoint/2010/main" val="11866363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r>
              <a:rPr lang="en-US" dirty="0" smtClean="0"/>
              <a:t>The National </a:t>
            </a:r>
            <a:r>
              <a:rPr lang="en-US" dirty="0"/>
              <a:t>Quality </a:t>
            </a:r>
            <a:r>
              <a:rPr lang="en-US" dirty="0" smtClean="0"/>
              <a:t>Strategy:</a:t>
            </a:r>
            <a:br>
              <a:rPr lang="en-US" dirty="0" smtClean="0"/>
            </a:br>
            <a:r>
              <a:rPr lang="en-US" dirty="0" smtClean="0"/>
              <a:t>Using </a:t>
            </a:r>
            <a:r>
              <a:rPr lang="en-US" dirty="0"/>
              <a:t>Payment to Improve Health and Health Care </a:t>
            </a:r>
            <a:r>
              <a:rPr lang="en-US" dirty="0" smtClean="0"/>
              <a:t>Quality</a:t>
            </a:r>
            <a:endParaRPr lang="en-US" dirty="0"/>
          </a:p>
        </p:txBody>
      </p:sp>
      <p:sp>
        <p:nvSpPr>
          <p:cNvPr id="6" name="Subtitle 5"/>
          <p:cNvSpPr>
            <a:spLocks noGrp="1"/>
          </p:cNvSpPr>
          <p:nvPr>
            <p:ph type="subTitle" idx="1"/>
          </p:nvPr>
        </p:nvSpPr>
        <p:spPr/>
        <p:txBody>
          <a:bodyPr/>
          <a:lstStyle/>
          <a:p>
            <a:r>
              <a:rPr lang="en-US" dirty="0"/>
              <a:t>Nancy Wilson, </a:t>
            </a:r>
            <a:r>
              <a:rPr lang="en-US" dirty="0" smtClean="0"/>
              <a:t>B.S.N., M.D., M.P.H.</a:t>
            </a:r>
            <a:endParaRPr lang="en-US" dirty="0"/>
          </a:p>
        </p:txBody>
      </p:sp>
      <p:sp>
        <p:nvSpPr>
          <p:cNvPr id="11" name="Slide Number Placeholder 10"/>
          <p:cNvSpPr>
            <a:spLocks noGrp="1"/>
          </p:cNvSpPr>
          <p:nvPr>
            <p:ph type="sldNum" sz="quarter" idx="12"/>
          </p:nvPr>
        </p:nvSpPr>
        <p:spPr/>
        <p:txBody>
          <a:bodyPr/>
          <a:lstStyle/>
          <a:p>
            <a:fld id="{68EC7669-6A74-CE44-92EA-244AF84130AB}"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1245859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quot;&quot;"/>
          <p:cNvPicPr>
            <a:picLocks noChangeAspect="1" noChangeArrowheads="1"/>
          </p:cNvPicPr>
          <p:nvPr/>
        </p:nvPicPr>
        <p:blipFill rotWithShape="1">
          <a:blip r:embed="rId3" cstate="print"/>
          <a:srcRect b="4246"/>
          <a:stretch/>
        </p:blipFill>
        <p:spPr bwMode="auto">
          <a:xfrm>
            <a:off x="855663" y="1276550"/>
            <a:ext cx="7507287" cy="4554234"/>
          </a:xfrm>
          <a:prstGeom prst="rect">
            <a:avLst/>
          </a:prstGeom>
          <a:noFill/>
          <a:ln w="9525">
            <a:noFill/>
            <a:miter lim="800000"/>
            <a:headEnd/>
            <a:tailEnd/>
          </a:ln>
          <a:effectLst/>
        </p:spPr>
      </p:pic>
      <p:sp>
        <p:nvSpPr>
          <p:cNvPr id="3" name="Title 2"/>
          <p:cNvSpPr>
            <a:spLocks noGrp="1"/>
          </p:cNvSpPr>
          <p:nvPr>
            <p:ph type="title"/>
          </p:nvPr>
        </p:nvSpPr>
        <p:spPr>
          <a:xfrm>
            <a:off x="457200" y="506388"/>
            <a:ext cx="8229600" cy="661416"/>
          </a:xfrm>
        </p:spPr>
        <p:txBody>
          <a:bodyPr/>
          <a:lstStyle/>
          <a:p>
            <a:r>
              <a:rPr lang="en-US" dirty="0" smtClean="0"/>
              <a:t>Background on the National Quality Strategy</a:t>
            </a:r>
            <a:endParaRPr lang="en-US" dirty="0"/>
          </a:p>
        </p:txBody>
      </p:sp>
      <p:sp>
        <p:nvSpPr>
          <p:cNvPr id="26628" name="Content Placeholder 2"/>
          <p:cNvSpPr>
            <a:spLocks noGrp="1"/>
          </p:cNvSpPr>
          <p:nvPr>
            <p:ph idx="1"/>
          </p:nvPr>
        </p:nvSpPr>
        <p:spPr>
          <a:xfrm>
            <a:off x="457200" y="1404319"/>
            <a:ext cx="8229600" cy="4211456"/>
          </a:xfrm>
        </p:spPr>
        <p:txBody>
          <a:bodyPr>
            <a:noAutofit/>
          </a:bodyPr>
          <a:lstStyle/>
          <a:p>
            <a:pPr eaLnBrk="1" hangingPunct="1">
              <a:spcBef>
                <a:spcPts val="600"/>
              </a:spcBef>
            </a:pPr>
            <a:r>
              <a:rPr lang="en-US" dirty="0" smtClean="0">
                <a:latin typeface="Helvetica" pitchFamily="34" charset="0"/>
                <a:cs typeface="Helvetica" pitchFamily="34" charset="0"/>
              </a:rPr>
              <a:t>Established by the Affordable Care Act to </a:t>
            </a:r>
            <a:r>
              <a:rPr lang="en-US" b="1" dirty="0" smtClean="0">
                <a:latin typeface="Helvetica" pitchFamily="34" charset="0"/>
                <a:cs typeface="Helvetica" pitchFamily="34" charset="0"/>
              </a:rPr>
              <a:t>improve the delivery of health care services, patient health outcomes, and population health</a:t>
            </a:r>
            <a:endParaRPr lang="en-US" dirty="0" smtClean="0">
              <a:latin typeface="Helvetica" pitchFamily="34" charset="0"/>
              <a:cs typeface="Helvetica" pitchFamily="34" charset="0"/>
            </a:endParaRPr>
          </a:p>
          <a:p>
            <a:pPr eaLnBrk="1" hangingPunct="1">
              <a:spcBef>
                <a:spcPts val="1200"/>
              </a:spcBef>
            </a:pPr>
            <a:r>
              <a:rPr lang="en-US" dirty="0" smtClean="0">
                <a:latin typeface="Helvetica" pitchFamily="34" charset="0"/>
                <a:cs typeface="Helvetica" pitchFamily="34" charset="0"/>
              </a:rPr>
              <a:t>The Strategy was first published in 2011 and serves as a </a:t>
            </a:r>
            <a:r>
              <a:rPr lang="en-US" b="1" dirty="0" smtClean="0">
                <a:latin typeface="Helvetica" pitchFamily="34" charset="0"/>
                <a:cs typeface="Helvetica" pitchFamily="34" charset="0"/>
              </a:rPr>
              <a:t>nationwide</a:t>
            </a:r>
            <a:r>
              <a:rPr lang="en-US" dirty="0" smtClean="0">
                <a:latin typeface="Helvetica" pitchFamily="34" charset="0"/>
                <a:cs typeface="Helvetica" pitchFamily="34" charset="0"/>
              </a:rPr>
              <a:t> </a:t>
            </a:r>
            <a:r>
              <a:rPr lang="en-US" b="1" dirty="0" smtClean="0">
                <a:latin typeface="Helvetica" pitchFamily="34" charset="0"/>
                <a:cs typeface="Helvetica" pitchFamily="34" charset="0"/>
              </a:rPr>
              <a:t>effort</a:t>
            </a:r>
            <a:r>
              <a:rPr lang="en-US" dirty="0" smtClean="0">
                <a:latin typeface="Helvetica" pitchFamily="34" charset="0"/>
                <a:cs typeface="Helvetica" pitchFamily="34" charset="0"/>
              </a:rPr>
              <a:t> to improve health and health care across America</a:t>
            </a:r>
          </a:p>
          <a:p>
            <a:pPr eaLnBrk="1" hangingPunct="1">
              <a:spcBef>
                <a:spcPts val="1200"/>
              </a:spcBef>
            </a:pPr>
            <a:r>
              <a:rPr lang="en-US" dirty="0" smtClean="0">
                <a:latin typeface="Helvetica" pitchFamily="34" charset="0"/>
                <a:cs typeface="Helvetica" pitchFamily="34" charset="0"/>
              </a:rPr>
              <a:t>The Strategy was iteratively designed by public and private stakeholders, and provides an opportunity to </a:t>
            </a:r>
            <a:r>
              <a:rPr lang="en-US" b="1" dirty="0" smtClean="0">
                <a:latin typeface="Helvetica" pitchFamily="34" charset="0"/>
                <a:cs typeface="Helvetica" pitchFamily="34" charset="0"/>
              </a:rPr>
              <a:t>align quality </a:t>
            </a:r>
            <a:r>
              <a:rPr lang="en-US" b="1" dirty="0">
                <a:latin typeface="Helvetica" pitchFamily="34" charset="0"/>
                <a:cs typeface="Helvetica" pitchFamily="34" charset="0"/>
              </a:rPr>
              <a:t>measures and quality improvement </a:t>
            </a:r>
            <a:r>
              <a:rPr lang="en-US" b="1" dirty="0" smtClean="0">
                <a:latin typeface="Helvetica" pitchFamily="34" charset="0"/>
                <a:cs typeface="Helvetica" pitchFamily="34" charset="0"/>
              </a:rPr>
              <a:t>activities</a:t>
            </a:r>
          </a:p>
          <a:p>
            <a:pPr marL="0" indent="0" eaLnBrk="1" hangingPunct="1">
              <a:spcBef>
                <a:spcPts val="1200"/>
              </a:spcBef>
              <a:buNone/>
            </a:pPr>
            <a:endParaRPr lang="en-US" dirty="0" smtClean="0">
              <a:latin typeface="Helvetica" pitchFamily="34" charset="0"/>
              <a:cs typeface="Helvetica" pitchFamily="34" charset="0"/>
            </a:endParaRPr>
          </a:p>
          <a:p>
            <a:pPr marL="0" indent="0">
              <a:buNone/>
            </a:pPr>
            <a:r>
              <a:rPr lang="en-US" dirty="0" smtClean="0">
                <a:latin typeface="Helvetica" pitchFamily="34" charset="0"/>
                <a:cs typeface="Helvetica" pitchFamily="34" charset="0"/>
              </a:rPr>
              <a:t> </a:t>
            </a:r>
          </a:p>
        </p:txBody>
      </p:sp>
      <p:sp>
        <p:nvSpPr>
          <p:cNvPr id="5" name="Slide Number Placeholder 4"/>
          <p:cNvSpPr>
            <a:spLocks noGrp="1"/>
          </p:cNvSpPr>
          <p:nvPr>
            <p:ph type="sldNum" sz="quarter" idx="12"/>
          </p:nvPr>
        </p:nvSpPr>
        <p:spPr/>
        <p:txBody>
          <a:bodyPr/>
          <a:lstStyle/>
          <a:p>
            <a:fld id="{68EC7669-6A74-CE44-92EA-244AF84130AB}"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072315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The IHI Triple Aim and NQS Three Aims</a:t>
            </a:r>
            <a:endParaRPr lang="en-US" dirty="0"/>
          </a:p>
        </p:txBody>
      </p:sp>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latin typeface="Helvetica" pitchFamily="34" charset="0"/>
                <a:cs typeface="Helvetica" pitchFamily="34" charset="0"/>
              </a:rPr>
              <a:pPr/>
              <a:t>6</a:t>
            </a:fld>
            <a:endParaRPr lang="en-US" dirty="0">
              <a:solidFill>
                <a:prstClr val="black"/>
              </a:solidFill>
              <a:latin typeface="Helvetica" pitchFamily="34" charset="0"/>
              <a:cs typeface="Helvetica" pitchFamily="34" charset="0"/>
            </a:endParaRPr>
          </a:p>
        </p:txBody>
      </p:sp>
      <p:pic>
        <p:nvPicPr>
          <p:cNvPr id="5" name="Picture 2" descr="http://www.ihi.org/offerings/Initiatives/TripleAim/PublishingImages/TripleAimBW%20Revis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2718" y="2614374"/>
            <a:ext cx="2133600" cy="20034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6511" y="2346349"/>
            <a:ext cx="2602997" cy="1892812"/>
          </a:xfrm>
          <a:prstGeom prst="rect">
            <a:avLst/>
          </a:prstGeom>
        </p:spPr>
      </p:pic>
      <p:sp>
        <p:nvSpPr>
          <p:cNvPr id="7" name="TextBox 6"/>
          <p:cNvSpPr txBox="1"/>
          <p:nvPr/>
        </p:nvSpPr>
        <p:spPr>
          <a:xfrm>
            <a:off x="1699161" y="1438696"/>
            <a:ext cx="1295400" cy="1200329"/>
          </a:xfrm>
          <a:prstGeom prst="rect">
            <a:avLst/>
          </a:prstGeom>
          <a:noFill/>
        </p:spPr>
        <p:txBody>
          <a:bodyPr wrap="square" rtlCol="0">
            <a:spAutoFit/>
          </a:bodyPr>
          <a:lstStyle/>
          <a:p>
            <a:pPr algn="ctr" defTabSz="457200"/>
            <a:r>
              <a:rPr lang="en-US" sz="1200" b="1" dirty="0">
                <a:solidFill>
                  <a:prstClr val="black"/>
                </a:solidFill>
              </a:rPr>
              <a:t>Improving the patient experience of care</a:t>
            </a:r>
            <a:r>
              <a:rPr lang="en-US" sz="1200" dirty="0">
                <a:solidFill>
                  <a:prstClr val="black"/>
                </a:solidFill>
              </a:rPr>
              <a:t> </a:t>
            </a:r>
          </a:p>
          <a:p>
            <a:pPr algn="ctr" defTabSz="457200"/>
            <a:r>
              <a:rPr lang="en-US" sz="1200" dirty="0">
                <a:solidFill>
                  <a:prstClr val="black"/>
                </a:solidFill>
              </a:rPr>
              <a:t>(including quality and satisfaction)</a:t>
            </a:r>
          </a:p>
        </p:txBody>
      </p:sp>
      <p:sp>
        <p:nvSpPr>
          <p:cNvPr id="8" name="TextBox 7"/>
          <p:cNvSpPr txBox="1"/>
          <p:nvPr/>
        </p:nvSpPr>
        <p:spPr>
          <a:xfrm>
            <a:off x="367145" y="4680531"/>
            <a:ext cx="1295400" cy="646331"/>
          </a:xfrm>
          <a:prstGeom prst="rect">
            <a:avLst/>
          </a:prstGeom>
          <a:noFill/>
        </p:spPr>
        <p:txBody>
          <a:bodyPr wrap="square" rtlCol="0">
            <a:spAutoFit/>
          </a:bodyPr>
          <a:lstStyle/>
          <a:p>
            <a:pPr algn="ctr" defTabSz="457200"/>
            <a:r>
              <a:rPr lang="en-US" sz="1200" b="1" dirty="0">
                <a:solidFill>
                  <a:prstClr val="black"/>
                </a:solidFill>
              </a:rPr>
              <a:t>Improving the health of populations</a:t>
            </a:r>
          </a:p>
        </p:txBody>
      </p:sp>
      <p:sp>
        <p:nvSpPr>
          <p:cNvPr id="9" name="Rectangle 8"/>
          <p:cNvSpPr/>
          <p:nvPr/>
        </p:nvSpPr>
        <p:spPr>
          <a:xfrm>
            <a:off x="2819400" y="4692320"/>
            <a:ext cx="1512648" cy="646331"/>
          </a:xfrm>
          <a:prstGeom prst="rect">
            <a:avLst/>
          </a:prstGeom>
        </p:spPr>
        <p:txBody>
          <a:bodyPr wrap="square">
            <a:spAutoFit/>
          </a:bodyPr>
          <a:lstStyle/>
          <a:p>
            <a:pPr algn="ctr" defTabSz="457200"/>
            <a:r>
              <a:rPr lang="en-US" sz="1200" b="1" dirty="0">
                <a:solidFill>
                  <a:prstClr val="black"/>
                </a:solidFill>
              </a:rPr>
              <a:t>Reducing the per capita cost of health care</a:t>
            </a:r>
          </a:p>
        </p:txBody>
      </p:sp>
      <p:sp>
        <p:nvSpPr>
          <p:cNvPr id="10" name="Rectangle 9"/>
          <p:cNvSpPr/>
          <p:nvPr/>
        </p:nvSpPr>
        <p:spPr>
          <a:xfrm>
            <a:off x="5821209" y="1651419"/>
            <a:ext cx="2133600" cy="830997"/>
          </a:xfrm>
          <a:prstGeom prst="rect">
            <a:avLst/>
          </a:prstGeom>
        </p:spPr>
        <p:txBody>
          <a:bodyPr wrap="square">
            <a:spAutoFit/>
          </a:bodyPr>
          <a:lstStyle/>
          <a:p>
            <a:pPr algn="ctr" defTabSz="457200"/>
            <a:r>
              <a:rPr lang="en-US" sz="1200" b="1" dirty="0">
                <a:solidFill>
                  <a:srgbClr val="4861A4"/>
                </a:solidFill>
                <a:cs typeface="Helvetica" pitchFamily="34" charset="0"/>
              </a:rPr>
              <a:t>Better</a:t>
            </a:r>
            <a:r>
              <a:rPr lang="en-US" sz="1200" b="1" dirty="0">
                <a:solidFill>
                  <a:prstClr val="black"/>
                </a:solidFill>
              </a:rPr>
              <a:t> </a:t>
            </a:r>
            <a:r>
              <a:rPr lang="en-US" sz="1200" b="1" dirty="0">
                <a:solidFill>
                  <a:srgbClr val="4861A4"/>
                </a:solidFill>
                <a:cs typeface="Helvetica" pitchFamily="34" charset="0"/>
              </a:rPr>
              <a:t>Care</a:t>
            </a:r>
            <a:r>
              <a:rPr lang="en-US" sz="1000" b="1" dirty="0">
                <a:solidFill>
                  <a:prstClr val="black"/>
                </a:solidFill>
              </a:rPr>
              <a:t>: </a:t>
            </a:r>
            <a:r>
              <a:rPr lang="en-US" sz="1200" dirty="0">
                <a:solidFill>
                  <a:prstClr val="black"/>
                </a:solidFill>
              </a:rPr>
              <a:t>Improve overall </a:t>
            </a:r>
            <a:r>
              <a:rPr lang="en-US" sz="1200" dirty="0" smtClean="0">
                <a:solidFill>
                  <a:prstClr val="black"/>
                </a:solidFill>
              </a:rPr>
              <a:t>quality </a:t>
            </a:r>
            <a:r>
              <a:rPr lang="en-US" sz="1200" dirty="0">
                <a:solidFill>
                  <a:prstClr val="black"/>
                </a:solidFill>
              </a:rPr>
              <a:t>by making health care more patient-centered, reliable, accessible, and </a:t>
            </a:r>
            <a:r>
              <a:rPr lang="en-US" sz="1200" dirty="0" smtClean="0">
                <a:solidFill>
                  <a:prstClr val="black"/>
                </a:solidFill>
              </a:rPr>
              <a:t>safe</a:t>
            </a:r>
            <a:endParaRPr lang="en-US" sz="1200" dirty="0">
              <a:solidFill>
                <a:prstClr val="black"/>
              </a:solidFill>
            </a:endParaRPr>
          </a:p>
        </p:txBody>
      </p:sp>
      <p:sp>
        <p:nvSpPr>
          <p:cNvPr id="11" name="Rectangle 10"/>
          <p:cNvSpPr/>
          <p:nvPr/>
        </p:nvSpPr>
        <p:spPr>
          <a:xfrm>
            <a:off x="4717472" y="4239161"/>
            <a:ext cx="1911927" cy="1569660"/>
          </a:xfrm>
          <a:prstGeom prst="rect">
            <a:avLst/>
          </a:prstGeom>
        </p:spPr>
        <p:txBody>
          <a:bodyPr wrap="square">
            <a:spAutoFit/>
          </a:bodyPr>
          <a:lstStyle/>
          <a:p>
            <a:pPr algn="ctr" defTabSz="457200"/>
            <a:r>
              <a:rPr lang="en-US" sz="1200" b="1" dirty="0">
                <a:solidFill>
                  <a:srgbClr val="F79646">
                    <a:lumMod val="75000"/>
                  </a:srgbClr>
                </a:solidFill>
                <a:cs typeface="Helvetica" pitchFamily="34" charset="0"/>
              </a:rPr>
              <a:t>Healthy People/Healthy Communities</a:t>
            </a:r>
            <a:r>
              <a:rPr lang="en-US" sz="1000" b="1" dirty="0">
                <a:solidFill>
                  <a:prstClr val="black"/>
                </a:solidFill>
              </a:rPr>
              <a:t>: </a:t>
            </a:r>
            <a:r>
              <a:rPr lang="en-US" sz="1200" dirty="0">
                <a:solidFill>
                  <a:prstClr val="black"/>
                </a:solidFill>
              </a:rPr>
              <a:t>Improve the health of the U.S. population by supporting proven interventions to address behavioral, </a:t>
            </a:r>
            <a:r>
              <a:rPr lang="en-US" sz="1200" dirty="0" smtClean="0">
                <a:solidFill>
                  <a:prstClr val="black"/>
                </a:solidFill>
              </a:rPr>
              <a:t>social, and </a:t>
            </a:r>
            <a:r>
              <a:rPr lang="en-US" sz="1200" dirty="0">
                <a:solidFill>
                  <a:prstClr val="black"/>
                </a:solidFill>
              </a:rPr>
              <a:t>environmental determinants of </a:t>
            </a:r>
            <a:r>
              <a:rPr lang="en-US" sz="1200" dirty="0" smtClean="0">
                <a:solidFill>
                  <a:prstClr val="black"/>
                </a:solidFill>
              </a:rPr>
              <a:t>health</a:t>
            </a:r>
            <a:endParaRPr lang="en-US" sz="1200" dirty="0">
              <a:solidFill>
                <a:prstClr val="black"/>
              </a:solidFill>
            </a:endParaRPr>
          </a:p>
        </p:txBody>
      </p:sp>
      <p:sp>
        <p:nvSpPr>
          <p:cNvPr id="12" name="Rectangle 11"/>
          <p:cNvSpPr/>
          <p:nvPr/>
        </p:nvSpPr>
        <p:spPr>
          <a:xfrm>
            <a:off x="7289297" y="4561021"/>
            <a:ext cx="1752600" cy="1015663"/>
          </a:xfrm>
          <a:prstGeom prst="rect">
            <a:avLst/>
          </a:prstGeom>
        </p:spPr>
        <p:txBody>
          <a:bodyPr wrap="square">
            <a:spAutoFit/>
          </a:bodyPr>
          <a:lstStyle/>
          <a:p>
            <a:pPr algn="ctr" defTabSz="457200"/>
            <a:r>
              <a:rPr lang="en-US" sz="1200" b="1" dirty="0">
                <a:solidFill>
                  <a:srgbClr val="4FA04B">
                    <a:lumMod val="75000"/>
                  </a:srgbClr>
                </a:solidFill>
                <a:cs typeface="Helvetica" pitchFamily="34" charset="0"/>
              </a:rPr>
              <a:t>Affordable</a:t>
            </a:r>
            <a:r>
              <a:rPr lang="en-US" sz="1200" b="1" dirty="0">
                <a:solidFill>
                  <a:prstClr val="black"/>
                </a:solidFill>
              </a:rPr>
              <a:t> </a:t>
            </a:r>
            <a:r>
              <a:rPr lang="en-US" sz="1200" b="1" dirty="0">
                <a:solidFill>
                  <a:srgbClr val="4FA04B">
                    <a:lumMod val="75000"/>
                  </a:srgbClr>
                </a:solidFill>
                <a:cs typeface="Helvetica" pitchFamily="34" charset="0"/>
              </a:rPr>
              <a:t>Care</a:t>
            </a:r>
            <a:r>
              <a:rPr lang="en-US" sz="1000" b="1" dirty="0">
                <a:solidFill>
                  <a:prstClr val="black"/>
                </a:solidFill>
              </a:rPr>
              <a:t>: </a:t>
            </a:r>
            <a:r>
              <a:rPr lang="en-US" sz="1200" dirty="0">
                <a:solidFill>
                  <a:prstClr val="black"/>
                </a:solidFill>
              </a:rPr>
              <a:t>Reduce the cost of quality health care for individuals, families, employers, and </a:t>
            </a:r>
            <a:r>
              <a:rPr lang="en-US" sz="1200" dirty="0" smtClean="0">
                <a:solidFill>
                  <a:prstClr val="black"/>
                </a:solidFill>
              </a:rPr>
              <a:t>government</a:t>
            </a:r>
            <a:endParaRPr lang="en-US" sz="1200" dirty="0">
              <a:solidFill>
                <a:prstClr val="black"/>
              </a:solidFill>
            </a:endParaRPr>
          </a:p>
        </p:txBody>
      </p:sp>
      <p:cxnSp>
        <p:nvCxnSpPr>
          <p:cNvPr id="14" name="Straight Connector 13"/>
          <p:cNvCxnSpPr/>
          <p:nvPr/>
        </p:nvCxnSpPr>
        <p:spPr>
          <a:xfrm>
            <a:off x="4572000" y="1447800"/>
            <a:ext cx="0" cy="4114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6889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204"/>
            <a:ext cx="8229600" cy="661416"/>
          </a:xfrm>
        </p:spPr>
        <p:txBody>
          <a:bodyPr/>
          <a:lstStyle/>
          <a:p>
            <a:r>
              <a:rPr lang="en-US" dirty="0" smtClean="0"/>
              <a:t>Six National Quality Strategy Priorities</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043545" y="1237040"/>
            <a:ext cx="5056909" cy="5056909"/>
          </a:xfrm>
        </p:spPr>
      </p:pic>
      <p:sp>
        <p:nvSpPr>
          <p:cNvPr id="4" name="Slide Number Placeholder 3"/>
          <p:cNvSpPr>
            <a:spLocks noGrp="1"/>
          </p:cNvSpPr>
          <p:nvPr>
            <p:ph type="sldNum" sz="quarter" idx="12"/>
          </p:nvPr>
        </p:nvSpPr>
        <p:spPr/>
        <p:txBody>
          <a:bodyPr/>
          <a:lstStyle/>
          <a:p>
            <a:fld id="{68EC7669-6A74-CE44-92EA-244AF84130AB}"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6688163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4659333"/>
              </p:ext>
            </p:extLst>
          </p:nvPr>
        </p:nvGraphicFramePr>
        <p:xfrm>
          <a:off x="663543" y="3813483"/>
          <a:ext cx="7805392" cy="1977717"/>
        </p:xfrm>
        <a:graphic>
          <a:graphicData uri="http://schemas.openxmlformats.org/drawingml/2006/table">
            <a:tbl>
              <a:tblPr bandRow="1">
                <a:tableStyleId>{E8034E78-7F5D-4C2E-B375-FC64B27BC917}</a:tableStyleId>
              </a:tblPr>
              <a:tblGrid>
                <a:gridCol w="1851057"/>
                <a:gridCol w="2209800"/>
                <a:gridCol w="1828800"/>
                <a:gridCol w="1915735"/>
              </a:tblGrid>
              <a:tr h="113012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847593">
                <a:tc>
                  <a:txBody>
                    <a:bodyPr/>
                    <a:lstStyle/>
                    <a:p>
                      <a:pPr algn="ctr"/>
                      <a:r>
                        <a:rPr lang="en-US" sz="1600" dirty="0" smtClean="0">
                          <a:solidFill>
                            <a:schemeClr val="tx1"/>
                          </a:solidFill>
                        </a:rPr>
                        <a:t>Payment</a:t>
                      </a:r>
                      <a:endParaRPr lang="en-US" sz="1600" dirty="0" smtClean="0">
                        <a:solidFill>
                          <a:schemeClr val="tx1"/>
                        </a:solidFill>
                        <a:latin typeface="Helvetica" pitchFamily="34" charset="0"/>
                        <a:cs typeface="Helvetica" pitchFamily="34" charset="0"/>
                      </a:endParaRPr>
                    </a:p>
                  </a:txBody>
                  <a:tcPr anchor="ctr"/>
                </a:tc>
                <a:tc>
                  <a:txBody>
                    <a:bodyPr/>
                    <a:lstStyle/>
                    <a:p>
                      <a:pPr algn="ctr"/>
                      <a:r>
                        <a:rPr lang="en-US" sz="1600" dirty="0" smtClean="0">
                          <a:solidFill>
                            <a:schemeClr val="tx1"/>
                          </a:solidFill>
                        </a:rPr>
                        <a:t>Health Information Technology</a:t>
                      </a:r>
                      <a:endParaRPr lang="en-US" sz="1600" dirty="0" smtClean="0">
                        <a:solidFill>
                          <a:schemeClr val="tx1"/>
                        </a:solidFill>
                        <a:latin typeface="Helvetica" pitchFamily="34" charset="0"/>
                        <a:cs typeface="Helvetica" pitchFamily="34" charset="0"/>
                      </a:endParaRPr>
                    </a:p>
                  </a:txBody>
                  <a:tcPr anchor="ctr"/>
                </a:tc>
                <a:tc>
                  <a:txBody>
                    <a:bodyPr/>
                    <a:lstStyle/>
                    <a:p>
                      <a:pPr algn="ctr"/>
                      <a:r>
                        <a:rPr lang="en-US" sz="1600" dirty="0" smtClean="0">
                          <a:solidFill>
                            <a:schemeClr val="tx1"/>
                          </a:solidFill>
                        </a:rPr>
                        <a:t>Innovation</a:t>
                      </a:r>
                      <a:r>
                        <a:rPr lang="en-US" sz="1600" baseline="0" dirty="0" smtClean="0">
                          <a:solidFill>
                            <a:schemeClr val="tx1"/>
                          </a:solidFill>
                        </a:rPr>
                        <a:t> and Diffusion</a:t>
                      </a:r>
                      <a:endParaRPr lang="en-US" sz="1600" dirty="0" smtClean="0">
                        <a:solidFill>
                          <a:schemeClr val="tx1"/>
                        </a:solidFill>
                        <a:latin typeface="Helvetica" pitchFamily="34" charset="0"/>
                        <a:cs typeface="Helvetica" pitchFamily="34" charset="0"/>
                      </a:endParaRPr>
                    </a:p>
                  </a:txBody>
                  <a:tcPr anchor="ctr"/>
                </a:tc>
                <a:tc>
                  <a:txBody>
                    <a:bodyPr/>
                    <a:lstStyle/>
                    <a:p>
                      <a:pPr algn="ctr"/>
                      <a:r>
                        <a:rPr lang="en-US" sz="1600" dirty="0" smtClean="0">
                          <a:solidFill>
                            <a:schemeClr val="tx1"/>
                          </a:solidFill>
                        </a:rPr>
                        <a:t>Workforce Development</a:t>
                      </a:r>
                      <a:endParaRPr lang="en-US" sz="1600" dirty="0">
                        <a:solidFill>
                          <a:schemeClr val="tx1"/>
                        </a:solidFill>
                        <a:latin typeface="Helvetica" pitchFamily="34" charset="0"/>
                        <a:cs typeface="Helvetica" pitchFamily="34" charset="0"/>
                      </a:endParaRPr>
                    </a:p>
                  </a:txBody>
                  <a:tcPr anchor="ctr"/>
                </a:tc>
              </a:tr>
            </a:tbl>
          </a:graphicData>
        </a:graphic>
      </p:graphicFrame>
      <p:sp>
        <p:nvSpPr>
          <p:cNvPr id="2" name="Title 1"/>
          <p:cNvSpPr>
            <a:spLocks noGrp="1"/>
          </p:cNvSpPr>
          <p:nvPr>
            <p:ph type="title"/>
          </p:nvPr>
        </p:nvSpPr>
        <p:spPr/>
        <p:txBody>
          <a:bodyPr>
            <a:normAutofit/>
          </a:bodyPr>
          <a:lstStyle/>
          <a:p>
            <a:r>
              <a:rPr lang="en-US" dirty="0" smtClean="0"/>
              <a:t>Nine National Quality Strategy Levers</a:t>
            </a:r>
            <a:endParaRPr lang="en-US" dirty="0"/>
          </a:p>
        </p:txBody>
      </p:sp>
      <p:sp>
        <p:nvSpPr>
          <p:cNvPr id="4" name="Slide Number Placeholder 3"/>
          <p:cNvSpPr>
            <a:spLocks noGrp="1"/>
          </p:cNvSpPr>
          <p:nvPr>
            <p:ph type="sldNum" sz="quarter" idx="4294967295"/>
          </p:nvPr>
        </p:nvSpPr>
        <p:spPr/>
        <p:txBody>
          <a:bodyPr/>
          <a:lstStyle/>
          <a:p>
            <a:pPr algn="r"/>
            <a:fld id="{30F25388-59FB-438F-9D3A-5D9B2D4870EF}" type="slidenum">
              <a:rPr lang="en-US" smtClean="0">
                <a:solidFill>
                  <a:prstClr val="black"/>
                </a:solidFill>
              </a:rPr>
              <a:pPr algn="r"/>
              <a:t>8</a:t>
            </a:fld>
            <a:endParaRPr lang="en-US" dirty="0">
              <a:solidFill>
                <a:prstClr val="black"/>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419203732"/>
              </p:ext>
            </p:extLst>
          </p:nvPr>
        </p:nvGraphicFramePr>
        <p:xfrm>
          <a:off x="661710" y="1524000"/>
          <a:ext cx="7805392" cy="1977717"/>
        </p:xfrm>
        <a:graphic>
          <a:graphicData uri="http://schemas.openxmlformats.org/drawingml/2006/table">
            <a:tbl>
              <a:tblPr bandRow="1">
                <a:tableStyleId>{E8034E78-7F5D-4C2E-B375-FC64B27BC917}</a:tableStyleId>
              </a:tblPr>
              <a:tblGrid>
                <a:gridCol w="1533363"/>
                <a:gridCol w="1588795"/>
                <a:gridCol w="1561078"/>
                <a:gridCol w="1561078"/>
                <a:gridCol w="1561078"/>
              </a:tblGrid>
              <a:tr h="113012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84759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Measurement </a:t>
                      </a:r>
                      <a:r>
                        <a:rPr lang="en-US" sz="1600" dirty="0" smtClean="0">
                          <a:solidFill>
                            <a:schemeClr val="tx1"/>
                          </a:solidFill>
                        </a:rPr>
                        <a:t>and</a:t>
                      </a:r>
                      <a:r>
                        <a:rPr lang="en-US" sz="1600" baseline="0" dirty="0" smtClean="0">
                          <a:solidFill>
                            <a:schemeClr val="tx1"/>
                          </a:solidFill>
                        </a:rPr>
                        <a:t> Feedback </a:t>
                      </a:r>
                      <a:endParaRPr lang="en-US" sz="1600" dirty="0" smtClean="0">
                        <a:solidFill>
                          <a:schemeClr val="tx1"/>
                        </a:solidFill>
                        <a:latin typeface="Helvetica" pitchFamily="34" charset="0"/>
                        <a:cs typeface="Helvetica" pitchFamily="34" charset="0"/>
                      </a:endParaRPr>
                    </a:p>
                  </a:txBody>
                  <a:tcPr anchor="ctr"/>
                </a:tc>
                <a:tc>
                  <a:txBody>
                    <a:bodyPr/>
                    <a:lstStyle/>
                    <a:p>
                      <a:pPr algn="ctr"/>
                      <a:r>
                        <a:rPr lang="en-US" sz="1600" dirty="0" smtClean="0">
                          <a:solidFill>
                            <a:schemeClr val="tx1"/>
                          </a:solidFill>
                        </a:rPr>
                        <a:t>Public Reporting</a:t>
                      </a:r>
                      <a:endParaRPr lang="en-US" sz="1600" dirty="0">
                        <a:solidFill>
                          <a:schemeClr val="tx1"/>
                        </a:solidFill>
                        <a:latin typeface="Helvetica" pitchFamily="34" charset="0"/>
                        <a:cs typeface="Helvetica" pitchFamily="34" charset="0"/>
                      </a:endParaRPr>
                    </a:p>
                  </a:txBody>
                  <a:tcPr anchor="ctr"/>
                </a:tc>
                <a:tc>
                  <a:txBody>
                    <a:bodyPr/>
                    <a:lstStyle/>
                    <a:p>
                      <a:pPr algn="ctr"/>
                      <a:r>
                        <a:rPr lang="en-US" sz="1600" dirty="0" smtClean="0">
                          <a:solidFill>
                            <a:schemeClr val="tx1"/>
                          </a:solidFill>
                        </a:rPr>
                        <a:t>Learning and Technical Assistance</a:t>
                      </a:r>
                      <a:endParaRPr lang="en-US" sz="1600" dirty="0">
                        <a:solidFill>
                          <a:schemeClr val="tx1"/>
                        </a:solidFill>
                        <a:latin typeface="Helvetica" pitchFamily="34" charset="0"/>
                        <a:cs typeface="Helvetica" pitchFamily="34" charset="0"/>
                      </a:endParaRPr>
                    </a:p>
                  </a:txBody>
                  <a:tcPr anchor="ctr"/>
                </a:tc>
                <a:tc>
                  <a:txBody>
                    <a:bodyPr/>
                    <a:lstStyle/>
                    <a:p>
                      <a:pPr algn="ctr"/>
                      <a:r>
                        <a:rPr lang="en-US" sz="1600" dirty="0" smtClean="0">
                          <a:solidFill>
                            <a:schemeClr val="tx1"/>
                          </a:solidFill>
                        </a:rPr>
                        <a:t>Certification, Accreditation, and Regulation</a:t>
                      </a:r>
                      <a:endParaRPr lang="en-US" sz="1600" dirty="0">
                        <a:solidFill>
                          <a:schemeClr val="tx1"/>
                        </a:solidFill>
                        <a:latin typeface="Helvetica" pitchFamily="34" charset="0"/>
                        <a:cs typeface="Helvetica" pitchFamily="34" charset="0"/>
                      </a:endParaRPr>
                    </a:p>
                  </a:txBody>
                  <a:tcPr anchor="ctr"/>
                </a:tc>
                <a:tc>
                  <a:txBody>
                    <a:bodyPr/>
                    <a:lstStyle/>
                    <a:p>
                      <a:pPr algn="ctr"/>
                      <a:r>
                        <a:rPr lang="en-US" sz="1600" dirty="0" smtClean="0">
                          <a:solidFill>
                            <a:schemeClr val="tx1"/>
                          </a:solidFill>
                        </a:rPr>
                        <a:t>Consumer Incentives and Benefit Designs</a:t>
                      </a:r>
                      <a:endParaRPr lang="en-US" sz="1600" dirty="0" smtClean="0">
                        <a:solidFill>
                          <a:schemeClr val="tx1"/>
                        </a:solidFill>
                        <a:latin typeface="Helvetica" pitchFamily="34" charset="0"/>
                        <a:cs typeface="Helvetica" pitchFamily="34" charset="0"/>
                      </a:endParaRPr>
                    </a:p>
                  </a:txBody>
                  <a:tcPr anchor="ctr"/>
                </a:tc>
              </a:tr>
            </a:tbl>
          </a:graphicData>
        </a:graphic>
      </p:graphicFrame>
      <p:pic>
        <p:nvPicPr>
          <p:cNvPr id="7" name="Picture 6"/>
          <p:cNvPicPr>
            <a:picLocks noChangeAspect="1"/>
          </p:cNvPicPr>
          <p:nvPr/>
        </p:nvPicPr>
        <p:blipFill>
          <a:blip r:embed="rId3"/>
          <a:stretch>
            <a:fillRect/>
          </a:stretch>
        </p:blipFill>
        <p:spPr>
          <a:xfrm>
            <a:off x="1143000" y="3930408"/>
            <a:ext cx="914400" cy="914400"/>
          </a:xfrm>
          <a:prstGeom prst="rect">
            <a:avLst/>
          </a:prstGeom>
        </p:spPr>
      </p:pic>
      <p:pic>
        <p:nvPicPr>
          <p:cNvPr id="10" name="Picture 9"/>
          <p:cNvPicPr>
            <a:picLocks noChangeAspect="1"/>
          </p:cNvPicPr>
          <p:nvPr/>
        </p:nvPicPr>
        <p:blipFill>
          <a:blip r:embed="rId4"/>
          <a:stretch>
            <a:fillRect/>
          </a:stretch>
        </p:blipFill>
        <p:spPr>
          <a:xfrm>
            <a:off x="5734069" y="1600200"/>
            <a:ext cx="914400" cy="914400"/>
          </a:xfrm>
          <a:prstGeom prst="rect">
            <a:avLst/>
          </a:prstGeom>
        </p:spPr>
      </p:pic>
      <p:pic>
        <p:nvPicPr>
          <p:cNvPr id="11" name="Picture 10"/>
          <p:cNvPicPr>
            <a:picLocks noChangeAspect="1"/>
          </p:cNvPicPr>
          <p:nvPr/>
        </p:nvPicPr>
        <p:blipFill>
          <a:blip r:embed="rId5"/>
          <a:stretch>
            <a:fillRect/>
          </a:stretch>
        </p:blipFill>
        <p:spPr>
          <a:xfrm>
            <a:off x="1026645" y="1600200"/>
            <a:ext cx="914400" cy="914400"/>
          </a:xfrm>
          <a:prstGeom prst="rect">
            <a:avLst/>
          </a:prstGeom>
        </p:spPr>
      </p:pic>
      <p:pic>
        <p:nvPicPr>
          <p:cNvPr id="12" name="Picture 11"/>
          <p:cNvPicPr>
            <a:picLocks noChangeAspect="1"/>
          </p:cNvPicPr>
          <p:nvPr/>
        </p:nvPicPr>
        <p:blipFill>
          <a:blip r:embed="rId6"/>
          <a:stretch>
            <a:fillRect/>
          </a:stretch>
        </p:blipFill>
        <p:spPr>
          <a:xfrm>
            <a:off x="3169725" y="3893595"/>
            <a:ext cx="914400" cy="914400"/>
          </a:xfrm>
          <a:prstGeom prst="rect">
            <a:avLst/>
          </a:prstGeom>
        </p:spPr>
      </p:pic>
      <p:pic>
        <p:nvPicPr>
          <p:cNvPr id="14" name="Picture 13"/>
          <p:cNvPicPr>
            <a:picLocks noChangeAspect="1"/>
          </p:cNvPicPr>
          <p:nvPr/>
        </p:nvPicPr>
        <p:blipFill>
          <a:blip r:embed="rId7"/>
          <a:stretch>
            <a:fillRect/>
          </a:stretch>
        </p:blipFill>
        <p:spPr>
          <a:xfrm>
            <a:off x="7260676" y="1600200"/>
            <a:ext cx="914400" cy="914400"/>
          </a:xfrm>
          <a:prstGeom prst="rect">
            <a:avLst/>
          </a:prstGeom>
        </p:spPr>
      </p:pic>
      <p:pic>
        <p:nvPicPr>
          <p:cNvPr id="15" name="Picture 14"/>
          <p:cNvPicPr>
            <a:picLocks noChangeAspect="1"/>
          </p:cNvPicPr>
          <p:nvPr/>
        </p:nvPicPr>
        <p:blipFill>
          <a:blip r:embed="rId8"/>
          <a:stretch>
            <a:fillRect/>
          </a:stretch>
        </p:blipFill>
        <p:spPr>
          <a:xfrm>
            <a:off x="5105400" y="3893595"/>
            <a:ext cx="914400" cy="914400"/>
          </a:xfrm>
          <a:prstGeom prst="rect">
            <a:avLst/>
          </a:prstGeom>
        </p:spPr>
      </p:pic>
      <p:pic>
        <p:nvPicPr>
          <p:cNvPr id="17" name="Picture 16"/>
          <p:cNvPicPr/>
          <p:nvPr/>
        </p:nvPicPr>
        <p:blipFill>
          <a:blip r:embed="rId9" cstate="print">
            <a:extLst>
              <a:ext uri="{28A0092B-C50C-407E-A947-70E740481C1C}">
                <a14:useLocalDpi xmlns:a14="http://schemas.microsoft.com/office/drawing/2010/main" val="0"/>
              </a:ext>
            </a:extLst>
          </a:blip>
          <a:stretch>
            <a:fillRect/>
          </a:stretch>
        </p:blipFill>
        <p:spPr>
          <a:xfrm>
            <a:off x="2590800" y="1600200"/>
            <a:ext cx="914400" cy="914400"/>
          </a:xfrm>
          <a:prstGeom prst="rect">
            <a:avLst/>
          </a:prstGeom>
        </p:spPr>
      </p:pic>
      <p:pic>
        <p:nvPicPr>
          <p:cNvPr id="19" name="Picture 18"/>
          <p:cNvPicPr/>
          <p:nvPr/>
        </p:nvPicPr>
        <p:blipFill>
          <a:blip r:embed="rId10" cstate="print">
            <a:extLst>
              <a:ext uri="{28A0092B-C50C-407E-A947-70E740481C1C}">
                <a14:useLocalDpi xmlns:a14="http://schemas.microsoft.com/office/drawing/2010/main" val="0"/>
              </a:ext>
            </a:extLst>
          </a:blip>
          <a:stretch>
            <a:fillRect/>
          </a:stretch>
        </p:blipFill>
        <p:spPr>
          <a:xfrm>
            <a:off x="6958936" y="3893595"/>
            <a:ext cx="914400" cy="914400"/>
          </a:xfrm>
          <a:prstGeom prst="rect">
            <a:avLst/>
          </a:prstGeom>
        </p:spPr>
      </p:pic>
      <p:pic>
        <p:nvPicPr>
          <p:cNvPr id="20" name="Picture 19" descr="C:\Users\527554\AppData\Local\Microsoft\Windows\Temporary Internet Files\Content.Word\Technical_Assistance_2014_04_03.jpg"/>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91000" y="1600200"/>
            <a:ext cx="914400" cy="914400"/>
          </a:xfrm>
          <a:prstGeom prst="rect">
            <a:avLst/>
          </a:prstGeom>
          <a:noFill/>
          <a:ln>
            <a:noFill/>
          </a:ln>
        </p:spPr>
      </p:pic>
    </p:spTree>
    <p:extLst>
      <p:ext uri="{BB962C8B-B14F-4D97-AF65-F5344CB8AC3E}">
        <p14:creationId xmlns:p14="http://schemas.microsoft.com/office/powerpoint/2010/main" val="25556761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Payment</a:t>
            </a:r>
            <a:endParaRPr lang="en-US" dirty="0"/>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68EC7669-6A74-CE44-92EA-244AF84130AB}" type="slidenum">
              <a:rPr lang="en-US" smtClean="0"/>
              <a:pPr/>
              <a:t>9</a:t>
            </a:fld>
            <a:endParaRPr lang="en-US" dirty="0"/>
          </a:p>
        </p:txBody>
      </p:sp>
      <p:sp>
        <p:nvSpPr>
          <p:cNvPr id="8" name="Rectangle 7"/>
          <p:cNvSpPr/>
          <p:nvPr/>
        </p:nvSpPr>
        <p:spPr>
          <a:xfrm>
            <a:off x="2090737" y="4626114"/>
            <a:ext cx="4962526" cy="707886"/>
          </a:xfrm>
          <a:prstGeom prst="rect">
            <a:avLst/>
          </a:prstGeom>
        </p:spPr>
        <p:txBody>
          <a:bodyPr wrap="square">
            <a:spAutoFit/>
          </a:bodyPr>
          <a:lstStyle/>
          <a:p>
            <a:pPr algn="ctr"/>
            <a:r>
              <a:rPr lang="en-US" sz="2000" dirty="0" smtClean="0">
                <a:solidFill>
                  <a:srgbClr val="221E1F"/>
                </a:solidFill>
                <a:latin typeface="Helvetica" panose="020B0604020202020204" pitchFamily="34" charset="0"/>
                <a:ea typeface="Calibri"/>
                <a:cs typeface="Helvetica" panose="020B0604020202020204" pitchFamily="34" charset="0"/>
              </a:rPr>
              <a:t>Reward </a:t>
            </a:r>
            <a:r>
              <a:rPr lang="en-US" sz="2000" dirty="0">
                <a:solidFill>
                  <a:srgbClr val="221E1F"/>
                </a:solidFill>
                <a:latin typeface="Helvetica" panose="020B0604020202020204" pitchFamily="34" charset="0"/>
                <a:ea typeface="Calibri"/>
                <a:cs typeface="Helvetica" panose="020B0604020202020204" pitchFamily="34" charset="0"/>
              </a:rPr>
              <a:t>and incentivize providers to deliver high-quality</a:t>
            </a:r>
            <a:r>
              <a:rPr lang="en-US" sz="2000" dirty="0">
                <a:solidFill>
                  <a:srgbClr val="221E1F"/>
                </a:solidFill>
                <a:latin typeface="Helvetica"/>
                <a:ea typeface="Calibri"/>
                <a:cs typeface="ITC Franklin Gothic Std Med"/>
              </a:rPr>
              <a:t>, </a:t>
            </a:r>
            <a:r>
              <a:rPr lang="en-US" sz="2000" dirty="0" smtClean="0">
                <a:solidFill>
                  <a:srgbClr val="221E1F"/>
                </a:solidFill>
                <a:latin typeface="Helvetica"/>
                <a:ea typeface="Calibri"/>
                <a:cs typeface="ITC Franklin Gothic Std Med"/>
              </a:rPr>
              <a:t>person-centered care </a:t>
            </a:r>
            <a:endParaRPr lang="en-US" sz="2000" dirty="0">
              <a:latin typeface="Futura"/>
              <a:ea typeface="Calibri"/>
              <a:cs typeface="Times New Roman"/>
            </a:endParaRP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2883" y="1827760"/>
            <a:ext cx="2560320" cy="256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6307433"/>
      </p:ext>
    </p:extLst>
  </p:cSld>
  <p:clrMapOvr>
    <a:masterClrMapping/>
  </p:clrMapOvr>
  <p:timing>
    <p:tnLst>
      <p:par>
        <p:cTn id="1" dur="indefinite" restart="never" nodeType="tmRoot"/>
      </p:par>
    </p:tnLst>
  </p:timing>
</p:sld>
</file>

<file path=ppt/theme/theme1.xml><?xml version="1.0" encoding="utf-8"?>
<a:theme xmlns:a="http://schemas.openxmlformats.org/drawingml/2006/main" name="5_Office Theme">
  <a:themeElements>
    <a:clrScheme name="NQS Palette Tweaked April 17">
      <a:dk1>
        <a:sysClr val="windowText" lastClr="000000"/>
      </a:dk1>
      <a:lt1>
        <a:sysClr val="window" lastClr="FFFFFF"/>
      </a:lt1>
      <a:dk2>
        <a:srgbClr val="4FA04B"/>
      </a:dk2>
      <a:lt2>
        <a:srgbClr val="BF9D16"/>
      </a:lt2>
      <a:accent1>
        <a:srgbClr val="4861A4"/>
      </a:accent1>
      <a:accent2>
        <a:srgbClr val="9B1C27"/>
      </a:accent2>
      <a:accent3>
        <a:srgbClr val="4FA04B"/>
      </a:accent3>
      <a:accent4>
        <a:srgbClr val="544172"/>
      </a:accent4>
      <a:accent5>
        <a:srgbClr val="478E8B"/>
      </a:accent5>
      <a:accent6>
        <a:srgbClr val="F79646"/>
      </a:accent6>
      <a:hlink>
        <a:srgbClr val="4861A4"/>
      </a:hlink>
      <a:folHlink>
        <a:srgbClr val="5241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BuyValue">
  <a:themeElements>
    <a:clrScheme name="BuyingValue_1">
      <a:dk1>
        <a:sysClr val="windowText" lastClr="000000"/>
      </a:dk1>
      <a:lt1>
        <a:sysClr val="window" lastClr="FFFFFF"/>
      </a:lt1>
      <a:dk2>
        <a:srgbClr val="0083CB"/>
      </a:dk2>
      <a:lt2>
        <a:srgbClr val="EEECE1"/>
      </a:lt2>
      <a:accent1>
        <a:srgbClr val="229E5F"/>
      </a:accent1>
      <a:accent2>
        <a:srgbClr val="0083CB"/>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NQS Palette Tweaked April 17">
      <a:dk1>
        <a:sysClr val="windowText" lastClr="000000"/>
      </a:dk1>
      <a:lt1>
        <a:sysClr val="window" lastClr="FFFFFF"/>
      </a:lt1>
      <a:dk2>
        <a:srgbClr val="4FA04B"/>
      </a:dk2>
      <a:lt2>
        <a:srgbClr val="BF9D16"/>
      </a:lt2>
      <a:accent1>
        <a:srgbClr val="4861A4"/>
      </a:accent1>
      <a:accent2>
        <a:srgbClr val="9B1C27"/>
      </a:accent2>
      <a:accent3>
        <a:srgbClr val="4FA04B"/>
      </a:accent3>
      <a:accent4>
        <a:srgbClr val="544172"/>
      </a:accent4>
      <a:accent5>
        <a:srgbClr val="478E8B"/>
      </a:accent5>
      <a:accent6>
        <a:srgbClr val="F79646"/>
      </a:accent6>
      <a:hlink>
        <a:srgbClr val="4861A4"/>
      </a:hlink>
      <a:folHlink>
        <a:srgbClr val="5241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3_CorpSlide_Template_internal">
  <a:themeElements>
    <a:clrScheme name="">
      <a:dk1>
        <a:srgbClr val="000000"/>
      </a:dk1>
      <a:lt1>
        <a:srgbClr val="FFFFFF"/>
      </a:lt1>
      <a:dk2>
        <a:srgbClr val="000000"/>
      </a:dk2>
      <a:lt2>
        <a:srgbClr val="808080"/>
      </a:lt2>
      <a:accent1>
        <a:srgbClr val="8FDCFF"/>
      </a:accent1>
      <a:accent2>
        <a:srgbClr val="0073B9"/>
      </a:accent2>
      <a:accent3>
        <a:srgbClr val="FFFFFF"/>
      </a:accent3>
      <a:accent4>
        <a:srgbClr val="000000"/>
      </a:accent4>
      <a:accent5>
        <a:srgbClr val="C6EBFF"/>
      </a:accent5>
      <a:accent6>
        <a:srgbClr val="0068A7"/>
      </a:accent6>
      <a:hlink>
        <a:srgbClr val="00A799"/>
      </a:hlink>
      <a:folHlink>
        <a:srgbClr val="99CC00"/>
      </a:folHlink>
    </a:clrScheme>
    <a:fontScheme name="CorpSlide_Template_internal">
      <a:majorFont>
        <a:latin typeface="Arial Narrow"/>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CorpSlide_Template_inter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rpSlide_Template_inter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rpSlide_Template_inter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rpSlide_Template_inter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rpSlide_Template_inter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rpSlide_Template_inter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rpSlide_Template_internal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rpSlide_Template_inter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rpSlide_Template_inter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rpSlide_Template_inter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rpSlide_Template_inter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rpSlide_Template_inter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1_CorpSlide_Template_internal">
  <a:themeElements>
    <a:clrScheme name="">
      <a:dk1>
        <a:srgbClr val="000000"/>
      </a:dk1>
      <a:lt1>
        <a:srgbClr val="FFFFFF"/>
      </a:lt1>
      <a:dk2>
        <a:srgbClr val="000000"/>
      </a:dk2>
      <a:lt2>
        <a:srgbClr val="808080"/>
      </a:lt2>
      <a:accent1>
        <a:srgbClr val="8FDCFF"/>
      </a:accent1>
      <a:accent2>
        <a:srgbClr val="0073B9"/>
      </a:accent2>
      <a:accent3>
        <a:srgbClr val="FFFFFF"/>
      </a:accent3>
      <a:accent4>
        <a:srgbClr val="000000"/>
      </a:accent4>
      <a:accent5>
        <a:srgbClr val="C6EBFF"/>
      </a:accent5>
      <a:accent6>
        <a:srgbClr val="0068A7"/>
      </a:accent6>
      <a:hlink>
        <a:srgbClr val="00A799"/>
      </a:hlink>
      <a:folHlink>
        <a:srgbClr val="99CC00"/>
      </a:folHlink>
    </a:clrScheme>
    <a:fontScheme name="CorpSlide_Template_internal">
      <a:majorFont>
        <a:latin typeface="Arial Narrow"/>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CorpSlide_Template_inter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rpSlide_Template_inter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rpSlide_Template_inter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rpSlide_Template_inter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rpSlide_Template_inter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rpSlide_Template_inter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rpSlide_Template_internal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rpSlide_Template_inter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rpSlide_Template_inter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rpSlide_Template_inter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rpSlide_Template_inter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rpSlide_Template_inter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8_62673_CorporateSlideTemp">
  <a:themeElements>
    <a:clrScheme name="">
      <a:dk1>
        <a:srgbClr val="000000"/>
      </a:dk1>
      <a:lt1>
        <a:srgbClr val="FFFFFF"/>
      </a:lt1>
      <a:dk2>
        <a:srgbClr val="000000"/>
      </a:dk2>
      <a:lt2>
        <a:srgbClr val="808080"/>
      </a:lt2>
      <a:accent1>
        <a:srgbClr val="00A3FA"/>
      </a:accent1>
      <a:accent2>
        <a:srgbClr val="333399"/>
      </a:accent2>
      <a:accent3>
        <a:srgbClr val="FFFFFF"/>
      </a:accent3>
      <a:accent4>
        <a:srgbClr val="000000"/>
      </a:accent4>
      <a:accent5>
        <a:srgbClr val="AACEFC"/>
      </a:accent5>
      <a:accent6>
        <a:srgbClr val="2D2D8A"/>
      </a:accent6>
      <a:hlink>
        <a:srgbClr val="009999"/>
      </a:hlink>
      <a:folHlink>
        <a:srgbClr val="99CC00"/>
      </a:folHlink>
    </a:clrScheme>
    <a:fontScheme name="10_62673_CorporateSlideTemp">
      <a:majorFont>
        <a:latin typeface="Arial Narrow"/>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62673_CorporateSlideTem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62673_CorporateSlideTem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62673_CorporateSlideTem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62673_CorporateSlideTem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62673_CorporateSlideTem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62673_CorporateSlideTem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62673_CorporateSlideTemp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62673_CorporateSlideTem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62673_CorporateSlideTem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62673_CorporateSlideTem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62673_CorporateSlideTem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62673_CorporateSlideTem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CorpSlide_Template_internal">
  <a:themeElements>
    <a:clrScheme name="">
      <a:dk1>
        <a:srgbClr val="000000"/>
      </a:dk1>
      <a:lt1>
        <a:srgbClr val="FFFFFF"/>
      </a:lt1>
      <a:dk2>
        <a:srgbClr val="000000"/>
      </a:dk2>
      <a:lt2>
        <a:srgbClr val="808080"/>
      </a:lt2>
      <a:accent1>
        <a:srgbClr val="8FDCFF"/>
      </a:accent1>
      <a:accent2>
        <a:srgbClr val="0073B9"/>
      </a:accent2>
      <a:accent3>
        <a:srgbClr val="FFFFFF"/>
      </a:accent3>
      <a:accent4>
        <a:srgbClr val="000000"/>
      </a:accent4>
      <a:accent5>
        <a:srgbClr val="C6EBFF"/>
      </a:accent5>
      <a:accent6>
        <a:srgbClr val="0068A7"/>
      </a:accent6>
      <a:hlink>
        <a:srgbClr val="00A799"/>
      </a:hlink>
      <a:folHlink>
        <a:srgbClr val="99CC00"/>
      </a:folHlink>
    </a:clrScheme>
    <a:fontScheme name="1_CorpSlide_Template_internal">
      <a:majorFont>
        <a:latin typeface="Arial Narrow"/>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1_CorpSlide_Template_inter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orpSlide_Template_inter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orpSlide_Template_inter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orpSlide_Template_inter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orpSlide_Template_inter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orpSlide_Template_inter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orpSlide_Template_internal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orpSlide_Template_inter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orpSlide_Template_inter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orpSlide_Template_inter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orpSlide_Template_inter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orpSlide_Template_inter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3_CorpSlide_Template_internal">
  <a:themeElements>
    <a:clrScheme name="">
      <a:dk1>
        <a:srgbClr val="000000"/>
      </a:dk1>
      <a:lt1>
        <a:srgbClr val="FFFFFF"/>
      </a:lt1>
      <a:dk2>
        <a:srgbClr val="000000"/>
      </a:dk2>
      <a:lt2>
        <a:srgbClr val="808080"/>
      </a:lt2>
      <a:accent1>
        <a:srgbClr val="8FDCFF"/>
      </a:accent1>
      <a:accent2>
        <a:srgbClr val="0073B9"/>
      </a:accent2>
      <a:accent3>
        <a:srgbClr val="FFFFFF"/>
      </a:accent3>
      <a:accent4>
        <a:srgbClr val="000000"/>
      </a:accent4>
      <a:accent5>
        <a:srgbClr val="C6EBFF"/>
      </a:accent5>
      <a:accent6>
        <a:srgbClr val="0068A7"/>
      </a:accent6>
      <a:hlink>
        <a:srgbClr val="00A799"/>
      </a:hlink>
      <a:folHlink>
        <a:srgbClr val="99CC00"/>
      </a:folHlink>
    </a:clrScheme>
    <a:fontScheme name="CorpSlide_Template_internal">
      <a:majorFont>
        <a:latin typeface="Arial Narrow"/>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CorpSlide_Template_inter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rpSlide_Template_inter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rpSlide_Template_inter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rpSlide_Template_inter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rpSlide_Template_inter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rpSlide_Template_inter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rpSlide_Template_internal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rpSlide_Template_inter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rpSlide_Template_inter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rpSlide_Template_inter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rpSlide_Template_inter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rpSlide_Template_inter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CorpSlide_Template_internal">
  <a:themeElements>
    <a:clrScheme name="">
      <a:dk1>
        <a:srgbClr val="000000"/>
      </a:dk1>
      <a:lt1>
        <a:srgbClr val="FFFFFF"/>
      </a:lt1>
      <a:dk2>
        <a:srgbClr val="000000"/>
      </a:dk2>
      <a:lt2>
        <a:srgbClr val="808080"/>
      </a:lt2>
      <a:accent1>
        <a:srgbClr val="8FDCFF"/>
      </a:accent1>
      <a:accent2>
        <a:srgbClr val="0073B9"/>
      </a:accent2>
      <a:accent3>
        <a:srgbClr val="FFFFFF"/>
      </a:accent3>
      <a:accent4>
        <a:srgbClr val="000000"/>
      </a:accent4>
      <a:accent5>
        <a:srgbClr val="C6EBFF"/>
      </a:accent5>
      <a:accent6>
        <a:srgbClr val="0068A7"/>
      </a:accent6>
      <a:hlink>
        <a:srgbClr val="00A799"/>
      </a:hlink>
      <a:folHlink>
        <a:srgbClr val="99CC00"/>
      </a:folHlink>
    </a:clrScheme>
    <a:fontScheme name="6_CorpSlide_Template_internal">
      <a:majorFont>
        <a:latin typeface="Century Gothic"/>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CorpSlide_Template_inter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CorpSlide_Template_inter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CorpSlide_Template_inter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CorpSlide_Template_inter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CorpSlide_Template_inter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CorpSlide_Template_inter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CorpSlide_Template_internal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CorpSlide_Template_inter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CorpSlide_Template_inter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CorpSlide_Template_inter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CorpSlide_Template_inter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CorpSlide_Template_inter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8FDCFF"/>
    </a:accent1>
    <a:accent2>
      <a:srgbClr val="0073B9"/>
    </a:accent2>
    <a:accent3>
      <a:srgbClr val="FFFFFF"/>
    </a:accent3>
    <a:accent4>
      <a:srgbClr val="000000"/>
    </a:accent4>
    <a:accent5>
      <a:srgbClr val="C6EBFF"/>
    </a:accent5>
    <a:accent6>
      <a:srgbClr val="0068A7"/>
    </a:accent6>
    <a:hlink>
      <a:srgbClr val="00A799"/>
    </a:hlink>
    <a:folHlink>
      <a:srgbClr val="99CC00"/>
    </a:folHlink>
  </a:clrScheme>
  <a:fontScheme name="CorpSlide_Template_internal">
    <a:majorFont>
      <a:latin typeface="Arial Narrow"/>
      <a:ea typeface="ＭＳ Ｐゴシック"/>
      <a:cs typeface=""/>
    </a:majorFont>
    <a:minorFont>
      <a:latin typeface="Arial Narrow"/>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1451</TotalTime>
  <Words>3227</Words>
  <Application>Microsoft Office PowerPoint</Application>
  <PresentationFormat>On-screen Show (4:3)</PresentationFormat>
  <Paragraphs>393</Paragraphs>
  <Slides>39</Slides>
  <Notes>24</Notes>
  <HiddenSlides>0</HiddenSlides>
  <MMClips>0</MMClips>
  <ScaleCrop>false</ScaleCrop>
  <HeadingPairs>
    <vt:vector size="8" baseType="variant">
      <vt:variant>
        <vt:lpstr>Fonts Used</vt:lpstr>
      </vt:variant>
      <vt:variant>
        <vt:i4>16</vt:i4>
      </vt:variant>
      <vt:variant>
        <vt:lpstr>Theme</vt:lpstr>
      </vt:variant>
      <vt:variant>
        <vt:i4>11</vt:i4>
      </vt:variant>
      <vt:variant>
        <vt:lpstr>Embedded OLE Servers</vt:lpstr>
      </vt:variant>
      <vt:variant>
        <vt:i4>1</vt:i4>
      </vt:variant>
      <vt:variant>
        <vt:lpstr>Slide Titles</vt:lpstr>
      </vt:variant>
      <vt:variant>
        <vt:i4>39</vt:i4>
      </vt:variant>
    </vt:vector>
  </HeadingPairs>
  <TitlesOfParts>
    <vt:vector size="67" baseType="lpstr">
      <vt:lpstr>MS PGothic</vt:lpstr>
      <vt:lpstr>MS PGothic</vt:lpstr>
      <vt:lpstr>Arial</vt:lpstr>
      <vt:lpstr>Arial Narrow</vt:lpstr>
      <vt:lpstr>Calibri</vt:lpstr>
      <vt:lpstr>Calibri (Body)</vt:lpstr>
      <vt:lpstr>Century Gothic</vt:lpstr>
      <vt:lpstr>Franklin Gothic Book</vt:lpstr>
      <vt:lpstr>Futura</vt:lpstr>
      <vt:lpstr>Helvetica</vt:lpstr>
      <vt:lpstr>ITC Franklin Gothic Std Med</vt:lpstr>
      <vt:lpstr>Monotype Sorts</vt:lpstr>
      <vt:lpstr>Times</vt:lpstr>
      <vt:lpstr>Times New Roman</vt:lpstr>
      <vt:lpstr>Wingdings</vt:lpstr>
      <vt:lpstr>ヒラギノ角ゴ Pro W3</vt:lpstr>
      <vt:lpstr>5_Office Theme</vt:lpstr>
      <vt:lpstr>4_Office Theme</vt:lpstr>
      <vt:lpstr>Office Theme</vt:lpstr>
      <vt:lpstr>23_CorpSlide_Template_internal</vt:lpstr>
      <vt:lpstr>11_CorpSlide_Template_internal</vt:lpstr>
      <vt:lpstr>18_62673_CorporateSlideTemp</vt:lpstr>
      <vt:lpstr>1_CorpSlide_Template_internal</vt:lpstr>
      <vt:lpstr>13_CorpSlide_Template_internal</vt:lpstr>
      <vt:lpstr>8_CorpSlide_Template_internal</vt:lpstr>
      <vt:lpstr>BuyValue</vt:lpstr>
      <vt:lpstr>1_Office Theme</vt:lpstr>
      <vt:lpstr>Chart</vt:lpstr>
      <vt:lpstr>National Quality Strategy Webinar</vt:lpstr>
      <vt:lpstr>Housekeeping</vt:lpstr>
      <vt:lpstr>Agenda</vt:lpstr>
      <vt:lpstr>The National Quality Strategy: Using Payment to Improve Health and Health Care Quality</vt:lpstr>
      <vt:lpstr>Background on the National Quality Strategy</vt:lpstr>
      <vt:lpstr>The IHI Triple Aim and NQS Three Aims</vt:lpstr>
      <vt:lpstr>Six National Quality Strategy Priorities</vt:lpstr>
      <vt:lpstr>Nine National Quality Strategy Levers</vt:lpstr>
      <vt:lpstr>Payment</vt:lpstr>
      <vt:lpstr>Switching from Volume Buying to Value Buying – THE Quality Challenge for Private Purchasers</vt:lpstr>
      <vt:lpstr>Value-Based Purchasing is a Key Design Element in the ACA  </vt:lpstr>
      <vt:lpstr>Value Purchasing Is The Primary Way Private Purchasers Support Quality Improvement</vt:lpstr>
      <vt:lpstr>To Be Successful, Value Purchasing Requires Good Measures &amp; Alignment</vt:lpstr>
      <vt:lpstr>PowerPoint Presentation</vt:lpstr>
      <vt:lpstr>The Buying Value Project</vt:lpstr>
      <vt:lpstr>Buying Value Work On Accelerating Value Purchasing in Private Sector </vt:lpstr>
      <vt:lpstr>2013 Buying Value Research Found Little Alignment Across Measure Sets</vt:lpstr>
      <vt:lpstr>How Often are “Shared Measures” Actually Shared?</vt:lpstr>
      <vt:lpstr>How Did We Get Into this Mess?</vt:lpstr>
      <vt:lpstr>Buying Value Model for Consensus Core Measure Sets – Spring, 2014</vt:lpstr>
      <vt:lpstr>Buying Value Assistance for Those Creating/Revising Measure Sets</vt:lpstr>
      <vt:lpstr>PowerPoint Presentation</vt:lpstr>
      <vt:lpstr>Success Story: Federal Agencies Agree to Cut Measures in 7 Areas from 567 to 35!</vt:lpstr>
      <vt:lpstr>For More Information…</vt:lpstr>
      <vt:lpstr>The Alternative Quality Contract (AQC): Improving Quality While Slowing Spending Growth</vt:lpstr>
      <vt:lpstr>PowerPoint Presentation</vt:lpstr>
      <vt:lpstr>PowerPoint Presentation</vt:lpstr>
      <vt:lpstr>Results Under The AQC: Improvement of the 2009 Cohort of AQC Groups from 2007-2012</vt:lpstr>
      <vt:lpstr>PowerPoint Presentation</vt:lpstr>
      <vt:lpstr>Total Cost Results</vt:lpstr>
      <vt:lpstr>Components of the AQC Support Model</vt:lpstr>
      <vt:lpstr>PowerPoint Presentation</vt:lpstr>
      <vt:lpstr>Summary and Priority Issues Ahead </vt:lpstr>
      <vt:lpstr>PowerPoint Presentation</vt:lpstr>
      <vt:lpstr>Facilitated Discussion </vt:lpstr>
      <vt:lpstr>How to Find More Tools and Resources</vt:lpstr>
      <vt:lpstr>Questions and Answers</vt:lpstr>
      <vt:lpstr>Questions and Answers</vt:lpstr>
      <vt:lpstr>PowerPoint Presentation</vt:lpstr>
    </vt:vector>
  </TitlesOfParts>
  <Company>Booz Allen Hamilton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Quality Strategy Webinar</dc:title>
  <dc:creator>Seamus McKinsey</dc:creator>
  <cp:lastModifiedBy>Plochman, Heather [USA]</cp:lastModifiedBy>
  <cp:revision>92</cp:revision>
  <cp:lastPrinted>2014-08-14T19:22:30Z</cp:lastPrinted>
  <dcterms:created xsi:type="dcterms:W3CDTF">2014-07-30T20:29:47Z</dcterms:created>
  <dcterms:modified xsi:type="dcterms:W3CDTF">2015-01-29T16:58:37Z</dcterms:modified>
</cp:coreProperties>
</file>