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6.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7.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8.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90" r:id="rId2"/>
    <p:sldMasterId id="2147483705" r:id="rId3"/>
    <p:sldMasterId id="2147483720" r:id="rId4"/>
    <p:sldMasterId id="2147483780" r:id="rId5"/>
    <p:sldMasterId id="2147483813" r:id="rId6"/>
    <p:sldMasterId id="2147483845" r:id="rId7"/>
    <p:sldMasterId id="2147483859" r:id="rId8"/>
    <p:sldMasterId id="2147483874" r:id="rId9"/>
  </p:sldMasterIdLst>
  <p:notesMasterIdLst>
    <p:notesMasterId r:id="rId49"/>
  </p:notesMasterIdLst>
  <p:sldIdLst>
    <p:sldId id="280" r:id="rId10"/>
    <p:sldId id="284" r:id="rId11"/>
    <p:sldId id="290" r:id="rId12"/>
    <p:sldId id="286" r:id="rId13"/>
    <p:sldId id="292" r:id="rId14"/>
    <p:sldId id="258" r:id="rId15"/>
    <p:sldId id="293" r:id="rId16"/>
    <p:sldId id="259" r:id="rId17"/>
    <p:sldId id="260" r:id="rId18"/>
    <p:sldId id="261" r:id="rId19"/>
    <p:sldId id="262" r:id="rId20"/>
    <p:sldId id="287" r:id="rId21"/>
    <p:sldId id="314" r:id="rId22"/>
    <p:sldId id="302" r:id="rId23"/>
    <p:sldId id="303" r:id="rId24"/>
    <p:sldId id="318" r:id="rId25"/>
    <p:sldId id="317" r:id="rId26"/>
    <p:sldId id="304" r:id="rId27"/>
    <p:sldId id="305" r:id="rId28"/>
    <p:sldId id="306" r:id="rId29"/>
    <p:sldId id="313" r:id="rId30"/>
    <p:sldId id="282" r:id="rId31"/>
    <p:sldId id="320" r:id="rId32"/>
    <p:sldId id="321" r:id="rId33"/>
    <p:sldId id="322" r:id="rId34"/>
    <p:sldId id="323" r:id="rId35"/>
    <p:sldId id="324" r:id="rId36"/>
    <p:sldId id="325" r:id="rId37"/>
    <p:sldId id="326" r:id="rId38"/>
    <p:sldId id="327" r:id="rId39"/>
    <p:sldId id="328" r:id="rId40"/>
    <p:sldId id="329" r:id="rId41"/>
    <p:sldId id="330" r:id="rId42"/>
    <p:sldId id="331" r:id="rId43"/>
    <p:sldId id="332" r:id="rId44"/>
    <p:sldId id="319" r:id="rId45"/>
    <p:sldId id="299" r:id="rId46"/>
    <p:sldId id="300" r:id="rId47"/>
    <p:sldId id="301" r:id="rId48"/>
  </p:sldIdLst>
  <p:sldSz cx="9144000" cy="6858000" type="screen4x3"/>
  <p:notesSz cx="6900863" cy="9291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ntine, Michele (AHRQ/OCKT) (CTR)" initials="MV" lastIdx="11" clrIdx="0"/>
  <p:cmAuthor id="1" name="Seamus McKinsey" initials="S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78440" autoAdjust="0"/>
  </p:normalViewPr>
  <p:slideViewPr>
    <p:cSldViewPr>
      <p:cViewPr>
        <p:scale>
          <a:sx n="66" d="100"/>
          <a:sy n="66" d="100"/>
        </p:scale>
        <p:origin x="-2304" y="-594"/>
      </p:cViewPr>
      <p:guideLst>
        <p:guide orient="horz" pos="2160"/>
        <p:guide pos="2880"/>
      </p:guideLst>
    </p:cSldViewPr>
  </p:slideViewPr>
  <p:outlineViewPr>
    <p:cViewPr>
      <p:scale>
        <a:sx n="33" d="100"/>
        <a:sy n="33" d="100"/>
      </p:scale>
      <p:origin x="0" y="144"/>
    </p:cViewPr>
  </p:outlineViewPr>
  <p:notesTextViewPr>
    <p:cViewPr>
      <p:scale>
        <a:sx n="1" d="1"/>
        <a:sy n="1" d="1"/>
      </p:scale>
      <p:origin x="0" y="0"/>
    </p:cViewPr>
  </p:notesTextViewPr>
  <p:sorterViewPr>
    <p:cViewPr>
      <p:scale>
        <a:sx n="100" d="100"/>
        <a:sy n="100" d="100"/>
      </p:scale>
      <p:origin x="0" y="4560"/>
    </p:cViewPr>
  </p:sorterViewPr>
  <p:notesViewPr>
    <p:cSldViewPr>
      <p:cViewPr varScale="1">
        <p:scale>
          <a:sx n="78" d="100"/>
          <a:sy n="78" d="100"/>
        </p:scale>
        <p:origin x="-1998" y="-102"/>
      </p:cViewPr>
      <p:guideLst>
        <p:guide orient="horz" pos="2926"/>
        <p:guide pos="217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8" Type="http://schemas.openxmlformats.org/officeDocument/2006/relationships/slideMaster" Target="slideMasters/slideMaster8.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A6F549-3784-48CD-9D18-9971E66FD220}" type="doc">
      <dgm:prSet loTypeId="urn:microsoft.com/office/officeart/2005/8/layout/pyramid1" loCatId="pyramid" qsTypeId="urn:microsoft.com/office/officeart/2005/8/quickstyle/simple3" qsCatId="simple" csTypeId="urn:microsoft.com/office/officeart/2005/8/colors/accent6_3" csCatId="accent6" phldr="1"/>
      <dgm:spPr/>
      <dgm:t>
        <a:bodyPr/>
        <a:lstStyle/>
        <a:p>
          <a:endParaRPr lang="en-US"/>
        </a:p>
      </dgm:t>
    </dgm:pt>
    <dgm:pt modelId="{19073616-8837-4D1A-9161-3E916B36778A}">
      <dgm:prSet phldrT="[Text]" custT="1"/>
      <dgm:spPr>
        <a:xfrm>
          <a:off x="2090458" y="681352"/>
          <a:ext cx="1448608" cy="416682"/>
        </a:xfrm>
        <a:prstGeom prst="trapezoid">
          <a:avLst>
            <a:gd name="adj" fmla="val 65964"/>
          </a:avLst>
        </a:prstGeom>
      </dgm:spPr>
      <dgm:t>
        <a:bodyPr/>
        <a:lstStyle/>
        <a:p>
          <a:r>
            <a:rPr lang="en-US" sz="1600" b="1" dirty="0" smtClean="0">
              <a:latin typeface="Calibri"/>
              <a:ea typeface="+mn-ea"/>
              <a:cs typeface="+mn-cs"/>
            </a:rPr>
            <a:t>Vision</a:t>
          </a:r>
          <a:endParaRPr lang="en-US" sz="1600" b="1" dirty="0">
            <a:latin typeface="Calibri"/>
            <a:ea typeface="+mn-ea"/>
            <a:cs typeface="+mn-cs"/>
          </a:endParaRPr>
        </a:p>
      </dgm:t>
    </dgm:pt>
    <dgm:pt modelId="{A044AF1F-2229-4E03-BED4-00A56A5E2ED2}" type="parTrans" cxnId="{A4E07958-0640-4B50-965D-A9AC6ACAB655}">
      <dgm:prSet/>
      <dgm:spPr/>
      <dgm:t>
        <a:bodyPr/>
        <a:lstStyle/>
        <a:p>
          <a:endParaRPr lang="en-US"/>
        </a:p>
      </dgm:t>
    </dgm:pt>
    <dgm:pt modelId="{186146BD-013D-4A91-832B-0DAB313E2B3A}" type="sibTrans" cxnId="{A4E07958-0640-4B50-965D-A9AC6ACAB655}">
      <dgm:prSet/>
      <dgm:spPr/>
      <dgm:t>
        <a:bodyPr/>
        <a:lstStyle/>
        <a:p>
          <a:endParaRPr lang="en-US"/>
        </a:p>
      </dgm:t>
    </dgm:pt>
    <dgm:pt modelId="{872DE5BB-F107-48C4-B316-EA0C4EED6A59}">
      <dgm:prSet phldrT="[Text]" custT="1"/>
      <dgm:spPr>
        <a:xfrm>
          <a:off x="1760473" y="1105544"/>
          <a:ext cx="2077902" cy="477001"/>
        </a:xfrm>
        <a:prstGeom prst="trapezoid">
          <a:avLst>
            <a:gd name="adj" fmla="val 65964"/>
          </a:avLst>
        </a:prstGeom>
      </dgm:spPr>
      <dgm:t>
        <a:bodyPr/>
        <a:lstStyle/>
        <a:p>
          <a:r>
            <a:rPr lang="en-US" sz="1600" b="1" dirty="0" smtClean="0">
              <a:latin typeface="Calibri"/>
              <a:ea typeface="+mn-ea"/>
              <a:cs typeface="+mn-cs"/>
            </a:rPr>
            <a:t>Goals</a:t>
          </a:r>
          <a:endParaRPr lang="en-US" sz="1200" b="1" dirty="0">
            <a:latin typeface="Calibri"/>
            <a:ea typeface="+mn-ea"/>
            <a:cs typeface="+mn-cs"/>
          </a:endParaRPr>
        </a:p>
      </dgm:t>
    </dgm:pt>
    <dgm:pt modelId="{AEC9900D-0197-4F9E-A09C-76A9E825C4C4}" type="parTrans" cxnId="{8E32D2E0-1A4F-4185-BFB6-35D6576AA977}">
      <dgm:prSet/>
      <dgm:spPr/>
      <dgm:t>
        <a:bodyPr/>
        <a:lstStyle/>
        <a:p>
          <a:endParaRPr lang="en-US"/>
        </a:p>
      </dgm:t>
    </dgm:pt>
    <dgm:pt modelId="{66097F76-E971-4072-8915-100147EFE574}" type="sibTrans" cxnId="{8E32D2E0-1A4F-4185-BFB6-35D6576AA977}">
      <dgm:prSet/>
      <dgm:spPr/>
      <dgm:t>
        <a:bodyPr/>
        <a:lstStyle/>
        <a:p>
          <a:endParaRPr lang="en-US"/>
        </a:p>
      </dgm:t>
    </dgm:pt>
    <dgm:pt modelId="{5B7EE17C-FAC0-4BAF-A8EB-2EFA25DD922C}">
      <dgm:prSet custT="1"/>
      <dgm:spPr>
        <a:xfrm>
          <a:off x="1310412" y="1575035"/>
          <a:ext cx="2951510" cy="662188"/>
        </a:xfrm>
        <a:prstGeom prst="trapezoid">
          <a:avLst>
            <a:gd name="adj" fmla="val 65964"/>
          </a:avLst>
        </a:prstGeom>
      </dgm:spPr>
      <dgm:t>
        <a:bodyPr/>
        <a:lstStyle/>
        <a:p>
          <a:r>
            <a:rPr lang="en-US" sz="1600" b="1" dirty="0" smtClean="0">
              <a:latin typeface="Calibri"/>
              <a:ea typeface="+mn-ea"/>
              <a:cs typeface="+mn-cs"/>
            </a:rPr>
            <a:t>Objectives &amp; Desired Outcomes</a:t>
          </a:r>
          <a:endParaRPr lang="en-US" sz="1600" b="1" dirty="0">
            <a:latin typeface="Calibri"/>
            <a:ea typeface="+mn-ea"/>
            <a:cs typeface="+mn-cs"/>
          </a:endParaRPr>
        </a:p>
      </dgm:t>
    </dgm:pt>
    <dgm:pt modelId="{699B1E44-7000-4098-9CB5-FC7A1F88C910}" type="parTrans" cxnId="{1DF16968-5F01-4742-B363-A283E693EAC4}">
      <dgm:prSet/>
      <dgm:spPr/>
      <dgm:t>
        <a:bodyPr/>
        <a:lstStyle/>
        <a:p>
          <a:endParaRPr lang="en-US"/>
        </a:p>
      </dgm:t>
    </dgm:pt>
    <dgm:pt modelId="{1B9E20EC-F201-4AA2-9AEE-9D16A965DEF0}" type="sibTrans" cxnId="{1DF16968-5F01-4742-B363-A283E693EAC4}">
      <dgm:prSet/>
      <dgm:spPr/>
      <dgm:t>
        <a:bodyPr/>
        <a:lstStyle/>
        <a:p>
          <a:endParaRPr lang="en-US"/>
        </a:p>
      </dgm:t>
    </dgm:pt>
    <dgm:pt modelId="{631EAB17-78BF-476A-966B-747388E3D1F2}">
      <dgm:prSet/>
      <dgm:spPr>
        <a:xfrm>
          <a:off x="873608" y="2237224"/>
          <a:ext cx="3825118" cy="662188"/>
        </a:xfrm>
        <a:prstGeom prst="trapezoid">
          <a:avLst>
            <a:gd name="adj" fmla="val 65964"/>
          </a:avLst>
        </a:prstGeom>
      </dgm:spPr>
      <dgm:t>
        <a:bodyPr/>
        <a:lstStyle/>
        <a:p>
          <a:r>
            <a:rPr lang="en-US" b="1" i="0" dirty="0" smtClean="0">
              <a:latin typeface="Calibri"/>
              <a:ea typeface="+mn-ea"/>
              <a:cs typeface="+mn-cs"/>
            </a:rPr>
            <a:t>Performance Measures and Targets</a:t>
          </a:r>
          <a:endParaRPr lang="en-US" b="1" i="0" dirty="0">
            <a:latin typeface="Calibri"/>
            <a:ea typeface="+mn-ea"/>
            <a:cs typeface="+mn-cs"/>
          </a:endParaRPr>
        </a:p>
      </dgm:t>
    </dgm:pt>
    <dgm:pt modelId="{A86F87C6-CDA1-4ED4-958A-05751EB1B0E2}" type="parTrans" cxnId="{C67A945E-7514-44C1-A380-D9D06EF34BA5}">
      <dgm:prSet/>
      <dgm:spPr/>
      <dgm:t>
        <a:bodyPr/>
        <a:lstStyle/>
        <a:p>
          <a:endParaRPr lang="en-US"/>
        </a:p>
      </dgm:t>
    </dgm:pt>
    <dgm:pt modelId="{BFAAC0EA-C7BE-413A-AC25-3EF408850E31}" type="sibTrans" cxnId="{C67A945E-7514-44C1-A380-D9D06EF34BA5}">
      <dgm:prSet/>
      <dgm:spPr/>
      <dgm:t>
        <a:bodyPr/>
        <a:lstStyle/>
        <a:p>
          <a:endParaRPr lang="en-US"/>
        </a:p>
      </dgm:t>
    </dgm:pt>
    <dgm:pt modelId="{AFDFD474-1531-4174-A1FF-6A1C261CF45B}">
      <dgm:prSet/>
      <dgm:spPr>
        <a:xfrm>
          <a:off x="436804" y="2899413"/>
          <a:ext cx="4698726" cy="662188"/>
        </a:xfrm>
        <a:prstGeom prst="trapezoid">
          <a:avLst>
            <a:gd name="adj" fmla="val 65964"/>
          </a:avLst>
        </a:prstGeom>
      </dgm:spPr>
      <dgm:t>
        <a:bodyPr/>
        <a:lstStyle/>
        <a:p>
          <a:r>
            <a:rPr lang="en-US" b="1" dirty="0" smtClean="0">
              <a:latin typeface="Calibri"/>
              <a:ea typeface="+mn-ea"/>
              <a:cs typeface="+mn-cs"/>
            </a:rPr>
            <a:t>Initiatives</a:t>
          </a:r>
          <a:endParaRPr lang="en-US" b="1" dirty="0">
            <a:latin typeface="Calibri"/>
            <a:ea typeface="+mn-ea"/>
            <a:cs typeface="+mn-cs"/>
          </a:endParaRPr>
        </a:p>
      </dgm:t>
    </dgm:pt>
    <dgm:pt modelId="{D2AD34AA-C2B4-4B33-BD41-621BB3EFDDD9}" type="parTrans" cxnId="{AD6C1021-8DCA-4F09-A6F5-66592D7CEDC9}">
      <dgm:prSet/>
      <dgm:spPr/>
      <dgm:t>
        <a:bodyPr/>
        <a:lstStyle/>
        <a:p>
          <a:endParaRPr lang="en-US"/>
        </a:p>
      </dgm:t>
    </dgm:pt>
    <dgm:pt modelId="{3DAFB2B6-0B53-4883-8753-E8DA03949AB6}" type="sibTrans" cxnId="{AD6C1021-8DCA-4F09-A6F5-66592D7CEDC9}">
      <dgm:prSet/>
      <dgm:spPr/>
      <dgm:t>
        <a:bodyPr/>
        <a:lstStyle/>
        <a:p>
          <a:endParaRPr lang="en-US"/>
        </a:p>
      </dgm:t>
    </dgm:pt>
    <dgm:pt modelId="{C9B9EF71-8344-47F3-BF17-584F9D6CC7B5}">
      <dgm:prSet/>
      <dgm:spPr>
        <a:xfrm>
          <a:off x="0" y="3561602"/>
          <a:ext cx="5572334" cy="662188"/>
        </a:xfrm>
        <a:prstGeom prst="trapezoid">
          <a:avLst>
            <a:gd name="adj" fmla="val 65964"/>
          </a:avLst>
        </a:prstGeom>
      </dgm:spPr>
      <dgm:t>
        <a:bodyPr/>
        <a:lstStyle/>
        <a:p>
          <a:r>
            <a:rPr lang="en-US" b="1" dirty="0" smtClean="0">
              <a:latin typeface="Calibri"/>
              <a:ea typeface="+mn-ea"/>
              <a:cs typeface="+mn-cs"/>
            </a:rPr>
            <a:t>Activities</a:t>
          </a:r>
          <a:endParaRPr lang="en-US" b="1" dirty="0">
            <a:latin typeface="Calibri"/>
            <a:ea typeface="+mn-ea"/>
            <a:cs typeface="+mn-cs"/>
          </a:endParaRPr>
        </a:p>
      </dgm:t>
    </dgm:pt>
    <dgm:pt modelId="{8A57DEFF-C36E-4BB2-9F3A-11FE83513E8C}" type="parTrans" cxnId="{6909B92A-7448-469E-8637-9F644414D115}">
      <dgm:prSet/>
      <dgm:spPr/>
      <dgm:t>
        <a:bodyPr/>
        <a:lstStyle/>
        <a:p>
          <a:endParaRPr lang="en-US"/>
        </a:p>
      </dgm:t>
    </dgm:pt>
    <dgm:pt modelId="{C670589E-0055-4679-AA22-15799F73AF14}" type="sibTrans" cxnId="{6909B92A-7448-469E-8637-9F644414D115}">
      <dgm:prSet/>
      <dgm:spPr/>
      <dgm:t>
        <a:bodyPr/>
        <a:lstStyle/>
        <a:p>
          <a:endParaRPr lang="en-US"/>
        </a:p>
      </dgm:t>
    </dgm:pt>
    <dgm:pt modelId="{00F204C0-12E0-4AE6-8E9E-747096B55950}">
      <dgm:prSet phldrT="[Text]" custT="1"/>
      <dgm:spPr/>
      <dgm:t>
        <a:bodyPr anchor="b"/>
        <a:lstStyle/>
        <a:p>
          <a:r>
            <a:rPr lang="en-US" sz="1600" b="1" dirty="0" smtClean="0"/>
            <a:t>Mission</a:t>
          </a:r>
          <a:endParaRPr lang="en-US" sz="1700" b="1" dirty="0"/>
        </a:p>
      </dgm:t>
    </dgm:pt>
    <dgm:pt modelId="{63678F55-F75D-4BD5-9F2A-4352F2A34F8A}" type="parTrans" cxnId="{DD69C672-6D51-4186-A7F8-CDA1F5B63D45}">
      <dgm:prSet/>
      <dgm:spPr/>
      <dgm:t>
        <a:bodyPr/>
        <a:lstStyle/>
        <a:p>
          <a:endParaRPr lang="en-US"/>
        </a:p>
      </dgm:t>
    </dgm:pt>
    <dgm:pt modelId="{4C94D1C6-9834-4DD1-A466-F7153850F5B4}" type="sibTrans" cxnId="{DD69C672-6D51-4186-A7F8-CDA1F5B63D45}">
      <dgm:prSet/>
      <dgm:spPr/>
      <dgm:t>
        <a:bodyPr/>
        <a:lstStyle/>
        <a:p>
          <a:endParaRPr lang="en-US"/>
        </a:p>
      </dgm:t>
    </dgm:pt>
    <dgm:pt modelId="{DAF443DF-2779-40E4-B086-3B6DB2A7CAFD}" type="pres">
      <dgm:prSet presAssocID="{8FA6F549-3784-48CD-9D18-9971E66FD220}" presName="Name0" presStyleCnt="0">
        <dgm:presLayoutVars>
          <dgm:dir/>
          <dgm:animLvl val="lvl"/>
          <dgm:resizeHandles val="exact"/>
        </dgm:presLayoutVars>
      </dgm:prSet>
      <dgm:spPr/>
      <dgm:t>
        <a:bodyPr/>
        <a:lstStyle/>
        <a:p>
          <a:endParaRPr lang="en-US"/>
        </a:p>
      </dgm:t>
    </dgm:pt>
    <dgm:pt modelId="{28916F82-3E70-4A99-9878-89B7185A6BE7}" type="pres">
      <dgm:prSet presAssocID="{00F204C0-12E0-4AE6-8E9E-747096B55950}" presName="Name8" presStyleCnt="0"/>
      <dgm:spPr/>
      <dgm:t>
        <a:bodyPr/>
        <a:lstStyle/>
        <a:p>
          <a:endParaRPr lang="en-US"/>
        </a:p>
      </dgm:t>
    </dgm:pt>
    <dgm:pt modelId="{F5CB4C5B-7525-413E-A161-FBC05EB30F18}" type="pres">
      <dgm:prSet presAssocID="{00F204C0-12E0-4AE6-8E9E-747096B55950}" presName="level" presStyleLbl="node1" presStyleIdx="0" presStyleCnt="7" custScaleY="102894" custLinFactNeighborX="3947">
        <dgm:presLayoutVars>
          <dgm:chMax val="1"/>
          <dgm:bulletEnabled val="1"/>
        </dgm:presLayoutVars>
      </dgm:prSet>
      <dgm:spPr/>
      <dgm:t>
        <a:bodyPr/>
        <a:lstStyle/>
        <a:p>
          <a:endParaRPr lang="en-US"/>
        </a:p>
      </dgm:t>
    </dgm:pt>
    <dgm:pt modelId="{929FFC8A-BDE2-4FD2-B0BA-7E2CCA1B0EC3}" type="pres">
      <dgm:prSet presAssocID="{00F204C0-12E0-4AE6-8E9E-747096B55950}" presName="levelTx" presStyleLbl="revTx" presStyleIdx="0" presStyleCnt="0">
        <dgm:presLayoutVars>
          <dgm:chMax val="1"/>
          <dgm:bulletEnabled val="1"/>
        </dgm:presLayoutVars>
      </dgm:prSet>
      <dgm:spPr/>
      <dgm:t>
        <a:bodyPr/>
        <a:lstStyle/>
        <a:p>
          <a:endParaRPr lang="en-US"/>
        </a:p>
      </dgm:t>
    </dgm:pt>
    <dgm:pt modelId="{B64BD650-482F-44B2-B42F-9253DEB5DD6B}" type="pres">
      <dgm:prSet presAssocID="{19073616-8837-4D1A-9161-3E916B36778A}" presName="Name8" presStyleCnt="0"/>
      <dgm:spPr/>
      <dgm:t>
        <a:bodyPr/>
        <a:lstStyle/>
        <a:p>
          <a:endParaRPr lang="en-US"/>
        </a:p>
      </dgm:t>
    </dgm:pt>
    <dgm:pt modelId="{367D2297-E4C1-4407-8D01-99AFF0F27E60}" type="pres">
      <dgm:prSet presAssocID="{19073616-8837-4D1A-9161-3E916B36778A}" presName="level" presStyleLbl="node1" presStyleIdx="1" presStyleCnt="7" custScaleY="62925" custLinFactNeighborX="1974">
        <dgm:presLayoutVars>
          <dgm:chMax val="1"/>
          <dgm:bulletEnabled val="1"/>
        </dgm:presLayoutVars>
      </dgm:prSet>
      <dgm:spPr/>
      <dgm:t>
        <a:bodyPr/>
        <a:lstStyle/>
        <a:p>
          <a:endParaRPr lang="en-US"/>
        </a:p>
      </dgm:t>
    </dgm:pt>
    <dgm:pt modelId="{6FDED322-FF25-430D-B585-38BEE258905A}" type="pres">
      <dgm:prSet presAssocID="{19073616-8837-4D1A-9161-3E916B36778A}" presName="levelTx" presStyleLbl="revTx" presStyleIdx="0" presStyleCnt="0">
        <dgm:presLayoutVars>
          <dgm:chMax val="1"/>
          <dgm:bulletEnabled val="1"/>
        </dgm:presLayoutVars>
      </dgm:prSet>
      <dgm:spPr/>
      <dgm:t>
        <a:bodyPr/>
        <a:lstStyle/>
        <a:p>
          <a:endParaRPr lang="en-US"/>
        </a:p>
      </dgm:t>
    </dgm:pt>
    <dgm:pt modelId="{13477207-808B-4C77-A9D2-E02D36F79D8A}" type="pres">
      <dgm:prSet presAssocID="{872DE5BB-F107-48C4-B316-EA0C4EED6A59}" presName="Name8" presStyleCnt="0"/>
      <dgm:spPr/>
      <dgm:t>
        <a:bodyPr/>
        <a:lstStyle/>
        <a:p>
          <a:endParaRPr lang="en-US"/>
        </a:p>
      </dgm:t>
    </dgm:pt>
    <dgm:pt modelId="{8953425D-F65E-494D-8FED-948C74795688}" type="pres">
      <dgm:prSet presAssocID="{872DE5BB-F107-48C4-B316-EA0C4EED6A59}" presName="level" presStyleLbl="node1" presStyleIdx="2" presStyleCnt="7" custAng="0" custScaleY="72034" custLinFactNeighborX="638" custLinFactNeighborY="1134">
        <dgm:presLayoutVars>
          <dgm:chMax val="1"/>
          <dgm:bulletEnabled val="1"/>
        </dgm:presLayoutVars>
      </dgm:prSet>
      <dgm:spPr/>
      <dgm:t>
        <a:bodyPr/>
        <a:lstStyle/>
        <a:p>
          <a:endParaRPr lang="en-US"/>
        </a:p>
      </dgm:t>
    </dgm:pt>
    <dgm:pt modelId="{987365D8-423F-4353-BB02-84F77DD9FF67}" type="pres">
      <dgm:prSet presAssocID="{872DE5BB-F107-48C4-B316-EA0C4EED6A59}" presName="levelTx" presStyleLbl="revTx" presStyleIdx="0" presStyleCnt="0">
        <dgm:presLayoutVars>
          <dgm:chMax val="1"/>
          <dgm:bulletEnabled val="1"/>
        </dgm:presLayoutVars>
      </dgm:prSet>
      <dgm:spPr/>
      <dgm:t>
        <a:bodyPr/>
        <a:lstStyle/>
        <a:p>
          <a:endParaRPr lang="en-US"/>
        </a:p>
      </dgm:t>
    </dgm:pt>
    <dgm:pt modelId="{9ADE54A5-524C-4974-954D-F7E8EB46B2A5}" type="pres">
      <dgm:prSet presAssocID="{5B7EE17C-FAC0-4BAF-A8EB-2EFA25DD922C}" presName="Name8" presStyleCnt="0"/>
      <dgm:spPr/>
      <dgm:t>
        <a:bodyPr/>
        <a:lstStyle/>
        <a:p>
          <a:endParaRPr lang="en-US"/>
        </a:p>
      </dgm:t>
    </dgm:pt>
    <dgm:pt modelId="{525C4E8B-A1D5-4459-B039-05DB92DE8BAA}" type="pres">
      <dgm:prSet presAssocID="{5B7EE17C-FAC0-4BAF-A8EB-2EFA25DD922C}" presName="level" presStyleLbl="node1" presStyleIdx="3" presStyleCnt="7">
        <dgm:presLayoutVars>
          <dgm:chMax val="1"/>
          <dgm:bulletEnabled val="1"/>
        </dgm:presLayoutVars>
      </dgm:prSet>
      <dgm:spPr/>
      <dgm:t>
        <a:bodyPr/>
        <a:lstStyle/>
        <a:p>
          <a:endParaRPr lang="en-US"/>
        </a:p>
      </dgm:t>
    </dgm:pt>
    <dgm:pt modelId="{8AFEE5FD-6ECD-475E-8BA3-00C4CA68C268}" type="pres">
      <dgm:prSet presAssocID="{5B7EE17C-FAC0-4BAF-A8EB-2EFA25DD922C}" presName="levelTx" presStyleLbl="revTx" presStyleIdx="0" presStyleCnt="0">
        <dgm:presLayoutVars>
          <dgm:chMax val="1"/>
          <dgm:bulletEnabled val="1"/>
        </dgm:presLayoutVars>
      </dgm:prSet>
      <dgm:spPr/>
      <dgm:t>
        <a:bodyPr/>
        <a:lstStyle/>
        <a:p>
          <a:endParaRPr lang="en-US"/>
        </a:p>
      </dgm:t>
    </dgm:pt>
    <dgm:pt modelId="{188405F2-AFA0-465D-B20A-3B8F8575FFF3}" type="pres">
      <dgm:prSet presAssocID="{631EAB17-78BF-476A-966B-747388E3D1F2}" presName="Name8" presStyleCnt="0"/>
      <dgm:spPr/>
      <dgm:t>
        <a:bodyPr/>
        <a:lstStyle/>
        <a:p>
          <a:endParaRPr lang="en-US"/>
        </a:p>
      </dgm:t>
    </dgm:pt>
    <dgm:pt modelId="{1EBADDA2-07A9-4D44-9D22-0DA7D97880FD}" type="pres">
      <dgm:prSet presAssocID="{631EAB17-78BF-476A-966B-747388E3D1F2}" presName="level" presStyleLbl="node1" presStyleIdx="4" presStyleCnt="7">
        <dgm:presLayoutVars>
          <dgm:chMax val="1"/>
          <dgm:bulletEnabled val="1"/>
        </dgm:presLayoutVars>
      </dgm:prSet>
      <dgm:spPr/>
      <dgm:t>
        <a:bodyPr/>
        <a:lstStyle/>
        <a:p>
          <a:endParaRPr lang="en-US"/>
        </a:p>
      </dgm:t>
    </dgm:pt>
    <dgm:pt modelId="{3D849A3B-9AAB-47CB-846C-2E75E2C93552}" type="pres">
      <dgm:prSet presAssocID="{631EAB17-78BF-476A-966B-747388E3D1F2}" presName="levelTx" presStyleLbl="revTx" presStyleIdx="0" presStyleCnt="0">
        <dgm:presLayoutVars>
          <dgm:chMax val="1"/>
          <dgm:bulletEnabled val="1"/>
        </dgm:presLayoutVars>
      </dgm:prSet>
      <dgm:spPr/>
      <dgm:t>
        <a:bodyPr/>
        <a:lstStyle/>
        <a:p>
          <a:endParaRPr lang="en-US"/>
        </a:p>
      </dgm:t>
    </dgm:pt>
    <dgm:pt modelId="{DE3C9914-7D60-48BF-8F4E-A22CCC3F795E}" type="pres">
      <dgm:prSet presAssocID="{AFDFD474-1531-4174-A1FF-6A1C261CF45B}" presName="Name8" presStyleCnt="0"/>
      <dgm:spPr/>
      <dgm:t>
        <a:bodyPr/>
        <a:lstStyle/>
        <a:p>
          <a:endParaRPr lang="en-US"/>
        </a:p>
      </dgm:t>
    </dgm:pt>
    <dgm:pt modelId="{C4402541-9C8F-4386-97A1-948446FA44C6}" type="pres">
      <dgm:prSet presAssocID="{AFDFD474-1531-4174-A1FF-6A1C261CF45B}" presName="level" presStyleLbl="node1" presStyleIdx="5" presStyleCnt="7">
        <dgm:presLayoutVars>
          <dgm:chMax val="1"/>
          <dgm:bulletEnabled val="1"/>
        </dgm:presLayoutVars>
      </dgm:prSet>
      <dgm:spPr/>
      <dgm:t>
        <a:bodyPr/>
        <a:lstStyle/>
        <a:p>
          <a:endParaRPr lang="en-US"/>
        </a:p>
      </dgm:t>
    </dgm:pt>
    <dgm:pt modelId="{63337540-CA5F-47B4-9A92-17DD8B9636AA}" type="pres">
      <dgm:prSet presAssocID="{AFDFD474-1531-4174-A1FF-6A1C261CF45B}" presName="levelTx" presStyleLbl="revTx" presStyleIdx="0" presStyleCnt="0">
        <dgm:presLayoutVars>
          <dgm:chMax val="1"/>
          <dgm:bulletEnabled val="1"/>
        </dgm:presLayoutVars>
      </dgm:prSet>
      <dgm:spPr/>
      <dgm:t>
        <a:bodyPr/>
        <a:lstStyle/>
        <a:p>
          <a:endParaRPr lang="en-US"/>
        </a:p>
      </dgm:t>
    </dgm:pt>
    <dgm:pt modelId="{14A98230-5215-45C3-96DD-A121257747D9}" type="pres">
      <dgm:prSet presAssocID="{C9B9EF71-8344-47F3-BF17-584F9D6CC7B5}" presName="Name8" presStyleCnt="0"/>
      <dgm:spPr/>
      <dgm:t>
        <a:bodyPr/>
        <a:lstStyle/>
        <a:p>
          <a:endParaRPr lang="en-US"/>
        </a:p>
      </dgm:t>
    </dgm:pt>
    <dgm:pt modelId="{20DCA241-F7E1-4F68-BDDB-251D086D442B}" type="pres">
      <dgm:prSet presAssocID="{C9B9EF71-8344-47F3-BF17-584F9D6CC7B5}" presName="level" presStyleLbl="node1" presStyleIdx="6" presStyleCnt="7">
        <dgm:presLayoutVars>
          <dgm:chMax val="1"/>
          <dgm:bulletEnabled val="1"/>
        </dgm:presLayoutVars>
      </dgm:prSet>
      <dgm:spPr/>
      <dgm:t>
        <a:bodyPr/>
        <a:lstStyle/>
        <a:p>
          <a:endParaRPr lang="en-US"/>
        </a:p>
      </dgm:t>
    </dgm:pt>
    <dgm:pt modelId="{A2B9737A-3092-47B5-B0E1-4ED548391855}" type="pres">
      <dgm:prSet presAssocID="{C9B9EF71-8344-47F3-BF17-584F9D6CC7B5}" presName="levelTx" presStyleLbl="revTx" presStyleIdx="0" presStyleCnt="0">
        <dgm:presLayoutVars>
          <dgm:chMax val="1"/>
          <dgm:bulletEnabled val="1"/>
        </dgm:presLayoutVars>
      </dgm:prSet>
      <dgm:spPr/>
      <dgm:t>
        <a:bodyPr/>
        <a:lstStyle/>
        <a:p>
          <a:endParaRPr lang="en-US"/>
        </a:p>
      </dgm:t>
    </dgm:pt>
  </dgm:ptLst>
  <dgm:cxnLst>
    <dgm:cxn modelId="{15631D96-CA98-436E-8601-51847DBDB8C5}" type="presOf" srcId="{00F204C0-12E0-4AE6-8E9E-747096B55950}" destId="{F5CB4C5B-7525-413E-A161-FBC05EB30F18}" srcOrd="0" destOrd="0" presId="urn:microsoft.com/office/officeart/2005/8/layout/pyramid1"/>
    <dgm:cxn modelId="{17288664-927B-44DF-808D-A1E2967BE12E}" type="presOf" srcId="{AFDFD474-1531-4174-A1FF-6A1C261CF45B}" destId="{63337540-CA5F-47B4-9A92-17DD8B9636AA}" srcOrd="1" destOrd="0" presId="urn:microsoft.com/office/officeart/2005/8/layout/pyramid1"/>
    <dgm:cxn modelId="{AD6C1021-8DCA-4F09-A6F5-66592D7CEDC9}" srcId="{8FA6F549-3784-48CD-9D18-9971E66FD220}" destId="{AFDFD474-1531-4174-A1FF-6A1C261CF45B}" srcOrd="5" destOrd="0" parTransId="{D2AD34AA-C2B4-4B33-BD41-621BB3EFDDD9}" sibTransId="{3DAFB2B6-0B53-4883-8753-E8DA03949AB6}"/>
    <dgm:cxn modelId="{4A02A2F4-B352-45D2-A688-E6BBFDACA2A2}" type="presOf" srcId="{19073616-8837-4D1A-9161-3E916B36778A}" destId="{6FDED322-FF25-430D-B585-38BEE258905A}" srcOrd="1" destOrd="0" presId="urn:microsoft.com/office/officeart/2005/8/layout/pyramid1"/>
    <dgm:cxn modelId="{AB352228-6575-4CE0-A5E3-127FED947901}" type="presOf" srcId="{872DE5BB-F107-48C4-B316-EA0C4EED6A59}" destId="{8953425D-F65E-494D-8FED-948C74795688}" srcOrd="0" destOrd="0" presId="urn:microsoft.com/office/officeart/2005/8/layout/pyramid1"/>
    <dgm:cxn modelId="{80BA34E8-B162-4B24-B564-B2A697D5B355}" type="presOf" srcId="{631EAB17-78BF-476A-966B-747388E3D1F2}" destId="{1EBADDA2-07A9-4D44-9D22-0DA7D97880FD}" srcOrd="0" destOrd="0" presId="urn:microsoft.com/office/officeart/2005/8/layout/pyramid1"/>
    <dgm:cxn modelId="{A9BC3E81-BD39-45A5-BFB3-D698E8A6D2A4}" type="presOf" srcId="{C9B9EF71-8344-47F3-BF17-584F9D6CC7B5}" destId="{A2B9737A-3092-47B5-B0E1-4ED548391855}" srcOrd="1" destOrd="0" presId="urn:microsoft.com/office/officeart/2005/8/layout/pyramid1"/>
    <dgm:cxn modelId="{FE3BCF94-6716-40C7-9B6B-44FF4C2F9EC1}" type="presOf" srcId="{C9B9EF71-8344-47F3-BF17-584F9D6CC7B5}" destId="{20DCA241-F7E1-4F68-BDDB-251D086D442B}" srcOrd="0" destOrd="0" presId="urn:microsoft.com/office/officeart/2005/8/layout/pyramid1"/>
    <dgm:cxn modelId="{AFED025A-5927-4EB8-BA97-089F1AE3C760}" type="presOf" srcId="{5B7EE17C-FAC0-4BAF-A8EB-2EFA25DD922C}" destId="{8AFEE5FD-6ECD-475E-8BA3-00C4CA68C268}" srcOrd="1" destOrd="0" presId="urn:microsoft.com/office/officeart/2005/8/layout/pyramid1"/>
    <dgm:cxn modelId="{8E32D2E0-1A4F-4185-BFB6-35D6576AA977}" srcId="{8FA6F549-3784-48CD-9D18-9971E66FD220}" destId="{872DE5BB-F107-48C4-B316-EA0C4EED6A59}" srcOrd="2" destOrd="0" parTransId="{AEC9900D-0197-4F9E-A09C-76A9E825C4C4}" sibTransId="{66097F76-E971-4072-8915-100147EFE574}"/>
    <dgm:cxn modelId="{DD69C672-6D51-4186-A7F8-CDA1F5B63D45}" srcId="{8FA6F549-3784-48CD-9D18-9971E66FD220}" destId="{00F204C0-12E0-4AE6-8E9E-747096B55950}" srcOrd="0" destOrd="0" parTransId="{63678F55-F75D-4BD5-9F2A-4352F2A34F8A}" sibTransId="{4C94D1C6-9834-4DD1-A466-F7153850F5B4}"/>
    <dgm:cxn modelId="{E510784D-4166-4002-9598-FC3A5E94B634}" type="presOf" srcId="{19073616-8837-4D1A-9161-3E916B36778A}" destId="{367D2297-E4C1-4407-8D01-99AFF0F27E60}" srcOrd="0" destOrd="0" presId="urn:microsoft.com/office/officeart/2005/8/layout/pyramid1"/>
    <dgm:cxn modelId="{575DE8D7-DB2D-43D2-AF45-8CD441037F58}" type="presOf" srcId="{631EAB17-78BF-476A-966B-747388E3D1F2}" destId="{3D849A3B-9AAB-47CB-846C-2E75E2C93552}" srcOrd="1" destOrd="0" presId="urn:microsoft.com/office/officeart/2005/8/layout/pyramid1"/>
    <dgm:cxn modelId="{B1C65B28-FB01-4193-9896-34AC6EAA8407}" type="presOf" srcId="{AFDFD474-1531-4174-A1FF-6A1C261CF45B}" destId="{C4402541-9C8F-4386-97A1-948446FA44C6}" srcOrd="0" destOrd="0" presId="urn:microsoft.com/office/officeart/2005/8/layout/pyramid1"/>
    <dgm:cxn modelId="{9032346D-7AED-4755-ACCC-EE150C3B0095}" type="presOf" srcId="{5B7EE17C-FAC0-4BAF-A8EB-2EFA25DD922C}" destId="{525C4E8B-A1D5-4459-B039-05DB92DE8BAA}" srcOrd="0" destOrd="0" presId="urn:microsoft.com/office/officeart/2005/8/layout/pyramid1"/>
    <dgm:cxn modelId="{6909B92A-7448-469E-8637-9F644414D115}" srcId="{8FA6F549-3784-48CD-9D18-9971E66FD220}" destId="{C9B9EF71-8344-47F3-BF17-584F9D6CC7B5}" srcOrd="6" destOrd="0" parTransId="{8A57DEFF-C36E-4BB2-9F3A-11FE83513E8C}" sibTransId="{C670589E-0055-4679-AA22-15799F73AF14}"/>
    <dgm:cxn modelId="{C67A945E-7514-44C1-A380-D9D06EF34BA5}" srcId="{8FA6F549-3784-48CD-9D18-9971E66FD220}" destId="{631EAB17-78BF-476A-966B-747388E3D1F2}" srcOrd="4" destOrd="0" parTransId="{A86F87C6-CDA1-4ED4-958A-05751EB1B0E2}" sibTransId="{BFAAC0EA-C7BE-413A-AC25-3EF408850E31}"/>
    <dgm:cxn modelId="{1DF16968-5F01-4742-B363-A283E693EAC4}" srcId="{8FA6F549-3784-48CD-9D18-9971E66FD220}" destId="{5B7EE17C-FAC0-4BAF-A8EB-2EFA25DD922C}" srcOrd="3" destOrd="0" parTransId="{699B1E44-7000-4098-9CB5-FC7A1F88C910}" sibTransId="{1B9E20EC-F201-4AA2-9AEE-9D16A965DEF0}"/>
    <dgm:cxn modelId="{6BCEB7D5-6885-49BF-BB26-DEE2B054B6D4}" type="presOf" srcId="{8FA6F549-3784-48CD-9D18-9971E66FD220}" destId="{DAF443DF-2779-40E4-B086-3B6DB2A7CAFD}" srcOrd="0" destOrd="0" presId="urn:microsoft.com/office/officeart/2005/8/layout/pyramid1"/>
    <dgm:cxn modelId="{D3E8BEC0-96D4-40A9-8A89-119A34142493}" type="presOf" srcId="{872DE5BB-F107-48C4-B316-EA0C4EED6A59}" destId="{987365D8-423F-4353-BB02-84F77DD9FF67}" srcOrd="1" destOrd="0" presId="urn:microsoft.com/office/officeart/2005/8/layout/pyramid1"/>
    <dgm:cxn modelId="{A4E07958-0640-4B50-965D-A9AC6ACAB655}" srcId="{8FA6F549-3784-48CD-9D18-9971E66FD220}" destId="{19073616-8837-4D1A-9161-3E916B36778A}" srcOrd="1" destOrd="0" parTransId="{A044AF1F-2229-4E03-BED4-00A56A5E2ED2}" sibTransId="{186146BD-013D-4A91-832B-0DAB313E2B3A}"/>
    <dgm:cxn modelId="{0FC857B7-0B7F-45F3-9F1A-0B0532062A6E}" type="presOf" srcId="{00F204C0-12E0-4AE6-8E9E-747096B55950}" destId="{929FFC8A-BDE2-4FD2-B0BA-7E2CCA1B0EC3}" srcOrd="1" destOrd="0" presId="urn:microsoft.com/office/officeart/2005/8/layout/pyramid1"/>
    <dgm:cxn modelId="{14035960-D6C6-4994-A702-9272BBC46064}" type="presParOf" srcId="{DAF443DF-2779-40E4-B086-3B6DB2A7CAFD}" destId="{28916F82-3E70-4A99-9878-89B7185A6BE7}" srcOrd="0" destOrd="0" presId="urn:microsoft.com/office/officeart/2005/8/layout/pyramid1"/>
    <dgm:cxn modelId="{4BCDC69E-952A-4ECB-B7CB-90035818E470}" type="presParOf" srcId="{28916F82-3E70-4A99-9878-89B7185A6BE7}" destId="{F5CB4C5B-7525-413E-A161-FBC05EB30F18}" srcOrd="0" destOrd="0" presId="urn:microsoft.com/office/officeart/2005/8/layout/pyramid1"/>
    <dgm:cxn modelId="{654A8887-70A1-4860-8304-14F6DDD3125C}" type="presParOf" srcId="{28916F82-3E70-4A99-9878-89B7185A6BE7}" destId="{929FFC8A-BDE2-4FD2-B0BA-7E2CCA1B0EC3}" srcOrd="1" destOrd="0" presId="urn:microsoft.com/office/officeart/2005/8/layout/pyramid1"/>
    <dgm:cxn modelId="{EBC05C12-0802-4F29-8E2E-F44EDED0812A}" type="presParOf" srcId="{DAF443DF-2779-40E4-B086-3B6DB2A7CAFD}" destId="{B64BD650-482F-44B2-B42F-9253DEB5DD6B}" srcOrd="1" destOrd="0" presId="urn:microsoft.com/office/officeart/2005/8/layout/pyramid1"/>
    <dgm:cxn modelId="{C47C853E-1410-4EA4-A053-7119109DD1AD}" type="presParOf" srcId="{B64BD650-482F-44B2-B42F-9253DEB5DD6B}" destId="{367D2297-E4C1-4407-8D01-99AFF0F27E60}" srcOrd="0" destOrd="0" presId="urn:microsoft.com/office/officeart/2005/8/layout/pyramid1"/>
    <dgm:cxn modelId="{E4ECF007-3E93-42CF-8FA2-B60BBD221B2E}" type="presParOf" srcId="{B64BD650-482F-44B2-B42F-9253DEB5DD6B}" destId="{6FDED322-FF25-430D-B585-38BEE258905A}" srcOrd="1" destOrd="0" presId="urn:microsoft.com/office/officeart/2005/8/layout/pyramid1"/>
    <dgm:cxn modelId="{F7EDDE8D-9758-453B-A3A0-3939806FD736}" type="presParOf" srcId="{DAF443DF-2779-40E4-B086-3B6DB2A7CAFD}" destId="{13477207-808B-4C77-A9D2-E02D36F79D8A}" srcOrd="2" destOrd="0" presId="urn:microsoft.com/office/officeart/2005/8/layout/pyramid1"/>
    <dgm:cxn modelId="{D4636B05-DA01-4356-AB86-969F1BEB8CA0}" type="presParOf" srcId="{13477207-808B-4C77-A9D2-E02D36F79D8A}" destId="{8953425D-F65E-494D-8FED-948C74795688}" srcOrd="0" destOrd="0" presId="urn:microsoft.com/office/officeart/2005/8/layout/pyramid1"/>
    <dgm:cxn modelId="{D96F6D35-3AF6-4437-B550-4BB632593905}" type="presParOf" srcId="{13477207-808B-4C77-A9D2-E02D36F79D8A}" destId="{987365D8-423F-4353-BB02-84F77DD9FF67}" srcOrd="1" destOrd="0" presId="urn:microsoft.com/office/officeart/2005/8/layout/pyramid1"/>
    <dgm:cxn modelId="{5AFD10EA-4965-41B3-8774-97C793C982DC}" type="presParOf" srcId="{DAF443DF-2779-40E4-B086-3B6DB2A7CAFD}" destId="{9ADE54A5-524C-4974-954D-F7E8EB46B2A5}" srcOrd="3" destOrd="0" presId="urn:microsoft.com/office/officeart/2005/8/layout/pyramid1"/>
    <dgm:cxn modelId="{721DAC60-F88A-4833-A500-FE55F36033FF}" type="presParOf" srcId="{9ADE54A5-524C-4974-954D-F7E8EB46B2A5}" destId="{525C4E8B-A1D5-4459-B039-05DB92DE8BAA}" srcOrd="0" destOrd="0" presId="urn:microsoft.com/office/officeart/2005/8/layout/pyramid1"/>
    <dgm:cxn modelId="{6E2A00BF-A5BF-40E8-8910-2C45CCE90FB3}" type="presParOf" srcId="{9ADE54A5-524C-4974-954D-F7E8EB46B2A5}" destId="{8AFEE5FD-6ECD-475E-8BA3-00C4CA68C268}" srcOrd="1" destOrd="0" presId="urn:microsoft.com/office/officeart/2005/8/layout/pyramid1"/>
    <dgm:cxn modelId="{A05EDCC2-F297-43F3-8055-BECDFFBD8431}" type="presParOf" srcId="{DAF443DF-2779-40E4-B086-3B6DB2A7CAFD}" destId="{188405F2-AFA0-465D-B20A-3B8F8575FFF3}" srcOrd="4" destOrd="0" presId="urn:microsoft.com/office/officeart/2005/8/layout/pyramid1"/>
    <dgm:cxn modelId="{0071D05F-EACA-4012-B056-FCDF09C3A6E0}" type="presParOf" srcId="{188405F2-AFA0-465D-B20A-3B8F8575FFF3}" destId="{1EBADDA2-07A9-4D44-9D22-0DA7D97880FD}" srcOrd="0" destOrd="0" presId="urn:microsoft.com/office/officeart/2005/8/layout/pyramid1"/>
    <dgm:cxn modelId="{DC59A473-71CE-4156-8726-3F2F3A82AB3B}" type="presParOf" srcId="{188405F2-AFA0-465D-B20A-3B8F8575FFF3}" destId="{3D849A3B-9AAB-47CB-846C-2E75E2C93552}" srcOrd="1" destOrd="0" presId="urn:microsoft.com/office/officeart/2005/8/layout/pyramid1"/>
    <dgm:cxn modelId="{A012B4CC-7234-4D42-B42A-67A546AA1729}" type="presParOf" srcId="{DAF443DF-2779-40E4-B086-3B6DB2A7CAFD}" destId="{DE3C9914-7D60-48BF-8F4E-A22CCC3F795E}" srcOrd="5" destOrd="0" presId="urn:microsoft.com/office/officeart/2005/8/layout/pyramid1"/>
    <dgm:cxn modelId="{F4E5C826-C7A7-40BE-81EF-026ABAE112EC}" type="presParOf" srcId="{DE3C9914-7D60-48BF-8F4E-A22CCC3F795E}" destId="{C4402541-9C8F-4386-97A1-948446FA44C6}" srcOrd="0" destOrd="0" presId="urn:microsoft.com/office/officeart/2005/8/layout/pyramid1"/>
    <dgm:cxn modelId="{8C0A5557-7E2C-4298-8F9D-5515394AF636}" type="presParOf" srcId="{DE3C9914-7D60-48BF-8F4E-A22CCC3F795E}" destId="{63337540-CA5F-47B4-9A92-17DD8B9636AA}" srcOrd="1" destOrd="0" presId="urn:microsoft.com/office/officeart/2005/8/layout/pyramid1"/>
    <dgm:cxn modelId="{3444EF96-21FF-4473-85C4-4E1B239E1E95}" type="presParOf" srcId="{DAF443DF-2779-40E4-B086-3B6DB2A7CAFD}" destId="{14A98230-5215-45C3-96DD-A121257747D9}" srcOrd="6" destOrd="0" presId="urn:microsoft.com/office/officeart/2005/8/layout/pyramid1"/>
    <dgm:cxn modelId="{36766E3E-AB84-47CA-8DA8-0EDE7669E0E0}" type="presParOf" srcId="{14A98230-5215-45C3-96DD-A121257747D9}" destId="{20DCA241-F7E1-4F68-BDDB-251D086D442B}" srcOrd="0" destOrd="0" presId="urn:microsoft.com/office/officeart/2005/8/layout/pyramid1"/>
    <dgm:cxn modelId="{AD8674E1-717F-40BF-9651-9DEC1EFADD2B}" type="presParOf" srcId="{14A98230-5215-45C3-96DD-A121257747D9}" destId="{A2B9737A-3092-47B5-B0E1-4ED548391855}"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0E21B6-9AF1-406B-928B-85332B058542}" type="doc">
      <dgm:prSet loTypeId="urn:microsoft.com/office/officeart/2005/8/layout/lProcess2" loCatId="list" qsTypeId="urn:microsoft.com/office/officeart/2005/8/quickstyle/3d1" qsCatId="3D" csTypeId="urn:microsoft.com/office/officeart/2005/8/colors/accent0_3" csCatId="mainScheme" phldr="1"/>
      <dgm:spPr/>
      <dgm:t>
        <a:bodyPr/>
        <a:lstStyle/>
        <a:p>
          <a:endParaRPr lang="en-US"/>
        </a:p>
      </dgm:t>
    </dgm:pt>
    <dgm:pt modelId="{B4D09020-7B6C-41CF-AD35-E7A4AF6AD094}">
      <dgm:prSet custT="1"/>
      <dgm:spPr/>
      <dgm:t>
        <a:bodyPr/>
        <a:lstStyle/>
        <a:p>
          <a:pPr algn="ctr" rtl="0"/>
          <a:endParaRPr lang="en-US" sz="2800" b="1" dirty="0" smtClean="0"/>
        </a:p>
        <a:p>
          <a:pPr algn="ctr" rtl="0"/>
          <a:endParaRPr lang="en-US" sz="2800" b="1" dirty="0" smtClean="0"/>
        </a:p>
        <a:p>
          <a:pPr algn="ctr" rtl="0"/>
          <a:r>
            <a:rPr lang="en-US" sz="2800" b="1" dirty="0" smtClean="0"/>
            <a:t>Reduce inappropriate and unnecessary care   </a:t>
          </a:r>
        </a:p>
      </dgm:t>
    </dgm:pt>
    <dgm:pt modelId="{4FFADE2C-D46B-41A7-BC66-D43F966246BD}" type="parTrans" cxnId="{9B8F7C59-2D16-4940-92F2-76E5E9207C86}">
      <dgm:prSet/>
      <dgm:spPr/>
      <dgm:t>
        <a:bodyPr/>
        <a:lstStyle/>
        <a:p>
          <a:endParaRPr lang="en-US" sz="2800"/>
        </a:p>
      </dgm:t>
    </dgm:pt>
    <dgm:pt modelId="{AD6D5AE2-62AA-43D3-A3CE-FDEAC820A71C}" type="sibTrans" cxnId="{9B8F7C59-2D16-4940-92F2-76E5E9207C86}">
      <dgm:prSet/>
      <dgm:spPr/>
      <dgm:t>
        <a:bodyPr/>
        <a:lstStyle/>
        <a:p>
          <a:endParaRPr lang="en-US" sz="2800"/>
        </a:p>
      </dgm:t>
    </dgm:pt>
    <dgm:pt modelId="{1ECB3D38-FEB5-4928-9FC1-F639CDC99881}">
      <dgm:prSet custT="1"/>
      <dgm:spPr/>
      <dgm:t>
        <a:bodyPr/>
        <a:lstStyle/>
        <a:p>
          <a:pPr algn="ctr" rtl="0"/>
          <a:endParaRPr lang="en-US" sz="2800" b="1" dirty="0" smtClean="0"/>
        </a:p>
        <a:p>
          <a:pPr algn="ctr" rtl="0"/>
          <a:endParaRPr lang="en-US" sz="2800" b="1" dirty="0" smtClean="0"/>
        </a:p>
        <a:p>
          <a:pPr algn="ctr" rtl="0"/>
          <a:r>
            <a:rPr lang="en-US" sz="2800" b="1" dirty="0" smtClean="0"/>
            <a:t>Prevent or minimize harm in all settings</a:t>
          </a:r>
        </a:p>
      </dgm:t>
    </dgm:pt>
    <dgm:pt modelId="{34641E19-861B-40C6-B625-2EBEE407ABF1}" type="parTrans" cxnId="{18BE744D-03F8-468D-928D-25B6AC435C2F}">
      <dgm:prSet/>
      <dgm:spPr/>
      <dgm:t>
        <a:bodyPr/>
        <a:lstStyle/>
        <a:p>
          <a:endParaRPr lang="en-US" sz="2800"/>
        </a:p>
      </dgm:t>
    </dgm:pt>
    <dgm:pt modelId="{A4612118-D426-4B39-9E06-7A6DFA7B2082}" type="sibTrans" cxnId="{18BE744D-03F8-468D-928D-25B6AC435C2F}">
      <dgm:prSet/>
      <dgm:spPr/>
      <dgm:t>
        <a:bodyPr/>
        <a:lstStyle/>
        <a:p>
          <a:endParaRPr lang="en-US" sz="2800"/>
        </a:p>
      </dgm:t>
    </dgm:pt>
    <dgm:pt modelId="{B9DA309A-FDBA-4714-AE02-2A953627BF75}">
      <dgm:prSet custT="1"/>
      <dgm:spPr/>
      <dgm:t>
        <a:bodyPr/>
        <a:lstStyle/>
        <a:p>
          <a:pPr algn="ctr" rtl="0"/>
          <a:endParaRPr lang="en-US" sz="2800" b="1" dirty="0" smtClean="0"/>
        </a:p>
        <a:p>
          <a:pPr algn="ctr" rtl="0"/>
          <a:endParaRPr lang="en-US" sz="2800" b="1" dirty="0" smtClean="0"/>
        </a:p>
        <a:p>
          <a:pPr algn="ctr" rtl="0"/>
          <a:r>
            <a:rPr lang="en-US" sz="2800" b="1" dirty="0" smtClean="0"/>
            <a:t>Improve support for a culture of safety</a:t>
          </a:r>
          <a:endParaRPr lang="en-US" sz="2800" dirty="0"/>
        </a:p>
      </dgm:t>
    </dgm:pt>
    <dgm:pt modelId="{D4DCB115-6E8C-44C4-8436-2E531F93FD70}" type="parTrans" cxnId="{6F1B0030-F4F6-45A1-A2BB-B5F02D760E09}">
      <dgm:prSet/>
      <dgm:spPr/>
      <dgm:t>
        <a:bodyPr/>
        <a:lstStyle/>
        <a:p>
          <a:endParaRPr lang="en-US" sz="2800"/>
        </a:p>
      </dgm:t>
    </dgm:pt>
    <dgm:pt modelId="{C4ED54BB-E96C-43A4-949B-35453ABAF268}" type="sibTrans" cxnId="{6F1B0030-F4F6-45A1-A2BB-B5F02D760E09}">
      <dgm:prSet/>
      <dgm:spPr/>
      <dgm:t>
        <a:bodyPr/>
        <a:lstStyle/>
        <a:p>
          <a:endParaRPr lang="en-US" sz="2800"/>
        </a:p>
      </dgm:t>
    </dgm:pt>
    <dgm:pt modelId="{EDD05E08-1813-4EA2-B93A-A54AAC0E768C}" type="pres">
      <dgm:prSet presAssocID="{540E21B6-9AF1-406B-928B-85332B058542}" presName="theList" presStyleCnt="0">
        <dgm:presLayoutVars>
          <dgm:dir/>
          <dgm:animLvl val="lvl"/>
          <dgm:resizeHandles val="exact"/>
        </dgm:presLayoutVars>
      </dgm:prSet>
      <dgm:spPr/>
      <dgm:t>
        <a:bodyPr/>
        <a:lstStyle/>
        <a:p>
          <a:endParaRPr lang="en-US"/>
        </a:p>
      </dgm:t>
    </dgm:pt>
    <dgm:pt modelId="{699CC3BB-5BD0-4D27-810D-6659472D2F8F}" type="pres">
      <dgm:prSet presAssocID="{B4D09020-7B6C-41CF-AD35-E7A4AF6AD094}" presName="compNode" presStyleCnt="0"/>
      <dgm:spPr/>
    </dgm:pt>
    <dgm:pt modelId="{B02B9FB8-812C-40C5-B85B-CC25C930CC5E}" type="pres">
      <dgm:prSet presAssocID="{B4D09020-7B6C-41CF-AD35-E7A4AF6AD094}" presName="aNode" presStyleLbl="bgShp" presStyleIdx="0" presStyleCnt="3" custLinFactX="8679" custLinFactNeighborX="100000"/>
      <dgm:spPr/>
      <dgm:t>
        <a:bodyPr/>
        <a:lstStyle/>
        <a:p>
          <a:endParaRPr lang="en-US"/>
        </a:p>
      </dgm:t>
    </dgm:pt>
    <dgm:pt modelId="{2E613BAE-6DD6-4F97-8DA1-6D688C303F68}" type="pres">
      <dgm:prSet presAssocID="{B4D09020-7B6C-41CF-AD35-E7A4AF6AD094}" presName="textNode" presStyleLbl="bgShp" presStyleIdx="0" presStyleCnt="3"/>
      <dgm:spPr/>
      <dgm:t>
        <a:bodyPr/>
        <a:lstStyle/>
        <a:p>
          <a:endParaRPr lang="en-US"/>
        </a:p>
      </dgm:t>
    </dgm:pt>
    <dgm:pt modelId="{7B864FF2-B26C-42A3-ACC3-369208824A5B}" type="pres">
      <dgm:prSet presAssocID="{B4D09020-7B6C-41CF-AD35-E7A4AF6AD094}" presName="compChildNode" presStyleCnt="0"/>
      <dgm:spPr/>
    </dgm:pt>
    <dgm:pt modelId="{E0DD940D-39B0-4572-9EB3-A1518F5E3306}" type="pres">
      <dgm:prSet presAssocID="{B4D09020-7B6C-41CF-AD35-E7A4AF6AD094}" presName="theInnerList" presStyleCnt="0"/>
      <dgm:spPr/>
    </dgm:pt>
    <dgm:pt modelId="{629F40C0-EA52-4163-84DB-3900817E522E}" type="pres">
      <dgm:prSet presAssocID="{B4D09020-7B6C-41CF-AD35-E7A4AF6AD094}" presName="aSpace" presStyleCnt="0"/>
      <dgm:spPr/>
    </dgm:pt>
    <dgm:pt modelId="{143629F5-A2FE-431D-9628-6FBBC9BF2809}" type="pres">
      <dgm:prSet presAssocID="{1ECB3D38-FEB5-4928-9FC1-F639CDC99881}" presName="compNode" presStyleCnt="0"/>
      <dgm:spPr/>
    </dgm:pt>
    <dgm:pt modelId="{703648DD-7F86-4C73-9132-E68F87728D4D}" type="pres">
      <dgm:prSet presAssocID="{1ECB3D38-FEB5-4928-9FC1-F639CDC99881}" presName="aNode" presStyleLbl="bgShp" presStyleIdx="1" presStyleCnt="3" custLinFactX="5025" custLinFactNeighborX="100000"/>
      <dgm:spPr/>
      <dgm:t>
        <a:bodyPr/>
        <a:lstStyle/>
        <a:p>
          <a:endParaRPr lang="en-US"/>
        </a:p>
      </dgm:t>
    </dgm:pt>
    <dgm:pt modelId="{821EEE5D-E4E9-4214-8B58-47F3ECCF3A56}" type="pres">
      <dgm:prSet presAssocID="{1ECB3D38-FEB5-4928-9FC1-F639CDC99881}" presName="textNode" presStyleLbl="bgShp" presStyleIdx="1" presStyleCnt="3"/>
      <dgm:spPr/>
      <dgm:t>
        <a:bodyPr/>
        <a:lstStyle/>
        <a:p>
          <a:endParaRPr lang="en-US"/>
        </a:p>
      </dgm:t>
    </dgm:pt>
    <dgm:pt modelId="{8E4CB260-14A7-4F1C-95D4-EA80D8BF203A}" type="pres">
      <dgm:prSet presAssocID="{1ECB3D38-FEB5-4928-9FC1-F639CDC99881}" presName="compChildNode" presStyleCnt="0"/>
      <dgm:spPr/>
    </dgm:pt>
    <dgm:pt modelId="{A248ED67-C220-4A92-B01F-D606DDFAD3D2}" type="pres">
      <dgm:prSet presAssocID="{1ECB3D38-FEB5-4928-9FC1-F639CDC99881}" presName="theInnerList" presStyleCnt="0"/>
      <dgm:spPr/>
    </dgm:pt>
    <dgm:pt modelId="{247A5EE6-1839-4756-BF83-15F2214820B5}" type="pres">
      <dgm:prSet presAssocID="{1ECB3D38-FEB5-4928-9FC1-F639CDC99881}" presName="aSpace" presStyleCnt="0"/>
      <dgm:spPr/>
    </dgm:pt>
    <dgm:pt modelId="{DBB22D7D-B727-4840-9B1A-6F3D15A7BC4E}" type="pres">
      <dgm:prSet presAssocID="{B9DA309A-FDBA-4714-AE02-2A953627BF75}" presName="compNode" presStyleCnt="0"/>
      <dgm:spPr/>
    </dgm:pt>
    <dgm:pt modelId="{D5950322-EE5B-4F14-9000-E486D9438D92}" type="pres">
      <dgm:prSet presAssocID="{B9DA309A-FDBA-4714-AE02-2A953627BF75}" presName="aNode" presStyleLbl="bgShp" presStyleIdx="2" presStyleCnt="3" custLinFactX="-100000" custLinFactNeighborX="-109606"/>
      <dgm:spPr/>
      <dgm:t>
        <a:bodyPr/>
        <a:lstStyle/>
        <a:p>
          <a:endParaRPr lang="en-US"/>
        </a:p>
      </dgm:t>
    </dgm:pt>
    <dgm:pt modelId="{C03A612E-1AA0-40B6-8EFC-790DB51D1917}" type="pres">
      <dgm:prSet presAssocID="{B9DA309A-FDBA-4714-AE02-2A953627BF75}" presName="textNode" presStyleLbl="bgShp" presStyleIdx="2" presStyleCnt="3"/>
      <dgm:spPr/>
      <dgm:t>
        <a:bodyPr/>
        <a:lstStyle/>
        <a:p>
          <a:endParaRPr lang="en-US"/>
        </a:p>
      </dgm:t>
    </dgm:pt>
    <dgm:pt modelId="{6ADBFA59-0F98-48DA-9099-5F20C8871875}" type="pres">
      <dgm:prSet presAssocID="{B9DA309A-FDBA-4714-AE02-2A953627BF75}" presName="compChildNode" presStyleCnt="0"/>
      <dgm:spPr/>
    </dgm:pt>
    <dgm:pt modelId="{6DC1B6DD-4E00-4E24-9D2E-E4A63C37B5BD}" type="pres">
      <dgm:prSet presAssocID="{B9DA309A-FDBA-4714-AE02-2A953627BF75}" presName="theInnerList" presStyleCnt="0"/>
      <dgm:spPr/>
    </dgm:pt>
  </dgm:ptLst>
  <dgm:cxnLst>
    <dgm:cxn modelId="{A040FC75-8C7F-4B1A-BECE-E7C3AF9E4F38}" type="presOf" srcId="{1ECB3D38-FEB5-4928-9FC1-F639CDC99881}" destId="{703648DD-7F86-4C73-9132-E68F87728D4D}" srcOrd="0" destOrd="0" presId="urn:microsoft.com/office/officeart/2005/8/layout/lProcess2"/>
    <dgm:cxn modelId="{F87FD7C8-705A-4014-BDB3-DC11519907BC}" type="presOf" srcId="{1ECB3D38-FEB5-4928-9FC1-F639CDC99881}" destId="{821EEE5D-E4E9-4214-8B58-47F3ECCF3A56}" srcOrd="1" destOrd="0" presId="urn:microsoft.com/office/officeart/2005/8/layout/lProcess2"/>
    <dgm:cxn modelId="{C4EE5C55-FA24-4DCB-BAF6-C9E1F0704E21}" type="presOf" srcId="{B4D09020-7B6C-41CF-AD35-E7A4AF6AD094}" destId="{2E613BAE-6DD6-4F97-8DA1-6D688C303F68}" srcOrd="1" destOrd="0" presId="urn:microsoft.com/office/officeart/2005/8/layout/lProcess2"/>
    <dgm:cxn modelId="{EF39E28A-ABCD-4719-BA66-D9259134D66E}" type="presOf" srcId="{540E21B6-9AF1-406B-928B-85332B058542}" destId="{EDD05E08-1813-4EA2-B93A-A54AAC0E768C}" srcOrd="0" destOrd="0" presId="urn:microsoft.com/office/officeart/2005/8/layout/lProcess2"/>
    <dgm:cxn modelId="{27F4CC45-366D-45FD-8F4E-608A5511C7EA}" type="presOf" srcId="{B9DA309A-FDBA-4714-AE02-2A953627BF75}" destId="{C03A612E-1AA0-40B6-8EFC-790DB51D1917}" srcOrd="1" destOrd="0" presId="urn:microsoft.com/office/officeart/2005/8/layout/lProcess2"/>
    <dgm:cxn modelId="{18BE744D-03F8-468D-928D-25B6AC435C2F}" srcId="{540E21B6-9AF1-406B-928B-85332B058542}" destId="{1ECB3D38-FEB5-4928-9FC1-F639CDC99881}" srcOrd="1" destOrd="0" parTransId="{34641E19-861B-40C6-B625-2EBEE407ABF1}" sibTransId="{A4612118-D426-4B39-9E06-7A6DFA7B2082}"/>
    <dgm:cxn modelId="{B7BDB297-19AF-4B41-99DA-E9C591667CD9}" type="presOf" srcId="{B4D09020-7B6C-41CF-AD35-E7A4AF6AD094}" destId="{B02B9FB8-812C-40C5-B85B-CC25C930CC5E}" srcOrd="0" destOrd="0" presId="urn:microsoft.com/office/officeart/2005/8/layout/lProcess2"/>
    <dgm:cxn modelId="{9B8F7C59-2D16-4940-92F2-76E5E9207C86}" srcId="{540E21B6-9AF1-406B-928B-85332B058542}" destId="{B4D09020-7B6C-41CF-AD35-E7A4AF6AD094}" srcOrd="0" destOrd="0" parTransId="{4FFADE2C-D46B-41A7-BC66-D43F966246BD}" sibTransId="{AD6D5AE2-62AA-43D3-A3CE-FDEAC820A71C}"/>
    <dgm:cxn modelId="{4DF4FA32-E585-4558-B562-4707ED732D9C}" type="presOf" srcId="{B9DA309A-FDBA-4714-AE02-2A953627BF75}" destId="{D5950322-EE5B-4F14-9000-E486D9438D92}" srcOrd="0" destOrd="0" presId="urn:microsoft.com/office/officeart/2005/8/layout/lProcess2"/>
    <dgm:cxn modelId="{6F1B0030-F4F6-45A1-A2BB-B5F02D760E09}" srcId="{540E21B6-9AF1-406B-928B-85332B058542}" destId="{B9DA309A-FDBA-4714-AE02-2A953627BF75}" srcOrd="2" destOrd="0" parTransId="{D4DCB115-6E8C-44C4-8436-2E531F93FD70}" sibTransId="{C4ED54BB-E96C-43A4-949B-35453ABAF268}"/>
    <dgm:cxn modelId="{6083107C-F696-4C86-8ACF-C24CB97E567F}" type="presParOf" srcId="{EDD05E08-1813-4EA2-B93A-A54AAC0E768C}" destId="{699CC3BB-5BD0-4D27-810D-6659472D2F8F}" srcOrd="0" destOrd="0" presId="urn:microsoft.com/office/officeart/2005/8/layout/lProcess2"/>
    <dgm:cxn modelId="{5B85ACC1-B8E7-494A-AB9D-0B90E8C597C2}" type="presParOf" srcId="{699CC3BB-5BD0-4D27-810D-6659472D2F8F}" destId="{B02B9FB8-812C-40C5-B85B-CC25C930CC5E}" srcOrd="0" destOrd="0" presId="urn:microsoft.com/office/officeart/2005/8/layout/lProcess2"/>
    <dgm:cxn modelId="{B1095DA5-F0F6-4444-971D-380658A9CCF5}" type="presParOf" srcId="{699CC3BB-5BD0-4D27-810D-6659472D2F8F}" destId="{2E613BAE-6DD6-4F97-8DA1-6D688C303F68}" srcOrd="1" destOrd="0" presId="urn:microsoft.com/office/officeart/2005/8/layout/lProcess2"/>
    <dgm:cxn modelId="{9A40A513-3F75-4E61-B506-9894E5C6B990}" type="presParOf" srcId="{699CC3BB-5BD0-4D27-810D-6659472D2F8F}" destId="{7B864FF2-B26C-42A3-ACC3-369208824A5B}" srcOrd="2" destOrd="0" presId="urn:microsoft.com/office/officeart/2005/8/layout/lProcess2"/>
    <dgm:cxn modelId="{4C61ECF7-EF47-4DB1-AA57-C0A7E4FFD29E}" type="presParOf" srcId="{7B864FF2-B26C-42A3-ACC3-369208824A5B}" destId="{E0DD940D-39B0-4572-9EB3-A1518F5E3306}" srcOrd="0" destOrd="0" presId="urn:microsoft.com/office/officeart/2005/8/layout/lProcess2"/>
    <dgm:cxn modelId="{A261D34F-9C60-4D4A-854F-650EB0CBE3C7}" type="presParOf" srcId="{EDD05E08-1813-4EA2-B93A-A54AAC0E768C}" destId="{629F40C0-EA52-4163-84DB-3900817E522E}" srcOrd="1" destOrd="0" presId="urn:microsoft.com/office/officeart/2005/8/layout/lProcess2"/>
    <dgm:cxn modelId="{8E0844D5-4DD9-472C-956D-5E3742771D94}" type="presParOf" srcId="{EDD05E08-1813-4EA2-B93A-A54AAC0E768C}" destId="{143629F5-A2FE-431D-9628-6FBBC9BF2809}" srcOrd="2" destOrd="0" presId="urn:microsoft.com/office/officeart/2005/8/layout/lProcess2"/>
    <dgm:cxn modelId="{83008014-CEB4-4A1A-A862-BBE01B238828}" type="presParOf" srcId="{143629F5-A2FE-431D-9628-6FBBC9BF2809}" destId="{703648DD-7F86-4C73-9132-E68F87728D4D}" srcOrd="0" destOrd="0" presId="urn:microsoft.com/office/officeart/2005/8/layout/lProcess2"/>
    <dgm:cxn modelId="{4BDE45E6-5A25-4F5D-8927-7291EB863F12}" type="presParOf" srcId="{143629F5-A2FE-431D-9628-6FBBC9BF2809}" destId="{821EEE5D-E4E9-4214-8B58-47F3ECCF3A56}" srcOrd="1" destOrd="0" presId="urn:microsoft.com/office/officeart/2005/8/layout/lProcess2"/>
    <dgm:cxn modelId="{70343253-D927-4659-9C10-7468C4D0526B}" type="presParOf" srcId="{143629F5-A2FE-431D-9628-6FBBC9BF2809}" destId="{8E4CB260-14A7-4F1C-95D4-EA80D8BF203A}" srcOrd="2" destOrd="0" presId="urn:microsoft.com/office/officeart/2005/8/layout/lProcess2"/>
    <dgm:cxn modelId="{BC35B935-7204-4C73-972F-52A462603D70}" type="presParOf" srcId="{8E4CB260-14A7-4F1C-95D4-EA80D8BF203A}" destId="{A248ED67-C220-4A92-B01F-D606DDFAD3D2}" srcOrd="0" destOrd="0" presId="urn:microsoft.com/office/officeart/2005/8/layout/lProcess2"/>
    <dgm:cxn modelId="{34E81264-C5FC-4EFC-B0CA-A82167C43D99}" type="presParOf" srcId="{EDD05E08-1813-4EA2-B93A-A54AAC0E768C}" destId="{247A5EE6-1839-4756-BF83-15F2214820B5}" srcOrd="3" destOrd="0" presId="urn:microsoft.com/office/officeart/2005/8/layout/lProcess2"/>
    <dgm:cxn modelId="{87FACDF5-C5B8-4355-9E26-5349D48FCAD2}" type="presParOf" srcId="{EDD05E08-1813-4EA2-B93A-A54AAC0E768C}" destId="{DBB22D7D-B727-4840-9B1A-6F3D15A7BC4E}" srcOrd="4" destOrd="0" presId="urn:microsoft.com/office/officeart/2005/8/layout/lProcess2"/>
    <dgm:cxn modelId="{EF13BB8F-E764-4FDC-BFC4-4335E2CCBCFF}" type="presParOf" srcId="{DBB22D7D-B727-4840-9B1A-6F3D15A7BC4E}" destId="{D5950322-EE5B-4F14-9000-E486D9438D92}" srcOrd="0" destOrd="0" presId="urn:microsoft.com/office/officeart/2005/8/layout/lProcess2"/>
    <dgm:cxn modelId="{1E78DF39-DFE7-48D5-864E-51A611F9F419}" type="presParOf" srcId="{DBB22D7D-B727-4840-9B1A-6F3D15A7BC4E}" destId="{C03A612E-1AA0-40B6-8EFC-790DB51D1917}" srcOrd="1" destOrd="0" presId="urn:microsoft.com/office/officeart/2005/8/layout/lProcess2"/>
    <dgm:cxn modelId="{7404EF06-FFAE-470C-96F1-C58EEBAD8BB1}" type="presParOf" srcId="{DBB22D7D-B727-4840-9B1A-6F3D15A7BC4E}" destId="{6ADBFA59-0F98-48DA-9099-5F20C8871875}" srcOrd="2" destOrd="0" presId="urn:microsoft.com/office/officeart/2005/8/layout/lProcess2"/>
    <dgm:cxn modelId="{63DA1D52-B161-4FC6-B5F5-63262BB93171}" type="presParOf" srcId="{6ADBFA59-0F98-48DA-9099-5F20C8871875}" destId="{6DC1B6DD-4E00-4E24-9D2E-E4A63C37B5BD}"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0E21B6-9AF1-406B-928B-85332B058542}" type="doc">
      <dgm:prSet loTypeId="urn:microsoft.com/office/officeart/2005/8/layout/lProcess2" loCatId="list" qsTypeId="urn:microsoft.com/office/officeart/2005/8/quickstyle/3d1" qsCatId="3D" csTypeId="urn:microsoft.com/office/officeart/2005/8/colors/accent0_3" csCatId="mainScheme" phldr="1"/>
      <dgm:spPr/>
      <dgm:t>
        <a:bodyPr/>
        <a:lstStyle/>
        <a:p>
          <a:endParaRPr lang="en-US"/>
        </a:p>
      </dgm:t>
    </dgm:pt>
    <dgm:pt modelId="{B4D09020-7B6C-41CF-AD35-E7A4AF6AD094}">
      <dgm:prSet custT="1"/>
      <dgm:spPr/>
      <dgm:t>
        <a:bodyPr/>
        <a:lstStyle/>
        <a:p>
          <a:pPr algn="ctr" rtl="0"/>
          <a:endParaRPr lang="en-US" sz="2400" b="1" dirty="0" smtClean="0"/>
        </a:p>
        <a:p>
          <a:pPr algn="ctr" rtl="0"/>
          <a:endParaRPr lang="en-US" sz="2400" b="1" dirty="0" smtClean="0"/>
        </a:p>
        <a:p>
          <a:pPr algn="ctr" rtl="0"/>
          <a:endParaRPr lang="en-US" sz="2400" b="1" dirty="0" smtClean="0"/>
        </a:p>
        <a:p>
          <a:pPr algn="ctr" rtl="0"/>
          <a:endParaRPr lang="en-US" sz="2400" b="1" dirty="0" smtClean="0"/>
        </a:p>
        <a:p>
          <a:pPr algn="ctr" rtl="0"/>
          <a:r>
            <a:rPr lang="en-US" sz="2000" b="1" dirty="0" smtClean="0"/>
            <a:t>Increase appropriate use of screening and prevention services</a:t>
          </a:r>
        </a:p>
      </dgm:t>
    </dgm:pt>
    <dgm:pt modelId="{4FFADE2C-D46B-41A7-BC66-D43F966246BD}" type="parTrans" cxnId="{9B8F7C59-2D16-4940-92F2-76E5E9207C86}">
      <dgm:prSet/>
      <dgm:spPr/>
      <dgm:t>
        <a:bodyPr/>
        <a:lstStyle/>
        <a:p>
          <a:endParaRPr lang="en-US" sz="2400"/>
        </a:p>
      </dgm:t>
    </dgm:pt>
    <dgm:pt modelId="{AD6D5AE2-62AA-43D3-A3CE-FDEAC820A71C}" type="sibTrans" cxnId="{9B8F7C59-2D16-4940-92F2-76E5E9207C86}">
      <dgm:prSet/>
      <dgm:spPr/>
      <dgm:t>
        <a:bodyPr/>
        <a:lstStyle/>
        <a:p>
          <a:endParaRPr lang="en-US" sz="2400"/>
        </a:p>
      </dgm:t>
    </dgm:pt>
    <dgm:pt modelId="{1ECB3D38-FEB5-4928-9FC1-F639CDC99881}">
      <dgm:prSet custT="1"/>
      <dgm:spPr/>
      <dgm:t>
        <a:bodyPr/>
        <a:lstStyle/>
        <a:p>
          <a:pPr algn="ctr" rtl="0"/>
          <a:endParaRPr lang="en-US" sz="2400" b="1" dirty="0" smtClean="0"/>
        </a:p>
        <a:p>
          <a:pPr algn="ctr" rtl="0"/>
          <a:endParaRPr lang="en-US" sz="2400" b="1" dirty="0" smtClean="0"/>
        </a:p>
        <a:p>
          <a:pPr algn="ctr" rtl="0"/>
          <a:endParaRPr lang="en-US" sz="2400" b="1" dirty="0" smtClean="0"/>
        </a:p>
        <a:p>
          <a:pPr algn="ctr" rtl="0"/>
          <a:r>
            <a:rPr lang="en-US" sz="2000" b="1" dirty="0" smtClean="0"/>
            <a:t>Strengthen interventions to prevent heart attacks and strokes</a:t>
          </a:r>
        </a:p>
      </dgm:t>
    </dgm:pt>
    <dgm:pt modelId="{34641E19-861B-40C6-B625-2EBEE407ABF1}" type="parTrans" cxnId="{18BE744D-03F8-468D-928D-25B6AC435C2F}">
      <dgm:prSet/>
      <dgm:spPr/>
      <dgm:t>
        <a:bodyPr/>
        <a:lstStyle/>
        <a:p>
          <a:endParaRPr lang="en-US" sz="2400"/>
        </a:p>
      </dgm:t>
    </dgm:pt>
    <dgm:pt modelId="{A4612118-D426-4B39-9E06-7A6DFA7B2082}" type="sibTrans" cxnId="{18BE744D-03F8-468D-928D-25B6AC435C2F}">
      <dgm:prSet/>
      <dgm:spPr/>
      <dgm:t>
        <a:bodyPr/>
        <a:lstStyle/>
        <a:p>
          <a:endParaRPr lang="en-US" sz="2400"/>
        </a:p>
      </dgm:t>
    </dgm:pt>
    <dgm:pt modelId="{B9DA309A-FDBA-4714-AE02-2A953627BF75}">
      <dgm:prSet custT="1"/>
      <dgm:spPr/>
      <dgm:t>
        <a:bodyPr/>
        <a:lstStyle/>
        <a:p>
          <a:pPr algn="ctr" rtl="0"/>
          <a:endParaRPr lang="en-US" sz="2400" b="1" dirty="0" smtClean="0"/>
        </a:p>
        <a:p>
          <a:pPr algn="ctr" rtl="0"/>
          <a:endParaRPr lang="en-US" sz="2400" b="1" dirty="0" smtClean="0"/>
        </a:p>
        <a:p>
          <a:pPr algn="ctr" rtl="0"/>
          <a:endParaRPr lang="en-US" sz="2400" b="1" dirty="0" smtClean="0"/>
        </a:p>
        <a:p>
          <a:pPr algn="ctr" rtl="0"/>
          <a:endParaRPr lang="en-US" sz="2400" b="1" dirty="0" smtClean="0"/>
        </a:p>
        <a:p>
          <a:pPr algn="ctr" rtl="0"/>
          <a:endParaRPr lang="en-US" sz="2000" b="1" dirty="0" smtClean="0"/>
        </a:p>
        <a:p>
          <a:pPr algn="ctr" rtl="0"/>
          <a:r>
            <a:rPr lang="en-US" sz="2000" b="1" dirty="0" smtClean="0"/>
            <a:t>Improve quality of care for patients with multiple chronic conditions</a:t>
          </a:r>
          <a:endParaRPr lang="en-US" sz="2000" dirty="0"/>
        </a:p>
      </dgm:t>
    </dgm:pt>
    <dgm:pt modelId="{D4DCB115-6E8C-44C4-8436-2E531F93FD70}" type="parTrans" cxnId="{6F1B0030-F4F6-45A1-A2BB-B5F02D760E09}">
      <dgm:prSet/>
      <dgm:spPr/>
      <dgm:t>
        <a:bodyPr/>
        <a:lstStyle/>
        <a:p>
          <a:endParaRPr lang="en-US" sz="2400"/>
        </a:p>
      </dgm:t>
    </dgm:pt>
    <dgm:pt modelId="{C4ED54BB-E96C-43A4-949B-35453ABAF268}" type="sibTrans" cxnId="{6F1B0030-F4F6-45A1-A2BB-B5F02D760E09}">
      <dgm:prSet/>
      <dgm:spPr/>
      <dgm:t>
        <a:bodyPr/>
        <a:lstStyle/>
        <a:p>
          <a:endParaRPr lang="en-US" sz="2400"/>
        </a:p>
      </dgm:t>
    </dgm:pt>
    <dgm:pt modelId="{D16F7BFD-5ED4-43D0-BC2A-6EAAD60FF4FE}">
      <dgm:prSet custT="1"/>
      <dgm:spPr/>
      <dgm:t>
        <a:bodyPr/>
        <a:lstStyle/>
        <a:p>
          <a:endParaRPr lang="en-US" sz="2400" b="1" dirty="0" smtClean="0"/>
        </a:p>
        <a:p>
          <a:endParaRPr lang="en-US" sz="2400" b="1" dirty="0" smtClean="0"/>
        </a:p>
        <a:p>
          <a:endParaRPr lang="en-US" sz="2400" b="1" dirty="0" smtClean="0"/>
        </a:p>
        <a:p>
          <a:endParaRPr lang="en-US" sz="2000" b="1" dirty="0" smtClean="0"/>
        </a:p>
        <a:p>
          <a:r>
            <a:rPr lang="en-US" sz="2000" b="1" dirty="0" smtClean="0"/>
            <a:t>Improve behavioral health access and quality care</a:t>
          </a:r>
          <a:endParaRPr lang="en-US" sz="2000" b="1" dirty="0"/>
        </a:p>
      </dgm:t>
    </dgm:pt>
    <dgm:pt modelId="{8DD978A0-AA55-432F-87B2-323BCFA1EAFF}" type="parTrans" cxnId="{2FDF1071-4C6C-4238-8C75-99BD8230A7CF}">
      <dgm:prSet/>
      <dgm:spPr/>
      <dgm:t>
        <a:bodyPr/>
        <a:lstStyle/>
        <a:p>
          <a:endParaRPr lang="en-US" sz="2400"/>
        </a:p>
      </dgm:t>
    </dgm:pt>
    <dgm:pt modelId="{E2281F25-5554-4704-AC7A-2ACC1A120EF9}" type="sibTrans" cxnId="{2FDF1071-4C6C-4238-8C75-99BD8230A7CF}">
      <dgm:prSet/>
      <dgm:spPr/>
      <dgm:t>
        <a:bodyPr/>
        <a:lstStyle/>
        <a:p>
          <a:endParaRPr lang="en-US" sz="2400"/>
        </a:p>
      </dgm:t>
    </dgm:pt>
    <dgm:pt modelId="{C7FD8581-8734-4FCE-B48C-A7153380B462}">
      <dgm:prSet custT="1"/>
      <dgm:spPr/>
      <dgm:t>
        <a:bodyPr/>
        <a:lstStyle/>
        <a:p>
          <a:endParaRPr lang="en-US" sz="2400" b="1" dirty="0" smtClean="0"/>
        </a:p>
        <a:p>
          <a:endParaRPr lang="en-US" sz="2000" b="1" dirty="0" smtClean="0"/>
        </a:p>
        <a:p>
          <a:r>
            <a:rPr lang="en-US" sz="2000" b="1" dirty="0" smtClean="0"/>
            <a:t>Improve perinatal outcomes</a:t>
          </a:r>
          <a:endParaRPr lang="en-US" sz="2000" b="1" dirty="0"/>
        </a:p>
      </dgm:t>
    </dgm:pt>
    <dgm:pt modelId="{F08C744B-230C-478C-A92D-E649ABAD259D}" type="parTrans" cxnId="{8F2EB145-6257-48C1-8648-1715D0D6C933}">
      <dgm:prSet/>
      <dgm:spPr/>
      <dgm:t>
        <a:bodyPr/>
        <a:lstStyle/>
        <a:p>
          <a:endParaRPr lang="en-US" sz="2400"/>
        </a:p>
      </dgm:t>
    </dgm:pt>
    <dgm:pt modelId="{ECF04F28-1BBB-45E9-8760-BFD46646F134}" type="sibTrans" cxnId="{8F2EB145-6257-48C1-8648-1715D0D6C933}">
      <dgm:prSet/>
      <dgm:spPr/>
      <dgm:t>
        <a:bodyPr/>
        <a:lstStyle/>
        <a:p>
          <a:endParaRPr lang="en-US" sz="2400"/>
        </a:p>
      </dgm:t>
    </dgm:pt>
    <dgm:pt modelId="{EDD05E08-1813-4EA2-B93A-A54AAC0E768C}" type="pres">
      <dgm:prSet presAssocID="{540E21B6-9AF1-406B-928B-85332B058542}" presName="theList" presStyleCnt="0">
        <dgm:presLayoutVars>
          <dgm:dir/>
          <dgm:animLvl val="lvl"/>
          <dgm:resizeHandles val="exact"/>
        </dgm:presLayoutVars>
      </dgm:prSet>
      <dgm:spPr/>
      <dgm:t>
        <a:bodyPr/>
        <a:lstStyle/>
        <a:p>
          <a:endParaRPr lang="en-US"/>
        </a:p>
      </dgm:t>
    </dgm:pt>
    <dgm:pt modelId="{699CC3BB-5BD0-4D27-810D-6659472D2F8F}" type="pres">
      <dgm:prSet presAssocID="{B4D09020-7B6C-41CF-AD35-E7A4AF6AD094}" presName="compNode" presStyleCnt="0"/>
      <dgm:spPr/>
    </dgm:pt>
    <dgm:pt modelId="{B02B9FB8-812C-40C5-B85B-CC25C930CC5E}" type="pres">
      <dgm:prSet presAssocID="{B4D09020-7B6C-41CF-AD35-E7A4AF6AD094}" presName="aNode" presStyleLbl="bgShp" presStyleIdx="0" presStyleCnt="5" custScaleX="109496"/>
      <dgm:spPr/>
      <dgm:t>
        <a:bodyPr/>
        <a:lstStyle/>
        <a:p>
          <a:endParaRPr lang="en-US"/>
        </a:p>
      </dgm:t>
    </dgm:pt>
    <dgm:pt modelId="{2E613BAE-6DD6-4F97-8DA1-6D688C303F68}" type="pres">
      <dgm:prSet presAssocID="{B4D09020-7B6C-41CF-AD35-E7A4AF6AD094}" presName="textNode" presStyleLbl="bgShp" presStyleIdx="0" presStyleCnt="5"/>
      <dgm:spPr/>
      <dgm:t>
        <a:bodyPr/>
        <a:lstStyle/>
        <a:p>
          <a:endParaRPr lang="en-US"/>
        </a:p>
      </dgm:t>
    </dgm:pt>
    <dgm:pt modelId="{7B864FF2-B26C-42A3-ACC3-369208824A5B}" type="pres">
      <dgm:prSet presAssocID="{B4D09020-7B6C-41CF-AD35-E7A4AF6AD094}" presName="compChildNode" presStyleCnt="0"/>
      <dgm:spPr/>
    </dgm:pt>
    <dgm:pt modelId="{E0DD940D-39B0-4572-9EB3-A1518F5E3306}" type="pres">
      <dgm:prSet presAssocID="{B4D09020-7B6C-41CF-AD35-E7A4AF6AD094}" presName="theInnerList" presStyleCnt="0"/>
      <dgm:spPr/>
    </dgm:pt>
    <dgm:pt modelId="{629F40C0-EA52-4163-84DB-3900817E522E}" type="pres">
      <dgm:prSet presAssocID="{B4D09020-7B6C-41CF-AD35-E7A4AF6AD094}" presName="aSpace" presStyleCnt="0"/>
      <dgm:spPr/>
    </dgm:pt>
    <dgm:pt modelId="{143629F5-A2FE-431D-9628-6FBBC9BF2809}" type="pres">
      <dgm:prSet presAssocID="{1ECB3D38-FEB5-4928-9FC1-F639CDC99881}" presName="compNode" presStyleCnt="0"/>
      <dgm:spPr/>
    </dgm:pt>
    <dgm:pt modelId="{703648DD-7F86-4C73-9132-E68F87728D4D}" type="pres">
      <dgm:prSet presAssocID="{1ECB3D38-FEB5-4928-9FC1-F639CDC99881}" presName="aNode" presStyleLbl="bgShp" presStyleIdx="1" presStyleCnt="5" custScaleX="123125" custLinFactNeighborX="-1248" custLinFactNeighborY="-1851"/>
      <dgm:spPr/>
      <dgm:t>
        <a:bodyPr/>
        <a:lstStyle/>
        <a:p>
          <a:endParaRPr lang="en-US"/>
        </a:p>
      </dgm:t>
    </dgm:pt>
    <dgm:pt modelId="{821EEE5D-E4E9-4214-8B58-47F3ECCF3A56}" type="pres">
      <dgm:prSet presAssocID="{1ECB3D38-FEB5-4928-9FC1-F639CDC99881}" presName="textNode" presStyleLbl="bgShp" presStyleIdx="1" presStyleCnt="5"/>
      <dgm:spPr/>
      <dgm:t>
        <a:bodyPr/>
        <a:lstStyle/>
        <a:p>
          <a:endParaRPr lang="en-US"/>
        </a:p>
      </dgm:t>
    </dgm:pt>
    <dgm:pt modelId="{8E4CB260-14A7-4F1C-95D4-EA80D8BF203A}" type="pres">
      <dgm:prSet presAssocID="{1ECB3D38-FEB5-4928-9FC1-F639CDC99881}" presName="compChildNode" presStyleCnt="0"/>
      <dgm:spPr/>
    </dgm:pt>
    <dgm:pt modelId="{A248ED67-C220-4A92-B01F-D606DDFAD3D2}" type="pres">
      <dgm:prSet presAssocID="{1ECB3D38-FEB5-4928-9FC1-F639CDC99881}" presName="theInnerList" presStyleCnt="0"/>
      <dgm:spPr/>
    </dgm:pt>
    <dgm:pt modelId="{247A5EE6-1839-4756-BF83-15F2214820B5}" type="pres">
      <dgm:prSet presAssocID="{1ECB3D38-FEB5-4928-9FC1-F639CDC99881}" presName="aSpace" presStyleCnt="0"/>
      <dgm:spPr/>
    </dgm:pt>
    <dgm:pt modelId="{DBB22D7D-B727-4840-9B1A-6F3D15A7BC4E}" type="pres">
      <dgm:prSet presAssocID="{B9DA309A-FDBA-4714-AE02-2A953627BF75}" presName="compNode" presStyleCnt="0"/>
      <dgm:spPr/>
    </dgm:pt>
    <dgm:pt modelId="{D5950322-EE5B-4F14-9000-E486D9438D92}" type="pres">
      <dgm:prSet presAssocID="{B9DA309A-FDBA-4714-AE02-2A953627BF75}" presName="aNode" presStyleLbl="bgShp" presStyleIdx="2" presStyleCnt="5" custLinFactNeighborY="-879"/>
      <dgm:spPr/>
      <dgm:t>
        <a:bodyPr/>
        <a:lstStyle/>
        <a:p>
          <a:endParaRPr lang="en-US"/>
        </a:p>
      </dgm:t>
    </dgm:pt>
    <dgm:pt modelId="{C03A612E-1AA0-40B6-8EFC-790DB51D1917}" type="pres">
      <dgm:prSet presAssocID="{B9DA309A-FDBA-4714-AE02-2A953627BF75}" presName="textNode" presStyleLbl="bgShp" presStyleIdx="2" presStyleCnt="5"/>
      <dgm:spPr/>
      <dgm:t>
        <a:bodyPr/>
        <a:lstStyle/>
        <a:p>
          <a:endParaRPr lang="en-US"/>
        </a:p>
      </dgm:t>
    </dgm:pt>
    <dgm:pt modelId="{6ADBFA59-0F98-48DA-9099-5F20C8871875}" type="pres">
      <dgm:prSet presAssocID="{B9DA309A-FDBA-4714-AE02-2A953627BF75}" presName="compChildNode" presStyleCnt="0"/>
      <dgm:spPr/>
    </dgm:pt>
    <dgm:pt modelId="{6DC1B6DD-4E00-4E24-9D2E-E4A63C37B5BD}" type="pres">
      <dgm:prSet presAssocID="{B9DA309A-FDBA-4714-AE02-2A953627BF75}" presName="theInnerList" presStyleCnt="0"/>
      <dgm:spPr/>
    </dgm:pt>
    <dgm:pt modelId="{9743D75A-BE1A-448A-BDE7-187E804C7CEE}" type="pres">
      <dgm:prSet presAssocID="{B9DA309A-FDBA-4714-AE02-2A953627BF75}" presName="aSpace" presStyleCnt="0"/>
      <dgm:spPr/>
    </dgm:pt>
    <dgm:pt modelId="{57371DF9-0072-4393-8E90-6BF037BED854}" type="pres">
      <dgm:prSet presAssocID="{D16F7BFD-5ED4-43D0-BC2A-6EAAD60FF4FE}" presName="compNode" presStyleCnt="0"/>
      <dgm:spPr/>
    </dgm:pt>
    <dgm:pt modelId="{D5AEE871-4A5D-463E-8AF5-FD21E2765B71}" type="pres">
      <dgm:prSet presAssocID="{D16F7BFD-5ED4-43D0-BC2A-6EAAD60FF4FE}" presName="aNode" presStyleLbl="bgShp" presStyleIdx="3" presStyleCnt="5"/>
      <dgm:spPr/>
      <dgm:t>
        <a:bodyPr/>
        <a:lstStyle/>
        <a:p>
          <a:endParaRPr lang="en-US"/>
        </a:p>
      </dgm:t>
    </dgm:pt>
    <dgm:pt modelId="{7E758C6C-E26D-4439-90A2-EA65E2EDC260}" type="pres">
      <dgm:prSet presAssocID="{D16F7BFD-5ED4-43D0-BC2A-6EAAD60FF4FE}" presName="textNode" presStyleLbl="bgShp" presStyleIdx="3" presStyleCnt="5"/>
      <dgm:spPr/>
      <dgm:t>
        <a:bodyPr/>
        <a:lstStyle/>
        <a:p>
          <a:endParaRPr lang="en-US"/>
        </a:p>
      </dgm:t>
    </dgm:pt>
    <dgm:pt modelId="{8D79CFCB-E182-4001-8092-43FDAFB56456}" type="pres">
      <dgm:prSet presAssocID="{D16F7BFD-5ED4-43D0-BC2A-6EAAD60FF4FE}" presName="compChildNode" presStyleCnt="0"/>
      <dgm:spPr/>
    </dgm:pt>
    <dgm:pt modelId="{FF3E7DC2-83EF-476C-9661-29D0EE74138C}" type="pres">
      <dgm:prSet presAssocID="{D16F7BFD-5ED4-43D0-BC2A-6EAAD60FF4FE}" presName="theInnerList" presStyleCnt="0"/>
      <dgm:spPr/>
    </dgm:pt>
    <dgm:pt modelId="{2C0FC710-6E04-442A-8E45-D1B7BDE2F455}" type="pres">
      <dgm:prSet presAssocID="{D16F7BFD-5ED4-43D0-BC2A-6EAAD60FF4FE}" presName="aSpace" presStyleCnt="0"/>
      <dgm:spPr/>
    </dgm:pt>
    <dgm:pt modelId="{DD326F9D-71D9-4692-B7FC-B87E397A07D0}" type="pres">
      <dgm:prSet presAssocID="{C7FD8581-8734-4FCE-B48C-A7153380B462}" presName="compNode" presStyleCnt="0"/>
      <dgm:spPr/>
    </dgm:pt>
    <dgm:pt modelId="{5576FBC1-892A-4634-9A3C-F49F592A1008}" type="pres">
      <dgm:prSet presAssocID="{C7FD8581-8734-4FCE-B48C-A7153380B462}" presName="aNode" presStyleLbl="bgShp" presStyleIdx="4" presStyleCnt="5"/>
      <dgm:spPr/>
      <dgm:t>
        <a:bodyPr/>
        <a:lstStyle/>
        <a:p>
          <a:endParaRPr lang="en-US"/>
        </a:p>
      </dgm:t>
    </dgm:pt>
    <dgm:pt modelId="{76380BF1-049F-46B5-A130-11B16EBBB1EB}" type="pres">
      <dgm:prSet presAssocID="{C7FD8581-8734-4FCE-B48C-A7153380B462}" presName="textNode" presStyleLbl="bgShp" presStyleIdx="4" presStyleCnt="5"/>
      <dgm:spPr/>
      <dgm:t>
        <a:bodyPr/>
        <a:lstStyle/>
        <a:p>
          <a:endParaRPr lang="en-US"/>
        </a:p>
      </dgm:t>
    </dgm:pt>
    <dgm:pt modelId="{AA3C6974-940F-4A20-A969-0864B8A82EB0}" type="pres">
      <dgm:prSet presAssocID="{C7FD8581-8734-4FCE-B48C-A7153380B462}" presName="compChildNode" presStyleCnt="0"/>
      <dgm:spPr/>
    </dgm:pt>
    <dgm:pt modelId="{BFEDC7CD-17A1-4A44-AAF0-DC73BC3B93DB}" type="pres">
      <dgm:prSet presAssocID="{C7FD8581-8734-4FCE-B48C-A7153380B462}" presName="theInnerList" presStyleCnt="0"/>
      <dgm:spPr/>
    </dgm:pt>
  </dgm:ptLst>
  <dgm:cxnLst>
    <dgm:cxn modelId="{9B8F7C59-2D16-4940-92F2-76E5E9207C86}" srcId="{540E21B6-9AF1-406B-928B-85332B058542}" destId="{B4D09020-7B6C-41CF-AD35-E7A4AF6AD094}" srcOrd="0" destOrd="0" parTransId="{4FFADE2C-D46B-41A7-BC66-D43F966246BD}" sibTransId="{AD6D5AE2-62AA-43D3-A3CE-FDEAC820A71C}"/>
    <dgm:cxn modelId="{65A7F243-DB70-45C4-95BF-79A3C96B1B20}" type="presOf" srcId="{540E21B6-9AF1-406B-928B-85332B058542}" destId="{EDD05E08-1813-4EA2-B93A-A54AAC0E768C}" srcOrd="0" destOrd="0" presId="urn:microsoft.com/office/officeart/2005/8/layout/lProcess2"/>
    <dgm:cxn modelId="{3360EDC8-91DB-4142-A554-105821D81F25}" type="presOf" srcId="{1ECB3D38-FEB5-4928-9FC1-F639CDC99881}" destId="{821EEE5D-E4E9-4214-8B58-47F3ECCF3A56}" srcOrd="1" destOrd="0" presId="urn:microsoft.com/office/officeart/2005/8/layout/lProcess2"/>
    <dgm:cxn modelId="{2FDF1071-4C6C-4238-8C75-99BD8230A7CF}" srcId="{540E21B6-9AF1-406B-928B-85332B058542}" destId="{D16F7BFD-5ED4-43D0-BC2A-6EAAD60FF4FE}" srcOrd="3" destOrd="0" parTransId="{8DD978A0-AA55-432F-87B2-323BCFA1EAFF}" sibTransId="{E2281F25-5554-4704-AC7A-2ACC1A120EF9}"/>
    <dgm:cxn modelId="{1161F346-AF65-4A5E-9239-F547647756C2}" type="presOf" srcId="{B4D09020-7B6C-41CF-AD35-E7A4AF6AD094}" destId="{2E613BAE-6DD6-4F97-8DA1-6D688C303F68}" srcOrd="1" destOrd="0" presId="urn:microsoft.com/office/officeart/2005/8/layout/lProcess2"/>
    <dgm:cxn modelId="{41758A30-F26F-478E-AD91-371F9DDCFFC3}" type="presOf" srcId="{B4D09020-7B6C-41CF-AD35-E7A4AF6AD094}" destId="{B02B9FB8-812C-40C5-B85B-CC25C930CC5E}" srcOrd="0" destOrd="0" presId="urn:microsoft.com/office/officeart/2005/8/layout/lProcess2"/>
    <dgm:cxn modelId="{1A0F88DA-021A-4870-8CA9-89174CD4B11F}" type="presOf" srcId="{D16F7BFD-5ED4-43D0-BC2A-6EAAD60FF4FE}" destId="{D5AEE871-4A5D-463E-8AF5-FD21E2765B71}" srcOrd="0" destOrd="0" presId="urn:microsoft.com/office/officeart/2005/8/layout/lProcess2"/>
    <dgm:cxn modelId="{BF51F882-E659-407B-9E28-03987F2B2125}" type="presOf" srcId="{D16F7BFD-5ED4-43D0-BC2A-6EAAD60FF4FE}" destId="{7E758C6C-E26D-4439-90A2-EA65E2EDC260}" srcOrd="1" destOrd="0" presId="urn:microsoft.com/office/officeart/2005/8/layout/lProcess2"/>
    <dgm:cxn modelId="{6F1B0030-F4F6-45A1-A2BB-B5F02D760E09}" srcId="{540E21B6-9AF1-406B-928B-85332B058542}" destId="{B9DA309A-FDBA-4714-AE02-2A953627BF75}" srcOrd="2" destOrd="0" parTransId="{D4DCB115-6E8C-44C4-8436-2E531F93FD70}" sibTransId="{C4ED54BB-E96C-43A4-949B-35453ABAF268}"/>
    <dgm:cxn modelId="{C4BFA757-AEC7-4123-8830-6E26AB4C0142}" type="presOf" srcId="{1ECB3D38-FEB5-4928-9FC1-F639CDC99881}" destId="{703648DD-7F86-4C73-9132-E68F87728D4D}" srcOrd="0" destOrd="0" presId="urn:microsoft.com/office/officeart/2005/8/layout/lProcess2"/>
    <dgm:cxn modelId="{AAF12479-5B4D-40FD-8E39-053C6DC093CB}" type="presOf" srcId="{B9DA309A-FDBA-4714-AE02-2A953627BF75}" destId="{C03A612E-1AA0-40B6-8EFC-790DB51D1917}" srcOrd="1" destOrd="0" presId="urn:microsoft.com/office/officeart/2005/8/layout/lProcess2"/>
    <dgm:cxn modelId="{03BF5722-F894-4450-93F1-C576095ACBD9}" type="presOf" srcId="{C7FD8581-8734-4FCE-B48C-A7153380B462}" destId="{5576FBC1-892A-4634-9A3C-F49F592A1008}" srcOrd="0" destOrd="0" presId="urn:microsoft.com/office/officeart/2005/8/layout/lProcess2"/>
    <dgm:cxn modelId="{EF39EF5C-C053-443F-9D2A-3A42098242BC}" type="presOf" srcId="{B9DA309A-FDBA-4714-AE02-2A953627BF75}" destId="{D5950322-EE5B-4F14-9000-E486D9438D92}" srcOrd="0" destOrd="0" presId="urn:microsoft.com/office/officeart/2005/8/layout/lProcess2"/>
    <dgm:cxn modelId="{7A0DC987-DBE2-4B9F-A516-645A5B0E8B34}" type="presOf" srcId="{C7FD8581-8734-4FCE-B48C-A7153380B462}" destId="{76380BF1-049F-46B5-A130-11B16EBBB1EB}" srcOrd="1" destOrd="0" presId="urn:microsoft.com/office/officeart/2005/8/layout/lProcess2"/>
    <dgm:cxn modelId="{8F2EB145-6257-48C1-8648-1715D0D6C933}" srcId="{540E21B6-9AF1-406B-928B-85332B058542}" destId="{C7FD8581-8734-4FCE-B48C-A7153380B462}" srcOrd="4" destOrd="0" parTransId="{F08C744B-230C-478C-A92D-E649ABAD259D}" sibTransId="{ECF04F28-1BBB-45E9-8760-BFD46646F134}"/>
    <dgm:cxn modelId="{18BE744D-03F8-468D-928D-25B6AC435C2F}" srcId="{540E21B6-9AF1-406B-928B-85332B058542}" destId="{1ECB3D38-FEB5-4928-9FC1-F639CDC99881}" srcOrd="1" destOrd="0" parTransId="{34641E19-861B-40C6-B625-2EBEE407ABF1}" sibTransId="{A4612118-D426-4B39-9E06-7A6DFA7B2082}"/>
    <dgm:cxn modelId="{0F539D72-7D11-4AE3-B219-D54CB88FBBB4}" type="presParOf" srcId="{EDD05E08-1813-4EA2-B93A-A54AAC0E768C}" destId="{699CC3BB-5BD0-4D27-810D-6659472D2F8F}" srcOrd="0" destOrd="0" presId="urn:microsoft.com/office/officeart/2005/8/layout/lProcess2"/>
    <dgm:cxn modelId="{7B9DF9BE-1B7D-43E4-A818-73CF6DAFA61A}" type="presParOf" srcId="{699CC3BB-5BD0-4D27-810D-6659472D2F8F}" destId="{B02B9FB8-812C-40C5-B85B-CC25C930CC5E}" srcOrd="0" destOrd="0" presId="urn:microsoft.com/office/officeart/2005/8/layout/lProcess2"/>
    <dgm:cxn modelId="{8F0B5EAB-3B0A-4A33-BD1D-3C4C0C9EE495}" type="presParOf" srcId="{699CC3BB-5BD0-4D27-810D-6659472D2F8F}" destId="{2E613BAE-6DD6-4F97-8DA1-6D688C303F68}" srcOrd="1" destOrd="0" presId="urn:microsoft.com/office/officeart/2005/8/layout/lProcess2"/>
    <dgm:cxn modelId="{4A2EF057-2614-4AAB-9A9B-DFCB2A190553}" type="presParOf" srcId="{699CC3BB-5BD0-4D27-810D-6659472D2F8F}" destId="{7B864FF2-B26C-42A3-ACC3-369208824A5B}" srcOrd="2" destOrd="0" presId="urn:microsoft.com/office/officeart/2005/8/layout/lProcess2"/>
    <dgm:cxn modelId="{A12A2E80-8ADE-474F-852C-ABF83E7F6212}" type="presParOf" srcId="{7B864FF2-B26C-42A3-ACC3-369208824A5B}" destId="{E0DD940D-39B0-4572-9EB3-A1518F5E3306}" srcOrd="0" destOrd="0" presId="urn:microsoft.com/office/officeart/2005/8/layout/lProcess2"/>
    <dgm:cxn modelId="{8D2CB3F7-E86B-465B-B65E-B063E2E79ADA}" type="presParOf" srcId="{EDD05E08-1813-4EA2-B93A-A54AAC0E768C}" destId="{629F40C0-EA52-4163-84DB-3900817E522E}" srcOrd="1" destOrd="0" presId="urn:microsoft.com/office/officeart/2005/8/layout/lProcess2"/>
    <dgm:cxn modelId="{C73E5681-6A75-44DB-BEB1-2B6478F8E0D8}" type="presParOf" srcId="{EDD05E08-1813-4EA2-B93A-A54AAC0E768C}" destId="{143629F5-A2FE-431D-9628-6FBBC9BF2809}" srcOrd="2" destOrd="0" presId="urn:microsoft.com/office/officeart/2005/8/layout/lProcess2"/>
    <dgm:cxn modelId="{CC6ACE2F-A34E-4F24-B5E7-4FCA2A39FA08}" type="presParOf" srcId="{143629F5-A2FE-431D-9628-6FBBC9BF2809}" destId="{703648DD-7F86-4C73-9132-E68F87728D4D}" srcOrd="0" destOrd="0" presId="urn:microsoft.com/office/officeart/2005/8/layout/lProcess2"/>
    <dgm:cxn modelId="{10F3E25F-873C-4A10-BD1E-C2A262BE5F3F}" type="presParOf" srcId="{143629F5-A2FE-431D-9628-6FBBC9BF2809}" destId="{821EEE5D-E4E9-4214-8B58-47F3ECCF3A56}" srcOrd="1" destOrd="0" presId="urn:microsoft.com/office/officeart/2005/8/layout/lProcess2"/>
    <dgm:cxn modelId="{CBF702BD-10B6-4318-BC3C-BC5A864D1D46}" type="presParOf" srcId="{143629F5-A2FE-431D-9628-6FBBC9BF2809}" destId="{8E4CB260-14A7-4F1C-95D4-EA80D8BF203A}" srcOrd="2" destOrd="0" presId="urn:microsoft.com/office/officeart/2005/8/layout/lProcess2"/>
    <dgm:cxn modelId="{5B2653E3-15F1-4444-A174-85F7FA464AAB}" type="presParOf" srcId="{8E4CB260-14A7-4F1C-95D4-EA80D8BF203A}" destId="{A248ED67-C220-4A92-B01F-D606DDFAD3D2}" srcOrd="0" destOrd="0" presId="urn:microsoft.com/office/officeart/2005/8/layout/lProcess2"/>
    <dgm:cxn modelId="{363DBF3A-38EE-49F2-8EA1-D5097117F622}" type="presParOf" srcId="{EDD05E08-1813-4EA2-B93A-A54AAC0E768C}" destId="{247A5EE6-1839-4756-BF83-15F2214820B5}" srcOrd="3" destOrd="0" presId="urn:microsoft.com/office/officeart/2005/8/layout/lProcess2"/>
    <dgm:cxn modelId="{CCDE9967-CC99-4499-9713-D5066EAA7AC0}" type="presParOf" srcId="{EDD05E08-1813-4EA2-B93A-A54AAC0E768C}" destId="{DBB22D7D-B727-4840-9B1A-6F3D15A7BC4E}" srcOrd="4" destOrd="0" presId="urn:microsoft.com/office/officeart/2005/8/layout/lProcess2"/>
    <dgm:cxn modelId="{674E7F48-3FB0-4522-9D81-97C5DF3BE981}" type="presParOf" srcId="{DBB22D7D-B727-4840-9B1A-6F3D15A7BC4E}" destId="{D5950322-EE5B-4F14-9000-E486D9438D92}" srcOrd="0" destOrd="0" presId="urn:microsoft.com/office/officeart/2005/8/layout/lProcess2"/>
    <dgm:cxn modelId="{FB8D8B5C-D1EC-46B3-BDB0-31B8E33220BE}" type="presParOf" srcId="{DBB22D7D-B727-4840-9B1A-6F3D15A7BC4E}" destId="{C03A612E-1AA0-40B6-8EFC-790DB51D1917}" srcOrd="1" destOrd="0" presId="urn:microsoft.com/office/officeart/2005/8/layout/lProcess2"/>
    <dgm:cxn modelId="{B6106CED-D6CF-4A2B-8EFE-40C5AFFA1C07}" type="presParOf" srcId="{DBB22D7D-B727-4840-9B1A-6F3D15A7BC4E}" destId="{6ADBFA59-0F98-48DA-9099-5F20C8871875}" srcOrd="2" destOrd="0" presId="urn:microsoft.com/office/officeart/2005/8/layout/lProcess2"/>
    <dgm:cxn modelId="{4E8DC1E3-5A94-46AC-8CB5-30DFE72B1F90}" type="presParOf" srcId="{6ADBFA59-0F98-48DA-9099-5F20C8871875}" destId="{6DC1B6DD-4E00-4E24-9D2E-E4A63C37B5BD}" srcOrd="0" destOrd="0" presId="urn:microsoft.com/office/officeart/2005/8/layout/lProcess2"/>
    <dgm:cxn modelId="{FE1E6807-5460-49A7-9B38-F5B93F0FCACF}" type="presParOf" srcId="{EDD05E08-1813-4EA2-B93A-A54AAC0E768C}" destId="{9743D75A-BE1A-448A-BDE7-187E804C7CEE}" srcOrd="5" destOrd="0" presId="urn:microsoft.com/office/officeart/2005/8/layout/lProcess2"/>
    <dgm:cxn modelId="{C518FB34-7785-4CF1-A68C-DF25A135ED19}" type="presParOf" srcId="{EDD05E08-1813-4EA2-B93A-A54AAC0E768C}" destId="{57371DF9-0072-4393-8E90-6BF037BED854}" srcOrd="6" destOrd="0" presId="urn:microsoft.com/office/officeart/2005/8/layout/lProcess2"/>
    <dgm:cxn modelId="{97FF66F1-FD13-48F3-9F50-8E7BC2F1EB25}" type="presParOf" srcId="{57371DF9-0072-4393-8E90-6BF037BED854}" destId="{D5AEE871-4A5D-463E-8AF5-FD21E2765B71}" srcOrd="0" destOrd="0" presId="urn:microsoft.com/office/officeart/2005/8/layout/lProcess2"/>
    <dgm:cxn modelId="{3CD8CC27-9784-4BDF-A543-095DA5091E18}" type="presParOf" srcId="{57371DF9-0072-4393-8E90-6BF037BED854}" destId="{7E758C6C-E26D-4439-90A2-EA65E2EDC260}" srcOrd="1" destOrd="0" presId="urn:microsoft.com/office/officeart/2005/8/layout/lProcess2"/>
    <dgm:cxn modelId="{FFD6AC8B-1E1E-4844-81B2-1BE5F0BA0ACD}" type="presParOf" srcId="{57371DF9-0072-4393-8E90-6BF037BED854}" destId="{8D79CFCB-E182-4001-8092-43FDAFB56456}" srcOrd="2" destOrd="0" presId="urn:microsoft.com/office/officeart/2005/8/layout/lProcess2"/>
    <dgm:cxn modelId="{D5E7812B-6EBC-4AEE-9599-B6B7E018C744}" type="presParOf" srcId="{8D79CFCB-E182-4001-8092-43FDAFB56456}" destId="{FF3E7DC2-83EF-476C-9661-29D0EE74138C}" srcOrd="0" destOrd="0" presId="urn:microsoft.com/office/officeart/2005/8/layout/lProcess2"/>
    <dgm:cxn modelId="{B09082A1-71F7-4A9E-BA6C-56839476C1CB}" type="presParOf" srcId="{EDD05E08-1813-4EA2-B93A-A54AAC0E768C}" destId="{2C0FC710-6E04-442A-8E45-D1B7BDE2F455}" srcOrd="7" destOrd="0" presId="urn:microsoft.com/office/officeart/2005/8/layout/lProcess2"/>
    <dgm:cxn modelId="{1A68F9E9-0DE9-4574-A5C6-C6E65C30FF42}" type="presParOf" srcId="{EDD05E08-1813-4EA2-B93A-A54AAC0E768C}" destId="{DD326F9D-71D9-4692-B7FC-B87E397A07D0}" srcOrd="8" destOrd="0" presId="urn:microsoft.com/office/officeart/2005/8/layout/lProcess2"/>
    <dgm:cxn modelId="{4C770C48-0E59-4B4D-936E-40FA835D66C9}" type="presParOf" srcId="{DD326F9D-71D9-4692-B7FC-B87E397A07D0}" destId="{5576FBC1-892A-4634-9A3C-F49F592A1008}" srcOrd="0" destOrd="0" presId="urn:microsoft.com/office/officeart/2005/8/layout/lProcess2"/>
    <dgm:cxn modelId="{EDCAC0C9-A896-44D5-83C4-60D7BC2CD18E}" type="presParOf" srcId="{DD326F9D-71D9-4692-B7FC-B87E397A07D0}" destId="{76380BF1-049F-46B5-A130-11B16EBBB1EB}" srcOrd="1" destOrd="0" presId="urn:microsoft.com/office/officeart/2005/8/layout/lProcess2"/>
    <dgm:cxn modelId="{1F17F50F-A437-458A-8623-31A0B6AE6732}" type="presParOf" srcId="{DD326F9D-71D9-4692-B7FC-B87E397A07D0}" destId="{AA3C6974-940F-4A20-A969-0864B8A82EB0}" srcOrd="2" destOrd="0" presId="urn:microsoft.com/office/officeart/2005/8/layout/lProcess2"/>
    <dgm:cxn modelId="{813E5BA9-C806-49B6-B5E3-58A5F585E43E}" type="presParOf" srcId="{AA3C6974-940F-4A20-A969-0864B8A82EB0}" destId="{BFEDC7CD-17A1-4A44-AAF0-DC73BC3B93DB}"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70B02D-CD6D-5D40-9954-9DDA20A73B26}" type="doc">
      <dgm:prSet loTypeId="urn:microsoft.com/office/officeart/2009/3/layout/RandomtoResultProcess" loCatId="" qsTypeId="urn:microsoft.com/office/officeart/2005/8/quickstyle/simple4" qsCatId="simple" csTypeId="urn:microsoft.com/office/officeart/2005/8/colors/accent1_2" csCatId="accent1" phldr="1"/>
      <dgm:spPr/>
      <dgm:t>
        <a:bodyPr/>
        <a:lstStyle/>
        <a:p>
          <a:endParaRPr lang="en-US"/>
        </a:p>
      </dgm:t>
    </dgm:pt>
    <dgm:pt modelId="{C8A24F67-9E9F-8F45-B3C6-0DD90AA31BF7}">
      <dgm:prSet phldrT="[Text]"/>
      <dgm:spPr/>
      <dgm:t>
        <a:bodyPr/>
        <a:lstStyle/>
        <a:p>
          <a:r>
            <a:rPr lang="en-US" dirty="0" smtClean="0"/>
            <a:t>MU, PQRS, IQR, ACO, VBP, HRSA, CDC</a:t>
          </a:r>
          <a:endParaRPr lang="en-US" dirty="0"/>
        </a:p>
      </dgm:t>
    </dgm:pt>
    <dgm:pt modelId="{5731FF0B-1319-EA47-B1B6-4B5097A961B5}" type="parTrans" cxnId="{1344FA6C-6BAF-9C4A-8D50-BD1A1EEAA3F6}">
      <dgm:prSet/>
      <dgm:spPr/>
      <dgm:t>
        <a:bodyPr/>
        <a:lstStyle/>
        <a:p>
          <a:endParaRPr lang="en-US"/>
        </a:p>
      </dgm:t>
    </dgm:pt>
    <dgm:pt modelId="{7282FFB5-60BD-5345-8F22-D1018ED24976}" type="sibTrans" cxnId="{1344FA6C-6BAF-9C4A-8D50-BD1A1EEAA3F6}">
      <dgm:prSet/>
      <dgm:spPr/>
      <dgm:t>
        <a:bodyPr/>
        <a:lstStyle/>
        <a:p>
          <a:endParaRPr lang="en-US"/>
        </a:p>
      </dgm:t>
    </dgm:pt>
    <dgm:pt modelId="{35E9A036-6567-6D47-94D2-C6A20A6A88D9}">
      <dgm:prSet phldrT="[Text]"/>
      <dgm:spPr/>
      <dgm:t>
        <a:bodyPr/>
        <a:lstStyle/>
        <a:p>
          <a:r>
            <a:rPr lang="en-US" dirty="0" smtClean="0"/>
            <a:t>Current</a:t>
          </a:r>
          <a:endParaRPr lang="en-US" dirty="0"/>
        </a:p>
      </dgm:t>
    </dgm:pt>
    <dgm:pt modelId="{010E3614-C7D3-7F49-9782-BAB55919203D}" type="parTrans" cxnId="{42769135-1124-B04C-8171-CA659A8112CF}">
      <dgm:prSet/>
      <dgm:spPr/>
      <dgm:t>
        <a:bodyPr/>
        <a:lstStyle/>
        <a:p>
          <a:endParaRPr lang="en-US"/>
        </a:p>
      </dgm:t>
    </dgm:pt>
    <dgm:pt modelId="{E465F929-61F2-4A4E-B1C8-7C4A5D1E3F34}" type="sibTrans" cxnId="{42769135-1124-B04C-8171-CA659A8112CF}">
      <dgm:prSet/>
      <dgm:spPr/>
      <dgm:t>
        <a:bodyPr/>
        <a:lstStyle/>
        <a:p>
          <a:endParaRPr lang="en-US"/>
        </a:p>
      </dgm:t>
    </dgm:pt>
    <dgm:pt modelId="{B359D1A5-C5C6-9B47-AD71-4A9150F2BD7F}">
      <dgm:prSet phldrT="[Text]"/>
      <dgm:spPr/>
      <dgm:t>
        <a:bodyPr/>
        <a:lstStyle/>
        <a:p>
          <a:pPr>
            <a:spcAft>
              <a:spcPts val="0"/>
            </a:spcAft>
          </a:pPr>
          <a:r>
            <a:rPr lang="en-US" dirty="0" smtClean="0"/>
            <a:t>Unified</a:t>
          </a:r>
        </a:p>
        <a:p>
          <a:pPr>
            <a:spcAft>
              <a:spcPct val="35000"/>
            </a:spcAft>
          </a:pPr>
          <a:r>
            <a:rPr lang="en-US" dirty="0" smtClean="0"/>
            <a:t>Outcome Measures</a:t>
          </a:r>
          <a:endParaRPr lang="en-US" dirty="0"/>
        </a:p>
      </dgm:t>
    </dgm:pt>
    <dgm:pt modelId="{ECAE2707-7C28-8543-9B5D-906CEB348801}" type="parTrans" cxnId="{2C2B3ED4-0249-864D-9A62-7679E32E6E18}">
      <dgm:prSet/>
      <dgm:spPr/>
      <dgm:t>
        <a:bodyPr/>
        <a:lstStyle/>
        <a:p>
          <a:endParaRPr lang="en-US"/>
        </a:p>
      </dgm:t>
    </dgm:pt>
    <dgm:pt modelId="{FC00FD96-23BF-004C-A88C-21DBECFA2896}" type="sibTrans" cxnId="{2C2B3ED4-0249-864D-9A62-7679E32E6E18}">
      <dgm:prSet/>
      <dgm:spPr/>
      <dgm:t>
        <a:bodyPr/>
        <a:lstStyle/>
        <a:p>
          <a:endParaRPr lang="en-US"/>
        </a:p>
      </dgm:t>
    </dgm:pt>
    <dgm:pt modelId="{FFEDA4CF-79C1-074B-B554-1028865425FB}">
      <dgm:prSet phldrT="[Text]"/>
      <dgm:spPr/>
      <dgm:t>
        <a:bodyPr/>
        <a:lstStyle/>
        <a:p>
          <a:r>
            <a:rPr lang="en-US" dirty="0" smtClean="0"/>
            <a:t>EHR as primary reporting platform, with secondary reporting from registry, claims</a:t>
          </a:r>
          <a:endParaRPr lang="en-US" dirty="0"/>
        </a:p>
      </dgm:t>
    </dgm:pt>
    <dgm:pt modelId="{CAB12AC3-E40B-6C43-9288-641911849FBA}" type="parTrans" cxnId="{672B486F-D53B-FE44-9B66-390E34CFCA46}">
      <dgm:prSet/>
      <dgm:spPr/>
      <dgm:t>
        <a:bodyPr/>
        <a:lstStyle/>
        <a:p>
          <a:endParaRPr lang="en-US"/>
        </a:p>
      </dgm:t>
    </dgm:pt>
    <dgm:pt modelId="{0B0D1E7A-1009-B548-B36C-69EFAE76EBD5}" type="sibTrans" cxnId="{672B486F-D53B-FE44-9B66-390E34CFCA46}">
      <dgm:prSet/>
      <dgm:spPr/>
      <dgm:t>
        <a:bodyPr/>
        <a:lstStyle/>
        <a:p>
          <a:endParaRPr lang="en-US"/>
        </a:p>
      </dgm:t>
    </dgm:pt>
    <dgm:pt modelId="{B8073788-B41A-8B47-B39F-5009C7C537D5}" type="pres">
      <dgm:prSet presAssocID="{C970B02D-CD6D-5D40-9954-9DDA20A73B26}" presName="Name0" presStyleCnt="0">
        <dgm:presLayoutVars>
          <dgm:dir/>
          <dgm:animOne val="branch"/>
          <dgm:animLvl val="lvl"/>
        </dgm:presLayoutVars>
      </dgm:prSet>
      <dgm:spPr/>
      <dgm:t>
        <a:bodyPr/>
        <a:lstStyle/>
        <a:p>
          <a:endParaRPr lang="en-US"/>
        </a:p>
      </dgm:t>
    </dgm:pt>
    <dgm:pt modelId="{FF243EBB-5BCA-BF40-8088-6944E3CF7887}" type="pres">
      <dgm:prSet presAssocID="{C8A24F67-9E9F-8F45-B3C6-0DD90AA31BF7}" presName="chaos" presStyleCnt="0"/>
      <dgm:spPr/>
    </dgm:pt>
    <dgm:pt modelId="{5C6275B8-52B1-7446-B8B5-3C0072AC1A66}" type="pres">
      <dgm:prSet presAssocID="{C8A24F67-9E9F-8F45-B3C6-0DD90AA31BF7}" presName="parTx1" presStyleLbl="revTx" presStyleIdx="0" presStyleCnt="3"/>
      <dgm:spPr/>
      <dgm:t>
        <a:bodyPr/>
        <a:lstStyle/>
        <a:p>
          <a:endParaRPr lang="en-US"/>
        </a:p>
      </dgm:t>
    </dgm:pt>
    <dgm:pt modelId="{49776931-25B9-C04F-8933-A32969242691}" type="pres">
      <dgm:prSet presAssocID="{C8A24F67-9E9F-8F45-B3C6-0DD90AA31BF7}" presName="desTx1" presStyleLbl="revTx" presStyleIdx="1" presStyleCnt="3">
        <dgm:presLayoutVars>
          <dgm:bulletEnabled val="1"/>
        </dgm:presLayoutVars>
      </dgm:prSet>
      <dgm:spPr/>
      <dgm:t>
        <a:bodyPr/>
        <a:lstStyle/>
        <a:p>
          <a:endParaRPr lang="en-US"/>
        </a:p>
      </dgm:t>
    </dgm:pt>
    <dgm:pt modelId="{645741C3-741E-9C43-9F85-171E0EEA3FF6}" type="pres">
      <dgm:prSet presAssocID="{C8A24F67-9E9F-8F45-B3C6-0DD90AA31BF7}" presName="c1" presStyleLbl="node1" presStyleIdx="0" presStyleCnt="19"/>
      <dgm:spPr/>
    </dgm:pt>
    <dgm:pt modelId="{DF967A31-7B83-A449-A792-D88DC34013F4}" type="pres">
      <dgm:prSet presAssocID="{C8A24F67-9E9F-8F45-B3C6-0DD90AA31BF7}" presName="c2" presStyleLbl="node1" presStyleIdx="1" presStyleCnt="19"/>
      <dgm:spPr/>
    </dgm:pt>
    <dgm:pt modelId="{245E2B9A-AE7E-8748-936B-9483FE9B334C}" type="pres">
      <dgm:prSet presAssocID="{C8A24F67-9E9F-8F45-B3C6-0DD90AA31BF7}" presName="c3" presStyleLbl="node1" presStyleIdx="2" presStyleCnt="19"/>
      <dgm:spPr/>
    </dgm:pt>
    <dgm:pt modelId="{EAFD1A5A-C953-D948-AC95-961997263E37}" type="pres">
      <dgm:prSet presAssocID="{C8A24F67-9E9F-8F45-B3C6-0DD90AA31BF7}" presName="c4" presStyleLbl="node1" presStyleIdx="3" presStyleCnt="19"/>
      <dgm:spPr/>
    </dgm:pt>
    <dgm:pt modelId="{D080613A-8D37-6545-8F84-6252022544FE}" type="pres">
      <dgm:prSet presAssocID="{C8A24F67-9E9F-8F45-B3C6-0DD90AA31BF7}" presName="c5" presStyleLbl="node1" presStyleIdx="4" presStyleCnt="19"/>
      <dgm:spPr/>
    </dgm:pt>
    <dgm:pt modelId="{FCD90549-2B2A-A14E-9C70-3B61A6F0297A}" type="pres">
      <dgm:prSet presAssocID="{C8A24F67-9E9F-8F45-B3C6-0DD90AA31BF7}" presName="c6" presStyleLbl="node1" presStyleIdx="5" presStyleCnt="19"/>
      <dgm:spPr/>
    </dgm:pt>
    <dgm:pt modelId="{C9A76AF8-B08F-A043-94B2-DE33B79C4CD0}" type="pres">
      <dgm:prSet presAssocID="{C8A24F67-9E9F-8F45-B3C6-0DD90AA31BF7}" presName="c7" presStyleLbl="node1" presStyleIdx="6" presStyleCnt="19"/>
      <dgm:spPr/>
    </dgm:pt>
    <dgm:pt modelId="{6282EF3D-32A6-744C-BD94-118CA84C09ED}" type="pres">
      <dgm:prSet presAssocID="{C8A24F67-9E9F-8F45-B3C6-0DD90AA31BF7}" presName="c8" presStyleLbl="node1" presStyleIdx="7" presStyleCnt="19"/>
      <dgm:spPr/>
    </dgm:pt>
    <dgm:pt modelId="{031C3499-BB2E-9C4B-84E8-EDF397F13D7E}" type="pres">
      <dgm:prSet presAssocID="{C8A24F67-9E9F-8F45-B3C6-0DD90AA31BF7}" presName="c9" presStyleLbl="node1" presStyleIdx="8" presStyleCnt="19"/>
      <dgm:spPr/>
    </dgm:pt>
    <dgm:pt modelId="{54859BEB-3F35-A644-8C17-7E72EBE4FB2A}" type="pres">
      <dgm:prSet presAssocID="{C8A24F67-9E9F-8F45-B3C6-0DD90AA31BF7}" presName="c10" presStyleLbl="node1" presStyleIdx="9" presStyleCnt="19"/>
      <dgm:spPr/>
    </dgm:pt>
    <dgm:pt modelId="{FBBE8332-C5E4-394F-8931-D6F511E236E4}" type="pres">
      <dgm:prSet presAssocID="{C8A24F67-9E9F-8F45-B3C6-0DD90AA31BF7}" presName="c11" presStyleLbl="node1" presStyleIdx="10" presStyleCnt="19"/>
      <dgm:spPr/>
    </dgm:pt>
    <dgm:pt modelId="{779A8D23-EF69-864A-AAB9-A21D1E0E6053}" type="pres">
      <dgm:prSet presAssocID="{C8A24F67-9E9F-8F45-B3C6-0DD90AA31BF7}" presName="c12" presStyleLbl="node1" presStyleIdx="11" presStyleCnt="19"/>
      <dgm:spPr/>
    </dgm:pt>
    <dgm:pt modelId="{4C431E1C-E00A-0A46-888E-655497C0E2FA}" type="pres">
      <dgm:prSet presAssocID="{C8A24F67-9E9F-8F45-B3C6-0DD90AA31BF7}" presName="c13" presStyleLbl="node1" presStyleIdx="12" presStyleCnt="19"/>
      <dgm:spPr/>
    </dgm:pt>
    <dgm:pt modelId="{3800BB11-D9CD-BC43-8094-D874A1F01D1F}" type="pres">
      <dgm:prSet presAssocID="{C8A24F67-9E9F-8F45-B3C6-0DD90AA31BF7}" presName="c14" presStyleLbl="node1" presStyleIdx="13" presStyleCnt="19"/>
      <dgm:spPr/>
    </dgm:pt>
    <dgm:pt modelId="{F0358589-DF50-134B-AAC5-933F91BA4035}" type="pres">
      <dgm:prSet presAssocID="{C8A24F67-9E9F-8F45-B3C6-0DD90AA31BF7}" presName="c15" presStyleLbl="node1" presStyleIdx="14" presStyleCnt="19"/>
      <dgm:spPr/>
    </dgm:pt>
    <dgm:pt modelId="{5F9600C6-D0FA-7046-A60E-E3E9E4E7DA08}" type="pres">
      <dgm:prSet presAssocID="{C8A24F67-9E9F-8F45-B3C6-0DD90AA31BF7}" presName="c16" presStyleLbl="node1" presStyleIdx="15" presStyleCnt="19"/>
      <dgm:spPr/>
    </dgm:pt>
    <dgm:pt modelId="{21306824-DF49-4F47-9743-1F9157FDBE72}" type="pres">
      <dgm:prSet presAssocID="{C8A24F67-9E9F-8F45-B3C6-0DD90AA31BF7}" presName="c17" presStyleLbl="node1" presStyleIdx="16" presStyleCnt="19"/>
      <dgm:spPr/>
    </dgm:pt>
    <dgm:pt modelId="{0564928D-1771-0E42-B756-17C4DB0A4A62}" type="pres">
      <dgm:prSet presAssocID="{C8A24F67-9E9F-8F45-B3C6-0DD90AA31BF7}" presName="c18" presStyleLbl="node1" presStyleIdx="17" presStyleCnt="19"/>
      <dgm:spPr/>
    </dgm:pt>
    <dgm:pt modelId="{1C30799C-8AA1-F243-9A59-BD21D9AFDF80}" type="pres">
      <dgm:prSet presAssocID="{7282FFB5-60BD-5345-8F22-D1018ED24976}" presName="chevronComposite1" presStyleCnt="0"/>
      <dgm:spPr/>
    </dgm:pt>
    <dgm:pt modelId="{7BB0F366-7FBA-2F4D-AC3D-F476BF89D528}" type="pres">
      <dgm:prSet presAssocID="{7282FFB5-60BD-5345-8F22-D1018ED24976}" presName="chevron1" presStyleLbl="sibTrans2D1" presStyleIdx="0" presStyleCnt="2"/>
      <dgm:spPr/>
    </dgm:pt>
    <dgm:pt modelId="{58F6AD48-F376-6A4D-BF6F-75D8E642E522}" type="pres">
      <dgm:prSet presAssocID="{7282FFB5-60BD-5345-8F22-D1018ED24976}" presName="spChevron1" presStyleCnt="0"/>
      <dgm:spPr/>
    </dgm:pt>
    <dgm:pt modelId="{39A75D6D-7695-F841-822F-CB3090658044}" type="pres">
      <dgm:prSet presAssocID="{7282FFB5-60BD-5345-8F22-D1018ED24976}" presName="overlap" presStyleCnt="0"/>
      <dgm:spPr/>
    </dgm:pt>
    <dgm:pt modelId="{B7D03048-0DEA-7E45-B6DB-0AB08D111A81}" type="pres">
      <dgm:prSet presAssocID="{7282FFB5-60BD-5345-8F22-D1018ED24976}" presName="chevronComposite2" presStyleCnt="0"/>
      <dgm:spPr/>
    </dgm:pt>
    <dgm:pt modelId="{9C4BEDBC-EC42-7443-B315-842738E0728A}" type="pres">
      <dgm:prSet presAssocID="{7282FFB5-60BD-5345-8F22-D1018ED24976}" presName="chevron2" presStyleLbl="sibTrans2D1" presStyleIdx="1" presStyleCnt="2"/>
      <dgm:spPr/>
    </dgm:pt>
    <dgm:pt modelId="{82A07FB4-537D-094C-A8F2-1DCB4FF62FB0}" type="pres">
      <dgm:prSet presAssocID="{7282FFB5-60BD-5345-8F22-D1018ED24976}" presName="spChevron2" presStyleCnt="0"/>
      <dgm:spPr/>
    </dgm:pt>
    <dgm:pt modelId="{0EC7DC49-25BD-3643-9329-BDE609B688B8}" type="pres">
      <dgm:prSet presAssocID="{B359D1A5-C5C6-9B47-AD71-4A9150F2BD7F}" presName="last" presStyleCnt="0"/>
      <dgm:spPr/>
    </dgm:pt>
    <dgm:pt modelId="{F9B2A502-C409-A143-817A-544A13D426EC}" type="pres">
      <dgm:prSet presAssocID="{B359D1A5-C5C6-9B47-AD71-4A9150F2BD7F}" presName="circleTx" presStyleLbl="node1" presStyleIdx="18" presStyleCnt="19"/>
      <dgm:spPr/>
      <dgm:t>
        <a:bodyPr/>
        <a:lstStyle/>
        <a:p>
          <a:endParaRPr lang="en-US"/>
        </a:p>
      </dgm:t>
    </dgm:pt>
    <dgm:pt modelId="{D94E954F-1186-8240-AFCA-9FFA5B4938AB}" type="pres">
      <dgm:prSet presAssocID="{B359D1A5-C5C6-9B47-AD71-4A9150F2BD7F}" presName="desTxN" presStyleLbl="revTx" presStyleIdx="2" presStyleCnt="3">
        <dgm:presLayoutVars>
          <dgm:bulletEnabled val="1"/>
        </dgm:presLayoutVars>
      </dgm:prSet>
      <dgm:spPr/>
      <dgm:t>
        <a:bodyPr/>
        <a:lstStyle/>
        <a:p>
          <a:endParaRPr lang="en-US"/>
        </a:p>
      </dgm:t>
    </dgm:pt>
    <dgm:pt modelId="{7CAF580A-D438-B14E-871A-5C799AB02CAC}" type="pres">
      <dgm:prSet presAssocID="{B359D1A5-C5C6-9B47-AD71-4A9150F2BD7F}" presName="spN" presStyleCnt="0"/>
      <dgm:spPr/>
    </dgm:pt>
  </dgm:ptLst>
  <dgm:cxnLst>
    <dgm:cxn modelId="{672B486F-D53B-FE44-9B66-390E34CFCA46}" srcId="{B359D1A5-C5C6-9B47-AD71-4A9150F2BD7F}" destId="{FFEDA4CF-79C1-074B-B554-1028865425FB}" srcOrd="0" destOrd="0" parTransId="{CAB12AC3-E40B-6C43-9288-641911849FBA}" sibTransId="{0B0D1E7A-1009-B548-B36C-69EFAE76EBD5}"/>
    <dgm:cxn modelId="{2BAEB8EB-4482-4D28-8E17-39FF3529AF6A}" type="presOf" srcId="{C8A24F67-9E9F-8F45-B3C6-0DD90AA31BF7}" destId="{5C6275B8-52B1-7446-B8B5-3C0072AC1A66}" srcOrd="0" destOrd="0" presId="urn:microsoft.com/office/officeart/2009/3/layout/RandomtoResultProcess"/>
    <dgm:cxn modelId="{42769135-1124-B04C-8171-CA659A8112CF}" srcId="{C8A24F67-9E9F-8F45-B3C6-0DD90AA31BF7}" destId="{35E9A036-6567-6D47-94D2-C6A20A6A88D9}" srcOrd="0" destOrd="0" parTransId="{010E3614-C7D3-7F49-9782-BAB55919203D}" sibTransId="{E465F929-61F2-4A4E-B1C8-7C4A5D1E3F34}"/>
    <dgm:cxn modelId="{5B36AB96-D7D4-4FB5-97D6-C3C08757EBF5}" type="presOf" srcId="{35E9A036-6567-6D47-94D2-C6A20A6A88D9}" destId="{49776931-25B9-C04F-8933-A32969242691}" srcOrd="0" destOrd="0" presId="urn:microsoft.com/office/officeart/2009/3/layout/RandomtoResultProcess"/>
    <dgm:cxn modelId="{1344FA6C-6BAF-9C4A-8D50-BD1A1EEAA3F6}" srcId="{C970B02D-CD6D-5D40-9954-9DDA20A73B26}" destId="{C8A24F67-9E9F-8F45-B3C6-0DD90AA31BF7}" srcOrd="0" destOrd="0" parTransId="{5731FF0B-1319-EA47-B1B6-4B5097A961B5}" sibTransId="{7282FFB5-60BD-5345-8F22-D1018ED24976}"/>
    <dgm:cxn modelId="{6A579CC5-D0C6-44C6-8A9A-75B4FF9798B1}" type="presOf" srcId="{B359D1A5-C5C6-9B47-AD71-4A9150F2BD7F}" destId="{F9B2A502-C409-A143-817A-544A13D426EC}" srcOrd="0" destOrd="0" presId="urn:microsoft.com/office/officeart/2009/3/layout/RandomtoResultProcess"/>
    <dgm:cxn modelId="{46FAA2D8-EEF7-428B-A319-FA258EED3F77}" type="presOf" srcId="{FFEDA4CF-79C1-074B-B554-1028865425FB}" destId="{D94E954F-1186-8240-AFCA-9FFA5B4938AB}" srcOrd="0" destOrd="0" presId="urn:microsoft.com/office/officeart/2009/3/layout/RandomtoResultProcess"/>
    <dgm:cxn modelId="{320F58F9-53E6-4A7C-8C86-CC7CB47DDDBD}" type="presOf" srcId="{C970B02D-CD6D-5D40-9954-9DDA20A73B26}" destId="{B8073788-B41A-8B47-B39F-5009C7C537D5}" srcOrd="0" destOrd="0" presId="urn:microsoft.com/office/officeart/2009/3/layout/RandomtoResultProcess"/>
    <dgm:cxn modelId="{2C2B3ED4-0249-864D-9A62-7679E32E6E18}" srcId="{C970B02D-CD6D-5D40-9954-9DDA20A73B26}" destId="{B359D1A5-C5C6-9B47-AD71-4A9150F2BD7F}" srcOrd="1" destOrd="0" parTransId="{ECAE2707-7C28-8543-9B5D-906CEB348801}" sibTransId="{FC00FD96-23BF-004C-A88C-21DBECFA2896}"/>
    <dgm:cxn modelId="{C7F672C0-0D11-40B3-951B-910390349906}" type="presParOf" srcId="{B8073788-B41A-8B47-B39F-5009C7C537D5}" destId="{FF243EBB-5BCA-BF40-8088-6944E3CF7887}" srcOrd="0" destOrd="0" presId="urn:microsoft.com/office/officeart/2009/3/layout/RandomtoResultProcess"/>
    <dgm:cxn modelId="{D64B2285-79F3-4095-8C3F-12889A0E9213}" type="presParOf" srcId="{FF243EBB-5BCA-BF40-8088-6944E3CF7887}" destId="{5C6275B8-52B1-7446-B8B5-3C0072AC1A66}" srcOrd="0" destOrd="0" presId="urn:microsoft.com/office/officeart/2009/3/layout/RandomtoResultProcess"/>
    <dgm:cxn modelId="{4A877916-C54A-4EA2-A9A3-8FEB18249B94}" type="presParOf" srcId="{FF243EBB-5BCA-BF40-8088-6944E3CF7887}" destId="{49776931-25B9-C04F-8933-A32969242691}" srcOrd="1" destOrd="0" presId="urn:microsoft.com/office/officeart/2009/3/layout/RandomtoResultProcess"/>
    <dgm:cxn modelId="{42E7DF39-3882-4B17-9E7B-871C22A5783B}" type="presParOf" srcId="{FF243EBB-5BCA-BF40-8088-6944E3CF7887}" destId="{645741C3-741E-9C43-9F85-171E0EEA3FF6}" srcOrd="2" destOrd="0" presId="urn:microsoft.com/office/officeart/2009/3/layout/RandomtoResultProcess"/>
    <dgm:cxn modelId="{7DE20940-091F-4A47-A43B-56D665925266}" type="presParOf" srcId="{FF243EBB-5BCA-BF40-8088-6944E3CF7887}" destId="{DF967A31-7B83-A449-A792-D88DC34013F4}" srcOrd="3" destOrd="0" presId="urn:microsoft.com/office/officeart/2009/3/layout/RandomtoResultProcess"/>
    <dgm:cxn modelId="{5922C7CD-648D-4BB8-8C0A-CBB0280B59BD}" type="presParOf" srcId="{FF243EBB-5BCA-BF40-8088-6944E3CF7887}" destId="{245E2B9A-AE7E-8748-936B-9483FE9B334C}" srcOrd="4" destOrd="0" presId="urn:microsoft.com/office/officeart/2009/3/layout/RandomtoResultProcess"/>
    <dgm:cxn modelId="{92C86253-F5EC-4814-8616-03EC7BB911BD}" type="presParOf" srcId="{FF243EBB-5BCA-BF40-8088-6944E3CF7887}" destId="{EAFD1A5A-C953-D948-AC95-961997263E37}" srcOrd="5" destOrd="0" presId="urn:microsoft.com/office/officeart/2009/3/layout/RandomtoResultProcess"/>
    <dgm:cxn modelId="{369C3C2C-7FE3-4EF4-82AC-C493018727E2}" type="presParOf" srcId="{FF243EBB-5BCA-BF40-8088-6944E3CF7887}" destId="{D080613A-8D37-6545-8F84-6252022544FE}" srcOrd="6" destOrd="0" presId="urn:microsoft.com/office/officeart/2009/3/layout/RandomtoResultProcess"/>
    <dgm:cxn modelId="{EBF2C0DC-2359-4431-AA96-326BAF73270A}" type="presParOf" srcId="{FF243EBB-5BCA-BF40-8088-6944E3CF7887}" destId="{FCD90549-2B2A-A14E-9C70-3B61A6F0297A}" srcOrd="7" destOrd="0" presId="urn:microsoft.com/office/officeart/2009/3/layout/RandomtoResultProcess"/>
    <dgm:cxn modelId="{AD390B2F-3569-434B-8143-C874E7B1609A}" type="presParOf" srcId="{FF243EBB-5BCA-BF40-8088-6944E3CF7887}" destId="{C9A76AF8-B08F-A043-94B2-DE33B79C4CD0}" srcOrd="8" destOrd="0" presId="urn:microsoft.com/office/officeart/2009/3/layout/RandomtoResultProcess"/>
    <dgm:cxn modelId="{F23CCA8B-BFE8-472B-B066-DC701DF4B01F}" type="presParOf" srcId="{FF243EBB-5BCA-BF40-8088-6944E3CF7887}" destId="{6282EF3D-32A6-744C-BD94-118CA84C09ED}" srcOrd="9" destOrd="0" presId="urn:microsoft.com/office/officeart/2009/3/layout/RandomtoResultProcess"/>
    <dgm:cxn modelId="{9362A67A-96C0-4038-B057-6DB132D7B15F}" type="presParOf" srcId="{FF243EBB-5BCA-BF40-8088-6944E3CF7887}" destId="{031C3499-BB2E-9C4B-84E8-EDF397F13D7E}" srcOrd="10" destOrd="0" presId="urn:microsoft.com/office/officeart/2009/3/layout/RandomtoResultProcess"/>
    <dgm:cxn modelId="{40081990-87CA-43C7-8552-ED283C00E07C}" type="presParOf" srcId="{FF243EBB-5BCA-BF40-8088-6944E3CF7887}" destId="{54859BEB-3F35-A644-8C17-7E72EBE4FB2A}" srcOrd="11" destOrd="0" presId="urn:microsoft.com/office/officeart/2009/3/layout/RandomtoResultProcess"/>
    <dgm:cxn modelId="{F6759033-ADEE-4BDF-9EE4-581C949DBF9B}" type="presParOf" srcId="{FF243EBB-5BCA-BF40-8088-6944E3CF7887}" destId="{FBBE8332-C5E4-394F-8931-D6F511E236E4}" srcOrd="12" destOrd="0" presId="urn:microsoft.com/office/officeart/2009/3/layout/RandomtoResultProcess"/>
    <dgm:cxn modelId="{8B07D9A0-28D0-4B76-B2AB-84495A8B1EDF}" type="presParOf" srcId="{FF243EBB-5BCA-BF40-8088-6944E3CF7887}" destId="{779A8D23-EF69-864A-AAB9-A21D1E0E6053}" srcOrd="13" destOrd="0" presId="urn:microsoft.com/office/officeart/2009/3/layout/RandomtoResultProcess"/>
    <dgm:cxn modelId="{FAE6289F-381C-4DF2-B6E5-3C227223C1D4}" type="presParOf" srcId="{FF243EBB-5BCA-BF40-8088-6944E3CF7887}" destId="{4C431E1C-E00A-0A46-888E-655497C0E2FA}" srcOrd="14" destOrd="0" presId="urn:microsoft.com/office/officeart/2009/3/layout/RandomtoResultProcess"/>
    <dgm:cxn modelId="{60175158-97CE-4D27-B6D8-F5C36C90792A}" type="presParOf" srcId="{FF243EBB-5BCA-BF40-8088-6944E3CF7887}" destId="{3800BB11-D9CD-BC43-8094-D874A1F01D1F}" srcOrd="15" destOrd="0" presId="urn:microsoft.com/office/officeart/2009/3/layout/RandomtoResultProcess"/>
    <dgm:cxn modelId="{F04CFBEF-370A-4479-A7CB-F00BCF49D589}" type="presParOf" srcId="{FF243EBB-5BCA-BF40-8088-6944E3CF7887}" destId="{F0358589-DF50-134B-AAC5-933F91BA4035}" srcOrd="16" destOrd="0" presId="urn:microsoft.com/office/officeart/2009/3/layout/RandomtoResultProcess"/>
    <dgm:cxn modelId="{6C89D284-EFF6-43FB-9B21-CB8F8E861CCF}" type="presParOf" srcId="{FF243EBB-5BCA-BF40-8088-6944E3CF7887}" destId="{5F9600C6-D0FA-7046-A60E-E3E9E4E7DA08}" srcOrd="17" destOrd="0" presId="urn:microsoft.com/office/officeart/2009/3/layout/RandomtoResultProcess"/>
    <dgm:cxn modelId="{DEE020C6-585A-486F-B6E3-BE55116CD048}" type="presParOf" srcId="{FF243EBB-5BCA-BF40-8088-6944E3CF7887}" destId="{21306824-DF49-4F47-9743-1F9157FDBE72}" srcOrd="18" destOrd="0" presId="urn:microsoft.com/office/officeart/2009/3/layout/RandomtoResultProcess"/>
    <dgm:cxn modelId="{01923F4F-5802-4FDE-8A4C-061BCFD4D1C6}" type="presParOf" srcId="{FF243EBB-5BCA-BF40-8088-6944E3CF7887}" destId="{0564928D-1771-0E42-B756-17C4DB0A4A62}" srcOrd="19" destOrd="0" presId="urn:microsoft.com/office/officeart/2009/3/layout/RandomtoResultProcess"/>
    <dgm:cxn modelId="{A9127AD5-8E03-41CB-A474-3C5F91E0C37D}" type="presParOf" srcId="{B8073788-B41A-8B47-B39F-5009C7C537D5}" destId="{1C30799C-8AA1-F243-9A59-BD21D9AFDF80}" srcOrd="1" destOrd="0" presId="urn:microsoft.com/office/officeart/2009/3/layout/RandomtoResultProcess"/>
    <dgm:cxn modelId="{DA0468E4-4958-4907-A3E1-BCE8111304D3}" type="presParOf" srcId="{1C30799C-8AA1-F243-9A59-BD21D9AFDF80}" destId="{7BB0F366-7FBA-2F4D-AC3D-F476BF89D528}" srcOrd="0" destOrd="0" presId="urn:microsoft.com/office/officeart/2009/3/layout/RandomtoResultProcess"/>
    <dgm:cxn modelId="{CB65B7E0-3A91-4C4B-8991-D3A69A23BCC9}" type="presParOf" srcId="{1C30799C-8AA1-F243-9A59-BD21D9AFDF80}" destId="{58F6AD48-F376-6A4D-BF6F-75D8E642E522}" srcOrd="1" destOrd="0" presId="urn:microsoft.com/office/officeart/2009/3/layout/RandomtoResultProcess"/>
    <dgm:cxn modelId="{C8D9D6CF-CF65-4722-A91F-1C58A9BB6BED}" type="presParOf" srcId="{B8073788-B41A-8B47-B39F-5009C7C537D5}" destId="{39A75D6D-7695-F841-822F-CB3090658044}" srcOrd="2" destOrd="0" presId="urn:microsoft.com/office/officeart/2009/3/layout/RandomtoResultProcess"/>
    <dgm:cxn modelId="{AC4ADBDF-76AB-488F-BC28-B0DABE1E6569}" type="presParOf" srcId="{B8073788-B41A-8B47-B39F-5009C7C537D5}" destId="{B7D03048-0DEA-7E45-B6DB-0AB08D111A81}" srcOrd="3" destOrd="0" presId="urn:microsoft.com/office/officeart/2009/3/layout/RandomtoResultProcess"/>
    <dgm:cxn modelId="{C15452BB-0637-464F-879A-624BA5A69E27}" type="presParOf" srcId="{B7D03048-0DEA-7E45-B6DB-0AB08D111A81}" destId="{9C4BEDBC-EC42-7443-B315-842738E0728A}" srcOrd="0" destOrd="0" presId="urn:microsoft.com/office/officeart/2009/3/layout/RandomtoResultProcess"/>
    <dgm:cxn modelId="{F5DFB38A-401C-4664-8F26-6FF0C2D63B29}" type="presParOf" srcId="{B7D03048-0DEA-7E45-B6DB-0AB08D111A81}" destId="{82A07FB4-537D-094C-A8F2-1DCB4FF62FB0}" srcOrd="1" destOrd="0" presId="urn:microsoft.com/office/officeart/2009/3/layout/RandomtoResultProcess"/>
    <dgm:cxn modelId="{E4A553DA-A79C-49BC-BD97-0E62FA47C02F}" type="presParOf" srcId="{B8073788-B41A-8B47-B39F-5009C7C537D5}" destId="{0EC7DC49-25BD-3643-9329-BDE609B688B8}" srcOrd="4" destOrd="0" presId="urn:microsoft.com/office/officeart/2009/3/layout/RandomtoResultProcess"/>
    <dgm:cxn modelId="{A4FDC014-7740-41AD-9132-4A5C39255B4D}" type="presParOf" srcId="{0EC7DC49-25BD-3643-9329-BDE609B688B8}" destId="{F9B2A502-C409-A143-817A-544A13D426EC}" srcOrd="0" destOrd="0" presId="urn:microsoft.com/office/officeart/2009/3/layout/RandomtoResultProcess"/>
    <dgm:cxn modelId="{6E22407E-0FF3-4DBE-A323-3541D88EBFBE}" type="presParOf" srcId="{0EC7DC49-25BD-3643-9329-BDE609B688B8}" destId="{D94E954F-1186-8240-AFCA-9FFA5B4938AB}" srcOrd="1" destOrd="0" presId="urn:microsoft.com/office/officeart/2009/3/layout/RandomtoResultProcess"/>
    <dgm:cxn modelId="{03115822-8104-470B-95DE-67C4BFA15382}" type="presParOf" srcId="{0EC7DC49-25BD-3643-9329-BDE609B688B8}" destId="{7CAF580A-D438-B14E-871A-5C799AB02CAC}" srcOrd="2"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CB4C5B-7525-413E-A161-FBC05EB30F18}">
      <dsp:nvSpPr>
        <dsp:cNvPr id="0" name=""/>
        <dsp:cNvSpPr/>
      </dsp:nvSpPr>
      <dsp:spPr>
        <a:xfrm>
          <a:off x="2549713" y="0"/>
          <a:ext cx="966154" cy="766219"/>
        </a:xfrm>
        <a:prstGeom prst="trapezoid">
          <a:avLst>
            <a:gd name="adj" fmla="val 63047"/>
          </a:avLst>
        </a:prstGeom>
        <a:gradFill rotWithShape="0">
          <a:gsLst>
            <a:gs pos="0">
              <a:schemeClr val="accent6">
                <a:shade val="80000"/>
                <a:hueOff val="0"/>
                <a:satOff val="0"/>
                <a:lumOff val="0"/>
                <a:alphaOff val="0"/>
                <a:tint val="50000"/>
                <a:satMod val="300000"/>
              </a:schemeClr>
            </a:gs>
            <a:gs pos="35000">
              <a:schemeClr val="accent6">
                <a:shade val="80000"/>
                <a:hueOff val="0"/>
                <a:satOff val="0"/>
                <a:lumOff val="0"/>
                <a:alphaOff val="0"/>
                <a:tint val="37000"/>
                <a:satMod val="300000"/>
              </a:schemeClr>
            </a:gs>
            <a:gs pos="100000">
              <a:schemeClr val="accent6">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r>
            <a:rPr lang="en-US" sz="1600" b="1" kern="1200" dirty="0" smtClean="0"/>
            <a:t>Mission</a:t>
          </a:r>
          <a:endParaRPr lang="en-US" sz="1700" b="1" kern="1200" dirty="0"/>
        </a:p>
      </dsp:txBody>
      <dsp:txXfrm>
        <a:off x="2549713" y="0"/>
        <a:ext cx="966154" cy="766219"/>
      </dsp:txXfrm>
    </dsp:sp>
    <dsp:sp modelId="{367D2297-E4C1-4407-8D01-99AFF0F27E60}">
      <dsp:nvSpPr>
        <dsp:cNvPr id="0" name=""/>
        <dsp:cNvSpPr/>
      </dsp:nvSpPr>
      <dsp:spPr>
        <a:xfrm>
          <a:off x="2246888" y="766219"/>
          <a:ext cx="1557007" cy="468582"/>
        </a:xfrm>
        <a:prstGeom prst="trapezoid">
          <a:avLst>
            <a:gd name="adj" fmla="val 65964"/>
          </a:avLst>
        </a:prstGeom>
        <a:gradFill rotWithShape="0">
          <a:gsLst>
            <a:gs pos="0">
              <a:schemeClr val="accent6">
                <a:shade val="80000"/>
                <a:hueOff val="140846"/>
                <a:satOff val="-13279"/>
                <a:lumOff val="6774"/>
                <a:alphaOff val="0"/>
                <a:tint val="50000"/>
                <a:satMod val="300000"/>
              </a:schemeClr>
            </a:gs>
            <a:gs pos="35000">
              <a:schemeClr val="accent6">
                <a:shade val="80000"/>
                <a:hueOff val="140846"/>
                <a:satOff val="-13279"/>
                <a:lumOff val="6774"/>
                <a:alphaOff val="0"/>
                <a:tint val="37000"/>
                <a:satMod val="300000"/>
              </a:schemeClr>
            </a:gs>
            <a:gs pos="100000">
              <a:schemeClr val="accent6">
                <a:shade val="80000"/>
                <a:hueOff val="140846"/>
                <a:satOff val="-13279"/>
                <a:lumOff val="677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a:ea typeface="+mn-ea"/>
              <a:cs typeface="+mn-cs"/>
            </a:rPr>
            <a:t>Vision</a:t>
          </a:r>
          <a:endParaRPr lang="en-US" sz="1600" b="1" kern="1200" dirty="0">
            <a:latin typeface="Calibri"/>
            <a:ea typeface="+mn-ea"/>
            <a:cs typeface="+mn-cs"/>
          </a:endParaRPr>
        </a:p>
      </dsp:txBody>
      <dsp:txXfrm>
        <a:off x="2725428" y="861627"/>
        <a:ext cx="599926" cy="373174"/>
      </dsp:txXfrm>
    </dsp:sp>
    <dsp:sp modelId="{8953425D-F65E-494D-8FED-948C74795688}">
      <dsp:nvSpPr>
        <dsp:cNvPr id="0" name=""/>
        <dsp:cNvSpPr/>
      </dsp:nvSpPr>
      <dsp:spPr>
        <a:xfrm>
          <a:off x="1892209" y="1243246"/>
          <a:ext cx="2233392" cy="536414"/>
        </a:xfrm>
        <a:prstGeom prst="trapezoid">
          <a:avLst>
            <a:gd name="adj" fmla="val 65964"/>
          </a:avLst>
        </a:prstGeom>
        <a:gradFill rotWithShape="0">
          <a:gsLst>
            <a:gs pos="0">
              <a:schemeClr val="accent6">
                <a:shade val="80000"/>
                <a:hueOff val="281693"/>
                <a:satOff val="-26558"/>
                <a:lumOff val="13548"/>
                <a:alphaOff val="0"/>
                <a:tint val="50000"/>
                <a:satMod val="300000"/>
              </a:schemeClr>
            </a:gs>
            <a:gs pos="35000">
              <a:schemeClr val="accent6">
                <a:shade val="80000"/>
                <a:hueOff val="281693"/>
                <a:satOff val="-26558"/>
                <a:lumOff val="13548"/>
                <a:alphaOff val="0"/>
                <a:tint val="37000"/>
                <a:satMod val="300000"/>
              </a:schemeClr>
            </a:gs>
            <a:gs pos="100000">
              <a:schemeClr val="accent6">
                <a:shade val="80000"/>
                <a:hueOff val="281693"/>
                <a:satOff val="-26558"/>
                <a:lumOff val="1354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a:ea typeface="+mn-ea"/>
              <a:cs typeface="+mn-cs"/>
            </a:rPr>
            <a:t>Goals</a:t>
          </a:r>
          <a:endParaRPr lang="en-US" sz="1200" b="1" kern="1200" dirty="0">
            <a:latin typeface="Calibri"/>
            <a:ea typeface="+mn-ea"/>
            <a:cs typeface="+mn-cs"/>
          </a:endParaRPr>
        </a:p>
      </dsp:txBody>
      <dsp:txXfrm>
        <a:off x="2518946" y="1330410"/>
        <a:ext cx="979919" cy="449250"/>
      </dsp:txXfrm>
    </dsp:sp>
    <dsp:sp modelId="{525C4E8B-A1D5-4459-B039-05DB92DE8BAA}">
      <dsp:nvSpPr>
        <dsp:cNvPr id="0" name=""/>
        <dsp:cNvSpPr/>
      </dsp:nvSpPr>
      <dsp:spPr>
        <a:xfrm>
          <a:off x="1408470" y="1771216"/>
          <a:ext cx="3172372" cy="744668"/>
        </a:xfrm>
        <a:prstGeom prst="trapezoid">
          <a:avLst>
            <a:gd name="adj" fmla="val 65964"/>
          </a:avLst>
        </a:prstGeom>
        <a:gradFill rotWithShape="0">
          <a:gsLst>
            <a:gs pos="0">
              <a:schemeClr val="accent6">
                <a:shade val="80000"/>
                <a:hueOff val="422539"/>
                <a:satOff val="-39836"/>
                <a:lumOff val="20321"/>
                <a:alphaOff val="0"/>
                <a:tint val="50000"/>
                <a:satMod val="300000"/>
              </a:schemeClr>
            </a:gs>
            <a:gs pos="35000">
              <a:schemeClr val="accent6">
                <a:shade val="80000"/>
                <a:hueOff val="422539"/>
                <a:satOff val="-39836"/>
                <a:lumOff val="20321"/>
                <a:alphaOff val="0"/>
                <a:tint val="37000"/>
                <a:satMod val="300000"/>
              </a:schemeClr>
            </a:gs>
            <a:gs pos="100000">
              <a:schemeClr val="accent6">
                <a:shade val="80000"/>
                <a:hueOff val="422539"/>
                <a:satOff val="-39836"/>
                <a:lumOff val="2032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a:ea typeface="+mn-ea"/>
              <a:cs typeface="+mn-cs"/>
            </a:rPr>
            <a:t>Objectives &amp; Desired Outcomes</a:t>
          </a:r>
          <a:endParaRPr lang="en-US" sz="1600" b="1" kern="1200" dirty="0">
            <a:latin typeface="Calibri"/>
            <a:ea typeface="+mn-ea"/>
            <a:cs typeface="+mn-cs"/>
          </a:endParaRPr>
        </a:p>
      </dsp:txBody>
      <dsp:txXfrm>
        <a:off x="2291110" y="1889478"/>
        <a:ext cx="1407092" cy="626406"/>
      </dsp:txXfrm>
    </dsp:sp>
    <dsp:sp modelId="{1EBADDA2-07A9-4D44-9D22-0DA7D97880FD}">
      <dsp:nvSpPr>
        <dsp:cNvPr id="0" name=""/>
        <dsp:cNvSpPr/>
      </dsp:nvSpPr>
      <dsp:spPr>
        <a:xfrm>
          <a:off x="938980" y="2515885"/>
          <a:ext cx="4111352" cy="744668"/>
        </a:xfrm>
        <a:prstGeom prst="trapezoid">
          <a:avLst>
            <a:gd name="adj" fmla="val 65964"/>
          </a:avLst>
        </a:prstGeom>
        <a:gradFill rotWithShape="0">
          <a:gsLst>
            <a:gs pos="0">
              <a:schemeClr val="accent6">
                <a:shade val="80000"/>
                <a:hueOff val="563386"/>
                <a:satOff val="-53115"/>
                <a:lumOff val="27095"/>
                <a:alphaOff val="0"/>
                <a:tint val="50000"/>
                <a:satMod val="300000"/>
              </a:schemeClr>
            </a:gs>
            <a:gs pos="35000">
              <a:schemeClr val="accent6">
                <a:shade val="80000"/>
                <a:hueOff val="563386"/>
                <a:satOff val="-53115"/>
                <a:lumOff val="27095"/>
                <a:alphaOff val="0"/>
                <a:tint val="37000"/>
                <a:satMod val="300000"/>
              </a:schemeClr>
            </a:gs>
            <a:gs pos="100000">
              <a:schemeClr val="accent6">
                <a:shade val="80000"/>
                <a:hueOff val="563386"/>
                <a:satOff val="-53115"/>
                <a:lumOff val="2709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i="0" kern="1200" dirty="0" smtClean="0">
              <a:latin typeface="Calibri"/>
              <a:ea typeface="+mn-ea"/>
              <a:cs typeface="+mn-cs"/>
            </a:rPr>
            <a:t>Performance Measures and Targets</a:t>
          </a:r>
          <a:endParaRPr lang="en-US" sz="1700" b="1" i="0" kern="1200" dirty="0">
            <a:latin typeface="Calibri"/>
            <a:ea typeface="+mn-ea"/>
            <a:cs typeface="+mn-cs"/>
          </a:endParaRPr>
        </a:p>
      </dsp:txBody>
      <dsp:txXfrm>
        <a:off x="1985941" y="2607137"/>
        <a:ext cx="2017429" cy="653416"/>
      </dsp:txXfrm>
    </dsp:sp>
    <dsp:sp modelId="{C4402541-9C8F-4386-97A1-948446FA44C6}">
      <dsp:nvSpPr>
        <dsp:cNvPr id="0" name=""/>
        <dsp:cNvSpPr/>
      </dsp:nvSpPr>
      <dsp:spPr>
        <a:xfrm>
          <a:off x="469490" y="3260554"/>
          <a:ext cx="5050332" cy="744668"/>
        </a:xfrm>
        <a:prstGeom prst="trapezoid">
          <a:avLst>
            <a:gd name="adj" fmla="val 65964"/>
          </a:avLst>
        </a:prstGeom>
        <a:gradFill rotWithShape="0">
          <a:gsLst>
            <a:gs pos="0">
              <a:schemeClr val="accent6">
                <a:shade val="80000"/>
                <a:hueOff val="704232"/>
                <a:satOff val="-66394"/>
                <a:lumOff val="33869"/>
                <a:alphaOff val="0"/>
                <a:tint val="50000"/>
                <a:satMod val="300000"/>
              </a:schemeClr>
            </a:gs>
            <a:gs pos="35000">
              <a:schemeClr val="accent6">
                <a:shade val="80000"/>
                <a:hueOff val="704232"/>
                <a:satOff val="-66394"/>
                <a:lumOff val="33869"/>
                <a:alphaOff val="0"/>
                <a:tint val="37000"/>
                <a:satMod val="300000"/>
              </a:schemeClr>
            </a:gs>
            <a:gs pos="100000">
              <a:schemeClr val="accent6">
                <a:shade val="80000"/>
                <a:hueOff val="704232"/>
                <a:satOff val="-66394"/>
                <a:lumOff val="338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latin typeface="Calibri"/>
              <a:ea typeface="+mn-ea"/>
              <a:cs typeface="+mn-cs"/>
            </a:rPr>
            <a:t>Initiatives</a:t>
          </a:r>
          <a:endParaRPr lang="en-US" sz="1700" b="1" kern="1200" dirty="0">
            <a:latin typeface="Calibri"/>
            <a:ea typeface="+mn-ea"/>
            <a:cs typeface="+mn-cs"/>
          </a:endParaRPr>
        </a:p>
      </dsp:txBody>
      <dsp:txXfrm>
        <a:off x="1680773" y="3334840"/>
        <a:ext cx="2627766" cy="670382"/>
      </dsp:txXfrm>
    </dsp:sp>
    <dsp:sp modelId="{20DCA241-F7E1-4F68-BDDB-251D086D442B}">
      <dsp:nvSpPr>
        <dsp:cNvPr id="0" name=""/>
        <dsp:cNvSpPr/>
      </dsp:nvSpPr>
      <dsp:spPr>
        <a:xfrm>
          <a:off x="0" y="4005223"/>
          <a:ext cx="5989312" cy="744668"/>
        </a:xfrm>
        <a:prstGeom prst="trapezoid">
          <a:avLst>
            <a:gd name="adj" fmla="val 65964"/>
          </a:avLst>
        </a:prstGeom>
        <a:gradFill rotWithShape="0">
          <a:gsLst>
            <a:gs pos="0">
              <a:schemeClr val="accent6">
                <a:shade val="80000"/>
                <a:hueOff val="845078"/>
                <a:satOff val="-79673"/>
                <a:lumOff val="40643"/>
                <a:alphaOff val="0"/>
                <a:tint val="50000"/>
                <a:satMod val="300000"/>
              </a:schemeClr>
            </a:gs>
            <a:gs pos="35000">
              <a:schemeClr val="accent6">
                <a:shade val="80000"/>
                <a:hueOff val="845078"/>
                <a:satOff val="-79673"/>
                <a:lumOff val="40643"/>
                <a:alphaOff val="0"/>
                <a:tint val="37000"/>
                <a:satMod val="300000"/>
              </a:schemeClr>
            </a:gs>
            <a:gs pos="100000">
              <a:schemeClr val="accent6">
                <a:shade val="80000"/>
                <a:hueOff val="845078"/>
                <a:satOff val="-79673"/>
                <a:lumOff val="4064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latin typeface="Calibri"/>
              <a:ea typeface="+mn-ea"/>
              <a:cs typeface="+mn-cs"/>
            </a:rPr>
            <a:t>Activities</a:t>
          </a:r>
          <a:endParaRPr lang="en-US" sz="1700" b="1" kern="1200" dirty="0">
            <a:latin typeface="Calibri"/>
            <a:ea typeface="+mn-ea"/>
            <a:cs typeface="+mn-cs"/>
          </a:endParaRPr>
        </a:p>
      </dsp:txBody>
      <dsp:txXfrm>
        <a:off x="1375604" y="4067863"/>
        <a:ext cx="3238103" cy="6820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B9FB8-812C-40C5-B85B-CC25C930CC5E}">
      <dsp:nvSpPr>
        <dsp:cNvPr id="0" name=""/>
        <dsp:cNvSpPr/>
      </dsp:nvSpPr>
      <dsp:spPr>
        <a:xfrm>
          <a:off x="3049970" y="0"/>
          <a:ext cx="2805410"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r>
            <a:rPr lang="en-US" sz="2800" b="1" kern="1200" dirty="0" smtClean="0"/>
            <a:t>Reduce inappropriate and unnecessary care   </a:t>
          </a:r>
        </a:p>
      </dsp:txBody>
      <dsp:txXfrm>
        <a:off x="3049970" y="0"/>
        <a:ext cx="2805410" cy="970356"/>
      </dsp:txXfrm>
    </dsp:sp>
    <dsp:sp modelId="{703648DD-7F86-4C73-9132-E68F87728D4D}">
      <dsp:nvSpPr>
        <dsp:cNvPr id="0" name=""/>
        <dsp:cNvSpPr/>
      </dsp:nvSpPr>
      <dsp:spPr>
        <a:xfrm>
          <a:off x="5963276" y="0"/>
          <a:ext cx="2805410"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r>
            <a:rPr lang="en-US" sz="2800" b="1" kern="1200" dirty="0" smtClean="0"/>
            <a:t>Prevent or minimize harm in all settings</a:t>
          </a:r>
        </a:p>
      </dsp:txBody>
      <dsp:txXfrm>
        <a:off x="5963276" y="0"/>
        <a:ext cx="2805410" cy="970356"/>
      </dsp:txXfrm>
    </dsp:sp>
    <dsp:sp modelId="{D5950322-EE5B-4F14-9000-E486D9438D92}">
      <dsp:nvSpPr>
        <dsp:cNvPr id="0" name=""/>
        <dsp:cNvSpPr/>
      </dsp:nvSpPr>
      <dsp:spPr>
        <a:xfrm>
          <a:off x="152402" y="0"/>
          <a:ext cx="2805410"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endParaRPr lang="en-US" sz="2800" b="1" kern="1200" dirty="0" smtClean="0"/>
        </a:p>
        <a:p>
          <a:pPr lvl="0" algn="ctr" defTabSz="1244600" rtl="0">
            <a:lnSpc>
              <a:spcPct val="90000"/>
            </a:lnSpc>
            <a:spcBef>
              <a:spcPct val="0"/>
            </a:spcBef>
            <a:spcAft>
              <a:spcPct val="35000"/>
            </a:spcAft>
          </a:pPr>
          <a:r>
            <a:rPr lang="en-US" sz="2800" b="1" kern="1200" dirty="0" smtClean="0"/>
            <a:t>Improve support for a culture of safety</a:t>
          </a:r>
          <a:endParaRPr lang="en-US" sz="2800" kern="1200" dirty="0"/>
        </a:p>
      </dsp:txBody>
      <dsp:txXfrm>
        <a:off x="152402" y="0"/>
        <a:ext cx="2805410" cy="9703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B9FB8-812C-40C5-B85B-CC25C930CC5E}">
      <dsp:nvSpPr>
        <dsp:cNvPr id="0" name=""/>
        <dsp:cNvSpPr/>
      </dsp:nvSpPr>
      <dsp:spPr>
        <a:xfrm>
          <a:off x="128" y="0"/>
          <a:ext cx="1720214"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r>
            <a:rPr lang="en-US" sz="2000" b="1" kern="1200" dirty="0" smtClean="0"/>
            <a:t>Increase appropriate use of screening and prevention services</a:t>
          </a:r>
        </a:p>
      </dsp:txBody>
      <dsp:txXfrm>
        <a:off x="128" y="0"/>
        <a:ext cx="1720214" cy="970356"/>
      </dsp:txXfrm>
    </dsp:sp>
    <dsp:sp modelId="{703648DD-7F86-4C73-9132-E68F87728D4D}">
      <dsp:nvSpPr>
        <dsp:cNvPr id="0" name=""/>
        <dsp:cNvSpPr/>
      </dsp:nvSpPr>
      <dsp:spPr>
        <a:xfrm>
          <a:off x="1818563" y="0"/>
          <a:ext cx="1934330"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r>
            <a:rPr lang="en-US" sz="2000" b="1" kern="1200" dirty="0" smtClean="0"/>
            <a:t>Strengthen interventions to prevent heart attacks and strokes</a:t>
          </a:r>
        </a:p>
      </dsp:txBody>
      <dsp:txXfrm>
        <a:off x="1818563" y="0"/>
        <a:ext cx="1934330" cy="970356"/>
      </dsp:txXfrm>
    </dsp:sp>
    <dsp:sp modelId="{D5950322-EE5B-4F14-9000-E486D9438D92}">
      <dsp:nvSpPr>
        <dsp:cNvPr id="0" name=""/>
        <dsp:cNvSpPr/>
      </dsp:nvSpPr>
      <dsp:spPr>
        <a:xfrm>
          <a:off x="3890327" y="0"/>
          <a:ext cx="1571029"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400" b="1" kern="1200" dirty="0" smtClean="0"/>
        </a:p>
        <a:p>
          <a:pPr lvl="0" algn="ctr" defTabSz="1066800" rtl="0">
            <a:lnSpc>
              <a:spcPct val="90000"/>
            </a:lnSpc>
            <a:spcBef>
              <a:spcPct val="0"/>
            </a:spcBef>
            <a:spcAft>
              <a:spcPct val="35000"/>
            </a:spcAft>
          </a:pPr>
          <a:endParaRPr lang="en-US" sz="2000" b="1" kern="1200" dirty="0" smtClean="0"/>
        </a:p>
        <a:p>
          <a:pPr lvl="0" algn="ctr" defTabSz="1066800" rtl="0">
            <a:lnSpc>
              <a:spcPct val="90000"/>
            </a:lnSpc>
            <a:spcBef>
              <a:spcPct val="0"/>
            </a:spcBef>
            <a:spcAft>
              <a:spcPct val="35000"/>
            </a:spcAft>
          </a:pPr>
          <a:r>
            <a:rPr lang="en-US" sz="2000" b="1" kern="1200" dirty="0" smtClean="0"/>
            <a:t>Improve quality of care for patients with multiple chronic conditions</a:t>
          </a:r>
          <a:endParaRPr lang="en-US" sz="2000" kern="1200" dirty="0"/>
        </a:p>
      </dsp:txBody>
      <dsp:txXfrm>
        <a:off x="3890327" y="0"/>
        <a:ext cx="1571029" cy="970356"/>
      </dsp:txXfrm>
    </dsp:sp>
    <dsp:sp modelId="{D5AEE871-4A5D-463E-8AF5-FD21E2765B71}">
      <dsp:nvSpPr>
        <dsp:cNvPr id="0" name=""/>
        <dsp:cNvSpPr/>
      </dsp:nvSpPr>
      <dsp:spPr>
        <a:xfrm>
          <a:off x="5579184" y="0"/>
          <a:ext cx="1571029"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endParaRPr lang="en-US" sz="2000" b="1" kern="1200" dirty="0" smtClean="0"/>
        </a:p>
        <a:p>
          <a:pPr lvl="0" algn="ctr" defTabSz="1066800">
            <a:lnSpc>
              <a:spcPct val="90000"/>
            </a:lnSpc>
            <a:spcBef>
              <a:spcPct val="0"/>
            </a:spcBef>
            <a:spcAft>
              <a:spcPct val="35000"/>
            </a:spcAft>
          </a:pPr>
          <a:r>
            <a:rPr lang="en-US" sz="2000" b="1" kern="1200" dirty="0" smtClean="0"/>
            <a:t>Improve behavioral health access and quality care</a:t>
          </a:r>
          <a:endParaRPr lang="en-US" sz="2000" b="1" kern="1200" dirty="0"/>
        </a:p>
      </dsp:txBody>
      <dsp:txXfrm>
        <a:off x="5579184" y="0"/>
        <a:ext cx="1571029" cy="970356"/>
      </dsp:txXfrm>
    </dsp:sp>
    <dsp:sp modelId="{5576FBC1-892A-4634-9A3C-F49F592A1008}">
      <dsp:nvSpPr>
        <dsp:cNvPr id="0" name=""/>
        <dsp:cNvSpPr/>
      </dsp:nvSpPr>
      <dsp:spPr>
        <a:xfrm>
          <a:off x="7268041" y="0"/>
          <a:ext cx="1571029" cy="3234520"/>
        </a:xfrm>
        <a:prstGeom prst="roundRect">
          <a:avLst>
            <a:gd name="adj" fmla="val 1000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endParaRPr lang="en-US" sz="2000" b="1" kern="1200" dirty="0" smtClean="0"/>
        </a:p>
        <a:p>
          <a:pPr lvl="0" algn="ctr" defTabSz="1066800">
            <a:lnSpc>
              <a:spcPct val="90000"/>
            </a:lnSpc>
            <a:spcBef>
              <a:spcPct val="0"/>
            </a:spcBef>
            <a:spcAft>
              <a:spcPct val="35000"/>
            </a:spcAft>
          </a:pPr>
          <a:r>
            <a:rPr lang="en-US" sz="2000" b="1" kern="1200" dirty="0" smtClean="0"/>
            <a:t>Improve perinatal outcomes</a:t>
          </a:r>
          <a:endParaRPr lang="en-US" sz="2000" b="1" kern="1200" dirty="0"/>
        </a:p>
      </dsp:txBody>
      <dsp:txXfrm>
        <a:off x="7268041" y="0"/>
        <a:ext cx="1571029" cy="9703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6275B8-52B1-7446-B8B5-3C0072AC1A66}">
      <dsp:nvSpPr>
        <dsp:cNvPr id="0" name=""/>
        <dsp:cNvSpPr/>
      </dsp:nvSpPr>
      <dsp:spPr>
        <a:xfrm>
          <a:off x="522473" y="966571"/>
          <a:ext cx="2712319" cy="8938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MU, PQRS, IQR, ACO, VBP, HRSA, CDC</a:t>
          </a:r>
          <a:endParaRPr lang="en-US" sz="2400" kern="1200" dirty="0"/>
        </a:p>
      </dsp:txBody>
      <dsp:txXfrm>
        <a:off x="522473" y="966571"/>
        <a:ext cx="2712319" cy="893832"/>
      </dsp:txXfrm>
    </dsp:sp>
    <dsp:sp modelId="{49776931-25B9-C04F-8933-A32969242691}">
      <dsp:nvSpPr>
        <dsp:cNvPr id="0" name=""/>
        <dsp:cNvSpPr/>
      </dsp:nvSpPr>
      <dsp:spPr>
        <a:xfrm>
          <a:off x="522473" y="2851356"/>
          <a:ext cx="2712319" cy="167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Current</a:t>
          </a:r>
          <a:endParaRPr lang="en-US" sz="2300" kern="1200" dirty="0"/>
        </a:p>
      </dsp:txBody>
      <dsp:txXfrm>
        <a:off x="522473" y="2851356"/>
        <a:ext cx="2712319" cy="1674606"/>
      </dsp:txXfrm>
    </dsp:sp>
    <dsp:sp modelId="{645741C3-741E-9C43-9F85-171E0EEA3FF6}">
      <dsp:nvSpPr>
        <dsp:cNvPr id="0" name=""/>
        <dsp:cNvSpPr/>
      </dsp:nvSpPr>
      <dsp:spPr>
        <a:xfrm>
          <a:off x="519391" y="694723"/>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F967A31-7B83-A449-A792-D88DC34013F4}">
      <dsp:nvSpPr>
        <dsp:cNvPr id="0" name=""/>
        <dsp:cNvSpPr/>
      </dsp:nvSpPr>
      <dsp:spPr>
        <a:xfrm>
          <a:off x="670418" y="392669"/>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45E2B9A-AE7E-8748-936B-9483FE9B334C}">
      <dsp:nvSpPr>
        <dsp:cNvPr id="0" name=""/>
        <dsp:cNvSpPr/>
      </dsp:nvSpPr>
      <dsp:spPr>
        <a:xfrm>
          <a:off x="1032883" y="453080"/>
          <a:ext cx="339039" cy="33903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FD1A5A-C953-D948-AC95-961997263E37}">
      <dsp:nvSpPr>
        <dsp:cNvPr id="0" name=""/>
        <dsp:cNvSpPr/>
      </dsp:nvSpPr>
      <dsp:spPr>
        <a:xfrm>
          <a:off x="1334936" y="120821"/>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080613A-8D37-6545-8F84-6252022544FE}">
      <dsp:nvSpPr>
        <dsp:cNvPr id="0" name=""/>
        <dsp:cNvSpPr/>
      </dsp:nvSpPr>
      <dsp:spPr>
        <a:xfrm>
          <a:off x="1727606" y="0"/>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CD90549-2B2A-A14E-9C70-3B61A6F0297A}">
      <dsp:nvSpPr>
        <dsp:cNvPr id="0" name=""/>
        <dsp:cNvSpPr/>
      </dsp:nvSpPr>
      <dsp:spPr>
        <a:xfrm>
          <a:off x="2210892" y="211437"/>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9A76AF8-B08F-A043-94B2-DE33B79C4CD0}">
      <dsp:nvSpPr>
        <dsp:cNvPr id="0" name=""/>
        <dsp:cNvSpPr/>
      </dsp:nvSpPr>
      <dsp:spPr>
        <a:xfrm>
          <a:off x="2512946" y="362464"/>
          <a:ext cx="339039" cy="33903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282EF3D-32A6-744C-BD94-118CA84C09ED}">
      <dsp:nvSpPr>
        <dsp:cNvPr id="0" name=""/>
        <dsp:cNvSpPr/>
      </dsp:nvSpPr>
      <dsp:spPr>
        <a:xfrm>
          <a:off x="2935821" y="694723"/>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31C3499-BB2E-9C4B-84E8-EDF397F13D7E}">
      <dsp:nvSpPr>
        <dsp:cNvPr id="0" name=""/>
        <dsp:cNvSpPr/>
      </dsp:nvSpPr>
      <dsp:spPr>
        <a:xfrm>
          <a:off x="3117053" y="1026982"/>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4859BEB-3F35-A644-8C17-7E72EBE4FB2A}">
      <dsp:nvSpPr>
        <dsp:cNvPr id="0" name=""/>
        <dsp:cNvSpPr/>
      </dsp:nvSpPr>
      <dsp:spPr>
        <a:xfrm>
          <a:off x="1546374" y="392669"/>
          <a:ext cx="554792" cy="55479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BBE8332-C5E4-394F-8931-D6F511E236E4}">
      <dsp:nvSpPr>
        <dsp:cNvPr id="0" name=""/>
        <dsp:cNvSpPr/>
      </dsp:nvSpPr>
      <dsp:spPr>
        <a:xfrm>
          <a:off x="368364" y="1540473"/>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79A8D23-EF69-864A-AAB9-A21D1E0E6053}">
      <dsp:nvSpPr>
        <dsp:cNvPr id="0" name=""/>
        <dsp:cNvSpPr/>
      </dsp:nvSpPr>
      <dsp:spPr>
        <a:xfrm>
          <a:off x="549597" y="1812322"/>
          <a:ext cx="339039" cy="33903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431E1C-E00A-0A46-888E-655497C0E2FA}">
      <dsp:nvSpPr>
        <dsp:cNvPr id="0" name=""/>
        <dsp:cNvSpPr/>
      </dsp:nvSpPr>
      <dsp:spPr>
        <a:xfrm>
          <a:off x="1002677" y="2053965"/>
          <a:ext cx="493148" cy="49314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800BB11-D9CD-BC43-8094-D874A1F01D1F}">
      <dsp:nvSpPr>
        <dsp:cNvPr id="0" name=""/>
        <dsp:cNvSpPr/>
      </dsp:nvSpPr>
      <dsp:spPr>
        <a:xfrm>
          <a:off x="1636990" y="2446635"/>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0358589-DF50-134B-AAC5-933F91BA4035}">
      <dsp:nvSpPr>
        <dsp:cNvPr id="0" name=""/>
        <dsp:cNvSpPr/>
      </dsp:nvSpPr>
      <dsp:spPr>
        <a:xfrm>
          <a:off x="1757811" y="2053965"/>
          <a:ext cx="339039" cy="33903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F9600C6-D0FA-7046-A60E-E3E9E4E7DA08}">
      <dsp:nvSpPr>
        <dsp:cNvPr id="0" name=""/>
        <dsp:cNvSpPr/>
      </dsp:nvSpPr>
      <dsp:spPr>
        <a:xfrm>
          <a:off x="2059865" y="2476840"/>
          <a:ext cx="215752" cy="21575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1306824-DF49-4F47-9743-1F9157FDBE72}">
      <dsp:nvSpPr>
        <dsp:cNvPr id="0" name=""/>
        <dsp:cNvSpPr/>
      </dsp:nvSpPr>
      <dsp:spPr>
        <a:xfrm>
          <a:off x="2331714" y="1993554"/>
          <a:ext cx="493148" cy="49314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564928D-1771-0E42-B756-17C4DB0A4A62}">
      <dsp:nvSpPr>
        <dsp:cNvPr id="0" name=""/>
        <dsp:cNvSpPr/>
      </dsp:nvSpPr>
      <dsp:spPr>
        <a:xfrm>
          <a:off x="2996232" y="1872733"/>
          <a:ext cx="339039" cy="33903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BB0F366-7FBA-2F4D-AC3D-F476BF89D528}">
      <dsp:nvSpPr>
        <dsp:cNvPr id="0" name=""/>
        <dsp:cNvSpPr/>
      </dsp:nvSpPr>
      <dsp:spPr>
        <a:xfrm>
          <a:off x="3335272" y="452578"/>
          <a:ext cx="995711" cy="1900922"/>
        </a:xfrm>
        <a:prstGeom prst="chevron">
          <a:avLst>
            <a:gd name="adj" fmla="val 6231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C4BEDBC-EC42-7443-B315-842738E0728A}">
      <dsp:nvSpPr>
        <dsp:cNvPr id="0" name=""/>
        <dsp:cNvSpPr/>
      </dsp:nvSpPr>
      <dsp:spPr>
        <a:xfrm>
          <a:off x="4149945" y="452578"/>
          <a:ext cx="995711" cy="1900922"/>
        </a:xfrm>
        <a:prstGeom prst="chevron">
          <a:avLst>
            <a:gd name="adj" fmla="val 6231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9B2A502-C409-A143-817A-544A13D426EC}">
      <dsp:nvSpPr>
        <dsp:cNvPr id="0" name=""/>
        <dsp:cNvSpPr/>
      </dsp:nvSpPr>
      <dsp:spPr>
        <a:xfrm>
          <a:off x="5349325" y="317722"/>
          <a:ext cx="2308241" cy="230824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ts val="0"/>
            </a:spcAft>
          </a:pPr>
          <a:r>
            <a:rPr lang="en-US" sz="2400" kern="1200" dirty="0" smtClean="0"/>
            <a:t>Unified</a:t>
          </a:r>
        </a:p>
        <a:p>
          <a:pPr lvl="0" algn="ctr" defTabSz="1066800">
            <a:lnSpc>
              <a:spcPct val="90000"/>
            </a:lnSpc>
            <a:spcBef>
              <a:spcPct val="0"/>
            </a:spcBef>
            <a:spcAft>
              <a:spcPct val="35000"/>
            </a:spcAft>
          </a:pPr>
          <a:r>
            <a:rPr lang="en-US" sz="2400" kern="1200" dirty="0" smtClean="0"/>
            <a:t>Outcome Measures</a:t>
          </a:r>
          <a:endParaRPr lang="en-US" sz="2400" kern="1200" dirty="0"/>
        </a:p>
      </dsp:txBody>
      <dsp:txXfrm>
        <a:off x="5687359" y="655756"/>
        <a:ext cx="1632173" cy="1632173"/>
      </dsp:txXfrm>
    </dsp:sp>
    <dsp:sp modelId="{D94E954F-1186-8240-AFCA-9FFA5B4938AB}">
      <dsp:nvSpPr>
        <dsp:cNvPr id="0" name=""/>
        <dsp:cNvSpPr/>
      </dsp:nvSpPr>
      <dsp:spPr>
        <a:xfrm>
          <a:off x="5145657" y="2851356"/>
          <a:ext cx="2715577" cy="16746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EHR as primary reporting platform, with secondary reporting from registry, claims</a:t>
          </a:r>
          <a:endParaRPr lang="en-US" sz="2300" kern="1200" dirty="0"/>
        </a:p>
      </dsp:txBody>
      <dsp:txXfrm>
        <a:off x="5145657" y="2851356"/>
        <a:ext cx="2715577" cy="1674606"/>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90374" cy="464582"/>
          </a:xfrm>
          <a:prstGeom prst="rect">
            <a:avLst/>
          </a:prstGeom>
        </p:spPr>
        <p:txBody>
          <a:bodyPr vert="horz" lIns="92528" tIns="46264" rIns="92528" bIns="46264" rtlCol="0"/>
          <a:lstStyle>
            <a:lvl1pPr algn="l">
              <a:defRPr sz="1200"/>
            </a:lvl1pPr>
          </a:lstStyle>
          <a:p>
            <a:endParaRPr lang="en-US"/>
          </a:p>
        </p:txBody>
      </p:sp>
      <p:sp>
        <p:nvSpPr>
          <p:cNvPr id="3" name="Date Placeholder 2"/>
          <p:cNvSpPr>
            <a:spLocks noGrp="1"/>
          </p:cNvSpPr>
          <p:nvPr>
            <p:ph type="dt" idx="1"/>
          </p:nvPr>
        </p:nvSpPr>
        <p:spPr>
          <a:xfrm>
            <a:off x="3908892" y="1"/>
            <a:ext cx="2990374" cy="464582"/>
          </a:xfrm>
          <a:prstGeom prst="rect">
            <a:avLst/>
          </a:prstGeom>
        </p:spPr>
        <p:txBody>
          <a:bodyPr vert="horz" lIns="92528" tIns="46264" rIns="92528" bIns="46264" rtlCol="0"/>
          <a:lstStyle>
            <a:lvl1pPr algn="r">
              <a:defRPr sz="1200"/>
            </a:lvl1pPr>
          </a:lstStyle>
          <a:p>
            <a:fld id="{A0DB0E2B-2EA5-4D65-B269-4836FF87402A}" type="datetimeFigureOut">
              <a:rPr lang="en-US" smtClean="0"/>
              <a:t>9/16/2014</a:t>
            </a:fld>
            <a:endParaRPr lang="en-US"/>
          </a:p>
        </p:txBody>
      </p:sp>
      <p:sp>
        <p:nvSpPr>
          <p:cNvPr id="4" name="Slide Image Placeholder 3"/>
          <p:cNvSpPr>
            <a:spLocks noGrp="1" noRot="1" noChangeAspect="1"/>
          </p:cNvSpPr>
          <p:nvPr>
            <p:ph type="sldImg" idx="2"/>
          </p:nvPr>
        </p:nvSpPr>
        <p:spPr>
          <a:xfrm>
            <a:off x="1128713" y="696913"/>
            <a:ext cx="4645025" cy="3484562"/>
          </a:xfrm>
          <a:prstGeom prst="rect">
            <a:avLst/>
          </a:prstGeom>
          <a:noFill/>
          <a:ln w="12700">
            <a:solidFill>
              <a:prstClr val="black"/>
            </a:solidFill>
          </a:ln>
        </p:spPr>
        <p:txBody>
          <a:bodyPr vert="horz" lIns="92528" tIns="46264" rIns="92528" bIns="46264" rtlCol="0" anchor="ctr"/>
          <a:lstStyle/>
          <a:p>
            <a:endParaRPr lang="en-US"/>
          </a:p>
        </p:txBody>
      </p:sp>
      <p:sp>
        <p:nvSpPr>
          <p:cNvPr id="5" name="Notes Placeholder 4"/>
          <p:cNvSpPr>
            <a:spLocks noGrp="1"/>
          </p:cNvSpPr>
          <p:nvPr>
            <p:ph type="body" sz="quarter" idx="3"/>
          </p:nvPr>
        </p:nvSpPr>
        <p:spPr>
          <a:xfrm>
            <a:off x="690087" y="4413529"/>
            <a:ext cx="5520690" cy="4181237"/>
          </a:xfrm>
          <a:prstGeom prst="rect">
            <a:avLst/>
          </a:prstGeom>
        </p:spPr>
        <p:txBody>
          <a:bodyPr vert="horz" lIns="92528" tIns="46264" rIns="92528" bIns="4626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5444"/>
            <a:ext cx="2990374" cy="464582"/>
          </a:xfrm>
          <a:prstGeom prst="rect">
            <a:avLst/>
          </a:prstGeom>
        </p:spPr>
        <p:txBody>
          <a:bodyPr vert="horz" lIns="92528" tIns="46264" rIns="92528" bIns="46264" rtlCol="0" anchor="b"/>
          <a:lstStyle>
            <a:lvl1pPr algn="l">
              <a:defRPr sz="1200"/>
            </a:lvl1pPr>
          </a:lstStyle>
          <a:p>
            <a:endParaRPr lang="en-US"/>
          </a:p>
        </p:txBody>
      </p:sp>
      <p:sp>
        <p:nvSpPr>
          <p:cNvPr id="7" name="Slide Number Placeholder 6"/>
          <p:cNvSpPr>
            <a:spLocks noGrp="1"/>
          </p:cNvSpPr>
          <p:nvPr>
            <p:ph type="sldNum" sz="quarter" idx="5"/>
          </p:nvPr>
        </p:nvSpPr>
        <p:spPr>
          <a:xfrm>
            <a:off x="3908892" y="8825444"/>
            <a:ext cx="2990374" cy="464582"/>
          </a:xfrm>
          <a:prstGeom prst="rect">
            <a:avLst/>
          </a:prstGeom>
        </p:spPr>
        <p:txBody>
          <a:bodyPr vert="horz" lIns="92528" tIns="46264" rIns="92528" bIns="46264" rtlCol="0" anchor="b"/>
          <a:lstStyle>
            <a:lvl1pPr algn="r">
              <a:defRPr sz="1200"/>
            </a:lvl1pPr>
          </a:lstStyle>
          <a:p>
            <a:fld id="{9D01C29A-B132-4B53-8011-BE733384A189}" type="slidenum">
              <a:rPr lang="en-US" smtClean="0"/>
              <a:t>‹#›</a:t>
            </a:fld>
            <a:endParaRPr lang="en-US"/>
          </a:p>
        </p:txBody>
      </p:sp>
    </p:spTree>
    <p:extLst>
      <p:ext uri="{BB962C8B-B14F-4D97-AF65-F5344CB8AC3E}">
        <p14:creationId xmlns:p14="http://schemas.microsoft.com/office/powerpoint/2010/main" val="302232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267125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We’ve been busy on the Council, creating </a:t>
            </a:r>
            <a:r>
              <a:rPr lang="en-US" baseline="0" dirty="0" smtClean="0"/>
              <a:t>core measure sets for nine topics to date (with several more on the way). You can access the core measure sets at the Working for Quality Web site.</a:t>
            </a:r>
          </a:p>
          <a:p>
            <a:pPr marL="171450" indent="-171450">
              <a:buFont typeface="Arial" panose="020B0604020202020204" pitchFamily="34" charset="0"/>
              <a:buChar char="•"/>
            </a:pPr>
            <a:r>
              <a:rPr lang="en-US" dirty="0" smtClean="0"/>
              <a:t>These topics span the six NQS</a:t>
            </a:r>
            <a:r>
              <a:rPr lang="en-US" baseline="0" dirty="0" smtClean="0"/>
              <a:t> priorities, and represent some of the highest-importance topic areas.</a:t>
            </a:r>
          </a:p>
          <a:p>
            <a:pPr marL="171450" indent="-171450">
              <a:buFont typeface="Arial" panose="020B0604020202020204" pitchFamily="34" charset="0"/>
              <a:buChar char="•"/>
            </a:pPr>
            <a:r>
              <a:rPr lang="en-US" baseline="0" dirty="0" smtClean="0"/>
              <a:t>Up next will be diabetes, cardiovascular disease, patient-reported outcomes, among others.</a:t>
            </a:r>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10</a:t>
            </a:fld>
            <a:endParaRPr lang="en-US" dirty="0"/>
          </a:p>
        </p:txBody>
      </p:sp>
    </p:spTree>
    <p:extLst>
      <p:ext uri="{BB962C8B-B14F-4D97-AF65-F5344CB8AC3E}">
        <p14:creationId xmlns:p14="http://schemas.microsoft.com/office/powerpoint/2010/main" val="105920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a:t>
            </a:r>
            <a:r>
              <a:rPr lang="en-US" baseline="0" dirty="0" smtClean="0"/>
              <a:t> long term scope of work for the MPC is laid out here. </a:t>
            </a:r>
          </a:p>
          <a:p>
            <a:pPr marL="171450" indent="-171450">
              <a:buFont typeface="Arial" panose="020B0604020202020204" pitchFamily="34" charset="0"/>
              <a:buChar char="•"/>
            </a:pPr>
            <a:r>
              <a:rPr lang="en-US" baseline="0" dirty="0" smtClean="0"/>
              <a:t>In the interest of person-centeredness, we’d love to hear from you on areas where the MPC could help you – topics that need alignment, measure gaps, areas requiring standardization, or areas requiring innovation. You can email your comments to </a:t>
            </a:r>
            <a:r>
              <a:rPr lang="en-US" u="sng" baseline="0" dirty="0" smtClean="0">
                <a:solidFill>
                  <a:srgbClr val="00B0F0"/>
                </a:solidFill>
              </a:rPr>
              <a:t>NQStrategy@ahrq.hhs.gov </a:t>
            </a:r>
          </a:p>
          <a:p>
            <a:pPr marL="171450" indent="-171450">
              <a:buFont typeface="Arial" panose="020B0604020202020204" pitchFamily="34" charset="0"/>
              <a:buChar char="•"/>
            </a:pPr>
            <a:r>
              <a:rPr lang="en-US" baseline="0" dirty="0" smtClean="0"/>
              <a:t>I’d now like to turn the floor over to my colleague, Dr. Kate Goodrich, Director of the Quality Measurement and Health Assessment Group at the Centers for Medicare &amp; Medicaid Services and co-chair of the HHS Measurement Policy Council.</a:t>
            </a:r>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11</a:t>
            </a:fld>
            <a:endParaRPr lang="en-US" dirty="0"/>
          </a:p>
        </p:txBody>
      </p:sp>
    </p:spTree>
    <p:extLst>
      <p:ext uri="{BB962C8B-B14F-4D97-AF65-F5344CB8AC3E}">
        <p14:creationId xmlns:p14="http://schemas.microsoft.com/office/powerpoint/2010/main" val="866087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2584">
              <a:defRPr/>
            </a:pPr>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024844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13</a:t>
            </a:fld>
            <a:endParaRPr lang="en-US"/>
          </a:p>
        </p:txBody>
      </p:sp>
    </p:spTree>
    <p:extLst>
      <p:ext uri="{BB962C8B-B14F-4D97-AF65-F5344CB8AC3E}">
        <p14:creationId xmlns:p14="http://schemas.microsoft.com/office/powerpoint/2010/main" val="4128587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FB6CCB3-6531-42DB-9C16-6AAF2B34A874}" type="slidenum">
              <a:rPr lang="en-US" smtClean="0">
                <a:solidFill>
                  <a:prstClr val="black"/>
                </a:solidFill>
              </a:rPr>
              <a:pPr>
                <a:defRPr/>
              </a:pPr>
              <a:t>14</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7"/>
          <p:cNvSpPr txBox="1">
            <a:spLocks noGrp="1" noChangeArrowheads="1"/>
          </p:cNvSpPr>
          <p:nvPr/>
        </p:nvSpPr>
        <p:spPr bwMode="auto">
          <a:xfrm>
            <a:off x="6158584" y="8919935"/>
            <a:ext cx="546943" cy="187648"/>
          </a:xfrm>
          <a:prstGeom prst="rect">
            <a:avLst/>
          </a:prstGeom>
          <a:noFill/>
          <a:ln w="9525">
            <a:noFill/>
            <a:miter lim="800000"/>
            <a:headEnd/>
            <a:tailEnd/>
          </a:ln>
        </p:spPr>
        <p:txBody>
          <a:bodyPr lIns="0" tIns="0" rIns="0" bIns="0" anchor="b">
            <a:spAutoFit/>
          </a:bodyPr>
          <a:lstStyle/>
          <a:p>
            <a:pPr algn="r" defTabSz="885799"/>
            <a:fld id="{BA9D8E14-157A-4C93-959B-8DA9E196725B}" type="slidenum">
              <a:rPr lang="en-US" sz="1200">
                <a:solidFill>
                  <a:prstClr val="black"/>
                </a:solidFill>
              </a:rPr>
              <a:pPr algn="r" defTabSz="885799"/>
              <a:t>15</a:t>
            </a:fld>
            <a:endParaRPr lang="en-US" sz="1200" dirty="0">
              <a:solidFill>
                <a:prstClr val="black"/>
              </a:solidFill>
            </a:endParaRPr>
          </a:p>
        </p:txBody>
      </p:sp>
      <p:sp>
        <p:nvSpPr>
          <p:cNvPr id="715779" name="Rectangle 2"/>
          <p:cNvSpPr>
            <a:spLocks noGrp="1" noRot="1" noChangeAspect="1" noChangeArrowheads="1" noTextEdit="1"/>
          </p:cNvSpPr>
          <p:nvPr>
            <p:ph type="sldImg"/>
          </p:nvPr>
        </p:nvSpPr>
        <p:spPr>
          <a:xfrm>
            <a:off x="727075" y="581025"/>
            <a:ext cx="5454650" cy="4090988"/>
          </a:xfrm>
          <a:ln/>
        </p:spPr>
      </p:sp>
      <p:sp>
        <p:nvSpPr>
          <p:cNvPr id="715780" name="Rectangle 3"/>
          <p:cNvSpPr>
            <a:spLocks noGrp="1" noChangeArrowheads="1"/>
          </p:cNvSpPr>
          <p:nvPr>
            <p:ph type="body" idx="1"/>
          </p:nvPr>
        </p:nvSpPr>
        <p:spPr>
          <a:xfrm>
            <a:off x="559445" y="4993305"/>
            <a:ext cx="5880424" cy="244350"/>
          </a:xfrm>
          <a:noFill/>
          <a:ln/>
        </p:spPr>
        <p:txBody>
          <a:bodyPr>
            <a:normAutofit fontScale="92500" lnSpcReduction="10000"/>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16</a:t>
            </a:fld>
            <a:endParaRPr lang="en-US"/>
          </a:p>
        </p:txBody>
      </p:sp>
    </p:spTree>
    <p:extLst>
      <p:ext uri="{BB962C8B-B14F-4D97-AF65-F5344CB8AC3E}">
        <p14:creationId xmlns:p14="http://schemas.microsoft.com/office/powerpoint/2010/main" val="3234162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17</a:t>
            </a:fld>
            <a:endParaRPr lang="en-US"/>
          </a:p>
        </p:txBody>
      </p:sp>
    </p:spTree>
    <p:extLst>
      <p:ext uri="{BB962C8B-B14F-4D97-AF65-F5344CB8AC3E}">
        <p14:creationId xmlns:p14="http://schemas.microsoft.com/office/powerpoint/2010/main" val="1503987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18</a:t>
            </a:fld>
            <a:endParaRPr lang="en-US"/>
          </a:p>
        </p:txBody>
      </p:sp>
    </p:spTree>
    <p:extLst>
      <p:ext uri="{BB962C8B-B14F-4D97-AF65-F5344CB8AC3E}">
        <p14:creationId xmlns:p14="http://schemas.microsoft.com/office/powerpoint/2010/main" val="151073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19</a:t>
            </a:fld>
            <a:endParaRPr lang="en-US"/>
          </a:p>
        </p:txBody>
      </p:sp>
    </p:spTree>
    <p:extLst>
      <p:ext uri="{BB962C8B-B14F-4D97-AF65-F5344CB8AC3E}">
        <p14:creationId xmlns:p14="http://schemas.microsoft.com/office/powerpoint/2010/main" val="3260034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00" indent="-289114">
              <a:defRPr>
                <a:solidFill>
                  <a:schemeClr val="tx1"/>
                </a:solidFill>
                <a:latin typeface="Calibri" pitchFamily="34" charset="0"/>
              </a:defRPr>
            </a:lvl2pPr>
            <a:lvl3pPr marL="1156462" indent="-231292">
              <a:defRPr>
                <a:solidFill>
                  <a:schemeClr val="tx1"/>
                </a:solidFill>
                <a:latin typeface="Calibri" pitchFamily="34" charset="0"/>
              </a:defRPr>
            </a:lvl3pPr>
            <a:lvl4pPr marL="1619046" indent="-231292">
              <a:defRPr>
                <a:solidFill>
                  <a:schemeClr val="tx1"/>
                </a:solidFill>
                <a:latin typeface="Calibri" pitchFamily="34" charset="0"/>
              </a:defRPr>
            </a:lvl4pPr>
            <a:lvl5pPr marL="2081631" indent="-231292">
              <a:defRPr>
                <a:solidFill>
                  <a:schemeClr val="tx1"/>
                </a:solidFill>
                <a:latin typeface="Calibri" pitchFamily="34" charset="0"/>
              </a:defRPr>
            </a:lvl5pPr>
            <a:lvl6pPr marL="2544216" indent="-231292" fontAlgn="base">
              <a:spcBef>
                <a:spcPct val="0"/>
              </a:spcBef>
              <a:spcAft>
                <a:spcPct val="0"/>
              </a:spcAft>
              <a:defRPr>
                <a:solidFill>
                  <a:schemeClr val="tx1"/>
                </a:solidFill>
                <a:latin typeface="Calibri" pitchFamily="34" charset="0"/>
              </a:defRPr>
            </a:lvl6pPr>
            <a:lvl7pPr marL="3006799" indent="-231292" fontAlgn="base">
              <a:spcBef>
                <a:spcPct val="0"/>
              </a:spcBef>
              <a:spcAft>
                <a:spcPct val="0"/>
              </a:spcAft>
              <a:defRPr>
                <a:solidFill>
                  <a:schemeClr val="tx1"/>
                </a:solidFill>
                <a:latin typeface="Calibri" pitchFamily="34" charset="0"/>
              </a:defRPr>
            </a:lvl7pPr>
            <a:lvl8pPr marL="3469384" indent="-231292" fontAlgn="base">
              <a:spcBef>
                <a:spcPct val="0"/>
              </a:spcBef>
              <a:spcAft>
                <a:spcPct val="0"/>
              </a:spcAft>
              <a:defRPr>
                <a:solidFill>
                  <a:schemeClr val="tx1"/>
                </a:solidFill>
                <a:latin typeface="Calibri" pitchFamily="34" charset="0"/>
              </a:defRPr>
            </a:lvl8pPr>
            <a:lvl9pPr marL="3931969" indent="-231292"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2</a:t>
            </a:fld>
            <a:endParaRPr lang="en-US" dirty="0" smtClean="0">
              <a:solidFill>
                <a:prstClr val="black"/>
              </a:solidFill>
            </a:endParaRPr>
          </a:p>
        </p:txBody>
      </p:sp>
    </p:spTree>
    <p:extLst>
      <p:ext uri="{BB962C8B-B14F-4D97-AF65-F5344CB8AC3E}">
        <p14:creationId xmlns:p14="http://schemas.microsoft.com/office/powerpoint/2010/main" val="31594572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20</a:t>
            </a:fld>
            <a:endParaRPr lang="en-US"/>
          </a:p>
        </p:txBody>
      </p:sp>
    </p:spTree>
    <p:extLst>
      <p:ext uri="{BB962C8B-B14F-4D97-AF65-F5344CB8AC3E}">
        <p14:creationId xmlns:p14="http://schemas.microsoft.com/office/powerpoint/2010/main" val="2164039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NQF workshop</a:t>
            </a:r>
            <a:r>
              <a:rPr lang="en-US" baseline="0" smtClean="0"/>
              <a:t>: Two white papers developed and a 2 day multi-stakeholder meeting held to identify methodologic issues with development of PROMs and guidance on overcoming barriers, and identified topics for PROM development in the near term.</a:t>
            </a:r>
            <a:endParaRPr lang="en-US" dirty="0"/>
          </a:p>
        </p:txBody>
      </p:sp>
      <p:sp>
        <p:nvSpPr>
          <p:cNvPr id="4" name="Slide Number Placeholder 3"/>
          <p:cNvSpPr>
            <a:spLocks noGrp="1"/>
          </p:cNvSpPr>
          <p:nvPr>
            <p:ph type="sldNum" sz="quarter" idx="10"/>
          </p:nvPr>
        </p:nvSpPr>
        <p:spPr/>
        <p:txBody>
          <a:bodyPr/>
          <a:lstStyle/>
          <a:p>
            <a:fld id="{F6F8D734-133F-427C-ABFE-2C677C06ABC0}"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782153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2584">
              <a:defRPr/>
            </a:pPr>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024844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20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5BA17ACF-ED31-4F1F-8F9B-73087A480E1C}" type="slidenum">
              <a:rPr lang="en-US" altLang="en-US" sz="1200">
                <a:solidFill>
                  <a:prstClr val="black"/>
                </a:solidFill>
              </a:rPr>
              <a:pPr eaLnBrk="1" hangingPunct="1"/>
              <a:t>23</a:t>
            </a:fld>
            <a:endParaRPr lang="en-US" altLang="en-US" sz="120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SF homeless outreach</a:t>
            </a:r>
          </a:p>
          <a:p>
            <a:pPr>
              <a:spcBef>
                <a:spcPct val="0"/>
              </a:spcBef>
            </a:pPr>
            <a:r>
              <a:rPr lang="en-US" altLang="en-US" dirty="0" err="1" smtClean="0"/>
              <a:t>Geisinger</a:t>
            </a:r>
            <a:r>
              <a:rPr lang="en-US" altLang="en-US" dirty="0" smtClean="0"/>
              <a:t> patients doing med rec from home</a:t>
            </a:r>
          </a:p>
          <a:p>
            <a:pPr>
              <a:spcBef>
                <a:spcPct val="0"/>
              </a:spcBef>
            </a:pPr>
            <a:r>
              <a:rPr lang="en-US" altLang="en-US" dirty="0" smtClean="0"/>
              <a:t>Open notes</a:t>
            </a:r>
          </a:p>
          <a:p>
            <a:pPr>
              <a:spcBef>
                <a:spcPct val="0"/>
              </a:spcBef>
            </a:pPr>
            <a:r>
              <a:rPr lang="en-US" altLang="en-US" dirty="0" smtClean="0"/>
              <a:t>Nurses in hospitals able to fill care gaps</a:t>
            </a:r>
          </a:p>
          <a:p>
            <a:pPr>
              <a:spcBef>
                <a:spcPct val="0"/>
              </a:spcBef>
            </a:pPr>
            <a:r>
              <a:rPr lang="en-US" altLang="en-US" dirty="0" smtClean="0"/>
              <a:t>Sandy</a:t>
            </a:r>
          </a:p>
          <a:p>
            <a:pPr>
              <a:spcBef>
                <a:spcPct val="0"/>
              </a:spcBef>
            </a:pPr>
            <a:r>
              <a:rPr lang="en-US" altLang="en-US" dirty="0" smtClean="0"/>
              <a:t>Blue button</a:t>
            </a:r>
          </a:p>
          <a:p>
            <a:pPr>
              <a:spcBef>
                <a:spcPct val="0"/>
              </a:spcBef>
            </a:pPr>
            <a:endParaRPr lang="en-US" altLang="en-US" dirty="0" smtClean="0"/>
          </a:p>
        </p:txBody>
      </p:sp>
      <p:sp>
        <p:nvSpPr>
          <p:cNvPr id="40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751EF5A7-FFD4-4790-A17C-04D5179769B8}" type="slidenum">
              <a:rPr lang="en-US" altLang="en-US" sz="1200">
                <a:solidFill>
                  <a:prstClr val="black"/>
                </a:solidFill>
              </a:rPr>
              <a:pPr eaLnBrk="1" hangingPunct="1"/>
              <a:t>24</a:t>
            </a:fld>
            <a:endParaRPr lang="en-US" altLang="en-US" sz="120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61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97BF6BA-8EF7-41E7-AA7D-BFA541FDFFC0}" type="slidenum">
              <a:rPr lang="en-US" altLang="en-US" sz="1200">
                <a:solidFill>
                  <a:prstClr val="black"/>
                </a:solidFill>
              </a:rPr>
              <a:pPr eaLnBrk="1" hangingPunct="1"/>
              <a:t>25</a:t>
            </a:fld>
            <a:endParaRPr lang="en-US" altLang="en-US" sz="120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3288">
              <a:spcBef>
                <a:spcPct val="0"/>
              </a:spcBef>
            </a:pPr>
            <a:endParaRPr lang="en-US" altLang="en-US" smtClean="0"/>
          </a:p>
        </p:txBody>
      </p:sp>
      <p:sp>
        <p:nvSpPr>
          <p:cNvPr id="102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32AE2A02-056B-49EA-B30E-7F29785DDB6A}" type="slidenum">
              <a:rPr lang="en-US" altLang="en-US" sz="1200">
                <a:solidFill>
                  <a:prstClr val="black"/>
                </a:solidFill>
              </a:rPr>
              <a:pPr eaLnBrk="1" hangingPunct="1"/>
              <a:t>27</a:t>
            </a:fld>
            <a:endParaRPr lang="en-US" altLang="en-US" sz="120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FontTx/>
              <a:buChar char="•"/>
            </a:pPr>
            <a:r>
              <a:rPr lang="en-US" altLang="en-US" sz="2400" dirty="0" smtClean="0">
                <a:solidFill>
                  <a:srgbClr val="1C5099"/>
                </a:solidFill>
                <a:latin typeface="Lucida Bright" pitchFamily="18" charset="0"/>
              </a:rPr>
              <a:t> CMS’ commitment to alignment includes finalizing the </a:t>
            </a:r>
            <a:r>
              <a:rPr lang="en-US" altLang="en-US" sz="2400" b="1" u="sng" dirty="0" smtClean="0">
                <a:solidFill>
                  <a:srgbClr val="1C5099"/>
                </a:solidFill>
                <a:latin typeface="Lucida Bright" pitchFamily="18" charset="0"/>
              </a:rPr>
              <a:t>same CQMs used in multiple quality reporting programs</a:t>
            </a:r>
            <a:r>
              <a:rPr lang="en-US" altLang="en-US" sz="2400" dirty="0" smtClean="0">
                <a:solidFill>
                  <a:srgbClr val="1C5099"/>
                </a:solidFill>
                <a:latin typeface="Lucida Bright" pitchFamily="18" charset="0"/>
              </a:rPr>
              <a:t> for reporting beginning in 2014</a:t>
            </a:r>
            <a:endParaRPr lang="en-US" altLang="en-US" sz="2400" b="1" u="sng" dirty="0" smtClean="0">
              <a:solidFill>
                <a:srgbClr val="1C5099"/>
              </a:solidFill>
              <a:latin typeface="Lucida Bright" pitchFamily="18" charset="0"/>
            </a:endParaRPr>
          </a:p>
          <a:p>
            <a:pPr marL="0" lvl="1">
              <a:spcBef>
                <a:spcPct val="0"/>
              </a:spcBef>
              <a:buFontTx/>
              <a:buChar char="•"/>
            </a:pPr>
            <a:r>
              <a:rPr lang="en-US" altLang="en-US" dirty="0" smtClean="0">
                <a:solidFill>
                  <a:srgbClr val="1C5099"/>
                </a:solidFill>
                <a:latin typeface="Lucida Bright" pitchFamily="18" charset="0"/>
              </a:rPr>
              <a:t> Other programs include Hospital IQR Program, PQRS, CHIPRA, and Medicare SSP and Pioneer ACOs</a:t>
            </a:r>
          </a:p>
          <a:p>
            <a:pPr>
              <a:spcBef>
                <a:spcPct val="0"/>
              </a:spcBef>
            </a:pPr>
            <a:r>
              <a:rPr lang="en-US" altLang="en-US" dirty="0" smtClean="0"/>
              <a:t>Full alignment by 2020?</a:t>
            </a:r>
          </a:p>
        </p:txBody>
      </p:sp>
      <p:sp>
        <p:nvSpPr>
          <p:cNvPr id="122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19DE8AB3-8F3D-448C-84D1-AA14258011E2}" type="slidenum">
              <a:rPr lang="en-US" altLang="en-US" sz="1200">
                <a:solidFill>
                  <a:prstClr val="black"/>
                </a:solidFill>
              </a:rPr>
              <a:pPr eaLnBrk="1" hangingPunct="1"/>
              <a:t>28</a:t>
            </a:fld>
            <a:endParaRPr lang="en-US" altLang="en-US" sz="120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29</a:t>
            </a:fld>
            <a:endParaRPr lang="en-US"/>
          </a:p>
        </p:txBody>
      </p:sp>
    </p:spTree>
    <p:extLst>
      <p:ext uri="{BB962C8B-B14F-4D97-AF65-F5344CB8AC3E}">
        <p14:creationId xmlns:p14="http://schemas.microsoft.com/office/powerpoint/2010/main" val="2040733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7099779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30</a:t>
            </a:fld>
            <a:endParaRPr lang="en-US"/>
          </a:p>
        </p:txBody>
      </p:sp>
    </p:spTree>
    <p:extLst>
      <p:ext uri="{BB962C8B-B14F-4D97-AF65-F5344CB8AC3E}">
        <p14:creationId xmlns:p14="http://schemas.microsoft.com/office/powerpoint/2010/main" val="6928839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75E27B75-6573-4476-9DBA-F8D4F3F7A123}" type="slidenum">
              <a:rPr lang="en-US" altLang="en-US" sz="1200">
                <a:solidFill>
                  <a:srgbClr val="000000"/>
                </a:solidFill>
                <a:latin typeface="Calibri" pitchFamily="34" charset="0"/>
              </a:rPr>
              <a:pPr eaLnBrk="1" hangingPunct="1"/>
              <a:t>31</a:t>
            </a:fld>
            <a:endParaRPr lang="en-US" altLang="en-US" sz="1200">
              <a:solidFill>
                <a:srgbClr val="000000"/>
              </a:solidFill>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01C29A-B132-4B53-8011-BE733384A189}" type="slidenum">
              <a:rPr lang="en-US" smtClean="0"/>
              <a:t>32</a:t>
            </a:fld>
            <a:endParaRPr lang="en-US"/>
          </a:p>
        </p:txBody>
      </p:sp>
    </p:spTree>
    <p:extLst>
      <p:ext uri="{BB962C8B-B14F-4D97-AF65-F5344CB8AC3E}">
        <p14:creationId xmlns:p14="http://schemas.microsoft.com/office/powerpoint/2010/main" val="27395451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55613">
              <a:spcBef>
                <a:spcPct val="0"/>
              </a:spcBef>
            </a:pPr>
            <a:r>
              <a:rPr lang="en-US" altLang="en-US" dirty="0" smtClean="0"/>
              <a:t>Provider/Care Team Level Analytics – The action is happening at the microsystem level so business intelligence and analytic systems need to support work at the care team/individual physician level. BI systems need to easily and seamlessly telescope metrics up and down all levels of the organization and align metrics across cost to quality to patient experience domains. Robust physician-level analytics will require new analytic methods since methods developed for large populations can be glaringly problematic. For example, episode groupers offer significant conceptual appeal when aiming to understand clinician practice pattern variation driving expense differences for similar quality outcomes. However, at the individual PCP or specialist level, the methodological problems are magnified ,and limits validity and provider acceptance. </a:t>
            </a:r>
          </a:p>
          <a:p>
            <a:pPr defTabSz="455613">
              <a:spcBef>
                <a:spcPct val="0"/>
              </a:spcBef>
            </a:pPr>
            <a:endParaRPr lang="en-US" altLang="en-US" dirty="0" smtClean="0"/>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470AEA1-DB16-48F7-921F-61F43D1DEFA0}" type="slidenum">
              <a:rPr lang="en-US" altLang="en-US" sz="1200">
                <a:solidFill>
                  <a:srgbClr val="000000"/>
                </a:solidFill>
              </a:rPr>
              <a:pPr eaLnBrk="1" hangingPunct="1"/>
              <a:t>33</a:t>
            </a:fld>
            <a:endParaRPr lang="en-US" altLang="en-US" sz="120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71BEAE11-4340-4E7A-A03D-95429DAB4D83}" type="slidenum">
              <a:rPr lang="en-US" altLang="en-US" sz="1200">
                <a:solidFill>
                  <a:prstClr val="black"/>
                </a:solidFill>
              </a:rPr>
              <a:pPr eaLnBrk="1" hangingPunct="1"/>
              <a:t>34</a:t>
            </a:fld>
            <a:endParaRPr lang="en-US" altLang="en-US" sz="1200">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534EDD13-E893-4F03-9847-6B68EA200997}" type="slidenum">
              <a:rPr lang="en-US" altLang="en-US" sz="1200">
                <a:solidFill>
                  <a:prstClr val="black"/>
                </a:solidFill>
              </a:rPr>
              <a:pPr eaLnBrk="1" hangingPunct="1"/>
              <a:t>35</a:t>
            </a:fld>
            <a:endParaRPr lang="en-US" altLang="en-US" sz="1200">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4085566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6111873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51791" indent="-289150">
              <a:defRPr>
                <a:solidFill>
                  <a:schemeClr val="tx1"/>
                </a:solidFill>
                <a:latin typeface="Calibri" pitchFamily="34" charset="0"/>
              </a:defRPr>
            </a:lvl2pPr>
            <a:lvl3pPr marL="1156602" indent="-231320">
              <a:defRPr>
                <a:solidFill>
                  <a:schemeClr val="tx1"/>
                </a:solidFill>
                <a:latin typeface="Calibri" pitchFamily="34" charset="0"/>
              </a:defRPr>
            </a:lvl3pPr>
            <a:lvl4pPr marL="1619242" indent="-231320">
              <a:defRPr>
                <a:solidFill>
                  <a:schemeClr val="tx1"/>
                </a:solidFill>
                <a:latin typeface="Calibri" pitchFamily="34" charset="0"/>
              </a:defRPr>
            </a:lvl4pPr>
            <a:lvl5pPr marL="2081883" indent="-231320">
              <a:defRPr>
                <a:solidFill>
                  <a:schemeClr val="tx1"/>
                </a:solidFill>
                <a:latin typeface="Calibri" pitchFamily="34" charset="0"/>
              </a:defRPr>
            </a:lvl5pPr>
            <a:lvl6pPr marL="2544524" indent="-231320" fontAlgn="base">
              <a:spcBef>
                <a:spcPct val="0"/>
              </a:spcBef>
              <a:spcAft>
                <a:spcPct val="0"/>
              </a:spcAft>
              <a:defRPr>
                <a:solidFill>
                  <a:schemeClr val="tx1"/>
                </a:solidFill>
                <a:latin typeface="Calibri" pitchFamily="34" charset="0"/>
              </a:defRPr>
            </a:lvl6pPr>
            <a:lvl7pPr marL="3007164" indent="-231320" fontAlgn="base">
              <a:spcBef>
                <a:spcPct val="0"/>
              </a:spcBef>
              <a:spcAft>
                <a:spcPct val="0"/>
              </a:spcAft>
              <a:defRPr>
                <a:solidFill>
                  <a:schemeClr val="tx1"/>
                </a:solidFill>
                <a:latin typeface="Calibri" pitchFamily="34" charset="0"/>
              </a:defRPr>
            </a:lvl7pPr>
            <a:lvl8pPr marL="3469805" indent="-231320" fontAlgn="base">
              <a:spcBef>
                <a:spcPct val="0"/>
              </a:spcBef>
              <a:spcAft>
                <a:spcPct val="0"/>
              </a:spcAft>
              <a:defRPr>
                <a:solidFill>
                  <a:schemeClr val="tx1"/>
                </a:solidFill>
                <a:latin typeface="Calibri" pitchFamily="34" charset="0"/>
              </a:defRPr>
            </a:lvl8pPr>
            <a:lvl9pPr marL="3932446" indent="-23132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FDA2DE-D115-49C5-AB0A-732C7CEE8B6F}" type="slidenum">
              <a:rPr lang="en-US" smtClean="0">
                <a:solidFill>
                  <a:prstClr val="black"/>
                </a:solidFill>
              </a:rPr>
              <a:pPr fontAlgn="base">
                <a:spcBef>
                  <a:spcPct val="0"/>
                </a:spcBef>
                <a:spcAft>
                  <a:spcPct val="0"/>
                </a:spcAft>
                <a:defRPr/>
              </a:pPr>
              <a:t>38</a:t>
            </a:fld>
            <a:endParaRPr lang="en-US" dirty="0" smtClean="0">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519441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02132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9998">
              <a:defRPr/>
            </a:pPr>
            <a:r>
              <a:rPr lang="en-US" dirty="0" smtClean="0"/>
              <a:t>Here is a high-level look at how</a:t>
            </a:r>
            <a:r>
              <a:rPr lang="en-US" baseline="0" dirty="0" smtClean="0"/>
              <a:t> the National Quality Strategy works. I’m going take you through it step by step. Our ultimate goal is the three aims of the National Quality Strategy, which are better care, better health, and lower costs. I’ll take you through this graphic from left to right.</a:t>
            </a:r>
            <a:endParaRPr lang="en-US" dirty="0" smtClean="0"/>
          </a:p>
          <a:p>
            <a:endParaRPr lang="en-US" dirty="0"/>
          </a:p>
        </p:txBody>
      </p:sp>
      <p:sp>
        <p:nvSpPr>
          <p:cNvPr id="4" name="Slide Number Placeholder 3"/>
          <p:cNvSpPr>
            <a:spLocks noGrp="1"/>
          </p:cNvSpPr>
          <p:nvPr>
            <p:ph type="sldNum" sz="quarter" idx="10"/>
          </p:nvPr>
        </p:nvSpPr>
        <p:spPr/>
        <p:txBody>
          <a:bodyPr/>
          <a:lstStyle/>
          <a:p>
            <a:fld id="{3011EAD5-441F-074A-BB4A-B997C7B5C93D}"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609202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0480" indent="-120480" defTabSz="462641">
              <a:buFont typeface="Arial" pitchFamily="34" charset="0"/>
              <a:buChar char="•"/>
            </a:pPr>
            <a:r>
              <a:rPr lang="en-US" dirty="0" smtClean="0">
                <a:solidFill>
                  <a:prstClr val="black"/>
                </a:solidFill>
              </a:rPr>
              <a:t>We’re here</a:t>
            </a:r>
            <a:r>
              <a:rPr lang="en-US" baseline="0" dirty="0" smtClean="0">
                <a:solidFill>
                  <a:prstClr val="black"/>
                </a:solidFill>
              </a:rPr>
              <a:t> to talk about one of the most important levers for achieving the National Quality Strategy: quality measurement</a:t>
            </a:r>
            <a:endParaRPr lang="en-US" dirty="0" smtClean="0">
              <a:solidFill>
                <a:prstClr val="black"/>
              </a:solidFill>
            </a:endParaRPr>
          </a:p>
          <a:p>
            <a:pPr marL="120480" indent="-120480" defTabSz="462641">
              <a:buFont typeface="Arial" pitchFamily="34" charset="0"/>
              <a:buChar char="•"/>
            </a:pPr>
            <a:r>
              <a:rPr lang="en-US" dirty="0" smtClean="0">
                <a:solidFill>
                  <a:prstClr val="black"/>
                </a:solidFill>
              </a:rPr>
              <a:t>There are three </a:t>
            </a:r>
            <a:r>
              <a:rPr lang="en-US" dirty="0">
                <a:solidFill>
                  <a:prstClr val="black"/>
                </a:solidFill>
              </a:rPr>
              <a:t>levels of measurement critical </a:t>
            </a:r>
            <a:r>
              <a:rPr lang="en-US" dirty="0" smtClean="0">
                <a:solidFill>
                  <a:prstClr val="black"/>
                </a:solidFill>
              </a:rPr>
              <a:t>to </a:t>
            </a:r>
            <a:r>
              <a:rPr lang="en-US" dirty="0">
                <a:solidFill>
                  <a:prstClr val="black"/>
                </a:solidFill>
              </a:rPr>
              <a:t>achieving three aims of National Quality </a:t>
            </a:r>
            <a:r>
              <a:rPr lang="en-US" dirty="0" smtClean="0">
                <a:solidFill>
                  <a:prstClr val="black"/>
                </a:solidFill>
              </a:rPr>
              <a:t>Strategy:</a:t>
            </a:r>
            <a:r>
              <a:rPr lang="en-US" baseline="0" dirty="0" smtClean="0">
                <a:solidFill>
                  <a:prstClr val="black"/>
                </a:solidFill>
              </a:rPr>
              <a:t> the community, the practice setting, and individual physician</a:t>
            </a:r>
            <a:endParaRPr lang="en-US" dirty="0">
              <a:solidFill>
                <a:prstClr val="black"/>
              </a:solidFill>
            </a:endParaRPr>
          </a:p>
          <a:p>
            <a:pPr marL="120480" indent="-120480" defTabSz="462641">
              <a:buFont typeface="Arial" pitchFamily="34" charset="0"/>
              <a:buChar char="•"/>
            </a:pPr>
            <a:r>
              <a:rPr lang="en-US" dirty="0">
                <a:solidFill>
                  <a:prstClr val="black"/>
                </a:solidFill>
              </a:rPr>
              <a:t>Measure concepts should “roll up” to align quality improvement objectives at all levels</a:t>
            </a:r>
          </a:p>
          <a:p>
            <a:pPr marL="120480" indent="-120480" defTabSz="462641">
              <a:buFont typeface="Arial" pitchFamily="34" charset="0"/>
              <a:buChar char="•"/>
            </a:pPr>
            <a:r>
              <a:rPr lang="en-US" dirty="0">
                <a:solidFill>
                  <a:prstClr val="black"/>
                </a:solidFill>
              </a:rPr>
              <a:t>Patient-centric, </a:t>
            </a:r>
            <a:r>
              <a:rPr lang="en-US" dirty="0" smtClean="0">
                <a:solidFill>
                  <a:prstClr val="black"/>
                </a:solidFill>
              </a:rPr>
              <a:t>outcomes-oriented measures is </a:t>
            </a:r>
            <a:r>
              <a:rPr lang="en-US" dirty="0">
                <a:solidFill>
                  <a:prstClr val="black"/>
                </a:solidFill>
              </a:rPr>
              <a:t>preferred at all three levels</a:t>
            </a:r>
          </a:p>
          <a:p>
            <a:pPr marL="120480" indent="-120480" defTabSz="462641">
              <a:buFont typeface="Arial" pitchFamily="34" charset="0"/>
              <a:buChar char="•"/>
            </a:pPr>
            <a:r>
              <a:rPr lang="en-US" dirty="0">
                <a:solidFill>
                  <a:prstClr val="black"/>
                </a:solidFill>
              </a:rPr>
              <a:t>The </a:t>
            </a:r>
            <a:r>
              <a:rPr lang="en-US" dirty="0" smtClean="0">
                <a:solidFill>
                  <a:prstClr val="black"/>
                </a:solidFill>
              </a:rPr>
              <a:t>six priorities </a:t>
            </a:r>
            <a:r>
              <a:rPr lang="en-US" dirty="0">
                <a:solidFill>
                  <a:prstClr val="black"/>
                </a:solidFill>
              </a:rPr>
              <a:t>can be </a:t>
            </a:r>
            <a:r>
              <a:rPr lang="en-US" dirty="0" smtClean="0">
                <a:solidFill>
                  <a:prstClr val="black"/>
                </a:solidFill>
              </a:rPr>
              <a:t>measured and improved </a:t>
            </a:r>
            <a:r>
              <a:rPr lang="en-US" dirty="0">
                <a:solidFill>
                  <a:prstClr val="black"/>
                </a:solidFill>
              </a:rPr>
              <a:t>at each of the three </a:t>
            </a:r>
            <a:r>
              <a:rPr lang="en-US" dirty="0" smtClean="0">
                <a:solidFill>
                  <a:prstClr val="black"/>
                </a:solidFill>
              </a:rPr>
              <a:t>levels</a:t>
            </a:r>
          </a:p>
          <a:p>
            <a:pPr marL="120480" indent="-120480" defTabSz="462641">
              <a:buFont typeface="Arial" pitchFamily="34" charset="0"/>
              <a:buChar char="•"/>
            </a:pPr>
            <a:r>
              <a:rPr lang="en-US" dirty="0" smtClean="0">
                <a:solidFill>
                  <a:prstClr val="black"/>
                </a:solidFill>
              </a:rPr>
              <a:t>And yet, despite quality measurement’s many virtues there is also work that</a:t>
            </a:r>
            <a:r>
              <a:rPr lang="en-US" baseline="0" dirty="0" smtClean="0">
                <a:solidFill>
                  <a:prstClr val="black"/>
                </a:solidFill>
              </a:rPr>
              <a:t> needs to be done in harmonizing and aligning the measures we use</a:t>
            </a:r>
            <a:endParaRPr lang="en-US" dirty="0" smtClean="0">
              <a:solidFill>
                <a:prstClr val="black"/>
              </a:solidFill>
            </a:endParaRPr>
          </a:p>
          <a:p>
            <a:pPr marL="120480" indent="-120480" defTabSz="462641">
              <a:buFont typeface="Arial" pitchFamily="34" charset="0"/>
              <a:buChar char="•"/>
            </a:pPr>
            <a:endParaRPr lang="en-US"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6</a:t>
            </a:fld>
            <a:endParaRPr lang="en-US" dirty="0"/>
          </a:p>
        </p:txBody>
      </p:sp>
    </p:spTree>
    <p:extLst>
      <p:ext uri="{BB962C8B-B14F-4D97-AF65-F5344CB8AC3E}">
        <p14:creationId xmlns:p14="http://schemas.microsoft.com/office/powerpoint/2010/main" val="23308642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Quality</a:t>
            </a:r>
            <a:r>
              <a:rPr lang="en-US" baseline="0" dirty="0" smtClean="0"/>
              <a:t> measurement began in earnest in the 1970s with the HMO movement and standardization of Medicaid and Medicare professional standard review organizations, and increased in importance and number into the 1990s.</a:t>
            </a:r>
            <a:endParaRPr lang="en-US" dirty="0" smtClean="0"/>
          </a:p>
          <a:p>
            <a:pPr marL="171450" indent="-171450">
              <a:buFont typeface="Arial" panose="020B0604020202020204" pitchFamily="34" charset="0"/>
              <a:buChar char="•"/>
            </a:pPr>
            <a:r>
              <a:rPr lang="en-US" dirty="0" smtClean="0"/>
              <a:t>At the turn of the millennium</a:t>
            </a:r>
            <a:r>
              <a:rPr lang="en-US" baseline="0" dirty="0" smtClean="0"/>
              <a:t>, a pair of landmark studies showed us that the right care was only being delivered half the time, and was even doing harm in far too many cases. Meanwhile, health care costs continued to rise at several points above inflation every year.</a:t>
            </a:r>
          </a:p>
          <a:p>
            <a:pPr marL="171450" indent="-171450">
              <a:buFont typeface="Arial" panose="020B0604020202020204" pitchFamily="34" charset="0"/>
              <a:buChar char="•"/>
            </a:pPr>
            <a:r>
              <a:rPr lang="en-US" baseline="0" dirty="0" smtClean="0"/>
              <a:t>Providers, purchasers, payers, and policymakers alike demanded improvement, and you can only improve what gets measured. We’ve seen tremendous improvement across the country in the interim,  but without a formal system for alignment we’ve also seen the number of quality measures rose to their extraordinary number today: 2,082 documented in the National Quality Measures Clearinghouse as of this morning.</a:t>
            </a:r>
          </a:p>
          <a:p>
            <a:pPr marL="171450" indent="-171450">
              <a:buFont typeface="Arial" panose="020B0604020202020204" pitchFamily="34" charset="0"/>
              <a:buChar char="•"/>
            </a:pPr>
            <a:r>
              <a:rPr lang="en-US" baseline="0" dirty="0" smtClean="0"/>
              <a:t>To begin to address this issue within HHS, we came together as a group to form the Measurement Policy Council</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7</a:t>
            </a:fld>
            <a:endParaRPr lang="en-US" dirty="0"/>
          </a:p>
        </p:txBody>
      </p:sp>
    </p:spTree>
    <p:extLst>
      <p:ext uri="{BB962C8B-B14F-4D97-AF65-F5344CB8AC3E}">
        <p14:creationId xmlns:p14="http://schemas.microsoft.com/office/powerpoint/2010/main" val="1990324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a:t>
            </a:r>
            <a:r>
              <a:rPr lang="en-US" baseline="0" dirty="0" smtClean="0"/>
              <a:t> HHS Measurement Policy Council was assembled in spring 2012 with representative membership across HHS agencies</a:t>
            </a:r>
          </a:p>
          <a:p>
            <a:pPr marL="171450" indent="-171450">
              <a:buFont typeface="Arial" panose="020B0604020202020204" pitchFamily="34" charset="0"/>
              <a:buChar char="•"/>
            </a:pPr>
            <a:r>
              <a:rPr lang="en-US" baseline="0" dirty="0" smtClean="0"/>
              <a:t>The Council is responsible for coordinating HHS-wide measure development and implementation policies</a:t>
            </a:r>
          </a:p>
          <a:p>
            <a:pPr marL="171450" indent="-171450">
              <a:buFont typeface="Arial" panose="020B0604020202020204" pitchFamily="34" charset="0"/>
              <a:buChar char="•"/>
            </a:pPr>
            <a:r>
              <a:rPr lang="en-US" baseline="0" dirty="0" smtClean="0"/>
              <a:t>The work to date includes:</a:t>
            </a:r>
          </a:p>
          <a:p>
            <a:pPr marL="628650" lvl="1" indent="-171450">
              <a:buFont typeface="Arial" panose="020B0604020202020204" pitchFamily="34" charset="0"/>
              <a:buChar char="•"/>
            </a:pPr>
            <a:r>
              <a:rPr lang="en-US" baseline="0" dirty="0" smtClean="0"/>
              <a:t>Creation of 9 harmonized core measure sets</a:t>
            </a:r>
          </a:p>
          <a:p>
            <a:pPr marL="628650" lvl="1" indent="-171450">
              <a:buFont typeface="Arial" panose="020B0604020202020204" pitchFamily="34" charset="0"/>
              <a:buChar char="•"/>
            </a:pPr>
            <a:r>
              <a:rPr lang="en-US" baseline="0" dirty="0" smtClean="0"/>
              <a:t>A Measure Development Coordination Plan</a:t>
            </a:r>
          </a:p>
          <a:p>
            <a:pPr marL="628650" lvl="1" indent="-171450">
              <a:buFont typeface="Arial" panose="020B0604020202020204" pitchFamily="34" charset="0"/>
              <a:buChar char="•"/>
            </a:pPr>
            <a:r>
              <a:rPr lang="en-US" dirty="0" smtClean="0"/>
              <a:t>Rules for Categorizing</a:t>
            </a:r>
            <a:r>
              <a:rPr lang="en-US" baseline="0" dirty="0" smtClean="0"/>
              <a:t> Measures According to Care Setting and NQS Priorities</a:t>
            </a:r>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8</a:t>
            </a:fld>
            <a:endParaRPr lang="en-US" dirty="0"/>
          </a:p>
        </p:txBody>
      </p:sp>
    </p:spTree>
    <p:extLst>
      <p:ext uri="{BB962C8B-B14F-4D97-AF65-F5344CB8AC3E}">
        <p14:creationId xmlns:p14="http://schemas.microsoft.com/office/powerpoint/2010/main" val="1736328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a:t>
            </a:r>
            <a:r>
              <a:rPr lang="en-US" baseline="0" dirty="0" smtClean="0"/>
              <a:t> MPC guiding principles center around:</a:t>
            </a:r>
          </a:p>
          <a:p>
            <a:pPr marL="628650" lvl="1" indent="-171450">
              <a:buFont typeface="Arial" panose="020B0604020202020204" pitchFamily="34" charset="0"/>
              <a:buChar char="•"/>
            </a:pPr>
            <a:r>
              <a:rPr lang="en-US" baseline="0" dirty="0" smtClean="0"/>
              <a:t>Aligning measures where appropriate, both inside and outside HHS</a:t>
            </a:r>
          </a:p>
          <a:p>
            <a:pPr marL="628650" lvl="1" indent="-171450">
              <a:buFont typeface="Arial" panose="020B0604020202020204" pitchFamily="34" charset="0"/>
              <a:buChar char="•"/>
            </a:pPr>
            <a:r>
              <a:rPr lang="en-US" baseline="0" dirty="0" smtClean="0"/>
              <a:t>Focusing on measures that matter, finding the optimal sets of measures that will be of the most benefit at least cost</a:t>
            </a:r>
          </a:p>
          <a:p>
            <a:pPr marL="628650" lvl="1" indent="-171450">
              <a:buFont typeface="Arial" panose="020B0604020202020204" pitchFamily="34" charset="0"/>
              <a:buChar char="•"/>
            </a:pPr>
            <a:r>
              <a:rPr lang="en-US" dirty="0" smtClean="0"/>
              <a:t>Developing</a:t>
            </a:r>
            <a:r>
              <a:rPr lang="en-US" baseline="0" dirty="0" smtClean="0"/>
              <a:t> standard definitions, data dictionaries, and other guidelines</a:t>
            </a:r>
            <a:endParaRPr lang="en-US" dirty="0"/>
          </a:p>
        </p:txBody>
      </p:sp>
      <p:sp>
        <p:nvSpPr>
          <p:cNvPr id="4" name="Slide Number Placeholder 3"/>
          <p:cNvSpPr>
            <a:spLocks noGrp="1"/>
          </p:cNvSpPr>
          <p:nvPr>
            <p:ph type="sldNum" sz="quarter" idx="10"/>
          </p:nvPr>
        </p:nvSpPr>
        <p:spPr/>
        <p:txBody>
          <a:bodyPr/>
          <a:lstStyle/>
          <a:p>
            <a:fld id="{9D01C29A-B132-4B53-8011-BE733384A189}" type="slidenum">
              <a:rPr lang="en-US" smtClean="0"/>
              <a:t>9</a:t>
            </a:fld>
            <a:endParaRPr lang="en-US" dirty="0"/>
          </a:p>
        </p:txBody>
      </p:sp>
    </p:spTree>
    <p:extLst>
      <p:ext uri="{BB962C8B-B14F-4D97-AF65-F5344CB8AC3E}">
        <p14:creationId xmlns:p14="http://schemas.microsoft.com/office/powerpoint/2010/main" val="2623800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201445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1933134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9005487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625003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874036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973841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205171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2104977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368933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dirty="0"/>
          </a:p>
        </p:txBody>
      </p:sp>
      <p:sp>
        <p:nvSpPr>
          <p:cNvPr id="12" name="Picture Placeholder 11"/>
          <p:cNvSpPr>
            <a:spLocks noGrp="1"/>
          </p:cNvSpPr>
          <p:nvPr>
            <p:ph type="pic" sz="quarter" idx="14"/>
          </p:nvPr>
        </p:nvSpPr>
        <p:spPr>
          <a:xfrm>
            <a:off x="457200" y="3276600"/>
            <a:ext cx="3200400" cy="1143000"/>
          </a:xfrm>
        </p:spPr>
        <p:txBody>
          <a:bodyPr/>
          <a:lstStyle/>
          <a:p>
            <a:endParaRPr lang="en-US" dirty="0"/>
          </a:p>
        </p:txBody>
      </p:sp>
      <p:sp>
        <p:nvSpPr>
          <p:cNvPr id="14" name="Picture Placeholder 13"/>
          <p:cNvSpPr>
            <a:spLocks noGrp="1"/>
          </p:cNvSpPr>
          <p:nvPr>
            <p:ph type="pic" sz="quarter" idx="15"/>
          </p:nvPr>
        </p:nvSpPr>
        <p:spPr>
          <a:xfrm>
            <a:off x="457200" y="5029200"/>
            <a:ext cx="3200400" cy="1143000"/>
          </a:xfrm>
        </p:spPr>
        <p:txBody>
          <a:bodyPr/>
          <a:lstStyle/>
          <a:p>
            <a:endParaRPr lang="en-US" dirty="0"/>
          </a:p>
        </p:txBody>
      </p:sp>
    </p:spTree>
    <p:extLst>
      <p:ext uri="{BB962C8B-B14F-4D97-AF65-F5344CB8AC3E}">
        <p14:creationId xmlns:p14="http://schemas.microsoft.com/office/powerpoint/2010/main" val="205932745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6041875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730852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59003460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4111318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6613344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5" name="Content Placeholder 3"/>
          <p:cNvSpPr>
            <a:spLocks noGrp="1"/>
          </p:cNvSpPr>
          <p:nvPr>
            <p:ph sz="half" idx="13"/>
          </p:nvPr>
        </p:nvSpPr>
        <p:spPr>
          <a:xfrm>
            <a:off x="4648200" y="4419601"/>
            <a:ext cx="19050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half" idx="12"/>
          </p:nvPr>
        </p:nvSpPr>
        <p:spPr>
          <a:xfrm>
            <a:off x="2286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4999"/>
            <a:ext cx="4038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905000"/>
            <a:ext cx="4038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7" name="Slide Number Placeholder 6"/>
          <p:cNvSpPr>
            <a:spLocks noGrp="1"/>
          </p:cNvSpPr>
          <p:nvPr>
            <p:ph type="sldNum" sz="quarter" idx="11"/>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B8F42746-3884-4667-86C0-D762C2DE4F3D}" type="slidenum">
              <a:rPr/>
              <a:pPr>
                <a:defRPr/>
              </a:pPr>
              <a:t>‹#›</a:t>
            </a:fld>
            <a:endParaRPr lang="en-US" dirty="0"/>
          </a:p>
        </p:txBody>
      </p:sp>
      <p:sp>
        <p:nvSpPr>
          <p:cNvPr id="16" name="Content Placeholder 2"/>
          <p:cNvSpPr>
            <a:spLocks noGrp="1"/>
          </p:cNvSpPr>
          <p:nvPr>
            <p:ph sz="half" idx="14"/>
          </p:nvPr>
        </p:nvSpPr>
        <p:spPr>
          <a:xfrm>
            <a:off x="23622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p:cNvSpPr>
            <a:spLocks noGrp="1"/>
          </p:cNvSpPr>
          <p:nvPr>
            <p:ph sz="half" idx="15"/>
          </p:nvPr>
        </p:nvSpPr>
        <p:spPr>
          <a:xfrm>
            <a:off x="6553200" y="4419601"/>
            <a:ext cx="2133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329620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13405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4346821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5319354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59014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297339769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402611319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597479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28529730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154" name="Picture 10" descr="QualityNet-2011_Title"/>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6147" name="Rectangle 3"/>
          <p:cNvSpPr>
            <a:spLocks noGrp="1" noChangeArrowheads="1"/>
          </p:cNvSpPr>
          <p:nvPr>
            <p:ph type="ctrTitle"/>
          </p:nvPr>
        </p:nvSpPr>
        <p:spPr>
          <a:xfrm>
            <a:off x="304800" y="3048000"/>
            <a:ext cx="7924800" cy="838200"/>
          </a:xfrm>
        </p:spPr>
        <p:txBody>
          <a:bodyPr/>
          <a:lstStyle>
            <a:lvl1pPr>
              <a:defRPr>
                <a:solidFill>
                  <a:srgbClr val="F4CC00"/>
                </a:solidFill>
              </a:defRPr>
            </a:lvl1pPr>
          </a:lstStyle>
          <a:p>
            <a:r>
              <a:rPr lang="en-US"/>
              <a:t>Click to edit Master title style</a:t>
            </a:r>
          </a:p>
        </p:txBody>
      </p:sp>
      <p:sp>
        <p:nvSpPr>
          <p:cNvPr id="6148" name="Rectangle 4"/>
          <p:cNvSpPr>
            <a:spLocks noGrp="1" noChangeArrowheads="1"/>
          </p:cNvSpPr>
          <p:nvPr>
            <p:ph type="subTitle" idx="1"/>
          </p:nvPr>
        </p:nvSpPr>
        <p:spPr>
          <a:xfrm>
            <a:off x="304800" y="3962400"/>
            <a:ext cx="6553200" cy="914400"/>
          </a:xfrm>
        </p:spPr>
        <p:txBody>
          <a:bodyPr/>
          <a:lstStyle>
            <a:lvl1pPr marL="0" indent="0">
              <a:lnSpc>
                <a:spcPct val="90000"/>
              </a:lnSpc>
              <a:buFontTx/>
              <a:buNone/>
              <a:defRPr sz="1700">
                <a:solidFill>
                  <a:schemeClr val="bg1"/>
                </a:solidFill>
                <a:latin typeface="Arial Italic" pitchFamily="-64" charset="0"/>
              </a:defRPr>
            </a:lvl1pPr>
          </a:lstStyle>
          <a:p>
            <a:r>
              <a:rPr lang="en-US"/>
              <a:t>Click to edit Master subtitle style</a:t>
            </a:r>
          </a:p>
        </p:txBody>
      </p:sp>
    </p:spTree>
    <p:extLst>
      <p:ext uri="{BB962C8B-B14F-4D97-AF65-F5344CB8AC3E}">
        <p14:creationId xmlns:p14="http://schemas.microsoft.com/office/powerpoint/2010/main" val="168789652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3ABDEAB-99C1-411F-ABD6-61C809B38A52}"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183101494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96F3AF1E-0999-45A9-B7B6-ADA6D3C73A24}"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86379486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676400"/>
            <a:ext cx="4191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1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327CAFC-D971-42FA-A15D-860D63596146}"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42889458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F7CE597D-4B8E-4A16-8A1F-D5BF8EC9C163}"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177209012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BB44B260-6A9E-41FD-AED8-D7AB3A5C8A0E}"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402960087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6654918-81E2-464E-A0C6-0B4C801673A7}"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287571722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BD791C8-CF86-4D38-94F0-DE99C665DF41}"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88290991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B555E7E-FE5D-484C-9906-1B56FC36BB0A}"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342579396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AAEB459-9A35-4AFB-BBB3-92BAB3E012E1}"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3838160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1202502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152400"/>
            <a:ext cx="21336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52400"/>
            <a:ext cx="62484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F680F44D-0E19-4314-9959-DB62CDD48BD4}"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315284486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172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676400"/>
            <a:ext cx="4191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1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228600" y="6477000"/>
            <a:ext cx="457200" cy="381000"/>
          </a:xfrm>
        </p:spPr>
        <p:txBody>
          <a:bodyPr/>
          <a:lstStyle>
            <a:lvl1pPr>
              <a:defRPr/>
            </a:lvl1pPr>
          </a:lstStyle>
          <a:p>
            <a:fld id="{6D1B41A9-50F1-44AE-ABF4-72366FAAE0AB}" type="slidenum">
              <a:rPr lang="en-US">
                <a:solidFill>
                  <a:srgbClr val="808080"/>
                </a:solidFill>
              </a:rPr>
              <a:pPr/>
              <a:t>‹#›</a:t>
            </a:fld>
            <a:endParaRPr lang="en-US" sz="1200" dirty="0">
              <a:solidFill>
                <a:srgbClr val="000000"/>
              </a:solidFill>
            </a:endParaRPr>
          </a:p>
        </p:txBody>
      </p:sp>
    </p:spTree>
    <p:extLst>
      <p:ext uri="{BB962C8B-B14F-4D97-AF65-F5344CB8AC3E}">
        <p14:creationId xmlns:p14="http://schemas.microsoft.com/office/powerpoint/2010/main" val="391514973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smtClean="0"/>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984548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8A40A5C8-6806-4518-AB35-75CCA16ABC78}" type="slidenum">
              <a:rPr lang="en-US" altLang="en-US"/>
              <a:pPr/>
              <a:t>‹#›</a:t>
            </a:fld>
            <a:endParaRPr lang="en-US" altLang="en-US"/>
          </a:p>
        </p:txBody>
      </p:sp>
    </p:spTree>
    <p:extLst>
      <p:ext uri="{BB962C8B-B14F-4D97-AF65-F5344CB8AC3E}">
        <p14:creationId xmlns:p14="http://schemas.microsoft.com/office/powerpoint/2010/main" val="25053359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F0C9BF3C-62FE-4273-B763-37F2853DF665}" type="slidenum">
              <a:rPr lang="en-US" altLang="en-US"/>
              <a:pPr/>
              <a:t>‹#›</a:t>
            </a:fld>
            <a:endParaRPr lang="en-US" altLang="en-US"/>
          </a:p>
        </p:txBody>
      </p:sp>
    </p:spTree>
    <p:extLst>
      <p:ext uri="{BB962C8B-B14F-4D97-AF65-F5344CB8AC3E}">
        <p14:creationId xmlns:p14="http://schemas.microsoft.com/office/powerpoint/2010/main" val="184551577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950786A9-A386-42FF-9C2C-AB19473C385B}" type="slidenum">
              <a:rPr lang="en-US" altLang="en-US"/>
              <a:pPr/>
              <a:t>‹#›</a:t>
            </a:fld>
            <a:endParaRPr lang="en-US" altLang="en-US"/>
          </a:p>
        </p:txBody>
      </p:sp>
    </p:spTree>
    <p:extLst>
      <p:ext uri="{BB962C8B-B14F-4D97-AF65-F5344CB8AC3E}">
        <p14:creationId xmlns:p14="http://schemas.microsoft.com/office/powerpoint/2010/main" val="394766671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dirty="0"/>
            </a:lvl1pPr>
          </a:lstStyle>
          <a:p>
            <a:pPr>
              <a:defRPr/>
            </a:pPr>
            <a:endParaRPr lang="en-US"/>
          </a:p>
        </p:txBody>
      </p:sp>
      <p:sp>
        <p:nvSpPr>
          <p:cNvPr id="6" name="Footer Placeholder 5"/>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7" name="Slide Number Placeholder 6"/>
          <p:cNvSpPr>
            <a:spLocks noGrp="1"/>
          </p:cNvSpPr>
          <p:nvPr>
            <p:ph type="sldNum" sz="quarter" idx="12"/>
          </p:nvPr>
        </p:nvSpPr>
        <p:spPr/>
        <p:txBody>
          <a:bodyPr/>
          <a:lstStyle>
            <a:lvl1pPr>
              <a:defRPr/>
            </a:lvl1pPr>
          </a:lstStyle>
          <a:p>
            <a:fld id="{A9B6E276-A549-4593-8BFE-FD34E5A600AE}" type="slidenum">
              <a:rPr lang="en-US" altLang="en-US"/>
              <a:pPr/>
              <a:t>‹#›</a:t>
            </a:fld>
            <a:endParaRPr lang="en-US" altLang="en-US"/>
          </a:p>
        </p:txBody>
      </p:sp>
    </p:spTree>
    <p:extLst>
      <p:ext uri="{BB962C8B-B14F-4D97-AF65-F5344CB8AC3E}">
        <p14:creationId xmlns:p14="http://schemas.microsoft.com/office/powerpoint/2010/main" val="978512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dirty="0"/>
            </a:lvl1pPr>
          </a:lstStyle>
          <a:p>
            <a:pPr>
              <a:defRPr/>
            </a:pPr>
            <a:endParaRPr lang="en-US"/>
          </a:p>
        </p:txBody>
      </p:sp>
      <p:sp>
        <p:nvSpPr>
          <p:cNvPr id="8" name="Footer Placeholder 7"/>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9" name="Slide Number Placeholder 8"/>
          <p:cNvSpPr>
            <a:spLocks noGrp="1"/>
          </p:cNvSpPr>
          <p:nvPr>
            <p:ph type="sldNum" sz="quarter" idx="12"/>
          </p:nvPr>
        </p:nvSpPr>
        <p:spPr/>
        <p:txBody>
          <a:bodyPr/>
          <a:lstStyle>
            <a:lvl1pPr>
              <a:defRPr/>
            </a:lvl1pPr>
          </a:lstStyle>
          <a:p>
            <a:fld id="{F5E70069-0845-494C-A271-2F475E8F7614}" type="slidenum">
              <a:rPr lang="en-US" altLang="en-US"/>
              <a:pPr/>
              <a:t>‹#›</a:t>
            </a:fld>
            <a:endParaRPr lang="en-US" altLang="en-US"/>
          </a:p>
        </p:txBody>
      </p:sp>
    </p:spTree>
    <p:extLst>
      <p:ext uri="{BB962C8B-B14F-4D97-AF65-F5344CB8AC3E}">
        <p14:creationId xmlns:p14="http://schemas.microsoft.com/office/powerpoint/2010/main" val="404315705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dirty="0"/>
            </a:lvl1pPr>
          </a:lstStyle>
          <a:p>
            <a:pPr>
              <a:defRPr/>
            </a:pPr>
            <a:endParaRPr lang="en-US"/>
          </a:p>
        </p:txBody>
      </p:sp>
      <p:sp>
        <p:nvSpPr>
          <p:cNvPr id="4" name="Footer Placeholder 3"/>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5" name="Slide Number Placeholder 4"/>
          <p:cNvSpPr>
            <a:spLocks noGrp="1"/>
          </p:cNvSpPr>
          <p:nvPr>
            <p:ph type="sldNum" sz="quarter" idx="12"/>
          </p:nvPr>
        </p:nvSpPr>
        <p:spPr/>
        <p:txBody>
          <a:bodyPr/>
          <a:lstStyle>
            <a:lvl1pPr>
              <a:defRPr/>
            </a:lvl1pPr>
          </a:lstStyle>
          <a:p>
            <a:fld id="{BC7F92D0-4196-4B0E-9259-3FE41A9BAEC1}" type="slidenum">
              <a:rPr lang="en-US" altLang="en-US"/>
              <a:pPr/>
              <a:t>‹#›</a:t>
            </a:fld>
            <a:endParaRPr lang="en-US" altLang="en-US"/>
          </a:p>
        </p:txBody>
      </p:sp>
    </p:spTree>
    <p:extLst>
      <p:ext uri="{BB962C8B-B14F-4D97-AF65-F5344CB8AC3E}">
        <p14:creationId xmlns:p14="http://schemas.microsoft.com/office/powerpoint/2010/main" val="1729472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dirty="0"/>
            </a:lvl1pPr>
          </a:lstStyle>
          <a:p>
            <a:pPr>
              <a:defRPr/>
            </a:pPr>
            <a:endParaRPr lang="en-US"/>
          </a:p>
        </p:txBody>
      </p:sp>
      <p:sp>
        <p:nvSpPr>
          <p:cNvPr id="3" name="Footer Placeholder 2"/>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4" name="Slide Number Placeholder 3"/>
          <p:cNvSpPr>
            <a:spLocks noGrp="1"/>
          </p:cNvSpPr>
          <p:nvPr>
            <p:ph type="sldNum" sz="quarter" idx="12"/>
          </p:nvPr>
        </p:nvSpPr>
        <p:spPr/>
        <p:txBody>
          <a:bodyPr/>
          <a:lstStyle>
            <a:lvl1pPr>
              <a:defRPr/>
            </a:lvl1pPr>
          </a:lstStyle>
          <a:p>
            <a:fld id="{964E0188-E98E-4D6F-9C83-2582E4AAE9AC}" type="slidenum">
              <a:rPr lang="en-US" altLang="en-US"/>
              <a:pPr/>
              <a:t>‹#›</a:t>
            </a:fld>
            <a:endParaRPr lang="en-US" altLang="en-US"/>
          </a:p>
        </p:txBody>
      </p:sp>
    </p:spTree>
    <p:extLst>
      <p:ext uri="{BB962C8B-B14F-4D97-AF65-F5344CB8AC3E}">
        <p14:creationId xmlns:p14="http://schemas.microsoft.com/office/powerpoint/2010/main" val="3110703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pPr defTabSz="457200"/>
            <a:fld id="{30F25388-59FB-438F-9D3A-5D9B2D4870EF}"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4115130364"/>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C4DCC107-E85C-4B30-8AAD-F23B752BC6BB}" type="slidenum">
              <a:rPr lang="en-US" altLang="en-US"/>
              <a:pPr/>
              <a:t>‹#›</a:t>
            </a:fld>
            <a:endParaRPr lang="en-US" altLang="en-US"/>
          </a:p>
        </p:txBody>
      </p:sp>
    </p:spTree>
    <p:extLst>
      <p:ext uri="{BB962C8B-B14F-4D97-AF65-F5344CB8AC3E}">
        <p14:creationId xmlns:p14="http://schemas.microsoft.com/office/powerpoint/2010/main" val="83629966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dirty="0"/>
            </a:lvl1pPr>
          </a:lstStyle>
          <a:p>
            <a:pPr>
              <a:defRPr/>
            </a:pPr>
            <a:endParaRPr lang="en-US"/>
          </a:p>
        </p:txBody>
      </p:sp>
      <p:sp>
        <p:nvSpPr>
          <p:cNvPr id="6" name="Footer Placeholder 5"/>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7" name="Slide Number Placeholder 6"/>
          <p:cNvSpPr>
            <a:spLocks noGrp="1"/>
          </p:cNvSpPr>
          <p:nvPr>
            <p:ph type="sldNum" sz="quarter" idx="12"/>
          </p:nvPr>
        </p:nvSpPr>
        <p:spPr/>
        <p:txBody>
          <a:bodyPr/>
          <a:lstStyle>
            <a:lvl1pPr>
              <a:defRPr/>
            </a:lvl1pPr>
          </a:lstStyle>
          <a:p>
            <a:fld id="{0B408762-48BC-4986-9393-770BBE4F531D}" type="slidenum">
              <a:rPr lang="en-US" altLang="en-US"/>
              <a:pPr/>
              <a:t>‹#›</a:t>
            </a:fld>
            <a:endParaRPr lang="en-US" altLang="en-US"/>
          </a:p>
        </p:txBody>
      </p:sp>
    </p:spTree>
    <p:extLst>
      <p:ext uri="{BB962C8B-B14F-4D97-AF65-F5344CB8AC3E}">
        <p14:creationId xmlns:p14="http://schemas.microsoft.com/office/powerpoint/2010/main" val="34191457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A7E76652-CD59-4BF1-AC16-46E06A36B6A7}" type="slidenum">
              <a:rPr lang="en-US" altLang="en-US"/>
              <a:pPr/>
              <a:t>‹#›</a:t>
            </a:fld>
            <a:endParaRPr lang="en-US" altLang="en-US"/>
          </a:p>
        </p:txBody>
      </p:sp>
    </p:spTree>
    <p:extLst>
      <p:ext uri="{BB962C8B-B14F-4D97-AF65-F5344CB8AC3E}">
        <p14:creationId xmlns:p14="http://schemas.microsoft.com/office/powerpoint/2010/main" val="59821113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C2033CCD-0002-4B0B-9A1E-3C84FBC0EB3E}" type="slidenum">
              <a:rPr lang="en-US" altLang="en-US"/>
              <a:pPr/>
              <a:t>‹#›</a:t>
            </a:fld>
            <a:endParaRPr lang="en-US" altLang="en-US"/>
          </a:p>
        </p:txBody>
      </p:sp>
    </p:spTree>
    <p:extLst>
      <p:ext uri="{BB962C8B-B14F-4D97-AF65-F5344CB8AC3E}">
        <p14:creationId xmlns:p14="http://schemas.microsoft.com/office/powerpoint/2010/main" val="330293735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Two Content or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3600"/>
              </a:lnSpc>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524000"/>
            <a:ext cx="3886200" cy="4419600"/>
          </a:xfrm>
        </p:spPr>
        <p:txBody>
          <a:bodyPr/>
          <a:lstStyle>
            <a:lvl1pPr marL="182880" marR="0" indent="-18288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800"/>
            </a:lvl1pPr>
            <a:lvl2pPr marL="640080" marR="0" indent="-182880" algn="l" defTabSz="914400" rtl="0" eaLnBrk="1" fontAlgn="base" latinLnBrk="0" hangingPunct="1">
              <a:lnSpc>
                <a:spcPct val="100000"/>
              </a:lnSpc>
              <a:spcBef>
                <a:spcPct val="20000"/>
              </a:spcBef>
              <a:spcAft>
                <a:spcPct val="0"/>
              </a:spcAft>
              <a:buClrTx/>
              <a:buSzTx/>
              <a:buFont typeface="Arial" pitchFamily="34" charset="0"/>
              <a:buChar char="•"/>
              <a:tabLst/>
              <a:defRPr sz="2000"/>
            </a:lvl2pPr>
            <a:lvl3pPr marL="1143000" marR="0" indent="-22860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000"/>
            </a:lvl3pPr>
            <a:lvl4pPr marL="1600200" marR="0" indent="-228600" algn="l" defTabSz="914400" rtl="0" eaLnBrk="1" fontAlgn="base" latinLnBrk="0" hangingPunct="1">
              <a:lnSpc>
                <a:spcPct val="100000"/>
              </a:lnSpc>
              <a:spcBef>
                <a:spcPct val="20000"/>
              </a:spcBef>
              <a:spcAft>
                <a:spcPct val="0"/>
              </a:spcAft>
              <a:buClrTx/>
              <a:buSzTx/>
              <a:buFontTx/>
              <a:buChar char="–"/>
              <a:tabLst/>
              <a:defRPr sz="1800"/>
            </a:lvl4pPr>
            <a:lvl5pPr marL="1828800" marR="0" indent="0" algn="l" defTabSz="914400" rtl="0" eaLnBrk="1" fontAlgn="base" latinLnBrk="0" hangingPunct="1">
              <a:lnSpc>
                <a:spcPct val="100000"/>
              </a:lnSpc>
              <a:spcBef>
                <a:spcPct val="20000"/>
              </a:spcBef>
              <a:spcAft>
                <a:spcPct val="0"/>
              </a:spcAft>
              <a:buClrTx/>
              <a:buSzTx/>
              <a:buFontTx/>
              <a:buNone/>
              <a:tabLst/>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4" name="Content Placeholder 3"/>
          <p:cNvSpPr>
            <a:spLocks noGrp="1"/>
          </p:cNvSpPr>
          <p:nvPr>
            <p:ph sz="half" idx="2"/>
          </p:nvPr>
        </p:nvSpPr>
        <p:spPr>
          <a:xfrm>
            <a:off x="4648200" y="1524000"/>
            <a:ext cx="4038600" cy="4419600"/>
          </a:xfrm>
        </p:spPr>
        <p:txBody>
          <a:bodyPr/>
          <a:lstStyle>
            <a:lvl1pPr marL="182880" marR="0" indent="-18288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800"/>
            </a:lvl1pPr>
            <a:lvl2pPr marL="640080" marR="0" indent="-182880" algn="l" defTabSz="914400" rtl="0" eaLnBrk="1" fontAlgn="base" latinLnBrk="0" hangingPunct="1">
              <a:lnSpc>
                <a:spcPct val="100000"/>
              </a:lnSpc>
              <a:spcBef>
                <a:spcPct val="20000"/>
              </a:spcBef>
              <a:spcAft>
                <a:spcPct val="0"/>
              </a:spcAft>
              <a:buClrTx/>
              <a:buSzTx/>
              <a:buFont typeface="Arial" pitchFamily="34" charset="0"/>
              <a:buChar char="•"/>
              <a:tabLst/>
              <a:defRPr sz="2400"/>
            </a:lvl2pPr>
            <a:lvl3pPr marL="1143000" marR="0" indent="-228600" algn="l" defTabSz="914400" rtl="0" eaLnBrk="1" fontAlgn="base" latinLnBrk="0" hangingPunct="1">
              <a:lnSpc>
                <a:spcPct val="100000"/>
              </a:lnSpc>
              <a:spcBef>
                <a:spcPct val="20000"/>
              </a:spcBef>
              <a:spcAft>
                <a:spcPct val="0"/>
              </a:spcAft>
              <a:buClr>
                <a:srgbClr val="F3901D"/>
              </a:buClr>
              <a:buSzTx/>
              <a:buFont typeface="Arial" pitchFamily="34" charset="0"/>
              <a:buChar char="–"/>
              <a:tabLst/>
              <a:defRPr sz="2000"/>
            </a:lvl3pPr>
            <a:lvl4pPr marL="1600200" marR="0" indent="-228600" algn="l" defTabSz="914400" rtl="0" eaLnBrk="1" fontAlgn="base" latinLnBrk="0" hangingPunct="1">
              <a:lnSpc>
                <a:spcPct val="100000"/>
              </a:lnSpc>
              <a:spcBef>
                <a:spcPct val="20000"/>
              </a:spcBef>
              <a:spcAft>
                <a:spcPct val="0"/>
              </a:spcAft>
              <a:buClrTx/>
              <a:buSzTx/>
              <a:buFontTx/>
              <a:buChar char="–"/>
              <a:tabLst/>
              <a:defRPr sz="1800"/>
            </a:lvl4pPr>
            <a:lvl5pPr marL="1828800" marR="0" indent="0" algn="l" defTabSz="914400" rtl="0" eaLnBrk="1" fontAlgn="base" latinLnBrk="0" hangingPunct="1">
              <a:lnSpc>
                <a:spcPct val="100000"/>
              </a:lnSpc>
              <a:spcBef>
                <a:spcPct val="20000"/>
              </a:spcBef>
              <a:spcAft>
                <a:spcPct val="0"/>
              </a:spcAft>
              <a:buClrTx/>
              <a:buSzTx/>
              <a:buFontTx/>
              <a:buNone/>
              <a:tabLst/>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Tree>
    <p:extLst>
      <p:ext uri="{BB962C8B-B14F-4D97-AF65-F5344CB8AC3E}">
        <p14:creationId xmlns:p14="http://schemas.microsoft.com/office/powerpoint/2010/main" val="195984433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Title and Paragraph">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FontTx/>
              <a:buNone/>
              <a:defRPr sz="2400"/>
            </a:lvl1pPr>
            <a:lvl2pPr marL="457200" indent="0">
              <a:buFontTx/>
              <a:buNone/>
              <a:defRPr/>
            </a:lvl2pPr>
            <a:lvl3pPr marL="914400" indent="0">
              <a:buFontTx/>
              <a:buNone/>
              <a:defRPr b="0">
                <a:solidFill>
                  <a:srgbClr val="F3901D"/>
                </a:solidFill>
              </a:defRPr>
            </a:lvl3pPr>
            <a:lvl4pPr marL="1371600" indent="0">
              <a:buFontTx/>
              <a:buNone/>
              <a:defRPr sz="1400" b="1"/>
            </a:lvl4pPr>
            <a:lvl5pPr>
              <a:buFontTx/>
              <a:buNone/>
              <a:defRPr sz="1400">
                <a:solidFill>
                  <a:schemeClr val="bg2">
                    <a:lumMod val="50000"/>
                  </a:schemeClr>
                </a:solidFill>
              </a:defRPr>
            </a:lvl5pPr>
          </a:lstStyle>
          <a:p>
            <a:pPr lvl="0"/>
            <a:r>
              <a:rPr lang="en-US" smtClean="0"/>
              <a:t>Click to edit Master text styles</a:t>
            </a:r>
          </a:p>
          <a:p>
            <a:pPr lvl="1"/>
            <a:r>
              <a:rPr lang="en-US" smtClean="0"/>
              <a:t>Second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5" name="Slide Number Placeholder 8"/>
          <p:cNvSpPr>
            <a:spLocks noGrp="1"/>
          </p:cNvSpPr>
          <p:nvPr>
            <p:ph type="sldNum" sz="quarter" idx="11"/>
          </p:nvPr>
        </p:nvSpPr>
        <p:spPr/>
        <p:txBody>
          <a:bodyPr/>
          <a:lstStyle>
            <a:lvl1pPr>
              <a:defRPr/>
            </a:lvl1pPr>
          </a:lstStyle>
          <a:p>
            <a:fld id="{51EE773B-184A-4524-9F0B-94D52D230399}" type="slidenum">
              <a:rPr lang="en-US" altLang="en-US"/>
              <a:pPr/>
              <a:t>‹#›</a:t>
            </a:fld>
            <a:endParaRPr lang="en-US" altLang="en-US"/>
          </a:p>
        </p:txBody>
      </p:sp>
    </p:spTree>
    <p:extLst>
      <p:ext uri="{BB962C8B-B14F-4D97-AF65-F5344CB8AC3E}">
        <p14:creationId xmlns:p14="http://schemas.microsoft.com/office/powerpoint/2010/main" val="251462976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73063" y="3762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2003425"/>
            <a:ext cx="8229600" cy="4141788"/>
          </a:xfrm>
        </p:spPr>
        <p:txBody>
          <a:bodyPr rtlCol="0">
            <a:normAutofit/>
          </a:bodyPr>
          <a:lstStyle/>
          <a:p>
            <a:pPr lvl="0"/>
            <a:r>
              <a:rPr lang="en-US" noProof="0" smtClean="0"/>
              <a:t>Click icon to add table</a:t>
            </a:r>
            <a:endParaRPr lang="en-US" noProof="0" dirty="0" smtClean="0"/>
          </a:p>
        </p:txBody>
      </p:sp>
      <p:sp>
        <p:nvSpPr>
          <p:cNvPr id="4" name="Date Placeholder 3"/>
          <p:cNvSpPr>
            <a:spLocks noGrp="1"/>
          </p:cNvSpPr>
          <p:nvPr>
            <p:ph type="dt" sz="half" idx="10"/>
          </p:nvPr>
        </p:nvSpPr>
        <p:spPr/>
        <p:txBody>
          <a:bodyPr/>
          <a:lstStyle>
            <a:lvl1pPr>
              <a:defRPr dirty="0"/>
            </a:lvl1pPr>
          </a:lstStyle>
          <a:p>
            <a:pPr>
              <a:defRPr/>
            </a:pPr>
            <a:endParaRPr lang="en-US"/>
          </a:p>
        </p:txBody>
      </p:sp>
      <p:sp>
        <p:nvSpPr>
          <p:cNvPr id="5" name="Footer Placeholder 4"/>
          <p:cNvSpPr>
            <a:spLocks noGrp="1"/>
          </p:cNvSpPr>
          <p:nvPr>
            <p:ph type="ftr" sz="quarter" idx="11"/>
          </p:nvPr>
        </p:nvSpPr>
        <p:spPr>
          <a:xfrm>
            <a:off x="3124200" y="6172200"/>
            <a:ext cx="2895600" cy="365125"/>
          </a:xfrm>
          <a:prstGeom prst="rect">
            <a:avLst/>
          </a:prstGeom>
        </p:spPr>
        <p:txBody>
          <a:bodyPr/>
          <a:lstStyle>
            <a:lvl1pPr fontAlgn="auto">
              <a:spcBef>
                <a:spcPts val="0"/>
              </a:spcBef>
              <a:spcAft>
                <a:spcPts val="0"/>
              </a:spcAft>
              <a:defRPr sz="1800" dirty="0">
                <a:solidFill>
                  <a:prstClr val="black">
                    <a:tint val="75000"/>
                  </a:prstClr>
                </a:solidFill>
                <a:latin typeface="+mn-lt"/>
                <a:ea typeface="+mn-ea"/>
              </a:defRPr>
            </a:lvl1pPr>
          </a:lstStyle>
          <a:p>
            <a:pPr>
              <a:defRPr/>
            </a:pPr>
            <a:r>
              <a:rPr lang="en-US"/>
              <a:t>Office of the National Coordinator for Health Information Technology     Data  Source CRM</a:t>
            </a:r>
          </a:p>
        </p:txBody>
      </p:sp>
      <p:sp>
        <p:nvSpPr>
          <p:cNvPr id="6" name="Slide Number Placeholder 5"/>
          <p:cNvSpPr>
            <a:spLocks noGrp="1"/>
          </p:cNvSpPr>
          <p:nvPr>
            <p:ph type="sldNum" sz="quarter" idx="12"/>
          </p:nvPr>
        </p:nvSpPr>
        <p:spPr/>
        <p:txBody>
          <a:bodyPr/>
          <a:lstStyle>
            <a:lvl1pPr>
              <a:defRPr/>
            </a:lvl1pPr>
          </a:lstStyle>
          <a:p>
            <a:fld id="{D4F47028-89D3-4229-9C9F-EA71B64D0953}" type="slidenum">
              <a:rPr lang="en-US" altLang="en-US"/>
              <a:pPr/>
              <a:t>‹#›</a:t>
            </a:fld>
            <a:endParaRPr lang="en-US" altLang="en-US"/>
          </a:p>
        </p:txBody>
      </p:sp>
    </p:spTree>
    <p:extLst>
      <p:ext uri="{BB962C8B-B14F-4D97-AF65-F5344CB8AC3E}">
        <p14:creationId xmlns:p14="http://schemas.microsoft.com/office/powerpoint/2010/main" val="124171697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a:defRPr/>
            </a:lvl1pPr>
          </a:lstStyle>
          <a:p>
            <a:fld id="{264AE6F9-CA43-4FCE-AC39-0A69477C415F}" type="slidenum">
              <a:rPr lang="en-US" altLang="en-US"/>
              <a:pPr/>
              <a:t>‹#›</a:t>
            </a:fld>
            <a:endParaRPr lang="en-US" altLang="en-US"/>
          </a:p>
        </p:txBody>
      </p:sp>
    </p:spTree>
    <p:extLst>
      <p:ext uri="{BB962C8B-B14F-4D97-AF65-F5344CB8AC3E}">
        <p14:creationId xmlns:p14="http://schemas.microsoft.com/office/powerpoint/2010/main" val="126960007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5791200" cy="1020762"/>
          </a:xfrm>
        </p:spPr>
        <p:txBody>
          <a:bodyPr>
            <a:normAutofit/>
          </a:bodyPr>
          <a:lstStyle>
            <a:lvl1pPr>
              <a:defRPr sz="28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3F63CCA2-0B21-4041-A836-7F6AE6CB1C11}" type="slidenum">
              <a:rPr lang="en-US" altLang="en-US"/>
              <a:pPr/>
              <a:t>‹#›</a:t>
            </a:fld>
            <a:endParaRPr lang="en-US" altLang="en-US"/>
          </a:p>
        </p:txBody>
      </p:sp>
    </p:spTree>
    <p:extLst>
      <p:ext uri="{BB962C8B-B14F-4D97-AF65-F5344CB8AC3E}">
        <p14:creationId xmlns:p14="http://schemas.microsoft.com/office/powerpoint/2010/main" val="173018946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525963"/>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5400"/>
            <a:ext cx="4038600" cy="4525963"/>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p:txBody>
          <a:bodyPr/>
          <a:lstStyle>
            <a:lvl1pPr>
              <a:defRPr/>
            </a:lvl1pPr>
          </a:lstStyle>
          <a:p>
            <a:fld id="{C27F2735-173E-4C33-86E9-45EC670823FB}" type="slidenum">
              <a:rPr lang="en-US" altLang="en-US"/>
              <a:pPr/>
              <a:t>‹#›</a:t>
            </a:fld>
            <a:endParaRPr lang="en-US" altLang="en-US"/>
          </a:p>
        </p:txBody>
      </p:sp>
    </p:spTree>
    <p:extLst>
      <p:ext uri="{BB962C8B-B14F-4D97-AF65-F5344CB8AC3E}">
        <p14:creationId xmlns:p14="http://schemas.microsoft.com/office/powerpoint/2010/main" val="1412234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261703975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fld id="{C19EB760-DC88-4BC8-B219-621F552F6E9C}" type="slidenum">
              <a:rPr lang="en-US" altLang="en-US"/>
              <a:pPr/>
              <a:t>‹#›</a:t>
            </a:fld>
            <a:endParaRPr lang="en-US" altLang="en-US"/>
          </a:p>
        </p:txBody>
      </p:sp>
    </p:spTree>
    <p:extLst>
      <p:ext uri="{BB962C8B-B14F-4D97-AF65-F5344CB8AC3E}">
        <p14:creationId xmlns:p14="http://schemas.microsoft.com/office/powerpoint/2010/main" val="696327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8" name="Group 7"/>
          <p:cNvGrpSpPr/>
          <p:nvPr userDrawn="1"/>
        </p:nvGrpSpPr>
        <p:grpSpPr>
          <a:xfrm>
            <a:off x="2363190" y="6315778"/>
            <a:ext cx="6341423" cy="276999"/>
            <a:chOff x="2363190" y="6315778"/>
            <a:chExt cx="6341423" cy="276999"/>
          </a:xfrm>
        </p:grpSpPr>
        <p:cxnSp>
          <p:nvCxnSpPr>
            <p:cNvPr id="9" name="Straight Connector 8"/>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10" name="TextBox 9"/>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1"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1553326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4085415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4139256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3500514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8" name="Group 7"/>
          <p:cNvGrpSpPr/>
          <p:nvPr userDrawn="1"/>
        </p:nvGrpSpPr>
        <p:grpSpPr>
          <a:xfrm>
            <a:off x="2363190" y="6315778"/>
            <a:ext cx="6341423" cy="276999"/>
            <a:chOff x="2363190" y="6315778"/>
            <a:chExt cx="6341423" cy="276999"/>
          </a:xfrm>
        </p:grpSpPr>
        <p:cxnSp>
          <p:nvCxnSpPr>
            <p:cNvPr id="9" name="Straight Connector 8"/>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10" name="TextBox 9"/>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1"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39115911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643723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3830724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5994354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40697628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5995370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866952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8770703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856207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pPr defTabSz="457200"/>
            <a:fld id="{30F25388-59FB-438F-9D3A-5D9B2D4870EF}"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27476843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191398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3346994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8" name="Group 7"/>
          <p:cNvGrpSpPr/>
          <p:nvPr userDrawn="1"/>
        </p:nvGrpSpPr>
        <p:grpSpPr>
          <a:xfrm>
            <a:off x="2363190" y="6315778"/>
            <a:ext cx="6341423" cy="276999"/>
            <a:chOff x="2363190" y="6315778"/>
            <a:chExt cx="6341423" cy="276999"/>
          </a:xfrm>
        </p:grpSpPr>
        <p:cxnSp>
          <p:nvCxnSpPr>
            <p:cNvPr id="9" name="Straight Connector 8"/>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10" name="TextBox 9"/>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1"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1803371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3359563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766291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9823922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18914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6991286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498604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41524138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6626918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628562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0482302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6405267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7920875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pPr defTabSz="457200"/>
            <a:fld id="{30F25388-59FB-438F-9D3A-5D9B2D4870EF}"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654577460"/>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29386323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8" name="Group 7"/>
          <p:cNvGrpSpPr/>
          <p:nvPr userDrawn="1"/>
        </p:nvGrpSpPr>
        <p:grpSpPr>
          <a:xfrm>
            <a:off x="2363190" y="6315778"/>
            <a:ext cx="6341423" cy="276999"/>
            <a:chOff x="2363190" y="6315778"/>
            <a:chExt cx="6341423" cy="276999"/>
          </a:xfrm>
        </p:grpSpPr>
        <p:cxnSp>
          <p:nvCxnSpPr>
            <p:cNvPr id="9" name="Straight Connector 8"/>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10" name="TextBox 9"/>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11"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9454160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a:defRPr/>
              </a:pPr>
              <a:r>
                <a:rPr lang="en-US" sz="1200" kern="0" dirty="0">
                  <a:solidFill>
                    <a:sysClr val="windowText" lastClr="000000"/>
                  </a:solidFill>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a:t>
            </a:fld>
            <a:endParaRPr lang="en-US" dirty="0">
              <a:solidFill>
                <a:prstClr val="black"/>
              </a:solidFill>
            </a:endParaRPr>
          </a:p>
        </p:txBody>
      </p:sp>
    </p:spTree>
    <p:extLst>
      <p:ext uri="{BB962C8B-B14F-4D97-AF65-F5344CB8AC3E}">
        <p14:creationId xmlns:p14="http://schemas.microsoft.com/office/powerpoint/2010/main" val="23044856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4614981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24182800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553281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698342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5243378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4979813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900917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1981270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5949090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6538832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6429482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pPr defTabSz="457200"/>
            <a:fld id="{30F25388-59FB-438F-9D3A-5D9B2D4870EF}"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274803043"/>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897029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3975515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75566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24797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spcAft>
                <a:spcPts val="12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471559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0872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921542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5639821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365591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1276665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290931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266700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2667000"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206631" y="1535113"/>
            <a:ext cx="273884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3206631" y="2174875"/>
            <a:ext cx="273884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
        <p:nvSpPr>
          <p:cNvPr id="10" name="Text Placeholder 4"/>
          <p:cNvSpPr>
            <a:spLocks noGrp="1"/>
          </p:cNvSpPr>
          <p:nvPr>
            <p:ph type="body" sz="quarter" idx="13"/>
          </p:nvPr>
        </p:nvSpPr>
        <p:spPr>
          <a:xfrm>
            <a:off x="6026387" y="1535113"/>
            <a:ext cx="2660413"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14"/>
          </p:nvPr>
        </p:nvSpPr>
        <p:spPr>
          <a:xfrm>
            <a:off x="6026387" y="2174875"/>
            <a:ext cx="2660413"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265021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229860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31070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13892991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49190890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73976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665056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714614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242539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dirty="0"/>
          </a:p>
        </p:txBody>
      </p:sp>
      <p:sp>
        <p:nvSpPr>
          <p:cNvPr id="12" name="Picture Placeholder 11"/>
          <p:cNvSpPr>
            <a:spLocks noGrp="1"/>
          </p:cNvSpPr>
          <p:nvPr>
            <p:ph type="pic" sz="quarter" idx="14"/>
          </p:nvPr>
        </p:nvSpPr>
        <p:spPr>
          <a:xfrm>
            <a:off x="457200" y="3276600"/>
            <a:ext cx="3200400" cy="1143000"/>
          </a:xfrm>
        </p:spPr>
        <p:txBody>
          <a:bodyPr/>
          <a:lstStyle/>
          <a:p>
            <a:endParaRPr lang="en-US" dirty="0"/>
          </a:p>
        </p:txBody>
      </p:sp>
      <p:sp>
        <p:nvSpPr>
          <p:cNvPr id="14" name="Picture Placeholder 13"/>
          <p:cNvSpPr>
            <a:spLocks noGrp="1"/>
          </p:cNvSpPr>
          <p:nvPr>
            <p:ph type="pic" sz="quarter" idx="15"/>
          </p:nvPr>
        </p:nvSpPr>
        <p:spPr>
          <a:xfrm>
            <a:off x="457200" y="5029200"/>
            <a:ext cx="3200400" cy="1143000"/>
          </a:xfrm>
        </p:spPr>
        <p:txBody>
          <a:bodyPr/>
          <a:lstStyle/>
          <a:p>
            <a:endParaRPr lang="en-US" dirty="0"/>
          </a:p>
        </p:txBody>
      </p:sp>
    </p:spTree>
    <p:extLst>
      <p:ext uri="{BB962C8B-B14F-4D97-AF65-F5344CB8AC3E}">
        <p14:creationId xmlns:p14="http://schemas.microsoft.com/office/powerpoint/2010/main" val="37318706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7395400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017594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592432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399090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95237084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5" name="Content Placeholder 3"/>
          <p:cNvSpPr>
            <a:spLocks noGrp="1"/>
          </p:cNvSpPr>
          <p:nvPr>
            <p:ph sz="half" idx="13"/>
          </p:nvPr>
        </p:nvSpPr>
        <p:spPr>
          <a:xfrm>
            <a:off x="4648200" y="4419601"/>
            <a:ext cx="19050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half" idx="12"/>
          </p:nvPr>
        </p:nvSpPr>
        <p:spPr>
          <a:xfrm>
            <a:off x="2286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4999"/>
            <a:ext cx="4038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905000"/>
            <a:ext cx="4038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7" name="Slide Number Placeholder 6"/>
          <p:cNvSpPr>
            <a:spLocks noGrp="1"/>
          </p:cNvSpPr>
          <p:nvPr>
            <p:ph type="sldNum" sz="quarter" idx="11"/>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B8F42746-3884-4667-86C0-D762C2DE4F3D}" type="slidenum">
              <a:rPr/>
              <a:pPr>
                <a:defRPr/>
              </a:pPr>
              <a:t>‹#›</a:t>
            </a:fld>
            <a:endParaRPr lang="en-US" dirty="0"/>
          </a:p>
        </p:txBody>
      </p:sp>
      <p:sp>
        <p:nvSpPr>
          <p:cNvPr id="16" name="Content Placeholder 2"/>
          <p:cNvSpPr>
            <a:spLocks noGrp="1"/>
          </p:cNvSpPr>
          <p:nvPr>
            <p:ph sz="half" idx="14"/>
          </p:nvPr>
        </p:nvSpPr>
        <p:spPr>
          <a:xfrm>
            <a:off x="23622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p:cNvSpPr>
            <a:spLocks noGrp="1"/>
          </p:cNvSpPr>
          <p:nvPr>
            <p:ph sz="half" idx="15"/>
          </p:nvPr>
        </p:nvSpPr>
        <p:spPr>
          <a:xfrm>
            <a:off x="6553200" y="4419601"/>
            <a:ext cx="2133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5747869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33233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95241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5078611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5404522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765189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34029161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17902332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D3453D03-7149-4ADD-A50D-CC0ABCD6ECEC}"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7006993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5549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defTabSz="457200"/>
            <a:fld id="{68EC7669-6A74-CE44-92EA-244AF84130AB}" type="slidenum">
              <a:rPr>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34177292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7937670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5168287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1200"/>
              </a:spcBef>
              <a:spcAft>
                <a:spcPts val="12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5896464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07211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8775666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1886457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3346506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9889974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5503867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266700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2667000"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206631" y="1535113"/>
            <a:ext cx="273884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3206631" y="2174875"/>
            <a:ext cx="273884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
        <p:nvSpPr>
          <p:cNvPr id="10" name="Text Placeholder 4"/>
          <p:cNvSpPr>
            <a:spLocks noGrp="1"/>
          </p:cNvSpPr>
          <p:nvPr>
            <p:ph type="body" sz="quarter" idx="13"/>
          </p:nvPr>
        </p:nvSpPr>
        <p:spPr>
          <a:xfrm>
            <a:off x="6026387" y="1535113"/>
            <a:ext cx="2660413"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14"/>
          </p:nvPr>
        </p:nvSpPr>
        <p:spPr>
          <a:xfrm>
            <a:off x="6026387" y="2174875"/>
            <a:ext cx="2660413"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109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image" Target="../media/image1.png"/><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34" Type="http://schemas.openxmlformats.org/officeDocument/2006/relationships/image" Target="../media/image1.png"/><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33" Type="http://schemas.openxmlformats.org/officeDocument/2006/relationships/theme" Target="../theme/theme5.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slideLayout" Target="../slideLayouts/slideLayout8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32" Type="http://schemas.openxmlformats.org/officeDocument/2006/relationships/slideLayout" Target="../slideLayouts/slideLayout88.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slideLayout" Target="../slideLayouts/slideLayout87.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slideLayout" Target="../slideLayouts/slideLayout86.xml"/><Relationship Id="rId35"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slideLayout" Target="../slideLayouts/slideLayout106.xml"/><Relationship Id="rId26" Type="http://schemas.openxmlformats.org/officeDocument/2006/relationships/slideLayout" Target="../slideLayouts/slideLayout114.xml"/><Relationship Id="rId3" Type="http://schemas.openxmlformats.org/officeDocument/2006/relationships/slideLayout" Target="../slideLayouts/slideLayout91.xml"/><Relationship Id="rId21" Type="http://schemas.openxmlformats.org/officeDocument/2006/relationships/slideLayout" Target="../slideLayouts/slideLayout109.xml"/><Relationship Id="rId34" Type="http://schemas.openxmlformats.org/officeDocument/2006/relationships/image" Target="../media/image2.png"/><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5" Type="http://schemas.openxmlformats.org/officeDocument/2006/relationships/slideLayout" Target="../slideLayouts/slideLayout113.xml"/><Relationship Id="rId33" Type="http://schemas.openxmlformats.org/officeDocument/2006/relationships/image" Target="../media/image1.png"/><Relationship Id="rId2" Type="http://schemas.openxmlformats.org/officeDocument/2006/relationships/slideLayout" Target="../slideLayouts/slideLayout90.xml"/><Relationship Id="rId16" Type="http://schemas.openxmlformats.org/officeDocument/2006/relationships/slideLayout" Target="../slideLayouts/slideLayout104.xml"/><Relationship Id="rId20" Type="http://schemas.openxmlformats.org/officeDocument/2006/relationships/slideLayout" Target="../slideLayouts/slideLayout108.xml"/><Relationship Id="rId29" Type="http://schemas.openxmlformats.org/officeDocument/2006/relationships/slideLayout" Target="../slideLayouts/slideLayout117.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24" Type="http://schemas.openxmlformats.org/officeDocument/2006/relationships/slideLayout" Target="../slideLayouts/slideLayout112.xml"/><Relationship Id="rId32" Type="http://schemas.openxmlformats.org/officeDocument/2006/relationships/theme" Target="../theme/theme6.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23" Type="http://schemas.openxmlformats.org/officeDocument/2006/relationships/slideLayout" Target="../slideLayouts/slideLayout111.xml"/><Relationship Id="rId28" Type="http://schemas.openxmlformats.org/officeDocument/2006/relationships/slideLayout" Target="../slideLayouts/slideLayout116.xml"/><Relationship Id="rId10" Type="http://schemas.openxmlformats.org/officeDocument/2006/relationships/slideLayout" Target="../slideLayouts/slideLayout98.xml"/><Relationship Id="rId19" Type="http://schemas.openxmlformats.org/officeDocument/2006/relationships/slideLayout" Target="../slideLayouts/slideLayout107.xml"/><Relationship Id="rId31" Type="http://schemas.openxmlformats.org/officeDocument/2006/relationships/slideLayout" Target="../slideLayouts/slideLayout119.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 Id="rId22" Type="http://schemas.openxmlformats.org/officeDocument/2006/relationships/slideLayout" Target="../slideLayouts/slideLayout110.xml"/><Relationship Id="rId27" Type="http://schemas.openxmlformats.org/officeDocument/2006/relationships/slideLayout" Target="../slideLayouts/slideLayout115.xml"/><Relationship Id="rId30" Type="http://schemas.openxmlformats.org/officeDocument/2006/relationships/slideLayout" Target="../slideLayouts/slideLayout11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2" Type="http://schemas.openxmlformats.org/officeDocument/2006/relationships/slideLayout" Target="../slideLayouts/slideLayout121.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image" Target="../media/image4.png"/><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6" Type="http://schemas.openxmlformats.org/officeDocument/2006/relationships/image" Target="../media/image6.jpeg"/><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theme" Target="../theme/theme8.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49.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image" Target="../media/image6.jpeg"/><Relationship Id="rId5" Type="http://schemas.openxmlformats.org/officeDocument/2006/relationships/theme" Target="../theme/theme9.xml"/><Relationship Id="rId4" Type="http://schemas.openxmlformats.org/officeDocument/2006/relationships/slideLayout" Target="../slideLayouts/slideLayout1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6"/>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571548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6"/>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441808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6"/>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116852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6"/>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981600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34"/>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476963"/>
            <a:ext cx="8229600" cy="39586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defRPr>
                <a:latin typeface="Helvetica"/>
                <a:cs typeface="Helvetica"/>
              </a:defRPr>
            </a:lvl1p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atin typeface="Helvetica"/>
                <a:cs typeface="Helvetica"/>
              </a:defRPr>
            </a:lvl1pPr>
          </a:lstStyle>
          <a:p>
            <a:pPr defTabSz="457200"/>
            <a:fld id="{68EC7669-6A74-CE44-92EA-244AF84130AB}" type="slidenum">
              <a:rPr lang="en-US" smtClean="0">
                <a:solidFill>
                  <a:prstClr val="black"/>
                </a:solidFill>
              </a:rPr>
              <a:pPr defTabSz="457200"/>
              <a:t>‹#›</a:t>
            </a:fld>
            <a:endParaRPr lang="en-US" dirty="0">
              <a:solidFill>
                <a:prstClr val="black"/>
              </a:solidFill>
            </a:endParaRPr>
          </a:p>
        </p:txBody>
      </p:sp>
      <p:pic>
        <p:nvPicPr>
          <p:cNvPr id="7" name="Picture 6"/>
          <p:cNvPicPr>
            <a:picLocks noChangeAspect="1"/>
          </p:cNvPicPr>
          <p:nvPr/>
        </p:nvPicPr>
        <p:blipFill>
          <a:blip r:embed="rId35"/>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29336031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798" r:id="rId18"/>
    <p:sldLayoutId id="2147483799" r:id="rId19"/>
    <p:sldLayoutId id="2147483800" r:id="rId20"/>
    <p:sldLayoutId id="2147483801" r:id="rId21"/>
    <p:sldLayoutId id="2147483802" r:id="rId22"/>
    <p:sldLayoutId id="2147483803" r:id="rId23"/>
    <p:sldLayoutId id="2147483804" r:id="rId24"/>
    <p:sldLayoutId id="2147483805" r:id="rId25"/>
    <p:sldLayoutId id="2147483806" r:id="rId26"/>
    <p:sldLayoutId id="2147483807" r:id="rId27"/>
    <p:sldLayoutId id="2147483808" r:id="rId28"/>
    <p:sldLayoutId id="2147483809" r:id="rId29"/>
    <p:sldLayoutId id="2147483810" r:id="rId30"/>
    <p:sldLayoutId id="2147483811" r:id="rId31"/>
    <p:sldLayoutId id="2147483812" r:id="rId32"/>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ts val="600"/>
        </a:spcBef>
        <a:spcAft>
          <a:spcPts val="600"/>
        </a:spcAft>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33"/>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476963"/>
            <a:ext cx="8229600" cy="39586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a:defRPr>
                <a:latin typeface="Helvetica"/>
                <a:cs typeface="Helvetica"/>
              </a:defRPr>
            </a:lvl1p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a:lstStyle>
            <a:lvl1pPr algn="r">
              <a:defRPr>
                <a:latin typeface="Helvetica"/>
                <a:cs typeface="Helvetica"/>
              </a:defRPr>
            </a:lvl1pPr>
          </a:lstStyle>
          <a:p>
            <a:pPr defTabSz="457200"/>
            <a:fld id="{68EC7669-6A74-CE44-92EA-244AF84130AB}" type="slidenum">
              <a:rPr lang="en-US" smtClean="0">
                <a:solidFill>
                  <a:prstClr val="black"/>
                </a:solidFill>
              </a:rPr>
              <a:pPr defTabSz="457200"/>
              <a:t>‹#›</a:t>
            </a:fld>
            <a:endParaRPr lang="en-US" dirty="0">
              <a:solidFill>
                <a:prstClr val="black"/>
              </a:solidFill>
            </a:endParaRPr>
          </a:p>
        </p:txBody>
      </p:sp>
      <p:pic>
        <p:nvPicPr>
          <p:cNvPr id="7" name="Picture 6"/>
          <p:cNvPicPr>
            <a:picLocks noChangeAspect="1"/>
          </p:cNvPicPr>
          <p:nvPr/>
        </p:nvPicPr>
        <p:blipFill>
          <a:blip r:embed="rId34"/>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66852551"/>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 id="2147483829" r:id="rId16"/>
    <p:sldLayoutId id="2147483830" r:id="rId17"/>
    <p:sldLayoutId id="2147483831" r:id="rId18"/>
    <p:sldLayoutId id="2147483832" r:id="rId19"/>
    <p:sldLayoutId id="2147483833" r:id="rId20"/>
    <p:sldLayoutId id="2147483834" r:id="rId21"/>
    <p:sldLayoutId id="2147483835" r:id="rId22"/>
    <p:sldLayoutId id="2147483836" r:id="rId23"/>
    <p:sldLayoutId id="2147483837" r:id="rId24"/>
    <p:sldLayoutId id="2147483838" r:id="rId25"/>
    <p:sldLayoutId id="2147483839" r:id="rId26"/>
    <p:sldLayoutId id="2147483840" r:id="rId27"/>
    <p:sldLayoutId id="2147483841" r:id="rId28"/>
    <p:sldLayoutId id="2147483842" r:id="rId29"/>
    <p:sldLayoutId id="2147483843" r:id="rId30"/>
    <p:sldLayoutId id="2147483844" r:id="rId31"/>
  </p:sldLayoutIdLst>
  <p:hf hdr="0" ftr="0" dt="0"/>
  <p:txStyles>
    <p:titleStyle>
      <a:lvl1pPr algn="l" defTabSz="457200" rtl="0" eaLnBrk="1" latinLnBrk="0" hangingPunct="1">
        <a:spcBef>
          <a:spcPct val="0"/>
        </a:spcBef>
        <a:buNone/>
        <a:defRPr sz="3200" kern="1200">
          <a:solidFill>
            <a:srgbClr val="3B7B38"/>
          </a:solidFill>
          <a:latin typeface="Helvetica"/>
          <a:ea typeface="+mj-ea"/>
          <a:cs typeface="Helvetica"/>
        </a:defRPr>
      </a:lvl1pPr>
    </p:titleStyle>
    <p:bodyStyle>
      <a:lvl1pPr marL="342900" indent="-342900" algn="l" defTabSz="457200" rtl="0" eaLnBrk="1" latinLnBrk="0" hangingPunct="1">
        <a:lnSpc>
          <a:spcPct val="100000"/>
        </a:lnSpc>
        <a:spcBef>
          <a:spcPts val="600"/>
        </a:spcBef>
        <a:spcAft>
          <a:spcPts val="600"/>
        </a:spcAft>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lnSpc>
          <a:spcPct val="100000"/>
        </a:lnSpc>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0" name="Picture 16" descr="QualityNet-2011_Content_2"/>
          <p:cNvPicPr>
            <a:picLocks noChangeAspect="1" noChangeArrowheads="1"/>
          </p:cNvPicPr>
          <p:nvPr/>
        </p:nvPicPr>
        <p:blipFill>
          <a:blip r:embed="rId15" cstate="print"/>
          <a:srcRect/>
          <a:stretch>
            <a:fillRect/>
          </a:stretch>
        </p:blipFill>
        <p:spPr bwMode="auto">
          <a:xfrm>
            <a:off x="0" y="0"/>
            <a:ext cx="9145588" cy="6859588"/>
          </a:xfrm>
          <a:prstGeom prst="rect">
            <a:avLst/>
          </a:prstGeom>
          <a:noFill/>
        </p:spPr>
      </p:pic>
      <p:sp>
        <p:nvSpPr>
          <p:cNvPr id="1026" name="Rectangle 2"/>
          <p:cNvSpPr>
            <a:spLocks noGrp="1" noChangeArrowheads="1"/>
          </p:cNvSpPr>
          <p:nvPr>
            <p:ph type="title"/>
          </p:nvPr>
        </p:nvSpPr>
        <p:spPr bwMode="auto">
          <a:xfrm>
            <a:off x="304800" y="152400"/>
            <a:ext cx="6172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1676400"/>
            <a:ext cx="85344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228600" y="6477000"/>
            <a:ext cx="457200" cy="3810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000">
                <a:solidFill>
                  <a:schemeClr val="bg2"/>
                </a:solidFill>
                <a:latin typeface="+mn-lt"/>
              </a:defRPr>
            </a:lvl1pPr>
          </a:lstStyle>
          <a:p>
            <a:pPr eaLnBrk="0" fontAlgn="base" hangingPunct="0">
              <a:spcBef>
                <a:spcPct val="0"/>
              </a:spcBef>
              <a:spcAft>
                <a:spcPct val="0"/>
              </a:spcAft>
            </a:pPr>
            <a:fld id="{3F2EB00C-6112-4BE5-9989-AE2A23688DF4}" type="slidenum">
              <a:rPr lang="en-US">
                <a:solidFill>
                  <a:srgbClr val="808080"/>
                </a:solidFill>
              </a:rPr>
              <a:pPr eaLnBrk="0" fontAlgn="base" hangingPunct="0">
                <a:spcBef>
                  <a:spcPct val="0"/>
                </a:spcBef>
                <a:spcAft>
                  <a:spcPct val="0"/>
                </a:spcAft>
              </a:pPr>
              <a:t>‹#›</a:t>
            </a:fld>
            <a:endParaRPr lang="en-US" sz="1200" dirty="0">
              <a:solidFill>
                <a:srgbClr val="808080"/>
              </a:solidFill>
            </a:endParaRPr>
          </a:p>
        </p:txBody>
      </p:sp>
    </p:spTree>
    <p:extLst>
      <p:ext uri="{BB962C8B-B14F-4D97-AF65-F5344CB8AC3E}">
        <p14:creationId xmlns:p14="http://schemas.microsoft.com/office/powerpoint/2010/main" val="1416475373"/>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Lst>
  <p:hf hdr="0" ftr="0" dt="0"/>
  <p:txStyles>
    <p:titleStyle>
      <a:lvl1pPr algn="l" rtl="0" fontAlgn="base">
        <a:lnSpc>
          <a:spcPct val="80000"/>
        </a:lnSpc>
        <a:spcBef>
          <a:spcPct val="0"/>
        </a:spcBef>
        <a:spcAft>
          <a:spcPct val="0"/>
        </a:spcAft>
        <a:defRPr sz="3000">
          <a:solidFill>
            <a:schemeClr val="bg1"/>
          </a:solidFill>
          <a:latin typeface="+mj-lt"/>
          <a:ea typeface="+mj-ea"/>
          <a:cs typeface="+mj-cs"/>
        </a:defRPr>
      </a:lvl1pPr>
      <a:lvl2pPr algn="l" rtl="0" fontAlgn="base">
        <a:lnSpc>
          <a:spcPct val="80000"/>
        </a:lnSpc>
        <a:spcBef>
          <a:spcPct val="0"/>
        </a:spcBef>
        <a:spcAft>
          <a:spcPct val="0"/>
        </a:spcAft>
        <a:defRPr sz="3000">
          <a:solidFill>
            <a:schemeClr val="bg1"/>
          </a:solidFill>
          <a:latin typeface="Arial" charset="0"/>
        </a:defRPr>
      </a:lvl2pPr>
      <a:lvl3pPr algn="l" rtl="0" fontAlgn="base">
        <a:lnSpc>
          <a:spcPct val="80000"/>
        </a:lnSpc>
        <a:spcBef>
          <a:spcPct val="0"/>
        </a:spcBef>
        <a:spcAft>
          <a:spcPct val="0"/>
        </a:spcAft>
        <a:defRPr sz="3000">
          <a:solidFill>
            <a:schemeClr val="bg1"/>
          </a:solidFill>
          <a:latin typeface="Arial" charset="0"/>
        </a:defRPr>
      </a:lvl3pPr>
      <a:lvl4pPr algn="l" rtl="0" fontAlgn="base">
        <a:lnSpc>
          <a:spcPct val="80000"/>
        </a:lnSpc>
        <a:spcBef>
          <a:spcPct val="0"/>
        </a:spcBef>
        <a:spcAft>
          <a:spcPct val="0"/>
        </a:spcAft>
        <a:defRPr sz="3000">
          <a:solidFill>
            <a:schemeClr val="bg1"/>
          </a:solidFill>
          <a:latin typeface="Arial" charset="0"/>
        </a:defRPr>
      </a:lvl4pPr>
      <a:lvl5pPr algn="l" rtl="0" fontAlgn="base">
        <a:lnSpc>
          <a:spcPct val="80000"/>
        </a:lnSpc>
        <a:spcBef>
          <a:spcPct val="0"/>
        </a:spcBef>
        <a:spcAft>
          <a:spcPct val="0"/>
        </a:spcAft>
        <a:defRPr sz="3000">
          <a:solidFill>
            <a:schemeClr val="bg1"/>
          </a:solidFill>
          <a:latin typeface="Arial" charset="0"/>
        </a:defRPr>
      </a:lvl5pPr>
      <a:lvl6pPr marL="457200" algn="l" rtl="0" fontAlgn="base">
        <a:lnSpc>
          <a:spcPct val="80000"/>
        </a:lnSpc>
        <a:spcBef>
          <a:spcPct val="0"/>
        </a:spcBef>
        <a:spcAft>
          <a:spcPct val="0"/>
        </a:spcAft>
        <a:defRPr sz="3000">
          <a:solidFill>
            <a:schemeClr val="bg1"/>
          </a:solidFill>
          <a:latin typeface="Arial" charset="0"/>
        </a:defRPr>
      </a:lvl6pPr>
      <a:lvl7pPr marL="914400" algn="l" rtl="0" fontAlgn="base">
        <a:lnSpc>
          <a:spcPct val="80000"/>
        </a:lnSpc>
        <a:spcBef>
          <a:spcPct val="0"/>
        </a:spcBef>
        <a:spcAft>
          <a:spcPct val="0"/>
        </a:spcAft>
        <a:defRPr sz="3000">
          <a:solidFill>
            <a:schemeClr val="bg1"/>
          </a:solidFill>
          <a:latin typeface="Arial" charset="0"/>
        </a:defRPr>
      </a:lvl7pPr>
      <a:lvl8pPr marL="1371600" algn="l" rtl="0" fontAlgn="base">
        <a:lnSpc>
          <a:spcPct val="80000"/>
        </a:lnSpc>
        <a:spcBef>
          <a:spcPct val="0"/>
        </a:spcBef>
        <a:spcAft>
          <a:spcPct val="0"/>
        </a:spcAft>
        <a:defRPr sz="3000">
          <a:solidFill>
            <a:schemeClr val="bg1"/>
          </a:solidFill>
          <a:latin typeface="Arial" charset="0"/>
        </a:defRPr>
      </a:lvl8pPr>
      <a:lvl9pPr marL="1828800" algn="l" rtl="0" fontAlgn="base">
        <a:lnSpc>
          <a:spcPct val="80000"/>
        </a:lnSpc>
        <a:spcBef>
          <a:spcPct val="0"/>
        </a:spcBef>
        <a:spcAft>
          <a:spcPct val="0"/>
        </a:spcAft>
        <a:defRPr sz="3000">
          <a:solidFill>
            <a:schemeClr val="bg1"/>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Char char="–"/>
        <a:defRPr sz="2200">
          <a:solidFill>
            <a:schemeClr val="bg2"/>
          </a:solidFill>
          <a:latin typeface="+mn-lt"/>
        </a:defRPr>
      </a:lvl2pPr>
      <a:lvl3pPr marL="1085850" indent="-228600" algn="l" rtl="0" fontAlgn="base">
        <a:spcBef>
          <a:spcPct val="20000"/>
        </a:spcBef>
        <a:spcAft>
          <a:spcPct val="0"/>
        </a:spcAft>
        <a:buFont typeface="Times" pitchFamily="-64" charset="0"/>
        <a:buChar char="•"/>
        <a:defRPr sz="2000">
          <a:solidFill>
            <a:schemeClr val="bg2"/>
          </a:solidFill>
          <a:latin typeface="+mn-lt"/>
        </a:defRPr>
      </a:lvl3pPr>
      <a:lvl4pPr marL="1428750" indent="-228600" algn="l" rtl="0" fontAlgn="base">
        <a:spcBef>
          <a:spcPct val="20000"/>
        </a:spcBef>
        <a:spcAft>
          <a:spcPct val="0"/>
        </a:spcAft>
        <a:buChar char="–"/>
        <a:defRPr>
          <a:solidFill>
            <a:schemeClr val="bg2"/>
          </a:solidFill>
          <a:latin typeface="+mn-lt"/>
        </a:defRPr>
      </a:lvl4pPr>
      <a:lvl5pPr marL="1771650" indent="-228600" algn="l" rtl="0" fontAlgn="base">
        <a:spcBef>
          <a:spcPct val="20000"/>
        </a:spcBef>
        <a:spcAft>
          <a:spcPct val="0"/>
        </a:spcAft>
        <a:buFont typeface="Wingdings" pitchFamily="-64" charset="2"/>
        <a:buChar char="§"/>
        <a:defRPr sz="1600">
          <a:solidFill>
            <a:schemeClr val="bg2"/>
          </a:solidFill>
          <a:latin typeface="+mn-lt"/>
        </a:defRPr>
      </a:lvl5pPr>
      <a:lvl6pPr marL="2228850" indent="-228600" algn="l" rtl="0" fontAlgn="base">
        <a:spcBef>
          <a:spcPct val="20000"/>
        </a:spcBef>
        <a:spcAft>
          <a:spcPct val="0"/>
        </a:spcAft>
        <a:buFont typeface="Wingdings" pitchFamily="-64" charset="2"/>
        <a:buChar char="§"/>
        <a:defRPr sz="1600">
          <a:solidFill>
            <a:schemeClr val="bg2"/>
          </a:solidFill>
          <a:latin typeface="+mn-lt"/>
        </a:defRPr>
      </a:lvl6pPr>
      <a:lvl7pPr marL="2686050" indent="-228600" algn="l" rtl="0" fontAlgn="base">
        <a:spcBef>
          <a:spcPct val="20000"/>
        </a:spcBef>
        <a:spcAft>
          <a:spcPct val="0"/>
        </a:spcAft>
        <a:buFont typeface="Wingdings" pitchFamily="-64" charset="2"/>
        <a:buChar char="§"/>
        <a:defRPr sz="1600">
          <a:solidFill>
            <a:schemeClr val="bg2"/>
          </a:solidFill>
          <a:latin typeface="+mn-lt"/>
        </a:defRPr>
      </a:lvl7pPr>
      <a:lvl8pPr marL="3143250" indent="-228600" algn="l" rtl="0" fontAlgn="base">
        <a:spcBef>
          <a:spcPct val="20000"/>
        </a:spcBef>
        <a:spcAft>
          <a:spcPct val="0"/>
        </a:spcAft>
        <a:buFont typeface="Wingdings" pitchFamily="-64" charset="2"/>
        <a:buChar char="§"/>
        <a:defRPr sz="1600">
          <a:solidFill>
            <a:schemeClr val="bg2"/>
          </a:solidFill>
          <a:latin typeface="+mn-lt"/>
        </a:defRPr>
      </a:lvl8pPr>
      <a:lvl9pPr marL="3600450" indent="-228600" algn="l" rtl="0" fontAlgn="base">
        <a:spcBef>
          <a:spcPct val="20000"/>
        </a:spcBef>
        <a:spcAft>
          <a:spcPct val="0"/>
        </a:spcAft>
        <a:buFont typeface="Wingdings" pitchFamily="-64" charset="2"/>
        <a:buChar char="§"/>
        <a:defRPr sz="16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2530" name="Picture 6" descr="onc-puttingI-pptsubpage2.jp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Placeholder 1"/>
          <p:cNvSpPr>
            <a:spLocks noGrp="1"/>
          </p:cNvSpPr>
          <p:nvPr>
            <p:ph type="title"/>
          </p:nvPr>
        </p:nvSpPr>
        <p:spPr bwMode="auto">
          <a:xfrm>
            <a:off x="457200" y="76200"/>
            <a:ext cx="8229600"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253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a:solidFill>
                  <a:prstClr val="black">
                    <a:tint val="75000"/>
                  </a:prst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fontAlgn="base">
              <a:spcBef>
                <a:spcPct val="0"/>
              </a:spcBef>
              <a:spcAft>
                <a:spcPct val="0"/>
              </a:spcAft>
            </a:pPr>
            <a:fld id="{4A192438-2DA4-4E70-9959-D9E54BE5BF2A}" type="slidenum">
              <a:rPr lang="en-US" altLang="en-US" smtClean="0">
                <a:ea typeface="ＭＳ Ｐゴシック" pitchFamily="34" charset="-128"/>
              </a:rPr>
              <a:pPr fontAlgn="base">
                <a:spcBef>
                  <a:spcPct val="0"/>
                </a:spcBef>
                <a:spcAft>
                  <a:spcPct val="0"/>
                </a:spcAft>
              </a:pPr>
              <a:t>‹#›</a:t>
            </a:fld>
            <a:endParaRPr lang="en-US" altLang="en-US" smtClean="0">
              <a:ea typeface="ＭＳ Ｐゴシック" pitchFamily="34" charset="-128"/>
            </a:endParaRPr>
          </a:p>
        </p:txBody>
      </p:sp>
    </p:spTree>
    <p:extLst>
      <p:ext uri="{BB962C8B-B14F-4D97-AF65-F5344CB8AC3E}">
        <p14:creationId xmlns:p14="http://schemas.microsoft.com/office/powerpoint/2010/main" val="1233400451"/>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Lst>
  <p:hf hdr="0" ftr="0" dt="0"/>
  <p:txStyles>
    <p:titleStyle>
      <a:lvl1pPr algn="l" rtl="0" fontAlgn="base">
        <a:spcBef>
          <a:spcPct val="0"/>
        </a:spcBef>
        <a:spcAft>
          <a:spcPct val="0"/>
        </a:spcAft>
        <a:defRPr sz="2800" kern="1200">
          <a:solidFill>
            <a:srgbClr val="10253F"/>
          </a:solidFill>
          <a:latin typeface="+mj-lt"/>
          <a:ea typeface="ＭＳ Ｐゴシック" pitchFamily="34" charset="-128"/>
          <a:cs typeface="+mj-cs"/>
        </a:defRPr>
      </a:lvl1pPr>
      <a:lvl2pPr algn="l" rtl="0" fontAlgn="base">
        <a:spcBef>
          <a:spcPct val="0"/>
        </a:spcBef>
        <a:spcAft>
          <a:spcPct val="0"/>
        </a:spcAft>
        <a:defRPr sz="2800">
          <a:solidFill>
            <a:srgbClr val="10253F"/>
          </a:solidFill>
          <a:latin typeface="Calibri" pitchFamily="34" charset="0"/>
          <a:ea typeface="ＭＳ Ｐゴシック" pitchFamily="34" charset="-128"/>
        </a:defRPr>
      </a:lvl2pPr>
      <a:lvl3pPr algn="l" rtl="0" fontAlgn="base">
        <a:spcBef>
          <a:spcPct val="0"/>
        </a:spcBef>
        <a:spcAft>
          <a:spcPct val="0"/>
        </a:spcAft>
        <a:defRPr sz="2800">
          <a:solidFill>
            <a:srgbClr val="10253F"/>
          </a:solidFill>
          <a:latin typeface="Calibri" pitchFamily="34" charset="0"/>
          <a:ea typeface="ＭＳ Ｐゴシック" pitchFamily="34" charset="-128"/>
        </a:defRPr>
      </a:lvl3pPr>
      <a:lvl4pPr algn="l" rtl="0" fontAlgn="base">
        <a:spcBef>
          <a:spcPct val="0"/>
        </a:spcBef>
        <a:spcAft>
          <a:spcPct val="0"/>
        </a:spcAft>
        <a:defRPr sz="2800">
          <a:solidFill>
            <a:srgbClr val="10253F"/>
          </a:solidFill>
          <a:latin typeface="Calibri" pitchFamily="34" charset="0"/>
          <a:ea typeface="ＭＳ Ｐゴシック" pitchFamily="34" charset="-128"/>
        </a:defRPr>
      </a:lvl4pPr>
      <a:lvl5pPr algn="l" rtl="0" fontAlgn="base">
        <a:spcBef>
          <a:spcPct val="0"/>
        </a:spcBef>
        <a:spcAft>
          <a:spcPct val="0"/>
        </a:spcAft>
        <a:defRPr sz="2800">
          <a:solidFill>
            <a:srgbClr val="10253F"/>
          </a:solidFill>
          <a:latin typeface="Calibri" pitchFamily="34" charset="0"/>
          <a:ea typeface="ＭＳ Ｐゴシック" pitchFamily="34" charset="-128"/>
        </a:defRPr>
      </a:lvl5pPr>
      <a:lvl6pPr marL="457200" algn="l" rtl="0" eaLnBrk="1" fontAlgn="base" hangingPunct="1">
        <a:spcBef>
          <a:spcPct val="0"/>
        </a:spcBef>
        <a:spcAft>
          <a:spcPct val="0"/>
        </a:spcAft>
        <a:defRPr sz="2800">
          <a:solidFill>
            <a:srgbClr val="10253F"/>
          </a:solidFill>
          <a:latin typeface="Calibri" pitchFamily="34" charset="0"/>
        </a:defRPr>
      </a:lvl6pPr>
      <a:lvl7pPr marL="914400" algn="l" rtl="0" eaLnBrk="1" fontAlgn="base" hangingPunct="1">
        <a:spcBef>
          <a:spcPct val="0"/>
        </a:spcBef>
        <a:spcAft>
          <a:spcPct val="0"/>
        </a:spcAft>
        <a:defRPr sz="2800">
          <a:solidFill>
            <a:srgbClr val="10253F"/>
          </a:solidFill>
          <a:latin typeface="Calibri" pitchFamily="34" charset="0"/>
        </a:defRPr>
      </a:lvl7pPr>
      <a:lvl8pPr marL="1371600" algn="l" rtl="0" eaLnBrk="1" fontAlgn="base" hangingPunct="1">
        <a:spcBef>
          <a:spcPct val="0"/>
        </a:spcBef>
        <a:spcAft>
          <a:spcPct val="0"/>
        </a:spcAft>
        <a:defRPr sz="2800">
          <a:solidFill>
            <a:srgbClr val="10253F"/>
          </a:solidFill>
          <a:latin typeface="Calibri" pitchFamily="34" charset="0"/>
        </a:defRPr>
      </a:lvl8pPr>
      <a:lvl9pPr marL="1828800" algn="l" rtl="0" eaLnBrk="1" fontAlgn="base" hangingPunct="1">
        <a:spcBef>
          <a:spcPct val="0"/>
        </a:spcBef>
        <a:spcAft>
          <a:spcPct val="0"/>
        </a:spcAft>
        <a:defRPr sz="2800">
          <a:solidFill>
            <a:srgbClr val="10253F"/>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554" name="Picture 6" descr="onc-puttingI-pptsubpage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itle Placeholder 1"/>
          <p:cNvSpPr>
            <a:spLocks noGrp="1"/>
          </p:cNvSpPr>
          <p:nvPr>
            <p:ph type="title"/>
          </p:nvPr>
        </p:nvSpPr>
        <p:spPr bwMode="auto">
          <a:xfrm>
            <a:off x="76200" y="76200"/>
            <a:ext cx="6019800"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6" name="Text Placeholder 2"/>
          <p:cNvSpPr>
            <a:spLocks noGrp="1"/>
          </p:cNvSpPr>
          <p:nvPr>
            <p:ph type="body" idx="1"/>
          </p:nvPr>
        </p:nvSpPr>
        <p:spPr bwMode="auto">
          <a:xfrm>
            <a:off x="152400" y="1295400"/>
            <a:ext cx="8839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Arial" pitchFamily="34" charset="0"/>
              </a:defRPr>
            </a:lvl1pPr>
          </a:lstStyle>
          <a:p>
            <a:pPr fontAlgn="base">
              <a:spcBef>
                <a:spcPct val="0"/>
              </a:spcBef>
              <a:spcAft>
                <a:spcPct val="0"/>
              </a:spcAft>
            </a:pPr>
            <a:fld id="{9DE33BAA-B50F-4249-B485-8C8CEA5F532F}" type="slidenum">
              <a:rPr lang="en-US" altLang="en-US" smtClean="0">
                <a:latin typeface="Arial" pitchFamily="34" charset="0"/>
                <a:ea typeface="ＭＳ Ｐゴシック" pitchFamily="34" charset="-128"/>
              </a:rPr>
              <a:pPr fontAlgn="base">
                <a:spcBef>
                  <a:spcPct val="0"/>
                </a:spcBef>
                <a:spcAft>
                  <a:spcPct val="0"/>
                </a:spcAft>
              </a:pPr>
              <a:t>‹#›</a:t>
            </a:fld>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14309260"/>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Lst>
  <p:timing>
    <p:tnLst>
      <p:par>
        <p:cTn id="1" dur="indefinite" restart="never" nodeType="tmRoot"/>
      </p:par>
    </p:tnLst>
  </p:timing>
  <p:hf hdr="0"/>
  <p:txStyles>
    <p:titleStyle>
      <a:lvl1pPr algn="l" rtl="0" fontAlgn="base">
        <a:spcBef>
          <a:spcPct val="0"/>
        </a:spcBef>
        <a:spcAft>
          <a:spcPct val="0"/>
        </a:spcAft>
        <a:defRPr sz="2800" b="1" kern="1200">
          <a:solidFill>
            <a:schemeClr val="bg1"/>
          </a:solidFill>
          <a:latin typeface="Arial" pitchFamily="34" charset="0"/>
          <a:ea typeface="ＭＳ Ｐゴシック" pitchFamily="34" charset="-128"/>
          <a:cs typeface="Arial" pitchFamily="34" charset="0"/>
        </a:defRPr>
      </a:lvl1pPr>
      <a:lvl2pPr algn="l" rtl="0" fontAlgn="base">
        <a:spcBef>
          <a:spcPct val="0"/>
        </a:spcBef>
        <a:spcAft>
          <a:spcPct val="0"/>
        </a:spcAft>
        <a:defRPr sz="2800" b="1">
          <a:solidFill>
            <a:schemeClr val="bg1"/>
          </a:solidFill>
          <a:latin typeface="Arial" pitchFamily="34" charset="0"/>
          <a:ea typeface="ＭＳ Ｐゴシック" pitchFamily="34" charset="-128"/>
        </a:defRPr>
      </a:lvl2pPr>
      <a:lvl3pPr algn="l" rtl="0" fontAlgn="base">
        <a:spcBef>
          <a:spcPct val="0"/>
        </a:spcBef>
        <a:spcAft>
          <a:spcPct val="0"/>
        </a:spcAft>
        <a:defRPr sz="2800" b="1">
          <a:solidFill>
            <a:schemeClr val="bg1"/>
          </a:solidFill>
          <a:latin typeface="Arial" pitchFamily="34" charset="0"/>
          <a:ea typeface="ＭＳ Ｐゴシック" pitchFamily="34" charset="-128"/>
        </a:defRPr>
      </a:lvl3pPr>
      <a:lvl4pPr algn="l" rtl="0" fontAlgn="base">
        <a:spcBef>
          <a:spcPct val="0"/>
        </a:spcBef>
        <a:spcAft>
          <a:spcPct val="0"/>
        </a:spcAft>
        <a:defRPr sz="2800" b="1">
          <a:solidFill>
            <a:schemeClr val="bg1"/>
          </a:solidFill>
          <a:latin typeface="Arial" pitchFamily="34" charset="0"/>
          <a:ea typeface="ＭＳ Ｐゴシック" pitchFamily="34" charset="-128"/>
        </a:defRPr>
      </a:lvl4pPr>
      <a:lvl5pPr algn="l" rtl="0" fontAlgn="base">
        <a:spcBef>
          <a:spcPct val="0"/>
        </a:spcBef>
        <a:spcAft>
          <a:spcPct val="0"/>
        </a:spcAft>
        <a:defRPr sz="2800" b="1">
          <a:solidFill>
            <a:schemeClr val="bg1"/>
          </a:solidFill>
          <a:latin typeface="Arial" pitchFamily="34" charset="0"/>
          <a:ea typeface="ＭＳ Ｐゴシック" pitchFamily="34" charset="-128"/>
        </a:defRPr>
      </a:lvl5pPr>
      <a:lvl6pPr marL="457200" algn="l" rtl="0" fontAlgn="base">
        <a:spcBef>
          <a:spcPct val="0"/>
        </a:spcBef>
        <a:spcAft>
          <a:spcPct val="0"/>
        </a:spcAft>
        <a:defRPr sz="2800" b="1">
          <a:solidFill>
            <a:schemeClr val="bg1"/>
          </a:solidFill>
          <a:latin typeface="Arial" pitchFamily="34" charset="0"/>
          <a:ea typeface="ＭＳ Ｐゴシック" pitchFamily="34" charset="-128"/>
        </a:defRPr>
      </a:lvl6pPr>
      <a:lvl7pPr marL="914400" algn="l" rtl="0" fontAlgn="base">
        <a:spcBef>
          <a:spcPct val="0"/>
        </a:spcBef>
        <a:spcAft>
          <a:spcPct val="0"/>
        </a:spcAft>
        <a:defRPr sz="2800" b="1">
          <a:solidFill>
            <a:schemeClr val="bg1"/>
          </a:solidFill>
          <a:latin typeface="Arial" pitchFamily="34" charset="0"/>
          <a:ea typeface="ＭＳ Ｐゴシック" pitchFamily="34" charset="-128"/>
        </a:defRPr>
      </a:lvl7pPr>
      <a:lvl8pPr marL="1371600" algn="l" rtl="0" fontAlgn="base">
        <a:spcBef>
          <a:spcPct val="0"/>
        </a:spcBef>
        <a:spcAft>
          <a:spcPct val="0"/>
        </a:spcAft>
        <a:defRPr sz="2800" b="1">
          <a:solidFill>
            <a:schemeClr val="bg1"/>
          </a:solidFill>
          <a:latin typeface="Arial" pitchFamily="34" charset="0"/>
          <a:ea typeface="ＭＳ Ｐゴシック" pitchFamily="34" charset="-128"/>
        </a:defRPr>
      </a:lvl8pPr>
      <a:lvl9pPr marL="1828800" algn="l" rtl="0" fontAlgn="base">
        <a:spcBef>
          <a:spcPct val="0"/>
        </a:spcBef>
        <a:spcAft>
          <a:spcPct val="0"/>
        </a:spcAft>
        <a:defRPr sz="2800" b="1">
          <a:solidFill>
            <a:schemeClr val="bg1"/>
          </a:solidFill>
          <a:latin typeface="Arial" pitchFamily="34" charset="0"/>
          <a:ea typeface="ＭＳ Ｐゴシック" pitchFamily="34" charset="-128"/>
        </a:defRPr>
      </a:lvl9pPr>
    </p:titleStyle>
    <p:bodyStyle>
      <a:lvl1pPr marL="342900" indent="-342900" algn="l" rtl="0" fontAlgn="base">
        <a:spcBef>
          <a:spcPct val="20000"/>
        </a:spcBef>
        <a:spcAft>
          <a:spcPct val="0"/>
        </a:spcAft>
        <a:buFont typeface="Arial" pitchFamily="34" charset="0"/>
        <a:buChar char="•"/>
        <a:defRPr sz="2400" kern="1200">
          <a:solidFill>
            <a:schemeClr val="tx1"/>
          </a:solidFill>
          <a:latin typeface="Arial" pitchFamily="34" charset="0"/>
          <a:ea typeface="ＭＳ Ｐゴシック" pitchFamily="34" charset="-128"/>
          <a:cs typeface="Arial" pitchFamily="34" charset="0"/>
        </a:defRPr>
      </a:lvl1pPr>
      <a:lvl2pPr marL="742950" indent="-285750" algn="l" rtl="0" fontAlgn="base">
        <a:spcBef>
          <a:spcPct val="20000"/>
        </a:spcBef>
        <a:spcAft>
          <a:spcPct val="0"/>
        </a:spcAft>
        <a:buFont typeface="Arial" pitchFamily="34" charset="0"/>
        <a:buChar char="–"/>
        <a:defRPr sz="2400" kern="1200">
          <a:solidFill>
            <a:schemeClr val="tx1"/>
          </a:solidFill>
          <a:latin typeface="Arial" pitchFamily="34" charset="0"/>
          <a:ea typeface="ＭＳ Ｐゴシック" pitchFamily="34" charset="-128"/>
          <a:cs typeface="Arial" pitchFamily="34" charset="0"/>
        </a:defRPr>
      </a:lvl2pPr>
      <a:lvl3pPr marL="1143000" indent="-228600" algn="l" rtl="0" fontAlgn="base">
        <a:spcBef>
          <a:spcPct val="20000"/>
        </a:spcBef>
        <a:spcAft>
          <a:spcPct val="0"/>
        </a:spcAft>
        <a:buFont typeface="Arial" pitchFamily="34" charset="0"/>
        <a:buChar char="•"/>
        <a:defRPr sz="2400" kern="1200">
          <a:solidFill>
            <a:schemeClr val="tx1"/>
          </a:solidFill>
          <a:latin typeface="Arial" pitchFamily="34" charset="0"/>
          <a:ea typeface="ＭＳ Ｐゴシック" pitchFamily="34" charset="-128"/>
          <a:cs typeface="Arial" pitchFamily="34" charset="0"/>
        </a:defRPr>
      </a:lvl3pPr>
      <a:lvl4pPr marL="1600200" indent="-228600" algn="l" rtl="0" fontAlgn="base">
        <a:spcBef>
          <a:spcPct val="20000"/>
        </a:spcBef>
        <a:spcAft>
          <a:spcPct val="0"/>
        </a:spcAft>
        <a:buFont typeface="Arial" pitchFamily="34" charset="0"/>
        <a:buChar char="–"/>
        <a:defRPr sz="2400" kern="1200">
          <a:solidFill>
            <a:schemeClr val="tx1"/>
          </a:solidFill>
          <a:latin typeface="Arial" pitchFamily="34" charset="0"/>
          <a:ea typeface="ＭＳ Ｐゴシック" pitchFamily="34" charset="-128"/>
          <a:cs typeface="Arial" pitchFamily="34" charset="0"/>
        </a:defRPr>
      </a:lvl4pPr>
      <a:lvl5pPr marL="2057400" indent="-228600" algn="l" rtl="0" fontAlgn="base">
        <a:spcBef>
          <a:spcPct val="20000"/>
        </a:spcBef>
        <a:spcAft>
          <a:spcPct val="0"/>
        </a:spcAft>
        <a:buFont typeface="Arial" pitchFamily="34" charset="0"/>
        <a:buChar char="»"/>
        <a:defRPr sz="2400" kern="1200">
          <a:solidFill>
            <a:schemeClr val="tx1"/>
          </a:solidFill>
          <a:latin typeface="Arial" pitchFamily="34" charset="0"/>
          <a:ea typeface="ＭＳ Ｐゴシック" pitchFamily="34" charset="-128"/>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1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2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12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1.xml"/></Relationships>
</file>

<file path=ppt/slides/_rels/slide2.xml.rels><?xml version="1.0" encoding="UTF-8" standalone="yes"?>
<Relationships xmlns="http://schemas.openxmlformats.org/package/2006/relationships"><Relationship Id="rId3" Type="http://schemas.openxmlformats.org/officeDocument/2006/relationships/hyperlink" Target="http://www.captionedtext.com/client/event.aspx?CustomerID=1159&amp;EventID=2428648" TargetMode="External"/><Relationship Id="rId2" Type="http://schemas.openxmlformats.org/officeDocument/2006/relationships/notesSlide" Target="../notesSlides/notesSlide2.xml"/><Relationship Id="rId1" Type="http://schemas.openxmlformats.org/officeDocument/2006/relationships/slideLayout" Target="../slideLayouts/slideLayout59.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134.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141.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13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34.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34.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8.xml"/><Relationship Id="rId1" Type="http://schemas.openxmlformats.org/officeDocument/2006/relationships/slideLayout" Target="../slideLayouts/slideLayout13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134.xml"/><Relationship Id="rId4" Type="http://schemas.openxmlformats.org/officeDocument/2006/relationships/image" Target="../media/image19.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34.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150.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34.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3.xml"/><Relationship Id="rId1" Type="http://schemas.openxmlformats.org/officeDocument/2006/relationships/slideLayout" Target="../slideLayouts/slideLayout139.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34.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5.xml"/><Relationship Id="rId1" Type="http://schemas.openxmlformats.org/officeDocument/2006/relationships/slideLayout" Target="../slideLayouts/slideLayout134.xml"/></Relationships>
</file>

<file path=ppt/slides/_rels/slide36.xml.rels><?xml version="1.0" encoding="UTF-8" standalone="yes"?>
<Relationships xmlns="http://schemas.openxmlformats.org/package/2006/relationships"><Relationship Id="rId8" Type="http://schemas.openxmlformats.org/officeDocument/2006/relationships/hyperlink" Target="http://www.cms.gov/Medicare/Quality-Initiatives-Patient-Assessment-Instruments/QualityInitiativesGenInfo/CMS-Quality-Strategy.html" TargetMode="External"/><Relationship Id="rId3" Type="http://schemas.openxmlformats.org/officeDocument/2006/relationships/hyperlink" Target="http://www.ahrq.gov/workingforquality/" TargetMode="External"/><Relationship Id="rId7"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60.xml"/><Relationship Id="rId6" Type="http://schemas.openxmlformats.org/officeDocument/2006/relationships/image" Target="../media/image10.png"/><Relationship Id="rId5" Type="http://schemas.openxmlformats.org/officeDocument/2006/relationships/hyperlink" Target="http://www.ahrq.gov/workingforquality" TargetMode="External"/><Relationship Id="rId4" Type="http://schemas.openxmlformats.org/officeDocument/2006/relationships/image" Target="../media/image26.png"/><Relationship Id="rId9" Type="http://schemas.openxmlformats.org/officeDocument/2006/relationships/hyperlink" Target="http://www.healthit.gov/providers-professionals/meaningful-use-definition-objectives"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0.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91.xml"/></Relationships>
</file>

<file path=ppt/slides/_rels/slide39.xml.rels><?xml version="1.0" encoding="UTF-8" standalone="yes"?>
<Relationships xmlns="http://schemas.openxmlformats.org/package/2006/relationships"><Relationship Id="rId3" Type="http://schemas.openxmlformats.org/officeDocument/2006/relationships/hyperlink" Target="http://www.ahrq.gov/workingforquality" TargetMode="External"/><Relationship Id="rId2" Type="http://schemas.openxmlformats.org/officeDocument/2006/relationships/notesSlide" Target="../notesSlides/notesSlide39.xml"/><Relationship Id="rId1" Type="http://schemas.openxmlformats.org/officeDocument/2006/relationships/slideLayout" Target="../slideLayouts/slideLayout9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roup of six images from left to right: Doctor holding a blood pressure cuff and using a computer tablet; Doctor and nurse shaking hands with a young female patient; Doctor, young woman, and older woman holding hands; Two people riding bikes; Family sitting at a table with fresh fruits and vegetables; Doctor reviewing a chart with an older female pati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p:txBody>
          <a:bodyPr>
            <a:noAutofit/>
          </a:bodyPr>
          <a:lstStyle/>
          <a:p>
            <a:pPr lvl="0"/>
            <a:r>
              <a:rPr lang="en-US" sz="3200" b="1" dirty="0" smtClean="0"/>
              <a:t>National Quality Strategy</a:t>
            </a:r>
            <a:r>
              <a:rPr lang="en-US" sz="3200" dirty="0" smtClean="0"/>
              <a:t> Webinar</a:t>
            </a:r>
            <a:endParaRPr lang="en-US" sz="3200" dirty="0"/>
          </a:p>
        </p:txBody>
      </p:sp>
      <p:sp>
        <p:nvSpPr>
          <p:cNvPr id="3" name="Subtitle 2"/>
          <p:cNvSpPr>
            <a:spLocks noGrp="1"/>
          </p:cNvSpPr>
          <p:nvPr>
            <p:ph type="subTitle" idx="1"/>
          </p:nvPr>
        </p:nvSpPr>
        <p:spPr/>
        <p:txBody>
          <a:bodyPr>
            <a:normAutofit/>
          </a:bodyPr>
          <a:lstStyle/>
          <a:p>
            <a:r>
              <a:rPr lang="en-US" dirty="0" smtClean="0"/>
              <a:t>Using Measurement for Quality Improvement</a:t>
            </a:r>
            <a:endParaRPr lang="en-US" dirty="0"/>
          </a:p>
        </p:txBody>
      </p:sp>
      <p:sp>
        <p:nvSpPr>
          <p:cNvPr id="7" name="Content Placeholder 6"/>
          <p:cNvSpPr>
            <a:spLocks noGrp="1"/>
          </p:cNvSpPr>
          <p:nvPr>
            <p:ph sz="quarter" idx="13"/>
          </p:nvPr>
        </p:nvSpPr>
        <p:spPr/>
        <p:txBody>
          <a:bodyPr/>
          <a:lstStyle/>
          <a:p>
            <a:r>
              <a:rPr lang="en-US" dirty="0" smtClean="0">
                <a:latin typeface="Helvetica" pitchFamily="34" charset="0"/>
                <a:cs typeface="Helvetica" pitchFamily="34" charset="0"/>
              </a:rPr>
              <a:t>September 17, 2014</a:t>
            </a:r>
          </a:p>
        </p:txBody>
      </p:sp>
    </p:spTree>
    <p:extLst>
      <p:ext uri="{BB962C8B-B14F-4D97-AF65-F5344CB8AC3E}">
        <p14:creationId xmlns:p14="http://schemas.microsoft.com/office/powerpoint/2010/main" val="27580854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MPC Scope of Work: Short-Term</a:t>
            </a:r>
            <a:endParaRPr lang="en-US" dirty="0"/>
          </a:p>
        </p:txBody>
      </p:sp>
      <p:sp>
        <p:nvSpPr>
          <p:cNvPr id="5" name="Content Placeholder 2"/>
          <p:cNvSpPr>
            <a:spLocks noGrp="1"/>
          </p:cNvSpPr>
          <p:nvPr>
            <p:ph idx="1"/>
          </p:nvPr>
        </p:nvSpPr>
        <p:spPr/>
        <p:txBody>
          <a:bodyPr/>
          <a:lstStyle/>
          <a:p>
            <a:r>
              <a:rPr lang="en-US" dirty="0" smtClean="0"/>
              <a:t>To date, the Measurement Policy Council has reviewed and prioritized measures in nine major areas:</a:t>
            </a:r>
          </a:p>
          <a:p>
            <a:pPr lvl="1"/>
            <a:r>
              <a:rPr lang="en-US" dirty="0" smtClean="0"/>
              <a:t>Hypertension</a:t>
            </a:r>
          </a:p>
          <a:p>
            <a:pPr lvl="1"/>
            <a:r>
              <a:rPr lang="en-US" dirty="0" smtClean="0"/>
              <a:t>Depression</a:t>
            </a:r>
          </a:p>
          <a:p>
            <a:pPr lvl="1"/>
            <a:r>
              <a:rPr lang="en-US" dirty="0" smtClean="0"/>
              <a:t>Smoking Cessation</a:t>
            </a:r>
          </a:p>
          <a:p>
            <a:pPr lvl="1"/>
            <a:r>
              <a:rPr lang="en-US" dirty="0" smtClean="0"/>
              <a:t>Hospital-Acquired Conditions</a:t>
            </a:r>
          </a:p>
          <a:p>
            <a:pPr lvl="1"/>
            <a:r>
              <a:rPr lang="en-US" dirty="0" smtClean="0"/>
              <a:t>Care Coordination (closing the referral loop)</a:t>
            </a:r>
          </a:p>
          <a:p>
            <a:pPr lvl="1"/>
            <a:r>
              <a:rPr lang="en-US" dirty="0" smtClean="0"/>
              <a:t>Patient Experience of Care</a:t>
            </a:r>
          </a:p>
          <a:p>
            <a:pPr lvl="1"/>
            <a:r>
              <a:rPr lang="en-US" dirty="0" smtClean="0"/>
              <a:t>HIV/AIDS</a:t>
            </a:r>
          </a:p>
          <a:p>
            <a:pPr lvl="1"/>
            <a:r>
              <a:rPr lang="en-US" dirty="0" smtClean="0"/>
              <a:t>Perinatal</a:t>
            </a:r>
          </a:p>
          <a:p>
            <a:pPr lvl="1"/>
            <a:r>
              <a:rPr lang="en-US" dirty="0" smtClean="0"/>
              <a:t>Obesity/BMI</a:t>
            </a:r>
          </a:p>
          <a:p>
            <a:endParaRPr lang="en-US" dirty="0" smtClean="0"/>
          </a:p>
          <a:p>
            <a:endParaRPr lang="en-US" dirty="0"/>
          </a:p>
        </p:txBody>
      </p:sp>
      <p:sp>
        <p:nvSpPr>
          <p:cNvPr id="6" name="Slide Number Placeholder 2"/>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30F25388-59FB-438F-9D3A-5D9B2D4870EF}" type="slidenum">
              <a:rPr lang="en-US" smtClean="0">
                <a:solidFill>
                  <a:prstClr val="black"/>
                </a:solidFill>
              </a:rPr>
              <a:pPr algn="r"/>
              <a:t>10</a:t>
            </a:fld>
            <a:endParaRPr lang="en-US" dirty="0">
              <a:solidFill>
                <a:prstClr val="black"/>
              </a:solidFill>
            </a:endParaRPr>
          </a:p>
        </p:txBody>
      </p:sp>
    </p:spTree>
    <p:extLst>
      <p:ext uri="{BB962C8B-B14F-4D97-AF65-F5344CB8AC3E}">
        <p14:creationId xmlns:p14="http://schemas.microsoft.com/office/powerpoint/2010/main" val="3324702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MPC Scope of Work: Long-Term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Measure alignment </a:t>
            </a:r>
          </a:p>
          <a:p>
            <a:pPr lvl="1"/>
            <a:r>
              <a:rPr lang="en-US" dirty="0" smtClean="0"/>
              <a:t>Develop criteria on when it is appropriate/not appropriate to align measures  within HHS</a:t>
            </a:r>
          </a:p>
          <a:p>
            <a:pPr lvl="1"/>
            <a:r>
              <a:rPr lang="en-US" dirty="0" smtClean="0"/>
              <a:t>Develop consensus on the measure aspects on which to align (concepts, specifications, data sources, etc.)</a:t>
            </a:r>
          </a:p>
          <a:p>
            <a:r>
              <a:rPr lang="en-US" dirty="0" smtClean="0"/>
              <a:t>New measure development and implementation</a:t>
            </a:r>
          </a:p>
          <a:p>
            <a:pPr lvl="1"/>
            <a:r>
              <a:rPr lang="en-US" dirty="0" smtClean="0"/>
              <a:t>Implement strategic direction for future measurement priorities</a:t>
            </a:r>
          </a:p>
          <a:p>
            <a:pPr lvl="1"/>
            <a:r>
              <a:rPr lang="en-US" dirty="0" smtClean="0"/>
              <a:t>Coordinate measure  submissions to the MAP</a:t>
            </a:r>
          </a:p>
          <a:p>
            <a:pPr lvl="1"/>
            <a:r>
              <a:rPr lang="en-US" dirty="0" smtClean="0"/>
              <a:t>Coordinate measure development contracts</a:t>
            </a:r>
          </a:p>
          <a:p>
            <a:r>
              <a:rPr lang="en-US" dirty="0" smtClean="0"/>
              <a:t>Measurement policy/management</a:t>
            </a:r>
          </a:p>
          <a:p>
            <a:pPr lvl="1"/>
            <a:r>
              <a:rPr lang="en-US" dirty="0" smtClean="0"/>
              <a:t>Manage measure domains</a:t>
            </a:r>
          </a:p>
          <a:p>
            <a:pPr lvl="1"/>
            <a:r>
              <a:rPr lang="en-US" dirty="0" smtClean="0"/>
              <a:t>Identify measure selection, removal, and retirement criteria</a:t>
            </a:r>
          </a:p>
          <a:p>
            <a:pPr lvl="1"/>
            <a:r>
              <a:rPr lang="en-US" dirty="0" smtClean="0"/>
              <a:t>Create core sets of measures</a:t>
            </a:r>
          </a:p>
        </p:txBody>
      </p:sp>
      <p:sp>
        <p:nvSpPr>
          <p:cNvPr id="5" name="Slide Number Placeholder 2"/>
          <p:cNvSpPr>
            <a:spLocks noGrp="1"/>
          </p:cNvSpPr>
          <p:nvPr>
            <p:ph type="sldNum" sz="quarter" idx="4294967295"/>
          </p:nvPr>
        </p:nvSpPr>
        <p:spPr>
          <a:xfrm>
            <a:off x="6553200" y="6356350"/>
            <a:ext cx="2133600" cy="365125"/>
          </a:xfrm>
        </p:spPr>
        <p:txBody>
          <a:bodyPr/>
          <a:lstStyle/>
          <a:p>
            <a:pPr algn="r"/>
            <a:fld id="{30F25388-59FB-438F-9D3A-5D9B2D4870EF}" type="slidenum">
              <a:rPr lang="en-US" smtClean="0"/>
              <a:pPr algn="r"/>
              <a:t>11</a:t>
            </a:fld>
            <a:endParaRPr lang="en-US" dirty="0"/>
          </a:p>
        </p:txBody>
      </p:sp>
    </p:spTree>
    <p:extLst>
      <p:ext uri="{BB962C8B-B14F-4D97-AF65-F5344CB8AC3E}">
        <p14:creationId xmlns:p14="http://schemas.microsoft.com/office/powerpoint/2010/main" val="737208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635250"/>
            <a:ext cx="7772400" cy="946150"/>
          </a:xfrm>
        </p:spPr>
        <p:txBody>
          <a:bodyPr>
            <a:normAutofit fontScale="90000"/>
          </a:bodyPr>
          <a:lstStyle/>
          <a:p>
            <a:r>
              <a:rPr lang="en-US" dirty="0" smtClean="0"/>
              <a:t>Kate Goodrich, M.D., M.H.S.</a:t>
            </a:r>
            <a:br>
              <a:rPr lang="en-US" dirty="0" smtClean="0"/>
            </a:br>
            <a:r>
              <a:rPr lang="en-US" dirty="0" smtClean="0"/>
              <a:t>Director</a:t>
            </a:r>
            <a:r>
              <a:rPr lang="en-US" dirty="0"/>
              <a:t>, Quality Measurement and Health Assessment Group</a:t>
            </a:r>
            <a:endParaRPr lang="en-US" sz="2700" dirty="0"/>
          </a:p>
        </p:txBody>
      </p:sp>
      <p:sp>
        <p:nvSpPr>
          <p:cNvPr id="6" name="Subtitle 5"/>
          <p:cNvSpPr>
            <a:spLocks noGrp="1"/>
          </p:cNvSpPr>
          <p:nvPr>
            <p:ph type="subTitle" idx="1"/>
          </p:nvPr>
        </p:nvSpPr>
        <p:spPr>
          <a:xfrm>
            <a:off x="457200" y="3429000"/>
            <a:ext cx="8187070" cy="1012125"/>
          </a:xfrm>
        </p:spPr>
        <p:txBody>
          <a:bodyPr>
            <a:normAutofit/>
          </a:bodyPr>
          <a:lstStyle/>
          <a:p>
            <a:r>
              <a:rPr lang="en-US" dirty="0" smtClean="0"/>
              <a:t>Centers for Medicare &amp; Medicaid Services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762" y="4343400"/>
            <a:ext cx="4562475"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12</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3669208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bwMode="auto">
          <a:xfrm>
            <a:off x="19465" y="76200"/>
            <a:ext cx="843873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2800" b="1" kern="1200">
                <a:solidFill>
                  <a:schemeClr val="bg1"/>
                </a:solidFill>
                <a:latin typeface="Myriad Pro"/>
                <a:ea typeface="ＭＳ Ｐゴシック" charset="-128"/>
                <a:cs typeface="ＭＳ Ｐゴシック" charset="-128"/>
              </a:defRPr>
            </a:lvl1pPr>
            <a:lvl2pPr algn="ctr"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2pPr>
            <a:lvl3pPr algn="ctr"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3pPr>
            <a:lvl4pPr algn="ctr"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4pPr>
            <a:lvl5pPr algn="ctr"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5pPr>
            <a:lvl6pPr marL="4572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6pPr>
            <a:lvl7pPr marL="9144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7pPr>
            <a:lvl8pPr marL="13716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8pPr>
            <a:lvl9pPr marL="18288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3200" b="0" i="0" u="none" strike="noStrike" kern="1200" cap="none" spc="0" normalizeH="0" baseline="0" noProof="0" dirty="0">
              <a:ln>
                <a:noFill/>
              </a:ln>
              <a:solidFill>
                <a:sysClr val="window" lastClr="FFFFFF"/>
              </a:solidFill>
              <a:effectLst/>
              <a:uLnTx/>
              <a:uFillTx/>
              <a:latin typeface="+mj-lt"/>
              <a:ea typeface="ＭＳ Ｐゴシック" charset="-128"/>
            </a:endParaRPr>
          </a:p>
        </p:txBody>
      </p:sp>
      <p:graphicFrame>
        <p:nvGraphicFramePr>
          <p:cNvPr id="20" name="Content Placeholder 3"/>
          <p:cNvGraphicFramePr>
            <a:graphicFrameLocks/>
          </p:cNvGraphicFramePr>
          <p:nvPr>
            <p:extLst>
              <p:ext uri="{D42A27DB-BD31-4B8C-83A1-F6EECF244321}">
                <p14:modId xmlns:p14="http://schemas.microsoft.com/office/powerpoint/2010/main" val="4137893455"/>
              </p:ext>
            </p:extLst>
          </p:nvPr>
        </p:nvGraphicFramePr>
        <p:xfrm>
          <a:off x="565514" y="1619388"/>
          <a:ext cx="5989313" cy="4749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p:nvPr/>
        </p:nvSpPr>
        <p:spPr>
          <a:xfrm>
            <a:off x="3900870" y="1886235"/>
            <a:ext cx="3813464" cy="338554"/>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What do we exist to do?</a:t>
            </a:r>
            <a:endParaRPr lang="en-US" sz="1600" dirty="0">
              <a:solidFill>
                <a:prstClr val="black"/>
              </a:solidFill>
              <a:ea typeface="ＭＳ Ｐゴシック" charset="-128"/>
            </a:endParaRPr>
          </a:p>
        </p:txBody>
      </p:sp>
      <p:sp>
        <p:nvSpPr>
          <p:cNvPr id="22" name="TextBox 21"/>
          <p:cNvSpPr txBox="1"/>
          <p:nvPr/>
        </p:nvSpPr>
        <p:spPr>
          <a:xfrm>
            <a:off x="4675702" y="2629410"/>
            <a:ext cx="4143807" cy="861774"/>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What are our main focus areas for improvement?  What results are needed to satisfy stakeholders</a:t>
            </a:r>
            <a:r>
              <a:rPr lang="en-US" dirty="0" smtClean="0">
                <a:solidFill>
                  <a:prstClr val="black"/>
                </a:solidFill>
                <a:ea typeface="ＭＳ Ｐゴシック" charset="-128"/>
              </a:rPr>
              <a:t>?</a:t>
            </a:r>
            <a:endParaRPr lang="en-US" dirty="0">
              <a:solidFill>
                <a:prstClr val="black"/>
              </a:solidFill>
              <a:ea typeface="ＭＳ Ｐゴシック" charset="-128"/>
            </a:endParaRPr>
          </a:p>
        </p:txBody>
      </p:sp>
      <p:sp>
        <p:nvSpPr>
          <p:cNvPr id="23" name="TextBox 22"/>
          <p:cNvSpPr txBox="1"/>
          <p:nvPr/>
        </p:nvSpPr>
        <p:spPr>
          <a:xfrm>
            <a:off x="4096739" y="2239711"/>
            <a:ext cx="3813464" cy="338554"/>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What is our picture of the future?</a:t>
            </a:r>
            <a:endParaRPr lang="en-US" sz="1600" dirty="0">
              <a:solidFill>
                <a:prstClr val="black"/>
              </a:solidFill>
              <a:ea typeface="ＭＳ Ｐゴシック" charset="-128"/>
            </a:endParaRPr>
          </a:p>
        </p:txBody>
      </p:sp>
      <p:sp>
        <p:nvSpPr>
          <p:cNvPr id="24" name="TextBox 23"/>
          <p:cNvSpPr txBox="1"/>
          <p:nvPr/>
        </p:nvSpPr>
        <p:spPr>
          <a:xfrm>
            <a:off x="5029200" y="3502189"/>
            <a:ext cx="3409517" cy="584775"/>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What continuous improvements are needed to get results?</a:t>
            </a:r>
            <a:endParaRPr lang="en-US" sz="1600" dirty="0">
              <a:solidFill>
                <a:prstClr val="black"/>
              </a:solidFill>
              <a:ea typeface="ＭＳ Ｐゴシック" charset="-128"/>
            </a:endParaRPr>
          </a:p>
        </p:txBody>
      </p:sp>
      <p:sp>
        <p:nvSpPr>
          <p:cNvPr id="25" name="TextBox 24"/>
          <p:cNvSpPr txBox="1"/>
          <p:nvPr/>
        </p:nvSpPr>
        <p:spPr>
          <a:xfrm>
            <a:off x="5486400" y="4204080"/>
            <a:ext cx="2859325" cy="584775"/>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How will we know if we are achieving desired results?</a:t>
            </a:r>
            <a:endParaRPr lang="en-US" sz="1600" dirty="0">
              <a:solidFill>
                <a:prstClr val="black"/>
              </a:solidFill>
              <a:ea typeface="ＭＳ Ｐゴシック" charset="-128"/>
            </a:endParaRPr>
          </a:p>
        </p:txBody>
      </p:sp>
      <p:sp>
        <p:nvSpPr>
          <p:cNvPr id="26" name="TextBox 25"/>
          <p:cNvSpPr txBox="1"/>
          <p:nvPr/>
        </p:nvSpPr>
        <p:spPr>
          <a:xfrm>
            <a:off x="5908966" y="4958687"/>
            <a:ext cx="3006434" cy="584775"/>
          </a:xfrm>
          <a:prstGeom prst="rect">
            <a:avLst/>
          </a:prstGeom>
          <a:noFill/>
        </p:spPr>
        <p:txBody>
          <a:bodyPr wrap="square" rtlCol="0">
            <a:spAutoFit/>
          </a:bodyPr>
          <a:lstStyle/>
          <a:p>
            <a:pPr defTabSz="457200" fontAlgn="base">
              <a:spcBef>
                <a:spcPct val="0"/>
              </a:spcBef>
              <a:spcAft>
                <a:spcPct val="0"/>
              </a:spcAft>
            </a:pPr>
            <a:r>
              <a:rPr lang="en-US" sz="1600" dirty="0" smtClean="0">
                <a:solidFill>
                  <a:prstClr val="black"/>
                </a:solidFill>
                <a:ea typeface="ＭＳ Ｐゴシック" charset="-128"/>
              </a:rPr>
              <a:t>What actions could contribute to the desired results?  </a:t>
            </a:r>
            <a:endParaRPr lang="en-US" sz="1600" dirty="0">
              <a:solidFill>
                <a:prstClr val="black"/>
              </a:solidFill>
              <a:ea typeface="ＭＳ Ｐゴシック" charset="-128"/>
            </a:endParaRPr>
          </a:p>
        </p:txBody>
      </p:sp>
      <p:sp>
        <p:nvSpPr>
          <p:cNvPr id="27" name="Rectangle 26"/>
          <p:cNvSpPr/>
          <p:nvPr/>
        </p:nvSpPr>
        <p:spPr>
          <a:xfrm>
            <a:off x="6172200" y="5702280"/>
            <a:ext cx="3467796" cy="338554"/>
          </a:xfrm>
          <a:prstGeom prst="rect">
            <a:avLst/>
          </a:prstGeom>
        </p:spPr>
        <p:txBody>
          <a:bodyPr wrap="square">
            <a:spAutoFit/>
          </a:bodyPr>
          <a:lstStyle/>
          <a:p>
            <a:pPr defTabSz="457200" fontAlgn="base">
              <a:spcBef>
                <a:spcPct val="0"/>
              </a:spcBef>
              <a:spcAft>
                <a:spcPct val="0"/>
              </a:spcAft>
            </a:pPr>
            <a:r>
              <a:rPr lang="en-US" sz="1600" dirty="0">
                <a:solidFill>
                  <a:prstClr val="black"/>
                </a:solidFill>
                <a:ea typeface="ＭＳ Ｐゴシック" charset="-128"/>
              </a:rPr>
              <a:t>What </a:t>
            </a:r>
            <a:r>
              <a:rPr lang="en-US" sz="1600" dirty="0" smtClean="0">
                <a:solidFill>
                  <a:prstClr val="black"/>
                </a:solidFill>
                <a:ea typeface="ＭＳ Ｐゴシック" charset="-128"/>
              </a:rPr>
              <a:t>will </a:t>
            </a:r>
            <a:r>
              <a:rPr lang="en-US" sz="1600" dirty="0">
                <a:solidFill>
                  <a:prstClr val="black"/>
                </a:solidFill>
                <a:ea typeface="ＭＳ Ｐゴシック" charset="-128"/>
              </a:rPr>
              <a:t>support </a:t>
            </a:r>
            <a:r>
              <a:rPr lang="en-US" sz="1600" dirty="0" smtClean="0">
                <a:solidFill>
                  <a:prstClr val="black"/>
                </a:solidFill>
                <a:ea typeface="ＭＳ Ｐゴシック" charset="-128"/>
              </a:rPr>
              <a:t>the </a:t>
            </a:r>
            <a:r>
              <a:rPr lang="en-US" sz="1600" dirty="0">
                <a:solidFill>
                  <a:prstClr val="black"/>
                </a:solidFill>
                <a:ea typeface="ＭＳ Ｐゴシック" charset="-128"/>
              </a:rPr>
              <a:t>initiatives?  </a:t>
            </a:r>
          </a:p>
        </p:txBody>
      </p:sp>
      <p:sp>
        <p:nvSpPr>
          <p:cNvPr id="28" name="Text Box 46"/>
          <p:cNvSpPr txBox="1">
            <a:spLocks noChangeArrowheads="1"/>
          </p:cNvSpPr>
          <p:nvPr/>
        </p:nvSpPr>
        <p:spPr bwMode="auto">
          <a:xfrm>
            <a:off x="8540" y="1649899"/>
            <a:ext cx="1228299" cy="535220"/>
          </a:xfrm>
          <a:prstGeom prst="rect">
            <a:avLst/>
          </a:prstGeom>
          <a:noFill/>
          <a:ln w="9525">
            <a:noFill/>
            <a:miter lim="800000"/>
            <a:headEnd/>
            <a:tailEnd/>
          </a:ln>
          <a:effectLst/>
        </p:spPr>
        <p:txBody>
          <a:bodyPr wrap="square" lIns="91132" tIns="45566" rIns="91132" bIns="45566">
            <a:spAutoFit/>
          </a:bodyPr>
          <a:lstStyle/>
          <a:p>
            <a:pPr algn="ctr" defTabSz="914982" fontAlgn="base">
              <a:lnSpc>
                <a:spcPct val="90000"/>
              </a:lnSpc>
              <a:spcBef>
                <a:spcPct val="0"/>
              </a:spcBef>
              <a:spcAft>
                <a:spcPct val="0"/>
              </a:spcAft>
              <a:defRPr/>
            </a:pPr>
            <a:r>
              <a:rPr lang="en-US" sz="1600" dirty="0">
                <a:solidFill>
                  <a:prstClr val="black"/>
                </a:solidFill>
                <a:ea typeface="ＭＳ Ｐゴシック" charset="-128"/>
              </a:rPr>
              <a:t>Strategic</a:t>
            </a:r>
          </a:p>
          <a:p>
            <a:pPr algn="ctr" defTabSz="914982" fontAlgn="base">
              <a:lnSpc>
                <a:spcPct val="90000"/>
              </a:lnSpc>
              <a:spcBef>
                <a:spcPct val="0"/>
              </a:spcBef>
              <a:spcAft>
                <a:spcPct val="0"/>
              </a:spcAft>
              <a:defRPr/>
            </a:pPr>
            <a:r>
              <a:rPr lang="en-US" sz="1600" dirty="0">
                <a:solidFill>
                  <a:prstClr val="black"/>
                </a:solidFill>
                <a:ea typeface="ＭＳ Ｐゴシック" charset="-128"/>
              </a:rPr>
              <a:t>Altitude</a:t>
            </a:r>
          </a:p>
        </p:txBody>
      </p:sp>
      <p:sp>
        <p:nvSpPr>
          <p:cNvPr id="29" name="Text Box 12"/>
          <p:cNvSpPr txBox="1">
            <a:spLocks noChangeArrowheads="1"/>
          </p:cNvSpPr>
          <p:nvPr/>
        </p:nvSpPr>
        <p:spPr bwMode="auto">
          <a:xfrm>
            <a:off x="157980" y="2085984"/>
            <a:ext cx="886139" cy="307455"/>
          </a:xfrm>
          <a:prstGeom prst="rect">
            <a:avLst/>
          </a:prstGeom>
          <a:solidFill>
            <a:sysClr val="window" lastClr="FFFFFF">
              <a:alpha val="28000"/>
            </a:sysClr>
          </a:solidFill>
          <a:ln w="9525">
            <a:noFill/>
            <a:miter lim="800000"/>
            <a:headEnd/>
            <a:tailEnd/>
          </a:ln>
          <a:effectLst/>
        </p:spPr>
        <p:txBody>
          <a:bodyPr wrap="none" lIns="91122" tIns="45561" rIns="91122" bIns="45561">
            <a:spAutoFit/>
          </a:bodyPr>
          <a:lstStyle/>
          <a:p>
            <a:pPr marL="0" marR="0" lvl="0" indent="0" algn="ctr" defTabSz="914982"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prstClr val="black"/>
                </a:solidFill>
                <a:effectLst/>
                <a:uLnTx/>
                <a:uFillTx/>
                <a:ea typeface="ＭＳ Ｐゴシック" charset="-128"/>
              </a:rPr>
              <a:t>30,000 ft.</a:t>
            </a:r>
          </a:p>
        </p:txBody>
      </p:sp>
      <p:sp>
        <p:nvSpPr>
          <p:cNvPr id="30" name="Text Box 12"/>
          <p:cNvSpPr txBox="1">
            <a:spLocks noChangeArrowheads="1"/>
          </p:cNvSpPr>
          <p:nvPr/>
        </p:nvSpPr>
        <p:spPr bwMode="auto">
          <a:xfrm>
            <a:off x="157980" y="4388827"/>
            <a:ext cx="929421" cy="307455"/>
          </a:xfrm>
          <a:prstGeom prst="rect">
            <a:avLst/>
          </a:prstGeom>
          <a:solidFill>
            <a:sysClr val="window" lastClr="FFFFFF">
              <a:alpha val="28000"/>
            </a:sysClr>
          </a:solidFill>
          <a:ln w="9525">
            <a:noFill/>
            <a:miter lim="800000"/>
            <a:headEnd/>
            <a:tailEnd/>
          </a:ln>
          <a:effectLst/>
        </p:spPr>
        <p:txBody>
          <a:bodyPr wrap="none" lIns="91122" tIns="45561" rIns="91122" bIns="45561">
            <a:spAutoFit/>
          </a:bodyPr>
          <a:lstStyle/>
          <a:p>
            <a:pPr marL="0" marR="0" lvl="0" indent="0" algn="ctr" defTabSz="914982"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ea typeface="ＭＳ Ｐゴシック" charset="-128"/>
              </a:rPr>
              <a:t>15,000 </a:t>
            </a:r>
            <a:r>
              <a:rPr kumimoji="0" lang="en-US" sz="1400" b="0" i="0" u="none" strike="noStrike" kern="0" cap="none" spc="0" normalizeH="0" baseline="0" noProof="0" dirty="0">
                <a:ln>
                  <a:noFill/>
                </a:ln>
                <a:solidFill>
                  <a:prstClr val="black"/>
                </a:solidFill>
                <a:effectLst/>
                <a:uLnTx/>
                <a:uFillTx/>
                <a:ea typeface="ＭＳ Ｐゴシック" charset="-128"/>
              </a:rPr>
              <a:t>ft.</a:t>
            </a:r>
          </a:p>
        </p:txBody>
      </p:sp>
      <p:sp>
        <p:nvSpPr>
          <p:cNvPr id="31" name="Text Box 12"/>
          <p:cNvSpPr txBox="1">
            <a:spLocks noChangeArrowheads="1"/>
          </p:cNvSpPr>
          <p:nvPr/>
        </p:nvSpPr>
        <p:spPr bwMode="auto">
          <a:xfrm>
            <a:off x="19465" y="6061825"/>
            <a:ext cx="1258037" cy="307455"/>
          </a:xfrm>
          <a:prstGeom prst="rect">
            <a:avLst/>
          </a:prstGeom>
          <a:solidFill>
            <a:sysClr val="window" lastClr="FFFFFF">
              <a:alpha val="28000"/>
            </a:sysClr>
          </a:solidFill>
          <a:ln w="9525">
            <a:noFill/>
            <a:miter lim="800000"/>
            <a:headEnd/>
            <a:tailEnd/>
          </a:ln>
          <a:effectLst/>
        </p:spPr>
        <p:txBody>
          <a:bodyPr wrap="none" lIns="91122" tIns="45561" rIns="91122" bIns="45561">
            <a:spAutoFit/>
          </a:bodyPr>
          <a:lstStyle/>
          <a:p>
            <a:pPr marL="0" marR="0" lvl="0" indent="0" algn="ctr" defTabSz="914982"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ea typeface="ＭＳ Ｐゴシック" charset="-128"/>
              </a:rPr>
              <a:t>Ground Level</a:t>
            </a:r>
            <a:endParaRPr kumimoji="0" lang="en-US" sz="1400" b="0" i="0" u="none" strike="noStrike" kern="0" cap="none" spc="0" normalizeH="0" baseline="0" noProof="0" dirty="0">
              <a:ln>
                <a:noFill/>
              </a:ln>
              <a:solidFill>
                <a:prstClr val="black"/>
              </a:solidFill>
              <a:effectLst/>
              <a:uLnTx/>
              <a:uFillTx/>
              <a:ea typeface="ＭＳ Ｐゴシック" charset="-128"/>
            </a:endParaRPr>
          </a:p>
        </p:txBody>
      </p:sp>
      <p:cxnSp>
        <p:nvCxnSpPr>
          <p:cNvPr id="32" name="Straight Connector 31"/>
          <p:cNvCxnSpPr/>
          <p:nvPr/>
        </p:nvCxnSpPr>
        <p:spPr>
          <a:xfrm>
            <a:off x="565514" y="4706316"/>
            <a:ext cx="1" cy="1334518"/>
          </a:xfrm>
          <a:prstGeom prst="line">
            <a:avLst/>
          </a:prstGeom>
          <a:noFill/>
          <a:ln w="19050" cap="flat" cmpd="sng" algn="ctr">
            <a:solidFill>
              <a:srgbClr val="000066"/>
            </a:solidFill>
            <a:prstDash val="solid"/>
            <a:tailEnd type="none"/>
          </a:ln>
          <a:effectLst/>
        </p:spPr>
      </p:cxnSp>
      <p:cxnSp>
        <p:nvCxnSpPr>
          <p:cNvPr id="33" name="Straight Connector 32"/>
          <p:cNvCxnSpPr/>
          <p:nvPr/>
        </p:nvCxnSpPr>
        <p:spPr>
          <a:xfrm>
            <a:off x="546449" y="2383127"/>
            <a:ext cx="19066" cy="1834031"/>
          </a:xfrm>
          <a:prstGeom prst="line">
            <a:avLst/>
          </a:prstGeom>
          <a:noFill/>
          <a:ln w="19050" cap="flat" cmpd="sng" algn="ctr">
            <a:solidFill>
              <a:srgbClr val="000066"/>
            </a:solidFill>
            <a:prstDash val="solid"/>
            <a:tailEnd type="none"/>
          </a:ln>
          <a:effectLst/>
        </p:spPr>
      </p:cxnSp>
      <p:sp>
        <p:nvSpPr>
          <p:cNvPr id="6" name="Title 5"/>
          <p:cNvSpPr>
            <a:spLocks noGrp="1"/>
          </p:cNvSpPr>
          <p:nvPr>
            <p:ph type="title"/>
          </p:nvPr>
        </p:nvSpPr>
        <p:spPr/>
        <p:txBody>
          <a:bodyPr/>
          <a:lstStyle/>
          <a:p>
            <a:pPr lvl="0"/>
            <a:r>
              <a:rPr lang="en-US" sz="2800" kern="1200" dirty="0">
                <a:solidFill>
                  <a:sysClr val="window" lastClr="FFFFFF"/>
                </a:solidFill>
                <a:ea typeface="ＭＳ Ｐゴシック" charset="-128"/>
              </a:rPr>
              <a:t>Strategy </a:t>
            </a:r>
            <a:r>
              <a:rPr lang="en-US" sz="2800" kern="1200" dirty="0" smtClean="0">
                <a:solidFill>
                  <a:sysClr val="window" lastClr="FFFFFF"/>
                </a:solidFill>
                <a:ea typeface="ＭＳ Ｐゴシック" charset="-128"/>
              </a:rPr>
              <a:t>Logic</a:t>
            </a:r>
            <a:endParaRPr lang="en-US" sz="2800" dirty="0"/>
          </a:p>
        </p:txBody>
      </p:sp>
      <p:sp>
        <p:nvSpPr>
          <p:cNvPr id="18" name="Slide Number Placeholder 5"/>
          <p:cNvSpPr>
            <a:spLocks noGrp="1"/>
          </p:cNvSpPr>
          <p:nvPr>
            <p:ph type="sldNum" sz="quarter" idx="4294967295"/>
          </p:nvPr>
        </p:nvSpPr>
        <p:spPr>
          <a:xfrm>
            <a:off x="6553200" y="6356350"/>
            <a:ext cx="2133600" cy="365125"/>
          </a:xfrm>
          <a:prstGeom prst="rect">
            <a:avLst/>
          </a:prstGeom>
        </p:spPr>
        <p:txBody>
          <a:bodyPr/>
          <a:lstStyle/>
          <a:p>
            <a:fld id="{6238D672-3AE0-41C7-AB39-EC6909932772}" type="slidenum">
              <a:rPr lang="en-US" altLang="en-US" sz="1800">
                <a:solidFill>
                  <a:prstClr val="black"/>
                </a:solidFill>
                <a:latin typeface="Helvetica"/>
                <a:cs typeface="Helvetica"/>
              </a:rPr>
              <a:pPr/>
              <a:t>13</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1973968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Autofit/>
          </a:bodyPr>
          <a:lstStyle/>
          <a:p>
            <a:pPr>
              <a:defRPr/>
            </a:pPr>
            <a:r>
              <a:rPr lang="en-US" sz="2800" dirty="0" smtClean="0"/>
              <a:t>The Strategy is to Concurrently Pursue Three Aims</a:t>
            </a:r>
          </a:p>
        </p:txBody>
      </p:sp>
      <p:sp>
        <p:nvSpPr>
          <p:cNvPr id="2" name="Slide Number Placeholder 1"/>
          <p:cNvSpPr>
            <a:spLocks noGrp="1"/>
          </p:cNvSpPr>
          <p:nvPr>
            <p:ph type="sldNum" sz="quarter" idx="10"/>
          </p:nvPr>
        </p:nvSpPr>
        <p:spPr>
          <a:prstGeom prst="rect">
            <a:avLst/>
          </a:prstGeom>
        </p:spPr>
        <p:txBody>
          <a:bodyPr/>
          <a:lstStyle/>
          <a:p>
            <a:r>
              <a:rPr lang="en-US" dirty="0" smtClean="0">
                <a:solidFill>
                  <a:srgbClr val="808080"/>
                </a:solidFill>
              </a:rPr>
              <a:t> </a:t>
            </a:r>
            <a:endParaRPr lang="en-US" dirty="0">
              <a:solidFill>
                <a:srgbClr val="808080"/>
              </a:solidFill>
            </a:endParaRPr>
          </a:p>
        </p:txBody>
      </p:sp>
      <p:sp>
        <p:nvSpPr>
          <p:cNvPr id="5" name="AutoShape 14"/>
          <p:cNvSpPr>
            <a:spLocks noChangeArrowheads="1"/>
          </p:cNvSpPr>
          <p:nvPr/>
        </p:nvSpPr>
        <p:spPr bwMode="auto">
          <a:xfrm>
            <a:off x="228600" y="1752600"/>
            <a:ext cx="3429000" cy="914400"/>
          </a:xfrm>
          <a:prstGeom prst="homePlate">
            <a:avLst>
              <a:gd name="adj" fmla="val 79167"/>
            </a:avLst>
          </a:prstGeom>
          <a:solidFill>
            <a:schemeClr val="bg1">
              <a:lumMod val="65000"/>
            </a:schemeClr>
          </a:solidFill>
          <a:ln w="12700" algn="ctr">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buFont typeface="Wingdings" charset="2"/>
              <a:buNone/>
              <a:defRPr/>
            </a:pPr>
            <a:r>
              <a:rPr lang="en-US" sz="2400" b="1" dirty="0">
                <a:solidFill>
                  <a:srgbClr val="FFFFFF">
                    <a:lumMod val="95000"/>
                  </a:srgbClr>
                </a:solidFill>
                <a:effectLst>
                  <a:outerShdw blurRad="38100" dist="38100" dir="2700000" algn="tl">
                    <a:srgbClr val="000000">
                      <a:alpha val="43137"/>
                    </a:srgbClr>
                  </a:outerShdw>
                </a:effectLst>
              </a:rPr>
              <a:t>Better Care</a:t>
            </a:r>
          </a:p>
        </p:txBody>
      </p:sp>
      <p:sp>
        <p:nvSpPr>
          <p:cNvPr id="6" name="TextBox 5"/>
          <p:cNvSpPr txBox="1"/>
          <p:nvPr/>
        </p:nvSpPr>
        <p:spPr>
          <a:xfrm>
            <a:off x="3810000" y="1752600"/>
            <a:ext cx="5029200" cy="1015663"/>
          </a:xfrm>
          <a:prstGeom prst="rect">
            <a:avLst/>
          </a:prstGeom>
          <a:noFill/>
          <a:ln w="3175">
            <a:solidFill>
              <a:schemeClr val="tx1"/>
            </a:solidFill>
          </a:ln>
        </p:spPr>
        <p:txBody>
          <a:bodyPr>
            <a:spAutoFit/>
          </a:bodyPr>
          <a:lstStyle/>
          <a:p>
            <a:pPr>
              <a:defRPr/>
            </a:pPr>
            <a:r>
              <a:rPr lang="en-US" sz="2000" dirty="0">
                <a:solidFill>
                  <a:srgbClr val="000000"/>
                </a:solidFill>
              </a:rPr>
              <a:t>Improve overall quality by making health care more patient-centered, reliable, </a:t>
            </a:r>
            <a:r>
              <a:rPr lang="en-US" sz="2000" dirty="0" smtClean="0">
                <a:solidFill>
                  <a:srgbClr val="000000"/>
                </a:solidFill>
              </a:rPr>
              <a:t>accessible, </a:t>
            </a:r>
            <a:r>
              <a:rPr lang="en-US" sz="2000" dirty="0">
                <a:solidFill>
                  <a:srgbClr val="000000"/>
                </a:solidFill>
              </a:rPr>
              <a:t>and </a:t>
            </a:r>
            <a:r>
              <a:rPr lang="en-US" sz="2000" dirty="0" smtClean="0">
                <a:solidFill>
                  <a:srgbClr val="000000"/>
                </a:solidFill>
              </a:rPr>
              <a:t>safe</a:t>
            </a:r>
            <a:endParaRPr lang="en-US" sz="2000" dirty="0">
              <a:solidFill>
                <a:srgbClr val="000000"/>
              </a:solidFill>
            </a:endParaRPr>
          </a:p>
        </p:txBody>
      </p:sp>
      <p:sp>
        <p:nvSpPr>
          <p:cNvPr id="7" name="AutoShape 15"/>
          <p:cNvSpPr>
            <a:spLocks noChangeArrowheads="1"/>
          </p:cNvSpPr>
          <p:nvPr/>
        </p:nvSpPr>
        <p:spPr bwMode="auto">
          <a:xfrm>
            <a:off x="228600" y="3581400"/>
            <a:ext cx="3429000" cy="914400"/>
          </a:xfrm>
          <a:prstGeom prst="homePlate">
            <a:avLst>
              <a:gd name="adj" fmla="val 79167"/>
            </a:avLst>
          </a:prstGeom>
          <a:solidFill>
            <a:schemeClr val="bg1">
              <a:lumMod val="50000"/>
            </a:schemeClr>
          </a:solidFill>
          <a:ln w="12700" algn="ctr">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buFont typeface="Wingdings" charset="2"/>
              <a:buNone/>
              <a:defRPr/>
            </a:pPr>
            <a:r>
              <a:rPr lang="en-US" sz="2400" b="1" dirty="0">
                <a:solidFill>
                  <a:srgbClr val="FFFFFF">
                    <a:lumMod val="95000"/>
                  </a:srgbClr>
                </a:solidFill>
                <a:effectLst>
                  <a:outerShdw blurRad="38100" dist="38100" dir="2700000" algn="tl">
                    <a:srgbClr val="000000">
                      <a:alpha val="43137"/>
                    </a:srgbClr>
                  </a:outerShdw>
                </a:effectLst>
              </a:rPr>
              <a:t>Healthy </a:t>
            </a:r>
            <a:r>
              <a:rPr lang="en-US" sz="2400" b="1" dirty="0" smtClean="0">
                <a:solidFill>
                  <a:srgbClr val="FFFFFF">
                    <a:lumMod val="95000"/>
                  </a:srgbClr>
                </a:solidFill>
                <a:effectLst>
                  <a:outerShdw blurRad="38100" dist="38100" dir="2700000" algn="tl">
                    <a:srgbClr val="000000">
                      <a:alpha val="43137"/>
                    </a:srgbClr>
                  </a:outerShdw>
                </a:effectLst>
              </a:rPr>
              <a:t>People /</a:t>
            </a:r>
            <a:endParaRPr lang="en-US" sz="2400" b="1" dirty="0">
              <a:solidFill>
                <a:srgbClr val="FFFFFF">
                  <a:lumMod val="95000"/>
                </a:srgbClr>
              </a:solidFill>
              <a:effectLst>
                <a:outerShdw blurRad="38100" dist="38100" dir="2700000" algn="tl">
                  <a:srgbClr val="000000">
                    <a:alpha val="43137"/>
                  </a:srgbClr>
                </a:outerShdw>
              </a:effectLst>
            </a:endParaRPr>
          </a:p>
          <a:p>
            <a:pPr algn="ctr">
              <a:buFont typeface="Wingdings" charset="2"/>
              <a:buNone/>
              <a:defRPr/>
            </a:pPr>
            <a:r>
              <a:rPr lang="en-US" sz="2400" b="1" dirty="0">
                <a:solidFill>
                  <a:srgbClr val="FFFFFF">
                    <a:lumMod val="95000"/>
                  </a:srgbClr>
                </a:solidFill>
                <a:effectLst>
                  <a:outerShdw blurRad="38100" dist="38100" dir="2700000" algn="tl">
                    <a:srgbClr val="000000">
                      <a:alpha val="43137"/>
                    </a:srgbClr>
                  </a:outerShdw>
                </a:effectLst>
              </a:rPr>
              <a:t>Healthy Communities</a:t>
            </a:r>
          </a:p>
        </p:txBody>
      </p:sp>
      <p:sp>
        <p:nvSpPr>
          <p:cNvPr id="8" name="TextBox 7"/>
          <p:cNvSpPr txBox="1"/>
          <p:nvPr/>
        </p:nvSpPr>
        <p:spPr>
          <a:xfrm>
            <a:off x="3810000" y="3200400"/>
            <a:ext cx="5029200" cy="1631216"/>
          </a:xfrm>
          <a:prstGeom prst="rect">
            <a:avLst/>
          </a:prstGeom>
          <a:noFill/>
          <a:ln w="3175">
            <a:solidFill>
              <a:schemeClr val="tx1"/>
            </a:solidFill>
          </a:ln>
        </p:spPr>
        <p:txBody>
          <a:bodyPr>
            <a:spAutoFit/>
          </a:bodyPr>
          <a:lstStyle/>
          <a:p>
            <a:pPr>
              <a:defRPr/>
            </a:pPr>
            <a:r>
              <a:rPr lang="en-US" sz="2000" dirty="0">
                <a:solidFill>
                  <a:srgbClr val="000000"/>
                </a:solidFill>
              </a:rPr>
              <a:t>Improve population health by supporting proven interventions to address behavioral, </a:t>
            </a:r>
            <a:r>
              <a:rPr lang="en-US" sz="2000" dirty="0" smtClean="0">
                <a:solidFill>
                  <a:srgbClr val="000000"/>
                </a:solidFill>
              </a:rPr>
              <a:t>social, </a:t>
            </a:r>
            <a:r>
              <a:rPr lang="en-US" sz="2000" dirty="0">
                <a:solidFill>
                  <a:srgbClr val="000000"/>
                </a:solidFill>
              </a:rPr>
              <a:t>and environmental determinants of </a:t>
            </a:r>
            <a:r>
              <a:rPr lang="en-US" sz="2000" dirty="0" smtClean="0">
                <a:solidFill>
                  <a:srgbClr val="000000"/>
                </a:solidFill>
              </a:rPr>
              <a:t>health </a:t>
            </a:r>
            <a:r>
              <a:rPr lang="en-US" sz="2000" dirty="0">
                <a:solidFill>
                  <a:srgbClr val="000000"/>
                </a:solidFill>
              </a:rPr>
              <a:t>in addition to delivering higher-quality </a:t>
            </a:r>
            <a:r>
              <a:rPr lang="en-US" sz="2000" dirty="0" smtClean="0">
                <a:solidFill>
                  <a:srgbClr val="000000"/>
                </a:solidFill>
              </a:rPr>
              <a:t>care </a:t>
            </a:r>
            <a:endParaRPr lang="en-US" sz="2000" dirty="0">
              <a:solidFill>
                <a:srgbClr val="000000"/>
              </a:solidFill>
            </a:endParaRPr>
          </a:p>
        </p:txBody>
      </p:sp>
      <p:sp>
        <p:nvSpPr>
          <p:cNvPr id="10" name="AutoShape 17"/>
          <p:cNvSpPr>
            <a:spLocks noChangeArrowheads="1"/>
          </p:cNvSpPr>
          <p:nvPr/>
        </p:nvSpPr>
        <p:spPr bwMode="auto">
          <a:xfrm>
            <a:off x="228600" y="5181600"/>
            <a:ext cx="3429000" cy="914400"/>
          </a:xfrm>
          <a:prstGeom prst="homePlate">
            <a:avLst>
              <a:gd name="adj" fmla="val 79167"/>
            </a:avLst>
          </a:prstGeom>
          <a:solidFill>
            <a:schemeClr val="tx1">
              <a:lumMod val="65000"/>
              <a:lumOff val="35000"/>
            </a:schemeClr>
          </a:solidFill>
          <a:ln w="12700" algn="ctr">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buFont typeface="Wingdings" charset="2"/>
              <a:buNone/>
              <a:defRPr/>
            </a:pPr>
            <a:r>
              <a:rPr lang="en-US" sz="2400" b="1" dirty="0">
                <a:solidFill>
                  <a:srgbClr val="FFFFFF">
                    <a:lumMod val="95000"/>
                  </a:srgbClr>
                </a:solidFill>
                <a:effectLst>
                  <a:outerShdw blurRad="38100" dist="38100" dir="2700000" algn="tl">
                    <a:srgbClr val="000000">
                      <a:alpha val="43137"/>
                    </a:srgbClr>
                  </a:outerShdw>
                </a:effectLst>
              </a:rPr>
              <a:t>Affordable Care</a:t>
            </a:r>
          </a:p>
        </p:txBody>
      </p:sp>
      <p:sp>
        <p:nvSpPr>
          <p:cNvPr id="11" name="TextBox 10"/>
          <p:cNvSpPr txBox="1"/>
          <p:nvPr/>
        </p:nvSpPr>
        <p:spPr>
          <a:xfrm>
            <a:off x="3810000" y="5181600"/>
            <a:ext cx="5029200" cy="1015663"/>
          </a:xfrm>
          <a:prstGeom prst="rect">
            <a:avLst/>
          </a:prstGeom>
          <a:noFill/>
          <a:ln w="3175">
            <a:solidFill>
              <a:schemeClr val="tx1"/>
            </a:solidFill>
          </a:ln>
        </p:spPr>
        <p:txBody>
          <a:bodyPr>
            <a:spAutoFit/>
          </a:bodyPr>
          <a:lstStyle/>
          <a:p>
            <a:pPr>
              <a:defRPr/>
            </a:pPr>
            <a:r>
              <a:rPr lang="en-US" sz="2000" dirty="0">
                <a:solidFill>
                  <a:srgbClr val="000000"/>
                </a:solidFill>
              </a:rPr>
              <a:t>Reduce the cost of quality health care for individuals, families, </a:t>
            </a:r>
            <a:r>
              <a:rPr lang="en-US" sz="2000" dirty="0" smtClean="0">
                <a:solidFill>
                  <a:srgbClr val="000000"/>
                </a:solidFill>
              </a:rPr>
              <a:t>employers, </a:t>
            </a:r>
            <a:r>
              <a:rPr lang="en-US" sz="2000" dirty="0">
                <a:solidFill>
                  <a:srgbClr val="000000"/>
                </a:solidFill>
              </a:rPr>
              <a:t>and </a:t>
            </a:r>
            <a:r>
              <a:rPr lang="en-US" sz="2000" dirty="0" smtClean="0">
                <a:solidFill>
                  <a:srgbClr val="000000"/>
                </a:solidFill>
              </a:rPr>
              <a:t>government</a:t>
            </a:r>
            <a:endParaRPr lang="en-US" sz="2000" dirty="0">
              <a:solidFill>
                <a:srgbClr val="000000"/>
              </a:solidFill>
            </a:endParaRPr>
          </a:p>
        </p:txBody>
      </p:sp>
      <p:sp>
        <p:nvSpPr>
          <p:cNvPr id="12"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mtClean="0">
                <a:solidFill>
                  <a:prstClr val="black"/>
                </a:solidFill>
                <a:latin typeface="Helvetica"/>
                <a:cs typeface="Helvetica"/>
              </a:rPr>
              <a:pPr/>
              <a:t>14</a:t>
            </a:fld>
            <a:endParaRPr lang="en-US" altLang="en-US">
              <a:solidFill>
                <a:prstClr val="black"/>
              </a:solidFill>
              <a:latin typeface="Helvetica"/>
              <a:cs typeface="Helvetica"/>
            </a:endParaRPr>
          </a:p>
        </p:txBody>
      </p:sp>
    </p:spTree>
    <p:extLst>
      <p:ext uri="{BB962C8B-B14F-4D97-AF65-F5344CB8AC3E}">
        <p14:creationId xmlns:p14="http://schemas.microsoft.com/office/powerpoint/2010/main" val="332867037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4754" name="Rectangle 13"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099" name="think-cell Slide" r:id="rId5" imgW="0" imgH="0" progId="">
                  <p:embed/>
                </p:oleObj>
              </mc:Choice>
              <mc:Fallback>
                <p:oleObj name="think-cell Slide"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Isosceles Triangle 19"/>
          <p:cNvSpPr/>
          <p:nvPr/>
        </p:nvSpPr>
        <p:spPr>
          <a:xfrm rot="5400000">
            <a:off x="5419039" y="3460112"/>
            <a:ext cx="3077515" cy="32975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lIns="93296" tIns="46648" rIns="93296" bIns="46648" rtlCol="0" anchor="ctr"/>
          <a:lstStyle/>
          <a:p>
            <a:pPr algn="ctr"/>
            <a:endParaRPr lang="en-US" dirty="0">
              <a:solidFill>
                <a:srgbClr val="FFFFFF"/>
              </a:solidFill>
            </a:endParaRPr>
          </a:p>
        </p:txBody>
      </p:sp>
      <p:sp>
        <p:nvSpPr>
          <p:cNvPr id="21" name="TextBox 20"/>
          <p:cNvSpPr txBox="1"/>
          <p:nvPr/>
        </p:nvSpPr>
        <p:spPr>
          <a:xfrm>
            <a:off x="7122674" y="2113730"/>
            <a:ext cx="2021326" cy="3372027"/>
          </a:xfrm>
          <a:prstGeom prst="rect">
            <a:avLst/>
          </a:prstGeom>
          <a:noFill/>
        </p:spPr>
        <p:txBody>
          <a:bodyPr wrap="square" lIns="93296" tIns="46648" rIns="93296" bIns="46648" rtlCol="0">
            <a:spAutoFit/>
          </a:bodyPr>
          <a:lstStyle/>
          <a:p>
            <a:pPr marL="118241" indent="-118241">
              <a:buFont typeface="Arial" pitchFamily="34" charset="0"/>
              <a:buChar char="•"/>
            </a:pPr>
            <a:r>
              <a:rPr lang="en-US" sz="1500" b="1" dirty="0" smtClean="0">
                <a:solidFill>
                  <a:srgbClr val="000000"/>
                </a:solidFill>
              </a:rPr>
              <a:t>Measures should be patient- centered and outcome-oriented whenever possible</a:t>
            </a:r>
          </a:p>
          <a:p>
            <a:pPr marL="118241" indent="-118241">
              <a:buFont typeface="Arial" pitchFamily="34" charset="0"/>
              <a:buChar char="•"/>
            </a:pPr>
            <a:endParaRPr lang="en-US" b="1" dirty="0" smtClean="0">
              <a:solidFill>
                <a:srgbClr val="000000"/>
              </a:solidFill>
            </a:endParaRPr>
          </a:p>
          <a:p>
            <a:pPr marL="118241" indent="-118241">
              <a:buFont typeface="Arial" pitchFamily="34" charset="0"/>
              <a:buChar char="•"/>
            </a:pPr>
            <a:r>
              <a:rPr lang="en-US" sz="1500" b="1" dirty="0" smtClean="0">
                <a:solidFill>
                  <a:srgbClr val="000000"/>
                </a:solidFill>
              </a:rPr>
              <a:t>Measure </a:t>
            </a:r>
            <a:r>
              <a:rPr lang="en-US" sz="1500" b="1" dirty="0">
                <a:solidFill>
                  <a:srgbClr val="000000"/>
                </a:solidFill>
              </a:rPr>
              <a:t>concepts in each of the </a:t>
            </a:r>
            <a:r>
              <a:rPr lang="en-US" sz="1500" b="1" dirty="0" smtClean="0">
                <a:solidFill>
                  <a:srgbClr val="000000"/>
                </a:solidFill>
              </a:rPr>
              <a:t>six </a:t>
            </a:r>
            <a:r>
              <a:rPr lang="en-US" sz="1500" b="1" dirty="0">
                <a:solidFill>
                  <a:srgbClr val="000000"/>
                </a:solidFill>
              </a:rPr>
              <a:t>domains that are common across providers and settings can form a core set of measures</a:t>
            </a:r>
          </a:p>
        </p:txBody>
      </p:sp>
      <p:sp>
        <p:nvSpPr>
          <p:cNvPr id="27" name="Oval 26"/>
          <p:cNvSpPr/>
          <p:nvPr/>
        </p:nvSpPr>
        <p:spPr>
          <a:xfrm>
            <a:off x="124009" y="3885067"/>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ctr"/>
            <a:endParaRPr lang="en-US" sz="1200" dirty="0">
              <a:solidFill>
                <a:srgbClr val="000000"/>
              </a:solidFill>
            </a:endParaRPr>
          </a:p>
        </p:txBody>
      </p:sp>
      <p:sp>
        <p:nvSpPr>
          <p:cNvPr id="28" name="TextBox 27"/>
          <p:cNvSpPr txBox="1"/>
          <p:nvPr/>
        </p:nvSpPr>
        <p:spPr>
          <a:xfrm>
            <a:off x="279153" y="4260473"/>
            <a:ext cx="2057870" cy="659459"/>
          </a:xfrm>
          <a:prstGeom prst="rect">
            <a:avLst/>
          </a:prstGeom>
          <a:noFill/>
        </p:spPr>
        <p:txBody>
          <a:bodyPr wrap="square" lIns="93296" tIns="46648" rIns="93296" bIns="46648" rtlCol="0">
            <a:spAutoFit/>
          </a:bodyPr>
          <a:lstStyle/>
          <a:p>
            <a:pPr algn="ctr"/>
            <a:r>
              <a:rPr lang="en-US" sz="1200" b="1" dirty="0" smtClean="0">
                <a:solidFill>
                  <a:srgbClr val="000000"/>
                </a:solidFill>
              </a:rPr>
              <a:t>Person-  and Caregiver- Centered Experience and Outcomes</a:t>
            </a:r>
          </a:p>
        </p:txBody>
      </p:sp>
      <p:sp>
        <p:nvSpPr>
          <p:cNvPr id="29" name="TextBox 28"/>
          <p:cNvSpPr txBox="1"/>
          <p:nvPr/>
        </p:nvSpPr>
        <p:spPr>
          <a:xfrm>
            <a:off x="348342" y="4940088"/>
            <a:ext cx="2057870" cy="832871"/>
          </a:xfrm>
          <a:prstGeom prst="rect">
            <a:avLst/>
          </a:prstGeom>
          <a:noFill/>
        </p:spPr>
        <p:txBody>
          <a:bodyPr wrap="square" lIns="93296" tIns="46648" rIns="93296" bIns="46648" rtlCol="0">
            <a:spAutoFit/>
          </a:bodyPr>
          <a:lstStyle/>
          <a:p>
            <a:pPr marL="58738" indent="-58738">
              <a:buFont typeface="Arial" pitchFamily="34" charset="0"/>
              <a:buChar char="•"/>
            </a:pPr>
            <a:r>
              <a:rPr lang="en-US" sz="1200" dirty="0">
                <a:solidFill>
                  <a:srgbClr val="000000"/>
                </a:solidFill>
              </a:rPr>
              <a:t>Patient experience</a:t>
            </a:r>
          </a:p>
          <a:p>
            <a:pPr marL="58738" indent="-58738">
              <a:buFont typeface="Arial" pitchFamily="34" charset="0"/>
              <a:buChar char="•"/>
            </a:pPr>
            <a:r>
              <a:rPr lang="en-US" sz="1200" dirty="0">
                <a:solidFill>
                  <a:srgbClr val="000000"/>
                </a:solidFill>
              </a:rPr>
              <a:t>Caregiver experience</a:t>
            </a:r>
          </a:p>
          <a:p>
            <a:pPr marL="58738" indent="-58738">
              <a:buFont typeface="Arial" pitchFamily="34" charset="0"/>
              <a:buChar char="•"/>
            </a:pPr>
            <a:r>
              <a:rPr lang="en-US" sz="1200" dirty="0">
                <a:solidFill>
                  <a:srgbClr val="000000"/>
                </a:solidFill>
              </a:rPr>
              <a:t>Preference- and goal-oriented care</a:t>
            </a:r>
          </a:p>
        </p:txBody>
      </p:sp>
      <p:sp>
        <p:nvSpPr>
          <p:cNvPr id="30" name="Oval 29"/>
          <p:cNvSpPr/>
          <p:nvPr/>
        </p:nvSpPr>
        <p:spPr>
          <a:xfrm>
            <a:off x="4382014" y="3615875"/>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just"/>
            <a:endParaRPr lang="en-US" sz="1200" dirty="0">
              <a:solidFill>
                <a:srgbClr val="000000"/>
              </a:solidFill>
            </a:endParaRPr>
          </a:p>
        </p:txBody>
      </p:sp>
      <p:sp>
        <p:nvSpPr>
          <p:cNvPr id="31" name="TextBox 30"/>
          <p:cNvSpPr txBox="1"/>
          <p:nvPr/>
        </p:nvSpPr>
        <p:spPr>
          <a:xfrm>
            <a:off x="4503563" y="4119160"/>
            <a:ext cx="2057870" cy="471042"/>
          </a:xfrm>
          <a:prstGeom prst="rect">
            <a:avLst/>
          </a:prstGeom>
          <a:noFill/>
        </p:spPr>
        <p:txBody>
          <a:bodyPr wrap="square" lIns="93296" tIns="46648" rIns="93296" bIns="46648" rtlCol="0">
            <a:spAutoFit/>
          </a:bodyPr>
          <a:lstStyle/>
          <a:p>
            <a:pPr algn="ctr"/>
            <a:r>
              <a:rPr lang="en-US" sz="1200" b="1" dirty="0" smtClean="0">
                <a:solidFill>
                  <a:srgbClr val="000000"/>
                </a:solidFill>
              </a:rPr>
              <a:t>Efficiency and Cost Reduction</a:t>
            </a:r>
          </a:p>
        </p:txBody>
      </p:sp>
      <p:sp>
        <p:nvSpPr>
          <p:cNvPr id="32" name="TextBox 31"/>
          <p:cNvSpPr txBox="1"/>
          <p:nvPr/>
        </p:nvSpPr>
        <p:spPr>
          <a:xfrm>
            <a:off x="4543410" y="4572000"/>
            <a:ext cx="2057870" cy="648205"/>
          </a:xfrm>
          <a:prstGeom prst="rect">
            <a:avLst/>
          </a:prstGeom>
          <a:noFill/>
        </p:spPr>
        <p:txBody>
          <a:bodyPr wrap="square" lIns="93296" tIns="46648" rIns="93296" bIns="46648" rtlCol="0">
            <a:spAutoFit/>
          </a:bodyPr>
          <a:lstStyle/>
          <a:p>
            <a:pPr>
              <a:buFont typeface="Arial" pitchFamily="34" charset="0"/>
              <a:buChar char="•"/>
            </a:pPr>
            <a:r>
              <a:rPr lang="en-US" sz="1200" dirty="0">
                <a:solidFill>
                  <a:srgbClr val="000000"/>
                </a:solidFill>
              </a:rPr>
              <a:t>Cost</a:t>
            </a:r>
          </a:p>
          <a:p>
            <a:pPr>
              <a:buFont typeface="Arial" pitchFamily="34" charset="0"/>
              <a:buChar char="•"/>
            </a:pPr>
            <a:r>
              <a:rPr lang="en-US" sz="1200" dirty="0">
                <a:solidFill>
                  <a:srgbClr val="000000"/>
                </a:solidFill>
              </a:rPr>
              <a:t>Efficiency</a:t>
            </a:r>
          </a:p>
          <a:p>
            <a:pPr>
              <a:buFont typeface="Arial" pitchFamily="34" charset="0"/>
              <a:buChar char="•"/>
            </a:pPr>
            <a:r>
              <a:rPr lang="en-US" sz="1200" dirty="0">
                <a:solidFill>
                  <a:srgbClr val="000000"/>
                </a:solidFill>
              </a:rPr>
              <a:t>Appropriateness</a:t>
            </a:r>
          </a:p>
        </p:txBody>
      </p:sp>
      <p:sp>
        <p:nvSpPr>
          <p:cNvPr id="33" name="Oval 32"/>
          <p:cNvSpPr/>
          <p:nvPr/>
        </p:nvSpPr>
        <p:spPr>
          <a:xfrm>
            <a:off x="2215864" y="1130204"/>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just"/>
            <a:endParaRPr lang="en-US" sz="1200" dirty="0">
              <a:solidFill>
                <a:srgbClr val="000000"/>
              </a:solidFill>
            </a:endParaRPr>
          </a:p>
        </p:txBody>
      </p:sp>
      <p:sp>
        <p:nvSpPr>
          <p:cNvPr id="34" name="TextBox 33"/>
          <p:cNvSpPr txBox="1"/>
          <p:nvPr/>
        </p:nvSpPr>
        <p:spPr>
          <a:xfrm>
            <a:off x="2492953" y="1468768"/>
            <a:ext cx="1815552" cy="286937"/>
          </a:xfrm>
          <a:prstGeom prst="rect">
            <a:avLst/>
          </a:prstGeom>
          <a:noFill/>
        </p:spPr>
        <p:txBody>
          <a:bodyPr wrap="square" lIns="93296" tIns="46648" rIns="93296" bIns="46648" rtlCol="0">
            <a:spAutoFit/>
          </a:bodyPr>
          <a:lstStyle/>
          <a:p>
            <a:pPr algn="ctr"/>
            <a:r>
              <a:rPr lang="en-US" sz="1200" b="1" dirty="0" smtClean="0">
                <a:solidFill>
                  <a:srgbClr val="000000"/>
                </a:solidFill>
              </a:rPr>
              <a:t>Care Coordination</a:t>
            </a:r>
          </a:p>
        </p:txBody>
      </p:sp>
      <p:sp>
        <p:nvSpPr>
          <p:cNvPr id="35" name="TextBox 34"/>
          <p:cNvSpPr txBox="1"/>
          <p:nvPr/>
        </p:nvSpPr>
        <p:spPr>
          <a:xfrm>
            <a:off x="2516408" y="1783711"/>
            <a:ext cx="1835640" cy="1386869"/>
          </a:xfrm>
          <a:prstGeom prst="rect">
            <a:avLst/>
          </a:prstGeom>
          <a:noFill/>
        </p:spPr>
        <p:txBody>
          <a:bodyPr wrap="square" lIns="93296" tIns="46648" rIns="93296" bIns="46648" rtlCol="0">
            <a:spAutoFit/>
          </a:bodyPr>
          <a:lstStyle/>
          <a:p>
            <a:pPr>
              <a:buFont typeface="Arial" pitchFamily="34" charset="0"/>
              <a:buChar char="•"/>
            </a:pPr>
            <a:r>
              <a:rPr lang="en-US" sz="1200" dirty="0">
                <a:solidFill>
                  <a:srgbClr val="000000"/>
                </a:solidFill>
              </a:rPr>
              <a:t>Patient and family activation</a:t>
            </a:r>
          </a:p>
          <a:p>
            <a:pPr>
              <a:buFont typeface="Arial" pitchFamily="34" charset="0"/>
              <a:buChar char="•"/>
            </a:pPr>
            <a:r>
              <a:rPr lang="en-US" sz="1200" dirty="0">
                <a:solidFill>
                  <a:srgbClr val="000000"/>
                </a:solidFill>
              </a:rPr>
              <a:t> Infrastructure and processes for care coordination</a:t>
            </a:r>
          </a:p>
          <a:p>
            <a:pPr>
              <a:buFont typeface="Arial" pitchFamily="34" charset="0"/>
              <a:buChar char="•"/>
            </a:pPr>
            <a:r>
              <a:rPr lang="en-US" sz="1200" dirty="0">
                <a:solidFill>
                  <a:srgbClr val="000000"/>
                </a:solidFill>
              </a:rPr>
              <a:t> Impact of care coordination</a:t>
            </a:r>
          </a:p>
        </p:txBody>
      </p:sp>
      <p:sp>
        <p:nvSpPr>
          <p:cNvPr id="36" name="Oval 35"/>
          <p:cNvSpPr/>
          <p:nvPr/>
        </p:nvSpPr>
        <p:spPr>
          <a:xfrm>
            <a:off x="103921" y="1687186"/>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just"/>
            <a:endParaRPr lang="en-US" sz="1200" dirty="0">
              <a:solidFill>
                <a:srgbClr val="000000"/>
              </a:solidFill>
            </a:endParaRPr>
          </a:p>
        </p:txBody>
      </p:sp>
      <p:sp>
        <p:nvSpPr>
          <p:cNvPr id="37" name="TextBox 36"/>
          <p:cNvSpPr txBox="1"/>
          <p:nvPr/>
        </p:nvSpPr>
        <p:spPr>
          <a:xfrm>
            <a:off x="291548" y="2120979"/>
            <a:ext cx="2057870" cy="282625"/>
          </a:xfrm>
          <a:prstGeom prst="rect">
            <a:avLst/>
          </a:prstGeom>
          <a:noFill/>
        </p:spPr>
        <p:txBody>
          <a:bodyPr wrap="square" lIns="93296" tIns="46648" rIns="93296" bIns="46648" rtlCol="0">
            <a:spAutoFit/>
          </a:bodyPr>
          <a:lstStyle/>
          <a:p>
            <a:r>
              <a:rPr lang="en-US" sz="1200" b="1" dirty="0" smtClean="0">
                <a:solidFill>
                  <a:srgbClr val="000000"/>
                </a:solidFill>
              </a:rPr>
              <a:t>Clinical Quality of Care</a:t>
            </a:r>
          </a:p>
        </p:txBody>
      </p:sp>
      <p:sp>
        <p:nvSpPr>
          <p:cNvPr id="38" name="TextBox 37"/>
          <p:cNvSpPr txBox="1"/>
          <p:nvPr/>
        </p:nvSpPr>
        <p:spPr>
          <a:xfrm>
            <a:off x="245370" y="2420629"/>
            <a:ext cx="2057870" cy="832871"/>
          </a:xfrm>
          <a:prstGeom prst="rect">
            <a:avLst/>
          </a:prstGeom>
          <a:noFill/>
        </p:spPr>
        <p:txBody>
          <a:bodyPr wrap="square" lIns="93296" tIns="46648" rIns="93296" bIns="46648" rtlCol="0">
            <a:spAutoFit/>
          </a:bodyPr>
          <a:lstStyle/>
          <a:p>
            <a:pPr>
              <a:buFont typeface="Arial" pitchFamily="34" charset="0"/>
              <a:buChar char="•"/>
            </a:pPr>
            <a:r>
              <a:rPr lang="en-US" sz="1200" dirty="0">
                <a:solidFill>
                  <a:srgbClr val="000000"/>
                </a:solidFill>
              </a:rPr>
              <a:t>Care type (preventive, acute, post-acute, chronic)</a:t>
            </a:r>
          </a:p>
          <a:p>
            <a:pPr>
              <a:buFont typeface="Arial" pitchFamily="34" charset="0"/>
              <a:buChar char="•"/>
            </a:pPr>
            <a:r>
              <a:rPr lang="en-US" sz="1200" dirty="0">
                <a:solidFill>
                  <a:srgbClr val="000000"/>
                </a:solidFill>
              </a:rPr>
              <a:t>Conditions</a:t>
            </a:r>
          </a:p>
          <a:p>
            <a:pPr>
              <a:buFont typeface="Arial" pitchFamily="34" charset="0"/>
              <a:buChar char="•"/>
            </a:pPr>
            <a:r>
              <a:rPr lang="en-US" sz="1200" dirty="0">
                <a:solidFill>
                  <a:srgbClr val="000000"/>
                </a:solidFill>
              </a:rPr>
              <a:t>Subpopulations</a:t>
            </a:r>
          </a:p>
        </p:txBody>
      </p:sp>
      <p:sp>
        <p:nvSpPr>
          <p:cNvPr id="39" name="Oval 38"/>
          <p:cNvSpPr/>
          <p:nvPr/>
        </p:nvSpPr>
        <p:spPr>
          <a:xfrm>
            <a:off x="4348419" y="1609987"/>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just"/>
            <a:endParaRPr lang="en-US" sz="1200" dirty="0">
              <a:solidFill>
                <a:srgbClr val="000000"/>
              </a:solidFill>
            </a:endParaRPr>
          </a:p>
        </p:txBody>
      </p:sp>
      <p:sp>
        <p:nvSpPr>
          <p:cNvPr id="40" name="TextBox 39"/>
          <p:cNvSpPr txBox="1"/>
          <p:nvPr/>
        </p:nvSpPr>
        <p:spPr>
          <a:xfrm>
            <a:off x="4541836" y="1991992"/>
            <a:ext cx="1981323" cy="463539"/>
          </a:xfrm>
          <a:prstGeom prst="rect">
            <a:avLst/>
          </a:prstGeom>
          <a:noFill/>
        </p:spPr>
        <p:txBody>
          <a:bodyPr wrap="square" lIns="93296" tIns="46648" rIns="93296" bIns="46648" rtlCol="0">
            <a:spAutoFit/>
          </a:bodyPr>
          <a:lstStyle/>
          <a:p>
            <a:pPr algn="ctr"/>
            <a:r>
              <a:rPr lang="en-US" sz="1200" b="1" dirty="0" smtClean="0">
                <a:solidFill>
                  <a:srgbClr val="000000"/>
                </a:solidFill>
              </a:rPr>
              <a:t>Population / Community Health</a:t>
            </a:r>
          </a:p>
        </p:txBody>
      </p:sp>
      <p:sp>
        <p:nvSpPr>
          <p:cNvPr id="41" name="TextBox 40"/>
          <p:cNvSpPr txBox="1"/>
          <p:nvPr/>
        </p:nvSpPr>
        <p:spPr>
          <a:xfrm>
            <a:off x="4658707" y="2476487"/>
            <a:ext cx="2057870" cy="1017537"/>
          </a:xfrm>
          <a:prstGeom prst="rect">
            <a:avLst/>
          </a:prstGeom>
          <a:noFill/>
        </p:spPr>
        <p:txBody>
          <a:bodyPr wrap="square" lIns="93296" tIns="46648" rIns="93296" bIns="46648" rtlCol="0">
            <a:spAutoFit/>
          </a:bodyPr>
          <a:lstStyle/>
          <a:p>
            <a:pPr marL="58738" indent="-58738">
              <a:buFont typeface="Arial" pitchFamily="34" charset="0"/>
              <a:buChar char="•"/>
            </a:pPr>
            <a:r>
              <a:rPr lang="en-US" sz="1200" dirty="0">
                <a:solidFill>
                  <a:srgbClr val="000000"/>
                </a:solidFill>
              </a:rPr>
              <a:t>Health Behaviors</a:t>
            </a:r>
          </a:p>
          <a:p>
            <a:pPr marL="58738" indent="-58738">
              <a:buFont typeface="Arial" pitchFamily="34" charset="0"/>
              <a:buChar char="•"/>
            </a:pPr>
            <a:r>
              <a:rPr lang="en-US" sz="1200" dirty="0">
                <a:solidFill>
                  <a:srgbClr val="000000"/>
                </a:solidFill>
              </a:rPr>
              <a:t>Access</a:t>
            </a:r>
          </a:p>
          <a:p>
            <a:pPr marL="58738" indent="-58738">
              <a:buFont typeface="Arial" pitchFamily="34" charset="0"/>
              <a:buChar char="•"/>
            </a:pPr>
            <a:r>
              <a:rPr lang="en-US" sz="1200" dirty="0">
                <a:solidFill>
                  <a:srgbClr val="000000"/>
                </a:solidFill>
              </a:rPr>
              <a:t>Physical and Social </a:t>
            </a:r>
            <a:r>
              <a:rPr lang="en-US" sz="1200" dirty="0" smtClean="0">
                <a:solidFill>
                  <a:srgbClr val="000000"/>
                </a:solidFill>
              </a:rPr>
              <a:t>  environment</a:t>
            </a:r>
            <a:endParaRPr lang="en-US" sz="1200" dirty="0">
              <a:solidFill>
                <a:srgbClr val="000000"/>
              </a:solidFill>
            </a:endParaRPr>
          </a:p>
          <a:p>
            <a:pPr marL="58738" indent="-58738">
              <a:buFont typeface="Arial" pitchFamily="34" charset="0"/>
              <a:buChar char="•"/>
            </a:pPr>
            <a:r>
              <a:rPr lang="en-US" sz="1200" dirty="0">
                <a:solidFill>
                  <a:srgbClr val="000000"/>
                </a:solidFill>
              </a:rPr>
              <a:t>Health Status</a:t>
            </a:r>
          </a:p>
        </p:txBody>
      </p:sp>
      <p:sp>
        <p:nvSpPr>
          <p:cNvPr id="42" name="Oval 41"/>
          <p:cNvSpPr/>
          <p:nvPr/>
        </p:nvSpPr>
        <p:spPr>
          <a:xfrm>
            <a:off x="2143694" y="4384933"/>
            <a:ext cx="2368158" cy="2368017"/>
          </a:xfrm>
          <a:prstGeom prst="ellipse">
            <a:avLst/>
          </a:prstGeom>
        </p:spPr>
        <p:style>
          <a:lnRef idx="1">
            <a:schemeClr val="dk1"/>
          </a:lnRef>
          <a:fillRef idx="2">
            <a:schemeClr val="dk1"/>
          </a:fillRef>
          <a:effectRef idx="1">
            <a:schemeClr val="dk1"/>
          </a:effectRef>
          <a:fontRef idx="minor">
            <a:schemeClr val="dk1"/>
          </a:fontRef>
        </p:style>
        <p:txBody>
          <a:bodyPr lIns="93296" tIns="46648" rIns="93296" bIns="46648" rtlCol="0" anchor="ctr"/>
          <a:lstStyle/>
          <a:p>
            <a:pPr algn="just"/>
            <a:endParaRPr lang="en-US" sz="1200" dirty="0">
              <a:solidFill>
                <a:srgbClr val="000000"/>
              </a:solidFill>
            </a:endParaRPr>
          </a:p>
        </p:txBody>
      </p:sp>
      <p:sp>
        <p:nvSpPr>
          <p:cNvPr id="43" name="TextBox 42"/>
          <p:cNvSpPr txBox="1"/>
          <p:nvPr/>
        </p:nvSpPr>
        <p:spPr>
          <a:xfrm>
            <a:off x="2492167" y="4964880"/>
            <a:ext cx="1815552" cy="286937"/>
          </a:xfrm>
          <a:prstGeom prst="rect">
            <a:avLst/>
          </a:prstGeom>
          <a:noFill/>
        </p:spPr>
        <p:txBody>
          <a:bodyPr wrap="square" lIns="93296" tIns="46648" rIns="93296" bIns="46648" rtlCol="0">
            <a:spAutoFit/>
          </a:bodyPr>
          <a:lstStyle/>
          <a:p>
            <a:pPr algn="ctr"/>
            <a:r>
              <a:rPr lang="en-US" sz="1200" b="1" dirty="0" smtClean="0">
                <a:solidFill>
                  <a:srgbClr val="000000"/>
                </a:solidFill>
              </a:rPr>
              <a:t>Safety</a:t>
            </a:r>
          </a:p>
        </p:txBody>
      </p:sp>
      <p:sp>
        <p:nvSpPr>
          <p:cNvPr id="44" name="TextBox 43"/>
          <p:cNvSpPr txBox="1"/>
          <p:nvPr/>
        </p:nvSpPr>
        <p:spPr>
          <a:xfrm>
            <a:off x="2442554" y="5307063"/>
            <a:ext cx="1887722" cy="1017537"/>
          </a:xfrm>
          <a:prstGeom prst="rect">
            <a:avLst/>
          </a:prstGeom>
          <a:noFill/>
        </p:spPr>
        <p:txBody>
          <a:bodyPr wrap="square" lIns="93296" tIns="46648" rIns="93296" bIns="46648" rtlCol="0">
            <a:spAutoFit/>
          </a:bodyPr>
          <a:lstStyle/>
          <a:p>
            <a:pPr>
              <a:buFont typeface="Arial" pitchFamily="34" charset="0"/>
              <a:buChar char="•"/>
            </a:pPr>
            <a:r>
              <a:rPr lang="en-US" sz="1200" dirty="0">
                <a:solidFill>
                  <a:srgbClr val="000000"/>
                </a:solidFill>
              </a:rPr>
              <a:t>All-cause harm</a:t>
            </a:r>
          </a:p>
          <a:p>
            <a:pPr>
              <a:buFont typeface="Arial" pitchFamily="34" charset="0"/>
              <a:buChar char="•"/>
            </a:pPr>
            <a:r>
              <a:rPr lang="en-US" sz="1200" dirty="0">
                <a:solidFill>
                  <a:srgbClr val="000000"/>
                </a:solidFill>
              </a:rPr>
              <a:t> HACs</a:t>
            </a:r>
          </a:p>
          <a:p>
            <a:pPr>
              <a:buFont typeface="Arial" pitchFamily="34" charset="0"/>
              <a:buChar char="•"/>
            </a:pPr>
            <a:r>
              <a:rPr lang="en-US" sz="1200" dirty="0">
                <a:solidFill>
                  <a:srgbClr val="000000"/>
                </a:solidFill>
              </a:rPr>
              <a:t> HAIs</a:t>
            </a:r>
          </a:p>
          <a:p>
            <a:pPr>
              <a:buFont typeface="Arial" pitchFamily="34" charset="0"/>
              <a:buChar char="•"/>
            </a:pPr>
            <a:r>
              <a:rPr lang="en-US" sz="1200" dirty="0">
                <a:solidFill>
                  <a:srgbClr val="000000"/>
                </a:solidFill>
              </a:rPr>
              <a:t> Unnecessary care</a:t>
            </a:r>
          </a:p>
          <a:p>
            <a:pPr>
              <a:buFont typeface="Arial" pitchFamily="34" charset="0"/>
              <a:buChar char="•"/>
            </a:pPr>
            <a:r>
              <a:rPr lang="en-US" sz="1200" dirty="0">
                <a:solidFill>
                  <a:srgbClr val="000000"/>
                </a:solidFill>
              </a:rPr>
              <a:t> Medication safety</a:t>
            </a:r>
          </a:p>
        </p:txBody>
      </p:sp>
      <p:sp>
        <p:nvSpPr>
          <p:cNvPr id="3" name="Title 2"/>
          <p:cNvSpPr>
            <a:spLocks noGrp="1"/>
          </p:cNvSpPr>
          <p:nvPr>
            <p:ph type="title"/>
          </p:nvPr>
        </p:nvSpPr>
        <p:spPr/>
        <p:txBody>
          <a:bodyPr/>
          <a:lstStyle/>
          <a:p>
            <a:r>
              <a:rPr lang="en-US" sz="2800" dirty="0"/>
              <a:t>CMS </a:t>
            </a:r>
            <a:r>
              <a:rPr lang="en-US" sz="2800" dirty="0" smtClean="0"/>
              <a:t>Framework </a:t>
            </a:r>
            <a:r>
              <a:rPr lang="en-US" sz="2800" dirty="0"/>
              <a:t>for </a:t>
            </a:r>
            <a:r>
              <a:rPr lang="en-US" sz="2800" dirty="0" smtClean="0"/>
              <a:t>Measurement Maps </a:t>
            </a:r>
            <a:r>
              <a:rPr lang="en-US" sz="2800" dirty="0"/>
              <a:t>to the </a:t>
            </a:r>
            <a:r>
              <a:rPr lang="en-US" sz="2800" dirty="0" smtClean="0"/>
              <a:t>Six </a:t>
            </a:r>
            <a:r>
              <a:rPr lang="en-US" sz="2800" dirty="0"/>
              <a:t>National Quality Strategy </a:t>
            </a:r>
            <a:r>
              <a:rPr lang="en-US" sz="2800" dirty="0" smtClean="0"/>
              <a:t>Priorities</a:t>
            </a:r>
            <a:endParaRPr lang="en-US" dirty="0"/>
          </a:p>
        </p:txBody>
      </p:sp>
      <p:sp>
        <p:nvSpPr>
          <p:cNvPr id="2" name="Slide Number Placeholder 1"/>
          <p:cNvSpPr>
            <a:spLocks noGrp="1"/>
          </p:cNvSpPr>
          <p:nvPr>
            <p:ph type="sldNum" sz="quarter" idx="10"/>
          </p:nvPr>
        </p:nvSpPr>
        <p:spPr/>
        <p:txBody>
          <a:bodyPr/>
          <a:lstStyle/>
          <a:p>
            <a:r>
              <a:rPr lang="en-US" sz="1200" dirty="0" smtClean="0">
                <a:solidFill>
                  <a:srgbClr val="000000"/>
                </a:solidFill>
              </a:rPr>
              <a:t> </a:t>
            </a:r>
            <a:endParaRPr lang="en-US" sz="1200" dirty="0">
              <a:solidFill>
                <a:srgbClr val="000000"/>
              </a:solidFill>
            </a:endParaRPr>
          </a:p>
        </p:txBody>
      </p:sp>
      <p:sp>
        <p:nvSpPr>
          <p:cNvPr id="25"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mtClean="0">
                <a:solidFill>
                  <a:prstClr val="black"/>
                </a:solidFill>
                <a:latin typeface="Helvetica"/>
                <a:cs typeface="Helvetica"/>
              </a:rPr>
              <a:pPr/>
              <a:t>15</a:t>
            </a:fld>
            <a:endParaRPr lang="en-US" altLang="en-US">
              <a:solidFill>
                <a:prstClr val="black"/>
              </a:solidFill>
              <a:latin typeface="Helvetica"/>
              <a:cs typeface="Helvetica"/>
            </a:endParaRPr>
          </a:p>
        </p:txBody>
      </p:sp>
    </p:spTree>
    <p:extLst>
      <p:ext uri="{BB962C8B-B14F-4D97-AF65-F5344CB8AC3E}">
        <p14:creationId xmlns:p14="http://schemas.microsoft.com/office/powerpoint/2010/main" val="4121627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Make Care Safer</a:t>
            </a:r>
            <a:endParaRPr lang="en-US" sz="2800" dirty="0"/>
          </a:p>
        </p:txBody>
      </p:sp>
      <p:graphicFrame>
        <p:nvGraphicFramePr>
          <p:cNvPr id="3" name="Content Placeholder 5"/>
          <p:cNvGraphicFramePr>
            <a:graphicFrameLocks/>
          </p:cNvGraphicFramePr>
          <p:nvPr>
            <p:extLst>
              <p:ext uri="{D42A27DB-BD31-4B8C-83A1-F6EECF244321}">
                <p14:modId xmlns:p14="http://schemas.microsoft.com/office/powerpoint/2010/main" val="706737437"/>
              </p:ext>
            </p:extLst>
          </p:nvPr>
        </p:nvGraphicFramePr>
        <p:xfrm>
          <a:off x="166048" y="2238229"/>
          <a:ext cx="8839200" cy="3234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3740537" y="1616837"/>
            <a:ext cx="1745863" cy="523220"/>
          </a:xfrm>
          <a:prstGeom prst="rect">
            <a:avLst/>
          </a:prstGeom>
          <a:noFill/>
        </p:spPr>
        <p:txBody>
          <a:bodyPr wrap="none" rtlCol="0">
            <a:spAutoFit/>
          </a:bodyPr>
          <a:lstStyle/>
          <a:p>
            <a:pPr algn="ctr"/>
            <a:r>
              <a:rPr lang="en-US" sz="2800" b="1" u="sng" dirty="0" smtClean="0">
                <a:latin typeface="+mj-lt"/>
              </a:rPr>
              <a:t>Objectives</a:t>
            </a:r>
            <a:endParaRPr lang="en-US" sz="2800" b="1" u="sng" dirty="0">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3821342944"/>
              </p:ext>
            </p:extLst>
          </p:nvPr>
        </p:nvGraphicFramePr>
        <p:xfrm>
          <a:off x="327544" y="5545919"/>
          <a:ext cx="8379726" cy="365760"/>
        </p:xfrm>
        <a:graphic>
          <a:graphicData uri="http://schemas.openxmlformats.org/drawingml/2006/table">
            <a:tbl>
              <a:tblPr firstRow="1" bandRow="1">
                <a:tableStyleId>{3B4B98B0-60AC-42C2-AFA5-B58CD77FA1E5}</a:tableStyleId>
              </a:tblPr>
              <a:tblGrid>
                <a:gridCol w="1396621"/>
                <a:gridCol w="1396621"/>
                <a:gridCol w="1396621"/>
                <a:gridCol w="1396621"/>
                <a:gridCol w="1396621"/>
                <a:gridCol w="1396621"/>
              </a:tblGrid>
              <a:tr h="336266">
                <a:tc>
                  <a:txBody>
                    <a:bodyPr/>
                    <a:lstStyle/>
                    <a:p>
                      <a:pPr algn="ctr"/>
                      <a:r>
                        <a:rPr lang="en-US" b="1" dirty="0" smtClean="0">
                          <a:solidFill>
                            <a:schemeClr val="tx2">
                              <a:lumMod val="75000"/>
                            </a:schemeClr>
                          </a:solidFill>
                        </a:rPr>
                        <a:t>Goal 1</a:t>
                      </a:r>
                      <a:endParaRPr lang="en-US" b="1" dirty="0">
                        <a:solidFill>
                          <a:schemeClr val="tx2">
                            <a:lumMod val="75000"/>
                          </a:schemeClr>
                        </a:solidFill>
                      </a:endParaRPr>
                    </a:p>
                  </a:txBody>
                  <a:tcPr/>
                </a:tc>
                <a:tc>
                  <a:txBody>
                    <a:bodyPr/>
                    <a:lstStyle/>
                    <a:p>
                      <a:pPr algn="ctr"/>
                      <a:r>
                        <a:rPr lang="en-US" b="0" dirty="0" smtClean="0">
                          <a:solidFill>
                            <a:schemeClr val="bg1">
                              <a:lumMod val="65000"/>
                            </a:schemeClr>
                          </a:solidFill>
                        </a:rPr>
                        <a:t>Goal 2</a:t>
                      </a:r>
                      <a:endParaRPr lang="en-US" b="0" dirty="0">
                        <a:solidFill>
                          <a:schemeClr val="bg1">
                            <a:lumMod val="65000"/>
                          </a:schemeClr>
                        </a:solidFill>
                      </a:endParaRPr>
                    </a:p>
                  </a:txBody>
                  <a:tcPr/>
                </a:tc>
                <a:tc>
                  <a:txBody>
                    <a:bodyPr/>
                    <a:lstStyle/>
                    <a:p>
                      <a:pPr algn="ctr"/>
                      <a:r>
                        <a:rPr lang="en-US" b="0" dirty="0" smtClean="0">
                          <a:solidFill>
                            <a:schemeClr val="bg1">
                              <a:lumMod val="65000"/>
                            </a:schemeClr>
                          </a:solidFill>
                        </a:rPr>
                        <a:t>Goal 3</a:t>
                      </a:r>
                      <a:endParaRPr lang="en-US" b="0" dirty="0">
                        <a:solidFill>
                          <a:schemeClr val="bg1">
                            <a:lumMod val="65000"/>
                          </a:schemeClr>
                        </a:solidFill>
                      </a:endParaRPr>
                    </a:p>
                  </a:txBody>
                  <a:tcPr/>
                </a:tc>
                <a:tc>
                  <a:txBody>
                    <a:bodyPr/>
                    <a:lstStyle/>
                    <a:p>
                      <a:pPr algn="ctr"/>
                      <a:r>
                        <a:rPr lang="en-US" b="0" dirty="0" smtClean="0">
                          <a:solidFill>
                            <a:schemeClr val="bg1">
                              <a:lumMod val="65000"/>
                            </a:schemeClr>
                          </a:solidFill>
                        </a:rPr>
                        <a:t>Goal 4</a:t>
                      </a:r>
                      <a:endParaRPr lang="en-US" b="0" dirty="0">
                        <a:solidFill>
                          <a:schemeClr val="bg1">
                            <a:lumMod val="65000"/>
                          </a:schemeClr>
                        </a:solidFill>
                      </a:endParaRPr>
                    </a:p>
                  </a:txBody>
                  <a:tcPr/>
                </a:tc>
                <a:tc>
                  <a:txBody>
                    <a:bodyPr/>
                    <a:lstStyle/>
                    <a:p>
                      <a:pPr algn="ctr"/>
                      <a:r>
                        <a:rPr lang="en-US" b="0" dirty="0" smtClean="0">
                          <a:solidFill>
                            <a:schemeClr val="bg1">
                              <a:lumMod val="65000"/>
                            </a:schemeClr>
                          </a:solidFill>
                        </a:rPr>
                        <a:t>Goal 5</a:t>
                      </a:r>
                      <a:endParaRPr lang="en-US" b="0" dirty="0">
                        <a:solidFill>
                          <a:schemeClr val="bg1">
                            <a:lumMod val="65000"/>
                          </a:schemeClr>
                        </a:solidFill>
                      </a:endParaRPr>
                    </a:p>
                  </a:txBody>
                  <a:tcPr/>
                </a:tc>
                <a:tc>
                  <a:txBody>
                    <a:bodyPr/>
                    <a:lstStyle/>
                    <a:p>
                      <a:pPr algn="ctr"/>
                      <a:r>
                        <a:rPr lang="en-US" b="0" dirty="0" smtClean="0">
                          <a:solidFill>
                            <a:schemeClr val="bg1">
                              <a:lumMod val="65000"/>
                            </a:schemeClr>
                          </a:solidFill>
                        </a:rPr>
                        <a:t>Goal 6</a:t>
                      </a:r>
                      <a:endParaRPr lang="en-US" b="0" dirty="0">
                        <a:solidFill>
                          <a:schemeClr val="bg1">
                            <a:lumMod val="65000"/>
                          </a:schemeClr>
                        </a:solidFill>
                      </a:endParaRPr>
                    </a:p>
                  </a:txBody>
                  <a:tcPr/>
                </a:tc>
              </a:tr>
            </a:tbl>
          </a:graphicData>
        </a:graphic>
      </p:graphicFrame>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238D672-3AE0-41C7-AB39-EC6909932772}" type="slidenum">
              <a:rPr lang="en-US" altLang="en-US" sz="1800">
                <a:solidFill>
                  <a:prstClr val="black"/>
                </a:solidFill>
                <a:latin typeface="Helvetica"/>
                <a:cs typeface="Helvetica"/>
              </a:rPr>
              <a:pPr/>
              <a:t>16</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1907073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Promote Effective </a:t>
            </a:r>
            <a:r>
              <a:rPr lang="en-US" sz="2800" dirty="0"/>
              <a:t>P</a:t>
            </a:r>
            <a:r>
              <a:rPr lang="en-US" sz="2800" dirty="0" smtClean="0"/>
              <a:t>revention and Treatment</a:t>
            </a:r>
            <a:endParaRPr lang="en-US" sz="2800" dirty="0"/>
          </a:p>
        </p:txBody>
      </p:sp>
      <p:graphicFrame>
        <p:nvGraphicFramePr>
          <p:cNvPr id="3" name="Content Placeholder 5"/>
          <p:cNvGraphicFramePr>
            <a:graphicFrameLocks/>
          </p:cNvGraphicFramePr>
          <p:nvPr>
            <p:extLst>
              <p:ext uri="{D42A27DB-BD31-4B8C-83A1-F6EECF244321}">
                <p14:modId xmlns:p14="http://schemas.microsoft.com/office/powerpoint/2010/main" val="345102783"/>
              </p:ext>
            </p:extLst>
          </p:nvPr>
        </p:nvGraphicFramePr>
        <p:xfrm>
          <a:off x="166048" y="2238229"/>
          <a:ext cx="8839200" cy="3234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3668103" y="1655139"/>
            <a:ext cx="1745863" cy="523220"/>
          </a:xfrm>
          <a:prstGeom prst="rect">
            <a:avLst/>
          </a:prstGeom>
          <a:noFill/>
        </p:spPr>
        <p:txBody>
          <a:bodyPr wrap="none" rtlCol="0">
            <a:spAutoFit/>
          </a:bodyPr>
          <a:lstStyle/>
          <a:p>
            <a:r>
              <a:rPr lang="en-US" sz="2800" b="1" u="sng" dirty="0" smtClean="0">
                <a:latin typeface="+mj-lt"/>
              </a:rPr>
              <a:t>Objectives</a:t>
            </a:r>
            <a:endParaRPr lang="en-US" sz="2800" b="1" u="sng" dirty="0">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678579719"/>
              </p:ext>
            </p:extLst>
          </p:nvPr>
        </p:nvGraphicFramePr>
        <p:xfrm>
          <a:off x="327544" y="5545919"/>
          <a:ext cx="8379726" cy="365760"/>
        </p:xfrm>
        <a:graphic>
          <a:graphicData uri="http://schemas.openxmlformats.org/drawingml/2006/table">
            <a:tbl>
              <a:tblPr firstRow="1" bandRow="1">
                <a:tableStyleId>{3B4B98B0-60AC-42C2-AFA5-B58CD77FA1E5}</a:tableStyleId>
              </a:tblPr>
              <a:tblGrid>
                <a:gridCol w="1396621"/>
                <a:gridCol w="1396621"/>
                <a:gridCol w="1396621"/>
                <a:gridCol w="1396621"/>
                <a:gridCol w="1396621"/>
                <a:gridCol w="1396621"/>
              </a:tblGrid>
              <a:tr h="336266">
                <a:tc>
                  <a:txBody>
                    <a:bodyPr/>
                    <a:lstStyle/>
                    <a:p>
                      <a:pPr algn="ctr"/>
                      <a:r>
                        <a:rPr lang="en-US" b="0" dirty="0" smtClean="0">
                          <a:solidFill>
                            <a:schemeClr val="bg1">
                              <a:lumMod val="75000"/>
                            </a:schemeClr>
                          </a:solidFill>
                        </a:rPr>
                        <a:t>Goal 1</a:t>
                      </a:r>
                      <a:endParaRPr lang="en-US" b="0" dirty="0">
                        <a:solidFill>
                          <a:schemeClr val="bg1">
                            <a:lumMod val="75000"/>
                          </a:schemeClr>
                        </a:solidFill>
                      </a:endParaRPr>
                    </a:p>
                  </a:txBody>
                  <a:tcPr/>
                </a:tc>
                <a:tc>
                  <a:txBody>
                    <a:bodyPr/>
                    <a:lstStyle/>
                    <a:p>
                      <a:pPr algn="ctr"/>
                      <a:r>
                        <a:rPr lang="en-US" b="0" dirty="0" smtClean="0">
                          <a:solidFill>
                            <a:schemeClr val="bg1">
                              <a:lumMod val="75000"/>
                            </a:schemeClr>
                          </a:solidFill>
                        </a:rPr>
                        <a:t>Goal 2</a:t>
                      </a:r>
                      <a:endParaRPr lang="en-US" b="0" dirty="0">
                        <a:solidFill>
                          <a:schemeClr val="bg1">
                            <a:lumMod val="75000"/>
                          </a:schemeClr>
                        </a:solidFill>
                      </a:endParaRPr>
                    </a:p>
                  </a:txBody>
                  <a:tcPr/>
                </a:tc>
                <a:tc>
                  <a:txBody>
                    <a:bodyPr/>
                    <a:lstStyle/>
                    <a:p>
                      <a:pPr algn="ctr"/>
                      <a:r>
                        <a:rPr lang="en-US" b="0" dirty="0" smtClean="0">
                          <a:solidFill>
                            <a:schemeClr val="bg1">
                              <a:lumMod val="75000"/>
                            </a:schemeClr>
                          </a:solidFill>
                        </a:rPr>
                        <a:t>Goal 3</a:t>
                      </a:r>
                      <a:endParaRPr lang="en-US" b="0" dirty="0">
                        <a:solidFill>
                          <a:schemeClr val="bg1">
                            <a:lumMod val="75000"/>
                          </a:schemeClr>
                        </a:solidFill>
                      </a:endParaRPr>
                    </a:p>
                  </a:txBody>
                  <a:tcPr/>
                </a:tc>
                <a:tc>
                  <a:txBody>
                    <a:bodyPr/>
                    <a:lstStyle/>
                    <a:p>
                      <a:pPr algn="ctr"/>
                      <a:r>
                        <a:rPr lang="en-US" b="1" dirty="0" smtClean="0">
                          <a:solidFill>
                            <a:schemeClr val="tx2">
                              <a:lumMod val="50000"/>
                            </a:schemeClr>
                          </a:solidFill>
                        </a:rPr>
                        <a:t>Goal 4</a:t>
                      </a:r>
                      <a:endParaRPr lang="en-US" b="1" dirty="0">
                        <a:solidFill>
                          <a:schemeClr val="tx2">
                            <a:lumMod val="50000"/>
                          </a:schemeClr>
                        </a:solidFill>
                      </a:endParaRPr>
                    </a:p>
                  </a:txBody>
                  <a:tcPr/>
                </a:tc>
                <a:tc>
                  <a:txBody>
                    <a:bodyPr/>
                    <a:lstStyle/>
                    <a:p>
                      <a:pPr algn="ctr"/>
                      <a:r>
                        <a:rPr lang="en-US" b="0" dirty="0" smtClean="0">
                          <a:solidFill>
                            <a:schemeClr val="bg1">
                              <a:lumMod val="65000"/>
                            </a:schemeClr>
                          </a:solidFill>
                        </a:rPr>
                        <a:t>Goal 5</a:t>
                      </a:r>
                      <a:endParaRPr lang="en-US" b="0" dirty="0">
                        <a:solidFill>
                          <a:schemeClr val="bg1">
                            <a:lumMod val="65000"/>
                          </a:schemeClr>
                        </a:solidFill>
                      </a:endParaRPr>
                    </a:p>
                  </a:txBody>
                  <a:tcPr/>
                </a:tc>
                <a:tc>
                  <a:txBody>
                    <a:bodyPr/>
                    <a:lstStyle/>
                    <a:p>
                      <a:pPr algn="ctr"/>
                      <a:r>
                        <a:rPr lang="en-US" b="0" dirty="0" smtClean="0">
                          <a:solidFill>
                            <a:schemeClr val="bg1">
                              <a:lumMod val="65000"/>
                            </a:schemeClr>
                          </a:solidFill>
                        </a:rPr>
                        <a:t>Goal 6</a:t>
                      </a:r>
                      <a:endParaRPr lang="en-US" b="0" dirty="0">
                        <a:solidFill>
                          <a:schemeClr val="bg1">
                            <a:lumMod val="65000"/>
                          </a:schemeClr>
                        </a:solidFill>
                      </a:endParaRPr>
                    </a:p>
                  </a:txBody>
                  <a:tcPr/>
                </a:tc>
              </a:tr>
            </a:tbl>
          </a:graphicData>
        </a:graphic>
      </p:graphicFrame>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238D672-3AE0-41C7-AB39-EC6909932772}" type="slidenum">
              <a:rPr lang="en-US" altLang="en-US" sz="1800">
                <a:solidFill>
                  <a:prstClr val="black"/>
                </a:solidFill>
                <a:latin typeface="Helvetica"/>
                <a:cs typeface="Helvetica"/>
              </a:rPr>
              <a:pPr/>
              <a:t>17</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3697770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smtClean="0"/>
              <a:t>CMS’ Vision for Quality Measurement</a:t>
            </a:r>
            <a:endParaRPr lang="en-US" sz="2800" dirty="0"/>
          </a:p>
        </p:txBody>
      </p:sp>
      <p:sp>
        <p:nvSpPr>
          <p:cNvPr id="3" name="Content Placeholder 2"/>
          <p:cNvSpPr>
            <a:spLocks noGrp="1"/>
          </p:cNvSpPr>
          <p:nvPr>
            <p:ph idx="1"/>
          </p:nvPr>
        </p:nvSpPr>
        <p:spPr/>
        <p:txBody>
          <a:bodyPr/>
          <a:lstStyle/>
          <a:p>
            <a:r>
              <a:rPr lang="en-US" sz="2000" dirty="0" smtClean="0">
                <a:solidFill>
                  <a:schemeClr val="tx1"/>
                </a:solidFill>
              </a:rPr>
              <a:t>Align measures with the National Quality Strategy and six measure domains/priorities</a:t>
            </a:r>
          </a:p>
          <a:p>
            <a:r>
              <a:rPr lang="en-US" sz="2000" dirty="0" smtClean="0">
                <a:solidFill>
                  <a:schemeClr val="tx1"/>
                </a:solidFill>
              </a:rPr>
              <a:t>Implement measures that fill critical gaps within the six domains, particularly patient experience and patient-reported outcomes</a:t>
            </a:r>
          </a:p>
          <a:p>
            <a:r>
              <a:rPr lang="en-US" sz="2000" dirty="0" smtClean="0">
                <a:solidFill>
                  <a:schemeClr val="tx1"/>
                </a:solidFill>
              </a:rPr>
              <a:t>Align measures across CMS programs whenever possible </a:t>
            </a:r>
          </a:p>
          <a:p>
            <a:r>
              <a:rPr lang="en-US" sz="2000" dirty="0" smtClean="0">
                <a:solidFill>
                  <a:schemeClr val="tx1"/>
                </a:solidFill>
              </a:rPr>
              <a:t>Promote parsimonious and core sets of measures</a:t>
            </a:r>
          </a:p>
          <a:p>
            <a:r>
              <a:rPr lang="en-US" sz="2000" dirty="0" smtClean="0">
                <a:solidFill>
                  <a:schemeClr val="tx1"/>
                </a:solidFill>
              </a:rPr>
              <a:t>Remove measures that are no longer appropriate (e.g., topped out)</a:t>
            </a:r>
          </a:p>
          <a:p>
            <a:r>
              <a:rPr lang="en-US" sz="2000" dirty="0" smtClean="0">
                <a:solidFill>
                  <a:schemeClr val="tx1"/>
                </a:solidFill>
              </a:rPr>
              <a:t>Align measures with external stakeholders, including private payers, boards, and specialty societies</a:t>
            </a:r>
          </a:p>
          <a:p>
            <a:r>
              <a:rPr lang="en-US" sz="2000" dirty="0" smtClean="0">
                <a:solidFill>
                  <a:schemeClr val="tx1"/>
                </a:solidFill>
              </a:rPr>
              <a:t>Improve measures over time (a major aim)</a:t>
            </a:r>
          </a:p>
          <a:p>
            <a:endParaRPr lang="en-US" sz="2000" dirty="0">
              <a:solidFill>
                <a:schemeClr val="tx1"/>
              </a:solidFill>
            </a:endParaRPr>
          </a:p>
        </p:txBody>
      </p:sp>
      <p:sp>
        <p:nvSpPr>
          <p:cNvPr id="4" name="Slide Number Placeholder 3"/>
          <p:cNvSpPr>
            <a:spLocks noGrp="1"/>
          </p:cNvSpPr>
          <p:nvPr>
            <p:ph type="sldNum" sz="quarter" idx="10"/>
          </p:nvPr>
        </p:nvSpPr>
        <p:spPr/>
        <p:txBody>
          <a:bodyPr/>
          <a:lstStyle/>
          <a:p>
            <a:r>
              <a:rPr lang="en-US" dirty="0" smtClean="0"/>
              <a:t> </a:t>
            </a:r>
            <a:endParaRPr lang="en-US" dirty="0"/>
          </a:p>
        </p:txBody>
      </p:sp>
      <p:sp>
        <p:nvSpPr>
          <p:cNvPr id="5"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mtClean="0">
                <a:solidFill>
                  <a:prstClr val="black"/>
                </a:solidFill>
                <a:latin typeface="Helvetica"/>
                <a:cs typeface="Helvetica"/>
              </a:rPr>
              <a:pPr/>
              <a:t>18</a:t>
            </a:fld>
            <a:endParaRPr lang="en-US" altLang="en-US">
              <a:solidFill>
                <a:prstClr val="black"/>
              </a:solidFill>
              <a:latin typeface="Helvetica"/>
              <a:cs typeface="Helvetica"/>
            </a:endParaRPr>
          </a:p>
        </p:txBody>
      </p:sp>
    </p:spTree>
    <p:extLst>
      <p:ext uri="{BB962C8B-B14F-4D97-AF65-F5344CB8AC3E}">
        <p14:creationId xmlns:p14="http://schemas.microsoft.com/office/powerpoint/2010/main" val="317097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00" dirty="0" smtClean="0"/>
              <a:t>Landscape of Quality Measurement</a:t>
            </a:r>
            <a:endParaRPr lang="en-US" sz="2800" dirty="0"/>
          </a:p>
        </p:txBody>
      </p:sp>
      <p:sp>
        <p:nvSpPr>
          <p:cNvPr id="3" name="Content Placeholder 2"/>
          <p:cNvSpPr>
            <a:spLocks noGrp="1"/>
          </p:cNvSpPr>
          <p:nvPr>
            <p:ph idx="1"/>
          </p:nvPr>
        </p:nvSpPr>
        <p:spPr/>
        <p:txBody>
          <a:bodyPr/>
          <a:lstStyle/>
          <a:p>
            <a:r>
              <a:rPr lang="en-US" dirty="0" smtClean="0">
                <a:solidFill>
                  <a:schemeClr val="tx1"/>
                </a:solidFill>
              </a:rPr>
              <a:t>Historically a silo approach to quality measurement</a:t>
            </a:r>
          </a:p>
          <a:p>
            <a:pPr lvl="1"/>
            <a:r>
              <a:rPr lang="en-US" dirty="0" smtClean="0">
                <a:solidFill>
                  <a:schemeClr val="tx1"/>
                </a:solidFill>
              </a:rPr>
              <a:t>Different measures within each quality program</a:t>
            </a:r>
          </a:p>
          <a:p>
            <a:pPr lvl="1"/>
            <a:r>
              <a:rPr lang="en-US" dirty="0" smtClean="0">
                <a:solidFill>
                  <a:schemeClr val="tx1"/>
                </a:solidFill>
              </a:rPr>
              <a:t>Different reporting criteria for each quality program</a:t>
            </a:r>
          </a:p>
          <a:p>
            <a:r>
              <a:rPr lang="en-US" dirty="0" smtClean="0">
                <a:solidFill>
                  <a:schemeClr val="tx1"/>
                </a:solidFill>
              </a:rPr>
              <a:t>No clear measure development strategy</a:t>
            </a:r>
          </a:p>
          <a:p>
            <a:r>
              <a:rPr lang="en-US" dirty="0" smtClean="0">
                <a:solidFill>
                  <a:schemeClr val="tx1"/>
                </a:solidFill>
              </a:rPr>
              <a:t>Typically disease-specific measures</a:t>
            </a:r>
          </a:p>
          <a:p>
            <a:r>
              <a:rPr lang="en-US" dirty="0" smtClean="0">
                <a:solidFill>
                  <a:schemeClr val="tx1"/>
                </a:solidFill>
              </a:rPr>
              <a:t>Confusing and burdensome to stakeholders</a:t>
            </a:r>
          </a:p>
          <a:p>
            <a:r>
              <a:rPr lang="en-US" dirty="0" smtClean="0">
                <a:solidFill>
                  <a:schemeClr val="tx1"/>
                </a:solidFill>
              </a:rPr>
              <a:t>Burdensome to CMS, with stovepipe solutions to quality measurement</a:t>
            </a:r>
          </a:p>
          <a:p>
            <a:pPr lvl="1"/>
            <a:endParaRPr lang="en-US" dirty="0"/>
          </a:p>
        </p:txBody>
      </p:sp>
      <p:sp>
        <p:nvSpPr>
          <p:cNvPr id="4" name="Slide Number Placeholder 3"/>
          <p:cNvSpPr>
            <a:spLocks noGrp="1"/>
          </p:cNvSpPr>
          <p:nvPr>
            <p:ph type="sldNum" sz="quarter" idx="10"/>
          </p:nvPr>
        </p:nvSpPr>
        <p:spPr>
          <a:prstGeom prst="rect">
            <a:avLst/>
          </a:prstGeom>
        </p:spPr>
        <p:txBody>
          <a:bodyPr/>
          <a:lstStyle/>
          <a:p>
            <a:r>
              <a:rPr lang="en-US" dirty="0" smtClean="0">
                <a:solidFill>
                  <a:prstClr val="black">
                    <a:tint val="75000"/>
                  </a:prstClr>
                </a:solidFill>
              </a:rPr>
              <a:t> </a:t>
            </a:r>
            <a:endParaRPr lang="en-US" dirty="0">
              <a:solidFill>
                <a:prstClr val="black">
                  <a:tint val="75000"/>
                </a:prstClr>
              </a:solidFill>
            </a:endParaRPr>
          </a:p>
        </p:txBody>
      </p:sp>
      <p:sp>
        <p:nvSpPr>
          <p:cNvPr id="6"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mtClean="0">
                <a:solidFill>
                  <a:prstClr val="black"/>
                </a:solidFill>
                <a:latin typeface="Helvetica"/>
                <a:cs typeface="Helvetica"/>
              </a:rPr>
              <a:pPr/>
              <a:t>19</a:t>
            </a:fld>
            <a:endParaRPr lang="en-US" altLang="en-US">
              <a:solidFill>
                <a:prstClr val="black"/>
              </a:solidFill>
              <a:latin typeface="Helvetica"/>
              <a:cs typeface="Helvetica"/>
            </a:endParaRPr>
          </a:p>
        </p:txBody>
      </p:sp>
    </p:spTree>
    <p:extLst>
      <p:ext uri="{BB962C8B-B14F-4D97-AF65-F5344CB8AC3E}">
        <p14:creationId xmlns:p14="http://schemas.microsoft.com/office/powerpoint/2010/main" val="3374038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62745"/>
            <a:ext cx="8229600" cy="661416"/>
          </a:xfrm>
        </p:spPr>
        <p:txBody>
          <a:bodyPr/>
          <a:lstStyle/>
          <a:p>
            <a:r>
              <a:rPr lang="en-US" sz="3200" b="0" dirty="0" smtClean="0">
                <a:latin typeface="Helvetica" pitchFamily="34" charset="0"/>
                <a:cs typeface="Helvetica" pitchFamily="34" charset="0"/>
              </a:rPr>
              <a:t>Housekeeping</a:t>
            </a:r>
            <a:endParaRPr lang="en-US" sz="3200" b="0" dirty="0">
              <a:latin typeface="Helvetica" pitchFamily="34" charset="0"/>
              <a:cs typeface="Helvetica" pitchFamily="34" charset="0"/>
            </a:endParaRPr>
          </a:p>
        </p:txBody>
      </p:sp>
      <p:sp>
        <p:nvSpPr>
          <p:cNvPr id="2" name="Content Placeholder 1"/>
          <p:cNvSpPr>
            <a:spLocks noGrp="1"/>
          </p:cNvSpPr>
          <p:nvPr>
            <p:ph idx="1"/>
          </p:nvPr>
        </p:nvSpPr>
        <p:spPr/>
        <p:txBody>
          <a:bodyPr/>
          <a:lstStyle/>
          <a:p>
            <a:pPr marL="457200" lvl="0" indent="-457200" algn="l">
              <a:buFont typeface="Arial" pitchFamily="34" charset="0"/>
              <a:buChar char="•"/>
            </a:pPr>
            <a:endParaRPr lang="en-US" sz="1600" dirty="0" smtClean="0">
              <a:latin typeface="Helvetica" pitchFamily="34" charset="0"/>
              <a:cs typeface="Helvetica" pitchFamily="34" charset="0"/>
            </a:endParaRPr>
          </a:p>
          <a:p>
            <a:pPr marL="457200" indent="-457200" algn="l">
              <a:buFont typeface="Arial" pitchFamily="34" charset="0"/>
              <a:buChar char="•"/>
            </a:pPr>
            <a:endParaRPr lang="en-US" dirty="0"/>
          </a:p>
        </p:txBody>
      </p:sp>
      <p:sp>
        <p:nvSpPr>
          <p:cNvPr id="28675"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9E0F1BB-78D0-44F0-8346-16CF49AAB6D9}" type="slidenum">
              <a:rPr lang="en-US" sz="2000" smtClean="0">
                <a:solidFill>
                  <a:srgbClr val="000000"/>
                </a:solidFill>
                <a:latin typeface="Helvetica" pitchFamily="34" charset="0"/>
                <a:cs typeface="Helvetica" pitchFamily="34" charset="0"/>
              </a:rPr>
              <a:pPr fontAlgn="base">
                <a:spcBef>
                  <a:spcPct val="0"/>
                </a:spcBef>
                <a:spcAft>
                  <a:spcPct val="0"/>
                </a:spcAft>
                <a:defRPr/>
              </a:pPr>
              <a:t>2</a:t>
            </a:fld>
            <a:endParaRPr lang="en-US" sz="2000" dirty="0" smtClean="0">
              <a:solidFill>
                <a:srgbClr val="000000"/>
              </a:solidFill>
              <a:latin typeface="Helvetica" pitchFamily="34" charset="0"/>
              <a:cs typeface="Helvetica" pitchFamily="34" charset="0"/>
            </a:endParaRPr>
          </a:p>
        </p:txBody>
      </p:sp>
      <p:sp>
        <p:nvSpPr>
          <p:cNvPr id="5" name="Content Placeholder 1"/>
          <p:cNvSpPr>
            <a:spLocks noGrp="1"/>
          </p:cNvSpPr>
          <p:nvPr>
            <p:ph sz="half" idx="4294967295"/>
          </p:nvPr>
        </p:nvSpPr>
        <p:spPr>
          <a:xfrm>
            <a:off x="264270" y="1227159"/>
            <a:ext cx="3586348" cy="4955275"/>
          </a:xfrm>
        </p:spPr>
        <p:txBody>
          <a:bodyPr>
            <a:normAutofit fontScale="92500" lnSpcReduction="20000"/>
          </a:bodyPr>
          <a:lstStyle/>
          <a:p>
            <a:r>
              <a:rPr lang="en-US" sz="2200" dirty="0" smtClean="0">
                <a:latin typeface="Helvetica" pitchFamily="34" charset="0"/>
                <a:cs typeface="Helvetica" pitchFamily="34" charset="0"/>
              </a:rPr>
              <a:t>Submit technical questions via chat</a:t>
            </a:r>
          </a:p>
          <a:p>
            <a:r>
              <a:rPr lang="en-US" sz="2200" dirty="0" smtClean="0">
                <a:latin typeface="Helvetica" pitchFamily="34" charset="0"/>
                <a:cs typeface="Helvetica" pitchFamily="34" charset="0"/>
              </a:rPr>
              <a:t>If </a:t>
            </a:r>
            <a:r>
              <a:rPr lang="en-US" sz="2200" dirty="0">
                <a:latin typeface="Helvetica" pitchFamily="34" charset="0"/>
                <a:cs typeface="Helvetica" pitchFamily="34" charset="0"/>
              </a:rPr>
              <a:t>you lose your </a:t>
            </a:r>
            <a:r>
              <a:rPr lang="en-US" sz="2200" dirty="0" smtClean="0">
                <a:latin typeface="Helvetica" pitchFamily="34" charset="0"/>
                <a:cs typeface="Helvetica" pitchFamily="34" charset="0"/>
              </a:rPr>
              <a:t>Internet </a:t>
            </a:r>
            <a:r>
              <a:rPr lang="en-US" sz="2200" dirty="0">
                <a:latin typeface="Helvetica" pitchFamily="34" charset="0"/>
                <a:cs typeface="Helvetica" pitchFamily="34" charset="0"/>
              </a:rPr>
              <a:t>connection, reconnect using the link emailed to </a:t>
            </a:r>
            <a:r>
              <a:rPr lang="en-US" sz="2200" dirty="0" smtClean="0">
                <a:latin typeface="Helvetica" pitchFamily="34" charset="0"/>
                <a:cs typeface="Helvetica" pitchFamily="34" charset="0"/>
              </a:rPr>
              <a:t>you</a:t>
            </a:r>
            <a:endParaRPr lang="en-US" sz="2200" dirty="0">
              <a:latin typeface="Helvetica" pitchFamily="34" charset="0"/>
              <a:cs typeface="Helvetica" pitchFamily="34" charset="0"/>
            </a:endParaRPr>
          </a:p>
          <a:p>
            <a:r>
              <a:rPr lang="en-US" sz="2200" dirty="0">
                <a:latin typeface="Helvetica" pitchFamily="34" charset="0"/>
                <a:cs typeface="Helvetica" pitchFamily="34" charset="0"/>
              </a:rPr>
              <a:t>If you lose your phone connection, </a:t>
            </a:r>
            <a:r>
              <a:rPr lang="en-US" sz="2200" dirty="0" smtClean="0">
                <a:latin typeface="Helvetica" pitchFamily="34" charset="0"/>
                <a:cs typeface="Helvetica" pitchFamily="34" charset="0"/>
              </a:rPr>
              <a:t>re-dial </a:t>
            </a:r>
            <a:r>
              <a:rPr lang="en-US" sz="2200" dirty="0">
                <a:latin typeface="Helvetica" pitchFamily="34" charset="0"/>
                <a:cs typeface="Helvetica" pitchFamily="34" charset="0"/>
              </a:rPr>
              <a:t>the phone number and </a:t>
            </a:r>
            <a:r>
              <a:rPr lang="en-US" sz="2200" dirty="0" smtClean="0">
                <a:latin typeface="Helvetica" pitchFamily="34" charset="0"/>
                <a:cs typeface="Helvetica" pitchFamily="34" charset="0"/>
              </a:rPr>
              <a:t>re-join</a:t>
            </a:r>
            <a:endParaRPr lang="en-US" sz="2200" dirty="0">
              <a:latin typeface="Helvetica" pitchFamily="34" charset="0"/>
              <a:cs typeface="Helvetica" pitchFamily="34" charset="0"/>
            </a:endParaRPr>
          </a:p>
          <a:p>
            <a:r>
              <a:rPr lang="en-US" sz="2200" dirty="0">
                <a:latin typeface="Helvetica" pitchFamily="34" charset="0"/>
                <a:cs typeface="Helvetica" pitchFamily="34" charset="0"/>
              </a:rPr>
              <a:t>ReadyTalk support: </a:t>
            </a:r>
            <a:br>
              <a:rPr lang="en-US" sz="2200" dirty="0">
                <a:latin typeface="Helvetica" pitchFamily="34" charset="0"/>
                <a:cs typeface="Helvetica" pitchFamily="34" charset="0"/>
              </a:rPr>
            </a:br>
            <a:r>
              <a:rPr lang="en-US" sz="2200" dirty="0" smtClean="0">
                <a:latin typeface="Helvetica" pitchFamily="34" charset="0"/>
                <a:cs typeface="Helvetica" pitchFamily="34" charset="0"/>
              </a:rPr>
              <a:t>800-843-9166</a:t>
            </a:r>
          </a:p>
          <a:p>
            <a:r>
              <a:rPr lang="en-US" sz="2200" dirty="0" smtClean="0">
                <a:latin typeface="Helvetica" pitchFamily="34" charset="0"/>
                <a:cs typeface="Helvetica" pitchFamily="34" charset="0"/>
              </a:rPr>
              <a:t>Closed captioning: </a:t>
            </a:r>
            <a:r>
              <a:rPr lang="en-US" u="sng" dirty="0" smtClean="0">
                <a:hlinkClick r:id="rId3"/>
              </a:rPr>
              <a:t>http</a:t>
            </a:r>
            <a:r>
              <a:rPr lang="en-US" u="sng" dirty="0">
                <a:hlinkClick r:id="rId3"/>
              </a:rPr>
              <a:t>://www.captionedtext.com/client/event.aspx?CustomerID=1159&amp;EventID=2428648</a:t>
            </a:r>
            <a:endParaRPr lang="en-US" sz="2000" dirty="0"/>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7500" y="1535668"/>
            <a:ext cx="5162550" cy="40465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Right Arrow 1"/>
          <p:cNvSpPr>
            <a:spLocks noChangeArrowheads="1"/>
          </p:cNvSpPr>
          <p:nvPr/>
        </p:nvSpPr>
        <p:spPr bwMode="auto">
          <a:xfrm rot="19252939" flipH="1">
            <a:off x="4572649" y="4176350"/>
            <a:ext cx="771242" cy="195514"/>
          </a:xfrm>
          <a:prstGeom prst="rightArrow">
            <a:avLst>
              <a:gd name="adj1" fmla="val 50000"/>
              <a:gd name="adj2" fmla="val 50000"/>
            </a:avLst>
          </a:prstGeom>
          <a:solidFill>
            <a:srgbClr val="FF0000"/>
          </a:solidFill>
          <a:ln w="9525">
            <a:solidFill>
              <a:schemeClr val="tx1"/>
            </a:solidFill>
            <a:round/>
            <a:headEnd/>
            <a:tailEnd/>
          </a:ln>
          <a:effectLst>
            <a:outerShdw dist="38100" dir="2700000" algn="tl" rotWithShape="0">
              <a:srgbClr val="808080">
                <a:alpha val="39998"/>
              </a:srgbClr>
            </a:outerShdw>
          </a:effectLst>
        </p:spPr>
        <p:txBody>
          <a:bodyPr/>
          <a:lstStyle/>
          <a:p>
            <a:pPr defTabSz="457200"/>
            <a:endParaRPr lang="en-US" dirty="0">
              <a:solidFill>
                <a:prstClr val="black"/>
              </a:solidFill>
              <a:latin typeface="Franklin Gothic Book" pitchFamily="34" charset="0"/>
            </a:endParaRPr>
          </a:p>
        </p:txBody>
      </p:sp>
    </p:spTree>
    <p:extLst>
      <p:ext uri="{BB962C8B-B14F-4D97-AF65-F5344CB8AC3E}">
        <p14:creationId xmlns:p14="http://schemas.microsoft.com/office/powerpoint/2010/main" val="3062929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The Future of Quality Measurement for Improvement and Accountability</a:t>
            </a:r>
            <a:endParaRPr lang="en-US" sz="2800" dirty="0"/>
          </a:p>
        </p:txBody>
      </p:sp>
      <p:sp>
        <p:nvSpPr>
          <p:cNvPr id="3" name="Content Placeholder 2"/>
          <p:cNvSpPr>
            <a:spLocks noGrp="1"/>
          </p:cNvSpPr>
          <p:nvPr>
            <p:ph idx="1"/>
          </p:nvPr>
        </p:nvSpPr>
        <p:spPr>
          <a:xfrm>
            <a:off x="304800" y="1676400"/>
            <a:ext cx="8534400" cy="4419600"/>
          </a:xfrm>
        </p:spPr>
        <p:txBody>
          <a:bodyPr/>
          <a:lstStyle/>
          <a:p>
            <a:r>
              <a:rPr lang="en-US" dirty="0" smtClean="0">
                <a:solidFill>
                  <a:schemeClr val="tx1"/>
                </a:solidFill>
              </a:rPr>
              <a:t>Transition meaningful quality measures away from setting-specific, narrow snapshots</a:t>
            </a:r>
          </a:p>
          <a:p>
            <a:r>
              <a:rPr lang="en-US" dirty="0" smtClean="0">
                <a:solidFill>
                  <a:schemeClr val="tx1"/>
                </a:solidFill>
              </a:rPr>
              <a:t>Reorient and align measures around patient-centered outcomes that span across settings</a:t>
            </a:r>
          </a:p>
          <a:p>
            <a:r>
              <a:rPr lang="en-US" dirty="0" smtClean="0">
                <a:solidFill>
                  <a:schemeClr val="tx1"/>
                </a:solidFill>
              </a:rPr>
              <a:t>Base measures on patient-centered episodes of care</a:t>
            </a:r>
          </a:p>
          <a:p>
            <a:r>
              <a:rPr lang="en-US" dirty="0" smtClean="0">
                <a:solidFill>
                  <a:schemeClr val="tx1"/>
                </a:solidFill>
              </a:rPr>
              <a:t>Capture measurement at three main levels (individual clinician, group/facility, population/community)</a:t>
            </a:r>
          </a:p>
          <a:p>
            <a:r>
              <a:rPr lang="en-US" dirty="0" smtClean="0">
                <a:solidFill>
                  <a:schemeClr val="tx1"/>
                </a:solidFill>
              </a:rPr>
              <a:t>Why do we measure? </a:t>
            </a:r>
          </a:p>
          <a:p>
            <a:pPr lvl="1"/>
            <a:r>
              <a:rPr lang="en-US" dirty="0" smtClean="0">
                <a:solidFill>
                  <a:schemeClr val="tx1"/>
                </a:solidFill>
              </a:rPr>
              <a:t>Improvement</a:t>
            </a:r>
          </a:p>
        </p:txBody>
      </p:sp>
      <p:sp>
        <p:nvSpPr>
          <p:cNvPr id="5" name="TextBox 4"/>
          <p:cNvSpPr txBox="1"/>
          <p:nvPr/>
        </p:nvSpPr>
        <p:spPr>
          <a:xfrm>
            <a:off x="0" y="6172200"/>
            <a:ext cx="6781800" cy="738664"/>
          </a:xfrm>
          <a:prstGeom prst="rect">
            <a:avLst/>
          </a:prstGeom>
          <a:noFill/>
        </p:spPr>
        <p:txBody>
          <a:bodyPr wrap="square" rtlCol="0">
            <a:spAutoFit/>
          </a:bodyPr>
          <a:lstStyle/>
          <a:p>
            <a:r>
              <a:rPr lang="en-US" sz="1400" b="1" dirty="0" smtClean="0">
                <a:solidFill>
                  <a:srgbClr val="000000"/>
                </a:solidFill>
              </a:rPr>
              <a:t>Source: Conway PH,</a:t>
            </a:r>
            <a:r>
              <a:rPr lang="en-US" sz="1400" b="1" dirty="0">
                <a:solidFill>
                  <a:srgbClr val="000000"/>
                </a:solidFill>
              </a:rPr>
              <a:t> </a:t>
            </a:r>
            <a:r>
              <a:rPr lang="en-US" sz="1400" b="1" dirty="0" smtClean="0">
                <a:solidFill>
                  <a:srgbClr val="000000"/>
                </a:solidFill>
              </a:rPr>
              <a:t>Mostashari F, Clancy C. </a:t>
            </a:r>
            <a:r>
              <a:rPr lang="en-US" sz="1400" b="1" dirty="0">
                <a:solidFill>
                  <a:srgbClr val="000000"/>
                </a:solidFill>
              </a:rPr>
              <a:t>The Future of Quality </a:t>
            </a:r>
            <a:r>
              <a:rPr lang="en-US" sz="1400" b="1" dirty="0" smtClean="0">
                <a:solidFill>
                  <a:srgbClr val="000000"/>
                </a:solidFill>
              </a:rPr>
              <a:t>Measurement for </a:t>
            </a:r>
            <a:r>
              <a:rPr lang="en-US" sz="1400" b="1" dirty="0">
                <a:solidFill>
                  <a:srgbClr val="000000"/>
                </a:solidFill>
              </a:rPr>
              <a:t>Improvement and Accountability</a:t>
            </a:r>
            <a:r>
              <a:rPr lang="en-US" sz="1400" b="1" dirty="0" smtClean="0">
                <a:solidFill>
                  <a:srgbClr val="000000"/>
                </a:solidFill>
              </a:rPr>
              <a:t>. </a:t>
            </a:r>
            <a:r>
              <a:rPr lang="en-US" sz="1400" b="1" i="1" dirty="0" smtClean="0">
                <a:solidFill>
                  <a:srgbClr val="000000"/>
                </a:solidFill>
              </a:rPr>
              <a:t>JAMA</a:t>
            </a:r>
            <a:r>
              <a:rPr lang="en-US" sz="1400" b="1" dirty="0" smtClean="0">
                <a:solidFill>
                  <a:srgbClr val="000000"/>
                </a:solidFill>
              </a:rPr>
              <a:t> 2013 June 5; </a:t>
            </a:r>
            <a:r>
              <a:rPr lang="en-US" sz="1400" b="1" dirty="0" err="1">
                <a:solidFill>
                  <a:srgbClr val="000000"/>
                </a:solidFill>
              </a:rPr>
              <a:t>Vol</a:t>
            </a:r>
            <a:r>
              <a:rPr lang="en-US" sz="1400" b="1" dirty="0">
                <a:solidFill>
                  <a:srgbClr val="000000"/>
                </a:solidFill>
              </a:rPr>
              <a:t> 309, No. 21 </a:t>
            </a:r>
            <a:r>
              <a:rPr lang="en-US" sz="1400" b="1" dirty="0" smtClean="0">
                <a:solidFill>
                  <a:srgbClr val="000000"/>
                </a:solidFill>
              </a:rPr>
              <a:t>2215–2216.</a:t>
            </a:r>
            <a:endParaRPr lang="en-US" sz="1400" b="1" dirty="0">
              <a:solidFill>
                <a:srgbClr val="000000"/>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238D672-3AE0-41C7-AB39-EC6909932772}" type="slidenum">
              <a:rPr lang="en-US" altLang="en-US" sz="1800">
                <a:solidFill>
                  <a:prstClr val="black"/>
                </a:solidFill>
                <a:latin typeface="Helvetica"/>
                <a:cs typeface="Helvetica"/>
              </a:rPr>
              <a:pPr/>
              <a:t>20</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1028437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CMS Activities on Patient-Reported Outcome Measures (PROMs)</a:t>
            </a:r>
            <a:endParaRPr lang="en-US" sz="2800" dirty="0"/>
          </a:p>
        </p:txBody>
      </p:sp>
      <p:sp>
        <p:nvSpPr>
          <p:cNvPr id="3" name="Content Placeholder 2"/>
          <p:cNvSpPr>
            <a:spLocks noGrp="1"/>
          </p:cNvSpPr>
          <p:nvPr>
            <p:ph idx="1"/>
          </p:nvPr>
        </p:nvSpPr>
        <p:spPr/>
        <p:txBody>
          <a:bodyPr/>
          <a:lstStyle/>
          <a:p>
            <a:r>
              <a:rPr lang="en-US" sz="2000" dirty="0" smtClean="0">
                <a:solidFill>
                  <a:schemeClr val="tx1"/>
                </a:solidFill>
              </a:rPr>
              <a:t>In 2012, CMS funded the NQF to develop guidance on development of PROMs </a:t>
            </a:r>
          </a:p>
          <a:p>
            <a:r>
              <a:rPr lang="en-US" sz="2000" dirty="0" smtClean="0">
                <a:solidFill>
                  <a:schemeClr val="tx1"/>
                </a:solidFill>
              </a:rPr>
              <a:t>CMS currently uses a number of PROMs in our clinician reporting programs  (e.g., depression, functional status)</a:t>
            </a:r>
          </a:p>
          <a:p>
            <a:r>
              <a:rPr lang="en-US" sz="2000" dirty="0" smtClean="0">
                <a:solidFill>
                  <a:schemeClr val="tx1"/>
                </a:solidFill>
              </a:rPr>
              <a:t>CMS and HHS are working to identify existing PROMs that can be rapidly incorporated into our quality reporting programs, including the ACO program and CMMI models</a:t>
            </a:r>
          </a:p>
          <a:p>
            <a:r>
              <a:rPr lang="en-US" sz="2000" dirty="0" smtClean="0">
                <a:solidFill>
                  <a:schemeClr val="tx1"/>
                </a:solidFill>
              </a:rPr>
              <a:t>CMS and ONC are currently developing PROMs for the hospital and outpatient setting</a:t>
            </a:r>
          </a:p>
          <a:p>
            <a:pPr lvl="1"/>
            <a:r>
              <a:rPr lang="en-US" sz="1800" dirty="0" smtClean="0">
                <a:solidFill>
                  <a:schemeClr val="tx1"/>
                </a:solidFill>
              </a:rPr>
              <a:t>Disease-specific functional status </a:t>
            </a:r>
          </a:p>
          <a:p>
            <a:pPr lvl="1"/>
            <a:r>
              <a:rPr lang="en-US" sz="1800" dirty="0" smtClean="0">
                <a:solidFill>
                  <a:schemeClr val="tx1"/>
                </a:solidFill>
              </a:rPr>
              <a:t>General functional status</a:t>
            </a:r>
          </a:p>
          <a:p>
            <a:r>
              <a:rPr lang="en-US" sz="2000" dirty="0" smtClean="0">
                <a:solidFill>
                  <a:schemeClr val="tx1"/>
                </a:solidFill>
              </a:rPr>
              <a:t>CMS now includes patients in all measure development work in order to understand the outcomes that are most important to patients and families</a:t>
            </a:r>
            <a:endParaRPr lang="en-US" sz="2000" dirty="0">
              <a:solidFill>
                <a:schemeClr val="tx1"/>
              </a:solidFill>
            </a:endParaRPr>
          </a:p>
        </p:txBody>
      </p:sp>
      <p:sp>
        <p:nvSpPr>
          <p:cNvPr id="4" name="Slide Number Placeholder 3"/>
          <p:cNvSpPr>
            <a:spLocks noGrp="1"/>
          </p:cNvSpPr>
          <p:nvPr>
            <p:ph type="sldNum" sz="quarter" idx="10"/>
          </p:nvPr>
        </p:nvSpPr>
        <p:spPr/>
        <p:txBody>
          <a:bodyPr/>
          <a:lstStyle/>
          <a:p>
            <a:r>
              <a:rPr lang="en-US" dirty="0" smtClean="0"/>
              <a:t> </a:t>
            </a:r>
            <a:endParaRPr lang="en-US" dirty="0"/>
          </a:p>
        </p:txBody>
      </p:sp>
      <p:sp>
        <p:nvSpPr>
          <p:cNvPr id="5"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mtClean="0">
                <a:solidFill>
                  <a:prstClr val="black"/>
                </a:solidFill>
                <a:latin typeface="Helvetica"/>
                <a:cs typeface="Helvetica"/>
              </a:rPr>
              <a:pPr/>
              <a:t>21</a:t>
            </a:fld>
            <a:endParaRPr lang="en-US" altLang="en-US">
              <a:solidFill>
                <a:prstClr val="black"/>
              </a:solidFill>
              <a:latin typeface="Helvetica"/>
              <a:cs typeface="Helvetica"/>
            </a:endParaRPr>
          </a:p>
        </p:txBody>
      </p:sp>
    </p:spTree>
    <p:extLst>
      <p:ext uri="{BB962C8B-B14F-4D97-AF65-F5344CB8AC3E}">
        <p14:creationId xmlns:p14="http://schemas.microsoft.com/office/powerpoint/2010/main" val="18682740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362200"/>
            <a:ext cx="7772400" cy="946150"/>
          </a:xfrm>
        </p:spPr>
        <p:txBody>
          <a:bodyPr>
            <a:normAutofit fontScale="90000"/>
          </a:bodyPr>
          <a:lstStyle/>
          <a:p>
            <a:r>
              <a:rPr lang="en-US" dirty="0" smtClean="0"/>
              <a:t>Kevin Larsen, M.D., FACP</a:t>
            </a:r>
            <a:br>
              <a:rPr lang="en-US" dirty="0" smtClean="0"/>
            </a:br>
            <a:r>
              <a:rPr lang="en-US" dirty="0" smtClean="0"/>
              <a:t>Medical Director, Meaningful Use</a:t>
            </a:r>
            <a:endParaRPr lang="en-US" sz="2700" dirty="0"/>
          </a:p>
        </p:txBody>
      </p:sp>
      <p:sp>
        <p:nvSpPr>
          <p:cNvPr id="6" name="Subtitle 5"/>
          <p:cNvSpPr>
            <a:spLocks noGrp="1"/>
          </p:cNvSpPr>
          <p:nvPr>
            <p:ph type="subTitle" idx="1"/>
          </p:nvPr>
        </p:nvSpPr>
        <p:spPr>
          <a:xfrm>
            <a:off x="457200" y="3429000"/>
            <a:ext cx="8187070" cy="1012125"/>
          </a:xfrm>
        </p:spPr>
        <p:txBody>
          <a:bodyPr>
            <a:normAutofit fontScale="92500" lnSpcReduction="10000"/>
          </a:bodyPr>
          <a:lstStyle/>
          <a:p>
            <a:r>
              <a:rPr lang="en-US" dirty="0" smtClean="0"/>
              <a:t>Office of the National Coordinator for Health Information Technology</a:t>
            </a:r>
          </a:p>
          <a:p>
            <a:r>
              <a:rPr lang="en-US" dirty="0"/>
              <a:t>	</a:t>
            </a:r>
            <a:endParaRPr lang="en-US" dirty="0" smtClean="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7622" y="4380437"/>
            <a:ext cx="3314070" cy="107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22</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3250226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IE_graphic.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5715000" cy="561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5257800" y="3962400"/>
            <a:ext cx="4137025" cy="2581275"/>
          </a:xfrm>
          <a:prstGeom prst="rect">
            <a:avLst/>
          </a:prstGeom>
        </p:spPr>
        <p:txBody>
          <a:bodyPr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lnSpc>
                <a:spcPct val="80000"/>
              </a:lnSpc>
              <a:spcBef>
                <a:spcPct val="0"/>
              </a:spcBef>
              <a:spcAft>
                <a:spcPct val="0"/>
              </a:spcAft>
            </a:pPr>
            <a:r>
              <a:rPr lang="en-US" altLang="en-US" sz="5400" b="1" smtClean="0">
                <a:solidFill>
                  <a:srgbClr val="1D234F"/>
                </a:solidFill>
                <a:cs typeface="Arial" pitchFamily="34" charset="0"/>
              </a:rPr>
              <a:t/>
            </a:r>
            <a:br>
              <a:rPr lang="en-US" altLang="en-US" sz="5400" b="1" smtClean="0">
                <a:solidFill>
                  <a:srgbClr val="1D234F"/>
                </a:solidFill>
                <a:cs typeface="Arial" pitchFamily="34" charset="0"/>
              </a:rPr>
            </a:br>
            <a:r>
              <a:rPr lang="en-US" altLang="en-US" sz="5400" b="1" smtClean="0">
                <a:solidFill>
                  <a:srgbClr val="1D234F"/>
                </a:solidFill>
                <a:cs typeface="Arial" pitchFamily="34" charset="0"/>
              </a:rPr>
              <a:t>Health Information </a:t>
            </a:r>
          </a:p>
          <a:p>
            <a:pPr eaLnBrk="1" fontAlgn="base" hangingPunct="1">
              <a:lnSpc>
                <a:spcPct val="80000"/>
              </a:lnSpc>
              <a:spcBef>
                <a:spcPct val="0"/>
              </a:spcBef>
              <a:spcAft>
                <a:spcPct val="0"/>
              </a:spcAft>
            </a:pPr>
            <a:r>
              <a:rPr lang="en-US" altLang="en-US" sz="5400" b="1" smtClean="0">
                <a:solidFill>
                  <a:srgbClr val="1D234F"/>
                </a:solidFill>
                <a:cs typeface="Arial" pitchFamily="34" charset="0"/>
              </a:rPr>
              <a:t>Exchange</a:t>
            </a:r>
          </a:p>
        </p:txBody>
      </p:sp>
      <p:sp>
        <p:nvSpPr>
          <p:cNvPr id="4"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23</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14573494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a:xfrm>
            <a:off x="530225" y="1692275"/>
            <a:ext cx="3008313" cy="914400"/>
          </a:xfrm>
        </p:spPr>
        <p:txBody>
          <a:bodyPr/>
          <a:lstStyle/>
          <a:p>
            <a:endParaRPr lang="en-US" altLang="en-US" smtClean="0"/>
          </a:p>
        </p:txBody>
      </p:sp>
      <p:pic>
        <p:nvPicPr>
          <p:cNvPr id="3074" name="Picture Placeholder 5" descr="senior getting help.jpg"/>
          <p:cNvPicPr>
            <a:picLocks noGrp="1" noChangeAspect="1"/>
          </p:cNvPicPr>
          <p:nvPr>
            <p:ph type="pic" idx="1"/>
          </p:nvPr>
        </p:nvPicPr>
        <p:blipFill>
          <a:blip r:embed="rId3">
            <a:extLst>
              <a:ext uri="{28A0092B-C50C-407E-A947-70E740481C1C}">
                <a14:useLocalDpi xmlns:a14="http://schemas.microsoft.com/office/drawing/2010/main" val="0"/>
              </a:ext>
            </a:extLst>
          </a:blip>
          <a:srcRect/>
          <a:stretch>
            <a:fillRect/>
          </a:stretch>
        </p:blipFill>
        <p:spPr>
          <a:xfrm>
            <a:off x="-76200" y="0"/>
            <a:ext cx="9220200" cy="6915150"/>
          </a:xfrm>
        </p:spPr>
      </p:pic>
      <p:sp>
        <p:nvSpPr>
          <p:cNvPr id="64516" name="Title 6"/>
          <p:cNvSpPr>
            <a:spLocks noGrp="1"/>
          </p:cNvSpPr>
          <p:nvPr>
            <p:ph type="body" sz="half" idx="2"/>
          </p:nvPr>
        </p:nvSpPr>
        <p:spPr>
          <a:xfrm>
            <a:off x="1306513" y="292100"/>
            <a:ext cx="6096000" cy="804863"/>
          </a:xfrm>
        </p:spPr>
        <p:txBody>
          <a:bodyPr>
            <a:normAutofit/>
          </a:bodyPr>
          <a:lstStyle/>
          <a:p>
            <a:pPr>
              <a:buClr>
                <a:srgbClr val="404040"/>
              </a:buClr>
            </a:pPr>
            <a:r>
              <a:rPr lang="en-US" altLang="en-US" sz="4000" smtClean="0">
                <a:solidFill>
                  <a:schemeClr val="bg1"/>
                </a:solidFill>
              </a:rPr>
              <a:t>“I am the expert about me.”</a:t>
            </a:r>
          </a:p>
        </p:txBody>
      </p:sp>
      <p:sp>
        <p:nvSpPr>
          <p:cNvPr id="3077" name="TextBox 1"/>
          <p:cNvSpPr txBox="1">
            <a:spLocks noChangeArrowheads="1"/>
          </p:cNvSpPr>
          <p:nvPr/>
        </p:nvSpPr>
        <p:spPr bwMode="auto">
          <a:xfrm>
            <a:off x="0" y="3865563"/>
            <a:ext cx="66880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US" altLang="en-US" sz="4000" dirty="0" smtClean="0">
                <a:solidFill>
                  <a:prstClr val="white"/>
                </a:solidFill>
              </a:rPr>
              <a:t>Patient-Reported Outcomes</a:t>
            </a:r>
          </a:p>
        </p:txBody>
      </p:sp>
      <p:sp>
        <p:nvSpPr>
          <p:cNvPr id="7" name="Slide Number Placeholder 5"/>
          <p:cNvSpPr txBox="1">
            <a:spLocks/>
          </p:cNvSpPr>
          <p:nvPr/>
        </p:nvSpPr>
        <p:spPr>
          <a:xfrm>
            <a:off x="6705600" y="65087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200" kern="1200">
                <a:solidFill>
                  <a:srgbClr val="898989"/>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z="1800" smtClean="0">
                <a:solidFill>
                  <a:schemeClr val="bg1"/>
                </a:solidFill>
                <a:latin typeface="Helvetica"/>
                <a:cs typeface="Helvetica"/>
              </a:rPr>
              <a:pPr/>
              <a:t>24</a:t>
            </a:fld>
            <a:endParaRPr lang="en-US" altLang="en-US" sz="1800" dirty="0">
              <a:solidFill>
                <a:schemeClr val="bg1"/>
              </a:solidFill>
              <a:latin typeface="Helvetica"/>
              <a:cs typeface="Helvetica"/>
            </a:endParaRPr>
          </a:p>
        </p:txBody>
      </p:sp>
    </p:spTree>
    <p:extLst>
      <p:ext uri="{BB962C8B-B14F-4D97-AF65-F5344CB8AC3E}">
        <p14:creationId xmlns:p14="http://schemas.microsoft.com/office/powerpoint/2010/main" val="7238756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1447800" y="1076325"/>
            <a:ext cx="6727825" cy="1362075"/>
          </a:xfrm>
          <a:prstGeom prst="rect">
            <a:avLst/>
          </a:prstGeom>
        </p:spPr>
        <p:txBody>
          <a:bodyPr anchor="ctr"/>
          <a:lstStyle>
            <a:lvl1pPr algn="l" defTabSz="914400" rtl="0" eaLnBrk="1" latinLnBrk="0" hangingPunct="1">
              <a:spcBef>
                <a:spcPct val="0"/>
              </a:spcBef>
              <a:buNone/>
              <a:defRPr sz="2800" b="1" kern="1200" spc="-100">
                <a:solidFill>
                  <a:schemeClr val="bg1"/>
                </a:solidFill>
                <a:latin typeface="Calibri"/>
                <a:ea typeface="+mj-ea"/>
                <a:cs typeface="Calibri"/>
              </a:defRPr>
            </a:lvl1pPr>
          </a:lstStyle>
          <a:p>
            <a:pPr fontAlgn="base">
              <a:lnSpc>
                <a:spcPct val="80000"/>
              </a:lnSpc>
              <a:spcAft>
                <a:spcPct val="0"/>
              </a:spcAft>
              <a:defRPr/>
            </a:pPr>
            <a:r>
              <a:rPr lang="en-US" sz="5400" spc="-150" dirty="0" smtClean="0">
                <a:solidFill>
                  <a:srgbClr val="1D234F"/>
                </a:solidFill>
                <a:latin typeface="Arial"/>
                <a:cs typeface="Arial"/>
              </a:rPr>
              <a:t>INTEROPERABILITY</a:t>
            </a:r>
            <a:endParaRPr lang="en-US" sz="5400" spc="-150" baseline="30000" dirty="0">
              <a:solidFill>
                <a:srgbClr val="1D234F"/>
              </a:solidFill>
              <a:latin typeface="Arial"/>
              <a:cs typeface="Arial"/>
            </a:endParaRPr>
          </a:p>
        </p:txBody>
      </p:sp>
      <p:sp>
        <p:nvSpPr>
          <p:cNvPr id="4"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25</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8577994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p:nvPr>
        </p:nvSpPr>
        <p:spPr/>
        <p:txBody>
          <a:bodyPr/>
          <a:lstStyle/>
          <a:p>
            <a:r>
              <a:rPr lang="en-US" altLang="en-US" b="1" dirty="0" smtClean="0">
                <a:solidFill>
                  <a:schemeClr val="bg1"/>
                </a:solidFill>
                <a:latin typeface="Arial" panose="020B0604020202020204" pitchFamily="34" charset="0"/>
                <a:cs typeface="Arial" panose="020B0604020202020204" pitchFamily="34" charset="0"/>
              </a:rPr>
              <a:t>Common Data Elements: </a:t>
            </a:r>
            <a:br>
              <a:rPr lang="en-US" altLang="en-US" b="1" dirty="0" smtClean="0">
                <a:solidFill>
                  <a:schemeClr val="bg1"/>
                </a:solidFill>
                <a:latin typeface="Arial" panose="020B0604020202020204" pitchFamily="34" charset="0"/>
                <a:cs typeface="Arial" panose="020B0604020202020204" pitchFamily="34" charset="0"/>
              </a:rPr>
            </a:br>
            <a:r>
              <a:rPr lang="en-US" altLang="en-US" b="1" dirty="0" smtClean="0">
                <a:solidFill>
                  <a:schemeClr val="bg1"/>
                </a:solidFill>
                <a:latin typeface="Arial" panose="020B0604020202020204" pitchFamily="34" charset="0"/>
                <a:cs typeface="Arial" panose="020B0604020202020204" pitchFamily="34" charset="0"/>
              </a:rPr>
              <a:t>The Future</a:t>
            </a:r>
          </a:p>
        </p:txBody>
      </p:sp>
      <p:sp>
        <p:nvSpPr>
          <p:cNvPr id="18435" name="Content Placeholder 22"/>
          <p:cNvSpPr>
            <a:spLocks noGrp="1"/>
          </p:cNvSpPr>
          <p:nvPr>
            <p:ph idx="1"/>
          </p:nvPr>
        </p:nvSpPr>
        <p:spPr/>
        <p:txBody>
          <a:bodyPr>
            <a:normAutofit/>
          </a:bodyPr>
          <a:lstStyle/>
          <a:p>
            <a:pPr>
              <a:buFontTx/>
              <a:buNone/>
              <a:defRPr/>
            </a:pPr>
            <a:r>
              <a:rPr lang="en-US" i="1" smtClean="0">
                <a:solidFill>
                  <a:srgbClr val="003399"/>
                </a:solidFill>
                <a:ea typeface="+mn-ea"/>
              </a:rPr>
              <a:t>A terminology based metadata solution frees data consumers from data interpretation</a:t>
            </a:r>
          </a:p>
          <a:p>
            <a:pPr>
              <a:buFont typeface="Arial" charset="0"/>
              <a:buChar char="•"/>
              <a:defRPr/>
            </a:pPr>
            <a:endParaRPr lang="en-US" smtClean="0">
              <a:ea typeface="+mn-ea"/>
            </a:endParaRPr>
          </a:p>
        </p:txBody>
      </p:sp>
      <p:pic>
        <p:nvPicPr>
          <p:cNvPr id="7171" name="Picture 23" descr="The graphic on the slide is an illustration of a world with metadata. It is similar to the graphic on slide 13 with the same three different questions and possible answers on the left hand side of the screen. On the right is a person with a lightbulb above his head indicating understanding of the data. In the middle are the three different sources of data: Participant Registry, Clinical database, and Research Database. To the right is Metadata based on standard terminiologies. This illustration indicates metadata based on a standard terminology frees data consumers from manual data interpretati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71600"/>
            <a:ext cx="838200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26</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405918426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57200" y="160338"/>
            <a:ext cx="8458200" cy="1143000"/>
          </a:xfrm>
        </p:spPr>
        <p:txBody>
          <a:bodyPr/>
          <a:lstStyle/>
          <a:p>
            <a:endParaRPr lang="en-US" altLang="en-US" sz="2400" smtClean="0">
              <a:solidFill>
                <a:srgbClr val="FFC000"/>
              </a:solidFill>
            </a:endParaRPr>
          </a:p>
        </p:txBody>
      </p:sp>
      <p:sp>
        <p:nvSpPr>
          <p:cNvPr id="921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A0509EA2-27C8-4B1B-AEDE-59269CC4FDA8}" type="slidenum">
              <a:rPr lang="en-US" altLang="en-US" sz="1200">
                <a:solidFill>
                  <a:srgbClr val="898989"/>
                </a:solidFill>
                <a:latin typeface="Calibri" pitchFamily="34" charset="0"/>
              </a:rPr>
              <a:pPr eaLnBrk="1" hangingPunct="1"/>
              <a:t>27</a:t>
            </a:fld>
            <a:endParaRPr lang="en-US" altLang="en-US" sz="1200">
              <a:solidFill>
                <a:srgbClr val="898989"/>
              </a:solidFill>
              <a:latin typeface="Calibri" pitchFamily="34" charset="0"/>
            </a:endParaRPr>
          </a:p>
        </p:txBody>
      </p:sp>
      <p:pic>
        <p:nvPicPr>
          <p:cNvPr id="9219" name="Picture 10" descr="U.S. Department of Health &amp; Human Servi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96013"/>
            <a:ext cx="9144000"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4"/>
          <p:cNvSpPr txBox="1">
            <a:spLocks noChangeArrowheads="1"/>
          </p:cNvSpPr>
          <p:nvPr/>
        </p:nvSpPr>
        <p:spPr bwMode="auto">
          <a:xfrm>
            <a:off x="533400" y="5915025"/>
            <a:ext cx="8305800" cy="307975"/>
          </a:xfrm>
          <a:prstGeom prst="rect">
            <a:avLst/>
          </a:prstGeom>
          <a:noFill/>
          <a:ln w="9525">
            <a:noFill/>
            <a:miter lim="800000"/>
            <a:headEnd/>
            <a:tailEnd/>
          </a:ln>
        </p:spPr>
        <p:txBody>
          <a:bodyPr>
            <a:spAutoFit/>
          </a:bodyPr>
          <a:lstStyle/>
          <a:p>
            <a:pPr algn="r" fontAlgn="base">
              <a:spcBef>
                <a:spcPct val="0"/>
              </a:spcBef>
              <a:spcAft>
                <a:spcPct val="0"/>
              </a:spcAft>
              <a:defRPr/>
            </a:pPr>
            <a:r>
              <a:rPr lang="en-US" sz="1400" dirty="0">
                <a:solidFill>
                  <a:prstClr val="black"/>
                </a:solidFill>
              </a:rPr>
              <a:t>Source: CDC, July 2012</a:t>
            </a:r>
          </a:p>
        </p:txBody>
      </p:sp>
      <p:pic>
        <p:nvPicPr>
          <p:cNvPr id="9221" name="Picture 2" descr="http://www.cdc.gov/nchhstp/newsroom/images/2012-images/Stages-of-CareFig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82550"/>
            <a:ext cx="875982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Box 1"/>
          <p:cNvSpPr txBox="1">
            <a:spLocks noChangeArrowheads="1"/>
          </p:cNvSpPr>
          <p:nvPr/>
        </p:nvSpPr>
        <p:spPr bwMode="auto">
          <a:xfrm>
            <a:off x="4953000" y="1303338"/>
            <a:ext cx="2905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US" altLang="en-US" sz="3600" smtClean="0">
                <a:solidFill>
                  <a:prstClr val="black"/>
                </a:solidFill>
              </a:rPr>
              <a:t>HIV Cascade</a:t>
            </a:r>
          </a:p>
        </p:txBody>
      </p:sp>
      <p:sp>
        <p:nvSpPr>
          <p:cNvPr id="8" name="Slide Number Placeholder 5"/>
          <p:cNvSpPr txBox="1">
            <a:spLocks/>
          </p:cNvSpPr>
          <p:nvPr/>
        </p:nvSpPr>
        <p:spPr>
          <a:xfrm>
            <a:off x="6705600" y="65087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200" kern="1200">
                <a:solidFill>
                  <a:srgbClr val="898989"/>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z="1800" smtClean="0">
                <a:solidFill>
                  <a:prstClr val="black"/>
                </a:solidFill>
                <a:latin typeface="Helvetica"/>
                <a:cs typeface="Helvetica"/>
              </a:rPr>
              <a:pPr/>
              <a:t>27</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6574081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p:txBody>
          <a:bodyPr/>
          <a:lstStyle/>
          <a:p>
            <a:r>
              <a:rPr lang="en-US" altLang="en-US" b="1" dirty="0" smtClean="0">
                <a:solidFill>
                  <a:schemeClr val="bg1"/>
                </a:solidFill>
                <a:latin typeface="Arial" pitchFamily="34" charset="0"/>
                <a:cs typeface="Arial" pitchFamily="34" charset="0"/>
              </a:rPr>
              <a:t>HHS Measurement Alignment</a:t>
            </a:r>
            <a:endParaRPr lang="en-US" altLang="en-US" b="1" dirty="0">
              <a:solidFill>
                <a:schemeClr val="bg1"/>
              </a:solidFill>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6628189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28</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28452438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43438" y="4257675"/>
            <a:ext cx="5360987" cy="1143000"/>
          </a:xfrm>
        </p:spPr>
        <p:txBody>
          <a:bodyPr>
            <a:noAutofit/>
          </a:bodyPr>
          <a:lstStyle/>
          <a:p>
            <a:pPr>
              <a:lnSpc>
                <a:spcPct val="80000"/>
              </a:lnSpc>
              <a:defRPr/>
            </a:pPr>
            <a:r>
              <a:rPr lang="en-US" sz="4800" dirty="0" smtClean="0">
                <a:solidFill>
                  <a:schemeClr val="tx1"/>
                </a:solidFill>
                <a:ea typeface="+mj-ea"/>
              </a:rPr>
              <a:t>Only those who provide care can improve care</a:t>
            </a:r>
            <a:endParaRPr lang="en-US" sz="4800" spc="-150" baseline="30000" dirty="0">
              <a:solidFill>
                <a:schemeClr val="tx1"/>
              </a:solidFill>
              <a:latin typeface="Arial"/>
              <a:ea typeface="+mj-ea"/>
              <a:cs typeface="Arial"/>
            </a:endParaRPr>
          </a:p>
        </p:txBody>
      </p:sp>
      <p:pic>
        <p:nvPicPr>
          <p:cNvPr id="13315" name="Picture 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900" y="5846763"/>
            <a:ext cx="1644650"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29</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2946296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476963"/>
            <a:ext cx="8229600" cy="4161838"/>
          </a:xfrm>
        </p:spPr>
        <p:txBody>
          <a:bodyPr>
            <a:normAutofit fontScale="85000" lnSpcReduction="20000"/>
          </a:bodyPr>
          <a:lstStyle/>
          <a:p>
            <a:r>
              <a:rPr lang="en-US" b="1" dirty="0" smtClean="0">
                <a:latin typeface="Helvetica" pitchFamily="34" charset="0"/>
                <a:cs typeface="Helvetica" pitchFamily="34" charset="0"/>
              </a:rPr>
              <a:t>Welcome</a:t>
            </a:r>
            <a:r>
              <a:rPr lang="en-US" dirty="0" smtClean="0">
                <a:latin typeface="Helvetica" pitchFamily="34" charset="0"/>
                <a:cs typeface="Helvetica" pitchFamily="34" charset="0"/>
              </a:rPr>
              <a:t> </a:t>
            </a:r>
          </a:p>
          <a:p>
            <a:pPr marL="339725" indent="0">
              <a:spcBef>
                <a:spcPts val="0"/>
              </a:spcBef>
              <a:spcAft>
                <a:spcPts val="1200"/>
              </a:spcAft>
              <a:buNone/>
            </a:pPr>
            <a:r>
              <a:rPr lang="en-US" dirty="0" smtClean="0">
                <a:latin typeface="Helvetica" pitchFamily="34" charset="0"/>
                <a:cs typeface="Helvetica" pitchFamily="34" charset="0"/>
              </a:rPr>
              <a:t>	Heather Plochman, Facilitator</a:t>
            </a:r>
          </a:p>
          <a:p>
            <a:pPr>
              <a:lnSpc>
                <a:spcPct val="120000"/>
              </a:lnSpc>
              <a:spcBef>
                <a:spcPts val="0"/>
              </a:spcBef>
            </a:pPr>
            <a:r>
              <a:rPr lang="en-US" b="1" dirty="0" smtClean="0">
                <a:latin typeface="Helvetica" pitchFamily="34" charset="0"/>
                <a:cs typeface="Helvetica" pitchFamily="34" charset="0"/>
              </a:rPr>
              <a:t>Introduction to the National Quality Strategy</a:t>
            </a:r>
          </a:p>
          <a:p>
            <a:pPr marL="0" indent="0">
              <a:lnSpc>
                <a:spcPct val="110000"/>
              </a:lnSpc>
              <a:spcBef>
                <a:spcPts val="0"/>
              </a:spcBef>
              <a:spcAft>
                <a:spcPts val="0"/>
              </a:spcAft>
              <a:buNone/>
            </a:pPr>
            <a:r>
              <a:rPr lang="en-US" dirty="0" smtClean="0">
                <a:latin typeface="Helvetica" pitchFamily="34" charset="0"/>
                <a:cs typeface="Helvetica" pitchFamily="34" charset="0"/>
              </a:rPr>
              <a:t>     	Nancy Wilson, Executive Lead</a:t>
            </a:r>
          </a:p>
          <a:p>
            <a:pPr marL="0" indent="0">
              <a:lnSpc>
                <a:spcPct val="110000"/>
              </a:lnSpc>
              <a:spcBef>
                <a:spcPts val="0"/>
              </a:spcBef>
              <a:spcAft>
                <a:spcPts val="0"/>
              </a:spcAft>
              <a:buNone/>
            </a:pPr>
            <a:r>
              <a:rPr lang="en-US" dirty="0" smtClean="0">
                <a:latin typeface="Helvetica" pitchFamily="34" charset="0"/>
                <a:cs typeface="Helvetica" pitchFamily="34" charset="0"/>
              </a:rPr>
              <a:t>	National Quality Strategy</a:t>
            </a:r>
          </a:p>
          <a:p>
            <a:pPr indent="0">
              <a:lnSpc>
                <a:spcPct val="120000"/>
              </a:lnSpc>
              <a:spcBef>
                <a:spcPts val="0"/>
              </a:spcBef>
              <a:spcAft>
                <a:spcPts val="0"/>
              </a:spcAft>
              <a:buNone/>
            </a:pPr>
            <a:endParaRPr lang="en-US" dirty="0" smtClean="0">
              <a:latin typeface="Helvetica" pitchFamily="34" charset="0"/>
              <a:cs typeface="Helvetica" pitchFamily="34" charset="0"/>
            </a:endParaRPr>
          </a:p>
          <a:p>
            <a:pPr>
              <a:spcBef>
                <a:spcPts val="0"/>
              </a:spcBef>
            </a:pPr>
            <a:r>
              <a:rPr lang="en-US" b="1" dirty="0" smtClean="0">
                <a:latin typeface="Helvetica" pitchFamily="34" charset="0"/>
                <a:cs typeface="Helvetica" pitchFamily="34" charset="0"/>
              </a:rPr>
              <a:t>Centers for Medicare &amp; Medicaid Services</a:t>
            </a:r>
          </a:p>
          <a:p>
            <a:pPr indent="0">
              <a:spcBef>
                <a:spcPts val="0"/>
              </a:spcBef>
              <a:buNone/>
            </a:pPr>
            <a:r>
              <a:rPr lang="en-US" dirty="0" smtClean="0">
                <a:latin typeface="Helvetica" pitchFamily="34" charset="0"/>
                <a:cs typeface="Helvetica" pitchFamily="34" charset="0"/>
              </a:rPr>
              <a:t>	Kate Goodrich, Director, Quality </a:t>
            </a:r>
            <a:r>
              <a:rPr lang="en-US" dirty="0">
                <a:latin typeface="Helvetica" pitchFamily="34" charset="0"/>
                <a:cs typeface="Helvetica" pitchFamily="34" charset="0"/>
              </a:rPr>
              <a:t>Measurement and Health Assessment Group</a:t>
            </a:r>
            <a:endParaRPr lang="en-US" dirty="0" smtClean="0">
              <a:latin typeface="Helvetica" pitchFamily="34" charset="0"/>
              <a:cs typeface="Helvetica" pitchFamily="34" charset="0"/>
            </a:endParaRPr>
          </a:p>
          <a:p>
            <a:pPr indent="0">
              <a:spcBef>
                <a:spcPts val="0"/>
              </a:spcBef>
              <a:buNone/>
            </a:pPr>
            <a:endParaRPr lang="en-US" dirty="0" smtClean="0">
              <a:latin typeface="Helvetica" pitchFamily="34" charset="0"/>
              <a:cs typeface="Helvetica" pitchFamily="34" charset="0"/>
            </a:endParaRPr>
          </a:p>
          <a:p>
            <a:pPr>
              <a:spcBef>
                <a:spcPts val="0"/>
              </a:spcBef>
            </a:pPr>
            <a:r>
              <a:rPr lang="en-US" b="1" dirty="0" smtClean="0">
                <a:latin typeface="Helvetica" pitchFamily="34" charset="0"/>
                <a:cs typeface="Helvetica" pitchFamily="34" charset="0"/>
              </a:rPr>
              <a:t>Office of the National Coordinator for Health Information Technology</a:t>
            </a:r>
            <a:endParaRPr lang="en-US" b="1" dirty="0">
              <a:latin typeface="Helvetica" pitchFamily="34" charset="0"/>
              <a:cs typeface="Helvetica" pitchFamily="34" charset="0"/>
            </a:endParaRPr>
          </a:p>
          <a:p>
            <a:pPr indent="0">
              <a:spcBef>
                <a:spcPts val="0"/>
              </a:spcBef>
              <a:buNone/>
            </a:pPr>
            <a:r>
              <a:rPr lang="en-US" dirty="0" smtClean="0">
                <a:latin typeface="Helvetica" pitchFamily="34" charset="0"/>
                <a:cs typeface="Helvetica" pitchFamily="34" charset="0"/>
              </a:rPr>
              <a:t>  Kevin Larsen, Medical Director, Meaningful Use</a:t>
            </a:r>
            <a:r>
              <a:rPr lang="en-US" dirty="0">
                <a:latin typeface="Helvetica" pitchFamily="34" charset="0"/>
                <a:cs typeface="Helvetica" pitchFamily="34" charset="0"/>
              </a:rPr>
              <a:t>	</a:t>
            </a:r>
          </a:p>
          <a:p>
            <a:pPr>
              <a:spcBef>
                <a:spcPts val="0"/>
              </a:spcBef>
            </a:pPr>
            <a:endParaRPr lang="en-US" b="1" dirty="0" smtClean="0">
              <a:latin typeface="Helvetica" pitchFamily="34" charset="0"/>
              <a:cs typeface="Helvetica" pitchFamily="34" charset="0"/>
            </a:endParaRPr>
          </a:p>
          <a:p>
            <a:pPr>
              <a:spcBef>
                <a:spcPts val="0"/>
              </a:spcBef>
            </a:pPr>
            <a:r>
              <a:rPr lang="en-US" b="1" dirty="0" smtClean="0">
                <a:latin typeface="Helvetica" pitchFamily="34" charset="0"/>
                <a:cs typeface="Helvetica" pitchFamily="34" charset="0"/>
              </a:rPr>
              <a:t>Questions and Answers </a:t>
            </a:r>
          </a:p>
          <a:p>
            <a:pPr indent="0">
              <a:spcBef>
                <a:spcPts val="0"/>
              </a:spcBef>
              <a:buNone/>
            </a:pPr>
            <a:r>
              <a:rPr lang="en-US" dirty="0" smtClean="0">
                <a:latin typeface="Helvetica" pitchFamily="34" charset="0"/>
                <a:cs typeface="Helvetica" pitchFamily="34" charset="0"/>
              </a:rPr>
              <a:t>	Presenters</a:t>
            </a:r>
            <a:endParaRPr lang="en-US" dirty="0">
              <a:latin typeface="Helvetica" pitchFamily="34" charset="0"/>
              <a:cs typeface="Helvetica" pitchFamily="34" charset="0"/>
            </a:endParaRPr>
          </a:p>
        </p:txBody>
      </p:sp>
      <p:sp>
        <p:nvSpPr>
          <p:cNvPr id="7" name="Slide Number Placeholder 6"/>
          <p:cNvSpPr>
            <a:spLocks noGrp="1"/>
          </p:cNvSpPr>
          <p:nvPr>
            <p:ph type="sldNum" sz="quarter" idx="12"/>
          </p:nvPr>
        </p:nvSpPr>
        <p:spPr/>
        <p:txBody>
          <a:bodyPr/>
          <a:lstStyle/>
          <a:p>
            <a:fld id="{68EC7669-6A74-CE44-92EA-244AF84130AB}"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8655230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altLang="en-US" b="1" dirty="0" smtClean="0">
                <a:solidFill>
                  <a:schemeClr val="bg1"/>
                </a:solidFill>
                <a:latin typeface="Arial" panose="020B0604020202020204" pitchFamily="34" charset="0"/>
                <a:cs typeface="Arial" panose="020B0604020202020204" pitchFamily="34" charset="0"/>
              </a:rPr>
              <a:t>Car With No Dashboard</a:t>
            </a:r>
          </a:p>
        </p:txBody>
      </p:sp>
      <p:pic>
        <p:nvPicPr>
          <p:cNvPr id="14338"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t="7932" b="7932"/>
          <a:stretch>
            <a:fillRect/>
          </a:stretch>
        </p:blipFill>
        <p:spPr/>
      </p:pic>
      <p:sp>
        <p:nvSpPr>
          <p:cNvPr id="5"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30</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3747720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228600" y="76200"/>
            <a:ext cx="5867400" cy="1020763"/>
          </a:xfrm>
        </p:spPr>
        <p:txBody>
          <a:bodyPr/>
          <a:lstStyle/>
          <a:p>
            <a:r>
              <a:rPr lang="en-US" altLang="en-US" dirty="0" smtClean="0"/>
              <a:t>Clinical Decision Support:</a:t>
            </a:r>
            <a:br>
              <a:rPr lang="en-US" altLang="en-US" dirty="0" smtClean="0"/>
            </a:br>
            <a:r>
              <a:rPr lang="en-US" altLang="en-US" dirty="0" smtClean="0"/>
              <a:t>CDS 5 Rights</a:t>
            </a:r>
          </a:p>
        </p:txBody>
      </p:sp>
      <p:sp>
        <p:nvSpPr>
          <p:cNvPr id="41986" name="Content Placeholder 2"/>
          <p:cNvSpPr>
            <a:spLocks noGrp="1"/>
          </p:cNvSpPr>
          <p:nvPr>
            <p:ph idx="4294967295"/>
          </p:nvPr>
        </p:nvSpPr>
        <p:spPr>
          <a:xfrm>
            <a:off x="0" y="1295400"/>
            <a:ext cx="8839200" cy="4953000"/>
          </a:xfrm>
        </p:spPr>
        <p:txBody>
          <a:bodyPr/>
          <a:lstStyle/>
          <a:p>
            <a:pPr>
              <a:spcBef>
                <a:spcPts val="1200"/>
              </a:spcBef>
            </a:pPr>
            <a:r>
              <a:rPr lang="en-US" altLang="en-US" dirty="0" smtClean="0"/>
              <a:t>To improve targeted health care decisions/outcomes, information interventions (CDS) must provide:</a:t>
            </a:r>
          </a:p>
          <a:p>
            <a:pPr lvl="1">
              <a:spcBef>
                <a:spcPts val="1200"/>
              </a:spcBef>
            </a:pPr>
            <a:r>
              <a:rPr lang="en-US" altLang="en-US" dirty="0" smtClean="0"/>
              <a:t>The right information</a:t>
            </a:r>
          </a:p>
          <a:p>
            <a:pPr lvl="1">
              <a:spcBef>
                <a:spcPts val="1200"/>
              </a:spcBef>
            </a:pPr>
            <a:r>
              <a:rPr lang="en-US" altLang="en-US" dirty="0" smtClean="0"/>
              <a:t>To the right people</a:t>
            </a:r>
          </a:p>
          <a:p>
            <a:pPr lvl="1">
              <a:spcBef>
                <a:spcPts val="1200"/>
              </a:spcBef>
            </a:pPr>
            <a:r>
              <a:rPr lang="en-US" altLang="en-US" dirty="0" smtClean="0"/>
              <a:t>Via the right channels  </a:t>
            </a:r>
          </a:p>
          <a:p>
            <a:pPr lvl="1">
              <a:spcBef>
                <a:spcPts val="1200"/>
              </a:spcBef>
            </a:pPr>
            <a:r>
              <a:rPr lang="en-US" altLang="en-US" dirty="0" smtClean="0"/>
              <a:t>In the right formats</a:t>
            </a:r>
          </a:p>
          <a:p>
            <a:pPr lvl="1">
              <a:spcBef>
                <a:spcPts val="1200"/>
              </a:spcBef>
            </a:pPr>
            <a:r>
              <a:rPr lang="en-US" altLang="en-US" dirty="0" smtClean="0"/>
              <a:t>At the right times</a:t>
            </a:r>
          </a:p>
          <a:p>
            <a:pPr>
              <a:spcBef>
                <a:spcPts val="1200"/>
              </a:spcBef>
            </a:pPr>
            <a:r>
              <a:rPr lang="en-US" altLang="en-US" dirty="0" smtClean="0"/>
              <a:t>Optimize information flow: what, who, where, when, how</a:t>
            </a:r>
          </a:p>
        </p:txBody>
      </p:sp>
      <p:pic>
        <p:nvPicPr>
          <p:cNvPr id="7" name="Picture 6" descr="CDS 5 Rights Image&#10;" title="CDS 5 Rights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868" t="33074" b="14191"/>
          <a:stretch/>
        </p:blipFill>
        <p:spPr bwMode="auto">
          <a:xfrm>
            <a:off x="4953000" y="2546350"/>
            <a:ext cx="3479800" cy="194945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pPr algn="r"/>
            <a:fld id="{6238D672-3AE0-41C7-AB39-EC6909932772}" type="slidenum">
              <a:rPr lang="en-US" altLang="en-US" sz="1800">
                <a:solidFill>
                  <a:prstClr val="black"/>
                </a:solidFill>
                <a:latin typeface="Helvetica"/>
                <a:cs typeface="Helvetica"/>
              </a:rPr>
              <a:pPr algn="r"/>
              <a:t>31</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33848563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altLang="en-US" b="1" dirty="0" err="1">
                <a:solidFill>
                  <a:schemeClr val="bg1"/>
                </a:solidFill>
                <a:latin typeface="Arial" pitchFamily="34" charset="0"/>
                <a:cs typeface="Arial" pitchFamily="34" charset="0"/>
              </a:rPr>
              <a:t>popHealth</a:t>
            </a:r>
            <a:endParaRPr lang="en-US" altLang="en-US" b="1" dirty="0">
              <a:solidFill>
                <a:schemeClr val="bg1"/>
              </a:solidFill>
              <a:latin typeface="Arial" pitchFamily="34" charset="0"/>
              <a:cs typeface="Arial" pitchFamily="34" charset="0"/>
            </a:endParaRPr>
          </a:p>
        </p:txBody>
      </p:sp>
      <p:sp>
        <p:nvSpPr>
          <p:cNvPr id="2" name="Content Placeholder 1"/>
          <p:cNvSpPr>
            <a:spLocks noGrp="1"/>
          </p:cNvSpPr>
          <p:nvPr>
            <p:ph idx="1"/>
          </p:nvPr>
        </p:nvSpPr>
        <p:spPr/>
        <p:txBody>
          <a:bodyPr/>
          <a:lstStyle/>
          <a:p>
            <a:endParaRPr lang="en-US"/>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63" y="1524000"/>
            <a:ext cx="6865937"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6"/>
          <p:cNvSpPr txBox="1">
            <a:spLocks noChangeArrowheads="1"/>
          </p:cNvSpPr>
          <p:nvPr/>
        </p:nvSpPr>
        <p:spPr bwMode="auto">
          <a:xfrm rot="-1085275">
            <a:off x="331788" y="4551363"/>
            <a:ext cx="434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fontAlgn="base" hangingPunct="1">
              <a:spcBef>
                <a:spcPct val="0"/>
              </a:spcBef>
              <a:spcAft>
                <a:spcPct val="0"/>
              </a:spcAft>
            </a:pPr>
            <a:r>
              <a:rPr lang="en-US" altLang="en-US" sz="1800" smtClean="0">
                <a:solidFill>
                  <a:prstClr val="black"/>
                </a:solidFill>
              </a:rPr>
              <a:t>Test Patient Data</a:t>
            </a:r>
          </a:p>
        </p:txBody>
      </p:sp>
      <p:sp>
        <p:nvSpPr>
          <p:cNvPr id="7" name="Slide Number Placeholder 5"/>
          <p:cNvSpPr>
            <a:spLocks noGrp="1"/>
          </p:cNvSpPr>
          <p:nvPr>
            <p:ph type="sldNum" sz="quarter" idx="12"/>
          </p:nvPr>
        </p:nvSpPr>
        <p:spPr>
          <a:xfrm>
            <a:off x="6553200" y="6356350"/>
            <a:ext cx="2133600" cy="365125"/>
          </a:xfrm>
        </p:spPr>
        <p:txBody>
          <a:bodyPr/>
          <a:lstStyle/>
          <a:p>
            <a:fld id="{6238D672-3AE0-41C7-AB39-EC6909932772}" type="slidenum">
              <a:rPr lang="en-US" altLang="en-US" sz="1800">
                <a:solidFill>
                  <a:prstClr val="black"/>
                </a:solidFill>
                <a:latin typeface="Helvetica"/>
                <a:cs typeface="Helvetica"/>
              </a:rPr>
              <a:pPr/>
              <a:t>32</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2185647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CA35B75-163F-4B27-8540-1F0759926D61}" type="slidenum">
              <a:rPr lang="en-US" altLang="en-US" sz="1200">
                <a:solidFill>
                  <a:srgbClr val="898989"/>
                </a:solidFill>
                <a:latin typeface="Calibri" pitchFamily="34" charset="0"/>
              </a:rPr>
              <a:pPr eaLnBrk="1" hangingPunct="1"/>
              <a:t>33</a:t>
            </a:fld>
            <a:endParaRPr lang="en-US" altLang="en-US" sz="1200">
              <a:solidFill>
                <a:srgbClr val="898989"/>
              </a:solidFill>
              <a:latin typeface="Calibri" pitchFamily="34" charset="0"/>
            </a:endParaRPr>
          </a:p>
        </p:txBody>
      </p:sp>
      <p:sp>
        <p:nvSpPr>
          <p:cNvPr id="16386" name="Title 2"/>
          <p:cNvSpPr>
            <a:spLocks noGrp="1"/>
          </p:cNvSpPr>
          <p:nvPr>
            <p:ph type="title" idx="4294967295"/>
          </p:nvPr>
        </p:nvSpPr>
        <p:spPr>
          <a:xfrm>
            <a:off x="3657600" y="1066800"/>
            <a:ext cx="5486400" cy="566738"/>
          </a:xfrm>
        </p:spPr>
        <p:txBody>
          <a:bodyPr/>
          <a:lstStyle/>
          <a:p>
            <a:r>
              <a:rPr lang="en-US" altLang="en-US" smtClean="0">
                <a:solidFill>
                  <a:schemeClr val="bg1"/>
                </a:solidFill>
              </a:rPr>
              <a:t>“Small Data is our short term focus”</a:t>
            </a:r>
          </a:p>
        </p:txBody>
      </p:sp>
      <p:pic>
        <p:nvPicPr>
          <p:cNvPr id="16387" name="Picture 2" descr="DSC00012"/>
          <p:cNvPicPr>
            <a:picLocks noGrp="1" noChangeAspect="1" noChangeArrowheads="1"/>
          </p:cNvPicPr>
          <p:nvPr>
            <p:ph type="pic" idx="4294967295"/>
          </p:nvPr>
        </p:nvPicPr>
        <p:blipFill>
          <a:blip r:embed="rId3">
            <a:extLst>
              <a:ext uri="{28A0092B-C50C-407E-A947-70E740481C1C}">
                <a14:useLocalDpi xmlns:a14="http://schemas.microsoft.com/office/drawing/2010/main" val="0"/>
              </a:ext>
            </a:extLst>
          </a:blip>
          <a:srcRect l="21686" t="18439" r="21880" b="3751"/>
          <a:stretch>
            <a:fillRect/>
          </a:stretch>
        </p:blipFill>
        <p:spPr>
          <a:xfrm>
            <a:off x="0" y="76200"/>
            <a:ext cx="9143999" cy="6654800"/>
          </a:xfrm>
        </p:spPr>
      </p:pic>
      <p:sp>
        <p:nvSpPr>
          <p:cNvPr id="16388" name="TextBox 6"/>
          <p:cNvSpPr txBox="1">
            <a:spLocks noChangeArrowheads="1"/>
          </p:cNvSpPr>
          <p:nvPr/>
        </p:nvSpPr>
        <p:spPr bwMode="auto">
          <a:xfrm>
            <a:off x="304800" y="0"/>
            <a:ext cx="82838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US" altLang="en-US" sz="4000" i="1" dirty="0" smtClean="0">
                <a:solidFill>
                  <a:prstClr val="white"/>
                </a:solidFill>
              </a:rPr>
              <a:t>“Small data is our short-term focus.”</a:t>
            </a:r>
          </a:p>
          <a:p>
            <a:pPr eaLnBrk="1" fontAlgn="base" hangingPunct="1">
              <a:spcBef>
                <a:spcPct val="0"/>
              </a:spcBef>
              <a:spcAft>
                <a:spcPct val="0"/>
              </a:spcAft>
            </a:pPr>
            <a:r>
              <a:rPr lang="en-US" altLang="en-US" sz="2000" dirty="0" smtClean="0">
                <a:solidFill>
                  <a:prstClr val="white"/>
                </a:solidFill>
              </a:rPr>
              <a:t>—Dr. Joe Kimura</a:t>
            </a:r>
          </a:p>
        </p:txBody>
      </p:sp>
      <p:sp>
        <p:nvSpPr>
          <p:cNvPr id="6" name="Slide Number Placeholder 5"/>
          <p:cNvSpPr txBox="1">
            <a:spLocks/>
          </p:cNvSpPr>
          <p:nvPr/>
        </p:nvSpPr>
        <p:spPr>
          <a:xfrm>
            <a:off x="6705600" y="65087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200" kern="1200">
                <a:solidFill>
                  <a:srgbClr val="898989"/>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238D672-3AE0-41C7-AB39-EC6909932772}" type="slidenum">
              <a:rPr lang="en-US" altLang="en-US" sz="1800" smtClean="0">
                <a:solidFill>
                  <a:prstClr val="black"/>
                </a:solidFill>
                <a:latin typeface="Helvetica"/>
                <a:cs typeface="Helvetica"/>
              </a:rPr>
              <a:pPr/>
              <a:t>33</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27630472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p:cNvPicPr>
            <a:picLocks noChangeAspect="1"/>
          </p:cNvPicPr>
          <p:nvPr/>
        </p:nvPicPr>
        <p:blipFill rotWithShape="1">
          <a:blip r:embed="rId3">
            <a:extLst>
              <a:ext uri="{28A0092B-C50C-407E-A947-70E740481C1C}">
                <a14:useLocalDpi xmlns:a14="http://schemas.microsoft.com/office/drawing/2010/main" val="0"/>
              </a:ext>
            </a:extLst>
          </a:blip>
          <a:srcRect t="14107"/>
          <a:stretch/>
        </p:blipFill>
        <p:spPr bwMode="auto">
          <a:xfrm>
            <a:off x="0" y="2060812"/>
            <a:ext cx="9144000" cy="51242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b="1" dirty="0" smtClean="0">
                <a:solidFill>
                  <a:schemeClr val="bg1"/>
                </a:solidFill>
                <a:latin typeface="Arial" panose="020B0604020202020204" pitchFamily="34" charset="0"/>
                <a:cs typeface="Arial" panose="020B0604020202020204" pitchFamily="34" charset="0"/>
              </a:rPr>
              <a:t>The </a:t>
            </a:r>
            <a:r>
              <a:rPr lang="en-US" b="1" dirty="0">
                <a:solidFill>
                  <a:schemeClr val="bg1"/>
                </a:solidFill>
                <a:latin typeface="Arial" pitchFamily="34" charset="0"/>
                <a:cs typeface="Arial" pitchFamily="34" charset="0"/>
              </a:rPr>
              <a:t>Learning</a:t>
            </a:r>
            <a:r>
              <a:rPr lang="en-US" b="1" dirty="0" smtClean="0">
                <a:solidFill>
                  <a:schemeClr val="bg1"/>
                </a:solidFill>
                <a:latin typeface="Arial" panose="020B0604020202020204" pitchFamily="34" charset="0"/>
                <a:cs typeface="Arial" panose="020B0604020202020204" pitchFamily="34" charset="0"/>
              </a:rPr>
              <a:t> Health System</a:t>
            </a:r>
            <a:endParaRPr lang="en-US" b="1" dirty="0">
              <a:solidFill>
                <a:schemeClr val="bg1"/>
              </a:solidFill>
              <a:latin typeface="Arial" panose="020B0604020202020204" pitchFamily="34" charset="0"/>
              <a:cs typeface="Arial" panose="020B0604020202020204" pitchFamily="34" charset="0"/>
            </a:endParaRPr>
          </a:p>
        </p:txBody>
      </p:sp>
      <p:sp>
        <p:nvSpPr>
          <p:cNvPr id="5" name="Slide Number Placeholder 5"/>
          <p:cNvSpPr>
            <a:spLocks noGrp="1"/>
          </p:cNvSpPr>
          <p:nvPr>
            <p:ph type="sldNum" sz="quarter" idx="12"/>
          </p:nvPr>
        </p:nvSpPr>
        <p:spPr>
          <a:xfrm>
            <a:off x="6553200" y="6721475"/>
            <a:ext cx="2133600" cy="365125"/>
          </a:xfrm>
        </p:spPr>
        <p:txBody>
          <a:bodyPr/>
          <a:lstStyle/>
          <a:p>
            <a:fld id="{6238D672-3AE0-41C7-AB39-EC6909932772}" type="slidenum">
              <a:rPr lang="en-US" altLang="en-US" sz="1800">
                <a:solidFill>
                  <a:prstClr val="black"/>
                </a:solidFill>
                <a:latin typeface="Helvetica"/>
                <a:cs typeface="Helvetica"/>
              </a:rPr>
              <a:pPr/>
              <a:t>34</a:t>
            </a:fld>
            <a:endParaRPr lang="en-US" altLang="en-US" sz="1800">
              <a:solidFill>
                <a:prstClr val="black"/>
              </a:solidFill>
              <a:latin typeface="Helvetica"/>
              <a:cs typeface="Helvetica"/>
            </a:endParaRPr>
          </a:p>
        </p:txBody>
      </p:sp>
    </p:spTree>
    <p:extLst>
      <p:ext uri="{BB962C8B-B14F-4D97-AF65-F5344CB8AC3E}">
        <p14:creationId xmlns:p14="http://schemas.microsoft.com/office/powerpoint/2010/main" val="11537537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2" descr="C:\Users\Daelia\AppData\Local\Microsoft\Windows\Temporary Internet Files\Content.IE5\T6ZYF5UQ\MP90044217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2488" y="1482725"/>
            <a:ext cx="3490912"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Title 1"/>
          <p:cNvSpPr>
            <a:spLocks noGrp="1"/>
          </p:cNvSpPr>
          <p:nvPr>
            <p:ph type="title"/>
          </p:nvPr>
        </p:nvSpPr>
        <p:spPr/>
        <p:txBody>
          <a:bodyPr/>
          <a:lstStyle/>
          <a:p>
            <a:r>
              <a:rPr lang="en-US" altLang="en-US" b="1" dirty="0" smtClean="0">
                <a:solidFill>
                  <a:schemeClr val="bg1"/>
                </a:solidFill>
                <a:latin typeface="Arial" panose="020B0604020202020204" pitchFamily="34" charset="0"/>
                <a:cs typeface="Arial" panose="020B0604020202020204" pitchFamily="34" charset="0"/>
              </a:rPr>
              <a:t>Future State: HIT-Enabled QI </a:t>
            </a:r>
            <a:br>
              <a:rPr lang="en-US" altLang="en-US" b="1" dirty="0" smtClean="0">
                <a:solidFill>
                  <a:schemeClr val="bg1"/>
                </a:solidFill>
                <a:latin typeface="Arial" panose="020B0604020202020204" pitchFamily="34" charset="0"/>
                <a:cs typeface="Arial" panose="020B0604020202020204" pitchFamily="34" charset="0"/>
              </a:rPr>
            </a:br>
            <a:r>
              <a:rPr lang="en-US" altLang="en-US" b="1" dirty="0" smtClean="0">
                <a:solidFill>
                  <a:schemeClr val="bg1"/>
                </a:solidFill>
                <a:latin typeface="Arial" panose="020B0604020202020204" pitchFamily="34" charset="0"/>
                <a:cs typeface="Arial" panose="020B0604020202020204" pitchFamily="34" charset="0"/>
              </a:rPr>
              <a:t>Toolkit</a:t>
            </a:r>
          </a:p>
        </p:txBody>
      </p:sp>
      <p:sp>
        <p:nvSpPr>
          <p:cNvPr id="6" name="Slide Number Placeholder 5"/>
          <p:cNvSpPr>
            <a:spLocks noGrp="1"/>
          </p:cNvSpPr>
          <p:nvPr>
            <p:ph type="sldNum" sz="quarter" idx="12"/>
          </p:nvPr>
        </p:nvSpPr>
        <p:spPr/>
        <p:txBody>
          <a:bodyPr/>
          <a:lstStyle/>
          <a:p>
            <a:fld id="{6238D672-3AE0-41C7-AB39-EC6909932772}" type="slidenum">
              <a:rPr lang="en-US" altLang="en-US" sz="1800">
                <a:solidFill>
                  <a:prstClr val="black"/>
                </a:solidFill>
                <a:latin typeface="Helvetica"/>
                <a:cs typeface="Helvetica"/>
              </a:rPr>
              <a:pPr/>
              <a:t>35</a:t>
            </a:fld>
            <a:endParaRPr lang="en-US" altLang="en-US" sz="1800">
              <a:solidFill>
                <a:prstClr val="black"/>
              </a:solidFill>
              <a:latin typeface="Helvetica"/>
              <a:cs typeface="Helvetica"/>
            </a:endParaRPr>
          </a:p>
        </p:txBody>
      </p:sp>
      <p:sp>
        <p:nvSpPr>
          <p:cNvPr id="9" name="Can 8"/>
          <p:cNvSpPr/>
          <p:nvPr/>
        </p:nvSpPr>
        <p:spPr>
          <a:xfrm>
            <a:off x="466078" y="2057399"/>
            <a:ext cx="1667522" cy="2819401"/>
          </a:xfrm>
          <a:prstGeom prst="can">
            <a:avLst/>
          </a:prstGeom>
        </p:spPr>
        <p:style>
          <a:lnRef idx="0">
            <a:schemeClr val="accent1"/>
          </a:lnRef>
          <a:fillRef idx="3">
            <a:schemeClr val="accent1"/>
          </a:fillRef>
          <a:effectRef idx="3">
            <a:schemeClr val="accent1"/>
          </a:effectRef>
          <a:fontRef idx="minor">
            <a:schemeClr val="lt1"/>
          </a:fontRef>
        </p:style>
        <p:txBody>
          <a:bodyPr anchor="ctr"/>
          <a:lstStyle/>
          <a:p>
            <a:pPr algn="ctr" fontAlgn="base">
              <a:spcBef>
                <a:spcPct val="0"/>
              </a:spcBef>
              <a:spcAft>
                <a:spcPct val="0"/>
              </a:spcAft>
              <a:defRPr/>
            </a:pPr>
            <a:r>
              <a:rPr lang="en-US" dirty="0">
                <a:solidFill>
                  <a:prstClr val="white"/>
                </a:solidFill>
              </a:rPr>
              <a:t>Value Set Authority Center</a:t>
            </a:r>
          </a:p>
          <a:p>
            <a:pPr algn="ctr" fontAlgn="base">
              <a:spcBef>
                <a:spcPts val="600"/>
              </a:spcBef>
              <a:spcAft>
                <a:spcPct val="0"/>
              </a:spcAft>
              <a:defRPr/>
            </a:pPr>
            <a:r>
              <a:rPr lang="en-US" sz="1400" i="1" dirty="0">
                <a:solidFill>
                  <a:prstClr val="white"/>
                </a:solidFill>
              </a:rPr>
              <a:t>Public Domain</a:t>
            </a:r>
          </a:p>
        </p:txBody>
      </p:sp>
      <p:sp>
        <p:nvSpPr>
          <p:cNvPr id="7" name="Can 6"/>
          <p:cNvSpPr>
            <a:spLocks noChangeArrowheads="1"/>
          </p:cNvSpPr>
          <p:nvPr/>
        </p:nvSpPr>
        <p:spPr bwMode="auto">
          <a:xfrm>
            <a:off x="4876800" y="4271963"/>
            <a:ext cx="1600200" cy="581025"/>
          </a:xfrm>
          <a:prstGeom prst="can">
            <a:avLst>
              <a:gd name="adj" fmla="val 14880"/>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Electronic Health Records</a:t>
            </a:r>
          </a:p>
        </p:txBody>
      </p:sp>
      <p:sp>
        <p:nvSpPr>
          <p:cNvPr id="10" name="Can 9"/>
          <p:cNvSpPr>
            <a:spLocks noChangeArrowheads="1"/>
          </p:cNvSpPr>
          <p:nvPr/>
        </p:nvSpPr>
        <p:spPr bwMode="auto">
          <a:xfrm>
            <a:off x="6553200" y="3633788"/>
            <a:ext cx="1600200" cy="590550"/>
          </a:xfrm>
          <a:prstGeom prst="can">
            <a:avLst>
              <a:gd name="adj" fmla="val 14694"/>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Population Health Tool</a:t>
            </a:r>
          </a:p>
        </p:txBody>
      </p:sp>
      <p:sp>
        <p:nvSpPr>
          <p:cNvPr id="12" name="Can 11"/>
          <p:cNvSpPr>
            <a:spLocks noChangeArrowheads="1"/>
          </p:cNvSpPr>
          <p:nvPr/>
        </p:nvSpPr>
        <p:spPr bwMode="auto">
          <a:xfrm>
            <a:off x="5715000" y="5553075"/>
            <a:ext cx="1600200" cy="422275"/>
          </a:xfrm>
          <a:prstGeom prst="can">
            <a:avLst>
              <a:gd name="adj" fmla="val 18750"/>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Other HIT Tools</a:t>
            </a:r>
          </a:p>
        </p:txBody>
      </p:sp>
      <p:sp>
        <p:nvSpPr>
          <p:cNvPr id="13" name="Can 12"/>
          <p:cNvSpPr>
            <a:spLocks noChangeArrowheads="1"/>
          </p:cNvSpPr>
          <p:nvPr/>
        </p:nvSpPr>
        <p:spPr bwMode="auto">
          <a:xfrm>
            <a:off x="4876800" y="3652838"/>
            <a:ext cx="1600200" cy="571500"/>
          </a:xfrm>
          <a:prstGeom prst="can">
            <a:avLst>
              <a:gd name="adj" fmla="val 16944"/>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EHR Certification Tools</a:t>
            </a:r>
          </a:p>
        </p:txBody>
      </p:sp>
      <p:sp>
        <p:nvSpPr>
          <p:cNvPr id="15" name="Striped Right Arrow 14"/>
          <p:cNvSpPr>
            <a:spLocks/>
          </p:cNvSpPr>
          <p:nvPr/>
        </p:nvSpPr>
        <p:spPr bwMode="auto">
          <a:xfrm>
            <a:off x="2171700" y="3581400"/>
            <a:ext cx="2438400" cy="1285875"/>
          </a:xfrm>
          <a:custGeom>
            <a:avLst/>
            <a:gdLst>
              <a:gd name="T0" fmla="*/ 0 w 2438400"/>
              <a:gd name="T1" fmla="*/ 321469 h 1285875"/>
              <a:gd name="T2" fmla="*/ 40184 w 2438400"/>
              <a:gd name="T3" fmla="*/ 321469 h 1285875"/>
              <a:gd name="T4" fmla="*/ 40184 w 2438400"/>
              <a:gd name="T5" fmla="*/ 964406 h 1285875"/>
              <a:gd name="T6" fmla="*/ 0 w 2438400"/>
              <a:gd name="T7" fmla="*/ 964406 h 1285875"/>
              <a:gd name="T8" fmla="*/ 0 w 2438400"/>
              <a:gd name="T9" fmla="*/ 321469 h 1285875"/>
              <a:gd name="T10" fmla="*/ 80367 w 2438400"/>
              <a:gd name="T11" fmla="*/ 321469 h 1285875"/>
              <a:gd name="T12" fmla="*/ 160734 w 2438400"/>
              <a:gd name="T13" fmla="*/ 321469 h 1285875"/>
              <a:gd name="T14" fmla="*/ 160734 w 2438400"/>
              <a:gd name="T15" fmla="*/ 964406 h 1285875"/>
              <a:gd name="T16" fmla="*/ 80367 w 2438400"/>
              <a:gd name="T17" fmla="*/ 964406 h 1285875"/>
              <a:gd name="T18" fmla="*/ 80367 w 2438400"/>
              <a:gd name="T19" fmla="*/ 321469 h 1285875"/>
              <a:gd name="T20" fmla="*/ 200918 w 2438400"/>
              <a:gd name="T21" fmla="*/ 321469 h 1285875"/>
              <a:gd name="T22" fmla="*/ 1795463 w 2438400"/>
              <a:gd name="T23" fmla="*/ 321469 h 1285875"/>
              <a:gd name="T24" fmla="*/ 1795463 w 2438400"/>
              <a:gd name="T25" fmla="*/ 0 h 1285875"/>
              <a:gd name="T26" fmla="*/ 2438400 w 2438400"/>
              <a:gd name="T27" fmla="*/ 642938 h 1285875"/>
              <a:gd name="T28" fmla="*/ 1795463 w 2438400"/>
              <a:gd name="T29" fmla="*/ 1285875 h 1285875"/>
              <a:gd name="T30" fmla="*/ 1795463 w 2438400"/>
              <a:gd name="T31" fmla="*/ 964406 h 1285875"/>
              <a:gd name="T32" fmla="*/ 200918 w 2438400"/>
              <a:gd name="T33" fmla="*/ 964406 h 1285875"/>
              <a:gd name="T34" fmla="*/ 200918 w 2438400"/>
              <a:gd name="T35" fmla="*/ 321469 h 12858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38400"/>
              <a:gd name="T55" fmla="*/ 0 h 1285875"/>
              <a:gd name="T56" fmla="*/ 2438400 w 2438400"/>
              <a:gd name="T57" fmla="*/ 1285875 h 12858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38400" h="1285875">
                <a:moveTo>
                  <a:pt x="0" y="321469"/>
                </a:moveTo>
                <a:lnTo>
                  <a:pt x="40184" y="321469"/>
                </a:lnTo>
                <a:lnTo>
                  <a:pt x="40184" y="964406"/>
                </a:lnTo>
                <a:lnTo>
                  <a:pt x="0" y="964406"/>
                </a:lnTo>
                <a:lnTo>
                  <a:pt x="0" y="321469"/>
                </a:lnTo>
                <a:close/>
                <a:moveTo>
                  <a:pt x="80367" y="321469"/>
                </a:moveTo>
                <a:lnTo>
                  <a:pt x="160734" y="321469"/>
                </a:lnTo>
                <a:lnTo>
                  <a:pt x="160734" y="964406"/>
                </a:lnTo>
                <a:lnTo>
                  <a:pt x="80367" y="964406"/>
                </a:lnTo>
                <a:lnTo>
                  <a:pt x="80367" y="321469"/>
                </a:lnTo>
                <a:close/>
                <a:moveTo>
                  <a:pt x="200918" y="321469"/>
                </a:moveTo>
                <a:lnTo>
                  <a:pt x="1795463" y="321469"/>
                </a:lnTo>
                <a:lnTo>
                  <a:pt x="1795463" y="0"/>
                </a:lnTo>
                <a:lnTo>
                  <a:pt x="2438400" y="642938"/>
                </a:lnTo>
                <a:lnTo>
                  <a:pt x="1795463" y="1285875"/>
                </a:lnTo>
                <a:lnTo>
                  <a:pt x="1795463" y="964406"/>
                </a:lnTo>
                <a:lnTo>
                  <a:pt x="200918" y="964406"/>
                </a:lnTo>
                <a:lnTo>
                  <a:pt x="200918" y="321469"/>
                </a:lnTo>
                <a:close/>
              </a:path>
            </a:pathLst>
          </a:custGeom>
          <a:gradFill rotWithShape="1">
            <a:gsLst>
              <a:gs pos="0">
                <a:srgbClr val="E5EEFF"/>
              </a:gs>
              <a:gs pos="64999">
                <a:srgbClr val="BFD5FF"/>
              </a:gs>
              <a:gs pos="100000">
                <a:srgbClr val="A3C4FF"/>
              </a:gs>
            </a:gsLst>
            <a:lin ang="5400000" scaled="1"/>
          </a:gradFill>
          <a:ln>
            <a:noFill/>
          </a:ln>
          <a:effectLst>
            <a:outerShdw blurRad="40000" dist="20000" dir="5400000" rotWithShape="0">
              <a:srgbClr val="808080">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defRPr/>
            </a:pPr>
            <a:r>
              <a:rPr lang="en-US" dirty="0">
                <a:solidFill>
                  <a:srgbClr val="1F497D"/>
                </a:solidFill>
              </a:rPr>
              <a:t>Unambiguous machine readable</a:t>
            </a:r>
          </a:p>
        </p:txBody>
      </p:sp>
      <p:sp>
        <p:nvSpPr>
          <p:cNvPr id="18" name="Striped Right Arrow 17"/>
          <p:cNvSpPr>
            <a:spLocks/>
          </p:cNvSpPr>
          <p:nvPr/>
        </p:nvSpPr>
        <p:spPr bwMode="auto">
          <a:xfrm>
            <a:off x="2171700" y="1981200"/>
            <a:ext cx="2438400" cy="1285875"/>
          </a:xfrm>
          <a:custGeom>
            <a:avLst/>
            <a:gdLst>
              <a:gd name="T0" fmla="*/ 0 w 2438400"/>
              <a:gd name="T1" fmla="*/ 321469 h 1285875"/>
              <a:gd name="T2" fmla="*/ 40184 w 2438400"/>
              <a:gd name="T3" fmla="*/ 321469 h 1285875"/>
              <a:gd name="T4" fmla="*/ 40184 w 2438400"/>
              <a:gd name="T5" fmla="*/ 964406 h 1285875"/>
              <a:gd name="T6" fmla="*/ 0 w 2438400"/>
              <a:gd name="T7" fmla="*/ 964406 h 1285875"/>
              <a:gd name="T8" fmla="*/ 0 w 2438400"/>
              <a:gd name="T9" fmla="*/ 321469 h 1285875"/>
              <a:gd name="T10" fmla="*/ 80367 w 2438400"/>
              <a:gd name="T11" fmla="*/ 321469 h 1285875"/>
              <a:gd name="T12" fmla="*/ 160734 w 2438400"/>
              <a:gd name="T13" fmla="*/ 321469 h 1285875"/>
              <a:gd name="T14" fmla="*/ 160734 w 2438400"/>
              <a:gd name="T15" fmla="*/ 964406 h 1285875"/>
              <a:gd name="T16" fmla="*/ 80367 w 2438400"/>
              <a:gd name="T17" fmla="*/ 964406 h 1285875"/>
              <a:gd name="T18" fmla="*/ 80367 w 2438400"/>
              <a:gd name="T19" fmla="*/ 321469 h 1285875"/>
              <a:gd name="T20" fmla="*/ 200918 w 2438400"/>
              <a:gd name="T21" fmla="*/ 321469 h 1285875"/>
              <a:gd name="T22" fmla="*/ 1795463 w 2438400"/>
              <a:gd name="T23" fmla="*/ 321469 h 1285875"/>
              <a:gd name="T24" fmla="*/ 1795463 w 2438400"/>
              <a:gd name="T25" fmla="*/ 0 h 1285875"/>
              <a:gd name="T26" fmla="*/ 2438400 w 2438400"/>
              <a:gd name="T27" fmla="*/ 642938 h 1285875"/>
              <a:gd name="T28" fmla="*/ 1795463 w 2438400"/>
              <a:gd name="T29" fmla="*/ 1285875 h 1285875"/>
              <a:gd name="T30" fmla="*/ 1795463 w 2438400"/>
              <a:gd name="T31" fmla="*/ 964406 h 1285875"/>
              <a:gd name="T32" fmla="*/ 200918 w 2438400"/>
              <a:gd name="T33" fmla="*/ 964406 h 1285875"/>
              <a:gd name="T34" fmla="*/ 200918 w 2438400"/>
              <a:gd name="T35" fmla="*/ 321469 h 12858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38400"/>
              <a:gd name="T55" fmla="*/ 0 h 1285875"/>
              <a:gd name="T56" fmla="*/ 2438400 w 2438400"/>
              <a:gd name="T57" fmla="*/ 1285875 h 12858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38400" h="1285875">
                <a:moveTo>
                  <a:pt x="0" y="321469"/>
                </a:moveTo>
                <a:lnTo>
                  <a:pt x="40184" y="321469"/>
                </a:lnTo>
                <a:lnTo>
                  <a:pt x="40184" y="964406"/>
                </a:lnTo>
                <a:lnTo>
                  <a:pt x="0" y="964406"/>
                </a:lnTo>
                <a:lnTo>
                  <a:pt x="0" y="321469"/>
                </a:lnTo>
                <a:close/>
                <a:moveTo>
                  <a:pt x="80367" y="321469"/>
                </a:moveTo>
                <a:lnTo>
                  <a:pt x="160734" y="321469"/>
                </a:lnTo>
                <a:lnTo>
                  <a:pt x="160734" y="964406"/>
                </a:lnTo>
                <a:lnTo>
                  <a:pt x="80367" y="964406"/>
                </a:lnTo>
                <a:lnTo>
                  <a:pt x="80367" y="321469"/>
                </a:lnTo>
                <a:close/>
                <a:moveTo>
                  <a:pt x="200918" y="321469"/>
                </a:moveTo>
                <a:lnTo>
                  <a:pt x="1795463" y="321469"/>
                </a:lnTo>
                <a:lnTo>
                  <a:pt x="1795463" y="0"/>
                </a:lnTo>
                <a:lnTo>
                  <a:pt x="2438400" y="642938"/>
                </a:lnTo>
                <a:lnTo>
                  <a:pt x="1795463" y="1285875"/>
                </a:lnTo>
                <a:lnTo>
                  <a:pt x="1795463" y="964406"/>
                </a:lnTo>
                <a:lnTo>
                  <a:pt x="200918" y="964406"/>
                </a:lnTo>
                <a:lnTo>
                  <a:pt x="200918" y="321469"/>
                </a:lnTo>
                <a:close/>
              </a:path>
            </a:pathLst>
          </a:custGeom>
          <a:gradFill rotWithShape="1">
            <a:gsLst>
              <a:gs pos="0">
                <a:srgbClr val="E5EEFF"/>
              </a:gs>
              <a:gs pos="64999">
                <a:srgbClr val="BFD5FF"/>
              </a:gs>
              <a:gs pos="100000">
                <a:srgbClr val="A3C4FF"/>
              </a:gs>
            </a:gsLst>
            <a:lin ang="5400000" scaled="1"/>
          </a:gradFill>
          <a:ln>
            <a:noFill/>
          </a:ln>
          <a:effectLst>
            <a:outerShdw blurRad="40000" dist="20000" dir="5400000" rotWithShape="0">
              <a:srgbClr val="808080">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defRPr/>
            </a:pPr>
            <a:r>
              <a:rPr lang="en-US" dirty="0">
                <a:solidFill>
                  <a:srgbClr val="1F497D"/>
                </a:solidFill>
              </a:rPr>
              <a:t>Unambiguous human readable</a:t>
            </a:r>
          </a:p>
        </p:txBody>
      </p:sp>
      <p:sp>
        <p:nvSpPr>
          <p:cNvPr id="20" name="Can 19"/>
          <p:cNvSpPr>
            <a:spLocks noChangeArrowheads="1"/>
          </p:cNvSpPr>
          <p:nvPr/>
        </p:nvSpPr>
        <p:spPr bwMode="auto">
          <a:xfrm>
            <a:off x="4876800" y="4919663"/>
            <a:ext cx="1600200" cy="542925"/>
          </a:xfrm>
          <a:prstGeom prst="can">
            <a:avLst>
              <a:gd name="adj" fmla="val 13731"/>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Clinical Decision Support</a:t>
            </a:r>
          </a:p>
        </p:txBody>
      </p:sp>
      <p:sp>
        <p:nvSpPr>
          <p:cNvPr id="21" name="Can 20"/>
          <p:cNvSpPr>
            <a:spLocks noChangeArrowheads="1"/>
          </p:cNvSpPr>
          <p:nvPr/>
        </p:nvSpPr>
        <p:spPr bwMode="auto">
          <a:xfrm>
            <a:off x="6553200" y="4271963"/>
            <a:ext cx="1600200" cy="581025"/>
          </a:xfrm>
          <a:prstGeom prst="can">
            <a:avLst>
              <a:gd name="adj" fmla="val 14880"/>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Clinical Registries</a:t>
            </a:r>
          </a:p>
        </p:txBody>
      </p:sp>
      <p:sp>
        <p:nvSpPr>
          <p:cNvPr id="22" name="Can 21"/>
          <p:cNvSpPr>
            <a:spLocks noChangeArrowheads="1"/>
          </p:cNvSpPr>
          <p:nvPr/>
        </p:nvSpPr>
        <p:spPr bwMode="auto">
          <a:xfrm>
            <a:off x="6553200" y="4929188"/>
            <a:ext cx="1600200" cy="542925"/>
          </a:xfrm>
          <a:prstGeom prst="can">
            <a:avLst>
              <a:gd name="adj" fmla="val 13731"/>
            </a:avLst>
          </a:prstGeom>
          <a:gradFill rotWithShape="1">
            <a:gsLst>
              <a:gs pos="0">
                <a:srgbClr val="F5FFE6"/>
              </a:gs>
              <a:gs pos="64999">
                <a:srgbClr val="E4FDC2"/>
              </a:gs>
              <a:gs pos="100000">
                <a:srgbClr val="DAFDA7"/>
              </a:gs>
            </a:gsLst>
            <a:lin ang="5400000" scaled="1"/>
          </a:gradFill>
          <a:ln w="9525">
            <a:solidFill>
              <a:srgbClr val="C3D69B"/>
            </a:solidFill>
            <a:round/>
            <a:headEnd/>
            <a:tailEnd/>
          </a:ln>
          <a:effectLst>
            <a:outerShdw blurRad="40000" dist="20000" dir="5400000" rotWithShape="0">
              <a:srgbClr val="808080">
                <a:alpha val="37999"/>
              </a:srgbClr>
            </a:outerShdw>
          </a:effectLst>
        </p:spPr>
        <p:txBody>
          <a:bodyPr/>
          <a:lstStyle/>
          <a:p>
            <a:pPr algn="ctr" fontAlgn="base">
              <a:lnSpc>
                <a:spcPts val="1600"/>
              </a:lnSpc>
              <a:spcBef>
                <a:spcPct val="0"/>
              </a:spcBef>
              <a:spcAft>
                <a:spcPct val="0"/>
              </a:spcAft>
              <a:defRPr/>
            </a:pPr>
            <a:r>
              <a:rPr lang="en-US" sz="1600" dirty="0">
                <a:solidFill>
                  <a:srgbClr val="1F497D"/>
                </a:solidFill>
              </a:rPr>
              <a:t>CMS Quality Reporting</a:t>
            </a:r>
          </a:p>
        </p:txBody>
      </p:sp>
      <p:sp>
        <p:nvSpPr>
          <p:cNvPr id="26" name="TextBox 25"/>
          <p:cNvSpPr txBox="1"/>
          <p:nvPr/>
        </p:nvSpPr>
        <p:spPr>
          <a:xfrm>
            <a:off x="5753100" y="1611313"/>
            <a:ext cx="1833563" cy="369887"/>
          </a:xfrm>
          <a:prstGeom prst="rect">
            <a:avLst/>
          </a:prstGeom>
          <a:noFill/>
        </p:spPr>
        <p:txBody>
          <a:bodyPr>
            <a:spAutoFit/>
          </a:bodyPr>
          <a:lstStyle/>
          <a:p>
            <a:pPr fontAlgn="base">
              <a:spcBef>
                <a:spcPct val="0"/>
              </a:spcBef>
              <a:spcAft>
                <a:spcPct val="0"/>
              </a:spcAft>
              <a:defRPr/>
            </a:pPr>
            <a:r>
              <a:rPr lang="en-US" dirty="0">
                <a:solidFill>
                  <a:srgbClr val="9BBB59">
                    <a:lumMod val="50000"/>
                  </a:srgbClr>
                </a:solidFill>
                <a:latin typeface="Arial" charset="0"/>
              </a:rPr>
              <a:t>Stakeholders</a:t>
            </a:r>
          </a:p>
        </p:txBody>
      </p:sp>
    </p:spTree>
    <p:extLst>
      <p:ext uri="{BB962C8B-B14F-4D97-AF65-F5344CB8AC3E}">
        <p14:creationId xmlns:p14="http://schemas.microsoft.com/office/powerpoint/2010/main" val="11826442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Helvetica" pitchFamily="34" charset="0"/>
                <a:cs typeface="Helvetica" pitchFamily="34" charset="0"/>
              </a:rPr>
              <a:t>How to Find </a:t>
            </a:r>
            <a:r>
              <a:rPr lang="en-US" dirty="0" smtClean="0">
                <a:latin typeface="Helvetica" pitchFamily="34" charset="0"/>
                <a:cs typeface="Helvetica" pitchFamily="34" charset="0"/>
              </a:rPr>
              <a:t>More Tools and Resources</a:t>
            </a:r>
            <a:endParaRPr lang="en-US" dirty="0"/>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36</a:t>
            </a:fld>
            <a:endParaRPr lang="en-US" dirty="0">
              <a:solidFill>
                <a:prstClr val="black"/>
              </a:solidFill>
            </a:endParaRPr>
          </a:p>
        </p:txBody>
      </p:sp>
      <p:sp>
        <p:nvSpPr>
          <p:cNvPr id="3" name="Rectangle 2"/>
          <p:cNvSpPr/>
          <p:nvPr/>
        </p:nvSpPr>
        <p:spPr>
          <a:xfrm>
            <a:off x="2743200" y="2013206"/>
            <a:ext cx="4073872" cy="369332"/>
          </a:xfrm>
          <a:prstGeom prst="rect">
            <a:avLst/>
          </a:prstGeom>
        </p:spPr>
        <p:txBody>
          <a:bodyPr wrap="none">
            <a:spAutoFit/>
          </a:bodyPr>
          <a:lstStyle/>
          <a:p>
            <a:r>
              <a:rPr lang="en-US" dirty="0">
                <a:solidFill>
                  <a:prstClr val="black"/>
                </a:solidFill>
                <a:hlinkClick r:id="rId3"/>
              </a:rPr>
              <a:t>http://www.ahrq.gov/workingforquality</a:t>
            </a:r>
            <a:r>
              <a:rPr lang="en-US" dirty="0" smtClean="0">
                <a:solidFill>
                  <a:prstClr val="black"/>
                </a:solidFill>
                <a:hlinkClick r:id="rId3"/>
              </a:rPr>
              <a:t>/</a:t>
            </a:r>
            <a:endParaRPr lang="en-US" dirty="0">
              <a:solidFill>
                <a:prstClr val="black"/>
              </a:solidFill>
            </a:endParaRPr>
          </a:p>
        </p:txBody>
      </p:sp>
      <p:pic>
        <p:nvPicPr>
          <p:cNvPr id="1026" name="Picture 2" descr="C:\Users\563291\Desktop\NQS_banner_a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013206"/>
            <a:ext cx="6934200" cy="9525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743200" y="3085314"/>
            <a:ext cx="2972801" cy="369332"/>
          </a:xfrm>
          <a:prstGeom prst="rect">
            <a:avLst/>
          </a:prstGeom>
        </p:spPr>
        <p:txBody>
          <a:bodyPr wrap="none">
            <a:spAutoFit/>
          </a:bodyPr>
          <a:lstStyle/>
          <a:p>
            <a:r>
              <a:rPr lang="en-US" b="1" dirty="0" smtClean="0">
                <a:solidFill>
                  <a:prstClr val="black"/>
                </a:solidFill>
                <a:hlinkClick r:id="rId5"/>
              </a:rPr>
              <a:t>Working for Quality Web Site</a:t>
            </a:r>
            <a:endParaRPr lang="en-US" b="1" dirty="0">
              <a:solidFill>
                <a:prstClr val="black"/>
              </a:solidFill>
            </a:endParaRPr>
          </a:p>
        </p:txBody>
      </p:sp>
      <p:pic>
        <p:nvPicPr>
          <p:cNvPr id="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799031"/>
            <a:ext cx="2832938" cy="123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2097" y="3859457"/>
            <a:ext cx="3645477" cy="1186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051391" y="5070817"/>
            <a:ext cx="2438400" cy="369332"/>
          </a:xfrm>
          <a:prstGeom prst="rect">
            <a:avLst/>
          </a:prstGeom>
        </p:spPr>
        <p:txBody>
          <a:bodyPr wrap="square">
            <a:spAutoFit/>
          </a:bodyPr>
          <a:lstStyle/>
          <a:p>
            <a:r>
              <a:rPr lang="en-US" b="1" dirty="0" smtClean="0">
                <a:hlinkClick r:id="rId8"/>
              </a:rPr>
              <a:t>CMS Quality Strategy </a:t>
            </a:r>
            <a:endParaRPr lang="en-US" b="1" dirty="0"/>
          </a:p>
        </p:txBody>
      </p:sp>
      <p:sp>
        <p:nvSpPr>
          <p:cNvPr id="6" name="TextBox 5"/>
          <p:cNvSpPr txBox="1"/>
          <p:nvPr/>
        </p:nvSpPr>
        <p:spPr>
          <a:xfrm>
            <a:off x="6087287" y="5079158"/>
            <a:ext cx="1691489" cy="369332"/>
          </a:xfrm>
          <a:prstGeom prst="rect">
            <a:avLst/>
          </a:prstGeom>
          <a:noFill/>
        </p:spPr>
        <p:txBody>
          <a:bodyPr wrap="none" rtlCol="0">
            <a:spAutoFit/>
          </a:bodyPr>
          <a:lstStyle/>
          <a:p>
            <a:r>
              <a:rPr lang="en-US" b="1" dirty="0" smtClean="0">
                <a:hlinkClick r:id="rId9"/>
              </a:rPr>
              <a:t>Meaningful Use</a:t>
            </a:r>
            <a:endParaRPr lang="en-US" b="1" dirty="0"/>
          </a:p>
        </p:txBody>
      </p:sp>
    </p:spTree>
    <p:extLst>
      <p:ext uri="{BB962C8B-B14F-4D97-AF65-F5344CB8AC3E}">
        <p14:creationId xmlns:p14="http://schemas.microsoft.com/office/powerpoint/2010/main" val="15447668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4400" b="1" dirty="0" smtClean="0">
                <a:latin typeface="Helvetica" pitchFamily="34" charset="0"/>
                <a:cs typeface="Helvetica" pitchFamily="34" charset="0"/>
              </a:rPr>
              <a:t>Questions and Answers</a:t>
            </a:r>
            <a:endParaRPr lang="en-US" dirty="0">
              <a:solidFill>
                <a:schemeClr val="tx1"/>
              </a:solidFill>
              <a:latin typeface="Helvetica" pitchFamily="34" charset="0"/>
              <a:cs typeface="Helvetica" pitchFamily="34" charset="0"/>
            </a:endParaRPr>
          </a:p>
        </p:txBody>
      </p:sp>
      <p:sp>
        <p:nvSpPr>
          <p:cNvPr id="2" name="Subtitle 1"/>
          <p:cNvSpPr>
            <a:spLocks noGrp="1"/>
          </p:cNvSpPr>
          <p:nvPr>
            <p:ph type="subTitle" idx="1"/>
          </p:nvPr>
        </p:nvSpPr>
        <p:spPr/>
        <p:txBody>
          <a:bodyPr/>
          <a:lstStyle/>
          <a:p>
            <a:r>
              <a:rPr lang="en-US" dirty="0" smtClean="0"/>
              <a:t>Presenters</a:t>
            </a:r>
            <a:endParaRPr lang="en-US" dirty="0"/>
          </a:p>
        </p:txBody>
      </p:sp>
      <p:sp>
        <p:nvSpPr>
          <p:cNvPr id="8" name="Slide Number Placeholder 7"/>
          <p:cNvSpPr>
            <a:spLocks noGrp="1"/>
          </p:cNvSpPr>
          <p:nvPr>
            <p:ph type="sldNum" sz="quarter" idx="12"/>
          </p:nvPr>
        </p:nvSpPr>
        <p:spPr/>
        <p:txBody>
          <a:bodyPr/>
          <a:lstStyle/>
          <a:p>
            <a:fld id="{68EC7669-6A74-CE44-92EA-244AF84130AB}"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39728557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b="0" dirty="0" smtClean="0">
                <a:latin typeface="Helvetica" pitchFamily="34" charset="0"/>
                <a:cs typeface="Helvetica" pitchFamily="34" charset="0"/>
              </a:rPr>
              <a:t>Questions and Answers</a:t>
            </a:r>
            <a:endParaRPr lang="en-US" sz="3200" b="0" dirty="0">
              <a:latin typeface="Helvetica" pitchFamily="34" charset="0"/>
              <a:cs typeface="Helvetica" pitchFamily="34" charset="0"/>
            </a:endParaRPr>
          </a:p>
        </p:txBody>
      </p:sp>
      <p:sp>
        <p:nvSpPr>
          <p:cNvPr id="2" name="Content Placeholder 1"/>
          <p:cNvSpPr>
            <a:spLocks noGrp="1"/>
          </p:cNvSpPr>
          <p:nvPr>
            <p:ph idx="1"/>
          </p:nvPr>
        </p:nvSpPr>
        <p:spPr/>
        <p:txBody>
          <a:bodyPr/>
          <a:lstStyle/>
          <a:p>
            <a:pPr marL="457200" lvl="0" indent="-457200" algn="l">
              <a:buFont typeface="Arial" pitchFamily="34" charset="0"/>
              <a:buChar char="•"/>
            </a:pPr>
            <a:endParaRPr lang="en-US" sz="1600" dirty="0" smtClean="0">
              <a:latin typeface="Helvetica" pitchFamily="34" charset="0"/>
              <a:cs typeface="Helvetica" pitchFamily="34" charset="0"/>
            </a:endParaRPr>
          </a:p>
          <a:p>
            <a:pPr marL="457200" indent="-457200" algn="l">
              <a:buFont typeface="Arial" pitchFamily="34" charset="0"/>
              <a:buChar char="•"/>
            </a:pPr>
            <a:endParaRPr lang="en-US" dirty="0"/>
          </a:p>
        </p:txBody>
      </p:sp>
      <p:sp>
        <p:nvSpPr>
          <p:cNvPr id="28675" name="Slide Number Placeholder 3"/>
          <p:cNvSpPr>
            <a:spLocks noGrp="1"/>
          </p:cNvSpPr>
          <p:nvPr>
            <p:ph type="sldNum" sz="quarter" idx="12"/>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defTabSz="457200">
              <a:defRPr>
                <a:solidFill>
                  <a:schemeClr val="tx1"/>
                </a:solidFill>
                <a:latin typeface="Calibri" pitchFamily="34" charset="0"/>
              </a:defRPr>
            </a:lvl1pPr>
            <a:lvl2pPr marL="742950" indent="-285750" defTabSz="457200">
              <a:defRPr>
                <a:solidFill>
                  <a:schemeClr val="tx1"/>
                </a:solidFill>
                <a:latin typeface="Calibri" pitchFamily="34" charset="0"/>
              </a:defRPr>
            </a:lvl2pPr>
            <a:lvl3pPr marL="1143000" indent="-228600" defTabSz="457200">
              <a:defRPr>
                <a:solidFill>
                  <a:schemeClr val="tx1"/>
                </a:solidFill>
                <a:latin typeface="Calibri" pitchFamily="34" charset="0"/>
              </a:defRPr>
            </a:lvl3pPr>
            <a:lvl4pPr marL="1600200" indent="-228600" defTabSz="457200">
              <a:defRPr>
                <a:solidFill>
                  <a:schemeClr val="tx1"/>
                </a:solidFill>
                <a:latin typeface="Calibri" pitchFamily="34" charset="0"/>
              </a:defRPr>
            </a:lvl4pPr>
            <a:lvl5pPr marL="2057400" indent="-228600" defTabSz="4572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9E0F1BB-78D0-44F0-8346-16CF49AAB6D9}" type="slidenum">
              <a:rPr lang="en-US" sz="2000" smtClean="0">
                <a:solidFill>
                  <a:srgbClr val="000000"/>
                </a:solidFill>
                <a:latin typeface="Helvetica" pitchFamily="34" charset="0"/>
                <a:cs typeface="Helvetica" pitchFamily="34" charset="0"/>
              </a:rPr>
              <a:pPr fontAlgn="base">
                <a:spcBef>
                  <a:spcPct val="0"/>
                </a:spcBef>
                <a:spcAft>
                  <a:spcPct val="0"/>
                </a:spcAft>
                <a:defRPr/>
              </a:pPr>
              <a:t>38</a:t>
            </a:fld>
            <a:endParaRPr lang="en-US" sz="2000" dirty="0" smtClean="0">
              <a:solidFill>
                <a:srgbClr val="000000"/>
              </a:solidFill>
              <a:latin typeface="Helvetica" pitchFamily="34" charset="0"/>
              <a:cs typeface="Helvetica" pitchFamily="34" charset="0"/>
            </a:endParaRPr>
          </a:p>
        </p:txBody>
      </p:sp>
      <p:sp>
        <p:nvSpPr>
          <p:cNvPr id="5" name="Content Placeholder 1"/>
          <p:cNvSpPr>
            <a:spLocks noGrp="1"/>
          </p:cNvSpPr>
          <p:nvPr>
            <p:ph sz="half" idx="4294967295"/>
          </p:nvPr>
        </p:nvSpPr>
        <p:spPr>
          <a:xfrm>
            <a:off x="332510" y="1512588"/>
            <a:ext cx="3586348" cy="4161837"/>
          </a:xfrm>
        </p:spPr>
        <p:txBody>
          <a:bodyPr>
            <a:normAutofit/>
          </a:bodyPr>
          <a:lstStyle/>
          <a:p>
            <a:pPr marL="0" indent="0">
              <a:buNone/>
            </a:pPr>
            <a:endParaRPr lang="en-US" dirty="0">
              <a:latin typeface="Helvetica" pitchFamily="34" charset="0"/>
              <a:cs typeface="Helvetica" pitchFamily="34" charset="0"/>
            </a:endParaRPr>
          </a:p>
          <a:p>
            <a:r>
              <a:rPr lang="en-US" dirty="0" smtClean="0">
                <a:latin typeface="Helvetica" pitchFamily="34" charset="0"/>
                <a:cs typeface="Helvetica" pitchFamily="34" charset="0"/>
              </a:rPr>
              <a:t>For users of the audio broadcast, submit questions via chat</a:t>
            </a:r>
          </a:p>
          <a:p>
            <a:endParaRPr lang="en-US" dirty="0" smtClean="0">
              <a:latin typeface="Helvetica" pitchFamily="34" charset="0"/>
              <a:cs typeface="Helvetica" pitchFamily="34" charset="0"/>
            </a:endParaRPr>
          </a:p>
          <a:p>
            <a:r>
              <a:rPr lang="en-US" dirty="0" smtClean="0">
                <a:latin typeface="Helvetica" pitchFamily="34" charset="0"/>
                <a:cs typeface="Helvetica" pitchFamily="34" charset="0"/>
              </a:rPr>
              <a:t>For those who dialed into the meeting, dial 14 to enter the question queue</a:t>
            </a:r>
          </a:p>
          <a:p>
            <a:endParaRPr lang="en-US" sz="2000"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500" y="1535668"/>
            <a:ext cx="5162550" cy="40465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Right Arrow 1"/>
          <p:cNvSpPr>
            <a:spLocks noChangeArrowheads="1"/>
          </p:cNvSpPr>
          <p:nvPr/>
        </p:nvSpPr>
        <p:spPr bwMode="auto">
          <a:xfrm rot="19252939" flipH="1">
            <a:off x="4572649" y="4176350"/>
            <a:ext cx="771242" cy="195514"/>
          </a:xfrm>
          <a:prstGeom prst="rightArrow">
            <a:avLst>
              <a:gd name="adj1" fmla="val 50000"/>
              <a:gd name="adj2" fmla="val 50000"/>
            </a:avLst>
          </a:prstGeom>
          <a:solidFill>
            <a:srgbClr val="FF0000"/>
          </a:solidFill>
          <a:ln w="9525">
            <a:solidFill>
              <a:schemeClr val="tx1"/>
            </a:solidFill>
            <a:round/>
            <a:headEnd/>
            <a:tailEnd/>
          </a:ln>
          <a:effectLst>
            <a:outerShdw dist="38100" dir="2700000" algn="tl" rotWithShape="0">
              <a:srgbClr val="808080">
                <a:alpha val="39998"/>
              </a:srgbClr>
            </a:outerShdw>
          </a:effectLst>
        </p:spPr>
        <p:txBody>
          <a:bodyPr/>
          <a:lstStyle/>
          <a:p>
            <a:pPr defTabSz="457200"/>
            <a:endParaRPr lang="en-US" dirty="0">
              <a:solidFill>
                <a:prstClr val="black"/>
              </a:solidFill>
              <a:latin typeface="Franklin Gothic Book" pitchFamily="34" charset="0"/>
            </a:endParaRPr>
          </a:p>
        </p:txBody>
      </p:sp>
    </p:spTree>
    <p:extLst>
      <p:ext uri="{BB962C8B-B14F-4D97-AF65-F5344CB8AC3E}">
        <p14:creationId xmlns:p14="http://schemas.microsoft.com/office/powerpoint/2010/main" val="20779220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lgn="ctr">
              <a:buNone/>
            </a:pPr>
            <a:endParaRPr lang="en-US" dirty="0" smtClean="0"/>
          </a:p>
          <a:p>
            <a:pPr marL="0" indent="0" algn="ctr">
              <a:buNone/>
            </a:pPr>
            <a:endParaRPr lang="en-US" dirty="0"/>
          </a:p>
          <a:p>
            <a:pPr marL="0" indent="0" algn="ctr">
              <a:buNone/>
            </a:pPr>
            <a:endParaRPr lang="en-US" sz="3600" dirty="0" smtClean="0">
              <a:latin typeface="Helvetica" pitchFamily="34" charset="0"/>
              <a:cs typeface="Helvetica" pitchFamily="34" charset="0"/>
            </a:endParaRPr>
          </a:p>
          <a:p>
            <a:pPr marL="0" indent="0" algn="ctr">
              <a:buNone/>
            </a:pPr>
            <a:r>
              <a:rPr lang="en-US" sz="3600" b="1" dirty="0" smtClean="0">
                <a:solidFill>
                  <a:srgbClr val="3B7B38"/>
                </a:solidFill>
                <a:latin typeface="Helvetica" pitchFamily="34" charset="0"/>
                <a:cs typeface="Helvetica" pitchFamily="34" charset="0"/>
              </a:rPr>
              <a:t>Thanks for attending today’s event</a:t>
            </a:r>
          </a:p>
          <a:p>
            <a:pPr marL="0" indent="0" algn="ctr">
              <a:buNone/>
            </a:pPr>
            <a:r>
              <a:rPr lang="en-US" sz="2600" dirty="0" smtClean="0">
                <a:latin typeface="Helvetica" pitchFamily="34" charset="0"/>
                <a:cs typeface="Helvetica" pitchFamily="34" charset="0"/>
              </a:rPr>
              <a:t>The presentation archive will be available at </a:t>
            </a:r>
            <a:r>
              <a:rPr lang="en-US" sz="2600" dirty="0" smtClean="0">
                <a:latin typeface="Helvetica" pitchFamily="34" charset="0"/>
                <a:cs typeface="Helvetica" pitchFamily="34" charset="0"/>
                <a:hlinkClick r:id="rId3"/>
              </a:rPr>
              <a:t>www.ahrq.gov/workingforquality</a:t>
            </a:r>
            <a:r>
              <a:rPr lang="en-US" sz="2600" dirty="0" smtClean="0">
                <a:latin typeface="Helvetica" pitchFamily="34" charset="0"/>
                <a:cs typeface="Helvetica" pitchFamily="34" charset="0"/>
              </a:rPr>
              <a:t> within 2 weeks </a:t>
            </a:r>
            <a:endParaRPr lang="en-US" sz="2600" dirty="0">
              <a:latin typeface="Helvetica" pitchFamily="34" charset="0"/>
              <a:cs typeface="Helvetica" pitchFamily="34" charset="0"/>
            </a:endParaRPr>
          </a:p>
        </p:txBody>
      </p:sp>
      <p:sp>
        <p:nvSpPr>
          <p:cNvPr id="4" name="Slide Number Placeholder 3"/>
          <p:cNvSpPr>
            <a:spLocks noGrp="1"/>
          </p:cNvSpPr>
          <p:nvPr>
            <p:ph type="sldNum" sz="quarter" idx="12"/>
          </p:nvPr>
        </p:nvSpPr>
        <p:spPr/>
        <p:txBody>
          <a:bodyPr/>
          <a:lstStyle/>
          <a:p>
            <a:fld id="{68EC7669-6A74-CE44-92EA-244AF84130AB}"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9368449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1000" y="2913605"/>
            <a:ext cx="8458200" cy="946150"/>
          </a:xfrm>
        </p:spPr>
        <p:txBody>
          <a:bodyPr>
            <a:normAutofit fontScale="90000"/>
          </a:bodyPr>
          <a:lstStyle/>
          <a:p>
            <a:r>
              <a:rPr lang="en-US" dirty="0" smtClean="0"/>
              <a:t>The National Quality Strategy:</a:t>
            </a:r>
            <a:br>
              <a:rPr lang="en-US" dirty="0" smtClean="0"/>
            </a:br>
            <a:r>
              <a:rPr lang="en-US" dirty="0" smtClean="0"/>
              <a:t>Using Measurement for Quality Improvement</a:t>
            </a:r>
            <a:endParaRPr lang="en-US" dirty="0"/>
          </a:p>
        </p:txBody>
      </p:sp>
      <p:sp>
        <p:nvSpPr>
          <p:cNvPr id="6" name="Subtitle 5"/>
          <p:cNvSpPr>
            <a:spLocks noGrp="1"/>
          </p:cNvSpPr>
          <p:nvPr>
            <p:ph type="subTitle" idx="1"/>
          </p:nvPr>
        </p:nvSpPr>
        <p:spPr/>
        <p:txBody>
          <a:bodyPr/>
          <a:lstStyle/>
          <a:p>
            <a:r>
              <a:rPr lang="en-US" dirty="0"/>
              <a:t>Nancy Wilson, </a:t>
            </a:r>
            <a:r>
              <a:rPr lang="en-US" dirty="0" smtClean="0"/>
              <a:t>B.S.N., M.D., M.P.H.</a:t>
            </a:r>
            <a:endParaRPr lang="en-US" dirty="0"/>
          </a:p>
        </p:txBody>
      </p:sp>
      <p:sp>
        <p:nvSpPr>
          <p:cNvPr id="11" name="Slide Number Placeholder 10"/>
          <p:cNvSpPr>
            <a:spLocks noGrp="1"/>
          </p:cNvSpPr>
          <p:nvPr>
            <p:ph type="sldNum" sz="quarter" idx="12"/>
          </p:nvPr>
        </p:nvSpPr>
        <p:spPr/>
        <p:txBody>
          <a:bodyPr/>
          <a:lstStyle/>
          <a:p>
            <a:fld id="{68EC7669-6A74-CE44-92EA-244AF84130AB}"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6192637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 y="159106"/>
            <a:ext cx="9143997" cy="6539786"/>
          </a:xfrm>
        </p:spPr>
      </p:pic>
      <p:sp>
        <p:nvSpPr>
          <p:cNvPr id="3" name="Slide Number Placeholder 4"/>
          <p:cNvSpPr>
            <a:spLocks noGrp="1"/>
          </p:cNvSpPr>
          <p:nvPr>
            <p:ph type="sldNum" sz="quarter" idx="12"/>
          </p:nvPr>
        </p:nvSpPr>
        <p:spPr>
          <a:xfrm>
            <a:off x="6553200" y="6356350"/>
            <a:ext cx="2133600" cy="365125"/>
          </a:xfrm>
        </p:spPr>
        <p:txBody>
          <a:bodyPr/>
          <a:lstStyle/>
          <a:p>
            <a:fld id="{68EC7669-6A74-CE44-92EA-244AF84130AB}"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777778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200" y="444665"/>
            <a:ext cx="8973800" cy="700643"/>
          </a:xfrm>
        </p:spPr>
        <p:txBody>
          <a:bodyPr>
            <a:noAutofit/>
          </a:bodyPr>
          <a:lstStyle/>
          <a:p>
            <a:pPr marL="119063"/>
            <a:r>
              <a:rPr lang="en-US" dirty="0"/>
              <a:t>Quality </a:t>
            </a:r>
            <a:r>
              <a:rPr lang="en-US" dirty="0" smtClean="0"/>
              <a:t>Can Be </a:t>
            </a:r>
            <a:r>
              <a:rPr lang="en-US" dirty="0"/>
              <a:t>Measured a</a:t>
            </a:r>
            <a:r>
              <a:rPr lang="en-US" dirty="0" smtClean="0"/>
              <a:t>nd </a:t>
            </a:r>
            <a:r>
              <a:rPr lang="en-US" dirty="0"/>
              <a:t>Improved a</a:t>
            </a:r>
            <a:r>
              <a:rPr lang="en-US" dirty="0" smtClean="0"/>
              <a:t>t </a:t>
            </a:r>
            <a:r>
              <a:rPr lang="en-US" dirty="0"/>
              <a:t>Multiple Levels</a:t>
            </a:r>
          </a:p>
        </p:txBody>
      </p:sp>
      <p:sp>
        <p:nvSpPr>
          <p:cNvPr id="25" name="Down Arrow 24"/>
          <p:cNvSpPr/>
          <p:nvPr/>
        </p:nvSpPr>
        <p:spPr>
          <a:xfrm>
            <a:off x="1524000" y="1536885"/>
            <a:ext cx="518349" cy="43797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3296" tIns="46648" rIns="93296" bIns="46648"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914400" rtl="0" eaLnBrk="1" latinLnBrk="0" hangingPunct="1">
              <a:defRPr sz="1400" kern="1200">
                <a:solidFill>
                  <a:schemeClr val="lt1"/>
                </a:solidFill>
                <a:latin typeface="+mn-lt"/>
                <a:ea typeface="+mn-ea"/>
                <a:cs typeface="+mn-cs"/>
              </a:defRPr>
            </a:lvl6pPr>
            <a:lvl7pPr marL="2743200" algn="l" defTabSz="914400" rtl="0" eaLnBrk="1" latinLnBrk="0" hangingPunct="1">
              <a:defRPr sz="1400" kern="1200">
                <a:solidFill>
                  <a:schemeClr val="lt1"/>
                </a:solidFill>
                <a:latin typeface="+mn-lt"/>
                <a:ea typeface="+mn-ea"/>
                <a:cs typeface="+mn-cs"/>
              </a:defRPr>
            </a:lvl7pPr>
            <a:lvl8pPr marL="3200400" algn="l" defTabSz="914400" rtl="0" eaLnBrk="1" latinLnBrk="0" hangingPunct="1">
              <a:defRPr sz="1400" kern="1200">
                <a:solidFill>
                  <a:schemeClr val="lt1"/>
                </a:solidFill>
                <a:latin typeface="+mn-lt"/>
                <a:ea typeface="+mn-ea"/>
                <a:cs typeface="+mn-cs"/>
              </a:defRPr>
            </a:lvl8pPr>
            <a:lvl9pPr marL="3657600" algn="l" defTabSz="914400" rtl="0" eaLnBrk="1" latinLnBrk="0" hangingPunct="1">
              <a:defRPr sz="1400" kern="1200">
                <a:solidFill>
                  <a:schemeClr val="lt1"/>
                </a:solidFill>
                <a:latin typeface="+mn-lt"/>
                <a:ea typeface="+mn-ea"/>
                <a:cs typeface="+mn-cs"/>
              </a:defRPr>
            </a:lvl9pPr>
          </a:lstStyle>
          <a:p>
            <a:pPr algn="ctr" defTabSz="457200"/>
            <a:endParaRPr lang="en-US" dirty="0">
              <a:solidFill>
                <a:prstClr val="white"/>
              </a:solidFill>
            </a:endParaRPr>
          </a:p>
        </p:txBody>
      </p:sp>
      <p:sp>
        <p:nvSpPr>
          <p:cNvPr id="26" name="TextBox 14"/>
          <p:cNvSpPr txBox="1"/>
          <p:nvPr/>
        </p:nvSpPr>
        <p:spPr>
          <a:xfrm rot="16200000">
            <a:off x="-146740" y="3702602"/>
            <a:ext cx="3835556" cy="314047"/>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algn="ctr" defTabSz="457200"/>
            <a:r>
              <a:rPr lang="en-US" b="1" dirty="0" smtClean="0">
                <a:solidFill>
                  <a:prstClr val="white"/>
                </a:solidFill>
                <a:effectLst>
                  <a:outerShdw blurRad="38100" dist="38100" dir="2700000" algn="tl">
                    <a:srgbClr val="000000">
                      <a:alpha val="43137"/>
                    </a:srgbClr>
                  </a:outerShdw>
                </a:effectLst>
              </a:rPr>
              <a:t>Increasing individual accountability</a:t>
            </a:r>
            <a:endParaRPr lang="en-US" b="1" dirty="0">
              <a:solidFill>
                <a:prstClr val="white"/>
              </a:solidFill>
              <a:effectLst>
                <a:outerShdw blurRad="38100" dist="38100" dir="2700000" algn="tl">
                  <a:srgbClr val="000000">
                    <a:alpha val="43137"/>
                  </a:srgbClr>
                </a:outerShdw>
              </a:effectLst>
            </a:endParaRPr>
          </a:p>
        </p:txBody>
      </p:sp>
      <p:sp>
        <p:nvSpPr>
          <p:cNvPr id="27" name="Down Arrow 26"/>
          <p:cNvSpPr/>
          <p:nvPr/>
        </p:nvSpPr>
        <p:spPr>
          <a:xfrm rot="10800000">
            <a:off x="2092915" y="1536885"/>
            <a:ext cx="518349" cy="43797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93296" tIns="46648" rIns="93296" bIns="46648"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914400" rtl="0" eaLnBrk="1" latinLnBrk="0" hangingPunct="1">
              <a:defRPr sz="1400" kern="1200">
                <a:solidFill>
                  <a:schemeClr val="lt1"/>
                </a:solidFill>
                <a:latin typeface="+mn-lt"/>
                <a:ea typeface="+mn-ea"/>
                <a:cs typeface="+mn-cs"/>
              </a:defRPr>
            </a:lvl6pPr>
            <a:lvl7pPr marL="2743200" algn="l" defTabSz="914400" rtl="0" eaLnBrk="1" latinLnBrk="0" hangingPunct="1">
              <a:defRPr sz="1400" kern="1200">
                <a:solidFill>
                  <a:schemeClr val="lt1"/>
                </a:solidFill>
                <a:latin typeface="+mn-lt"/>
                <a:ea typeface="+mn-ea"/>
                <a:cs typeface="+mn-cs"/>
              </a:defRPr>
            </a:lvl7pPr>
            <a:lvl8pPr marL="3200400" algn="l" defTabSz="914400" rtl="0" eaLnBrk="1" latinLnBrk="0" hangingPunct="1">
              <a:defRPr sz="1400" kern="1200">
                <a:solidFill>
                  <a:schemeClr val="lt1"/>
                </a:solidFill>
                <a:latin typeface="+mn-lt"/>
                <a:ea typeface="+mn-ea"/>
                <a:cs typeface="+mn-cs"/>
              </a:defRPr>
            </a:lvl8pPr>
            <a:lvl9pPr marL="3657600" algn="l" defTabSz="914400" rtl="0" eaLnBrk="1" latinLnBrk="0" hangingPunct="1">
              <a:defRPr sz="1400" kern="1200">
                <a:solidFill>
                  <a:schemeClr val="lt1"/>
                </a:solidFill>
                <a:latin typeface="+mn-lt"/>
                <a:ea typeface="+mn-ea"/>
                <a:cs typeface="+mn-cs"/>
              </a:defRPr>
            </a:lvl9pPr>
          </a:lstStyle>
          <a:p>
            <a:pPr algn="ctr" defTabSz="457200"/>
            <a:endParaRPr lang="en-US" dirty="0">
              <a:solidFill>
                <a:prstClr val="white"/>
              </a:solidFill>
            </a:endParaRPr>
          </a:p>
        </p:txBody>
      </p:sp>
      <p:sp>
        <p:nvSpPr>
          <p:cNvPr id="28" name="TextBox 16"/>
          <p:cNvSpPr txBox="1"/>
          <p:nvPr/>
        </p:nvSpPr>
        <p:spPr>
          <a:xfrm rot="16200000">
            <a:off x="439798" y="3487798"/>
            <a:ext cx="3835556" cy="314047"/>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algn="ctr" defTabSz="457200"/>
            <a:r>
              <a:rPr lang="en-US" b="1" dirty="0" smtClean="0">
                <a:solidFill>
                  <a:prstClr val="white"/>
                </a:solidFill>
                <a:effectLst>
                  <a:outerShdw blurRad="38100" dist="38100" dir="2700000" algn="tl">
                    <a:srgbClr val="000000">
                      <a:alpha val="43137"/>
                    </a:srgbClr>
                  </a:outerShdw>
                </a:effectLst>
              </a:rPr>
              <a:t>Increasing commonality among providers</a:t>
            </a:r>
            <a:endParaRPr lang="en-US" b="1" dirty="0">
              <a:solidFill>
                <a:prstClr val="white"/>
              </a:solidFill>
              <a:effectLst>
                <a:outerShdw blurRad="38100" dist="38100" dir="2700000" algn="tl">
                  <a:srgbClr val="000000">
                    <a:alpha val="43137"/>
                  </a:srgbClr>
                </a:outerShdw>
              </a:effectLst>
            </a:endParaRPr>
          </a:p>
        </p:txBody>
      </p:sp>
      <p:sp>
        <p:nvSpPr>
          <p:cNvPr id="29" name="Rectangle 28"/>
          <p:cNvSpPr/>
          <p:nvPr/>
        </p:nvSpPr>
        <p:spPr>
          <a:xfrm>
            <a:off x="2730765" y="4360450"/>
            <a:ext cx="4525412" cy="1468147"/>
          </a:xfrm>
          <a:prstGeom prst="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93296" tIns="46648" rIns="93296" bIns="46648"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914400" rtl="0" eaLnBrk="1" latinLnBrk="0" hangingPunct="1">
              <a:defRPr sz="1400" kern="1200">
                <a:solidFill>
                  <a:schemeClr val="lt1"/>
                </a:solidFill>
                <a:latin typeface="+mn-lt"/>
                <a:ea typeface="+mn-ea"/>
                <a:cs typeface="+mn-cs"/>
              </a:defRPr>
            </a:lvl6pPr>
            <a:lvl7pPr marL="2743200" algn="l" defTabSz="914400" rtl="0" eaLnBrk="1" latinLnBrk="0" hangingPunct="1">
              <a:defRPr sz="1400" kern="1200">
                <a:solidFill>
                  <a:schemeClr val="lt1"/>
                </a:solidFill>
                <a:latin typeface="+mn-lt"/>
                <a:ea typeface="+mn-ea"/>
                <a:cs typeface="+mn-cs"/>
              </a:defRPr>
            </a:lvl7pPr>
            <a:lvl8pPr marL="3200400" algn="l" defTabSz="914400" rtl="0" eaLnBrk="1" latinLnBrk="0" hangingPunct="1">
              <a:defRPr sz="1400" kern="1200">
                <a:solidFill>
                  <a:schemeClr val="lt1"/>
                </a:solidFill>
                <a:latin typeface="+mn-lt"/>
                <a:ea typeface="+mn-ea"/>
                <a:cs typeface="+mn-cs"/>
              </a:defRPr>
            </a:lvl8pPr>
            <a:lvl9pPr marL="3657600" algn="l" defTabSz="914400" rtl="0" eaLnBrk="1" latinLnBrk="0" hangingPunct="1">
              <a:defRPr sz="1400" kern="1200">
                <a:solidFill>
                  <a:schemeClr val="lt1"/>
                </a:solidFill>
                <a:latin typeface="+mn-lt"/>
                <a:ea typeface="+mn-ea"/>
                <a:cs typeface="+mn-cs"/>
              </a:defRPr>
            </a:lvl9pPr>
          </a:lstStyle>
          <a:p>
            <a:pPr algn="ctr" defTabSz="457200"/>
            <a:endParaRPr lang="en-US" dirty="0">
              <a:solidFill>
                <a:prstClr val="white"/>
              </a:solidFill>
            </a:endParaRPr>
          </a:p>
        </p:txBody>
      </p:sp>
      <p:sp>
        <p:nvSpPr>
          <p:cNvPr id="30" name="Rectangle 29"/>
          <p:cNvSpPr/>
          <p:nvPr/>
        </p:nvSpPr>
        <p:spPr>
          <a:xfrm>
            <a:off x="3273824" y="2992883"/>
            <a:ext cx="3559704" cy="1367567"/>
          </a:xfrm>
          <a:prstGeom prst="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93296" tIns="46648" rIns="93296" bIns="46648"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914400" rtl="0" eaLnBrk="1" latinLnBrk="0" hangingPunct="1">
              <a:defRPr sz="1400" kern="1200">
                <a:solidFill>
                  <a:schemeClr val="lt1"/>
                </a:solidFill>
                <a:latin typeface="+mn-lt"/>
                <a:ea typeface="+mn-ea"/>
                <a:cs typeface="+mn-cs"/>
              </a:defRPr>
            </a:lvl6pPr>
            <a:lvl7pPr marL="2743200" algn="l" defTabSz="914400" rtl="0" eaLnBrk="1" latinLnBrk="0" hangingPunct="1">
              <a:defRPr sz="1400" kern="1200">
                <a:solidFill>
                  <a:schemeClr val="lt1"/>
                </a:solidFill>
                <a:latin typeface="+mn-lt"/>
                <a:ea typeface="+mn-ea"/>
                <a:cs typeface="+mn-cs"/>
              </a:defRPr>
            </a:lvl7pPr>
            <a:lvl8pPr marL="3200400" algn="l" defTabSz="914400" rtl="0" eaLnBrk="1" latinLnBrk="0" hangingPunct="1">
              <a:defRPr sz="1400" kern="1200">
                <a:solidFill>
                  <a:schemeClr val="lt1"/>
                </a:solidFill>
                <a:latin typeface="+mn-lt"/>
                <a:ea typeface="+mn-ea"/>
                <a:cs typeface="+mn-cs"/>
              </a:defRPr>
            </a:lvl8pPr>
            <a:lvl9pPr marL="3657600" algn="l" defTabSz="914400" rtl="0" eaLnBrk="1" latinLnBrk="0" hangingPunct="1">
              <a:defRPr sz="1400" kern="1200">
                <a:solidFill>
                  <a:schemeClr val="lt1"/>
                </a:solidFill>
                <a:latin typeface="+mn-lt"/>
                <a:ea typeface="+mn-ea"/>
                <a:cs typeface="+mn-cs"/>
              </a:defRPr>
            </a:lvl9pPr>
          </a:lstStyle>
          <a:p>
            <a:pPr algn="ctr" defTabSz="457200"/>
            <a:endParaRPr lang="en-US" dirty="0">
              <a:solidFill>
                <a:prstClr val="white"/>
              </a:solidFill>
            </a:endParaRPr>
          </a:p>
        </p:txBody>
      </p:sp>
      <p:sp>
        <p:nvSpPr>
          <p:cNvPr id="31" name="Rectangle 30"/>
          <p:cNvSpPr/>
          <p:nvPr/>
        </p:nvSpPr>
        <p:spPr>
          <a:xfrm>
            <a:off x="3755550" y="1580184"/>
            <a:ext cx="2596252" cy="1412699"/>
          </a:xfrm>
          <a:prstGeom prst="rect">
            <a:avLst/>
          </a:prstGeom>
          <a:solidFill>
            <a:schemeClr val="bg1"/>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93296" tIns="46648" rIns="93296" bIns="46648" rtlCol="0" anchor="ctr"/>
          <a:lstStyle>
            <a:defPPr>
              <a:defRPr lang="en-US"/>
            </a:defPPr>
            <a:lvl1pPr algn="l" rtl="0" fontAlgn="base">
              <a:spcBef>
                <a:spcPct val="0"/>
              </a:spcBef>
              <a:spcAft>
                <a:spcPct val="0"/>
              </a:spcAft>
              <a:defRPr sz="1400" kern="1200">
                <a:solidFill>
                  <a:schemeClr val="lt1"/>
                </a:solidFill>
                <a:latin typeface="+mn-lt"/>
                <a:ea typeface="+mn-ea"/>
                <a:cs typeface="+mn-cs"/>
              </a:defRPr>
            </a:lvl1pPr>
            <a:lvl2pPr marL="457200" algn="l" rtl="0" fontAlgn="base">
              <a:spcBef>
                <a:spcPct val="0"/>
              </a:spcBef>
              <a:spcAft>
                <a:spcPct val="0"/>
              </a:spcAft>
              <a:defRPr sz="1400" kern="1200">
                <a:solidFill>
                  <a:schemeClr val="lt1"/>
                </a:solidFill>
                <a:latin typeface="+mn-lt"/>
                <a:ea typeface="+mn-ea"/>
                <a:cs typeface="+mn-cs"/>
              </a:defRPr>
            </a:lvl2pPr>
            <a:lvl3pPr marL="914400" algn="l" rtl="0" fontAlgn="base">
              <a:spcBef>
                <a:spcPct val="0"/>
              </a:spcBef>
              <a:spcAft>
                <a:spcPct val="0"/>
              </a:spcAft>
              <a:defRPr sz="1400" kern="1200">
                <a:solidFill>
                  <a:schemeClr val="lt1"/>
                </a:solidFill>
                <a:latin typeface="+mn-lt"/>
                <a:ea typeface="+mn-ea"/>
                <a:cs typeface="+mn-cs"/>
              </a:defRPr>
            </a:lvl3pPr>
            <a:lvl4pPr marL="1371600" algn="l" rtl="0" fontAlgn="base">
              <a:spcBef>
                <a:spcPct val="0"/>
              </a:spcBef>
              <a:spcAft>
                <a:spcPct val="0"/>
              </a:spcAft>
              <a:defRPr sz="1400" kern="1200">
                <a:solidFill>
                  <a:schemeClr val="lt1"/>
                </a:solidFill>
                <a:latin typeface="+mn-lt"/>
                <a:ea typeface="+mn-ea"/>
                <a:cs typeface="+mn-cs"/>
              </a:defRPr>
            </a:lvl4pPr>
            <a:lvl5pPr marL="1828800" algn="l" rtl="0" fontAlgn="base">
              <a:spcBef>
                <a:spcPct val="0"/>
              </a:spcBef>
              <a:spcAft>
                <a:spcPct val="0"/>
              </a:spcAft>
              <a:defRPr sz="1400" kern="1200">
                <a:solidFill>
                  <a:schemeClr val="lt1"/>
                </a:solidFill>
                <a:latin typeface="+mn-lt"/>
                <a:ea typeface="+mn-ea"/>
                <a:cs typeface="+mn-cs"/>
              </a:defRPr>
            </a:lvl5pPr>
            <a:lvl6pPr marL="2286000" algn="l" defTabSz="914400" rtl="0" eaLnBrk="1" latinLnBrk="0" hangingPunct="1">
              <a:defRPr sz="1400" kern="1200">
                <a:solidFill>
                  <a:schemeClr val="lt1"/>
                </a:solidFill>
                <a:latin typeface="+mn-lt"/>
                <a:ea typeface="+mn-ea"/>
                <a:cs typeface="+mn-cs"/>
              </a:defRPr>
            </a:lvl6pPr>
            <a:lvl7pPr marL="2743200" algn="l" defTabSz="914400" rtl="0" eaLnBrk="1" latinLnBrk="0" hangingPunct="1">
              <a:defRPr sz="1400" kern="1200">
                <a:solidFill>
                  <a:schemeClr val="lt1"/>
                </a:solidFill>
                <a:latin typeface="+mn-lt"/>
                <a:ea typeface="+mn-ea"/>
                <a:cs typeface="+mn-cs"/>
              </a:defRPr>
            </a:lvl7pPr>
            <a:lvl8pPr marL="3200400" algn="l" defTabSz="914400" rtl="0" eaLnBrk="1" latinLnBrk="0" hangingPunct="1">
              <a:defRPr sz="1400" kern="1200">
                <a:solidFill>
                  <a:schemeClr val="lt1"/>
                </a:solidFill>
                <a:latin typeface="+mn-lt"/>
                <a:ea typeface="+mn-ea"/>
                <a:cs typeface="+mn-cs"/>
              </a:defRPr>
            </a:lvl8pPr>
            <a:lvl9pPr marL="3657600" algn="l" defTabSz="914400" rtl="0" eaLnBrk="1" latinLnBrk="0" hangingPunct="1">
              <a:defRPr sz="1400" kern="1200">
                <a:solidFill>
                  <a:schemeClr val="lt1"/>
                </a:solidFill>
                <a:latin typeface="+mn-lt"/>
                <a:ea typeface="+mn-ea"/>
                <a:cs typeface="+mn-cs"/>
              </a:defRPr>
            </a:lvl9pPr>
          </a:lstStyle>
          <a:p>
            <a:pPr algn="ctr" defTabSz="457200"/>
            <a:endParaRPr lang="en-US" dirty="0">
              <a:solidFill>
                <a:prstClr val="white"/>
              </a:solidFill>
            </a:endParaRPr>
          </a:p>
        </p:txBody>
      </p:sp>
      <p:sp>
        <p:nvSpPr>
          <p:cNvPr id="32" name="TextBox 10"/>
          <p:cNvSpPr txBox="1"/>
          <p:nvPr/>
        </p:nvSpPr>
        <p:spPr>
          <a:xfrm>
            <a:off x="4365652" y="1600158"/>
            <a:ext cx="1338477" cy="309651"/>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algn="ctr" defTabSz="457200"/>
            <a:r>
              <a:rPr lang="en-US" b="1" dirty="0" smtClean="0">
                <a:solidFill>
                  <a:prstClr val="black"/>
                </a:solidFill>
              </a:rPr>
              <a:t>Community</a:t>
            </a:r>
            <a:endParaRPr lang="en-US" b="1" dirty="0">
              <a:solidFill>
                <a:prstClr val="black"/>
              </a:solidFill>
            </a:endParaRPr>
          </a:p>
        </p:txBody>
      </p:sp>
      <p:sp>
        <p:nvSpPr>
          <p:cNvPr id="33" name="TextBox 11"/>
          <p:cNvSpPr txBox="1"/>
          <p:nvPr/>
        </p:nvSpPr>
        <p:spPr>
          <a:xfrm>
            <a:off x="4287577" y="3044372"/>
            <a:ext cx="1664243" cy="314028"/>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algn="ctr" defTabSz="457200"/>
            <a:r>
              <a:rPr lang="en-US" b="1" dirty="0" smtClean="0">
                <a:solidFill>
                  <a:prstClr val="black"/>
                </a:solidFill>
              </a:rPr>
              <a:t>Practice setting</a:t>
            </a:r>
            <a:endParaRPr lang="en-US" b="1" dirty="0">
              <a:solidFill>
                <a:prstClr val="black"/>
              </a:solidFill>
            </a:endParaRPr>
          </a:p>
        </p:txBody>
      </p:sp>
      <p:sp>
        <p:nvSpPr>
          <p:cNvPr id="34" name="TextBox 12"/>
          <p:cNvSpPr txBox="1"/>
          <p:nvPr/>
        </p:nvSpPr>
        <p:spPr>
          <a:xfrm>
            <a:off x="4035121" y="4360450"/>
            <a:ext cx="1916699" cy="309651"/>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algn="ctr" defTabSz="457200"/>
            <a:r>
              <a:rPr lang="en-US" b="1" dirty="0" smtClean="0">
                <a:solidFill>
                  <a:prstClr val="black"/>
                </a:solidFill>
              </a:rPr>
              <a:t>Individual physician</a:t>
            </a:r>
            <a:endParaRPr lang="en-US" b="1" dirty="0">
              <a:solidFill>
                <a:prstClr val="black"/>
              </a:solidFill>
            </a:endParaRPr>
          </a:p>
        </p:txBody>
      </p:sp>
      <p:sp>
        <p:nvSpPr>
          <p:cNvPr id="35" name="TextBox 17"/>
          <p:cNvSpPr txBox="1"/>
          <p:nvPr/>
        </p:nvSpPr>
        <p:spPr>
          <a:xfrm>
            <a:off x="3755550" y="1941847"/>
            <a:ext cx="2596252" cy="955981"/>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defTabSz="457200">
              <a:buFont typeface="Arial" pitchFamily="34" charset="0"/>
              <a:buChar char="•"/>
            </a:pPr>
            <a:r>
              <a:rPr lang="en-US" dirty="0" smtClean="0">
                <a:solidFill>
                  <a:prstClr val="black"/>
                </a:solidFill>
                <a:latin typeface="Calibri"/>
              </a:rPr>
              <a:t>Population-based denominator</a:t>
            </a:r>
          </a:p>
          <a:p>
            <a:pPr defTabSz="457200">
              <a:buFont typeface="Arial" pitchFamily="34" charset="0"/>
              <a:buChar char="•"/>
            </a:pPr>
            <a:r>
              <a:rPr lang="en-US" dirty="0" smtClean="0">
                <a:solidFill>
                  <a:prstClr val="black"/>
                </a:solidFill>
                <a:latin typeface="Calibri"/>
              </a:rPr>
              <a:t>Multiple ways to define denominator (e.g., county, HRR)</a:t>
            </a:r>
          </a:p>
          <a:p>
            <a:pPr defTabSz="457200">
              <a:buFont typeface="Arial" pitchFamily="34" charset="0"/>
              <a:buChar char="•"/>
            </a:pPr>
            <a:r>
              <a:rPr lang="en-US" dirty="0" smtClean="0">
                <a:solidFill>
                  <a:prstClr val="black"/>
                </a:solidFill>
                <a:latin typeface="Calibri"/>
              </a:rPr>
              <a:t>Applicable to all providers</a:t>
            </a:r>
          </a:p>
        </p:txBody>
      </p:sp>
      <p:sp>
        <p:nvSpPr>
          <p:cNvPr id="36" name="TextBox 18"/>
          <p:cNvSpPr txBox="1"/>
          <p:nvPr/>
        </p:nvSpPr>
        <p:spPr>
          <a:xfrm>
            <a:off x="3334028" y="3299832"/>
            <a:ext cx="3439295" cy="753668"/>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marL="119063" indent="-119063" defTabSz="457200">
              <a:buFont typeface="Arial" pitchFamily="34" charset="0"/>
              <a:buChar char="•"/>
            </a:pPr>
            <a:r>
              <a:rPr lang="en-US" dirty="0" smtClean="0">
                <a:solidFill>
                  <a:prstClr val="black"/>
                </a:solidFill>
                <a:latin typeface="Calibri"/>
              </a:rPr>
              <a:t>Denominator based on practice setting (e.g., hospital, group practice)</a:t>
            </a:r>
          </a:p>
          <a:p>
            <a:pPr defTabSz="457200">
              <a:buFont typeface="Arial" pitchFamily="34" charset="0"/>
              <a:buChar char="•"/>
            </a:pPr>
            <a:endParaRPr lang="en-US" dirty="0">
              <a:solidFill>
                <a:prstClr val="black"/>
              </a:solidFill>
            </a:endParaRPr>
          </a:p>
        </p:txBody>
      </p:sp>
      <p:sp>
        <p:nvSpPr>
          <p:cNvPr id="37" name="TextBox 19"/>
          <p:cNvSpPr txBox="1"/>
          <p:nvPr/>
        </p:nvSpPr>
        <p:spPr>
          <a:xfrm>
            <a:off x="2813606" y="4759976"/>
            <a:ext cx="4442571" cy="740538"/>
          </a:xfrm>
          <a:prstGeom prst="rect">
            <a:avLst/>
          </a:prstGeom>
          <a:noFill/>
        </p:spPr>
        <p:txBody>
          <a:bodyPr wrap="square" lIns="93296" tIns="46648" rIns="93296" bIns="46648" rtlCol="0">
            <a:spAutoFit/>
          </a:bodyPr>
          <a:lstStyle>
            <a:defPPr>
              <a:defRPr lang="en-US"/>
            </a:defPPr>
            <a:lvl1pPr algn="l" rtl="0" fontAlgn="base">
              <a:spcBef>
                <a:spcPct val="0"/>
              </a:spcBef>
              <a:spcAft>
                <a:spcPct val="0"/>
              </a:spcAft>
              <a:defRPr sz="1400" kern="1200">
                <a:solidFill>
                  <a:schemeClr val="tx1"/>
                </a:solidFill>
                <a:latin typeface="Arial" pitchFamily="34" charset="0"/>
                <a:ea typeface="+mn-ea"/>
                <a:cs typeface="+mn-cs"/>
              </a:defRPr>
            </a:lvl1pPr>
            <a:lvl2pPr marL="457200" algn="l" rtl="0" fontAlgn="base">
              <a:spcBef>
                <a:spcPct val="0"/>
              </a:spcBef>
              <a:spcAft>
                <a:spcPct val="0"/>
              </a:spcAft>
              <a:defRPr sz="1400" kern="1200">
                <a:solidFill>
                  <a:schemeClr val="tx1"/>
                </a:solidFill>
                <a:latin typeface="Arial" pitchFamily="34" charset="0"/>
                <a:ea typeface="+mn-ea"/>
                <a:cs typeface="+mn-cs"/>
              </a:defRPr>
            </a:lvl2pPr>
            <a:lvl3pPr marL="914400" algn="l" rtl="0" fontAlgn="base">
              <a:spcBef>
                <a:spcPct val="0"/>
              </a:spcBef>
              <a:spcAft>
                <a:spcPct val="0"/>
              </a:spcAft>
              <a:defRPr sz="1400" kern="1200">
                <a:solidFill>
                  <a:schemeClr val="tx1"/>
                </a:solidFill>
                <a:latin typeface="Arial" pitchFamily="34" charset="0"/>
                <a:ea typeface="+mn-ea"/>
                <a:cs typeface="+mn-cs"/>
              </a:defRPr>
            </a:lvl3pPr>
            <a:lvl4pPr marL="1371600" algn="l" rtl="0" fontAlgn="base">
              <a:spcBef>
                <a:spcPct val="0"/>
              </a:spcBef>
              <a:spcAft>
                <a:spcPct val="0"/>
              </a:spcAft>
              <a:defRPr sz="1400" kern="1200">
                <a:solidFill>
                  <a:schemeClr val="tx1"/>
                </a:solidFill>
                <a:latin typeface="Arial" pitchFamily="34" charset="0"/>
                <a:ea typeface="+mn-ea"/>
                <a:cs typeface="+mn-cs"/>
              </a:defRPr>
            </a:lvl4pPr>
            <a:lvl5pPr marL="1828800" algn="l" rtl="0" fontAlgn="base">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a:lstStyle>
          <a:p>
            <a:pPr marL="119063" indent="-119063" defTabSz="457200">
              <a:buFont typeface="Arial" pitchFamily="34" charset="0"/>
              <a:buChar char="•"/>
            </a:pPr>
            <a:r>
              <a:rPr lang="en-US" dirty="0" smtClean="0">
                <a:solidFill>
                  <a:prstClr val="black"/>
                </a:solidFill>
                <a:latin typeface="Calibri"/>
              </a:rPr>
              <a:t>Denominator bound by patients cared for</a:t>
            </a:r>
          </a:p>
          <a:p>
            <a:pPr marL="119063" indent="-119063" defTabSz="457200">
              <a:buFont typeface="Arial" pitchFamily="34" charset="0"/>
              <a:buChar char="•"/>
            </a:pPr>
            <a:r>
              <a:rPr lang="en-US" dirty="0" smtClean="0">
                <a:solidFill>
                  <a:prstClr val="black"/>
                </a:solidFill>
                <a:latin typeface="Calibri"/>
              </a:rPr>
              <a:t>Applies to all physicians</a:t>
            </a:r>
          </a:p>
          <a:p>
            <a:pPr marL="119063" indent="-119063" defTabSz="457200">
              <a:buFont typeface="Arial" pitchFamily="34" charset="0"/>
              <a:buChar char="•"/>
            </a:pPr>
            <a:r>
              <a:rPr lang="en-US" dirty="0" smtClean="0">
                <a:solidFill>
                  <a:prstClr val="black"/>
                </a:solidFill>
                <a:latin typeface="Calibri"/>
              </a:rPr>
              <a:t>Greatest component of a physician’s total performance</a:t>
            </a:r>
            <a:endParaRPr lang="en-US" dirty="0">
              <a:solidFill>
                <a:prstClr val="black"/>
              </a:solidFill>
              <a:latin typeface="Calibri"/>
            </a:endParaRPr>
          </a:p>
        </p:txBody>
      </p:sp>
      <p:sp>
        <p:nvSpPr>
          <p:cNvPr id="18" name="Slide Number Placeholder 17"/>
          <p:cNvSpPr>
            <a:spLocks noGrp="1"/>
          </p:cNvSpPr>
          <p:nvPr>
            <p:ph type="sldNum" sz="quarter" idx="4294967295"/>
          </p:nvPr>
        </p:nvSpPr>
        <p:spPr>
          <a:xfrm>
            <a:off x="457200" y="6356350"/>
            <a:ext cx="2133600" cy="365125"/>
          </a:xfrm>
          <a:prstGeom prst="rect">
            <a:avLst/>
          </a:prstGeom>
        </p:spPr>
        <p:txBody>
          <a:bodyPr/>
          <a:lstStyle/>
          <a:p>
            <a:pPr defTabSz="457200">
              <a:defRPr/>
            </a:pPr>
            <a:fld id="{A97A1EE6-5F77-4301-BD16-FF6F7C3D638D}" type="slidenum">
              <a:rPr lang="en-US">
                <a:solidFill>
                  <a:prstClr val="black"/>
                </a:solidFill>
              </a:rPr>
              <a:pPr defTabSz="457200">
                <a:defRPr/>
              </a:pPr>
              <a:t>6</a:t>
            </a:fld>
            <a:r>
              <a:rPr lang="en-US" dirty="0">
                <a:solidFill>
                  <a:prstClr val="black"/>
                </a:solidFill>
              </a:rPr>
              <a:t> </a:t>
            </a:r>
          </a:p>
        </p:txBody>
      </p:sp>
      <p:sp>
        <p:nvSpPr>
          <p:cNvPr id="19" name="Slide Number Placeholder 2"/>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30F25388-59FB-438F-9D3A-5D9B2D4870EF}" type="slidenum">
              <a:rPr lang="en-US" smtClean="0">
                <a:solidFill>
                  <a:prstClr val="black"/>
                </a:solidFill>
              </a:rPr>
              <a:pPr algn="r"/>
              <a:t>6</a:t>
            </a:fld>
            <a:endParaRPr lang="en-US" dirty="0">
              <a:solidFill>
                <a:prstClr val="black"/>
              </a:solidFill>
            </a:endParaRPr>
          </a:p>
        </p:txBody>
      </p:sp>
    </p:spTree>
    <p:extLst>
      <p:ext uri="{BB962C8B-B14F-4D97-AF65-F5344CB8AC3E}">
        <p14:creationId xmlns:p14="http://schemas.microsoft.com/office/powerpoint/2010/main" val="1265958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487553"/>
            <a:ext cx="8763001" cy="575953"/>
          </a:xfrm>
        </p:spPr>
        <p:txBody>
          <a:bodyPr>
            <a:noAutofit/>
          </a:bodyPr>
          <a:lstStyle/>
          <a:p>
            <a:r>
              <a:rPr lang="en-US" dirty="0" smtClean="0"/>
              <a:t>Rationale for Addressing Measure Proliferation</a:t>
            </a:r>
            <a:endParaRPr lang="en-US" dirty="0"/>
          </a:p>
        </p:txBody>
      </p:sp>
      <p:sp>
        <p:nvSpPr>
          <p:cNvPr id="3" name="Content Placeholder 2"/>
          <p:cNvSpPr>
            <a:spLocks noGrp="1"/>
          </p:cNvSpPr>
          <p:nvPr>
            <p:ph idx="1"/>
          </p:nvPr>
        </p:nvSpPr>
        <p:spPr>
          <a:xfrm>
            <a:off x="443345" y="1219200"/>
            <a:ext cx="7772400" cy="4649190"/>
          </a:xfrm>
        </p:spPr>
        <p:txBody>
          <a:bodyPr>
            <a:noAutofit/>
          </a:bodyPr>
          <a:lstStyle/>
          <a:p>
            <a:pPr marL="347472">
              <a:lnSpc>
                <a:spcPct val="110000"/>
              </a:lnSpc>
            </a:pPr>
            <a:r>
              <a:rPr lang="en-US" dirty="0" smtClean="0">
                <a:latin typeface="Helvetica" panose="020B0604020202020204" pitchFamily="34" charset="0"/>
                <a:cs typeface="Helvetica" panose="020B0604020202020204" pitchFamily="34" charset="0"/>
              </a:rPr>
              <a:t>Proliferation of  measures used by HHS Agencies for numerous programs and initiatives </a:t>
            </a:r>
          </a:p>
          <a:p>
            <a:pPr marL="347472">
              <a:lnSpc>
                <a:spcPct val="110000"/>
              </a:lnSpc>
              <a:spcBef>
                <a:spcPts val="1200"/>
              </a:spcBef>
            </a:pPr>
            <a:r>
              <a:rPr lang="en-US" dirty="0" smtClean="0">
                <a:latin typeface="Helvetica" panose="020B0604020202020204" pitchFamily="34" charset="0"/>
                <a:cs typeface="Helvetica" panose="020B0604020202020204" pitchFamily="34" charset="0"/>
              </a:rPr>
              <a:t>Redundancies and overlaps leading to provider/data collector burden, conflicting results, inefficient use of HHS resources, and lost opportunities to drive improvement through reinforcing program use of key measures</a:t>
            </a:r>
          </a:p>
          <a:p>
            <a:pPr marL="347472">
              <a:lnSpc>
                <a:spcPct val="110000"/>
              </a:lnSpc>
              <a:spcBef>
                <a:spcPts val="1200"/>
              </a:spcBef>
            </a:pPr>
            <a:r>
              <a:rPr lang="en-US" dirty="0" smtClean="0">
                <a:latin typeface="Helvetica" panose="020B0604020202020204" pitchFamily="34" charset="0"/>
                <a:cs typeface="Helvetica" panose="020B0604020202020204" pitchFamily="34" charset="0"/>
              </a:rPr>
              <a:t>No formal systematic mechanism to align, coordinate, and approve development, maintenance, implementation, and retirement of measures across HHS programs</a:t>
            </a:r>
          </a:p>
          <a:p>
            <a:pPr marL="347472">
              <a:lnSpc>
                <a:spcPct val="110000"/>
              </a:lnSpc>
              <a:spcBef>
                <a:spcPts val="1200"/>
              </a:spcBef>
            </a:pPr>
            <a:r>
              <a:rPr lang="en-US" dirty="0">
                <a:latin typeface="Helvetica" panose="020B0604020202020204" pitchFamily="34" charset="0"/>
                <a:cs typeface="Helvetica" panose="020B0604020202020204" pitchFamily="34" charset="0"/>
              </a:rPr>
              <a:t>P</a:t>
            </a:r>
            <a:r>
              <a:rPr lang="en-US" dirty="0" smtClean="0">
                <a:latin typeface="Helvetica" panose="020B0604020202020204" pitchFamily="34" charset="0"/>
                <a:cs typeface="Helvetica" panose="020B0604020202020204" pitchFamily="34" charset="0"/>
              </a:rPr>
              <a:t>recedent work done by Million Hearts™, Partnership for Patients, internal CMS Quality Measures Task Force, and MU2</a:t>
            </a:r>
          </a:p>
        </p:txBody>
      </p:sp>
      <p:sp>
        <p:nvSpPr>
          <p:cNvPr id="5" name="Slide Number Placeholder 2"/>
          <p:cNvSpPr>
            <a:spLocks noGrp="1"/>
          </p:cNvSpPr>
          <p:nvPr>
            <p:ph type="sldNum" sz="quarter" idx="4294967295"/>
          </p:nvPr>
        </p:nvSpPr>
        <p:spPr>
          <a:xfrm>
            <a:off x="6553200" y="6356350"/>
            <a:ext cx="2133600" cy="365125"/>
          </a:xfrm>
          <a:prstGeom prst="rect">
            <a:avLst/>
          </a:prstGeom>
        </p:spPr>
        <p:txBody>
          <a:bodyPr/>
          <a:lstStyle/>
          <a:p>
            <a:pPr algn="r" defTabSz="457200"/>
            <a:fld id="{30F25388-59FB-438F-9D3A-5D9B2D4870EF}" type="slidenum">
              <a:rPr lang="en-US">
                <a:solidFill>
                  <a:prstClr val="black"/>
                </a:solidFill>
              </a:rPr>
              <a:pPr algn="r" defTabSz="457200"/>
              <a:t>7</a:t>
            </a:fld>
            <a:endParaRPr lang="en-US" dirty="0">
              <a:solidFill>
                <a:prstClr val="black"/>
              </a:solidFill>
            </a:endParaRPr>
          </a:p>
        </p:txBody>
      </p:sp>
    </p:spTree>
    <p:extLst>
      <p:ext uri="{BB962C8B-B14F-4D97-AF65-F5344CB8AC3E}">
        <p14:creationId xmlns:p14="http://schemas.microsoft.com/office/powerpoint/2010/main" val="28124977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HHS Measurement Policy Council (MPC)</a:t>
            </a:r>
            <a:endParaRPr lang="en-US" dirty="0"/>
          </a:p>
        </p:txBody>
      </p:sp>
      <p:sp>
        <p:nvSpPr>
          <p:cNvPr id="5" name="Content Placeholder 2"/>
          <p:cNvSpPr>
            <a:spLocks noGrp="1"/>
          </p:cNvSpPr>
          <p:nvPr>
            <p:ph idx="1"/>
          </p:nvPr>
        </p:nvSpPr>
        <p:spPr/>
        <p:txBody>
          <a:bodyPr>
            <a:normAutofit lnSpcReduction="10000"/>
          </a:bodyPr>
          <a:lstStyle/>
          <a:p>
            <a:r>
              <a:rPr lang="en-US" dirty="0" smtClean="0"/>
              <a:t>Assembled in spring 2012 with membership representative across HHS Agencies</a:t>
            </a:r>
          </a:p>
          <a:p>
            <a:endParaRPr lang="en-US" dirty="0" smtClean="0"/>
          </a:p>
          <a:p>
            <a:r>
              <a:rPr lang="en-US" dirty="0" smtClean="0"/>
              <a:t>Establishes and operationalizes policies for HHS-wide measure development and implementation</a:t>
            </a:r>
          </a:p>
          <a:p>
            <a:endParaRPr lang="en-US" dirty="0" smtClean="0"/>
          </a:p>
          <a:p>
            <a:r>
              <a:rPr lang="en-US" dirty="0" smtClean="0"/>
              <a:t>Work to date has focused on:</a:t>
            </a:r>
          </a:p>
          <a:p>
            <a:pPr lvl="1"/>
            <a:r>
              <a:rPr lang="en-US" dirty="0" smtClean="0"/>
              <a:t>Reviewing publicly available HHS Measures Inventory and tackling topics around nine measure areas</a:t>
            </a:r>
          </a:p>
          <a:p>
            <a:pPr lvl="1"/>
            <a:r>
              <a:rPr lang="en-US" dirty="0" smtClean="0"/>
              <a:t>Developing a coordination plan for future measure development</a:t>
            </a:r>
          </a:p>
          <a:p>
            <a:pPr lvl="1"/>
            <a:r>
              <a:rPr lang="en-US" dirty="0" smtClean="0"/>
              <a:t>Piloting rules for categorizing measures across the Federal Government and multi-stakeholder groups</a:t>
            </a:r>
          </a:p>
          <a:p>
            <a:endParaRPr lang="en-US" dirty="0"/>
          </a:p>
        </p:txBody>
      </p:sp>
      <p:sp>
        <p:nvSpPr>
          <p:cNvPr id="6" name="Slide Number Placeholder 2"/>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30F25388-59FB-438F-9D3A-5D9B2D4870EF}" type="slidenum">
              <a:rPr lang="en-US" smtClean="0">
                <a:solidFill>
                  <a:prstClr val="black"/>
                </a:solidFill>
              </a:rPr>
              <a:pPr algn="r"/>
              <a:t>8</a:t>
            </a:fld>
            <a:endParaRPr lang="en-US" dirty="0">
              <a:solidFill>
                <a:prstClr val="black"/>
              </a:solidFill>
            </a:endParaRPr>
          </a:p>
        </p:txBody>
      </p:sp>
    </p:spTree>
    <p:extLst>
      <p:ext uri="{BB962C8B-B14F-4D97-AF65-F5344CB8AC3E}">
        <p14:creationId xmlns:p14="http://schemas.microsoft.com/office/powerpoint/2010/main" val="1862730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MPC Guiding Principles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Focus on measures and policies that maximize quality improvement, minimize provider burden, and allow for assessment of the health of populations</a:t>
            </a:r>
          </a:p>
          <a:p>
            <a:r>
              <a:rPr lang="en-US" dirty="0" smtClean="0"/>
              <a:t>Deliberately align with National Quality and Prevention Strategies (and others when relevant)</a:t>
            </a:r>
          </a:p>
          <a:p>
            <a:r>
              <a:rPr lang="en-US" dirty="0" smtClean="0"/>
              <a:t>Leverage lessons learned from related HHS and external activities</a:t>
            </a:r>
          </a:p>
          <a:p>
            <a:r>
              <a:rPr lang="en-US" dirty="0" smtClean="0"/>
              <a:t>Develop consensus on standard definitions for data components of measures as well as measures themselves</a:t>
            </a:r>
          </a:p>
          <a:p>
            <a:r>
              <a:rPr lang="en-US" dirty="0" smtClean="0"/>
              <a:t>Maintain a portfolio of easily accessed artifacts from MPC deliberations</a:t>
            </a:r>
          </a:p>
          <a:p>
            <a:r>
              <a:rPr lang="en-US" dirty="0" smtClean="0"/>
              <a:t>Recognize alignment may not always be appropriate, but document justification when this occurs</a:t>
            </a:r>
          </a:p>
          <a:p>
            <a:r>
              <a:rPr lang="en-US" dirty="0" smtClean="0"/>
              <a:t>Use Measure Applications Partnership (MAP) to measure selection criteria </a:t>
            </a:r>
          </a:p>
          <a:p>
            <a:endParaRPr lang="en-US" dirty="0" smtClean="0"/>
          </a:p>
          <a:p>
            <a:endParaRPr lang="en-US" dirty="0"/>
          </a:p>
        </p:txBody>
      </p:sp>
      <p:sp>
        <p:nvSpPr>
          <p:cNvPr id="5" name="Slide Number Placeholder 2"/>
          <p:cNvSpPr>
            <a:spLocks noGrp="1"/>
          </p:cNvSpPr>
          <p:nvPr>
            <p:ph type="sldNum" sz="quarter" idx="4294967295"/>
          </p:nvPr>
        </p:nvSpPr>
        <p:spPr>
          <a:xfrm>
            <a:off x="6553200" y="6356350"/>
            <a:ext cx="2133600" cy="365125"/>
          </a:xfrm>
        </p:spPr>
        <p:txBody>
          <a:bodyPr/>
          <a:lstStyle/>
          <a:p>
            <a:pPr algn="r"/>
            <a:fld id="{30F25388-59FB-438F-9D3A-5D9B2D4870EF}" type="slidenum">
              <a:rPr lang="en-US" smtClean="0"/>
              <a:pPr algn="r"/>
              <a:t>9</a:t>
            </a:fld>
            <a:endParaRPr lang="en-US" dirty="0"/>
          </a:p>
        </p:txBody>
      </p:sp>
    </p:spTree>
    <p:extLst>
      <p:ext uri="{BB962C8B-B14F-4D97-AF65-F5344CB8AC3E}">
        <p14:creationId xmlns:p14="http://schemas.microsoft.com/office/powerpoint/2010/main" val="4860279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9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Blank Presentation">
  <a:themeElements>
    <a:clrScheme name="">
      <a:dk1>
        <a:srgbClr val="000000"/>
      </a:dk1>
      <a:lt1>
        <a:srgbClr val="FFFFFF"/>
      </a:lt1>
      <a:dk2>
        <a:srgbClr val="000000"/>
      </a:dk2>
      <a:lt2>
        <a:srgbClr val="808080"/>
      </a:lt2>
      <a:accent1>
        <a:srgbClr val="F4CC00"/>
      </a:accent1>
      <a:accent2>
        <a:srgbClr val="00529B"/>
      </a:accent2>
      <a:accent3>
        <a:srgbClr val="FFFFFF"/>
      </a:accent3>
      <a:accent4>
        <a:srgbClr val="000000"/>
      </a:accent4>
      <a:accent5>
        <a:srgbClr val="F8E2AA"/>
      </a:accent5>
      <a:accent6>
        <a:srgbClr val="00498C"/>
      </a:accent6>
      <a:hlink>
        <a:srgbClr val="F1592A"/>
      </a:hlink>
      <a:folHlink>
        <a:srgbClr val="F1592A"/>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6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6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Office Theme">
  <a:themeElements>
    <a:clrScheme name="HITECH Style Guide Palette">
      <a:dk1>
        <a:sysClr val="windowText" lastClr="000000"/>
      </a:dk1>
      <a:lt1>
        <a:sysClr val="window" lastClr="FFFFFF"/>
      </a:lt1>
      <a:dk2>
        <a:srgbClr val="000000"/>
      </a:dk2>
      <a:lt2>
        <a:srgbClr val="FFFFFF"/>
      </a:lt2>
      <a:accent1>
        <a:srgbClr val="FFC425"/>
      </a:accent1>
      <a:accent2>
        <a:srgbClr val="056DB1"/>
      </a:accent2>
      <a:accent3>
        <a:srgbClr val="ED1C24"/>
      </a:accent3>
      <a:accent4>
        <a:srgbClr val="FFC425"/>
      </a:accent4>
      <a:accent5>
        <a:srgbClr val="056DB1"/>
      </a:accent5>
      <a:accent6>
        <a:srgbClr val="ED1C24"/>
      </a:accent6>
      <a:hlink>
        <a:srgbClr val="0000FF"/>
      </a:hlink>
      <a:folHlink>
        <a:srgbClr val="ED1C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1336</TotalTime>
  <Words>2469</Words>
  <Application>Microsoft Office PowerPoint</Application>
  <PresentationFormat>On-screen Show (4:3)</PresentationFormat>
  <Paragraphs>411</Paragraphs>
  <Slides>39</Slides>
  <Notes>39</Notes>
  <HiddenSlides>0</HiddenSlides>
  <MMClips>0</MMClips>
  <ScaleCrop>false</ScaleCrop>
  <HeadingPairs>
    <vt:vector size="6" baseType="variant">
      <vt:variant>
        <vt:lpstr>Theme</vt:lpstr>
      </vt:variant>
      <vt:variant>
        <vt:i4>9</vt:i4>
      </vt:variant>
      <vt:variant>
        <vt:lpstr>Embedded OLE Servers</vt:lpstr>
      </vt:variant>
      <vt:variant>
        <vt:i4>1</vt:i4>
      </vt:variant>
      <vt:variant>
        <vt:lpstr>Slide Titles</vt:lpstr>
      </vt:variant>
      <vt:variant>
        <vt:i4>39</vt:i4>
      </vt:variant>
    </vt:vector>
  </HeadingPairs>
  <TitlesOfParts>
    <vt:vector size="49" baseType="lpstr">
      <vt:lpstr>2_Office Theme</vt:lpstr>
      <vt:lpstr>3_Office Theme</vt:lpstr>
      <vt:lpstr>4_Office Theme</vt:lpstr>
      <vt:lpstr>5_Office Theme</vt:lpstr>
      <vt:lpstr>9_Office Theme</vt:lpstr>
      <vt:lpstr>Office Theme</vt:lpstr>
      <vt:lpstr>2_Blank Presentation</vt:lpstr>
      <vt:lpstr>Default Theme</vt:lpstr>
      <vt:lpstr>1_Office Theme</vt:lpstr>
      <vt:lpstr>think-cell Slide</vt:lpstr>
      <vt:lpstr>National Quality Strategy Webinar</vt:lpstr>
      <vt:lpstr>Housekeeping</vt:lpstr>
      <vt:lpstr>Agenda</vt:lpstr>
      <vt:lpstr>The National Quality Strategy: Using Measurement for Quality Improvement</vt:lpstr>
      <vt:lpstr>PowerPoint Presentation</vt:lpstr>
      <vt:lpstr>Quality Can Be Measured and Improved at Multiple Levels</vt:lpstr>
      <vt:lpstr>Rationale for Addressing Measure Proliferation</vt:lpstr>
      <vt:lpstr>HHS Measurement Policy Council (MPC)</vt:lpstr>
      <vt:lpstr>MPC Guiding Principles</vt:lpstr>
      <vt:lpstr>MPC Scope of Work: Short-Term</vt:lpstr>
      <vt:lpstr>MPC Scope of Work: Long-Term</vt:lpstr>
      <vt:lpstr>Kate Goodrich, M.D., M.H.S. Director, Quality Measurement and Health Assessment Group</vt:lpstr>
      <vt:lpstr>Strategy Logic</vt:lpstr>
      <vt:lpstr>The Strategy is to Concurrently Pursue Three Aims</vt:lpstr>
      <vt:lpstr>CMS Framework for Measurement Maps to the Six National Quality Strategy Priorities</vt:lpstr>
      <vt:lpstr>Make Care Safer</vt:lpstr>
      <vt:lpstr>Promote Effective Prevention and Treatment</vt:lpstr>
      <vt:lpstr>CMS’ Vision for Quality Measurement</vt:lpstr>
      <vt:lpstr>Landscape of Quality Measurement</vt:lpstr>
      <vt:lpstr>The Future of Quality Measurement for Improvement and Accountability</vt:lpstr>
      <vt:lpstr>CMS Activities on Patient-Reported Outcome Measures (PROMs)</vt:lpstr>
      <vt:lpstr>Kevin Larsen, M.D., FACP Medical Director, Meaningful Use</vt:lpstr>
      <vt:lpstr>PowerPoint Presentation</vt:lpstr>
      <vt:lpstr>PowerPoint Presentation</vt:lpstr>
      <vt:lpstr>PowerPoint Presentation</vt:lpstr>
      <vt:lpstr>Common Data Elements:  The Future</vt:lpstr>
      <vt:lpstr>PowerPoint Presentation</vt:lpstr>
      <vt:lpstr>HHS Measurement Alignment</vt:lpstr>
      <vt:lpstr>Only those who provide care can improve care</vt:lpstr>
      <vt:lpstr>Car With No Dashboard</vt:lpstr>
      <vt:lpstr>Clinical Decision Support: CDS 5 Rights</vt:lpstr>
      <vt:lpstr>popHealth</vt:lpstr>
      <vt:lpstr>“Small Data is our short term focus”</vt:lpstr>
      <vt:lpstr>The Learning Health System</vt:lpstr>
      <vt:lpstr>Future State: HIT-Enabled QI  Toolkit</vt:lpstr>
      <vt:lpstr>How to Find More Tools and Resources</vt:lpstr>
      <vt:lpstr>Questions and Answers</vt:lpstr>
      <vt:lpstr>Questions and Answers</vt:lpstr>
      <vt:lpstr>PowerPoint Presentation</vt:lpstr>
    </vt:vector>
  </TitlesOfParts>
  <Company>Booz Allen Hamilton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Seamus McKinsey</dc:creator>
  <cp:lastModifiedBy>Seamus McKinsey</cp:lastModifiedBy>
  <cp:revision>86</cp:revision>
  <cp:lastPrinted>2014-08-26T13:26:33Z</cp:lastPrinted>
  <dcterms:created xsi:type="dcterms:W3CDTF">2014-08-20T16:32:05Z</dcterms:created>
  <dcterms:modified xsi:type="dcterms:W3CDTF">2014-09-16T13:41:27Z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