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07" r:id="rId3"/>
  </p:sldMasterIdLst>
  <p:notesMasterIdLst>
    <p:notesMasterId r:id="rId52"/>
  </p:notesMasterIdLst>
  <p:handoutMasterIdLst>
    <p:handoutMasterId r:id="rId53"/>
  </p:handoutMasterIdLst>
  <p:sldIdLst>
    <p:sldId id="258" r:id="rId4"/>
    <p:sldId id="259" r:id="rId5"/>
    <p:sldId id="260" r:id="rId6"/>
    <p:sldId id="261" r:id="rId7"/>
    <p:sldId id="262" r:id="rId8"/>
    <p:sldId id="263" r:id="rId9"/>
    <p:sldId id="264" r:id="rId10"/>
    <p:sldId id="265" r:id="rId11"/>
    <p:sldId id="266" r:id="rId12"/>
    <p:sldId id="267" r:id="rId13"/>
    <p:sldId id="257" r:id="rId14"/>
    <p:sldId id="283" r:id="rId15"/>
    <p:sldId id="268" r:id="rId16"/>
    <p:sldId id="275" r:id="rId17"/>
    <p:sldId id="269" r:id="rId18"/>
    <p:sldId id="274" r:id="rId19"/>
    <p:sldId id="280" r:id="rId20"/>
    <p:sldId id="282" r:id="rId21"/>
    <p:sldId id="270" r:id="rId22"/>
    <p:sldId id="273" r:id="rId23"/>
    <p:sldId id="271" r:id="rId24"/>
    <p:sldId id="272" r:id="rId25"/>
    <p:sldId id="277" r:id="rId26"/>
    <p:sldId id="278" r:id="rId27"/>
    <p:sldId id="281"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03" r:id="rId48"/>
    <p:sldId id="299" r:id="rId49"/>
    <p:sldId id="300" r:id="rId50"/>
    <p:sldId id="301" r:id="rId51"/>
  </p:sldIdLst>
  <p:sldSz cx="9144000" cy="6858000" type="screen4x3"/>
  <p:notesSz cx="6900863" cy="9291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lentine, Michele (AHRQ/OCKT) (CTR)" initials="MV"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34567" autoAdjust="0"/>
    <p:restoredTop sz="78273" autoAdjust="0"/>
  </p:normalViewPr>
  <p:slideViewPr>
    <p:cSldViewPr>
      <p:cViewPr>
        <p:scale>
          <a:sx n="70" d="100"/>
          <a:sy n="70" d="100"/>
        </p:scale>
        <p:origin x="-1764" y="-9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qcorp.local\company\shared\Programs\Measurement%20&amp;%20Reporting\Round%209%20Data%20-%20Spring%202014\R8%20Website%20Traffic-%20Secure%20Porta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sz="1600"/>
            </a:pPr>
            <a:r>
              <a:rPr lang="en-US" sz="1600" i="0"/>
              <a:t>Q</a:t>
            </a:r>
            <a:r>
              <a:rPr lang="en-US" sz="1600" i="0" baseline="0"/>
              <a:t> Corp Secure Portal Traffic (Page Hits)</a:t>
            </a:r>
            <a:endParaRPr lang="en-US" sz="1600" i="0"/>
          </a:p>
        </c:rich>
      </c:tx>
      <c:layout>
        <c:manualLayout>
          <c:xMode val="edge"/>
          <c:yMode val="edge"/>
          <c:x val="0.1905688312776064"/>
          <c:y val="2.7790949208272051E-2"/>
        </c:manualLayout>
      </c:layout>
      <c:overlay val="0"/>
    </c:title>
    <c:autoTitleDeleted val="0"/>
    <c:plotArea>
      <c:layout>
        <c:manualLayout>
          <c:layoutTarget val="inner"/>
          <c:xMode val="edge"/>
          <c:yMode val="edge"/>
          <c:x val="0.1363044889639444"/>
          <c:y val="0.14871911058287546"/>
          <c:w val="0.80841249115217351"/>
          <c:h val="0.6455989155201779"/>
        </c:manualLayout>
      </c:layout>
      <c:lineChart>
        <c:grouping val="standard"/>
        <c:varyColors val="0"/>
        <c:ser>
          <c:idx val="0"/>
          <c:order val="0"/>
          <c:spPr>
            <a:ln>
              <a:solidFill>
                <a:srgbClr val="AFCE83"/>
              </a:solidFill>
            </a:ln>
          </c:spPr>
          <c:marker>
            <c:symbol val="none"/>
          </c:marker>
          <c:cat>
            <c:numRef>
              <c:f>Sheet1!$A$2:$A$69</c:f>
              <c:numCache>
                <c:formatCode>mmm\-yy</c:formatCode>
                <c:ptCount val="68"/>
                <c:pt idx="0">
                  <c:v>39661</c:v>
                </c:pt>
                <c:pt idx="1">
                  <c:v>39692</c:v>
                </c:pt>
                <c:pt idx="2">
                  <c:v>39722</c:v>
                </c:pt>
                <c:pt idx="3">
                  <c:v>39753</c:v>
                </c:pt>
                <c:pt idx="4">
                  <c:v>39783</c:v>
                </c:pt>
                <c:pt idx="5">
                  <c:v>39814</c:v>
                </c:pt>
                <c:pt idx="6">
                  <c:v>39845</c:v>
                </c:pt>
                <c:pt idx="7">
                  <c:v>39873</c:v>
                </c:pt>
                <c:pt idx="8">
                  <c:v>39904</c:v>
                </c:pt>
                <c:pt idx="9">
                  <c:v>39934</c:v>
                </c:pt>
                <c:pt idx="10">
                  <c:v>39965</c:v>
                </c:pt>
                <c:pt idx="11">
                  <c:v>39995</c:v>
                </c:pt>
                <c:pt idx="12">
                  <c:v>40026</c:v>
                </c:pt>
                <c:pt idx="13">
                  <c:v>40057</c:v>
                </c:pt>
                <c:pt idx="14">
                  <c:v>40087</c:v>
                </c:pt>
                <c:pt idx="15">
                  <c:v>40118</c:v>
                </c:pt>
                <c:pt idx="16">
                  <c:v>40148</c:v>
                </c:pt>
                <c:pt idx="17">
                  <c:v>40179</c:v>
                </c:pt>
                <c:pt idx="18">
                  <c:v>40210</c:v>
                </c:pt>
                <c:pt idx="19">
                  <c:v>40238</c:v>
                </c:pt>
                <c:pt idx="20">
                  <c:v>40269</c:v>
                </c:pt>
                <c:pt idx="21">
                  <c:v>40299</c:v>
                </c:pt>
                <c:pt idx="22">
                  <c:v>40330</c:v>
                </c:pt>
                <c:pt idx="23">
                  <c:v>40360</c:v>
                </c:pt>
                <c:pt idx="24">
                  <c:v>40391</c:v>
                </c:pt>
                <c:pt idx="25">
                  <c:v>40422</c:v>
                </c:pt>
                <c:pt idx="26">
                  <c:v>40452</c:v>
                </c:pt>
                <c:pt idx="27">
                  <c:v>40483</c:v>
                </c:pt>
                <c:pt idx="28">
                  <c:v>40513</c:v>
                </c:pt>
                <c:pt idx="29">
                  <c:v>40544</c:v>
                </c:pt>
                <c:pt idx="30">
                  <c:v>40575</c:v>
                </c:pt>
                <c:pt idx="31">
                  <c:v>40603</c:v>
                </c:pt>
                <c:pt idx="32">
                  <c:v>40634</c:v>
                </c:pt>
                <c:pt idx="33">
                  <c:v>40664</c:v>
                </c:pt>
                <c:pt idx="34">
                  <c:v>40695</c:v>
                </c:pt>
                <c:pt idx="35">
                  <c:v>40725</c:v>
                </c:pt>
                <c:pt idx="36">
                  <c:v>40756</c:v>
                </c:pt>
                <c:pt idx="37">
                  <c:v>40787</c:v>
                </c:pt>
                <c:pt idx="38">
                  <c:v>40817</c:v>
                </c:pt>
                <c:pt idx="39">
                  <c:v>40848</c:v>
                </c:pt>
                <c:pt idx="40">
                  <c:v>40878</c:v>
                </c:pt>
                <c:pt idx="41">
                  <c:v>40909</c:v>
                </c:pt>
                <c:pt idx="42">
                  <c:v>40940</c:v>
                </c:pt>
                <c:pt idx="43">
                  <c:v>40969</c:v>
                </c:pt>
                <c:pt idx="44">
                  <c:v>41000</c:v>
                </c:pt>
                <c:pt idx="45">
                  <c:v>41030</c:v>
                </c:pt>
                <c:pt idx="46">
                  <c:v>41061</c:v>
                </c:pt>
                <c:pt idx="47">
                  <c:v>41091</c:v>
                </c:pt>
                <c:pt idx="48">
                  <c:v>41122</c:v>
                </c:pt>
                <c:pt idx="49">
                  <c:v>41153</c:v>
                </c:pt>
                <c:pt idx="50">
                  <c:v>41183</c:v>
                </c:pt>
                <c:pt idx="51">
                  <c:v>41214</c:v>
                </c:pt>
                <c:pt idx="52">
                  <c:v>41244</c:v>
                </c:pt>
                <c:pt idx="53">
                  <c:v>41275</c:v>
                </c:pt>
                <c:pt idx="54">
                  <c:v>41306</c:v>
                </c:pt>
                <c:pt idx="55">
                  <c:v>41334</c:v>
                </c:pt>
                <c:pt idx="56">
                  <c:v>41365</c:v>
                </c:pt>
                <c:pt idx="57">
                  <c:v>41395</c:v>
                </c:pt>
                <c:pt idx="58">
                  <c:v>41426</c:v>
                </c:pt>
                <c:pt idx="59">
                  <c:v>41456</c:v>
                </c:pt>
                <c:pt idx="60">
                  <c:v>41487</c:v>
                </c:pt>
                <c:pt idx="61">
                  <c:v>41518</c:v>
                </c:pt>
                <c:pt idx="62">
                  <c:v>41548</c:v>
                </c:pt>
                <c:pt idx="63">
                  <c:v>41579</c:v>
                </c:pt>
                <c:pt idx="64">
                  <c:v>41609</c:v>
                </c:pt>
                <c:pt idx="65">
                  <c:v>41640</c:v>
                </c:pt>
                <c:pt idx="66">
                  <c:v>41671</c:v>
                </c:pt>
                <c:pt idx="67">
                  <c:v>41699</c:v>
                </c:pt>
              </c:numCache>
            </c:numRef>
          </c:cat>
          <c:val>
            <c:numRef>
              <c:f>Sheet1!$C$2:$C$69</c:f>
              <c:numCache>
                <c:formatCode>General</c:formatCode>
                <c:ptCount val="68"/>
                <c:pt idx="0">
                  <c:v>84</c:v>
                </c:pt>
                <c:pt idx="1">
                  <c:v>52</c:v>
                </c:pt>
                <c:pt idx="2">
                  <c:v>162</c:v>
                </c:pt>
                <c:pt idx="3">
                  <c:v>120</c:v>
                </c:pt>
                <c:pt idx="4">
                  <c:v>151</c:v>
                </c:pt>
                <c:pt idx="5">
                  <c:v>572</c:v>
                </c:pt>
                <c:pt idx="6">
                  <c:v>298</c:v>
                </c:pt>
                <c:pt idx="7" formatCode="#,##0">
                  <c:v>3507</c:v>
                </c:pt>
                <c:pt idx="8" formatCode="#,##0">
                  <c:v>2790</c:v>
                </c:pt>
                <c:pt idx="9">
                  <c:v>723</c:v>
                </c:pt>
                <c:pt idx="10" formatCode="#,##0">
                  <c:v>11741</c:v>
                </c:pt>
                <c:pt idx="11" formatCode="#,##0">
                  <c:v>9399</c:v>
                </c:pt>
                <c:pt idx="12" formatCode="#,##0">
                  <c:v>4335</c:v>
                </c:pt>
                <c:pt idx="13" formatCode="#,##0">
                  <c:v>5320</c:v>
                </c:pt>
                <c:pt idx="14" formatCode="#,##0">
                  <c:v>5963</c:v>
                </c:pt>
                <c:pt idx="15" formatCode="#,##0">
                  <c:v>6222</c:v>
                </c:pt>
                <c:pt idx="16" formatCode="#,##0">
                  <c:v>10551</c:v>
                </c:pt>
                <c:pt idx="17" formatCode="#,##0">
                  <c:v>41532</c:v>
                </c:pt>
                <c:pt idx="18" formatCode="#,##0">
                  <c:v>46933</c:v>
                </c:pt>
                <c:pt idx="19" formatCode="#,##0">
                  <c:v>11243</c:v>
                </c:pt>
                <c:pt idx="20" formatCode="#,##0">
                  <c:v>9857</c:v>
                </c:pt>
                <c:pt idx="21" formatCode="#,##0">
                  <c:v>5027</c:v>
                </c:pt>
                <c:pt idx="22" formatCode="#,##0">
                  <c:v>8355</c:v>
                </c:pt>
                <c:pt idx="23" formatCode="#,##0">
                  <c:v>11250</c:v>
                </c:pt>
                <c:pt idx="24" formatCode="#,##0">
                  <c:v>26849</c:v>
                </c:pt>
                <c:pt idx="25" formatCode="#,##0">
                  <c:v>21588</c:v>
                </c:pt>
                <c:pt idx="26" formatCode="#,##0">
                  <c:v>6089</c:v>
                </c:pt>
                <c:pt idx="27" formatCode="#,##0">
                  <c:v>37627</c:v>
                </c:pt>
                <c:pt idx="28" formatCode="#,##0">
                  <c:v>75335</c:v>
                </c:pt>
                <c:pt idx="29" formatCode="#,##0">
                  <c:v>20106</c:v>
                </c:pt>
                <c:pt idx="30" formatCode="#,##0">
                  <c:v>12052</c:v>
                </c:pt>
                <c:pt idx="31" formatCode="#,##0">
                  <c:v>7519</c:v>
                </c:pt>
                <c:pt idx="32" formatCode="#,##0">
                  <c:v>5744</c:v>
                </c:pt>
                <c:pt idx="33" formatCode="#,##0">
                  <c:v>4209</c:v>
                </c:pt>
                <c:pt idx="34" formatCode="#,##0">
                  <c:v>8519</c:v>
                </c:pt>
                <c:pt idx="35" formatCode="#,##0">
                  <c:v>12512</c:v>
                </c:pt>
                <c:pt idx="36" formatCode="#,##0">
                  <c:v>13076</c:v>
                </c:pt>
                <c:pt idx="37" formatCode="#,##0">
                  <c:v>17330</c:v>
                </c:pt>
                <c:pt idx="38" formatCode="#,##0">
                  <c:v>16961</c:v>
                </c:pt>
                <c:pt idx="39" formatCode="#,##0">
                  <c:v>8620</c:v>
                </c:pt>
                <c:pt idx="40" formatCode="#,##0">
                  <c:v>23916</c:v>
                </c:pt>
                <c:pt idx="41" formatCode="#,##0">
                  <c:v>39931</c:v>
                </c:pt>
                <c:pt idx="42" formatCode="#,##0">
                  <c:v>22671</c:v>
                </c:pt>
                <c:pt idx="43" formatCode="#,##0">
                  <c:v>20195</c:v>
                </c:pt>
                <c:pt idx="44" formatCode="#,##0">
                  <c:v>29673</c:v>
                </c:pt>
                <c:pt idx="45" formatCode="#,##0">
                  <c:v>141835</c:v>
                </c:pt>
                <c:pt idx="46" formatCode="#,##0">
                  <c:v>53519</c:v>
                </c:pt>
                <c:pt idx="47" formatCode="#,##0">
                  <c:v>27966</c:v>
                </c:pt>
                <c:pt idx="48" formatCode="#,##0">
                  <c:v>29718</c:v>
                </c:pt>
                <c:pt idx="49" formatCode="#,##0">
                  <c:v>59702</c:v>
                </c:pt>
                <c:pt idx="50" formatCode="#,##0">
                  <c:v>32803</c:v>
                </c:pt>
                <c:pt idx="51" formatCode="#,##0">
                  <c:v>52227</c:v>
                </c:pt>
                <c:pt idx="52" formatCode="#,##0">
                  <c:v>40232</c:v>
                </c:pt>
                <c:pt idx="53" formatCode="#,##0">
                  <c:v>54566</c:v>
                </c:pt>
                <c:pt idx="54" formatCode="#,##0">
                  <c:v>16496</c:v>
                </c:pt>
                <c:pt idx="55" formatCode="#,##0">
                  <c:v>24804</c:v>
                </c:pt>
                <c:pt idx="56" formatCode="#,##0">
                  <c:v>42177</c:v>
                </c:pt>
                <c:pt idx="57" formatCode="#,##0">
                  <c:v>161513</c:v>
                </c:pt>
                <c:pt idx="58" formatCode="#,##0">
                  <c:v>48348</c:v>
                </c:pt>
                <c:pt idx="59" formatCode="#,##0">
                  <c:v>37995</c:v>
                </c:pt>
                <c:pt idx="60" formatCode="#,##0">
                  <c:v>25278</c:v>
                </c:pt>
                <c:pt idx="61" formatCode="#,##0">
                  <c:v>23680</c:v>
                </c:pt>
                <c:pt idx="62" formatCode="#,##0">
                  <c:v>16592</c:v>
                </c:pt>
                <c:pt idx="63" formatCode="#,##0">
                  <c:v>18472</c:v>
                </c:pt>
                <c:pt idx="64" formatCode="#,##0">
                  <c:v>69796</c:v>
                </c:pt>
                <c:pt idx="65" formatCode="#,##0">
                  <c:v>25202</c:v>
                </c:pt>
                <c:pt idx="66" formatCode="#,##0">
                  <c:v>11786</c:v>
                </c:pt>
                <c:pt idx="67" formatCode="#,##0">
                  <c:v>8883</c:v>
                </c:pt>
              </c:numCache>
            </c:numRef>
          </c:val>
          <c:smooth val="0"/>
        </c:ser>
        <c:dLbls>
          <c:showLegendKey val="0"/>
          <c:showVal val="0"/>
          <c:showCatName val="0"/>
          <c:showSerName val="0"/>
          <c:showPercent val="0"/>
          <c:showBubbleSize val="0"/>
        </c:dLbls>
        <c:marker val="1"/>
        <c:smooth val="0"/>
        <c:axId val="54311168"/>
        <c:axId val="54317056"/>
      </c:lineChart>
      <c:dateAx>
        <c:axId val="54311168"/>
        <c:scaling>
          <c:orientation val="minMax"/>
        </c:scaling>
        <c:delete val="0"/>
        <c:axPos val="b"/>
        <c:numFmt formatCode="mmm\-yy" sourceLinked="1"/>
        <c:majorTickMark val="none"/>
        <c:minorTickMark val="none"/>
        <c:tickLblPos val="nextTo"/>
        <c:txPr>
          <a:bodyPr rot="-3000000" vert="horz"/>
          <a:lstStyle/>
          <a:p>
            <a:pPr>
              <a:defRPr sz="900"/>
            </a:pPr>
            <a:endParaRPr lang="en-US"/>
          </a:p>
        </c:txPr>
        <c:crossAx val="54317056"/>
        <c:crosses val="autoZero"/>
        <c:auto val="1"/>
        <c:lblOffset val="100"/>
        <c:baseTimeUnit val="months"/>
        <c:majorUnit val="3"/>
        <c:majorTimeUnit val="months"/>
      </c:dateAx>
      <c:valAx>
        <c:axId val="54317056"/>
        <c:scaling>
          <c:orientation val="minMax"/>
        </c:scaling>
        <c:delete val="0"/>
        <c:axPos val="l"/>
        <c:majorGridlines/>
        <c:title>
          <c:tx>
            <c:rich>
              <a:bodyPr/>
              <a:lstStyle/>
              <a:p>
                <a:pPr>
                  <a:defRPr/>
                </a:pPr>
                <a:r>
                  <a:rPr lang="en-US"/>
                  <a:t>Number of Page Hits</a:t>
                </a:r>
              </a:p>
            </c:rich>
          </c:tx>
          <c:layout/>
          <c:overlay val="0"/>
        </c:title>
        <c:numFmt formatCode="#,##0" sourceLinked="0"/>
        <c:majorTickMark val="none"/>
        <c:minorTickMark val="none"/>
        <c:tickLblPos val="nextTo"/>
        <c:txPr>
          <a:bodyPr/>
          <a:lstStyle/>
          <a:p>
            <a:pPr>
              <a:defRPr sz="900"/>
            </a:pPr>
            <a:endParaRPr lang="en-US"/>
          </a:p>
        </c:txPr>
        <c:crossAx val="54311168"/>
        <c:crosses val="autoZero"/>
        <c:crossBetween val="between"/>
      </c:valAx>
    </c:plotArea>
    <c:plotVisOnly val="1"/>
    <c:dispBlanksAs val="gap"/>
    <c:showDLblsOverMax val="0"/>
  </c:chart>
  <c:txPr>
    <a:bodyPr/>
    <a:lstStyle/>
    <a:p>
      <a:pPr>
        <a:defRPr>
          <a:latin typeface="Avenir LT Std 45 Book" pitchFamily="34" charset="0"/>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0.1525</cdr:x>
      <cdr:y>0.58393</cdr:y>
    </cdr:from>
    <cdr:to>
      <cdr:x>0.29032</cdr:x>
      <cdr:y>0.63004</cdr:y>
    </cdr:to>
    <cdr:sp macro="" textlink="">
      <cdr:nvSpPr>
        <cdr:cNvPr id="2" name="TextBox 1"/>
        <cdr:cNvSpPr txBox="1"/>
      </cdr:nvSpPr>
      <cdr:spPr>
        <a:xfrm xmlns:a="http://schemas.openxmlformats.org/drawingml/2006/main">
          <a:off x="981847" y="2358270"/>
          <a:ext cx="887331" cy="186219"/>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txBody>
        <a:bodyPr xmlns:a="http://schemas.openxmlformats.org/drawingml/2006/main" vertOverflow="clip" wrap="none" rtlCol="0"/>
        <a:lstStyle xmlns:a="http://schemas.openxmlformats.org/drawingml/2006/main"/>
        <a:p xmlns:a="http://schemas.openxmlformats.org/drawingml/2006/main">
          <a:r>
            <a:rPr lang="en-US" sz="900">
              <a:latin typeface="Avenir LT Std 45 Book" pitchFamily="34" charset="0"/>
            </a:rPr>
            <a:t>Round 1 data</a:t>
          </a:r>
        </a:p>
      </cdr:txBody>
    </cdr:sp>
  </cdr:relSizeAnchor>
  <cdr:relSizeAnchor xmlns:cdr="http://schemas.openxmlformats.org/drawingml/2006/chartDrawing">
    <cdr:from>
      <cdr:x>0.36369</cdr:x>
      <cdr:y>0.36792</cdr:y>
    </cdr:from>
    <cdr:to>
      <cdr:x>0.4972</cdr:x>
      <cdr:y>0.4152</cdr:y>
    </cdr:to>
    <cdr:sp macro="" textlink="">
      <cdr:nvSpPr>
        <cdr:cNvPr id="7" name="TextBox 1"/>
        <cdr:cNvSpPr txBox="1"/>
      </cdr:nvSpPr>
      <cdr:spPr>
        <a:xfrm xmlns:a="http://schemas.openxmlformats.org/drawingml/2006/main">
          <a:off x="2341561" y="1485882"/>
          <a:ext cx="859583" cy="190945"/>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900">
              <a:latin typeface="Avenir LT Std 45 Book" pitchFamily="34" charset="0"/>
            </a:rPr>
            <a:t>Round 3 data</a:t>
          </a:r>
        </a:p>
      </cdr:txBody>
    </cdr:sp>
  </cdr:relSizeAnchor>
  <cdr:relSizeAnchor xmlns:cdr="http://schemas.openxmlformats.org/drawingml/2006/chartDrawing">
    <cdr:from>
      <cdr:x>0.5937</cdr:x>
      <cdr:y>0.55653</cdr:y>
    </cdr:from>
    <cdr:to>
      <cdr:x>0.62842</cdr:x>
      <cdr:y>0.63263</cdr:y>
    </cdr:to>
    <cdr:sp macro="" textlink="">
      <cdr:nvSpPr>
        <cdr:cNvPr id="12" name="Straight Arrow Connector 11"/>
        <cdr:cNvSpPr/>
      </cdr:nvSpPr>
      <cdr:spPr>
        <a:xfrm xmlns:a="http://schemas.openxmlformats.org/drawingml/2006/main">
          <a:off x="3851699" y="2247602"/>
          <a:ext cx="225251" cy="307338"/>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0.18722</cdr:x>
      <cdr:y>0.95092</cdr:y>
    </cdr:from>
    <cdr:to>
      <cdr:x>0.93656</cdr:x>
      <cdr:y>1</cdr:y>
    </cdr:to>
    <cdr:sp macro="" textlink="">
      <cdr:nvSpPr>
        <cdr:cNvPr id="14" name="TextBox 13"/>
        <cdr:cNvSpPr txBox="1"/>
      </cdr:nvSpPr>
      <cdr:spPr>
        <a:xfrm xmlns:a="http://schemas.openxmlformats.org/drawingml/2006/main">
          <a:off x="1160886" y="3868961"/>
          <a:ext cx="4646487" cy="19821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800">
              <a:latin typeface="Avenir LT Std 45 Book" pitchFamily="34" charset="0"/>
            </a:rPr>
            <a:t>*</a:t>
          </a:r>
          <a:r>
            <a:rPr lang="en-US" sz="800" i="1">
              <a:latin typeface="Avenir LT Std 45 Book" pitchFamily="34" charset="0"/>
            </a:rPr>
            <a:t>Page hits</a:t>
          </a:r>
          <a:r>
            <a:rPr lang="en-US" sz="800" i="0">
              <a:latin typeface="Avenir LT Std 45 Book" pitchFamily="34" charset="0"/>
            </a:rPr>
            <a:t> count the number of requests for a resource from Q Corp's secure portal</a:t>
          </a:r>
          <a:r>
            <a:rPr lang="en-US" sz="800" i="0" baseline="0">
              <a:latin typeface="Avenir LT Std 45 Book" pitchFamily="34" charset="0"/>
            </a:rPr>
            <a:t>. </a:t>
          </a:r>
        </a:p>
      </cdr:txBody>
    </cdr:sp>
  </cdr:relSizeAnchor>
  <cdr:relSizeAnchor xmlns:cdr="http://schemas.openxmlformats.org/drawingml/2006/chartDrawing">
    <cdr:from>
      <cdr:x>0.29746</cdr:x>
      <cdr:y>0.58047</cdr:y>
    </cdr:from>
    <cdr:to>
      <cdr:x>0.42812</cdr:x>
      <cdr:y>0.62836</cdr:y>
    </cdr:to>
    <cdr:sp macro="" textlink="">
      <cdr:nvSpPr>
        <cdr:cNvPr id="31" name="TextBox 1"/>
        <cdr:cNvSpPr txBox="1"/>
      </cdr:nvSpPr>
      <cdr:spPr>
        <a:xfrm xmlns:a="http://schemas.openxmlformats.org/drawingml/2006/main">
          <a:off x="1929795" y="2344299"/>
          <a:ext cx="847676" cy="193409"/>
        </a:xfrm>
        <a:prstGeom xmlns:a="http://schemas.openxmlformats.org/drawingml/2006/main" prst="rect">
          <a:avLst/>
        </a:prstGeom>
        <a:ln xmlns:a="http://schemas.openxmlformats.org/drawingml/2006/main">
          <a:solidFill>
            <a:schemeClr val="tx1"/>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900">
              <a:latin typeface="Avenir LT Std 45 Book" pitchFamily="34" charset="0"/>
            </a:rPr>
            <a:t>Round 2 data</a:t>
          </a:r>
        </a:p>
      </cdr:txBody>
    </cdr:sp>
  </cdr:relSizeAnchor>
  <cdr:relSizeAnchor xmlns:cdr="http://schemas.openxmlformats.org/drawingml/2006/chartDrawing">
    <cdr:from>
      <cdr:x>0.23887</cdr:x>
      <cdr:y>0.63116</cdr:y>
    </cdr:from>
    <cdr:to>
      <cdr:x>0.26824</cdr:x>
      <cdr:y>0.73529</cdr:y>
    </cdr:to>
    <cdr:sp macro="" textlink="">
      <cdr:nvSpPr>
        <cdr:cNvPr id="33" name="Straight Arrow Connector 9"/>
        <cdr:cNvSpPr/>
      </cdr:nvSpPr>
      <cdr:spPr>
        <a:xfrm xmlns:a="http://schemas.openxmlformats.org/drawingml/2006/main">
          <a:off x="1549692" y="2549003"/>
          <a:ext cx="190542" cy="420539"/>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0.40528</cdr:x>
      <cdr:y>0.41938</cdr:y>
    </cdr:from>
    <cdr:to>
      <cdr:x>0.46301</cdr:x>
      <cdr:y>0.51568</cdr:y>
    </cdr:to>
    <cdr:sp macro="" textlink="">
      <cdr:nvSpPr>
        <cdr:cNvPr id="34" name="Straight Arrow Connector 10"/>
        <cdr:cNvSpPr/>
      </cdr:nvSpPr>
      <cdr:spPr>
        <a:xfrm xmlns:a="http://schemas.openxmlformats.org/drawingml/2006/main">
          <a:off x="2629337" y="1693702"/>
          <a:ext cx="374532" cy="388917"/>
        </a:xfrm>
        <a:prstGeom xmlns:a="http://schemas.openxmlformats.org/drawingml/2006/main" prst="straightConnector1">
          <a:avLst/>
        </a:prstGeom>
        <a:ln xmlns:a="http://schemas.openxmlformats.org/drawingml/2006/main">
          <a:tailEnd type="arrow"/>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0.53351</cdr:x>
      <cdr:y>0.22933</cdr:y>
    </cdr:from>
    <cdr:to>
      <cdr:x>0.66869</cdr:x>
      <cdr:y>0.27886</cdr:y>
    </cdr:to>
    <cdr:sp macro="" textlink="">
      <cdr:nvSpPr>
        <cdr:cNvPr id="18" name="TextBox 1"/>
        <cdr:cNvSpPr txBox="1"/>
      </cdr:nvSpPr>
      <cdr:spPr>
        <a:xfrm xmlns:a="http://schemas.openxmlformats.org/drawingml/2006/main">
          <a:off x="3461230" y="926154"/>
          <a:ext cx="877000" cy="200032"/>
        </a:xfrm>
        <a:prstGeom xmlns:a="http://schemas.openxmlformats.org/drawingml/2006/main" prst="rect">
          <a:avLst/>
        </a:prstGeom>
        <a:ln xmlns:a="http://schemas.openxmlformats.org/drawingml/2006/main">
          <a:solidFill>
            <a:sysClr val="windowText" lastClr="000000"/>
          </a:solidFill>
        </a:ln>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900">
              <a:latin typeface="Avenir LT Std 45 Book" pitchFamily="34" charset="0"/>
            </a:rPr>
            <a:t>Round 5 data</a:t>
          </a:r>
        </a:p>
      </cdr:txBody>
    </cdr:sp>
  </cdr:relSizeAnchor>
  <cdr:relSizeAnchor xmlns:cdr="http://schemas.openxmlformats.org/drawingml/2006/chartDrawing">
    <cdr:from>
      <cdr:x>0.50944</cdr:x>
      <cdr:y>0.5036</cdr:y>
    </cdr:from>
    <cdr:to>
      <cdr:x>0.64516</cdr:x>
      <cdr:y>0.55774</cdr:y>
    </cdr:to>
    <cdr:sp macro="" textlink="">
      <cdr:nvSpPr>
        <cdr:cNvPr id="35" name="TextBox 1"/>
        <cdr:cNvSpPr txBox="1"/>
      </cdr:nvSpPr>
      <cdr:spPr>
        <a:xfrm xmlns:a="http://schemas.openxmlformats.org/drawingml/2006/main">
          <a:off x="3305050" y="2033839"/>
          <a:ext cx="880503" cy="218650"/>
        </a:xfrm>
        <a:prstGeom xmlns:a="http://schemas.openxmlformats.org/drawingml/2006/main" prst="rect">
          <a:avLst/>
        </a:prstGeom>
        <a:solidFill xmlns:a="http://schemas.openxmlformats.org/drawingml/2006/main">
          <a:schemeClr val="bg1"/>
        </a:solidFill>
        <a:ln xmlns:a="http://schemas.openxmlformats.org/drawingml/2006/main">
          <a:solidFill>
            <a:sysClr val="windowText" lastClr="000000"/>
          </a:solidFill>
        </a:ln>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900">
              <a:latin typeface="Avenir LT Std 45 Book" pitchFamily="34" charset="0"/>
            </a:rPr>
            <a:t>Round 4 data</a:t>
          </a:r>
        </a:p>
      </cdr:txBody>
    </cdr:sp>
  </cdr:relSizeAnchor>
  <cdr:relSizeAnchor xmlns:cdr="http://schemas.openxmlformats.org/drawingml/2006/chartDrawing">
    <cdr:from>
      <cdr:x>0.68786</cdr:x>
      <cdr:y>0.28913</cdr:y>
    </cdr:from>
    <cdr:to>
      <cdr:x>0.80681</cdr:x>
      <cdr:y>0.39969</cdr:y>
    </cdr:to>
    <cdr:sp macro="" textlink="">
      <cdr:nvSpPr>
        <cdr:cNvPr id="13" name="TextBox 1"/>
        <cdr:cNvSpPr txBox="1"/>
      </cdr:nvSpPr>
      <cdr:spPr>
        <a:xfrm xmlns:a="http://schemas.openxmlformats.org/drawingml/2006/main">
          <a:off x="4462612" y="1167661"/>
          <a:ext cx="771653" cy="446547"/>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dirty="0">
              <a:latin typeface="Avenir LT Std 45 Book" pitchFamily="34" charset="0"/>
            </a:rPr>
            <a:t>OHA PCPCH</a:t>
          </a:r>
        </a:p>
        <a:p xmlns:a="http://schemas.openxmlformats.org/drawingml/2006/main">
          <a:pPr algn="ctr"/>
          <a:r>
            <a:rPr lang="en-US" sz="900" dirty="0">
              <a:latin typeface="Avenir LT Std 45 Book" pitchFamily="34" charset="0"/>
            </a:rPr>
            <a:t>application</a:t>
          </a:r>
          <a:endParaRPr lang="en-US" sz="900" baseline="0" dirty="0">
            <a:latin typeface="Avenir LT Std 45 Book" pitchFamily="34" charset="0"/>
          </a:endParaRPr>
        </a:p>
        <a:p xmlns:a="http://schemas.openxmlformats.org/drawingml/2006/main">
          <a:pPr algn="ctr"/>
          <a:r>
            <a:rPr lang="en-US" sz="900" baseline="0" dirty="0">
              <a:latin typeface="Avenir LT Std 45 Book" pitchFamily="34" charset="0"/>
            </a:rPr>
            <a:t>deadline</a:t>
          </a:r>
          <a:endParaRPr lang="en-US" sz="900" dirty="0">
            <a:latin typeface="Avenir LT Std 45 Book" pitchFamily="34" charset="0"/>
          </a:endParaRPr>
        </a:p>
      </cdr:txBody>
    </cdr:sp>
  </cdr:relSizeAnchor>
  <cdr:relSizeAnchor xmlns:cdr="http://schemas.openxmlformats.org/drawingml/2006/chartDrawing">
    <cdr:from>
      <cdr:x>0.7161</cdr:x>
      <cdr:y>0.39831</cdr:y>
    </cdr:from>
    <cdr:to>
      <cdr:x>0.72315</cdr:x>
      <cdr:y>0.55064</cdr:y>
    </cdr:to>
    <cdr:sp macro="" textlink="">
      <cdr:nvSpPr>
        <cdr:cNvPr id="15" name="Straight Arrow Connector 14"/>
        <cdr:cNvSpPr/>
      </cdr:nvSpPr>
      <cdr:spPr>
        <a:xfrm xmlns:a="http://schemas.openxmlformats.org/drawingml/2006/main" flipH="1">
          <a:off x="4645790" y="1608601"/>
          <a:ext cx="45719" cy="615208"/>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p>
      </cdr:txBody>
    </cdr:sp>
  </cdr:relSizeAnchor>
  <cdr:relSizeAnchor xmlns:cdr="http://schemas.openxmlformats.org/drawingml/2006/chartDrawing">
    <cdr:from>
      <cdr:x>0.75609</cdr:x>
      <cdr:y>0.15219</cdr:y>
    </cdr:from>
    <cdr:to>
      <cdr:x>0.89127</cdr:x>
      <cdr:y>0.20172</cdr:y>
    </cdr:to>
    <cdr:sp macro="" textlink="">
      <cdr:nvSpPr>
        <cdr:cNvPr id="16" name="TextBox 1"/>
        <cdr:cNvSpPr txBox="1"/>
      </cdr:nvSpPr>
      <cdr:spPr>
        <a:xfrm xmlns:a="http://schemas.openxmlformats.org/drawingml/2006/main">
          <a:off x="4905220" y="614628"/>
          <a:ext cx="876999" cy="200032"/>
        </a:xfrm>
        <a:prstGeom xmlns:a="http://schemas.openxmlformats.org/drawingml/2006/main" prst="rect">
          <a:avLst/>
        </a:prstGeom>
        <a:ln xmlns:a="http://schemas.openxmlformats.org/drawingml/2006/main">
          <a:solidFill>
            <a:sysClr val="windowText" lastClr="000000"/>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900">
              <a:latin typeface="Avenir LT Std 45 Book" pitchFamily="34" charset="0"/>
            </a:rPr>
            <a:t>Round 7 data</a:t>
          </a:r>
        </a:p>
      </cdr:txBody>
    </cdr:sp>
  </cdr:relSizeAnchor>
  <cdr:relSizeAnchor xmlns:cdr="http://schemas.openxmlformats.org/drawingml/2006/chartDrawing">
    <cdr:from>
      <cdr:x>0.73264</cdr:x>
      <cdr:y>0.49542</cdr:y>
    </cdr:from>
    <cdr:to>
      <cdr:x>0.86782</cdr:x>
      <cdr:y>0.54536</cdr:y>
    </cdr:to>
    <cdr:sp macro="" textlink="">
      <cdr:nvSpPr>
        <cdr:cNvPr id="20" name="TextBox 1"/>
        <cdr:cNvSpPr txBox="1"/>
      </cdr:nvSpPr>
      <cdr:spPr>
        <a:xfrm xmlns:a="http://schemas.openxmlformats.org/drawingml/2006/main">
          <a:off x="4753097" y="2000812"/>
          <a:ext cx="877000" cy="201688"/>
        </a:xfrm>
        <a:prstGeom xmlns:a="http://schemas.openxmlformats.org/drawingml/2006/main" prst="rect">
          <a:avLst/>
        </a:prstGeom>
        <a:solidFill xmlns:a="http://schemas.openxmlformats.org/drawingml/2006/main">
          <a:schemeClr val="bg1"/>
        </a:solidFill>
        <a:ln xmlns:a="http://schemas.openxmlformats.org/drawingml/2006/main">
          <a:solidFill>
            <a:sysClr val="windowText" lastClr="000000"/>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900">
              <a:latin typeface="Avenir LT Std 45 Book" pitchFamily="34" charset="0"/>
            </a:rPr>
            <a:t>Round 6 data</a:t>
          </a:r>
        </a:p>
      </cdr:txBody>
    </cdr:sp>
  </cdr:relSizeAnchor>
  <cdr:relSizeAnchor xmlns:cdr="http://schemas.openxmlformats.org/drawingml/2006/chartDrawing">
    <cdr:from>
      <cdr:x>0.76129</cdr:x>
      <cdr:y>0.53885</cdr:y>
    </cdr:from>
    <cdr:to>
      <cdr:x>0.76981</cdr:x>
      <cdr:y>0.58837</cdr:y>
    </cdr:to>
    <cdr:sp macro="" textlink="">
      <cdr:nvSpPr>
        <cdr:cNvPr id="21" name="Straight Arrow Connector 20"/>
        <cdr:cNvSpPr/>
      </cdr:nvSpPr>
      <cdr:spPr>
        <a:xfrm xmlns:a="http://schemas.openxmlformats.org/drawingml/2006/main">
          <a:off x="4938990" y="2176183"/>
          <a:ext cx="55245" cy="200025"/>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0.85056</cdr:x>
      <cdr:y>0.37107</cdr:y>
    </cdr:from>
    <cdr:to>
      <cdr:x>0.98574</cdr:x>
      <cdr:y>0.4206</cdr:y>
    </cdr:to>
    <cdr:sp macro="" textlink="">
      <cdr:nvSpPr>
        <cdr:cNvPr id="22" name="TextBox 1"/>
        <cdr:cNvSpPr txBox="1"/>
      </cdr:nvSpPr>
      <cdr:spPr>
        <a:xfrm xmlns:a="http://schemas.openxmlformats.org/drawingml/2006/main">
          <a:off x="5518150" y="1498600"/>
          <a:ext cx="876999" cy="200032"/>
        </a:xfrm>
        <a:prstGeom xmlns:a="http://schemas.openxmlformats.org/drawingml/2006/main" prst="rect">
          <a:avLst/>
        </a:prstGeom>
        <a:ln xmlns:a="http://schemas.openxmlformats.org/drawingml/2006/main">
          <a:solidFill>
            <a:sysClr val="windowText" lastClr="000000"/>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900">
              <a:latin typeface="Avenir LT Std 45 Book" pitchFamily="34" charset="0"/>
            </a:rPr>
            <a:t>Round 8 data</a:t>
          </a:r>
        </a:p>
      </cdr:txBody>
    </cdr:sp>
  </cdr:relSizeAnchor>
  <cdr:relSizeAnchor xmlns:cdr="http://schemas.openxmlformats.org/drawingml/2006/chartDrawing">
    <cdr:from>
      <cdr:x>0.91105</cdr:x>
      <cdr:y>0.43947</cdr:y>
    </cdr:from>
    <cdr:to>
      <cdr:x>0.94012</cdr:x>
      <cdr:y>0.52469</cdr:y>
    </cdr:to>
    <cdr:sp macro="" textlink="">
      <cdr:nvSpPr>
        <cdr:cNvPr id="23" name="Straight Arrow Connector 22"/>
        <cdr:cNvSpPr/>
      </cdr:nvSpPr>
      <cdr:spPr>
        <a:xfrm xmlns:a="http://schemas.openxmlformats.org/drawingml/2006/main" flipH="1">
          <a:off x="5910540" y="1774825"/>
          <a:ext cx="188635" cy="344208"/>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0850"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08425" y="0"/>
            <a:ext cx="2990850" cy="465138"/>
          </a:xfrm>
          <a:prstGeom prst="rect">
            <a:avLst/>
          </a:prstGeom>
        </p:spPr>
        <p:txBody>
          <a:bodyPr vert="horz" lIns="91440" tIns="45720" rIns="91440" bIns="45720" rtlCol="0"/>
          <a:lstStyle>
            <a:lvl1pPr algn="r">
              <a:defRPr sz="1200"/>
            </a:lvl1pPr>
          </a:lstStyle>
          <a:p>
            <a:fld id="{22D9C8B2-BFF0-4550-8381-AAD576E034FC}" type="datetimeFigureOut">
              <a:rPr lang="en-US" smtClean="0"/>
              <a:t>9/8/2014</a:t>
            </a:fld>
            <a:endParaRPr lang="en-US" dirty="0"/>
          </a:p>
        </p:txBody>
      </p:sp>
      <p:sp>
        <p:nvSpPr>
          <p:cNvPr id="4" name="Footer Placeholder 3"/>
          <p:cNvSpPr>
            <a:spLocks noGrp="1"/>
          </p:cNvSpPr>
          <p:nvPr>
            <p:ph type="ftr" sz="quarter" idx="2"/>
          </p:nvPr>
        </p:nvSpPr>
        <p:spPr>
          <a:xfrm>
            <a:off x="0" y="8824913"/>
            <a:ext cx="2990850" cy="4651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08425" y="8824913"/>
            <a:ext cx="2990850" cy="465137"/>
          </a:xfrm>
          <a:prstGeom prst="rect">
            <a:avLst/>
          </a:prstGeom>
        </p:spPr>
        <p:txBody>
          <a:bodyPr vert="horz" lIns="91440" tIns="45720" rIns="91440" bIns="45720" rtlCol="0" anchor="b"/>
          <a:lstStyle>
            <a:lvl1pPr algn="r">
              <a:defRPr sz="1200"/>
            </a:lvl1pPr>
          </a:lstStyle>
          <a:p>
            <a:fld id="{8108B39C-7677-4176-8174-33CFDD8E37EB}" type="slidenum">
              <a:rPr lang="en-US" smtClean="0"/>
              <a:t>‹#›</a:t>
            </a:fld>
            <a:endParaRPr lang="en-US" dirty="0"/>
          </a:p>
        </p:txBody>
      </p:sp>
    </p:spTree>
    <p:extLst>
      <p:ext uri="{BB962C8B-B14F-4D97-AF65-F5344CB8AC3E}">
        <p14:creationId xmlns:p14="http://schemas.microsoft.com/office/powerpoint/2010/main" val="2145110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0374" cy="464582"/>
          </a:xfrm>
          <a:prstGeom prst="rect">
            <a:avLst/>
          </a:prstGeom>
        </p:spPr>
        <p:txBody>
          <a:bodyPr vert="horz" lIns="92528" tIns="46264" rIns="92528" bIns="46264" rtlCol="0"/>
          <a:lstStyle>
            <a:lvl1pPr algn="l">
              <a:defRPr sz="1200"/>
            </a:lvl1pPr>
          </a:lstStyle>
          <a:p>
            <a:endParaRPr lang="en-US" dirty="0"/>
          </a:p>
        </p:txBody>
      </p:sp>
      <p:sp>
        <p:nvSpPr>
          <p:cNvPr id="3" name="Date Placeholder 2"/>
          <p:cNvSpPr>
            <a:spLocks noGrp="1"/>
          </p:cNvSpPr>
          <p:nvPr>
            <p:ph type="dt" idx="1"/>
          </p:nvPr>
        </p:nvSpPr>
        <p:spPr>
          <a:xfrm>
            <a:off x="3908892" y="0"/>
            <a:ext cx="2990374" cy="464582"/>
          </a:xfrm>
          <a:prstGeom prst="rect">
            <a:avLst/>
          </a:prstGeom>
        </p:spPr>
        <p:txBody>
          <a:bodyPr vert="horz" lIns="92528" tIns="46264" rIns="92528" bIns="46264" rtlCol="0"/>
          <a:lstStyle>
            <a:lvl1pPr algn="r">
              <a:defRPr sz="1200"/>
            </a:lvl1pPr>
          </a:lstStyle>
          <a:p>
            <a:fld id="{4AEB4492-053D-4E24-8B1B-8E5D0F5D3718}" type="datetimeFigureOut">
              <a:rPr lang="en-US" smtClean="0"/>
              <a:t>9/8/2014</a:t>
            </a:fld>
            <a:endParaRPr lang="en-US" dirty="0"/>
          </a:p>
        </p:txBody>
      </p:sp>
      <p:sp>
        <p:nvSpPr>
          <p:cNvPr id="4" name="Slide Image Placeholder 3"/>
          <p:cNvSpPr>
            <a:spLocks noGrp="1" noRot="1" noChangeAspect="1"/>
          </p:cNvSpPr>
          <p:nvPr>
            <p:ph type="sldImg" idx="2"/>
          </p:nvPr>
        </p:nvSpPr>
        <p:spPr>
          <a:xfrm>
            <a:off x="1128713" y="696913"/>
            <a:ext cx="4645025" cy="3484562"/>
          </a:xfrm>
          <a:prstGeom prst="rect">
            <a:avLst/>
          </a:prstGeom>
          <a:noFill/>
          <a:ln w="12700">
            <a:solidFill>
              <a:prstClr val="black"/>
            </a:solidFill>
          </a:ln>
        </p:spPr>
        <p:txBody>
          <a:bodyPr vert="horz" lIns="92528" tIns="46264" rIns="92528" bIns="46264" rtlCol="0" anchor="ctr"/>
          <a:lstStyle/>
          <a:p>
            <a:endParaRPr lang="en-US" dirty="0"/>
          </a:p>
        </p:txBody>
      </p:sp>
      <p:sp>
        <p:nvSpPr>
          <p:cNvPr id="5" name="Notes Placeholder 4"/>
          <p:cNvSpPr>
            <a:spLocks noGrp="1"/>
          </p:cNvSpPr>
          <p:nvPr>
            <p:ph type="body" sz="quarter" idx="3"/>
          </p:nvPr>
        </p:nvSpPr>
        <p:spPr>
          <a:xfrm>
            <a:off x="690087" y="4413528"/>
            <a:ext cx="5520690" cy="4181237"/>
          </a:xfrm>
          <a:prstGeom prst="rect">
            <a:avLst/>
          </a:prstGeom>
        </p:spPr>
        <p:txBody>
          <a:bodyPr vert="horz" lIns="92528" tIns="46264" rIns="92528" bIns="4626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5443"/>
            <a:ext cx="2990374" cy="464582"/>
          </a:xfrm>
          <a:prstGeom prst="rect">
            <a:avLst/>
          </a:prstGeom>
        </p:spPr>
        <p:txBody>
          <a:bodyPr vert="horz" lIns="92528" tIns="46264" rIns="92528" bIns="4626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08892" y="8825443"/>
            <a:ext cx="2990374" cy="464582"/>
          </a:xfrm>
          <a:prstGeom prst="rect">
            <a:avLst/>
          </a:prstGeom>
        </p:spPr>
        <p:txBody>
          <a:bodyPr vert="horz" lIns="92528" tIns="46264" rIns="92528" bIns="46264" rtlCol="0" anchor="b"/>
          <a:lstStyle>
            <a:lvl1pPr algn="r">
              <a:defRPr sz="1200"/>
            </a:lvl1pPr>
          </a:lstStyle>
          <a:p>
            <a:fld id="{0778609C-01F5-4144-AEA1-6D73E80301CE}" type="slidenum">
              <a:rPr lang="en-US" smtClean="0"/>
              <a:t>‹#›</a:t>
            </a:fld>
            <a:endParaRPr lang="en-US" dirty="0"/>
          </a:p>
        </p:txBody>
      </p:sp>
    </p:spTree>
    <p:extLst>
      <p:ext uri="{BB962C8B-B14F-4D97-AF65-F5344CB8AC3E}">
        <p14:creationId xmlns:p14="http://schemas.microsoft.com/office/powerpoint/2010/main" val="340649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267125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2B73CD30-461B-4746-A4A2-E24691F9EB52}"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13382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24844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586307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13</a:t>
            </a:fld>
            <a:endParaRPr lang="en-US" dirty="0"/>
          </a:p>
        </p:txBody>
      </p:sp>
    </p:spTree>
    <p:extLst>
      <p:ext uri="{BB962C8B-B14F-4D97-AF65-F5344CB8AC3E}">
        <p14:creationId xmlns:p14="http://schemas.microsoft.com/office/powerpoint/2010/main" val="466636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15</a:t>
            </a:fld>
            <a:endParaRPr lang="en-US" dirty="0"/>
          </a:p>
        </p:txBody>
      </p:sp>
    </p:spTree>
    <p:extLst>
      <p:ext uri="{BB962C8B-B14F-4D97-AF65-F5344CB8AC3E}">
        <p14:creationId xmlns:p14="http://schemas.microsoft.com/office/powerpoint/2010/main" val="742877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19</a:t>
            </a:fld>
            <a:endParaRPr lang="en-US" dirty="0"/>
          </a:p>
        </p:txBody>
      </p:sp>
    </p:spTree>
    <p:extLst>
      <p:ext uri="{BB962C8B-B14F-4D97-AF65-F5344CB8AC3E}">
        <p14:creationId xmlns:p14="http://schemas.microsoft.com/office/powerpoint/2010/main" val="742877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21</a:t>
            </a:fld>
            <a:endParaRPr lang="en-US" dirty="0"/>
          </a:p>
        </p:txBody>
      </p:sp>
    </p:spTree>
    <p:extLst>
      <p:ext uri="{BB962C8B-B14F-4D97-AF65-F5344CB8AC3E}">
        <p14:creationId xmlns:p14="http://schemas.microsoft.com/office/powerpoint/2010/main" val="742877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9491" y="929751"/>
            <a:ext cx="4080474" cy="318520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3034" tIns="41517" rIns="83034" bIns="41517" anchor="ctr"/>
          <a:lstStyle/>
          <a:p>
            <a:endParaRPr lang="en-US" dirty="0"/>
          </a:p>
        </p:txBody>
      </p:sp>
      <p:sp>
        <p:nvSpPr>
          <p:cNvPr id="4098" name="Text Box 2"/>
          <p:cNvSpPr txBox="1">
            <a:spLocks noGrp="1" noChangeArrowheads="1"/>
          </p:cNvSpPr>
          <p:nvPr>
            <p:ph type="body"/>
          </p:nvPr>
        </p:nvSpPr>
        <p:spPr bwMode="auto">
          <a:xfrm>
            <a:off x="1052890" y="4422914"/>
            <a:ext cx="4800722" cy="353422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1pPr>
            <a:lvl2pPr>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2pPr>
            <a:lvl3pPr>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3pPr>
            <a:lvl4pPr>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4pPr>
            <a:lvl5pPr>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sz="1200">
                <a:solidFill>
                  <a:srgbClr val="000000"/>
                </a:solidFill>
                <a:latin typeface="Times New Roman" pitchFamily="16" charset="0"/>
              </a:defRPr>
            </a:lvl9pPr>
          </a:lstStyle>
          <a:p>
            <a:pPr eaLnBrk="1">
              <a:lnSpc>
                <a:spcPct val="93000"/>
              </a:lnSpc>
              <a:spcBef>
                <a:spcPct val="0"/>
              </a:spcBef>
              <a:buSzPct val="45000"/>
              <a:buFont typeface="Wingdings" charset="2"/>
              <a:buNone/>
            </a:pPr>
            <a:endParaRPr lang="en-GB" dirty="0">
              <a:latin typeface="Arial" charset="0"/>
              <a:ea typeface="msgothic" charset="0"/>
              <a:cs typeface="msgothic" charset="0"/>
            </a:endParaRPr>
          </a:p>
        </p:txBody>
      </p:sp>
    </p:spTree>
    <p:extLst>
      <p:ext uri="{BB962C8B-B14F-4D97-AF65-F5344CB8AC3E}">
        <p14:creationId xmlns:p14="http://schemas.microsoft.com/office/powerpoint/2010/main" val="3864935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024844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024844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0" indent="-289126">
              <a:defRPr>
                <a:solidFill>
                  <a:schemeClr val="tx1"/>
                </a:solidFill>
                <a:latin typeface="Calibri" pitchFamily="34" charset="0"/>
              </a:defRPr>
            </a:lvl2pPr>
            <a:lvl3pPr marL="1156509" indent="-231301">
              <a:defRPr>
                <a:solidFill>
                  <a:schemeClr val="tx1"/>
                </a:solidFill>
                <a:latin typeface="Calibri" pitchFamily="34" charset="0"/>
              </a:defRPr>
            </a:lvl3pPr>
            <a:lvl4pPr marL="1619112" indent="-231301">
              <a:defRPr>
                <a:solidFill>
                  <a:schemeClr val="tx1"/>
                </a:solidFill>
                <a:latin typeface="Calibri" pitchFamily="34" charset="0"/>
              </a:defRPr>
            </a:lvl4pPr>
            <a:lvl5pPr marL="2081715" indent="-231301">
              <a:defRPr>
                <a:solidFill>
                  <a:schemeClr val="tx1"/>
                </a:solidFill>
                <a:latin typeface="Calibri" pitchFamily="34" charset="0"/>
              </a:defRPr>
            </a:lvl5pPr>
            <a:lvl6pPr marL="2544319" indent="-231301" fontAlgn="base">
              <a:spcBef>
                <a:spcPct val="0"/>
              </a:spcBef>
              <a:spcAft>
                <a:spcPct val="0"/>
              </a:spcAft>
              <a:defRPr>
                <a:solidFill>
                  <a:schemeClr val="tx1"/>
                </a:solidFill>
                <a:latin typeface="Calibri" pitchFamily="34" charset="0"/>
              </a:defRPr>
            </a:lvl6pPr>
            <a:lvl7pPr marL="3006921" indent="-231301" fontAlgn="base">
              <a:spcBef>
                <a:spcPct val="0"/>
              </a:spcBef>
              <a:spcAft>
                <a:spcPct val="0"/>
              </a:spcAft>
              <a:defRPr>
                <a:solidFill>
                  <a:schemeClr val="tx1"/>
                </a:solidFill>
                <a:latin typeface="Calibri" pitchFamily="34" charset="0"/>
              </a:defRPr>
            </a:lvl7pPr>
            <a:lvl8pPr marL="3469524" indent="-231301" fontAlgn="base">
              <a:spcBef>
                <a:spcPct val="0"/>
              </a:spcBef>
              <a:spcAft>
                <a:spcPct val="0"/>
              </a:spcAft>
              <a:defRPr>
                <a:solidFill>
                  <a:schemeClr val="tx1"/>
                </a:solidFill>
                <a:latin typeface="Calibri" pitchFamily="34" charset="0"/>
              </a:defRPr>
            </a:lvl8pPr>
            <a:lvl9pPr marL="3932128"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2</a:t>
            </a:fld>
            <a:endParaRPr lang="en-US" dirty="0" smtClean="0">
              <a:solidFill>
                <a:prstClr val="black"/>
              </a:solidFill>
            </a:endParaRPr>
          </a:p>
        </p:txBody>
      </p:sp>
    </p:spTree>
    <p:extLst>
      <p:ext uri="{BB962C8B-B14F-4D97-AF65-F5344CB8AC3E}">
        <p14:creationId xmlns:p14="http://schemas.microsoft.com/office/powerpoint/2010/main" val="3159457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466636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742877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742877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742877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408556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46</a:t>
            </a:fld>
            <a:endParaRPr lang="en-US" dirty="0"/>
          </a:p>
        </p:txBody>
      </p:sp>
    </p:spTree>
    <p:extLst>
      <p:ext uri="{BB962C8B-B14F-4D97-AF65-F5344CB8AC3E}">
        <p14:creationId xmlns:p14="http://schemas.microsoft.com/office/powerpoint/2010/main" val="1611187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61" indent="-289138">
              <a:defRPr>
                <a:solidFill>
                  <a:schemeClr val="tx1"/>
                </a:solidFill>
                <a:latin typeface="Calibri" pitchFamily="34" charset="0"/>
              </a:defRPr>
            </a:lvl2pPr>
            <a:lvl3pPr marL="1156555" indent="-231310">
              <a:defRPr>
                <a:solidFill>
                  <a:schemeClr val="tx1"/>
                </a:solidFill>
                <a:latin typeface="Calibri" pitchFamily="34" charset="0"/>
              </a:defRPr>
            </a:lvl3pPr>
            <a:lvl4pPr marL="1619177" indent="-231310">
              <a:defRPr>
                <a:solidFill>
                  <a:schemeClr val="tx1"/>
                </a:solidFill>
                <a:latin typeface="Calibri" pitchFamily="34" charset="0"/>
              </a:defRPr>
            </a:lvl4pPr>
            <a:lvl5pPr marL="2081799" indent="-231310">
              <a:defRPr>
                <a:solidFill>
                  <a:schemeClr val="tx1"/>
                </a:solidFill>
                <a:latin typeface="Calibri" pitchFamily="34" charset="0"/>
              </a:defRPr>
            </a:lvl5pPr>
            <a:lvl6pPr marL="2544422" indent="-231310" fontAlgn="base">
              <a:spcBef>
                <a:spcPct val="0"/>
              </a:spcBef>
              <a:spcAft>
                <a:spcPct val="0"/>
              </a:spcAft>
              <a:defRPr>
                <a:solidFill>
                  <a:schemeClr val="tx1"/>
                </a:solidFill>
                <a:latin typeface="Calibri" pitchFamily="34" charset="0"/>
              </a:defRPr>
            </a:lvl6pPr>
            <a:lvl7pPr marL="3007042" indent="-231310" fontAlgn="base">
              <a:spcBef>
                <a:spcPct val="0"/>
              </a:spcBef>
              <a:spcAft>
                <a:spcPct val="0"/>
              </a:spcAft>
              <a:defRPr>
                <a:solidFill>
                  <a:schemeClr val="tx1"/>
                </a:solidFill>
                <a:latin typeface="Calibri" pitchFamily="34" charset="0"/>
              </a:defRPr>
            </a:lvl7pPr>
            <a:lvl8pPr marL="3469664" indent="-231310" fontAlgn="base">
              <a:spcBef>
                <a:spcPct val="0"/>
              </a:spcBef>
              <a:spcAft>
                <a:spcPct val="0"/>
              </a:spcAft>
              <a:defRPr>
                <a:solidFill>
                  <a:schemeClr val="tx1"/>
                </a:solidFill>
                <a:latin typeface="Calibri" pitchFamily="34" charset="0"/>
              </a:defRPr>
            </a:lvl8pPr>
            <a:lvl9pPr marL="3932287" indent="-23131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47</a:t>
            </a:fld>
            <a:endParaRPr lang="en-US" dirty="0" smtClean="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48</a:t>
            </a:fld>
            <a:endParaRPr lang="en-US" dirty="0"/>
          </a:p>
        </p:txBody>
      </p:sp>
    </p:spTree>
    <p:extLst>
      <p:ext uri="{BB962C8B-B14F-4D97-AF65-F5344CB8AC3E}">
        <p14:creationId xmlns:p14="http://schemas.microsoft.com/office/powerpoint/2010/main" val="519441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709977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102132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71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0" indent="-289126">
              <a:defRPr>
                <a:solidFill>
                  <a:schemeClr val="tx1"/>
                </a:solidFill>
                <a:latin typeface="Calibri" pitchFamily="34" charset="0"/>
              </a:defRPr>
            </a:lvl2pPr>
            <a:lvl3pPr marL="1156509" indent="-231301">
              <a:defRPr>
                <a:solidFill>
                  <a:schemeClr val="tx1"/>
                </a:solidFill>
                <a:latin typeface="Calibri" pitchFamily="34" charset="0"/>
              </a:defRPr>
            </a:lvl3pPr>
            <a:lvl4pPr marL="1619112" indent="-231301">
              <a:defRPr>
                <a:solidFill>
                  <a:schemeClr val="tx1"/>
                </a:solidFill>
                <a:latin typeface="Calibri" pitchFamily="34" charset="0"/>
              </a:defRPr>
            </a:lvl4pPr>
            <a:lvl5pPr marL="2081715" indent="-231301">
              <a:defRPr>
                <a:solidFill>
                  <a:schemeClr val="tx1"/>
                </a:solidFill>
                <a:latin typeface="Calibri" pitchFamily="34" charset="0"/>
              </a:defRPr>
            </a:lvl5pPr>
            <a:lvl6pPr marL="2544319" indent="-231301" fontAlgn="base">
              <a:spcBef>
                <a:spcPct val="0"/>
              </a:spcBef>
              <a:spcAft>
                <a:spcPct val="0"/>
              </a:spcAft>
              <a:defRPr>
                <a:solidFill>
                  <a:schemeClr val="tx1"/>
                </a:solidFill>
                <a:latin typeface="Calibri" pitchFamily="34" charset="0"/>
              </a:defRPr>
            </a:lvl6pPr>
            <a:lvl7pPr marL="3006921" indent="-231301" fontAlgn="base">
              <a:spcBef>
                <a:spcPct val="0"/>
              </a:spcBef>
              <a:spcAft>
                <a:spcPct val="0"/>
              </a:spcAft>
              <a:defRPr>
                <a:solidFill>
                  <a:schemeClr val="tx1"/>
                </a:solidFill>
                <a:latin typeface="Calibri" pitchFamily="34" charset="0"/>
              </a:defRPr>
            </a:lvl7pPr>
            <a:lvl8pPr marL="3469524" indent="-231301" fontAlgn="base">
              <a:spcBef>
                <a:spcPct val="0"/>
              </a:spcBef>
              <a:spcAft>
                <a:spcPct val="0"/>
              </a:spcAft>
              <a:defRPr>
                <a:solidFill>
                  <a:schemeClr val="tx1"/>
                </a:solidFill>
                <a:latin typeface="Calibri" pitchFamily="34" charset="0"/>
              </a:defRPr>
            </a:lvl8pPr>
            <a:lvl9pPr marL="3932128"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5926A74-D3B3-4451-9182-5BBCBAB633EE}" type="slidenum">
              <a:rPr lang="en-US" smtClean="0">
                <a:solidFill>
                  <a:prstClr val="black"/>
                </a:solidFill>
              </a:rPr>
              <a:pPr fontAlgn="base">
                <a:spcBef>
                  <a:spcPct val="0"/>
                </a:spcBef>
                <a:spcAft>
                  <a:spcPct val="0"/>
                </a:spcAft>
                <a:defRPr/>
              </a:pPr>
              <a:t>5</a:t>
            </a:fld>
            <a:endParaRPr lang="en-US" dirty="0" smtClean="0">
              <a:solidFill>
                <a:prstClr val="black"/>
              </a:solidFill>
            </a:endParaRPr>
          </a:p>
        </p:txBody>
      </p:sp>
    </p:spTree>
    <p:extLst>
      <p:ext uri="{BB962C8B-B14F-4D97-AF65-F5344CB8AC3E}">
        <p14:creationId xmlns:p14="http://schemas.microsoft.com/office/powerpoint/2010/main" val="1238449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095766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60920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62">
              <a:defRPr/>
            </a:pPr>
            <a:endParaRPr lang="en-US" b="0" dirty="0" smtClean="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23012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endParaRPr lang="en-US" dirty="0" smtClean="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83338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
        <p:nvSpPr>
          <p:cNvPr id="11" name="Content Placeholder 10"/>
          <p:cNvSpPr>
            <a:spLocks noGrp="1"/>
          </p:cNvSpPr>
          <p:nvPr>
            <p:ph sz="quarter" idx="13"/>
          </p:nvPr>
        </p:nvSpPr>
        <p:spPr>
          <a:xfrm>
            <a:off x="1371600" y="4521734"/>
            <a:ext cx="6400800" cy="406153"/>
          </a:xfrm>
        </p:spPr>
        <p:txBody>
          <a:bodyPr anchor="t">
            <a:noAutofit/>
          </a:bodyPr>
          <a:lstStyle>
            <a:lvl1pPr marL="0" indent="0" algn="ctr">
              <a:buNone/>
              <a:defRPr sz="1800">
                <a:solidFill>
                  <a:schemeClr val="tx1">
                    <a:lumMod val="50000"/>
                    <a:lumOff val="50000"/>
                  </a:schemeClr>
                </a:solidFill>
              </a:defRPr>
            </a:lvl1pPr>
            <a:lvl2pPr marL="457200" indent="0" algn="ctr">
              <a:buNone/>
              <a:defRPr sz="1800">
                <a:solidFill>
                  <a:schemeClr val="tx1">
                    <a:lumMod val="50000"/>
                    <a:lumOff val="50000"/>
                  </a:schemeClr>
                </a:solidFill>
              </a:defRPr>
            </a:lvl2pPr>
            <a:lvl3pPr marL="914400" indent="0" algn="ctr">
              <a:buNone/>
              <a:defRPr sz="1800">
                <a:solidFill>
                  <a:schemeClr val="tx1">
                    <a:lumMod val="50000"/>
                    <a:lumOff val="50000"/>
                  </a:schemeClr>
                </a:solidFill>
              </a:defRPr>
            </a:lvl3pPr>
            <a:lvl4pPr marL="1371600" indent="0" algn="ctr">
              <a:buNone/>
              <a:defRPr sz="1800">
                <a:solidFill>
                  <a:schemeClr val="tx1">
                    <a:lumMod val="50000"/>
                    <a:lumOff val="50000"/>
                  </a:schemeClr>
                </a:solidFill>
              </a:defRPr>
            </a:lvl4pPr>
            <a:lvl5pPr marL="1828800" indent="0" algn="ctr">
              <a:buNone/>
              <a:defRPr sz="1800">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6189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0774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2667000"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2667000"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06631" y="1535113"/>
            <a:ext cx="2738848"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3206631" y="2174875"/>
            <a:ext cx="2738848"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
        <p:nvSpPr>
          <p:cNvPr id="10" name="Text Placeholder 4"/>
          <p:cNvSpPr>
            <a:spLocks noGrp="1"/>
          </p:cNvSpPr>
          <p:nvPr>
            <p:ph type="body" sz="quarter" idx="13"/>
          </p:nvPr>
        </p:nvSpPr>
        <p:spPr>
          <a:xfrm>
            <a:off x="6026387" y="1535113"/>
            <a:ext cx="2660413"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Content Placeholder 5"/>
          <p:cNvSpPr>
            <a:spLocks noGrp="1"/>
          </p:cNvSpPr>
          <p:nvPr>
            <p:ph sz="quarter" idx="14"/>
          </p:nvPr>
        </p:nvSpPr>
        <p:spPr>
          <a:xfrm>
            <a:off x="6026387" y="2174875"/>
            <a:ext cx="2660413"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1282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15812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65612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14619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243406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6596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7026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 y="2019300"/>
            <a:ext cx="8229600" cy="3067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457200" y="1447800"/>
            <a:ext cx="8229600" cy="509016"/>
          </a:xfrm>
        </p:spPr>
        <p:txBody>
          <a:bodyPr>
            <a:noAutofit/>
          </a:bodyPr>
          <a:lstStyle>
            <a:lvl1pPr>
              <a:defRPr sz="2800" b="1">
                <a:solidFill>
                  <a:schemeClr val="tx1"/>
                </a:solidFill>
                <a:latin typeface="+mj-lt"/>
              </a:defRPr>
            </a:lvl1pPr>
          </a:lstStyle>
          <a:p>
            <a:r>
              <a:rPr lang="en-US" dirty="0"/>
              <a:t>Click to edit Master title style</a:t>
            </a:r>
          </a:p>
        </p:txBody>
      </p:sp>
      <p:sp>
        <p:nvSpPr>
          <p:cNvPr id="7" name="Slide Number Placeholder 5"/>
          <p:cNvSpPr>
            <a:spLocks noGrp="1"/>
          </p:cNvSpPr>
          <p:nvPr>
            <p:ph type="sldNum" sz="quarter" idx="12"/>
          </p:nvPr>
        </p:nvSpPr>
        <p:spPr>
          <a:xfrm>
            <a:off x="657225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7599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248150" y="16954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4248150" y="327660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2"/>
          </p:nvPr>
        </p:nvSpPr>
        <p:spPr>
          <a:xfrm>
            <a:off x="4248150" y="48958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icture Placeholder 9"/>
          <p:cNvSpPr>
            <a:spLocks noGrp="1"/>
          </p:cNvSpPr>
          <p:nvPr>
            <p:ph type="pic" sz="quarter" idx="13"/>
          </p:nvPr>
        </p:nvSpPr>
        <p:spPr>
          <a:xfrm>
            <a:off x="457200" y="1695450"/>
            <a:ext cx="3200400" cy="1143000"/>
          </a:xfrm>
        </p:spPr>
        <p:txBody>
          <a:bodyPr/>
          <a:lstStyle/>
          <a:p>
            <a:endParaRPr lang="en-US" dirty="0"/>
          </a:p>
        </p:txBody>
      </p:sp>
      <p:sp>
        <p:nvSpPr>
          <p:cNvPr id="12" name="Picture Placeholder 11"/>
          <p:cNvSpPr>
            <a:spLocks noGrp="1"/>
          </p:cNvSpPr>
          <p:nvPr>
            <p:ph type="pic" sz="quarter" idx="14"/>
          </p:nvPr>
        </p:nvSpPr>
        <p:spPr>
          <a:xfrm>
            <a:off x="457200" y="3276600"/>
            <a:ext cx="3200400" cy="1143000"/>
          </a:xfrm>
        </p:spPr>
        <p:txBody>
          <a:bodyPr/>
          <a:lstStyle/>
          <a:p>
            <a:endParaRPr lang="en-US" dirty="0"/>
          </a:p>
        </p:txBody>
      </p:sp>
      <p:sp>
        <p:nvSpPr>
          <p:cNvPr id="14" name="Picture Placeholder 13"/>
          <p:cNvSpPr>
            <a:spLocks noGrp="1"/>
          </p:cNvSpPr>
          <p:nvPr>
            <p:ph type="pic" sz="quarter" idx="15"/>
          </p:nvPr>
        </p:nvSpPr>
        <p:spPr>
          <a:xfrm>
            <a:off x="457200" y="5029200"/>
            <a:ext cx="3200400" cy="1143000"/>
          </a:xfrm>
        </p:spPr>
        <p:txBody>
          <a:bodyPr/>
          <a:lstStyle/>
          <a:p>
            <a:endParaRPr lang="en-US" dirty="0"/>
          </a:p>
        </p:txBody>
      </p:sp>
    </p:spTree>
    <p:extLst>
      <p:ext uri="{BB962C8B-B14F-4D97-AF65-F5344CB8AC3E}">
        <p14:creationId xmlns:p14="http://schemas.microsoft.com/office/powerpoint/2010/main" val="134630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41687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500634"/>
            <a:ext cx="8229600" cy="661416"/>
          </a:xfr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1543050" y="1362075"/>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562100" y="2095500"/>
            <a:ext cx="7315200" cy="548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Placeholder 9"/>
          <p:cNvSpPr>
            <a:spLocks noGrp="1"/>
          </p:cNvSpPr>
          <p:nvPr>
            <p:ph type="body" sz="quarter" idx="12"/>
          </p:nvPr>
        </p:nvSpPr>
        <p:spPr>
          <a:xfrm>
            <a:off x="1581150" y="2838450"/>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3"/>
          </p:nvPr>
        </p:nvSpPr>
        <p:spPr>
          <a:xfrm>
            <a:off x="1581150" y="3552825"/>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3"/>
          <p:cNvSpPr>
            <a:spLocks noGrp="1"/>
          </p:cNvSpPr>
          <p:nvPr>
            <p:ph type="body" sz="quarter" idx="14"/>
          </p:nvPr>
        </p:nvSpPr>
        <p:spPr>
          <a:xfrm>
            <a:off x="1676400" y="430530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5"/>
          <p:cNvSpPr>
            <a:spLocks noGrp="1"/>
          </p:cNvSpPr>
          <p:nvPr>
            <p:ph type="body" sz="quarter" idx="15"/>
          </p:nvPr>
        </p:nvSpPr>
        <p:spPr>
          <a:xfrm>
            <a:off x="1619250" y="504063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07975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6" cy="909066"/>
          </a:xfrm>
        </p:spPr>
        <p:txBody>
          <a:bodyPr>
            <a:normAutofit/>
          </a:bodyPr>
          <a:lstStyle>
            <a:lvl1pPr>
              <a:defRPr sz="2200"/>
            </a:lvl1pPr>
          </a:lstStyle>
          <a:p>
            <a:r>
              <a:rPr lang="en-US" dirty="0" smtClean="0"/>
              <a:t>Click to edit Master title style</a:t>
            </a:r>
            <a:endParaRPr lang="en-US" dirty="0"/>
          </a:p>
        </p:txBody>
      </p:sp>
      <p:sp>
        <p:nvSpPr>
          <p:cNvPr id="4" name="Content Placeholder 3"/>
          <p:cNvSpPr>
            <a:spLocks noGrp="1"/>
          </p:cNvSpPr>
          <p:nvPr>
            <p:ph sz="quarter" idx="10" hasCustomPrompt="1"/>
          </p:nvPr>
        </p:nvSpPr>
        <p:spPr>
          <a:xfrm>
            <a:off x="609600" y="1977670"/>
            <a:ext cx="8077200" cy="419100"/>
          </a:xfrm>
          <a:solidFill>
            <a:srgbClr val="83D081"/>
          </a:solidFill>
          <a:ln>
            <a:noFill/>
          </a:ln>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609600" y="2396770"/>
            <a:ext cx="8077200" cy="947562"/>
          </a:xfrm>
          <a:solidFill>
            <a:schemeClr val="bg1">
              <a:lumMod val="95000"/>
            </a:schemeClr>
          </a:solidFill>
        </p:spPr>
        <p:txBody>
          <a:bodyPr>
            <a:normAutofit/>
          </a:bodyPr>
          <a:lstStyle>
            <a:lvl1pPr marL="282575" indent="-282575">
              <a:buFont typeface="+mj-lt"/>
              <a:buAutoNum type="arabicPeriod"/>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60101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5" cy="909066"/>
          </a:xfrm>
        </p:spPr>
        <p:txBody>
          <a:bodyPr>
            <a:normAutofit/>
          </a:bodyPr>
          <a:lstStyle>
            <a:lvl1pPr>
              <a:defRPr sz="2200"/>
            </a:lvl1pPr>
          </a:lstStyle>
          <a:p>
            <a:r>
              <a:rPr lang="en-US" smtClean="0"/>
              <a:t>Click to edit Master title style</a:t>
            </a:r>
            <a:endParaRPr lang="en-US"/>
          </a:p>
        </p:txBody>
      </p:sp>
      <p:sp>
        <p:nvSpPr>
          <p:cNvPr id="8" name="Content Placeholder 7"/>
          <p:cNvSpPr>
            <a:spLocks noGrp="1"/>
          </p:cNvSpPr>
          <p:nvPr>
            <p:ph sz="quarter" idx="12" hasCustomPrompt="1"/>
          </p:nvPr>
        </p:nvSpPr>
        <p:spPr>
          <a:xfrm>
            <a:off x="609599" y="1968498"/>
            <a:ext cx="8077199" cy="420624"/>
          </a:xfrm>
          <a:solidFill>
            <a:srgbClr val="83D081"/>
          </a:solidFill>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able Placeholder 9"/>
          <p:cNvSpPr>
            <a:spLocks noGrp="1"/>
          </p:cNvSpPr>
          <p:nvPr>
            <p:ph type="tbl" sz="quarter" idx="13"/>
          </p:nvPr>
        </p:nvSpPr>
        <p:spPr>
          <a:xfrm>
            <a:off x="609599" y="2403233"/>
            <a:ext cx="8077199" cy="1180988"/>
          </a:xfrm>
          <a:solidFill>
            <a:schemeClr val="accent6">
              <a:lumMod val="20000"/>
              <a:lumOff val="80000"/>
            </a:schemeClr>
          </a:solidFill>
        </p:spPr>
        <p:txBody>
          <a:bodyPr/>
          <a:lstStyle/>
          <a:p>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12858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2739423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5" name="Content Placeholder 3"/>
          <p:cNvSpPr>
            <a:spLocks noGrp="1"/>
          </p:cNvSpPr>
          <p:nvPr>
            <p:ph sz="half" idx="13"/>
          </p:nvPr>
        </p:nvSpPr>
        <p:spPr>
          <a:xfrm>
            <a:off x="4648200" y="4419601"/>
            <a:ext cx="19050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half" idx="12"/>
          </p:nvPr>
        </p:nvSpPr>
        <p:spPr>
          <a:xfrm>
            <a:off x="2286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04999"/>
            <a:ext cx="4038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05000"/>
            <a:ext cx="4038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B8F42746-3884-4667-86C0-D762C2DE4F3D}" type="slidenum">
              <a:rPr/>
              <a:pPr>
                <a:defRPr/>
              </a:pPr>
              <a:t>‹#›</a:t>
            </a:fld>
            <a:endParaRPr lang="en-US" dirty="0"/>
          </a:p>
        </p:txBody>
      </p:sp>
      <p:sp>
        <p:nvSpPr>
          <p:cNvPr id="16" name="Content Placeholder 2"/>
          <p:cNvSpPr>
            <a:spLocks noGrp="1"/>
          </p:cNvSpPr>
          <p:nvPr>
            <p:ph sz="half" idx="14"/>
          </p:nvPr>
        </p:nvSpPr>
        <p:spPr>
          <a:xfrm>
            <a:off x="23622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p:cNvSpPr>
            <a:spLocks noGrp="1"/>
          </p:cNvSpPr>
          <p:nvPr>
            <p:ph sz="half" idx="15"/>
          </p:nvPr>
        </p:nvSpPr>
        <p:spPr>
          <a:xfrm>
            <a:off x="6553200" y="4419601"/>
            <a:ext cx="2133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42635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74635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60525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8584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6530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23902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78178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45956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263599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453D03-7149-4ADD-A50D-CC0ABCD6ECE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313489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11" name="Group 10"/>
          <p:cNvGrpSpPr/>
          <p:nvPr userDrawn="1"/>
        </p:nvGrpSpPr>
        <p:grpSpPr>
          <a:xfrm>
            <a:off x="2363190" y="6315778"/>
            <a:ext cx="6341423" cy="276999"/>
            <a:chOff x="2363190" y="6315778"/>
            <a:chExt cx="6341423" cy="276999"/>
          </a:xfrm>
        </p:grpSpPr>
        <p:cxnSp>
          <p:nvCxnSpPr>
            <p:cNvPr id="8" name="Straight Connector 7"/>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9" name="TextBox 8"/>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2"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16932346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8" name="Group 7"/>
          <p:cNvGrpSpPr/>
          <p:nvPr userDrawn="1"/>
        </p:nvGrpSpPr>
        <p:grpSpPr>
          <a:xfrm>
            <a:off x="2363190" y="6315778"/>
            <a:ext cx="6341423" cy="276999"/>
            <a:chOff x="2363190" y="6315778"/>
            <a:chExt cx="6341423" cy="276999"/>
          </a:xfrm>
        </p:grpSpPr>
        <p:cxnSp>
          <p:nvCxnSpPr>
            <p:cNvPr id="9" name="Straight Connector 8"/>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10" name="TextBox 9"/>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1"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255696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3" name="Group 2"/>
          <p:cNvGrpSpPr/>
          <p:nvPr userDrawn="1"/>
        </p:nvGrpSpPr>
        <p:grpSpPr>
          <a:xfrm>
            <a:off x="2363190" y="6315778"/>
            <a:ext cx="6341423" cy="276999"/>
            <a:chOff x="2363190" y="6315778"/>
            <a:chExt cx="6341423" cy="276999"/>
          </a:xfrm>
        </p:grpSpPr>
        <p:cxnSp>
          <p:nvCxnSpPr>
            <p:cNvPr id="4" name="Straight Connector 3"/>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5" name="TextBox 4"/>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6"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42269319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618839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pic>
        <p:nvPicPr>
          <p:cNvPr id="8" name="Picture 7"/>
          <p:cNvPicPr>
            <a:picLocks noChangeAspect="1"/>
          </p:cNvPicPr>
          <p:nvPr userDrawn="1"/>
        </p:nvPicPr>
        <p:blipFill>
          <a:blip r:embed="rId2"/>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2038114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2"/>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317168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89598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1200"/>
              </a:spcBef>
              <a:spcAft>
                <a:spcPts val="12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19826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335203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243495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611564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422130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039846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762611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121489" y="319424"/>
            <a:ext cx="7056025" cy="266924"/>
          </a:xfrm>
        </p:spPr>
        <p:txBody>
          <a:bodyPr/>
          <a:lstStyle/>
          <a:p>
            <a:r>
              <a:rPr lang="en-US" smtClean="0"/>
              <a:t>Click to edit Master title style</a:t>
            </a:r>
            <a:endParaRPr lang="en-US"/>
          </a:p>
        </p:txBody>
      </p:sp>
      <p:sp>
        <p:nvSpPr>
          <p:cNvPr id="4" name="Rectangle 5"/>
          <p:cNvSpPr>
            <a:spLocks noGrp="1" noChangeArrowheads="1"/>
          </p:cNvSpPr>
          <p:nvPr>
            <p:ph type="sldNum" sz="quarter" idx="10"/>
          </p:nvPr>
        </p:nvSpPr>
        <p:spPr>
          <a:xfrm>
            <a:off x="6553200" y="6356350"/>
            <a:ext cx="2133600" cy="365125"/>
          </a:xfrm>
          <a:prstGeom prst="rect">
            <a:avLst/>
          </a:prstGeom>
          <a:ln/>
        </p:spPr>
        <p:txBody>
          <a:bodyPr/>
          <a:lstStyle>
            <a:lvl1pPr>
              <a:defRPr/>
            </a:lvl1pPr>
          </a:lstStyle>
          <a:p>
            <a:fld id="{30F25388-59FB-438F-9D3A-5D9B2D4870EF}"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43877820"/>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
        <p:nvSpPr>
          <p:cNvPr id="11" name="Content Placeholder 10"/>
          <p:cNvSpPr>
            <a:spLocks noGrp="1"/>
          </p:cNvSpPr>
          <p:nvPr>
            <p:ph sz="quarter" idx="13"/>
          </p:nvPr>
        </p:nvSpPr>
        <p:spPr>
          <a:xfrm>
            <a:off x="1371600" y="4521734"/>
            <a:ext cx="6400800" cy="406153"/>
          </a:xfrm>
        </p:spPr>
        <p:txBody>
          <a:bodyPr anchor="t">
            <a:noAutofit/>
          </a:bodyPr>
          <a:lstStyle>
            <a:lvl1pPr marL="0" indent="0" algn="ctr">
              <a:buNone/>
              <a:defRPr sz="1800">
                <a:solidFill>
                  <a:schemeClr val="tx1">
                    <a:lumMod val="50000"/>
                    <a:lumOff val="50000"/>
                  </a:schemeClr>
                </a:solidFill>
              </a:defRPr>
            </a:lvl1pPr>
            <a:lvl2pPr marL="457200" indent="0" algn="ctr">
              <a:buNone/>
              <a:defRPr sz="1800">
                <a:solidFill>
                  <a:schemeClr val="tx1">
                    <a:lumMod val="50000"/>
                    <a:lumOff val="50000"/>
                  </a:schemeClr>
                </a:solidFill>
              </a:defRPr>
            </a:lvl2pPr>
            <a:lvl3pPr marL="914400" indent="0" algn="ctr">
              <a:buNone/>
              <a:defRPr sz="1800">
                <a:solidFill>
                  <a:schemeClr val="tx1">
                    <a:lumMod val="50000"/>
                    <a:lumOff val="50000"/>
                  </a:schemeClr>
                </a:solidFill>
              </a:defRPr>
            </a:lvl3pPr>
            <a:lvl4pPr marL="1371600" indent="0" algn="ctr">
              <a:buNone/>
              <a:defRPr sz="1800">
                <a:solidFill>
                  <a:schemeClr val="tx1">
                    <a:lumMod val="50000"/>
                    <a:lumOff val="50000"/>
                  </a:schemeClr>
                </a:solidFill>
              </a:defRPr>
            </a:lvl4pPr>
            <a:lvl5pPr marL="1828800" indent="0" algn="ctr">
              <a:buNone/>
              <a:defRPr sz="1800">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08474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062637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15669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74"/>
            <a:ext cx="8229600" cy="661416"/>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457200" y="1154290"/>
            <a:ext cx="8229600" cy="428131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867697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1200"/>
              </a:spcBef>
              <a:spcAft>
                <a:spcPts val="12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248638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74"/>
            <a:ext cx="8229600" cy="661416"/>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457200" y="1154290"/>
            <a:ext cx="8229600" cy="428131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900353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002892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429509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081216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5665788"/>
            <a:ext cx="207962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4533900" y="15811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4533900" y="32956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533900" y="51244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87441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661682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2667000"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2667000"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06631" y="1535113"/>
            <a:ext cx="2738848"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3206631" y="2174875"/>
            <a:ext cx="2738848"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
        <p:nvSpPr>
          <p:cNvPr id="10" name="Text Placeholder 4"/>
          <p:cNvSpPr>
            <a:spLocks noGrp="1"/>
          </p:cNvSpPr>
          <p:nvPr>
            <p:ph type="body" sz="quarter" idx="13"/>
          </p:nvPr>
        </p:nvSpPr>
        <p:spPr>
          <a:xfrm>
            <a:off x="6026387" y="1535113"/>
            <a:ext cx="2660413"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Content Placeholder 5"/>
          <p:cNvSpPr>
            <a:spLocks noGrp="1"/>
          </p:cNvSpPr>
          <p:nvPr>
            <p:ph sz="quarter" idx="14"/>
          </p:nvPr>
        </p:nvSpPr>
        <p:spPr>
          <a:xfrm>
            <a:off x="6026387" y="2174875"/>
            <a:ext cx="2660413"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56385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0339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70597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596836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121653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316958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483196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560386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 y="2019300"/>
            <a:ext cx="8229600" cy="3067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457200" y="1447800"/>
            <a:ext cx="8229600" cy="509016"/>
          </a:xfrm>
        </p:spPr>
        <p:txBody>
          <a:bodyPr>
            <a:noAutofit/>
          </a:bodyPr>
          <a:lstStyle>
            <a:lvl1pPr>
              <a:defRPr sz="2800" b="1">
                <a:solidFill>
                  <a:schemeClr val="tx1"/>
                </a:solidFill>
                <a:latin typeface="+mj-lt"/>
              </a:defRPr>
            </a:lvl1pPr>
          </a:lstStyle>
          <a:p>
            <a:r>
              <a:rPr lang="en-US" dirty="0"/>
              <a:t>Click to edit Master title style</a:t>
            </a:r>
          </a:p>
        </p:txBody>
      </p:sp>
      <p:sp>
        <p:nvSpPr>
          <p:cNvPr id="7" name="Slide Number Placeholder 5"/>
          <p:cNvSpPr>
            <a:spLocks noGrp="1"/>
          </p:cNvSpPr>
          <p:nvPr>
            <p:ph type="sldNum" sz="quarter" idx="12"/>
          </p:nvPr>
        </p:nvSpPr>
        <p:spPr>
          <a:xfrm>
            <a:off x="657225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1551785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248150" y="16954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4248150" y="327660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2"/>
          </p:nvPr>
        </p:nvSpPr>
        <p:spPr>
          <a:xfrm>
            <a:off x="4248150" y="48958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icture Placeholder 9"/>
          <p:cNvSpPr>
            <a:spLocks noGrp="1"/>
          </p:cNvSpPr>
          <p:nvPr>
            <p:ph type="pic" sz="quarter" idx="13"/>
          </p:nvPr>
        </p:nvSpPr>
        <p:spPr>
          <a:xfrm>
            <a:off x="457200" y="1695450"/>
            <a:ext cx="3200400" cy="1143000"/>
          </a:xfrm>
        </p:spPr>
        <p:txBody>
          <a:bodyPr/>
          <a:lstStyle/>
          <a:p>
            <a:endParaRPr lang="en-US" dirty="0"/>
          </a:p>
        </p:txBody>
      </p:sp>
      <p:sp>
        <p:nvSpPr>
          <p:cNvPr id="12" name="Picture Placeholder 11"/>
          <p:cNvSpPr>
            <a:spLocks noGrp="1"/>
          </p:cNvSpPr>
          <p:nvPr>
            <p:ph type="pic" sz="quarter" idx="14"/>
          </p:nvPr>
        </p:nvSpPr>
        <p:spPr>
          <a:xfrm>
            <a:off x="457200" y="3276600"/>
            <a:ext cx="3200400" cy="1143000"/>
          </a:xfrm>
        </p:spPr>
        <p:txBody>
          <a:bodyPr/>
          <a:lstStyle/>
          <a:p>
            <a:endParaRPr lang="en-US" dirty="0"/>
          </a:p>
        </p:txBody>
      </p:sp>
      <p:sp>
        <p:nvSpPr>
          <p:cNvPr id="14" name="Picture Placeholder 13"/>
          <p:cNvSpPr>
            <a:spLocks noGrp="1"/>
          </p:cNvSpPr>
          <p:nvPr>
            <p:ph type="pic" sz="quarter" idx="15"/>
          </p:nvPr>
        </p:nvSpPr>
        <p:spPr>
          <a:xfrm>
            <a:off x="457200" y="5029200"/>
            <a:ext cx="3200400" cy="1143000"/>
          </a:xfrm>
        </p:spPr>
        <p:txBody>
          <a:bodyPr/>
          <a:lstStyle/>
          <a:p>
            <a:endParaRPr lang="en-US" dirty="0"/>
          </a:p>
        </p:txBody>
      </p:sp>
    </p:spTree>
    <p:extLst>
      <p:ext uri="{BB962C8B-B14F-4D97-AF65-F5344CB8AC3E}">
        <p14:creationId xmlns:p14="http://schemas.microsoft.com/office/powerpoint/2010/main" val="4359988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500634"/>
            <a:ext cx="8229600" cy="661416"/>
          </a:xfr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1543050" y="1362075"/>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562100" y="2095500"/>
            <a:ext cx="7315200" cy="548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Placeholder 9"/>
          <p:cNvSpPr>
            <a:spLocks noGrp="1"/>
          </p:cNvSpPr>
          <p:nvPr>
            <p:ph type="body" sz="quarter" idx="12"/>
          </p:nvPr>
        </p:nvSpPr>
        <p:spPr>
          <a:xfrm>
            <a:off x="1581150" y="2838450"/>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3"/>
          </p:nvPr>
        </p:nvSpPr>
        <p:spPr>
          <a:xfrm>
            <a:off x="1581150" y="3552825"/>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3"/>
          <p:cNvSpPr>
            <a:spLocks noGrp="1"/>
          </p:cNvSpPr>
          <p:nvPr>
            <p:ph type="body" sz="quarter" idx="14"/>
          </p:nvPr>
        </p:nvSpPr>
        <p:spPr>
          <a:xfrm>
            <a:off x="1676400" y="430530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5"/>
          <p:cNvSpPr>
            <a:spLocks noGrp="1"/>
          </p:cNvSpPr>
          <p:nvPr>
            <p:ph type="body" sz="quarter" idx="15"/>
          </p:nvPr>
        </p:nvSpPr>
        <p:spPr>
          <a:xfrm>
            <a:off x="1619250" y="504063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826162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6" cy="909066"/>
          </a:xfrm>
        </p:spPr>
        <p:txBody>
          <a:bodyPr>
            <a:normAutofit/>
          </a:bodyPr>
          <a:lstStyle>
            <a:lvl1pPr>
              <a:defRPr sz="2200"/>
            </a:lvl1pPr>
          </a:lstStyle>
          <a:p>
            <a:r>
              <a:rPr lang="en-US" dirty="0" smtClean="0"/>
              <a:t>Click to edit Master title style</a:t>
            </a:r>
            <a:endParaRPr lang="en-US" dirty="0"/>
          </a:p>
        </p:txBody>
      </p:sp>
      <p:sp>
        <p:nvSpPr>
          <p:cNvPr id="4" name="Content Placeholder 3"/>
          <p:cNvSpPr>
            <a:spLocks noGrp="1"/>
          </p:cNvSpPr>
          <p:nvPr>
            <p:ph sz="quarter" idx="10" hasCustomPrompt="1"/>
          </p:nvPr>
        </p:nvSpPr>
        <p:spPr>
          <a:xfrm>
            <a:off x="609600" y="1977670"/>
            <a:ext cx="8077200" cy="419100"/>
          </a:xfrm>
          <a:solidFill>
            <a:srgbClr val="83D081"/>
          </a:solidFill>
          <a:ln>
            <a:noFill/>
          </a:ln>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609600" y="2396770"/>
            <a:ext cx="8077200" cy="947562"/>
          </a:xfrm>
          <a:solidFill>
            <a:schemeClr val="bg1">
              <a:lumMod val="95000"/>
            </a:schemeClr>
          </a:solidFill>
        </p:spPr>
        <p:txBody>
          <a:bodyPr>
            <a:normAutofit/>
          </a:bodyPr>
          <a:lstStyle>
            <a:lvl1pPr marL="282575" indent="-282575">
              <a:buFont typeface="+mj-lt"/>
              <a:buAutoNum type="arabicPeriod"/>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216052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5" cy="909066"/>
          </a:xfrm>
        </p:spPr>
        <p:txBody>
          <a:bodyPr>
            <a:normAutofit/>
          </a:bodyPr>
          <a:lstStyle>
            <a:lvl1pPr>
              <a:defRPr sz="2200"/>
            </a:lvl1pPr>
          </a:lstStyle>
          <a:p>
            <a:r>
              <a:rPr lang="en-US" smtClean="0"/>
              <a:t>Click to edit Master title style</a:t>
            </a:r>
            <a:endParaRPr lang="en-US"/>
          </a:p>
        </p:txBody>
      </p:sp>
      <p:sp>
        <p:nvSpPr>
          <p:cNvPr id="8" name="Content Placeholder 7"/>
          <p:cNvSpPr>
            <a:spLocks noGrp="1"/>
          </p:cNvSpPr>
          <p:nvPr>
            <p:ph sz="quarter" idx="12" hasCustomPrompt="1"/>
          </p:nvPr>
        </p:nvSpPr>
        <p:spPr>
          <a:xfrm>
            <a:off x="609599" y="1968498"/>
            <a:ext cx="8077199" cy="420624"/>
          </a:xfrm>
          <a:solidFill>
            <a:srgbClr val="83D081"/>
          </a:solidFill>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able Placeholder 9"/>
          <p:cNvSpPr>
            <a:spLocks noGrp="1"/>
          </p:cNvSpPr>
          <p:nvPr>
            <p:ph type="tbl" sz="quarter" idx="13"/>
          </p:nvPr>
        </p:nvSpPr>
        <p:spPr>
          <a:xfrm>
            <a:off x="609599" y="2403233"/>
            <a:ext cx="8077199" cy="1180988"/>
          </a:xfrm>
          <a:solidFill>
            <a:schemeClr val="accent6">
              <a:lumMod val="20000"/>
              <a:lumOff val="80000"/>
            </a:schemeClr>
          </a:solidFill>
        </p:spPr>
        <p:txBody>
          <a:bodyPr/>
          <a:lstStyle/>
          <a:p>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830414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2213829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398755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5" name="Content Placeholder 3"/>
          <p:cNvSpPr>
            <a:spLocks noGrp="1"/>
          </p:cNvSpPr>
          <p:nvPr>
            <p:ph sz="half" idx="13"/>
          </p:nvPr>
        </p:nvSpPr>
        <p:spPr>
          <a:xfrm>
            <a:off x="4648200" y="4419601"/>
            <a:ext cx="19050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half" idx="12"/>
          </p:nvPr>
        </p:nvSpPr>
        <p:spPr>
          <a:xfrm>
            <a:off x="2286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04999"/>
            <a:ext cx="4038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05000"/>
            <a:ext cx="4038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B8F42746-3884-4667-86C0-D762C2DE4F3D}" type="slidenum">
              <a:rPr/>
              <a:pPr>
                <a:defRPr/>
              </a:pPr>
              <a:t>‹#›</a:t>
            </a:fld>
            <a:endParaRPr lang="en-US" dirty="0"/>
          </a:p>
        </p:txBody>
      </p:sp>
      <p:sp>
        <p:nvSpPr>
          <p:cNvPr id="16" name="Content Placeholder 2"/>
          <p:cNvSpPr>
            <a:spLocks noGrp="1"/>
          </p:cNvSpPr>
          <p:nvPr>
            <p:ph sz="half" idx="14"/>
          </p:nvPr>
        </p:nvSpPr>
        <p:spPr>
          <a:xfrm>
            <a:off x="23622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p:cNvSpPr>
            <a:spLocks noGrp="1"/>
          </p:cNvSpPr>
          <p:nvPr>
            <p:ph sz="half" idx="15"/>
          </p:nvPr>
        </p:nvSpPr>
        <p:spPr>
          <a:xfrm>
            <a:off x="6553200" y="4419601"/>
            <a:ext cx="2133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45624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90883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777972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43757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09863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5600522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5391836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35300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77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5665788"/>
            <a:ext cx="207962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4533900" y="15811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4533900" y="32956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533900" y="51244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7796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6" Type="http://schemas.openxmlformats.org/officeDocument/2006/relationships/image" Target="../media/image1.png"/><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2.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image" Target="../media/image2.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image" Target="../media/image1.png"/><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34"/>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76963"/>
            <a:ext cx="8229600" cy="39586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a:lstStyle>
            <a:lvl1pPr>
              <a:defRPr>
                <a:latin typeface="Helvetica"/>
                <a:cs typeface="Helvetica"/>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a:lstStyle>
            <a:lvl1pPr algn="r">
              <a:defRPr>
                <a:latin typeface="Helvetica"/>
                <a:cs typeface="Helvetica"/>
              </a:defRPr>
            </a:lvl1pPr>
          </a:lstStyle>
          <a:p>
            <a:pPr defTabSz="457200"/>
            <a:fld id="{68EC7669-6A74-CE44-92EA-244AF84130AB}"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35"/>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4059404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739" r:id="rId32"/>
  </p:sldLayoutIdLst>
  <p:hf hdr="0" ftr="0" dt="0"/>
  <p:txStyles>
    <p:titleStyle>
      <a:lvl1pPr algn="l" defTabSz="457200" rtl="0" eaLnBrk="1" latinLnBrk="0" hangingPunct="1">
        <a:spcBef>
          <a:spcPct val="0"/>
        </a:spcBef>
        <a:buNone/>
        <a:defRPr sz="3200" kern="1200">
          <a:solidFill>
            <a:srgbClr val="3B7B38"/>
          </a:solidFill>
          <a:latin typeface="Helvetica"/>
          <a:ea typeface="+mj-ea"/>
          <a:cs typeface="Helvetica"/>
        </a:defRPr>
      </a:lvl1pPr>
    </p:titleStyle>
    <p:bodyStyle>
      <a:lvl1pPr marL="342900" indent="-342900" algn="l" defTabSz="457200" rtl="0" eaLnBrk="1" latinLnBrk="0" hangingPunct="1">
        <a:lnSpc>
          <a:spcPct val="100000"/>
        </a:lnSpc>
        <a:spcBef>
          <a:spcPts val="600"/>
        </a:spcBef>
        <a:spcAft>
          <a:spcPts val="600"/>
        </a:spcAft>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16"/>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3835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4"/>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221317011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l" defTabSz="457200" rtl="0" eaLnBrk="1" latinLnBrk="0" hangingPunct="1">
        <a:spcBef>
          <a:spcPct val="0"/>
        </a:spcBef>
        <a:buNone/>
        <a:defRPr sz="3200" kern="1200">
          <a:solidFill>
            <a:srgbClr val="4FA04B"/>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33"/>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76963"/>
            <a:ext cx="8229600" cy="39586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a:lstStyle>
            <a:lvl1pPr>
              <a:defRPr>
                <a:latin typeface="Helvetica"/>
                <a:cs typeface="Helvetica"/>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a:lstStyle>
            <a:lvl1pPr algn="r">
              <a:defRPr>
                <a:latin typeface="Helvetica"/>
                <a:cs typeface="Helvetica"/>
              </a:defRPr>
            </a:lvl1pPr>
          </a:lstStyle>
          <a:p>
            <a:pPr defTabSz="457200"/>
            <a:fld id="{68EC7669-6A74-CE44-92EA-244AF84130AB}"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34"/>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240140981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Lst>
  <p:hf hdr="0" ftr="0" dt="0"/>
  <p:txStyles>
    <p:titleStyle>
      <a:lvl1pPr algn="l" defTabSz="457200" rtl="0" eaLnBrk="1" latinLnBrk="0" hangingPunct="1">
        <a:spcBef>
          <a:spcPct val="0"/>
        </a:spcBef>
        <a:buNone/>
        <a:defRPr sz="3200" kern="1200">
          <a:solidFill>
            <a:srgbClr val="3B7B38"/>
          </a:solidFill>
          <a:latin typeface="Helvetica"/>
          <a:ea typeface="+mj-ea"/>
          <a:cs typeface="Helvetica"/>
        </a:defRPr>
      </a:lvl1pPr>
    </p:titleStyle>
    <p:bodyStyle>
      <a:lvl1pPr marL="342900" indent="-342900" algn="l" defTabSz="457200" rtl="0" eaLnBrk="1" latinLnBrk="0" hangingPunct="1">
        <a:lnSpc>
          <a:spcPct val="100000"/>
        </a:lnSpc>
        <a:spcBef>
          <a:spcPts val="600"/>
        </a:spcBef>
        <a:spcAft>
          <a:spcPts val="600"/>
        </a:spcAft>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captionedtext.com/client/event.aspx?CustomerID=1159&amp;EventID=2410843"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hyperlink" Target="mailto:Mylia.Christensen@q-corp.org"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hyperlink" Target="http://www.q-corp.org/" TargetMode="External"/><Relationship Id="rId3" Type="http://schemas.openxmlformats.org/officeDocument/2006/relationships/hyperlink" Target="http://www.ahrq.gov/workingforquality/" TargetMode="External"/><Relationship Id="rId7" Type="http://schemas.openxmlformats.org/officeDocument/2006/relationships/hyperlink" Target="http://www.wchq.org/" TargetMode="External"/><Relationship Id="rId2" Type="http://schemas.openxmlformats.org/officeDocument/2006/relationships/notesSlide" Target="../notesSlides/notesSlide24.xml"/><Relationship Id="rId1" Type="http://schemas.openxmlformats.org/officeDocument/2006/relationships/slideLayout" Target="../slideLayouts/slideLayout50.xml"/><Relationship Id="rId6" Type="http://schemas.openxmlformats.org/officeDocument/2006/relationships/image" Target="../media/image41.png"/><Relationship Id="rId5" Type="http://schemas.openxmlformats.org/officeDocument/2006/relationships/image" Target="../media/image24.png"/><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www.ahrq.gov/workingforquality"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hyperlink" Target="mailto:NQStrategy@ahrq.hhs.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4.xml"/><Relationship Id="rId6" Type="http://schemas.openxmlformats.org/officeDocument/2006/relationships/image" Target="../media/image14.png"/><Relationship Id="rId11" Type="http://schemas.openxmlformats.org/officeDocument/2006/relationships/image" Target="../media/image19.jpeg"/><Relationship Id="rId5" Type="http://schemas.openxmlformats.org/officeDocument/2006/relationships/image" Target="../media/image13.png"/><Relationship Id="rId10" Type="http://schemas.openxmlformats.org/officeDocument/2006/relationships/image" Target="../media/image18.jpeg"/><Relationship Id="rId4" Type="http://schemas.openxmlformats.org/officeDocument/2006/relationships/image" Target="../media/image12.png"/><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roup of six images from left to right: Doctor holding a blood pressure cuff and using a computer tablet; Doctor and nurse shaking hands with a young female patient; Doctor, young woman, and older woman holding hands; Two people riding bikes; Family sitting at a table with fresh fruits and vegetables; Doctor reviewing a chart with an older female pati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p:txBody>
          <a:bodyPr>
            <a:noAutofit/>
          </a:bodyPr>
          <a:lstStyle/>
          <a:p>
            <a:pPr lvl="0"/>
            <a:r>
              <a:rPr lang="en-US" sz="3200" b="1" dirty="0" smtClean="0"/>
              <a:t>National Quality Strategy</a:t>
            </a:r>
            <a:r>
              <a:rPr lang="en-US" sz="3200" dirty="0" smtClean="0"/>
              <a:t> Webinar</a:t>
            </a:r>
            <a:endParaRPr lang="en-US" sz="3200" dirty="0"/>
          </a:p>
        </p:txBody>
      </p:sp>
      <p:sp>
        <p:nvSpPr>
          <p:cNvPr id="3" name="Subtitle 2"/>
          <p:cNvSpPr>
            <a:spLocks noGrp="1"/>
          </p:cNvSpPr>
          <p:nvPr>
            <p:ph type="subTitle" idx="1"/>
          </p:nvPr>
        </p:nvSpPr>
        <p:spPr/>
        <p:txBody>
          <a:bodyPr>
            <a:normAutofit/>
          </a:bodyPr>
          <a:lstStyle/>
          <a:p>
            <a:r>
              <a:rPr lang="en-US" dirty="0" smtClean="0"/>
              <a:t>Using the Nine Levers to Achieve Results</a:t>
            </a:r>
            <a:endParaRPr lang="en-US" dirty="0"/>
          </a:p>
        </p:txBody>
      </p:sp>
      <p:sp>
        <p:nvSpPr>
          <p:cNvPr id="7" name="Content Placeholder 6"/>
          <p:cNvSpPr>
            <a:spLocks noGrp="1"/>
          </p:cNvSpPr>
          <p:nvPr>
            <p:ph sz="quarter" idx="13"/>
          </p:nvPr>
        </p:nvSpPr>
        <p:spPr/>
        <p:txBody>
          <a:bodyPr/>
          <a:lstStyle/>
          <a:p>
            <a:r>
              <a:rPr lang="en-US" dirty="0" smtClean="0">
                <a:latin typeface="Helvetica" pitchFamily="34" charset="0"/>
                <a:cs typeface="Helvetica" pitchFamily="34" charset="0"/>
              </a:rPr>
              <a:t>August 19, 2014</a:t>
            </a:r>
            <a:endParaRPr lang="en-US" dirty="0">
              <a:latin typeface="Helvetica" pitchFamily="34" charset="0"/>
              <a:cs typeface="Helvetica" pitchFamily="34" charset="0"/>
            </a:endParaRPr>
          </a:p>
        </p:txBody>
      </p:sp>
    </p:spTree>
    <p:extLst>
      <p:ext uri="{BB962C8B-B14F-4D97-AF65-F5344CB8AC3E}">
        <p14:creationId xmlns:p14="http://schemas.microsoft.com/office/powerpoint/2010/main" val="1791792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10</a:t>
            </a:fld>
            <a:endParaRPr lang="en-US" dirty="0">
              <a:solidFill>
                <a:prstClr val="black"/>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399" y="1514475"/>
            <a:ext cx="2914650"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304800" y="633984"/>
            <a:ext cx="8610600" cy="661416"/>
          </a:xfrm>
          <a:prstGeom prst="rect">
            <a:avLst/>
          </a:prstGeom>
        </p:spPr>
        <p:txBody>
          <a:bodyPr vert="horz" lIns="91440" tIns="45720" rIns="91440" bIns="45720" rtlCol="0" anchor="b">
            <a:no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kern="1200">
                <a:solidFill>
                  <a:srgbClr val="3B7B38"/>
                </a:solidFill>
                <a:latin typeface="Helvetica"/>
                <a:ea typeface="+mj-ea"/>
                <a:cs typeface="Helvetica"/>
              </a:defRPr>
            </a:lvl1pPr>
          </a:lstStyle>
          <a:p>
            <a:r>
              <a:rPr lang="en-US" sz="3200" b="0" dirty="0" smtClean="0"/>
              <a:t>2014 Annual Progress Report: Levers in Action</a:t>
            </a:r>
            <a:endParaRPr lang="en-US" sz="3200" b="0"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074" y="2895600"/>
            <a:ext cx="35433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4535" y="4419901"/>
            <a:ext cx="2238375"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6221" y="1666575"/>
            <a:ext cx="2724179" cy="3524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V="1">
            <a:off x="3505200" y="2133600"/>
            <a:ext cx="1666874" cy="8382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p:nvPr/>
        </p:nvCxnSpPr>
        <p:spPr>
          <a:xfrm flipV="1">
            <a:off x="3505200" y="3409951"/>
            <a:ext cx="1524000" cy="9524"/>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0" name="Straight Arrow Connector 19"/>
          <p:cNvCxnSpPr/>
          <p:nvPr/>
        </p:nvCxnSpPr>
        <p:spPr>
          <a:xfrm>
            <a:off x="3505200" y="3924300"/>
            <a:ext cx="1828800" cy="7239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388353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2514600"/>
            <a:ext cx="7772400" cy="946150"/>
          </a:xfrm>
        </p:spPr>
        <p:txBody>
          <a:bodyPr>
            <a:normAutofit fontScale="90000"/>
          </a:bodyPr>
          <a:lstStyle/>
          <a:p>
            <a:r>
              <a:rPr lang="en-US" dirty="0" smtClean="0"/>
              <a:t>Levers in Action</a:t>
            </a:r>
            <a:r>
              <a:rPr lang="en-US" sz="2200" dirty="0" smtClean="0"/>
              <a:t/>
            </a:r>
            <a:br>
              <a:rPr lang="en-US" sz="2200" dirty="0" smtClean="0"/>
            </a:br>
            <a:r>
              <a:rPr lang="en-US" sz="2700" dirty="0" smtClean="0"/>
              <a:t>Wisconsin Collaborative for Healthcare Quality</a:t>
            </a:r>
            <a:endParaRPr lang="en-US" sz="2700" dirty="0"/>
          </a:p>
        </p:txBody>
      </p:sp>
      <p:sp>
        <p:nvSpPr>
          <p:cNvPr id="6" name="Subtitle 5"/>
          <p:cNvSpPr>
            <a:spLocks noGrp="1"/>
          </p:cNvSpPr>
          <p:nvPr>
            <p:ph type="subTitle" idx="1"/>
          </p:nvPr>
        </p:nvSpPr>
        <p:spPr>
          <a:xfrm>
            <a:off x="457200" y="3581400"/>
            <a:ext cx="8187070" cy="1012125"/>
          </a:xfrm>
        </p:spPr>
        <p:txBody>
          <a:bodyPr>
            <a:normAutofit/>
          </a:bodyPr>
          <a:lstStyle/>
          <a:p>
            <a:r>
              <a:rPr lang="en-US" dirty="0" smtClean="0"/>
              <a:t>Chris Queram, President and CEO</a:t>
            </a:r>
          </a:p>
          <a:p>
            <a:r>
              <a:rPr lang="en-US" dirty="0"/>
              <a:t>	</a:t>
            </a:r>
            <a:endParaRPr lang="en-US" dirty="0" smtClean="0"/>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11</a:t>
            </a:fld>
            <a:endParaRPr lang="en-US" dirty="0">
              <a:solidFill>
                <a:prstClr val="black"/>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800600"/>
            <a:ext cx="21240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99258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64535" y="1600200"/>
            <a:ext cx="7772400" cy="946150"/>
          </a:xfrm>
        </p:spPr>
        <p:txBody>
          <a:bodyPr>
            <a:normAutofit/>
          </a:bodyPr>
          <a:lstStyle/>
          <a:p>
            <a:r>
              <a:rPr lang="en-US" dirty="0" smtClean="0"/>
              <a:t>Our Founding Premise, 2003</a:t>
            </a:r>
            <a:endParaRPr lang="en-US" sz="2700" dirty="0"/>
          </a:p>
        </p:txBody>
      </p:sp>
      <p:sp>
        <p:nvSpPr>
          <p:cNvPr id="6" name="Subtitle 5"/>
          <p:cNvSpPr>
            <a:spLocks noGrp="1"/>
          </p:cNvSpPr>
          <p:nvPr>
            <p:ph type="subTitle" idx="1"/>
          </p:nvPr>
        </p:nvSpPr>
        <p:spPr>
          <a:xfrm>
            <a:off x="457200" y="2546350"/>
            <a:ext cx="8187070" cy="2047175"/>
          </a:xfrm>
        </p:spPr>
        <p:txBody>
          <a:bodyPr>
            <a:normAutofit/>
          </a:bodyPr>
          <a:lstStyle/>
          <a:p>
            <a:r>
              <a:rPr lang="en-US" dirty="0" smtClean="0"/>
              <a:t>“… a voluntary statewide consortium of quality-driven health care organization, employers, and employees learning and working together to improve health care in Wisconsin”</a:t>
            </a:r>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12</a:t>
            </a:fld>
            <a:endParaRPr lang="en-US" dirty="0">
              <a:solidFill>
                <a:prstClr val="black"/>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800600"/>
            <a:ext cx="21240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96625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and Feedback</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pPr/>
              <a:t>13</a:t>
            </a:fld>
            <a:endParaRPr lang="en-US" dirty="0"/>
          </a:p>
        </p:txBody>
      </p:sp>
      <p:pic>
        <p:nvPicPr>
          <p:cNvPr id="6" name="Picture 4" descr="The measurement and feedback lever is represented by a ruler." title="Measurement and Feedb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3721" y="1829204"/>
            <a:ext cx="2560320" cy="25603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05698" y="4427460"/>
            <a:ext cx="4376057" cy="646331"/>
          </a:xfrm>
          <a:prstGeom prst="rect">
            <a:avLst/>
          </a:prstGeom>
        </p:spPr>
        <p:txBody>
          <a:bodyPr wrap="square">
            <a:spAutoFit/>
          </a:bodyPr>
          <a:lstStyle/>
          <a:p>
            <a:pPr algn="ctr"/>
            <a:r>
              <a:rPr lang="en-US" dirty="0" smtClean="0">
                <a:solidFill>
                  <a:srgbClr val="221E1F"/>
                </a:solidFill>
                <a:latin typeface="Helvetica" panose="020B0604020202020204" pitchFamily="34" charset="0"/>
                <a:ea typeface="Calibri"/>
                <a:cs typeface="Helvetica" panose="020B0604020202020204" pitchFamily="34" charset="0"/>
              </a:rPr>
              <a:t>Provide </a:t>
            </a:r>
            <a:r>
              <a:rPr lang="en-US" dirty="0">
                <a:solidFill>
                  <a:srgbClr val="221E1F"/>
                </a:solidFill>
                <a:latin typeface="Helvetica" panose="020B0604020202020204" pitchFamily="34" charset="0"/>
                <a:ea typeface="Calibri"/>
                <a:cs typeface="Helvetica" panose="020B0604020202020204" pitchFamily="34" charset="0"/>
              </a:rPr>
              <a:t>performance </a:t>
            </a:r>
            <a:r>
              <a:rPr lang="en-US" dirty="0" smtClean="0">
                <a:solidFill>
                  <a:srgbClr val="221E1F"/>
                </a:solidFill>
                <a:latin typeface="Helvetica" panose="020B0604020202020204" pitchFamily="34" charset="0"/>
                <a:ea typeface="Calibri"/>
                <a:cs typeface="Helvetica" panose="020B0604020202020204" pitchFamily="34" charset="0"/>
              </a:rPr>
              <a:t> feedback </a:t>
            </a:r>
            <a:r>
              <a:rPr lang="en-US" dirty="0">
                <a:solidFill>
                  <a:srgbClr val="221E1F"/>
                </a:solidFill>
                <a:latin typeface="Helvetica" panose="020B0604020202020204" pitchFamily="34" charset="0"/>
                <a:ea typeface="Calibri"/>
                <a:cs typeface="Helvetica" panose="020B0604020202020204" pitchFamily="34" charset="0"/>
              </a:rPr>
              <a:t>to plans and </a:t>
            </a:r>
            <a:r>
              <a:rPr lang="en-US" dirty="0" smtClean="0">
                <a:solidFill>
                  <a:srgbClr val="221E1F"/>
                </a:solidFill>
                <a:latin typeface="Helvetica" panose="020B0604020202020204" pitchFamily="34" charset="0"/>
                <a:ea typeface="Calibri"/>
                <a:cs typeface="Helvetica" panose="020B0604020202020204" pitchFamily="34" charset="0"/>
              </a:rPr>
              <a:t> providers </a:t>
            </a:r>
            <a:r>
              <a:rPr lang="en-US" dirty="0">
                <a:solidFill>
                  <a:srgbClr val="221E1F"/>
                </a:solidFill>
                <a:latin typeface="Helvetica" panose="020B0604020202020204" pitchFamily="34" charset="0"/>
                <a:ea typeface="Calibri"/>
                <a:cs typeface="Helvetica" panose="020B0604020202020204" pitchFamily="34" charset="0"/>
              </a:rPr>
              <a:t>to improve </a:t>
            </a:r>
            <a:r>
              <a:rPr lang="en-US" dirty="0" smtClean="0">
                <a:solidFill>
                  <a:srgbClr val="221E1F"/>
                </a:solidFill>
                <a:latin typeface="Helvetica" panose="020B0604020202020204" pitchFamily="34" charset="0"/>
                <a:ea typeface="Calibri"/>
                <a:cs typeface="Helvetica" panose="020B0604020202020204" pitchFamily="34" charset="0"/>
              </a:rPr>
              <a:t>care</a:t>
            </a:r>
            <a:endParaRPr lang="en-US" dirty="0">
              <a:latin typeface="Helvetica" panose="020B0604020202020204" pitchFamily="34" charset="0"/>
              <a:ea typeface="Calibri"/>
              <a:cs typeface="Helvetica" panose="020B0604020202020204" pitchFamily="34" charset="0"/>
            </a:endParaRPr>
          </a:p>
        </p:txBody>
      </p:sp>
    </p:spTree>
    <p:extLst>
      <p:ext uri="{BB962C8B-B14F-4D97-AF65-F5344CB8AC3E}">
        <p14:creationId xmlns:p14="http://schemas.microsoft.com/office/powerpoint/2010/main" val="25367299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and </a:t>
            </a:r>
            <a:r>
              <a:rPr lang="en-US" dirty="0" smtClean="0"/>
              <a:t>Feedback in Action</a:t>
            </a:r>
            <a:endParaRPr lang="en-US" dirty="0"/>
          </a:p>
        </p:txBody>
      </p:sp>
      <p:sp>
        <p:nvSpPr>
          <p:cNvPr id="3" name="Content Placeholder 2"/>
          <p:cNvSpPr>
            <a:spLocks noGrp="1"/>
          </p:cNvSpPr>
          <p:nvPr>
            <p:ph idx="1"/>
          </p:nvPr>
        </p:nvSpPr>
        <p:spPr/>
        <p:txBody>
          <a:bodyPr/>
          <a:lstStyle/>
          <a:p>
            <a:r>
              <a:rPr lang="en-US" dirty="0" smtClean="0"/>
              <a:t>WCHQ publicly reports health care performance measures using a unique method of data collection that captures </a:t>
            </a:r>
            <a:r>
              <a:rPr lang="en-US" b="1" dirty="0" smtClean="0"/>
              <a:t>data from all patients and all payers</a:t>
            </a:r>
            <a:endParaRPr lang="en-US" dirty="0"/>
          </a:p>
          <a:p>
            <a:r>
              <a:rPr lang="en-US" dirty="0" smtClean="0"/>
              <a:t>The more than </a:t>
            </a:r>
            <a:r>
              <a:rPr lang="en-US" b="1" dirty="0" smtClean="0"/>
              <a:t>30 measures </a:t>
            </a:r>
            <a:r>
              <a:rPr lang="en-US" dirty="0" smtClean="0"/>
              <a:t>WCHQ publicly reports are focused on key areas of </a:t>
            </a:r>
            <a:r>
              <a:rPr lang="en-US" b="1" dirty="0" smtClean="0"/>
              <a:t>disease prevention, chronic disease management, and patient experience</a:t>
            </a:r>
            <a:r>
              <a:rPr lang="en-US" dirty="0" smtClean="0"/>
              <a:t/>
            </a:r>
            <a:br>
              <a:rPr lang="en-US" dirty="0" smtClean="0"/>
            </a:br>
            <a:endParaRPr lang="en-US" dirty="0" smtClean="0"/>
          </a:p>
          <a:p>
            <a:r>
              <a:rPr lang="en-US" dirty="0" smtClean="0"/>
              <a:t>Measures are selected through a </a:t>
            </a:r>
            <a:r>
              <a:rPr lang="en-US" b="1" dirty="0" smtClean="0"/>
              <a:t>transparent, consensus-building process</a:t>
            </a:r>
            <a:r>
              <a:rPr lang="en-US" dirty="0" smtClean="0"/>
              <a:t> with provider, purchaser, and consumer buy-in</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322862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Reporting</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pPr/>
              <a:t>15</a:t>
            </a:fld>
            <a:endParaRPr lang="en-US" dirty="0"/>
          </a:p>
        </p:txBody>
      </p:sp>
      <p:sp>
        <p:nvSpPr>
          <p:cNvPr id="8" name="Rectangle 7"/>
          <p:cNvSpPr/>
          <p:nvPr/>
        </p:nvSpPr>
        <p:spPr>
          <a:xfrm>
            <a:off x="2315775" y="4408668"/>
            <a:ext cx="4572000" cy="646331"/>
          </a:xfrm>
          <a:prstGeom prst="rect">
            <a:avLst/>
          </a:prstGeom>
        </p:spPr>
        <p:txBody>
          <a:bodyPr>
            <a:spAutoFit/>
          </a:bodyPr>
          <a:lstStyle/>
          <a:p>
            <a:pPr algn="ctr"/>
            <a:r>
              <a:rPr lang="en-US" dirty="0" smtClean="0">
                <a:solidFill>
                  <a:srgbClr val="221E1F"/>
                </a:solidFill>
                <a:latin typeface="Helvetica" panose="020B0604020202020204" pitchFamily="34" charset="0"/>
                <a:ea typeface="Calibri"/>
                <a:cs typeface="Helvetica" panose="020B0604020202020204" pitchFamily="34" charset="0"/>
              </a:rPr>
              <a:t>Compare </a:t>
            </a:r>
            <a:r>
              <a:rPr lang="en-US" dirty="0">
                <a:solidFill>
                  <a:srgbClr val="221E1F"/>
                </a:solidFill>
                <a:latin typeface="Helvetica" panose="020B0604020202020204" pitchFamily="34" charset="0"/>
                <a:ea typeface="Calibri"/>
                <a:cs typeface="Helvetica" panose="020B0604020202020204" pitchFamily="34" charset="0"/>
              </a:rPr>
              <a:t>treatment </a:t>
            </a:r>
            <a:r>
              <a:rPr lang="en-US" dirty="0" smtClean="0">
                <a:solidFill>
                  <a:srgbClr val="221E1F"/>
                </a:solidFill>
                <a:latin typeface="Helvetica" panose="020B0604020202020204" pitchFamily="34" charset="0"/>
                <a:ea typeface="Calibri"/>
                <a:cs typeface="Helvetica" panose="020B0604020202020204" pitchFamily="34" charset="0"/>
              </a:rPr>
              <a:t>results</a:t>
            </a:r>
            <a:r>
              <a:rPr lang="en-US" dirty="0">
                <a:solidFill>
                  <a:srgbClr val="221E1F"/>
                </a:solidFill>
                <a:latin typeface="Helvetica" panose="020B0604020202020204" pitchFamily="34" charset="0"/>
                <a:ea typeface="Calibri"/>
                <a:cs typeface="Helvetica" panose="020B0604020202020204" pitchFamily="34" charset="0"/>
              </a:rPr>
              <a:t>, </a:t>
            </a:r>
            <a:r>
              <a:rPr lang="en-US" dirty="0" smtClean="0">
                <a:solidFill>
                  <a:srgbClr val="221E1F"/>
                </a:solidFill>
                <a:latin typeface="Helvetica" panose="020B0604020202020204" pitchFamily="34" charset="0"/>
                <a:ea typeface="Calibri"/>
                <a:cs typeface="Helvetica" panose="020B0604020202020204" pitchFamily="34" charset="0"/>
              </a:rPr>
              <a:t>costs, </a:t>
            </a:r>
            <a:r>
              <a:rPr lang="en-US" dirty="0">
                <a:solidFill>
                  <a:srgbClr val="221E1F"/>
                </a:solidFill>
                <a:latin typeface="Helvetica" panose="020B0604020202020204" pitchFamily="34" charset="0"/>
                <a:ea typeface="Calibri"/>
                <a:cs typeface="Helvetica" panose="020B0604020202020204" pitchFamily="34" charset="0"/>
              </a:rPr>
              <a:t>and patient </a:t>
            </a:r>
            <a:r>
              <a:rPr lang="en-US" dirty="0" smtClean="0">
                <a:solidFill>
                  <a:srgbClr val="221E1F"/>
                </a:solidFill>
                <a:latin typeface="Helvetica" panose="020B0604020202020204" pitchFamily="34" charset="0"/>
                <a:ea typeface="Calibri"/>
                <a:cs typeface="Helvetica" panose="020B0604020202020204" pitchFamily="34" charset="0"/>
              </a:rPr>
              <a:t>experience </a:t>
            </a:r>
            <a:r>
              <a:rPr lang="en-US" dirty="0">
                <a:solidFill>
                  <a:srgbClr val="221E1F"/>
                </a:solidFill>
                <a:latin typeface="Helvetica" panose="020B0604020202020204" pitchFamily="34" charset="0"/>
                <a:ea typeface="Calibri"/>
                <a:cs typeface="Helvetica" panose="020B0604020202020204" pitchFamily="34" charset="0"/>
              </a:rPr>
              <a:t>for </a:t>
            </a:r>
            <a:r>
              <a:rPr lang="en-US" dirty="0" smtClean="0">
                <a:solidFill>
                  <a:srgbClr val="221E1F"/>
                </a:solidFill>
                <a:latin typeface="Helvetica" panose="020B0604020202020204" pitchFamily="34" charset="0"/>
                <a:ea typeface="Calibri"/>
                <a:cs typeface="Helvetica" panose="020B0604020202020204" pitchFamily="34" charset="0"/>
              </a:rPr>
              <a:t>consumers</a:t>
            </a:r>
            <a:endParaRPr lang="en-US" dirty="0">
              <a:latin typeface="Helvetica" panose="020B0604020202020204" pitchFamily="34" charset="0"/>
              <a:cs typeface="Helvetica" panose="020B0604020202020204" pitchFamily="34" charset="0"/>
            </a:endParaRPr>
          </a:p>
        </p:txBody>
      </p:sp>
      <p:pic>
        <p:nvPicPr>
          <p:cNvPr id="7" name="Picture 2" descr="The public reporting lever is represented by a report card." title="Public Repor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4519" y="1812720"/>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2986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a:t>
            </a:r>
            <a:r>
              <a:rPr lang="en-US" dirty="0" smtClean="0"/>
              <a:t>Reporting in Action</a:t>
            </a:r>
            <a:endParaRPr lang="en-US" dirty="0"/>
          </a:p>
        </p:txBody>
      </p:sp>
      <p:sp>
        <p:nvSpPr>
          <p:cNvPr id="3" name="Content Placeholder 2"/>
          <p:cNvSpPr>
            <a:spLocks noGrp="1"/>
          </p:cNvSpPr>
          <p:nvPr>
            <p:ph idx="1"/>
          </p:nvPr>
        </p:nvSpPr>
        <p:spPr/>
        <p:txBody>
          <a:bodyPr/>
          <a:lstStyle/>
          <a:p>
            <a:r>
              <a:rPr lang="en-US" dirty="0" smtClean="0"/>
              <a:t>Member organizations </a:t>
            </a:r>
            <a:r>
              <a:rPr lang="en-US" b="1" dirty="0" smtClean="0"/>
              <a:t>voluntarily collect and submit data </a:t>
            </a:r>
            <a:r>
              <a:rPr lang="en-US" dirty="0" smtClean="0"/>
              <a:t>related to the services they provide </a:t>
            </a:r>
          </a:p>
          <a:p>
            <a:r>
              <a:rPr lang="en-US" dirty="0" smtClean="0"/>
              <a:t>WCHQ in turn </a:t>
            </a:r>
            <a:r>
              <a:rPr lang="en-US" b="1" dirty="0" smtClean="0"/>
              <a:t>publicly reports the measures online </a:t>
            </a:r>
            <a:r>
              <a:rPr lang="en-US" dirty="0" smtClean="0"/>
              <a:t>so providers, purchasers, and consumers can </a:t>
            </a:r>
            <a:r>
              <a:rPr lang="en-US" b="1" dirty="0" smtClean="0"/>
              <a:t>compare the performance </a:t>
            </a:r>
            <a:r>
              <a:rPr lang="en-US" dirty="0" smtClean="0"/>
              <a:t>of member organizations </a:t>
            </a:r>
          </a:p>
          <a:p>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138999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Reporting in Action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17</a:t>
            </a:fld>
            <a:endParaRPr lang="en-US" dirty="0">
              <a:solidFill>
                <a:prstClr val="black"/>
              </a:solidFill>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10940" y="1476375"/>
            <a:ext cx="3922119"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7848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Reporting in Action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18</a:t>
            </a:fld>
            <a:endParaRPr lang="en-US" dirty="0">
              <a:solidFill>
                <a:prstClr val="black"/>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630" y="1371600"/>
            <a:ext cx="5978741" cy="4274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6912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and Technical Assistance</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pPr/>
              <a:t>19</a:t>
            </a:fld>
            <a:endParaRPr lang="en-US" dirty="0"/>
          </a:p>
        </p:txBody>
      </p:sp>
      <p:pic>
        <p:nvPicPr>
          <p:cNvPr id="5" name="Picture 10" descr="The learning and technical assistance lever is represented by a conversation between two people." title="Learning and Technical Assist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1840" y="1833504"/>
            <a:ext cx="2560320" cy="256032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341299" y="4408668"/>
            <a:ext cx="4519180" cy="1200329"/>
          </a:xfrm>
          <a:prstGeom prst="rect">
            <a:avLst/>
          </a:prstGeom>
        </p:spPr>
        <p:txBody>
          <a:bodyPr wrap="square">
            <a:spAutoFit/>
          </a:bodyPr>
          <a:lstStyle/>
          <a:p>
            <a:pPr algn="ctr"/>
            <a:r>
              <a:rPr lang="en-US" dirty="0">
                <a:latin typeface="Helvetica" panose="020B0604020202020204" pitchFamily="34" charset="0"/>
                <a:cs typeface="Helvetica" panose="020B0604020202020204" pitchFamily="34" charset="0"/>
              </a:rPr>
              <a:t>Foster learning </a:t>
            </a:r>
            <a:r>
              <a:rPr lang="en-US" dirty="0" smtClean="0">
                <a:latin typeface="Helvetica" panose="020B0604020202020204" pitchFamily="34" charset="0"/>
                <a:cs typeface="Helvetica" panose="020B0604020202020204" pitchFamily="34" charset="0"/>
              </a:rPr>
              <a:t>environments </a:t>
            </a:r>
            <a:r>
              <a:rPr lang="en-US" dirty="0">
                <a:latin typeface="Helvetica" panose="020B0604020202020204" pitchFamily="34" charset="0"/>
                <a:cs typeface="Helvetica" panose="020B0604020202020204" pitchFamily="34" charset="0"/>
              </a:rPr>
              <a:t>that offer </a:t>
            </a:r>
            <a:r>
              <a:rPr lang="en-US" dirty="0" smtClean="0">
                <a:latin typeface="Helvetica" panose="020B0604020202020204" pitchFamily="34" charset="0"/>
                <a:cs typeface="Helvetica" panose="020B0604020202020204" pitchFamily="34" charset="0"/>
              </a:rPr>
              <a:t>training</a:t>
            </a:r>
            <a:r>
              <a:rPr lang="en-US" dirty="0">
                <a:latin typeface="Helvetica" panose="020B0604020202020204" pitchFamily="34" charset="0"/>
                <a:cs typeface="Helvetica" panose="020B0604020202020204" pitchFamily="34" charset="0"/>
              </a:rPr>
              <a:t>, resources, tools, </a:t>
            </a:r>
            <a:r>
              <a:rPr lang="en-US" dirty="0" smtClean="0">
                <a:latin typeface="Helvetica" panose="020B0604020202020204" pitchFamily="34" charset="0"/>
                <a:cs typeface="Helvetica" panose="020B0604020202020204" pitchFamily="34" charset="0"/>
              </a:rPr>
              <a:t>and </a:t>
            </a:r>
            <a:r>
              <a:rPr lang="en-US" dirty="0">
                <a:latin typeface="Helvetica" panose="020B0604020202020204" pitchFamily="34" charset="0"/>
                <a:cs typeface="Helvetica" panose="020B0604020202020204" pitchFamily="34" charset="0"/>
              </a:rPr>
              <a:t>guidance to help </a:t>
            </a:r>
            <a:r>
              <a:rPr lang="en-US" dirty="0" smtClean="0">
                <a:latin typeface="Helvetica" panose="020B0604020202020204" pitchFamily="34" charset="0"/>
                <a:cs typeface="Helvetica" panose="020B0604020202020204" pitchFamily="34" charset="0"/>
              </a:rPr>
              <a:t>organizations </a:t>
            </a:r>
            <a:r>
              <a:rPr lang="en-US" dirty="0">
                <a:latin typeface="Helvetica" panose="020B0604020202020204" pitchFamily="34" charset="0"/>
                <a:cs typeface="Helvetica" panose="020B0604020202020204" pitchFamily="34" charset="0"/>
              </a:rPr>
              <a:t>achieve </a:t>
            </a:r>
            <a:r>
              <a:rPr lang="en-US" dirty="0" smtClean="0">
                <a:latin typeface="Helvetica" panose="020B0604020202020204" pitchFamily="34" charset="0"/>
                <a:cs typeface="Helvetica" panose="020B0604020202020204" pitchFamily="34" charset="0"/>
              </a:rPr>
              <a:t>quality </a:t>
            </a:r>
            <a:r>
              <a:rPr lang="en-US" dirty="0">
                <a:latin typeface="Helvetica" panose="020B0604020202020204" pitchFamily="34" charset="0"/>
                <a:cs typeface="Helvetica" panose="020B0604020202020204" pitchFamily="34" charset="0"/>
              </a:rPr>
              <a:t>improvement </a:t>
            </a:r>
            <a:r>
              <a:rPr lang="en-US" dirty="0" smtClean="0">
                <a:latin typeface="Helvetica" panose="020B0604020202020204" pitchFamily="34" charset="0"/>
                <a:cs typeface="Helvetica" panose="020B0604020202020204" pitchFamily="34" charset="0"/>
              </a:rPr>
              <a:t>goals</a:t>
            </a:r>
            <a:endParaRPr lang="en-US"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176912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62745"/>
            <a:ext cx="8229600" cy="661416"/>
          </a:xfrm>
        </p:spPr>
        <p:txBody>
          <a:bodyPr/>
          <a:lstStyle/>
          <a:p>
            <a:r>
              <a:rPr lang="en-US" sz="3200" b="0" dirty="0" smtClean="0">
                <a:latin typeface="Helvetica" pitchFamily="34" charset="0"/>
                <a:cs typeface="Helvetica" pitchFamily="34" charset="0"/>
              </a:rPr>
              <a:t>Housekeeping</a:t>
            </a:r>
            <a:endParaRPr lang="en-US" sz="3200" b="0" dirty="0">
              <a:latin typeface="Helvetica" pitchFamily="34" charset="0"/>
              <a:cs typeface="Helvetica" pitchFamily="34" charset="0"/>
            </a:endParaRPr>
          </a:p>
        </p:txBody>
      </p:sp>
      <p:sp>
        <p:nvSpPr>
          <p:cNvPr id="2" name="Content Placeholder 1"/>
          <p:cNvSpPr>
            <a:spLocks noGrp="1"/>
          </p:cNvSpPr>
          <p:nvPr>
            <p:ph idx="1"/>
          </p:nvPr>
        </p:nvSpPr>
        <p:spPr/>
        <p:txBody>
          <a:bodyPr/>
          <a:lstStyle/>
          <a:p>
            <a:pPr marL="457200" lvl="0" indent="-457200" algn="l">
              <a:buFont typeface="Arial" pitchFamily="34" charset="0"/>
              <a:buChar char="•"/>
            </a:pPr>
            <a:endParaRPr lang="en-US" sz="1600" dirty="0" smtClean="0">
              <a:latin typeface="Helvetica" pitchFamily="34" charset="0"/>
              <a:cs typeface="Helvetica" pitchFamily="34" charset="0"/>
            </a:endParaRPr>
          </a:p>
          <a:p>
            <a:pPr marL="457200" indent="-457200" algn="l">
              <a:buFont typeface="Arial" pitchFamily="34" charset="0"/>
              <a:buChar char="•"/>
            </a:pPr>
            <a:endParaRPr lang="en-US" dirty="0"/>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2</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264270" y="1227159"/>
            <a:ext cx="3586348" cy="4955275"/>
          </a:xfrm>
        </p:spPr>
        <p:txBody>
          <a:bodyPr>
            <a:normAutofit fontScale="92500" lnSpcReduction="20000"/>
          </a:bodyPr>
          <a:lstStyle/>
          <a:p>
            <a:r>
              <a:rPr lang="en-US" sz="2200" dirty="0" smtClean="0">
                <a:latin typeface="Helvetica" pitchFamily="34" charset="0"/>
                <a:cs typeface="Helvetica" pitchFamily="34" charset="0"/>
              </a:rPr>
              <a:t>Submit technical questions via chat</a:t>
            </a:r>
          </a:p>
          <a:p>
            <a:r>
              <a:rPr lang="en-US" sz="2200" dirty="0" smtClean="0">
                <a:latin typeface="Helvetica" pitchFamily="34" charset="0"/>
                <a:cs typeface="Helvetica" pitchFamily="34" charset="0"/>
              </a:rPr>
              <a:t>If </a:t>
            </a:r>
            <a:r>
              <a:rPr lang="en-US" sz="2200" dirty="0">
                <a:latin typeface="Helvetica" pitchFamily="34" charset="0"/>
                <a:cs typeface="Helvetica" pitchFamily="34" charset="0"/>
              </a:rPr>
              <a:t>you lose your </a:t>
            </a:r>
            <a:r>
              <a:rPr lang="en-US" sz="2200" dirty="0" smtClean="0">
                <a:latin typeface="Helvetica" pitchFamily="34" charset="0"/>
                <a:cs typeface="Helvetica" pitchFamily="34" charset="0"/>
              </a:rPr>
              <a:t>Internet </a:t>
            </a:r>
            <a:r>
              <a:rPr lang="en-US" sz="2200" dirty="0">
                <a:latin typeface="Helvetica" pitchFamily="34" charset="0"/>
                <a:cs typeface="Helvetica" pitchFamily="34" charset="0"/>
              </a:rPr>
              <a:t>connection, reconnect using the link emailed to </a:t>
            </a:r>
            <a:r>
              <a:rPr lang="en-US" sz="2200" dirty="0" smtClean="0">
                <a:latin typeface="Helvetica" pitchFamily="34" charset="0"/>
                <a:cs typeface="Helvetica" pitchFamily="34" charset="0"/>
              </a:rPr>
              <a:t>you</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If you lose your phone connection, </a:t>
            </a:r>
            <a:r>
              <a:rPr lang="en-US" sz="2200" dirty="0" smtClean="0">
                <a:latin typeface="Helvetica" pitchFamily="34" charset="0"/>
                <a:cs typeface="Helvetica" pitchFamily="34" charset="0"/>
              </a:rPr>
              <a:t>re-dial </a:t>
            </a:r>
            <a:r>
              <a:rPr lang="en-US" sz="2200" dirty="0">
                <a:latin typeface="Helvetica" pitchFamily="34" charset="0"/>
                <a:cs typeface="Helvetica" pitchFamily="34" charset="0"/>
              </a:rPr>
              <a:t>the phone number and </a:t>
            </a:r>
            <a:r>
              <a:rPr lang="en-US" sz="2200" dirty="0" smtClean="0">
                <a:latin typeface="Helvetica" pitchFamily="34" charset="0"/>
                <a:cs typeface="Helvetica" pitchFamily="34" charset="0"/>
              </a:rPr>
              <a:t>re-join</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ReadyTalk support: </a:t>
            </a:r>
            <a:br>
              <a:rPr lang="en-US" sz="2200" dirty="0">
                <a:latin typeface="Helvetica" pitchFamily="34" charset="0"/>
                <a:cs typeface="Helvetica" pitchFamily="34" charset="0"/>
              </a:rPr>
            </a:br>
            <a:r>
              <a:rPr lang="en-US" sz="2200" dirty="0" smtClean="0">
                <a:latin typeface="Helvetica" pitchFamily="34" charset="0"/>
                <a:cs typeface="Helvetica" pitchFamily="34" charset="0"/>
              </a:rPr>
              <a:t>800-843-9166</a:t>
            </a:r>
          </a:p>
          <a:p>
            <a:r>
              <a:rPr lang="en-US" sz="2200" dirty="0" smtClean="0">
                <a:latin typeface="Helvetica" pitchFamily="34" charset="0"/>
                <a:cs typeface="Helvetica" pitchFamily="34" charset="0"/>
              </a:rPr>
              <a:t>Closed captioning: </a:t>
            </a:r>
            <a:r>
              <a:rPr lang="en-US" sz="2400" u="sng" dirty="0">
                <a:hlinkClick r:id="rId3"/>
              </a:rPr>
              <a:t>http://</a:t>
            </a:r>
            <a:r>
              <a:rPr lang="en-US" sz="2400" u="sng" dirty="0" smtClean="0">
                <a:hlinkClick r:id="rId3"/>
              </a:rPr>
              <a:t>www.captionedtext.com/client/event.aspx?CustomerID=1159&amp;EventID=2410843</a:t>
            </a:r>
            <a:endParaRPr lang="en-US" dirty="0">
              <a:latin typeface="Helvetica" pitchFamily="34" charset="0"/>
              <a:cs typeface="Helvetica" pitchFamily="34" charset="0"/>
            </a:endParaRPr>
          </a:p>
          <a:p>
            <a:endParaRPr lang="en-US" sz="2000" dirty="0"/>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500" y="1535668"/>
            <a:ext cx="5162550" cy="40465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ight Arrow 1"/>
          <p:cNvSpPr>
            <a:spLocks noChangeArrowheads="1"/>
          </p:cNvSpPr>
          <p:nvPr/>
        </p:nvSpPr>
        <p:spPr bwMode="auto">
          <a:xfrm rot="19252939" flipH="1">
            <a:off x="4572649" y="4176350"/>
            <a:ext cx="771242" cy="195514"/>
          </a:xfrm>
          <a:prstGeom prst="rightArrow">
            <a:avLst>
              <a:gd name="adj1" fmla="val 50000"/>
              <a:gd name="adj2" fmla="val 50000"/>
            </a:avLst>
          </a:prstGeom>
          <a:solidFill>
            <a:srgbClr val="FF0000"/>
          </a:solidFill>
          <a:ln w="9525">
            <a:solidFill>
              <a:schemeClr val="tx1"/>
            </a:solidFill>
            <a:round/>
            <a:headEnd/>
            <a:tailEnd/>
          </a:ln>
          <a:effectLst>
            <a:outerShdw dist="38100" dir="2700000" algn="tl" rotWithShape="0">
              <a:srgbClr val="808080">
                <a:alpha val="39998"/>
              </a:srgbClr>
            </a:outerShdw>
          </a:effectLst>
        </p:spPr>
        <p:txBody>
          <a:bodyPr/>
          <a:lstStyle/>
          <a:p>
            <a:pPr defTabSz="457200"/>
            <a:endParaRPr lang="en-US" dirty="0">
              <a:solidFill>
                <a:prstClr val="black"/>
              </a:solidFill>
              <a:latin typeface="Franklin Gothic Book" pitchFamily="34" charset="0"/>
            </a:endParaRPr>
          </a:p>
        </p:txBody>
      </p:sp>
    </p:spTree>
    <p:extLst>
      <p:ext uri="{BB962C8B-B14F-4D97-AF65-F5344CB8AC3E}">
        <p14:creationId xmlns:p14="http://schemas.microsoft.com/office/powerpoint/2010/main" val="24163407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and Technical Assistance in Action</a:t>
            </a:r>
            <a:endParaRPr lang="en-US" dirty="0"/>
          </a:p>
        </p:txBody>
      </p:sp>
      <p:sp>
        <p:nvSpPr>
          <p:cNvPr id="3" name="Content Placeholder 2"/>
          <p:cNvSpPr>
            <a:spLocks noGrp="1"/>
          </p:cNvSpPr>
          <p:nvPr>
            <p:ph idx="1"/>
          </p:nvPr>
        </p:nvSpPr>
        <p:spPr/>
        <p:txBody>
          <a:bodyPr>
            <a:noAutofit/>
          </a:bodyPr>
          <a:lstStyle/>
          <a:p>
            <a:r>
              <a:rPr lang="en-US" dirty="0" smtClean="0">
                <a:latin typeface="Helvetica" panose="020B0604020202020204" pitchFamily="34" charset="0"/>
                <a:cs typeface="Helvetica" panose="020B0604020202020204" pitchFamily="34" charset="0"/>
              </a:rPr>
              <a:t>WCHQ convenes and facilitates learning events for health care providers, purchasers, and payers through its </a:t>
            </a:r>
            <a:r>
              <a:rPr lang="en-US" b="1" dirty="0" smtClean="0">
                <a:latin typeface="Helvetica" panose="020B0604020202020204" pitchFamily="34" charset="0"/>
                <a:cs typeface="Helvetica" panose="020B0604020202020204" pitchFamily="34" charset="0"/>
              </a:rPr>
              <a:t>Assembly Meetings </a:t>
            </a:r>
            <a:r>
              <a:rPr lang="en-US" dirty="0" smtClean="0">
                <a:latin typeface="Helvetica" panose="020B0604020202020204" pitchFamily="34" charset="0"/>
                <a:cs typeface="Helvetica" panose="020B0604020202020204" pitchFamily="34" charset="0"/>
              </a:rPr>
              <a:t>and </a:t>
            </a:r>
            <a:r>
              <a:rPr lang="en-US" b="1" dirty="0" smtClean="0">
                <a:latin typeface="Helvetica" panose="020B0604020202020204" pitchFamily="34" charset="0"/>
                <a:cs typeface="Helvetica" panose="020B0604020202020204" pitchFamily="34" charset="0"/>
              </a:rPr>
              <a:t>Learning Action Network </a:t>
            </a:r>
            <a:r>
              <a:rPr lang="en-US" dirty="0" smtClean="0">
                <a:latin typeface="Helvetica" panose="020B0604020202020204" pitchFamily="34" charset="0"/>
                <a:cs typeface="Helvetica" panose="020B0604020202020204" pitchFamily="34" charset="0"/>
              </a:rPr>
              <a:t>events</a:t>
            </a:r>
          </a:p>
          <a:p>
            <a:r>
              <a:rPr lang="en-US" dirty="0" smtClean="0">
                <a:latin typeface="Helvetica" panose="020B0604020202020204" pitchFamily="34" charset="0"/>
                <a:cs typeface="Helvetica" panose="020B0604020202020204" pitchFamily="34" charset="0"/>
              </a:rPr>
              <a:t>WCHQ member organizations share </a:t>
            </a:r>
            <a:r>
              <a:rPr lang="en-US" b="1" dirty="0" smtClean="0">
                <a:latin typeface="Helvetica" panose="020B0604020202020204" pitchFamily="34" charset="0"/>
                <a:cs typeface="Helvetica" panose="020B0604020202020204" pitchFamily="34" charset="0"/>
              </a:rPr>
              <a:t>best practices </a:t>
            </a:r>
            <a:r>
              <a:rPr lang="en-US" dirty="0" smtClean="0">
                <a:latin typeface="Helvetica" panose="020B0604020202020204" pitchFamily="34" charset="0"/>
                <a:cs typeface="Helvetica" panose="020B0604020202020204" pitchFamily="34" charset="0"/>
              </a:rPr>
              <a:t>that lead to high-quality care and positive outcomes, </a:t>
            </a:r>
            <a:r>
              <a:rPr lang="en-US" b="1" dirty="0" smtClean="0">
                <a:latin typeface="Helvetica" panose="020B0604020202020204" pitchFamily="34" charset="0"/>
                <a:cs typeface="Helvetica" panose="020B0604020202020204" pitchFamily="34" charset="0"/>
              </a:rPr>
              <a:t>enabling all providers to adopt successful methods</a:t>
            </a:r>
          </a:p>
          <a:p>
            <a:r>
              <a:rPr lang="en-US" dirty="0" smtClean="0">
                <a:latin typeface="Helvetica" panose="020B0604020202020204" pitchFamily="34" charset="0"/>
                <a:cs typeface="Helvetica" panose="020B0604020202020204" pitchFamily="34" charset="0"/>
              </a:rPr>
              <a:t>The </a:t>
            </a:r>
            <a:r>
              <a:rPr lang="en-US" b="1" dirty="0" smtClean="0">
                <a:latin typeface="Helvetica" panose="020B0604020202020204" pitchFamily="34" charset="0"/>
                <a:cs typeface="Helvetica" panose="020B0604020202020204" pitchFamily="34" charset="0"/>
              </a:rPr>
              <a:t>WCHQ Online Community </a:t>
            </a:r>
            <a:r>
              <a:rPr lang="en-US" dirty="0" smtClean="0">
                <a:latin typeface="Helvetica" panose="020B0604020202020204" pitchFamily="34" charset="0"/>
                <a:cs typeface="Helvetica" panose="020B0604020202020204" pitchFamily="34" charset="0"/>
              </a:rPr>
              <a:t>providers tools for members to use when collaborating on WCHQ initiatives</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910236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and Diffusion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pPr/>
              <a:t>21</a:t>
            </a:fld>
            <a:endParaRPr lang="en-US" dirty="0"/>
          </a:p>
        </p:txBody>
      </p:sp>
      <p:sp>
        <p:nvSpPr>
          <p:cNvPr id="8" name="Rectangle 7"/>
          <p:cNvSpPr/>
          <p:nvPr/>
        </p:nvSpPr>
        <p:spPr>
          <a:xfrm>
            <a:off x="2269675" y="4408668"/>
            <a:ext cx="4595750" cy="1200329"/>
          </a:xfrm>
          <a:prstGeom prst="rect">
            <a:avLst/>
          </a:prstGeom>
        </p:spPr>
        <p:txBody>
          <a:bodyPr wrap="square">
            <a:spAutoFit/>
          </a:bodyPr>
          <a:lstStyle/>
          <a:p>
            <a:pPr algn="ctr"/>
            <a:r>
              <a:rPr lang="en-US" dirty="0">
                <a:latin typeface="Helvetica" panose="020B0604020202020204" pitchFamily="34" charset="0"/>
                <a:cs typeface="Helvetica" panose="020B0604020202020204" pitchFamily="34" charset="0"/>
              </a:rPr>
              <a:t>Foster innovation in health </a:t>
            </a:r>
            <a:r>
              <a:rPr lang="en-US" dirty="0" smtClean="0">
                <a:latin typeface="Helvetica" panose="020B0604020202020204" pitchFamily="34" charset="0"/>
                <a:cs typeface="Helvetica" panose="020B0604020202020204" pitchFamily="34" charset="0"/>
              </a:rPr>
              <a:t>care </a:t>
            </a:r>
            <a:r>
              <a:rPr lang="en-US" dirty="0">
                <a:latin typeface="Helvetica" panose="020B0604020202020204" pitchFamily="34" charset="0"/>
                <a:cs typeface="Helvetica" panose="020B0604020202020204" pitchFamily="34" charset="0"/>
              </a:rPr>
              <a:t>quality improvement, </a:t>
            </a:r>
            <a:r>
              <a:rPr lang="en-US" dirty="0" smtClean="0">
                <a:latin typeface="Helvetica" panose="020B0604020202020204" pitchFamily="34" charset="0"/>
                <a:cs typeface="Helvetica" panose="020B0604020202020204" pitchFamily="34" charset="0"/>
              </a:rPr>
              <a:t>and </a:t>
            </a:r>
            <a:r>
              <a:rPr lang="en-US" dirty="0">
                <a:latin typeface="Helvetica" panose="020B0604020202020204" pitchFamily="34" charset="0"/>
                <a:cs typeface="Helvetica" panose="020B0604020202020204" pitchFamily="34" charset="0"/>
              </a:rPr>
              <a:t>facilitate rapid </a:t>
            </a:r>
            <a:r>
              <a:rPr lang="en-US" dirty="0" smtClean="0">
                <a:latin typeface="Helvetica" panose="020B0604020202020204" pitchFamily="34" charset="0"/>
                <a:cs typeface="Helvetica" panose="020B0604020202020204" pitchFamily="34" charset="0"/>
              </a:rPr>
              <a:t>adoption </a:t>
            </a:r>
            <a:r>
              <a:rPr lang="en-US" dirty="0">
                <a:latin typeface="Helvetica" panose="020B0604020202020204" pitchFamily="34" charset="0"/>
                <a:cs typeface="Helvetica" panose="020B0604020202020204" pitchFamily="34" charset="0"/>
              </a:rPr>
              <a:t>within and across </a:t>
            </a:r>
            <a:r>
              <a:rPr lang="en-US" dirty="0" smtClean="0">
                <a:latin typeface="Helvetica" panose="020B0604020202020204" pitchFamily="34" charset="0"/>
                <a:cs typeface="Helvetica" panose="020B0604020202020204" pitchFamily="34" charset="0"/>
              </a:rPr>
              <a:t>organizations </a:t>
            </a:r>
            <a:r>
              <a:rPr lang="en-US" dirty="0">
                <a:latin typeface="Helvetica" panose="020B0604020202020204" pitchFamily="34" charset="0"/>
                <a:cs typeface="Helvetica" panose="020B0604020202020204" pitchFamily="34" charset="0"/>
              </a:rPr>
              <a:t>and </a:t>
            </a:r>
          </a:p>
          <a:p>
            <a:pPr algn="ctr"/>
            <a:r>
              <a:rPr lang="en-US" dirty="0" smtClean="0">
                <a:latin typeface="Helvetica" panose="020B0604020202020204" pitchFamily="34" charset="0"/>
                <a:cs typeface="Helvetica" panose="020B0604020202020204" pitchFamily="34" charset="0"/>
              </a:rPr>
              <a:t>communities</a:t>
            </a:r>
            <a:endParaRPr lang="en-US" dirty="0">
              <a:latin typeface="Helvetica" panose="020B0604020202020204" pitchFamily="34" charset="0"/>
              <a:cs typeface="Helvetica" panose="020B0604020202020204" pitchFamily="34" charset="0"/>
            </a:endParaRPr>
          </a:p>
        </p:txBody>
      </p:sp>
      <p:pic>
        <p:nvPicPr>
          <p:cNvPr id="7" name="Picture 16" descr="The innovation and diffusion lever is represented by a fluorescent light bulb." title="Innovation and Diffu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390" y="1824598"/>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856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and Diffusion in Action</a:t>
            </a:r>
            <a:endParaRPr lang="en-US" dirty="0"/>
          </a:p>
        </p:txBody>
      </p:sp>
      <p:sp>
        <p:nvSpPr>
          <p:cNvPr id="3" name="Content Placeholder 2"/>
          <p:cNvSpPr>
            <a:spLocks noGrp="1"/>
          </p:cNvSpPr>
          <p:nvPr>
            <p:ph idx="1"/>
          </p:nvPr>
        </p:nvSpPr>
        <p:spPr/>
        <p:txBody>
          <a:bodyPr/>
          <a:lstStyle/>
          <a:p>
            <a:r>
              <a:rPr lang="en-US" dirty="0" smtClean="0"/>
              <a:t>WCHQ’s innovative </a:t>
            </a:r>
            <a:r>
              <a:rPr lang="en-US" b="1" dirty="0" smtClean="0"/>
              <a:t>Repository-Based Data Submission (RBS) tool </a:t>
            </a:r>
            <a:r>
              <a:rPr lang="en-US" dirty="0" smtClean="0"/>
              <a:t>allows members to directly and securely submit de-identified patient-level data files for processing and reporting</a:t>
            </a:r>
          </a:p>
          <a:p>
            <a:r>
              <a:rPr lang="en-US" dirty="0" smtClean="0"/>
              <a:t>The RBS tool increases </a:t>
            </a:r>
            <a:r>
              <a:rPr lang="en-US" b="1" dirty="0" smtClean="0"/>
              <a:t>efficiency during validation</a:t>
            </a:r>
            <a:r>
              <a:rPr lang="en-US" dirty="0" smtClean="0"/>
              <a:t>, </a:t>
            </a:r>
            <a:r>
              <a:rPr lang="en-US" b="1" dirty="0" smtClean="0"/>
              <a:t>reduces the programming burden</a:t>
            </a:r>
            <a:r>
              <a:rPr lang="en-US" dirty="0" smtClean="0"/>
              <a:t>, and gives members ready access to </a:t>
            </a:r>
            <a:r>
              <a:rPr lang="en-US" b="1" dirty="0" smtClean="0"/>
              <a:t>patient-level data </a:t>
            </a:r>
            <a:r>
              <a:rPr lang="en-US" dirty="0" smtClean="0"/>
              <a:t>for internal testing and reporting</a:t>
            </a:r>
          </a:p>
          <a:p>
            <a:r>
              <a:rPr lang="en-US" dirty="0" smtClean="0"/>
              <a:t>The RBS tool is a CMS-approved Qualified Clinical Data Registry for PQRS reporting in 2014</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06427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Levers in Action Drive Results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23</a:t>
            </a:fld>
            <a:endParaRPr lang="en-US" dirty="0">
              <a:solidFill>
                <a:prstClr val="black"/>
              </a:solidFill>
            </a:endParaRP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9800" y="1219200"/>
            <a:ext cx="5410200" cy="4909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19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Levers in Action Drive Results</a:t>
            </a:r>
          </a:p>
        </p:txBody>
      </p:sp>
      <p:sp>
        <p:nvSpPr>
          <p:cNvPr id="3" name="Content Placeholder 2"/>
          <p:cNvSpPr>
            <a:spLocks noGrp="1"/>
          </p:cNvSpPr>
          <p:nvPr>
            <p:ph idx="1"/>
          </p:nvPr>
        </p:nvSpPr>
        <p:spPr/>
        <p:txBody>
          <a:bodyPr>
            <a:normAutofit fontScale="92500" lnSpcReduction="10000"/>
          </a:bodyPr>
          <a:lstStyle/>
          <a:p>
            <a:r>
              <a:rPr lang="en-US" dirty="0" smtClean="0"/>
              <a:t>A </a:t>
            </a:r>
            <a:r>
              <a:rPr lang="en-US" dirty="0"/>
              <a:t>study </a:t>
            </a:r>
            <a:r>
              <a:rPr lang="en-US" dirty="0" smtClean="0"/>
              <a:t>published in </a:t>
            </a:r>
            <a:r>
              <a:rPr lang="en-US" i="1" dirty="0" smtClean="0"/>
              <a:t>Health Affairs </a:t>
            </a:r>
            <a:r>
              <a:rPr lang="en-US" dirty="0" smtClean="0"/>
              <a:t>found a positive correlation between WCHQ’s public reporting and investments made by its member organizations in quality improvement interventions (“Reporting drives improvement”)</a:t>
            </a:r>
          </a:p>
          <a:p>
            <a:r>
              <a:rPr lang="en-US" dirty="0" smtClean="0"/>
              <a:t>A second study published in </a:t>
            </a:r>
            <a:r>
              <a:rPr lang="en-US" i="1" dirty="0" smtClean="0"/>
              <a:t>Health Affairs </a:t>
            </a:r>
            <a:r>
              <a:rPr lang="en-US" dirty="0" smtClean="0"/>
              <a:t>showed that WCHQ  </a:t>
            </a:r>
            <a:r>
              <a:rPr lang="en-US" dirty="0"/>
              <a:t>member organizations saw </a:t>
            </a:r>
            <a:r>
              <a:rPr lang="en-US" b="1" dirty="0"/>
              <a:t>significant improvement across diabetes and cardiovascular disease measures </a:t>
            </a:r>
            <a:r>
              <a:rPr lang="en-US" dirty="0"/>
              <a:t>reported to WCHQ over a 5-year period,</a:t>
            </a:r>
            <a:r>
              <a:rPr lang="en-US" b="1" dirty="0"/>
              <a:t> and </a:t>
            </a:r>
            <a:r>
              <a:rPr lang="en-US" b="1" dirty="0" smtClean="0"/>
              <a:t>outperformed </a:t>
            </a:r>
            <a:r>
              <a:rPr lang="en-US" b="1" dirty="0"/>
              <a:t>non-member peers in Wisconsin, </a:t>
            </a:r>
            <a:r>
              <a:rPr lang="en-US" dirty="0" smtClean="0"/>
              <a:t>nearby States, and the rest of the United States.  The overall performance of the </a:t>
            </a:r>
            <a:r>
              <a:rPr lang="en-US" b="1" dirty="0" smtClean="0"/>
              <a:t>Collaborative’s members in the aggregate improved significantly</a:t>
            </a:r>
            <a:r>
              <a:rPr lang="en-US" dirty="0" smtClean="0"/>
              <a:t>, and </a:t>
            </a:r>
            <a:r>
              <a:rPr lang="en-US" b="1" dirty="0" smtClean="0"/>
              <a:t>all physician groups saw improvement </a:t>
            </a:r>
            <a:r>
              <a:rPr lang="en-US" dirty="0" smtClean="0"/>
              <a:t>on a majority of measures publicly reported (“What gets measured, gets improved”)</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978908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325440" y="685800"/>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9pPr>
          </a:lstStyle>
          <a:p>
            <a:pPr algn="ctr"/>
            <a:r>
              <a:rPr lang="en-GB" sz="1500" b="1" dirty="0">
                <a:latin typeface="Arial" charset="0"/>
              </a:rPr>
              <a:t>Reported Reasons </a:t>
            </a:r>
            <a:r>
              <a:rPr lang="en-GB" sz="1500" b="1" dirty="0" smtClean="0">
                <a:latin typeface="Arial" charset="0"/>
              </a:rPr>
              <a:t>for </a:t>
            </a:r>
            <a:r>
              <a:rPr lang="en-GB" sz="1500" b="1" dirty="0">
                <a:latin typeface="Arial" charset="0"/>
              </a:rPr>
              <a:t>Initiating Quality Improvement Measures, Physician Groups </a:t>
            </a:r>
            <a:r>
              <a:rPr lang="en-GB" sz="1500" b="1" dirty="0" smtClean="0">
                <a:latin typeface="Arial" charset="0"/>
              </a:rPr>
              <a:t>in the </a:t>
            </a:r>
            <a:r>
              <a:rPr lang="en-GB" sz="1500" b="1" dirty="0">
                <a:latin typeface="Arial" charset="0"/>
              </a:rPr>
              <a:t>Wisconsin Collaborative </a:t>
            </a:r>
            <a:r>
              <a:rPr lang="en-GB" sz="1500" b="1" dirty="0" smtClean="0">
                <a:latin typeface="Arial" charset="0"/>
              </a:rPr>
              <a:t>for </a:t>
            </a:r>
            <a:r>
              <a:rPr lang="en-GB" sz="1500" b="1" dirty="0">
                <a:latin typeface="Arial" charset="0"/>
              </a:rPr>
              <a:t>Healthcare Quality (WCHQ</a:t>
            </a:r>
            <a:r>
              <a:rPr lang="en-GB" sz="1500" b="1" dirty="0" smtClean="0">
                <a:latin typeface="Arial" charset="0"/>
              </a:rPr>
              <a:t>) </a:t>
            </a:r>
            <a:endParaRPr lang="en-GB" sz="1500" b="1" dirty="0">
              <a:latin typeface="Arial"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320" y="6205612"/>
            <a:ext cx="1900800" cy="37875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040" y="1794428"/>
            <a:ext cx="7804800" cy="326194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604080" y="5486400"/>
            <a:ext cx="3918240"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r>
              <a:rPr lang="en-GB" sz="1100" b="1" dirty="0" smtClean="0">
                <a:latin typeface="Arial" charset="0"/>
              </a:rPr>
              <a:t>Lamb, </a:t>
            </a:r>
            <a:r>
              <a:rPr lang="en-GB" sz="1100" b="1" dirty="0">
                <a:latin typeface="Arial" charset="0"/>
              </a:rPr>
              <a:t>G </a:t>
            </a:r>
            <a:r>
              <a:rPr lang="en-GB" sz="1100" b="1" dirty="0" smtClean="0">
                <a:latin typeface="Arial" charset="0"/>
              </a:rPr>
              <a:t>C, </a:t>
            </a:r>
            <a:r>
              <a:rPr lang="en-GB" sz="1100" b="1" dirty="0">
                <a:latin typeface="Arial" charset="0"/>
              </a:rPr>
              <a:t>et al. </a:t>
            </a:r>
            <a:r>
              <a:rPr lang="en-GB" sz="1100" b="1" i="1" dirty="0">
                <a:latin typeface="Arial" charset="0"/>
              </a:rPr>
              <a:t>Health </a:t>
            </a:r>
            <a:r>
              <a:rPr lang="en-GB" sz="1100" b="1" i="1" dirty="0" err="1" smtClean="0">
                <a:latin typeface="Arial" charset="0"/>
              </a:rPr>
              <a:t>Aff</a:t>
            </a:r>
            <a:r>
              <a:rPr lang="en-GB" sz="1100" b="1" i="1" dirty="0" smtClean="0">
                <a:latin typeface="Arial" charset="0"/>
              </a:rPr>
              <a:t> </a:t>
            </a:r>
            <a:r>
              <a:rPr lang="en-GB" sz="1100" b="1" dirty="0" smtClean="0">
                <a:latin typeface="Arial" charset="0"/>
              </a:rPr>
              <a:t>2013;32:536–543.</a:t>
            </a:r>
            <a:endParaRPr lang="en-GB" sz="1100" b="1" dirty="0">
              <a:latin typeface="Arial" charset="0"/>
            </a:endParaRPr>
          </a:p>
        </p:txBody>
      </p:sp>
    </p:spTree>
    <p:extLst>
      <p:ext uri="{BB962C8B-B14F-4D97-AF65-F5344CB8AC3E}">
        <p14:creationId xmlns:p14="http://schemas.microsoft.com/office/powerpoint/2010/main" val="123965055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2514600"/>
            <a:ext cx="7772400" cy="946150"/>
          </a:xfrm>
        </p:spPr>
        <p:txBody>
          <a:bodyPr>
            <a:normAutofit fontScale="90000"/>
          </a:bodyPr>
          <a:lstStyle/>
          <a:p>
            <a:r>
              <a:rPr lang="en-US" dirty="0" smtClean="0"/>
              <a:t>Levers in Action</a:t>
            </a:r>
            <a:r>
              <a:rPr lang="en-US" sz="2200" dirty="0" smtClean="0"/>
              <a:t/>
            </a:r>
            <a:br>
              <a:rPr lang="en-US" sz="2200" dirty="0" smtClean="0"/>
            </a:br>
            <a:r>
              <a:rPr lang="en-US" sz="2700" dirty="0" smtClean="0"/>
              <a:t>Oregon Health Care Quality Corporation</a:t>
            </a:r>
            <a:endParaRPr lang="en-US" sz="2700" dirty="0"/>
          </a:p>
        </p:txBody>
      </p:sp>
      <p:sp>
        <p:nvSpPr>
          <p:cNvPr id="6" name="Subtitle 5"/>
          <p:cNvSpPr>
            <a:spLocks noGrp="1"/>
          </p:cNvSpPr>
          <p:nvPr>
            <p:ph type="subTitle" idx="1"/>
          </p:nvPr>
        </p:nvSpPr>
        <p:spPr>
          <a:xfrm>
            <a:off x="457200" y="3581400"/>
            <a:ext cx="8187070" cy="1012125"/>
          </a:xfrm>
        </p:spPr>
        <p:txBody>
          <a:bodyPr>
            <a:normAutofit/>
          </a:bodyPr>
          <a:lstStyle/>
          <a:p>
            <a:r>
              <a:rPr lang="en-US" dirty="0" err="1" smtClean="0"/>
              <a:t>Mylia</a:t>
            </a:r>
            <a:r>
              <a:rPr lang="en-US" dirty="0" smtClean="0"/>
              <a:t> Christensen, Executive Director</a:t>
            </a:r>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26</a:t>
            </a:fld>
            <a:endParaRPr lang="en-US" dirty="0">
              <a:solidFill>
                <a:prstClr val="black"/>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562764"/>
            <a:ext cx="21145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0113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457200" y="1654875"/>
            <a:ext cx="8187070" cy="2840925"/>
          </a:xfrm>
        </p:spPr>
        <p:txBody>
          <a:bodyPr>
            <a:normAutofit lnSpcReduction="10000"/>
          </a:bodyPr>
          <a:lstStyle/>
          <a:p>
            <a:r>
              <a:rPr lang="en-US" dirty="0" smtClean="0"/>
              <a:t>“The Oregon Health Care Quality Corporation an </a:t>
            </a:r>
            <a:r>
              <a:rPr lang="en-US" dirty="0"/>
              <a:t>independent, nonprofit organization dedicated to improving the quality and affordability of health care in Oregon by leading community collaborations and producing unbiased information. We work with the members of our community – including consumers, providers, employers, policymakers and health insurers – to improve the health of all Oregonians</a:t>
            </a:r>
            <a:r>
              <a:rPr lang="en-US" dirty="0" smtClean="0"/>
              <a:t>.”</a:t>
            </a:r>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27</a:t>
            </a:fld>
            <a:endParaRPr lang="en-US" dirty="0">
              <a:solidFill>
                <a:prstClr val="black"/>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0303" y="4727121"/>
            <a:ext cx="21145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458532" y="838199"/>
            <a:ext cx="1903085" cy="646331"/>
          </a:xfrm>
          <a:prstGeom prst="rect">
            <a:avLst/>
          </a:prstGeom>
        </p:spPr>
        <p:txBody>
          <a:bodyPr wrap="none">
            <a:spAutoFit/>
          </a:bodyPr>
          <a:lstStyle/>
          <a:p>
            <a:r>
              <a:rPr lang="en-US" sz="3600" b="1" dirty="0" smtClean="0">
                <a:solidFill>
                  <a:srgbClr val="3B7B38"/>
                </a:solidFill>
                <a:latin typeface="Helvetica"/>
                <a:cs typeface="Helvetica"/>
              </a:rPr>
              <a:t>Mission</a:t>
            </a:r>
            <a:endParaRPr lang="en-US" dirty="0">
              <a:solidFill>
                <a:prstClr val="black"/>
              </a:solidFill>
            </a:endParaRPr>
          </a:p>
        </p:txBody>
      </p:sp>
    </p:spTree>
    <p:extLst>
      <p:ext uri="{BB962C8B-B14F-4D97-AF65-F5344CB8AC3E}">
        <p14:creationId xmlns:p14="http://schemas.microsoft.com/office/powerpoint/2010/main" val="3246513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and Feedback</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28</a:t>
            </a:fld>
            <a:endParaRPr lang="en-US" dirty="0">
              <a:solidFill>
                <a:prstClr val="black"/>
              </a:solidFill>
            </a:endParaRPr>
          </a:p>
        </p:txBody>
      </p:sp>
      <p:pic>
        <p:nvPicPr>
          <p:cNvPr id="6" name="Picture 4" descr="The measurement and feedback lever is represented by a ruler." title="Measurement and Feedb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3721" y="1829204"/>
            <a:ext cx="2560320" cy="25603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05698" y="4427460"/>
            <a:ext cx="4376057" cy="646331"/>
          </a:xfrm>
          <a:prstGeom prst="rect">
            <a:avLst/>
          </a:prstGeom>
        </p:spPr>
        <p:txBody>
          <a:bodyPr wrap="square">
            <a:spAutoFit/>
          </a:bodyPr>
          <a:lstStyle/>
          <a:p>
            <a:pPr algn="ctr"/>
            <a:r>
              <a:rPr lang="en-US" dirty="0" smtClean="0">
                <a:solidFill>
                  <a:srgbClr val="221E1F"/>
                </a:solidFill>
                <a:latin typeface="Helvetica" panose="020B0604020202020204" pitchFamily="34" charset="0"/>
                <a:ea typeface="Calibri"/>
                <a:cs typeface="Helvetica" panose="020B0604020202020204" pitchFamily="34" charset="0"/>
              </a:rPr>
              <a:t>Provide </a:t>
            </a:r>
            <a:r>
              <a:rPr lang="en-US" dirty="0">
                <a:solidFill>
                  <a:srgbClr val="221E1F"/>
                </a:solidFill>
                <a:latin typeface="Helvetica" panose="020B0604020202020204" pitchFamily="34" charset="0"/>
                <a:ea typeface="Calibri"/>
                <a:cs typeface="Helvetica" panose="020B0604020202020204" pitchFamily="34" charset="0"/>
              </a:rPr>
              <a:t>performance </a:t>
            </a:r>
            <a:r>
              <a:rPr lang="en-US" dirty="0" smtClean="0">
                <a:solidFill>
                  <a:srgbClr val="221E1F"/>
                </a:solidFill>
                <a:latin typeface="Helvetica" panose="020B0604020202020204" pitchFamily="34" charset="0"/>
                <a:ea typeface="Calibri"/>
                <a:cs typeface="Helvetica" panose="020B0604020202020204" pitchFamily="34" charset="0"/>
              </a:rPr>
              <a:t> feedback </a:t>
            </a:r>
            <a:r>
              <a:rPr lang="en-US" dirty="0">
                <a:solidFill>
                  <a:srgbClr val="221E1F"/>
                </a:solidFill>
                <a:latin typeface="Helvetica" panose="020B0604020202020204" pitchFamily="34" charset="0"/>
                <a:ea typeface="Calibri"/>
                <a:cs typeface="Helvetica" panose="020B0604020202020204" pitchFamily="34" charset="0"/>
              </a:rPr>
              <a:t>to plans and </a:t>
            </a:r>
            <a:r>
              <a:rPr lang="en-US" dirty="0" smtClean="0">
                <a:solidFill>
                  <a:srgbClr val="221E1F"/>
                </a:solidFill>
                <a:latin typeface="Helvetica" panose="020B0604020202020204" pitchFamily="34" charset="0"/>
                <a:ea typeface="Calibri"/>
                <a:cs typeface="Helvetica" panose="020B0604020202020204" pitchFamily="34" charset="0"/>
              </a:rPr>
              <a:t> providers </a:t>
            </a:r>
            <a:r>
              <a:rPr lang="en-US" dirty="0">
                <a:solidFill>
                  <a:srgbClr val="221E1F"/>
                </a:solidFill>
                <a:latin typeface="Helvetica" panose="020B0604020202020204" pitchFamily="34" charset="0"/>
                <a:ea typeface="Calibri"/>
                <a:cs typeface="Helvetica" panose="020B0604020202020204" pitchFamily="34" charset="0"/>
              </a:rPr>
              <a:t>to improve </a:t>
            </a:r>
            <a:r>
              <a:rPr lang="en-US" dirty="0" smtClean="0">
                <a:solidFill>
                  <a:srgbClr val="221E1F"/>
                </a:solidFill>
                <a:latin typeface="Helvetica" panose="020B0604020202020204" pitchFamily="34" charset="0"/>
                <a:ea typeface="Calibri"/>
                <a:cs typeface="Helvetica" panose="020B0604020202020204" pitchFamily="34" charset="0"/>
              </a:rPr>
              <a:t>care</a:t>
            </a:r>
            <a:endParaRPr lang="en-US" dirty="0">
              <a:solidFill>
                <a:prstClr val="black"/>
              </a:solidFill>
              <a:latin typeface="Helvetica" panose="020B0604020202020204" pitchFamily="34" charset="0"/>
              <a:ea typeface="Calibri"/>
              <a:cs typeface="Helvetica" panose="020B0604020202020204" pitchFamily="34" charset="0"/>
            </a:endParaRPr>
          </a:p>
        </p:txBody>
      </p:sp>
    </p:spTree>
    <p:extLst>
      <p:ext uri="{BB962C8B-B14F-4D97-AF65-F5344CB8AC3E}">
        <p14:creationId xmlns:p14="http://schemas.microsoft.com/office/powerpoint/2010/main" val="4726213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and </a:t>
            </a:r>
            <a:r>
              <a:rPr lang="en-US" dirty="0" smtClean="0"/>
              <a:t>Feedback in Action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latin typeface="Helvetica" panose="020B0604020202020204" pitchFamily="34" charset="0"/>
                <a:cs typeface="Helvetica" panose="020B0604020202020204" pitchFamily="34" charset="0"/>
              </a:rPr>
              <a:t>15 health plans and CMS , Oregon Health Authority , which represents </a:t>
            </a:r>
            <a:r>
              <a:rPr lang="en-US" b="1" dirty="0" smtClean="0">
                <a:latin typeface="Helvetica" panose="020B0604020202020204" pitchFamily="34" charset="0"/>
                <a:cs typeface="Helvetica" panose="020B0604020202020204" pitchFamily="34" charset="0"/>
              </a:rPr>
              <a:t>80 percent of the commercially insured</a:t>
            </a:r>
            <a:r>
              <a:rPr lang="en-US" dirty="0" smtClean="0">
                <a:latin typeface="Helvetica" panose="020B0604020202020204" pitchFamily="34" charset="0"/>
                <a:cs typeface="Helvetica" panose="020B0604020202020204" pitchFamily="34" charset="0"/>
              </a:rPr>
              <a:t>, </a:t>
            </a:r>
            <a:r>
              <a:rPr lang="en-US" b="1" dirty="0" smtClean="0">
                <a:latin typeface="Helvetica" panose="020B0604020202020204" pitchFamily="34" charset="0"/>
                <a:cs typeface="Helvetica" panose="020B0604020202020204" pitchFamily="34" charset="0"/>
              </a:rPr>
              <a:t>92 percent of the Medicare</a:t>
            </a:r>
            <a:r>
              <a:rPr lang="en-US" dirty="0" smtClean="0">
                <a:latin typeface="Helvetica" panose="020B0604020202020204" pitchFamily="34" charset="0"/>
                <a:cs typeface="Helvetica" panose="020B0604020202020204" pitchFamily="34" charset="0"/>
              </a:rPr>
              <a:t>, and </a:t>
            </a:r>
            <a:r>
              <a:rPr lang="en-US" b="1" dirty="0" smtClean="0">
                <a:latin typeface="Helvetica" panose="020B0604020202020204" pitchFamily="34" charset="0"/>
                <a:cs typeface="Helvetica" panose="020B0604020202020204" pitchFamily="34" charset="0"/>
              </a:rPr>
              <a:t>100 percent of the Medicaid populations</a:t>
            </a:r>
            <a:br>
              <a:rPr lang="en-US" b="1" dirty="0" smtClean="0">
                <a:latin typeface="Helvetica" panose="020B0604020202020204" pitchFamily="34" charset="0"/>
                <a:cs typeface="Helvetica" panose="020B0604020202020204" pitchFamily="34" charset="0"/>
              </a:rPr>
            </a:br>
            <a:endParaRPr lang="en-US" b="1" dirty="0" smtClean="0">
              <a:latin typeface="Helvetica" panose="020B0604020202020204" pitchFamily="34" charset="0"/>
              <a:cs typeface="Helvetica" panose="020B0604020202020204" pitchFamily="34" charset="0"/>
            </a:endParaRPr>
          </a:p>
          <a:p>
            <a:r>
              <a:rPr lang="en-US" dirty="0" smtClean="0">
                <a:latin typeface="Helvetica" panose="020B0604020202020204" pitchFamily="34" charset="0"/>
                <a:cs typeface="Helvetica" panose="020B0604020202020204" pitchFamily="34" charset="0"/>
              </a:rPr>
              <a:t>Currently, Q Corp generates </a:t>
            </a:r>
            <a:r>
              <a:rPr lang="en-US" dirty="0">
                <a:latin typeface="Helvetica" panose="020B0604020202020204" pitchFamily="34" charset="0"/>
                <a:cs typeface="Helvetica" panose="020B0604020202020204" pitchFamily="34" charset="0"/>
              </a:rPr>
              <a:t>over </a:t>
            </a:r>
            <a:r>
              <a:rPr lang="en-US" b="1" dirty="0">
                <a:latin typeface="Helvetica" panose="020B0604020202020204" pitchFamily="34" charset="0"/>
                <a:cs typeface="Helvetica" panose="020B0604020202020204" pitchFamily="34" charset="0"/>
              </a:rPr>
              <a:t>30 quality improvement and utilization </a:t>
            </a:r>
            <a:r>
              <a:rPr lang="en-US" b="1" dirty="0" smtClean="0">
                <a:latin typeface="Helvetica" panose="020B0604020202020204" pitchFamily="34" charset="0"/>
                <a:cs typeface="Helvetica" panose="020B0604020202020204" pitchFamily="34" charset="0"/>
              </a:rPr>
              <a:t>measures</a:t>
            </a:r>
            <a:r>
              <a:rPr lang="en-US" dirty="0">
                <a:latin typeface="Helvetica" panose="020B0604020202020204" pitchFamily="34" charset="0"/>
                <a:cs typeface="Helvetica" panose="020B0604020202020204" pitchFamily="34" charset="0"/>
              </a:rPr>
              <a:t/>
            </a:r>
            <a:br>
              <a:rPr lang="en-US" dirty="0">
                <a:latin typeface="Helvetica" panose="020B0604020202020204" pitchFamily="34" charset="0"/>
                <a:cs typeface="Helvetica" panose="020B0604020202020204" pitchFamily="34" charset="0"/>
              </a:rPr>
            </a:br>
            <a:endParaRPr lang="en-US" dirty="0" smtClean="0">
              <a:latin typeface="Helvetica" panose="020B0604020202020204" pitchFamily="34" charset="0"/>
              <a:cs typeface="Helvetica" panose="020B0604020202020204" pitchFamily="34" charset="0"/>
            </a:endParaRPr>
          </a:p>
          <a:p>
            <a:r>
              <a:rPr lang="en-US" dirty="0" smtClean="0">
                <a:latin typeface="Helvetica" panose="020B0604020202020204" pitchFamily="34" charset="0"/>
                <a:cs typeface="Helvetica" panose="020B0604020202020204" pitchFamily="34" charset="0"/>
              </a:rPr>
              <a:t>As </a:t>
            </a:r>
            <a:r>
              <a:rPr lang="en-US" dirty="0">
                <a:latin typeface="Helvetica" panose="020B0604020202020204" pitchFamily="34" charset="0"/>
                <a:cs typeface="Helvetica" panose="020B0604020202020204" pitchFamily="34" charset="0"/>
              </a:rPr>
              <a:t>part of the fourth phase of the Robert Wood </a:t>
            </a:r>
            <a:r>
              <a:rPr lang="en-US" dirty="0" smtClean="0">
                <a:latin typeface="Helvetica" panose="020B0604020202020204" pitchFamily="34" charset="0"/>
                <a:cs typeface="Helvetica" panose="020B0604020202020204" pitchFamily="34" charset="0"/>
              </a:rPr>
              <a:t>Johnson Foundation’s </a:t>
            </a:r>
            <a:r>
              <a:rPr lang="en-US" i="1" dirty="0">
                <a:latin typeface="Helvetica" panose="020B0604020202020204" pitchFamily="34" charset="0"/>
                <a:cs typeface="Helvetica" panose="020B0604020202020204" pitchFamily="34" charset="0"/>
              </a:rPr>
              <a:t>Aligning Forces for Quality </a:t>
            </a:r>
            <a:r>
              <a:rPr lang="en-US" dirty="0">
                <a:latin typeface="Helvetica" panose="020B0604020202020204" pitchFamily="34" charset="0"/>
                <a:cs typeface="Helvetica" panose="020B0604020202020204" pitchFamily="34" charset="0"/>
              </a:rPr>
              <a:t>program, Q Corp </a:t>
            </a:r>
            <a:r>
              <a:rPr lang="en-US" dirty="0" smtClean="0">
                <a:latin typeface="Helvetica" panose="020B0604020202020204" pitchFamily="34" charset="0"/>
                <a:cs typeface="Helvetica" panose="020B0604020202020204" pitchFamily="34" charset="0"/>
              </a:rPr>
              <a:t>will be </a:t>
            </a:r>
            <a:r>
              <a:rPr lang="en-US" dirty="0">
                <a:latin typeface="Helvetica" panose="020B0604020202020204" pitchFamily="34" charset="0"/>
                <a:cs typeface="Helvetica" panose="020B0604020202020204" pitchFamily="34" charset="0"/>
              </a:rPr>
              <a:t>expanding its measurement and reporting initiative </a:t>
            </a:r>
            <a:r>
              <a:rPr lang="en-US" dirty="0" smtClean="0">
                <a:latin typeface="Helvetica" panose="020B0604020202020204" pitchFamily="34" charset="0"/>
                <a:cs typeface="Helvetica" panose="020B0604020202020204" pitchFamily="34" charset="0"/>
              </a:rPr>
              <a:t>to include </a:t>
            </a:r>
            <a:r>
              <a:rPr lang="en-US" b="1" dirty="0" smtClean="0">
                <a:latin typeface="Helvetica" panose="020B0604020202020204" pitchFamily="34" charset="0"/>
                <a:cs typeface="Helvetica" panose="020B0604020202020204" pitchFamily="34" charset="0"/>
              </a:rPr>
              <a:t>total cost </a:t>
            </a:r>
            <a:r>
              <a:rPr lang="en-US" b="1" dirty="0">
                <a:latin typeface="Helvetica" panose="020B0604020202020204" pitchFamily="34" charset="0"/>
                <a:cs typeface="Helvetica" panose="020B0604020202020204" pitchFamily="34" charset="0"/>
              </a:rPr>
              <a:t>of </a:t>
            </a:r>
            <a:r>
              <a:rPr lang="en-US" b="1" dirty="0" smtClean="0">
                <a:latin typeface="Helvetica" panose="020B0604020202020204" pitchFamily="34" charset="0"/>
                <a:cs typeface="Helvetica" panose="020B0604020202020204" pitchFamily="34" charset="0"/>
              </a:rPr>
              <a:t>care and resource use in 2015</a:t>
            </a:r>
          </a:p>
          <a:p>
            <a:pPr marL="0" indent="0">
              <a:buNone/>
            </a:pPr>
            <a:endParaRPr lang="en-US" dirty="0">
              <a:latin typeface="Helvetica" panose="020B0604020202020204" pitchFamily="34" charset="0"/>
              <a:cs typeface="Helvetica" panose="020B0604020202020204"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91774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457200" y="1476963"/>
            <a:ext cx="8229600" cy="4161838"/>
          </a:xfrm>
        </p:spPr>
        <p:txBody>
          <a:bodyPr>
            <a:normAutofit fontScale="85000" lnSpcReduction="20000"/>
          </a:bodyPr>
          <a:lstStyle/>
          <a:p>
            <a:r>
              <a:rPr lang="en-US" b="1" dirty="0" smtClean="0">
                <a:latin typeface="Helvetica" pitchFamily="34" charset="0"/>
                <a:cs typeface="Helvetica" pitchFamily="34" charset="0"/>
              </a:rPr>
              <a:t>Welcome</a:t>
            </a:r>
            <a:r>
              <a:rPr lang="en-US" dirty="0" smtClean="0">
                <a:latin typeface="Helvetica" pitchFamily="34" charset="0"/>
                <a:cs typeface="Helvetica" pitchFamily="34" charset="0"/>
              </a:rPr>
              <a:t> </a:t>
            </a:r>
          </a:p>
          <a:p>
            <a:pPr marL="339725" indent="0">
              <a:spcBef>
                <a:spcPts val="0"/>
              </a:spcBef>
              <a:spcAft>
                <a:spcPts val="1200"/>
              </a:spcAft>
              <a:buNone/>
            </a:pPr>
            <a:r>
              <a:rPr lang="en-US" dirty="0" smtClean="0">
                <a:latin typeface="Helvetica" pitchFamily="34" charset="0"/>
                <a:cs typeface="Helvetica" pitchFamily="34" charset="0"/>
              </a:rPr>
              <a:t>	Ann Gordon, Facilitator</a:t>
            </a:r>
          </a:p>
          <a:p>
            <a:pPr>
              <a:lnSpc>
                <a:spcPct val="120000"/>
              </a:lnSpc>
              <a:spcBef>
                <a:spcPts val="0"/>
              </a:spcBef>
            </a:pPr>
            <a:r>
              <a:rPr lang="en-US" b="1" dirty="0" smtClean="0">
                <a:latin typeface="Helvetica" pitchFamily="34" charset="0"/>
                <a:cs typeface="Helvetica" pitchFamily="34" charset="0"/>
              </a:rPr>
              <a:t>Presentation of the NQS Levers </a:t>
            </a:r>
          </a:p>
          <a:p>
            <a:pPr marL="0" indent="0">
              <a:lnSpc>
                <a:spcPct val="110000"/>
              </a:lnSpc>
              <a:spcBef>
                <a:spcPts val="0"/>
              </a:spcBef>
              <a:spcAft>
                <a:spcPts val="0"/>
              </a:spcAft>
              <a:buNone/>
            </a:pPr>
            <a:r>
              <a:rPr lang="en-US" dirty="0" smtClean="0">
                <a:latin typeface="Helvetica" pitchFamily="34" charset="0"/>
                <a:cs typeface="Helvetica" pitchFamily="34" charset="0"/>
              </a:rPr>
              <a:t>     	Nancy Wilson, Executive Lead</a:t>
            </a:r>
          </a:p>
          <a:p>
            <a:pPr marL="0" indent="0">
              <a:lnSpc>
                <a:spcPct val="110000"/>
              </a:lnSpc>
              <a:spcBef>
                <a:spcPts val="0"/>
              </a:spcBef>
              <a:spcAft>
                <a:spcPts val="0"/>
              </a:spcAft>
              <a:buNone/>
            </a:pPr>
            <a:r>
              <a:rPr lang="en-US" dirty="0" smtClean="0">
                <a:latin typeface="Helvetica" pitchFamily="34" charset="0"/>
                <a:cs typeface="Helvetica" pitchFamily="34" charset="0"/>
              </a:rPr>
              <a:t>	National Quality Strategy</a:t>
            </a:r>
          </a:p>
          <a:p>
            <a:pPr indent="0">
              <a:lnSpc>
                <a:spcPct val="120000"/>
              </a:lnSpc>
              <a:spcBef>
                <a:spcPts val="0"/>
              </a:spcBef>
              <a:spcAft>
                <a:spcPts val="0"/>
              </a:spcAft>
              <a:buNone/>
            </a:pPr>
            <a:endParaRPr lang="en-US" dirty="0" smtClean="0">
              <a:latin typeface="Helvetica" pitchFamily="34" charset="0"/>
              <a:cs typeface="Helvetica" pitchFamily="34" charset="0"/>
            </a:endParaRPr>
          </a:p>
          <a:p>
            <a:pPr>
              <a:spcBef>
                <a:spcPts val="0"/>
              </a:spcBef>
            </a:pPr>
            <a:r>
              <a:rPr lang="en-US" b="1" dirty="0" smtClean="0">
                <a:latin typeface="Helvetica" pitchFamily="34" charset="0"/>
                <a:cs typeface="Helvetica" pitchFamily="34" charset="0"/>
              </a:rPr>
              <a:t>Levers in Action: Wisconsin Collaborative for Healthcare Quality</a:t>
            </a:r>
          </a:p>
          <a:p>
            <a:pPr indent="0">
              <a:spcBef>
                <a:spcPts val="0"/>
              </a:spcBef>
              <a:buNone/>
            </a:pPr>
            <a:r>
              <a:rPr lang="en-US" dirty="0" smtClean="0">
                <a:latin typeface="Helvetica" pitchFamily="34" charset="0"/>
                <a:cs typeface="Helvetica" pitchFamily="34" charset="0"/>
              </a:rPr>
              <a:t>	Chris Queram, President </a:t>
            </a:r>
            <a:r>
              <a:rPr lang="en-US" dirty="0">
                <a:latin typeface="Helvetica" pitchFamily="34" charset="0"/>
                <a:cs typeface="Helvetica" pitchFamily="34" charset="0"/>
              </a:rPr>
              <a:t>and </a:t>
            </a:r>
            <a:r>
              <a:rPr lang="en-US" dirty="0" smtClean="0">
                <a:latin typeface="Helvetica" pitchFamily="34" charset="0"/>
                <a:cs typeface="Helvetica" pitchFamily="34" charset="0"/>
              </a:rPr>
              <a:t>CEO</a:t>
            </a:r>
          </a:p>
          <a:p>
            <a:pPr indent="0">
              <a:spcBef>
                <a:spcPts val="0"/>
              </a:spcBef>
              <a:buNone/>
            </a:pPr>
            <a:endParaRPr lang="en-US" dirty="0" smtClean="0">
              <a:latin typeface="Helvetica" pitchFamily="34" charset="0"/>
              <a:cs typeface="Helvetica" pitchFamily="34" charset="0"/>
            </a:endParaRPr>
          </a:p>
          <a:p>
            <a:pPr>
              <a:spcBef>
                <a:spcPts val="0"/>
              </a:spcBef>
            </a:pPr>
            <a:r>
              <a:rPr lang="en-US" b="1" dirty="0">
                <a:latin typeface="Helvetica" pitchFamily="34" charset="0"/>
                <a:cs typeface="Helvetica" pitchFamily="34" charset="0"/>
              </a:rPr>
              <a:t>Levers in Action: </a:t>
            </a:r>
            <a:r>
              <a:rPr lang="en-US" b="1" dirty="0" smtClean="0">
                <a:latin typeface="Helvetica" pitchFamily="34" charset="0"/>
                <a:cs typeface="Helvetica" pitchFamily="34" charset="0"/>
              </a:rPr>
              <a:t>Oregon Health Care Quality Corporation</a:t>
            </a:r>
            <a:endParaRPr lang="en-US" b="1" dirty="0">
              <a:latin typeface="Helvetica" pitchFamily="34" charset="0"/>
              <a:cs typeface="Helvetica" pitchFamily="34" charset="0"/>
            </a:endParaRPr>
          </a:p>
          <a:p>
            <a:pPr indent="0">
              <a:spcBef>
                <a:spcPts val="0"/>
              </a:spcBef>
              <a:buNone/>
            </a:pPr>
            <a:r>
              <a:rPr lang="en-US" dirty="0" smtClean="0">
                <a:latin typeface="Helvetica" pitchFamily="34" charset="0"/>
                <a:cs typeface="Helvetica" pitchFamily="34" charset="0"/>
              </a:rPr>
              <a:t>   Mylia Christensen, Executive Director</a:t>
            </a:r>
            <a:r>
              <a:rPr lang="en-US" dirty="0">
                <a:latin typeface="Helvetica" pitchFamily="34" charset="0"/>
                <a:cs typeface="Helvetica" pitchFamily="34" charset="0"/>
              </a:rPr>
              <a:t>	</a:t>
            </a:r>
          </a:p>
          <a:p>
            <a:pPr>
              <a:spcBef>
                <a:spcPts val="0"/>
              </a:spcBef>
            </a:pPr>
            <a:endParaRPr lang="en-US" b="1" dirty="0" smtClean="0">
              <a:latin typeface="Helvetica" pitchFamily="34" charset="0"/>
              <a:cs typeface="Helvetica" pitchFamily="34" charset="0"/>
            </a:endParaRPr>
          </a:p>
          <a:p>
            <a:pPr>
              <a:spcBef>
                <a:spcPts val="0"/>
              </a:spcBef>
            </a:pPr>
            <a:r>
              <a:rPr lang="en-US" b="1" dirty="0" smtClean="0">
                <a:latin typeface="Helvetica" pitchFamily="34" charset="0"/>
                <a:cs typeface="Helvetica" pitchFamily="34" charset="0"/>
              </a:rPr>
              <a:t>Questions and Answers </a:t>
            </a:r>
          </a:p>
          <a:p>
            <a:pPr indent="0">
              <a:spcBef>
                <a:spcPts val="0"/>
              </a:spcBef>
              <a:buNone/>
            </a:pPr>
            <a:r>
              <a:rPr lang="en-US" dirty="0" smtClean="0">
                <a:latin typeface="Helvetica" pitchFamily="34" charset="0"/>
                <a:cs typeface="Helvetica" pitchFamily="34" charset="0"/>
              </a:rPr>
              <a:t>	Presenters</a:t>
            </a:r>
            <a:endParaRPr lang="en-US" dirty="0">
              <a:latin typeface="Helvetica" pitchFamily="34" charset="0"/>
              <a:cs typeface="Helvetica" pitchFamily="34" charset="0"/>
            </a:endParaRPr>
          </a:p>
        </p:txBody>
      </p:sp>
      <p:sp>
        <p:nvSpPr>
          <p:cNvPr id="7" name="Slide Number Placeholder 6"/>
          <p:cNvSpPr>
            <a:spLocks noGrp="1"/>
          </p:cNvSpPr>
          <p:nvPr>
            <p:ph type="sldNum" sz="quarter" idx="12"/>
          </p:nvPr>
        </p:nvSpPr>
        <p:spPr/>
        <p:txBody>
          <a:bodyPr/>
          <a:lstStyle/>
          <a:p>
            <a:fld id="{68EC7669-6A74-CE44-92EA-244AF84130AB}"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90234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30</a:t>
            </a:fld>
            <a:endParaRPr lang="en-US" dirty="0">
              <a:solidFill>
                <a:prstClr val="black"/>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396" y="2030254"/>
            <a:ext cx="4327208" cy="279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p:txBody>
          <a:bodyPr/>
          <a:lstStyle/>
          <a:p>
            <a:r>
              <a:rPr lang="en-US" dirty="0"/>
              <a:t>Measurement and Feedback in Action</a:t>
            </a:r>
          </a:p>
        </p:txBody>
      </p:sp>
    </p:spTree>
    <p:extLst>
      <p:ext uri="{BB962C8B-B14F-4D97-AF65-F5344CB8AC3E}">
        <p14:creationId xmlns:p14="http://schemas.microsoft.com/office/powerpoint/2010/main" val="306024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661416"/>
          </a:xfrm>
        </p:spPr>
        <p:txBody>
          <a:bodyPr/>
          <a:lstStyle/>
          <a:p>
            <a:r>
              <a:rPr lang="en-US" dirty="0"/>
              <a:t>Measurement and Feedback in Action</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31</a:t>
            </a:fld>
            <a:endParaRPr lang="en-US" dirty="0">
              <a:solidFill>
                <a:prstClr val="black"/>
              </a:solidFill>
            </a:endParaRPr>
          </a:p>
        </p:txBody>
      </p:sp>
      <p:pic>
        <p:nvPicPr>
          <p:cNvPr id="30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213" y="1447800"/>
            <a:ext cx="4219575"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0315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34612" r="35104" b="14629"/>
          <a:stretch/>
        </p:blipFill>
        <p:spPr>
          <a:xfrm>
            <a:off x="206806" y="1219200"/>
            <a:ext cx="8622869" cy="3793733"/>
          </a:xfrm>
          <a:prstGeom prst="rect">
            <a:avLst/>
          </a:prstGeom>
        </p:spPr>
      </p:pic>
      <p:sp>
        <p:nvSpPr>
          <p:cNvPr id="2" name="Title 1"/>
          <p:cNvSpPr>
            <a:spLocks noGrp="1"/>
          </p:cNvSpPr>
          <p:nvPr>
            <p:ph type="title"/>
          </p:nvPr>
        </p:nvSpPr>
        <p:spPr/>
        <p:txBody>
          <a:bodyPr/>
          <a:lstStyle/>
          <a:p>
            <a:r>
              <a:rPr lang="en-US" dirty="0" smtClean="0"/>
              <a:t>Report 3: </a:t>
            </a:r>
            <a:r>
              <a:rPr lang="en-US" i="1" dirty="0" smtClean="0"/>
              <a:t>View Provider Scores by Clinic</a:t>
            </a:r>
            <a:endParaRPr lang="en-US" dirty="0">
              <a:solidFill>
                <a:srgbClr val="0079C2"/>
              </a:solidFill>
            </a:endParaRPr>
          </a:p>
        </p:txBody>
      </p:sp>
      <p:sp>
        <p:nvSpPr>
          <p:cNvPr id="20" name="TextBox 19"/>
          <p:cNvSpPr txBox="1"/>
          <p:nvPr/>
        </p:nvSpPr>
        <p:spPr>
          <a:xfrm>
            <a:off x="4419600" y="4648200"/>
            <a:ext cx="1524000" cy="1985159"/>
          </a:xfrm>
          <a:prstGeom prst="rect">
            <a:avLst/>
          </a:prstGeom>
          <a:noFill/>
          <a:ln>
            <a:solidFill>
              <a:schemeClr val="tx1"/>
            </a:solidFill>
            <a:prstDash val="lgDash"/>
          </a:ln>
        </p:spPr>
        <p:txBody>
          <a:bodyPr wrap="square" rIns="0" rtlCol="0">
            <a:spAutoFit/>
          </a:bodyPr>
          <a:lstStyle/>
          <a:p>
            <a:r>
              <a:rPr lang="en-US" sz="1400" b="1" dirty="0" smtClean="0">
                <a:solidFill>
                  <a:prstClr val="black"/>
                </a:solidFill>
              </a:rPr>
              <a:t>Click on any of </a:t>
            </a:r>
          </a:p>
          <a:p>
            <a:r>
              <a:rPr lang="en-US" sz="1400" b="1" dirty="0" smtClean="0">
                <a:solidFill>
                  <a:prstClr val="black"/>
                </a:solidFill>
              </a:rPr>
              <a:t>the hyperlinked measures to see patient-level information.</a:t>
            </a:r>
          </a:p>
          <a:p>
            <a:endParaRPr lang="en-US" sz="1100" b="1" dirty="0" smtClean="0">
              <a:solidFill>
                <a:prstClr val="black"/>
              </a:solidFill>
            </a:endParaRPr>
          </a:p>
          <a:p>
            <a:r>
              <a:rPr lang="en-US" sz="1400" b="1" dirty="0" smtClean="0">
                <a:solidFill>
                  <a:prstClr val="black"/>
                </a:solidFill>
              </a:rPr>
              <a:t>Say we select Breast Cancer Screenings…</a:t>
            </a:r>
            <a:endParaRPr lang="en-US" sz="1400" b="1" dirty="0">
              <a:solidFill>
                <a:prstClr val="black"/>
              </a:solidFill>
            </a:endParaRPr>
          </a:p>
        </p:txBody>
      </p:sp>
      <p:sp>
        <p:nvSpPr>
          <p:cNvPr id="22" name="Left Brace 21"/>
          <p:cNvSpPr/>
          <p:nvPr/>
        </p:nvSpPr>
        <p:spPr>
          <a:xfrm>
            <a:off x="381000" y="2269732"/>
            <a:ext cx="228600" cy="2073668"/>
          </a:xfrm>
          <a:prstGeom prst="leftBrace">
            <a:avLst/>
          </a:prstGeom>
          <a:ln w="38100">
            <a:solidFill>
              <a:srgbClr val="F2664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9809878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Increasing Traffic to Portal</a:t>
            </a:r>
            <a:endParaRPr lang="en-US" dirty="0"/>
          </a:p>
        </p:txBody>
      </p:sp>
      <p:sp>
        <p:nvSpPr>
          <p:cNvPr id="6" name="Slide Number Placeholder 5"/>
          <p:cNvSpPr>
            <a:spLocks noGrp="1"/>
          </p:cNvSpPr>
          <p:nvPr>
            <p:ph type="sldNum" sz="quarter" idx="12"/>
          </p:nvPr>
        </p:nvSpPr>
        <p:spPr/>
        <p:txBody>
          <a:bodyPr/>
          <a:lstStyle/>
          <a:p>
            <a:fld id="{D3453D03-7149-4ADD-A50D-CC0ABCD6ECEC}" type="slidenum">
              <a:rPr lang="en-US" smtClean="0">
                <a:solidFill>
                  <a:prstClr val="black"/>
                </a:solidFill>
              </a:rPr>
              <a:pPr/>
              <a:t>33</a:t>
            </a:fld>
            <a:endParaRPr lang="en-US">
              <a:solidFill>
                <a:prstClr val="black"/>
              </a:solidFill>
            </a:endParaRPr>
          </a:p>
        </p:txBody>
      </p:sp>
      <p:graphicFrame>
        <p:nvGraphicFramePr>
          <p:cNvPr id="7" name="Chart 6"/>
          <p:cNvGraphicFramePr>
            <a:graphicFrameLocks/>
          </p:cNvGraphicFramePr>
          <p:nvPr>
            <p:extLst>
              <p:ext uri="{D42A27DB-BD31-4B8C-83A1-F6EECF244321}">
                <p14:modId xmlns:p14="http://schemas.microsoft.com/office/powerpoint/2010/main" val="933912540"/>
              </p:ext>
            </p:extLst>
          </p:nvPr>
        </p:nvGraphicFramePr>
        <p:xfrm>
          <a:off x="838200" y="1371600"/>
          <a:ext cx="6487644" cy="4038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22440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1000" y="1676400"/>
            <a:ext cx="8305800" cy="2133600"/>
          </a:xfrm>
          <a:prstGeom prst="rect">
            <a:avLst/>
          </a:prstGeom>
        </p:spPr>
        <p:txBody>
          <a:bodyPr vert="horz" lIns="91440" tIns="45720" rIns="91440" bIns="45720" rtlCol="0" anchor="ctr">
            <a:normAutofit/>
          </a:bodyPr>
          <a:lstStyle/>
          <a:p>
            <a:pPr algn="ctr">
              <a:spcBef>
                <a:spcPct val="0"/>
              </a:spcBef>
              <a:defRPr/>
            </a:pPr>
            <a:endParaRPr lang="en-US" sz="4400" b="1" dirty="0" smtClean="0">
              <a:solidFill>
                <a:srgbClr val="FF0000"/>
              </a:solidFill>
              <a:ea typeface="+mj-ea"/>
              <a:cs typeface="+mj-cs"/>
            </a:endParaRPr>
          </a:p>
        </p:txBody>
      </p:sp>
      <p:sp>
        <p:nvSpPr>
          <p:cNvPr id="5" name="Rectangle 3"/>
          <p:cNvSpPr txBox="1">
            <a:spLocks noChangeArrowheads="1"/>
          </p:cNvSpPr>
          <p:nvPr/>
        </p:nvSpPr>
        <p:spPr>
          <a:xfrm>
            <a:off x="1905000" y="4953000"/>
            <a:ext cx="4800600" cy="914400"/>
          </a:xfrm>
          <a:prstGeom prst="rect">
            <a:avLst/>
          </a:prstGeom>
        </p:spPr>
        <p:txBody>
          <a:bodyPr vert="horz" lIns="91440" tIns="45720" rIns="91440" bIns="45720" rtlCol="0">
            <a:normAutofit/>
          </a:bodyPr>
          <a:lstStyle/>
          <a:p>
            <a:pPr algn="ctr">
              <a:spcBef>
                <a:spcPct val="20000"/>
              </a:spcBef>
              <a:buFont typeface="Arial" pitchFamily="34" charset="0"/>
              <a:buNone/>
              <a:defRPr/>
            </a:pPr>
            <a:endParaRPr lang="en-US" sz="2000" b="1" dirty="0" smtClean="0">
              <a:solidFill>
                <a:prstClr val="black">
                  <a:tint val="75000"/>
                </a:prstClr>
              </a:solidFill>
            </a:endParaRPr>
          </a:p>
        </p:txBody>
      </p:sp>
      <p:sp>
        <p:nvSpPr>
          <p:cNvPr id="8" name="Title 1"/>
          <p:cNvSpPr txBox="1">
            <a:spLocks/>
          </p:cNvSpPr>
          <p:nvPr/>
        </p:nvSpPr>
        <p:spPr>
          <a:xfrm>
            <a:off x="457200" y="152400"/>
            <a:ext cx="8229600" cy="1143000"/>
          </a:xfrm>
          <a:prstGeom prst="rect">
            <a:avLst/>
          </a:prstGeom>
        </p:spPr>
        <p:txBody>
          <a:bodyPr vert="horz" lIns="91440" tIns="45720" rIns="91440" bIns="45720" rtlCol="0" anchor="ctr">
            <a:normAutofit/>
          </a:bodyPr>
          <a:lstStyle/>
          <a:p>
            <a:pPr>
              <a:spcBef>
                <a:spcPct val="0"/>
              </a:spcBef>
              <a:defRPr/>
            </a:pPr>
            <a:r>
              <a:rPr lang="en-US" sz="3200" dirty="0">
                <a:solidFill>
                  <a:srgbClr val="3B7B38"/>
                </a:solidFill>
                <a:latin typeface="Helvetica"/>
                <a:ea typeface="+mj-ea"/>
                <a:cs typeface="Helvetica"/>
              </a:rPr>
              <a:t>Getting Patients In For Needed Services</a:t>
            </a:r>
          </a:p>
        </p:txBody>
      </p:sp>
      <p:sp>
        <p:nvSpPr>
          <p:cNvPr id="12" name="Content Placeholder 2"/>
          <p:cNvSpPr txBox="1">
            <a:spLocks/>
          </p:cNvSpPr>
          <p:nvPr/>
        </p:nvSpPr>
        <p:spPr>
          <a:xfrm>
            <a:off x="609600" y="1219200"/>
            <a:ext cx="8229600" cy="5059363"/>
          </a:xfrm>
          <a:prstGeom prst="rect">
            <a:avLst/>
          </a:prstGeom>
        </p:spPr>
        <p:txBody>
          <a:bodyPr vert="horz" lIns="91440" tIns="45720" rIns="91440" bIns="45720" rtlCol="0">
            <a:normAutofit/>
          </a:bodyPr>
          <a:lstStyle/>
          <a:p>
            <a:r>
              <a:rPr lang="en-US" sz="2800" i="1" dirty="0" smtClean="0">
                <a:solidFill>
                  <a:prstClr val="black"/>
                </a:solidFill>
              </a:rPr>
              <a:t>“We take diabetes patients off our registry if they are getting care from an endocrinologist. And so we weren’t able to identify patients that weren’t getting this care until we got our reports. We were able to send that information to the primary care provider and reestablish that care.” </a:t>
            </a:r>
          </a:p>
          <a:p>
            <a:endParaRPr lang="en-US" sz="2800" dirty="0" smtClean="0">
              <a:solidFill>
                <a:prstClr val="black"/>
              </a:solidFill>
            </a:endParaRPr>
          </a:p>
          <a:p>
            <a:r>
              <a:rPr lang="en-US" sz="2800" dirty="0" smtClean="0">
                <a:solidFill>
                  <a:prstClr val="black"/>
                </a:solidFill>
              </a:rPr>
              <a:t>Susan Clack, MD</a:t>
            </a:r>
          </a:p>
          <a:p>
            <a:r>
              <a:rPr lang="en-US" sz="2800" dirty="0" smtClean="0">
                <a:solidFill>
                  <a:prstClr val="black"/>
                </a:solidFill>
              </a:rPr>
              <a:t>Pacific Medical Group</a:t>
            </a:r>
          </a:p>
          <a:p>
            <a:pPr marL="342900" indent="-342900">
              <a:spcBef>
                <a:spcPct val="20000"/>
              </a:spcBef>
              <a:buClr>
                <a:srgbClr val="B4CD95"/>
              </a:buClr>
              <a:defRPr/>
            </a:pPr>
            <a:endParaRPr lang="en-US" sz="2800" dirty="0" smtClean="0">
              <a:solidFill>
                <a:prstClr val="black"/>
              </a:solidFill>
            </a:endParaRPr>
          </a:p>
          <a:p>
            <a:pPr marL="342900" indent="-342900">
              <a:spcBef>
                <a:spcPct val="20000"/>
              </a:spcBef>
              <a:buClr>
                <a:srgbClr val="B4CD95"/>
              </a:buClr>
              <a:buFont typeface="Arial" pitchFamily="34" charset="0"/>
              <a:buChar char="•"/>
              <a:defRPr/>
            </a:pPr>
            <a:endParaRPr lang="en-US" sz="2800" dirty="0" smtClean="0">
              <a:solidFill>
                <a:prstClr val="black"/>
              </a:solidFill>
            </a:endParaRPr>
          </a:p>
          <a:p>
            <a:pPr marL="342900" indent="-342900">
              <a:spcBef>
                <a:spcPct val="20000"/>
              </a:spcBef>
              <a:buClr>
                <a:srgbClr val="B4CD95"/>
              </a:buClr>
              <a:buFont typeface="Arial" pitchFamily="34" charset="0"/>
              <a:buChar char="•"/>
              <a:defRPr/>
            </a:pPr>
            <a:endParaRPr lang="en-US" sz="2800" dirty="0" smtClean="0">
              <a:solidFill>
                <a:prstClr val="black"/>
              </a:solidFill>
            </a:endParaRPr>
          </a:p>
          <a:p>
            <a:pPr marL="342900" indent="-342900">
              <a:spcBef>
                <a:spcPct val="20000"/>
              </a:spcBef>
              <a:buClr>
                <a:srgbClr val="B4CD95"/>
              </a:buClr>
              <a:buFont typeface="Arial" pitchFamily="34" charset="0"/>
              <a:buChar char="•"/>
              <a:defRPr/>
            </a:pPr>
            <a:endParaRPr lang="en-US" sz="2800" dirty="0" smtClean="0">
              <a:solidFill>
                <a:prstClr val="black"/>
              </a:solidFill>
            </a:endParaRPr>
          </a:p>
        </p:txBody>
      </p:sp>
    </p:spTree>
    <p:extLst>
      <p:ext uri="{BB962C8B-B14F-4D97-AF65-F5344CB8AC3E}">
        <p14:creationId xmlns:p14="http://schemas.microsoft.com/office/powerpoint/2010/main" val="19266375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Reporting</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35</a:t>
            </a:fld>
            <a:endParaRPr lang="en-US" dirty="0">
              <a:solidFill>
                <a:prstClr val="black"/>
              </a:solidFill>
            </a:endParaRPr>
          </a:p>
        </p:txBody>
      </p:sp>
      <p:sp>
        <p:nvSpPr>
          <p:cNvPr id="8" name="Rectangle 7"/>
          <p:cNvSpPr/>
          <p:nvPr/>
        </p:nvSpPr>
        <p:spPr>
          <a:xfrm>
            <a:off x="2315775" y="4408668"/>
            <a:ext cx="4572000" cy="646331"/>
          </a:xfrm>
          <a:prstGeom prst="rect">
            <a:avLst/>
          </a:prstGeom>
        </p:spPr>
        <p:txBody>
          <a:bodyPr>
            <a:spAutoFit/>
          </a:bodyPr>
          <a:lstStyle/>
          <a:p>
            <a:pPr algn="ctr"/>
            <a:r>
              <a:rPr lang="en-US" dirty="0" smtClean="0">
                <a:solidFill>
                  <a:srgbClr val="221E1F"/>
                </a:solidFill>
                <a:latin typeface="Helvetica" panose="020B0604020202020204" pitchFamily="34" charset="0"/>
                <a:ea typeface="Calibri"/>
                <a:cs typeface="Helvetica" panose="020B0604020202020204" pitchFamily="34" charset="0"/>
              </a:rPr>
              <a:t>Compare </a:t>
            </a:r>
            <a:r>
              <a:rPr lang="en-US" dirty="0">
                <a:solidFill>
                  <a:srgbClr val="221E1F"/>
                </a:solidFill>
                <a:latin typeface="Helvetica" panose="020B0604020202020204" pitchFamily="34" charset="0"/>
                <a:ea typeface="Calibri"/>
                <a:cs typeface="Helvetica" panose="020B0604020202020204" pitchFamily="34" charset="0"/>
              </a:rPr>
              <a:t>treatment </a:t>
            </a:r>
            <a:r>
              <a:rPr lang="en-US" dirty="0" smtClean="0">
                <a:solidFill>
                  <a:srgbClr val="221E1F"/>
                </a:solidFill>
                <a:latin typeface="Helvetica" panose="020B0604020202020204" pitchFamily="34" charset="0"/>
                <a:ea typeface="Calibri"/>
                <a:cs typeface="Helvetica" panose="020B0604020202020204" pitchFamily="34" charset="0"/>
              </a:rPr>
              <a:t>results</a:t>
            </a:r>
            <a:r>
              <a:rPr lang="en-US" dirty="0">
                <a:solidFill>
                  <a:srgbClr val="221E1F"/>
                </a:solidFill>
                <a:latin typeface="Helvetica" panose="020B0604020202020204" pitchFamily="34" charset="0"/>
                <a:ea typeface="Calibri"/>
                <a:cs typeface="Helvetica" panose="020B0604020202020204" pitchFamily="34" charset="0"/>
              </a:rPr>
              <a:t>, </a:t>
            </a:r>
            <a:r>
              <a:rPr lang="en-US" dirty="0" smtClean="0">
                <a:solidFill>
                  <a:srgbClr val="221E1F"/>
                </a:solidFill>
                <a:latin typeface="Helvetica" panose="020B0604020202020204" pitchFamily="34" charset="0"/>
                <a:ea typeface="Calibri"/>
                <a:cs typeface="Helvetica" panose="020B0604020202020204" pitchFamily="34" charset="0"/>
              </a:rPr>
              <a:t>costs, </a:t>
            </a:r>
            <a:r>
              <a:rPr lang="en-US" dirty="0">
                <a:solidFill>
                  <a:srgbClr val="221E1F"/>
                </a:solidFill>
                <a:latin typeface="Helvetica" panose="020B0604020202020204" pitchFamily="34" charset="0"/>
                <a:ea typeface="Calibri"/>
                <a:cs typeface="Helvetica" panose="020B0604020202020204" pitchFamily="34" charset="0"/>
              </a:rPr>
              <a:t>and patient </a:t>
            </a:r>
            <a:r>
              <a:rPr lang="en-US" dirty="0" smtClean="0">
                <a:solidFill>
                  <a:srgbClr val="221E1F"/>
                </a:solidFill>
                <a:latin typeface="Helvetica" panose="020B0604020202020204" pitchFamily="34" charset="0"/>
                <a:ea typeface="Calibri"/>
                <a:cs typeface="Helvetica" panose="020B0604020202020204" pitchFamily="34" charset="0"/>
              </a:rPr>
              <a:t>experience </a:t>
            </a:r>
            <a:r>
              <a:rPr lang="en-US" dirty="0">
                <a:solidFill>
                  <a:srgbClr val="221E1F"/>
                </a:solidFill>
                <a:latin typeface="Helvetica" panose="020B0604020202020204" pitchFamily="34" charset="0"/>
                <a:ea typeface="Calibri"/>
                <a:cs typeface="Helvetica" panose="020B0604020202020204" pitchFamily="34" charset="0"/>
              </a:rPr>
              <a:t>for </a:t>
            </a:r>
            <a:r>
              <a:rPr lang="en-US" dirty="0" smtClean="0">
                <a:solidFill>
                  <a:srgbClr val="221E1F"/>
                </a:solidFill>
                <a:latin typeface="Helvetica" panose="020B0604020202020204" pitchFamily="34" charset="0"/>
                <a:ea typeface="Calibri"/>
                <a:cs typeface="Helvetica" panose="020B0604020202020204" pitchFamily="34" charset="0"/>
              </a:rPr>
              <a:t>consumers</a:t>
            </a:r>
            <a:endParaRPr lang="en-US" dirty="0">
              <a:solidFill>
                <a:prstClr val="black"/>
              </a:solidFill>
              <a:latin typeface="Helvetica" panose="020B0604020202020204" pitchFamily="34" charset="0"/>
              <a:cs typeface="Helvetica" panose="020B0604020202020204" pitchFamily="34" charset="0"/>
            </a:endParaRPr>
          </a:p>
        </p:txBody>
      </p:sp>
      <p:pic>
        <p:nvPicPr>
          <p:cNvPr id="7" name="Picture 2" descr="The public reporting lever is represented by a report card." title="Public Repor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4519" y="1812720"/>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1769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a:t>
            </a:r>
            <a:r>
              <a:rPr lang="en-US" dirty="0" smtClean="0"/>
              <a:t>Reporting in Action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36</a:t>
            </a:fld>
            <a:endParaRPr lang="en-US" dirty="0">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219200"/>
            <a:ext cx="6286875" cy="4559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5507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Reporting in Action</a:t>
            </a: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37</a:t>
            </a:fld>
            <a:endParaRPr lang="en-US" dirty="0">
              <a:solidFill>
                <a:prstClr val="black"/>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283150"/>
            <a:ext cx="5861048" cy="46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3260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and Technical Assistance</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38</a:t>
            </a:fld>
            <a:endParaRPr lang="en-US" dirty="0">
              <a:solidFill>
                <a:prstClr val="black"/>
              </a:solidFill>
            </a:endParaRPr>
          </a:p>
        </p:txBody>
      </p:sp>
      <p:pic>
        <p:nvPicPr>
          <p:cNvPr id="5" name="Picture 10" descr="The learning and technical assistance lever is represented by a conversation between two people." title="Learning and Technical Assist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1840" y="1833504"/>
            <a:ext cx="2560320" cy="256032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341299" y="4408668"/>
            <a:ext cx="4519180" cy="1200329"/>
          </a:xfrm>
          <a:prstGeom prst="rect">
            <a:avLst/>
          </a:prstGeom>
        </p:spPr>
        <p:txBody>
          <a:bodyPr wrap="square">
            <a:spAutoFit/>
          </a:bodyPr>
          <a:lstStyle/>
          <a:p>
            <a:pPr algn="ctr"/>
            <a:r>
              <a:rPr lang="en-US" dirty="0">
                <a:solidFill>
                  <a:prstClr val="black"/>
                </a:solidFill>
                <a:latin typeface="Helvetica" panose="020B0604020202020204" pitchFamily="34" charset="0"/>
                <a:cs typeface="Helvetica" panose="020B0604020202020204" pitchFamily="34" charset="0"/>
              </a:rPr>
              <a:t>Foster learning </a:t>
            </a:r>
            <a:r>
              <a:rPr lang="en-US" dirty="0" smtClean="0">
                <a:solidFill>
                  <a:prstClr val="black"/>
                </a:solidFill>
                <a:latin typeface="Helvetica" panose="020B0604020202020204" pitchFamily="34" charset="0"/>
                <a:cs typeface="Helvetica" panose="020B0604020202020204" pitchFamily="34" charset="0"/>
              </a:rPr>
              <a:t>environments </a:t>
            </a:r>
            <a:r>
              <a:rPr lang="en-US" dirty="0">
                <a:solidFill>
                  <a:prstClr val="black"/>
                </a:solidFill>
                <a:latin typeface="Helvetica" panose="020B0604020202020204" pitchFamily="34" charset="0"/>
                <a:cs typeface="Helvetica" panose="020B0604020202020204" pitchFamily="34" charset="0"/>
              </a:rPr>
              <a:t>that offer </a:t>
            </a:r>
            <a:r>
              <a:rPr lang="en-US" dirty="0" smtClean="0">
                <a:solidFill>
                  <a:prstClr val="black"/>
                </a:solidFill>
                <a:latin typeface="Helvetica" panose="020B0604020202020204" pitchFamily="34" charset="0"/>
                <a:cs typeface="Helvetica" panose="020B0604020202020204" pitchFamily="34" charset="0"/>
              </a:rPr>
              <a:t>training</a:t>
            </a:r>
            <a:r>
              <a:rPr lang="en-US" dirty="0">
                <a:solidFill>
                  <a:prstClr val="black"/>
                </a:solidFill>
                <a:latin typeface="Helvetica" panose="020B0604020202020204" pitchFamily="34" charset="0"/>
                <a:cs typeface="Helvetica" panose="020B0604020202020204" pitchFamily="34" charset="0"/>
              </a:rPr>
              <a:t>, resources, tools, </a:t>
            </a:r>
            <a:r>
              <a:rPr lang="en-US" dirty="0" smtClean="0">
                <a:solidFill>
                  <a:prstClr val="black"/>
                </a:solidFill>
                <a:latin typeface="Helvetica" panose="020B0604020202020204" pitchFamily="34" charset="0"/>
                <a:cs typeface="Helvetica" panose="020B0604020202020204" pitchFamily="34" charset="0"/>
              </a:rPr>
              <a:t>and </a:t>
            </a:r>
            <a:r>
              <a:rPr lang="en-US" dirty="0">
                <a:solidFill>
                  <a:prstClr val="black"/>
                </a:solidFill>
                <a:latin typeface="Helvetica" panose="020B0604020202020204" pitchFamily="34" charset="0"/>
                <a:cs typeface="Helvetica" panose="020B0604020202020204" pitchFamily="34" charset="0"/>
              </a:rPr>
              <a:t>guidance to help </a:t>
            </a:r>
            <a:r>
              <a:rPr lang="en-US" dirty="0" smtClean="0">
                <a:solidFill>
                  <a:prstClr val="black"/>
                </a:solidFill>
                <a:latin typeface="Helvetica" panose="020B0604020202020204" pitchFamily="34" charset="0"/>
                <a:cs typeface="Helvetica" panose="020B0604020202020204" pitchFamily="34" charset="0"/>
              </a:rPr>
              <a:t>organizations </a:t>
            </a:r>
            <a:r>
              <a:rPr lang="en-US" dirty="0">
                <a:solidFill>
                  <a:prstClr val="black"/>
                </a:solidFill>
                <a:latin typeface="Helvetica" panose="020B0604020202020204" pitchFamily="34" charset="0"/>
                <a:cs typeface="Helvetica" panose="020B0604020202020204" pitchFamily="34" charset="0"/>
              </a:rPr>
              <a:t>achieve </a:t>
            </a:r>
            <a:r>
              <a:rPr lang="en-US" dirty="0" smtClean="0">
                <a:solidFill>
                  <a:prstClr val="black"/>
                </a:solidFill>
                <a:latin typeface="Helvetica" panose="020B0604020202020204" pitchFamily="34" charset="0"/>
                <a:cs typeface="Helvetica" panose="020B0604020202020204" pitchFamily="34" charset="0"/>
              </a:rPr>
              <a:t>quality </a:t>
            </a:r>
            <a:r>
              <a:rPr lang="en-US" dirty="0">
                <a:solidFill>
                  <a:prstClr val="black"/>
                </a:solidFill>
                <a:latin typeface="Helvetica" panose="020B0604020202020204" pitchFamily="34" charset="0"/>
                <a:cs typeface="Helvetica" panose="020B0604020202020204" pitchFamily="34" charset="0"/>
              </a:rPr>
              <a:t>improvement </a:t>
            </a:r>
            <a:r>
              <a:rPr lang="en-US" dirty="0" smtClean="0">
                <a:solidFill>
                  <a:prstClr val="black"/>
                </a:solidFill>
                <a:latin typeface="Helvetica" panose="020B0604020202020204" pitchFamily="34" charset="0"/>
                <a:cs typeface="Helvetica" panose="020B0604020202020204" pitchFamily="34" charset="0"/>
              </a:rPr>
              <a:t>goals</a:t>
            </a:r>
            <a:endParaRPr lang="en-US" dirty="0">
              <a:solidFill>
                <a:prstClr val="black"/>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0285962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61416"/>
          </a:xfrm>
        </p:spPr>
        <p:txBody>
          <a:bodyPr/>
          <a:lstStyle/>
          <a:p>
            <a:r>
              <a:rPr lang="en-US" dirty="0" smtClean="0"/>
              <a:t>Learning and Technical Assistance in Action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39</a:t>
            </a:fld>
            <a:endParaRPr lang="en-US" dirty="0">
              <a:solidFill>
                <a:prstClr val="black"/>
              </a:solidFill>
            </a:endParaRP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076" y="1066800"/>
            <a:ext cx="5943847" cy="469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7149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r>
              <a:rPr lang="en-US" dirty="0" smtClean="0"/>
              <a:t>The National Quality Strategy and     Nine Levers for Program Alignment</a:t>
            </a:r>
            <a:endParaRPr lang="en-US" dirty="0"/>
          </a:p>
        </p:txBody>
      </p:sp>
      <p:sp>
        <p:nvSpPr>
          <p:cNvPr id="6" name="Subtitle 5"/>
          <p:cNvSpPr>
            <a:spLocks noGrp="1"/>
          </p:cNvSpPr>
          <p:nvPr>
            <p:ph type="subTitle" idx="1"/>
          </p:nvPr>
        </p:nvSpPr>
        <p:spPr/>
        <p:txBody>
          <a:bodyPr/>
          <a:lstStyle/>
          <a:p>
            <a:r>
              <a:rPr lang="en-US" dirty="0"/>
              <a:t>Nancy Wilson, </a:t>
            </a:r>
            <a:r>
              <a:rPr lang="en-US" dirty="0" smtClean="0"/>
              <a:t>B.S.N., M.D., M.P.H.</a:t>
            </a:r>
            <a:endParaRPr lang="en-US" dirty="0"/>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124585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Information Technology</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40</a:t>
            </a:fld>
            <a:endParaRPr lang="en-US" dirty="0">
              <a:solidFill>
                <a:prstClr val="black"/>
              </a:solidFill>
            </a:endParaRPr>
          </a:p>
        </p:txBody>
      </p:sp>
      <p:sp>
        <p:nvSpPr>
          <p:cNvPr id="8" name="Rectangle 7"/>
          <p:cNvSpPr/>
          <p:nvPr/>
        </p:nvSpPr>
        <p:spPr>
          <a:xfrm>
            <a:off x="2281416" y="4395461"/>
            <a:ext cx="4572000" cy="923330"/>
          </a:xfrm>
          <a:prstGeom prst="rect">
            <a:avLst/>
          </a:prstGeom>
        </p:spPr>
        <p:txBody>
          <a:bodyPr>
            <a:spAutoFit/>
          </a:bodyPr>
          <a:lstStyle/>
          <a:p>
            <a:pPr algn="ctr"/>
            <a:r>
              <a:rPr lang="en-US" dirty="0">
                <a:solidFill>
                  <a:prstClr val="black"/>
                </a:solidFill>
                <a:latin typeface="Helvetica" panose="020B0604020202020204" pitchFamily="34" charset="0"/>
                <a:cs typeface="Helvetica" panose="020B0604020202020204" pitchFamily="34" charset="0"/>
              </a:rPr>
              <a:t>Improve communication, </a:t>
            </a:r>
            <a:r>
              <a:rPr lang="en-US" dirty="0" smtClean="0">
                <a:solidFill>
                  <a:prstClr val="black"/>
                </a:solidFill>
                <a:latin typeface="Helvetica" panose="020B0604020202020204" pitchFamily="34" charset="0"/>
                <a:cs typeface="Helvetica" panose="020B0604020202020204" pitchFamily="34" charset="0"/>
              </a:rPr>
              <a:t>transparency</a:t>
            </a:r>
            <a:r>
              <a:rPr lang="en-US" dirty="0">
                <a:solidFill>
                  <a:prstClr val="black"/>
                </a:solidFill>
                <a:latin typeface="Helvetica" panose="020B0604020202020204" pitchFamily="34" charset="0"/>
                <a:cs typeface="Helvetica" panose="020B0604020202020204" pitchFamily="34" charset="0"/>
              </a:rPr>
              <a:t>, and </a:t>
            </a:r>
          </a:p>
          <a:p>
            <a:pPr algn="ctr"/>
            <a:r>
              <a:rPr lang="en-US" dirty="0">
                <a:solidFill>
                  <a:prstClr val="black"/>
                </a:solidFill>
                <a:latin typeface="Helvetica" panose="020B0604020202020204" pitchFamily="34" charset="0"/>
                <a:cs typeface="Helvetica" panose="020B0604020202020204" pitchFamily="34" charset="0"/>
              </a:rPr>
              <a:t>efficiency for better </a:t>
            </a:r>
            <a:r>
              <a:rPr lang="en-US" dirty="0" smtClean="0">
                <a:solidFill>
                  <a:prstClr val="black"/>
                </a:solidFill>
                <a:latin typeface="Helvetica" panose="020B0604020202020204" pitchFamily="34" charset="0"/>
                <a:cs typeface="Helvetica" panose="020B0604020202020204" pitchFamily="34" charset="0"/>
              </a:rPr>
              <a:t>coordinated </a:t>
            </a:r>
            <a:r>
              <a:rPr lang="en-US" dirty="0">
                <a:solidFill>
                  <a:prstClr val="black"/>
                </a:solidFill>
                <a:latin typeface="Helvetica" panose="020B0604020202020204" pitchFamily="34" charset="0"/>
                <a:cs typeface="Helvetica" panose="020B0604020202020204" pitchFamily="34" charset="0"/>
              </a:rPr>
              <a:t>health and </a:t>
            </a:r>
          </a:p>
          <a:p>
            <a:pPr algn="ctr"/>
            <a:r>
              <a:rPr lang="en-US" dirty="0">
                <a:solidFill>
                  <a:prstClr val="black"/>
                </a:solidFill>
                <a:latin typeface="Helvetica" panose="020B0604020202020204" pitchFamily="34" charset="0"/>
                <a:cs typeface="Helvetica" panose="020B0604020202020204" pitchFamily="34" charset="0"/>
              </a:rPr>
              <a:t>health </a:t>
            </a:r>
            <a:r>
              <a:rPr lang="en-US" dirty="0" smtClean="0">
                <a:solidFill>
                  <a:prstClr val="black"/>
                </a:solidFill>
                <a:latin typeface="Helvetica" panose="020B0604020202020204" pitchFamily="34" charset="0"/>
                <a:cs typeface="Helvetica" panose="020B0604020202020204" pitchFamily="34" charset="0"/>
              </a:rPr>
              <a:t>care</a:t>
            </a:r>
            <a:endParaRPr lang="en-US" dirty="0">
              <a:solidFill>
                <a:prstClr val="black"/>
              </a:solidFill>
              <a:latin typeface="Helvetica" panose="020B0604020202020204" pitchFamily="34" charset="0"/>
              <a:cs typeface="Helvetica" panose="020B0604020202020204"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256" y="1806144"/>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9082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Information Technology in Action</a:t>
            </a:r>
            <a:endParaRPr lang="en-US" dirty="0"/>
          </a:p>
        </p:txBody>
      </p:sp>
      <p:sp>
        <p:nvSpPr>
          <p:cNvPr id="3" name="Content Placeholder 2"/>
          <p:cNvSpPr>
            <a:spLocks noGrp="1"/>
          </p:cNvSpPr>
          <p:nvPr>
            <p:ph idx="1"/>
          </p:nvPr>
        </p:nvSpPr>
        <p:spPr>
          <a:xfrm>
            <a:off x="457200" y="4270962"/>
            <a:ext cx="8229600" cy="3958638"/>
          </a:xfrm>
        </p:spPr>
        <p:txBody>
          <a:bodyPr>
            <a:normAutofit/>
          </a:bodyPr>
          <a:lstStyle/>
          <a:p>
            <a:r>
              <a:rPr lang="en-US" dirty="0" smtClean="0">
                <a:latin typeface="Helvetica" panose="020B0604020202020204" pitchFamily="34" charset="0"/>
                <a:cs typeface="Helvetica" panose="020B0604020202020204" pitchFamily="34" charset="0"/>
              </a:rPr>
              <a:t>Q Corp partnered with Coalition for a Livable Future to provide information on chronic disease, pediatric preventive care , and potentially avoidable ED visits on the Regional Equity Atlas 2.0 . </a:t>
            </a:r>
          </a:p>
          <a:p>
            <a:endParaRPr lang="en-US" dirty="0" smtClean="0">
              <a:latin typeface="Helvetica" panose="020B0604020202020204" pitchFamily="34" charset="0"/>
              <a:cs typeface="Helvetica" panose="020B0604020202020204"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41</a:t>
            </a:fld>
            <a:endParaRPr lang="en-US" dirty="0">
              <a:solidFill>
                <a:prstClr val="black"/>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362468"/>
            <a:ext cx="5297789" cy="290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90214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61416"/>
          </a:xfrm>
        </p:spPr>
        <p:txBody>
          <a:bodyPr/>
          <a:lstStyle/>
          <a:p>
            <a:r>
              <a:rPr lang="en-US" dirty="0" smtClean="0"/>
              <a:t>Health Information Technology in Action</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42</a:t>
            </a:fld>
            <a:endParaRPr lang="en-US" dirty="0">
              <a:solidFill>
                <a:prstClr val="black"/>
              </a:solidFill>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039" y="1295400"/>
            <a:ext cx="4529922" cy="4816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6538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61416"/>
          </a:xfrm>
        </p:spPr>
        <p:txBody>
          <a:bodyPr/>
          <a:lstStyle/>
          <a:p>
            <a:r>
              <a:rPr lang="en-US" dirty="0" smtClean="0"/>
              <a:t>Levers in Action Drive Results</a:t>
            </a:r>
            <a:endParaRPr lang="en-US" dirty="0"/>
          </a:p>
        </p:txBody>
      </p:sp>
      <p:sp>
        <p:nvSpPr>
          <p:cNvPr id="3" name="Content Placeholder 2"/>
          <p:cNvSpPr>
            <a:spLocks noGrp="1"/>
          </p:cNvSpPr>
          <p:nvPr>
            <p:ph idx="1"/>
          </p:nvPr>
        </p:nvSpPr>
        <p:spPr>
          <a:xfrm>
            <a:off x="251916" y="4194762"/>
            <a:ext cx="8770795" cy="3958638"/>
          </a:xfrm>
        </p:spPr>
        <p:txBody>
          <a:bodyPr/>
          <a:lstStyle/>
          <a:p>
            <a:r>
              <a:rPr lang="en-US" dirty="0" smtClean="0">
                <a:latin typeface="Helvetica" panose="020B0604020202020204" pitchFamily="34" charset="0"/>
                <a:cs typeface="Helvetica" panose="020B0604020202020204" pitchFamily="34" charset="0"/>
              </a:rPr>
              <a:t>From July 2010 to June 2012, avoidable </a:t>
            </a:r>
            <a:r>
              <a:rPr lang="en-US" dirty="0">
                <a:latin typeface="Helvetica" panose="020B0604020202020204" pitchFamily="34" charset="0"/>
                <a:cs typeface="Helvetica" panose="020B0604020202020204" pitchFamily="34" charset="0"/>
              </a:rPr>
              <a:t>emergency department visits, as a percentage of total emergency department visits, have </a:t>
            </a:r>
            <a:r>
              <a:rPr lang="en-US" b="1" dirty="0">
                <a:latin typeface="Helvetica" panose="020B0604020202020204" pitchFamily="34" charset="0"/>
                <a:cs typeface="Helvetica" panose="020B0604020202020204" pitchFamily="34" charset="0"/>
              </a:rPr>
              <a:t>dropped from 16.8 percent to 13.9 percent among </a:t>
            </a:r>
            <a:r>
              <a:rPr lang="en-US" b="1" dirty="0" smtClean="0">
                <a:latin typeface="Helvetica" panose="020B0604020202020204" pitchFamily="34" charset="0"/>
                <a:cs typeface="Helvetica" panose="020B0604020202020204" pitchFamily="34" charset="0"/>
              </a:rPr>
              <a:t>children</a:t>
            </a:r>
            <a:r>
              <a:rPr lang="en-US" dirty="0" smtClean="0">
                <a:latin typeface="Helvetica" panose="020B0604020202020204" pitchFamily="34" charset="0"/>
                <a:cs typeface="Helvetica" panose="020B0604020202020204" pitchFamily="34" charset="0"/>
              </a:rPr>
              <a:t> and </a:t>
            </a:r>
            <a:r>
              <a:rPr lang="en-US" b="1" dirty="0" smtClean="0">
                <a:latin typeface="Helvetica" panose="020B0604020202020204" pitchFamily="34" charset="0"/>
                <a:cs typeface="Helvetica" panose="020B0604020202020204" pitchFamily="34" charset="0"/>
              </a:rPr>
              <a:t>11.0 </a:t>
            </a:r>
            <a:r>
              <a:rPr lang="en-US" b="1" dirty="0">
                <a:latin typeface="Helvetica" panose="020B0604020202020204" pitchFamily="34" charset="0"/>
                <a:cs typeface="Helvetica" panose="020B0604020202020204" pitchFamily="34" charset="0"/>
              </a:rPr>
              <a:t>percent to 10.1 </a:t>
            </a:r>
            <a:r>
              <a:rPr lang="en-US" b="1" dirty="0" smtClean="0">
                <a:latin typeface="Helvetica" panose="020B0604020202020204" pitchFamily="34" charset="0"/>
                <a:cs typeface="Helvetica" panose="020B0604020202020204" pitchFamily="34" charset="0"/>
              </a:rPr>
              <a:t>percent </a:t>
            </a:r>
            <a:r>
              <a:rPr lang="en-US" dirty="0" smtClean="0">
                <a:latin typeface="Helvetica" panose="020B0604020202020204" pitchFamily="34" charset="0"/>
                <a:cs typeface="Helvetica" panose="020B0604020202020204" pitchFamily="34" charset="0"/>
              </a:rPr>
              <a:t>among adults</a:t>
            </a:r>
            <a:endParaRPr lang="en-US" b="1" dirty="0">
              <a:latin typeface="Helvetica" panose="020B0604020202020204" pitchFamily="34" charset="0"/>
              <a:cs typeface="Helvetica" panose="020B0604020202020204" pitchFamily="34" charset="0"/>
            </a:endParaRPr>
          </a:p>
          <a:p>
            <a:endParaRPr lang="en-US" dirty="0">
              <a:latin typeface="Helvetica" panose="020B0604020202020204" pitchFamily="34" charset="0"/>
              <a:cs typeface="Helvetica" panose="020B0604020202020204"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43</a:t>
            </a:fld>
            <a:endParaRPr lang="en-US" dirty="0">
              <a:solidFill>
                <a:prstClr val="black"/>
              </a:solidFill>
            </a:endParaRP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7314" y="1234786"/>
            <a:ext cx="4286250" cy="2658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69" y="1234786"/>
            <a:ext cx="4355523" cy="2727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68856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a:xfrm>
            <a:off x="990600" y="1524000"/>
            <a:ext cx="7696200" cy="4449763"/>
          </a:xfrm>
        </p:spPr>
        <p:txBody>
          <a:bodyPr>
            <a:normAutofit/>
          </a:bodyPr>
          <a:lstStyle/>
          <a:p>
            <a:pPr>
              <a:buNone/>
            </a:pPr>
            <a:r>
              <a:rPr lang="en-US" sz="2400" b="1" dirty="0" smtClean="0"/>
              <a:t>Mylia Christensen</a:t>
            </a:r>
          </a:p>
          <a:p>
            <a:pPr>
              <a:buNone/>
            </a:pPr>
            <a:r>
              <a:rPr lang="en-US" sz="2400" dirty="0" smtClean="0"/>
              <a:t>Executive Director</a:t>
            </a:r>
          </a:p>
          <a:p>
            <a:pPr>
              <a:buNone/>
            </a:pPr>
            <a:r>
              <a:rPr lang="en-US" sz="2400" dirty="0" smtClean="0">
                <a:hlinkClick r:id="rId2"/>
              </a:rPr>
              <a:t>Mylia.Christensen@q-corp.org</a:t>
            </a:r>
            <a:r>
              <a:rPr lang="en-US" sz="2400" dirty="0" smtClean="0"/>
              <a:t> </a:t>
            </a:r>
          </a:p>
          <a:p>
            <a:pPr>
              <a:buNone/>
            </a:pPr>
            <a:r>
              <a:rPr lang="en-US" sz="2400" dirty="0" smtClean="0"/>
              <a:t>503-972-0862</a:t>
            </a:r>
          </a:p>
          <a:p>
            <a:pPr>
              <a:buNone/>
            </a:pPr>
            <a:endParaRPr lang="en-US" sz="2400" dirty="0" smtClean="0"/>
          </a:p>
          <a:p>
            <a:pPr>
              <a:buNone/>
            </a:pPr>
            <a:endParaRPr lang="en-US" sz="2400" dirty="0" smtClean="0"/>
          </a:p>
        </p:txBody>
      </p:sp>
      <p:sp>
        <p:nvSpPr>
          <p:cNvPr id="5" name="Slide Number Placeholder 4"/>
          <p:cNvSpPr>
            <a:spLocks noGrp="1"/>
          </p:cNvSpPr>
          <p:nvPr>
            <p:ph type="sldNum" sz="quarter" idx="12"/>
          </p:nvPr>
        </p:nvSpPr>
        <p:spPr/>
        <p:txBody>
          <a:bodyPr/>
          <a:lstStyle/>
          <a:p>
            <a:fld id="{D3453D03-7149-4ADD-A50D-CC0ABCD6ECEC}"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5246309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Helvetica" pitchFamily="34" charset="0"/>
                <a:cs typeface="Helvetica" pitchFamily="34" charset="0"/>
              </a:rPr>
              <a:t>How to Find </a:t>
            </a:r>
            <a:r>
              <a:rPr lang="en-US" dirty="0" smtClean="0">
                <a:latin typeface="Helvetica" pitchFamily="34" charset="0"/>
                <a:cs typeface="Helvetica" pitchFamily="34" charset="0"/>
              </a:rPr>
              <a:t>More Tools and Resources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45</a:t>
            </a:fld>
            <a:endParaRPr lang="en-US" dirty="0">
              <a:solidFill>
                <a:prstClr val="black"/>
              </a:solidFill>
            </a:endParaRPr>
          </a:p>
        </p:txBody>
      </p:sp>
      <p:sp>
        <p:nvSpPr>
          <p:cNvPr id="3" name="Rectangle 2"/>
          <p:cNvSpPr/>
          <p:nvPr/>
        </p:nvSpPr>
        <p:spPr>
          <a:xfrm>
            <a:off x="2743200" y="2013206"/>
            <a:ext cx="4073872" cy="369332"/>
          </a:xfrm>
          <a:prstGeom prst="rect">
            <a:avLst/>
          </a:prstGeom>
        </p:spPr>
        <p:txBody>
          <a:bodyPr wrap="none">
            <a:spAutoFit/>
          </a:bodyPr>
          <a:lstStyle/>
          <a:p>
            <a:r>
              <a:rPr lang="en-US" dirty="0">
                <a:hlinkClick r:id="rId3"/>
              </a:rPr>
              <a:t>http://www.ahrq.gov/workingforquality</a:t>
            </a:r>
            <a:r>
              <a:rPr lang="en-US" dirty="0" smtClean="0">
                <a:hlinkClick r:id="rId3"/>
              </a:rPr>
              <a:t>/</a:t>
            </a:r>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269486"/>
            <a:ext cx="2005213" cy="740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191" y="4267200"/>
            <a:ext cx="21240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563291\Desktop\NQS_banner_a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013206"/>
            <a:ext cx="6934200" cy="9525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438400" y="3085314"/>
            <a:ext cx="4117409" cy="369332"/>
          </a:xfrm>
          <a:prstGeom prst="rect">
            <a:avLst/>
          </a:prstGeom>
        </p:spPr>
        <p:txBody>
          <a:bodyPr wrap="none">
            <a:spAutoFit/>
          </a:bodyPr>
          <a:lstStyle/>
          <a:p>
            <a:r>
              <a:rPr lang="en-US" b="1" dirty="0">
                <a:hlinkClick r:id="rId3"/>
              </a:rPr>
              <a:t>http://</a:t>
            </a:r>
            <a:r>
              <a:rPr lang="en-US" b="1" dirty="0" smtClean="0">
                <a:hlinkClick r:id="rId3"/>
              </a:rPr>
              <a:t>www.ahrq.gov/workingforquality</a:t>
            </a:r>
            <a:r>
              <a:rPr lang="en-US" b="1" dirty="0" smtClean="0"/>
              <a:t> </a:t>
            </a:r>
            <a:endParaRPr lang="en-US" b="1" dirty="0"/>
          </a:p>
        </p:txBody>
      </p:sp>
      <p:sp>
        <p:nvSpPr>
          <p:cNvPr id="12" name="Rectangle 11"/>
          <p:cNvSpPr/>
          <p:nvPr/>
        </p:nvSpPr>
        <p:spPr>
          <a:xfrm>
            <a:off x="902208" y="5105400"/>
            <a:ext cx="1679883" cy="369332"/>
          </a:xfrm>
          <a:prstGeom prst="rect">
            <a:avLst/>
          </a:prstGeom>
        </p:spPr>
        <p:txBody>
          <a:bodyPr wrap="none">
            <a:spAutoFit/>
          </a:bodyPr>
          <a:lstStyle/>
          <a:p>
            <a:r>
              <a:rPr lang="en-US" b="1" dirty="0" smtClean="0">
                <a:hlinkClick r:id="rId7"/>
              </a:rPr>
              <a:t>www.wchq.org</a:t>
            </a:r>
            <a:r>
              <a:rPr lang="en-US" b="1" dirty="0" smtClean="0"/>
              <a:t> </a:t>
            </a:r>
            <a:endParaRPr lang="en-US" b="1" dirty="0"/>
          </a:p>
        </p:txBody>
      </p:sp>
      <p:sp>
        <p:nvSpPr>
          <p:cNvPr id="13" name="Rectangle 12"/>
          <p:cNvSpPr/>
          <p:nvPr/>
        </p:nvSpPr>
        <p:spPr>
          <a:xfrm>
            <a:off x="6300303" y="5105400"/>
            <a:ext cx="1792350" cy="369332"/>
          </a:xfrm>
          <a:prstGeom prst="rect">
            <a:avLst/>
          </a:prstGeom>
        </p:spPr>
        <p:txBody>
          <a:bodyPr wrap="none">
            <a:spAutoFit/>
          </a:bodyPr>
          <a:lstStyle/>
          <a:p>
            <a:r>
              <a:rPr lang="en-US" b="1" dirty="0" smtClean="0">
                <a:hlinkClick r:id="rId8"/>
              </a:rPr>
              <a:t>www.q-corp.org</a:t>
            </a:r>
            <a:r>
              <a:rPr lang="en-US" dirty="0" smtClean="0"/>
              <a:t> </a:t>
            </a:r>
            <a:endParaRPr lang="en-US" dirty="0"/>
          </a:p>
        </p:txBody>
      </p:sp>
    </p:spTree>
    <p:extLst>
      <p:ext uri="{BB962C8B-B14F-4D97-AF65-F5344CB8AC3E}">
        <p14:creationId xmlns:p14="http://schemas.microsoft.com/office/powerpoint/2010/main" val="13078223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r>
              <a:rPr lang="en-US" sz="4400" b="1" dirty="0" smtClean="0">
                <a:latin typeface="Helvetica" pitchFamily="34" charset="0"/>
                <a:cs typeface="Helvetica" pitchFamily="34" charset="0"/>
              </a:rPr>
              <a:t>Questions and Answers</a:t>
            </a:r>
            <a:endParaRPr lang="en-US" dirty="0">
              <a:solidFill>
                <a:schemeClr val="tx1"/>
              </a:solidFill>
              <a:latin typeface="Helvetica" pitchFamily="34" charset="0"/>
              <a:cs typeface="Helvetica" pitchFamily="34" charset="0"/>
            </a:endParaRPr>
          </a:p>
        </p:txBody>
      </p:sp>
      <p:sp>
        <p:nvSpPr>
          <p:cNvPr id="2" name="Subtitle 1"/>
          <p:cNvSpPr>
            <a:spLocks noGrp="1"/>
          </p:cNvSpPr>
          <p:nvPr>
            <p:ph type="subTitle" idx="1"/>
          </p:nvPr>
        </p:nvSpPr>
        <p:spPr/>
        <p:txBody>
          <a:bodyPr/>
          <a:lstStyle/>
          <a:p>
            <a:r>
              <a:rPr lang="en-US" dirty="0" smtClean="0"/>
              <a:t>Presenters</a:t>
            </a:r>
            <a:endParaRPr lang="en-US" dirty="0"/>
          </a:p>
        </p:txBody>
      </p:sp>
      <p:sp>
        <p:nvSpPr>
          <p:cNvPr id="8" name="Slide Number Placeholder 7"/>
          <p:cNvSpPr>
            <a:spLocks noGrp="1"/>
          </p:cNvSpPr>
          <p:nvPr>
            <p:ph type="sldNum" sz="quarter" idx="12"/>
          </p:nvPr>
        </p:nvSpPr>
        <p:spPr/>
        <p:txBody>
          <a:bodyPr/>
          <a:lstStyle/>
          <a:p>
            <a:fld id="{68EC7669-6A74-CE44-92EA-244AF84130AB}" type="slidenum">
              <a:rPr lang="en-US" smtClean="0"/>
              <a:pPr/>
              <a:t>46</a:t>
            </a:fld>
            <a:endParaRPr lang="en-US" dirty="0"/>
          </a:p>
        </p:txBody>
      </p:sp>
    </p:spTree>
    <p:extLst>
      <p:ext uri="{BB962C8B-B14F-4D97-AF65-F5344CB8AC3E}">
        <p14:creationId xmlns:p14="http://schemas.microsoft.com/office/powerpoint/2010/main" val="33051671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b="0" dirty="0" smtClean="0">
                <a:latin typeface="Helvetica" pitchFamily="34" charset="0"/>
                <a:cs typeface="Helvetica" pitchFamily="34" charset="0"/>
              </a:rPr>
              <a:t>Questions and Answers</a:t>
            </a:r>
            <a:endParaRPr lang="en-US" sz="3200" b="0" dirty="0">
              <a:latin typeface="Helvetica" pitchFamily="34" charset="0"/>
              <a:cs typeface="Helvetica" pitchFamily="34" charset="0"/>
            </a:endParaRPr>
          </a:p>
        </p:txBody>
      </p:sp>
      <p:sp>
        <p:nvSpPr>
          <p:cNvPr id="2" name="Content Placeholder 1"/>
          <p:cNvSpPr>
            <a:spLocks noGrp="1"/>
          </p:cNvSpPr>
          <p:nvPr>
            <p:ph idx="1"/>
          </p:nvPr>
        </p:nvSpPr>
        <p:spPr/>
        <p:txBody>
          <a:bodyPr/>
          <a:lstStyle/>
          <a:p>
            <a:pPr marL="457200" lvl="0" indent="-457200" algn="l">
              <a:buFont typeface="Arial" pitchFamily="34" charset="0"/>
              <a:buChar char="•"/>
            </a:pPr>
            <a:endParaRPr lang="en-US" sz="1600" dirty="0" smtClean="0">
              <a:latin typeface="Helvetica" pitchFamily="34" charset="0"/>
              <a:cs typeface="Helvetica" pitchFamily="34" charset="0"/>
            </a:endParaRPr>
          </a:p>
          <a:p>
            <a:pPr marL="457200" indent="-457200" algn="l">
              <a:buFont typeface="Arial" pitchFamily="34" charset="0"/>
              <a:buChar char="•"/>
            </a:pPr>
            <a:endParaRPr lang="en-US" dirty="0"/>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47</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332510" y="1512588"/>
            <a:ext cx="3586348" cy="4161837"/>
          </a:xfrm>
        </p:spPr>
        <p:txBody>
          <a:bodyPr>
            <a:normAutofit/>
          </a:bodyPr>
          <a:lstStyle/>
          <a:p>
            <a:pPr marL="0" indent="0">
              <a:buNone/>
            </a:pPr>
            <a:endParaRPr lang="en-US" dirty="0">
              <a:latin typeface="Helvetica" pitchFamily="34" charset="0"/>
              <a:cs typeface="Helvetica" pitchFamily="34" charset="0"/>
            </a:endParaRPr>
          </a:p>
          <a:p>
            <a:r>
              <a:rPr lang="en-US" dirty="0" smtClean="0">
                <a:latin typeface="Helvetica" pitchFamily="34" charset="0"/>
                <a:cs typeface="Helvetica" pitchFamily="34" charset="0"/>
              </a:rPr>
              <a:t>For users of the audio broadcast, submit questions via chat</a:t>
            </a:r>
          </a:p>
          <a:p>
            <a:endParaRPr lang="en-US" dirty="0" smtClean="0">
              <a:latin typeface="Helvetica" pitchFamily="34" charset="0"/>
              <a:cs typeface="Helvetica" pitchFamily="34" charset="0"/>
            </a:endParaRPr>
          </a:p>
          <a:p>
            <a:r>
              <a:rPr lang="en-US" dirty="0" smtClean="0">
                <a:latin typeface="Helvetica" pitchFamily="34" charset="0"/>
                <a:cs typeface="Helvetica" pitchFamily="34" charset="0"/>
              </a:rPr>
              <a:t>For those who dialed into the meeting, dial 14 to enter the question queue</a:t>
            </a:r>
          </a:p>
          <a:p>
            <a:endParaRPr lang="en-US" sz="2000" dirty="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500" y="1535668"/>
            <a:ext cx="5162550" cy="40465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ight Arrow 1"/>
          <p:cNvSpPr>
            <a:spLocks noChangeArrowheads="1"/>
          </p:cNvSpPr>
          <p:nvPr/>
        </p:nvSpPr>
        <p:spPr bwMode="auto">
          <a:xfrm rot="19252939" flipH="1">
            <a:off x="4572649" y="4176350"/>
            <a:ext cx="771242" cy="195514"/>
          </a:xfrm>
          <a:prstGeom prst="rightArrow">
            <a:avLst>
              <a:gd name="adj1" fmla="val 50000"/>
              <a:gd name="adj2" fmla="val 50000"/>
            </a:avLst>
          </a:prstGeom>
          <a:solidFill>
            <a:srgbClr val="FF0000"/>
          </a:solidFill>
          <a:ln w="9525">
            <a:solidFill>
              <a:schemeClr val="tx1"/>
            </a:solidFill>
            <a:round/>
            <a:headEnd/>
            <a:tailEnd/>
          </a:ln>
          <a:effectLst>
            <a:outerShdw dist="38100" dir="2700000" algn="tl" rotWithShape="0">
              <a:srgbClr val="808080">
                <a:alpha val="39998"/>
              </a:srgbClr>
            </a:outerShdw>
          </a:effectLst>
        </p:spPr>
        <p:txBody>
          <a:bodyPr/>
          <a:lstStyle/>
          <a:p>
            <a:endParaRPr lang="en-US" dirty="0">
              <a:solidFill>
                <a:prstClr val="black"/>
              </a:solidFill>
              <a:latin typeface="Franklin Gothic Book" pitchFamily="34" charset="0"/>
            </a:endParaRPr>
          </a:p>
        </p:txBody>
      </p:sp>
    </p:spTree>
    <p:extLst>
      <p:ext uri="{BB962C8B-B14F-4D97-AF65-F5344CB8AC3E}">
        <p14:creationId xmlns:p14="http://schemas.microsoft.com/office/powerpoint/2010/main" val="6115496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marL="0" indent="0" algn="ctr">
              <a:buNone/>
            </a:pPr>
            <a:endParaRPr lang="en-US" dirty="0" smtClean="0"/>
          </a:p>
          <a:p>
            <a:pPr marL="0" indent="0" algn="ctr">
              <a:buNone/>
            </a:pPr>
            <a:endParaRPr lang="en-US" dirty="0"/>
          </a:p>
          <a:p>
            <a:pPr marL="0" indent="0" algn="ctr">
              <a:buNone/>
            </a:pPr>
            <a:endParaRPr lang="en-US" sz="3600" dirty="0" smtClean="0">
              <a:latin typeface="Helvetica" pitchFamily="34" charset="0"/>
              <a:cs typeface="Helvetica" pitchFamily="34" charset="0"/>
            </a:endParaRPr>
          </a:p>
          <a:p>
            <a:pPr marL="0" indent="0" algn="ctr">
              <a:buNone/>
            </a:pPr>
            <a:r>
              <a:rPr lang="en-US" sz="3600" b="1" dirty="0" smtClean="0">
                <a:solidFill>
                  <a:srgbClr val="3B7B38"/>
                </a:solidFill>
                <a:latin typeface="Helvetica" pitchFamily="34" charset="0"/>
                <a:cs typeface="Helvetica" pitchFamily="34" charset="0"/>
              </a:rPr>
              <a:t>Thanks for attending today’s event</a:t>
            </a:r>
          </a:p>
          <a:p>
            <a:pPr marL="0" indent="0" algn="ctr">
              <a:buNone/>
            </a:pPr>
            <a:r>
              <a:rPr lang="en-US" sz="2600" dirty="0" smtClean="0">
                <a:latin typeface="Helvetica" pitchFamily="34" charset="0"/>
                <a:cs typeface="Helvetica" pitchFamily="34" charset="0"/>
              </a:rPr>
              <a:t>The presentation archive will be available on </a:t>
            </a:r>
            <a:r>
              <a:rPr lang="en-US" sz="2600" dirty="0" smtClean="0">
                <a:latin typeface="Helvetica" pitchFamily="34" charset="0"/>
                <a:cs typeface="Helvetica" pitchFamily="34" charset="0"/>
                <a:hlinkClick r:id="rId3"/>
              </a:rPr>
              <a:t>www.ahrq.gov/workingforquality</a:t>
            </a:r>
            <a:r>
              <a:rPr lang="en-US" sz="2600" dirty="0" smtClean="0">
                <a:latin typeface="Helvetica" pitchFamily="34" charset="0"/>
                <a:cs typeface="Helvetica" pitchFamily="34" charset="0"/>
              </a:rPr>
              <a:t> within 2 weeks </a:t>
            </a:r>
          </a:p>
          <a:p>
            <a:pPr marL="0" indent="0" algn="ctr">
              <a:buNone/>
            </a:pPr>
            <a:endParaRPr lang="en-US" sz="2600" dirty="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Please email questions to </a:t>
            </a:r>
            <a:r>
              <a:rPr lang="en-US" sz="2600" dirty="0" smtClean="0">
                <a:latin typeface="Helvetica" pitchFamily="34" charset="0"/>
                <a:cs typeface="Helvetica" pitchFamily="34" charset="0"/>
                <a:hlinkClick r:id="rId4"/>
              </a:rPr>
              <a:t>NQStrategy@ahrq.hhs.gov</a:t>
            </a:r>
            <a:r>
              <a:rPr lang="en-US" sz="2600" dirty="0" smtClean="0">
                <a:latin typeface="Helvetica" pitchFamily="34" charset="0"/>
                <a:cs typeface="Helvetica" pitchFamily="34" charset="0"/>
              </a:rPr>
              <a:t> </a:t>
            </a:r>
            <a:endParaRPr lang="en-US" sz="2600" dirty="0">
              <a:latin typeface="Helvetica" pitchFamily="34" charset="0"/>
              <a:cs typeface="Helvetica"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pPr/>
              <a:t>48</a:t>
            </a:fld>
            <a:endParaRPr lang="en-US" dirty="0"/>
          </a:p>
        </p:txBody>
      </p:sp>
    </p:spTree>
    <p:extLst>
      <p:ext uri="{BB962C8B-B14F-4D97-AF65-F5344CB8AC3E}">
        <p14:creationId xmlns:p14="http://schemas.microsoft.com/office/powerpoint/2010/main" val="26191216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quot;&quot;"/>
          <p:cNvPicPr>
            <a:picLocks noChangeAspect="1" noChangeArrowheads="1"/>
          </p:cNvPicPr>
          <p:nvPr/>
        </p:nvPicPr>
        <p:blipFill rotWithShape="1">
          <a:blip r:embed="rId3" cstate="print"/>
          <a:srcRect b="4246"/>
          <a:stretch/>
        </p:blipFill>
        <p:spPr bwMode="auto">
          <a:xfrm>
            <a:off x="855663" y="1276550"/>
            <a:ext cx="7507287" cy="4554234"/>
          </a:xfrm>
          <a:prstGeom prst="rect">
            <a:avLst/>
          </a:prstGeom>
          <a:noFill/>
          <a:ln w="9525">
            <a:noFill/>
            <a:miter lim="800000"/>
            <a:headEnd/>
            <a:tailEnd/>
          </a:ln>
          <a:effectLst/>
        </p:spPr>
      </p:pic>
      <p:sp>
        <p:nvSpPr>
          <p:cNvPr id="3" name="Title 2"/>
          <p:cNvSpPr>
            <a:spLocks noGrp="1"/>
          </p:cNvSpPr>
          <p:nvPr>
            <p:ph type="title"/>
          </p:nvPr>
        </p:nvSpPr>
        <p:spPr>
          <a:xfrm>
            <a:off x="457200" y="506388"/>
            <a:ext cx="8229600" cy="661416"/>
          </a:xfrm>
        </p:spPr>
        <p:txBody>
          <a:bodyPr/>
          <a:lstStyle/>
          <a:p>
            <a:r>
              <a:rPr lang="en-US" dirty="0" smtClean="0"/>
              <a:t>Background on the National Quality Strategy</a:t>
            </a:r>
            <a:endParaRPr lang="en-US" dirty="0"/>
          </a:p>
        </p:txBody>
      </p:sp>
      <p:sp>
        <p:nvSpPr>
          <p:cNvPr id="26628" name="Content Placeholder 2"/>
          <p:cNvSpPr>
            <a:spLocks noGrp="1"/>
          </p:cNvSpPr>
          <p:nvPr>
            <p:ph idx="1"/>
          </p:nvPr>
        </p:nvSpPr>
        <p:spPr>
          <a:xfrm>
            <a:off x="457200" y="1404319"/>
            <a:ext cx="8229600" cy="4211456"/>
          </a:xfrm>
        </p:spPr>
        <p:txBody>
          <a:bodyPr>
            <a:noAutofit/>
          </a:bodyPr>
          <a:lstStyle/>
          <a:p>
            <a:pPr eaLnBrk="1" hangingPunct="1">
              <a:spcBef>
                <a:spcPts val="600"/>
              </a:spcBef>
            </a:pPr>
            <a:r>
              <a:rPr lang="en-US" dirty="0" smtClean="0">
                <a:latin typeface="Helvetica" pitchFamily="34" charset="0"/>
                <a:cs typeface="Helvetica" pitchFamily="34" charset="0"/>
              </a:rPr>
              <a:t>Established by the Affordable Care Act to </a:t>
            </a:r>
            <a:r>
              <a:rPr lang="en-US" b="1" dirty="0" smtClean="0">
                <a:latin typeface="Helvetica" pitchFamily="34" charset="0"/>
                <a:cs typeface="Helvetica" pitchFamily="34" charset="0"/>
              </a:rPr>
              <a:t>improve the delivery of health care services, patient health outcomes, and population health</a:t>
            </a:r>
            <a:endParaRPr lang="en-US" dirty="0" smtClean="0">
              <a:latin typeface="Helvetica" pitchFamily="34" charset="0"/>
              <a:cs typeface="Helvetica" pitchFamily="34" charset="0"/>
            </a:endParaRPr>
          </a:p>
          <a:p>
            <a:pPr eaLnBrk="1" hangingPunct="1">
              <a:spcBef>
                <a:spcPts val="1200"/>
              </a:spcBef>
            </a:pPr>
            <a:r>
              <a:rPr lang="en-US" dirty="0" smtClean="0">
                <a:latin typeface="Helvetica" pitchFamily="34" charset="0"/>
                <a:cs typeface="Helvetica" pitchFamily="34" charset="0"/>
              </a:rPr>
              <a:t>The Strategy was first published in 2011 and serves as a </a:t>
            </a:r>
            <a:r>
              <a:rPr lang="en-US" b="1" dirty="0" smtClean="0">
                <a:latin typeface="Helvetica" pitchFamily="34" charset="0"/>
                <a:cs typeface="Helvetica" pitchFamily="34" charset="0"/>
              </a:rPr>
              <a:t>nationwide</a:t>
            </a:r>
            <a:r>
              <a:rPr lang="en-US" dirty="0" smtClean="0">
                <a:latin typeface="Helvetica" pitchFamily="34" charset="0"/>
                <a:cs typeface="Helvetica" pitchFamily="34" charset="0"/>
              </a:rPr>
              <a:t> </a:t>
            </a:r>
            <a:r>
              <a:rPr lang="en-US" b="1" dirty="0" smtClean="0">
                <a:latin typeface="Helvetica" pitchFamily="34" charset="0"/>
                <a:cs typeface="Helvetica" pitchFamily="34" charset="0"/>
              </a:rPr>
              <a:t>effort</a:t>
            </a:r>
            <a:r>
              <a:rPr lang="en-US" dirty="0" smtClean="0">
                <a:latin typeface="Helvetica" pitchFamily="34" charset="0"/>
                <a:cs typeface="Helvetica" pitchFamily="34" charset="0"/>
              </a:rPr>
              <a:t> to improve health and health care across America</a:t>
            </a:r>
          </a:p>
          <a:p>
            <a:pPr eaLnBrk="1" hangingPunct="1">
              <a:spcBef>
                <a:spcPts val="1200"/>
              </a:spcBef>
            </a:pPr>
            <a:r>
              <a:rPr lang="en-US" dirty="0" smtClean="0">
                <a:latin typeface="Helvetica" pitchFamily="34" charset="0"/>
                <a:cs typeface="Helvetica" pitchFamily="34" charset="0"/>
              </a:rPr>
              <a:t>The Strategy was iteratively designed by public and private stakeholders, and provides an opportunity to </a:t>
            </a:r>
            <a:r>
              <a:rPr lang="en-US" b="1" dirty="0" smtClean="0">
                <a:latin typeface="Helvetica" pitchFamily="34" charset="0"/>
                <a:cs typeface="Helvetica" pitchFamily="34" charset="0"/>
              </a:rPr>
              <a:t>align quality </a:t>
            </a:r>
            <a:r>
              <a:rPr lang="en-US" b="1" dirty="0">
                <a:latin typeface="Helvetica" pitchFamily="34" charset="0"/>
                <a:cs typeface="Helvetica" pitchFamily="34" charset="0"/>
              </a:rPr>
              <a:t>measures and quality improvement </a:t>
            </a:r>
            <a:r>
              <a:rPr lang="en-US" b="1" dirty="0" smtClean="0">
                <a:latin typeface="Helvetica" pitchFamily="34" charset="0"/>
                <a:cs typeface="Helvetica" pitchFamily="34" charset="0"/>
              </a:rPr>
              <a:t>activities</a:t>
            </a:r>
          </a:p>
          <a:p>
            <a:pPr marL="0" indent="0" eaLnBrk="1" hangingPunct="1">
              <a:spcBef>
                <a:spcPts val="1200"/>
              </a:spcBef>
              <a:buNone/>
            </a:pPr>
            <a:endParaRPr lang="en-US" dirty="0" smtClean="0">
              <a:latin typeface="Helvetica" pitchFamily="34" charset="0"/>
              <a:cs typeface="Helvetica" pitchFamily="34" charset="0"/>
            </a:endParaRPr>
          </a:p>
          <a:p>
            <a:pPr marL="0" indent="0">
              <a:buNone/>
            </a:pPr>
            <a:r>
              <a:rPr lang="en-US" dirty="0" smtClean="0">
                <a:latin typeface="Helvetica" pitchFamily="34" charset="0"/>
                <a:cs typeface="Helvetica" pitchFamily="34" charset="0"/>
              </a:rPr>
              <a:t> </a:t>
            </a:r>
          </a:p>
        </p:txBody>
      </p:sp>
      <p:sp>
        <p:nvSpPr>
          <p:cNvPr id="5" name="Slide Number Placeholder 4"/>
          <p:cNvSpPr>
            <a:spLocks noGrp="1"/>
          </p:cNvSpPr>
          <p:nvPr>
            <p:ph type="sldNum" sz="quarter" idx="12"/>
          </p:nvPr>
        </p:nvSpPr>
        <p:spPr/>
        <p:txBody>
          <a:bodyPr/>
          <a:lstStyle/>
          <a:p>
            <a:fld id="{68EC7669-6A74-CE44-92EA-244AF84130A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072315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The IHI Triple Aim and NQS Three Aims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latin typeface="Helvetica" pitchFamily="34" charset="0"/>
                <a:cs typeface="Helvetica" pitchFamily="34" charset="0"/>
              </a:rPr>
              <a:pPr/>
              <a:t>6</a:t>
            </a:fld>
            <a:endParaRPr lang="en-US" dirty="0">
              <a:solidFill>
                <a:prstClr val="black"/>
              </a:solidFill>
              <a:latin typeface="Helvetica" pitchFamily="34" charset="0"/>
              <a:cs typeface="Helvetica" pitchFamily="34" charset="0"/>
            </a:endParaRPr>
          </a:p>
        </p:txBody>
      </p:sp>
      <p:pic>
        <p:nvPicPr>
          <p:cNvPr id="5" name="Picture 2" descr="http://www.ihi.org/offerings/Initiatives/TripleAim/PublishingImages/TripleAimBW%20Revis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718" y="2614374"/>
            <a:ext cx="2133600" cy="20034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6511" y="2346349"/>
            <a:ext cx="2602997" cy="1892812"/>
          </a:xfrm>
          <a:prstGeom prst="rect">
            <a:avLst/>
          </a:prstGeom>
        </p:spPr>
      </p:pic>
      <p:sp>
        <p:nvSpPr>
          <p:cNvPr id="7" name="TextBox 6"/>
          <p:cNvSpPr txBox="1"/>
          <p:nvPr/>
        </p:nvSpPr>
        <p:spPr>
          <a:xfrm>
            <a:off x="1699161" y="1438696"/>
            <a:ext cx="1295400" cy="1200329"/>
          </a:xfrm>
          <a:prstGeom prst="rect">
            <a:avLst/>
          </a:prstGeom>
          <a:noFill/>
        </p:spPr>
        <p:txBody>
          <a:bodyPr wrap="square" rtlCol="0">
            <a:spAutoFit/>
          </a:bodyPr>
          <a:lstStyle/>
          <a:p>
            <a:pPr algn="ctr" defTabSz="457200"/>
            <a:r>
              <a:rPr lang="en-US" sz="1200" b="1" dirty="0">
                <a:solidFill>
                  <a:prstClr val="black"/>
                </a:solidFill>
              </a:rPr>
              <a:t>Improving the patient experience of care</a:t>
            </a:r>
            <a:r>
              <a:rPr lang="en-US" sz="1200" dirty="0">
                <a:solidFill>
                  <a:prstClr val="black"/>
                </a:solidFill>
              </a:rPr>
              <a:t> </a:t>
            </a:r>
          </a:p>
          <a:p>
            <a:pPr algn="ctr" defTabSz="457200"/>
            <a:r>
              <a:rPr lang="en-US" sz="1200" dirty="0">
                <a:solidFill>
                  <a:prstClr val="black"/>
                </a:solidFill>
              </a:rPr>
              <a:t>(including quality and satisfaction)</a:t>
            </a:r>
          </a:p>
        </p:txBody>
      </p:sp>
      <p:sp>
        <p:nvSpPr>
          <p:cNvPr id="8" name="TextBox 7"/>
          <p:cNvSpPr txBox="1"/>
          <p:nvPr/>
        </p:nvSpPr>
        <p:spPr>
          <a:xfrm>
            <a:off x="367145" y="4680531"/>
            <a:ext cx="1295400" cy="646331"/>
          </a:xfrm>
          <a:prstGeom prst="rect">
            <a:avLst/>
          </a:prstGeom>
          <a:noFill/>
        </p:spPr>
        <p:txBody>
          <a:bodyPr wrap="square" rtlCol="0">
            <a:spAutoFit/>
          </a:bodyPr>
          <a:lstStyle/>
          <a:p>
            <a:pPr algn="ctr" defTabSz="457200"/>
            <a:r>
              <a:rPr lang="en-US" sz="1200" b="1" dirty="0">
                <a:solidFill>
                  <a:prstClr val="black"/>
                </a:solidFill>
              </a:rPr>
              <a:t>Improving the health of populations</a:t>
            </a:r>
          </a:p>
        </p:txBody>
      </p:sp>
      <p:sp>
        <p:nvSpPr>
          <p:cNvPr id="9" name="Rectangle 8"/>
          <p:cNvSpPr/>
          <p:nvPr/>
        </p:nvSpPr>
        <p:spPr>
          <a:xfrm>
            <a:off x="2819400" y="4692320"/>
            <a:ext cx="1512648" cy="646331"/>
          </a:xfrm>
          <a:prstGeom prst="rect">
            <a:avLst/>
          </a:prstGeom>
        </p:spPr>
        <p:txBody>
          <a:bodyPr wrap="square">
            <a:spAutoFit/>
          </a:bodyPr>
          <a:lstStyle/>
          <a:p>
            <a:pPr algn="ctr" defTabSz="457200"/>
            <a:r>
              <a:rPr lang="en-US" sz="1200" b="1" dirty="0">
                <a:solidFill>
                  <a:prstClr val="black"/>
                </a:solidFill>
              </a:rPr>
              <a:t>Reducing the per capita cost of health care</a:t>
            </a:r>
          </a:p>
        </p:txBody>
      </p:sp>
      <p:sp>
        <p:nvSpPr>
          <p:cNvPr id="10" name="Rectangle 9"/>
          <p:cNvSpPr/>
          <p:nvPr/>
        </p:nvSpPr>
        <p:spPr>
          <a:xfrm>
            <a:off x="5821209" y="1651419"/>
            <a:ext cx="2133600" cy="830997"/>
          </a:xfrm>
          <a:prstGeom prst="rect">
            <a:avLst/>
          </a:prstGeom>
        </p:spPr>
        <p:txBody>
          <a:bodyPr wrap="square">
            <a:spAutoFit/>
          </a:bodyPr>
          <a:lstStyle/>
          <a:p>
            <a:pPr algn="ctr" defTabSz="457200"/>
            <a:r>
              <a:rPr lang="en-US" sz="1200" b="1" dirty="0">
                <a:solidFill>
                  <a:srgbClr val="4861A4"/>
                </a:solidFill>
                <a:cs typeface="Helvetica" pitchFamily="34" charset="0"/>
              </a:rPr>
              <a:t>Better</a:t>
            </a:r>
            <a:r>
              <a:rPr lang="en-US" sz="1200" b="1" dirty="0">
                <a:solidFill>
                  <a:prstClr val="black"/>
                </a:solidFill>
              </a:rPr>
              <a:t> </a:t>
            </a:r>
            <a:r>
              <a:rPr lang="en-US" sz="1200" b="1" dirty="0">
                <a:solidFill>
                  <a:srgbClr val="4861A4"/>
                </a:solidFill>
                <a:cs typeface="Helvetica" pitchFamily="34" charset="0"/>
              </a:rPr>
              <a:t>Care</a:t>
            </a:r>
            <a:r>
              <a:rPr lang="en-US" sz="1000" b="1" dirty="0">
                <a:solidFill>
                  <a:prstClr val="black"/>
                </a:solidFill>
              </a:rPr>
              <a:t>: </a:t>
            </a:r>
            <a:r>
              <a:rPr lang="en-US" sz="1200" dirty="0">
                <a:solidFill>
                  <a:prstClr val="black"/>
                </a:solidFill>
              </a:rPr>
              <a:t>Improve overall </a:t>
            </a:r>
            <a:r>
              <a:rPr lang="en-US" sz="1200" dirty="0" smtClean="0">
                <a:solidFill>
                  <a:prstClr val="black"/>
                </a:solidFill>
              </a:rPr>
              <a:t>quality </a:t>
            </a:r>
            <a:r>
              <a:rPr lang="en-US" sz="1200" dirty="0">
                <a:solidFill>
                  <a:prstClr val="black"/>
                </a:solidFill>
              </a:rPr>
              <a:t>by making health care more patient-centered, reliable, accessible, and </a:t>
            </a:r>
            <a:r>
              <a:rPr lang="en-US" sz="1200" dirty="0" smtClean="0">
                <a:solidFill>
                  <a:prstClr val="black"/>
                </a:solidFill>
              </a:rPr>
              <a:t>safe</a:t>
            </a:r>
            <a:endParaRPr lang="en-US" sz="1200" dirty="0">
              <a:solidFill>
                <a:prstClr val="black"/>
              </a:solidFill>
            </a:endParaRPr>
          </a:p>
        </p:txBody>
      </p:sp>
      <p:sp>
        <p:nvSpPr>
          <p:cNvPr id="11" name="Rectangle 10"/>
          <p:cNvSpPr/>
          <p:nvPr/>
        </p:nvSpPr>
        <p:spPr>
          <a:xfrm>
            <a:off x="4717472" y="4239161"/>
            <a:ext cx="1911927" cy="1569660"/>
          </a:xfrm>
          <a:prstGeom prst="rect">
            <a:avLst/>
          </a:prstGeom>
        </p:spPr>
        <p:txBody>
          <a:bodyPr wrap="square">
            <a:spAutoFit/>
          </a:bodyPr>
          <a:lstStyle/>
          <a:p>
            <a:pPr algn="ctr" defTabSz="457200"/>
            <a:r>
              <a:rPr lang="en-US" sz="1200" b="1" dirty="0">
                <a:solidFill>
                  <a:srgbClr val="F79646">
                    <a:lumMod val="75000"/>
                  </a:srgbClr>
                </a:solidFill>
                <a:cs typeface="Helvetica" pitchFamily="34" charset="0"/>
              </a:rPr>
              <a:t>Healthy People/Healthy Communities</a:t>
            </a:r>
            <a:r>
              <a:rPr lang="en-US" sz="1000" b="1" dirty="0">
                <a:solidFill>
                  <a:prstClr val="black"/>
                </a:solidFill>
              </a:rPr>
              <a:t>: </a:t>
            </a:r>
            <a:r>
              <a:rPr lang="en-US" sz="1200" dirty="0">
                <a:solidFill>
                  <a:prstClr val="black"/>
                </a:solidFill>
              </a:rPr>
              <a:t>Improve the health of the U.S. population by supporting proven interventions to address behavioral, </a:t>
            </a:r>
            <a:r>
              <a:rPr lang="en-US" sz="1200" dirty="0" smtClean="0">
                <a:solidFill>
                  <a:prstClr val="black"/>
                </a:solidFill>
              </a:rPr>
              <a:t>social, and </a:t>
            </a:r>
            <a:r>
              <a:rPr lang="en-US" sz="1200" dirty="0">
                <a:solidFill>
                  <a:prstClr val="black"/>
                </a:solidFill>
              </a:rPr>
              <a:t>environmental determinants of </a:t>
            </a:r>
            <a:r>
              <a:rPr lang="en-US" sz="1200" dirty="0" smtClean="0">
                <a:solidFill>
                  <a:prstClr val="black"/>
                </a:solidFill>
              </a:rPr>
              <a:t>health</a:t>
            </a:r>
            <a:endParaRPr lang="en-US" sz="1200" dirty="0">
              <a:solidFill>
                <a:prstClr val="black"/>
              </a:solidFill>
            </a:endParaRPr>
          </a:p>
        </p:txBody>
      </p:sp>
      <p:sp>
        <p:nvSpPr>
          <p:cNvPr id="12" name="Rectangle 11"/>
          <p:cNvSpPr/>
          <p:nvPr/>
        </p:nvSpPr>
        <p:spPr>
          <a:xfrm>
            <a:off x="7289297" y="4561021"/>
            <a:ext cx="1752600" cy="1015663"/>
          </a:xfrm>
          <a:prstGeom prst="rect">
            <a:avLst/>
          </a:prstGeom>
        </p:spPr>
        <p:txBody>
          <a:bodyPr wrap="square">
            <a:spAutoFit/>
          </a:bodyPr>
          <a:lstStyle/>
          <a:p>
            <a:pPr algn="ctr" defTabSz="457200"/>
            <a:r>
              <a:rPr lang="en-US" sz="1200" b="1" dirty="0">
                <a:solidFill>
                  <a:srgbClr val="4FA04B">
                    <a:lumMod val="75000"/>
                  </a:srgbClr>
                </a:solidFill>
                <a:cs typeface="Helvetica" pitchFamily="34" charset="0"/>
              </a:rPr>
              <a:t>Affordable</a:t>
            </a:r>
            <a:r>
              <a:rPr lang="en-US" sz="1200" b="1" dirty="0">
                <a:solidFill>
                  <a:prstClr val="black"/>
                </a:solidFill>
              </a:rPr>
              <a:t> </a:t>
            </a:r>
            <a:r>
              <a:rPr lang="en-US" sz="1200" b="1" dirty="0">
                <a:solidFill>
                  <a:srgbClr val="4FA04B">
                    <a:lumMod val="75000"/>
                  </a:srgbClr>
                </a:solidFill>
                <a:cs typeface="Helvetica" pitchFamily="34" charset="0"/>
              </a:rPr>
              <a:t>Care</a:t>
            </a:r>
            <a:r>
              <a:rPr lang="en-US" sz="1000" b="1" dirty="0">
                <a:solidFill>
                  <a:prstClr val="black"/>
                </a:solidFill>
              </a:rPr>
              <a:t>: </a:t>
            </a:r>
            <a:r>
              <a:rPr lang="en-US" sz="1200" dirty="0">
                <a:solidFill>
                  <a:prstClr val="black"/>
                </a:solidFill>
              </a:rPr>
              <a:t>Reduce the cost of quality health care for individuals, families, employers, and </a:t>
            </a:r>
            <a:r>
              <a:rPr lang="en-US" sz="1200" dirty="0" smtClean="0">
                <a:solidFill>
                  <a:prstClr val="black"/>
                </a:solidFill>
              </a:rPr>
              <a:t>government</a:t>
            </a:r>
            <a:endParaRPr lang="en-US" sz="1200" dirty="0">
              <a:solidFill>
                <a:prstClr val="black"/>
              </a:solidFill>
            </a:endParaRPr>
          </a:p>
        </p:txBody>
      </p:sp>
      <p:cxnSp>
        <p:nvCxnSpPr>
          <p:cNvPr id="14" name="Straight Connector 13"/>
          <p:cNvCxnSpPr/>
          <p:nvPr/>
        </p:nvCxnSpPr>
        <p:spPr>
          <a:xfrm>
            <a:off x="4572000" y="1447800"/>
            <a:ext cx="0" cy="4114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6889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159106"/>
            <a:ext cx="9143997" cy="6539786"/>
          </a:xfrm>
        </p:spPr>
      </p:pic>
      <p:sp>
        <p:nvSpPr>
          <p:cNvPr id="3" name="Slide Number Placeholder 4"/>
          <p:cNvSpPr>
            <a:spLocks noGrp="1"/>
          </p:cNvSpPr>
          <p:nvPr>
            <p:ph type="sldNum" sz="quarter" idx="12"/>
          </p:nvPr>
        </p:nvSpPr>
        <p:spPr>
          <a:xfrm>
            <a:off x="6553200" y="6356350"/>
            <a:ext cx="2133600" cy="365125"/>
          </a:xfrm>
        </p:spPr>
        <p:txBody>
          <a:bodyPr/>
          <a:lstStyle/>
          <a:p>
            <a:fld id="{68EC7669-6A74-CE44-92EA-244AF84130AB}"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3424181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Why We’re Here Today: Levers</a:t>
            </a:r>
            <a:endParaRPr lang="en-US" b="1" dirty="0"/>
          </a:p>
        </p:txBody>
      </p:sp>
      <p:sp>
        <p:nvSpPr>
          <p:cNvPr id="3" name="Content Placeholder 2"/>
          <p:cNvSpPr>
            <a:spLocks noGrp="1"/>
          </p:cNvSpPr>
          <p:nvPr>
            <p:ph idx="1"/>
          </p:nvPr>
        </p:nvSpPr>
        <p:spPr/>
        <p:txBody>
          <a:bodyPr/>
          <a:lstStyle/>
          <a:p>
            <a:pPr marL="0" indent="0">
              <a:buNone/>
            </a:pPr>
            <a:r>
              <a:rPr lang="en-US" dirty="0">
                <a:latin typeface="Helvetica" pitchFamily="34" charset="0"/>
                <a:cs typeface="Helvetica" pitchFamily="34" charset="0"/>
              </a:rPr>
              <a:t>The Strategy’s aims and priorities are </a:t>
            </a:r>
            <a:r>
              <a:rPr lang="en-US" dirty="0" smtClean="0">
                <a:latin typeface="Helvetica" pitchFamily="34" charset="0"/>
                <a:cs typeface="Helvetica" pitchFamily="34" charset="0"/>
              </a:rPr>
              <a:t>supported by </a:t>
            </a:r>
            <a:r>
              <a:rPr lang="en-US" b="1" dirty="0">
                <a:latin typeface="Helvetica" panose="020B0604020202020204" pitchFamily="34" charset="0"/>
                <a:cs typeface="Helvetica" panose="020B0604020202020204" pitchFamily="34" charset="0"/>
              </a:rPr>
              <a:t>the nine National Quality Strategy “levers”: </a:t>
            </a:r>
            <a:r>
              <a:rPr lang="en-US" dirty="0">
                <a:latin typeface="Helvetica" panose="020B0604020202020204" pitchFamily="34" charset="0"/>
                <a:cs typeface="Helvetica" panose="020B0604020202020204" pitchFamily="34" charset="0"/>
              </a:rPr>
              <a:t>organizations’ core business functions that serve as a means for improving health and health care </a:t>
            </a:r>
            <a:r>
              <a:rPr lang="en-US" dirty="0" smtClean="0">
                <a:latin typeface="Helvetica" panose="020B0604020202020204" pitchFamily="34" charset="0"/>
                <a:cs typeface="Helvetica" panose="020B0604020202020204" pitchFamily="34" charset="0"/>
              </a:rPr>
              <a:t>quality</a:t>
            </a:r>
          </a:p>
          <a:p>
            <a:pPr marL="0" indent="0">
              <a:buNone/>
            </a:pPr>
            <a:r>
              <a:rPr lang="en-US" dirty="0" smtClean="0">
                <a:latin typeface="Helvetica" panose="020B0604020202020204" pitchFamily="34" charset="0"/>
                <a:cs typeface="Helvetica" panose="020B0604020202020204" pitchFamily="34" charset="0"/>
              </a:rPr>
              <a:t> </a:t>
            </a:r>
          </a:p>
          <a:p>
            <a:pPr marL="0" indent="0">
              <a:buNone/>
            </a:pP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8</a:t>
            </a:fld>
            <a:endParaRPr lang="en-US" dirty="0">
              <a:solidFill>
                <a:prstClr val="black"/>
              </a:solidFill>
            </a:endParaRPr>
          </a:p>
        </p:txBody>
      </p:sp>
      <p:pic>
        <p:nvPicPr>
          <p:cNvPr id="7" name="Picture 6"/>
          <p:cNvPicPr>
            <a:picLocks noChangeAspect="1"/>
          </p:cNvPicPr>
          <p:nvPr/>
        </p:nvPicPr>
        <p:blipFill>
          <a:blip r:embed="rId3"/>
          <a:stretch>
            <a:fillRect/>
          </a:stretch>
        </p:blipFill>
        <p:spPr>
          <a:xfrm>
            <a:off x="1136988" y="2499433"/>
            <a:ext cx="6870024" cy="3215170"/>
          </a:xfrm>
          <a:prstGeom prst="rect">
            <a:avLst/>
          </a:prstGeom>
        </p:spPr>
      </p:pic>
    </p:spTree>
    <p:extLst>
      <p:ext uri="{BB962C8B-B14F-4D97-AF65-F5344CB8AC3E}">
        <p14:creationId xmlns:p14="http://schemas.microsoft.com/office/powerpoint/2010/main" val="1996391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66433170"/>
              </p:ext>
            </p:extLst>
          </p:nvPr>
        </p:nvGraphicFramePr>
        <p:xfrm>
          <a:off x="663543" y="3813483"/>
          <a:ext cx="7805392" cy="1977717"/>
        </p:xfrm>
        <a:graphic>
          <a:graphicData uri="http://schemas.openxmlformats.org/drawingml/2006/table">
            <a:tbl>
              <a:tblPr bandRow="1">
                <a:tableStyleId>{E8034E78-7F5D-4C2E-B375-FC64B27BC917}</a:tableStyleId>
              </a:tblPr>
              <a:tblGrid>
                <a:gridCol w="1851057"/>
                <a:gridCol w="2209800"/>
                <a:gridCol w="1828800"/>
                <a:gridCol w="1915735"/>
              </a:tblGrid>
              <a:tr h="113012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47593">
                <a:tc>
                  <a:txBody>
                    <a:bodyPr/>
                    <a:lstStyle/>
                    <a:p>
                      <a:pPr algn="ctr"/>
                      <a:r>
                        <a:rPr lang="en-US" sz="1200" dirty="0" smtClean="0">
                          <a:solidFill>
                            <a:schemeClr val="tx1"/>
                          </a:solidFill>
                        </a:rPr>
                        <a:t>Payment</a:t>
                      </a:r>
                      <a:endParaRPr lang="en-US" sz="1200" dirty="0" smtClean="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Health Information Technology</a:t>
                      </a:r>
                      <a:endParaRPr lang="en-US" sz="1200" dirty="0" smtClean="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Innovation</a:t>
                      </a:r>
                      <a:r>
                        <a:rPr lang="en-US" sz="1200" baseline="0" dirty="0" smtClean="0">
                          <a:solidFill>
                            <a:schemeClr val="tx1"/>
                          </a:solidFill>
                        </a:rPr>
                        <a:t> and Diffusion</a:t>
                      </a:r>
                      <a:endParaRPr lang="en-US" sz="1200" dirty="0" smtClean="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Workforce Development</a:t>
                      </a:r>
                      <a:endParaRPr lang="en-US" sz="1200" dirty="0">
                        <a:solidFill>
                          <a:schemeClr val="tx1"/>
                        </a:solidFill>
                        <a:latin typeface="Helvetica" pitchFamily="34" charset="0"/>
                        <a:cs typeface="Helvetica" pitchFamily="34" charset="0"/>
                      </a:endParaRPr>
                    </a:p>
                  </a:txBody>
                  <a:tcPr anchor="ctr"/>
                </a:tc>
              </a:tr>
            </a:tbl>
          </a:graphicData>
        </a:graphic>
      </p:graphicFrame>
      <p:sp>
        <p:nvSpPr>
          <p:cNvPr id="2" name="Title 1"/>
          <p:cNvSpPr>
            <a:spLocks noGrp="1"/>
          </p:cNvSpPr>
          <p:nvPr>
            <p:ph type="title"/>
          </p:nvPr>
        </p:nvSpPr>
        <p:spPr/>
        <p:txBody>
          <a:bodyPr>
            <a:normAutofit/>
          </a:bodyPr>
          <a:lstStyle/>
          <a:p>
            <a:r>
              <a:rPr lang="en-US" b="1" dirty="0" smtClean="0"/>
              <a:t>Nine National Quality Strategy Levers</a:t>
            </a:r>
            <a:endParaRPr lang="en-US" b="1" dirty="0"/>
          </a:p>
        </p:txBody>
      </p:sp>
      <p:sp>
        <p:nvSpPr>
          <p:cNvPr id="4" name="Slide Number Placeholder 3"/>
          <p:cNvSpPr>
            <a:spLocks noGrp="1"/>
          </p:cNvSpPr>
          <p:nvPr>
            <p:ph type="sldNum" sz="quarter" idx="4294967295"/>
          </p:nvPr>
        </p:nvSpPr>
        <p:spPr/>
        <p:txBody>
          <a:bodyPr/>
          <a:lstStyle/>
          <a:p>
            <a:pPr algn="r"/>
            <a:fld id="{30F25388-59FB-438F-9D3A-5D9B2D4870EF}" type="slidenum">
              <a:rPr lang="en-US" smtClean="0">
                <a:solidFill>
                  <a:prstClr val="black"/>
                </a:solidFill>
              </a:rPr>
              <a:pPr algn="r"/>
              <a:t>9</a:t>
            </a:fld>
            <a:endParaRPr lang="en-US" dirty="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291528972"/>
              </p:ext>
            </p:extLst>
          </p:nvPr>
        </p:nvGraphicFramePr>
        <p:xfrm>
          <a:off x="661710" y="1524000"/>
          <a:ext cx="7805392" cy="1977717"/>
        </p:xfrm>
        <a:graphic>
          <a:graphicData uri="http://schemas.openxmlformats.org/drawingml/2006/table">
            <a:tbl>
              <a:tblPr bandRow="1">
                <a:tableStyleId>{E8034E78-7F5D-4C2E-B375-FC64B27BC917}</a:tableStyleId>
              </a:tblPr>
              <a:tblGrid>
                <a:gridCol w="1533363"/>
                <a:gridCol w="1588795"/>
                <a:gridCol w="1561078"/>
                <a:gridCol w="1561078"/>
                <a:gridCol w="1561078"/>
              </a:tblGrid>
              <a:tr h="113012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4759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Measurement and</a:t>
                      </a:r>
                      <a:r>
                        <a:rPr lang="en-US" sz="1200" baseline="0" dirty="0" smtClean="0">
                          <a:solidFill>
                            <a:schemeClr val="tx1"/>
                          </a:solidFill>
                        </a:rPr>
                        <a:t> Feedback </a:t>
                      </a:r>
                      <a:endParaRPr lang="en-US" sz="1200" dirty="0" smtClean="0">
                        <a:solidFill>
                          <a:schemeClr val="tx1"/>
                        </a:solidFill>
                        <a:latin typeface="Helvetica" pitchFamily="34" charset="0"/>
                        <a:cs typeface="Helvetica" pitchFamily="34" charset="0"/>
                      </a:endParaRPr>
                    </a:p>
                    <a:p>
                      <a:pPr algn="ctr"/>
                      <a:endParaRPr lang="en-US" sz="1200" dirty="0" smtClean="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Public Reporting</a:t>
                      </a:r>
                      <a:endParaRPr lang="en-US" sz="1200" dirty="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Learning and Technical Assistance</a:t>
                      </a:r>
                      <a:endParaRPr lang="en-US" sz="1200" dirty="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Certification, Accreditation, and Regulation</a:t>
                      </a:r>
                      <a:endParaRPr lang="en-US" sz="1200" dirty="0">
                        <a:solidFill>
                          <a:schemeClr val="tx1"/>
                        </a:solidFill>
                        <a:latin typeface="Helvetica" pitchFamily="34" charset="0"/>
                        <a:cs typeface="Helvetica" pitchFamily="34" charset="0"/>
                      </a:endParaRPr>
                    </a:p>
                  </a:txBody>
                  <a:tcPr anchor="ctr"/>
                </a:tc>
                <a:tc>
                  <a:txBody>
                    <a:bodyPr/>
                    <a:lstStyle/>
                    <a:p>
                      <a:pPr algn="ctr"/>
                      <a:r>
                        <a:rPr lang="en-US" sz="1200" dirty="0" smtClean="0">
                          <a:solidFill>
                            <a:schemeClr val="tx1"/>
                          </a:solidFill>
                        </a:rPr>
                        <a:t>Consumer Incentives and Benefit Designs</a:t>
                      </a:r>
                      <a:endParaRPr lang="en-US" sz="1200" dirty="0" smtClean="0">
                        <a:solidFill>
                          <a:schemeClr val="tx1"/>
                        </a:solidFill>
                        <a:latin typeface="Helvetica" pitchFamily="34" charset="0"/>
                        <a:cs typeface="Helvetica" pitchFamily="34" charset="0"/>
                      </a:endParaRPr>
                    </a:p>
                  </a:txBody>
                  <a:tcPr anchor="ctr"/>
                </a:tc>
              </a:tr>
            </a:tbl>
          </a:graphicData>
        </a:graphic>
      </p:graphicFrame>
      <p:pic>
        <p:nvPicPr>
          <p:cNvPr id="7" name="Picture 6"/>
          <p:cNvPicPr>
            <a:picLocks noChangeAspect="1"/>
          </p:cNvPicPr>
          <p:nvPr/>
        </p:nvPicPr>
        <p:blipFill>
          <a:blip r:embed="rId3"/>
          <a:stretch>
            <a:fillRect/>
          </a:stretch>
        </p:blipFill>
        <p:spPr>
          <a:xfrm>
            <a:off x="1143000" y="3930408"/>
            <a:ext cx="914400" cy="914400"/>
          </a:xfrm>
          <a:prstGeom prst="rect">
            <a:avLst/>
          </a:prstGeom>
        </p:spPr>
      </p:pic>
      <p:pic>
        <p:nvPicPr>
          <p:cNvPr id="10" name="Picture 9"/>
          <p:cNvPicPr>
            <a:picLocks noChangeAspect="1"/>
          </p:cNvPicPr>
          <p:nvPr/>
        </p:nvPicPr>
        <p:blipFill>
          <a:blip r:embed="rId4"/>
          <a:stretch>
            <a:fillRect/>
          </a:stretch>
        </p:blipFill>
        <p:spPr>
          <a:xfrm>
            <a:off x="5734069" y="1600200"/>
            <a:ext cx="914400" cy="914400"/>
          </a:xfrm>
          <a:prstGeom prst="rect">
            <a:avLst/>
          </a:prstGeom>
        </p:spPr>
      </p:pic>
      <p:pic>
        <p:nvPicPr>
          <p:cNvPr id="11" name="Picture 10"/>
          <p:cNvPicPr>
            <a:picLocks noChangeAspect="1"/>
          </p:cNvPicPr>
          <p:nvPr/>
        </p:nvPicPr>
        <p:blipFill>
          <a:blip r:embed="rId5"/>
          <a:stretch>
            <a:fillRect/>
          </a:stretch>
        </p:blipFill>
        <p:spPr>
          <a:xfrm>
            <a:off x="1026645" y="1600200"/>
            <a:ext cx="914400" cy="914400"/>
          </a:xfrm>
          <a:prstGeom prst="rect">
            <a:avLst/>
          </a:prstGeom>
        </p:spPr>
      </p:pic>
      <p:pic>
        <p:nvPicPr>
          <p:cNvPr id="12" name="Picture 11"/>
          <p:cNvPicPr>
            <a:picLocks noChangeAspect="1"/>
          </p:cNvPicPr>
          <p:nvPr/>
        </p:nvPicPr>
        <p:blipFill>
          <a:blip r:embed="rId6"/>
          <a:stretch>
            <a:fillRect/>
          </a:stretch>
        </p:blipFill>
        <p:spPr>
          <a:xfrm>
            <a:off x="3169725" y="3893595"/>
            <a:ext cx="914400" cy="914400"/>
          </a:xfrm>
          <a:prstGeom prst="rect">
            <a:avLst/>
          </a:prstGeom>
        </p:spPr>
      </p:pic>
      <p:pic>
        <p:nvPicPr>
          <p:cNvPr id="14" name="Picture 13"/>
          <p:cNvPicPr>
            <a:picLocks noChangeAspect="1"/>
          </p:cNvPicPr>
          <p:nvPr/>
        </p:nvPicPr>
        <p:blipFill>
          <a:blip r:embed="rId7"/>
          <a:stretch>
            <a:fillRect/>
          </a:stretch>
        </p:blipFill>
        <p:spPr>
          <a:xfrm>
            <a:off x="7260676" y="1600200"/>
            <a:ext cx="914400" cy="914400"/>
          </a:xfrm>
          <a:prstGeom prst="rect">
            <a:avLst/>
          </a:prstGeom>
        </p:spPr>
      </p:pic>
      <p:pic>
        <p:nvPicPr>
          <p:cNvPr id="15" name="Picture 14"/>
          <p:cNvPicPr>
            <a:picLocks noChangeAspect="1"/>
          </p:cNvPicPr>
          <p:nvPr/>
        </p:nvPicPr>
        <p:blipFill>
          <a:blip r:embed="rId8"/>
          <a:stretch>
            <a:fillRect/>
          </a:stretch>
        </p:blipFill>
        <p:spPr>
          <a:xfrm>
            <a:off x="5105400" y="3893595"/>
            <a:ext cx="914400" cy="914400"/>
          </a:xfrm>
          <a:prstGeom prst="rect">
            <a:avLst/>
          </a:prstGeom>
        </p:spPr>
      </p:pic>
      <p:pic>
        <p:nvPicPr>
          <p:cNvPr id="17" name="Picture 16"/>
          <p:cNvPicPr/>
          <p:nvPr/>
        </p:nvPicPr>
        <p:blipFill>
          <a:blip r:embed="rId9" cstate="print">
            <a:extLst>
              <a:ext uri="{28A0092B-C50C-407E-A947-70E740481C1C}">
                <a14:useLocalDpi xmlns:a14="http://schemas.microsoft.com/office/drawing/2010/main" val="0"/>
              </a:ext>
            </a:extLst>
          </a:blip>
          <a:stretch>
            <a:fillRect/>
          </a:stretch>
        </p:blipFill>
        <p:spPr>
          <a:xfrm>
            <a:off x="2590800" y="1600200"/>
            <a:ext cx="914400" cy="914400"/>
          </a:xfrm>
          <a:prstGeom prst="rect">
            <a:avLst/>
          </a:prstGeom>
        </p:spPr>
      </p:pic>
      <p:pic>
        <p:nvPicPr>
          <p:cNvPr id="19" name="Picture 18"/>
          <p:cNvPicPr/>
          <p:nvPr/>
        </p:nvPicPr>
        <p:blipFill>
          <a:blip r:embed="rId10" cstate="print">
            <a:extLst>
              <a:ext uri="{28A0092B-C50C-407E-A947-70E740481C1C}">
                <a14:useLocalDpi xmlns:a14="http://schemas.microsoft.com/office/drawing/2010/main" val="0"/>
              </a:ext>
            </a:extLst>
          </a:blip>
          <a:stretch>
            <a:fillRect/>
          </a:stretch>
        </p:blipFill>
        <p:spPr>
          <a:xfrm>
            <a:off x="6958936" y="3893595"/>
            <a:ext cx="914400" cy="914400"/>
          </a:xfrm>
          <a:prstGeom prst="rect">
            <a:avLst/>
          </a:prstGeom>
        </p:spPr>
      </p:pic>
      <p:pic>
        <p:nvPicPr>
          <p:cNvPr id="20" name="Picture 19" descr="C:\Users\527554\AppData\Local\Microsoft\Windows\Temporary Internet Files\Content.Word\Technical_Assistance_2014_04_03.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91000" y="1600200"/>
            <a:ext cx="914400" cy="914400"/>
          </a:xfrm>
          <a:prstGeom prst="rect">
            <a:avLst/>
          </a:prstGeom>
          <a:noFill/>
          <a:ln>
            <a:noFill/>
          </a:ln>
        </p:spPr>
      </p:pic>
    </p:spTree>
    <p:extLst>
      <p:ext uri="{BB962C8B-B14F-4D97-AF65-F5344CB8AC3E}">
        <p14:creationId xmlns:p14="http://schemas.microsoft.com/office/powerpoint/2010/main" val="2555676174"/>
      </p:ext>
    </p:extLst>
  </p:cSld>
  <p:clrMapOvr>
    <a:masterClrMapping/>
  </p:clrMapOvr>
  <p:timing>
    <p:tnLst>
      <p:par>
        <p:cTn id="1" dur="indefinite" restart="never" nodeType="tmRoot"/>
      </p:par>
    </p:tnLst>
  </p:timing>
</p:sld>
</file>

<file path=ppt/theme/theme1.xml><?xml version="1.0" encoding="utf-8"?>
<a:theme xmlns:a="http://schemas.openxmlformats.org/drawingml/2006/main" name="5_Office Theme">
  <a:themeElements>
    <a:clrScheme name="NQS Palette Tweaked April 17">
      <a:dk1>
        <a:sysClr val="windowText" lastClr="000000"/>
      </a:dk1>
      <a:lt1>
        <a:sysClr val="window" lastClr="FFFFFF"/>
      </a:lt1>
      <a:dk2>
        <a:srgbClr val="4FA04B"/>
      </a:dk2>
      <a:lt2>
        <a:srgbClr val="BF9D16"/>
      </a:lt2>
      <a:accent1>
        <a:srgbClr val="4861A4"/>
      </a:accent1>
      <a:accent2>
        <a:srgbClr val="9B1C27"/>
      </a:accent2>
      <a:accent3>
        <a:srgbClr val="4FA04B"/>
      </a:accent3>
      <a:accent4>
        <a:srgbClr val="544172"/>
      </a:accent4>
      <a:accent5>
        <a:srgbClr val="478E8B"/>
      </a:accent5>
      <a:accent6>
        <a:srgbClr val="F79646"/>
      </a:accent6>
      <a:hlink>
        <a:srgbClr val="4861A4"/>
      </a:hlink>
      <a:folHlink>
        <a:srgbClr val="5241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NQS Palette Tweaked April 17">
      <a:dk1>
        <a:sysClr val="windowText" lastClr="000000"/>
      </a:dk1>
      <a:lt1>
        <a:sysClr val="window" lastClr="FFFFFF"/>
      </a:lt1>
      <a:dk2>
        <a:srgbClr val="4FA04B"/>
      </a:dk2>
      <a:lt2>
        <a:srgbClr val="BF9D16"/>
      </a:lt2>
      <a:accent1>
        <a:srgbClr val="4861A4"/>
      </a:accent1>
      <a:accent2>
        <a:srgbClr val="9B1C27"/>
      </a:accent2>
      <a:accent3>
        <a:srgbClr val="4FA04B"/>
      </a:accent3>
      <a:accent4>
        <a:srgbClr val="544172"/>
      </a:accent4>
      <a:accent5>
        <a:srgbClr val="478E8B"/>
      </a:accent5>
      <a:accent6>
        <a:srgbClr val="F79646"/>
      </a:accent6>
      <a:hlink>
        <a:srgbClr val="4861A4"/>
      </a:hlink>
      <a:folHlink>
        <a:srgbClr val="5241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827</TotalTime>
  <Words>1410</Words>
  <Application>Microsoft Office PowerPoint</Application>
  <PresentationFormat>On-screen Show (4:3)</PresentationFormat>
  <Paragraphs>240</Paragraphs>
  <Slides>48</Slides>
  <Notes>27</Notes>
  <HiddenSlides>0</HiddenSlides>
  <MMClips>0</MMClips>
  <ScaleCrop>false</ScaleCrop>
  <HeadingPairs>
    <vt:vector size="4" baseType="variant">
      <vt:variant>
        <vt:lpstr>Theme</vt:lpstr>
      </vt:variant>
      <vt:variant>
        <vt:i4>3</vt:i4>
      </vt:variant>
      <vt:variant>
        <vt:lpstr>Slide Titles</vt:lpstr>
      </vt:variant>
      <vt:variant>
        <vt:i4>48</vt:i4>
      </vt:variant>
    </vt:vector>
  </HeadingPairs>
  <TitlesOfParts>
    <vt:vector size="51" baseType="lpstr">
      <vt:lpstr>5_Office Theme</vt:lpstr>
      <vt:lpstr>4_Office Theme</vt:lpstr>
      <vt:lpstr>Office Theme</vt:lpstr>
      <vt:lpstr>National Quality Strategy Webinar</vt:lpstr>
      <vt:lpstr>Housekeeping</vt:lpstr>
      <vt:lpstr>Agenda</vt:lpstr>
      <vt:lpstr>The National Quality Strategy and     Nine Levers for Program Alignment</vt:lpstr>
      <vt:lpstr>Background on the National Quality Strategy</vt:lpstr>
      <vt:lpstr>The IHI Triple Aim and NQS Three Aims</vt:lpstr>
      <vt:lpstr>PowerPoint Presentation</vt:lpstr>
      <vt:lpstr>Why We’re Here Today: Levers</vt:lpstr>
      <vt:lpstr>Nine National Quality Strategy Levers</vt:lpstr>
      <vt:lpstr>PowerPoint Presentation</vt:lpstr>
      <vt:lpstr>Levers in Action Wisconsin Collaborative for Healthcare Quality</vt:lpstr>
      <vt:lpstr>Our Founding Premise, 2003</vt:lpstr>
      <vt:lpstr>Measurement and Feedback</vt:lpstr>
      <vt:lpstr>Measurement and Feedback in Action</vt:lpstr>
      <vt:lpstr>Public Reporting</vt:lpstr>
      <vt:lpstr>Public Reporting in Action</vt:lpstr>
      <vt:lpstr>Public Reporting in Action</vt:lpstr>
      <vt:lpstr>Public Reporting in Action</vt:lpstr>
      <vt:lpstr>Learning and Technical Assistance</vt:lpstr>
      <vt:lpstr>Learning and Technical Assistance in Action</vt:lpstr>
      <vt:lpstr>Innovation and Diffusion</vt:lpstr>
      <vt:lpstr>Innovation and Diffusion in Action</vt:lpstr>
      <vt:lpstr>Levers in Action Drive Results</vt:lpstr>
      <vt:lpstr>Levers in Action Drive Results</vt:lpstr>
      <vt:lpstr>PowerPoint Presentation</vt:lpstr>
      <vt:lpstr>Levers in Action Oregon Health Care Quality Corporation</vt:lpstr>
      <vt:lpstr>PowerPoint Presentation</vt:lpstr>
      <vt:lpstr>Measurement and Feedback</vt:lpstr>
      <vt:lpstr>Measurement and Feedback in Action</vt:lpstr>
      <vt:lpstr>Measurement and Feedback in Action</vt:lpstr>
      <vt:lpstr>Measurement and Feedback in Action</vt:lpstr>
      <vt:lpstr>Report 3: View Provider Scores by Clinic</vt:lpstr>
      <vt:lpstr>Increasing Traffic to Portal</vt:lpstr>
      <vt:lpstr>PowerPoint Presentation</vt:lpstr>
      <vt:lpstr>Public Reporting</vt:lpstr>
      <vt:lpstr>Public Reporting in Action</vt:lpstr>
      <vt:lpstr>Public Reporting in Action</vt:lpstr>
      <vt:lpstr>Learning and Technical Assistance</vt:lpstr>
      <vt:lpstr>Learning and Technical Assistance in Action</vt:lpstr>
      <vt:lpstr>Health Information Technology</vt:lpstr>
      <vt:lpstr>Health Information Technology in Action</vt:lpstr>
      <vt:lpstr>Health Information Technology in Action</vt:lpstr>
      <vt:lpstr>Levers in Action Drive Results</vt:lpstr>
      <vt:lpstr>Questions?</vt:lpstr>
      <vt:lpstr>How to Find More Tools and Resources</vt:lpstr>
      <vt:lpstr>Questions and Answers</vt:lpstr>
      <vt:lpstr>Questions and Answers</vt:lpstr>
      <vt:lpstr>PowerPoint Presentation</vt:lpstr>
    </vt:vector>
  </TitlesOfParts>
  <Company>Booz Allen Hamilton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Quality Strategy Webinar</dc:title>
  <dc:creator>Seamus McKinsey</dc:creator>
  <cp:lastModifiedBy>Emily Moser</cp:lastModifiedBy>
  <cp:revision>44</cp:revision>
  <cp:lastPrinted>2014-08-14T19:22:30Z</cp:lastPrinted>
  <dcterms:created xsi:type="dcterms:W3CDTF">2014-07-30T20:29:47Z</dcterms:created>
  <dcterms:modified xsi:type="dcterms:W3CDTF">2014-09-08T19:46:45Z</dcterms:modified>
</cp:coreProperties>
</file>