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4.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5.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6.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2" r:id="rId2"/>
    <p:sldMasterId id="2147483768" r:id="rId3"/>
    <p:sldMasterId id="2147483795" r:id="rId4"/>
    <p:sldMasterId id="2147483807" r:id="rId5"/>
    <p:sldMasterId id="2147483819" r:id="rId6"/>
    <p:sldMasterId id="2147483831" r:id="rId7"/>
  </p:sldMasterIdLst>
  <p:notesMasterIdLst>
    <p:notesMasterId r:id="rId39"/>
  </p:notesMasterIdLst>
  <p:handoutMasterIdLst>
    <p:handoutMasterId r:id="rId40"/>
  </p:handoutMasterIdLst>
  <p:sldIdLst>
    <p:sldId id="258" r:id="rId8"/>
    <p:sldId id="259" r:id="rId9"/>
    <p:sldId id="426" r:id="rId10"/>
    <p:sldId id="261" r:id="rId11"/>
    <p:sldId id="262" r:id="rId12"/>
    <p:sldId id="420" r:id="rId13"/>
    <p:sldId id="419" r:id="rId14"/>
    <p:sldId id="425" r:id="rId15"/>
    <p:sldId id="428" r:id="rId16"/>
    <p:sldId id="424" r:id="rId17"/>
    <p:sldId id="443" r:id="rId18"/>
    <p:sldId id="444" r:id="rId19"/>
    <p:sldId id="445" r:id="rId20"/>
    <p:sldId id="446" r:id="rId21"/>
    <p:sldId id="430" r:id="rId22"/>
    <p:sldId id="431" r:id="rId23"/>
    <p:sldId id="432" r:id="rId24"/>
    <p:sldId id="447" r:id="rId25"/>
    <p:sldId id="434" r:id="rId26"/>
    <p:sldId id="435" r:id="rId27"/>
    <p:sldId id="436" r:id="rId28"/>
    <p:sldId id="437" r:id="rId29"/>
    <p:sldId id="438" r:id="rId30"/>
    <p:sldId id="439" r:id="rId31"/>
    <p:sldId id="440" r:id="rId32"/>
    <p:sldId id="441" r:id="rId33"/>
    <p:sldId id="442" r:id="rId34"/>
    <p:sldId id="358" r:id="rId35"/>
    <p:sldId id="300" r:id="rId36"/>
    <p:sldId id="423" r:id="rId37"/>
    <p:sldId id="323" r:id="rId38"/>
  </p:sldIdLst>
  <p:sldSz cx="9144000" cy="6858000" type="screen4x3"/>
  <p:notesSz cx="6918325" cy="92233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alentine, Michele (AHRQ/OCKT) (CTR)" initials="MV" lastIdx="4" clrIdx="0"/>
  <p:cmAuthor id="1" name="Ellis, Coral [USA]" initials="EC[" lastIdx="13" clrIdx="1">
    <p:extLst/>
  </p:cmAuthor>
  <p:cmAuthor id="2" name="Gordon, Ann [USA]" initials="GA[" lastIdx="16" clrIdx="2">
    <p:extLst/>
  </p:cmAuthor>
  <p:cmAuthor id="3" name="Mamula, Emily [USA]" initials="ME[" lastIdx="20" clrIdx="3">
    <p:extLst/>
  </p:cmAuthor>
  <p:cmAuthor id="4" name="CE" initials="CE" lastIdx="6" clrIdx="4">
    <p:extLst/>
  </p:cmAuthor>
  <p:cmAuthor id="5" name="Plochman, Heather [USA]" initials="PH[" lastIdx="5" clrIdx="5">
    <p:extLst/>
  </p:cmAuthor>
  <p:cmAuthor id="6" name="Ayesha Cammaerts" initials="" lastIdx="4"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80952" autoAdjust="0"/>
  </p:normalViewPr>
  <p:slideViewPr>
    <p:cSldViewPr>
      <p:cViewPr varScale="1">
        <p:scale>
          <a:sx n="71" d="100"/>
          <a:sy n="71" d="100"/>
        </p:scale>
        <p:origin x="1800" y="6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viewProps" Target="view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image" Target="../media/image25.jpg"/></Relationships>
</file>

<file path=ppt/diagrams/colors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833795-945C-8644-98F6-49BDED116674}" type="doc">
      <dgm:prSet loTypeId="urn:microsoft.com/office/officeart/2005/8/layout/gear1" loCatId="" qsTypeId="urn:microsoft.com/office/officeart/2005/8/quickstyle/simple1" qsCatId="simple" csTypeId="urn:microsoft.com/office/officeart/2005/8/colors/accent5_4" csCatId="accent5" phldr="1"/>
      <dgm:spPr/>
      <dgm:t>
        <a:bodyPr/>
        <a:lstStyle/>
        <a:p>
          <a:endParaRPr lang="en-US"/>
        </a:p>
      </dgm:t>
    </dgm:pt>
    <dgm:pt modelId="{C0C5C144-AD04-F346-8AA3-16B8BC7ACA05}">
      <dgm:prSet phldrT="[Text]" custT="1"/>
      <dgm:spPr/>
      <dgm:t>
        <a:bodyPr/>
        <a:lstStyle/>
        <a:p>
          <a:r>
            <a:rPr lang="en-US" sz="2400" dirty="0" smtClean="0"/>
            <a:t>Alternative Payment Models</a:t>
          </a:r>
          <a:endParaRPr lang="en-US" sz="2400" dirty="0"/>
        </a:p>
      </dgm:t>
    </dgm:pt>
    <dgm:pt modelId="{C8BD954A-DC16-5446-AA70-E3EB9C3FF990}" type="parTrans" cxnId="{00FD6276-44FB-BD45-A2AF-E5E469805FDC}">
      <dgm:prSet/>
      <dgm:spPr/>
      <dgm:t>
        <a:bodyPr/>
        <a:lstStyle/>
        <a:p>
          <a:endParaRPr lang="en-US"/>
        </a:p>
      </dgm:t>
    </dgm:pt>
    <dgm:pt modelId="{222A6F2E-6AF9-4C42-AD25-8F1B25451AA7}" type="sibTrans" cxnId="{00FD6276-44FB-BD45-A2AF-E5E469805FDC}">
      <dgm:prSet/>
      <dgm:spPr/>
      <dgm:t>
        <a:bodyPr/>
        <a:lstStyle/>
        <a:p>
          <a:endParaRPr lang="en-US"/>
        </a:p>
      </dgm:t>
    </dgm:pt>
    <dgm:pt modelId="{ECEA2867-21A1-8A4D-8AED-9EB138FC2AF7}">
      <dgm:prSet phldrT="[Text]" custT="1"/>
      <dgm:spPr>
        <a:solidFill>
          <a:srgbClr val="41B6E6"/>
        </a:solidFill>
      </dgm:spPr>
      <dgm:t>
        <a:bodyPr/>
        <a:lstStyle/>
        <a:p>
          <a:r>
            <a:rPr lang="en-US" sz="2400" dirty="0" smtClean="0"/>
            <a:t>Grant Funding</a:t>
          </a:r>
          <a:endParaRPr lang="en-US" sz="2400" dirty="0"/>
        </a:p>
      </dgm:t>
    </dgm:pt>
    <dgm:pt modelId="{2633BA71-AD01-F445-AECB-FCC04F51A32A}" type="parTrans" cxnId="{CC225633-DCE3-1A46-B4B6-629E1AC5B247}">
      <dgm:prSet/>
      <dgm:spPr/>
      <dgm:t>
        <a:bodyPr/>
        <a:lstStyle/>
        <a:p>
          <a:endParaRPr lang="en-US"/>
        </a:p>
      </dgm:t>
    </dgm:pt>
    <dgm:pt modelId="{650895AC-2825-C54D-9B7B-54C3922C022A}" type="sibTrans" cxnId="{CC225633-DCE3-1A46-B4B6-629E1AC5B247}">
      <dgm:prSet/>
      <dgm:spPr/>
      <dgm:t>
        <a:bodyPr/>
        <a:lstStyle/>
        <a:p>
          <a:endParaRPr lang="en-US"/>
        </a:p>
      </dgm:t>
    </dgm:pt>
    <dgm:pt modelId="{6FE5B482-EC18-2043-8604-0376D673D209}">
      <dgm:prSet phldrT="[Text]" custT="1"/>
      <dgm:spPr>
        <a:solidFill>
          <a:srgbClr val="C6579A"/>
        </a:solidFill>
      </dgm:spPr>
      <dgm:t>
        <a:bodyPr/>
        <a:lstStyle/>
        <a:p>
          <a:r>
            <a:rPr lang="en-US" sz="2200" dirty="0" smtClean="0"/>
            <a:t>Hospital Community Benefits &amp; Partnerships</a:t>
          </a:r>
          <a:endParaRPr lang="en-US" sz="2200" dirty="0"/>
        </a:p>
      </dgm:t>
    </dgm:pt>
    <dgm:pt modelId="{ABC25FE6-F4C1-824A-AFD9-3365F5E84CAA}" type="parTrans" cxnId="{F1A1F673-CB6B-5C4F-9469-CEA6A91B2D9E}">
      <dgm:prSet/>
      <dgm:spPr/>
      <dgm:t>
        <a:bodyPr/>
        <a:lstStyle/>
        <a:p>
          <a:endParaRPr lang="en-US"/>
        </a:p>
      </dgm:t>
    </dgm:pt>
    <dgm:pt modelId="{62A314BE-7CF7-9347-B228-E6FC0600D20D}" type="sibTrans" cxnId="{F1A1F673-CB6B-5C4F-9469-CEA6A91B2D9E}">
      <dgm:prSet/>
      <dgm:spPr/>
      <dgm:t>
        <a:bodyPr/>
        <a:lstStyle/>
        <a:p>
          <a:endParaRPr lang="en-US"/>
        </a:p>
      </dgm:t>
    </dgm:pt>
    <dgm:pt modelId="{EC692011-A424-9241-8E4B-DE85B525A717}" type="pres">
      <dgm:prSet presAssocID="{7C833795-945C-8644-98F6-49BDED116674}" presName="composite" presStyleCnt="0">
        <dgm:presLayoutVars>
          <dgm:chMax val="3"/>
          <dgm:animLvl val="lvl"/>
          <dgm:resizeHandles val="exact"/>
        </dgm:presLayoutVars>
      </dgm:prSet>
      <dgm:spPr/>
      <dgm:t>
        <a:bodyPr/>
        <a:lstStyle/>
        <a:p>
          <a:endParaRPr lang="en-US"/>
        </a:p>
      </dgm:t>
    </dgm:pt>
    <dgm:pt modelId="{57300860-B272-404A-B615-E1CA56569053}" type="pres">
      <dgm:prSet presAssocID="{C0C5C144-AD04-F346-8AA3-16B8BC7ACA05}" presName="gear1" presStyleLbl="node1" presStyleIdx="0" presStyleCnt="3" custScaleX="185965" custScaleY="181818" custLinFactNeighborX="23765" custLinFactNeighborY="-6418">
        <dgm:presLayoutVars>
          <dgm:chMax val="1"/>
          <dgm:bulletEnabled val="1"/>
        </dgm:presLayoutVars>
      </dgm:prSet>
      <dgm:spPr/>
      <dgm:t>
        <a:bodyPr/>
        <a:lstStyle/>
        <a:p>
          <a:endParaRPr lang="en-US"/>
        </a:p>
      </dgm:t>
    </dgm:pt>
    <dgm:pt modelId="{AC9D223B-201A-6B47-B568-C0C5702DB894}" type="pres">
      <dgm:prSet presAssocID="{C0C5C144-AD04-F346-8AA3-16B8BC7ACA05}" presName="gear1srcNode" presStyleLbl="node1" presStyleIdx="0" presStyleCnt="3"/>
      <dgm:spPr/>
      <dgm:t>
        <a:bodyPr/>
        <a:lstStyle/>
        <a:p>
          <a:endParaRPr lang="en-US"/>
        </a:p>
      </dgm:t>
    </dgm:pt>
    <dgm:pt modelId="{4DEEED2C-9463-E74A-89B9-66E72095B842}" type="pres">
      <dgm:prSet presAssocID="{C0C5C144-AD04-F346-8AA3-16B8BC7ACA05}" presName="gear1dstNode" presStyleLbl="node1" presStyleIdx="0" presStyleCnt="3"/>
      <dgm:spPr/>
      <dgm:t>
        <a:bodyPr/>
        <a:lstStyle/>
        <a:p>
          <a:endParaRPr lang="en-US"/>
        </a:p>
      </dgm:t>
    </dgm:pt>
    <dgm:pt modelId="{0592C416-7D7A-CA4E-ABE6-977BDDE8E1D8}" type="pres">
      <dgm:prSet presAssocID="{ECEA2867-21A1-8A4D-8AED-9EB138FC2AF7}" presName="gear2" presStyleLbl="node1" presStyleIdx="1" presStyleCnt="3" custScaleX="162062" custScaleY="158212" custLinFactNeighborX="-51122" custLinFactNeighborY="27640">
        <dgm:presLayoutVars>
          <dgm:chMax val="1"/>
          <dgm:bulletEnabled val="1"/>
        </dgm:presLayoutVars>
      </dgm:prSet>
      <dgm:spPr/>
      <dgm:t>
        <a:bodyPr/>
        <a:lstStyle/>
        <a:p>
          <a:endParaRPr lang="en-US"/>
        </a:p>
      </dgm:t>
    </dgm:pt>
    <dgm:pt modelId="{7952741B-615F-654B-B4C1-2C55513171E2}" type="pres">
      <dgm:prSet presAssocID="{ECEA2867-21A1-8A4D-8AED-9EB138FC2AF7}" presName="gear2srcNode" presStyleLbl="node1" presStyleIdx="1" presStyleCnt="3"/>
      <dgm:spPr/>
      <dgm:t>
        <a:bodyPr/>
        <a:lstStyle/>
        <a:p>
          <a:endParaRPr lang="en-US"/>
        </a:p>
      </dgm:t>
    </dgm:pt>
    <dgm:pt modelId="{3C328939-841C-674C-8429-505EAA953A0E}" type="pres">
      <dgm:prSet presAssocID="{ECEA2867-21A1-8A4D-8AED-9EB138FC2AF7}" presName="gear2dstNode" presStyleLbl="node1" presStyleIdx="1" presStyleCnt="3"/>
      <dgm:spPr/>
      <dgm:t>
        <a:bodyPr/>
        <a:lstStyle/>
        <a:p>
          <a:endParaRPr lang="en-US"/>
        </a:p>
      </dgm:t>
    </dgm:pt>
    <dgm:pt modelId="{EBE94597-ED74-294D-A90D-2C2A74C9BAA6}" type="pres">
      <dgm:prSet presAssocID="{6FE5B482-EC18-2043-8604-0376D673D209}" presName="gear3" presStyleLbl="node1" presStyleIdx="2" presStyleCnt="3" custScaleX="152979" custScaleY="152979" custLinFactNeighborX="-23214" custLinFactNeighborY="2686"/>
      <dgm:spPr/>
      <dgm:t>
        <a:bodyPr/>
        <a:lstStyle/>
        <a:p>
          <a:endParaRPr lang="en-US"/>
        </a:p>
      </dgm:t>
    </dgm:pt>
    <dgm:pt modelId="{0A403998-31D3-2840-867D-44EAD81EFB89}" type="pres">
      <dgm:prSet presAssocID="{6FE5B482-EC18-2043-8604-0376D673D209}" presName="gear3tx" presStyleLbl="node1" presStyleIdx="2" presStyleCnt="3">
        <dgm:presLayoutVars>
          <dgm:chMax val="1"/>
          <dgm:bulletEnabled val="1"/>
        </dgm:presLayoutVars>
      </dgm:prSet>
      <dgm:spPr/>
      <dgm:t>
        <a:bodyPr/>
        <a:lstStyle/>
        <a:p>
          <a:endParaRPr lang="en-US"/>
        </a:p>
      </dgm:t>
    </dgm:pt>
    <dgm:pt modelId="{15EF9352-A812-AD42-9F62-066F2B59511A}" type="pres">
      <dgm:prSet presAssocID="{6FE5B482-EC18-2043-8604-0376D673D209}" presName="gear3srcNode" presStyleLbl="node1" presStyleIdx="2" presStyleCnt="3"/>
      <dgm:spPr/>
      <dgm:t>
        <a:bodyPr/>
        <a:lstStyle/>
        <a:p>
          <a:endParaRPr lang="en-US"/>
        </a:p>
      </dgm:t>
    </dgm:pt>
    <dgm:pt modelId="{CBF401CF-C015-1240-91B2-B376DBD01CCD}" type="pres">
      <dgm:prSet presAssocID="{6FE5B482-EC18-2043-8604-0376D673D209}" presName="gear3dstNode" presStyleLbl="node1" presStyleIdx="2" presStyleCnt="3"/>
      <dgm:spPr/>
      <dgm:t>
        <a:bodyPr/>
        <a:lstStyle/>
        <a:p>
          <a:endParaRPr lang="en-US"/>
        </a:p>
      </dgm:t>
    </dgm:pt>
    <dgm:pt modelId="{88AEB787-C46F-A04D-805D-5A35C6CB66CA}" type="pres">
      <dgm:prSet presAssocID="{222A6F2E-6AF9-4C42-AD25-8F1B25451AA7}" presName="connector1" presStyleLbl="sibTrans2D1" presStyleIdx="0" presStyleCnt="3" custLinFactNeighborX="52669" custLinFactNeighborY="-29144"/>
      <dgm:spPr/>
      <dgm:t>
        <a:bodyPr/>
        <a:lstStyle/>
        <a:p>
          <a:endParaRPr lang="en-US"/>
        </a:p>
      </dgm:t>
    </dgm:pt>
    <dgm:pt modelId="{31403F0C-8C39-924D-89FE-3D30865729A9}" type="pres">
      <dgm:prSet presAssocID="{650895AC-2825-C54D-9B7B-54C3922C022A}" presName="connector2" presStyleLbl="sibTrans2D1" presStyleIdx="1" presStyleCnt="3" custLinFactNeighborX="-54629" custLinFactNeighborY="8082"/>
      <dgm:spPr/>
      <dgm:t>
        <a:bodyPr/>
        <a:lstStyle/>
        <a:p>
          <a:endParaRPr lang="en-US"/>
        </a:p>
      </dgm:t>
    </dgm:pt>
    <dgm:pt modelId="{C81A9B93-C374-C849-B190-3814E3EAEB1C}" type="pres">
      <dgm:prSet presAssocID="{62A314BE-7CF7-9347-B228-E6FC0600D20D}" presName="connector3" presStyleLbl="sibTrans2D1" presStyleIdx="2" presStyleCnt="3" custLinFactNeighborX="-37525" custLinFactNeighborY="4239"/>
      <dgm:spPr/>
      <dgm:t>
        <a:bodyPr/>
        <a:lstStyle/>
        <a:p>
          <a:endParaRPr lang="en-US"/>
        </a:p>
      </dgm:t>
    </dgm:pt>
  </dgm:ptLst>
  <dgm:cxnLst>
    <dgm:cxn modelId="{71CE124D-30F8-48A7-9B2A-FA4CB6104118}" type="presOf" srcId="{62A314BE-7CF7-9347-B228-E6FC0600D20D}" destId="{C81A9B93-C374-C849-B190-3814E3EAEB1C}" srcOrd="0" destOrd="0" presId="urn:microsoft.com/office/officeart/2005/8/layout/gear1"/>
    <dgm:cxn modelId="{27ED3627-F68A-49B9-BF33-0DCA4F95C26B}" type="presOf" srcId="{ECEA2867-21A1-8A4D-8AED-9EB138FC2AF7}" destId="{0592C416-7D7A-CA4E-ABE6-977BDDE8E1D8}" srcOrd="0" destOrd="0" presId="urn:microsoft.com/office/officeart/2005/8/layout/gear1"/>
    <dgm:cxn modelId="{D1DE9034-DD23-40FE-A9AD-C6CA34E995ED}" type="presOf" srcId="{ECEA2867-21A1-8A4D-8AED-9EB138FC2AF7}" destId="{7952741B-615F-654B-B4C1-2C55513171E2}" srcOrd="1" destOrd="0" presId="urn:microsoft.com/office/officeart/2005/8/layout/gear1"/>
    <dgm:cxn modelId="{C391CE1D-E7DF-4C10-BF5F-DC77503A12F7}" type="presOf" srcId="{6FE5B482-EC18-2043-8604-0376D673D209}" destId="{EBE94597-ED74-294D-A90D-2C2A74C9BAA6}" srcOrd="0" destOrd="0" presId="urn:microsoft.com/office/officeart/2005/8/layout/gear1"/>
    <dgm:cxn modelId="{F1A1F673-CB6B-5C4F-9469-CEA6A91B2D9E}" srcId="{7C833795-945C-8644-98F6-49BDED116674}" destId="{6FE5B482-EC18-2043-8604-0376D673D209}" srcOrd="2" destOrd="0" parTransId="{ABC25FE6-F4C1-824A-AFD9-3365F5E84CAA}" sibTransId="{62A314BE-7CF7-9347-B228-E6FC0600D20D}"/>
    <dgm:cxn modelId="{B2349F83-9463-4004-A075-A11FF0B57B05}" type="presOf" srcId="{C0C5C144-AD04-F346-8AA3-16B8BC7ACA05}" destId="{4DEEED2C-9463-E74A-89B9-66E72095B842}" srcOrd="2" destOrd="0" presId="urn:microsoft.com/office/officeart/2005/8/layout/gear1"/>
    <dgm:cxn modelId="{CC225633-DCE3-1A46-B4B6-629E1AC5B247}" srcId="{7C833795-945C-8644-98F6-49BDED116674}" destId="{ECEA2867-21A1-8A4D-8AED-9EB138FC2AF7}" srcOrd="1" destOrd="0" parTransId="{2633BA71-AD01-F445-AECB-FCC04F51A32A}" sibTransId="{650895AC-2825-C54D-9B7B-54C3922C022A}"/>
    <dgm:cxn modelId="{00A77236-DB19-423A-8E5B-782155FAD16B}" type="presOf" srcId="{6FE5B482-EC18-2043-8604-0376D673D209}" destId="{0A403998-31D3-2840-867D-44EAD81EFB89}" srcOrd="1" destOrd="0" presId="urn:microsoft.com/office/officeart/2005/8/layout/gear1"/>
    <dgm:cxn modelId="{02C819EF-3C9D-4A26-925B-B89CA1262F31}" type="presOf" srcId="{6FE5B482-EC18-2043-8604-0376D673D209}" destId="{CBF401CF-C015-1240-91B2-B376DBD01CCD}" srcOrd="3" destOrd="0" presId="urn:microsoft.com/office/officeart/2005/8/layout/gear1"/>
    <dgm:cxn modelId="{9418B8ED-AD82-4092-9FF2-CEE05B22C561}" type="presOf" srcId="{6FE5B482-EC18-2043-8604-0376D673D209}" destId="{15EF9352-A812-AD42-9F62-066F2B59511A}" srcOrd="2" destOrd="0" presId="urn:microsoft.com/office/officeart/2005/8/layout/gear1"/>
    <dgm:cxn modelId="{67878DD1-D82F-4BA6-8D5A-40DDDDB2FA25}" type="presOf" srcId="{222A6F2E-6AF9-4C42-AD25-8F1B25451AA7}" destId="{88AEB787-C46F-A04D-805D-5A35C6CB66CA}" srcOrd="0" destOrd="0" presId="urn:microsoft.com/office/officeart/2005/8/layout/gear1"/>
    <dgm:cxn modelId="{00FD6276-44FB-BD45-A2AF-E5E469805FDC}" srcId="{7C833795-945C-8644-98F6-49BDED116674}" destId="{C0C5C144-AD04-F346-8AA3-16B8BC7ACA05}" srcOrd="0" destOrd="0" parTransId="{C8BD954A-DC16-5446-AA70-E3EB9C3FF990}" sibTransId="{222A6F2E-6AF9-4C42-AD25-8F1B25451AA7}"/>
    <dgm:cxn modelId="{A129705A-1DEB-43D2-A15B-806A486C7F92}" type="presOf" srcId="{ECEA2867-21A1-8A4D-8AED-9EB138FC2AF7}" destId="{3C328939-841C-674C-8429-505EAA953A0E}" srcOrd="2" destOrd="0" presId="urn:microsoft.com/office/officeart/2005/8/layout/gear1"/>
    <dgm:cxn modelId="{835ED6BC-6146-4460-9E57-B7A264223B49}" type="presOf" srcId="{C0C5C144-AD04-F346-8AA3-16B8BC7ACA05}" destId="{57300860-B272-404A-B615-E1CA56569053}" srcOrd="0" destOrd="0" presId="urn:microsoft.com/office/officeart/2005/8/layout/gear1"/>
    <dgm:cxn modelId="{EF95894D-270A-443C-B732-09F193BF6280}" type="presOf" srcId="{650895AC-2825-C54D-9B7B-54C3922C022A}" destId="{31403F0C-8C39-924D-89FE-3D30865729A9}" srcOrd="0" destOrd="0" presId="urn:microsoft.com/office/officeart/2005/8/layout/gear1"/>
    <dgm:cxn modelId="{3A5D5908-EB02-42F1-847F-9DA165DDCA09}" type="presOf" srcId="{7C833795-945C-8644-98F6-49BDED116674}" destId="{EC692011-A424-9241-8E4B-DE85B525A717}" srcOrd="0" destOrd="0" presId="urn:microsoft.com/office/officeart/2005/8/layout/gear1"/>
    <dgm:cxn modelId="{9CB71223-7383-41DD-87DB-1D6A7F1C028E}" type="presOf" srcId="{C0C5C144-AD04-F346-8AA3-16B8BC7ACA05}" destId="{AC9D223B-201A-6B47-B568-C0C5702DB894}" srcOrd="1" destOrd="0" presId="urn:microsoft.com/office/officeart/2005/8/layout/gear1"/>
    <dgm:cxn modelId="{8C7F1284-4589-4CA2-8AE0-F0E50AE580A2}" type="presParOf" srcId="{EC692011-A424-9241-8E4B-DE85B525A717}" destId="{57300860-B272-404A-B615-E1CA56569053}" srcOrd="0" destOrd="0" presId="urn:microsoft.com/office/officeart/2005/8/layout/gear1"/>
    <dgm:cxn modelId="{8B121AD2-6A12-407F-8582-F4EA32AF94D0}" type="presParOf" srcId="{EC692011-A424-9241-8E4B-DE85B525A717}" destId="{AC9D223B-201A-6B47-B568-C0C5702DB894}" srcOrd="1" destOrd="0" presId="urn:microsoft.com/office/officeart/2005/8/layout/gear1"/>
    <dgm:cxn modelId="{D388D54B-9EB5-456F-81EA-1BE77C3C9CB4}" type="presParOf" srcId="{EC692011-A424-9241-8E4B-DE85B525A717}" destId="{4DEEED2C-9463-E74A-89B9-66E72095B842}" srcOrd="2" destOrd="0" presId="urn:microsoft.com/office/officeart/2005/8/layout/gear1"/>
    <dgm:cxn modelId="{36450446-8EF5-492E-A311-F99A787AC208}" type="presParOf" srcId="{EC692011-A424-9241-8E4B-DE85B525A717}" destId="{0592C416-7D7A-CA4E-ABE6-977BDDE8E1D8}" srcOrd="3" destOrd="0" presId="urn:microsoft.com/office/officeart/2005/8/layout/gear1"/>
    <dgm:cxn modelId="{712650B2-704E-482A-9F13-B4A006D5B1B0}" type="presParOf" srcId="{EC692011-A424-9241-8E4B-DE85B525A717}" destId="{7952741B-615F-654B-B4C1-2C55513171E2}" srcOrd="4" destOrd="0" presId="urn:microsoft.com/office/officeart/2005/8/layout/gear1"/>
    <dgm:cxn modelId="{FB233786-C4CD-4BE0-944F-D8C7D5046CC1}" type="presParOf" srcId="{EC692011-A424-9241-8E4B-DE85B525A717}" destId="{3C328939-841C-674C-8429-505EAA953A0E}" srcOrd="5" destOrd="0" presId="urn:microsoft.com/office/officeart/2005/8/layout/gear1"/>
    <dgm:cxn modelId="{631CF9D3-754D-417D-8259-313BC0C9976A}" type="presParOf" srcId="{EC692011-A424-9241-8E4B-DE85B525A717}" destId="{EBE94597-ED74-294D-A90D-2C2A74C9BAA6}" srcOrd="6" destOrd="0" presId="urn:microsoft.com/office/officeart/2005/8/layout/gear1"/>
    <dgm:cxn modelId="{A45EC040-BEDB-467A-B0F9-163C2B114FA9}" type="presParOf" srcId="{EC692011-A424-9241-8E4B-DE85B525A717}" destId="{0A403998-31D3-2840-867D-44EAD81EFB89}" srcOrd="7" destOrd="0" presId="urn:microsoft.com/office/officeart/2005/8/layout/gear1"/>
    <dgm:cxn modelId="{7B68ECAA-76E1-4EAE-8F06-6D852EB28E4F}" type="presParOf" srcId="{EC692011-A424-9241-8E4B-DE85B525A717}" destId="{15EF9352-A812-AD42-9F62-066F2B59511A}" srcOrd="8" destOrd="0" presId="urn:microsoft.com/office/officeart/2005/8/layout/gear1"/>
    <dgm:cxn modelId="{A4F436BA-2BE2-4AD7-8CCD-379303B9C37C}" type="presParOf" srcId="{EC692011-A424-9241-8E4B-DE85B525A717}" destId="{CBF401CF-C015-1240-91B2-B376DBD01CCD}" srcOrd="9" destOrd="0" presId="urn:microsoft.com/office/officeart/2005/8/layout/gear1"/>
    <dgm:cxn modelId="{9A49D32D-977E-4A67-AEE6-53D3A2D88D10}" type="presParOf" srcId="{EC692011-A424-9241-8E4B-DE85B525A717}" destId="{88AEB787-C46F-A04D-805D-5A35C6CB66CA}" srcOrd="10" destOrd="0" presId="urn:microsoft.com/office/officeart/2005/8/layout/gear1"/>
    <dgm:cxn modelId="{889CF54C-59A7-4F81-AC7C-2E64C3E800D8}" type="presParOf" srcId="{EC692011-A424-9241-8E4B-DE85B525A717}" destId="{31403F0C-8C39-924D-89FE-3D30865729A9}" srcOrd="11" destOrd="0" presId="urn:microsoft.com/office/officeart/2005/8/layout/gear1"/>
    <dgm:cxn modelId="{30E6F09E-57A0-48E5-BDB3-5F0074053440}" type="presParOf" srcId="{EC692011-A424-9241-8E4B-DE85B525A717}" destId="{C81A9B93-C374-C849-B190-3814E3EAEB1C}" srcOrd="12" destOrd="0" presId="urn:microsoft.com/office/officeart/2005/8/layout/gear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587055-BD61-4EB2-9B1E-E72AB9C73FB9}" type="doc">
      <dgm:prSet loTypeId="urn:microsoft.com/office/officeart/2005/8/layout/pList2" loCatId="list" qsTypeId="urn:microsoft.com/office/officeart/2005/8/quickstyle/simple1" qsCatId="simple" csTypeId="urn:microsoft.com/office/officeart/2005/8/colors/colorful4" csCatId="colorful" phldr="1"/>
      <dgm:spPr/>
    </dgm:pt>
    <dgm:pt modelId="{5A625172-62A4-4A5F-9777-16FFCC7EF5FA}">
      <dgm:prSet phldrT="[Text]" custT="1"/>
      <dgm:spPr/>
      <dgm:t>
        <a:bodyPr/>
        <a:lstStyle/>
        <a:p>
          <a:pPr marL="0" marR="0" indent="0" algn="l" defTabSz="914400" eaLnBrk="1" fontAlgn="auto" latinLnBrk="0" hangingPunct="1">
            <a:lnSpc>
              <a:spcPct val="100000"/>
            </a:lnSpc>
            <a:spcBef>
              <a:spcPts val="0"/>
            </a:spcBef>
            <a:spcAft>
              <a:spcPts val="0"/>
            </a:spcAft>
            <a:buClrTx/>
            <a:buSzTx/>
            <a:buFontTx/>
            <a:buNone/>
            <a:tabLst/>
            <a:defRPr/>
          </a:pPr>
          <a:r>
            <a:rPr lang="en-US" altLang="en-US" sz="2000" dirty="0" smtClean="0">
              <a:ea typeface="ＭＳ Ｐゴシック" charset="-128"/>
            </a:rPr>
            <a:t>Providers continue to receive fee-for-service for asthma clinic visits</a:t>
          </a:r>
        </a:p>
        <a:p>
          <a:pPr algn="ctr" defTabSz="1644650">
            <a:lnSpc>
              <a:spcPct val="90000"/>
            </a:lnSpc>
            <a:spcBef>
              <a:spcPct val="0"/>
            </a:spcBef>
            <a:spcAft>
              <a:spcPct val="35000"/>
            </a:spcAft>
          </a:pPr>
          <a:endParaRPr lang="en-US" dirty="0"/>
        </a:p>
      </dgm:t>
    </dgm:pt>
    <dgm:pt modelId="{F3267B0D-E8F9-44BB-9837-A1957398DC26}" type="parTrans" cxnId="{66298B49-3A82-49EE-9756-43BC64BD9438}">
      <dgm:prSet/>
      <dgm:spPr/>
      <dgm:t>
        <a:bodyPr/>
        <a:lstStyle/>
        <a:p>
          <a:endParaRPr lang="en-US"/>
        </a:p>
      </dgm:t>
    </dgm:pt>
    <dgm:pt modelId="{58D2543C-01B3-4764-9278-ED0A15060F40}" type="sibTrans" cxnId="{66298B49-3A82-49EE-9756-43BC64BD9438}">
      <dgm:prSet/>
      <dgm:spPr/>
      <dgm:t>
        <a:bodyPr/>
        <a:lstStyle/>
        <a:p>
          <a:endParaRPr lang="en-US"/>
        </a:p>
      </dgm:t>
    </dgm:pt>
    <dgm:pt modelId="{951028BF-15D1-4FD3-817D-A6637AC64C0A}">
      <dgm:prSet phldrT="[Text]" custT="1"/>
      <dgm:spPr/>
      <dgm:t>
        <a:bodyPr/>
        <a:lstStyle/>
        <a:p>
          <a:pPr algn="l" eaLnBrk="1" hangingPunct="1"/>
          <a:r>
            <a:rPr lang="en-US" altLang="en-US" sz="2000" dirty="0" smtClean="0">
              <a:ea typeface="ＭＳ Ｐゴシック" charset="-128"/>
            </a:rPr>
            <a:t>Monthly case review by asthma team to identify patients for follow-up</a:t>
          </a:r>
        </a:p>
        <a:p>
          <a:pPr algn="ctr"/>
          <a:endParaRPr lang="en-US" dirty="0"/>
        </a:p>
      </dgm:t>
    </dgm:pt>
    <dgm:pt modelId="{5AEE7CB9-0717-4623-B6CA-8354379E4841}" type="parTrans" cxnId="{4C617B00-9FC1-453D-A838-5F9BA0AE31B7}">
      <dgm:prSet/>
      <dgm:spPr/>
      <dgm:t>
        <a:bodyPr/>
        <a:lstStyle/>
        <a:p>
          <a:endParaRPr lang="en-US"/>
        </a:p>
      </dgm:t>
    </dgm:pt>
    <dgm:pt modelId="{98F58B38-DE06-41F3-BF6A-28CFFCE185D6}" type="sibTrans" cxnId="{4C617B00-9FC1-453D-A838-5F9BA0AE31B7}">
      <dgm:prSet/>
      <dgm:spPr/>
      <dgm:t>
        <a:bodyPr/>
        <a:lstStyle/>
        <a:p>
          <a:endParaRPr lang="en-US"/>
        </a:p>
      </dgm:t>
    </dgm:pt>
    <dgm:pt modelId="{F25646E0-8653-461F-8BFB-7CB8CC7AC6B4}">
      <dgm:prSet phldrT="[Text]" custT="1"/>
      <dgm:spPr/>
      <dgm:t>
        <a:bodyPr/>
        <a:lstStyle/>
        <a:p>
          <a:pPr algn="l" eaLnBrk="1" hangingPunct="1"/>
          <a:r>
            <a:rPr lang="en-US" altLang="en-US" sz="2000" dirty="0" smtClean="0">
              <a:ea typeface="ＭＳ Ｐゴシック" charset="-128"/>
            </a:rPr>
            <a:t>PMPM rate supplements reimbursement for services not typically covered</a:t>
          </a:r>
        </a:p>
        <a:p>
          <a:pPr algn="l" eaLnBrk="1" hangingPunct="1">
            <a:buFontTx/>
            <a:buNone/>
          </a:pPr>
          <a:endParaRPr lang="en-US" altLang="en-US" sz="800" dirty="0" smtClean="0">
            <a:ea typeface="ＭＳ Ｐゴシック" charset="-128"/>
          </a:endParaRPr>
        </a:p>
        <a:p>
          <a:pPr algn="ctr"/>
          <a:endParaRPr lang="en-US" dirty="0"/>
        </a:p>
      </dgm:t>
    </dgm:pt>
    <dgm:pt modelId="{1EE23919-3AD9-4DC9-ABE2-DBFC65B73A8D}" type="parTrans" cxnId="{CB970C8C-FAD6-41E4-98BE-72432972B152}">
      <dgm:prSet/>
      <dgm:spPr/>
      <dgm:t>
        <a:bodyPr/>
        <a:lstStyle/>
        <a:p>
          <a:endParaRPr lang="en-US"/>
        </a:p>
      </dgm:t>
    </dgm:pt>
    <dgm:pt modelId="{5AAA7787-E50E-4459-8AA1-F0C57C3B0188}" type="sibTrans" cxnId="{CB970C8C-FAD6-41E4-98BE-72432972B152}">
      <dgm:prSet/>
      <dgm:spPr/>
      <dgm:t>
        <a:bodyPr/>
        <a:lstStyle/>
        <a:p>
          <a:endParaRPr lang="en-US"/>
        </a:p>
      </dgm:t>
    </dgm:pt>
    <dgm:pt modelId="{7D4FBD7F-5047-426A-9F95-A01371ED708D}" type="pres">
      <dgm:prSet presAssocID="{A8587055-BD61-4EB2-9B1E-E72AB9C73FB9}" presName="Name0" presStyleCnt="0">
        <dgm:presLayoutVars>
          <dgm:dir/>
          <dgm:resizeHandles val="exact"/>
        </dgm:presLayoutVars>
      </dgm:prSet>
      <dgm:spPr/>
    </dgm:pt>
    <dgm:pt modelId="{C3764224-65B1-44BA-B0C7-9F7B33063A9B}" type="pres">
      <dgm:prSet presAssocID="{A8587055-BD61-4EB2-9B1E-E72AB9C73FB9}" presName="bkgdShp" presStyleLbl="alignAccFollowNode1" presStyleIdx="0" presStyleCnt="1"/>
      <dgm:spPr/>
    </dgm:pt>
    <dgm:pt modelId="{43C49971-A62C-4BD6-91AF-0BCE2A54E55D}" type="pres">
      <dgm:prSet presAssocID="{A8587055-BD61-4EB2-9B1E-E72AB9C73FB9}" presName="linComp" presStyleCnt="0"/>
      <dgm:spPr/>
    </dgm:pt>
    <dgm:pt modelId="{F0463F24-C7CE-420F-B90D-7494092D55A9}" type="pres">
      <dgm:prSet presAssocID="{5A625172-62A4-4A5F-9777-16FFCC7EF5FA}" presName="compNode" presStyleCnt="0"/>
      <dgm:spPr/>
    </dgm:pt>
    <dgm:pt modelId="{BAE34469-496B-412C-B74A-1D47717177E9}" type="pres">
      <dgm:prSet presAssocID="{5A625172-62A4-4A5F-9777-16FFCC7EF5FA}" presName="node" presStyleLbl="node1" presStyleIdx="0" presStyleCnt="3">
        <dgm:presLayoutVars>
          <dgm:bulletEnabled val="1"/>
        </dgm:presLayoutVars>
      </dgm:prSet>
      <dgm:spPr/>
      <dgm:t>
        <a:bodyPr/>
        <a:lstStyle/>
        <a:p>
          <a:endParaRPr lang="en-US"/>
        </a:p>
      </dgm:t>
    </dgm:pt>
    <dgm:pt modelId="{DEAD0A78-B6FE-4F6B-ADA0-936E757CF11D}" type="pres">
      <dgm:prSet presAssocID="{5A625172-62A4-4A5F-9777-16FFCC7EF5FA}" presName="invisiNode" presStyleLbl="node1" presStyleIdx="0" presStyleCnt="3"/>
      <dgm:spPr/>
    </dgm:pt>
    <dgm:pt modelId="{D9FBC938-56DB-4057-ADC4-EEB3063BAF22}" type="pres">
      <dgm:prSet presAssocID="{5A625172-62A4-4A5F-9777-16FFCC7EF5FA}"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dgm:spPr>
    </dgm:pt>
    <dgm:pt modelId="{1AA43F0E-70FF-4960-B688-4B54FE5642D8}" type="pres">
      <dgm:prSet presAssocID="{58D2543C-01B3-4764-9278-ED0A15060F40}" presName="sibTrans" presStyleLbl="sibTrans2D1" presStyleIdx="0" presStyleCnt="0"/>
      <dgm:spPr/>
      <dgm:t>
        <a:bodyPr/>
        <a:lstStyle/>
        <a:p>
          <a:endParaRPr lang="en-US"/>
        </a:p>
      </dgm:t>
    </dgm:pt>
    <dgm:pt modelId="{B6EEBC32-F726-4649-B800-13068F4E40E6}" type="pres">
      <dgm:prSet presAssocID="{951028BF-15D1-4FD3-817D-A6637AC64C0A}" presName="compNode" presStyleCnt="0"/>
      <dgm:spPr/>
    </dgm:pt>
    <dgm:pt modelId="{419FF39C-30BB-4665-BDB7-BCEA4BDC9F44}" type="pres">
      <dgm:prSet presAssocID="{951028BF-15D1-4FD3-817D-A6637AC64C0A}" presName="node" presStyleLbl="node1" presStyleIdx="1" presStyleCnt="3">
        <dgm:presLayoutVars>
          <dgm:bulletEnabled val="1"/>
        </dgm:presLayoutVars>
      </dgm:prSet>
      <dgm:spPr/>
      <dgm:t>
        <a:bodyPr/>
        <a:lstStyle/>
        <a:p>
          <a:endParaRPr lang="en-US"/>
        </a:p>
      </dgm:t>
    </dgm:pt>
    <dgm:pt modelId="{5A81AF7A-7082-4092-A40B-474953BD953C}" type="pres">
      <dgm:prSet presAssocID="{951028BF-15D1-4FD3-817D-A6637AC64C0A}" presName="invisiNode" presStyleLbl="node1" presStyleIdx="1" presStyleCnt="3"/>
      <dgm:spPr/>
    </dgm:pt>
    <dgm:pt modelId="{AA087F8F-FF9E-4056-92B5-7E4B0A3F21AC}" type="pres">
      <dgm:prSet presAssocID="{951028BF-15D1-4FD3-817D-A6637AC64C0A}"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16000" r="-16000"/>
          </a:stretch>
        </a:blipFill>
      </dgm:spPr>
    </dgm:pt>
    <dgm:pt modelId="{D366DE94-AD0B-4E6A-BC89-CFF134EF05A6}" type="pres">
      <dgm:prSet presAssocID="{98F58B38-DE06-41F3-BF6A-28CFFCE185D6}" presName="sibTrans" presStyleLbl="sibTrans2D1" presStyleIdx="0" presStyleCnt="0"/>
      <dgm:spPr/>
      <dgm:t>
        <a:bodyPr/>
        <a:lstStyle/>
        <a:p>
          <a:endParaRPr lang="en-US"/>
        </a:p>
      </dgm:t>
    </dgm:pt>
    <dgm:pt modelId="{75E63ED2-6404-4384-99A4-E797E5FF42BA}" type="pres">
      <dgm:prSet presAssocID="{F25646E0-8653-461F-8BFB-7CB8CC7AC6B4}" presName="compNode" presStyleCnt="0"/>
      <dgm:spPr/>
    </dgm:pt>
    <dgm:pt modelId="{11A71BE5-68DD-45CA-B882-5C8686F05C04}" type="pres">
      <dgm:prSet presAssocID="{F25646E0-8653-461F-8BFB-7CB8CC7AC6B4}" presName="node" presStyleLbl="node1" presStyleIdx="2" presStyleCnt="3" custScaleX="109005">
        <dgm:presLayoutVars>
          <dgm:bulletEnabled val="1"/>
        </dgm:presLayoutVars>
      </dgm:prSet>
      <dgm:spPr/>
      <dgm:t>
        <a:bodyPr/>
        <a:lstStyle/>
        <a:p>
          <a:endParaRPr lang="en-US"/>
        </a:p>
      </dgm:t>
    </dgm:pt>
    <dgm:pt modelId="{67209EF0-6B45-4AAC-970A-238410C2A926}" type="pres">
      <dgm:prSet presAssocID="{F25646E0-8653-461F-8BFB-7CB8CC7AC6B4}" presName="invisiNode" presStyleLbl="node1" presStyleIdx="2" presStyleCnt="3"/>
      <dgm:spPr/>
    </dgm:pt>
    <dgm:pt modelId="{2EAE66F3-A4E0-4645-94A7-81DB7ED4E301}" type="pres">
      <dgm:prSet presAssocID="{F25646E0-8653-461F-8BFB-7CB8CC7AC6B4}"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Lst>
  <dgm:cxnLst>
    <dgm:cxn modelId="{66298B49-3A82-49EE-9756-43BC64BD9438}" srcId="{A8587055-BD61-4EB2-9B1E-E72AB9C73FB9}" destId="{5A625172-62A4-4A5F-9777-16FFCC7EF5FA}" srcOrd="0" destOrd="0" parTransId="{F3267B0D-E8F9-44BB-9837-A1957398DC26}" sibTransId="{58D2543C-01B3-4764-9278-ED0A15060F40}"/>
    <dgm:cxn modelId="{67656ED6-A753-4E29-8DC9-4848F6FEC7B0}" type="presOf" srcId="{951028BF-15D1-4FD3-817D-A6637AC64C0A}" destId="{419FF39C-30BB-4665-BDB7-BCEA4BDC9F44}" srcOrd="0" destOrd="0" presId="urn:microsoft.com/office/officeart/2005/8/layout/pList2"/>
    <dgm:cxn modelId="{134B9D56-A1BC-41B1-9E29-D70EC48416FF}" type="presOf" srcId="{98F58B38-DE06-41F3-BF6A-28CFFCE185D6}" destId="{D366DE94-AD0B-4E6A-BC89-CFF134EF05A6}" srcOrd="0" destOrd="0" presId="urn:microsoft.com/office/officeart/2005/8/layout/pList2"/>
    <dgm:cxn modelId="{4C617B00-9FC1-453D-A838-5F9BA0AE31B7}" srcId="{A8587055-BD61-4EB2-9B1E-E72AB9C73FB9}" destId="{951028BF-15D1-4FD3-817D-A6637AC64C0A}" srcOrd="1" destOrd="0" parTransId="{5AEE7CB9-0717-4623-B6CA-8354379E4841}" sibTransId="{98F58B38-DE06-41F3-BF6A-28CFFCE185D6}"/>
    <dgm:cxn modelId="{643C0D80-7B52-42DF-82A6-67526BA9FFC0}" type="presOf" srcId="{5A625172-62A4-4A5F-9777-16FFCC7EF5FA}" destId="{BAE34469-496B-412C-B74A-1D47717177E9}" srcOrd="0" destOrd="0" presId="urn:microsoft.com/office/officeart/2005/8/layout/pList2"/>
    <dgm:cxn modelId="{09F4B85D-C03F-4B3D-A363-E55AE7B70665}" type="presOf" srcId="{58D2543C-01B3-4764-9278-ED0A15060F40}" destId="{1AA43F0E-70FF-4960-B688-4B54FE5642D8}" srcOrd="0" destOrd="0" presId="urn:microsoft.com/office/officeart/2005/8/layout/pList2"/>
    <dgm:cxn modelId="{CF0D13A6-4CD4-4774-8F70-DF52442F715A}" type="presOf" srcId="{A8587055-BD61-4EB2-9B1E-E72AB9C73FB9}" destId="{7D4FBD7F-5047-426A-9F95-A01371ED708D}" srcOrd="0" destOrd="0" presId="urn:microsoft.com/office/officeart/2005/8/layout/pList2"/>
    <dgm:cxn modelId="{4B0FDDF3-3062-4816-B33E-1D2C0EFC54CB}" type="presOf" srcId="{F25646E0-8653-461F-8BFB-7CB8CC7AC6B4}" destId="{11A71BE5-68DD-45CA-B882-5C8686F05C04}" srcOrd="0" destOrd="0" presId="urn:microsoft.com/office/officeart/2005/8/layout/pList2"/>
    <dgm:cxn modelId="{CB970C8C-FAD6-41E4-98BE-72432972B152}" srcId="{A8587055-BD61-4EB2-9B1E-E72AB9C73FB9}" destId="{F25646E0-8653-461F-8BFB-7CB8CC7AC6B4}" srcOrd="2" destOrd="0" parTransId="{1EE23919-3AD9-4DC9-ABE2-DBFC65B73A8D}" sibTransId="{5AAA7787-E50E-4459-8AA1-F0C57C3B0188}"/>
    <dgm:cxn modelId="{7D7CA8CC-FF3E-4FB2-A084-B054A4F464B9}" type="presParOf" srcId="{7D4FBD7F-5047-426A-9F95-A01371ED708D}" destId="{C3764224-65B1-44BA-B0C7-9F7B33063A9B}" srcOrd="0" destOrd="0" presId="urn:microsoft.com/office/officeart/2005/8/layout/pList2"/>
    <dgm:cxn modelId="{5EF51237-2DBF-40AA-A63C-4E072CA6213A}" type="presParOf" srcId="{7D4FBD7F-5047-426A-9F95-A01371ED708D}" destId="{43C49971-A62C-4BD6-91AF-0BCE2A54E55D}" srcOrd="1" destOrd="0" presId="urn:microsoft.com/office/officeart/2005/8/layout/pList2"/>
    <dgm:cxn modelId="{88F135FE-4DA6-46B4-BA3A-D7CC92C2C85B}" type="presParOf" srcId="{43C49971-A62C-4BD6-91AF-0BCE2A54E55D}" destId="{F0463F24-C7CE-420F-B90D-7494092D55A9}" srcOrd="0" destOrd="0" presId="urn:microsoft.com/office/officeart/2005/8/layout/pList2"/>
    <dgm:cxn modelId="{7D09889D-82B6-44CF-AC88-2400308F7CD0}" type="presParOf" srcId="{F0463F24-C7CE-420F-B90D-7494092D55A9}" destId="{BAE34469-496B-412C-B74A-1D47717177E9}" srcOrd="0" destOrd="0" presId="urn:microsoft.com/office/officeart/2005/8/layout/pList2"/>
    <dgm:cxn modelId="{64295D36-C5E8-4FA2-91C1-EA493FE26B0D}" type="presParOf" srcId="{F0463F24-C7CE-420F-B90D-7494092D55A9}" destId="{DEAD0A78-B6FE-4F6B-ADA0-936E757CF11D}" srcOrd="1" destOrd="0" presId="urn:microsoft.com/office/officeart/2005/8/layout/pList2"/>
    <dgm:cxn modelId="{0167DA32-9742-4611-943F-8F00F4934746}" type="presParOf" srcId="{F0463F24-C7CE-420F-B90D-7494092D55A9}" destId="{D9FBC938-56DB-4057-ADC4-EEB3063BAF22}" srcOrd="2" destOrd="0" presId="urn:microsoft.com/office/officeart/2005/8/layout/pList2"/>
    <dgm:cxn modelId="{C033199D-B4B7-48B3-AA51-E934689365DF}" type="presParOf" srcId="{43C49971-A62C-4BD6-91AF-0BCE2A54E55D}" destId="{1AA43F0E-70FF-4960-B688-4B54FE5642D8}" srcOrd="1" destOrd="0" presId="urn:microsoft.com/office/officeart/2005/8/layout/pList2"/>
    <dgm:cxn modelId="{A484D116-6082-4EA3-913E-35540958FFCF}" type="presParOf" srcId="{43C49971-A62C-4BD6-91AF-0BCE2A54E55D}" destId="{B6EEBC32-F726-4649-B800-13068F4E40E6}" srcOrd="2" destOrd="0" presId="urn:microsoft.com/office/officeart/2005/8/layout/pList2"/>
    <dgm:cxn modelId="{033E9120-06CC-490C-87A1-C6347B68A10D}" type="presParOf" srcId="{B6EEBC32-F726-4649-B800-13068F4E40E6}" destId="{419FF39C-30BB-4665-BDB7-BCEA4BDC9F44}" srcOrd="0" destOrd="0" presId="urn:microsoft.com/office/officeart/2005/8/layout/pList2"/>
    <dgm:cxn modelId="{734DF89F-966D-4183-83D2-A8F1F8E2F96A}" type="presParOf" srcId="{B6EEBC32-F726-4649-B800-13068F4E40E6}" destId="{5A81AF7A-7082-4092-A40B-474953BD953C}" srcOrd="1" destOrd="0" presId="urn:microsoft.com/office/officeart/2005/8/layout/pList2"/>
    <dgm:cxn modelId="{56F50BEF-7E8A-4DC9-A3DC-920C71C949E1}" type="presParOf" srcId="{B6EEBC32-F726-4649-B800-13068F4E40E6}" destId="{AA087F8F-FF9E-4056-92B5-7E4B0A3F21AC}" srcOrd="2" destOrd="0" presId="urn:microsoft.com/office/officeart/2005/8/layout/pList2"/>
    <dgm:cxn modelId="{9A5DAA9E-05C8-4ADA-92A9-AD04A6B74DA1}" type="presParOf" srcId="{43C49971-A62C-4BD6-91AF-0BCE2A54E55D}" destId="{D366DE94-AD0B-4E6A-BC89-CFF134EF05A6}" srcOrd="3" destOrd="0" presId="urn:microsoft.com/office/officeart/2005/8/layout/pList2"/>
    <dgm:cxn modelId="{30696A3E-7090-4DE8-A16F-72E8ED8ADC30}" type="presParOf" srcId="{43C49971-A62C-4BD6-91AF-0BCE2A54E55D}" destId="{75E63ED2-6404-4384-99A4-E797E5FF42BA}" srcOrd="4" destOrd="0" presId="urn:microsoft.com/office/officeart/2005/8/layout/pList2"/>
    <dgm:cxn modelId="{F8EE6109-E7C7-4FF2-AD8B-DC8720A01FD6}" type="presParOf" srcId="{75E63ED2-6404-4384-99A4-E797E5FF42BA}" destId="{11A71BE5-68DD-45CA-B882-5C8686F05C04}" srcOrd="0" destOrd="0" presId="urn:microsoft.com/office/officeart/2005/8/layout/pList2"/>
    <dgm:cxn modelId="{55FC0705-8413-4836-970A-1067EDA99846}" type="presParOf" srcId="{75E63ED2-6404-4384-99A4-E797E5FF42BA}" destId="{67209EF0-6B45-4AAC-970A-238410C2A926}" srcOrd="1" destOrd="0" presId="urn:microsoft.com/office/officeart/2005/8/layout/pList2"/>
    <dgm:cxn modelId="{37625542-7655-412B-BB75-524C213AD341}" type="presParOf" srcId="{75E63ED2-6404-4384-99A4-E797E5FF42BA}" destId="{2EAE66F3-A4E0-4645-94A7-81DB7ED4E301}" srcOrd="2" destOrd="0" presId="urn:microsoft.com/office/officeart/2005/8/layout/p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98418" cy="461721"/>
          </a:xfrm>
          <a:prstGeom prst="rect">
            <a:avLst/>
          </a:prstGeom>
        </p:spPr>
        <p:txBody>
          <a:bodyPr vert="horz" lIns="91436" tIns="45718" rIns="91436" bIns="45718" rtlCol="0"/>
          <a:lstStyle>
            <a:lvl1pPr algn="l">
              <a:defRPr sz="1200"/>
            </a:lvl1pPr>
          </a:lstStyle>
          <a:p>
            <a:endParaRPr lang="en-US" dirty="0"/>
          </a:p>
        </p:txBody>
      </p:sp>
      <p:sp>
        <p:nvSpPr>
          <p:cNvPr id="3" name="Date Placeholder 2"/>
          <p:cNvSpPr>
            <a:spLocks noGrp="1"/>
          </p:cNvSpPr>
          <p:nvPr>
            <p:ph type="dt" sz="quarter" idx="1"/>
          </p:nvPr>
        </p:nvSpPr>
        <p:spPr>
          <a:xfrm>
            <a:off x="3918316" y="1"/>
            <a:ext cx="2998418" cy="461721"/>
          </a:xfrm>
          <a:prstGeom prst="rect">
            <a:avLst/>
          </a:prstGeom>
        </p:spPr>
        <p:txBody>
          <a:bodyPr vert="horz" lIns="91436" tIns="45718" rIns="91436" bIns="45718" rtlCol="0"/>
          <a:lstStyle>
            <a:lvl1pPr algn="r">
              <a:defRPr sz="1200"/>
            </a:lvl1pPr>
          </a:lstStyle>
          <a:p>
            <a:fld id="{22D9C8B2-BFF0-4550-8381-AAD576E034FC}" type="datetimeFigureOut">
              <a:rPr lang="en-US" smtClean="0"/>
              <a:t>8/19/2015</a:t>
            </a:fld>
            <a:endParaRPr lang="en-US" dirty="0"/>
          </a:p>
        </p:txBody>
      </p:sp>
      <p:sp>
        <p:nvSpPr>
          <p:cNvPr id="4" name="Footer Placeholder 3"/>
          <p:cNvSpPr>
            <a:spLocks noGrp="1"/>
          </p:cNvSpPr>
          <p:nvPr>
            <p:ph type="ftr" sz="quarter" idx="2"/>
          </p:nvPr>
        </p:nvSpPr>
        <p:spPr>
          <a:xfrm>
            <a:off x="0" y="8760079"/>
            <a:ext cx="2998418" cy="461720"/>
          </a:xfrm>
          <a:prstGeom prst="rect">
            <a:avLst/>
          </a:prstGeom>
        </p:spPr>
        <p:txBody>
          <a:bodyPr vert="horz" lIns="91436" tIns="45718" rIns="91436" bIns="4571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18316" y="8760079"/>
            <a:ext cx="2998418" cy="461720"/>
          </a:xfrm>
          <a:prstGeom prst="rect">
            <a:avLst/>
          </a:prstGeom>
        </p:spPr>
        <p:txBody>
          <a:bodyPr vert="horz" lIns="91436" tIns="45718" rIns="91436" bIns="45718" rtlCol="0" anchor="b"/>
          <a:lstStyle>
            <a:lvl1pPr algn="r">
              <a:defRPr sz="1200"/>
            </a:lvl1pPr>
          </a:lstStyle>
          <a:p>
            <a:fld id="{8108B39C-7677-4176-8174-33CFDD8E37EB}" type="slidenum">
              <a:rPr lang="en-US" smtClean="0"/>
              <a:t>‹#›</a:t>
            </a:fld>
            <a:endParaRPr lang="en-US" dirty="0"/>
          </a:p>
        </p:txBody>
      </p:sp>
    </p:spTree>
    <p:extLst>
      <p:ext uri="{BB962C8B-B14F-4D97-AF65-F5344CB8AC3E}">
        <p14:creationId xmlns:p14="http://schemas.microsoft.com/office/powerpoint/2010/main" val="21451104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97941" cy="461169"/>
          </a:xfrm>
          <a:prstGeom prst="rect">
            <a:avLst/>
          </a:prstGeom>
        </p:spPr>
        <p:txBody>
          <a:bodyPr vert="horz" lIns="92525" tIns="46262" rIns="92525" bIns="46262" rtlCol="0"/>
          <a:lstStyle>
            <a:lvl1pPr algn="l">
              <a:defRPr sz="1200"/>
            </a:lvl1pPr>
          </a:lstStyle>
          <a:p>
            <a:endParaRPr lang="en-US" dirty="0"/>
          </a:p>
        </p:txBody>
      </p:sp>
      <p:sp>
        <p:nvSpPr>
          <p:cNvPr id="3" name="Date Placeholder 2"/>
          <p:cNvSpPr>
            <a:spLocks noGrp="1"/>
          </p:cNvSpPr>
          <p:nvPr>
            <p:ph type="dt" idx="1"/>
          </p:nvPr>
        </p:nvSpPr>
        <p:spPr>
          <a:xfrm>
            <a:off x="3918783" y="0"/>
            <a:ext cx="2997941" cy="461169"/>
          </a:xfrm>
          <a:prstGeom prst="rect">
            <a:avLst/>
          </a:prstGeom>
        </p:spPr>
        <p:txBody>
          <a:bodyPr vert="horz" lIns="92525" tIns="46262" rIns="92525" bIns="46262" rtlCol="0"/>
          <a:lstStyle>
            <a:lvl1pPr algn="r">
              <a:defRPr sz="1200"/>
            </a:lvl1pPr>
          </a:lstStyle>
          <a:p>
            <a:fld id="{4AEB4492-053D-4E24-8B1B-8E5D0F5D3718}" type="datetimeFigureOut">
              <a:rPr lang="en-US" smtClean="0"/>
              <a:t>8/19/2015</a:t>
            </a:fld>
            <a:endParaRPr lang="en-US" dirty="0"/>
          </a:p>
        </p:txBody>
      </p:sp>
      <p:sp>
        <p:nvSpPr>
          <p:cNvPr id="4" name="Slide Image Placeholder 3"/>
          <p:cNvSpPr>
            <a:spLocks noGrp="1" noRot="1" noChangeAspect="1"/>
          </p:cNvSpPr>
          <p:nvPr>
            <p:ph type="sldImg" idx="2"/>
          </p:nvPr>
        </p:nvSpPr>
        <p:spPr>
          <a:xfrm>
            <a:off x="1154113" y="692150"/>
            <a:ext cx="4611687" cy="3459163"/>
          </a:xfrm>
          <a:prstGeom prst="rect">
            <a:avLst/>
          </a:prstGeom>
          <a:noFill/>
          <a:ln w="12700">
            <a:solidFill>
              <a:prstClr val="black"/>
            </a:solidFill>
          </a:ln>
        </p:spPr>
        <p:txBody>
          <a:bodyPr vert="horz" lIns="92525" tIns="46262" rIns="92525" bIns="46262" rtlCol="0" anchor="ctr"/>
          <a:lstStyle/>
          <a:p>
            <a:endParaRPr lang="en-US" dirty="0"/>
          </a:p>
        </p:txBody>
      </p:sp>
      <p:sp>
        <p:nvSpPr>
          <p:cNvPr id="5" name="Notes Placeholder 4"/>
          <p:cNvSpPr>
            <a:spLocks noGrp="1"/>
          </p:cNvSpPr>
          <p:nvPr>
            <p:ph type="body" sz="quarter" idx="3"/>
          </p:nvPr>
        </p:nvSpPr>
        <p:spPr>
          <a:xfrm>
            <a:off x="691833" y="4381104"/>
            <a:ext cx="5534660" cy="4150519"/>
          </a:xfrm>
          <a:prstGeom prst="rect">
            <a:avLst/>
          </a:prstGeom>
        </p:spPr>
        <p:txBody>
          <a:bodyPr vert="horz" lIns="92525" tIns="46262" rIns="92525" bIns="462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60605"/>
            <a:ext cx="2997941" cy="461169"/>
          </a:xfrm>
          <a:prstGeom prst="rect">
            <a:avLst/>
          </a:prstGeom>
        </p:spPr>
        <p:txBody>
          <a:bodyPr vert="horz" lIns="92525" tIns="46262" rIns="92525" bIns="462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18783" y="8760605"/>
            <a:ext cx="2997941" cy="461169"/>
          </a:xfrm>
          <a:prstGeom prst="rect">
            <a:avLst/>
          </a:prstGeom>
        </p:spPr>
        <p:txBody>
          <a:bodyPr vert="horz" lIns="92525" tIns="46262" rIns="92525" bIns="46262" rtlCol="0" anchor="b"/>
          <a:lstStyle>
            <a:lvl1pPr algn="r">
              <a:defRPr sz="1200"/>
            </a:lvl1pPr>
          </a:lstStyle>
          <a:p>
            <a:fld id="{0778609C-01F5-4144-AEA1-6D73E80301CE}" type="slidenum">
              <a:rPr lang="en-US" smtClean="0"/>
              <a:t>‹#›</a:t>
            </a:fld>
            <a:endParaRPr lang="en-US" dirty="0"/>
          </a:p>
        </p:txBody>
      </p:sp>
    </p:spTree>
    <p:extLst>
      <p:ext uri="{BB962C8B-B14F-4D97-AF65-F5344CB8AC3E}">
        <p14:creationId xmlns:p14="http://schemas.microsoft.com/office/powerpoint/2010/main" val="3406493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32671255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A0BC55F-1FF9-49B4-BF81-E49779960171}"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3962147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defRPr>
            </a:lvl1pPr>
            <a:lvl2pPr marL="726531" indent="-279435">
              <a:defRPr sz="1200">
                <a:solidFill>
                  <a:schemeClr val="tx1"/>
                </a:solidFill>
                <a:latin typeface="Calibri" pitchFamily="34" charset="0"/>
              </a:defRPr>
            </a:lvl2pPr>
            <a:lvl3pPr marL="1117740" indent="-223548">
              <a:defRPr sz="1200">
                <a:solidFill>
                  <a:schemeClr val="tx1"/>
                </a:solidFill>
                <a:latin typeface="Calibri" pitchFamily="34" charset="0"/>
              </a:defRPr>
            </a:lvl3pPr>
            <a:lvl4pPr marL="1564836" indent="-223548">
              <a:defRPr sz="1200">
                <a:solidFill>
                  <a:schemeClr val="tx1"/>
                </a:solidFill>
                <a:latin typeface="Calibri" pitchFamily="34" charset="0"/>
              </a:defRPr>
            </a:lvl4pPr>
            <a:lvl5pPr marL="2011931" indent="-223548">
              <a:defRPr sz="1200">
                <a:solidFill>
                  <a:schemeClr val="tx1"/>
                </a:solidFill>
                <a:latin typeface="Calibri" pitchFamily="34" charset="0"/>
              </a:defRPr>
            </a:lvl5pPr>
            <a:lvl6pPr marL="2459027" indent="-223548" eaLnBrk="0" fontAlgn="base" hangingPunct="0">
              <a:spcBef>
                <a:spcPct val="30000"/>
              </a:spcBef>
              <a:spcAft>
                <a:spcPct val="0"/>
              </a:spcAft>
              <a:defRPr sz="1200">
                <a:solidFill>
                  <a:schemeClr val="tx1"/>
                </a:solidFill>
                <a:latin typeface="Calibri" pitchFamily="34" charset="0"/>
              </a:defRPr>
            </a:lvl6pPr>
            <a:lvl7pPr marL="2906123" indent="-223548" eaLnBrk="0" fontAlgn="base" hangingPunct="0">
              <a:spcBef>
                <a:spcPct val="30000"/>
              </a:spcBef>
              <a:spcAft>
                <a:spcPct val="0"/>
              </a:spcAft>
              <a:defRPr sz="1200">
                <a:solidFill>
                  <a:schemeClr val="tx1"/>
                </a:solidFill>
                <a:latin typeface="Calibri" pitchFamily="34" charset="0"/>
              </a:defRPr>
            </a:lvl7pPr>
            <a:lvl8pPr marL="3353219" indent="-223548" eaLnBrk="0" fontAlgn="base" hangingPunct="0">
              <a:spcBef>
                <a:spcPct val="30000"/>
              </a:spcBef>
              <a:spcAft>
                <a:spcPct val="0"/>
              </a:spcAft>
              <a:defRPr sz="1200">
                <a:solidFill>
                  <a:schemeClr val="tx1"/>
                </a:solidFill>
                <a:latin typeface="Calibri" pitchFamily="34" charset="0"/>
              </a:defRPr>
            </a:lvl8pPr>
            <a:lvl9pPr marL="3800315" indent="-223548" eaLnBrk="0" fontAlgn="base" hangingPunct="0">
              <a:spcBef>
                <a:spcPct val="30000"/>
              </a:spcBef>
              <a:spcAft>
                <a:spcPct val="0"/>
              </a:spcAft>
              <a:defRPr sz="1200">
                <a:solidFill>
                  <a:schemeClr val="tx1"/>
                </a:solidFill>
                <a:latin typeface="Calibri" pitchFamily="34" charset="0"/>
              </a:defRPr>
            </a:lvl9pPr>
          </a:lstStyle>
          <a:p>
            <a:fld id="{11C758F3-D52D-4DB4-A56B-B77FB1F5C68F}" type="slidenum">
              <a:rPr lang="en-US" altLang="en-US" smtClean="0">
                <a:solidFill>
                  <a:prstClr val="black"/>
                </a:solidFill>
                <a:ea typeface="ＭＳ Ｐゴシック" pitchFamily="34" charset="-128"/>
              </a:rPr>
              <a:pPr/>
              <a:t>15</a:t>
            </a:fld>
            <a:endParaRPr lang="en-US" altLang="en-US" smtClean="0">
              <a:solidFill>
                <a:prstClr val="black"/>
              </a:solidFill>
              <a:ea typeface="ＭＳ Ｐゴシック" pitchFamily="34" charset="-128"/>
            </a:endParaRPr>
          </a:p>
        </p:txBody>
      </p:sp>
    </p:spTree>
    <p:extLst>
      <p:ext uri="{BB962C8B-B14F-4D97-AF65-F5344CB8AC3E}">
        <p14:creationId xmlns:p14="http://schemas.microsoft.com/office/powerpoint/2010/main" val="1171960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defRPr/>
            </a:pPr>
            <a:r>
              <a:rPr lang="en-US" altLang="en-US" sz="1200" dirty="0" smtClean="0">
                <a:ea typeface="ＭＳ Ｐゴシック" pitchFamily="34" charset="-128"/>
              </a:rPr>
              <a:t/>
            </a:r>
            <a:br>
              <a:rPr lang="en-US" altLang="en-US" sz="1200" dirty="0" smtClean="0">
                <a:ea typeface="ＭＳ Ｐゴシック" pitchFamily="34" charset="-128"/>
              </a:rPr>
            </a:br>
            <a:endParaRPr lang="en-US" altLang="en-US" dirty="0"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defRPr>
            </a:lvl1pPr>
            <a:lvl2pPr marL="726531" indent="-279435">
              <a:defRPr sz="1200">
                <a:solidFill>
                  <a:schemeClr val="tx1"/>
                </a:solidFill>
                <a:latin typeface="Calibri" pitchFamily="34" charset="0"/>
              </a:defRPr>
            </a:lvl2pPr>
            <a:lvl3pPr marL="1117740" indent="-223548">
              <a:defRPr sz="1200">
                <a:solidFill>
                  <a:schemeClr val="tx1"/>
                </a:solidFill>
                <a:latin typeface="Calibri" pitchFamily="34" charset="0"/>
              </a:defRPr>
            </a:lvl3pPr>
            <a:lvl4pPr marL="1564836" indent="-223548">
              <a:defRPr sz="1200">
                <a:solidFill>
                  <a:schemeClr val="tx1"/>
                </a:solidFill>
                <a:latin typeface="Calibri" pitchFamily="34" charset="0"/>
              </a:defRPr>
            </a:lvl4pPr>
            <a:lvl5pPr marL="2011931" indent="-223548">
              <a:defRPr sz="1200">
                <a:solidFill>
                  <a:schemeClr val="tx1"/>
                </a:solidFill>
                <a:latin typeface="Calibri" pitchFamily="34" charset="0"/>
              </a:defRPr>
            </a:lvl5pPr>
            <a:lvl6pPr marL="2459027" indent="-223548" eaLnBrk="0" fontAlgn="base" hangingPunct="0">
              <a:spcBef>
                <a:spcPct val="30000"/>
              </a:spcBef>
              <a:spcAft>
                <a:spcPct val="0"/>
              </a:spcAft>
              <a:defRPr sz="1200">
                <a:solidFill>
                  <a:schemeClr val="tx1"/>
                </a:solidFill>
                <a:latin typeface="Calibri" pitchFamily="34" charset="0"/>
              </a:defRPr>
            </a:lvl6pPr>
            <a:lvl7pPr marL="2906123" indent="-223548" eaLnBrk="0" fontAlgn="base" hangingPunct="0">
              <a:spcBef>
                <a:spcPct val="30000"/>
              </a:spcBef>
              <a:spcAft>
                <a:spcPct val="0"/>
              </a:spcAft>
              <a:defRPr sz="1200">
                <a:solidFill>
                  <a:schemeClr val="tx1"/>
                </a:solidFill>
                <a:latin typeface="Calibri" pitchFamily="34" charset="0"/>
              </a:defRPr>
            </a:lvl7pPr>
            <a:lvl8pPr marL="3353219" indent="-223548" eaLnBrk="0" fontAlgn="base" hangingPunct="0">
              <a:spcBef>
                <a:spcPct val="30000"/>
              </a:spcBef>
              <a:spcAft>
                <a:spcPct val="0"/>
              </a:spcAft>
              <a:defRPr sz="1200">
                <a:solidFill>
                  <a:schemeClr val="tx1"/>
                </a:solidFill>
                <a:latin typeface="Calibri" pitchFamily="34" charset="0"/>
              </a:defRPr>
            </a:lvl8pPr>
            <a:lvl9pPr marL="3800315" indent="-223548" eaLnBrk="0" fontAlgn="base" hangingPunct="0">
              <a:spcBef>
                <a:spcPct val="30000"/>
              </a:spcBef>
              <a:spcAft>
                <a:spcPct val="0"/>
              </a:spcAft>
              <a:defRPr sz="1200">
                <a:solidFill>
                  <a:schemeClr val="tx1"/>
                </a:solidFill>
                <a:latin typeface="Calibri" pitchFamily="34" charset="0"/>
              </a:defRPr>
            </a:lvl9pPr>
          </a:lstStyle>
          <a:p>
            <a:fld id="{6230BDE9-E9E0-4248-ADAE-114AA181D3C7}" type="slidenum">
              <a:rPr lang="en-US" altLang="en-US" smtClean="0">
                <a:solidFill>
                  <a:prstClr val="black"/>
                </a:solidFill>
                <a:ea typeface="ＭＳ Ｐゴシック" pitchFamily="34" charset="-128"/>
              </a:rPr>
              <a:pPr/>
              <a:t>16</a:t>
            </a:fld>
            <a:endParaRPr lang="en-US" altLang="en-US" smtClean="0">
              <a:solidFill>
                <a:prstClr val="black"/>
              </a:solidFill>
              <a:ea typeface="ＭＳ Ｐゴシック" pitchFamily="34" charset="-128"/>
            </a:endParaRPr>
          </a:p>
        </p:txBody>
      </p:sp>
    </p:spTree>
    <p:extLst>
      <p:ext uri="{BB962C8B-B14F-4D97-AF65-F5344CB8AC3E}">
        <p14:creationId xmlns:p14="http://schemas.microsoft.com/office/powerpoint/2010/main" val="32099789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26531" indent="-279435" eaLnBrk="0" hangingPunct="0">
              <a:defRPr>
                <a:solidFill>
                  <a:schemeClr val="tx1"/>
                </a:solidFill>
                <a:latin typeface="Calibri" pitchFamily="34" charset="0"/>
                <a:ea typeface="ＭＳ Ｐゴシック" charset="-128"/>
              </a:defRPr>
            </a:lvl2pPr>
            <a:lvl3pPr marL="1117740" indent="-223548" eaLnBrk="0" hangingPunct="0">
              <a:defRPr>
                <a:solidFill>
                  <a:schemeClr val="tx1"/>
                </a:solidFill>
                <a:latin typeface="Calibri" pitchFamily="34" charset="0"/>
                <a:ea typeface="ＭＳ Ｐゴシック" charset="-128"/>
              </a:defRPr>
            </a:lvl3pPr>
            <a:lvl4pPr marL="1564836" indent="-223548" eaLnBrk="0" hangingPunct="0">
              <a:defRPr>
                <a:solidFill>
                  <a:schemeClr val="tx1"/>
                </a:solidFill>
                <a:latin typeface="Calibri" pitchFamily="34" charset="0"/>
                <a:ea typeface="ＭＳ Ｐゴシック" charset="-128"/>
              </a:defRPr>
            </a:lvl4pPr>
            <a:lvl5pPr marL="2011931" indent="-223548" eaLnBrk="0" hangingPunct="0">
              <a:defRPr>
                <a:solidFill>
                  <a:schemeClr val="tx1"/>
                </a:solidFill>
                <a:latin typeface="Calibri" pitchFamily="34" charset="0"/>
                <a:ea typeface="ＭＳ Ｐゴシック" charset="-128"/>
              </a:defRPr>
            </a:lvl5pPr>
            <a:lvl6pPr marL="2459027" indent="-223548" defTabSz="447096" eaLnBrk="0" fontAlgn="base" hangingPunct="0">
              <a:spcBef>
                <a:spcPct val="0"/>
              </a:spcBef>
              <a:spcAft>
                <a:spcPct val="0"/>
              </a:spcAft>
              <a:defRPr>
                <a:solidFill>
                  <a:schemeClr val="tx1"/>
                </a:solidFill>
                <a:latin typeface="Calibri" pitchFamily="34" charset="0"/>
                <a:ea typeface="ＭＳ Ｐゴシック" charset="-128"/>
              </a:defRPr>
            </a:lvl6pPr>
            <a:lvl7pPr marL="2906123" indent="-223548" defTabSz="447096" eaLnBrk="0" fontAlgn="base" hangingPunct="0">
              <a:spcBef>
                <a:spcPct val="0"/>
              </a:spcBef>
              <a:spcAft>
                <a:spcPct val="0"/>
              </a:spcAft>
              <a:defRPr>
                <a:solidFill>
                  <a:schemeClr val="tx1"/>
                </a:solidFill>
                <a:latin typeface="Calibri" pitchFamily="34" charset="0"/>
                <a:ea typeface="ＭＳ Ｐゴシック" charset="-128"/>
              </a:defRPr>
            </a:lvl7pPr>
            <a:lvl8pPr marL="3353219" indent="-223548" defTabSz="447096" eaLnBrk="0" fontAlgn="base" hangingPunct="0">
              <a:spcBef>
                <a:spcPct val="0"/>
              </a:spcBef>
              <a:spcAft>
                <a:spcPct val="0"/>
              </a:spcAft>
              <a:defRPr>
                <a:solidFill>
                  <a:schemeClr val="tx1"/>
                </a:solidFill>
                <a:latin typeface="Calibri" pitchFamily="34" charset="0"/>
                <a:ea typeface="ＭＳ Ｐゴシック" charset="-128"/>
              </a:defRPr>
            </a:lvl8pPr>
            <a:lvl9pPr marL="3800315" indent="-223548" defTabSz="447096" eaLnBrk="0" fontAlgn="base" hangingPunct="0">
              <a:spcBef>
                <a:spcPct val="0"/>
              </a:spcBef>
              <a:spcAft>
                <a:spcPct val="0"/>
              </a:spcAft>
              <a:defRPr>
                <a:solidFill>
                  <a:schemeClr val="tx1"/>
                </a:solidFill>
                <a:latin typeface="Calibri" pitchFamily="34" charset="0"/>
                <a:ea typeface="ＭＳ Ｐゴシック" charset="-128"/>
              </a:defRPr>
            </a:lvl9pPr>
          </a:lstStyle>
          <a:p>
            <a:pPr eaLnBrk="1" hangingPunct="1"/>
            <a:fld id="{17D7F36B-6A3D-4F23-8E7D-7F798B7F401F}" type="slidenum">
              <a:rPr lang="en-US" altLang="en-US" smtClean="0">
                <a:solidFill>
                  <a:prstClr val="black"/>
                </a:solidFill>
              </a:rPr>
              <a:pPr eaLnBrk="1" hangingPunct="1"/>
              <a:t>17</a:t>
            </a:fld>
            <a:endParaRPr lang="en-US" altLang="en-US" dirty="0" smtClean="0">
              <a:solidFill>
                <a:prstClr val="black"/>
              </a:solidFill>
            </a:endParaRPr>
          </a:p>
        </p:txBody>
      </p:sp>
    </p:spTree>
    <p:extLst>
      <p:ext uri="{BB962C8B-B14F-4D97-AF65-F5344CB8AC3E}">
        <p14:creationId xmlns:p14="http://schemas.microsoft.com/office/powerpoint/2010/main" val="32203342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0BC55F-1FF9-49B4-BF81-E49779960171}"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15336815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894192">
              <a:spcBef>
                <a:spcPct val="0"/>
              </a:spcBef>
            </a:pPr>
            <a:endParaRPr lang="en-US" altLang="en-US" dirty="0"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defRPr>
            </a:lvl1pPr>
            <a:lvl2pPr marL="726531" indent="-279435">
              <a:defRPr sz="1200">
                <a:solidFill>
                  <a:schemeClr val="tx1"/>
                </a:solidFill>
                <a:latin typeface="Calibri" pitchFamily="34" charset="0"/>
              </a:defRPr>
            </a:lvl2pPr>
            <a:lvl3pPr marL="1117740" indent="-223548">
              <a:defRPr sz="1200">
                <a:solidFill>
                  <a:schemeClr val="tx1"/>
                </a:solidFill>
                <a:latin typeface="Calibri" pitchFamily="34" charset="0"/>
              </a:defRPr>
            </a:lvl3pPr>
            <a:lvl4pPr marL="1564836" indent="-223548">
              <a:defRPr sz="1200">
                <a:solidFill>
                  <a:schemeClr val="tx1"/>
                </a:solidFill>
                <a:latin typeface="Calibri" pitchFamily="34" charset="0"/>
              </a:defRPr>
            </a:lvl4pPr>
            <a:lvl5pPr marL="2011931" indent="-223548">
              <a:defRPr sz="1200">
                <a:solidFill>
                  <a:schemeClr val="tx1"/>
                </a:solidFill>
                <a:latin typeface="Calibri" pitchFamily="34" charset="0"/>
              </a:defRPr>
            </a:lvl5pPr>
            <a:lvl6pPr marL="2459027" indent="-223548" eaLnBrk="0" fontAlgn="base" hangingPunct="0">
              <a:spcBef>
                <a:spcPct val="30000"/>
              </a:spcBef>
              <a:spcAft>
                <a:spcPct val="0"/>
              </a:spcAft>
              <a:defRPr sz="1200">
                <a:solidFill>
                  <a:schemeClr val="tx1"/>
                </a:solidFill>
                <a:latin typeface="Calibri" pitchFamily="34" charset="0"/>
              </a:defRPr>
            </a:lvl6pPr>
            <a:lvl7pPr marL="2906123" indent="-223548" eaLnBrk="0" fontAlgn="base" hangingPunct="0">
              <a:spcBef>
                <a:spcPct val="30000"/>
              </a:spcBef>
              <a:spcAft>
                <a:spcPct val="0"/>
              </a:spcAft>
              <a:defRPr sz="1200">
                <a:solidFill>
                  <a:schemeClr val="tx1"/>
                </a:solidFill>
                <a:latin typeface="Calibri" pitchFamily="34" charset="0"/>
              </a:defRPr>
            </a:lvl7pPr>
            <a:lvl8pPr marL="3353219" indent="-223548" eaLnBrk="0" fontAlgn="base" hangingPunct="0">
              <a:spcBef>
                <a:spcPct val="30000"/>
              </a:spcBef>
              <a:spcAft>
                <a:spcPct val="0"/>
              </a:spcAft>
              <a:defRPr sz="1200">
                <a:solidFill>
                  <a:schemeClr val="tx1"/>
                </a:solidFill>
                <a:latin typeface="Calibri" pitchFamily="34" charset="0"/>
              </a:defRPr>
            </a:lvl8pPr>
            <a:lvl9pPr marL="3800315" indent="-223548" eaLnBrk="0" fontAlgn="base" hangingPunct="0">
              <a:spcBef>
                <a:spcPct val="30000"/>
              </a:spcBef>
              <a:spcAft>
                <a:spcPct val="0"/>
              </a:spcAft>
              <a:defRPr sz="1200">
                <a:solidFill>
                  <a:schemeClr val="tx1"/>
                </a:solidFill>
                <a:latin typeface="Calibri" pitchFamily="34" charset="0"/>
              </a:defRPr>
            </a:lvl9pPr>
          </a:lstStyle>
          <a:p>
            <a:fld id="{B4DC80A5-A5AB-4E60-AA5E-CB5753F74EC3}" type="slidenum">
              <a:rPr lang="en-US" altLang="en-US" smtClean="0">
                <a:solidFill>
                  <a:prstClr val="black"/>
                </a:solidFill>
                <a:ea typeface="ＭＳ Ｐゴシック" pitchFamily="34" charset="-128"/>
              </a:rPr>
              <a:pPr/>
              <a:t>19</a:t>
            </a:fld>
            <a:endParaRPr lang="en-US" altLang="en-US" dirty="0" smtClean="0">
              <a:solidFill>
                <a:prstClr val="black"/>
              </a:solidFill>
              <a:ea typeface="ＭＳ Ｐゴシック" pitchFamily="34" charset="-128"/>
            </a:endParaRPr>
          </a:p>
        </p:txBody>
      </p:sp>
    </p:spTree>
    <p:extLst>
      <p:ext uri="{BB962C8B-B14F-4D97-AF65-F5344CB8AC3E}">
        <p14:creationId xmlns:p14="http://schemas.microsoft.com/office/powerpoint/2010/main" val="431044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0BC55F-1FF9-49B4-BF81-E49779960171}"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8723074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26531" indent="-279435" eaLnBrk="0" hangingPunct="0">
              <a:defRPr>
                <a:solidFill>
                  <a:schemeClr val="tx1"/>
                </a:solidFill>
                <a:latin typeface="Calibri" pitchFamily="34" charset="0"/>
                <a:ea typeface="ＭＳ Ｐゴシック" charset="-128"/>
              </a:defRPr>
            </a:lvl2pPr>
            <a:lvl3pPr marL="1117740" indent="-223548" eaLnBrk="0" hangingPunct="0">
              <a:defRPr>
                <a:solidFill>
                  <a:schemeClr val="tx1"/>
                </a:solidFill>
                <a:latin typeface="Calibri" pitchFamily="34" charset="0"/>
                <a:ea typeface="ＭＳ Ｐゴシック" charset="-128"/>
              </a:defRPr>
            </a:lvl3pPr>
            <a:lvl4pPr marL="1564836" indent="-223548" eaLnBrk="0" hangingPunct="0">
              <a:defRPr>
                <a:solidFill>
                  <a:schemeClr val="tx1"/>
                </a:solidFill>
                <a:latin typeface="Calibri" pitchFamily="34" charset="0"/>
                <a:ea typeface="ＭＳ Ｐゴシック" charset="-128"/>
              </a:defRPr>
            </a:lvl4pPr>
            <a:lvl5pPr marL="2011931" indent="-223548" eaLnBrk="0" hangingPunct="0">
              <a:defRPr>
                <a:solidFill>
                  <a:schemeClr val="tx1"/>
                </a:solidFill>
                <a:latin typeface="Calibri" pitchFamily="34" charset="0"/>
                <a:ea typeface="ＭＳ Ｐゴシック" charset="-128"/>
              </a:defRPr>
            </a:lvl5pPr>
            <a:lvl6pPr marL="2459027" indent="-223548" defTabSz="447096" eaLnBrk="0" fontAlgn="base" hangingPunct="0">
              <a:spcBef>
                <a:spcPct val="0"/>
              </a:spcBef>
              <a:spcAft>
                <a:spcPct val="0"/>
              </a:spcAft>
              <a:defRPr>
                <a:solidFill>
                  <a:schemeClr val="tx1"/>
                </a:solidFill>
                <a:latin typeface="Calibri" pitchFamily="34" charset="0"/>
                <a:ea typeface="ＭＳ Ｐゴシック" charset="-128"/>
              </a:defRPr>
            </a:lvl6pPr>
            <a:lvl7pPr marL="2906123" indent="-223548" defTabSz="447096" eaLnBrk="0" fontAlgn="base" hangingPunct="0">
              <a:spcBef>
                <a:spcPct val="0"/>
              </a:spcBef>
              <a:spcAft>
                <a:spcPct val="0"/>
              </a:spcAft>
              <a:defRPr>
                <a:solidFill>
                  <a:schemeClr val="tx1"/>
                </a:solidFill>
                <a:latin typeface="Calibri" pitchFamily="34" charset="0"/>
                <a:ea typeface="ＭＳ Ｐゴシック" charset="-128"/>
              </a:defRPr>
            </a:lvl7pPr>
            <a:lvl8pPr marL="3353219" indent="-223548" defTabSz="447096" eaLnBrk="0" fontAlgn="base" hangingPunct="0">
              <a:spcBef>
                <a:spcPct val="0"/>
              </a:spcBef>
              <a:spcAft>
                <a:spcPct val="0"/>
              </a:spcAft>
              <a:defRPr>
                <a:solidFill>
                  <a:schemeClr val="tx1"/>
                </a:solidFill>
                <a:latin typeface="Calibri" pitchFamily="34" charset="0"/>
                <a:ea typeface="ＭＳ Ｐゴシック" charset="-128"/>
              </a:defRPr>
            </a:lvl8pPr>
            <a:lvl9pPr marL="3800315" indent="-223548" defTabSz="447096" eaLnBrk="0" fontAlgn="base" hangingPunct="0">
              <a:spcBef>
                <a:spcPct val="0"/>
              </a:spcBef>
              <a:spcAft>
                <a:spcPct val="0"/>
              </a:spcAft>
              <a:defRPr>
                <a:solidFill>
                  <a:schemeClr val="tx1"/>
                </a:solidFill>
                <a:latin typeface="Calibri" pitchFamily="34" charset="0"/>
                <a:ea typeface="ＭＳ Ｐゴシック" charset="-128"/>
              </a:defRPr>
            </a:lvl9pPr>
          </a:lstStyle>
          <a:p>
            <a:pPr eaLnBrk="1" hangingPunct="1"/>
            <a:fld id="{4F917EFD-3BAE-4319-BCE4-7A210AE4CD33}" type="slidenum">
              <a:rPr lang="en-US" altLang="en-US" smtClean="0">
                <a:solidFill>
                  <a:prstClr val="black"/>
                </a:solidFill>
              </a:rPr>
              <a:pPr eaLnBrk="1" hangingPunct="1"/>
              <a:t>21</a:t>
            </a:fld>
            <a:endParaRPr lang="en-US" altLang="en-US" dirty="0" smtClean="0">
              <a:solidFill>
                <a:prstClr val="black"/>
              </a:solidFill>
            </a:endParaRPr>
          </a:p>
        </p:txBody>
      </p:sp>
    </p:spTree>
    <p:extLst>
      <p:ext uri="{BB962C8B-B14F-4D97-AF65-F5344CB8AC3E}">
        <p14:creationId xmlns:p14="http://schemas.microsoft.com/office/powerpoint/2010/main" val="32204163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3A0BC55F-1FF9-49B4-BF81-E49779960171}"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3345395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0BC55F-1FF9-49B4-BF81-E49779960171}"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3645558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9156" name="Slide Number Placeholder 3"/>
          <p:cNvSpPr>
            <a:spLocks noGrp="1"/>
          </p:cNvSpPr>
          <p:nvPr>
            <p:ph type="sldNum" sz="quarter" idx="5"/>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51702" indent="-289115">
              <a:defRPr>
                <a:solidFill>
                  <a:schemeClr val="tx1"/>
                </a:solidFill>
                <a:latin typeface="Calibri" pitchFamily="34" charset="0"/>
              </a:defRPr>
            </a:lvl2pPr>
            <a:lvl3pPr marL="1156466" indent="-231292">
              <a:defRPr>
                <a:solidFill>
                  <a:schemeClr val="tx1"/>
                </a:solidFill>
                <a:latin typeface="Calibri" pitchFamily="34" charset="0"/>
              </a:defRPr>
            </a:lvl3pPr>
            <a:lvl4pPr marL="1619051" indent="-231292">
              <a:defRPr>
                <a:solidFill>
                  <a:schemeClr val="tx1"/>
                </a:solidFill>
                <a:latin typeface="Calibri" pitchFamily="34" charset="0"/>
              </a:defRPr>
            </a:lvl4pPr>
            <a:lvl5pPr marL="2081638" indent="-231292">
              <a:defRPr>
                <a:solidFill>
                  <a:schemeClr val="tx1"/>
                </a:solidFill>
                <a:latin typeface="Calibri" pitchFamily="34" charset="0"/>
              </a:defRPr>
            </a:lvl5pPr>
            <a:lvl6pPr marL="2544225" indent="-231292" fontAlgn="base">
              <a:spcBef>
                <a:spcPct val="0"/>
              </a:spcBef>
              <a:spcAft>
                <a:spcPct val="0"/>
              </a:spcAft>
              <a:defRPr>
                <a:solidFill>
                  <a:schemeClr val="tx1"/>
                </a:solidFill>
                <a:latin typeface="Calibri" pitchFamily="34" charset="0"/>
              </a:defRPr>
            </a:lvl6pPr>
            <a:lvl7pPr marL="3006809" indent="-231292" fontAlgn="base">
              <a:spcBef>
                <a:spcPct val="0"/>
              </a:spcBef>
              <a:spcAft>
                <a:spcPct val="0"/>
              </a:spcAft>
              <a:defRPr>
                <a:solidFill>
                  <a:schemeClr val="tx1"/>
                </a:solidFill>
                <a:latin typeface="Calibri" pitchFamily="34" charset="0"/>
              </a:defRPr>
            </a:lvl7pPr>
            <a:lvl8pPr marL="3469395" indent="-231292" fontAlgn="base">
              <a:spcBef>
                <a:spcPct val="0"/>
              </a:spcBef>
              <a:spcAft>
                <a:spcPct val="0"/>
              </a:spcAft>
              <a:defRPr>
                <a:solidFill>
                  <a:schemeClr val="tx1"/>
                </a:solidFill>
                <a:latin typeface="Calibri" pitchFamily="34" charset="0"/>
              </a:defRPr>
            </a:lvl8pPr>
            <a:lvl9pPr marL="3931982" indent="-231292"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7FDA2DE-D115-49C5-AB0A-732C7CEE8B6F}" type="slidenum">
              <a:rPr lang="en-US" smtClean="0">
                <a:solidFill>
                  <a:prstClr val="black"/>
                </a:solidFill>
              </a:rPr>
              <a:pPr fontAlgn="base">
                <a:spcBef>
                  <a:spcPct val="0"/>
                </a:spcBef>
                <a:spcAft>
                  <a:spcPct val="0"/>
                </a:spcAft>
                <a:defRPr/>
              </a:pPr>
              <a:t>2</a:t>
            </a:fld>
            <a:endParaRPr lang="en-US" dirty="0" smtClean="0">
              <a:solidFill>
                <a:prstClr val="black"/>
              </a:solidFill>
            </a:endParaRPr>
          </a:p>
        </p:txBody>
      </p:sp>
    </p:spTree>
    <p:extLst>
      <p:ext uri="{BB962C8B-B14F-4D97-AF65-F5344CB8AC3E}">
        <p14:creationId xmlns:p14="http://schemas.microsoft.com/office/powerpoint/2010/main" val="31594572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0BC55F-1FF9-49B4-BF81-E49779960171}"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10947908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marL="0" indent="0" eaLnBrk="1" hangingPunct="1">
              <a:buNone/>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charset="0"/>
                <a:ea typeface="ＭＳ Ｐゴシック" charset="0"/>
              </a:defRPr>
            </a:lvl1pPr>
            <a:lvl2pPr marL="726531" indent="-279435">
              <a:defRPr sz="1200">
                <a:solidFill>
                  <a:schemeClr val="tx1"/>
                </a:solidFill>
                <a:latin typeface="Calibri" charset="0"/>
                <a:ea typeface="ＭＳ Ｐゴシック" charset="0"/>
              </a:defRPr>
            </a:lvl2pPr>
            <a:lvl3pPr marL="1117740" indent="-223548">
              <a:defRPr sz="1200">
                <a:solidFill>
                  <a:schemeClr val="tx1"/>
                </a:solidFill>
                <a:latin typeface="Calibri" charset="0"/>
                <a:ea typeface="ＭＳ Ｐゴシック" charset="0"/>
              </a:defRPr>
            </a:lvl3pPr>
            <a:lvl4pPr marL="1564836" indent="-223548">
              <a:defRPr sz="1200">
                <a:solidFill>
                  <a:schemeClr val="tx1"/>
                </a:solidFill>
                <a:latin typeface="Calibri" charset="0"/>
                <a:ea typeface="ＭＳ Ｐゴシック" charset="0"/>
              </a:defRPr>
            </a:lvl4pPr>
            <a:lvl5pPr marL="2011931" indent="-223548">
              <a:defRPr sz="1200">
                <a:solidFill>
                  <a:schemeClr val="tx1"/>
                </a:solidFill>
                <a:latin typeface="Calibri" charset="0"/>
                <a:ea typeface="ＭＳ Ｐゴシック" charset="0"/>
              </a:defRPr>
            </a:lvl5pPr>
            <a:lvl6pPr marL="2459027" indent="-223548" eaLnBrk="0" fontAlgn="base" hangingPunct="0">
              <a:spcBef>
                <a:spcPct val="30000"/>
              </a:spcBef>
              <a:spcAft>
                <a:spcPct val="0"/>
              </a:spcAft>
              <a:defRPr sz="1200">
                <a:solidFill>
                  <a:schemeClr val="tx1"/>
                </a:solidFill>
                <a:latin typeface="Calibri" charset="0"/>
                <a:ea typeface="ＭＳ Ｐゴシック" charset="0"/>
              </a:defRPr>
            </a:lvl6pPr>
            <a:lvl7pPr marL="2906123" indent="-223548" eaLnBrk="0" fontAlgn="base" hangingPunct="0">
              <a:spcBef>
                <a:spcPct val="30000"/>
              </a:spcBef>
              <a:spcAft>
                <a:spcPct val="0"/>
              </a:spcAft>
              <a:defRPr sz="1200">
                <a:solidFill>
                  <a:schemeClr val="tx1"/>
                </a:solidFill>
                <a:latin typeface="Calibri" charset="0"/>
                <a:ea typeface="ＭＳ Ｐゴシック" charset="0"/>
              </a:defRPr>
            </a:lvl7pPr>
            <a:lvl8pPr marL="3353219" indent="-223548" eaLnBrk="0" fontAlgn="base" hangingPunct="0">
              <a:spcBef>
                <a:spcPct val="30000"/>
              </a:spcBef>
              <a:spcAft>
                <a:spcPct val="0"/>
              </a:spcAft>
              <a:defRPr sz="1200">
                <a:solidFill>
                  <a:schemeClr val="tx1"/>
                </a:solidFill>
                <a:latin typeface="Calibri" charset="0"/>
                <a:ea typeface="ＭＳ Ｐゴシック" charset="0"/>
              </a:defRPr>
            </a:lvl8pPr>
            <a:lvl9pPr marL="3800315" indent="-223548" eaLnBrk="0" fontAlgn="base" hangingPunct="0">
              <a:spcBef>
                <a:spcPct val="30000"/>
              </a:spcBef>
              <a:spcAft>
                <a:spcPct val="0"/>
              </a:spcAft>
              <a:defRPr sz="1200">
                <a:solidFill>
                  <a:schemeClr val="tx1"/>
                </a:solidFill>
                <a:latin typeface="Calibri" charset="0"/>
                <a:ea typeface="ＭＳ Ｐゴシック" charset="0"/>
              </a:defRPr>
            </a:lvl9pPr>
          </a:lstStyle>
          <a:p>
            <a:fld id="{1C4A9BD0-F044-4C4B-919F-205C3D7F8399}" type="slidenum">
              <a:rPr lang="en-US">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16380160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0BC55F-1FF9-49B4-BF81-E49779960171}"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31174588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9156" name="Slide Number Placeholder 3"/>
          <p:cNvSpPr>
            <a:spLocks noGrp="1"/>
          </p:cNvSpPr>
          <p:nvPr>
            <p:ph type="sldNum" sz="quarter" idx="5"/>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51733" indent="-289127">
              <a:defRPr>
                <a:solidFill>
                  <a:schemeClr val="tx1"/>
                </a:solidFill>
                <a:latin typeface="Calibri" pitchFamily="34" charset="0"/>
              </a:defRPr>
            </a:lvl2pPr>
            <a:lvl3pPr marL="1156512" indent="-231301">
              <a:defRPr>
                <a:solidFill>
                  <a:schemeClr val="tx1"/>
                </a:solidFill>
                <a:latin typeface="Calibri" pitchFamily="34" charset="0"/>
              </a:defRPr>
            </a:lvl3pPr>
            <a:lvl4pPr marL="1619117" indent="-231301">
              <a:defRPr>
                <a:solidFill>
                  <a:schemeClr val="tx1"/>
                </a:solidFill>
                <a:latin typeface="Calibri" pitchFamily="34" charset="0"/>
              </a:defRPr>
            </a:lvl4pPr>
            <a:lvl5pPr marL="2081722" indent="-231301">
              <a:defRPr>
                <a:solidFill>
                  <a:schemeClr val="tx1"/>
                </a:solidFill>
                <a:latin typeface="Calibri" pitchFamily="34" charset="0"/>
              </a:defRPr>
            </a:lvl5pPr>
            <a:lvl6pPr marL="2544327" indent="-231301" fontAlgn="base">
              <a:spcBef>
                <a:spcPct val="0"/>
              </a:spcBef>
              <a:spcAft>
                <a:spcPct val="0"/>
              </a:spcAft>
              <a:defRPr>
                <a:solidFill>
                  <a:schemeClr val="tx1"/>
                </a:solidFill>
                <a:latin typeface="Calibri" pitchFamily="34" charset="0"/>
              </a:defRPr>
            </a:lvl6pPr>
            <a:lvl7pPr marL="3006930" indent="-231301" fontAlgn="base">
              <a:spcBef>
                <a:spcPct val="0"/>
              </a:spcBef>
              <a:spcAft>
                <a:spcPct val="0"/>
              </a:spcAft>
              <a:defRPr>
                <a:solidFill>
                  <a:schemeClr val="tx1"/>
                </a:solidFill>
                <a:latin typeface="Calibri" pitchFamily="34" charset="0"/>
              </a:defRPr>
            </a:lvl7pPr>
            <a:lvl8pPr marL="3469535" indent="-231301" fontAlgn="base">
              <a:spcBef>
                <a:spcPct val="0"/>
              </a:spcBef>
              <a:spcAft>
                <a:spcPct val="0"/>
              </a:spcAft>
              <a:defRPr>
                <a:solidFill>
                  <a:schemeClr val="tx1"/>
                </a:solidFill>
                <a:latin typeface="Calibri" pitchFamily="34" charset="0"/>
              </a:defRPr>
            </a:lvl8pPr>
            <a:lvl9pPr marL="3932141" indent="-231301"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7FDA2DE-D115-49C5-AB0A-732C7CEE8B6F}" type="slidenum">
              <a:rPr lang="en-US" smtClean="0">
                <a:solidFill>
                  <a:prstClr val="black"/>
                </a:solidFill>
              </a:rPr>
              <a:pPr fontAlgn="base">
                <a:spcBef>
                  <a:spcPct val="0"/>
                </a:spcBef>
                <a:spcAft>
                  <a:spcPct val="0"/>
                </a:spcAft>
                <a:defRPr/>
              </a:pPr>
              <a:t>29</a:t>
            </a:fld>
            <a:endParaRPr lang="en-US" dirty="0" smtClean="0">
              <a:solidFill>
                <a:prstClr val="black"/>
              </a:solidFill>
            </a:endParaRPr>
          </a:p>
        </p:txBody>
      </p:sp>
    </p:spTree>
    <p:extLst>
      <p:ext uri="{BB962C8B-B14F-4D97-AF65-F5344CB8AC3E}">
        <p14:creationId xmlns:p14="http://schemas.microsoft.com/office/powerpoint/2010/main" val="34746033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So, before we close out the webinar, we wanted to update you all on what’s happening next for the National Quality Strategy.  In the next few months we’ll be publishing the 2015 Annual Progress Report to Congress, taking a broader look at implementation of the Strategy, but we’ll also be publishing the 2015 Agency Specific Plans to the Working for Quality Web site and these provide a nice preview of agency-level implementation activities that align to the Strategy. </a:t>
            </a:r>
            <a:endParaRPr lang="en-US" dirty="0"/>
          </a:p>
        </p:txBody>
      </p:sp>
      <p:sp>
        <p:nvSpPr>
          <p:cNvPr id="4" name="Slide Number Placeholder 3"/>
          <p:cNvSpPr>
            <a:spLocks noGrp="1"/>
          </p:cNvSpPr>
          <p:nvPr>
            <p:ph type="sldNum" sz="quarter" idx="10"/>
          </p:nvPr>
        </p:nvSpPr>
        <p:spPr/>
        <p:txBody>
          <a:bodyPr/>
          <a:lstStyle/>
          <a:p>
            <a:fld id="{0778609C-01F5-4144-AEA1-6D73E80301CE}" type="slidenum">
              <a:rPr lang="en-US" smtClean="0"/>
              <a:t>30</a:t>
            </a:fld>
            <a:endParaRPr lang="en-US" dirty="0"/>
          </a:p>
        </p:txBody>
      </p:sp>
    </p:spTree>
    <p:extLst>
      <p:ext uri="{BB962C8B-B14F-4D97-AF65-F5344CB8AC3E}">
        <p14:creationId xmlns:p14="http://schemas.microsoft.com/office/powerpoint/2010/main" val="5592296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pPr/>
              <a:t>31</a:t>
            </a:fld>
            <a:endParaRPr lang="en-US" dirty="0"/>
          </a:p>
        </p:txBody>
      </p:sp>
    </p:spTree>
    <p:extLst>
      <p:ext uri="{BB962C8B-B14F-4D97-AF65-F5344CB8AC3E}">
        <p14:creationId xmlns:p14="http://schemas.microsoft.com/office/powerpoint/2010/main" val="519441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4102132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dirty="0" smtClean="0"/>
              <a:t>(no notes required for this slide)</a:t>
            </a:r>
          </a:p>
        </p:txBody>
      </p:sp>
      <p:sp>
        <p:nvSpPr>
          <p:cNvPr id="47108" name="Slide Number Placeholder 3"/>
          <p:cNvSpPr>
            <a:spLocks noGrp="1"/>
          </p:cNvSpPr>
          <p:nvPr>
            <p:ph type="sldNum" sz="quarter" idx="5"/>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51702" indent="-289115">
              <a:defRPr>
                <a:solidFill>
                  <a:schemeClr val="tx1"/>
                </a:solidFill>
                <a:latin typeface="Calibri" pitchFamily="34" charset="0"/>
              </a:defRPr>
            </a:lvl2pPr>
            <a:lvl3pPr marL="1156466" indent="-231292">
              <a:defRPr>
                <a:solidFill>
                  <a:schemeClr val="tx1"/>
                </a:solidFill>
                <a:latin typeface="Calibri" pitchFamily="34" charset="0"/>
              </a:defRPr>
            </a:lvl3pPr>
            <a:lvl4pPr marL="1619051" indent="-231292">
              <a:defRPr>
                <a:solidFill>
                  <a:schemeClr val="tx1"/>
                </a:solidFill>
                <a:latin typeface="Calibri" pitchFamily="34" charset="0"/>
              </a:defRPr>
            </a:lvl4pPr>
            <a:lvl5pPr marL="2081638" indent="-231292">
              <a:defRPr>
                <a:solidFill>
                  <a:schemeClr val="tx1"/>
                </a:solidFill>
                <a:latin typeface="Calibri" pitchFamily="34" charset="0"/>
              </a:defRPr>
            </a:lvl5pPr>
            <a:lvl6pPr marL="2544225" indent="-231292" fontAlgn="base">
              <a:spcBef>
                <a:spcPct val="0"/>
              </a:spcBef>
              <a:spcAft>
                <a:spcPct val="0"/>
              </a:spcAft>
              <a:defRPr>
                <a:solidFill>
                  <a:schemeClr val="tx1"/>
                </a:solidFill>
                <a:latin typeface="Calibri" pitchFamily="34" charset="0"/>
              </a:defRPr>
            </a:lvl6pPr>
            <a:lvl7pPr marL="3006809" indent="-231292" fontAlgn="base">
              <a:spcBef>
                <a:spcPct val="0"/>
              </a:spcBef>
              <a:spcAft>
                <a:spcPct val="0"/>
              </a:spcAft>
              <a:defRPr>
                <a:solidFill>
                  <a:schemeClr val="tx1"/>
                </a:solidFill>
                <a:latin typeface="Calibri" pitchFamily="34" charset="0"/>
              </a:defRPr>
            </a:lvl7pPr>
            <a:lvl8pPr marL="3469395" indent="-231292" fontAlgn="base">
              <a:spcBef>
                <a:spcPct val="0"/>
              </a:spcBef>
              <a:spcAft>
                <a:spcPct val="0"/>
              </a:spcAft>
              <a:defRPr>
                <a:solidFill>
                  <a:schemeClr val="tx1"/>
                </a:solidFill>
                <a:latin typeface="Calibri" pitchFamily="34" charset="0"/>
              </a:defRPr>
            </a:lvl8pPr>
            <a:lvl9pPr marL="3931982" indent="-231292"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5926A74-D3B3-4451-9182-5BBCBAB633EE}" type="slidenum">
              <a:rPr lang="en-US" smtClean="0">
                <a:solidFill>
                  <a:prstClr val="black"/>
                </a:solidFill>
              </a:rPr>
              <a:pPr fontAlgn="base">
                <a:spcBef>
                  <a:spcPct val="0"/>
                </a:spcBef>
                <a:spcAft>
                  <a:spcPct val="0"/>
                </a:spcAft>
                <a:defRPr/>
              </a:pPr>
              <a:t>5</a:t>
            </a:fld>
            <a:endParaRPr lang="en-US" dirty="0" smtClean="0">
              <a:solidFill>
                <a:prstClr val="black"/>
              </a:solidFill>
            </a:endParaRPr>
          </a:p>
        </p:txBody>
      </p:sp>
    </p:spTree>
    <p:extLst>
      <p:ext uri="{BB962C8B-B14F-4D97-AF65-F5344CB8AC3E}">
        <p14:creationId xmlns:p14="http://schemas.microsoft.com/office/powerpoint/2010/main" val="1238449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marL="174708" indent="-174708">
              <a:buFont typeface="Arial" panose="020B0604020202020204" pitchFamily="34" charset="0"/>
              <a:buChar char="•"/>
            </a:pPr>
            <a:r>
              <a:rPr lang="en-US" dirty="0" smtClean="0"/>
              <a:t>Through the </a:t>
            </a:r>
            <a:r>
              <a:rPr lang="en-US" b="1" dirty="0" smtClean="0"/>
              <a:t>Better Care</a:t>
            </a:r>
            <a:r>
              <a:rPr lang="en-US" dirty="0" smtClean="0"/>
              <a:t> aim, the Strategy pursues improvement to the overall quality of health care by making health care more patient-centered, reliable, accessible and safe. </a:t>
            </a:r>
          </a:p>
          <a:p>
            <a:pPr marL="174708" indent="-174708">
              <a:buFont typeface="Arial" panose="020B0604020202020204" pitchFamily="34" charset="0"/>
              <a:buChar char="•"/>
            </a:pPr>
            <a:r>
              <a:rPr lang="en-US" dirty="0" smtClean="0"/>
              <a:t>Through </a:t>
            </a:r>
            <a:r>
              <a:rPr lang="en-US" b="1" dirty="0" smtClean="0"/>
              <a:t>the Healthy People/ Healthy Communities</a:t>
            </a:r>
            <a:r>
              <a:rPr lang="en-US" dirty="0" smtClean="0"/>
              <a:t> aim, the Strategy guides the nation in improving population health by supporting proven interventions to address behavioral, social, and environmental determinants of health in addition to delivering higher-quality care. </a:t>
            </a:r>
          </a:p>
          <a:p>
            <a:pPr marL="174708" indent="-174708">
              <a:buFont typeface="Arial" panose="020B0604020202020204" pitchFamily="34" charset="0"/>
              <a:buChar char="•"/>
            </a:pPr>
            <a:r>
              <a:rPr lang="en-US" dirty="0" smtClean="0"/>
              <a:t>And through the </a:t>
            </a:r>
            <a:r>
              <a:rPr lang="en-US" b="1" dirty="0" smtClean="0"/>
              <a:t>Affordable Care</a:t>
            </a:r>
            <a:r>
              <a:rPr lang="en-US" dirty="0" smtClean="0"/>
              <a:t> aim, the Strategy seeks to reduce the cost of quality health care for individuals, families, employers, and government. </a:t>
            </a:r>
          </a:p>
          <a:p>
            <a:pPr eaLnBrk="1" hangingPunct="1">
              <a:spcBef>
                <a:spcPct val="0"/>
              </a:spcBef>
            </a:pPr>
            <a:endParaRPr lang="en-US" dirty="0" smtClean="0"/>
          </a:p>
        </p:txBody>
      </p:sp>
      <p:sp>
        <p:nvSpPr>
          <p:cNvPr id="49156" name="Slide Number Placeholder 3"/>
          <p:cNvSpPr>
            <a:spLocks noGrp="1"/>
          </p:cNvSpPr>
          <p:nvPr>
            <p:ph type="sldNum" sz="quarter" idx="5"/>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57066" indent="-291179">
              <a:defRPr>
                <a:solidFill>
                  <a:schemeClr val="tx1"/>
                </a:solidFill>
                <a:latin typeface="Calibri" pitchFamily="34" charset="0"/>
              </a:defRPr>
            </a:lvl2pPr>
            <a:lvl3pPr marL="1164717" indent="-232943">
              <a:defRPr>
                <a:solidFill>
                  <a:schemeClr val="tx1"/>
                </a:solidFill>
                <a:latin typeface="Calibri" pitchFamily="34" charset="0"/>
              </a:defRPr>
            </a:lvl3pPr>
            <a:lvl4pPr marL="1630604" indent="-232943">
              <a:defRPr>
                <a:solidFill>
                  <a:schemeClr val="tx1"/>
                </a:solidFill>
                <a:latin typeface="Calibri" pitchFamily="34" charset="0"/>
              </a:defRPr>
            </a:lvl4pPr>
            <a:lvl5pPr marL="2096491" indent="-232943">
              <a:defRPr>
                <a:solidFill>
                  <a:schemeClr val="tx1"/>
                </a:solidFill>
                <a:latin typeface="Calibri" pitchFamily="34" charset="0"/>
              </a:defRPr>
            </a:lvl5pPr>
            <a:lvl6pPr marL="2562377" indent="-232943" fontAlgn="base">
              <a:spcBef>
                <a:spcPct val="0"/>
              </a:spcBef>
              <a:spcAft>
                <a:spcPct val="0"/>
              </a:spcAft>
              <a:defRPr>
                <a:solidFill>
                  <a:schemeClr val="tx1"/>
                </a:solidFill>
                <a:latin typeface="Calibri" pitchFamily="34" charset="0"/>
              </a:defRPr>
            </a:lvl6pPr>
            <a:lvl7pPr marL="3028264" indent="-232943" fontAlgn="base">
              <a:spcBef>
                <a:spcPct val="0"/>
              </a:spcBef>
              <a:spcAft>
                <a:spcPct val="0"/>
              </a:spcAft>
              <a:defRPr>
                <a:solidFill>
                  <a:schemeClr val="tx1"/>
                </a:solidFill>
                <a:latin typeface="Calibri" pitchFamily="34" charset="0"/>
              </a:defRPr>
            </a:lvl7pPr>
            <a:lvl8pPr marL="3494151" indent="-232943" fontAlgn="base">
              <a:spcBef>
                <a:spcPct val="0"/>
              </a:spcBef>
              <a:spcAft>
                <a:spcPct val="0"/>
              </a:spcAft>
              <a:defRPr>
                <a:solidFill>
                  <a:schemeClr val="tx1"/>
                </a:solidFill>
                <a:latin typeface="Calibri" pitchFamily="34" charset="0"/>
              </a:defRPr>
            </a:lvl8pPr>
            <a:lvl9pPr marL="3960038" indent="-232943" fontAlgn="base">
              <a:spcBef>
                <a:spcPct val="0"/>
              </a:spcBef>
              <a:spcAft>
                <a:spcPct val="0"/>
              </a:spcAft>
              <a:defRPr>
                <a:solidFill>
                  <a:schemeClr val="tx1"/>
                </a:solidFill>
                <a:latin typeface="Calibri" pitchFamily="34" charset="0"/>
              </a:defRPr>
            </a:lvl9pPr>
          </a:lstStyle>
          <a:p>
            <a:pPr>
              <a:defRPr/>
            </a:pPr>
            <a:fld id="{F7FDA2DE-D115-49C5-AB0A-732C7CEE8B6F}" type="slidenum">
              <a:rPr lang="en-US" smtClean="0">
                <a:solidFill>
                  <a:prstClr val="black"/>
                </a:solidFill>
              </a:rPr>
              <a:pPr>
                <a:defRPr/>
              </a:pPr>
              <a:t>6</a:t>
            </a:fld>
            <a:endParaRPr lang="en-US" smtClean="0">
              <a:solidFill>
                <a:prstClr val="black"/>
              </a:solidFill>
            </a:endParaRPr>
          </a:p>
        </p:txBody>
      </p:sp>
    </p:spTree>
    <p:extLst>
      <p:ext uri="{BB962C8B-B14F-4D97-AF65-F5344CB8AC3E}">
        <p14:creationId xmlns:p14="http://schemas.microsoft.com/office/powerpoint/2010/main" val="168830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t>
            </a:r>
            <a:r>
              <a:rPr lang="en-US" dirty="0"/>
              <a:t>aims will be used to guide local, State, and national efforts to improve health and the quality of health care. The National Quality Strategy’s three aims closely resemble </a:t>
            </a:r>
            <a:r>
              <a:rPr lang="en-US" dirty="0" smtClean="0"/>
              <a:t>the</a:t>
            </a:r>
            <a:r>
              <a:rPr lang="en-US" baseline="0" dirty="0" smtClean="0"/>
              <a:t> Institute for Healthcare Improvement</a:t>
            </a:r>
            <a:r>
              <a:rPr lang="en-US" dirty="0" smtClean="0"/>
              <a:t>’s </a:t>
            </a:r>
            <a:r>
              <a:rPr lang="en-US" dirty="0"/>
              <a:t>Triple </a:t>
            </a:r>
            <a:r>
              <a:rPr lang="en-US" dirty="0" smtClean="0"/>
              <a:t>Aim, and </a:t>
            </a:r>
            <a:r>
              <a:rPr lang="en-US" dirty="0"/>
              <a:t>it builds on the work that IHI has done by giving additional consideration to the health of communities at different </a:t>
            </a:r>
            <a:r>
              <a:rPr lang="en-US" dirty="0" smtClean="0"/>
              <a:t>levels </a:t>
            </a:r>
            <a:r>
              <a:rPr lang="en-US" dirty="0"/>
              <a:t>and affordability for multiple groups.</a:t>
            </a:r>
          </a:p>
          <a:p>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pPr/>
              <a:t>7</a:t>
            </a:fld>
            <a:endParaRPr lang="en-US"/>
          </a:p>
        </p:txBody>
      </p:sp>
    </p:spTree>
    <p:extLst>
      <p:ext uri="{BB962C8B-B14F-4D97-AF65-F5344CB8AC3E}">
        <p14:creationId xmlns:p14="http://schemas.microsoft.com/office/powerpoint/2010/main" val="30406185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4296"/>
            <a:r>
              <a:rPr lang="en-US" dirty="0" smtClean="0"/>
              <a:t>Note: no animation</a:t>
            </a:r>
          </a:p>
          <a:p>
            <a:pPr marL="114296"/>
            <a:r>
              <a:rPr lang="en-US" dirty="0" smtClean="0"/>
              <a:t>Improving health and health care quality can occur only if all sectors, individuals, family members, payers, providers, employers, and communities, make it their mission. Members of the health care community can align to the National Quality Strategy by doing the following:</a:t>
            </a:r>
          </a:p>
          <a:p>
            <a:pPr marL="171443" marR="0" indent="-17144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smtClean="0"/>
              <a:t>Use one or more of the nine levers</a:t>
            </a:r>
            <a:r>
              <a:rPr lang="en-US" dirty="0" smtClean="0"/>
              <a:t> </a:t>
            </a:r>
            <a:r>
              <a:rPr lang="en-US" b="1" dirty="0" smtClean="0"/>
              <a:t>to identify</a:t>
            </a:r>
            <a:r>
              <a:rPr lang="en-US" dirty="0" smtClean="0"/>
              <a:t> core business functions, resources, and/or actions that may serve as means for achieving improved health and health care quality.</a:t>
            </a:r>
          </a:p>
          <a:p>
            <a:pPr marL="171443" marR="0" indent="-17144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smtClean="0"/>
              <a:t>Focus on the six priorities</a:t>
            </a:r>
            <a:r>
              <a:rPr lang="en-US" dirty="0" smtClean="0"/>
              <a:t> </a:t>
            </a:r>
            <a:r>
              <a:rPr lang="en-US" b="1" dirty="0" smtClean="0"/>
              <a:t>to guide efforts to improve</a:t>
            </a:r>
            <a:r>
              <a:rPr lang="en-US" dirty="0" smtClean="0"/>
              <a:t> health and health care quality.</a:t>
            </a:r>
            <a:endParaRPr lang="en-US" i="1" dirty="0" smtClean="0"/>
          </a:p>
          <a:p>
            <a:pPr marL="171443" indent="-171443">
              <a:buFont typeface="Arial" panose="020B0604020202020204" pitchFamily="34" charset="0"/>
              <a:buChar char="•"/>
            </a:pPr>
            <a:r>
              <a:rPr lang="en-US" i="1" dirty="0" smtClean="0"/>
              <a:t>Adopt the three aims</a:t>
            </a:r>
            <a:r>
              <a:rPr lang="en-US" dirty="0" smtClean="0"/>
              <a:t> to provide better, more affordable care for the individual and the community.</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778609C-01F5-4144-AEA1-6D73E80301CE}" type="slidenum">
              <a:rPr lang="en-US" smtClean="0"/>
              <a:t>8</a:t>
            </a:fld>
            <a:endParaRPr lang="en-US" dirty="0"/>
          </a:p>
        </p:txBody>
      </p:sp>
    </p:spTree>
    <p:extLst>
      <p:ext uri="{BB962C8B-B14F-4D97-AF65-F5344CB8AC3E}">
        <p14:creationId xmlns:p14="http://schemas.microsoft.com/office/powerpoint/2010/main" val="3006194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4296"/>
            <a:r>
              <a:rPr lang="en-US" dirty="0" smtClean="0"/>
              <a:t>Note: no animation</a:t>
            </a:r>
          </a:p>
          <a:p>
            <a:r>
              <a:rPr lang="en-US" sz="1200" kern="1200" dirty="0" smtClean="0">
                <a:solidFill>
                  <a:schemeClr val="tx1"/>
                </a:solidFill>
                <a:effectLst/>
                <a:latin typeface="+mn-lt"/>
                <a:ea typeface="+mn-ea"/>
                <a:cs typeface="+mn-cs"/>
              </a:rPr>
              <a:t>On today’s webinar we’ll hear from two organizations using the National Quality Strategy priority of working with communities to promote wide use of best practices to enable healthy living.</a:t>
            </a:r>
            <a:endParaRPr lang="en-US" dirty="0" smtClean="0"/>
          </a:p>
          <a:p>
            <a:endParaRPr lang="en-US" dirty="0"/>
          </a:p>
        </p:txBody>
      </p:sp>
      <p:sp>
        <p:nvSpPr>
          <p:cNvPr id="4" name="Slide Number Placeholder 3"/>
          <p:cNvSpPr>
            <a:spLocks noGrp="1"/>
          </p:cNvSpPr>
          <p:nvPr>
            <p:ph type="sldNum" sz="quarter" idx="10"/>
          </p:nvPr>
        </p:nvSpPr>
        <p:spPr/>
        <p:txBody>
          <a:bodyPr/>
          <a:lstStyle/>
          <a:p>
            <a:fld id="{0778609C-01F5-4144-AEA1-6D73E80301CE}" type="slidenum">
              <a:rPr lang="en-US" smtClean="0"/>
              <a:t>9</a:t>
            </a:fld>
            <a:endParaRPr lang="en-US" dirty="0"/>
          </a:p>
        </p:txBody>
      </p:sp>
    </p:spTree>
    <p:extLst>
      <p:ext uri="{BB962C8B-B14F-4D97-AF65-F5344CB8AC3E}">
        <p14:creationId xmlns:p14="http://schemas.microsoft.com/office/powerpoint/2010/main" val="2970294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broad goal of promoting better health is one that is shared across the country, whether it's promoting healthy behaviors, such as not using tobacco, or fostering healthy environments that make it easier to exercise, access healthy foods, or minimize disease risk. For that reason, successful efforts to improve these health factors rely on deploying evidence-based interventions through strong partnerships between local health care providers, public health professionals, and individuals.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 a more granular look at the progress being made nationally on this priority, take a look at the 2014 National Healthcare Quality and Disparities Report </a:t>
            </a:r>
            <a:r>
              <a:rPr lang="en-US" sz="1200" kern="1200" dirty="0" err="1" smtClean="0">
                <a:solidFill>
                  <a:schemeClr val="tx1"/>
                </a:solidFill>
                <a:effectLst/>
                <a:latin typeface="+mn-lt"/>
                <a:ea typeface="+mn-ea"/>
                <a:cs typeface="+mn-cs"/>
              </a:rPr>
              <a:t>Chartbook</a:t>
            </a:r>
            <a:r>
              <a:rPr lang="en-US" sz="1200" kern="1200" dirty="0" smtClean="0">
                <a:solidFill>
                  <a:schemeClr val="tx1"/>
                </a:solidFill>
                <a:effectLst/>
                <a:latin typeface="+mn-lt"/>
                <a:ea typeface="+mn-ea"/>
                <a:cs typeface="+mn-cs"/>
              </a:rPr>
              <a:t> on Healthy Living, which can be found at the link at the bottom of the slide.  This year, we’ve aligned six of the Quality and Disparities Report’s </a:t>
            </a:r>
            <a:r>
              <a:rPr lang="en-US" sz="1200" kern="1200" dirty="0" err="1" smtClean="0">
                <a:solidFill>
                  <a:schemeClr val="tx1"/>
                </a:solidFill>
                <a:effectLst/>
                <a:latin typeface="+mn-lt"/>
                <a:ea typeface="+mn-ea"/>
                <a:cs typeface="+mn-cs"/>
              </a:rPr>
              <a:t>chartbooks</a:t>
            </a:r>
            <a:r>
              <a:rPr lang="en-US" sz="1200" kern="1200" dirty="0" smtClean="0">
                <a:solidFill>
                  <a:schemeClr val="tx1"/>
                </a:solidFill>
                <a:effectLst/>
                <a:latin typeface="+mn-lt"/>
                <a:ea typeface="+mn-ea"/>
                <a:cs typeface="+mn-cs"/>
              </a:rPr>
              <a:t> to our six National Quality Strategy priorities </a:t>
            </a:r>
          </a:p>
          <a:p>
            <a:endParaRPr lang="en-US" sz="1200" kern="1200" smtClean="0">
              <a:solidFill>
                <a:schemeClr val="tx1"/>
              </a:solidFill>
              <a:effectLst/>
              <a:latin typeface="+mn-lt"/>
              <a:ea typeface="+mn-ea"/>
              <a:cs typeface="+mn-cs"/>
            </a:endParaRPr>
          </a:p>
          <a:p>
            <a:r>
              <a:rPr lang="en-US" sz="1200" kern="1200" smtClean="0">
                <a:solidFill>
                  <a:schemeClr val="tx1"/>
                </a:solidFill>
                <a:effectLst/>
                <a:latin typeface="+mn-lt"/>
                <a:ea typeface="+mn-ea"/>
                <a:cs typeface="+mn-cs"/>
              </a:rPr>
              <a:t>Now </a:t>
            </a:r>
            <a:r>
              <a:rPr lang="en-US" sz="1200" kern="1200" dirty="0" smtClean="0">
                <a:solidFill>
                  <a:schemeClr val="tx1"/>
                </a:solidFill>
                <a:effectLst/>
                <a:latin typeface="+mn-lt"/>
                <a:ea typeface="+mn-ea"/>
                <a:cs typeface="+mn-cs"/>
              </a:rPr>
              <a:t>I’ll turn it over to Dr. </a:t>
            </a:r>
            <a:r>
              <a:rPr lang="en-US" sz="1200" kern="1200" dirty="0" err="1" smtClean="0">
                <a:solidFill>
                  <a:schemeClr val="tx1"/>
                </a:solidFill>
                <a:effectLst/>
                <a:latin typeface="+mn-lt"/>
                <a:ea typeface="+mn-ea"/>
                <a:cs typeface="+mn-cs"/>
              </a:rPr>
              <a:t>Nazleen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Bharmal</a:t>
            </a:r>
            <a:r>
              <a:rPr lang="en-US" sz="1200" kern="1200" dirty="0" smtClean="0">
                <a:solidFill>
                  <a:schemeClr val="tx1"/>
                </a:solidFill>
                <a:effectLst/>
                <a:latin typeface="+mn-lt"/>
                <a:ea typeface="+mn-ea"/>
                <a:cs typeface="+mn-cs"/>
              </a:rPr>
              <a:t>, who will discuss the Office of the Surgeon General’s community health initiatives.</a:t>
            </a:r>
            <a:endParaRPr lang="en-US" dirty="0"/>
          </a:p>
        </p:txBody>
      </p:sp>
      <p:sp>
        <p:nvSpPr>
          <p:cNvPr id="4" name="Slide Number Placeholder 3"/>
          <p:cNvSpPr>
            <a:spLocks noGrp="1"/>
          </p:cNvSpPr>
          <p:nvPr>
            <p:ph type="sldNum" sz="quarter" idx="10"/>
          </p:nvPr>
        </p:nvSpPr>
        <p:spPr/>
        <p:txBody>
          <a:bodyPr/>
          <a:lstStyle/>
          <a:p>
            <a:fld id="{0778609C-01F5-4144-AEA1-6D73E80301CE}" type="slidenum">
              <a:rPr lang="en-US" smtClean="0"/>
              <a:t>10</a:t>
            </a:fld>
            <a:endParaRPr lang="en-US" dirty="0"/>
          </a:p>
        </p:txBody>
      </p:sp>
    </p:spTree>
    <p:extLst>
      <p:ext uri="{BB962C8B-B14F-4D97-AF65-F5344CB8AC3E}">
        <p14:creationId xmlns:p14="http://schemas.microsoft.com/office/powerpoint/2010/main" val="10395318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b="1"/>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0">
                <a:solidFill>
                  <a:schemeClr val="accent3">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
        <p:nvSpPr>
          <p:cNvPr id="11" name="Content Placeholder 10"/>
          <p:cNvSpPr>
            <a:spLocks noGrp="1"/>
          </p:cNvSpPr>
          <p:nvPr>
            <p:ph sz="quarter" idx="13"/>
          </p:nvPr>
        </p:nvSpPr>
        <p:spPr>
          <a:xfrm>
            <a:off x="1371600" y="4521734"/>
            <a:ext cx="6400800" cy="406153"/>
          </a:xfrm>
        </p:spPr>
        <p:txBody>
          <a:bodyPr anchor="t">
            <a:noAutofit/>
          </a:bodyPr>
          <a:lstStyle>
            <a:lvl1pPr marL="0" indent="0" algn="ctr">
              <a:buNone/>
              <a:defRPr sz="1800">
                <a:solidFill>
                  <a:schemeClr val="tx1">
                    <a:lumMod val="50000"/>
                    <a:lumOff val="50000"/>
                  </a:schemeClr>
                </a:solidFill>
              </a:defRPr>
            </a:lvl1pPr>
            <a:lvl2pPr marL="457200" indent="0" algn="ctr">
              <a:buNone/>
              <a:defRPr sz="1800">
                <a:solidFill>
                  <a:schemeClr val="tx1">
                    <a:lumMod val="50000"/>
                    <a:lumOff val="50000"/>
                  </a:schemeClr>
                </a:solidFill>
              </a:defRPr>
            </a:lvl2pPr>
            <a:lvl3pPr marL="914400" indent="0" algn="ctr">
              <a:buNone/>
              <a:defRPr sz="1800">
                <a:solidFill>
                  <a:schemeClr val="tx1">
                    <a:lumMod val="50000"/>
                    <a:lumOff val="50000"/>
                  </a:schemeClr>
                </a:solidFill>
              </a:defRPr>
            </a:lvl3pPr>
            <a:lvl4pPr marL="1371600" indent="0" algn="ctr">
              <a:buNone/>
              <a:defRPr sz="1800">
                <a:solidFill>
                  <a:schemeClr val="tx1">
                    <a:lumMod val="50000"/>
                    <a:lumOff val="50000"/>
                  </a:schemeClr>
                </a:solidFill>
              </a:defRPr>
            </a:lvl4pPr>
            <a:lvl5pPr marL="1828800" indent="0" algn="ctr">
              <a:buNone/>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16189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907740325"/>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6"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40116719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8"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46421468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4"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977297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3"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33269725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6"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57914974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6"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1375132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5"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06814315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5"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56848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2667000"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2667000"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3206631" y="1535113"/>
            <a:ext cx="2738848"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3206631" y="2174875"/>
            <a:ext cx="2738848"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
        <p:nvSpPr>
          <p:cNvPr id="10" name="Text Placeholder 4"/>
          <p:cNvSpPr>
            <a:spLocks noGrp="1"/>
          </p:cNvSpPr>
          <p:nvPr>
            <p:ph type="body" sz="quarter" idx="13"/>
          </p:nvPr>
        </p:nvSpPr>
        <p:spPr>
          <a:xfrm>
            <a:off x="6026387" y="1535113"/>
            <a:ext cx="2660413"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1" name="Content Placeholder 5"/>
          <p:cNvSpPr>
            <a:spLocks noGrp="1"/>
          </p:cNvSpPr>
          <p:nvPr>
            <p:ph sz="quarter" idx="14"/>
          </p:nvPr>
        </p:nvSpPr>
        <p:spPr>
          <a:xfrm>
            <a:off x="6026387" y="2174875"/>
            <a:ext cx="2660413"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512824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158128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656126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14619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3243406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9659645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70266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0" y="2019300"/>
            <a:ext cx="8229600" cy="306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itle 1"/>
          <p:cNvSpPr>
            <a:spLocks noGrp="1"/>
          </p:cNvSpPr>
          <p:nvPr>
            <p:ph type="title"/>
          </p:nvPr>
        </p:nvSpPr>
        <p:spPr>
          <a:xfrm>
            <a:off x="457200" y="1447800"/>
            <a:ext cx="8229600" cy="509016"/>
          </a:xfrm>
        </p:spPr>
        <p:txBody>
          <a:bodyPr>
            <a:noAutofit/>
          </a:bodyPr>
          <a:lstStyle>
            <a:lvl1pPr>
              <a:defRPr sz="2800" b="1">
                <a:solidFill>
                  <a:schemeClr val="tx1"/>
                </a:solidFill>
                <a:latin typeface="+mj-lt"/>
              </a:defRPr>
            </a:lvl1pPr>
          </a:lstStyle>
          <a:p>
            <a:r>
              <a:rPr lang="en-US" dirty="0"/>
              <a:t>Click to edit Master title style</a:t>
            </a:r>
          </a:p>
        </p:txBody>
      </p:sp>
      <p:sp>
        <p:nvSpPr>
          <p:cNvPr id="7" name="Slide Number Placeholder 5"/>
          <p:cNvSpPr>
            <a:spLocks noGrp="1"/>
          </p:cNvSpPr>
          <p:nvPr>
            <p:ph type="sldNum" sz="quarter" idx="12"/>
          </p:nvPr>
        </p:nvSpPr>
        <p:spPr>
          <a:xfrm>
            <a:off x="657225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9759945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248150" y="16954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11"/>
          </p:nvPr>
        </p:nvSpPr>
        <p:spPr>
          <a:xfrm>
            <a:off x="4248150" y="327660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2"/>
          </p:nvPr>
        </p:nvSpPr>
        <p:spPr>
          <a:xfrm>
            <a:off x="4248150" y="48958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Picture Placeholder 9"/>
          <p:cNvSpPr>
            <a:spLocks noGrp="1"/>
          </p:cNvSpPr>
          <p:nvPr>
            <p:ph type="pic" sz="quarter" idx="13"/>
          </p:nvPr>
        </p:nvSpPr>
        <p:spPr>
          <a:xfrm>
            <a:off x="457200" y="1695450"/>
            <a:ext cx="3200400" cy="1143000"/>
          </a:xfrm>
        </p:spPr>
        <p:txBody>
          <a:bodyPr/>
          <a:lstStyle/>
          <a:p>
            <a:endParaRPr lang="en-US" dirty="0"/>
          </a:p>
        </p:txBody>
      </p:sp>
      <p:sp>
        <p:nvSpPr>
          <p:cNvPr id="12" name="Picture Placeholder 11"/>
          <p:cNvSpPr>
            <a:spLocks noGrp="1"/>
          </p:cNvSpPr>
          <p:nvPr>
            <p:ph type="pic" sz="quarter" idx="14"/>
          </p:nvPr>
        </p:nvSpPr>
        <p:spPr>
          <a:xfrm>
            <a:off x="457200" y="3276600"/>
            <a:ext cx="3200400" cy="1143000"/>
          </a:xfrm>
        </p:spPr>
        <p:txBody>
          <a:bodyPr/>
          <a:lstStyle/>
          <a:p>
            <a:endParaRPr lang="en-US" dirty="0"/>
          </a:p>
        </p:txBody>
      </p:sp>
      <p:sp>
        <p:nvSpPr>
          <p:cNvPr id="14" name="Picture Placeholder 13"/>
          <p:cNvSpPr>
            <a:spLocks noGrp="1"/>
          </p:cNvSpPr>
          <p:nvPr>
            <p:ph type="pic" sz="quarter" idx="15"/>
          </p:nvPr>
        </p:nvSpPr>
        <p:spPr>
          <a:xfrm>
            <a:off x="457200" y="5029200"/>
            <a:ext cx="3200400" cy="1143000"/>
          </a:xfrm>
        </p:spPr>
        <p:txBody>
          <a:bodyPr/>
          <a:lstStyle/>
          <a:p>
            <a:endParaRPr lang="en-US" dirty="0"/>
          </a:p>
        </p:txBody>
      </p:sp>
    </p:spTree>
    <p:extLst>
      <p:ext uri="{BB962C8B-B14F-4D97-AF65-F5344CB8AC3E}">
        <p14:creationId xmlns:p14="http://schemas.microsoft.com/office/powerpoint/2010/main" val="1346307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b="1"/>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0">
                <a:solidFill>
                  <a:schemeClr val="accent3">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8416875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500634"/>
            <a:ext cx="8229600" cy="661416"/>
          </a:xfrm>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1543050" y="1362075"/>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1"/>
          </p:nvPr>
        </p:nvSpPr>
        <p:spPr>
          <a:xfrm>
            <a:off x="1562100" y="2095500"/>
            <a:ext cx="7315200" cy="5486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ext Placeholder 9"/>
          <p:cNvSpPr>
            <a:spLocks noGrp="1"/>
          </p:cNvSpPr>
          <p:nvPr>
            <p:ph type="body" sz="quarter" idx="12"/>
          </p:nvPr>
        </p:nvSpPr>
        <p:spPr>
          <a:xfrm>
            <a:off x="1581150" y="2838450"/>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3"/>
          </p:nvPr>
        </p:nvSpPr>
        <p:spPr>
          <a:xfrm>
            <a:off x="1581150" y="3552825"/>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3"/>
          <p:cNvSpPr>
            <a:spLocks noGrp="1"/>
          </p:cNvSpPr>
          <p:nvPr>
            <p:ph type="body" sz="quarter" idx="14"/>
          </p:nvPr>
        </p:nvSpPr>
        <p:spPr>
          <a:xfrm>
            <a:off x="1676400" y="430530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15"/>
          </p:nvPr>
        </p:nvSpPr>
        <p:spPr>
          <a:xfrm>
            <a:off x="1619250" y="504063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407975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6" cy="909066"/>
          </a:xfrm>
        </p:spPr>
        <p:txBody>
          <a:bodyPr>
            <a:normAutofit/>
          </a:bodyPr>
          <a:lstStyle>
            <a:lvl1pPr>
              <a:defRPr sz="2200"/>
            </a:lvl1pPr>
          </a:lstStyle>
          <a:p>
            <a:r>
              <a:rPr lang="en-US" dirty="0" smtClean="0"/>
              <a:t>Click to edit Master title style</a:t>
            </a:r>
            <a:endParaRPr lang="en-US" dirty="0"/>
          </a:p>
        </p:txBody>
      </p:sp>
      <p:sp>
        <p:nvSpPr>
          <p:cNvPr id="4" name="Content Placeholder 3"/>
          <p:cNvSpPr>
            <a:spLocks noGrp="1"/>
          </p:cNvSpPr>
          <p:nvPr>
            <p:ph sz="quarter" idx="10" hasCustomPrompt="1"/>
          </p:nvPr>
        </p:nvSpPr>
        <p:spPr>
          <a:xfrm>
            <a:off x="609600" y="1977670"/>
            <a:ext cx="8077200" cy="419100"/>
          </a:xfrm>
          <a:solidFill>
            <a:srgbClr val="83D081"/>
          </a:solidFill>
          <a:ln>
            <a:noFill/>
          </a:ln>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609600" y="2396770"/>
            <a:ext cx="8077200" cy="947562"/>
          </a:xfrm>
          <a:solidFill>
            <a:schemeClr val="bg1">
              <a:lumMod val="95000"/>
            </a:schemeClr>
          </a:solidFill>
        </p:spPr>
        <p:txBody>
          <a:bodyPr>
            <a:normAutofit/>
          </a:bodyPr>
          <a:lstStyle>
            <a:lvl1pPr marL="282575" indent="-282575">
              <a:buFont typeface="+mj-lt"/>
              <a:buAutoNum type="arabicPeriod"/>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601015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5" cy="909066"/>
          </a:xfrm>
        </p:spPr>
        <p:txBody>
          <a:bodyPr>
            <a:normAutofit/>
          </a:bodyPr>
          <a:lstStyle>
            <a:lvl1pPr>
              <a:defRPr sz="2200"/>
            </a:lvl1pPr>
          </a:lstStyle>
          <a:p>
            <a:r>
              <a:rPr lang="en-US" smtClean="0"/>
              <a:t>Click to edit Master title style</a:t>
            </a:r>
            <a:endParaRPr lang="en-US"/>
          </a:p>
        </p:txBody>
      </p:sp>
      <p:sp>
        <p:nvSpPr>
          <p:cNvPr id="8" name="Content Placeholder 7"/>
          <p:cNvSpPr>
            <a:spLocks noGrp="1"/>
          </p:cNvSpPr>
          <p:nvPr>
            <p:ph sz="quarter" idx="12" hasCustomPrompt="1"/>
          </p:nvPr>
        </p:nvSpPr>
        <p:spPr>
          <a:xfrm>
            <a:off x="609599" y="1968498"/>
            <a:ext cx="8077199" cy="420624"/>
          </a:xfrm>
          <a:solidFill>
            <a:srgbClr val="83D081"/>
          </a:solidFill>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able Placeholder 9"/>
          <p:cNvSpPr>
            <a:spLocks noGrp="1"/>
          </p:cNvSpPr>
          <p:nvPr>
            <p:ph type="tbl" sz="quarter" idx="13"/>
          </p:nvPr>
        </p:nvSpPr>
        <p:spPr>
          <a:xfrm>
            <a:off x="609599" y="2403233"/>
            <a:ext cx="8077199" cy="1180988"/>
          </a:xfrm>
          <a:solidFill>
            <a:schemeClr val="accent6">
              <a:lumMod val="20000"/>
              <a:lumOff val="80000"/>
            </a:schemeClr>
          </a:solidFill>
        </p:spPr>
        <p:txBody>
          <a:bodyPr/>
          <a:lstStyle/>
          <a:p>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0128585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27394236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15" name="Content Placeholder 3"/>
          <p:cNvSpPr>
            <a:spLocks noGrp="1"/>
          </p:cNvSpPr>
          <p:nvPr>
            <p:ph sz="half" idx="13"/>
          </p:nvPr>
        </p:nvSpPr>
        <p:spPr>
          <a:xfrm>
            <a:off x="4648200" y="4419601"/>
            <a:ext cx="1905000" cy="1219199"/>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sz="half" idx="12"/>
          </p:nvPr>
        </p:nvSpPr>
        <p:spPr>
          <a:xfrm>
            <a:off x="228600" y="4419600"/>
            <a:ext cx="2133600" cy="1219201"/>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04999"/>
            <a:ext cx="4038600" cy="1219201"/>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905000"/>
            <a:ext cx="4038600" cy="1219199"/>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0"/>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7" name="Slide Number Placeholder 6"/>
          <p:cNvSpPr>
            <a:spLocks noGrp="1"/>
          </p:cNvSpPr>
          <p:nvPr>
            <p:ph type="sldNum" sz="quarter" idx="11"/>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B8F42746-3884-4667-86C0-D762C2DE4F3D}" type="slidenum">
              <a:rPr/>
              <a:pPr>
                <a:defRPr/>
              </a:pPr>
              <a:t>‹#›</a:t>
            </a:fld>
            <a:endParaRPr lang="en-US" dirty="0"/>
          </a:p>
        </p:txBody>
      </p:sp>
      <p:sp>
        <p:nvSpPr>
          <p:cNvPr id="16" name="Content Placeholder 2"/>
          <p:cNvSpPr>
            <a:spLocks noGrp="1"/>
          </p:cNvSpPr>
          <p:nvPr>
            <p:ph sz="half" idx="14"/>
          </p:nvPr>
        </p:nvSpPr>
        <p:spPr>
          <a:xfrm>
            <a:off x="2362200" y="4419600"/>
            <a:ext cx="2133600" cy="1219201"/>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3"/>
          <p:cNvSpPr>
            <a:spLocks noGrp="1"/>
          </p:cNvSpPr>
          <p:nvPr>
            <p:ph sz="half" idx="15"/>
          </p:nvPr>
        </p:nvSpPr>
        <p:spPr>
          <a:xfrm>
            <a:off x="6553200" y="4419601"/>
            <a:ext cx="2133600" cy="1219199"/>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942635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074635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760525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885844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65306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1239022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781789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34595693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32635991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7" name="Picture 6"/>
          <p:cNvPicPr>
            <a:picLocks noChangeAspect="1"/>
          </p:cNvPicPr>
          <p:nvPr userDrawn="1"/>
        </p:nvPicPr>
        <p:blipFill>
          <a:blip r:embed="rId2"/>
          <a:stretch>
            <a:fillRect/>
          </a:stretch>
        </p:blipFill>
        <p:spPr>
          <a:xfrm>
            <a:off x="145958" y="5731730"/>
            <a:ext cx="2078736" cy="975360"/>
          </a:xfrm>
          <a:prstGeom prst="rect">
            <a:avLst/>
          </a:prstGeom>
        </p:spPr>
      </p:pic>
      <p:grpSp>
        <p:nvGrpSpPr>
          <p:cNvPr id="11" name="Group 10"/>
          <p:cNvGrpSpPr/>
          <p:nvPr userDrawn="1"/>
        </p:nvGrpSpPr>
        <p:grpSpPr>
          <a:xfrm>
            <a:off x="2363190" y="6315778"/>
            <a:ext cx="6341423" cy="276999"/>
            <a:chOff x="2363190" y="6315778"/>
            <a:chExt cx="6341423" cy="276999"/>
          </a:xfrm>
        </p:grpSpPr>
        <p:cxnSp>
          <p:nvCxnSpPr>
            <p:cNvPr id="8" name="Straight Connector 7"/>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9" name="TextBox 8"/>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12" name="Slide Number Placeholder 2"/>
          <p:cNvSpPr>
            <a:spLocks noGrp="1"/>
          </p:cNvSpPr>
          <p:nvPr>
            <p:ph type="sldNum" sz="quarter" idx="4294967295"/>
          </p:nvPr>
        </p:nvSpPr>
        <p:spPr>
          <a:xfrm>
            <a:off x="6553200" y="6356350"/>
            <a:ext cx="2133600" cy="365125"/>
          </a:xfrm>
          <a:prstGeom prst="rect">
            <a:avLst/>
          </a:prstGeom>
        </p:spPr>
        <p:txBody>
          <a:bodyPr/>
          <a:lstStyle/>
          <a:p>
            <a:pPr algn="r"/>
            <a:fld id="{30F25388-59FB-438F-9D3A-5D9B2D4870EF}" type="slidenum">
              <a:rPr lang="en-US">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16932346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
          <a:stretch>
            <a:fillRect/>
          </a:stretch>
        </p:blipFill>
        <p:spPr>
          <a:xfrm>
            <a:off x="145958" y="5731730"/>
            <a:ext cx="2078736" cy="975360"/>
          </a:xfrm>
          <a:prstGeom prst="rect">
            <a:avLst/>
          </a:prstGeom>
        </p:spPr>
      </p:pic>
      <p:grpSp>
        <p:nvGrpSpPr>
          <p:cNvPr id="8" name="Group 7"/>
          <p:cNvGrpSpPr/>
          <p:nvPr userDrawn="1"/>
        </p:nvGrpSpPr>
        <p:grpSpPr>
          <a:xfrm>
            <a:off x="2363190" y="6315778"/>
            <a:ext cx="6341423" cy="276999"/>
            <a:chOff x="2363190" y="6315778"/>
            <a:chExt cx="6341423" cy="276999"/>
          </a:xfrm>
        </p:grpSpPr>
        <p:cxnSp>
          <p:nvCxnSpPr>
            <p:cNvPr id="9" name="Straight Connector 8"/>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10" name="TextBox 9"/>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11" name="Slide Number Placeholder 2"/>
          <p:cNvSpPr>
            <a:spLocks noGrp="1"/>
          </p:cNvSpPr>
          <p:nvPr>
            <p:ph type="sldNum" sz="quarter" idx="4294967295"/>
          </p:nvPr>
        </p:nvSpPr>
        <p:spPr>
          <a:xfrm>
            <a:off x="6553200" y="6356350"/>
            <a:ext cx="2133600" cy="365125"/>
          </a:xfrm>
          <a:prstGeom prst="rect">
            <a:avLst/>
          </a:prstGeom>
        </p:spPr>
        <p:txBody>
          <a:bodyPr/>
          <a:lstStyle/>
          <a:p>
            <a:pPr algn="r"/>
            <a:fld id="{30F25388-59FB-438F-9D3A-5D9B2D4870EF}" type="slidenum">
              <a:rPr lang="en-US">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22556968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grpSp>
        <p:nvGrpSpPr>
          <p:cNvPr id="3" name="Group 2"/>
          <p:cNvGrpSpPr/>
          <p:nvPr userDrawn="1"/>
        </p:nvGrpSpPr>
        <p:grpSpPr>
          <a:xfrm>
            <a:off x="2363190" y="6315778"/>
            <a:ext cx="6341423" cy="276999"/>
            <a:chOff x="2363190" y="6315778"/>
            <a:chExt cx="6341423" cy="276999"/>
          </a:xfrm>
        </p:grpSpPr>
        <p:cxnSp>
          <p:nvCxnSpPr>
            <p:cNvPr id="4" name="Straight Connector 3"/>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5" name="TextBox 4"/>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6" name="Slide Number Placeholder 2"/>
          <p:cNvSpPr>
            <a:spLocks noGrp="1"/>
          </p:cNvSpPr>
          <p:nvPr>
            <p:ph type="sldNum" sz="quarter" idx="4294967295"/>
          </p:nvPr>
        </p:nvSpPr>
        <p:spPr>
          <a:xfrm>
            <a:off x="6553200" y="6356350"/>
            <a:ext cx="2133600" cy="365125"/>
          </a:xfrm>
          <a:prstGeom prst="rect">
            <a:avLst/>
          </a:prstGeom>
        </p:spPr>
        <p:txBody>
          <a:bodyPr/>
          <a:lstStyle/>
          <a:p>
            <a:pPr algn="r"/>
            <a:fld id="{30F25388-59FB-438F-9D3A-5D9B2D4870EF}" type="slidenum">
              <a:rPr lang="en-US">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42269319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4618839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pic>
        <p:nvPicPr>
          <p:cNvPr id="8" name="Picture 7"/>
          <p:cNvPicPr>
            <a:picLocks noChangeAspect="1"/>
          </p:cNvPicPr>
          <p:nvPr userDrawn="1"/>
        </p:nvPicPr>
        <p:blipFill>
          <a:blip r:embed="rId2"/>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20381140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2"/>
          </p:nvPr>
        </p:nvSpPr>
        <p:spPr>
          <a:xfrm>
            <a:off x="6553201" y="6356352"/>
            <a:ext cx="2133600" cy="365125"/>
          </a:xfrm>
          <a:prstGeom prst="rect">
            <a:avLst/>
          </a:prstGeom>
        </p:spPr>
        <p:txBody>
          <a:bodyPr/>
          <a:lstStyle/>
          <a:p>
            <a:pPr fontAlgn="base">
              <a:spcBef>
                <a:spcPct val="0"/>
              </a:spcBef>
              <a:spcAft>
                <a:spcPct val="0"/>
              </a:spcAft>
            </a:pPr>
            <a:fld id="{68EC7669-6A74-CE44-92EA-244AF84130AB}" type="slidenum">
              <a:rPr sz="1200">
                <a:solidFill>
                  <a:srgbClr val="000000"/>
                </a:solidFill>
                <a:latin typeface="Arial" pitchFamily="34" charset="0"/>
                <a:cs typeface="Arial" pitchFamily="34" charset="0"/>
              </a:rPr>
              <a:pPr fontAlgn="base">
                <a:spcBef>
                  <a:spcPct val="0"/>
                </a:spcBef>
                <a:spcAft>
                  <a:spcPct val="0"/>
                </a:spcAft>
              </a:pPr>
              <a:t>‹#›</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1317168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98959899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533520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spcBef>
                <a:spcPts val="1200"/>
              </a:spcBef>
              <a:spcAft>
                <a:spcPts val="12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19826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52434952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611564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0422130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7039846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0762611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2_Blank">
    <p:spTree>
      <p:nvGrpSpPr>
        <p:cNvPr id="1" name=""/>
        <p:cNvGrpSpPr/>
        <p:nvPr/>
      </p:nvGrpSpPr>
      <p:grpSpPr>
        <a:xfrm>
          <a:off x="0" y="0"/>
          <a:ext cx="0" cy="0"/>
          <a:chOff x="0" y="0"/>
          <a:chExt cx="0" cy="0"/>
        </a:xfrm>
      </p:grpSpPr>
      <p:sp>
        <p:nvSpPr>
          <p:cNvPr id="3" name="Title 2"/>
          <p:cNvSpPr>
            <a:spLocks noGrp="1"/>
          </p:cNvSpPr>
          <p:nvPr>
            <p:ph type="title"/>
          </p:nvPr>
        </p:nvSpPr>
        <p:spPr>
          <a:xfrm>
            <a:off x="121489" y="319424"/>
            <a:ext cx="7056025" cy="266924"/>
          </a:xfrm>
        </p:spPr>
        <p:txBody>
          <a:bodyPr/>
          <a:lstStyle/>
          <a:p>
            <a:r>
              <a:rPr lang="en-US" smtClean="0"/>
              <a:t>Click to edit Master title style</a:t>
            </a:r>
            <a:endParaRPr lang="en-US"/>
          </a:p>
        </p:txBody>
      </p:sp>
      <p:sp>
        <p:nvSpPr>
          <p:cNvPr id="4" name="Rectangle 5"/>
          <p:cNvSpPr>
            <a:spLocks noGrp="1" noChangeArrowheads="1"/>
          </p:cNvSpPr>
          <p:nvPr>
            <p:ph type="sldNum" sz="quarter" idx="10"/>
          </p:nvPr>
        </p:nvSpPr>
        <p:spPr>
          <a:xfrm>
            <a:off x="6553200" y="6356350"/>
            <a:ext cx="2133600" cy="365125"/>
          </a:xfrm>
          <a:prstGeom prst="rect">
            <a:avLst/>
          </a:prstGeom>
          <a:ln/>
        </p:spPr>
        <p:txBody>
          <a:bodyPr/>
          <a:lstStyle>
            <a:lvl1pPr>
              <a:defRPr/>
            </a:lvl1pPr>
          </a:lstStyle>
          <a:p>
            <a:fld id="{30F25388-59FB-438F-9D3A-5D9B2D4870E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43877820"/>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5"/>
          <p:cNvSpPr>
            <a:spLocks noChangeShapeType="1"/>
          </p:cNvSpPr>
          <p:nvPr/>
        </p:nvSpPr>
        <p:spPr bwMode="auto">
          <a:xfrm>
            <a:off x="2133600" y="1828800"/>
            <a:ext cx="0" cy="3200400"/>
          </a:xfrm>
          <a:prstGeom prst="line">
            <a:avLst/>
          </a:prstGeom>
          <a:noFill/>
          <a:ln w="9525">
            <a:solidFill>
              <a:schemeClr val="tx1"/>
            </a:solidFill>
            <a:round/>
            <a:headEnd/>
            <a:tailEnd/>
          </a:ln>
          <a:extLst/>
        </p:spPr>
        <p:txBody>
          <a:bodyPr wrap="none" anchor="ctr"/>
          <a:lstStyle/>
          <a:p>
            <a:pPr eaLnBrk="0" fontAlgn="base" hangingPunct="0">
              <a:spcBef>
                <a:spcPct val="0"/>
              </a:spcBef>
              <a:spcAft>
                <a:spcPct val="0"/>
              </a:spcAft>
              <a:defRPr/>
            </a:pPr>
            <a:endParaRPr lang="en-US" sz="2400">
              <a:solidFill>
                <a:srgbClr val="000000"/>
              </a:solidFill>
              <a:latin typeface="Arial" pitchFamily="34" charset="0"/>
            </a:endParaRPr>
          </a:p>
        </p:txBody>
      </p:sp>
      <p:pic>
        <p:nvPicPr>
          <p:cNvPr id="5" name="Picture 6" descr="bcbsma_new_3005_30bk"/>
          <p:cNvPicPr>
            <a:picLocks noChangeAspect="1" noChangeArrowheads="1"/>
          </p:cNvPicPr>
          <p:nvPr userDrawn="1"/>
        </p:nvPicPr>
        <p:blipFill>
          <a:blip r:embed="rId2"/>
          <a:srcRect/>
          <a:stretch>
            <a:fillRect/>
          </a:stretch>
        </p:blipFill>
        <p:spPr bwMode="auto">
          <a:xfrm>
            <a:off x="381000" y="2971800"/>
            <a:ext cx="1441450" cy="544513"/>
          </a:xfrm>
          <a:prstGeom prst="rect">
            <a:avLst/>
          </a:prstGeom>
          <a:noFill/>
          <a:ln w="9525">
            <a:noFill/>
            <a:miter lim="800000"/>
            <a:headEnd/>
            <a:tailEnd/>
          </a:ln>
        </p:spPr>
      </p:pic>
      <p:sp>
        <p:nvSpPr>
          <p:cNvPr id="14338" name="Rectangle 2"/>
          <p:cNvSpPr>
            <a:spLocks noGrp="1" noChangeArrowheads="1"/>
          </p:cNvSpPr>
          <p:nvPr>
            <p:ph type="subTitle" idx="1"/>
          </p:nvPr>
        </p:nvSpPr>
        <p:spPr>
          <a:xfrm>
            <a:off x="2514600" y="3505200"/>
            <a:ext cx="6400800" cy="1295400"/>
          </a:xfrm>
        </p:spPr>
        <p:txBody>
          <a:bodyPr tIns="0" bIns="0"/>
          <a:lstStyle>
            <a:lvl1pPr>
              <a:defRPr sz="2500">
                <a:solidFill>
                  <a:schemeClr val="bg2"/>
                </a:solidFill>
              </a:defRPr>
            </a:lvl1pPr>
          </a:lstStyle>
          <a:p>
            <a:r>
              <a:rPr lang="en-US"/>
              <a:t>Click to edit Master subtitle style</a:t>
            </a:r>
          </a:p>
        </p:txBody>
      </p:sp>
      <p:sp>
        <p:nvSpPr>
          <p:cNvPr id="14339" name="Rectangle 3"/>
          <p:cNvSpPr>
            <a:spLocks noGrp="1" noChangeArrowheads="1"/>
          </p:cNvSpPr>
          <p:nvPr>
            <p:ph type="ctrTitle" sz="quarter"/>
          </p:nvPr>
        </p:nvSpPr>
        <p:spPr>
          <a:xfrm>
            <a:off x="2514600" y="2209800"/>
            <a:ext cx="6400800" cy="1219200"/>
          </a:xfrm>
        </p:spPr>
        <p:txBody>
          <a:bodyPr wrap="square" lIns="91440" tIns="45720" rIns="91440" bIns="45720" anchor="b"/>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412239350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611489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8041121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15925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8850" y="1447800"/>
            <a:ext cx="415925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31858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92874"/>
            <a:ext cx="8229600" cy="661416"/>
          </a:xfrm>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a:xfrm>
            <a:off x="457200" y="1154290"/>
            <a:ext cx="8229600" cy="428131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8676972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575216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5315369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136508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0364621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730319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0593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10375" y="152400"/>
            <a:ext cx="2117725" cy="4687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2400"/>
            <a:ext cx="6200775" cy="4687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71336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9342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4159250" cy="33924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8850" y="1447800"/>
            <a:ext cx="4159250" cy="33924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0033040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9342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4159250" cy="33924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768850" y="1447800"/>
            <a:ext cx="4159250" cy="3392488"/>
          </a:xfrm>
        </p:spPr>
        <p:txBody>
          <a:bodyPr/>
          <a:lstStyle/>
          <a:p>
            <a:pPr lvl="0"/>
            <a:endParaRPr lang="en-US" noProof="0" dirty="0" smtClean="0"/>
          </a:p>
        </p:txBody>
      </p:sp>
    </p:spTree>
    <p:extLst>
      <p:ext uri="{BB962C8B-B14F-4D97-AF65-F5344CB8AC3E}">
        <p14:creationId xmlns:p14="http://schemas.microsoft.com/office/powerpoint/2010/main" val="355088059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152400"/>
            <a:ext cx="6934200" cy="9144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447800"/>
            <a:ext cx="4159250" cy="1619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8850" y="1447800"/>
            <a:ext cx="4159250" cy="1619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219450"/>
            <a:ext cx="4159250" cy="16208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68850" y="3219450"/>
            <a:ext cx="4159250" cy="16208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15759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95968361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9342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47800"/>
            <a:ext cx="4159250" cy="33924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8850" y="1447800"/>
            <a:ext cx="4159250" cy="1619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68850" y="3219450"/>
            <a:ext cx="4159250" cy="16208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665925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9342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470900" cy="3392488"/>
          </a:xfrm>
        </p:spPr>
        <p:txBody>
          <a:bodyPr/>
          <a:lstStyle/>
          <a:p>
            <a:pPr lvl="0"/>
            <a:endParaRPr lang="en-US" noProof="0" dirty="0" smtClean="0"/>
          </a:p>
        </p:txBody>
      </p:sp>
    </p:spTree>
    <p:extLst>
      <p:ext uri="{BB962C8B-B14F-4D97-AF65-F5344CB8AC3E}">
        <p14:creationId xmlns:p14="http://schemas.microsoft.com/office/powerpoint/2010/main" val="107105878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152400"/>
            <a:ext cx="8470900" cy="46878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743196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934200" cy="9144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447800"/>
            <a:ext cx="8470900" cy="3392488"/>
          </a:xfrm>
        </p:spPr>
        <p:txBody>
          <a:bodyPr/>
          <a:lstStyle/>
          <a:p>
            <a:pPr lvl="0"/>
            <a:endParaRPr lang="en-US" noProof="0" dirty="0"/>
          </a:p>
        </p:txBody>
      </p:sp>
    </p:spTree>
    <p:extLst>
      <p:ext uri="{BB962C8B-B14F-4D97-AF65-F5344CB8AC3E}">
        <p14:creationId xmlns:p14="http://schemas.microsoft.com/office/powerpoint/2010/main" val="127173316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5742407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3881879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8846840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15925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8850" y="1447800"/>
            <a:ext cx="415925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075915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8396063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79960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3987556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23213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1203401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8436187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6966019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1000" y="152400"/>
            <a:ext cx="2197100" cy="4687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9700" y="152400"/>
            <a:ext cx="6438900" cy="4687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7117768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28393383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5"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3053148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5"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6622469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6"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7215858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8"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25922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477139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4"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99862375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3"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386583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6"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3367853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6"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01471067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5"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52143549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5"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643191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AEEDFA2-886C-4714-AFD4-2BBF22FFA88A}" type="datetimeFigureOut">
              <a:rPr lang="en-US" smtClean="0">
                <a:solidFill>
                  <a:prstClr val="black">
                    <a:tint val="75000"/>
                  </a:prstClr>
                </a:solidFill>
              </a:rPr>
              <a:pPr/>
              <a:t>8/19/2015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A45504-6C5B-47F4-B4A3-14D5E6A876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81540417"/>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EEDFA2-886C-4714-AFD4-2BBF22FFA88A}" type="datetimeFigureOut">
              <a:rPr lang="en-US" smtClean="0">
                <a:solidFill>
                  <a:prstClr val="black">
                    <a:tint val="75000"/>
                  </a:prstClr>
                </a:solidFill>
              </a:rPr>
              <a:pPr/>
              <a:t>8/19/2015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A45504-6C5B-47F4-B4A3-14D5E6A876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4991087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EEDFA2-886C-4714-AFD4-2BBF22FFA88A}" type="datetimeFigureOut">
              <a:rPr lang="en-US" smtClean="0">
                <a:solidFill>
                  <a:prstClr val="black">
                    <a:tint val="75000"/>
                  </a:prstClr>
                </a:solidFill>
              </a:rPr>
              <a:pPr/>
              <a:t>8/19/2015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A45504-6C5B-47F4-B4A3-14D5E6A876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018265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AEEDFA2-886C-4714-AFD4-2BBF22FFA88A}" type="datetimeFigureOut">
              <a:rPr lang="en-US" smtClean="0">
                <a:solidFill>
                  <a:prstClr val="black">
                    <a:tint val="75000"/>
                  </a:prstClr>
                </a:solidFill>
              </a:rPr>
              <a:pPr/>
              <a:t>8/19/2015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3A45504-6C5B-47F4-B4A3-14D5E6A876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91257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6779661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AEEDFA2-886C-4714-AFD4-2BBF22FFA88A}" type="datetimeFigureOut">
              <a:rPr lang="en-US" smtClean="0">
                <a:solidFill>
                  <a:prstClr val="black">
                    <a:tint val="75000"/>
                  </a:prstClr>
                </a:solidFill>
              </a:rPr>
              <a:pPr/>
              <a:t>8/19/2015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3A45504-6C5B-47F4-B4A3-14D5E6A876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1246113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AEEDFA2-886C-4714-AFD4-2BBF22FFA88A}" type="datetimeFigureOut">
              <a:rPr lang="en-US" smtClean="0">
                <a:solidFill>
                  <a:prstClr val="black">
                    <a:tint val="75000"/>
                  </a:prstClr>
                </a:solidFill>
              </a:rPr>
              <a:pPr/>
              <a:t>8/19/2015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3A45504-6C5B-47F4-B4A3-14D5E6A876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2735088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EEDFA2-886C-4714-AFD4-2BBF22FFA88A}" type="datetimeFigureOut">
              <a:rPr lang="en-US" smtClean="0">
                <a:solidFill>
                  <a:prstClr val="black">
                    <a:tint val="75000"/>
                  </a:prstClr>
                </a:solidFill>
              </a:rPr>
              <a:pPr/>
              <a:t>8/19/2015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3A45504-6C5B-47F4-B4A3-14D5E6A876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72240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EEDFA2-886C-4714-AFD4-2BBF22FFA88A}" type="datetimeFigureOut">
              <a:rPr lang="en-US" smtClean="0">
                <a:solidFill>
                  <a:prstClr val="black">
                    <a:tint val="75000"/>
                  </a:prstClr>
                </a:solidFill>
              </a:rPr>
              <a:pPr/>
              <a:t>8/19/2015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3A45504-6C5B-47F4-B4A3-14D5E6A876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6934940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EEDFA2-886C-4714-AFD4-2BBF22FFA88A}" type="datetimeFigureOut">
              <a:rPr lang="en-US" smtClean="0">
                <a:solidFill>
                  <a:prstClr val="black">
                    <a:tint val="75000"/>
                  </a:prstClr>
                </a:solidFill>
              </a:rPr>
              <a:pPr/>
              <a:t>8/19/2015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3A45504-6C5B-47F4-B4A3-14D5E6A876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2110990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EEDFA2-886C-4714-AFD4-2BBF22FFA88A}" type="datetimeFigureOut">
              <a:rPr lang="en-US" smtClean="0">
                <a:solidFill>
                  <a:prstClr val="black">
                    <a:tint val="75000"/>
                  </a:prstClr>
                </a:solidFill>
              </a:rPr>
              <a:pPr/>
              <a:t>8/19/2015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A45504-6C5B-47F4-B4A3-14D5E6A876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2788528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EEDFA2-886C-4714-AFD4-2BBF22FFA88A}" type="datetimeFigureOut">
              <a:rPr lang="en-US" smtClean="0">
                <a:solidFill>
                  <a:prstClr val="black">
                    <a:tint val="75000"/>
                  </a:prstClr>
                </a:solidFill>
              </a:rPr>
              <a:pPr/>
              <a:t>8/19/2015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A45504-6C5B-47F4-B4A3-14D5E6A876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499761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9379877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5"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01777914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70538" y="6580188"/>
            <a:ext cx="2528887" cy="141287"/>
          </a:xfrm>
          <a:prstGeom prst="rect">
            <a:avLst/>
          </a:prstGeom>
        </p:spPr>
        <p:txBody>
          <a:bodyPr/>
          <a:lstStyle>
            <a:lvl1pPr>
              <a:defRPr/>
            </a:lvl1pPr>
          </a:lstStyle>
          <a:p>
            <a:endParaRPr lang="en-US" dirty="0">
              <a:solidFill>
                <a:prstClr val="black"/>
              </a:solidFill>
            </a:endParaRPr>
          </a:p>
        </p:txBody>
      </p:sp>
      <p:sp>
        <p:nvSpPr>
          <p:cNvPr id="5" name="Slide Number Placeholder 5"/>
          <p:cNvSpPr>
            <a:spLocks noGrp="1"/>
          </p:cNvSpPr>
          <p:nvPr>
            <p:ph type="sldNum" sz="quarter" idx="11"/>
          </p:nvPr>
        </p:nvSpPr>
        <p:spPr>
          <a:xfrm>
            <a:off x="8234363" y="6580188"/>
            <a:ext cx="452437" cy="141287"/>
          </a:xfrm>
          <a:prstGeom prst="rect">
            <a:avLst/>
          </a:prstGeom>
        </p:spPr>
        <p:txBody>
          <a:bodyPr/>
          <a:lstStyle>
            <a:lvl1pPr>
              <a:defRPr/>
            </a:lvl1pPr>
          </a:lstStyle>
          <a:p>
            <a:fld id="{4A5B0909-9494-47E9-9FBF-14C8E904E907}"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509311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6" Type="http://schemas.openxmlformats.org/officeDocument/2006/relationships/image" Target="../media/image1.png"/><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theme" Target="../theme/theme2.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image" Target="../media/image4.jpeg"/><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19" Type="http://schemas.openxmlformats.org/officeDocument/2006/relationships/theme" Target="../theme/theme3.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image" Target="../media/image4.jpeg"/><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theme" Target="../theme/theme4.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image" Target="../media/image5.png"/><Relationship Id="rId3" Type="http://schemas.openxmlformats.org/officeDocument/2006/relationships/slideLayout" Target="../slideLayouts/slideLayout77.xml"/><Relationship Id="rId7" Type="http://schemas.openxmlformats.org/officeDocument/2006/relationships/slideLayout" Target="../slideLayouts/slideLayout81.xml"/><Relationship Id="rId12" Type="http://schemas.openxmlformats.org/officeDocument/2006/relationships/theme" Target="../theme/theme5.xml"/><Relationship Id="rId2" Type="http://schemas.openxmlformats.org/officeDocument/2006/relationships/slideLayout" Target="../slideLayouts/slideLayout76.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5" Type="http://schemas.openxmlformats.org/officeDocument/2006/relationships/slideLayout" Target="../slideLayouts/slideLayout79.xml"/><Relationship Id="rId10" Type="http://schemas.openxmlformats.org/officeDocument/2006/relationships/slideLayout" Target="../slideLayouts/slideLayout84.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3.xml"/><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theme" Target="../theme/theme6.xml"/><Relationship Id="rId2" Type="http://schemas.openxmlformats.org/officeDocument/2006/relationships/slideLayout" Target="../slideLayouts/slideLayout87.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image" Target="../media/image5.png"/><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theme" Target="../theme/theme7.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33"/>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476963"/>
            <a:ext cx="8229600" cy="39586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124200" y="6356350"/>
            <a:ext cx="2895600" cy="365125"/>
          </a:xfrm>
          <a:prstGeom prst="rect">
            <a:avLst/>
          </a:prstGeom>
        </p:spPr>
        <p:txBody>
          <a:bodyPr/>
          <a:lstStyle>
            <a:lvl1pPr>
              <a:defRPr>
                <a:latin typeface="Helvetica"/>
                <a:cs typeface="Helvetica"/>
              </a:defRPr>
            </a:lvl1pPr>
          </a:lstStyle>
          <a:p>
            <a:pPr defTabSz="457200"/>
            <a:endParaRPr lang="en-US" dirty="0">
              <a:solidFill>
                <a:prstClr val="black"/>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a:lstStyle>
            <a:lvl1pPr algn="r">
              <a:defRPr>
                <a:latin typeface="Helvetica"/>
                <a:cs typeface="Helvetica"/>
              </a:defRPr>
            </a:lvl1pPr>
          </a:lstStyle>
          <a:p>
            <a:pPr defTabSz="457200"/>
            <a:fld id="{68EC7669-6A74-CE44-92EA-244AF84130AB}" type="slidenum">
              <a:rPr lang="en-US" smtClean="0">
                <a:solidFill>
                  <a:prstClr val="black"/>
                </a:solidFill>
              </a:rPr>
              <a:pPr defTabSz="457200"/>
              <a:t>‹#›</a:t>
            </a:fld>
            <a:endParaRPr lang="en-US" dirty="0">
              <a:solidFill>
                <a:prstClr val="black"/>
              </a:solidFill>
            </a:endParaRPr>
          </a:p>
        </p:txBody>
      </p:sp>
      <p:pic>
        <p:nvPicPr>
          <p:cNvPr id="7" name="Picture 6"/>
          <p:cNvPicPr>
            <a:picLocks noChangeAspect="1"/>
          </p:cNvPicPr>
          <p:nvPr userDrawn="1"/>
        </p:nvPicPr>
        <p:blipFill>
          <a:blip r:embed="rId34"/>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40594041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Lst>
  <p:hf hdr="0" ftr="0" dt="0"/>
  <p:txStyles>
    <p:titleStyle>
      <a:lvl1pPr algn="l" defTabSz="457200" rtl="0" eaLnBrk="1" latinLnBrk="0" hangingPunct="1">
        <a:spcBef>
          <a:spcPct val="0"/>
        </a:spcBef>
        <a:buNone/>
        <a:defRPr sz="3200" kern="1200">
          <a:solidFill>
            <a:srgbClr val="3B7B38"/>
          </a:solidFill>
          <a:latin typeface="Helvetica"/>
          <a:ea typeface="+mj-ea"/>
          <a:cs typeface="Helvetica"/>
        </a:defRPr>
      </a:lvl1pPr>
    </p:titleStyle>
    <p:bodyStyle>
      <a:lvl1pPr marL="342900" indent="-342900" algn="l" defTabSz="457200" rtl="0" eaLnBrk="1" latinLnBrk="0" hangingPunct="1">
        <a:lnSpc>
          <a:spcPct val="100000"/>
        </a:lnSpc>
        <a:spcBef>
          <a:spcPts val="600"/>
        </a:spcBef>
        <a:spcAft>
          <a:spcPts val="600"/>
        </a:spcAft>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16"/>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1"/>
            <a:ext cx="8229600" cy="3835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4"/>
          </p:nvPr>
        </p:nvSpPr>
        <p:spPr>
          <a:xfrm>
            <a:off x="6553201" y="6356352"/>
            <a:ext cx="2133600" cy="365125"/>
          </a:xfrm>
          <a:prstGeom prst="rect">
            <a:avLst/>
          </a:prstGeom>
        </p:spPr>
        <p:txBody>
          <a:bodyPr/>
          <a:lstStyle/>
          <a:p>
            <a:pPr fontAlgn="base">
              <a:spcBef>
                <a:spcPct val="0"/>
              </a:spcBef>
              <a:spcAft>
                <a:spcPct val="0"/>
              </a:spcAft>
            </a:pPr>
            <a:fld id="{68EC7669-6A74-CE44-92EA-244AF84130AB}" type="slidenum">
              <a:rPr sz="1200">
                <a:solidFill>
                  <a:srgbClr val="000000"/>
                </a:solidFill>
                <a:latin typeface="Arial" pitchFamily="34" charset="0"/>
                <a:cs typeface="Arial" pitchFamily="34" charset="0"/>
              </a:rPr>
              <a:pPr fontAlgn="base">
                <a:spcBef>
                  <a:spcPct val="0"/>
                </a:spcBef>
                <a:spcAft>
                  <a:spcPct val="0"/>
                </a:spcAft>
              </a:pPr>
              <a:t>‹#›</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21317011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Lst>
  <p:hf hdr="0" ftr="0" dt="0"/>
  <p:txStyles>
    <p:titleStyle>
      <a:lvl1pPr algn="l" defTabSz="457200" rtl="0" eaLnBrk="1" latinLnBrk="0" hangingPunct="1">
        <a:spcBef>
          <a:spcPct val="0"/>
        </a:spcBef>
        <a:buNone/>
        <a:defRPr sz="3200" kern="1200">
          <a:solidFill>
            <a:srgbClr val="4FA04B"/>
          </a:solidFill>
          <a:latin typeface="Helvetica"/>
          <a:ea typeface="+mj-ea"/>
          <a:cs typeface="Helvetica"/>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602" name="Rectangle 3"/>
          <p:cNvSpPr>
            <a:spLocks noGrp="1" noChangeArrowheads="1"/>
          </p:cNvSpPr>
          <p:nvPr>
            <p:ph type="body" idx="1"/>
          </p:nvPr>
        </p:nvSpPr>
        <p:spPr bwMode="auto">
          <a:xfrm>
            <a:off x="457200" y="1447800"/>
            <a:ext cx="8470900" cy="33924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5603" name="Rectangle 4"/>
          <p:cNvSpPr>
            <a:spLocks noGrp="1" noChangeArrowheads="1"/>
          </p:cNvSpPr>
          <p:nvPr>
            <p:ph type="title"/>
          </p:nvPr>
        </p:nvSpPr>
        <p:spPr bwMode="auto">
          <a:xfrm>
            <a:off x="139700" y="152400"/>
            <a:ext cx="6934200" cy="914400"/>
          </a:xfrm>
          <a:prstGeom prst="rect">
            <a:avLst/>
          </a:prstGeom>
          <a:noFill/>
          <a:ln w="9525">
            <a:noFill/>
            <a:miter lim="800000"/>
            <a:headEnd/>
            <a:tailEnd/>
          </a:ln>
        </p:spPr>
        <p:txBody>
          <a:bodyPr vert="horz" wrap="none" lIns="0" tIns="0" rIns="0" bIns="0" numCol="1" anchor="ctr" anchorCtr="0" compatLnSpc="1">
            <a:prstTxWarp prst="textNoShape">
              <a:avLst/>
            </a:prstTxWarp>
          </a:bodyPr>
          <a:lstStyle/>
          <a:p>
            <a:pPr lvl="0"/>
            <a:r>
              <a:rPr lang="en-US" altLang="en-US" smtClean="0"/>
              <a:t>Click to edit Master title style</a:t>
            </a:r>
          </a:p>
        </p:txBody>
      </p:sp>
      <p:sp>
        <p:nvSpPr>
          <p:cNvPr id="3076" name="Line 5"/>
          <p:cNvSpPr>
            <a:spLocks noChangeShapeType="1"/>
          </p:cNvSpPr>
          <p:nvPr/>
        </p:nvSpPr>
        <p:spPr bwMode="auto">
          <a:xfrm>
            <a:off x="7391400" y="0"/>
            <a:ext cx="0" cy="1219200"/>
          </a:xfrm>
          <a:prstGeom prst="line">
            <a:avLst/>
          </a:prstGeom>
          <a:noFill/>
          <a:ln w="9525">
            <a:solidFill>
              <a:schemeClr val="tx1"/>
            </a:solidFill>
            <a:round/>
            <a:headEnd/>
            <a:tailEnd/>
          </a:ln>
          <a:extLst/>
        </p:spPr>
        <p:txBody>
          <a:bodyPr wrap="none" anchor="ctr"/>
          <a:lstStyle/>
          <a:p>
            <a:pPr eaLnBrk="0" fontAlgn="base" hangingPunct="0">
              <a:spcBef>
                <a:spcPct val="0"/>
              </a:spcBef>
              <a:spcAft>
                <a:spcPct val="0"/>
              </a:spcAft>
              <a:defRPr/>
            </a:pPr>
            <a:endParaRPr lang="en-US" sz="2400">
              <a:solidFill>
                <a:srgbClr val="000000"/>
              </a:solidFill>
              <a:latin typeface="Arial" pitchFamily="34" charset="0"/>
            </a:endParaRPr>
          </a:p>
        </p:txBody>
      </p:sp>
      <p:sp>
        <p:nvSpPr>
          <p:cNvPr id="3077" name="Line 6"/>
          <p:cNvSpPr>
            <a:spLocks noChangeShapeType="1"/>
          </p:cNvSpPr>
          <p:nvPr/>
        </p:nvSpPr>
        <p:spPr bwMode="auto">
          <a:xfrm>
            <a:off x="0" y="6629400"/>
            <a:ext cx="9144000" cy="0"/>
          </a:xfrm>
          <a:prstGeom prst="line">
            <a:avLst/>
          </a:prstGeom>
          <a:noFill/>
          <a:ln w="6350">
            <a:solidFill>
              <a:schemeClr val="bg2"/>
            </a:solidFill>
            <a:round/>
            <a:headEnd/>
            <a:tailEnd/>
          </a:ln>
          <a:extLst/>
        </p:spPr>
        <p:txBody>
          <a:bodyPr wrap="none" anchor="ctr"/>
          <a:lstStyle/>
          <a:p>
            <a:pPr eaLnBrk="0" fontAlgn="base" hangingPunct="0">
              <a:spcBef>
                <a:spcPct val="0"/>
              </a:spcBef>
              <a:spcAft>
                <a:spcPct val="0"/>
              </a:spcAft>
              <a:defRPr/>
            </a:pPr>
            <a:endParaRPr lang="en-US" sz="2400">
              <a:solidFill>
                <a:srgbClr val="000000"/>
              </a:solidFill>
              <a:latin typeface="Arial" pitchFamily="34" charset="0"/>
            </a:endParaRPr>
          </a:p>
        </p:txBody>
      </p:sp>
      <p:sp>
        <p:nvSpPr>
          <p:cNvPr id="3078" name="Text Box 7"/>
          <p:cNvSpPr txBox="1">
            <a:spLocks noChangeArrowheads="1"/>
          </p:cNvSpPr>
          <p:nvPr/>
        </p:nvSpPr>
        <p:spPr bwMode="auto">
          <a:xfrm>
            <a:off x="8686800" y="6643688"/>
            <a:ext cx="307975" cy="198437"/>
          </a:xfrm>
          <a:prstGeom prst="rect">
            <a:avLst/>
          </a:prstGeom>
          <a:noFill/>
          <a:ln>
            <a:noFill/>
          </a:ln>
          <a:extLst/>
        </p:spPr>
        <p:txBody>
          <a:bodyPr>
            <a:spAutoFit/>
          </a:bodyPr>
          <a:lstStyle>
            <a:lvl1pPr>
              <a:defRPr sz="2400">
                <a:solidFill>
                  <a:schemeClr val="tx1"/>
                </a:solidFill>
                <a:latin typeface="Arial" pitchFamily="34" charset="0"/>
                <a:ea typeface="ＭＳ Ｐゴシック" pitchFamily="16" charset="-128"/>
              </a:defRPr>
            </a:lvl1pPr>
            <a:lvl2pPr marL="742950" indent="-285750">
              <a:defRPr sz="2400">
                <a:solidFill>
                  <a:schemeClr val="tx1"/>
                </a:solidFill>
                <a:latin typeface="Arial" pitchFamily="34" charset="0"/>
                <a:ea typeface="ＭＳ Ｐゴシック" pitchFamily="16" charset="-128"/>
              </a:defRPr>
            </a:lvl2pPr>
            <a:lvl3pPr marL="1143000" indent="-228600">
              <a:defRPr sz="2400">
                <a:solidFill>
                  <a:schemeClr val="tx1"/>
                </a:solidFill>
                <a:latin typeface="Arial" pitchFamily="34" charset="0"/>
                <a:ea typeface="ＭＳ Ｐゴシック" pitchFamily="16" charset="-128"/>
              </a:defRPr>
            </a:lvl3pPr>
            <a:lvl4pPr marL="1600200" indent="-228600">
              <a:defRPr sz="2400">
                <a:solidFill>
                  <a:schemeClr val="tx1"/>
                </a:solidFill>
                <a:latin typeface="Arial" pitchFamily="34" charset="0"/>
                <a:ea typeface="ＭＳ Ｐゴシック" pitchFamily="16" charset="-128"/>
              </a:defRPr>
            </a:lvl4pPr>
            <a:lvl5pPr marL="2057400" indent="-228600">
              <a:defRPr sz="2400">
                <a:solidFill>
                  <a:schemeClr val="tx1"/>
                </a:solidFill>
                <a:latin typeface="Arial" pitchFamily="34"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9pPr>
          </a:lstStyle>
          <a:p>
            <a:pPr eaLnBrk="0" fontAlgn="base" hangingPunct="0">
              <a:spcBef>
                <a:spcPct val="0"/>
              </a:spcBef>
              <a:spcAft>
                <a:spcPct val="0"/>
              </a:spcAft>
              <a:defRPr/>
            </a:pPr>
            <a:fld id="{03F6642B-9D7E-43E9-BAB1-8C1DB8079FBF}" type="slidenum">
              <a:rPr lang="en-US" altLang="en-US" sz="700" smtClean="0">
                <a:solidFill>
                  <a:srgbClr val="000000"/>
                </a:solidFill>
              </a:rPr>
              <a:pPr eaLnBrk="0" fontAlgn="base" hangingPunct="0">
                <a:spcBef>
                  <a:spcPct val="0"/>
                </a:spcBef>
                <a:spcAft>
                  <a:spcPct val="0"/>
                </a:spcAft>
                <a:defRPr/>
              </a:pPr>
              <a:t>‹#›</a:t>
            </a:fld>
            <a:endParaRPr lang="en-US" altLang="en-US" sz="800" dirty="0" smtClean="0">
              <a:solidFill>
                <a:srgbClr val="000000"/>
              </a:solidFill>
            </a:endParaRPr>
          </a:p>
        </p:txBody>
      </p:sp>
      <p:sp>
        <p:nvSpPr>
          <p:cNvPr id="3079" name="Text Box 8"/>
          <p:cNvSpPr txBox="1">
            <a:spLocks noChangeArrowheads="1"/>
          </p:cNvSpPr>
          <p:nvPr/>
        </p:nvSpPr>
        <p:spPr bwMode="auto">
          <a:xfrm>
            <a:off x="234950" y="6650038"/>
            <a:ext cx="1517650" cy="198437"/>
          </a:xfrm>
          <a:prstGeom prst="rect">
            <a:avLst/>
          </a:prstGeom>
          <a:noFill/>
          <a:ln>
            <a:noFill/>
          </a:ln>
          <a:extLst/>
        </p:spPr>
        <p:txBody>
          <a:bodyPr wrap="none">
            <a:spAutoFit/>
          </a:bodyPr>
          <a:lstStyle>
            <a:lvl1pPr>
              <a:defRPr sz="2400">
                <a:solidFill>
                  <a:schemeClr val="tx1"/>
                </a:solidFill>
                <a:latin typeface="Arial" pitchFamily="34" charset="0"/>
                <a:ea typeface="ＭＳ Ｐゴシック" pitchFamily="16" charset="-128"/>
              </a:defRPr>
            </a:lvl1pPr>
            <a:lvl2pPr marL="742950" indent="-285750">
              <a:defRPr sz="2400">
                <a:solidFill>
                  <a:schemeClr val="tx1"/>
                </a:solidFill>
                <a:latin typeface="Arial" pitchFamily="34" charset="0"/>
                <a:ea typeface="ＭＳ Ｐゴシック" pitchFamily="16" charset="-128"/>
              </a:defRPr>
            </a:lvl2pPr>
            <a:lvl3pPr marL="1143000" indent="-228600">
              <a:defRPr sz="2400">
                <a:solidFill>
                  <a:schemeClr val="tx1"/>
                </a:solidFill>
                <a:latin typeface="Arial" pitchFamily="34" charset="0"/>
                <a:ea typeface="ＭＳ Ｐゴシック" pitchFamily="16" charset="-128"/>
              </a:defRPr>
            </a:lvl3pPr>
            <a:lvl4pPr marL="1600200" indent="-228600">
              <a:defRPr sz="2400">
                <a:solidFill>
                  <a:schemeClr val="tx1"/>
                </a:solidFill>
                <a:latin typeface="Arial" pitchFamily="34" charset="0"/>
                <a:ea typeface="ＭＳ Ｐゴシック" pitchFamily="16" charset="-128"/>
              </a:defRPr>
            </a:lvl4pPr>
            <a:lvl5pPr marL="2057400" indent="-228600">
              <a:defRPr sz="2400">
                <a:solidFill>
                  <a:schemeClr val="tx1"/>
                </a:solidFill>
                <a:latin typeface="Arial" pitchFamily="34"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9pPr>
          </a:lstStyle>
          <a:p>
            <a:pPr eaLnBrk="0" fontAlgn="base" hangingPunct="0">
              <a:spcBef>
                <a:spcPct val="0"/>
              </a:spcBef>
              <a:spcAft>
                <a:spcPct val="0"/>
              </a:spcAft>
              <a:defRPr/>
            </a:pPr>
            <a:r>
              <a:rPr lang="en-US" altLang="en-US" sz="700" dirty="0" smtClean="0">
                <a:solidFill>
                  <a:srgbClr val="808080"/>
                </a:solidFill>
                <a:latin typeface="Arial Narrow" pitchFamily="34" charset="0"/>
              </a:rPr>
              <a:t>Blue Cross Blue Shield of Massachusetts</a:t>
            </a:r>
          </a:p>
        </p:txBody>
      </p:sp>
      <p:sp>
        <p:nvSpPr>
          <p:cNvPr id="3080" name="Line 9"/>
          <p:cNvSpPr>
            <a:spLocks noChangeShapeType="1"/>
          </p:cNvSpPr>
          <p:nvPr/>
        </p:nvSpPr>
        <p:spPr bwMode="auto">
          <a:xfrm>
            <a:off x="0" y="152400"/>
            <a:ext cx="9144000" cy="0"/>
          </a:xfrm>
          <a:prstGeom prst="line">
            <a:avLst/>
          </a:prstGeom>
          <a:noFill/>
          <a:ln w="9525">
            <a:solidFill>
              <a:schemeClr val="tx1"/>
            </a:solidFill>
            <a:round/>
            <a:headEnd/>
            <a:tailEnd/>
          </a:ln>
          <a:extLst/>
        </p:spPr>
        <p:txBody>
          <a:bodyPr wrap="none" anchor="ctr"/>
          <a:lstStyle/>
          <a:p>
            <a:pPr eaLnBrk="0" fontAlgn="base" hangingPunct="0">
              <a:spcBef>
                <a:spcPct val="0"/>
              </a:spcBef>
              <a:spcAft>
                <a:spcPct val="0"/>
              </a:spcAft>
              <a:defRPr/>
            </a:pPr>
            <a:endParaRPr lang="en-US" sz="2400">
              <a:solidFill>
                <a:srgbClr val="000000"/>
              </a:solidFill>
              <a:latin typeface="Arial" pitchFamily="34" charset="0"/>
            </a:endParaRPr>
          </a:p>
        </p:txBody>
      </p:sp>
      <p:sp>
        <p:nvSpPr>
          <p:cNvPr id="3081" name="Line 10"/>
          <p:cNvSpPr>
            <a:spLocks noChangeShapeType="1"/>
          </p:cNvSpPr>
          <p:nvPr/>
        </p:nvSpPr>
        <p:spPr bwMode="auto">
          <a:xfrm>
            <a:off x="0" y="1066800"/>
            <a:ext cx="9220200" cy="0"/>
          </a:xfrm>
          <a:prstGeom prst="line">
            <a:avLst/>
          </a:prstGeom>
          <a:noFill/>
          <a:ln w="9525">
            <a:solidFill>
              <a:schemeClr val="tx1"/>
            </a:solidFill>
            <a:round/>
            <a:headEnd/>
            <a:tailEnd/>
          </a:ln>
          <a:extLst/>
        </p:spPr>
        <p:txBody>
          <a:bodyPr wrap="none" anchor="ctr"/>
          <a:lstStyle/>
          <a:p>
            <a:pPr eaLnBrk="0" fontAlgn="base" hangingPunct="0">
              <a:spcBef>
                <a:spcPct val="0"/>
              </a:spcBef>
              <a:spcAft>
                <a:spcPct val="0"/>
              </a:spcAft>
              <a:defRPr/>
            </a:pPr>
            <a:endParaRPr lang="en-US" sz="2400">
              <a:solidFill>
                <a:srgbClr val="000000"/>
              </a:solidFill>
              <a:latin typeface="Arial" pitchFamily="34" charset="0"/>
            </a:endParaRPr>
          </a:p>
        </p:txBody>
      </p:sp>
      <p:pic>
        <p:nvPicPr>
          <p:cNvPr id="25610" name="Picture 11" descr="bcbsma_new_3005_30bk"/>
          <p:cNvPicPr>
            <a:picLocks noChangeAspect="1" noChangeArrowheads="1"/>
          </p:cNvPicPr>
          <p:nvPr userDrawn="1"/>
        </p:nvPicPr>
        <p:blipFill>
          <a:blip r:embed="rId20"/>
          <a:srcRect/>
          <a:stretch>
            <a:fillRect/>
          </a:stretch>
        </p:blipFill>
        <p:spPr bwMode="auto">
          <a:xfrm>
            <a:off x="7543800" y="357188"/>
            <a:ext cx="1441450" cy="544512"/>
          </a:xfrm>
          <a:prstGeom prst="rect">
            <a:avLst/>
          </a:prstGeom>
          <a:noFill/>
          <a:ln w="9525">
            <a:noFill/>
            <a:miter lim="800000"/>
            <a:headEnd/>
            <a:tailEnd/>
          </a:ln>
        </p:spPr>
      </p:pic>
    </p:spTree>
    <p:extLst>
      <p:ext uri="{BB962C8B-B14F-4D97-AF65-F5344CB8AC3E}">
        <p14:creationId xmlns:p14="http://schemas.microsoft.com/office/powerpoint/2010/main" val="2233203890"/>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 id="2147483786" r:id="rId18"/>
  </p:sldLayoutIdLst>
  <p:txStyles>
    <p:titleStyle>
      <a:lvl1pPr algn="l" rtl="0" eaLnBrk="0" fontAlgn="base" hangingPunct="0">
        <a:spcBef>
          <a:spcPct val="0"/>
        </a:spcBef>
        <a:spcAft>
          <a:spcPct val="0"/>
        </a:spcAft>
        <a:defRPr sz="2400" b="1">
          <a:solidFill>
            <a:schemeClr val="tx1"/>
          </a:solidFill>
          <a:latin typeface="Century Gothic" pitchFamily="34" charset="0"/>
          <a:ea typeface="MS PGothic" pitchFamily="34" charset="-128"/>
          <a:cs typeface="MS PGothic"/>
        </a:defRPr>
      </a:lvl1pPr>
      <a:lvl2pPr algn="l" rtl="0" eaLnBrk="0" fontAlgn="base" hangingPunct="0">
        <a:spcBef>
          <a:spcPct val="0"/>
        </a:spcBef>
        <a:spcAft>
          <a:spcPct val="0"/>
        </a:spcAft>
        <a:defRPr sz="2400" b="1">
          <a:solidFill>
            <a:schemeClr val="tx1"/>
          </a:solidFill>
          <a:latin typeface="Century Gothic" pitchFamily="34" charset="0"/>
          <a:ea typeface="MS PGothic" pitchFamily="34" charset="-128"/>
          <a:cs typeface="MS PGothic"/>
        </a:defRPr>
      </a:lvl2pPr>
      <a:lvl3pPr algn="l" rtl="0" eaLnBrk="0" fontAlgn="base" hangingPunct="0">
        <a:spcBef>
          <a:spcPct val="0"/>
        </a:spcBef>
        <a:spcAft>
          <a:spcPct val="0"/>
        </a:spcAft>
        <a:defRPr sz="2400" b="1">
          <a:solidFill>
            <a:schemeClr val="tx1"/>
          </a:solidFill>
          <a:latin typeface="Century Gothic" pitchFamily="34" charset="0"/>
          <a:ea typeface="MS PGothic" pitchFamily="34" charset="-128"/>
          <a:cs typeface="MS PGothic"/>
        </a:defRPr>
      </a:lvl3pPr>
      <a:lvl4pPr algn="l" rtl="0" eaLnBrk="0" fontAlgn="base" hangingPunct="0">
        <a:spcBef>
          <a:spcPct val="0"/>
        </a:spcBef>
        <a:spcAft>
          <a:spcPct val="0"/>
        </a:spcAft>
        <a:defRPr sz="2400" b="1">
          <a:solidFill>
            <a:schemeClr val="tx1"/>
          </a:solidFill>
          <a:latin typeface="Century Gothic" pitchFamily="34" charset="0"/>
          <a:ea typeface="MS PGothic" pitchFamily="34" charset="-128"/>
          <a:cs typeface="MS PGothic"/>
        </a:defRPr>
      </a:lvl4pPr>
      <a:lvl5pPr algn="l" rtl="0" eaLnBrk="0" fontAlgn="base" hangingPunct="0">
        <a:spcBef>
          <a:spcPct val="0"/>
        </a:spcBef>
        <a:spcAft>
          <a:spcPct val="0"/>
        </a:spcAft>
        <a:defRPr sz="2400" b="1">
          <a:solidFill>
            <a:schemeClr val="tx1"/>
          </a:solidFill>
          <a:latin typeface="Century Gothic" pitchFamily="34" charset="0"/>
          <a:ea typeface="MS PGothic" pitchFamily="34" charset="-128"/>
          <a:cs typeface="MS PGothic"/>
        </a:defRPr>
      </a:lvl5pPr>
      <a:lvl6pPr marL="457200" algn="l" rtl="0" fontAlgn="base">
        <a:spcBef>
          <a:spcPct val="0"/>
        </a:spcBef>
        <a:spcAft>
          <a:spcPct val="0"/>
        </a:spcAft>
        <a:defRPr sz="3200">
          <a:solidFill>
            <a:srgbClr val="0073B9"/>
          </a:solidFill>
          <a:latin typeface="Arial Narrow" pitchFamily="34" charset="0"/>
          <a:ea typeface="ＭＳ Ｐゴシック" pitchFamily="1" charset="-128"/>
        </a:defRPr>
      </a:lvl6pPr>
      <a:lvl7pPr marL="914400" algn="l" rtl="0" fontAlgn="base">
        <a:spcBef>
          <a:spcPct val="0"/>
        </a:spcBef>
        <a:spcAft>
          <a:spcPct val="0"/>
        </a:spcAft>
        <a:defRPr sz="3200">
          <a:solidFill>
            <a:srgbClr val="0073B9"/>
          </a:solidFill>
          <a:latin typeface="Arial Narrow" pitchFamily="34" charset="0"/>
          <a:ea typeface="ＭＳ Ｐゴシック" pitchFamily="1" charset="-128"/>
        </a:defRPr>
      </a:lvl7pPr>
      <a:lvl8pPr marL="1371600" algn="l" rtl="0" fontAlgn="base">
        <a:spcBef>
          <a:spcPct val="0"/>
        </a:spcBef>
        <a:spcAft>
          <a:spcPct val="0"/>
        </a:spcAft>
        <a:defRPr sz="3200">
          <a:solidFill>
            <a:srgbClr val="0073B9"/>
          </a:solidFill>
          <a:latin typeface="Arial Narrow" pitchFamily="34" charset="0"/>
          <a:ea typeface="ＭＳ Ｐゴシック" pitchFamily="1" charset="-128"/>
        </a:defRPr>
      </a:lvl8pPr>
      <a:lvl9pPr marL="1828800" algn="l" rtl="0" fontAlgn="base">
        <a:spcBef>
          <a:spcPct val="0"/>
        </a:spcBef>
        <a:spcAft>
          <a:spcPct val="0"/>
        </a:spcAft>
        <a:defRPr sz="3200">
          <a:solidFill>
            <a:srgbClr val="0073B9"/>
          </a:solidFill>
          <a:latin typeface="Arial Narrow" pitchFamily="34" charset="0"/>
          <a:ea typeface="ＭＳ Ｐゴシック" pitchFamily="1" charset="-128"/>
        </a:defRPr>
      </a:lvl9pPr>
    </p:titleStyle>
    <p:bodyStyle>
      <a:lvl1pPr marL="342900" indent="-342900" algn="l" rtl="0" eaLnBrk="0" fontAlgn="base" hangingPunct="0">
        <a:spcBef>
          <a:spcPct val="20000"/>
        </a:spcBef>
        <a:spcAft>
          <a:spcPct val="0"/>
        </a:spcAft>
        <a:defRPr sz="2200">
          <a:solidFill>
            <a:schemeClr val="tx1"/>
          </a:solidFill>
          <a:latin typeface="+mn-lt"/>
          <a:ea typeface="MS PGothic" pitchFamily="34" charset="-128"/>
          <a:cs typeface="MS PGothic"/>
        </a:defRPr>
      </a:lvl1pPr>
      <a:lvl2pPr marL="288925" indent="-174625" algn="l" rtl="0" eaLnBrk="0" fontAlgn="base" hangingPunct="0">
        <a:spcBef>
          <a:spcPct val="20000"/>
        </a:spcBef>
        <a:spcAft>
          <a:spcPct val="0"/>
        </a:spcAft>
        <a:buClr>
          <a:srgbClr val="0073B9"/>
        </a:buClr>
        <a:buSzPct val="90000"/>
        <a:buFont typeface="Times" pitchFamily="18" charset="0"/>
        <a:buChar char="•"/>
        <a:defRPr>
          <a:solidFill>
            <a:schemeClr val="tx1"/>
          </a:solidFill>
          <a:latin typeface="+mn-lt"/>
          <a:ea typeface="MS PGothic" pitchFamily="34" charset="-128"/>
          <a:cs typeface="MS PGothic"/>
        </a:defRPr>
      </a:lvl2pPr>
      <a:lvl3pPr marL="623888" indent="-220663" algn="l" rtl="0" eaLnBrk="0" fontAlgn="base" hangingPunct="0">
        <a:spcBef>
          <a:spcPct val="20000"/>
        </a:spcBef>
        <a:spcAft>
          <a:spcPct val="0"/>
        </a:spcAft>
        <a:buClr>
          <a:srgbClr val="0073B9"/>
        </a:buClr>
        <a:buChar char="—"/>
        <a:defRPr>
          <a:solidFill>
            <a:schemeClr val="tx1"/>
          </a:solidFill>
          <a:latin typeface="+mn-lt"/>
          <a:ea typeface="MS PGothic" pitchFamily="34" charset="-128"/>
          <a:cs typeface="MS PGothic"/>
        </a:defRPr>
      </a:lvl3pPr>
      <a:lvl4pPr marL="969963" indent="-231775" algn="l" rtl="0" eaLnBrk="0" fontAlgn="base" hangingPunct="0">
        <a:spcBef>
          <a:spcPct val="20000"/>
        </a:spcBef>
        <a:spcAft>
          <a:spcPct val="0"/>
        </a:spcAft>
        <a:buClr>
          <a:srgbClr val="0073B9"/>
        </a:buClr>
        <a:buSzPct val="90000"/>
        <a:buFont typeface="Wingdings" pitchFamily="2" charset="2"/>
        <a:buChar char="§"/>
        <a:defRPr>
          <a:solidFill>
            <a:schemeClr val="tx1"/>
          </a:solidFill>
          <a:latin typeface="+mn-lt"/>
          <a:ea typeface="MS PGothic" pitchFamily="34" charset="-128"/>
          <a:cs typeface="MS PGothic"/>
        </a:defRPr>
      </a:lvl4pPr>
      <a:lvl5pPr marL="1938338" indent="-109538" algn="l" rtl="0" eaLnBrk="0" fontAlgn="base" hangingPunct="0">
        <a:spcBef>
          <a:spcPct val="20000"/>
        </a:spcBef>
        <a:spcAft>
          <a:spcPct val="0"/>
        </a:spcAft>
        <a:defRPr>
          <a:solidFill>
            <a:schemeClr val="tx1"/>
          </a:solidFill>
          <a:latin typeface="+mn-lt"/>
          <a:ea typeface="MS PGothic" pitchFamily="34" charset="-128"/>
          <a:cs typeface="MS PGothic"/>
        </a:defRPr>
      </a:lvl5pPr>
      <a:lvl6pPr marL="2395538" algn="l" rtl="0" fontAlgn="base">
        <a:spcBef>
          <a:spcPct val="20000"/>
        </a:spcBef>
        <a:spcAft>
          <a:spcPct val="0"/>
        </a:spcAft>
        <a:defRPr>
          <a:solidFill>
            <a:schemeClr val="tx1"/>
          </a:solidFill>
          <a:latin typeface="+mn-lt"/>
          <a:ea typeface="+mn-ea"/>
        </a:defRPr>
      </a:lvl6pPr>
      <a:lvl7pPr marL="2852738" algn="l" rtl="0" fontAlgn="base">
        <a:spcBef>
          <a:spcPct val="20000"/>
        </a:spcBef>
        <a:spcAft>
          <a:spcPct val="0"/>
        </a:spcAft>
        <a:defRPr>
          <a:solidFill>
            <a:schemeClr val="tx1"/>
          </a:solidFill>
          <a:latin typeface="+mn-lt"/>
          <a:ea typeface="+mn-ea"/>
        </a:defRPr>
      </a:lvl7pPr>
      <a:lvl8pPr marL="3309938" algn="l" rtl="0" fontAlgn="base">
        <a:spcBef>
          <a:spcPct val="20000"/>
        </a:spcBef>
        <a:spcAft>
          <a:spcPct val="0"/>
        </a:spcAft>
        <a:defRPr>
          <a:solidFill>
            <a:schemeClr val="tx1"/>
          </a:solidFill>
          <a:latin typeface="+mn-lt"/>
          <a:ea typeface="+mn-ea"/>
        </a:defRPr>
      </a:lvl8pPr>
      <a:lvl9pPr marL="3767138" algn="l" rtl="0" fontAlgn="base">
        <a:spcBef>
          <a:spcPct val="20000"/>
        </a:spcBef>
        <a:spcAft>
          <a:spcPct val="0"/>
        </a:spcAft>
        <a:defRPr>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42" name="Rectangle 3"/>
          <p:cNvSpPr>
            <a:spLocks noGrp="1" noChangeArrowheads="1"/>
          </p:cNvSpPr>
          <p:nvPr>
            <p:ph type="body" idx="1"/>
          </p:nvPr>
        </p:nvSpPr>
        <p:spPr bwMode="auto">
          <a:xfrm>
            <a:off x="457200" y="1447800"/>
            <a:ext cx="8470900" cy="33924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43" name="Rectangle 4"/>
          <p:cNvSpPr>
            <a:spLocks noGrp="1" noChangeArrowheads="1"/>
          </p:cNvSpPr>
          <p:nvPr>
            <p:ph type="title"/>
          </p:nvPr>
        </p:nvSpPr>
        <p:spPr bwMode="auto">
          <a:xfrm>
            <a:off x="139700" y="152400"/>
            <a:ext cx="6934200" cy="914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bodyPr>
          <a:lstStyle/>
          <a:p>
            <a:pPr lvl="0"/>
            <a:r>
              <a:rPr lang="en-US" altLang="en-US" smtClean="0"/>
              <a:t>Click to edit Master title style</a:t>
            </a:r>
          </a:p>
        </p:txBody>
      </p:sp>
      <p:sp>
        <p:nvSpPr>
          <p:cNvPr id="10244" name="Line 5"/>
          <p:cNvSpPr>
            <a:spLocks noChangeShapeType="1"/>
          </p:cNvSpPr>
          <p:nvPr/>
        </p:nvSpPr>
        <p:spPr bwMode="auto">
          <a:xfrm>
            <a:off x="7391400" y="0"/>
            <a:ext cx="0" cy="12192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eaLnBrk="0" fontAlgn="base" hangingPunct="0">
              <a:spcBef>
                <a:spcPct val="0"/>
              </a:spcBef>
              <a:spcAft>
                <a:spcPct val="0"/>
              </a:spcAft>
            </a:pPr>
            <a:endParaRPr lang="en-US" sz="2400" smtClean="0">
              <a:solidFill>
                <a:srgbClr val="000000"/>
              </a:solidFill>
              <a:latin typeface="Arial" pitchFamily="34" charset="0"/>
            </a:endParaRPr>
          </a:p>
        </p:txBody>
      </p:sp>
      <p:sp>
        <p:nvSpPr>
          <p:cNvPr id="10245" name="Line 6"/>
          <p:cNvSpPr>
            <a:spLocks noChangeShapeType="1"/>
          </p:cNvSpPr>
          <p:nvPr/>
        </p:nvSpPr>
        <p:spPr bwMode="auto">
          <a:xfrm>
            <a:off x="0" y="6629400"/>
            <a:ext cx="9144000" cy="0"/>
          </a:xfrm>
          <a:prstGeom prst="line">
            <a:avLst/>
          </a:prstGeom>
          <a:noFill/>
          <a:ln w="6350">
            <a:solidFill>
              <a:schemeClr val="bg2"/>
            </a:solidFill>
            <a:round/>
            <a:headEnd/>
            <a:tailEnd/>
          </a:ln>
          <a:extLst>
            <a:ext uri="{909E8E84-426E-40dd-AFC4-6F175D3DCCD1}">
              <a14:hiddenFill xmlns="" xmlns:a14="http://schemas.microsoft.com/office/drawing/2010/main">
                <a:noFill/>
              </a14:hiddenFill>
            </a:ext>
          </a:extLst>
        </p:spPr>
        <p:txBody>
          <a:bodyPr wrap="none" anchor="ctr"/>
          <a:lstStyle/>
          <a:p>
            <a:pPr eaLnBrk="0" fontAlgn="base" hangingPunct="0">
              <a:spcBef>
                <a:spcPct val="0"/>
              </a:spcBef>
              <a:spcAft>
                <a:spcPct val="0"/>
              </a:spcAft>
            </a:pPr>
            <a:endParaRPr lang="en-US" sz="2400" smtClean="0">
              <a:solidFill>
                <a:srgbClr val="000000"/>
              </a:solidFill>
              <a:latin typeface="Arial" pitchFamily="34" charset="0"/>
            </a:endParaRPr>
          </a:p>
        </p:txBody>
      </p:sp>
      <p:sp>
        <p:nvSpPr>
          <p:cNvPr id="13319" name="Text Box 7"/>
          <p:cNvSpPr txBox="1">
            <a:spLocks noChangeArrowheads="1"/>
          </p:cNvSpPr>
          <p:nvPr/>
        </p:nvSpPr>
        <p:spPr bwMode="auto">
          <a:xfrm>
            <a:off x="8686800" y="6643688"/>
            <a:ext cx="307975" cy="198437"/>
          </a:xfrm>
          <a:prstGeom prst="rect">
            <a:avLst/>
          </a:prstGeom>
          <a:noFill/>
          <a:ln w="9525">
            <a:noFill/>
            <a:miter lim="800000"/>
            <a:headEnd/>
            <a:tailEnd/>
          </a:ln>
        </p:spPr>
        <p:txBody>
          <a:bodyPr>
            <a:spAutoFit/>
          </a:bodyPr>
          <a:lstStyle>
            <a:lvl1pPr>
              <a:defRPr sz="2400">
                <a:solidFill>
                  <a:schemeClr val="tx1"/>
                </a:solidFill>
                <a:latin typeface="Arial" pitchFamily="34" charset="0"/>
                <a:ea typeface="ＭＳ Ｐゴシック" pitchFamily="16" charset="-128"/>
              </a:defRPr>
            </a:lvl1pPr>
            <a:lvl2pPr marL="742950" indent="-285750">
              <a:defRPr sz="2400">
                <a:solidFill>
                  <a:schemeClr val="tx1"/>
                </a:solidFill>
                <a:latin typeface="Arial" pitchFamily="34" charset="0"/>
                <a:ea typeface="ＭＳ Ｐゴシック" pitchFamily="16" charset="-128"/>
              </a:defRPr>
            </a:lvl2pPr>
            <a:lvl3pPr marL="1143000" indent="-228600">
              <a:defRPr sz="2400">
                <a:solidFill>
                  <a:schemeClr val="tx1"/>
                </a:solidFill>
                <a:latin typeface="Arial" pitchFamily="34" charset="0"/>
                <a:ea typeface="ＭＳ Ｐゴシック" pitchFamily="16" charset="-128"/>
              </a:defRPr>
            </a:lvl3pPr>
            <a:lvl4pPr marL="1600200" indent="-228600">
              <a:defRPr sz="2400">
                <a:solidFill>
                  <a:schemeClr val="tx1"/>
                </a:solidFill>
                <a:latin typeface="Arial" pitchFamily="34" charset="0"/>
                <a:ea typeface="ＭＳ Ｐゴシック" pitchFamily="16" charset="-128"/>
              </a:defRPr>
            </a:lvl4pPr>
            <a:lvl5pPr marL="2057400" indent="-228600">
              <a:defRPr sz="2400">
                <a:solidFill>
                  <a:schemeClr val="tx1"/>
                </a:solidFill>
                <a:latin typeface="Arial" pitchFamily="34"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9pPr>
          </a:lstStyle>
          <a:p>
            <a:pPr eaLnBrk="0" fontAlgn="base" hangingPunct="0">
              <a:spcBef>
                <a:spcPct val="0"/>
              </a:spcBef>
              <a:spcAft>
                <a:spcPct val="0"/>
              </a:spcAft>
              <a:defRPr/>
            </a:pPr>
            <a:fld id="{110377DB-F97F-48C6-AED8-FE50A9978AD9}" type="slidenum">
              <a:rPr lang="en-US" altLang="en-US" sz="700" smtClean="0">
                <a:solidFill>
                  <a:srgbClr val="000000"/>
                </a:solidFill>
              </a:rPr>
              <a:pPr eaLnBrk="0" fontAlgn="base" hangingPunct="0">
                <a:spcBef>
                  <a:spcPct val="0"/>
                </a:spcBef>
                <a:spcAft>
                  <a:spcPct val="0"/>
                </a:spcAft>
                <a:defRPr/>
              </a:pPr>
              <a:t>‹#›</a:t>
            </a:fld>
            <a:endParaRPr lang="en-US" altLang="en-US" sz="800" smtClean="0">
              <a:solidFill>
                <a:srgbClr val="000000"/>
              </a:solidFill>
            </a:endParaRPr>
          </a:p>
        </p:txBody>
      </p:sp>
      <p:sp>
        <p:nvSpPr>
          <p:cNvPr id="158727" name="Text Box 8"/>
          <p:cNvSpPr txBox="1">
            <a:spLocks noChangeArrowheads="1"/>
          </p:cNvSpPr>
          <p:nvPr/>
        </p:nvSpPr>
        <p:spPr bwMode="auto">
          <a:xfrm>
            <a:off x="234950" y="6650038"/>
            <a:ext cx="1517650" cy="198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16" charset="-128"/>
              </a:defRPr>
            </a:lvl1pPr>
            <a:lvl2pPr marL="742950" indent="-285750">
              <a:defRPr sz="2400">
                <a:solidFill>
                  <a:schemeClr val="tx1"/>
                </a:solidFill>
                <a:latin typeface="Arial" pitchFamily="34" charset="0"/>
                <a:ea typeface="ＭＳ Ｐゴシック" pitchFamily="16" charset="-128"/>
              </a:defRPr>
            </a:lvl2pPr>
            <a:lvl3pPr marL="1143000" indent="-228600">
              <a:defRPr sz="2400">
                <a:solidFill>
                  <a:schemeClr val="tx1"/>
                </a:solidFill>
                <a:latin typeface="Arial" pitchFamily="34" charset="0"/>
                <a:ea typeface="ＭＳ Ｐゴシック" pitchFamily="16" charset="-128"/>
              </a:defRPr>
            </a:lvl3pPr>
            <a:lvl4pPr marL="1600200" indent="-228600">
              <a:defRPr sz="2400">
                <a:solidFill>
                  <a:schemeClr val="tx1"/>
                </a:solidFill>
                <a:latin typeface="Arial" pitchFamily="34" charset="0"/>
                <a:ea typeface="ＭＳ Ｐゴシック" pitchFamily="16" charset="-128"/>
              </a:defRPr>
            </a:lvl4pPr>
            <a:lvl5pPr marL="2057400" indent="-228600">
              <a:defRPr sz="2400">
                <a:solidFill>
                  <a:schemeClr val="tx1"/>
                </a:solidFill>
                <a:latin typeface="Arial" pitchFamily="34" charset="0"/>
                <a:ea typeface="ＭＳ Ｐゴシック" pitchFamily="16"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16" charset="-128"/>
              </a:defRPr>
            </a:lvl9pPr>
          </a:lstStyle>
          <a:p>
            <a:pPr eaLnBrk="0" fontAlgn="base" hangingPunct="0">
              <a:spcBef>
                <a:spcPct val="0"/>
              </a:spcBef>
              <a:spcAft>
                <a:spcPct val="0"/>
              </a:spcAft>
              <a:defRPr/>
            </a:pPr>
            <a:r>
              <a:rPr lang="en-US" altLang="en-US" sz="700" smtClean="0">
                <a:solidFill>
                  <a:srgbClr val="808080"/>
                </a:solidFill>
                <a:latin typeface="Arial Narrow" pitchFamily="34" charset="0"/>
              </a:rPr>
              <a:t>Blue Cross Blue Shield of Massachusetts</a:t>
            </a:r>
          </a:p>
        </p:txBody>
      </p:sp>
      <p:sp>
        <p:nvSpPr>
          <p:cNvPr id="10248" name="Line 9"/>
          <p:cNvSpPr>
            <a:spLocks noChangeShapeType="1"/>
          </p:cNvSpPr>
          <p:nvPr/>
        </p:nvSpPr>
        <p:spPr bwMode="auto">
          <a:xfrm>
            <a:off x="0" y="152400"/>
            <a:ext cx="9144000"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eaLnBrk="0" fontAlgn="base" hangingPunct="0">
              <a:spcBef>
                <a:spcPct val="0"/>
              </a:spcBef>
              <a:spcAft>
                <a:spcPct val="0"/>
              </a:spcAft>
            </a:pPr>
            <a:endParaRPr lang="en-US" sz="2400" smtClean="0">
              <a:solidFill>
                <a:srgbClr val="000000"/>
              </a:solidFill>
              <a:latin typeface="Arial" pitchFamily="34" charset="0"/>
            </a:endParaRPr>
          </a:p>
        </p:txBody>
      </p:sp>
      <p:sp>
        <p:nvSpPr>
          <p:cNvPr id="10249" name="Line 10"/>
          <p:cNvSpPr>
            <a:spLocks noChangeShapeType="1"/>
          </p:cNvSpPr>
          <p:nvPr/>
        </p:nvSpPr>
        <p:spPr bwMode="auto">
          <a:xfrm>
            <a:off x="0" y="1066800"/>
            <a:ext cx="9220200"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eaLnBrk="0" fontAlgn="base" hangingPunct="0">
              <a:spcBef>
                <a:spcPct val="0"/>
              </a:spcBef>
              <a:spcAft>
                <a:spcPct val="0"/>
              </a:spcAft>
            </a:pPr>
            <a:endParaRPr lang="en-US" sz="2400" smtClean="0">
              <a:solidFill>
                <a:srgbClr val="000000"/>
              </a:solidFill>
              <a:latin typeface="Arial" pitchFamily="34" charset="0"/>
            </a:endParaRPr>
          </a:p>
        </p:txBody>
      </p:sp>
      <p:pic>
        <p:nvPicPr>
          <p:cNvPr id="10250" name="Picture 11" descr="bcbsma_new_3005_30bk"/>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543800" y="357188"/>
            <a:ext cx="1441450" cy="5445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9250137"/>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Lst>
  <p:txStyles>
    <p:title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Century Gothic" pitchFamily="34" charset="0"/>
          <a:ea typeface="ＭＳ Ｐゴシック" pitchFamily="16" charset="-128"/>
        </a:defRPr>
      </a:lvl2pPr>
      <a:lvl3pPr algn="l" rtl="0" eaLnBrk="0" fontAlgn="base" hangingPunct="0">
        <a:spcBef>
          <a:spcPct val="0"/>
        </a:spcBef>
        <a:spcAft>
          <a:spcPct val="0"/>
        </a:spcAft>
        <a:defRPr sz="2400" b="1">
          <a:solidFill>
            <a:schemeClr val="tx1"/>
          </a:solidFill>
          <a:latin typeface="Century Gothic" pitchFamily="34" charset="0"/>
          <a:ea typeface="ＭＳ Ｐゴシック" pitchFamily="16" charset="-128"/>
        </a:defRPr>
      </a:lvl3pPr>
      <a:lvl4pPr algn="l" rtl="0" eaLnBrk="0" fontAlgn="base" hangingPunct="0">
        <a:spcBef>
          <a:spcPct val="0"/>
        </a:spcBef>
        <a:spcAft>
          <a:spcPct val="0"/>
        </a:spcAft>
        <a:defRPr sz="2400" b="1">
          <a:solidFill>
            <a:schemeClr val="tx1"/>
          </a:solidFill>
          <a:latin typeface="Century Gothic" pitchFamily="34" charset="0"/>
          <a:ea typeface="ＭＳ Ｐゴシック" pitchFamily="16" charset="-128"/>
        </a:defRPr>
      </a:lvl4pPr>
      <a:lvl5pPr algn="l" rtl="0" eaLnBrk="0" fontAlgn="base" hangingPunct="0">
        <a:spcBef>
          <a:spcPct val="0"/>
        </a:spcBef>
        <a:spcAft>
          <a:spcPct val="0"/>
        </a:spcAft>
        <a:defRPr sz="2400" b="1">
          <a:solidFill>
            <a:schemeClr val="tx1"/>
          </a:solidFill>
          <a:latin typeface="Century Gothic" pitchFamily="34" charset="0"/>
          <a:ea typeface="ＭＳ Ｐゴシック" pitchFamily="16" charset="-128"/>
        </a:defRPr>
      </a:lvl5pPr>
      <a:lvl6pPr marL="457200" algn="l" rtl="0" fontAlgn="base">
        <a:spcBef>
          <a:spcPct val="0"/>
        </a:spcBef>
        <a:spcAft>
          <a:spcPct val="0"/>
        </a:spcAft>
        <a:defRPr sz="2400" b="1">
          <a:solidFill>
            <a:schemeClr val="tx1"/>
          </a:solidFill>
          <a:latin typeface="Century Gothic" pitchFamily="34" charset="0"/>
          <a:ea typeface="ＭＳ Ｐゴシック" pitchFamily="16" charset="-128"/>
        </a:defRPr>
      </a:lvl6pPr>
      <a:lvl7pPr marL="914400" algn="l" rtl="0" fontAlgn="base">
        <a:spcBef>
          <a:spcPct val="0"/>
        </a:spcBef>
        <a:spcAft>
          <a:spcPct val="0"/>
        </a:spcAft>
        <a:defRPr sz="2400" b="1">
          <a:solidFill>
            <a:schemeClr val="tx1"/>
          </a:solidFill>
          <a:latin typeface="Century Gothic" pitchFamily="34" charset="0"/>
          <a:ea typeface="ＭＳ Ｐゴシック" pitchFamily="16" charset="-128"/>
        </a:defRPr>
      </a:lvl7pPr>
      <a:lvl8pPr marL="1371600" algn="l" rtl="0" fontAlgn="base">
        <a:spcBef>
          <a:spcPct val="0"/>
        </a:spcBef>
        <a:spcAft>
          <a:spcPct val="0"/>
        </a:spcAft>
        <a:defRPr sz="2400" b="1">
          <a:solidFill>
            <a:schemeClr val="tx1"/>
          </a:solidFill>
          <a:latin typeface="Century Gothic" pitchFamily="34" charset="0"/>
          <a:ea typeface="ＭＳ Ｐゴシック" pitchFamily="16" charset="-128"/>
        </a:defRPr>
      </a:lvl8pPr>
      <a:lvl9pPr marL="1828800" algn="l" rtl="0" fontAlgn="base">
        <a:spcBef>
          <a:spcPct val="0"/>
        </a:spcBef>
        <a:spcAft>
          <a:spcPct val="0"/>
        </a:spcAft>
        <a:defRPr sz="2400" b="1">
          <a:solidFill>
            <a:schemeClr val="tx1"/>
          </a:solidFill>
          <a:latin typeface="Century Gothic" pitchFamily="34" charset="0"/>
          <a:ea typeface="ＭＳ Ｐゴシック" pitchFamily="16" charset="-128"/>
        </a:defRPr>
      </a:lvl9pPr>
    </p:titleStyle>
    <p:bodyStyle>
      <a:lvl1pPr marL="342900" indent="-342900" algn="l" rtl="0" eaLnBrk="0" fontAlgn="base" hangingPunct="0">
        <a:spcBef>
          <a:spcPct val="20000"/>
        </a:spcBef>
        <a:spcAft>
          <a:spcPct val="0"/>
        </a:spcAft>
        <a:defRPr sz="2200">
          <a:solidFill>
            <a:schemeClr val="tx1"/>
          </a:solidFill>
          <a:latin typeface="+mn-lt"/>
          <a:ea typeface="+mn-ea"/>
          <a:cs typeface="+mn-cs"/>
        </a:defRPr>
      </a:lvl1pPr>
      <a:lvl2pPr marL="288925" indent="-174625" algn="l" rtl="0" eaLnBrk="0" fontAlgn="base" hangingPunct="0">
        <a:spcBef>
          <a:spcPct val="20000"/>
        </a:spcBef>
        <a:spcAft>
          <a:spcPct val="0"/>
        </a:spcAft>
        <a:buClr>
          <a:srgbClr val="0073B9"/>
        </a:buClr>
        <a:buSzPct val="90000"/>
        <a:buFont typeface="Times" pitchFamily="18" charset="0"/>
        <a:buChar char="•"/>
        <a:defRPr>
          <a:solidFill>
            <a:schemeClr val="tx1"/>
          </a:solidFill>
          <a:latin typeface="+mn-lt"/>
          <a:ea typeface="+mn-ea"/>
        </a:defRPr>
      </a:lvl2pPr>
      <a:lvl3pPr marL="623888" indent="-220663" algn="l" rtl="0" eaLnBrk="0" fontAlgn="base" hangingPunct="0">
        <a:spcBef>
          <a:spcPct val="20000"/>
        </a:spcBef>
        <a:spcAft>
          <a:spcPct val="0"/>
        </a:spcAft>
        <a:buClr>
          <a:srgbClr val="0073B9"/>
        </a:buClr>
        <a:buChar char="—"/>
        <a:defRPr>
          <a:solidFill>
            <a:schemeClr val="tx1"/>
          </a:solidFill>
          <a:latin typeface="+mn-lt"/>
          <a:ea typeface="+mn-ea"/>
        </a:defRPr>
      </a:lvl3pPr>
      <a:lvl4pPr marL="969963" indent="-231775" algn="l" rtl="0" eaLnBrk="0" fontAlgn="base" hangingPunct="0">
        <a:spcBef>
          <a:spcPct val="20000"/>
        </a:spcBef>
        <a:spcAft>
          <a:spcPct val="0"/>
        </a:spcAft>
        <a:buClr>
          <a:srgbClr val="0073B9"/>
        </a:buClr>
        <a:buSzPct val="90000"/>
        <a:buFont typeface="Wingdings" pitchFamily="2" charset="2"/>
        <a:buChar char="§"/>
        <a:defRPr>
          <a:solidFill>
            <a:schemeClr val="tx1"/>
          </a:solidFill>
          <a:latin typeface="+mn-lt"/>
          <a:ea typeface="+mn-ea"/>
        </a:defRPr>
      </a:lvl4pPr>
      <a:lvl5pPr marL="1938338" indent="-109538" algn="l" rtl="0" eaLnBrk="0" fontAlgn="base" hangingPunct="0">
        <a:spcBef>
          <a:spcPct val="20000"/>
        </a:spcBef>
        <a:spcAft>
          <a:spcPct val="0"/>
        </a:spcAft>
        <a:defRPr>
          <a:solidFill>
            <a:schemeClr val="tx1"/>
          </a:solidFill>
          <a:latin typeface="+mn-lt"/>
          <a:ea typeface="+mn-ea"/>
        </a:defRPr>
      </a:lvl5pPr>
      <a:lvl6pPr marL="2395538" indent="-109538" algn="l" rtl="0" fontAlgn="base">
        <a:spcBef>
          <a:spcPct val="20000"/>
        </a:spcBef>
        <a:spcAft>
          <a:spcPct val="0"/>
        </a:spcAft>
        <a:defRPr>
          <a:solidFill>
            <a:schemeClr val="tx1"/>
          </a:solidFill>
          <a:latin typeface="+mn-lt"/>
          <a:ea typeface="+mn-ea"/>
        </a:defRPr>
      </a:lvl6pPr>
      <a:lvl7pPr marL="2852738" indent="-109538" algn="l" rtl="0" fontAlgn="base">
        <a:spcBef>
          <a:spcPct val="20000"/>
        </a:spcBef>
        <a:spcAft>
          <a:spcPct val="0"/>
        </a:spcAft>
        <a:defRPr>
          <a:solidFill>
            <a:schemeClr val="tx1"/>
          </a:solidFill>
          <a:latin typeface="+mn-lt"/>
          <a:ea typeface="+mn-ea"/>
        </a:defRPr>
      </a:lvl7pPr>
      <a:lvl8pPr marL="3309938" indent="-109538" algn="l" rtl="0" fontAlgn="base">
        <a:spcBef>
          <a:spcPct val="20000"/>
        </a:spcBef>
        <a:spcAft>
          <a:spcPct val="0"/>
        </a:spcAft>
        <a:defRPr>
          <a:solidFill>
            <a:schemeClr val="tx1"/>
          </a:solidFill>
          <a:latin typeface="+mn-lt"/>
          <a:ea typeface="+mn-ea"/>
        </a:defRPr>
      </a:lvl8pPr>
      <a:lvl9pPr marL="3767138" indent="-109538" algn="l" rtl="0" fontAlgn="base">
        <a:spcBef>
          <a:spcPct val="20000"/>
        </a:spcBef>
        <a:spcAft>
          <a:spcPct val="0"/>
        </a:spcAft>
        <a:defRPr>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8" name="Rectangle 7"/>
          <p:cNvSpPr/>
          <p:nvPr/>
        </p:nvSpPr>
        <p:spPr>
          <a:xfrm>
            <a:off x="228600" y="6172200"/>
            <a:ext cx="8691563" cy="46038"/>
          </a:xfrm>
          <a:prstGeom prst="rect">
            <a:avLst/>
          </a:prstGeom>
          <a:solidFill>
            <a:srgbClr val="41B6E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prstClr val="white"/>
              </a:solidFill>
            </a:endParaRPr>
          </a:p>
        </p:txBody>
      </p:sp>
      <p:pic>
        <p:nvPicPr>
          <p:cNvPr id="1031" name="Picture 4" descr="BCHlogomotto_inline_blue-4C_150dpi.pn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68300" y="6240463"/>
            <a:ext cx="279400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8" descr="HMS_Affiliate_Logo_Black_14_150dpi-01.pn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202488" y="6284913"/>
            <a:ext cx="1484312"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8781101"/>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Arial" pitchFamily="34"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Arial" pitchFamily="34"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Arial" pitchFamily="34"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Arial" pitchFamily="34"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EEDFA2-886C-4714-AFD4-2BBF22FFA88A}" type="datetimeFigureOut">
              <a:rPr lang="en-US" smtClean="0">
                <a:solidFill>
                  <a:prstClr val="black">
                    <a:tint val="75000"/>
                  </a:prstClr>
                </a:solidFill>
              </a:rPr>
              <a:pPr/>
              <a:t>8/19/2015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A45504-6C5B-47F4-B4A3-14D5E6A876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87309115"/>
      </p:ext>
    </p:extLst>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8" name="Rectangle 7"/>
          <p:cNvSpPr/>
          <p:nvPr/>
        </p:nvSpPr>
        <p:spPr>
          <a:xfrm>
            <a:off x="228600" y="6172200"/>
            <a:ext cx="8691563" cy="46038"/>
          </a:xfrm>
          <a:prstGeom prst="rect">
            <a:avLst/>
          </a:prstGeom>
          <a:solidFill>
            <a:srgbClr val="41B6E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prstClr val="white"/>
              </a:solidFill>
            </a:endParaRPr>
          </a:p>
        </p:txBody>
      </p:sp>
      <p:pic>
        <p:nvPicPr>
          <p:cNvPr id="1031" name="Picture 4" descr="BCHlogomotto_inline_blue-4C_150dpi.pn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68300" y="6240463"/>
            <a:ext cx="279400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8" descr="HMS_Affiliate_Logo_Black_14_150dpi-01.pn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202488" y="6284913"/>
            <a:ext cx="1484312"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0259510"/>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Arial" pitchFamily="34"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Arial" pitchFamily="34"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Arial" pitchFamily="34"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Arial" pitchFamily="34"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hyperlink" Target="http://www.ahrq.gov/research/findings/nhqrdr/2014chartbooks/healthyliving/index.htm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75.xml"/></Relationships>
</file>

<file path=ppt/slides/_rels/slide15.xml.rels><?xml version="1.0" encoding="UTF-8" standalone="yes"?>
<Relationships xmlns="http://schemas.openxmlformats.org/package/2006/relationships"><Relationship Id="rId3" Type="http://schemas.openxmlformats.org/officeDocument/2006/relationships/hyperlink" Target="http://www.cdc.gov/obesity/health_equity/culturalRelevance.html" TargetMode="External"/><Relationship Id="rId2" Type="http://schemas.openxmlformats.org/officeDocument/2006/relationships/notesSlide" Target="../notesSlides/notesSlide11.xml"/><Relationship Id="rId1" Type="http://schemas.openxmlformats.org/officeDocument/2006/relationships/slideLayout" Target="../slideLayouts/slideLayout76.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76.xml"/><Relationship Id="rId4" Type="http://schemas.openxmlformats.org/officeDocument/2006/relationships/hyperlink" Target="http://www.bphc.org/healthdata/archive/Documents/Health%20of%20Boston%202005.pdf"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6.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9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6.xml"/></Relationships>
</file>

<file path=ppt/slides/_rels/slide2.xml.rels><?xml version="1.0" encoding="UTF-8" standalone="yes"?>
<Relationships xmlns="http://schemas.openxmlformats.org/package/2006/relationships"><Relationship Id="rId3" Type="http://schemas.openxmlformats.org/officeDocument/2006/relationships/hyperlink" Target="http://www.captionedtext.com/client/event.aspx?CustomerID=1159&amp;EventID=2665769"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6.xml"/><Relationship Id="rId1" Type="http://schemas.openxmlformats.org/officeDocument/2006/relationships/slideLayout" Target="../slideLayouts/slideLayout78.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6.xml"/><Relationship Id="rId1" Type="http://schemas.openxmlformats.org/officeDocument/2006/relationships/vmlDrawing" Target="../drawings/vmlDrawing1.vml"/><Relationship Id="rId6" Type="http://schemas.openxmlformats.org/officeDocument/2006/relationships/image" Target="../media/image23.emf"/><Relationship Id="rId5" Type="http://schemas.openxmlformats.org/officeDocument/2006/relationships/oleObject" Target="../embeddings/Microsoft_Excel_97-2003_Worksheet1.xls"/><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6.xml"/><Relationship Id="rId1" Type="http://schemas.openxmlformats.org/officeDocument/2006/relationships/vmlDrawing" Target="../drawings/vmlDrawing2.vml"/><Relationship Id="rId6" Type="http://schemas.openxmlformats.org/officeDocument/2006/relationships/image" Target="../media/image24.png"/><Relationship Id="rId5" Type="http://schemas.openxmlformats.org/officeDocument/2006/relationships/oleObject" Target="../embeddings/Microsoft_Excel_97-2003_Worksheet2.xls"/><Relationship Id="rId4" Type="http://schemas.openxmlformats.org/officeDocument/2006/relationships/oleObject" Target="../embeddings/oleObject2.bin"/></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7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7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76.xml"/><Relationship Id="rId4" Type="http://schemas.openxmlformats.org/officeDocument/2006/relationships/hyperlink" Target="http://www.childrenshospital.org/centers-and-services/community-asthma-initiative-program"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mailto:Elizabeth.Woods@childrens.harvard.edu" TargetMode="External"/><Relationship Id="rId2" Type="http://schemas.openxmlformats.org/officeDocument/2006/relationships/notesSlide" Target="../notesSlides/notesSlide22.xml"/><Relationship Id="rId1" Type="http://schemas.openxmlformats.org/officeDocument/2006/relationships/slideLayout" Target="../slideLayouts/slideLayout76.xml"/><Relationship Id="rId6" Type="http://schemas.openxmlformats.org/officeDocument/2006/relationships/hyperlink" Target="mailto:Ayesha.Cammaerts@childrens.harvard.edu" TargetMode="External"/><Relationship Id="rId5" Type="http://schemas.openxmlformats.org/officeDocument/2006/relationships/hyperlink" Target="mailto:Urmi.Bhaumik@childrens.harvard.edu" TargetMode="External"/><Relationship Id="rId4" Type="http://schemas.openxmlformats.org/officeDocument/2006/relationships/hyperlink" Target="mailto:Susan.Sommer@childrens.harvard.edu"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hyperlink" Target="http://www.ahrq.gov/workingforquality/toolkit.htm" TargetMode="External"/><Relationship Id="rId7" Type="http://schemas.openxmlformats.org/officeDocument/2006/relationships/hyperlink" Target="http://www.acl.gov/index.aspx" TargetMode="External"/><Relationship Id="rId12" Type="http://schemas.openxmlformats.org/officeDocument/2006/relationships/image" Target="../media/image33.jpeg"/><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image" Target="../media/image29.gif"/><Relationship Id="rId11" Type="http://schemas.openxmlformats.org/officeDocument/2006/relationships/image" Target="../media/image32.jpeg"/><Relationship Id="rId5" Type="http://schemas.openxmlformats.org/officeDocument/2006/relationships/hyperlink" Target="http://www.cdc.gov/" TargetMode="External"/><Relationship Id="rId10" Type="http://schemas.openxmlformats.org/officeDocument/2006/relationships/image" Target="../media/image31.gif"/><Relationship Id="rId4" Type="http://schemas.openxmlformats.org/officeDocument/2006/relationships/hyperlink" Target="http://www.ahrq.gov/workingforquality/reports.htm" TargetMode="External"/><Relationship Id="rId9" Type="http://schemas.openxmlformats.org/officeDocument/2006/relationships/hyperlink" Target="http://www.hrsa.gov/"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ww.ahrq.gov/workingforquality" TargetMode="External"/><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hyperlink" Target="mailto:NQStrategy@ahrq.hhs.gov"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Group of six images from left to right: Doctor holding a blood pressure cuff and using a computer tablet; Doctor and nurse shaking hands with a young female patient; Doctor, young woman, and older woman holding hands; Two people riding bikes; Family sitting at a table with fresh fruits and vegetables; Doctor reviewing a chart with an older female pati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2743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685800" y="2913604"/>
            <a:ext cx="7772400" cy="1963195"/>
          </a:xfrm>
        </p:spPr>
        <p:txBody>
          <a:bodyPr anchor="ctr" anchorCtr="0">
            <a:noAutofit/>
          </a:bodyPr>
          <a:lstStyle/>
          <a:p>
            <a:r>
              <a:rPr lang="en-US" sz="3200" b="0" dirty="0"/>
              <a:t>National Quality Strategy Webinar: </a:t>
            </a:r>
            <a:br>
              <a:rPr lang="en-US" sz="3200" b="0" dirty="0"/>
            </a:br>
            <a:r>
              <a:rPr lang="en-US" sz="3200" dirty="0"/>
              <a:t>BEST PRACTICES TO IMPROVE </a:t>
            </a:r>
            <a:br>
              <a:rPr lang="en-US" sz="3200" dirty="0"/>
            </a:br>
            <a:r>
              <a:rPr lang="en-US" sz="3200" dirty="0"/>
              <a:t>COMMUNITY HEALTH</a:t>
            </a:r>
          </a:p>
        </p:txBody>
      </p:sp>
      <p:sp>
        <p:nvSpPr>
          <p:cNvPr id="7" name="Content Placeholder 6"/>
          <p:cNvSpPr>
            <a:spLocks noGrp="1"/>
          </p:cNvSpPr>
          <p:nvPr>
            <p:ph sz="quarter" idx="13"/>
          </p:nvPr>
        </p:nvSpPr>
        <p:spPr>
          <a:xfrm>
            <a:off x="1371600" y="4876800"/>
            <a:ext cx="6400800" cy="609600"/>
          </a:xfrm>
        </p:spPr>
        <p:txBody>
          <a:bodyPr/>
          <a:lstStyle/>
          <a:p>
            <a:r>
              <a:rPr lang="en-US" dirty="0" smtClean="0">
                <a:latin typeface="Helvetica" pitchFamily="34" charset="0"/>
                <a:cs typeface="Helvetica" pitchFamily="34" charset="0"/>
              </a:rPr>
              <a:t>August 6, 2015</a:t>
            </a:r>
            <a:endParaRPr lang="en-US" dirty="0">
              <a:latin typeface="Helvetica" pitchFamily="34" charset="0"/>
              <a:cs typeface="Helvetica" pitchFamily="34" charset="0"/>
            </a:endParaRPr>
          </a:p>
        </p:txBody>
      </p:sp>
    </p:spTree>
    <p:extLst>
      <p:ext uri="{BB962C8B-B14F-4D97-AF65-F5344CB8AC3E}">
        <p14:creationId xmlns:p14="http://schemas.microsoft.com/office/powerpoint/2010/main" val="17917924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661416"/>
          </a:xfrm>
        </p:spPr>
        <p:txBody>
          <a:bodyPr>
            <a:normAutofit fontScale="90000"/>
          </a:bodyPr>
          <a:lstStyle/>
          <a:p>
            <a:r>
              <a:rPr lang="en-US" sz="2700" dirty="0"/>
              <a:t>Priority 5: Working with communities to promote wide use of best practices to enable healthy living</a:t>
            </a:r>
            <a:r>
              <a:rPr lang="en-US" dirty="0"/>
              <a:t> </a:t>
            </a:r>
          </a:p>
        </p:txBody>
      </p:sp>
      <p:sp>
        <p:nvSpPr>
          <p:cNvPr id="4" name="Slide Number Placeholder 3"/>
          <p:cNvSpPr>
            <a:spLocks noGrp="1"/>
          </p:cNvSpPr>
          <p:nvPr>
            <p:ph type="sldNum" sz="quarter" idx="12"/>
          </p:nvPr>
        </p:nvSpPr>
        <p:spPr/>
        <p:txBody>
          <a:bodyPr/>
          <a:lstStyle/>
          <a:p>
            <a:fld id="{68EC7669-6A74-CE44-92EA-244AF84130AB}" type="slidenum">
              <a:rPr lang="en-US" smtClean="0">
                <a:solidFill>
                  <a:prstClr val="black"/>
                </a:solidFill>
              </a:rPr>
              <a:pPr/>
              <a:t>10</a:t>
            </a:fld>
            <a:endParaRPr lang="en-US" dirty="0">
              <a:solidFill>
                <a:prstClr val="black"/>
              </a:solidFill>
            </a:endParaRPr>
          </a:p>
        </p:txBody>
      </p:sp>
      <p:pic>
        <p:nvPicPr>
          <p:cNvPr id="7" name="Picture 6"/>
          <p:cNvPicPr>
            <a:picLocks noChangeAspect="1"/>
          </p:cNvPicPr>
          <p:nvPr/>
        </p:nvPicPr>
        <p:blipFill>
          <a:blip r:embed="rId3"/>
          <a:stretch>
            <a:fillRect/>
          </a:stretch>
        </p:blipFill>
        <p:spPr>
          <a:xfrm>
            <a:off x="914400" y="1448423"/>
            <a:ext cx="7696550" cy="435654"/>
          </a:xfrm>
          <a:prstGeom prst="rect">
            <a:avLst/>
          </a:prstGeom>
        </p:spPr>
      </p:pic>
      <p:sp>
        <p:nvSpPr>
          <p:cNvPr id="9" name="Rectangle 8"/>
          <p:cNvSpPr/>
          <p:nvPr/>
        </p:nvSpPr>
        <p:spPr>
          <a:xfrm>
            <a:off x="914400" y="1884077"/>
            <a:ext cx="7696550" cy="2696123"/>
          </a:xfrm>
          <a:prstGeom prst="rect">
            <a:avLst/>
          </a:prstGeom>
          <a:solidFill>
            <a:schemeClr val="bg1">
              <a:lumMod val="95000"/>
            </a:schemeClr>
          </a:solidFill>
        </p:spPr>
        <p:txBody>
          <a:bodyPr wrap="square">
            <a:spAutoFit/>
          </a:bodyPr>
          <a:lstStyle/>
          <a:p>
            <a:pPr marL="457200" lvl="0" indent="-457200" defTabSz="457200">
              <a:spcBef>
                <a:spcPct val="20000"/>
              </a:spcBef>
              <a:buFont typeface="+mj-lt"/>
              <a:buAutoNum type="arabicPeriod"/>
            </a:pPr>
            <a:r>
              <a:rPr lang="en-US" dirty="0">
                <a:solidFill>
                  <a:prstClr val="black"/>
                </a:solidFill>
                <a:latin typeface="Helvetica" pitchFamily="34" charset="0"/>
              </a:rPr>
              <a:t>Promote healthy living and well-being through community interventions that result in improvement of social, economic, and environmental factors.</a:t>
            </a:r>
          </a:p>
          <a:p>
            <a:pPr marL="457200" lvl="0" indent="-457200" defTabSz="457200">
              <a:spcBef>
                <a:spcPct val="20000"/>
              </a:spcBef>
              <a:buFont typeface="+mj-lt"/>
              <a:buAutoNum type="arabicPeriod"/>
            </a:pPr>
            <a:r>
              <a:rPr lang="en-US" dirty="0">
                <a:solidFill>
                  <a:prstClr val="black"/>
                </a:solidFill>
                <a:latin typeface="Helvetica" pitchFamily="34" charset="0"/>
              </a:rPr>
              <a:t>Promote healthy living and well-being through interventions that result in adoption of the most important healthy lifestyle behaviors across the lifespan.</a:t>
            </a:r>
          </a:p>
          <a:p>
            <a:pPr marL="457200" lvl="0" indent="-457200" defTabSz="457200">
              <a:spcBef>
                <a:spcPct val="20000"/>
              </a:spcBef>
              <a:buFont typeface="+mj-lt"/>
              <a:buAutoNum type="arabicPeriod"/>
            </a:pPr>
            <a:r>
              <a:rPr lang="en-US" dirty="0">
                <a:solidFill>
                  <a:prstClr val="black"/>
                </a:solidFill>
                <a:latin typeface="Helvetica" pitchFamily="34" charset="0"/>
              </a:rPr>
              <a:t>Promote healthy living and well-being through receipt of effective clinical preventive services across the lifespan in clinical and community settings.</a:t>
            </a:r>
          </a:p>
        </p:txBody>
      </p:sp>
      <p:sp>
        <p:nvSpPr>
          <p:cNvPr id="3" name="TextBox 2"/>
          <p:cNvSpPr txBox="1"/>
          <p:nvPr/>
        </p:nvSpPr>
        <p:spPr>
          <a:xfrm>
            <a:off x="800275" y="4708077"/>
            <a:ext cx="7924800" cy="615553"/>
          </a:xfrm>
          <a:prstGeom prst="rect">
            <a:avLst/>
          </a:prstGeom>
          <a:noFill/>
        </p:spPr>
        <p:txBody>
          <a:bodyPr wrap="square" rtlCol="0">
            <a:spAutoFit/>
          </a:bodyPr>
          <a:lstStyle/>
          <a:p>
            <a:r>
              <a:rPr lang="en-US" dirty="0">
                <a:latin typeface="Helvetica" pitchFamily="34" charset="0"/>
                <a:cs typeface="Helvetica" pitchFamily="34" charset="0"/>
              </a:rPr>
              <a:t>V</a:t>
            </a:r>
            <a:r>
              <a:rPr lang="en-US" dirty="0" smtClean="0">
                <a:latin typeface="Helvetica" pitchFamily="34" charset="0"/>
                <a:cs typeface="Helvetica" pitchFamily="34" charset="0"/>
              </a:rPr>
              <a:t>iew </a:t>
            </a:r>
            <a:r>
              <a:rPr lang="en-US" dirty="0">
                <a:latin typeface="Helvetica" pitchFamily="34" charset="0"/>
                <a:cs typeface="Helvetica" pitchFamily="34" charset="0"/>
              </a:rPr>
              <a:t>the 2014 Quality and Disparities </a:t>
            </a:r>
            <a:r>
              <a:rPr lang="en-US" dirty="0" smtClean="0">
                <a:latin typeface="Helvetica" pitchFamily="34" charset="0"/>
                <a:cs typeface="Helvetica" pitchFamily="34" charset="0"/>
              </a:rPr>
              <a:t>Report Chartbook on Healthy Living: </a:t>
            </a:r>
            <a:r>
              <a:rPr lang="en-US" sz="1600" dirty="0" smtClean="0">
                <a:latin typeface="Helvetica" pitchFamily="34" charset="0"/>
                <a:cs typeface="Helvetica" pitchFamily="34" charset="0"/>
                <a:hlinkClick r:id="rId4"/>
              </a:rPr>
              <a:t>http</a:t>
            </a:r>
            <a:r>
              <a:rPr lang="en-US" sz="1600" dirty="0">
                <a:latin typeface="Helvetica" pitchFamily="34" charset="0"/>
                <a:cs typeface="Helvetica" pitchFamily="34" charset="0"/>
                <a:hlinkClick r:id="rId4"/>
              </a:rPr>
              <a:t>://</a:t>
            </a:r>
            <a:r>
              <a:rPr lang="en-US" sz="1600" dirty="0" smtClean="0">
                <a:latin typeface="Helvetica" pitchFamily="34" charset="0"/>
                <a:cs typeface="Helvetica" pitchFamily="34" charset="0"/>
                <a:hlinkClick r:id="rId4"/>
              </a:rPr>
              <a:t>www.ahrq.gov/research/findings/nhqrdr/2014chartbooks/healthyliving/index.html</a:t>
            </a:r>
            <a:r>
              <a:rPr lang="en-US" sz="1600" dirty="0" smtClean="0">
                <a:latin typeface="Helvetica" pitchFamily="34" charset="0"/>
                <a:cs typeface="Helvetica" pitchFamily="34" charset="0"/>
              </a:rPr>
              <a:t> </a:t>
            </a:r>
            <a:endParaRPr lang="en-US" sz="1600" dirty="0"/>
          </a:p>
        </p:txBody>
      </p:sp>
    </p:spTree>
    <p:extLst>
      <p:ext uri="{BB962C8B-B14F-4D97-AF65-F5344CB8AC3E}">
        <p14:creationId xmlns:p14="http://schemas.microsoft.com/office/powerpoint/2010/main" val="8567649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FF00"/>
                </a:solidFill>
              </a:rPr>
              <a:t>Surgeon General’s Priorities</a:t>
            </a:r>
            <a:endParaRPr lang="en-US" dirty="0">
              <a:solidFill>
                <a:srgbClr val="FFFF00"/>
              </a:solidFill>
            </a:endParaRPr>
          </a:p>
        </p:txBody>
      </p:sp>
      <p:sp>
        <p:nvSpPr>
          <p:cNvPr id="3" name="Subtitle 2"/>
          <p:cNvSpPr>
            <a:spLocks noGrp="1"/>
          </p:cNvSpPr>
          <p:nvPr>
            <p:ph type="subTitle" idx="1"/>
          </p:nvPr>
        </p:nvSpPr>
        <p:spPr/>
        <p:txBody>
          <a:bodyPr/>
          <a:lstStyle/>
          <a:p>
            <a:r>
              <a:rPr lang="en-US" dirty="0" smtClean="0">
                <a:solidFill>
                  <a:schemeClr val="bg1">
                    <a:lumMod val="95000"/>
                  </a:schemeClr>
                </a:solidFill>
              </a:rPr>
              <a:t>Nazleen Bharmal</a:t>
            </a:r>
          </a:p>
          <a:p>
            <a:r>
              <a:rPr lang="en-US" dirty="0" smtClean="0">
                <a:solidFill>
                  <a:schemeClr val="bg1">
                    <a:lumMod val="95000"/>
                  </a:schemeClr>
                </a:solidFill>
              </a:rPr>
              <a:t>Director of Science and Policy</a:t>
            </a:r>
            <a:endParaRPr lang="en-US" dirty="0">
              <a:solidFill>
                <a:schemeClr val="bg1">
                  <a:lumMod val="95000"/>
                </a:schemeClr>
              </a:solidFill>
            </a:endParaRPr>
          </a:p>
        </p:txBody>
      </p:sp>
    </p:spTree>
    <p:extLst>
      <p:ext uri="{BB962C8B-B14F-4D97-AF65-F5344CB8AC3E}">
        <p14:creationId xmlns:p14="http://schemas.microsoft.com/office/powerpoint/2010/main" val="40107458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CULTURE OF PREVENTION</a:t>
            </a:r>
            <a:endParaRPr lang="en-US" dirty="0">
              <a:solidFill>
                <a:srgbClr val="FFFF00"/>
              </a:solidFill>
            </a:endParaRPr>
          </a:p>
        </p:txBody>
      </p:sp>
      <p:sp>
        <p:nvSpPr>
          <p:cNvPr id="3" name="Content Placeholder 2"/>
          <p:cNvSpPr>
            <a:spLocks noGrp="1"/>
          </p:cNvSpPr>
          <p:nvPr>
            <p:ph idx="1"/>
          </p:nvPr>
        </p:nvSpPr>
        <p:spPr/>
        <p:txBody>
          <a:bodyPr>
            <a:normAutofit/>
          </a:bodyPr>
          <a:lstStyle/>
          <a:p>
            <a:pPr marL="0" indent="0">
              <a:buNone/>
            </a:pPr>
            <a:endParaRPr lang="en-US" sz="4000" dirty="0" smtClean="0"/>
          </a:p>
          <a:p>
            <a:pPr marL="0" indent="0">
              <a:buNone/>
            </a:pPr>
            <a:r>
              <a:rPr lang="en-US" sz="4000" dirty="0" smtClean="0">
                <a:solidFill>
                  <a:schemeClr val="bg1">
                    <a:lumMod val="95000"/>
                  </a:schemeClr>
                </a:solidFill>
              </a:rPr>
              <a:t>Community Prevention</a:t>
            </a:r>
          </a:p>
          <a:p>
            <a:pPr marL="0" indent="0">
              <a:buNone/>
            </a:pPr>
            <a:endParaRPr lang="en-US" sz="4000" dirty="0">
              <a:solidFill>
                <a:schemeClr val="bg1">
                  <a:lumMod val="95000"/>
                </a:schemeClr>
              </a:solidFill>
            </a:endParaRPr>
          </a:p>
          <a:p>
            <a:pPr marL="0" indent="0">
              <a:buNone/>
            </a:pPr>
            <a:r>
              <a:rPr lang="en-US" sz="4000" dirty="0" smtClean="0">
                <a:solidFill>
                  <a:schemeClr val="bg1">
                    <a:lumMod val="95000"/>
                  </a:schemeClr>
                </a:solidFill>
              </a:rPr>
              <a:t>Health Equity</a:t>
            </a:r>
            <a:endParaRPr lang="en-US" sz="4000" dirty="0">
              <a:solidFill>
                <a:schemeClr val="bg1">
                  <a:lumMod val="95000"/>
                </a:schemeClr>
              </a:solidFill>
            </a:endParaRPr>
          </a:p>
        </p:txBody>
      </p:sp>
    </p:spTree>
    <p:extLst>
      <p:ext uri="{BB962C8B-B14F-4D97-AF65-F5344CB8AC3E}">
        <p14:creationId xmlns:p14="http://schemas.microsoft.com/office/powerpoint/2010/main" val="3246827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CAMPAIGNS</a:t>
            </a:r>
            <a:endParaRPr lang="en-US" dirty="0">
              <a:solidFill>
                <a:srgbClr val="FFFF00"/>
              </a:solidFill>
            </a:endParaRPr>
          </a:p>
        </p:txBody>
      </p:sp>
      <p:sp>
        <p:nvSpPr>
          <p:cNvPr id="3" name="Content Placeholder 2"/>
          <p:cNvSpPr>
            <a:spLocks noGrp="1"/>
          </p:cNvSpPr>
          <p:nvPr>
            <p:ph idx="1"/>
          </p:nvPr>
        </p:nvSpPr>
        <p:spPr>
          <a:xfrm>
            <a:off x="457200" y="1600200"/>
            <a:ext cx="8229600" cy="4724400"/>
          </a:xfrm>
        </p:spPr>
        <p:txBody>
          <a:bodyPr>
            <a:normAutofit lnSpcReduction="10000"/>
          </a:bodyPr>
          <a:lstStyle/>
          <a:p>
            <a:r>
              <a:rPr lang="en-US" sz="3900" dirty="0" smtClean="0">
                <a:solidFill>
                  <a:schemeClr val="bg1"/>
                </a:solidFill>
              </a:rPr>
              <a:t>Active Living</a:t>
            </a:r>
          </a:p>
          <a:p>
            <a:pPr marL="0" indent="0">
              <a:buNone/>
            </a:pPr>
            <a:endParaRPr lang="en-US" sz="2000" dirty="0" smtClean="0">
              <a:solidFill>
                <a:schemeClr val="bg1"/>
              </a:solidFill>
            </a:endParaRPr>
          </a:p>
          <a:p>
            <a:r>
              <a:rPr lang="en-US" sz="3900" dirty="0" smtClean="0">
                <a:solidFill>
                  <a:schemeClr val="bg1"/>
                </a:solidFill>
              </a:rPr>
              <a:t>Tobacco and Drug-Free Living</a:t>
            </a:r>
          </a:p>
          <a:p>
            <a:pPr marL="0" indent="0">
              <a:buNone/>
            </a:pPr>
            <a:endParaRPr lang="en-US" sz="2000" dirty="0" smtClean="0">
              <a:solidFill>
                <a:schemeClr val="bg1"/>
              </a:solidFill>
            </a:endParaRPr>
          </a:p>
          <a:p>
            <a:r>
              <a:rPr lang="en-US" sz="3900" dirty="0" smtClean="0">
                <a:solidFill>
                  <a:schemeClr val="bg1"/>
                </a:solidFill>
              </a:rPr>
              <a:t>Emotional and Mental Well-Being</a:t>
            </a:r>
          </a:p>
          <a:p>
            <a:endParaRPr lang="en-US" sz="2000" dirty="0">
              <a:solidFill>
                <a:schemeClr val="bg1"/>
              </a:solidFill>
            </a:endParaRPr>
          </a:p>
          <a:p>
            <a:r>
              <a:rPr lang="en-US" sz="3900" dirty="0" smtClean="0">
                <a:solidFill>
                  <a:schemeClr val="bg1"/>
                </a:solidFill>
              </a:rPr>
              <a:t>Healthy Eating</a:t>
            </a:r>
          </a:p>
          <a:p>
            <a:endParaRPr lang="en-US" sz="2200" dirty="0">
              <a:solidFill>
                <a:schemeClr val="bg1"/>
              </a:solidFill>
            </a:endParaRPr>
          </a:p>
          <a:p>
            <a:r>
              <a:rPr lang="en-US" sz="3900" dirty="0" smtClean="0">
                <a:solidFill>
                  <a:schemeClr val="bg1"/>
                </a:solidFill>
              </a:rPr>
              <a:t>Ending Violence</a:t>
            </a:r>
          </a:p>
          <a:p>
            <a:endParaRPr lang="en-US" dirty="0" smtClean="0"/>
          </a:p>
          <a:p>
            <a:endParaRPr lang="en-US" dirty="0"/>
          </a:p>
        </p:txBody>
      </p:sp>
    </p:spTree>
    <p:extLst>
      <p:ext uri="{BB962C8B-B14F-4D97-AF65-F5344CB8AC3E}">
        <p14:creationId xmlns:p14="http://schemas.microsoft.com/office/powerpoint/2010/main" val="35856588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9281"/>
            <a:ext cx="6019800" cy="1470025"/>
          </a:xfrm>
        </p:spPr>
        <p:txBody>
          <a:bodyPr>
            <a:noAutofit/>
          </a:bodyPr>
          <a:lstStyle/>
          <a:p>
            <a:pPr algn="l"/>
            <a:r>
              <a:rPr lang="en-US" sz="3600" dirty="0" smtClean="0"/>
              <a:t/>
            </a:r>
            <a:br>
              <a:rPr lang="en-US" sz="3600" dirty="0" smtClean="0"/>
            </a:br>
            <a:r>
              <a:rPr lang="en-US" sz="3600" dirty="0" smtClean="0"/>
              <a:t/>
            </a:r>
            <a:br>
              <a:rPr lang="en-US" sz="3600" dirty="0" smtClean="0"/>
            </a:br>
            <a:r>
              <a:rPr lang="en-US" sz="3200" u="sng" dirty="0" smtClean="0"/>
              <a:t>Boston Children’s Hospital</a:t>
            </a:r>
            <a:br>
              <a:rPr lang="en-US" sz="3200" u="sng" dirty="0" smtClean="0"/>
            </a:br>
            <a:r>
              <a:rPr lang="en-US" sz="3200" u="sng" dirty="0" smtClean="0"/>
              <a:t>Community Asthma Initiative</a:t>
            </a:r>
            <a:r>
              <a:rPr lang="en-US" sz="3600" dirty="0" smtClean="0"/>
              <a:t/>
            </a:r>
            <a:br>
              <a:rPr lang="en-US" sz="3600" dirty="0" smtClean="0"/>
            </a:br>
            <a:r>
              <a:rPr lang="en-US" sz="3600" dirty="0" smtClean="0"/>
              <a:t>	</a:t>
            </a:r>
            <a:endParaRPr lang="en-US" sz="3600" dirty="0"/>
          </a:p>
        </p:txBody>
      </p:sp>
      <p:sp>
        <p:nvSpPr>
          <p:cNvPr id="3" name="Subtitle 2"/>
          <p:cNvSpPr>
            <a:spLocks noGrp="1"/>
          </p:cNvSpPr>
          <p:nvPr>
            <p:ph type="subTitle" idx="1"/>
          </p:nvPr>
        </p:nvSpPr>
        <p:spPr>
          <a:xfrm>
            <a:off x="0" y="1676400"/>
            <a:ext cx="7023538" cy="4000926"/>
          </a:xfrm>
        </p:spPr>
        <p:txBody>
          <a:bodyPr/>
          <a:lstStyle/>
          <a:p>
            <a:pPr algn="l"/>
            <a:r>
              <a:rPr lang="en-US" sz="2800" dirty="0" smtClean="0"/>
              <a:t>Agency for Healthcare Research &amp; Quality</a:t>
            </a:r>
          </a:p>
          <a:p>
            <a:pPr algn="l"/>
            <a:r>
              <a:rPr lang="en-US" sz="2800" dirty="0" smtClean="0"/>
              <a:t>National Quality Strategy</a:t>
            </a:r>
          </a:p>
          <a:p>
            <a:pPr algn="l"/>
            <a:r>
              <a:rPr lang="en-US" sz="2800" dirty="0" smtClean="0"/>
              <a:t>Priorities in Action Webinar </a:t>
            </a:r>
          </a:p>
          <a:p>
            <a:pPr algn="l"/>
            <a:r>
              <a:rPr lang="en-US" sz="2000" dirty="0" smtClean="0"/>
              <a:t>August 6, 2015</a:t>
            </a:r>
          </a:p>
          <a:p>
            <a:pPr algn="l"/>
            <a:endParaRPr lang="en-US" sz="2000" dirty="0" smtClean="0"/>
          </a:p>
          <a:p>
            <a:pPr algn="l"/>
            <a:r>
              <a:rPr lang="en-US" sz="1800" b="1" dirty="0" smtClean="0"/>
              <a:t>Ayesha Cammaerts, MBA </a:t>
            </a:r>
          </a:p>
          <a:p>
            <a:pPr algn="l"/>
            <a:r>
              <a:rPr lang="en-US" sz="1800" b="1" dirty="0"/>
              <a:t>Manager of Programs and </a:t>
            </a:r>
            <a:endParaRPr lang="en-US" sz="1800" b="1" dirty="0" smtClean="0"/>
          </a:p>
          <a:p>
            <a:pPr algn="l"/>
            <a:r>
              <a:rPr lang="en-US" sz="1800" b="1" dirty="0" smtClean="0"/>
              <a:t>Population </a:t>
            </a:r>
            <a:r>
              <a:rPr lang="en-US" sz="1800" b="1" dirty="0"/>
              <a:t>Health</a:t>
            </a:r>
          </a:p>
          <a:p>
            <a:pPr algn="l"/>
            <a:endParaRPr lang="en-US" sz="20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34759" y="2438400"/>
            <a:ext cx="4038600" cy="2682353"/>
          </a:xfrm>
          <a:prstGeom prst="rect">
            <a:avLst/>
          </a:prstGeom>
        </p:spPr>
      </p:pic>
      <p:sp>
        <p:nvSpPr>
          <p:cNvPr id="6" name="TextBox 5"/>
          <p:cNvSpPr txBox="1"/>
          <p:nvPr/>
        </p:nvSpPr>
        <p:spPr>
          <a:xfrm>
            <a:off x="4910959" y="5334000"/>
            <a:ext cx="3886200" cy="784830"/>
          </a:xfrm>
          <a:prstGeom prst="rect">
            <a:avLst/>
          </a:prstGeom>
          <a:noFill/>
        </p:spPr>
        <p:txBody>
          <a:bodyPr wrap="square" rtlCol="0">
            <a:spAutoFit/>
          </a:bodyPr>
          <a:lstStyle/>
          <a:p>
            <a:r>
              <a:rPr lang="en-US" sz="900" dirty="0">
                <a:solidFill>
                  <a:prstClr val="black"/>
                </a:solidFill>
              </a:rPr>
              <a:t>Funding in part by: </a:t>
            </a:r>
            <a:r>
              <a:rPr lang="en-US" sz="900" dirty="0" err="1">
                <a:solidFill>
                  <a:prstClr val="black"/>
                </a:solidFill>
              </a:rPr>
              <a:t>HRiA’s</a:t>
            </a:r>
            <a:r>
              <a:rPr lang="en-US" sz="900" dirty="0">
                <a:solidFill>
                  <a:prstClr val="black"/>
                </a:solidFill>
              </a:rPr>
              <a:t> CMS Innovation Award #1C1CMS331039; CDC REACH U.S. #1U58DP001055-01; Healthy Tomorrows #H17MC21564; American Academy of Pediatrics (JPB Foundation); LEAH #T71MC00009, MCHB, HRSA; </a:t>
            </a:r>
            <a:r>
              <a:rPr lang="en-US" sz="900" dirty="0" err="1">
                <a:solidFill>
                  <a:prstClr val="black"/>
                </a:solidFill>
              </a:rPr>
              <a:t>Ludcke</a:t>
            </a:r>
            <a:r>
              <a:rPr lang="en-US" sz="900" dirty="0">
                <a:solidFill>
                  <a:prstClr val="black"/>
                </a:solidFill>
              </a:rPr>
              <a:t>, </a:t>
            </a:r>
            <a:r>
              <a:rPr lang="en-US" sz="900" dirty="0" err="1">
                <a:solidFill>
                  <a:prstClr val="black"/>
                </a:solidFill>
              </a:rPr>
              <a:t>Covidien</a:t>
            </a:r>
            <a:r>
              <a:rPr lang="en-US" sz="900" dirty="0">
                <a:solidFill>
                  <a:prstClr val="black"/>
                </a:solidFill>
              </a:rPr>
              <a:t>, </a:t>
            </a:r>
            <a:r>
              <a:rPr lang="en-US" sz="900" dirty="0" smtClean="0">
                <a:solidFill>
                  <a:prstClr val="black"/>
                </a:solidFill>
              </a:rPr>
              <a:t>&amp; Boston Scientific Foundations</a:t>
            </a:r>
            <a:endParaRPr lang="en-US" sz="900" dirty="0">
              <a:solidFill>
                <a:prstClr val="black"/>
              </a:solidFill>
            </a:endParaRPr>
          </a:p>
        </p:txBody>
      </p:sp>
    </p:spTree>
    <p:extLst>
      <p:ext uri="{BB962C8B-B14F-4D97-AF65-F5344CB8AC3E}">
        <p14:creationId xmlns:p14="http://schemas.microsoft.com/office/powerpoint/2010/main" val="33712051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0"/>
            <a:ext cx="8229600" cy="1600200"/>
          </a:xfrm>
        </p:spPr>
        <p:txBody>
          <a:bodyPr>
            <a:noAutofit/>
          </a:bodyPr>
          <a:lstStyle/>
          <a:p>
            <a:pPr algn="l" eaLnBrk="1" hangingPunct="1"/>
            <a:r>
              <a:rPr lang="en-US" altLang="en-US" sz="3200" dirty="0" smtClean="0">
                <a:ea typeface="ＭＳ Ｐゴシック" pitchFamily="34" charset="-128"/>
              </a:rPr>
              <a:t>Community Asthma Initiative (CAI): </a:t>
            </a:r>
            <a:br>
              <a:rPr lang="en-US" altLang="en-US" sz="3200" dirty="0" smtClean="0">
                <a:ea typeface="ＭＳ Ｐゴシック" pitchFamily="34" charset="-128"/>
              </a:rPr>
            </a:br>
            <a:r>
              <a:rPr lang="en-US" altLang="en-US" sz="2800" dirty="0" smtClean="0">
                <a:ea typeface="ＭＳ Ｐゴシック" pitchFamily="34" charset="-128"/>
              </a:rPr>
              <a:t>Impacts Multiple Levels of the </a:t>
            </a:r>
            <a:br>
              <a:rPr lang="en-US" altLang="en-US" sz="2800" dirty="0" smtClean="0">
                <a:ea typeface="ＭＳ Ｐゴシック" pitchFamily="34" charset="-128"/>
              </a:rPr>
            </a:br>
            <a:r>
              <a:rPr lang="en-US" altLang="en-US" sz="2800" dirty="0" smtClean="0">
                <a:ea typeface="ＭＳ Ｐゴシック" pitchFamily="34" charset="-128"/>
              </a:rPr>
              <a:t>Socio-Ecological Model</a:t>
            </a:r>
          </a:p>
        </p:txBody>
      </p:sp>
      <p:sp>
        <p:nvSpPr>
          <p:cNvPr id="2" name="TextBox 1"/>
          <p:cNvSpPr txBox="1"/>
          <p:nvPr/>
        </p:nvSpPr>
        <p:spPr>
          <a:xfrm>
            <a:off x="1905781" y="5794231"/>
            <a:ext cx="5363969" cy="430887"/>
          </a:xfrm>
          <a:prstGeom prst="rect">
            <a:avLst/>
          </a:prstGeom>
          <a:noFill/>
        </p:spPr>
        <p:txBody>
          <a:bodyPr wrap="none" rtlCol="0">
            <a:spAutoFit/>
          </a:bodyPr>
          <a:lstStyle/>
          <a:p>
            <a:r>
              <a:rPr lang="en-US" sz="1100" dirty="0" smtClean="0">
                <a:solidFill>
                  <a:prstClr val="black"/>
                </a:solidFill>
              </a:rPr>
              <a:t>Source: Center for Disease Control and Prevention: Addressing Obesity Disparities</a:t>
            </a:r>
          </a:p>
          <a:p>
            <a:r>
              <a:rPr lang="en-US" sz="1100" dirty="0">
                <a:solidFill>
                  <a:prstClr val="black"/>
                </a:solidFill>
                <a:hlinkClick r:id="rId3"/>
              </a:rPr>
              <a:t>http://www.cdc.gov/obesity/health_equity/culturalRelevance.html</a:t>
            </a:r>
            <a:r>
              <a:rPr lang="en-US" sz="1100" dirty="0">
                <a:solidFill>
                  <a:prstClr val="black"/>
                </a:solidFill>
              </a:rPr>
              <a:t> </a:t>
            </a:r>
            <a:r>
              <a:rPr lang="en-US" sz="1100" dirty="0" smtClean="0">
                <a:solidFill>
                  <a:prstClr val="black"/>
                </a:solidFill>
              </a:rPr>
              <a:t> </a:t>
            </a:r>
            <a:endParaRPr lang="en-US" sz="1100" dirty="0">
              <a:solidFill>
                <a:prstClr val="black"/>
              </a:solidFill>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531" y="1600200"/>
            <a:ext cx="9112470" cy="4072164"/>
          </a:xfrm>
          <a:prstGeom prst="rect">
            <a:avLst/>
          </a:prstGeom>
        </p:spPr>
      </p:pic>
      <p:sp>
        <p:nvSpPr>
          <p:cNvPr id="3" name="Slide Number Placeholder 2"/>
          <p:cNvSpPr>
            <a:spLocks noGrp="1"/>
          </p:cNvSpPr>
          <p:nvPr>
            <p:ph type="sldNum" sz="quarter" idx="11"/>
          </p:nvPr>
        </p:nvSpPr>
        <p:spPr/>
        <p:txBody>
          <a:bodyPr/>
          <a:lstStyle/>
          <a:p>
            <a:fld id="{4A5B0909-9494-47E9-9FBF-14C8E904E907}"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17312735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762000"/>
            <a:ext cx="5334000" cy="5017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4099" name="Title 1"/>
          <p:cNvSpPr>
            <a:spLocks noGrp="1"/>
          </p:cNvSpPr>
          <p:nvPr>
            <p:ph type="title"/>
          </p:nvPr>
        </p:nvSpPr>
        <p:spPr>
          <a:xfrm>
            <a:off x="457200" y="0"/>
            <a:ext cx="8229600" cy="1143000"/>
          </a:xfrm>
        </p:spPr>
        <p:txBody>
          <a:bodyPr/>
          <a:lstStyle/>
          <a:p>
            <a:pPr algn="l" eaLnBrk="1" hangingPunct="1"/>
            <a:r>
              <a:rPr lang="en-US" altLang="en-US" sz="3200" dirty="0" smtClean="0">
                <a:ea typeface="ＭＳ Ｐゴシック" pitchFamily="34" charset="-128"/>
              </a:rPr>
              <a:t>Patient Population</a:t>
            </a:r>
          </a:p>
        </p:txBody>
      </p:sp>
      <p:sp>
        <p:nvSpPr>
          <p:cNvPr id="5123" name="Content Placeholder 2"/>
          <p:cNvSpPr>
            <a:spLocks noGrp="1"/>
          </p:cNvSpPr>
          <p:nvPr>
            <p:ph idx="1"/>
          </p:nvPr>
        </p:nvSpPr>
        <p:spPr>
          <a:xfrm>
            <a:off x="401637" y="1376759"/>
            <a:ext cx="3444875" cy="4219076"/>
          </a:xfrm>
        </p:spPr>
        <p:txBody>
          <a:bodyPr/>
          <a:lstStyle/>
          <a:p>
            <a:pPr>
              <a:defRPr/>
            </a:pPr>
            <a:r>
              <a:rPr lang="en-US" altLang="en-US" sz="2200" dirty="0" smtClean="0">
                <a:ea typeface="ＭＳ Ｐゴシック" pitchFamily="34" charset="-128"/>
              </a:rPr>
              <a:t>70% of children hospitalized for asthma came from five low-income Boston neighborhoods</a:t>
            </a:r>
            <a:endParaRPr lang="en-US" altLang="en-US" sz="2200" dirty="0">
              <a:ea typeface="ＭＳ Ｐゴシック" pitchFamily="34" charset="-128"/>
            </a:endParaRPr>
          </a:p>
          <a:p>
            <a:pPr eaLnBrk="1" hangingPunct="1">
              <a:defRPr/>
            </a:pPr>
            <a:r>
              <a:rPr lang="en-US" altLang="en-US" sz="2200" dirty="0">
                <a:ea typeface="ＭＳ Ｐゴシック" pitchFamily="34" charset="-128"/>
              </a:rPr>
              <a:t>P</a:t>
            </a:r>
            <a:r>
              <a:rPr lang="en-US" altLang="en-US" sz="2200" dirty="0" smtClean="0">
                <a:ea typeface="ＭＳ Ｐゴシック" pitchFamily="34" charset="-128"/>
              </a:rPr>
              <a:t>redominately African-American and Latino </a:t>
            </a:r>
          </a:p>
          <a:p>
            <a:pPr eaLnBrk="1" hangingPunct="1">
              <a:defRPr/>
            </a:pPr>
            <a:r>
              <a:rPr lang="en-US" altLang="en-US" sz="2200" dirty="0" smtClean="0">
                <a:ea typeface="ＭＳ Ｐゴシック" pitchFamily="34" charset="-128"/>
              </a:rPr>
              <a:t>At initiation of CAI Boston Schools had 16% asthma prevalence, with 5 schools &gt;24%</a:t>
            </a:r>
          </a:p>
        </p:txBody>
      </p:sp>
      <p:sp>
        <p:nvSpPr>
          <p:cNvPr id="4101" name="TextBox 1"/>
          <p:cNvSpPr txBox="1">
            <a:spLocks noChangeArrowheads="1"/>
          </p:cNvSpPr>
          <p:nvPr/>
        </p:nvSpPr>
        <p:spPr bwMode="auto">
          <a:xfrm>
            <a:off x="3770313" y="5756702"/>
            <a:ext cx="529748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pitchFamily="34" charset="-128"/>
              </a:defRPr>
            </a:lvl1pPr>
            <a:lvl2pPr>
              <a:defRPr sz="2800">
                <a:solidFill>
                  <a:schemeClr val="tx1"/>
                </a:solidFill>
                <a:latin typeface="Arial" charset="0"/>
                <a:ea typeface="ＭＳ Ｐゴシック" pitchFamily="34" charset="-128"/>
              </a:defRPr>
            </a:lvl2pPr>
            <a:lvl3pPr>
              <a:defRPr sz="2400">
                <a:solidFill>
                  <a:schemeClr val="tx1"/>
                </a:solidFill>
                <a:latin typeface="Arial" charset="0"/>
                <a:ea typeface="ＭＳ Ｐゴシック" pitchFamily="34" charset="-128"/>
              </a:defRPr>
            </a:lvl3pPr>
            <a:lvl4pPr>
              <a:defRPr sz="2000">
                <a:solidFill>
                  <a:schemeClr val="tx1"/>
                </a:solidFill>
                <a:latin typeface="Arial" charset="0"/>
                <a:ea typeface="ＭＳ Ｐゴシック" pitchFamily="34" charset="-128"/>
              </a:defRPr>
            </a:lvl4pPr>
            <a:lvl5pPr>
              <a:defRPr sz="2000">
                <a:solidFill>
                  <a:schemeClr val="tx1"/>
                </a:solidFill>
                <a:latin typeface="Arial" charset="0"/>
                <a:ea typeface="ＭＳ Ｐゴシック" pitchFamily="34" charset="-128"/>
              </a:defRPr>
            </a:lvl5pPr>
            <a:lvl6pPr eaLnBrk="0" fontAlgn="base" hangingPunct="0">
              <a:spcAft>
                <a:spcPct val="0"/>
              </a:spcAft>
              <a:buFont typeface="Arial" charset="0"/>
              <a:buChar char="»"/>
              <a:defRPr sz="2000">
                <a:solidFill>
                  <a:schemeClr val="tx1"/>
                </a:solidFill>
                <a:latin typeface="Arial" charset="0"/>
                <a:ea typeface="ＭＳ Ｐゴシック" pitchFamily="34" charset="-128"/>
              </a:defRPr>
            </a:lvl6pPr>
            <a:lvl7pPr eaLnBrk="0" fontAlgn="base" hangingPunct="0">
              <a:spcAft>
                <a:spcPct val="0"/>
              </a:spcAft>
              <a:buFont typeface="Arial" charset="0"/>
              <a:buChar char="»"/>
              <a:defRPr sz="2000">
                <a:solidFill>
                  <a:schemeClr val="tx1"/>
                </a:solidFill>
                <a:latin typeface="Arial" charset="0"/>
                <a:ea typeface="ＭＳ Ｐゴシック" pitchFamily="34" charset="-128"/>
              </a:defRPr>
            </a:lvl7pPr>
            <a:lvl8pPr eaLnBrk="0" fontAlgn="base" hangingPunct="0">
              <a:spcAft>
                <a:spcPct val="0"/>
              </a:spcAft>
              <a:buFont typeface="Arial" charset="0"/>
              <a:buChar char="»"/>
              <a:defRPr sz="2000">
                <a:solidFill>
                  <a:schemeClr val="tx1"/>
                </a:solidFill>
                <a:latin typeface="Arial" charset="0"/>
                <a:ea typeface="ＭＳ Ｐゴシック" pitchFamily="34" charset="-128"/>
              </a:defRPr>
            </a:lvl8pPr>
            <a:lvl9pPr eaLnBrk="0" fontAlgn="base" hangingPunct="0">
              <a:spcAft>
                <a:spcPct val="0"/>
              </a:spcAft>
              <a:buFont typeface="Arial" charset="0"/>
              <a:buChar char="»"/>
              <a:defRPr sz="2000">
                <a:solidFill>
                  <a:schemeClr val="tx1"/>
                </a:solidFill>
                <a:latin typeface="Arial" charset="0"/>
                <a:ea typeface="ＭＳ Ｐゴシック" pitchFamily="34" charset="-128"/>
              </a:defRPr>
            </a:lvl9pPr>
          </a:lstStyle>
          <a:p>
            <a:r>
              <a:rPr lang="en-US" altLang="en-US" sz="1050" dirty="0" smtClean="0">
                <a:solidFill>
                  <a:prstClr val="black"/>
                </a:solidFill>
                <a:latin typeface="Calibri" pitchFamily="34" charset="0"/>
              </a:rPr>
              <a:t>Source: Health </a:t>
            </a:r>
            <a:r>
              <a:rPr lang="en-US" altLang="en-US" sz="1050" dirty="0">
                <a:solidFill>
                  <a:prstClr val="black"/>
                </a:solidFill>
                <a:latin typeface="Calibri" pitchFamily="34" charset="0"/>
              </a:rPr>
              <a:t>of Boston, Boston Public Health Commission:</a:t>
            </a:r>
          </a:p>
          <a:p>
            <a:r>
              <a:rPr lang="en-US" altLang="en-US" sz="1050" dirty="0">
                <a:solidFill>
                  <a:prstClr val="black"/>
                </a:solidFill>
                <a:latin typeface="Calibri" pitchFamily="34" charset="0"/>
                <a:hlinkClick r:id="rId4"/>
              </a:rPr>
              <a:t>http://www.bphc.org/healthdata/archive/Documents/Health%20of%20Boston%202005.pdf</a:t>
            </a:r>
            <a:r>
              <a:rPr lang="en-US" altLang="en-US" sz="1050" dirty="0">
                <a:solidFill>
                  <a:prstClr val="black"/>
                </a:solidFill>
                <a:latin typeface="Calibri" pitchFamily="34" charset="0"/>
              </a:rPr>
              <a:t>  </a:t>
            </a:r>
          </a:p>
        </p:txBody>
      </p:sp>
      <p:sp>
        <p:nvSpPr>
          <p:cNvPr id="2" name="Slide Number Placeholder 1"/>
          <p:cNvSpPr>
            <a:spLocks noGrp="1"/>
          </p:cNvSpPr>
          <p:nvPr>
            <p:ph type="sldNum" sz="quarter" idx="11"/>
          </p:nvPr>
        </p:nvSpPr>
        <p:spPr/>
        <p:txBody>
          <a:bodyPr/>
          <a:lstStyle/>
          <a:p>
            <a:fld id="{4A5B0909-9494-47E9-9FBF-14C8E904E907}"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2817282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0"/>
            <a:ext cx="8229600" cy="977900"/>
          </a:xfrm>
        </p:spPr>
        <p:txBody>
          <a:bodyPr>
            <a:normAutofit/>
          </a:bodyPr>
          <a:lstStyle/>
          <a:p>
            <a:pPr algn="l" eaLnBrk="1" hangingPunct="1"/>
            <a:r>
              <a:rPr lang="en-US" altLang="en-US" sz="3200" dirty="0" smtClean="0">
                <a:ea typeface="ＭＳ Ｐゴシック" charset="-128"/>
              </a:rPr>
              <a:t>Service Model</a:t>
            </a:r>
          </a:p>
        </p:txBody>
      </p:sp>
      <p:sp>
        <p:nvSpPr>
          <p:cNvPr id="26" name="Content Placeholder 2"/>
          <p:cNvSpPr>
            <a:spLocks noGrp="1"/>
          </p:cNvSpPr>
          <p:nvPr>
            <p:ph idx="1"/>
          </p:nvPr>
        </p:nvSpPr>
        <p:spPr>
          <a:xfrm>
            <a:off x="457200" y="4419600"/>
            <a:ext cx="8153400" cy="1493236"/>
          </a:xfrm>
        </p:spPr>
        <p:txBody>
          <a:bodyPr>
            <a:normAutofit/>
          </a:bodyPr>
          <a:lstStyle/>
          <a:p>
            <a:pPr>
              <a:lnSpc>
                <a:spcPct val="110000"/>
              </a:lnSpc>
              <a:spcBef>
                <a:spcPts val="0"/>
              </a:spcBef>
              <a:buFont typeface="Arial" pitchFamily="34" charset="0"/>
              <a:buChar char="•"/>
              <a:defRPr/>
            </a:pPr>
            <a:r>
              <a:rPr lang="en-US" sz="2400" dirty="0">
                <a:ea typeface="ＭＳ Ｐゴシック" pitchFamily="34" charset="-128"/>
              </a:rPr>
              <a:t>Establishing families’ goals for asthma control</a:t>
            </a:r>
          </a:p>
          <a:p>
            <a:pPr eaLnBrk="1" hangingPunct="1">
              <a:lnSpc>
                <a:spcPct val="110000"/>
              </a:lnSpc>
              <a:spcBef>
                <a:spcPts val="0"/>
              </a:spcBef>
              <a:buFont typeface="Arial" pitchFamily="34" charset="0"/>
              <a:buChar char="•"/>
              <a:defRPr/>
            </a:pPr>
            <a:r>
              <a:rPr lang="en-US" sz="2400" dirty="0" smtClean="0">
                <a:ea typeface="ＭＳ Ｐゴシック" pitchFamily="34" charset="-128"/>
              </a:rPr>
              <a:t>Providing care coordination by bilingual and bicultural nurses and Community Health Workers</a:t>
            </a:r>
          </a:p>
        </p:txBody>
      </p:sp>
      <p:sp>
        <p:nvSpPr>
          <p:cNvPr id="4" name="Rounded Rectangle 3"/>
          <p:cNvSpPr>
            <a:spLocks noChangeAspect="1"/>
          </p:cNvSpPr>
          <p:nvPr/>
        </p:nvSpPr>
        <p:spPr>
          <a:xfrm>
            <a:off x="838200" y="1066801"/>
            <a:ext cx="1781903" cy="926591"/>
          </a:xfrm>
          <a:prstGeom prst="roundRect">
            <a:avLst/>
          </a:prstGeom>
          <a:solidFill>
            <a:srgbClr val="8022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Hospitalization</a:t>
            </a:r>
            <a:endParaRPr lang="en-US" dirty="0">
              <a:solidFill>
                <a:prstClr val="white"/>
              </a:solidFill>
            </a:endParaRPr>
          </a:p>
        </p:txBody>
      </p:sp>
      <p:sp>
        <p:nvSpPr>
          <p:cNvPr id="53" name="Rounded Rectangle 52"/>
          <p:cNvSpPr>
            <a:spLocks noChangeAspect="1"/>
          </p:cNvSpPr>
          <p:nvPr/>
        </p:nvSpPr>
        <p:spPr>
          <a:xfrm>
            <a:off x="838200" y="2133601"/>
            <a:ext cx="1781903" cy="926591"/>
          </a:xfrm>
          <a:prstGeom prst="roundRect">
            <a:avLst/>
          </a:prstGeom>
          <a:solidFill>
            <a:srgbClr val="8022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ED Visit</a:t>
            </a:r>
            <a:endParaRPr lang="en-US" dirty="0">
              <a:solidFill>
                <a:prstClr val="white"/>
              </a:solidFill>
            </a:endParaRPr>
          </a:p>
        </p:txBody>
      </p:sp>
      <p:sp>
        <p:nvSpPr>
          <p:cNvPr id="54" name="Rounded Rectangle 53"/>
          <p:cNvSpPr>
            <a:spLocks noChangeAspect="1"/>
          </p:cNvSpPr>
          <p:nvPr/>
        </p:nvSpPr>
        <p:spPr>
          <a:xfrm>
            <a:off x="895350" y="3259837"/>
            <a:ext cx="1667602" cy="867155"/>
          </a:xfrm>
          <a:prstGeom prst="roundRect">
            <a:avLst/>
          </a:prstGeom>
          <a:solidFill>
            <a:srgbClr val="8022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Primary Care Referral</a:t>
            </a:r>
            <a:endParaRPr lang="en-US" dirty="0">
              <a:solidFill>
                <a:prstClr val="white"/>
              </a:solidFill>
            </a:endParaRPr>
          </a:p>
        </p:txBody>
      </p:sp>
      <p:sp>
        <p:nvSpPr>
          <p:cNvPr id="5" name="Right Brace 4"/>
          <p:cNvSpPr/>
          <p:nvPr/>
        </p:nvSpPr>
        <p:spPr>
          <a:xfrm>
            <a:off x="2743200" y="1485900"/>
            <a:ext cx="380996" cy="2171700"/>
          </a:xfrm>
          <a:prstGeom prst="rightBrace">
            <a:avLst/>
          </a:prstGeom>
          <a:ln w="38100"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endParaRPr>
          </a:p>
        </p:txBody>
      </p:sp>
      <p:sp>
        <p:nvSpPr>
          <p:cNvPr id="55" name="Rounded Rectangle 54"/>
          <p:cNvSpPr>
            <a:spLocks noChangeAspect="1"/>
          </p:cNvSpPr>
          <p:nvPr/>
        </p:nvSpPr>
        <p:spPr>
          <a:xfrm>
            <a:off x="3247301" y="2118363"/>
            <a:ext cx="1934299" cy="1005837"/>
          </a:xfrm>
          <a:prstGeom prst="roundRect">
            <a:avLst/>
          </a:prstGeom>
          <a:solidFill>
            <a:srgbClr val="FF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Nurse Intake &amp; Risk Assessment</a:t>
            </a:r>
            <a:endParaRPr lang="en-US" dirty="0">
              <a:solidFill>
                <a:prstClr val="white"/>
              </a:solidFill>
            </a:endParaRPr>
          </a:p>
        </p:txBody>
      </p:sp>
      <p:sp>
        <p:nvSpPr>
          <p:cNvPr id="56" name="Rounded Rectangle 55"/>
          <p:cNvSpPr>
            <a:spLocks noChangeAspect="1"/>
          </p:cNvSpPr>
          <p:nvPr/>
        </p:nvSpPr>
        <p:spPr>
          <a:xfrm>
            <a:off x="5846691" y="1676400"/>
            <a:ext cx="2916309" cy="1828800"/>
          </a:xfrm>
          <a:prstGeom prst="roundRect">
            <a:avLst/>
          </a:prstGeom>
          <a:solidFill>
            <a:srgbClr val="00308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prstClr val="white"/>
                </a:solidFill>
              </a:rPr>
              <a:t>CHW/nurse home visits for comprehensive assessment and service;</a:t>
            </a:r>
          </a:p>
          <a:p>
            <a:pPr algn="ctr"/>
            <a:r>
              <a:rPr lang="en-US" dirty="0" smtClean="0">
                <a:solidFill>
                  <a:prstClr val="white"/>
                </a:solidFill>
              </a:rPr>
              <a:t>6- and 12-month f/u</a:t>
            </a:r>
            <a:endParaRPr lang="en-US" dirty="0">
              <a:solidFill>
                <a:prstClr val="white"/>
              </a:solidFill>
            </a:endParaRPr>
          </a:p>
        </p:txBody>
      </p:sp>
      <p:sp>
        <p:nvSpPr>
          <p:cNvPr id="7" name="Left Arrow 6"/>
          <p:cNvSpPr/>
          <p:nvPr/>
        </p:nvSpPr>
        <p:spPr>
          <a:xfrm rot="10800000">
            <a:off x="5257800" y="2362200"/>
            <a:ext cx="533400" cy="533400"/>
          </a:xfrm>
          <a:prstGeom prst="leftArrow">
            <a:avLst/>
          </a:prstGeom>
          <a:solidFill>
            <a:srgbClr val="41B6E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 name="Slide Number Placeholder 1"/>
          <p:cNvSpPr>
            <a:spLocks noGrp="1"/>
          </p:cNvSpPr>
          <p:nvPr>
            <p:ph type="sldNum" sz="quarter" idx="11"/>
          </p:nvPr>
        </p:nvSpPr>
        <p:spPr/>
        <p:txBody>
          <a:bodyPr/>
          <a:lstStyle/>
          <a:p>
            <a:fld id="{4A5B0909-9494-47E9-9FBF-14C8E904E907}"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10315415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914400"/>
            <a:ext cx="7772400" cy="5029200"/>
          </a:xfrm>
        </p:spPr>
        <p:txBody>
          <a:bodyPr/>
          <a:lstStyle/>
          <a:p>
            <a:pPr>
              <a:lnSpc>
                <a:spcPct val="110000"/>
              </a:lnSpc>
              <a:spcBef>
                <a:spcPts val="0"/>
              </a:spcBef>
              <a:buFont typeface="Arial" pitchFamily="34" charset="0"/>
              <a:buChar char="•"/>
              <a:defRPr/>
            </a:pPr>
            <a:r>
              <a:rPr lang="en-US" sz="2400" dirty="0" smtClean="0">
                <a:ea typeface="ＭＳ Ｐゴシック" pitchFamily="34" charset="-128"/>
              </a:rPr>
              <a:t>Identify and address barriers </a:t>
            </a:r>
            <a:r>
              <a:rPr lang="en-US" sz="2400" dirty="0">
                <a:ea typeface="ＭＳ Ｐゴシック" pitchFamily="34" charset="-128"/>
              </a:rPr>
              <a:t>to good control</a:t>
            </a:r>
            <a:endParaRPr lang="en-US" sz="2400" dirty="0"/>
          </a:p>
          <a:p>
            <a:pPr marL="800100" lvl="1" indent="-342900">
              <a:lnSpc>
                <a:spcPct val="110000"/>
              </a:lnSpc>
              <a:buFont typeface="Wingdings" charset="2"/>
              <a:buChar char="Ø"/>
              <a:defRPr/>
            </a:pPr>
            <a:r>
              <a:rPr lang="en-US" sz="2200" dirty="0" smtClean="0">
                <a:ea typeface="ＭＳ Ｐゴシック" pitchFamily="34" charset="-128"/>
              </a:rPr>
              <a:t>Provide patient-centered education </a:t>
            </a:r>
            <a:r>
              <a:rPr lang="en-US" sz="2200" dirty="0">
                <a:ea typeface="ＭＳ Ｐゴシック" pitchFamily="34" charset="-128"/>
              </a:rPr>
              <a:t>about asthma and medications </a:t>
            </a:r>
          </a:p>
          <a:p>
            <a:pPr marL="800100" lvl="1" indent="-342900">
              <a:lnSpc>
                <a:spcPct val="110000"/>
              </a:lnSpc>
              <a:buFont typeface="Wingdings" charset="2"/>
              <a:buChar char="Ø"/>
              <a:defRPr/>
            </a:pPr>
            <a:r>
              <a:rPr lang="en-US" sz="2200" dirty="0" smtClean="0">
                <a:ea typeface="ＭＳ Ｐゴシック" pitchFamily="34" charset="-128"/>
              </a:rPr>
              <a:t>Monitor medication adherence </a:t>
            </a:r>
            <a:endParaRPr lang="en-US" sz="2200" dirty="0">
              <a:ea typeface="ＭＳ Ｐゴシック" pitchFamily="34" charset="-128"/>
            </a:endParaRPr>
          </a:p>
          <a:p>
            <a:pPr marL="800100" lvl="1" indent="-342900">
              <a:lnSpc>
                <a:spcPct val="110000"/>
              </a:lnSpc>
              <a:buFont typeface="Wingdings" charset="2"/>
              <a:buChar char="Ø"/>
              <a:defRPr/>
            </a:pPr>
            <a:r>
              <a:rPr lang="en-US" sz="2200" dirty="0">
                <a:ea typeface="ＭＳ Ｐゴシック" pitchFamily="34" charset="-128"/>
              </a:rPr>
              <a:t>Assess home/school environmental triggers</a:t>
            </a:r>
          </a:p>
          <a:p>
            <a:pPr marL="800100" lvl="1" indent="-342900">
              <a:lnSpc>
                <a:spcPct val="110000"/>
              </a:lnSpc>
              <a:buFont typeface="Wingdings" charset="2"/>
              <a:buChar char="Ø"/>
              <a:defRPr/>
            </a:pPr>
            <a:r>
              <a:rPr lang="en-US" sz="2200" dirty="0">
                <a:ea typeface="ＭＳ Ｐゴシック" pitchFamily="34" charset="-128"/>
              </a:rPr>
              <a:t>Navigate insurance coverage/</a:t>
            </a:r>
            <a:r>
              <a:rPr lang="en-US" sz="2200" dirty="0" smtClean="0">
                <a:ea typeface="ＭＳ Ｐゴシック" pitchFamily="34" charset="-128"/>
              </a:rPr>
              <a:t>benefits</a:t>
            </a:r>
            <a:endParaRPr lang="en-US" sz="2400" dirty="0" smtClean="0">
              <a:ea typeface="ＭＳ Ｐゴシック" pitchFamily="34" charset="-128"/>
            </a:endParaRPr>
          </a:p>
          <a:p>
            <a:pPr>
              <a:lnSpc>
                <a:spcPct val="110000"/>
              </a:lnSpc>
              <a:spcBef>
                <a:spcPts val="0"/>
              </a:spcBef>
              <a:buFont typeface="Arial" pitchFamily="34" charset="0"/>
              <a:buChar char="•"/>
              <a:defRPr/>
            </a:pPr>
            <a:r>
              <a:rPr lang="en-US" sz="2400" dirty="0" smtClean="0">
                <a:ea typeface="ＭＳ Ｐゴシック" pitchFamily="34" charset="-128"/>
              </a:rPr>
              <a:t>Environmental trigger remediation</a:t>
            </a:r>
            <a:endParaRPr lang="en-US" sz="2400" dirty="0">
              <a:ea typeface="ＭＳ Ｐゴシック" pitchFamily="34" charset="-128"/>
            </a:endParaRPr>
          </a:p>
          <a:p>
            <a:pPr lvl="1">
              <a:lnSpc>
                <a:spcPct val="110000"/>
              </a:lnSpc>
              <a:spcBef>
                <a:spcPts val="0"/>
              </a:spcBef>
              <a:buFont typeface="Wingdings" charset="2"/>
              <a:buChar char="Ø"/>
              <a:defRPr/>
            </a:pPr>
            <a:r>
              <a:rPr lang="en-US" sz="2200" dirty="0" smtClean="0">
                <a:ea typeface="ＭＳ Ｐゴシック" pitchFamily="34" charset="-128"/>
              </a:rPr>
              <a:t>Integrated Pest-management materials</a:t>
            </a:r>
          </a:p>
          <a:p>
            <a:pPr lvl="1">
              <a:lnSpc>
                <a:spcPct val="110000"/>
              </a:lnSpc>
              <a:spcBef>
                <a:spcPts val="0"/>
              </a:spcBef>
              <a:buFont typeface="Wingdings" charset="2"/>
              <a:buChar char="Ø"/>
              <a:defRPr/>
            </a:pPr>
            <a:r>
              <a:rPr lang="en-US" sz="2200" dirty="0">
                <a:ea typeface="ＭＳ Ｐゴシック" pitchFamily="34" charset="-128"/>
              </a:rPr>
              <a:t>HEPA vacuums</a:t>
            </a:r>
            <a:r>
              <a:rPr lang="en-US" sz="2200" dirty="0" smtClean="0">
                <a:ea typeface="ＭＳ Ｐゴシック" pitchFamily="34" charset="-128"/>
              </a:rPr>
              <a:t>, bed encasings</a:t>
            </a:r>
          </a:p>
          <a:p>
            <a:pPr>
              <a:lnSpc>
                <a:spcPct val="110000"/>
              </a:lnSpc>
              <a:spcBef>
                <a:spcPts val="0"/>
              </a:spcBef>
              <a:buFont typeface="Arial"/>
              <a:buChar char="•"/>
              <a:defRPr/>
            </a:pPr>
            <a:r>
              <a:rPr lang="en-US" sz="2400" dirty="0">
                <a:ea typeface="ＭＳ Ｐゴシック" pitchFamily="34" charset="-128"/>
              </a:rPr>
              <a:t>Housing advocacy with inspection services:</a:t>
            </a:r>
          </a:p>
          <a:p>
            <a:pPr lvl="1">
              <a:lnSpc>
                <a:spcPct val="110000"/>
              </a:lnSpc>
              <a:spcBef>
                <a:spcPts val="0"/>
              </a:spcBef>
              <a:buFont typeface="Wingdings" charset="2"/>
              <a:buChar char="Ø"/>
              <a:defRPr/>
            </a:pPr>
            <a:r>
              <a:rPr lang="en-US" sz="2000" dirty="0">
                <a:ea typeface="ＭＳ Ｐゴシック" pitchFamily="34" charset="-128"/>
              </a:rPr>
              <a:t>Link to Boston Public Health Commission</a:t>
            </a:r>
          </a:p>
          <a:p>
            <a:pPr lvl="1">
              <a:lnSpc>
                <a:spcPct val="110000"/>
              </a:lnSpc>
              <a:spcBef>
                <a:spcPts val="0"/>
              </a:spcBef>
              <a:buFont typeface="Wingdings" charset="2"/>
              <a:buChar char="Ø"/>
              <a:defRPr/>
            </a:pPr>
            <a:r>
              <a:rPr lang="en-US" sz="2000" dirty="0">
                <a:ea typeface="ＭＳ Ｐゴシック" pitchFamily="34" charset="-128"/>
              </a:rPr>
              <a:t>Referrals to community </a:t>
            </a:r>
            <a:r>
              <a:rPr lang="en-US" sz="2000" dirty="0" smtClean="0">
                <a:ea typeface="ＭＳ Ｐゴシック" pitchFamily="34" charset="-128"/>
              </a:rPr>
              <a:t>resources</a:t>
            </a:r>
            <a:endParaRPr lang="en-US" sz="2000" dirty="0">
              <a:ea typeface="ＭＳ Ｐゴシック" pitchFamily="34" charset="-128"/>
            </a:endParaRPr>
          </a:p>
        </p:txBody>
      </p:sp>
      <p:sp>
        <p:nvSpPr>
          <p:cNvPr id="25" name="Title 1"/>
          <p:cNvSpPr>
            <a:spLocks noGrp="1"/>
          </p:cNvSpPr>
          <p:nvPr>
            <p:ph type="title"/>
          </p:nvPr>
        </p:nvSpPr>
        <p:spPr>
          <a:xfrm>
            <a:off x="457200" y="0"/>
            <a:ext cx="8229600" cy="977900"/>
          </a:xfrm>
        </p:spPr>
        <p:txBody>
          <a:bodyPr>
            <a:normAutofit/>
          </a:bodyPr>
          <a:lstStyle/>
          <a:p>
            <a:pPr algn="l" eaLnBrk="1" hangingPunct="1"/>
            <a:r>
              <a:rPr lang="en-US" altLang="en-US" sz="3200" dirty="0" smtClean="0">
                <a:ea typeface="ＭＳ Ｐゴシック" charset="-128"/>
              </a:rPr>
              <a:t>Service Model </a:t>
            </a:r>
            <a:r>
              <a:rPr lang="en-US" altLang="en-US" sz="3200" i="1" dirty="0" smtClean="0">
                <a:ea typeface="ＭＳ Ｐゴシック" charset="-128"/>
              </a:rPr>
              <a:t>Continued</a:t>
            </a:r>
          </a:p>
        </p:txBody>
      </p:sp>
      <p:pic>
        <p:nvPicPr>
          <p:cNvPr id="2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3200" y="3641834"/>
            <a:ext cx="2414182"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11708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0"/>
            <a:ext cx="8229600" cy="1143000"/>
          </a:xfrm>
        </p:spPr>
        <p:txBody>
          <a:bodyPr/>
          <a:lstStyle/>
          <a:p>
            <a:pPr algn="l"/>
            <a:r>
              <a:rPr lang="en-US" altLang="en-US" sz="3200" dirty="0" smtClean="0">
                <a:ea typeface="ＭＳ Ｐゴシック" pitchFamily="34" charset="-128"/>
              </a:rPr>
              <a:t>Evaluation Framework</a:t>
            </a:r>
            <a:endParaRPr lang="en-US" sz="3200" dirty="0"/>
          </a:p>
        </p:txBody>
      </p:sp>
      <p:graphicFrame>
        <p:nvGraphicFramePr>
          <p:cNvPr id="7" name="Content Placeholder 6"/>
          <p:cNvGraphicFramePr>
            <a:graphicFrameLocks noGrp="1"/>
          </p:cNvGraphicFramePr>
          <p:nvPr>
            <p:ph idx="1"/>
            <p:extLst/>
          </p:nvPr>
        </p:nvGraphicFramePr>
        <p:xfrm>
          <a:off x="304800" y="1600200"/>
          <a:ext cx="8508054" cy="3657600"/>
        </p:xfrm>
        <a:graphic>
          <a:graphicData uri="http://schemas.openxmlformats.org/drawingml/2006/table">
            <a:tbl>
              <a:tblPr>
                <a:tableStyleId>{FABFCF23-3B69-468F-B69F-88F6DE6A72F2}</a:tableStyleId>
              </a:tblPr>
              <a:tblGrid>
                <a:gridCol w="6184428"/>
                <a:gridCol w="2323626"/>
              </a:tblGrid>
              <a:tr h="54916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500" dirty="0" smtClean="0"/>
                        <a:t>Data</a:t>
                      </a:r>
                    </a:p>
                  </a:txBody>
                  <a:tcPr marL="94534" marR="94534" marT="47267" marB="47267" anchor="ctr">
                    <a:lnL w="12700" cmpd="sng">
                      <a:noFill/>
                    </a:lnL>
                    <a:lnR w="12700" cap="flat" cmpd="sng" algn="ctr">
                      <a:solidFill>
                        <a:scrgbClr r="0" g="0" b="0"/>
                      </a:solidFill>
                      <a:prstDash val="solid"/>
                      <a:round/>
                      <a:headEnd type="none" w="med" len="med"/>
                      <a:tailEnd type="none" w="med" len="med"/>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2500" dirty="0" smtClean="0"/>
                        <a:t>Measures</a:t>
                      </a:r>
                    </a:p>
                  </a:txBody>
                  <a:tcPr marL="94534" marR="94534" marT="47267" marB="47267" anchor="ctr">
                    <a:lnL w="12700" cap="flat" cmpd="sng" algn="ctr">
                      <a:solidFill>
                        <a:scrgbClr r="0" g="0" b="0"/>
                      </a:solidFill>
                      <a:prstDash val="solid"/>
                      <a:round/>
                      <a:headEnd type="none" w="med" len="med"/>
                      <a:tailEnd type="none" w="med" len="med"/>
                    </a:lnL>
                    <a:lnR w="12700" cmpd="sng">
                      <a:noFill/>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165663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100" dirty="0" smtClean="0"/>
                        <a:t>From structured</a:t>
                      </a:r>
                      <a:r>
                        <a:rPr lang="en-US" sz="2100" baseline="0" dirty="0" smtClean="0"/>
                        <a:t> interviews in </a:t>
                      </a:r>
                      <a:r>
                        <a:rPr lang="en-US" sz="2100" dirty="0" smtClean="0"/>
                        <a:t>home-visits we obtain information about ED visits, hospitalizations, missed school days, and missed work days for the intervention group.</a:t>
                      </a:r>
                    </a:p>
                  </a:txBody>
                  <a:tcPr marL="94534" marR="94534" marT="47267" marB="47267" anchor="ctr">
                    <a:lnL w="12700" cmpd="sng">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2100" dirty="0" smtClean="0"/>
                        <a:t>Health Outcomes</a:t>
                      </a:r>
                    </a:p>
                    <a:p>
                      <a:pPr marL="0" marR="0" lvl="1" indent="0" algn="l" defTabSz="457200" rtl="0" eaLnBrk="1" fontAlgn="auto" latinLnBrk="0" hangingPunct="1">
                        <a:lnSpc>
                          <a:spcPct val="100000"/>
                        </a:lnSpc>
                        <a:spcBef>
                          <a:spcPts val="0"/>
                        </a:spcBef>
                        <a:spcAft>
                          <a:spcPts val="0"/>
                        </a:spcAft>
                        <a:buClrTx/>
                        <a:buSzTx/>
                        <a:buFontTx/>
                        <a:buNone/>
                        <a:tabLst/>
                        <a:defRPr/>
                      </a:pPr>
                      <a:r>
                        <a:rPr lang="en-US" sz="2100" dirty="0" smtClean="0"/>
                        <a:t>Quality</a:t>
                      </a:r>
                      <a:r>
                        <a:rPr lang="en-US" sz="2100" baseline="0" dirty="0" smtClean="0"/>
                        <a:t> of Life</a:t>
                      </a:r>
                      <a:endParaRPr lang="en-US" sz="2100" dirty="0" smtClean="0"/>
                    </a:p>
                  </a:txBody>
                  <a:tcPr marL="94534" marR="94534" marT="47267" marB="47267" anchor="ctr">
                    <a:lnL w="12700" cap="flat" cmpd="sng" algn="ctr">
                      <a:solidFill>
                        <a:scrgbClr r="0" g="0" b="0"/>
                      </a:solidFill>
                      <a:prstDash val="solid"/>
                      <a:round/>
                      <a:headEnd type="none" w="med" len="med"/>
                      <a:tailEnd type="none" w="med" len="med"/>
                    </a:lnL>
                    <a:lnR w="12700" cmpd="sng">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1451808">
                <a:tc>
                  <a:txBody>
                    <a:bodyPr/>
                    <a:lstStyle/>
                    <a:p>
                      <a:pPr marL="0" indent="0">
                        <a:buNone/>
                        <a:defRPr/>
                      </a:pPr>
                      <a:r>
                        <a:rPr lang="en-US" sz="2100" dirty="0" smtClean="0"/>
                        <a:t>Boston Children’s hospital administrative data provides information about ED visits, hospitalizations, and costs, this includes data from the comparison group</a:t>
                      </a:r>
                    </a:p>
                  </a:txBody>
                  <a:tcPr marL="94534" marR="94534" marT="47267" marB="47267" anchor="ctr">
                    <a:lnL w="12700" cmpd="sng">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lvl="1" indent="0">
                        <a:defRPr/>
                      </a:pPr>
                      <a:r>
                        <a:rPr lang="en-US" sz="2100" dirty="0" smtClean="0"/>
                        <a:t>Health Outcomes</a:t>
                      </a:r>
                    </a:p>
                    <a:p>
                      <a:pPr marL="0" lvl="1" indent="0">
                        <a:defRPr/>
                      </a:pPr>
                      <a:r>
                        <a:rPr lang="en-US" sz="2100" dirty="0" smtClean="0"/>
                        <a:t>Cost</a:t>
                      </a:r>
                      <a:r>
                        <a:rPr lang="en-US" sz="2100" baseline="0" dirty="0" smtClean="0"/>
                        <a:t> Analysis</a:t>
                      </a:r>
                      <a:endParaRPr lang="en-US" sz="2100" dirty="0" smtClean="0"/>
                    </a:p>
                  </a:txBody>
                  <a:tcPr marL="94534" marR="94534" marT="47267" marB="47267" anchor="ctr">
                    <a:lnL w="12700" cap="flat" cmpd="sng" algn="ctr">
                      <a:solidFill>
                        <a:scrgbClr r="0" g="0" b="0"/>
                      </a:solidFill>
                      <a:prstDash val="solid"/>
                      <a:round/>
                      <a:headEnd type="none" w="med" len="med"/>
                      <a:tailEnd type="none" w="med" len="med"/>
                    </a:lnL>
                    <a:lnR w="12700" cmpd="sng">
                      <a:noFill/>
                    </a:lnR>
                    <a:lnT w="12700" cap="flat" cmpd="sng" algn="ctr">
                      <a:solidFill>
                        <a:scrgbClr r="0" g="0" b="0"/>
                      </a:solidFill>
                      <a:prstDash val="solid"/>
                      <a:round/>
                      <a:headEnd type="none" w="med" len="med"/>
                      <a:tailEnd type="none" w="med" len="med"/>
                    </a:lnT>
                    <a:lnB w="12700" cmpd="sng">
                      <a:noFill/>
                    </a:lnB>
                    <a:lnTlToBr w="12700" cmpd="sng">
                      <a:noFill/>
                      <a:prstDash val="solid"/>
                    </a:lnTlToBr>
                    <a:lnBlToTr w="12700" cmpd="sng">
                      <a:noFill/>
                      <a:prstDash val="solid"/>
                    </a:lnBlToTr>
                  </a:tcPr>
                </a:tc>
              </a:tr>
            </a:tbl>
          </a:graphicData>
        </a:graphic>
      </p:graphicFrame>
      <p:sp>
        <p:nvSpPr>
          <p:cNvPr id="3" name="Slide Number Placeholder 2"/>
          <p:cNvSpPr>
            <a:spLocks noGrp="1"/>
          </p:cNvSpPr>
          <p:nvPr>
            <p:ph type="sldNum" sz="quarter" idx="11"/>
          </p:nvPr>
        </p:nvSpPr>
        <p:spPr/>
        <p:txBody>
          <a:bodyPr/>
          <a:lstStyle/>
          <a:p>
            <a:fld id="{4A5B0909-9494-47E9-9FBF-14C8E904E907}"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39078822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b="0" smtClean="0">
                <a:latin typeface="Helvetica" pitchFamily="34" charset="0"/>
                <a:cs typeface="Helvetica" pitchFamily="34" charset="0"/>
              </a:rPr>
              <a:t>Housekeeping</a:t>
            </a:r>
            <a:endParaRPr lang="en-US" sz="2400" b="0" dirty="0">
              <a:latin typeface="Helvetica" pitchFamily="34" charset="0"/>
              <a:cs typeface="Helvetica" pitchFamily="34" charset="0"/>
            </a:endParaRPr>
          </a:p>
        </p:txBody>
      </p:sp>
      <p:sp>
        <p:nvSpPr>
          <p:cNvPr id="2" name="Content Placeholder 1"/>
          <p:cNvSpPr>
            <a:spLocks noGrp="1"/>
          </p:cNvSpPr>
          <p:nvPr>
            <p:ph idx="1"/>
          </p:nvPr>
        </p:nvSpPr>
        <p:spPr/>
        <p:txBody>
          <a:bodyPr/>
          <a:lstStyle/>
          <a:p>
            <a:pPr marL="457200" lvl="0" indent="-457200" algn="l">
              <a:buFont typeface="Arial" pitchFamily="34" charset="0"/>
              <a:buChar char="•"/>
            </a:pPr>
            <a:endParaRPr lang="en-US" sz="1600" smtClean="0">
              <a:latin typeface="Helvetica" pitchFamily="34" charset="0"/>
              <a:cs typeface="Helvetica" pitchFamily="34" charset="0"/>
            </a:endParaRPr>
          </a:p>
          <a:p>
            <a:pPr marL="457200" indent="-457200" algn="l">
              <a:buFont typeface="Arial" pitchFamily="34" charset="0"/>
              <a:buChar char="•"/>
            </a:pPr>
            <a:endParaRPr lang="en-US" dirty="0"/>
          </a:p>
        </p:txBody>
      </p:sp>
      <p:sp>
        <p:nvSpPr>
          <p:cNvPr id="28675" name="Slide Number Placeholder 3"/>
          <p:cNvSpPr>
            <a:spLocks noGrp="1"/>
          </p:cNvSpPr>
          <p:nvPr>
            <p:ph type="sldNum" sz="quarter" idx="12"/>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9E0F1BB-78D0-44F0-8346-16CF49AAB6D9}" type="slidenum">
              <a:rPr lang="en-US" sz="2000" smtClean="0">
                <a:solidFill>
                  <a:srgbClr val="000000"/>
                </a:solidFill>
                <a:latin typeface="Helvetica" pitchFamily="34" charset="0"/>
                <a:cs typeface="Helvetica" pitchFamily="34" charset="0"/>
              </a:rPr>
              <a:pPr fontAlgn="base">
                <a:spcBef>
                  <a:spcPct val="0"/>
                </a:spcBef>
                <a:spcAft>
                  <a:spcPct val="0"/>
                </a:spcAft>
                <a:defRPr/>
              </a:pPr>
              <a:t>2</a:t>
            </a:fld>
            <a:endParaRPr lang="en-US" sz="2000" dirty="0" smtClean="0">
              <a:solidFill>
                <a:srgbClr val="000000"/>
              </a:solidFill>
              <a:latin typeface="Helvetica" pitchFamily="34" charset="0"/>
              <a:cs typeface="Helvetica" pitchFamily="34" charset="0"/>
            </a:endParaRPr>
          </a:p>
        </p:txBody>
      </p:sp>
      <p:sp>
        <p:nvSpPr>
          <p:cNvPr id="5" name="Content Placeholder 1"/>
          <p:cNvSpPr>
            <a:spLocks noGrp="1"/>
          </p:cNvSpPr>
          <p:nvPr>
            <p:ph sz="half" idx="4294967295"/>
          </p:nvPr>
        </p:nvSpPr>
        <p:spPr>
          <a:xfrm>
            <a:off x="415925" y="1227138"/>
            <a:ext cx="4079875" cy="4411662"/>
          </a:xfrm>
        </p:spPr>
        <p:txBody>
          <a:bodyPr>
            <a:noAutofit/>
          </a:bodyPr>
          <a:lstStyle/>
          <a:p>
            <a:pPr>
              <a:spcBef>
                <a:spcPts val="0"/>
              </a:spcBef>
            </a:pPr>
            <a:r>
              <a:rPr lang="en-US" sz="1800" dirty="0" smtClean="0">
                <a:latin typeface="Helvetica" pitchFamily="34" charset="0"/>
                <a:cs typeface="Helvetica" pitchFamily="34" charset="0"/>
              </a:rPr>
              <a:t>Submit technical questions</a:t>
            </a:r>
            <a:br>
              <a:rPr lang="en-US" sz="1800" dirty="0" smtClean="0">
                <a:latin typeface="Helvetica" pitchFamily="34" charset="0"/>
                <a:cs typeface="Helvetica" pitchFamily="34" charset="0"/>
              </a:rPr>
            </a:br>
            <a:r>
              <a:rPr lang="en-US" sz="1800" dirty="0" smtClean="0">
                <a:latin typeface="Helvetica" pitchFamily="34" charset="0"/>
                <a:cs typeface="Helvetica" pitchFamily="34" charset="0"/>
              </a:rPr>
              <a:t> via chat</a:t>
            </a:r>
          </a:p>
          <a:p>
            <a:pPr>
              <a:spcBef>
                <a:spcPts val="0"/>
              </a:spcBef>
            </a:pPr>
            <a:r>
              <a:rPr lang="en-US" sz="1800" dirty="0" smtClean="0">
                <a:latin typeface="Helvetica" pitchFamily="34" charset="0"/>
                <a:cs typeface="Helvetica" pitchFamily="34" charset="0"/>
              </a:rPr>
              <a:t>If </a:t>
            </a:r>
            <a:r>
              <a:rPr lang="en-US" sz="1800" dirty="0">
                <a:latin typeface="Helvetica" pitchFamily="34" charset="0"/>
                <a:cs typeface="Helvetica" pitchFamily="34" charset="0"/>
              </a:rPr>
              <a:t>you lose your </a:t>
            </a:r>
            <a:r>
              <a:rPr lang="en-US" sz="1800" dirty="0" smtClean="0">
                <a:latin typeface="Helvetica" pitchFamily="34" charset="0"/>
                <a:cs typeface="Helvetica" pitchFamily="34" charset="0"/>
              </a:rPr>
              <a:t>Internet </a:t>
            </a:r>
            <a:r>
              <a:rPr lang="en-US" sz="1800" dirty="0">
                <a:latin typeface="Helvetica" pitchFamily="34" charset="0"/>
                <a:cs typeface="Helvetica" pitchFamily="34" charset="0"/>
              </a:rPr>
              <a:t>connection, reconnect using the link emailed to </a:t>
            </a:r>
            <a:r>
              <a:rPr lang="en-US" sz="1800" dirty="0" smtClean="0">
                <a:latin typeface="Helvetica" pitchFamily="34" charset="0"/>
                <a:cs typeface="Helvetica" pitchFamily="34" charset="0"/>
              </a:rPr>
              <a:t>you</a:t>
            </a:r>
            <a:endParaRPr lang="en-US" sz="1800" dirty="0">
              <a:latin typeface="Helvetica" pitchFamily="34" charset="0"/>
              <a:cs typeface="Helvetica" pitchFamily="34" charset="0"/>
            </a:endParaRPr>
          </a:p>
          <a:p>
            <a:pPr>
              <a:spcBef>
                <a:spcPts val="0"/>
              </a:spcBef>
            </a:pPr>
            <a:r>
              <a:rPr lang="en-US" sz="1800" dirty="0">
                <a:latin typeface="Helvetica" pitchFamily="34" charset="0"/>
                <a:cs typeface="Helvetica" pitchFamily="34" charset="0"/>
              </a:rPr>
              <a:t>If you lose your phone connection, </a:t>
            </a:r>
            <a:r>
              <a:rPr lang="en-US" sz="1800" dirty="0" smtClean="0">
                <a:latin typeface="Helvetica" pitchFamily="34" charset="0"/>
                <a:cs typeface="Helvetica" pitchFamily="34" charset="0"/>
              </a:rPr>
              <a:t>re-dial </a:t>
            </a:r>
            <a:r>
              <a:rPr lang="en-US" sz="1800" dirty="0">
                <a:latin typeface="Helvetica" pitchFamily="34" charset="0"/>
                <a:cs typeface="Helvetica" pitchFamily="34" charset="0"/>
              </a:rPr>
              <a:t>the phone number </a:t>
            </a:r>
            <a:r>
              <a:rPr lang="en-US" sz="1800" dirty="0" smtClean="0">
                <a:latin typeface="Helvetica" pitchFamily="34" charset="0"/>
                <a:cs typeface="Helvetica" pitchFamily="34" charset="0"/>
              </a:rPr>
              <a:t>to re-join</a:t>
            </a:r>
            <a:endParaRPr lang="en-US" sz="1800" dirty="0">
              <a:latin typeface="Helvetica" pitchFamily="34" charset="0"/>
              <a:cs typeface="Helvetica" pitchFamily="34" charset="0"/>
            </a:endParaRPr>
          </a:p>
          <a:p>
            <a:pPr>
              <a:spcBef>
                <a:spcPts val="0"/>
              </a:spcBef>
            </a:pPr>
            <a:r>
              <a:rPr lang="en-US" sz="1800" dirty="0">
                <a:latin typeface="Helvetica" pitchFamily="34" charset="0"/>
                <a:cs typeface="Helvetica" pitchFamily="34" charset="0"/>
              </a:rPr>
              <a:t>ReadyTalk support: </a:t>
            </a:r>
            <a:br>
              <a:rPr lang="en-US" sz="1800" dirty="0">
                <a:latin typeface="Helvetica" pitchFamily="34" charset="0"/>
                <a:cs typeface="Helvetica" pitchFamily="34" charset="0"/>
              </a:rPr>
            </a:br>
            <a:r>
              <a:rPr lang="en-US" sz="1800" dirty="0" smtClean="0">
                <a:latin typeface="Helvetica" pitchFamily="34" charset="0"/>
                <a:cs typeface="Helvetica" pitchFamily="34" charset="0"/>
              </a:rPr>
              <a:t>800-843-9166</a:t>
            </a:r>
          </a:p>
          <a:p>
            <a:pPr>
              <a:spcBef>
                <a:spcPts val="0"/>
              </a:spcBef>
            </a:pPr>
            <a:r>
              <a:rPr lang="en-US" sz="1800" dirty="0" smtClean="0">
                <a:latin typeface="Helvetica" pitchFamily="34" charset="0"/>
                <a:cs typeface="Helvetica" pitchFamily="34" charset="0"/>
              </a:rPr>
              <a:t>Closed captioning: </a:t>
            </a:r>
            <a:r>
              <a:rPr lang="en-US" sz="1800" u="sng" dirty="0">
                <a:hlinkClick r:id="rId3"/>
              </a:rPr>
              <a:t>http://www.captionedtext.com/client/event.aspx?CustomerID=1159&amp;EventID=2665769</a:t>
            </a:r>
            <a:r>
              <a:rPr lang="en-US" sz="1800" dirty="0"/>
              <a:t> </a:t>
            </a:r>
            <a:endParaRPr lang="en-US" sz="1800" dirty="0">
              <a:latin typeface="Helvetica" panose="020B0604020202020204" pitchFamily="34" charset="0"/>
              <a:cs typeface="Helvetica" panose="020B0604020202020204" pitchFamily="34" charset="0"/>
            </a:endParaRPr>
          </a:p>
        </p:txBody>
      </p:sp>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1999" y="1676400"/>
            <a:ext cx="4277483" cy="33528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7" name="Right Arrow 1"/>
          <p:cNvSpPr>
            <a:spLocks noChangeArrowheads="1"/>
          </p:cNvSpPr>
          <p:nvPr/>
        </p:nvSpPr>
        <p:spPr bwMode="auto">
          <a:xfrm rot="19252939" flipH="1">
            <a:off x="4928240" y="3878982"/>
            <a:ext cx="771242" cy="195514"/>
          </a:xfrm>
          <a:prstGeom prst="rightArrow">
            <a:avLst>
              <a:gd name="adj1" fmla="val 50000"/>
              <a:gd name="adj2" fmla="val 50000"/>
            </a:avLst>
          </a:prstGeom>
          <a:solidFill>
            <a:srgbClr val="FF0000"/>
          </a:solidFill>
          <a:ln w="9525">
            <a:noFill/>
            <a:round/>
            <a:headEnd/>
            <a:tailEnd/>
          </a:ln>
          <a:effectLst>
            <a:outerShdw dist="38100" dir="2700000" algn="tl" rotWithShape="0">
              <a:srgbClr val="808080">
                <a:alpha val="39998"/>
              </a:srgbClr>
            </a:outerShdw>
          </a:effectLst>
        </p:spPr>
        <p:txBody>
          <a:bodyPr/>
          <a:lstStyle/>
          <a:p>
            <a:pPr defTabSz="457200"/>
            <a:endParaRPr lang="en-US" dirty="0">
              <a:solidFill>
                <a:prstClr val="black"/>
              </a:solidFill>
              <a:latin typeface="Franklin Gothic Book" pitchFamily="34" charset="0"/>
            </a:endParaRPr>
          </a:p>
        </p:txBody>
      </p:sp>
    </p:spTree>
    <p:extLst>
      <p:ext uri="{BB962C8B-B14F-4D97-AF65-F5344CB8AC3E}">
        <p14:creationId xmlns:p14="http://schemas.microsoft.com/office/powerpoint/2010/main" val="24163407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0"/>
            <a:ext cx="8229600" cy="1143000"/>
          </a:xfrm>
        </p:spPr>
        <p:txBody>
          <a:bodyPr/>
          <a:lstStyle/>
          <a:p>
            <a:pPr algn="l"/>
            <a:r>
              <a:rPr lang="en-US" altLang="en-US" sz="3200" dirty="0" smtClean="0">
                <a:ea typeface="ＭＳ Ｐゴシック" pitchFamily="34" charset="-128"/>
              </a:rPr>
              <a:t>Return on Investment (ROI) Results:</a:t>
            </a:r>
          </a:p>
        </p:txBody>
      </p:sp>
      <p:sp>
        <p:nvSpPr>
          <p:cNvPr id="5" name="Content Placeholder 2"/>
          <p:cNvSpPr>
            <a:spLocks noGrp="1"/>
          </p:cNvSpPr>
          <p:nvPr>
            <p:ph sz="half" idx="1"/>
          </p:nvPr>
        </p:nvSpPr>
        <p:spPr>
          <a:xfrm>
            <a:off x="2362200" y="1524000"/>
            <a:ext cx="3276600" cy="2239963"/>
          </a:xfrm>
        </p:spPr>
        <p:txBody>
          <a:bodyPr>
            <a:normAutofit/>
          </a:bodyPr>
          <a:lstStyle/>
          <a:p>
            <a:pPr marL="0" indent="0" algn="ctr" eaLnBrk="1" hangingPunct="1">
              <a:buNone/>
              <a:defRPr/>
            </a:pPr>
            <a:r>
              <a:rPr lang="en-US" sz="2400" dirty="0" smtClean="0"/>
              <a:t> Cost </a:t>
            </a:r>
            <a:r>
              <a:rPr lang="en-US" sz="2400" dirty="0"/>
              <a:t>s</a:t>
            </a:r>
            <a:r>
              <a:rPr lang="en-US" sz="2400" dirty="0" smtClean="0"/>
              <a:t>avings from reduced ED visits + hospitalizations</a:t>
            </a:r>
          </a:p>
          <a:p>
            <a:pPr marL="0" indent="0" algn="ctr" eaLnBrk="1" hangingPunct="1">
              <a:buNone/>
              <a:defRPr/>
            </a:pPr>
            <a:r>
              <a:rPr lang="en-US" sz="2400" dirty="0" smtClean="0"/>
              <a:t>Program Costs</a:t>
            </a:r>
          </a:p>
          <a:p>
            <a:pPr marL="0" indent="0" eaLnBrk="1" hangingPunct="1">
              <a:buFont typeface="Arial" charset="0"/>
              <a:buNone/>
              <a:defRPr/>
            </a:pPr>
            <a:endParaRPr lang="en-US" sz="1000" dirty="0" smtClean="0"/>
          </a:p>
          <a:p>
            <a:pPr marL="457200" lvl="1" indent="0" eaLnBrk="1" hangingPunct="1">
              <a:buFont typeface="Arial" pitchFamily="34" charset="0"/>
              <a:buNone/>
              <a:defRPr/>
            </a:pPr>
            <a:endParaRPr lang="en-US" sz="1200" dirty="0" smtClean="0"/>
          </a:p>
          <a:p>
            <a:pPr marL="0" indent="0" eaLnBrk="1" hangingPunct="1">
              <a:buNone/>
              <a:defRPr/>
            </a:pPr>
            <a:endParaRPr lang="en-US" sz="2800" dirty="0" smtClean="0"/>
          </a:p>
          <a:p>
            <a:pPr marL="0" indent="0" eaLnBrk="1" hangingPunct="1">
              <a:buFont typeface="Arial" charset="0"/>
              <a:buNone/>
              <a:defRPr/>
            </a:pPr>
            <a:endParaRPr lang="en-US" sz="1000" dirty="0" smtClean="0"/>
          </a:p>
          <a:p>
            <a:pPr marL="0" indent="0" eaLnBrk="1" hangingPunct="1">
              <a:buNone/>
              <a:defRPr/>
            </a:pPr>
            <a:endParaRPr lang="en-US" sz="2800" dirty="0" smtClean="0"/>
          </a:p>
          <a:p>
            <a:pPr eaLnBrk="1" hangingPunct="1">
              <a:buFont typeface="Arial" pitchFamily="34" charset="0"/>
              <a:buChar char="•"/>
              <a:defRPr/>
            </a:pPr>
            <a:endParaRPr lang="en-US" sz="2800" dirty="0" smtClean="0"/>
          </a:p>
        </p:txBody>
      </p:sp>
      <p:sp>
        <p:nvSpPr>
          <p:cNvPr id="8" name="Content Placeholder 7"/>
          <p:cNvSpPr>
            <a:spLocks noGrp="1"/>
          </p:cNvSpPr>
          <p:nvPr>
            <p:ph sz="half" idx="2"/>
          </p:nvPr>
        </p:nvSpPr>
        <p:spPr>
          <a:xfrm>
            <a:off x="2209800" y="3581400"/>
            <a:ext cx="3429000" cy="1524000"/>
          </a:xfrm>
        </p:spPr>
        <p:txBody>
          <a:bodyPr/>
          <a:lstStyle/>
          <a:p>
            <a:pPr marL="0" indent="0" algn="ctr">
              <a:buNone/>
            </a:pPr>
            <a:r>
              <a:rPr lang="en-US" sz="2400" dirty="0"/>
              <a:t>Cost savings from reduced ED visits + hospitalizations</a:t>
            </a:r>
          </a:p>
          <a:p>
            <a:pPr marL="0" indent="0" algn="ctr">
              <a:buNone/>
            </a:pPr>
            <a:r>
              <a:rPr lang="en-US" sz="2400" b="1" dirty="0" smtClean="0"/>
              <a:t>+ QOL Benefits</a:t>
            </a:r>
            <a:endParaRPr lang="en-US" sz="2400" b="1" dirty="0"/>
          </a:p>
          <a:p>
            <a:pPr marL="0" indent="0" algn="ctr">
              <a:buNone/>
            </a:pPr>
            <a:r>
              <a:rPr lang="en-US" sz="2400" dirty="0" smtClean="0"/>
              <a:t>Program Costs</a:t>
            </a:r>
            <a:endParaRPr lang="en-US" sz="2400" dirty="0"/>
          </a:p>
        </p:txBody>
      </p:sp>
      <p:sp>
        <p:nvSpPr>
          <p:cNvPr id="4" name="Slide Number Placeholder 3"/>
          <p:cNvSpPr>
            <a:spLocks noGrp="1"/>
          </p:cNvSpPr>
          <p:nvPr>
            <p:ph type="sldNum" sz="quarter" idx="11"/>
          </p:nvPr>
        </p:nvSpPr>
        <p:spPr/>
        <p:txBody>
          <a:bodyPr/>
          <a:lstStyle/>
          <a:p>
            <a:pPr>
              <a:defRPr/>
            </a:pPr>
            <a:fld id="{7A745DCA-0464-4ECC-AAF2-6DEA27697EC9}" type="slidenum">
              <a:rPr lang="en-US" smtClean="0">
                <a:solidFill>
                  <a:prstClr val="black"/>
                </a:solidFill>
              </a:rPr>
              <a:pPr>
                <a:defRPr/>
              </a:pPr>
              <a:t>20</a:t>
            </a:fld>
            <a:endParaRPr lang="en-US" dirty="0">
              <a:solidFill>
                <a:prstClr val="black"/>
              </a:solidFill>
            </a:endParaRPr>
          </a:p>
        </p:txBody>
      </p:sp>
      <p:sp>
        <p:nvSpPr>
          <p:cNvPr id="18437" name="TextBox 4"/>
          <p:cNvSpPr txBox="1">
            <a:spLocks noChangeArrowheads="1"/>
          </p:cNvSpPr>
          <p:nvPr/>
        </p:nvSpPr>
        <p:spPr bwMode="auto">
          <a:xfrm>
            <a:off x="3200400" y="6218238"/>
            <a:ext cx="38068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charset="0"/>
                <a:ea typeface="ＭＳ Ｐゴシック" pitchFamily="34" charset="-128"/>
              </a:defRPr>
            </a:lvl1pPr>
            <a:lvl2pPr>
              <a:defRPr sz="2800">
                <a:solidFill>
                  <a:schemeClr val="tx1"/>
                </a:solidFill>
                <a:latin typeface="Arial" charset="0"/>
                <a:ea typeface="ＭＳ Ｐゴシック" pitchFamily="34" charset="-128"/>
              </a:defRPr>
            </a:lvl2pPr>
            <a:lvl3pPr>
              <a:defRPr sz="2400">
                <a:solidFill>
                  <a:schemeClr val="tx1"/>
                </a:solidFill>
                <a:latin typeface="Arial" charset="0"/>
                <a:ea typeface="ＭＳ Ｐゴシック" pitchFamily="34" charset="-128"/>
              </a:defRPr>
            </a:lvl3pPr>
            <a:lvl4pPr>
              <a:defRPr sz="2000">
                <a:solidFill>
                  <a:schemeClr val="tx1"/>
                </a:solidFill>
                <a:latin typeface="Arial" charset="0"/>
                <a:ea typeface="ＭＳ Ｐゴシック" pitchFamily="34" charset="-128"/>
              </a:defRPr>
            </a:lvl4pPr>
            <a:lvl5pPr>
              <a:defRPr sz="2000">
                <a:solidFill>
                  <a:schemeClr val="tx1"/>
                </a:solidFill>
                <a:latin typeface="Arial" charset="0"/>
                <a:ea typeface="ＭＳ Ｐゴシック" pitchFamily="34" charset="-128"/>
              </a:defRPr>
            </a:lvl5pPr>
            <a:lvl6pPr eaLnBrk="0" fontAlgn="base" hangingPunct="0">
              <a:spcAft>
                <a:spcPct val="0"/>
              </a:spcAft>
              <a:buFont typeface="Arial" charset="0"/>
              <a:buChar char="»"/>
              <a:defRPr sz="2000">
                <a:solidFill>
                  <a:schemeClr val="tx1"/>
                </a:solidFill>
                <a:latin typeface="Arial" charset="0"/>
                <a:ea typeface="ＭＳ Ｐゴシック" pitchFamily="34" charset="-128"/>
              </a:defRPr>
            </a:lvl6pPr>
            <a:lvl7pPr eaLnBrk="0" fontAlgn="base" hangingPunct="0">
              <a:spcAft>
                <a:spcPct val="0"/>
              </a:spcAft>
              <a:buFont typeface="Arial" charset="0"/>
              <a:buChar char="»"/>
              <a:defRPr sz="2000">
                <a:solidFill>
                  <a:schemeClr val="tx1"/>
                </a:solidFill>
                <a:latin typeface="Arial" charset="0"/>
                <a:ea typeface="ＭＳ Ｐゴシック" pitchFamily="34" charset="-128"/>
              </a:defRPr>
            </a:lvl7pPr>
            <a:lvl8pPr eaLnBrk="0" fontAlgn="base" hangingPunct="0">
              <a:spcAft>
                <a:spcPct val="0"/>
              </a:spcAft>
              <a:buFont typeface="Arial" charset="0"/>
              <a:buChar char="»"/>
              <a:defRPr sz="2000">
                <a:solidFill>
                  <a:schemeClr val="tx1"/>
                </a:solidFill>
                <a:latin typeface="Arial" charset="0"/>
                <a:ea typeface="ＭＳ Ｐゴシック" pitchFamily="34" charset="-128"/>
              </a:defRPr>
            </a:lvl8pPr>
            <a:lvl9pPr eaLnBrk="0" fontAlgn="base" hangingPunct="0">
              <a:spcAft>
                <a:spcPct val="0"/>
              </a:spcAft>
              <a:buFont typeface="Arial" charset="0"/>
              <a:buChar char="»"/>
              <a:defRPr sz="2000">
                <a:solidFill>
                  <a:schemeClr val="tx1"/>
                </a:solidFill>
                <a:latin typeface="Arial" charset="0"/>
                <a:ea typeface="ＭＳ Ｐゴシック" pitchFamily="34" charset="-128"/>
              </a:defRPr>
            </a:lvl9pPr>
          </a:lstStyle>
          <a:p>
            <a:r>
              <a:rPr lang="en-US" altLang="en-US" sz="1000" b="1" dirty="0">
                <a:solidFill>
                  <a:prstClr val="black"/>
                </a:solidFill>
                <a:latin typeface="Calibri" pitchFamily="34" charset="0"/>
              </a:rPr>
              <a:t>Bhaumik U, et al. A Cost Analysis for a Community-Based Case Management Intervention Program for Pediatric Asthma. </a:t>
            </a:r>
            <a:r>
              <a:rPr lang="en-US" altLang="en-US" sz="1000" b="1" i="1" dirty="0">
                <a:solidFill>
                  <a:prstClr val="black"/>
                </a:solidFill>
                <a:latin typeface="Calibri" pitchFamily="34" charset="0"/>
              </a:rPr>
              <a:t>J Asthma</a:t>
            </a:r>
            <a:r>
              <a:rPr lang="en-US" altLang="en-US" sz="1000" b="1" dirty="0">
                <a:solidFill>
                  <a:prstClr val="black"/>
                </a:solidFill>
                <a:latin typeface="Calibri" pitchFamily="34" charset="0"/>
              </a:rPr>
              <a:t>, 2013;50(3): 310-7.</a:t>
            </a:r>
          </a:p>
        </p:txBody>
      </p:sp>
      <p:cxnSp>
        <p:nvCxnSpPr>
          <p:cNvPr id="6" name="Straight Connector 5"/>
          <p:cNvCxnSpPr/>
          <p:nvPr/>
        </p:nvCxnSpPr>
        <p:spPr>
          <a:xfrm>
            <a:off x="2590800" y="2743200"/>
            <a:ext cx="29718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33400" y="2209800"/>
            <a:ext cx="1219200" cy="461665"/>
          </a:xfrm>
          <a:prstGeom prst="rect">
            <a:avLst/>
          </a:prstGeom>
          <a:noFill/>
        </p:spPr>
        <p:txBody>
          <a:bodyPr wrap="square" rtlCol="0">
            <a:spAutoFit/>
          </a:bodyPr>
          <a:lstStyle/>
          <a:p>
            <a:r>
              <a:rPr lang="en-US" sz="2400" dirty="0" smtClean="0">
                <a:solidFill>
                  <a:prstClr val="black"/>
                </a:solidFill>
              </a:rPr>
              <a:t>ROI =</a:t>
            </a:r>
            <a:endParaRPr lang="en-US" sz="2400" dirty="0">
              <a:solidFill>
                <a:prstClr val="black"/>
              </a:solidFill>
            </a:endParaRPr>
          </a:p>
        </p:txBody>
      </p:sp>
      <p:sp>
        <p:nvSpPr>
          <p:cNvPr id="13" name="TextBox 12"/>
          <p:cNvSpPr txBox="1"/>
          <p:nvPr/>
        </p:nvSpPr>
        <p:spPr>
          <a:xfrm>
            <a:off x="533400" y="4495800"/>
            <a:ext cx="2895600" cy="461665"/>
          </a:xfrm>
          <a:prstGeom prst="rect">
            <a:avLst/>
          </a:prstGeom>
          <a:noFill/>
        </p:spPr>
        <p:txBody>
          <a:bodyPr wrap="square" rtlCol="0">
            <a:spAutoFit/>
          </a:bodyPr>
          <a:lstStyle/>
          <a:p>
            <a:r>
              <a:rPr lang="en-US" sz="2400" dirty="0">
                <a:solidFill>
                  <a:prstClr val="black"/>
                </a:solidFill>
              </a:rPr>
              <a:t>Social </a:t>
            </a:r>
            <a:r>
              <a:rPr lang="en-US" sz="2400" dirty="0" smtClean="0">
                <a:solidFill>
                  <a:prstClr val="black"/>
                </a:solidFill>
              </a:rPr>
              <a:t>ROI </a:t>
            </a:r>
            <a:r>
              <a:rPr lang="en-US" sz="2400" dirty="0">
                <a:solidFill>
                  <a:prstClr val="black"/>
                </a:solidFill>
              </a:rPr>
              <a:t>= </a:t>
            </a:r>
          </a:p>
        </p:txBody>
      </p:sp>
      <p:cxnSp>
        <p:nvCxnSpPr>
          <p:cNvPr id="16" name="Straight Connector 15"/>
          <p:cNvCxnSpPr/>
          <p:nvPr/>
        </p:nvCxnSpPr>
        <p:spPr>
          <a:xfrm>
            <a:off x="2362200" y="5257800"/>
            <a:ext cx="32766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7400" y="2475109"/>
            <a:ext cx="2895600" cy="1944491"/>
          </a:xfrm>
          <a:prstGeom prst="rect">
            <a:avLst/>
          </a:prstGeom>
        </p:spPr>
      </p:pic>
    </p:spTree>
    <p:extLst>
      <p:ext uri="{BB962C8B-B14F-4D97-AF65-F5344CB8AC3E}">
        <p14:creationId xmlns:p14="http://schemas.microsoft.com/office/powerpoint/2010/main" val="23337801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0"/>
            <a:ext cx="8229600" cy="1981200"/>
          </a:xfrm>
        </p:spPr>
        <p:txBody>
          <a:bodyPr>
            <a:noAutofit/>
          </a:bodyPr>
          <a:lstStyle/>
          <a:p>
            <a:pPr algn="l" eaLnBrk="1" hangingPunct="1"/>
            <a:r>
              <a:rPr lang="en-US" altLang="en-US" sz="3200" dirty="0" smtClean="0">
                <a:ea typeface="ＭＳ Ｐゴシック" charset="-128"/>
              </a:rPr>
              <a:t>Health Outcomes Results: </a:t>
            </a:r>
            <a:br>
              <a:rPr lang="en-US" altLang="en-US" sz="3200" dirty="0" smtClean="0">
                <a:ea typeface="ＭＳ Ｐゴシック" charset="-128"/>
              </a:rPr>
            </a:br>
            <a:r>
              <a:rPr lang="en-US" altLang="en-US" sz="2800" dirty="0" smtClean="0">
                <a:ea typeface="ＭＳ Ｐゴシック" charset="-128"/>
              </a:rPr>
              <a:t>Decrease in % patients with any</a:t>
            </a:r>
            <a:br>
              <a:rPr lang="en-US" altLang="en-US" sz="2800" dirty="0" smtClean="0">
                <a:ea typeface="ＭＳ Ｐゴシック" charset="-128"/>
              </a:rPr>
            </a:br>
            <a:r>
              <a:rPr lang="en-US" altLang="en-US" sz="2800" dirty="0" smtClean="0">
                <a:ea typeface="ＭＳ Ｐゴシック" charset="-128"/>
              </a:rPr>
              <a:t>ED Visits or Admissions due to asthma</a:t>
            </a:r>
            <a:br>
              <a:rPr lang="en-US" altLang="en-US" sz="2800" dirty="0" smtClean="0">
                <a:ea typeface="ＭＳ Ｐゴシック" charset="-128"/>
              </a:rPr>
            </a:br>
            <a:r>
              <a:rPr lang="en-US" altLang="en-US" sz="2400" dirty="0" smtClean="0">
                <a:ea typeface="ＭＳ Ｐゴシック" charset="-128"/>
              </a:rPr>
              <a:t>N=1470 (through March 2015)</a:t>
            </a:r>
          </a:p>
        </p:txBody>
      </p:sp>
      <p:sp>
        <p:nvSpPr>
          <p:cNvPr id="6147" name="Text Box 6"/>
          <p:cNvSpPr txBox="1">
            <a:spLocks noChangeArrowheads="1"/>
          </p:cNvSpPr>
          <p:nvPr/>
        </p:nvSpPr>
        <p:spPr bwMode="auto">
          <a:xfrm>
            <a:off x="2174875" y="5050151"/>
            <a:ext cx="1635125" cy="100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8" tIns="41029" rIns="82058" bIns="41029">
            <a:spAutoFit/>
          </a:bodyPr>
          <a:lstStyle>
            <a:lvl1pPr defTabSz="508000" eaLnBrk="0" hangingPunct="0">
              <a:defRPr>
                <a:solidFill>
                  <a:schemeClr val="tx1"/>
                </a:solidFill>
                <a:latin typeface="Calibri" pitchFamily="34" charset="0"/>
                <a:ea typeface="ＭＳ Ｐゴシック" charset="-128"/>
              </a:defRPr>
            </a:lvl1pPr>
            <a:lvl2pPr marL="742950" indent="-285750" defTabSz="508000" eaLnBrk="0" hangingPunct="0">
              <a:defRPr>
                <a:solidFill>
                  <a:schemeClr val="tx1"/>
                </a:solidFill>
                <a:latin typeface="Calibri" pitchFamily="34" charset="0"/>
                <a:ea typeface="ＭＳ Ｐゴシック" charset="-128"/>
              </a:defRPr>
            </a:lvl2pPr>
            <a:lvl3pPr marL="1143000" indent="-228600" defTabSz="508000" eaLnBrk="0" hangingPunct="0">
              <a:defRPr>
                <a:solidFill>
                  <a:schemeClr val="tx1"/>
                </a:solidFill>
                <a:latin typeface="Calibri" pitchFamily="34" charset="0"/>
                <a:ea typeface="ＭＳ Ｐゴシック" charset="-128"/>
              </a:defRPr>
            </a:lvl3pPr>
            <a:lvl4pPr marL="1600200" indent="-228600" defTabSz="508000" eaLnBrk="0" hangingPunct="0">
              <a:defRPr>
                <a:solidFill>
                  <a:schemeClr val="tx1"/>
                </a:solidFill>
                <a:latin typeface="Calibri" pitchFamily="34" charset="0"/>
                <a:ea typeface="ＭＳ Ｐゴシック" charset="-128"/>
              </a:defRPr>
            </a:lvl4pPr>
            <a:lvl5pPr marL="2057400" indent="-228600" defTabSz="508000" eaLnBrk="0" hangingPunct="0">
              <a:defRPr>
                <a:solidFill>
                  <a:schemeClr val="tx1"/>
                </a:solidFill>
                <a:latin typeface="Calibri" pitchFamily="34" charset="0"/>
                <a:ea typeface="ＭＳ Ｐゴシック" charset="-128"/>
              </a:defRPr>
            </a:lvl5pPr>
            <a:lvl6pPr marL="2514600" indent="-228600" defTabSz="5080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defTabSz="5080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defTabSz="5080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defTabSz="508000" eaLnBrk="0" fontAlgn="base" hangingPunct="0">
              <a:spcBef>
                <a:spcPct val="0"/>
              </a:spcBef>
              <a:spcAft>
                <a:spcPct val="0"/>
              </a:spcAft>
              <a:defRPr>
                <a:solidFill>
                  <a:schemeClr val="tx1"/>
                </a:solidFill>
                <a:latin typeface="Calibri" pitchFamily="34" charset="0"/>
                <a:ea typeface="ＭＳ Ｐゴシック" charset="-128"/>
              </a:defRPr>
            </a:lvl9pPr>
          </a:lstStyle>
          <a:p>
            <a:pPr algn="ctr" eaLnBrk="1" hangingPunct="1"/>
            <a:r>
              <a:rPr lang="en-US" altLang="en-US" sz="2000" b="1" dirty="0">
                <a:solidFill>
                  <a:prstClr val="black"/>
                </a:solidFill>
                <a:latin typeface="Arial" charset="0"/>
                <a:cs typeface="Arial" charset="0"/>
              </a:rPr>
              <a:t>56% decrease at 12 Months</a:t>
            </a:r>
          </a:p>
        </p:txBody>
      </p:sp>
      <p:sp>
        <p:nvSpPr>
          <p:cNvPr id="6148" name="Text Box 7"/>
          <p:cNvSpPr txBox="1">
            <a:spLocks noChangeArrowheads="1"/>
          </p:cNvSpPr>
          <p:nvPr/>
        </p:nvSpPr>
        <p:spPr bwMode="auto">
          <a:xfrm>
            <a:off x="4267200" y="5050151"/>
            <a:ext cx="1600200" cy="1006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58" tIns="41029" rIns="82058" bIns="41029">
            <a:spAutoFit/>
          </a:bodyPr>
          <a:lstStyle>
            <a:lvl1pPr defTabSz="508000" eaLnBrk="0" hangingPunct="0">
              <a:defRPr>
                <a:solidFill>
                  <a:schemeClr val="tx1"/>
                </a:solidFill>
                <a:latin typeface="Calibri" pitchFamily="34" charset="0"/>
                <a:ea typeface="ＭＳ Ｐゴシック" charset="-128"/>
              </a:defRPr>
            </a:lvl1pPr>
            <a:lvl2pPr marL="742950" indent="-285750" defTabSz="508000" eaLnBrk="0" hangingPunct="0">
              <a:defRPr>
                <a:solidFill>
                  <a:schemeClr val="tx1"/>
                </a:solidFill>
                <a:latin typeface="Calibri" pitchFamily="34" charset="0"/>
                <a:ea typeface="ＭＳ Ｐゴシック" charset="-128"/>
              </a:defRPr>
            </a:lvl2pPr>
            <a:lvl3pPr marL="1143000" indent="-228600" defTabSz="508000" eaLnBrk="0" hangingPunct="0">
              <a:defRPr>
                <a:solidFill>
                  <a:schemeClr val="tx1"/>
                </a:solidFill>
                <a:latin typeface="Calibri" pitchFamily="34" charset="0"/>
                <a:ea typeface="ＭＳ Ｐゴシック" charset="-128"/>
              </a:defRPr>
            </a:lvl3pPr>
            <a:lvl4pPr marL="1600200" indent="-228600" defTabSz="508000" eaLnBrk="0" hangingPunct="0">
              <a:defRPr>
                <a:solidFill>
                  <a:schemeClr val="tx1"/>
                </a:solidFill>
                <a:latin typeface="Calibri" pitchFamily="34" charset="0"/>
                <a:ea typeface="ＭＳ Ｐゴシック" charset="-128"/>
              </a:defRPr>
            </a:lvl4pPr>
            <a:lvl5pPr marL="2057400" indent="-228600" defTabSz="508000" eaLnBrk="0" hangingPunct="0">
              <a:defRPr>
                <a:solidFill>
                  <a:schemeClr val="tx1"/>
                </a:solidFill>
                <a:latin typeface="Calibri" pitchFamily="34" charset="0"/>
                <a:ea typeface="ＭＳ Ｐゴシック" charset="-128"/>
              </a:defRPr>
            </a:lvl5pPr>
            <a:lvl6pPr marL="2514600" indent="-228600" defTabSz="5080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defTabSz="5080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defTabSz="5080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defTabSz="508000" eaLnBrk="0" fontAlgn="base" hangingPunct="0">
              <a:spcBef>
                <a:spcPct val="0"/>
              </a:spcBef>
              <a:spcAft>
                <a:spcPct val="0"/>
              </a:spcAft>
              <a:defRPr>
                <a:solidFill>
                  <a:schemeClr val="tx1"/>
                </a:solidFill>
                <a:latin typeface="Calibri" pitchFamily="34" charset="0"/>
                <a:ea typeface="ＭＳ Ｐゴシック" charset="-128"/>
              </a:defRPr>
            </a:lvl9pPr>
          </a:lstStyle>
          <a:p>
            <a:pPr algn="ctr" eaLnBrk="1" hangingPunct="1"/>
            <a:r>
              <a:rPr lang="en-US" altLang="en-US" sz="2000" b="1" dirty="0">
                <a:solidFill>
                  <a:prstClr val="black"/>
                </a:solidFill>
                <a:latin typeface="Arial" charset="0"/>
                <a:cs typeface="Arial" charset="0"/>
              </a:rPr>
              <a:t>80% decrease at 12 Months</a:t>
            </a:r>
          </a:p>
        </p:txBody>
      </p:sp>
      <p:grpSp>
        <p:nvGrpSpPr>
          <p:cNvPr id="6149" name="Group 3"/>
          <p:cNvGrpSpPr>
            <a:grpSpLocks/>
          </p:cNvGrpSpPr>
          <p:nvPr/>
        </p:nvGrpSpPr>
        <p:grpSpPr bwMode="auto">
          <a:xfrm>
            <a:off x="595313" y="1752600"/>
            <a:ext cx="7829550" cy="5105400"/>
            <a:chOff x="165" y="1152"/>
            <a:chExt cx="5307" cy="3024"/>
          </a:xfrm>
        </p:grpSpPr>
        <p:sp>
          <p:nvSpPr>
            <p:cNvPr id="13" name="Rectangle 4"/>
            <p:cNvSpPr>
              <a:spLocks noChangeArrowheads="1"/>
            </p:cNvSpPr>
            <p:nvPr/>
          </p:nvSpPr>
          <p:spPr bwMode="auto">
            <a:xfrm>
              <a:off x="240" y="1152"/>
              <a:ext cx="5232" cy="3024"/>
            </a:xfrm>
            <a:prstGeom prst="rect">
              <a:avLst/>
            </a:prstGeom>
            <a:noFill/>
            <a:ln>
              <a:noFill/>
            </a:ln>
            <a:extLst/>
          </p:spPr>
          <p:txBody>
            <a:bodyPr wrap="none" anchor="ctr"/>
            <a:lstStyle/>
            <a:p>
              <a:pPr algn="ctr">
                <a:spcBef>
                  <a:spcPct val="25000"/>
                </a:spcBef>
                <a:buClr>
                  <a:srgbClr val="4F81BD"/>
                </a:buClr>
                <a:buSzPct val="119000"/>
                <a:buFontTx/>
                <a:buChar char="•"/>
                <a:defRPr/>
              </a:pPr>
              <a:endParaRPr lang="en-US" sz="2900" dirty="0">
                <a:solidFill>
                  <a:prstClr val="black"/>
                </a:solidFill>
                <a:effectLst>
                  <a:outerShdw blurRad="38100" dist="38100" dir="2700000" algn="tl">
                    <a:srgbClr val="000000">
                      <a:alpha val="43137"/>
                    </a:srgbClr>
                  </a:outerShdw>
                </a:effectLst>
                <a:ea typeface="ＭＳ Ｐゴシック" charset="0"/>
                <a:cs typeface="Arial" charset="0"/>
              </a:endParaRPr>
            </a:p>
          </p:txBody>
        </p:sp>
        <p:graphicFrame>
          <p:nvGraphicFramePr>
            <p:cNvPr id="6154" name="Object 33"/>
            <p:cNvGraphicFramePr>
              <a:graphicFrameLocks noChangeAspect="1"/>
            </p:cNvGraphicFramePr>
            <p:nvPr/>
          </p:nvGraphicFramePr>
          <p:xfrm>
            <a:off x="165" y="1334"/>
            <a:ext cx="4730" cy="1807"/>
          </p:xfrm>
          <a:graphic>
            <a:graphicData uri="http://schemas.openxmlformats.org/presentationml/2006/ole">
              <mc:AlternateContent xmlns:mc="http://schemas.openxmlformats.org/markup-compatibility/2006">
                <mc:Choice xmlns:v="urn:schemas-microsoft-com:vml" Requires="v">
                  <p:oleObj spid="_x0000_s3089" name="Worksheet" r:id="rId5" imgW="7477110" imgH="3476715" progId="Excel.Sheet.8">
                    <p:embed/>
                  </p:oleObj>
                </mc:Choice>
                <mc:Fallback>
                  <p:oleObj name="Worksheet" r:id="rId5" imgW="7477110" imgH="3476715" progId="Excel.Shee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5" y="1334"/>
                          <a:ext cx="4730" cy="1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6150" name="TextBox 2"/>
          <p:cNvSpPr txBox="1">
            <a:spLocks noChangeArrowheads="1"/>
          </p:cNvSpPr>
          <p:nvPr/>
        </p:nvSpPr>
        <p:spPr bwMode="auto">
          <a:xfrm>
            <a:off x="4454525" y="2439194"/>
            <a:ext cx="12255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charset="-128"/>
              </a:defRPr>
            </a:lvl9pPr>
          </a:lstStyle>
          <a:p>
            <a:pPr algn="ctr" eaLnBrk="1" hangingPunct="1"/>
            <a:r>
              <a:rPr lang="en-US" altLang="en-US" b="1" dirty="0">
                <a:solidFill>
                  <a:prstClr val="black"/>
                </a:solidFill>
              </a:rPr>
              <a:t>(p&lt;0.001</a:t>
            </a:r>
            <a:r>
              <a:rPr lang="en-US" altLang="en-US" b="1" dirty="0" smtClean="0">
                <a:solidFill>
                  <a:prstClr val="black"/>
                </a:solidFill>
              </a:rPr>
              <a:t>)</a:t>
            </a:r>
            <a:endParaRPr lang="en-US" altLang="en-US" b="1" dirty="0">
              <a:solidFill>
                <a:prstClr val="black"/>
              </a:solidFill>
            </a:endParaRPr>
          </a:p>
        </p:txBody>
      </p:sp>
      <p:sp>
        <p:nvSpPr>
          <p:cNvPr id="6151" name="TextBox 15"/>
          <p:cNvSpPr txBox="1">
            <a:spLocks noChangeArrowheads="1"/>
          </p:cNvSpPr>
          <p:nvPr/>
        </p:nvSpPr>
        <p:spPr bwMode="auto">
          <a:xfrm>
            <a:off x="2379662" y="2438400"/>
            <a:ext cx="12255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58" tIns="41029" rIns="82058" bIns="41029">
            <a:spAutoFit/>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charset="-128"/>
              </a:defRPr>
            </a:lvl9pPr>
          </a:lstStyle>
          <a:p>
            <a:pPr algn="ctr" eaLnBrk="1" hangingPunct="1"/>
            <a:r>
              <a:rPr lang="en-US" altLang="en-US" b="1" dirty="0">
                <a:solidFill>
                  <a:prstClr val="black"/>
                </a:solidFill>
              </a:rPr>
              <a:t>(p&lt;0.001)</a:t>
            </a:r>
          </a:p>
        </p:txBody>
      </p:sp>
      <p:sp>
        <p:nvSpPr>
          <p:cNvPr id="6152" name="TextBox 2"/>
          <p:cNvSpPr txBox="1">
            <a:spLocks noChangeArrowheads="1"/>
          </p:cNvSpPr>
          <p:nvPr/>
        </p:nvSpPr>
        <p:spPr bwMode="auto">
          <a:xfrm>
            <a:off x="3286125" y="6273800"/>
            <a:ext cx="367823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hangingPunct="1"/>
            <a:r>
              <a:rPr lang="en-US" altLang="en-US" sz="1000" b="1" dirty="0">
                <a:solidFill>
                  <a:prstClr val="black"/>
                </a:solidFill>
              </a:rPr>
              <a:t>Woods, ER et al. Community Asthma Initiative: Evaluation of a Quality Improvement Program for Comprehensive Asthma Care. </a:t>
            </a:r>
            <a:r>
              <a:rPr lang="en-US" altLang="en-US" sz="1000" b="1" i="1" dirty="0">
                <a:solidFill>
                  <a:prstClr val="black"/>
                </a:solidFill>
              </a:rPr>
              <a:t>Pediatrics</a:t>
            </a:r>
            <a:r>
              <a:rPr lang="en-US" altLang="en-US" sz="1000" b="1" dirty="0">
                <a:solidFill>
                  <a:prstClr val="black"/>
                </a:solidFill>
              </a:rPr>
              <a:t>, 2012;129:465-472.</a:t>
            </a:r>
            <a:endParaRPr lang="en-US" altLang="en-US" sz="900" b="1" dirty="0">
              <a:solidFill>
                <a:prstClr val="black"/>
              </a:solidFill>
            </a:endParaRPr>
          </a:p>
        </p:txBody>
      </p:sp>
      <p:sp>
        <p:nvSpPr>
          <p:cNvPr id="2" name="Slide Number Placeholder 1"/>
          <p:cNvSpPr>
            <a:spLocks noGrp="1"/>
          </p:cNvSpPr>
          <p:nvPr>
            <p:ph type="sldNum" sz="quarter" idx="11"/>
          </p:nvPr>
        </p:nvSpPr>
        <p:spPr/>
        <p:txBody>
          <a:bodyPr/>
          <a:lstStyle/>
          <a:p>
            <a:fld id="{4A5B0909-9494-47E9-9FBF-14C8E904E907}"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19778196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7" name="Title 1"/>
          <p:cNvSpPr>
            <a:spLocks noGrp="1"/>
          </p:cNvSpPr>
          <p:nvPr>
            <p:ph type="title"/>
          </p:nvPr>
        </p:nvSpPr>
        <p:spPr>
          <a:xfrm>
            <a:off x="457200" y="0"/>
            <a:ext cx="8229600" cy="1414462"/>
          </a:xfrm>
        </p:spPr>
        <p:txBody>
          <a:bodyPr>
            <a:noAutofit/>
          </a:bodyPr>
          <a:lstStyle/>
          <a:p>
            <a:pPr algn="l"/>
            <a:r>
              <a:rPr lang="en-US" altLang="en-US" sz="3200" dirty="0" smtClean="0">
                <a:ea typeface="ＭＳ Ｐゴシック" charset="-128"/>
              </a:rPr>
              <a:t>ROI and SROI:</a:t>
            </a:r>
            <a:r>
              <a:rPr lang="en-US" altLang="en-US" sz="3200" dirty="0">
                <a:ea typeface="ＭＳ Ｐゴシック" charset="-128"/>
              </a:rPr>
              <a:t/>
            </a:r>
            <a:br>
              <a:rPr lang="en-US" altLang="en-US" sz="3200" dirty="0">
                <a:ea typeface="ＭＳ Ｐゴシック" charset="-128"/>
              </a:rPr>
            </a:br>
            <a:r>
              <a:rPr lang="en-US" altLang="en-US" sz="2800" dirty="0" smtClean="0">
                <a:ea typeface="ＭＳ Ｐゴシック" charset="-128"/>
              </a:rPr>
              <a:t>Total </a:t>
            </a:r>
            <a:r>
              <a:rPr lang="en-US" altLang="en-US" sz="2800" dirty="0">
                <a:ea typeface="ＭＳ Ｐゴシック" charset="-128"/>
              </a:rPr>
              <a:t>Cost Per </a:t>
            </a:r>
            <a:r>
              <a:rPr lang="en-US" altLang="en-US" sz="2800" dirty="0" smtClean="0">
                <a:ea typeface="ＭＳ Ｐゴシック" charset="-128"/>
              </a:rPr>
              <a:t>Patient</a:t>
            </a:r>
            <a:r>
              <a:rPr lang="en-US" altLang="en-US" sz="2800" dirty="0">
                <a:ea typeface="ＭＳ Ｐゴシック" charset="-128"/>
              </a:rPr>
              <a:t> </a:t>
            </a:r>
            <a:r>
              <a:rPr lang="en-US" altLang="en-US" sz="2800" dirty="0" smtClean="0">
                <a:ea typeface="ＭＳ Ｐゴシック" charset="-128"/>
              </a:rPr>
              <a:t>ED Visits </a:t>
            </a:r>
            <a:r>
              <a:rPr lang="en-US" altLang="en-US" sz="2800" dirty="0">
                <a:ea typeface="ＭＳ Ｐゴシック" charset="-128"/>
              </a:rPr>
              <a:t>+ Admissions</a:t>
            </a:r>
            <a:br>
              <a:rPr lang="en-US" altLang="en-US" sz="2800" dirty="0">
                <a:ea typeface="ＭＳ Ｐゴシック" charset="-128"/>
              </a:rPr>
            </a:br>
            <a:r>
              <a:rPr lang="en-US" altLang="en-US" sz="2800" dirty="0" smtClean="0">
                <a:ea typeface="ＭＳ Ｐゴシック" charset="-128"/>
              </a:rPr>
              <a:t>N=102 </a:t>
            </a:r>
            <a:endParaRPr lang="en-US" altLang="en-US" sz="2800" dirty="0">
              <a:ea typeface="ＭＳ Ｐゴシック" charset="-128"/>
            </a:endParaRP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defTabSz="457200" eaLnBrk="0" fontAlgn="base" hangingPunct="0">
              <a:spcBef>
                <a:spcPct val="0"/>
              </a:spcBef>
              <a:spcAft>
                <a:spcPct val="0"/>
              </a:spcAft>
              <a:defRPr>
                <a:solidFill>
                  <a:schemeClr val="tx1"/>
                </a:solidFill>
                <a:latin typeface="Calibri" charset="0"/>
                <a:ea typeface="ＭＳ Ｐゴシック" charset="-128"/>
              </a:defRPr>
            </a:lvl6pPr>
            <a:lvl7pPr marL="2971800" indent="-228600" defTabSz="457200" eaLnBrk="0" fontAlgn="base" hangingPunct="0">
              <a:spcBef>
                <a:spcPct val="0"/>
              </a:spcBef>
              <a:spcAft>
                <a:spcPct val="0"/>
              </a:spcAft>
              <a:defRPr>
                <a:solidFill>
                  <a:schemeClr val="tx1"/>
                </a:solidFill>
                <a:latin typeface="Calibri" charset="0"/>
                <a:ea typeface="ＭＳ Ｐゴシック" charset="-128"/>
              </a:defRPr>
            </a:lvl7pPr>
            <a:lvl8pPr marL="3429000" indent="-228600" defTabSz="457200" eaLnBrk="0" fontAlgn="base" hangingPunct="0">
              <a:spcBef>
                <a:spcPct val="0"/>
              </a:spcBef>
              <a:spcAft>
                <a:spcPct val="0"/>
              </a:spcAft>
              <a:defRPr>
                <a:solidFill>
                  <a:schemeClr val="tx1"/>
                </a:solidFill>
                <a:latin typeface="Calibri" charset="0"/>
                <a:ea typeface="ＭＳ Ｐゴシック" charset="-128"/>
              </a:defRPr>
            </a:lvl8pPr>
            <a:lvl9pPr marL="3886200" indent="-228600" defTabSz="4572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5AAC12A1-5D7C-2449-ABF5-1982D895B358}" type="slidenum">
              <a:rPr lang="en-US" altLang="en-US">
                <a:solidFill>
                  <a:prstClr val="white"/>
                </a:solidFill>
                <a:latin typeface="Arial" charset="0"/>
              </a:rPr>
              <a:pPr eaLnBrk="1" hangingPunct="1"/>
              <a:t>22</a:t>
            </a:fld>
            <a:endParaRPr lang="en-US" altLang="en-US" dirty="0">
              <a:solidFill>
                <a:prstClr val="white"/>
              </a:solidFill>
              <a:latin typeface="Arial" charset="0"/>
            </a:endParaRPr>
          </a:p>
        </p:txBody>
      </p:sp>
      <p:sp>
        <p:nvSpPr>
          <p:cNvPr id="10243" name="TextBox 2"/>
          <p:cNvSpPr txBox="1">
            <a:spLocks noChangeArrowheads="1"/>
          </p:cNvSpPr>
          <p:nvPr/>
        </p:nvSpPr>
        <p:spPr bwMode="auto">
          <a:xfrm>
            <a:off x="3616325" y="6340475"/>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Arial" charset="0"/>
                <a:ea typeface="ＭＳ Ｐゴシック" charset="-128"/>
              </a:defRPr>
            </a:lvl1pPr>
            <a:lvl2pPr marL="742950" indent="-285750" eaLnBrk="0" hangingPunct="0">
              <a:spcBef>
                <a:spcPct val="20000"/>
              </a:spcBef>
              <a:buFont typeface="Arial" charset="0"/>
              <a:buChar char="–"/>
              <a:defRPr sz="2800">
                <a:solidFill>
                  <a:schemeClr val="tx1"/>
                </a:solidFill>
                <a:latin typeface="Arial" charset="0"/>
                <a:ea typeface="ＭＳ Ｐゴシック" charset="-128"/>
              </a:defRPr>
            </a:lvl2pPr>
            <a:lvl3pPr marL="1143000" indent="-228600" eaLnBrk="0" hangingPunct="0">
              <a:spcBef>
                <a:spcPct val="20000"/>
              </a:spcBef>
              <a:buFont typeface="Arial" charset="0"/>
              <a:buChar char="•"/>
              <a:defRPr sz="2400">
                <a:solidFill>
                  <a:schemeClr val="tx1"/>
                </a:solidFill>
                <a:latin typeface="Arial" charset="0"/>
                <a:ea typeface="ＭＳ Ｐゴシック" charset="-128"/>
              </a:defRPr>
            </a:lvl3pPr>
            <a:lvl4pPr marL="1600200" indent="-228600" eaLnBrk="0" hangingPunct="0">
              <a:spcBef>
                <a:spcPct val="20000"/>
              </a:spcBef>
              <a:buFont typeface="Arial" charset="0"/>
              <a:buChar char="–"/>
              <a:defRPr sz="2000">
                <a:solidFill>
                  <a:schemeClr val="tx1"/>
                </a:solidFill>
                <a:latin typeface="Arial" charset="0"/>
                <a:ea typeface="ＭＳ Ｐゴシック" charset="-128"/>
              </a:defRPr>
            </a:lvl4pPr>
            <a:lvl5pPr marL="2057400" indent="-228600" eaLnBrk="0" hangingPunct="0">
              <a:spcBef>
                <a:spcPct val="20000"/>
              </a:spcBef>
              <a:buFont typeface="Arial" charset="0"/>
              <a:buChar char="»"/>
              <a:defRPr sz="2000">
                <a:solidFill>
                  <a:schemeClr val="tx1"/>
                </a:solidFill>
                <a:latin typeface="Arial"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ＭＳ Ｐゴシック" charset="-128"/>
              </a:defRPr>
            </a:lvl9pPr>
          </a:lstStyle>
          <a:p>
            <a:pPr eaLnBrk="1" hangingPunct="1">
              <a:spcBef>
                <a:spcPct val="0"/>
              </a:spcBef>
              <a:buFontTx/>
              <a:buNone/>
            </a:pPr>
            <a:endParaRPr lang="en-US" altLang="en-US" sz="1800" dirty="0">
              <a:solidFill>
                <a:prstClr val="black"/>
              </a:solidFill>
              <a:latin typeface="Calibri" charset="0"/>
            </a:endParaRPr>
          </a:p>
        </p:txBody>
      </p:sp>
      <p:graphicFrame>
        <p:nvGraphicFramePr>
          <p:cNvPr id="10244" name="Object 2"/>
          <p:cNvGraphicFramePr>
            <a:graphicFrameLocks noGrp="1" noChangeAspect="1"/>
          </p:cNvGraphicFramePr>
          <p:nvPr>
            <p:extLst/>
          </p:nvPr>
        </p:nvGraphicFramePr>
        <p:xfrm>
          <a:off x="685800" y="1146811"/>
          <a:ext cx="7361238" cy="4263389"/>
        </p:xfrm>
        <a:graphic>
          <a:graphicData uri="http://schemas.openxmlformats.org/presentationml/2006/ole">
            <mc:AlternateContent xmlns:mc="http://schemas.openxmlformats.org/markup-compatibility/2006">
              <mc:Choice xmlns:v="urn:schemas-microsoft-com:vml" Requires="v">
                <p:oleObj spid="_x0000_s4113" r:id="rId5" imgW="7590178" imgH="4578493" progId="Excel.Sheet.8">
                  <p:embed/>
                </p:oleObj>
              </mc:Choice>
              <mc:Fallback>
                <p:oleObj r:id="rId5" imgW="7590178" imgH="4578493" progId="Excel.Sheet.8">
                  <p:embed/>
                  <p:pic>
                    <p:nvPicPr>
                      <p:cNvPr id="0" name=""/>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1146811"/>
                        <a:ext cx="7361238" cy="4263389"/>
                      </a:xfrm>
                      <a:prstGeom prst="rect">
                        <a:avLst/>
                      </a:prstGeom>
                      <a:noFill/>
                      <a:ln>
                        <a:noFill/>
                      </a:ln>
                      <a:extLst/>
                    </p:spPr>
                  </p:pic>
                </p:oleObj>
              </mc:Fallback>
            </mc:AlternateContent>
          </a:graphicData>
        </a:graphic>
      </p:graphicFrame>
      <p:sp>
        <p:nvSpPr>
          <p:cNvPr id="20" name="TextBox 19"/>
          <p:cNvSpPr txBox="1"/>
          <p:nvPr/>
        </p:nvSpPr>
        <p:spPr>
          <a:xfrm>
            <a:off x="1885950" y="5040868"/>
            <a:ext cx="2765425" cy="369332"/>
          </a:xfrm>
          <a:prstGeom prst="rect">
            <a:avLst/>
          </a:prstGeom>
          <a:noFill/>
        </p:spPr>
        <p:txBody>
          <a:bodyPr>
            <a:spAutoFit/>
          </a:bodyPr>
          <a:lstStyle/>
          <a:p>
            <a:pPr algn="ctr">
              <a:defRPr/>
            </a:pPr>
            <a:r>
              <a:rPr lang="en-US" b="1" dirty="0">
                <a:solidFill>
                  <a:srgbClr val="9BBB59">
                    <a:lumMod val="50000"/>
                  </a:srgbClr>
                </a:solidFill>
                <a:latin typeface="Calibri" pitchFamily="34" charset="0"/>
                <a:ea typeface="ＭＳ Ｐゴシック" pitchFamily="34" charset="-128"/>
              </a:rPr>
              <a:t>Comparison </a:t>
            </a:r>
            <a:r>
              <a:rPr lang="en-US" b="1" dirty="0" smtClean="0">
                <a:solidFill>
                  <a:srgbClr val="9BBB59">
                    <a:lumMod val="50000"/>
                  </a:srgbClr>
                </a:solidFill>
                <a:latin typeface="Calibri" pitchFamily="34" charset="0"/>
                <a:ea typeface="ＭＳ Ｐゴシック" pitchFamily="34" charset="-128"/>
              </a:rPr>
              <a:t>Population</a:t>
            </a:r>
            <a:endParaRPr lang="en-US" b="1" dirty="0">
              <a:solidFill>
                <a:srgbClr val="9BBB59">
                  <a:lumMod val="50000"/>
                </a:srgbClr>
              </a:solidFill>
              <a:latin typeface="Calibri" pitchFamily="34" charset="0"/>
              <a:ea typeface="ＭＳ Ｐゴシック" pitchFamily="34" charset="-128"/>
            </a:endParaRPr>
          </a:p>
        </p:txBody>
      </p:sp>
      <p:sp>
        <p:nvSpPr>
          <p:cNvPr id="21" name="TextBox 20"/>
          <p:cNvSpPr txBox="1"/>
          <p:nvPr/>
        </p:nvSpPr>
        <p:spPr>
          <a:xfrm>
            <a:off x="4800600" y="5040868"/>
            <a:ext cx="3249612" cy="369332"/>
          </a:xfrm>
          <a:prstGeom prst="rect">
            <a:avLst/>
          </a:prstGeom>
          <a:noFill/>
        </p:spPr>
        <p:txBody>
          <a:bodyPr wrap="square">
            <a:spAutoFit/>
          </a:bodyPr>
          <a:lstStyle/>
          <a:p>
            <a:pPr algn="ctr">
              <a:defRPr/>
            </a:pPr>
            <a:r>
              <a:rPr lang="en-US" b="1" dirty="0">
                <a:solidFill>
                  <a:srgbClr val="4F81BD">
                    <a:lumMod val="50000"/>
                  </a:srgbClr>
                </a:solidFill>
                <a:latin typeface="Calibri" pitchFamily="34" charset="0"/>
                <a:ea typeface="ＭＳ Ｐゴシック" pitchFamily="34" charset="-128"/>
              </a:rPr>
              <a:t>Community Asthma Initiative</a:t>
            </a:r>
          </a:p>
        </p:txBody>
      </p:sp>
      <p:sp>
        <p:nvSpPr>
          <p:cNvPr id="10248" name="TextBox 2"/>
          <p:cNvSpPr txBox="1">
            <a:spLocks noChangeArrowheads="1"/>
          </p:cNvSpPr>
          <p:nvPr/>
        </p:nvSpPr>
        <p:spPr bwMode="auto">
          <a:xfrm>
            <a:off x="3286125" y="6273800"/>
            <a:ext cx="367823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Arial" charset="0"/>
                <a:ea typeface="ＭＳ Ｐゴシック" charset="-128"/>
              </a:defRPr>
            </a:lvl1pPr>
            <a:lvl2pPr marL="742950" indent="-285750" eaLnBrk="0" hangingPunct="0">
              <a:spcBef>
                <a:spcPct val="20000"/>
              </a:spcBef>
              <a:buFont typeface="Arial" charset="0"/>
              <a:buChar char="–"/>
              <a:defRPr sz="2800">
                <a:solidFill>
                  <a:schemeClr val="tx1"/>
                </a:solidFill>
                <a:latin typeface="Arial" charset="0"/>
                <a:ea typeface="ＭＳ Ｐゴシック" charset="-128"/>
              </a:defRPr>
            </a:lvl2pPr>
            <a:lvl3pPr marL="1143000" indent="-228600" eaLnBrk="0" hangingPunct="0">
              <a:spcBef>
                <a:spcPct val="20000"/>
              </a:spcBef>
              <a:buFont typeface="Arial" charset="0"/>
              <a:buChar char="•"/>
              <a:defRPr sz="2400">
                <a:solidFill>
                  <a:schemeClr val="tx1"/>
                </a:solidFill>
                <a:latin typeface="Arial" charset="0"/>
                <a:ea typeface="ＭＳ Ｐゴシック" charset="-128"/>
              </a:defRPr>
            </a:lvl3pPr>
            <a:lvl4pPr marL="1600200" indent="-228600" eaLnBrk="0" hangingPunct="0">
              <a:spcBef>
                <a:spcPct val="20000"/>
              </a:spcBef>
              <a:buFont typeface="Arial" charset="0"/>
              <a:buChar char="–"/>
              <a:defRPr sz="2000">
                <a:solidFill>
                  <a:schemeClr val="tx1"/>
                </a:solidFill>
                <a:latin typeface="Arial" charset="0"/>
                <a:ea typeface="ＭＳ Ｐゴシック" charset="-128"/>
              </a:defRPr>
            </a:lvl4pPr>
            <a:lvl5pPr marL="2057400" indent="-228600" eaLnBrk="0" hangingPunct="0">
              <a:spcBef>
                <a:spcPct val="20000"/>
              </a:spcBef>
              <a:buFont typeface="Arial" charset="0"/>
              <a:buChar char="»"/>
              <a:defRPr sz="2000">
                <a:solidFill>
                  <a:schemeClr val="tx1"/>
                </a:solidFill>
                <a:latin typeface="Arial"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ＭＳ Ｐゴシック" charset="-128"/>
              </a:defRPr>
            </a:lvl9pPr>
          </a:lstStyle>
          <a:p>
            <a:pPr eaLnBrk="1" hangingPunct="1">
              <a:spcBef>
                <a:spcPct val="0"/>
              </a:spcBef>
              <a:buFontTx/>
              <a:buNone/>
            </a:pPr>
            <a:r>
              <a:rPr lang="en-US" altLang="en-US" sz="1000" b="1" dirty="0">
                <a:solidFill>
                  <a:prstClr val="black"/>
                </a:solidFill>
                <a:latin typeface="Calibri" charset="0"/>
              </a:rPr>
              <a:t>Woods ER, et al. Community Asthma Initiative: Evaluation of a Quality Improvement Program for Comprehensive Asthma Care. </a:t>
            </a:r>
            <a:r>
              <a:rPr lang="en-US" altLang="en-US" sz="1000" b="1" i="1" dirty="0">
                <a:solidFill>
                  <a:prstClr val="black"/>
                </a:solidFill>
                <a:latin typeface="Calibri" charset="0"/>
              </a:rPr>
              <a:t>Pediatrics</a:t>
            </a:r>
            <a:r>
              <a:rPr lang="en-US" altLang="en-US" sz="1000" b="1" dirty="0">
                <a:solidFill>
                  <a:prstClr val="black"/>
                </a:solidFill>
                <a:latin typeface="Calibri" charset="0"/>
              </a:rPr>
              <a:t>, 2012;129:465-472.</a:t>
            </a:r>
            <a:endParaRPr lang="en-US" altLang="en-US" sz="900" b="1" dirty="0">
              <a:solidFill>
                <a:prstClr val="black"/>
              </a:solidFill>
              <a:latin typeface="Calibri" charset="0"/>
            </a:endParaRPr>
          </a:p>
        </p:txBody>
      </p:sp>
      <p:sp>
        <p:nvSpPr>
          <p:cNvPr id="2" name="TextBox 1"/>
          <p:cNvSpPr txBox="1"/>
          <p:nvPr/>
        </p:nvSpPr>
        <p:spPr>
          <a:xfrm>
            <a:off x="990600" y="5388114"/>
            <a:ext cx="7543800" cy="707886"/>
          </a:xfrm>
          <a:prstGeom prst="rect">
            <a:avLst/>
          </a:prstGeom>
          <a:noFill/>
        </p:spPr>
        <p:txBody>
          <a:bodyPr wrap="square" rtlCol="0">
            <a:spAutoFit/>
          </a:bodyPr>
          <a:lstStyle/>
          <a:p>
            <a:pPr algn="ctr"/>
            <a:r>
              <a:rPr lang="en-US" altLang="en-US" sz="2000" b="1" dirty="0">
                <a:solidFill>
                  <a:prstClr val="black"/>
                </a:solidFill>
                <a:ea typeface="ＭＳ Ｐゴシック" charset="-128"/>
              </a:rPr>
              <a:t>Return on Investment = 1.46  </a:t>
            </a:r>
            <a:br>
              <a:rPr lang="en-US" altLang="en-US" sz="2000" b="1" dirty="0">
                <a:solidFill>
                  <a:prstClr val="black"/>
                </a:solidFill>
                <a:ea typeface="ＭＳ Ｐゴシック" charset="-128"/>
              </a:rPr>
            </a:br>
            <a:r>
              <a:rPr lang="en-US" altLang="en-US" sz="2000" b="1" dirty="0">
                <a:solidFill>
                  <a:prstClr val="black"/>
                </a:solidFill>
                <a:ea typeface="ＭＳ Ｐゴシック" charset="-128"/>
              </a:rPr>
              <a:t>Social Return on Investment = 1.73</a:t>
            </a:r>
            <a:endParaRPr lang="en-US" sz="2000" b="1" dirty="0">
              <a:solidFill>
                <a:prstClr val="black"/>
              </a:solidFill>
            </a:endParaRPr>
          </a:p>
        </p:txBody>
      </p:sp>
    </p:spTree>
    <p:extLst>
      <p:ext uri="{BB962C8B-B14F-4D97-AF65-F5344CB8AC3E}">
        <p14:creationId xmlns:p14="http://schemas.microsoft.com/office/powerpoint/2010/main" val="7331299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pPr algn="l"/>
            <a:r>
              <a:rPr lang="en-US" sz="3200" dirty="0" smtClean="0"/>
              <a:t>Driving Financing Strategies</a:t>
            </a:r>
            <a:endParaRPr lang="en-US" sz="3200" dirty="0"/>
          </a:p>
        </p:txBody>
      </p:sp>
      <p:sp>
        <p:nvSpPr>
          <p:cNvPr id="4" name="Slide Number Placeholder 3"/>
          <p:cNvSpPr>
            <a:spLocks noGrp="1"/>
          </p:cNvSpPr>
          <p:nvPr>
            <p:ph type="sldNum" sz="quarter" idx="11"/>
          </p:nvPr>
        </p:nvSpPr>
        <p:spPr/>
        <p:txBody>
          <a:bodyPr/>
          <a:lstStyle/>
          <a:p>
            <a:fld id="{384A48CB-E223-4EAC-B22F-3204548C96F0}" type="slidenum">
              <a:rPr lang="en-US" smtClean="0">
                <a:solidFill>
                  <a:prstClr val="black"/>
                </a:solidFill>
              </a:rPr>
              <a:pPr/>
              <a:t>23</a:t>
            </a:fld>
            <a:endParaRPr lang="en-US">
              <a:solidFill>
                <a:prstClr val="black"/>
              </a:solidFill>
            </a:endParaRPr>
          </a:p>
        </p:txBody>
      </p:sp>
      <p:graphicFrame>
        <p:nvGraphicFramePr>
          <p:cNvPr id="6" name="Diagram 5"/>
          <p:cNvGraphicFramePr/>
          <p:nvPr>
            <p:extLst/>
          </p:nvPr>
        </p:nvGraphicFramePr>
        <p:xfrm>
          <a:off x="457200" y="1320800"/>
          <a:ext cx="7848600" cy="523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752896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0"/>
            <a:ext cx="8229600" cy="1268896"/>
          </a:xfrm>
        </p:spPr>
        <p:txBody>
          <a:bodyPr>
            <a:noAutofit/>
          </a:bodyPr>
          <a:lstStyle/>
          <a:p>
            <a:pPr algn="l"/>
            <a:r>
              <a:rPr lang="en-US" altLang="en-US" sz="3200" dirty="0" smtClean="0">
                <a:ea typeface="ＭＳ Ｐゴシック" charset="-128"/>
              </a:rPr>
              <a:t>Children’s High-Risk Asthma Bundled Payment (Medicaid Pilot)</a:t>
            </a:r>
            <a:endParaRPr lang="en-US" altLang="en-US" sz="3200" dirty="0">
              <a:ea typeface="ＭＳ Ｐゴシック" charset="-128"/>
            </a:endParaRPr>
          </a:p>
        </p:txBody>
      </p:sp>
      <p:sp>
        <p:nvSpPr>
          <p:cNvPr id="12292"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128"/>
              </a:defRPr>
            </a:lvl1pPr>
            <a:lvl2pPr marL="742950" indent="-285750" eaLnBrk="0" hangingPunct="0">
              <a:defRPr>
                <a:solidFill>
                  <a:schemeClr val="tx1"/>
                </a:solidFill>
                <a:latin typeface="Calibri" charset="0"/>
                <a:ea typeface="ＭＳ Ｐゴシック" charset="-128"/>
              </a:defRPr>
            </a:lvl2pPr>
            <a:lvl3pPr marL="1143000" indent="-228600" eaLnBrk="0" hangingPunct="0">
              <a:defRPr>
                <a:solidFill>
                  <a:schemeClr val="tx1"/>
                </a:solidFill>
                <a:latin typeface="Calibri" charset="0"/>
                <a:ea typeface="ＭＳ Ｐゴシック" charset="-128"/>
              </a:defRPr>
            </a:lvl3pPr>
            <a:lvl4pPr marL="1600200" indent="-228600" eaLnBrk="0" hangingPunct="0">
              <a:defRPr>
                <a:solidFill>
                  <a:schemeClr val="tx1"/>
                </a:solidFill>
                <a:latin typeface="Calibri" charset="0"/>
                <a:ea typeface="ＭＳ Ｐゴシック" charset="-128"/>
              </a:defRPr>
            </a:lvl4pPr>
            <a:lvl5pPr marL="2057400" indent="-228600" eaLnBrk="0" hangingPunct="0">
              <a:defRPr>
                <a:solidFill>
                  <a:schemeClr val="tx1"/>
                </a:solidFill>
                <a:latin typeface="Calibri" charset="0"/>
                <a:ea typeface="ＭＳ Ｐゴシック" charset="-128"/>
              </a:defRPr>
            </a:lvl5pPr>
            <a:lvl6pPr marL="2514600" indent="-228600" defTabSz="457200" eaLnBrk="0" fontAlgn="base" hangingPunct="0">
              <a:spcBef>
                <a:spcPct val="0"/>
              </a:spcBef>
              <a:spcAft>
                <a:spcPct val="0"/>
              </a:spcAft>
              <a:defRPr>
                <a:solidFill>
                  <a:schemeClr val="tx1"/>
                </a:solidFill>
                <a:latin typeface="Calibri" charset="0"/>
                <a:ea typeface="ＭＳ Ｐゴシック" charset="-128"/>
              </a:defRPr>
            </a:lvl6pPr>
            <a:lvl7pPr marL="2971800" indent="-228600" defTabSz="457200" eaLnBrk="0" fontAlgn="base" hangingPunct="0">
              <a:spcBef>
                <a:spcPct val="0"/>
              </a:spcBef>
              <a:spcAft>
                <a:spcPct val="0"/>
              </a:spcAft>
              <a:defRPr>
                <a:solidFill>
                  <a:schemeClr val="tx1"/>
                </a:solidFill>
                <a:latin typeface="Calibri" charset="0"/>
                <a:ea typeface="ＭＳ Ｐゴシック" charset="-128"/>
              </a:defRPr>
            </a:lvl7pPr>
            <a:lvl8pPr marL="3429000" indent="-228600" defTabSz="457200" eaLnBrk="0" fontAlgn="base" hangingPunct="0">
              <a:spcBef>
                <a:spcPct val="0"/>
              </a:spcBef>
              <a:spcAft>
                <a:spcPct val="0"/>
              </a:spcAft>
              <a:defRPr>
                <a:solidFill>
                  <a:schemeClr val="tx1"/>
                </a:solidFill>
                <a:latin typeface="Calibri" charset="0"/>
                <a:ea typeface="ＭＳ Ｐゴシック" charset="-128"/>
              </a:defRPr>
            </a:lvl8pPr>
            <a:lvl9pPr marL="3886200" indent="-228600" defTabSz="457200" eaLnBrk="0" fontAlgn="base" hangingPunct="0">
              <a:spcBef>
                <a:spcPct val="0"/>
              </a:spcBef>
              <a:spcAft>
                <a:spcPct val="0"/>
              </a:spcAft>
              <a:defRPr>
                <a:solidFill>
                  <a:schemeClr val="tx1"/>
                </a:solidFill>
                <a:latin typeface="Calibri" charset="0"/>
                <a:ea typeface="ＭＳ Ｐゴシック" charset="-128"/>
              </a:defRPr>
            </a:lvl9pPr>
          </a:lstStyle>
          <a:p>
            <a:pPr eaLnBrk="1" hangingPunct="1"/>
            <a:fld id="{F6A96128-4703-B840-8593-10250BE09A2F}" type="slidenum">
              <a:rPr lang="en-US" altLang="en-US">
                <a:solidFill>
                  <a:srgbClr val="FFFFFF"/>
                </a:solidFill>
                <a:latin typeface="Arial" charset="0"/>
              </a:rPr>
              <a:pPr eaLnBrk="1" hangingPunct="1"/>
              <a:t>24</a:t>
            </a:fld>
            <a:endParaRPr lang="en-US" altLang="en-US">
              <a:solidFill>
                <a:srgbClr val="FFFFFF"/>
              </a:solidFill>
              <a:latin typeface="Arial" charset="0"/>
            </a:endParaRPr>
          </a:p>
        </p:txBody>
      </p:sp>
      <p:graphicFrame>
        <p:nvGraphicFramePr>
          <p:cNvPr id="2" name="Diagram 1"/>
          <p:cNvGraphicFramePr/>
          <p:nvPr>
            <p:extLst/>
          </p:nvPr>
        </p:nvGraphicFramePr>
        <p:xfrm>
          <a:off x="990600" y="1524000"/>
          <a:ext cx="7162800" cy="42842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51637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0"/>
            <a:ext cx="8229600" cy="955675"/>
          </a:xfrm>
        </p:spPr>
        <p:txBody>
          <a:bodyPr/>
          <a:lstStyle/>
          <a:p>
            <a:pPr algn="l" eaLnBrk="1" hangingPunct="1"/>
            <a:r>
              <a:rPr lang="en-US" sz="3200" dirty="0" smtClean="0">
                <a:latin typeface="Arial" charset="0"/>
              </a:rPr>
              <a:t>Future </a:t>
            </a:r>
            <a:r>
              <a:rPr lang="en-US" sz="3200" dirty="0">
                <a:latin typeface="Arial" charset="0"/>
              </a:rPr>
              <a:t>Efforts</a:t>
            </a:r>
          </a:p>
        </p:txBody>
      </p:sp>
      <p:sp>
        <p:nvSpPr>
          <p:cNvPr id="23555" name="Content Placeholder 2"/>
          <p:cNvSpPr>
            <a:spLocks noGrp="1"/>
          </p:cNvSpPr>
          <p:nvPr>
            <p:ph idx="1"/>
          </p:nvPr>
        </p:nvSpPr>
        <p:spPr>
          <a:xfrm>
            <a:off x="228600" y="990600"/>
            <a:ext cx="5105400" cy="5105400"/>
          </a:xfrm>
        </p:spPr>
        <p:txBody>
          <a:bodyPr>
            <a:normAutofit lnSpcReduction="10000"/>
          </a:bodyPr>
          <a:lstStyle/>
          <a:p>
            <a:pPr marL="0" indent="0" eaLnBrk="1" hangingPunct="1">
              <a:buNone/>
            </a:pPr>
            <a:r>
              <a:rPr lang="en-US" sz="2200" dirty="0" smtClean="0">
                <a:latin typeface="Arial" charset="0"/>
              </a:rPr>
              <a:t>CAI </a:t>
            </a:r>
            <a:r>
              <a:rPr lang="en-US" sz="2200" dirty="0">
                <a:latin typeface="Arial" charset="0"/>
              </a:rPr>
              <a:t>model adjusted for </a:t>
            </a:r>
            <a:r>
              <a:rPr lang="en-US" sz="2200" dirty="0" smtClean="0">
                <a:latin typeface="Arial" charset="0"/>
              </a:rPr>
              <a:t>Medical Home practices</a:t>
            </a:r>
            <a:r>
              <a:rPr lang="en-US" sz="2200" dirty="0">
                <a:latin typeface="Arial" charset="0"/>
              </a:rPr>
              <a:t>, Community Health Centers </a:t>
            </a:r>
          </a:p>
          <a:p>
            <a:pPr lvl="1" eaLnBrk="1" hangingPunct="1">
              <a:buFont typeface="Wingdings" charset="2"/>
              <a:buChar char="Ø"/>
            </a:pPr>
            <a:r>
              <a:rPr lang="en-US" sz="2200" dirty="0">
                <a:latin typeface="Arial" charset="0"/>
              </a:rPr>
              <a:t>Population management needed</a:t>
            </a:r>
          </a:p>
          <a:p>
            <a:pPr marL="0" indent="0" eaLnBrk="1" hangingPunct="1">
              <a:buNone/>
            </a:pPr>
            <a:endParaRPr lang="en-US" sz="1050" dirty="0" smtClean="0">
              <a:latin typeface="Arial" charset="0"/>
            </a:endParaRPr>
          </a:p>
          <a:p>
            <a:pPr marL="0" indent="0" eaLnBrk="1" hangingPunct="1">
              <a:buNone/>
            </a:pPr>
            <a:r>
              <a:rPr lang="en-US" sz="2200" dirty="0" smtClean="0">
                <a:latin typeface="Arial" charset="0"/>
              </a:rPr>
              <a:t>Collaborate </a:t>
            </a:r>
            <a:r>
              <a:rPr lang="en-US" sz="2200" dirty="0">
                <a:latin typeface="Arial" charset="0"/>
              </a:rPr>
              <a:t>with insurers:</a:t>
            </a:r>
          </a:p>
          <a:p>
            <a:pPr lvl="1" eaLnBrk="1" hangingPunct="1">
              <a:buFont typeface="Wingdings" charset="2"/>
              <a:buChar char="Ø"/>
            </a:pPr>
            <a:r>
              <a:rPr lang="en-US" sz="2200" dirty="0">
                <a:latin typeface="Arial" charset="0"/>
              </a:rPr>
              <a:t>Bundled or case-based payments for </a:t>
            </a:r>
            <a:r>
              <a:rPr lang="en-US" sz="2200" dirty="0" smtClean="0">
                <a:latin typeface="Arial" charset="0"/>
              </a:rPr>
              <a:t>typically </a:t>
            </a:r>
            <a:r>
              <a:rPr lang="en-US" sz="2200" dirty="0">
                <a:latin typeface="Arial" charset="0"/>
              </a:rPr>
              <a:t>non-reimbursable </a:t>
            </a:r>
            <a:r>
              <a:rPr lang="en-US" sz="2200" dirty="0" smtClean="0">
                <a:latin typeface="Arial" charset="0"/>
              </a:rPr>
              <a:t>services</a:t>
            </a:r>
          </a:p>
          <a:p>
            <a:pPr marL="0" indent="0">
              <a:buNone/>
            </a:pPr>
            <a:endParaRPr lang="en-US" sz="1050" dirty="0" smtClean="0">
              <a:latin typeface="Arial" charset="0"/>
            </a:endParaRPr>
          </a:p>
          <a:p>
            <a:pPr marL="0" indent="0">
              <a:buNone/>
            </a:pPr>
            <a:r>
              <a:rPr lang="en-US" sz="2200" dirty="0" smtClean="0">
                <a:latin typeface="Arial" charset="0"/>
              </a:rPr>
              <a:t>Replication </a:t>
            </a:r>
            <a:r>
              <a:rPr lang="en-US" sz="2200" dirty="0">
                <a:latin typeface="Arial" charset="0"/>
              </a:rPr>
              <a:t>of CAI model manual:</a:t>
            </a:r>
          </a:p>
          <a:p>
            <a:pPr lvl="1">
              <a:buFont typeface="Wingdings" charset="2"/>
              <a:buChar char="Ø"/>
            </a:pPr>
            <a:r>
              <a:rPr lang="en-US" sz="2200" dirty="0">
                <a:latin typeface="Arial" charset="0"/>
              </a:rPr>
              <a:t>Alabama training and replication manual (American Academy of Pediatrics funding)</a:t>
            </a:r>
          </a:p>
          <a:p>
            <a:pPr lvl="1">
              <a:buFont typeface="Wingdings" charset="2"/>
              <a:buChar char="Ø"/>
            </a:pPr>
            <a:r>
              <a:rPr lang="en-US" sz="2200" dirty="0">
                <a:latin typeface="Arial" charset="0"/>
              </a:rPr>
              <a:t>UMass Memorial Medical Center </a:t>
            </a:r>
            <a:r>
              <a:rPr lang="en-US" sz="2200" dirty="0" smtClean="0">
                <a:latin typeface="Arial" charset="0"/>
              </a:rPr>
              <a:t>training</a:t>
            </a:r>
          </a:p>
        </p:txBody>
      </p:sp>
      <p:pic>
        <p:nvPicPr>
          <p:cNvPr id="2355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1239280"/>
            <a:ext cx="3733800" cy="417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5562600" y="5598095"/>
            <a:ext cx="3352800" cy="430887"/>
          </a:xfrm>
          <a:prstGeom prst="rect">
            <a:avLst/>
          </a:prstGeom>
          <a:noFill/>
        </p:spPr>
        <p:txBody>
          <a:bodyPr wrap="square" rtlCol="0">
            <a:spAutoFit/>
          </a:bodyPr>
          <a:lstStyle/>
          <a:p>
            <a:pPr marL="0" lvl="2"/>
            <a:r>
              <a:rPr lang="en-US" sz="1100" dirty="0">
                <a:solidFill>
                  <a:prstClr val="black"/>
                </a:solidFill>
                <a:hlinkClick r:id="rId4"/>
              </a:rPr>
              <a:t>http://www.childrenshospital.org/centers-and-services/community-asthma-initiative-program</a:t>
            </a:r>
            <a:r>
              <a:rPr lang="en-US" sz="1100" dirty="0">
                <a:solidFill>
                  <a:prstClr val="black"/>
                </a:solidFill>
              </a:rPr>
              <a:t> </a:t>
            </a:r>
          </a:p>
        </p:txBody>
      </p:sp>
      <p:sp>
        <p:nvSpPr>
          <p:cNvPr id="3" name="Slide Number Placeholder 2"/>
          <p:cNvSpPr>
            <a:spLocks noGrp="1"/>
          </p:cNvSpPr>
          <p:nvPr>
            <p:ph type="sldNum" sz="quarter" idx="11"/>
          </p:nvPr>
        </p:nvSpPr>
        <p:spPr/>
        <p:txBody>
          <a:bodyPr/>
          <a:lstStyle/>
          <a:p>
            <a:fld id="{4A5B0909-9494-47E9-9FBF-14C8E904E907}"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15577888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458200" cy="4756150"/>
          </a:xfrm>
        </p:spPr>
        <p:txBody>
          <a:bodyPr>
            <a:normAutofit fontScale="62500" lnSpcReduction="20000"/>
          </a:bodyPr>
          <a:lstStyle/>
          <a:p>
            <a:pPr marL="0" indent="0">
              <a:buNone/>
              <a:defRPr/>
            </a:pPr>
            <a:r>
              <a:rPr lang="en-US" b="1" dirty="0" smtClean="0"/>
              <a:t>Community </a:t>
            </a:r>
            <a:r>
              <a:rPr lang="en-US" b="1" dirty="0"/>
              <a:t>Asthma Initiative (CAI</a:t>
            </a:r>
            <a:r>
              <a:rPr lang="en-US" b="1" dirty="0" smtClean="0"/>
              <a:t>) Team Contacts:</a:t>
            </a:r>
            <a:endParaRPr lang="en-US" b="1" dirty="0"/>
          </a:p>
          <a:p>
            <a:pPr marL="342900" lvl="1" indent="-342900">
              <a:buFont typeface="Arial" charset="0"/>
              <a:buChar char="•"/>
              <a:defRPr/>
            </a:pPr>
            <a:r>
              <a:rPr lang="en-US" sz="3200" b="1" dirty="0" smtClean="0"/>
              <a:t>Elizabeth </a:t>
            </a:r>
            <a:r>
              <a:rPr lang="en-US" sz="3200" b="1" dirty="0"/>
              <a:t>R. </a:t>
            </a:r>
            <a:r>
              <a:rPr lang="en-US" sz="3200" b="1" dirty="0" smtClean="0"/>
              <a:t>Woods, MD, MPH </a:t>
            </a:r>
          </a:p>
          <a:p>
            <a:pPr marL="400050" lvl="2" indent="0">
              <a:buNone/>
              <a:defRPr/>
            </a:pPr>
            <a:r>
              <a:rPr lang="en-US" sz="3200" dirty="0" smtClean="0"/>
              <a:t>Director of CAI and </a:t>
            </a:r>
            <a:r>
              <a:rPr lang="en-US" sz="3200" dirty="0"/>
              <a:t>Associate Chief, Division of Adolescent Medicine</a:t>
            </a:r>
          </a:p>
          <a:p>
            <a:pPr marL="400050" lvl="1" indent="0">
              <a:buNone/>
              <a:defRPr/>
            </a:pPr>
            <a:r>
              <a:rPr lang="en-US" sz="3200" dirty="0" smtClean="0">
                <a:hlinkClick r:id="rId3"/>
              </a:rPr>
              <a:t>Elizabeth.Woods@childrens.harvard.edu</a:t>
            </a:r>
            <a:endParaRPr lang="en-US" sz="3200" dirty="0" smtClean="0"/>
          </a:p>
          <a:p>
            <a:pPr marL="342900" lvl="1" indent="-342900">
              <a:buFont typeface="Arial" charset="0"/>
              <a:buChar char="•"/>
              <a:defRPr/>
            </a:pPr>
            <a:r>
              <a:rPr lang="en-US" sz="3200" b="1" dirty="0" smtClean="0"/>
              <a:t>Susan </a:t>
            </a:r>
            <a:r>
              <a:rPr lang="en-US" sz="3200" b="1" dirty="0"/>
              <a:t>J. </a:t>
            </a:r>
            <a:r>
              <a:rPr lang="en-US" sz="3200" b="1" dirty="0" smtClean="0"/>
              <a:t>Sommer, </a:t>
            </a:r>
            <a:r>
              <a:rPr lang="en-US" sz="3200" b="1" dirty="0"/>
              <a:t>MSN, WHNP-BC, AE-</a:t>
            </a:r>
            <a:r>
              <a:rPr lang="en-US" sz="3200" b="1" dirty="0" smtClean="0"/>
              <a:t>C</a:t>
            </a:r>
            <a:endParaRPr lang="en-US" sz="3200" b="1" dirty="0"/>
          </a:p>
          <a:p>
            <a:pPr marL="400050" lvl="2" indent="0">
              <a:buNone/>
              <a:defRPr/>
            </a:pPr>
            <a:r>
              <a:rPr lang="en-US" sz="3200" dirty="0" smtClean="0"/>
              <a:t>Clinical </a:t>
            </a:r>
            <a:r>
              <a:rPr lang="en-US" sz="3200" dirty="0"/>
              <a:t>Director, CAI</a:t>
            </a:r>
          </a:p>
          <a:p>
            <a:pPr marL="400050" lvl="1" indent="0">
              <a:buNone/>
              <a:defRPr/>
            </a:pPr>
            <a:r>
              <a:rPr lang="en-US" sz="3200" dirty="0" smtClean="0">
                <a:hlinkClick r:id="rId4"/>
              </a:rPr>
              <a:t>Susan.Sommer@childrens.harvard.edu</a:t>
            </a:r>
            <a:r>
              <a:rPr lang="en-US" sz="3200" dirty="0" smtClean="0"/>
              <a:t> </a:t>
            </a:r>
          </a:p>
          <a:p>
            <a:pPr>
              <a:defRPr/>
            </a:pPr>
            <a:r>
              <a:rPr lang="en-US" b="1" dirty="0" err="1" smtClean="0"/>
              <a:t>Urmi</a:t>
            </a:r>
            <a:r>
              <a:rPr lang="en-US" b="1" dirty="0" smtClean="0"/>
              <a:t> Bhaumik, </a:t>
            </a:r>
            <a:r>
              <a:rPr lang="en-US" b="1" dirty="0"/>
              <a:t>MBBS, MS, </a:t>
            </a:r>
            <a:r>
              <a:rPr lang="en-US" b="1" dirty="0" smtClean="0"/>
              <a:t>ScD</a:t>
            </a:r>
            <a:endParaRPr lang="en-US" baseline="30000" dirty="0"/>
          </a:p>
          <a:p>
            <a:pPr marL="400050" lvl="1" indent="0">
              <a:buNone/>
              <a:defRPr/>
            </a:pPr>
            <a:r>
              <a:rPr lang="en-US" sz="3200" dirty="0" smtClean="0"/>
              <a:t>Evaluation Manager</a:t>
            </a:r>
          </a:p>
          <a:p>
            <a:pPr marL="400050" lvl="1" indent="0">
              <a:buNone/>
              <a:defRPr/>
            </a:pPr>
            <a:r>
              <a:rPr lang="en-US" sz="3200" dirty="0" smtClean="0">
                <a:hlinkClick r:id="rId5"/>
              </a:rPr>
              <a:t>Urmi.Bhaumik@childrens.harvard.edu</a:t>
            </a:r>
            <a:r>
              <a:rPr lang="en-US" sz="3200" dirty="0" smtClean="0"/>
              <a:t>  </a:t>
            </a:r>
          </a:p>
          <a:p>
            <a:pPr marL="0" indent="0">
              <a:buNone/>
              <a:defRPr/>
            </a:pPr>
            <a:endParaRPr lang="en-US" sz="3400" b="1" dirty="0" smtClean="0"/>
          </a:p>
          <a:p>
            <a:pPr marL="0" indent="0">
              <a:buNone/>
              <a:defRPr/>
            </a:pPr>
            <a:r>
              <a:rPr lang="en-US" b="1" dirty="0"/>
              <a:t>Presenter: </a:t>
            </a:r>
          </a:p>
          <a:p>
            <a:pPr marL="0" indent="0">
              <a:buNone/>
              <a:defRPr/>
            </a:pPr>
            <a:r>
              <a:rPr lang="en-US" b="1" dirty="0"/>
              <a:t>Ayesha Cammaerts, </a:t>
            </a:r>
            <a:r>
              <a:rPr lang="en-US" b="1" dirty="0" smtClean="0"/>
              <a:t>MBA </a:t>
            </a:r>
            <a:r>
              <a:rPr lang="en-US" b="1" dirty="0"/>
              <a:t>- </a:t>
            </a:r>
            <a:r>
              <a:rPr lang="en-US" dirty="0"/>
              <a:t>Office of Community Health</a:t>
            </a:r>
            <a:endParaRPr lang="en-US" b="1" dirty="0"/>
          </a:p>
          <a:p>
            <a:pPr marL="0" indent="0">
              <a:buNone/>
              <a:defRPr/>
            </a:pPr>
            <a:r>
              <a:rPr lang="en-US" dirty="0"/>
              <a:t>Manager of Programs and Population Health</a:t>
            </a:r>
          </a:p>
          <a:p>
            <a:pPr marL="0" indent="0">
              <a:buNone/>
              <a:defRPr/>
            </a:pPr>
            <a:r>
              <a:rPr lang="en-US" dirty="0">
                <a:hlinkClick r:id="rId6"/>
              </a:rPr>
              <a:t>Ayesha.Cammaerts@childrens.harvard.edu</a:t>
            </a:r>
            <a:r>
              <a:rPr lang="en-US" dirty="0"/>
              <a:t> </a:t>
            </a:r>
          </a:p>
          <a:p>
            <a:pPr marL="0" indent="0">
              <a:buNone/>
              <a:defRPr/>
            </a:pPr>
            <a:endParaRPr lang="en-US" sz="3400" b="1" dirty="0" smtClean="0"/>
          </a:p>
          <a:p>
            <a:pPr marL="400050" lvl="1" indent="0">
              <a:buNone/>
              <a:defRPr/>
            </a:pPr>
            <a:endParaRPr lang="en-US" dirty="0" smtClean="0"/>
          </a:p>
          <a:p>
            <a:pPr marL="400050" lvl="1" indent="0">
              <a:buNone/>
              <a:defRPr/>
            </a:pPr>
            <a:endParaRPr lang="en-US" b="1" dirty="0"/>
          </a:p>
        </p:txBody>
      </p:sp>
      <p:sp>
        <p:nvSpPr>
          <p:cNvPr id="4" name="Slide Number Placeholder 3"/>
          <p:cNvSpPr>
            <a:spLocks noGrp="1"/>
          </p:cNvSpPr>
          <p:nvPr>
            <p:ph type="sldNum" sz="quarter" idx="11"/>
          </p:nvPr>
        </p:nvSpPr>
        <p:spPr/>
        <p:txBody>
          <a:bodyPr/>
          <a:lstStyle/>
          <a:p>
            <a:fld id="{384A48CB-E223-4EAC-B22F-3204548C96F0}" type="slidenum">
              <a:rPr lang="en-US" smtClean="0">
                <a:solidFill>
                  <a:prstClr val="black"/>
                </a:solidFill>
              </a:rPr>
              <a:pPr/>
              <a:t>26</a:t>
            </a:fld>
            <a:endParaRPr lang="en-US" dirty="0">
              <a:solidFill>
                <a:prstClr val="black"/>
              </a:solidFill>
            </a:endParaRPr>
          </a:p>
        </p:txBody>
      </p:sp>
      <p:sp>
        <p:nvSpPr>
          <p:cNvPr id="5" name="Title 1"/>
          <p:cNvSpPr txBox="1">
            <a:spLocks/>
          </p:cNvSpPr>
          <p:nvPr/>
        </p:nvSpPr>
        <p:spPr bwMode="auto">
          <a:xfrm>
            <a:off x="457200" y="0"/>
            <a:ext cx="8229600"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Arial" pitchFamily="34"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Arial" pitchFamily="34"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Arial" pitchFamily="34"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Arial" pitchFamily="34"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a:lstStyle>
          <a:p>
            <a:pPr algn="l"/>
            <a:r>
              <a:rPr lang="en-US" sz="3200" dirty="0" smtClean="0">
                <a:latin typeface="Arial" charset="0"/>
              </a:rPr>
              <a:t>Contact Information</a:t>
            </a:r>
            <a:endParaRPr lang="en-US" sz="3200" dirty="0">
              <a:latin typeface="Arial" charset="0"/>
            </a:endParaRPr>
          </a:p>
        </p:txBody>
      </p:sp>
    </p:spTree>
    <p:extLst>
      <p:ext uri="{BB962C8B-B14F-4D97-AF65-F5344CB8AC3E}">
        <p14:creationId xmlns:p14="http://schemas.microsoft.com/office/powerpoint/2010/main" val="17650212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04800" y="11113"/>
            <a:ext cx="8382000" cy="979487"/>
          </a:xfrm>
        </p:spPr>
        <p:txBody>
          <a:bodyPr/>
          <a:lstStyle/>
          <a:p>
            <a:pPr algn="l" eaLnBrk="1" hangingPunct="1"/>
            <a:r>
              <a:rPr lang="en-US" sz="3200" dirty="0">
                <a:latin typeface="Arial" charset="0"/>
              </a:rPr>
              <a:t>References</a:t>
            </a:r>
          </a:p>
        </p:txBody>
      </p:sp>
      <p:sp>
        <p:nvSpPr>
          <p:cNvPr id="25603" name="Content Placeholder 2"/>
          <p:cNvSpPr>
            <a:spLocks noGrp="1"/>
          </p:cNvSpPr>
          <p:nvPr>
            <p:ph idx="1"/>
          </p:nvPr>
        </p:nvSpPr>
        <p:spPr>
          <a:xfrm>
            <a:off x="152400" y="838200"/>
            <a:ext cx="8827376" cy="4610100"/>
          </a:xfrm>
        </p:spPr>
        <p:txBody>
          <a:bodyPr/>
          <a:lstStyle/>
          <a:p>
            <a:pPr marL="460375" indent="-460375" eaLnBrk="1" hangingPunct="1">
              <a:spcBef>
                <a:spcPct val="0"/>
              </a:spcBef>
              <a:buFont typeface="Arial" charset="0"/>
              <a:buAutoNum type="arabicPeriod"/>
            </a:pPr>
            <a:r>
              <a:rPr lang="en-US" sz="1600" dirty="0" err="1">
                <a:latin typeface="Arial" charset="0"/>
              </a:rPr>
              <a:t>Sommer</a:t>
            </a:r>
            <a:r>
              <a:rPr lang="en-US" sz="1600" dirty="0">
                <a:latin typeface="Arial" charset="0"/>
              </a:rPr>
              <a:t> S, </a:t>
            </a:r>
            <a:r>
              <a:rPr lang="en-US" sz="1600" dirty="0" err="1">
                <a:latin typeface="Arial" charset="0"/>
              </a:rPr>
              <a:t>Shurtleff</a:t>
            </a:r>
            <a:r>
              <a:rPr lang="en-US" sz="1600" dirty="0">
                <a:latin typeface="Arial" charset="0"/>
              </a:rPr>
              <a:t> J, Kelly P. Chapter 23: Asthma in Adults and Children. In: Lowenstein AJ, </a:t>
            </a:r>
            <a:r>
              <a:rPr lang="en-US" sz="1600" dirty="0" err="1">
                <a:latin typeface="Arial" charset="0"/>
              </a:rPr>
              <a:t>Foord</a:t>
            </a:r>
            <a:r>
              <a:rPr lang="en-US" sz="1600" dirty="0">
                <a:latin typeface="Arial" charset="0"/>
              </a:rPr>
              <a:t>-May L, Romano JC, eds. </a:t>
            </a:r>
            <a:r>
              <a:rPr lang="en-US" sz="1600" i="1" dirty="0">
                <a:latin typeface="Arial" charset="0"/>
              </a:rPr>
              <a:t>Teaching Strategies for Health Education and Health Promotion: Working with Patients, Families, and Communities</a:t>
            </a:r>
            <a:r>
              <a:rPr lang="en-US" sz="1600" dirty="0">
                <a:latin typeface="Arial" charset="0"/>
              </a:rPr>
              <a:t>. Sudbury, MA: Jones and Bartlett, 2009:425-458.</a:t>
            </a:r>
          </a:p>
          <a:p>
            <a:pPr marL="460375" indent="-460375" eaLnBrk="1" hangingPunct="1">
              <a:spcBef>
                <a:spcPct val="0"/>
              </a:spcBef>
              <a:buFont typeface="Arial" charset="0"/>
              <a:buAutoNum type="arabicPeriod"/>
            </a:pPr>
            <a:endParaRPr lang="en-US" sz="1000" dirty="0">
              <a:latin typeface="Arial" charset="0"/>
            </a:endParaRPr>
          </a:p>
          <a:p>
            <a:pPr marL="460375" indent="-460375" eaLnBrk="1" hangingPunct="1">
              <a:spcBef>
                <a:spcPct val="0"/>
              </a:spcBef>
              <a:buFont typeface="Arial" charset="0"/>
              <a:buAutoNum type="arabicPeriod"/>
            </a:pPr>
            <a:r>
              <a:rPr lang="en-US" sz="1600" dirty="0" err="1">
                <a:latin typeface="Arial" charset="0"/>
              </a:rPr>
              <a:t>Sommer</a:t>
            </a:r>
            <a:r>
              <a:rPr lang="en-US" sz="1600" dirty="0">
                <a:latin typeface="Arial" charset="0"/>
              </a:rPr>
              <a:t> SJ, </a:t>
            </a:r>
            <a:r>
              <a:rPr lang="en-US" sz="1600" dirty="0" err="1">
                <a:latin typeface="Arial" charset="0"/>
              </a:rPr>
              <a:t>Queenin</a:t>
            </a:r>
            <a:r>
              <a:rPr lang="en-US" sz="1600" dirty="0">
                <a:latin typeface="Arial" charset="0"/>
              </a:rPr>
              <a:t> LM, </a:t>
            </a:r>
            <a:r>
              <a:rPr lang="en-US" sz="1600" dirty="0" err="1">
                <a:latin typeface="Arial" charset="0"/>
              </a:rPr>
              <a:t>Nethersole</a:t>
            </a:r>
            <a:r>
              <a:rPr lang="en-US" sz="1600" dirty="0">
                <a:latin typeface="Arial" charset="0"/>
              </a:rPr>
              <a:t> S, Greenberg J, </a:t>
            </a:r>
            <a:r>
              <a:rPr lang="en-US" sz="1600" dirty="0" err="1">
                <a:latin typeface="Arial" charset="0"/>
              </a:rPr>
              <a:t>Bhaumik</a:t>
            </a:r>
            <a:r>
              <a:rPr lang="en-US" sz="1600" dirty="0">
                <a:latin typeface="Arial" charset="0"/>
              </a:rPr>
              <a:t> U, Chan E, Wilkinson RB, Dickerson DU, Woods ER. Children's Hospital Boston Community Asthma Initiative (CAI): Using Outcomes to Drive Policy Change. </a:t>
            </a:r>
            <a:r>
              <a:rPr lang="en-US" sz="1600" i="1" dirty="0" err="1">
                <a:latin typeface="Arial" charset="0"/>
              </a:rPr>
              <a:t>Prog</a:t>
            </a:r>
            <a:r>
              <a:rPr lang="en-US" sz="1600" i="1" dirty="0">
                <a:latin typeface="Arial" charset="0"/>
              </a:rPr>
              <a:t>. Community Health </a:t>
            </a:r>
            <a:r>
              <a:rPr lang="en-US" sz="1600" i="1" dirty="0" err="1">
                <a:latin typeface="Arial" charset="0"/>
              </a:rPr>
              <a:t>Partnersh</a:t>
            </a:r>
            <a:r>
              <a:rPr lang="en-US" sz="1600" i="1" dirty="0">
                <a:latin typeface="Arial" charset="0"/>
              </a:rPr>
              <a:t>,</a:t>
            </a:r>
            <a:r>
              <a:rPr lang="en-US" sz="1600" dirty="0">
                <a:latin typeface="Arial" charset="0"/>
              </a:rPr>
              <a:t> 2011;5(3):327-335.</a:t>
            </a:r>
          </a:p>
          <a:p>
            <a:pPr marL="460375" indent="-460375" eaLnBrk="1" hangingPunct="1">
              <a:spcBef>
                <a:spcPct val="0"/>
              </a:spcBef>
              <a:buFont typeface="Arial" charset="0"/>
              <a:buAutoNum type="arabicPeriod"/>
            </a:pPr>
            <a:endParaRPr lang="en-US" sz="1000" dirty="0">
              <a:latin typeface="Arial" charset="0"/>
            </a:endParaRPr>
          </a:p>
          <a:p>
            <a:pPr marL="460375" indent="-460375" eaLnBrk="1" hangingPunct="1">
              <a:spcBef>
                <a:spcPct val="0"/>
              </a:spcBef>
              <a:buFont typeface="Arial" charset="0"/>
              <a:buAutoNum type="arabicPeriod"/>
            </a:pPr>
            <a:r>
              <a:rPr lang="en-US" sz="1600" dirty="0">
                <a:latin typeface="Arial" charset="0"/>
              </a:rPr>
              <a:t>Woods ER, </a:t>
            </a:r>
            <a:r>
              <a:rPr lang="en-US" sz="1600" dirty="0" err="1">
                <a:latin typeface="Arial" charset="0"/>
              </a:rPr>
              <a:t>Bhaumik</a:t>
            </a:r>
            <a:r>
              <a:rPr lang="en-US" sz="1600" dirty="0">
                <a:latin typeface="Arial" charset="0"/>
              </a:rPr>
              <a:t> U, </a:t>
            </a:r>
            <a:r>
              <a:rPr lang="en-US" sz="1600" dirty="0" err="1">
                <a:latin typeface="Arial" charset="0"/>
              </a:rPr>
              <a:t>Sommer</a:t>
            </a:r>
            <a:r>
              <a:rPr lang="en-US" sz="1600" dirty="0">
                <a:latin typeface="Arial" charset="0"/>
              </a:rPr>
              <a:t> SJ, </a:t>
            </a:r>
            <a:r>
              <a:rPr lang="en-US" sz="1600" dirty="0" err="1">
                <a:latin typeface="Arial" charset="0"/>
              </a:rPr>
              <a:t>Ziniel</a:t>
            </a:r>
            <a:r>
              <a:rPr lang="en-US" sz="1600" dirty="0">
                <a:latin typeface="Arial" charset="0"/>
              </a:rPr>
              <a:t> SI, Kessler AJ, Chan E, Wilkinson RB, </a:t>
            </a:r>
            <a:r>
              <a:rPr lang="en-US" sz="1600" dirty="0" err="1">
                <a:latin typeface="Arial" charset="0"/>
              </a:rPr>
              <a:t>Sesma</a:t>
            </a:r>
            <a:r>
              <a:rPr lang="en-US" sz="1600" dirty="0">
                <a:latin typeface="Arial" charset="0"/>
              </a:rPr>
              <a:t> M, </a:t>
            </a:r>
            <a:r>
              <a:rPr lang="en-US" sz="1600" dirty="0" err="1">
                <a:latin typeface="Arial" charset="0"/>
              </a:rPr>
              <a:t>Burack</a:t>
            </a:r>
            <a:r>
              <a:rPr lang="en-US" sz="1600" dirty="0">
                <a:latin typeface="Arial" charset="0"/>
              </a:rPr>
              <a:t> AB, </a:t>
            </a:r>
            <a:r>
              <a:rPr lang="en-US" sz="1600" dirty="0" err="1">
                <a:latin typeface="Arial" charset="0"/>
              </a:rPr>
              <a:t>Klements</a:t>
            </a:r>
            <a:r>
              <a:rPr lang="en-US" sz="1600" dirty="0">
                <a:latin typeface="Arial" charset="0"/>
              </a:rPr>
              <a:t> EM, </a:t>
            </a:r>
            <a:r>
              <a:rPr lang="en-US" sz="1600" dirty="0" err="1">
                <a:latin typeface="Arial" charset="0"/>
              </a:rPr>
              <a:t>Queenin</a:t>
            </a:r>
            <a:r>
              <a:rPr lang="en-US" sz="1600" dirty="0">
                <a:latin typeface="Arial" charset="0"/>
              </a:rPr>
              <a:t> LM, Dickerson DU, </a:t>
            </a:r>
            <a:r>
              <a:rPr lang="en-US" sz="1600" dirty="0" err="1">
                <a:latin typeface="Arial" charset="0"/>
              </a:rPr>
              <a:t>Nethersole</a:t>
            </a:r>
            <a:r>
              <a:rPr lang="en-US" sz="1600" dirty="0">
                <a:latin typeface="Arial" charset="0"/>
              </a:rPr>
              <a:t> S. Community Asthma Initiative: Evaluation of a Quality Improvement Program for Comprehensive Asthma Care. </a:t>
            </a:r>
            <a:r>
              <a:rPr lang="en-US" sz="1600" i="1" dirty="0">
                <a:latin typeface="Arial" charset="0"/>
              </a:rPr>
              <a:t>Pediatrics</a:t>
            </a:r>
            <a:r>
              <a:rPr lang="en-US" sz="1600" dirty="0">
                <a:latin typeface="Arial" charset="0"/>
              </a:rPr>
              <a:t> 2012;129:465-472. </a:t>
            </a:r>
          </a:p>
          <a:p>
            <a:pPr marL="460375" indent="-460375" eaLnBrk="1" hangingPunct="1">
              <a:spcBef>
                <a:spcPct val="0"/>
              </a:spcBef>
              <a:buFont typeface="Arial" charset="0"/>
              <a:buAutoNum type="arabicPeriod"/>
            </a:pPr>
            <a:endParaRPr lang="en-US" sz="1000" dirty="0">
              <a:latin typeface="Arial" charset="0"/>
            </a:endParaRPr>
          </a:p>
          <a:p>
            <a:pPr marL="460375" indent="-460375" eaLnBrk="1" hangingPunct="1">
              <a:spcBef>
                <a:spcPct val="0"/>
              </a:spcBef>
              <a:buFont typeface="Arial" charset="0"/>
              <a:buAutoNum type="arabicPeriod"/>
            </a:pPr>
            <a:r>
              <a:rPr lang="en-US" sz="1600" dirty="0" err="1">
                <a:latin typeface="Arial" charset="0"/>
              </a:rPr>
              <a:t>Bhaumik</a:t>
            </a:r>
            <a:r>
              <a:rPr lang="en-US" sz="1600" dirty="0">
                <a:latin typeface="Arial" charset="0"/>
              </a:rPr>
              <a:t> U, Norris K, </a:t>
            </a:r>
            <a:r>
              <a:rPr lang="en-US" sz="1600" dirty="0" err="1">
                <a:latin typeface="Arial" charset="0"/>
              </a:rPr>
              <a:t>Charron</a:t>
            </a:r>
            <a:r>
              <a:rPr lang="en-US" sz="1600" dirty="0">
                <a:latin typeface="Arial" charset="0"/>
              </a:rPr>
              <a:t> G, Walker SP, </a:t>
            </a:r>
            <a:r>
              <a:rPr lang="en-US" sz="1600" dirty="0" err="1">
                <a:latin typeface="Arial" charset="0"/>
              </a:rPr>
              <a:t>Sommer</a:t>
            </a:r>
            <a:r>
              <a:rPr lang="en-US" sz="1600" dirty="0">
                <a:latin typeface="Arial" charset="0"/>
              </a:rPr>
              <a:t> SJ, Chan E, Dickerson DU, </a:t>
            </a:r>
            <a:r>
              <a:rPr lang="en-US" sz="1600" dirty="0" err="1">
                <a:latin typeface="Arial" charset="0"/>
              </a:rPr>
              <a:t>Nethersole</a:t>
            </a:r>
            <a:r>
              <a:rPr lang="en-US" sz="1600" dirty="0">
                <a:latin typeface="Arial" charset="0"/>
              </a:rPr>
              <a:t> S, Woods ER. A Cost Analysis for a Community-Based Case Management Intervention Program for Pediatric Asthma. </a:t>
            </a:r>
            <a:r>
              <a:rPr lang="en-US" sz="1600" i="1" dirty="0">
                <a:latin typeface="Arial" charset="0"/>
              </a:rPr>
              <a:t>J Asthma</a:t>
            </a:r>
            <a:r>
              <a:rPr lang="en-US" sz="1600" dirty="0">
                <a:latin typeface="Arial" charset="0"/>
              </a:rPr>
              <a:t>, 2013;50(3);310-317. </a:t>
            </a:r>
          </a:p>
          <a:p>
            <a:pPr marL="460375" indent="-460375" eaLnBrk="1" hangingPunct="1">
              <a:spcBef>
                <a:spcPct val="0"/>
              </a:spcBef>
              <a:buFont typeface="Arial" charset="0"/>
              <a:buAutoNum type="arabicPeriod"/>
            </a:pPr>
            <a:endParaRPr lang="en-US" sz="1000" dirty="0">
              <a:latin typeface="Arial" charset="0"/>
            </a:endParaRPr>
          </a:p>
          <a:p>
            <a:pPr marL="460375" indent="-460375" eaLnBrk="1" hangingPunct="1">
              <a:spcBef>
                <a:spcPct val="0"/>
              </a:spcBef>
              <a:buFont typeface="Arial" charset="0"/>
              <a:buAutoNum type="arabicPeriod"/>
            </a:pPr>
            <a:r>
              <a:rPr lang="en-US" sz="1600" dirty="0">
                <a:latin typeface="Arial" charset="0"/>
              </a:rPr>
              <a:t>Woods ER, </a:t>
            </a:r>
            <a:r>
              <a:rPr lang="en-US" sz="1600" dirty="0" err="1">
                <a:latin typeface="Arial" charset="0"/>
              </a:rPr>
              <a:t>Sommer</a:t>
            </a:r>
            <a:r>
              <a:rPr lang="en-US" sz="1600" dirty="0">
                <a:latin typeface="Arial" charset="0"/>
              </a:rPr>
              <a:t> SJ, </a:t>
            </a:r>
            <a:r>
              <a:rPr lang="en-US" sz="1600" dirty="0" err="1">
                <a:latin typeface="Arial" charset="0"/>
              </a:rPr>
              <a:t>Bhaumik</a:t>
            </a:r>
            <a:r>
              <a:rPr lang="en-US" sz="1600" dirty="0">
                <a:latin typeface="Arial" charset="0"/>
              </a:rPr>
              <a:t> U, Chan E, </a:t>
            </a:r>
            <a:r>
              <a:rPr lang="en-US" sz="1600" dirty="0" err="1">
                <a:latin typeface="Arial" charset="0"/>
              </a:rPr>
              <a:t>Fleegler</a:t>
            </a:r>
            <a:r>
              <a:rPr lang="en-US" sz="1600" dirty="0">
                <a:latin typeface="Arial" charset="0"/>
              </a:rPr>
              <a:t> E, </a:t>
            </a:r>
            <a:r>
              <a:rPr lang="en-US" sz="1600" dirty="0" err="1">
                <a:latin typeface="Arial" charset="0"/>
              </a:rPr>
              <a:t>Oritz</a:t>
            </a:r>
            <a:r>
              <a:rPr lang="en-US" sz="1600" dirty="0">
                <a:latin typeface="Arial" charset="0"/>
              </a:rPr>
              <a:t> MP, </a:t>
            </a:r>
            <a:r>
              <a:rPr lang="en-US" sz="1600" dirty="0" err="1">
                <a:latin typeface="Arial" charset="0"/>
              </a:rPr>
              <a:t>Lorenzi</a:t>
            </a:r>
            <a:r>
              <a:rPr lang="en-US" sz="1600" dirty="0">
                <a:latin typeface="Arial" charset="0"/>
              </a:rPr>
              <a:t> M, </a:t>
            </a:r>
            <a:r>
              <a:rPr lang="en-US" sz="1600" dirty="0" err="1">
                <a:latin typeface="Arial" charset="0"/>
              </a:rPr>
              <a:t>Burack</a:t>
            </a:r>
            <a:r>
              <a:rPr lang="en-US" sz="1600" dirty="0">
                <a:latin typeface="Arial" charset="0"/>
              </a:rPr>
              <a:t> AB, </a:t>
            </a:r>
            <a:r>
              <a:rPr lang="en-US" sz="1600" dirty="0" err="1">
                <a:latin typeface="Arial" charset="0"/>
              </a:rPr>
              <a:t>Klements</a:t>
            </a:r>
            <a:r>
              <a:rPr lang="en-US" sz="1600" dirty="0">
                <a:latin typeface="Arial" charset="0"/>
              </a:rPr>
              <a:t> EM, Dickerson DU, </a:t>
            </a:r>
            <a:r>
              <a:rPr lang="en-US" sz="1600" dirty="0" err="1">
                <a:latin typeface="Arial" charset="0"/>
              </a:rPr>
              <a:t>Nethersole</a:t>
            </a:r>
            <a:r>
              <a:rPr lang="en-US" sz="1600" dirty="0">
                <a:latin typeface="Arial" charset="0"/>
              </a:rPr>
              <a:t> S, </a:t>
            </a:r>
            <a:r>
              <a:rPr lang="en-US" sz="1600" dirty="0" err="1">
                <a:latin typeface="Arial" charset="0"/>
              </a:rPr>
              <a:t>Dulin</a:t>
            </a:r>
            <a:r>
              <a:rPr lang="en-US" sz="1600" dirty="0">
                <a:latin typeface="Arial" charset="0"/>
              </a:rPr>
              <a:t> R. Boston Children’s Hospital Community Asthma Initiative (CAI): improved cost and outcomes to address health disparities. </a:t>
            </a:r>
            <a:r>
              <a:rPr lang="en-US" sz="1600" i="1" dirty="0">
                <a:latin typeface="Arial" charset="0"/>
              </a:rPr>
              <a:t>MMWR</a:t>
            </a:r>
            <a:r>
              <a:rPr lang="en-US" sz="1600" dirty="0">
                <a:latin typeface="Arial" charset="0"/>
              </a:rPr>
              <a:t>, </a:t>
            </a:r>
            <a:r>
              <a:rPr lang="en-US" sz="1600" dirty="0" smtClean="0">
                <a:latin typeface="Arial" charset="0"/>
              </a:rPr>
              <a:t>2016, </a:t>
            </a:r>
            <a:r>
              <a:rPr lang="en-US" sz="1600" dirty="0">
                <a:latin typeface="Arial" charset="0"/>
              </a:rPr>
              <a:t>in press.</a:t>
            </a:r>
          </a:p>
          <a:p>
            <a:pPr marL="460375" indent="-460375" eaLnBrk="1" hangingPunct="1">
              <a:spcBef>
                <a:spcPct val="0"/>
              </a:spcBef>
              <a:buFont typeface="Arial" charset="0"/>
              <a:buAutoNum type="arabicPeriod"/>
            </a:pPr>
            <a:endParaRPr lang="en-US" sz="1600" dirty="0">
              <a:latin typeface="Arial" charset="0"/>
            </a:endParaRPr>
          </a:p>
        </p:txBody>
      </p:sp>
      <p:sp>
        <p:nvSpPr>
          <p:cNvPr id="2" name="Slide Number Placeholder 1"/>
          <p:cNvSpPr>
            <a:spLocks noGrp="1"/>
          </p:cNvSpPr>
          <p:nvPr>
            <p:ph type="sldNum" sz="quarter" idx="11"/>
          </p:nvPr>
        </p:nvSpPr>
        <p:spPr/>
        <p:txBody>
          <a:bodyPr/>
          <a:lstStyle/>
          <a:p>
            <a:fld id="{4A5B0909-9494-47E9-9FBF-14C8E904E907}"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42763502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Discussion/Question and Answer</a:t>
            </a:r>
            <a:endParaRPr lang="en-US" dirty="0"/>
          </a:p>
        </p:txBody>
      </p:sp>
      <p:sp>
        <p:nvSpPr>
          <p:cNvPr id="4" name="Slide Number Placeholder 3"/>
          <p:cNvSpPr>
            <a:spLocks noGrp="1"/>
          </p:cNvSpPr>
          <p:nvPr>
            <p:ph type="sldNum" sz="quarter" idx="12"/>
          </p:nvPr>
        </p:nvSpPr>
        <p:spPr/>
        <p:txBody>
          <a:bodyPr/>
          <a:lstStyle/>
          <a:p>
            <a:fld id="{68EC7669-6A74-CE44-92EA-244AF84130AB}"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15614659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b="0" dirty="0" smtClean="0">
                <a:latin typeface="Helvetica" pitchFamily="34" charset="0"/>
                <a:cs typeface="Helvetica" pitchFamily="34" charset="0"/>
              </a:rPr>
              <a:t>Questions and Answers</a:t>
            </a:r>
            <a:endParaRPr lang="en-US" sz="2400" b="0" dirty="0">
              <a:latin typeface="Helvetica" pitchFamily="34" charset="0"/>
              <a:cs typeface="Helvetica" pitchFamily="34" charset="0"/>
            </a:endParaRPr>
          </a:p>
        </p:txBody>
      </p:sp>
      <p:sp>
        <p:nvSpPr>
          <p:cNvPr id="2" name="Content Placeholder 1"/>
          <p:cNvSpPr>
            <a:spLocks noGrp="1"/>
          </p:cNvSpPr>
          <p:nvPr>
            <p:ph idx="1"/>
          </p:nvPr>
        </p:nvSpPr>
        <p:spPr/>
        <p:txBody>
          <a:bodyPr/>
          <a:lstStyle/>
          <a:p>
            <a:pPr marL="457200" lvl="0" indent="-457200" algn="l">
              <a:buFont typeface="Arial" pitchFamily="34" charset="0"/>
              <a:buChar char="•"/>
            </a:pPr>
            <a:endParaRPr lang="en-US" sz="1600" dirty="0" smtClean="0">
              <a:latin typeface="Helvetica" pitchFamily="34" charset="0"/>
              <a:cs typeface="Helvetica" pitchFamily="34" charset="0"/>
            </a:endParaRPr>
          </a:p>
          <a:p>
            <a:pPr marL="457200" indent="-457200" algn="l">
              <a:buFont typeface="Arial" pitchFamily="34" charset="0"/>
              <a:buChar char="•"/>
            </a:pPr>
            <a:endParaRPr lang="en-US" dirty="0"/>
          </a:p>
        </p:txBody>
      </p:sp>
      <p:sp>
        <p:nvSpPr>
          <p:cNvPr id="28675" name="Slide Number Placeholder 3"/>
          <p:cNvSpPr>
            <a:spLocks noGrp="1"/>
          </p:cNvSpPr>
          <p:nvPr>
            <p:ph type="sldNum" sz="quarter" idx="12"/>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9E0F1BB-78D0-44F0-8346-16CF49AAB6D9}" type="slidenum">
              <a:rPr lang="en-US" sz="2000" smtClean="0">
                <a:solidFill>
                  <a:srgbClr val="000000"/>
                </a:solidFill>
                <a:latin typeface="Helvetica" pitchFamily="34" charset="0"/>
                <a:cs typeface="Helvetica" pitchFamily="34" charset="0"/>
              </a:rPr>
              <a:pPr fontAlgn="base">
                <a:spcBef>
                  <a:spcPct val="0"/>
                </a:spcBef>
                <a:spcAft>
                  <a:spcPct val="0"/>
                </a:spcAft>
                <a:defRPr/>
              </a:pPr>
              <a:t>29</a:t>
            </a:fld>
            <a:endParaRPr lang="en-US" sz="2000" dirty="0" smtClean="0">
              <a:solidFill>
                <a:srgbClr val="000000"/>
              </a:solidFill>
              <a:latin typeface="Helvetica" pitchFamily="34" charset="0"/>
              <a:cs typeface="Helvetica" pitchFamily="34" charset="0"/>
            </a:endParaRPr>
          </a:p>
        </p:txBody>
      </p:sp>
      <p:sp>
        <p:nvSpPr>
          <p:cNvPr id="5" name="Content Placeholder 1"/>
          <p:cNvSpPr>
            <a:spLocks noGrp="1"/>
          </p:cNvSpPr>
          <p:nvPr>
            <p:ph sz="half" idx="4294967295"/>
          </p:nvPr>
        </p:nvSpPr>
        <p:spPr>
          <a:xfrm>
            <a:off x="332510" y="1512588"/>
            <a:ext cx="3586348" cy="4161837"/>
          </a:xfrm>
        </p:spPr>
        <p:txBody>
          <a:bodyPr>
            <a:normAutofit/>
          </a:bodyPr>
          <a:lstStyle/>
          <a:p>
            <a:pPr marL="0" indent="0">
              <a:buNone/>
            </a:pPr>
            <a:endParaRPr lang="en-US" dirty="0">
              <a:latin typeface="Helvetica" pitchFamily="34" charset="0"/>
              <a:cs typeface="Helvetica" pitchFamily="34" charset="0"/>
            </a:endParaRPr>
          </a:p>
          <a:p>
            <a:r>
              <a:rPr lang="en-US" dirty="0" smtClean="0">
                <a:latin typeface="Helvetica" pitchFamily="34" charset="0"/>
                <a:cs typeface="Helvetica" pitchFamily="34" charset="0"/>
              </a:rPr>
              <a:t>For users of the audio broadcast, submit questions via chat</a:t>
            </a:r>
          </a:p>
          <a:p>
            <a:endParaRPr lang="en-US" dirty="0" smtClean="0">
              <a:latin typeface="Helvetica" pitchFamily="34" charset="0"/>
              <a:cs typeface="Helvetica" pitchFamily="34" charset="0"/>
            </a:endParaRPr>
          </a:p>
          <a:p>
            <a:r>
              <a:rPr lang="en-US" dirty="0" smtClean="0">
                <a:latin typeface="Helvetica" pitchFamily="34" charset="0"/>
                <a:cs typeface="Helvetica" pitchFamily="34" charset="0"/>
              </a:rPr>
              <a:t>For those who dialed into the meeting, dial 14 to enter the question queue</a:t>
            </a:r>
          </a:p>
          <a:p>
            <a:endParaRPr lang="en-US" sz="2000" dirty="0"/>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1600200"/>
            <a:ext cx="4943106" cy="387453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7" name="Right Arrow 1"/>
          <p:cNvSpPr>
            <a:spLocks noChangeArrowheads="1"/>
          </p:cNvSpPr>
          <p:nvPr/>
        </p:nvSpPr>
        <p:spPr bwMode="auto">
          <a:xfrm rot="19252939" flipH="1">
            <a:off x="4572649" y="4176350"/>
            <a:ext cx="771242" cy="195514"/>
          </a:xfrm>
          <a:prstGeom prst="rightArrow">
            <a:avLst>
              <a:gd name="adj1" fmla="val 50000"/>
              <a:gd name="adj2" fmla="val 50000"/>
            </a:avLst>
          </a:prstGeom>
          <a:solidFill>
            <a:srgbClr val="FF0000"/>
          </a:solidFill>
          <a:ln w="9525">
            <a:noFill/>
            <a:round/>
            <a:headEnd/>
            <a:tailEnd/>
          </a:ln>
          <a:effectLst>
            <a:outerShdw dist="38100" dir="2700000" algn="tl" rotWithShape="0">
              <a:srgbClr val="808080">
                <a:alpha val="39998"/>
              </a:srgbClr>
            </a:outerShdw>
          </a:effectLst>
        </p:spPr>
        <p:txBody>
          <a:bodyPr/>
          <a:lstStyle/>
          <a:p>
            <a:endParaRPr lang="en-US" dirty="0">
              <a:solidFill>
                <a:prstClr val="black"/>
              </a:solidFill>
              <a:latin typeface="Franklin Gothic Book" pitchFamily="34" charset="0"/>
            </a:endParaRPr>
          </a:p>
        </p:txBody>
      </p:sp>
    </p:spTree>
    <p:extLst>
      <p:ext uri="{BB962C8B-B14F-4D97-AF65-F5344CB8AC3E}">
        <p14:creationId xmlns:p14="http://schemas.microsoft.com/office/powerpoint/2010/main" val="6115496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Agenda</a:t>
            </a:r>
            <a:endParaRPr lang="en-US" sz="2400" dirty="0"/>
          </a:p>
        </p:txBody>
      </p:sp>
      <p:sp>
        <p:nvSpPr>
          <p:cNvPr id="3" name="Content Placeholder 2"/>
          <p:cNvSpPr>
            <a:spLocks noGrp="1"/>
          </p:cNvSpPr>
          <p:nvPr>
            <p:ph idx="1"/>
          </p:nvPr>
        </p:nvSpPr>
        <p:spPr/>
        <p:txBody>
          <a:bodyPr>
            <a:normAutofit/>
          </a:bodyPr>
          <a:lstStyle/>
          <a:p>
            <a:r>
              <a:rPr lang="en-US" sz="1800" b="1" dirty="0">
                <a:latin typeface="Helvetica" panose="020B0604020202020204" pitchFamily="34" charset="0"/>
                <a:cs typeface="Helvetica" pitchFamily="34" charset="0"/>
              </a:rPr>
              <a:t>Introduction to the National Quality </a:t>
            </a:r>
            <a:r>
              <a:rPr lang="en-US" sz="1800" b="1" dirty="0" smtClean="0">
                <a:latin typeface="Helvetica" panose="020B0604020202020204" pitchFamily="34" charset="0"/>
                <a:cs typeface="Helvetica" pitchFamily="34" charset="0"/>
              </a:rPr>
              <a:t>Strategy</a:t>
            </a:r>
          </a:p>
          <a:p>
            <a:pPr marL="457200" lvl="1" indent="0">
              <a:buNone/>
            </a:pPr>
            <a:r>
              <a:rPr lang="en-US" sz="1600" dirty="0" smtClean="0">
                <a:latin typeface="Helvetica" panose="020B0604020202020204" pitchFamily="34" charset="0"/>
                <a:cs typeface="Helvetica" pitchFamily="34" charset="0"/>
              </a:rPr>
              <a:t>Nancy Wilson, Executive Lead, National Quality Strategy</a:t>
            </a:r>
            <a:endParaRPr lang="en-US" sz="1600" dirty="0">
              <a:latin typeface="Helvetica" pitchFamily="34" charset="0"/>
              <a:cs typeface="Helvetica" pitchFamily="34" charset="0"/>
            </a:endParaRPr>
          </a:p>
          <a:p>
            <a:r>
              <a:rPr lang="en-US" sz="1800" b="1" dirty="0" smtClean="0">
                <a:latin typeface="Helvetica" pitchFamily="34" charset="0"/>
                <a:cs typeface="Helvetica" pitchFamily="34" charset="0"/>
              </a:rPr>
              <a:t>Community </a:t>
            </a:r>
            <a:r>
              <a:rPr lang="en-US" sz="1800" b="1" dirty="0">
                <a:latin typeface="Helvetica" pitchFamily="34" charset="0"/>
                <a:cs typeface="Helvetica" pitchFamily="34" charset="0"/>
              </a:rPr>
              <a:t>Health and the National Quality </a:t>
            </a:r>
            <a:r>
              <a:rPr lang="en-US" sz="1800" b="1" dirty="0" smtClean="0">
                <a:latin typeface="Helvetica" pitchFamily="34" charset="0"/>
                <a:cs typeface="Helvetica" pitchFamily="34" charset="0"/>
              </a:rPr>
              <a:t>Strategy</a:t>
            </a:r>
          </a:p>
          <a:p>
            <a:pPr marL="457200" lvl="1" indent="0">
              <a:buNone/>
            </a:pPr>
            <a:r>
              <a:rPr lang="en-US" sz="1600" dirty="0" err="1" smtClean="0">
                <a:latin typeface="Helvetica" pitchFamily="34" charset="0"/>
                <a:cs typeface="Helvetica" pitchFamily="34" charset="0"/>
              </a:rPr>
              <a:t>Nazleen</a:t>
            </a:r>
            <a:r>
              <a:rPr lang="en-US" sz="1600" dirty="0" smtClean="0">
                <a:latin typeface="Helvetica" pitchFamily="34" charset="0"/>
                <a:cs typeface="Helvetica" pitchFamily="34" charset="0"/>
              </a:rPr>
              <a:t> </a:t>
            </a:r>
            <a:r>
              <a:rPr lang="en-US" sz="1600" dirty="0" err="1" smtClean="0">
                <a:latin typeface="Helvetica" pitchFamily="34" charset="0"/>
                <a:cs typeface="Helvetica" pitchFamily="34" charset="0"/>
              </a:rPr>
              <a:t>Bharmal</a:t>
            </a:r>
            <a:r>
              <a:rPr lang="en-US" sz="1600" dirty="0" smtClean="0">
                <a:latin typeface="Helvetica" pitchFamily="34" charset="0"/>
                <a:cs typeface="Helvetica" pitchFamily="34" charset="0"/>
              </a:rPr>
              <a:t>, Director of Science and Policy, Office of the Surgeon General of the United States</a:t>
            </a:r>
          </a:p>
          <a:p>
            <a:r>
              <a:rPr lang="en-US" sz="1800" b="1" dirty="0" smtClean="0">
                <a:latin typeface="Helvetica" pitchFamily="34" charset="0"/>
                <a:cs typeface="Helvetica" pitchFamily="34" charset="0"/>
              </a:rPr>
              <a:t>Spotlight</a:t>
            </a:r>
            <a:r>
              <a:rPr lang="en-US" sz="1800" b="1" dirty="0">
                <a:latin typeface="Helvetica" pitchFamily="34" charset="0"/>
                <a:cs typeface="Helvetica" pitchFamily="34" charset="0"/>
              </a:rPr>
              <a:t>: Boston Children’s Hospital Community Asthma </a:t>
            </a:r>
            <a:r>
              <a:rPr lang="en-US" sz="1800" b="1" dirty="0" smtClean="0">
                <a:latin typeface="Helvetica" pitchFamily="34" charset="0"/>
                <a:cs typeface="Helvetica" pitchFamily="34" charset="0"/>
              </a:rPr>
              <a:t>Initiative</a:t>
            </a:r>
          </a:p>
          <a:p>
            <a:pPr marL="457200" lvl="1" indent="0">
              <a:buNone/>
            </a:pPr>
            <a:r>
              <a:rPr lang="en-US" sz="1600" dirty="0" smtClean="0">
                <a:latin typeface="Helvetica" panose="020B0604020202020204" pitchFamily="34" charset="0"/>
                <a:cs typeface="Helvetica" panose="020B0604020202020204" pitchFamily="34" charset="0"/>
              </a:rPr>
              <a:t>Ayesha </a:t>
            </a:r>
            <a:r>
              <a:rPr lang="en-US" sz="1600" dirty="0" err="1" smtClean="0">
                <a:latin typeface="Helvetica" panose="020B0604020202020204" pitchFamily="34" charset="0"/>
                <a:cs typeface="Helvetica" panose="020B0604020202020204" pitchFamily="34" charset="0"/>
              </a:rPr>
              <a:t>Cammaerts</a:t>
            </a:r>
            <a:r>
              <a:rPr lang="en-US" sz="1600" dirty="0" smtClean="0">
                <a:latin typeface="Helvetica" panose="020B0604020202020204" pitchFamily="34" charset="0"/>
                <a:cs typeface="Helvetica" panose="020B0604020202020204" pitchFamily="34" charset="0"/>
              </a:rPr>
              <a:t>, Manager, Programs and Population Health, Office of Community Health, Boston Children’s Hospital </a:t>
            </a:r>
          </a:p>
          <a:p>
            <a:r>
              <a:rPr lang="en-US" sz="1800" b="1" dirty="0" smtClean="0">
                <a:latin typeface="Helvetica" pitchFamily="34" charset="0"/>
                <a:cs typeface="Helvetica" pitchFamily="34" charset="0"/>
              </a:rPr>
              <a:t>Discussion/Question </a:t>
            </a:r>
            <a:r>
              <a:rPr lang="en-US" sz="1800" b="1" dirty="0">
                <a:latin typeface="Helvetica" pitchFamily="34" charset="0"/>
                <a:cs typeface="Helvetica" pitchFamily="34" charset="0"/>
              </a:rPr>
              <a:t>and </a:t>
            </a:r>
            <a:r>
              <a:rPr lang="en-US" sz="1800" b="1" dirty="0" smtClean="0">
                <a:latin typeface="Helvetica" pitchFamily="34" charset="0"/>
                <a:cs typeface="Helvetica" pitchFamily="34" charset="0"/>
              </a:rPr>
              <a:t>Answer</a:t>
            </a:r>
          </a:p>
          <a:p>
            <a:pPr marL="457200" lvl="1" indent="0">
              <a:buNone/>
            </a:pPr>
            <a:endParaRPr lang="en-US" dirty="0" smtClean="0">
              <a:latin typeface="Helvetica" panose="020B0604020202020204" pitchFamily="34" charset="0"/>
              <a:cs typeface="Helvetica" panose="020B0604020202020204" pitchFamily="34" charset="0"/>
            </a:endParaRPr>
          </a:p>
        </p:txBody>
      </p:sp>
      <p:sp>
        <p:nvSpPr>
          <p:cNvPr id="4" name="Slide Number Placeholder 3"/>
          <p:cNvSpPr>
            <a:spLocks noGrp="1"/>
          </p:cNvSpPr>
          <p:nvPr>
            <p:ph type="sldNum" sz="quarter" idx="12"/>
          </p:nvPr>
        </p:nvSpPr>
        <p:spPr/>
        <p:txBody>
          <a:bodyPr/>
          <a:lstStyle/>
          <a:p>
            <a:fld id="{68EC7669-6A74-CE44-92EA-244AF84130AB}"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559085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What’s Next for the National Quality Strategy</a:t>
            </a:r>
            <a:endParaRPr lang="en-US" sz="2400" dirty="0"/>
          </a:p>
        </p:txBody>
      </p:sp>
      <p:sp>
        <p:nvSpPr>
          <p:cNvPr id="3" name="Content Placeholder 2"/>
          <p:cNvSpPr>
            <a:spLocks noGrp="1"/>
          </p:cNvSpPr>
          <p:nvPr>
            <p:ph idx="1"/>
          </p:nvPr>
        </p:nvSpPr>
        <p:spPr>
          <a:xfrm>
            <a:off x="457200" y="1295400"/>
            <a:ext cx="8229600" cy="4281311"/>
          </a:xfrm>
        </p:spPr>
        <p:txBody>
          <a:bodyPr/>
          <a:lstStyle/>
          <a:p>
            <a:r>
              <a:rPr lang="en-US" dirty="0" smtClean="0">
                <a:latin typeface="Helvetica" panose="020B0604020202020204" pitchFamily="34" charset="0"/>
                <a:cs typeface="Helvetica" panose="020B0604020202020204" pitchFamily="34" charset="0"/>
              </a:rPr>
              <a:t>Updated toolkit and briefing slides available at </a:t>
            </a:r>
            <a:r>
              <a:rPr lang="en-US" dirty="0">
                <a:latin typeface="Helvetica" pitchFamily="34" charset="0"/>
                <a:cs typeface="Helvetica" pitchFamily="34" charset="0"/>
                <a:hlinkClick r:id="rId3"/>
              </a:rPr>
              <a:t>http://www.ahrq.gov/workingforquality/toolkit.htm</a:t>
            </a:r>
            <a:r>
              <a:rPr lang="en-US" dirty="0" smtClean="0">
                <a:latin typeface="Helvetica" panose="020B0604020202020204" pitchFamily="34" charset="0"/>
                <a:cs typeface="Helvetica" panose="020B0604020202020204" pitchFamily="34" charset="0"/>
              </a:rPr>
              <a:t> </a:t>
            </a:r>
          </a:p>
          <a:p>
            <a:r>
              <a:rPr lang="en-US" dirty="0" smtClean="0">
                <a:latin typeface="Helvetica" panose="020B0604020202020204" pitchFamily="34" charset="0"/>
                <a:cs typeface="Helvetica" panose="020B0604020202020204" pitchFamily="34" charset="0"/>
              </a:rPr>
              <a:t>Release </a:t>
            </a:r>
            <a:r>
              <a:rPr lang="en-US" dirty="0">
                <a:latin typeface="Helvetica" panose="020B0604020202020204" pitchFamily="34" charset="0"/>
                <a:cs typeface="Helvetica" panose="020B0604020202020204" pitchFamily="34" charset="0"/>
              </a:rPr>
              <a:t>of the 2015 Annual Report to Congress (APR)</a:t>
            </a:r>
          </a:p>
          <a:p>
            <a:r>
              <a:rPr lang="en-US" dirty="0">
                <a:latin typeface="Helvetica" panose="020B0604020202020204" pitchFamily="34" charset="0"/>
                <a:cs typeface="Helvetica" panose="020B0604020202020204" pitchFamily="34" charset="0"/>
              </a:rPr>
              <a:t>Release of the </a:t>
            </a:r>
            <a:r>
              <a:rPr lang="en-US" dirty="0" smtClean="0">
                <a:latin typeface="Helvetica" panose="020B0604020202020204" pitchFamily="34" charset="0"/>
                <a:cs typeface="Helvetica" panose="020B0604020202020204" pitchFamily="34" charset="0"/>
              </a:rPr>
              <a:t>2015 Agency-Specific Plans </a:t>
            </a:r>
            <a:r>
              <a:rPr lang="en-US" dirty="0">
                <a:latin typeface="Helvetica" panose="020B0604020202020204" pitchFamily="34" charset="0"/>
                <a:cs typeface="Helvetica" panose="020B0604020202020204" pitchFamily="34" charset="0"/>
              </a:rPr>
              <a:t>at </a:t>
            </a:r>
            <a:r>
              <a:rPr lang="en-US" dirty="0">
                <a:latin typeface="Helvetica" panose="020B0604020202020204" pitchFamily="34" charset="0"/>
                <a:cs typeface="Helvetica" panose="020B0604020202020204" pitchFamily="34" charset="0"/>
                <a:hlinkClick r:id="rId4"/>
              </a:rPr>
              <a:t>http://</a:t>
            </a:r>
            <a:r>
              <a:rPr lang="en-US" dirty="0" smtClean="0">
                <a:latin typeface="Helvetica" panose="020B0604020202020204" pitchFamily="34" charset="0"/>
                <a:cs typeface="Helvetica" panose="020B0604020202020204" pitchFamily="34" charset="0"/>
                <a:hlinkClick r:id="rId4"/>
              </a:rPr>
              <a:t>www.ahrq.gov/workingforquality/reports.htm</a:t>
            </a:r>
            <a:r>
              <a:rPr lang="en-US" dirty="0" smtClean="0">
                <a:latin typeface="Helvetica" panose="020B0604020202020204" pitchFamily="34" charset="0"/>
                <a:cs typeface="Helvetica" panose="020B0604020202020204" pitchFamily="34" charset="0"/>
              </a:rPr>
              <a:t> </a:t>
            </a:r>
            <a:endParaRPr lang="en-US" dirty="0">
              <a:latin typeface="Helvetica" panose="020B0604020202020204" pitchFamily="34" charset="0"/>
              <a:cs typeface="Helvetica" panose="020B0604020202020204" pitchFamily="34" charset="0"/>
            </a:endParaRPr>
          </a:p>
          <a:p>
            <a:endParaRPr lang="en-US" dirty="0"/>
          </a:p>
        </p:txBody>
      </p:sp>
      <p:sp>
        <p:nvSpPr>
          <p:cNvPr id="4" name="Slide Number Placeholder 3"/>
          <p:cNvSpPr>
            <a:spLocks noGrp="1"/>
          </p:cNvSpPr>
          <p:nvPr>
            <p:ph type="sldNum" sz="quarter" idx="12"/>
          </p:nvPr>
        </p:nvSpPr>
        <p:spPr/>
        <p:txBody>
          <a:bodyPr/>
          <a:lstStyle/>
          <a:p>
            <a:fld id="{68EC7669-6A74-CE44-92EA-244AF84130AB}" type="slidenum">
              <a:rPr lang="en-US" smtClean="0">
                <a:solidFill>
                  <a:prstClr val="black"/>
                </a:solidFill>
              </a:rPr>
              <a:pPr/>
              <a:t>30</a:t>
            </a:fld>
            <a:endParaRPr lang="en-US" dirty="0">
              <a:solidFill>
                <a:prstClr val="black"/>
              </a:solidFill>
            </a:endParaRPr>
          </a:p>
        </p:txBody>
      </p:sp>
      <p:grpSp>
        <p:nvGrpSpPr>
          <p:cNvPr id="10" name="Group 9"/>
          <p:cNvGrpSpPr/>
          <p:nvPr/>
        </p:nvGrpSpPr>
        <p:grpSpPr>
          <a:xfrm>
            <a:off x="914400" y="3352800"/>
            <a:ext cx="6891470" cy="2148336"/>
            <a:chOff x="484094" y="3281721"/>
            <a:chExt cx="7916638" cy="2467920"/>
          </a:xfrm>
        </p:grpSpPr>
        <p:pic>
          <p:nvPicPr>
            <p:cNvPr id="5" name="Picture 4" descr="CDC.gov">
              <a:hlinkClick r:id="rId5"/>
            </p:cNvPr>
            <p:cNvPicPr/>
            <p:nvPr/>
          </p:nvPicPr>
          <p:blipFill>
            <a:blip r:embed="rId6">
              <a:extLst>
                <a:ext uri="{28A0092B-C50C-407E-A947-70E740481C1C}">
                  <a14:useLocalDpi xmlns:a14="http://schemas.microsoft.com/office/drawing/2010/main" val="0"/>
                </a:ext>
              </a:extLst>
            </a:blip>
            <a:srcRect/>
            <a:stretch>
              <a:fillRect/>
            </a:stretch>
          </p:blipFill>
          <p:spPr bwMode="auto">
            <a:xfrm>
              <a:off x="484094" y="3429000"/>
              <a:ext cx="4685982" cy="523873"/>
            </a:xfrm>
            <a:prstGeom prst="rect">
              <a:avLst/>
            </a:prstGeom>
            <a:noFill/>
            <a:ln>
              <a:noFill/>
            </a:ln>
          </p:spPr>
        </p:pic>
        <p:pic>
          <p:nvPicPr>
            <p:cNvPr id="6" name="Picture 5" descr="ACL Logo link to home page">
              <a:hlinkClick r:id="rId7" tooltip="&quot;Link to ACL Home Page&quot;"/>
            </p:cNvPr>
            <p:cNvPicPr/>
            <p:nvPr/>
          </p:nvPicPr>
          <p:blipFill>
            <a:blip r:embed="rId8">
              <a:extLst>
                <a:ext uri="{28A0092B-C50C-407E-A947-70E740481C1C}">
                  <a14:useLocalDpi xmlns:a14="http://schemas.microsoft.com/office/drawing/2010/main" val="0"/>
                </a:ext>
              </a:extLst>
            </a:blip>
            <a:srcRect/>
            <a:stretch>
              <a:fillRect/>
            </a:stretch>
          </p:blipFill>
          <p:spPr bwMode="auto">
            <a:xfrm>
              <a:off x="5881528" y="4614291"/>
              <a:ext cx="2219325" cy="695325"/>
            </a:xfrm>
            <a:prstGeom prst="rect">
              <a:avLst/>
            </a:prstGeom>
            <a:noFill/>
            <a:ln>
              <a:noFill/>
            </a:ln>
          </p:spPr>
        </p:pic>
        <p:pic>
          <p:nvPicPr>
            <p:cNvPr id="7" name="Picture 6" descr="Health Resources and Services Administration, H R S A">
              <a:hlinkClick r:id="rId9"/>
            </p:cNvPr>
            <p:cNvPicPr/>
            <p:nvPr/>
          </p:nvPicPr>
          <p:blipFill>
            <a:blip r:embed="rId10">
              <a:extLst>
                <a:ext uri="{28A0092B-C50C-407E-A947-70E740481C1C}">
                  <a14:useLocalDpi xmlns:a14="http://schemas.microsoft.com/office/drawing/2010/main" val="0"/>
                </a:ext>
              </a:extLst>
            </a:blip>
            <a:srcRect/>
            <a:stretch>
              <a:fillRect/>
            </a:stretch>
          </p:blipFill>
          <p:spPr bwMode="auto">
            <a:xfrm>
              <a:off x="609600" y="4580953"/>
              <a:ext cx="2505075" cy="762000"/>
            </a:xfrm>
            <a:prstGeom prst="rect">
              <a:avLst/>
            </a:prstGeom>
            <a:noFill/>
            <a:ln>
              <a:noFill/>
            </a:ln>
          </p:spPr>
        </p:pic>
        <p:pic>
          <p:nvPicPr>
            <p:cNvPr id="8" name="Picture 7"/>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774519" y="4310731"/>
              <a:ext cx="1447165" cy="1438910"/>
            </a:xfrm>
            <a:prstGeom prst="rect">
              <a:avLst/>
            </a:prstGeom>
            <a:noFill/>
            <a:ln>
              <a:noFill/>
            </a:ln>
          </p:spPr>
        </p:pic>
        <p:pic>
          <p:nvPicPr>
            <p:cNvPr id="9" name="Picture 8" descr="C:\Users\570191\AppData\Local\Microsoft\Windows\Temporary Internet Files\Content.Outlook\1LDMMCOX\SAMHSAWordmark.jpg"/>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295582" y="3281721"/>
              <a:ext cx="3105150" cy="809943"/>
            </a:xfrm>
            <a:prstGeom prst="rect">
              <a:avLst/>
            </a:prstGeom>
            <a:noFill/>
            <a:ln>
              <a:noFill/>
            </a:ln>
          </p:spPr>
        </p:pic>
      </p:grpSp>
    </p:spTree>
    <p:extLst>
      <p:ext uri="{BB962C8B-B14F-4D97-AF65-F5344CB8AC3E}">
        <p14:creationId xmlns:p14="http://schemas.microsoft.com/office/powerpoint/2010/main" val="40376528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143000"/>
            <a:ext cx="8229600" cy="3733800"/>
          </a:xfrm>
        </p:spPr>
        <p:txBody>
          <a:bodyPr>
            <a:noAutofit/>
          </a:bodyPr>
          <a:lstStyle/>
          <a:p>
            <a:pPr marL="0" indent="0" algn="ctr">
              <a:buNone/>
            </a:pPr>
            <a:r>
              <a:rPr lang="en-US" sz="3200" b="1" dirty="0" smtClean="0">
                <a:solidFill>
                  <a:srgbClr val="3B7B38"/>
                </a:solidFill>
                <a:latin typeface="Helvetica" pitchFamily="34" charset="0"/>
                <a:cs typeface="Helvetica" pitchFamily="34" charset="0"/>
              </a:rPr>
              <a:t>Thanks for attending today’s event</a:t>
            </a:r>
          </a:p>
          <a:p>
            <a:pPr marL="0" indent="0" algn="ctr">
              <a:buNone/>
            </a:pPr>
            <a:endParaRPr lang="en-US" sz="2600" dirty="0" smtClean="0">
              <a:latin typeface="Helvetica" pitchFamily="34" charset="0"/>
              <a:cs typeface="Helvetica" pitchFamily="34" charset="0"/>
            </a:endParaRPr>
          </a:p>
          <a:p>
            <a:pPr marL="0" indent="0" algn="ctr">
              <a:buNone/>
            </a:pPr>
            <a:r>
              <a:rPr lang="en-US" sz="2400" dirty="0" smtClean="0">
                <a:latin typeface="Helvetica" pitchFamily="34" charset="0"/>
                <a:cs typeface="Helvetica" pitchFamily="34" charset="0"/>
              </a:rPr>
              <a:t>The presentation archive will be available on </a:t>
            </a:r>
          </a:p>
          <a:p>
            <a:pPr marL="0" indent="0" algn="ctr">
              <a:buNone/>
            </a:pPr>
            <a:r>
              <a:rPr lang="en-US" sz="2400" dirty="0" smtClean="0">
                <a:latin typeface="Helvetica" pitchFamily="34" charset="0"/>
                <a:cs typeface="Helvetica" pitchFamily="34" charset="0"/>
                <a:hlinkClick r:id="rId3"/>
              </a:rPr>
              <a:t>www.ahrq.gov/workingforquality</a:t>
            </a:r>
            <a:r>
              <a:rPr lang="en-US" sz="2400" dirty="0" smtClean="0">
                <a:latin typeface="Helvetica" pitchFamily="34" charset="0"/>
                <a:cs typeface="Helvetica" pitchFamily="34" charset="0"/>
              </a:rPr>
              <a:t> </a:t>
            </a:r>
          </a:p>
          <a:p>
            <a:pPr marL="0" indent="0" algn="ctr">
              <a:buNone/>
            </a:pPr>
            <a:endParaRPr lang="en-US" sz="2400" dirty="0">
              <a:latin typeface="Helvetica" pitchFamily="34" charset="0"/>
              <a:cs typeface="Helvetica" pitchFamily="34" charset="0"/>
            </a:endParaRPr>
          </a:p>
          <a:p>
            <a:pPr marL="0" indent="0" algn="ctr">
              <a:buNone/>
            </a:pPr>
            <a:r>
              <a:rPr lang="en-US" sz="2400" dirty="0" smtClean="0">
                <a:latin typeface="Helvetica" pitchFamily="34" charset="0"/>
                <a:cs typeface="Helvetica" pitchFamily="34" charset="0"/>
              </a:rPr>
              <a:t>For questions or high resolution graphics, please email </a:t>
            </a:r>
            <a:r>
              <a:rPr lang="en-US" sz="2400" dirty="0" smtClean="0">
                <a:latin typeface="Helvetica" pitchFamily="34" charset="0"/>
                <a:cs typeface="Helvetica" pitchFamily="34" charset="0"/>
                <a:hlinkClick r:id="rId4"/>
              </a:rPr>
              <a:t>NQStrategy@ahrq.hhs.gov</a:t>
            </a:r>
            <a:endParaRPr lang="en-US" sz="2400" dirty="0">
              <a:latin typeface="Helvetica" pitchFamily="34" charset="0"/>
              <a:cs typeface="Helvetica" pitchFamily="34" charset="0"/>
            </a:endParaRPr>
          </a:p>
          <a:p>
            <a:pPr marL="0" indent="0" algn="ctr">
              <a:buNone/>
            </a:pPr>
            <a:endParaRPr lang="en-US" sz="2600" dirty="0" smtClean="0">
              <a:latin typeface="Helvetica" pitchFamily="34" charset="0"/>
              <a:cs typeface="Helvetica" pitchFamily="34" charset="0"/>
            </a:endParaRPr>
          </a:p>
          <a:p>
            <a:pPr marL="0" indent="0" algn="ctr">
              <a:buNone/>
            </a:pPr>
            <a:endParaRPr lang="en-US" sz="2600" dirty="0">
              <a:latin typeface="Helvetica" pitchFamily="34" charset="0"/>
              <a:cs typeface="Helvetica" pitchFamily="34" charset="0"/>
            </a:endParaRPr>
          </a:p>
        </p:txBody>
      </p:sp>
      <p:sp>
        <p:nvSpPr>
          <p:cNvPr id="4" name="Slide Number Placeholder 3"/>
          <p:cNvSpPr>
            <a:spLocks noGrp="1"/>
          </p:cNvSpPr>
          <p:nvPr>
            <p:ph type="sldNum" sz="quarter" idx="12"/>
          </p:nvPr>
        </p:nvSpPr>
        <p:spPr/>
        <p:txBody>
          <a:bodyPr/>
          <a:lstStyle/>
          <a:p>
            <a:fld id="{68EC7669-6A74-CE44-92EA-244AF84130AB}" type="slidenum">
              <a:rPr lang="en-US" smtClean="0"/>
              <a:pPr/>
              <a:t>31</a:t>
            </a:fld>
            <a:endParaRPr lang="en-US" dirty="0"/>
          </a:p>
        </p:txBody>
      </p:sp>
    </p:spTree>
    <p:extLst>
      <p:ext uri="{BB962C8B-B14F-4D97-AF65-F5344CB8AC3E}">
        <p14:creationId xmlns:p14="http://schemas.microsoft.com/office/powerpoint/2010/main" val="11866363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fontScale="90000"/>
          </a:bodyPr>
          <a:lstStyle/>
          <a:p>
            <a:r>
              <a:rPr lang="en-US" dirty="0" smtClean="0">
                <a:latin typeface="Helvetica" pitchFamily="34" charset="0"/>
                <a:cs typeface="Helvetica" pitchFamily="34" charset="0"/>
              </a:rPr>
              <a:t>Introduction to the </a:t>
            </a:r>
            <a:br>
              <a:rPr lang="en-US" dirty="0" smtClean="0">
                <a:latin typeface="Helvetica" pitchFamily="34" charset="0"/>
                <a:cs typeface="Helvetica" pitchFamily="34" charset="0"/>
              </a:rPr>
            </a:br>
            <a:r>
              <a:rPr lang="en-US" dirty="0" smtClean="0">
                <a:latin typeface="Helvetica" pitchFamily="34" charset="0"/>
                <a:cs typeface="Helvetica" pitchFamily="34" charset="0"/>
              </a:rPr>
              <a:t>National Quality Strategy</a:t>
            </a:r>
            <a:endParaRPr lang="en-US" dirty="0">
              <a:latin typeface="Helvetica" pitchFamily="34" charset="0"/>
              <a:cs typeface="Helvetica" pitchFamily="34" charset="0"/>
            </a:endParaRPr>
          </a:p>
        </p:txBody>
      </p:sp>
      <p:sp>
        <p:nvSpPr>
          <p:cNvPr id="6" name="Subtitle 5"/>
          <p:cNvSpPr>
            <a:spLocks noGrp="1"/>
          </p:cNvSpPr>
          <p:nvPr>
            <p:ph type="subTitle" idx="1"/>
          </p:nvPr>
        </p:nvSpPr>
        <p:spPr/>
        <p:txBody>
          <a:bodyPr/>
          <a:lstStyle/>
          <a:p>
            <a:r>
              <a:rPr lang="en-US" dirty="0"/>
              <a:t>Nancy Wilson, </a:t>
            </a:r>
            <a:r>
              <a:rPr lang="en-US" dirty="0" smtClean="0"/>
              <a:t>B.S.N., M.D., M.P.H.</a:t>
            </a:r>
            <a:endParaRPr lang="en-US" dirty="0"/>
          </a:p>
        </p:txBody>
      </p:sp>
      <p:sp>
        <p:nvSpPr>
          <p:cNvPr id="11" name="Slide Number Placeholder 10"/>
          <p:cNvSpPr>
            <a:spLocks noGrp="1"/>
          </p:cNvSpPr>
          <p:nvPr>
            <p:ph type="sldNum" sz="quarter" idx="12"/>
          </p:nvPr>
        </p:nvSpPr>
        <p:spPr/>
        <p:txBody>
          <a:bodyPr/>
          <a:lstStyle/>
          <a:p>
            <a:fld id="{68EC7669-6A74-CE44-92EA-244AF84130AB}"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1245859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06388"/>
            <a:ext cx="8229600" cy="661416"/>
          </a:xfrm>
        </p:spPr>
        <p:txBody>
          <a:bodyPr>
            <a:normAutofit/>
          </a:bodyPr>
          <a:lstStyle/>
          <a:p>
            <a:r>
              <a:rPr lang="en-US" sz="2400" dirty="0" smtClean="0"/>
              <a:t>Background on the National Quality Strategy</a:t>
            </a:r>
            <a:endParaRPr lang="en-US" sz="2400" dirty="0"/>
          </a:p>
        </p:txBody>
      </p:sp>
      <p:sp>
        <p:nvSpPr>
          <p:cNvPr id="26628" name="Content Placeholder 2"/>
          <p:cNvSpPr>
            <a:spLocks noGrp="1"/>
          </p:cNvSpPr>
          <p:nvPr>
            <p:ph idx="1"/>
          </p:nvPr>
        </p:nvSpPr>
        <p:spPr>
          <a:xfrm>
            <a:off x="457200" y="1404319"/>
            <a:ext cx="8229600" cy="4211456"/>
          </a:xfrm>
        </p:spPr>
        <p:txBody>
          <a:bodyPr>
            <a:noAutofit/>
          </a:bodyPr>
          <a:lstStyle/>
          <a:p>
            <a:pPr eaLnBrk="1" hangingPunct="1">
              <a:spcBef>
                <a:spcPts val="600"/>
              </a:spcBef>
            </a:pPr>
            <a:r>
              <a:rPr lang="en-US" dirty="0" smtClean="0">
                <a:latin typeface="Helvetica" pitchFamily="34" charset="0"/>
                <a:cs typeface="Helvetica" pitchFamily="34" charset="0"/>
              </a:rPr>
              <a:t>Established by the Affordable Care Act to </a:t>
            </a:r>
            <a:r>
              <a:rPr lang="en-US" b="1" dirty="0" smtClean="0">
                <a:latin typeface="Helvetica" pitchFamily="34" charset="0"/>
                <a:cs typeface="Helvetica" pitchFamily="34" charset="0"/>
              </a:rPr>
              <a:t>improve the delivery of health care services, patient health outcomes, and population health</a:t>
            </a:r>
            <a:endParaRPr lang="en-US" dirty="0" smtClean="0">
              <a:latin typeface="Helvetica" pitchFamily="34" charset="0"/>
              <a:cs typeface="Helvetica" pitchFamily="34" charset="0"/>
            </a:endParaRPr>
          </a:p>
          <a:p>
            <a:pPr eaLnBrk="1" hangingPunct="1">
              <a:spcBef>
                <a:spcPts val="1200"/>
              </a:spcBef>
            </a:pPr>
            <a:r>
              <a:rPr lang="en-US" dirty="0" smtClean="0">
                <a:latin typeface="Helvetica" pitchFamily="34" charset="0"/>
                <a:cs typeface="Helvetica" pitchFamily="34" charset="0"/>
              </a:rPr>
              <a:t>The Strategy was first published in 2011 and serves as a </a:t>
            </a:r>
            <a:r>
              <a:rPr lang="en-US" b="1" dirty="0" smtClean="0">
                <a:latin typeface="Helvetica" pitchFamily="34" charset="0"/>
                <a:cs typeface="Helvetica" pitchFamily="34" charset="0"/>
              </a:rPr>
              <a:t>nationwide</a:t>
            </a:r>
            <a:r>
              <a:rPr lang="en-US" dirty="0" smtClean="0">
                <a:latin typeface="Helvetica" pitchFamily="34" charset="0"/>
                <a:cs typeface="Helvetica" pitchFamily="34" charset="0"/>
              </a:rPr>
              <a:t> </a:t>
            </a:r>
            <a:r>
              <a:rPr lang="en-US" b="1" dirty="0" smtClean="0">
                <a:latin typeface="Helvetica" pitchFamily="34" charset="0"/>
                <a:cs typeface="Helvetica" pitchFamily="34" charset="0"/>
              </a:rPr>
              <a:t>effort</a:t>
            </a:r>
            <a:r>
              <a:rPr lang="en-US" dirty="0" smtClean="0">
                <a:latin typeface="Helvetica" pitchFamily="34" charset="0"/>
                <a:cs typeface="Helvetica" pitchFamily="34" charset="0"/>
              </a:rPr>
              <a:t> to improve health and health care across America</a:t>
            </a:r>
          </a:p>
          <a:p>
            <a:pPr eaLnBrk="1" hangingPunct="1">
              <a:spcBef>
                <a:spcPts val="1200"/>
              </a:spcBef>
            </a:pPr>
            <a:r>
              <a:rPr lang="en-US" dirty="0" smtClean="0">
                <a:latin typeface="Helvetica" pitchFamily="34" charset="0"/>
                <a:cs typeface="Helvetica" pitchFamily="34" charset="0"/>
              </a:rPr>
              <a:t>The Strategy was iteratively designed by public and private stakeholders, and provides an opportunity to </a:t>
            </a:r>
            <a:r>
              <a:rPr lang="en-US" b="1" dirty="0" smtClean="0">
                <a:latin typeface="Helvetica" pitchFamily="34" charset="0"/>
                <a:cs typeface="Helvetica" pitchFamily="34" charset="0"/>
              </a:rPr>
              <a:t>align quality </a:t>
            </a:r>
            <a:r>
              <a:rPr lang="en-US" b="1" dirty="0">
                <a:latin typeface="Helvetica" pitchFamily="34" charset="0"/>
                <a:cs typeface="Helvetica" pitchFamily="34" charset="0"/>
              </a:rPr>
              <a:t>measures and quality improvement </a:t>
            </a:r>
            <a:r>
              <a:rPr lang="en-US" b="1" dirty="0" smtClean="0">
                <a:latin typeface="Helvetica" pitchFamily="34" charset="0"/>
                <a:cs typeface="Helvetica" pitchFamily="34" charset="0"/>
              </a:rPr>
              <a:t>activities</a:t>
            </a:r>
          </a:p>
          <a:p>
            <a:r>
              <a:rPr lang="en-US" dirty="0"/>
              <a:t>Now in its 4</a:t>
            </a:r>
            <a:r>
              <a:rPr lang="en-US" baseline="30000" dirty="0"/>
              <a:t>th</a:t>
            </a:r>
            <a:r>
              <a:rPr lang="en-US" dirty="0"/>
              <a:t> year, public and private organizations of all sizes have adopted the National Quality Strategy to drive health </a:t>
            </a:r>
            <a:r>
              <a:rPr lang="en-US" dirty="0" smtClean="0"/>
              <a:t>improvement</a:t>
            </a:r>
            <a:endParaRPr lang="en-US" b="1" dirty="0" smtClean="0">
              <a:latin typeface="Helvetica" pitchFamily="34" charset="0"/>
              <a:cs typeface="Helvetica" pitchFamily="34" charset="0"/>
            </a:endParaRPr>
          </a:p>
          <a:p>
            <a:pPr marL="0" indent="0" eaLnBrk="1" hangingPunct="1">
              <a:spcBef>
                <a:spcPts val="1200"/>
              </a:spcBef>
              <a:buNone/>
            </a:pPr>
            <a:endParaRPr lang="en-US" dirty="0" smtClean="0">
              <a:latin typeface="Helvetica" pitchFamily="34" charset="0"/>
              <a:cs typeface="Helvetica" pitchFamily="34" charset="0"/>
            </a:endParaRPr>
          </a:p>
          <a:p>
            <a:pPr marL="0" indent="0">
              <a:buNone/>
            </a:pPr>
            <a:r>
              <a:rPr lang="en-US" dirty="0" smtClean="0">
                <a:latin typeface="Helvetica" pitchFamily="34" charset="0"/>
                <a:cs typeface="Helvetica" pitchFamily="34" charset="0"/>
              </a:rPr>
              <a:t> </a:t>
            </a:r>
          </a:p>
        </p:txBody>
      </p:sp>
      <p:sp>
        <p:nvSpPr>
          <p:cNvPr id="5" name="Slide Number Placeholder 4"/>
          <p:cNvSpPr>
            <a:spLocks noGrp="1"/>
          </p:cNvSpPr>
          <p:nvPr>
            <p:ph type="sldNum" sz="quarter" idx="12"/>
          </p:nvPr>
        </p:nvSpPr>
        <p:spPr/>
        <p:txBody>
          <a:bodyPr/>
          <a:lstStyle/>
          <a:p>
            <a:fld id="{68EC7669-6A74-CE44-92EA-244AF84130AB}"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0723153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b="0" dirty="0">
                <a:solidFill>
                  <a:srgbClr val="3B7B38"/>
                </a:solidFill>
                <a:latin typeface="Helvetica" pitchFamily="34" charset="0"/>
              </a:rPr>
              <a:t>The strategy is to concurrently pursue three aims:</a:t>
            </a:r>
          </a:p>
        </p:txBody>
      </p:sp>
      <p:pic>
        <p:nvPicPr>
          <p:cNvPr id="1026" name="Picture 2" descr="3 circles: Better Health, Better Care, Lower Cos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1525" y="1295400"/>
            <a:ext cx="4540949" cy="4195191"/>
          </a:xfrm>
          <a:prstGeom prst="rect">
            <a:avLst/>
          </a:prstGeom>
          <a:noFill/>
          <a:extLst>
            <a:ext uri="{909E8E84-426E-40dd-AFC4-6F175D3DCCD1}">
              <a14:hiddenFill xmlns="" xmlns:a14="http://schemas.microsoft.com/office/drawing/2010/main">
                <a:solidFill>
                  <a:srgbClr val="FFFFFF"/>
                </a:solidFill>
              </a14:hiddenFill>
            </a:ext>
          </a:extLst>
        </p:spPr>
      </p:pic>
      <p:sp>
        <p:nvSpPr>
          <p:cNvPr id="28675" name="Slide Number Placeholder 3"/>
          <p:cNvSpPr>
            <a:spLocks noGrp="1"/>
          </p:cNvSpPr>
          <p:nvPr>
            <p:ph type="sldNum" sz="quarter" idx="15"/>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9E0F1BB-78D0-44F0-8346-16CF49AAB6D9}" type="slidenum">
              <a:rPr lang="en-US" smtClean="0">
                <a:solidFill>
                  <a:srgbClr val="000000"/>
                </a:solidFill>
                <a:latin typeface="Helvetica" pitchFamily="34" charset="0"/>
                <a:cs typeface="Arial"/>
              </a:rPr>
              <a:pPr fontAlgn="base">
                <a:spcBef>
                  <a:spcPct val="0"/>
                </a:spcBef>
                <a:spcAft>
                  <a:spcPct val="0"/>
                </a:spcAft>
                <a:defRPr/>
              </a:pPr>
              <a:t>6</a:t>
            </a:fld>
            <a:endParaRPr lang="en-US" dirty="0" smtClean="0">
              <a:solidFill>
                <a:srgbClr val="000000"/>
              </a:solidFill>
              <a:latin typeface="Helvetica" pitchFamily="34" charset="0"/>
              <a:cs typeface="Arial"/>
            </a:endParaRPr>
          </a:p>
        </p:txBody>
      </p:sp>
    </p:spTree>
    <p:extLst>
      <p:ext uri="{BB962C8B-B14F-4D97-AF65-F5344CB8AC3E}">
        <p14:creationId xmlns:p14="http://schemas.microsoft.com/office/powerpoint/2010/main" val="25550712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The Relationship Between the Institute for Healthcare Improvement’s Triple Aim and NQS Three Aims</a:t>
            </a:r>
            <a:endParaRPr lang="en-US" sz="2400" dirty="0"/>
          </a:p>
        </p:txBody>
      </p:sp>
      <p:pic>
        <p:nvPicPr>
          <p:cNvPr id="3" name="Picture 2" descr="IHI Triple Aim Logo.&#10;Improving the patient experience of care &#10;(including quality and satisfaction)&#10;Improving the health of populations&#10;Reducing the per capita cost of health care&#10;&#10;&#10;"/>
          <p:cNvPicPr>
            <a:picLocks noChangeAspect="1"/>
          </p:cNvPicPr>
          <p:nvPr/>
        </p:nvPicPr>
        <p:blipFill>
          <a:blip r:embed="rId3"/>
          <a:stretch>
            <a:fillRect/>
          </a:stretch>
        </p:blipFill>
        <p:spPr>
          <a:xfrm>
            <a:off x="435919" y="1741069"/>
            <a:ext cx="4218798" cy="4127350"/>
          </a:xfrm>
          <a:prstGeom prst="rect">
            <a:avLst/>
          </a:prstGeom>
        </p:spPr>
      </p:pic>
      <p:pic>
        <p:nvPicPr>
          <p:cNvPr id="10" name="Picture 9" descr="Better Care: Improve overall quality, by making health care more patient-centered, reliable, accessible, and safe.&#10;Affordable Care: Reduce the cost of quality health care for individuals, families, employers, and government.&#10;Healthy People/Healthy Communities: Improve the health of the U.S. population by supporting proven interventions to address behavioral, social and, environmental determinants of health.&#10;"/>
          <p:cNvPicPr>
            <a:picLocks noChangeAspect="1"/>
          </p:cNvPicPr>
          <p:nvPr/>
        </p:nvPicPr>
        <p:blipFill>
          <a:blip r:embed="rId4"/>
          <a:stretch>
            <a:fillRect/>
          </a:stretch>
        </p:blipFill>
        <p:spPr>
          <a:xfrm>
            <a:off x="4700923" y="1895086"/>
            <a:ext cx="4346825" cy="4194412"/>
          </a:xfrm>
          <a:prstGeom prst="rect">
            <a:avLst/>
          </a:prstGeom>
        </p:spPr>
      </p:pic>
      <p:sp>
        <p:nvSpPr>
          <p:cNvPr id="4" name="Slide Number Placeholder 3"/>
          <p:cNvSpPr>
            <a:spLocks noGrp="1"/>
          </p:cNvSpPr>
          <p:nvPr>
            <p:ph type="sldNum" sz="quarter" idx="12"/>
          </p:nvPr>
        </p:nvSpPr>
        <p:spPr/>
        <p:txBody>
          <a:bodyPr/>
          <a:lstStyle/>
          <a:p>
            <a:pPr defTabSz="457200"/>
            <a:fld id="{68EC7669-6A74-CE44-92EA-244AF84130AB}" type="slidenum">
              <a:rPr lang="en-US" smtClean="0">
                <a:solidFill>
                  <a:prstClr val="black"/>
                </a:solidFill>
                <a:latin typeface="Helvetica" pitchFamily="34" charset="0"/>
                <a:cs typeface="Helvetica" pitchFamily="34" charset="0"/>
              </a:rPr>
              <a:pPr defTabSz="457200"/>
              <a:t>7</a:t>
            </a:fld>
            <a:endParaRPr lang="en-US" dirty="0">
              <a:solidFill>
                <a:prstClr val="black"/>
              </a:solidFill>
              <a:latin typeface="Helvetica" pitchFamily="34" charset="0"/>
              <a:cs typeface="Helvetica" pitchFamily="34" charset="0"/>
            </a:endParaRPr>
          </a:p>
        </p:txBody>
      </p:sp>
    </p:spTree>
    <p:extLst>
      <p:ext uri="{BB962C8B-B14F-4D97-AF65-F5344CB8AC3E}">
        <p14:creationId xmlns:p14="http://schemas.microsoft.com/office/powerpoint/2010/main" val="28058114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The National Quality Strategy: How it Works</a:t>
            </a:r>
            <a:endParaRPr lang="en-US" sz="2400" dirty="0"/>
          </a:p>
        </p:txBody>
      </p:sp>
      <p:sp>
        <p:nvSpPr>
          <p:cNvPr id="4" name="Slide Number Placeholder 3"/>
          <p:cNvSpPr>
            <a:spLocks noGrp="1"/>
          </p:cNvSpPr>
          <p:nvPr>
            <p:ph type="sldNum" sz="quarter" idx="12"/>
          </p:nvPr>
        </p:nvSpPr>
        <p:spPr/>
        <p:txBody>
          <a:bodyPr/>
          <a:lstStyle/>
          <a:p>
            <a:fld id="{68EC7669-6A74-CE44-92EA-244AF84130AB}" type="slidenum">
              <a:rPr lang="en-US" smtClean="0">
                <a:solidFill>
                  <a:prstClr val="black"/>
                </a:solidFill>
              </a:rPr>
              <a:pPr/>
              <a:t>8</a:t>
            </a:fld>
            <a:endParaRPr lang="en-US" dirty="0">
              <a:solidFill>
                <a:prstClr val="black"/>
              </a:solidFill>
            </a:endParaRPr>
          </a:p>
        </p:txBody>
      </p:sp>
      <p:grpSp>
        <p:nvGrpSpPr>
          <p:cNvPr id="5" name="Group 4"/>
          <p:cNvGrpSpPr/>
          <p:nvPr/>
        </p:nvGrpSpPr>
        <p:grpSpPr>
          <a:xfrm>
            <a:off x="2019300" y="1325936"/>
            <a:ext cx="5105400" cy="5181600"/>
            <a:chOff x="1365556" y="166236"/>
            <a:chExt cx="6485708" cy="6485708"/>
          </a:xfrm>
        </p:grpSpPr>
        <p:pic>
          <p:nvPicPr>
            <p:cNvPr id="6" name="Picture 5" descr="NQS_HowItWorks_outerrings_.27APR15.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65556" y="166236"/>
              <a:ext cx="6485708" cy="6485708"/>
            </a:xfrm>
            <a:prstGeom prst="rect">
              <a:avLst/>
            </a:prstGeom>
          </p:spPr>
        </p:pic>
        <p:pic>
          <p:nvPicPr>
            <p:cNvPr id="7" name="Picture 6" descr="NQS_HowItWorks_inner green_.27APR15.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23623" y="524303"/>
              <a:ext cx="5769574" cy="5769574"/>
            </a:xfrm>
            <a:prstGeom prst="rect">
              <a:avLst/>
            </a:prstGeom>
          </p:spPr>
        </p:pic>
        <p:pic>
          <p:nvPicPr>
            <p:cNvPr id="8" name="Picture 7" descr="NQS_HowItWorks_inner blue_.27APR15.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66393" y="1367073"/>
              <a:ext cx="4084034" cy="4084034"/>
            </a:xfrm>
            <a:prstGeom prst="rect">
              <a:avLst/>
            </a:prstGeom>
          </p:spPr>
        </p:pic>
        <p:pic>
          <p:nvPicPr>
            <p:cNvPr id="9" name="Picture 8" descr="NQS_HowItWorks_blades_.27APR15.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08912" y="2609592"/>
              <a:ext cx="1598996" cy="1598996"/>
            </a:xfrm>
            <a:prstGeom prst="rect">
              <a:avLst/>
            </a:prstGeom>
          </p:spPr>
        </p:pic>
      </p:grpSp>
    </p:spTree>
    <p:extLst>
      <p:ext uri="{BB962C8B-B14F-4D97-AF65-F5344CB8AC3E}">
        <p14:creationId xmlns:p14="http://schemas.microsoft.com/office/powerpoint/2010/main" val="290691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The National Quality Strategy Priorities</a:t>
            </a:r>
            <a:endParaRPr lang="en-US" sz="2400" dirty="0"/>
          </a:p>
        </p:txBody>
      </p:sp>
      <p:sp>
        <p:nvSpPr>
          <p:cNvPr id="4" name="Slide Number Placeholder 3"/>
          <p:cNvSpPr>
            <a:spLocks noGrp="1"/>
          </p:cNvSpPr>
          <p:nvPr>
            <p:ph type="sldNum" sz="quarter" idx="12"/>
          </p:nvPr>
        </p:nvSpPr>
        <p:spPr/>
        <p:txBody>
          <a:bodyPr/>
          <a:lstStyle/>
          <a:p>
            <a:fld id="{68EC7669-6A74-CE44-92EA-244AF84130AB}" type="slidenum">
              <a:rPr lang="en-US" smtClean="0">
                <a:solidFill>
                  <a:prstClr val="black"/>
                </a:solidFill>
              </a:rPr>
              <a:pPr/>
              <a:t>9</a:t>
            </a:fld>
            <a:endParaRPr lang="en-US" dirty="0">
              <a:solidFill>
                <a:prstClr val="black"/>
              </a:solidFill>
            </a:endParaRPr>
          </a:p>
        </p:txBody>
      </p:sp>
      <p:grpSp>
        <p:nvGrpSpPr>
          <p:cNvPr id="5" name="Group 4"/>
          <p:cNvGrpSpPr/>
          <p:nvPr/>
        </p:nvGrpSpPr>
        <p:grpSpPr>
          <a:xfrm>
            <a:off x="3733800" y="1322899"/>
            <a:ext cx="5105400" cy="5181600"/>
            <a:chOff x="1365556" y="166236"/>
            <a:chExt cx="6485708" cy="6485708"/>
          </a:xfrm>
        </p:grpSpPr>
        <p:pic>
          <p:nvPicPr>
            <p:cNvPr id="6" name="Picture 5" descr="NQS_HowItWorks_outerrings_.27APR15.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65556" y="166236"/>
              <a:ext cx="6485708" cy="6485708"/>
            </a:xfrm>
            <a:prstGeom prst="rect">
              <a:avLst/>
            </a:prstGeom>
          </p:spPr>
        </p:pic>
        <p:pic>
          <p:nvPicPr>
            <p:cNvPr id="7" name="Picture 6" descr="NQS_HowItWorks_inner green_.27APR15.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23623" y="524303"/>
              <a:ext cx="5769574" cy="5769574"/>
            </a:xfrm>
            <a:prstGeom prst="rect">
              <a:avLst/>
            </a:prstGeom>
          </p:spPr>
        </p:pic>
        <p:pic>
          <p:nvPicPr>
            <p:cNvPr id="8" name="Picture 7" descr="NQS_HowItWorks_inner blue_.27APR15.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66393" y="1367073"/>
              <a:ext cx="4084034" cy="4084034"/>
            </a:xfrm>
            <a:prstGeom prst="rect">
              <a:avLst/>
            </a:prstGeom>
          </p:spPr>
        </p:pic>
        <p:pic>
          <p:nvPicPr>
            <p:cNvPr id="9" name="Picture 8" descr="NQS_HowItWorks_blades_.27APR15.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08912" y="2609592"/>
              <a:ext cx="1598996" cy="1598996"/>
            </a:xfrm>
            <a:prstGeom prst="rect">
              <a:avLst/>
            </a:prstGeom>
          </p:spPr>
        </p:pic>
      </p:grpSp>
      <p:sp>
        <p:nvSpPr>
          <p:cNvPr id="13" name="TextBox 12"/>
          <p:cNvSpPr txBox="1"/>
          <p:nvPr/>
        </p:nvSpPr>
        <p:spPr>
          <a:xfrm>
            <a:off x="685800" y="1905000"/>
            <a:ext cx="2266458" cy="830997"/>
          </a:xfrm>
          <a:prstGeom prst="rect">
            <a:avLst/>
          </a:prstGeom>
          <a:noFill/>
        </p:spPr>
        <p:txBody>
          <a:bodyPr wrap="square" rtlCol="0">
            <a:spAutoFit/>
          </a:bodyPr>
          <a:lstStyle/>
          <a:p>
            <a:pPr algn="ctr"/>
            <a:r>
              <a:rPr lang="en-US" sz="2400" b="1" dirty="0" smtClean="0">
                <a:solidFill>
                  <a:schemeClr val="accent1">
                    <a:lumMod val="75000"/>
                  </a:schemeClr>
                </a:solidFill>
                <a:latin typeface="Helvetica" panose="020B0604020202020204" pitchFamily="34" charset="0"/>
                <a:cs typeface="Helvetica" panose="020B0604020202020204" pitchFamily="34" charset="0"/>
              </a:rPr>
              <a:t>Health and Well-Being</a:t>
            </a:r>
            <a:endParaRPr lang="en-US" sz="2400" b="1" dirty="0">
              <a:solidFill>
                <a:schemeClr val="accent1">
                  <a:lumMod val="75000"/>
                </a:schemeClr>
              </a:solidFill>
              <a:latin typeface="Helvetica" panose="020B0604020202020204" pitchFamily="34" charset="0"/>
              <a:cs typeface="Helvetica" panose="020B0604020202020204" pitchFamily="34" charset="0"/>
            </a:endParaRPr>
          </a:p>
        </p:txBody>
      </p:sp>
      <p:sp>
        <p:nvSpPr>
          <p:cNvPr id="16" name="Freeform 15"/>
          <p:cNvSpPr/>
          <p:nvPr/>
        </p:nvSpPr>
        <p:spPr>
          <a:xfrm>
            <a:off x="1981200" y="3048000"/>
            <a:ext cx="3655845" cy="2031520"/>
          </a:xfrm>
          <a:custGeom>
            <a:avLst/>
            <a:gdLst>
              <a:gd name="connsiteX0" fmla="*/ 3602525 w 3602525"/>
              <a:gd name="connsiteY0" fmla="*/ 1541997 h 1943694"/>
              <a:gd name="connsiteX1" fmla="*/ 375803 w 3602525"/>
              <a:gd name="connsiteY1" fmla="*/ 0 h 1943694"/>
              <a:gd name="connsiteX2" fmla="*/ 0 w 3602525"/>
              <a:gd name="connsiteY2" fmla="*/ 1943694 h 1943694"/>
              <a:gd name="connsiteX3" fmla="*/ 3602525 w 3602525"/>
              <a:gd name="connsiteY3" fmla="*/ 1541997 h 1943694"/>
            </a:gdLst>
            <a:ahLst/>
            <a:cxnLst>
              <a:cxn ang="0">
                <a:pos x="connsiteX0" y="connsiteY0"/>
              </a:cxn>
              <a:cxn ang="0">
                <a:pos x="connsiteX1" y="connsiteY1"/>
              </a:cxn>
              <a:cxn ang="0">
                <a:pos x="connsiteX2" y="connsiteY2"/>
              </a:cxn>
              <a:cxn ang="0">
                <a:pos x="connsiteX3" y="connsiteY3"/>
              </a:cxn>
            </a:cxnLst>
            <a:rect l="l" t="t" r="r" b="b"/>
            <a:pathLst>
              <a:path w="3602525" h="1943694">
                <a:moveTo>
                  <a:pt x="3602525" y="1541997"/>
                </a:moveTo>
                <a:lnTo>
                  <a:pt x="375803" y="0"/>
                </a:lnTo>
                <a:lnTo>
                  <a:pt x="0" y="1943694"/>
                </a:lnTo>
                <a:lnTo>
                  <a:pt x="3602525" y="1541997"/>
                </a:lnTo>
                <a:close/>
              </a:path>
            </a:pathLst>
          </a:custGeom>
          <a:gradFill flip="none" rotWithShape="1">
            <a:gsLst>
              <a:gs pos="0">
                <a:schemeClr val="bg1">
                  <a:lumMod val="50000"/>
                  <a:alpha val="57000"/>
                </a:schemeClr>
              </a:gs>
              <a:gs pos="100000">
                <a:schemeClr val="bg1">
                  <a:lumMod val="85000"/>
                  <a:alpha val="57000"/>
                </a:schemeClr>
              </a:gs>
            </a:gsLst>
            <a:lin ang="6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Health and Well Being.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5800" y="2895600"/>
            <a:ext cx="2209800" cy="2209800"/>
          </a:xfrm>
          <a:prstGeom prst="rect">
            <a:avLst/>
          </a:prstGeom>
          <a:effectLst>
            <a:outerShdw blurRad="69850" dist="88900" dir="2700000" algn="tl" rotWithShape="0">
              <a:prstClr val="black">
                <a:alpha val="40000"/>
              </a:prstClr>
            </a:outerShdw>
          </a:effectLst>
        </p:spPr>
      </p:pic>
    </p:spTree>
    <p:extLst>
      <p:ext uri="{BB962C8B-B14F-4D97-AF65-F5344CB8AC3E}">
        <p14:creationId xmlns:p14="http://schemas.microsoft.com/office/powerpoint/2010/main" val="153669197"/>
      </p:ext>
    </p:extLst>
  </p:cSld>
  <p:clrMapOvr>
    <a:masterClrMapping/>
  </p:clrMapOvr>
</p:sld>
</file>

<file path=ppt/theme/theme1.xml><?xml version="1.0" encoding="utf-8"?>
<a:theme xmlns:a="http://schemas.openxmlformats.org/drawingml/2006/main" name="5_Office Theme">
  <a:themeElements>
    <a:clrScheme name="NQS Palette Tweaked April 17">
      <a:dk1>
        <a:sysClr val="windowText" lastClr="000000"/>
      </a:dk1>
      <a:lt1>
        <a:sysClr val="window" lastClr="FFFFFF"/>
      </a:lt1>
      <a:dk2>
        <a:srgbClr val="4FA04B"/>
      </a:dk2>
      <a:lt2>
        <a:srgbClr val="BF9D16"/>
      </a:lt2>
      <a:accent1>
        <a:srgbClr val="4861A4"/>
      </a:accent1>
      <a:accent2>
        <a:srgbClr val="9B1C27"/>
      </a:accent2>
      <a:accent3>
        <a:srgbClr val="4FA04B"/>
      </a:accent3>
      <a:accent4>
        <a:srgbClr val="544172"/>
      </a:accent4>
      <a:accent5>
        <a:srgbClr val="478E8B"/>
      </a:accent5>
      <a:accent6>
        <a:srgbClr val="F79646"/>
      </a:accent6>
      <a:hlink>
        <a:srgbClr val="4861A4"/>
      </a:hlink>
      <a:folHlink>
        <a:srgbClr val="5241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CorpSlide_Template_internal">
  <a:themeElements>
    <a:clrScheme name="">
      <a:dk1>
        <a:srgbClr val="000000"/>
      </a:dk1>
      <a:lt1>
        <a:srgbClr val="FFFFFF"/>
      </a:lt1>
      <a:dk2>
        <a:srgbClr val="000000"/>
      </a:dk2>
      <a:lt2>
        <a:srgbClr val="808080"/>
      </a:lt2>
      <a:accent1>
        <a:srgbClr val="8FDCFF"/>
      </a:accent1>
      <a:accent2>
        <a:srgbClr val="0073B9"/>
      </a:accent2>
      <a:accent3>
        <a:srgbClr val="FFFFFF"/>
      </a:accent3>
      <a:accent4>
        <a:srgbClr val="000000"/>
      </a:accent4>
      <a:accent5>
        <a:srgbClr val="C6EBFF"/>
      </a:accent5>
      <a:accent6>
        <a:srgbClr val="0068A7"/>
      </a:accent6>
      <a:hlink>
        <a:srgbClr val="00A799"/>
      </a:hlink>
      <a:folHlink>
        <a:srgbClr val="99CC00"/>
      </a:folHlink>
    </a:clrScheme>
    <a:fontScheme name="1_CorpSlide_Template_internal">
      <a:majorFont>
        <a:latin typeface="Arial Narrow"/>
        <a:ea typeface="ＭＳ Ｐゴシック"/>
        <a:cs typeface=""/>
      </a:majorFont>
      <a:minorFont>
        <a:latin typeface="Arial Narrow"/>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1_CorpSlide_Template_inter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rpSlide_Template_inter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rpSlide_Template_inter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rpSlide_Template_inter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rpSlide_Template_inter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rpSlide_Template_inter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rpSlide_Template_internal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rpSlide_Template_inter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rpSlide_Template_inter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rpSlide_Template_inter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rpSlide_Template_inter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rpSlide_Template_inter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8_CorpSlide_Template_internal">
  <a:themeElements>
    <a:clrScheme name="">
      <a:dk1>
        <a:srgbClr val="000000"/>
      </a:dk1>
      <a:lt1>
        <a:srgbClr val="FFFFFF"/>
      </a:lt1>
      <a:dk2>
        <a:srgbClr val="000000"/>
      </a:dk2>
      <a:lt2>
        <a:srgbClr val="808080"/>
      </a:lt2>
      <a:accent1>
        <a:srgbClr val="8FDCFF"/>
      </a:accent1>
      <a:accent2>
        <a:srgbClr val="0073B9"/>
      </a:accent2>
      <a:accent3>
        <a:srgbClr val="FFFFFF"/>
      </a:accent3>
      <a:accent4>
        <a:srgbClr val="000000"/>
      </a:accent4>
      <a:accent5>
        <a:srgbClr val="C6EBFF"/>
      </a:accent5>
      <a:accent6>
        <a:srgbClr val="0068A7"/>
      </a:accent6>
      <a:hlink>
        <a:srgbClr val="00A799"/>
      </a:hlink>
      <a:folHlink>
        <a:srgbClr val="99CC00"/>
      </a:folHlink>
    </a:clrScheme>
    <a:fontScheme name="6_CorpSlide_Template_internal">
      <a:majorFont>
        <a:latin typeface="Century Gothic"/>
        <a:ea typeface="ＭＳ Ｐゴシック"/>
        <a:cs typeface=""/>
      </a:majorFont>
      <a:minorFont>
        <a:latin typeface="Arial Narrow"/>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CorpSlide_Template_intern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CorpSlide_Template_intern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CorpSlide_Template_intern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CorpSlide_Template_intern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CorpSlide_Template_intern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CorpSlide_Template_intern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CorpSlide_Template_internal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CorpSlide_Template_intern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CorpSlide_Template_intern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CorpSlide_Template_intern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CorpSlide_Template_intern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CorpSlide_Template_intern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CH_20121010_Power_Point_Template_UntilEveryChild_harvar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BCH_20121010_Power_Point_Template_UntilEveryChild_harvar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7466</TotalTime>
  <Words>1943</Words>
  <Application>Microsoft Office PowerPoint</Application>
  <PresentationFormat>On-screen Show (4:3)</PresentationFormat>
  <Paragraphs>257</Paragraphs>
  <Slides>31</Slides>
  <Notes>25</Notes>
  <HiddenSlides>0</HiddenSlides>
  <MMClips>0</MMClips>
  <ScaleCrop>false</ScaleCrop>
  <HeadingPairs>
    <vt:vector size="8" baseType="variant">
      <vt:variant>
        <vt:lpstr>Fonts Used</vt:lpstr>
      </vt:variant>
      <vt:variant>
        <vt:i4>11</vt:i4>
      </vt:variant>
      <vt:variant>
        <vt:lpstr>Theme</vt:lpstr>
      </vt:variant>
      <vt:variant>
        <vt:i4>7</vt:i4>
      </vt:variant>
      <vt:variant>
        <vt:lpstr>Embedded OLE Servers</vt:lpstr>
      </vt:variant>
      <vt:variant>
        <vt:i4>2</vt:i4>
      </vt:variant>
      <vt:variant>
        <vt:lpstr>Slide Titles</vt:lpstr>
      </vt:variant>
      <vt:variant>
        <vt:i4>31</vt:i4>
      </vt:variant>
    </vt:vector>
  </HeadingPairs>
  <TitlesOfParts>
    <vt:vector size="51" baseType="lpstr">
      <vt:lpstr>MS PGothic</vt:lpstr>
      <vt:lpstr>MS PGothic</vt:lpstr>
      <vt:lpstr>Arial</vt:lpstr>
      <vt:lpstr>Arial Narrow</vt:lpstr>
      <vt:lpstr>Calibri</vt:lpstr>
      <vt:lpstr>Calibri (Body)</vt:lpstr>
      <vt:lpstr>Century Gothic</vt:lpstr>
      <vt:lpstr>Franklin Gothic Book</vt:lpstr>
      <vt:lpstr>Helvetica</vt:lpstr>
      <vt:lpstr>Times</vt:lpstr>
      <vt:lpstr>Wingdings</vt:lpstr>
      <vt:lpstr>5_Office Theme</vt:lpstr>
      <vt:lpstr>4_Office Theme</vt:lpstr>
      <vt:lpstr>1_CorpSlide_Template_internal</vt:lpstr>
      <vt:lpstr>8_CorpSlide_Template_internal</vt:lpstr>
      <vt:lpstr>BCH_20121010_Power_Point_Template_UntilEveryChild_harvard</vt:lpstr>
      <vt:lpstr>Office Theme</vt:lpstr>
      <vt:lpstr>1_BCH_20121010_Power_Point_Template_UntilEveryChild_harvard</vt:lpstr>
      <vt:lpstr>Worksheet</vt:lpstr>
      <vt:lpstr>Microsoft Excel 97-2003 Worksheet</vt:lpstr>
      <vt:lpstr>National Quality Strategy Webinar:  BEST PRACTICES TO IMPROVE  COMMUNITY HEALTH</vt:lpstr>
      <vt:lpstr>Housekeeping</vt:lpstr>
      <vt:lpstr>Agenda</vt:lpstr>
      <vt:lpstr>Introduction to the  National Quality Strategy</vt:lpstr>
      <vt:lpstr>Background on the National Quality Strategy</vt:lpstr>
      <vt:lpstr>The strategy is to concurrently pursue three aims:</vt:lpstr>
      <vt:lpstr>The Relationship Between the Institute for Healthcare Improvement’s Triple Aim and NQS Three Aims</vt:lpstr>
      <vt:lpstr>The National Quality Strategy: How it Works</vt:lpstr>
      <vt:lpstr>The National Quality Strategy Priorities</vt:lpstr>
      <vt:lpstr>Priority 5: Working with communities to promote wide use of best practices to enable healthy living </vt:lpstr>
      <vt:lpstr>Surgeon General’s Priorities</vt:lpstr>
      <vt:lpstr>CULTURE OF PREVENTION</vt:lpstr>
      <vt:lpstr>CAMPAIGNS</vt:lpstr>
      <vt:lpstr>  Boston Children’s Hospital Community Asthma Initiative  </vt:lpstr>
      <vt:lpstr>Community Asthma Initiative (CAI):  Impacts Multiple Levels of the  Socio-Ecological Model</vt:lpstr>
      <vt:lpstr>Patient Population</vt:lpstr>
      <vt:lpstr>Service Model</vt:lpstr>
      <vt:lpstr>Service Model Continued</vt:lpstr>
      <vt:lpstr>Evaluation Framework</vt:lpstr>
      <vt:lpstr>Return on Investment (ROI) Results:</vt:lpstr>
      <vt:lpstr>Health Outcomes Results:  Decrease in % patients with any ED Visits or Admissions due to asthma N=1470 (through March 2015)</vt:lpstr>
      <vt:lpstr>ROI and SROI: Total Cost Per Patient ED Visits + Admissions N=102 </vt:lpstr>
      <vt:lpstr>Driving Financing Strategies</vt:lpstr>
      <vt:lpstr>Children’s High-Risk Asthma Bundled Payment (Medicaid Pilot)</vt:lpstr>
      <vt:lpstr>Future Efforts</vt:lpstr>
      <vt:lpstr>PowerPoint Presentation</vt:lpstr>
      <vt:lpstr>References</vt:lpstr>
      <vt:lpstr>Discussion/Question and Answer</vt:lpstr>
      <vt:lpstr>Questions and Answers</vt:lpstr>
      <vt:lpstr>What’s Next for the National Quality Strategy</vt:lpstr>
      <vt:lpstr>PowerPoint Presentation</vt:lpstr>
    </vt:vector>
  </TitlesOfParts>
  <Company>Booz Allen Hamilton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Quality Strategy Webinar</dc:title>
  <dc:creator>Seamus McKinsey</dc:creator>
  <cp:lastModifiedBy>Mamula, Emily [USA]</cp:lastModifiedBy>
  <cp:revision>235</cp:revision>
  <cp:lastPrinted>2015-05-05T16:19:37Z</cp:lastPrinted>
  <dcterms:created xsi:type="dcterms:W3CDTF">2014-07-30T20:29:47Z</dcterms:created>
  <dcterms:modified xsi:type="dcterms:W3CDTF">2015-08-19T14:20:35Z</dcterms:modified>
</cp:coreProperties>
</file>