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786" y="7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8/16/2016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4FA04B"/>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0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8/16/2016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633984"/>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146304" y="5731764"/>
            <a:ext cx="2077212" cy="975359"/>
          </a:xfrm>
          <a:prstGeom prst="rect">
            <a:avLst/>
          </a:prstGeom>
          <a:blipFill>
            <a:blip r:embed="rId3"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400" b="0" i="0">
                <a:solidFill>
                  <a:srgbClr val="4FA04B"/>
                </a:solidFill>
                <a:latin typeface="Arial"/>
                <a:cs typeface="Arial"/>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8/16/2016</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4FA04B"/>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8/16/2016</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633984"/>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8/16/2016</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35940" y="287845"/>
            <a:ext cx="8072119" cy="1160145"/>
          </a:xfrm>
          <a:prstGeom prst="rect">
            <a:avLst/>
          </a:prstGeom>
        </p:spPr>
        <p:txBody>
          <a:bodyPr wrap="square" lIns="0" tIns="0" rIns="0" bIns="0">
            <a:spAutoFit/>
          </a:bodyPr>
          <a:lstStyle>
            <a:lvl1pPr>
              <a:defRPr sz="2400" b="0" i="0">
                <a:solidFill>
                  <a:srgbClr val="4FA04B"/>
                </a:solidFill>
                <a:latin typeface="Arial"/>
                <a:cs typeface="Arial"/>
              </a:defRPr>
            </a:lvl1pPr>
          </a:lstStyle>
          <a:p>
            <a:endParaRPr/>
          </a:p>
        </p:txBody>
      </p:sp>
      <p:sp>
        <p:nvSpPr>
          <p:cNvPr id="3" name="Holder 3"/>
          <p:cNvSpPr>
            <a:spLocks noGrp="1"/>
          </p:cNvSpPr>
          <p:nvPr>
            <p:ph type="body" idx="1"/>
          </p:nvPr>
        </p:nvSpPr>
        <p:spPr>
          <a:xfrm>
            <a:off x="323849" y="2166899"/>
            <a:ext cx="8496300" cy="3684270"/>
          </a:xfrm>
          <a:prstGeom prst="rect">
            <a:avLst/>
          </a:prstGeom>
        </p:spPr>
        <p:txBody>
          <a:bodyPr wrap="square" lIns="0" tIns="0" rIns="0" bIns="0">
            <a:spAutoFit/>
          </a:bodyPr>
          <a:lstStyle>
            <a:lvl1pPr>
              <a:defRPr sz="20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8/16/2016</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hyperlink" Target="http://www.captionedtext.com/client/event.aspx?CustomerID=1159&amp;amp;EventID=2986426"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6.jpg"/><Relationship Id="rId7" Type="http://schemas.openxmlformats.org/officeDocument/2006/relationships/image" Target="../media/image14.jp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www.cdc.gov/" TargetMode="Externa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2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2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34.jpg"/><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38.jpg"/></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40.jpg"/></Relationships>
</file>

<file path=ppt/slides/_rels/slide32.xml.rels><?xml version="1.0" encoding="UTF-8" standalone="yes"?>
<Relationships xmlns="http://schemas.openxmlformats.org/package/2006/relationships"><Relationship Id="rId3" Type="http://schemas.openxmlformats.org/officeDocument/2006/relationships/hyperlink" Target="mailto:sheila.pinter@opm.gov" TargetMode="Externa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1.jpg"/></Relationships>
</file>

<file path=ppt/slides/_rels/slide3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www.ahrq.gov/workingforquality/reports" TargetMode="External"/><Relationship Id="rId4" Type="http://schemas.openxmlformats.org/officeDocument/2006/relationships/image" Target="../media/image42.jpg"/></Relationships>
</file>

<file path=ppt/slides/_rels/slide3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3.jpg"/><Relationship Id="rId4" Type="http://schemas.openxmlformats.org/officeDocument/2006/relationships/hyperlink" Target="http://www.ahrq.gov/workingforquality/toolkit.htm"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mailto:NQStrategy@ahrq.hhs.gov" TargetMode="External"/><Relationship Id="rId5" Type="http://schemas.openxmlformats.org/officeDocument/2006/relationships/hyperlink" Target="http://www.ahrq.gov/workingforquality/reports.htm" TargetMode="External"/><Relationship Id="rId4" Type="http://schemas.openxmlformats.org/officeDocument/2006/relationships/hyperlink" Target="http://www.ahrq.gov/workingforqualit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7.png"/><Relationship Id="rId7" Type="http://schemas.openxmlformats.org/officeDocument/2006/relationships/image" Target="../media/image11.jpg"/><Relationship Id="rId2" Type="http://schemas.openxmlformats.org/officeDocument/2006/relationships/image" Target="../media/image6.png"/><Relationship Id="rId1" Type="http://schemas.openxmlformats.org/officeDocument/2006/relationships/slideLayout" Target="../slideLayouts/slideLayout3.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3398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9144000" cy="2743200"/>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972438" y="2913659"/>
            <a:ext cx="7357745" cy="975360"/>
          </a:xfrm>
          <a:prstGeom prst="rect">
            <a:avLst/>
          </a:prstGeom>
        </p:spPr>
        <p:txBody>
          <a:bodyPr vert="horz" wrap="square" lIns="0" tIns="0" rIns="0" bIns="0" rtlCol="0">
            <a:spAutoFit/>
          </a:bodyPr>
          <a:lstStyle/>
          <a:p>
            <a:pPr marL="2377440" marR="5080" indent="-2365375">
              <a:lnSpc>
                <a:spcPct val="100000"/>
              </a:lnSpc>
            </a:pPr>
            <a:r>
              <a:rPr sz="3200" b="1" dirty="0">
                <a:latin typeface="Arial"/>
                <a:cs typeface="Arial"/>
              </a:rPr>
              <a:t>The National Q</a:t>
            </a:r>
            <a:r>
              <a:rPr sz="3200" b="1" dirty="0">
                <a:solidFill>
                  <a:srgbClr val="4F9F49"/>
                </a:solidFill>
                <a:latin typeface="Arial"/>
                <a:cs typeface="Arial"/>
              </a:rPr>
              <a:t>ualit</a:t>
            </a:r>
            <a:r>
              <a:rPr sz="3200" b="1" dirty="0">
                <a:latin typeface="Arial"/>
                <a:cs typeface="Arial"/>
              </a:rPr>
              <a:t>y Strategy and</a:t>
            </a:r>
            <a:r>
              <a:rPr sz="3200" b="1" spc="-165" dirty="0">
                <a:latin typeface="Arial"/>
                <a:cs typeface="Arial"/>
              </a:rPr>
              <a:t> </a:t>
            </a:r>
            <a:r>
              <a:rPr sz="3200" b="1" dirty="0">
                <a:latin typeface="Arial"/>
                <a:cs typeface="Arial"/>
              </a:rPr>
              <a:t>The  </a:t>
            </a:r>
            <a:r>
              <a:rPr sz="3200" b="1" spc="-5" dirty="0">
                <a:latin typeface="Arial"/>
                <a:cs typeface="Arial"/>
              </a:rPr>
              <a:t>Public</a:t>
            </a:r>
            <a:r>
              <a:rPr sz="3200" b="1" spc="-70" dirty="0">
                <a:latin typeface="Arial"/>
                <a:cs typeface="Arial"/>
              </a:rPr>
              <a:t> </a:t>
            </a:r>
            <a:r>
              <a:rPr sz="3200" b="1" spc="-5" dirty="0">
                <a:latin typeface="Arial"/>
                <a:cs typeface="Arial"/>
              </a:rPr>
              <a:t>Sector</a:t>
            </a:r>
            <a:endParaRPr sz="3200">
              <a:latin typeface="Arial"/>
              <a:cs typeface="Arial"/>
            </a:endParaRPr>
          </a:p>
        </p:txBody>
      </p:sp>
      <p:sp>
        <p:nvSpPr>
          <p:cNvPr id="5" name="object 5"/>
          <p:cNvSpPr txBox="1"/>
          <p:nvPr/>
        </p:nvSpPr>
        <p:spPr>
          <a:xfrm>
            <a:off x="1294002" y="3893083"/>
            <a:ext cx="6707505" cy="1016635"/>
          </a:xfrm>
          <a:prstGeom prst="rect">
            <a:avLst/>
          </a:prstGeom>
        </p:spPr>
        <p:txBody>
          <a:bodyPr vert="horz" wrap="square" lIns="0" tIns="0" rIns="0" bIns="0" rtlCol="0">
            <a:spAutoFit/>
          </a:bodyPr>
          <a:lstStyle/>
          <a:p>
            <a:pPr marL="12700">
              <a:lnSpc>
                <a:spcPct val="100000"/>
              </a:lnSpc>
            </a:pPr>
            <a:r>
              <a:rPr sz="2400" b="1" spc="-5" dirty="0">
                <a:solidFill>
                  <a:srgbClr val="4FA04B"/>
                </a:solidFill>
                <a:latin typeface="Arial"/>
                <a:cs typeface="Arial"/>
              </a:rPr>
              <a:t>Federal Agency Alignment </a:t>
            </a:r>
            <a:r>
              <a:rPr sz="2400" b="1" dirty="0">
                <a:solidFill>
                  <a:srgbClr val="4FA04B"/>
                </a:solidFill>
                <a:latin typeface="Arial"/>
                <a:cs typeface="Arial"/>
              </a:rPr>
              <a:t>to </a:t>
            </a:r>
            <a:r>
              <a:rPr sz="2400" b="1" spc="-5" dirty="0">
                <a:solidFill>
                  <a:srgbClr val="4FA04B"/>
                </a:solidFill>
                <a:latin typeface="Arial"/>
                <a:cs typeface="Arial"/>
              </a:rPr>
              <a:t>the Six</a:t>
            </a:r>
            <a:r>
              <a:rPr sz="2400" b="1" spc="-190" dirty="0">
                <a:solidFill>
                  <a:srgbClr val="4FA04B"/>
                </a:solidFill>
                <a:latin typeface="Arial"/>
                <a:cs typeface="Arial"/>
              </a:rPr>
              <a:t> </a:t>
            </a:r>
            <a:r>
              <a:rPr sz="2400" b="1" spc="-5" dirty="0">
                <a:solidFill>
                  <a:srgbClr val="4FA04B"/>
                </a:solidFill>
                <a:latin typeface="Arial"/>
                <a:cs typeface="Arial"/>
              </a:rPr>
              <a:t>Priorities</a:t>
            </a:r>
            <a:endParaRPr sz="2400">
              <a:latin typeface="Arial"/>
              <a:cs typeface="Arial"/>
            </a:endParaRPr>
          </a:p>
          <a:p>
            <a:pPr>
              <a:lnSpc>
                <a:spcPct val="100000"/>
              </a:lnSpc>
              <a:spcBef>
                <a:spcPts val="40"/>
              </a:spcBef>
            </a:pPr>
            <a:endParaRPr sz="1850">
              <a:latin typeface="Times New Roman"/>
              <a:cs typeface="Times New Roman"/>
            </a:endParaRPr>
          </a:p>
          <a:p>
            <a:pPr marR="143510" algn="ctr">
              <a:lnSpc>
                <a:spcPct val="100000"/>
              </a:lnSpc>
            </a:pPr>
            <a:r>
              <a:rPr sz="2400" spc="-5" dirty="0">
                <a:solidFill>
                  <a:srgbClr val="4F9F49"/>
                </a:solidFill>
                <a:latin typeface="Arial"/>
                <a:cs typeface="Arial"/>
              </a:rPr>
              <a:t>July 21,</a:t>
            </a:r>
            <a:r>
              <a:rPr sz="2400" spc="-55" dirty="0">
                <a:solidFill>
                  <a:srgbClr val="4F9F49"/>
                </a:solidFill>
                <a:latin typeface="Arial"/>
                <a:cs typeface="Arial"/>
              </a:rPr>
              <a:t> </a:t>
            </a:r>
            <a:r>
              <a:rPr sz="2400" spc="-10" dirty="0">
                <a:solidFill>
                  <a:srgbClr val="4F9F49"/>
                </a:solidFill>
                <a:latin typeface="Arial"/>
                <a:cs typeface="Arial"/>
              </a:rPr>
              <a:t>2016</a:t>
            </a:r>
            <a:endParaRPr sz="2400">
              <a:latin typeface="Arial"/>
              <a:cs typeface="Arial"/>
            </a:endParaRPr>
          </a:p>
        </p:txBody>
      </p:sp>
      <p:sp>
        <p:nvSpPr>
          <p:cNvPr id="6" name="object 6"/>
          <p:cNvSpPr txBox="1"/>
          <p:nvPr/>
        </p:nvSpPr>
        <p:spPr>
          <a:xfrm>
            <a:off x="8664422" y="6413766"/>
            <a:ext cx="124460" cy="231775"/>
          </a:xfrm>
          <a:prstGeom prst="rect">
            <a:avLst/>
          </a:prstGeom>
        </p:spPr>
        <p:txBody>
          <a:bodyPr vert="horz" wrap="square" lIns="0" tIns="0" rIns="0" bIns="0" rtlCol="0">
            <a:spAutoFit/>
          </a:bodyPr>
          <a:lstStyle/>
          <a:p>
            <a:pPr marL="12700">
              <a:lnSpc>
                <a:spcPct val="100000"/>
              </a:lnSpc>
            </a:pPr>
            <a:r>
              <a:rPr sz="1400" spc="-5" dirty="0">
                <a:latin typeface="Arial"/>
                <a:cs typeface="Arial"/>
              </a:rPr>
              <a:t>1</a:t>
            </a:r>
            <a:endParaRPr sz="140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xfrm>
            <a:off x="535940" y="215831"/>
            <a:ext cx="7870825" cy="1161415"/>
          </a:xfrm>
          <a:prstGeom prst="rect">
            <a:avLst/>
          </a:prstGeom>
        </p:spPr>
        <p:txBody>
          <a:bodyPr vert="horz" wrap="square" lIns="0" tIns="0" rIns="0" bIns="0" rtlCol="0">
            <a:spAutoFit/>
          </a:bodyPr>
          <a:lstStyle/>
          <a:p>
            <a:pPr marL="12700" marR="5080">
              <a:lnSpc>
                <a:spcPct val="78100"/>
              </a:lnSpc>
            </a:pPr>
            <a:r>
              <a:rPr sz="3200" b="1" spc="-30" dirty="0">
                <a:solidFill>
                  <a:srgbClr val="000000"/>
                </a:solidFill>
                <a:latin typeface="Tw Cen MT"/>
                <a:cs typeface="Tw Cen MT"/>
              </a:rPr>
              <a:t>The </a:t>
            </a:r>
            <a:r>
              <a:rPr sz="3200" b="1" spc="-40" dirty="0">
                <a:solidFill>
                  <a:srgbClr val="000000"/>
                </a:solidFill>
                <a:latin typeface="Tw Cen MT"/>
                <a:cs typeface="Tw Cen MT"/>
              </a:rPr>
              <a:t>Centers </a:t>
            </a:r>
            <a:r>
              <a:rPr sz="3200" b="1" spc="-45" dirty="0">
                <a:solidFill>
                  <a:srgbClr val="000000"/>
                </a:solidFill>
                <a:latin typeface="Tw Cen MT"/>
                <a:cs typeface="Tw Cen MT"/>
              </a:rPr>
              <a:t>for Disease </a:t>
            </a:r>
            <a:r>
              <a:rPr sz="3200" b="1" spc="-40" dirty="0">
                <a:solidFill>
                  <a:srgbClr val="000000"/>
                </a:solidFill>
                <a:latin typeface="Tw Cen MT"/>
                <a:cs typeface="Tw Cen MT"/>
              </a:rPr>
              <a:t>Control </a:t>
            </a:r>
            <a:r>
              <a:rPr sz="3200" b="1" spc="-30" dirty="0">
                <a:solidFill>
                  <a:srgbClr val="000000"/>
                </a:solidFill>
                <a:latin typeface="Tw Cen MT"/>
                <a:cs typeface="Tw Cen MT"/>
              </a:rPr>
              <a:t>and </a:t>
            </a:r>
            <a:r>
              <a:rPr sz="3200" b="1" spc="-55" dirty="0">
                <a:solidFill>
                  <a:srgbClr val="000000"/>
                </a:solidFill>
                <a:latin typeface="Tw Cen MT"/>
                <a:cs typeface="Tw Cen MT"/>
              </a:rPr>
              <a:t>Prevention  </a:t>
            </a:r>
            <a:r>
              <a:rPr sz="3200" b="1" spc="-40" dirty="0">
                <a:solidFill>
                  <a:srgbClr val="000000"/>
                </a:solidFill>
                <a:latin typeface="Tw Cen MT"/>
                <a:cs typeface="Tw Cen MT"/>
              </a:rPr>
              <a:t>(CDC) works </a:t>
            </a:r>
            <a:r>
              <a:rPr sz="3200" b="1" spc="-35" dirty="0">
                <a:solidFill>
                  <a:srgbClr val="000000"/>
                </a:solidFill>
                <a:latin typeface="Tw Cen MT"/>
                <a:cs typeface="Tw Cen MT"/>
              </a:rPr>
              <a:t>24/7 </a:t>
            </a:r>
            <a:r>
              <a:rPr sz="3200" b="1" spc="-30" dirty="0">
                <a:solidFill>
                  <a:srgbClr val="000000"/>
                </a:solidFill>
                <a:latin typeface="Tw Cen MT"/>
                <a:cs typeface="Tw Cen MT"/>
              </a:rPr>
              <a:t>to </a:t>
            </a:r>
            <a:r>
              <a:rPr sz="3200" b="1" spc="-35" dirty="0">
                <a:solidFill>
                  <a:srgbClr val="000000"/>
                </a:solidFill>
                <a:latin typeface="Tw Cen MT"/>
                <a:cs typeface="Tw Cen MT"/>
              </a:rPr>
              <a:t>address </a:t>
            </a:r>
            <a:r>
              <a:rPr sz="3200" b="1" spc="-45" dirty="0">
                <a:solidFill>
                  <a:srgbClr val="000000"/>
                </a:solidFill>
                <a:latin typeface="Tw Cen MT"/>
                <a:cs typeface="Tw Cen MT"/>
              </a:rPr>
              <a:t>challenging</a:t>
            </a:r>
            <a:r>
              <a:rPr sz="3200" b="1" spc="-550" dirty="0">
                <a:solidFill>
                  <a:srgbClr val="000000"/>
                </a:solidFill>
                <a:latin typeface="Tw Cen MT"/>
                <a:cs typeface="Tw Cen MT"/>
              </a:rPr>
              <a:t> </a:t>
            </a:r>
            <a:r>
              <a:rPr sz="3200" b="1" spc="-45" dirty="0">
                <a:solidFill>
                  <a:srgbClr val="000000"/>
                </a:solidFill>
                <a:latin typeface="Tw Cen MT"/>
                <a:cs typeface="Tw Cen MT"/>
              </a:rPr>
              <a:t>health  priorities</a:t>
            </a:r>
            <a:endParaRPr sz="3200">
              <a:latin typeface="Tw Cen MT"/>
              <a:cs typeface="Tw Cen MT"/>
            </a:endParaRPr>
          </a:p>
        </p:txBody>
      </p:sp>
      <p:sp>
        <p:nvSpPr>
          <p:cNvPr id="6" name="object 6"/>
          <p:cNvSpPr txBox="1"/>
          <p:nvPr/>
        </p:nvSpPr>
        <p:spPr>
          <a:xfrm>
            <a:off x="444500" y="1956117"/>
            <a:ext cx="8214995" cy="2797175"/>
          </a:xfrm>
          <a:prstGeom prst="rect">
            <a:avLst/>
          </a:prstGeom>
        </p:spPr>
        <p:txBody>
          <a:bodyPr vert="horz" wrap="square" lIns="0" tIns="0" rIns="0" bIns="0" rtlCol="0">
            <a:spAutoFit/>
          </a:bodyPr>
          <a:lstStyle/>
          <a:p>
            <a:pPr marL="12700">
              <a:lnSpc>
                <a:spcPct val="100000"/>
              </a:lnSpc>
            </a:pPr>
            <a:r>
              <a:rPr sz="1650" dirty="0">
                <a:latin typeface="Wingdings"/>
                <a:cs typeface="Wingdings"/>
              </a:rPr>
              <a:t></a:t>
            </a:r>
            <a:r>
              <a:rPr sz="2400" b="1" dirty="0">
                <a:latin typeface="Tw Cen MT"/>
                <a:cs typeface="Tw Cen MT"/>
              </a:rPr>
              <a:t>Strengthening </a:t>
            </a:r>
            <a:r>
              <a:rPr sz="2400" b="1" spc="-5" dirty="0">
                <a:latin typeface="Tw Cen MT"/>
                <a:cs typeface="Tw Cen MT"/>
              </a:rPr>
              <a:t>public </a:t>
            </a:r>
            <a:r>
              <a:rPr sz="2400" b="1" dirty="0">
                <a:latin typeface="Tw Cen MT"/>
                <a:cs typeface="Tw Cen MT"/>
              </a:rPr>
              <a:t>health &amp; health </a:t>
            </a:r>
            <a:r>
              <a:rPr sz="2400" b="1" spc="10" dirty="0">
                <a:latin typeface="Tw Cen MT"/>
                <a:cs typeface="Tw Cen MT"/>
              </a:rPr>
              <a:t>care</a:t>
            </a:r>
            <a:r>
              <a:rPr sz="2400" b="1" spc="35" dirty="0">
                <a:latin typeface="Tw Cen MT"/>
                <a:cs typeface="Tw Cen MT"/>
              </a:rPr>
              <a:t> </a:t>
            </a:r>
            <a:r>
              <a:rPr sz="2400" b="1" dirty="0">
                <a:latin typeface="Tw Cen MT"/>
                <a:cs typeface="Tw Cen MT"/>
              </a:rPr>
              <a:t>collaboration</a:t>
            </a:r>
            <a:endParaRPr sz="2400">
              <a:latin typeface="Tw Cen MT"/>
              <a:cs typeface="Tw Cen MT"/>
            </a:endParaRPr>
          </a:p>
          <a:p>
            <a:pPr marL="396240" marR="472440" indent="-182880">
              <a:lnSpc>
                <a:spcPts val="2160"/>
              </a:lnSpc>
              <a:spcBef>
                <a:spcPts val="455"/>
              </a:spcBef>
              <a:buFont typeface="Wingdings"/>
              <a:buChar char=""/>
              <a:tabLst>
                <a:tab pos="396875" algn="l"/>
              </a:tabLst>
            </a:pPr>
            <a:r>
              <a:rPr sz="2000" dirty="0">
                <a:latin typeface="Tw Cen MT"/>
                <a:cs typeface="Tw Cen MT"/>
              </a:rPr>
              <a:t>better </a:t>
            </a:r>
            <a:r>
              <a:rPr sz="2000" spc="-5" dirty="0">
                <a:latin typeface="Tw Cen MT"/>
                <a:cs typeface="Tw Cen MT"/>
              </a:rPr>
              <a:t>aligning public </a:t>
            </a:r>
            <a:r>
              <a:rPr sz="2000" dirty="0">
                <a:latin typeface="Tw Cen MT"/>
                <a:cs typeface="Tw Cen MT"/>
              </a:rPr>
              <a:t>health </a:t>
            </a:r>
            <a:r>
              <a:rPr sz="2000" spc="-5" dirty="0">
                <a:latin typeface="Tw Cen MT"/>
                <a:cs typeface="Tw Cen MT"/>
              </a:rPr>
              <a:t>and </a:t>
            </a:r>
            <a:r>
              <a:rPr sz="2000" dirty="0">
                <a:latin typeface="Tw Cen MT"/>
                <a:cs typeface="Tw Cen MT"/>
              </a:rPr>
              <a:t>health </a:t>
            </a:r>
            <a:r>
              <a:rPr sz="2000" spc="-5" dirty="0">
                <a:latin typeface="Tw Cen MT"/>
                <a:cs typeface="Tw Cen MT"/>
              </a:rPr>
              <a:t>care to </a:t>
            </a:r>
            <a:r>
              <a:rPr sz="2000" dirty="0">
                <a:latin typeface="Tw Cen MT"/>
                <a:cs typeface="Tw Cen MT"/>
              </a:rPr>
              <a:t>increase </a:t>
            </a:r>
            <a:r>
              <a:rPr sz="2000" spc="-5" dirty="0">
                <a:latin typeface="Tw Cen MT"/>
                <a:cs typeface="Tw Cen MT"/>
              </a:rPr>
              <a:t>the </a:t>
            </a:r>
            <a:r>
              <a:rPr sz="2000" spc="-10" dirty="0">
                <a:latin typeface="Tw Cen MT"/>
                <a:cs typeface="Tw Cen MT"/>
              </a:rPr>
              <a:t>value </a:t>
            </a:r>
            <a:r>
              <a:rPr sz="2000" dirty="0">
                <a:latin typeface="Tw Cen MT"/>
                <a:cs typeface="Tw Cen MT"/>
              </a:rPr>
              <a:t>of our  </a:t>
            </a:r>
            <a:r>
              <a:rPr sz="2000" spc="-10" dirty="0">
                <a:latin typeface="Tw Cen MT"/>
                <a:cs typeface="Tw Cen MT"/>
              </a:rPr>
              <a:t>nation’s </a:t>
            </a:r>
            <a:r>
              <a:rPr sz="2000" dirty="0">
                <a:latin typeface="Tw Cen MT"/>
                <a:cs typeface="Tw Cen MT"/>
              </a:rPr>
              <a:t>health</a:t>
            </a:r>
            <a:r>
              <a:rPr sz="2000" spc="-140" dirty="0">
                <a:latin typeface="Tw Cen MT"/>
                <a:cs typeface="Tw Cen MT"/>
              </a:rPr>
              <a:t> </a:t>
            </a:r>
            <a:r>
              <a:rPr sz="2000" spc="-5" dirty="0">
                <a:latin typeface="Tw Cen MT"/>
                <a:cs typeface="Tw Cen MT"/>
              </a:rPr>
              <a:t>investments</a:t>
            </a:r>
            <a:endParaRPr sz="2000">
              <a:latin typeface="Tw Cen MT"/>
              <a:cs typeface="Tw Cen MT"/>
            </a:endParaRPr>
          </a:p>
          <a:p>
            <a:pPr marL="396240" marR="5080" indent="-182880">
              <a:lnSpc>
                <a:spcPts val="2160"/>
              </a:lnSpc>
              <a:spcBef>
                <a:spcPts val="600"/>
              </a:spcBef>
              <a:buFont typeface="Wingdings"/>
              <a:buChar char=""/>
              <a:tabLst>
                <a:tab pos="396875" algn="l"/>
              </a:tabLst>
            </a:pPr>
            <a:r>
              <a:rPr sz="2000" dirty="0">
                <a:latin typeface="Tw Cen MT"/>
                <a:cs typeface="Tw Cen MT"/>
              </a:rPr>
              <a:t>partnering </a:t>
            </a:r>
            <a:r>
              <a:rPr sz="2000" spc="-5" dirty="0">
                <a:latin typeface="Tw Cen MT"/>
                <a:cs typeface="Tw Cen MT"/>
              </a:rPr>
              <a:t>with </a:t>
            </a:r>
            <a:r>
              <a:rPr sz="2000" spc="-10" dirty="0">
                <a:latin typeface="Tw Cen MT"/>
                <a:cs typeface="Tw Cen MT"/>
              </a:rPr>
              <a:t>providers, </a:t>
            </a:r>
            <a:r>
              <a:rPr sz="2000" dirty="0">
                <a:latin typeface="Tw Cen MT"/>
                <a:cs typeface="Tw Cen MT"/>
              </a:rPr>
              <a:t>increasing use of community </a:t>
            </a:r>
            <a:r>
              <a:rPr sz="2000" spc="-5" dirty="0">
                <a:latin typeface="Tw Cen MT"/>
                <a:cs typeface="Tw Cen MT"/>
              </a:rPr>
              <a:t>and clinical </a:t>
            </a:r>
            <a:r>
              <a:rPr sz="2000" spc="-10" dirty="0">
                <a:latin typeface="Tw Cen MT"/>
                <a:cs typeface="Tw Cen MT"/>
              </a:rPr>
              <a:t>preventive  </a:t>
            </a:r>
            <a:r>
              <a:rPr sz="2000" spc="5" dirty="0">
                <a:latin typeface="Tw Cen MT"/>
                <a:cs typeface="Tw Cen MT"/>
              </a:rPr>
              <a:t>services, </a:t>
            </a:r>
            <a:r>
              <a:rPr sz="2000" spc="-5" dirty="0">
                <a:latin typeface="Tw Cen MT"/>
                <a:cs typeface="Tw Cen MT"/>
              </a:rPr>
              <a:t>and using data to </a:t>
            </a:r>
            <a:r>
              <a:rPr sz="2000" spc="-10" dirty="0">
                <a:latin typeface="Tw Cen MT"/>
                <a:cs typeface="Tw Cen MT"/>
              </a:rPr>
              <a:t>improve </a:t>
            </a:r>
            <a:r>
              <a:rPr sz="2000" spc="-5" dirty="0">
                <a:latin typeface="Tw Cen MT"/>
                <a:cs typeface="Tw Cen MT"/>
              </a:rPr>
              <a:t>population</a:t>
            </a:r>
            <a:r>
              <a:rPr sz="2000" spc="-150" dirty="0">
                <a:latin typeface="Tw Cen MT"/>
                <a:cs typeface="Tw Cen MT"/>
              </a:rPr>
              <a:t> </a:t>
            </a:r>
            <a:r>
              <a:rPr sz="2000" spc="-5" dirty="0">
                <a:latin typeface="Tw Cen MT"/>
                <a:cs typeface="Tw Cen MT"/>
              </a:rPr>
              <a:t>heath</a:t>
            </a:r>
            <a:endParaRPr sz="2000">
              <a:latin typeface="Tw Cen MT"/>
              <a:cs typeface="Tw Cen MT"/>
            </a:endParaRPr>
          </a:p>
          <a:p>
            <a:pPr marL="104139" marR="264795" indent="-91440">
              <a:lnSpc>
                <a:spcPts val="2590"/>
              </a:lnSpc>
              <a:spcBef>
                <a:spcPts val="1575"/>
              </a:spcBef>
            </a:pPr>
            <a:r>
              <a:rPr sz="1650" spc="5" dirty="0">
                <a:latin typeface="Wingdings"/>
                <a:cs typeface="Wingdings"/>
              </a:rPr>
              <a:t></a:t>
            </a:r>
            <a:r>
              <a:rPr sz="2400" b="1" spc="5" dirty="0">
                <a:latin typeface="Tw Cen MT"/>
                <a:cs typeface="Tw Cen MT"/>
              </a:rPr>
              <a:t>All </a:t>
            </a:r>
            <a:r>
              <a:rPr sz="2400" b="1" spc="-5" dirty="0">
                <a:latin typeface="Tw Cen MT"/>
                <a:cs typeface="Tw Cen MT"/>
              </a:rPr>
              <a:t>of these actions </a:t>
            </a:r>
            <a:r>
              <a:rPr sz="2400" b="1" spc="5" dirty="0">
                <a:latin typeface="Tw Cen MT"/>
                <a:cs typeface="Tw Cen MT"/>
              </a:rPr>
              <a:t>reduce </a:t>
            </a:r>
            <a:r>
              <a:rPr sz="2400" b="1" spc="-10" dirty="0">
                <a:latin typeface="Tw Cen MT"/>
                <a:cs typeface="Tw Cen MT"/>
              </a:rPr>
              <a:t>burden </a:t>
            </a:r>
            <a:r>
              <a:rPr sz="2400" b="1" spc="-5" dirty="0">
                <a:latin typeface="Tw Cen MT"/>
                <a:cs typeface="Tw Cen MT"/>
              </a:rPr>
              <a:t>on the </a:t>
            </a:r>
            <a:r>
              <a:rPr sz="2400" b="1" dirty="0">
                <a:latin typeface="Tw Cen MT"/>
                <a:cs typeface="Tw Cen MT"/>
              </a:rPr>
              <a:t>health </a:t>
            </a:r>
            <a:r>
              <a:rPr sz="2400" b="1" spc="10" dirty="0">
                <a:latin typeface="Tw Cen MT"/>
                <a:cs typeface="Tw Cen MT"/>
              </a:rPr>
              <a:t>care </a:t>
            </a:r>
            <a:r>
              <a:rPr sz="2400" b="1" spc="-5" dirty="0">
                <a:latin typeface="Tw Cen MT"/>
                <a:cs typeface="Tw Cen MT"/>
              </a:rPr>
              <a:t>system,  </a:t>
            </a:r>
            <a:r>
              <a:rPr sz="2400" b="1" spc="-20" dirty="0">
                <a:latin typeface="Tw Cen MT"/>
                <a:cs typeface="Tw Cen MT"/>
              </a:rPr>
              <a:t>improve </a:t>
            </a:r>
            <a:r>
              <a:rPr sz="2400" b="1" dirty="0">
                <a:latin typeface="Tw Cen MT"/>
                <a:cs typeface="Tw Cen MT"/>
              </a:rPr>
              <a:t>health </a:t>
            </a:r>
            <a:r>
              <a:rPr sz="2400" b="1" spc="10" dirty="0">
                <a:latin typeface="Tw Cen MT"/>
                <a:cs typeface="Tw Cen MT"/>
              </a:rPr>
              <a:t>care </a:t>
            </a:r>
            <a:r>
              <a:rPr sz="2400" b="1" spc="-25" dirty="0">
                <a:latin typeface="Tw Cen MT"/>
                <a:cs typeface="Tw Cen MT"/>
              </a:rPr>
              <a:t>quality, </a:t>
            </a:r>
            <a:r>
              <a:rPr sz="2400" b="1" spc="-20" dirty="0">
                <a:latin typeface="Tw Cen MT"/>
                <a:cs typeface="Tw Cen MT"/>
              </a:rPr>
              <a:t>improve </a:t>
            </a:r>
            <a:r>
              <a:rPr sz="2400" b="1" spc="-5" dirty="0">
                <a:latin typeface="Tw Cen MT"/>
                <a:cs typeface="Tw Cen MT"/>
              </a:rPr>
              <a:t>health, </a:t>
            </a:r>
            <a:r>
              <a:rPr sz="2400" b="1" dirty="0">
                <a:latin typeface="Tw Cen MT"/>
                <a:cs typeface="Tw Cen MT"/>
              </a:rPr>
              <a:t>and </a:t>
            </a:r>
            <a:r>
              <a:rPr sz="2400" b="1" spc="10" dirty="0">
                <a:latin typeface="Tw Cen MT"/>
                <a:cs typeface="Tw Cen MT"/>
              </a:rPr>
              <a:t>support </a:t>
            </a:r>
            <a:r>
              <a:rPr sz="2400" b="1" spc="-5" dirty="0">
                <a:latin typeface="Tw Cen MT"/>
                <a:cs typeface="Tw Cen MT"/>
              </a:rPr>
              <a:t>the  </a:t>
            </a:r>
            <a:r>
              <a:rPr sz="2400" b="1" spc="5" dirty="0">
                <a:latin typeface="Tw Cen MT"/>
                <a:cs typeface="Tw Cen MT"/>
              </a:rPr>
              <a:t>National </a:t>
            </a:r>
            <a:r>
              <a:rPr sz="2400" b="1" spc="-5" dirty="0">
                <a:latin typeface="Tw Cen MT"/>
                <a:cs typeface="Tw Cen MT"/>
              </a:rPr>
              <a:t>Quality</a:t>
            </a:r>
            <a:r>
              <a:rPr sz="2400" b="1" spc="-90" dirty="0">
                <a:latin typeface="Tw Cen MT"/>
                <a:cs typeface="Tw Cen MT"/>
              </a:rPr>
              <a:t> </a:t>
            </a:r>
            <a:r>
              <a:rPr sz="2400" b="1" spc="15" dirty="0">
                <a:latin typeface="Tw Cen MT"/>
                <a:cs typeface="Tw Cen MT"/>
              </a:rPr>
              <a:t>Strategy</a:t>
            </a:r>
            <a:endParaRPr sz="2400">
              <a:latin typeface="Tw Cen MT"/>
              <a:cs typeface="Tw Cen M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xfrm>
            <a:off x="535940" y="287845"/>
            <a:ext cx="8060055" cy="1160145"/>
          </a:xfrm>
          <a:prstGeom prst="rect">
            <a:avLst/>
          </a:prstGeom>
        </p:spPr>
        <p:txBody>
          <a:bodyPr vert="horz" wrap="square" lIns="0" tIns="0" rIns="0" bIns="0" rtlCol="0">
            <a:spAutoFit/>
          </a:bodyPr>
          <a:lstStyle/>
          <a:p>
            <a:pPr marL="12700" marR="5080" algn="just">
              <a:lnSpc>
                <a:spcPct val="100000"/>
              </a:lnSpc>
            </a:pPr>
            <a:r>
              <a:rPr sz="2500" b="1" spc="-50" dirty="0">
                <a:solidFill>
                  <a:srgbClr val="000000"/>
                </a:solidFill>
                <a:latin typeface="Tw Cen MT"/>
                <a:cs typeface="Tw Cen MT"/>
              </a:rPr>
              <a:t>Promoting </a:t>
            </a:r>
            <a:r>
              <a:rPr sz="2500" b="1" spc="-40" dirty="0">
                <a:solidFill>
                  <a:srgbClr val="000000"/>
                </a:solidFill>
                <a:latin typeface="Tw Cen MT"/>
                <a:cs typeface="Tw Cen MT"/>
              </a:rPr>
              <a:t>the most effective </a:t>
            </a:r>
            <a:r>
              <a:rPr sz="2500" b="1" spc="-55" dirty="0">
                <a:solidFill>
                  <a:srgbClr val="000000"/>
                </a:solidFill>
                <a:latin typeface="Tw Cen MT"/>
                <a:cs typeface="Tw Cen MT"/>
              </a:rPr>
              <a:t>prevention </a:t>
            </a:r>
            <a:r>
              <a:rPr sz="2500" b="1" spc="-40" dirty="0">
                <a:solidFill>
                  <a:srgbClr val="000000"/>
                </a:solidFill>
                <a:latin typeface="Tw Cen MT"/>
                <a:cs typeface="Tw Cen MT"/>
              </a:rPr>
              <a:t>and </a:t>
            </a:r>
            <a:r>
              <a:rPr sz="2500" b="1" spc="-35" dirty="0">
                <a:solidFill>
                  <a:srgbClr val="000000"/>
                </a:solidFill>
                <a:latin typeface="Tw Cen MT"/>
                <a:cs typeface="Tw Cen MT"/>
              </a:rPr>
              <a:t>treatment</a:t>
            </a:r>
            <a:r>
              <a:rPr sz="2500" b="1" spc="-400" dirty="0">
                <a:solidFill>
                  <a:srgbClr val="000000"/>
                </a:solidFill>
                <a:latin typeface="Tw Cen MT"/>
                <a:cs typeface="Tw Cen MT"/>
              </a:rPr>
              <a:t> </a:t>
            </a:r>
            <a:r>
              <a:rPr sz="2500" b="1" spc="-45" dirty="0">
                <a:solidFill>
                  <a:srgbClr val="000000"/>
                </a:solidFill>
                <a:latin typeface="Tw Cen MT"/>
                <a:cs typeface="Tw Cen MT"/>
              </a:rPr>
              <a:t>practices  for </a:t>
            </a:r>
            <a:r>
              <a:rPr sz="2500" b="1" spc="-40" dirty="0">
                <a:solidFill>
                  <a:srgbClr val="000000"/>
                </a:solidFill>
                <a:latin typeface="Tw Cen MT"/>
                <a:cs typeface="Tw Cen MT"/>
              </a:rPr>
              <a:t>the </a:t>
            </a:r>
            <a:r>
              <a:rPr sz="2500" b="1" spc="-50" dirty="0">
                <a:solidFill>
                  <a:srgbClr val="000000"/>
                </a:solidFill>
                <a:latin typeface="Tw Cen MT"/>
                <a:cs typeface="Tw Cen MT"/>
              </a:rPr>
              <a:t>leading </a:t>
            </a:r>
            <a:r>
              <a:rPr sz="2500" b="1" spc="-45" dirty="0">
                <a:solidFill>
                  <a:srgbClr val="000000"/>
                </a:solidFill>
                <a:latin typeface="Tw Cen MT"/>
                <a:cs typeface="Tw Cen MT"/>
              </a:rPr>
              <a:t>causes </a:t>
            </a:r>
            <a:r>
              <a:rPr sz="2500" b="1" spc="-30" dirty="0">
                <a:solidFill>
                  <a:srgbClr val="000000"/>
                </a:solidFill>
                <a:latin typeface="Tw Cen MT"/>
                <a:cs typeface="Tw Cen MT"/>
              </a:rPr>
              <a:t>of </a:t>
            </a:r>
            <a:r>
              <a:rPr sz="2500" b="1" spc="-55" dirty="0">
                <a:solidFill>
                  <a:srgbClr val="000000"/>
                </a:solidFill>
                <a:latin typeface="Tw Cen MT"/>
                <a:cs typeface="Tw Cen MT"/>
              </a:rPr>
              <a:t>mortality, </a:t>
            </a:r>
            <a:r>
              <a:rPr sz="2500" b="1" spc="-35" dirty="0">
                <a:solidFill>
                  <a:srgbClr val="000000"/>
                </a:solidFill>
                <a:latin typeface="Tw Cen MT"/>
                <a:cs typeface="Tw Cen MT"/>
              </a:rPr>
              <a:t>starting </a:t>
            </a:r>
            <a:r>
              <a:rPr sz="2500" b="1" spc="-40" dirty="0">
                <a:solidFill>
                  <a:srgbClr val="000000"/>
                </a:solidFill>
                <a:latin typeface="Tw Cen MT"/>
                <a:cs typeface="Tw Cen MT"/>
              </a:rPr>
              <a:t>with </a:t>
            </a:r>
            <a:r>
              <a:rPr sz="2500" b="1" spc="-60" dirty="0">
                <a:solidFill>
                  <a:srgbClr val="000000"/>
                </a:solidFill>
                <a:latin typeface="Tw Cen MT"/>
                <a:cs typeface="Tw Cen MT"/>
              </a:rPr>
              <a:t>cardiovascular  </a:t>
            </a:r>
            <a:r>
              <a:rPr sz="2500" b="1" spc="-50" dirty="0">
                <a:solidFill>
                  <a:srgbClr val="000000"/>
                </a:solidFill>
                <a:latin typeface="Tw Cen MT"/>
                <a:cs typeface="Tw Cen MT"/>
              </a:rPr>
              <a:t>disease</a:t>
            </a:r>
            <a:endParaRPr sz="2500">
              <a:latin typeface="Tw Cen MT"/>
              <a:cs typeface="Tw Cen MT"/>
            </a:endParaRPr>
          </a:p>
        </p:txBody>
      </p:sp>
      <p:sp>
        <p:nvSpPr>
          <p:cNvPr id="6" name="object 6"/>
          <p:cNvSpPr txBox="1"/>
          <p:nvPr/>
        </p:nvSpPr>
        <p:spPr>
          <a:xfrm>
            <a:off x="444500" y="1979167"/>
            <a:ext cx="8068309" cy="3394710"/>
          </a:xfrm>
          <a:prstGeom prst="rect">
            <a:avLst/>
          </a:prstGeom>
        </p:spPr>
        <p:txBody>
          <a:bodyPr vert="horz" wrap="square" lIns="0" tIns="0" rIns="0" bIns="0" rtlCol="0">
            <a:spAutoFit/>
          </a:bodyPr>
          <a:lstStyle/>
          <a:p>
            <a:pPr marL="12700">
              <a:lnSpc>
                <a:spcPct val="100000"/>
              </a:lnSpc>
            </a:pPr>
            <a:r>
              <a:rPr sz="1500" dirty="0">
                <a:latin typeface="Wingdings"/>
                <a:cs typeface="Wingdings"/>
              </a:rPr>
              <a:t></a:t>
            </a:r>
            <a:r>
              <a:rPr sz="2200" b="1" dirty="0">
                <a:latin typeface="Tw Cen MT"/>
                <a:cs typeface="Tw Cen MT"/>
              </a:rPr>
              <a:t>Despite </a:t>
            </a:r>
            <a:r>
              <a:rPr sz="2200" b="1" spc="-10" dirty="0">
                <a:latin typeface="Tw Cen MT"/>
                <a:cs typeface="Tw Cen MT"/>
              </a:rPr>
              <a:t>progress, </a:t>
            </a:r>
            <a:r>
              <a:rPr sz="2200" b="1" spc="-5" dirty="0">
                <a:latin typeface="Tw Cen MT"/>
                <a:cs typeface="Tw Cen MT"/>
              </a:rPr>
              <a:t>CVD </a:t>
            </a:r>
            <a:r>
              <a:rPr sz="2200" b="1" dirty="0">
                <a:latin typeface="Tw Cen MT"/>
                <a:cs typeface="Tw Cen MT"/>
              </a:rPr>
              <a:t>remains </a:t>
            </a:r>
            <a:r>
              <a:rPr sz="2200" b="1" spc="-5" dirty="0">
                <a:latin typeface="Tw Cen MT"/>
                <a:cs typeface="Tw Cen MT"/>
              </a:rPr>
              <a:t>the leading cause of </a:t>
            </a:r>
            <a:r>
              <a:rPr sz="2200" b="1" spc="5" dirty="0">
                <a:latin typeface="Tw Cen MT"/>
                <a:cs typeface="Tw Cen MT"/>
              </a:rPr>
              <a:t>death </a:t>
            </a:r>
            <a:r>
              <a:rPr sz="2200" b="1" dirty="0">
                <a:latin typeface="Tw Cen MT"/>
                <a:cs typeface="Tw Cen MT"/>
              </a:rPr>
              <a:t>in </a:t>
            </a:r>
            <a:r>
              <a:rPr sz="2200" b="1" spc="-5" dirty="0">
                <a:latin typeface="Tw Cen MT"/>
                <a:cs typeface="Tw Cen MT"/>
              </a:rPr>
              <a:t>the</a:t>
            </a:r>
            <a:r>
              <a:rPr sz="2200" b="1" spc="175" dirty="0">
                <a:latin typeface="Tw Cen MT"/>
                <a:cs typeface="Tw Cen MT"/>
              </a:rPr>
              <a:t> </a:t>
            </a:r>
            <a:r>
              <a:rPr sz="2200" b="1" spc="-10" dirty="0">
                <a:latin typeface="Tw Cen MT"/>
                <a:cs typeface="Tw Cen MT"/>
              </a:rPr>
              <a:t>US</a:t>
            </a:r>
            <a:endParaRPr sz="2200">
              <a:latin typeface="Tw Cen MT"/>
              <a:cs typeface="Tw Cen MT"/>
            </a:endParaRPr>
          </a:p>
          <a:p>
            <a:pPr marL="12700">
              <a:lnSpc>
                <a:spcPts val="2615"/>
              </a:lnSpc>
              <a:spcBef>
                <a:spcPts val="875"/>
              </a:spcBef>
            </a:pPr>
            <a:r>
              <a:rPr sz="1500" spc="5" dirty="0">
                <a:latin typeface="Wingdings"/>
                <a:cs typeface="Wingdings"/>
              </a:rPr>
              <a:t></a:t>
            </a:r>
            <a:r>
              <a:rPr sz="2200" b="1" spc="5" dirty="0">
                <a:latin typeface="Tw Cen MT"/>
                <a:cs typeface="Tw Cen MT"/>
              </a:rPr>
              <a:t>CDC </a:t>
            </a:r>
            <a:r>
              <a:rPr sz="2200" b="1" dirty="0">
                <a:latin typeface="Tw Cen MT"/>
                <a:cs typeface="Tw Cen MT"/>
              </a:rPr>
              <a:t>leads </a:t>
            </a:r>
            <a:r>
              <a:rPr sz="2200" b="1" spc="-5" dirty="0">
                <a:latin typeface="Tw Cen MT"/>
                <a:cs typeface="Tw Cen MT"/>
              </a:rPr>
              <a:t>the </a:t>
            </a:r>
            <a:r>
              <a:rPr sz="2200" b="1" dirty="0">
                <a:latin typeface="Tw Cen MT"/>
                <a:cs typeface="Tw Cen MT"/>
              </a:rPr>
              <a:t>Million </a:t>
            </a:r>
            <a:r>
              <a:rPr sz="2200" b="1" spc="10" dirty="0">
                <a:latin typeface="Tw Cen MT"/>
                <a:cs typeface="Tw Cen MT"/>
              </a:rPr>
              <a:t>Hearts®</a:t>
            </a:r>
            <a:r>
              <a:rPr sz="2200" b="1" spc="-30" dirty="0">
                <a:latin typeface="Tw Cen MT"/>
                <a:cs typeface="Tw Cen MT"/>
              </a:rPr>
              <a:t> </a:t>
            </a:r>
            <a:r>
              <a:rPr sz="2200" b="1" dirty="0">
                <a:latin typeface="Tw Cen MT"/>
                <a:cs typeface="Tw Cen MT"/>
              </a:rPr>
              <a:t>initiative</a:t>
            </a:r>
            <a:endParaRPr sz="2200">
              <a:latin typeface="Tw Cen MT"/>
              <a:cs typeface="Tw Cen MT"/>
            </a:endParaRPr>
          </a:p>
          <a:p>
            <a:pPr marL="396240" indent="-182880">
              <a:lnSpc>
                <a:spcPts val="2030"/>
              </a:lnSpc>
              <a:buFont typeface="Wingdings"/>
              <a:buChar char=""/>
              <a:tabLst>
                <a:tab pos="396875" algn="l"/>
              </a:tabLst>
            </a:pPr>
            <a:r>
              <a:rPr sz="1900" spc="-415" dirty="0">
                <a:latin typeface="Tw Cen MT"/>
                <a:cs typeface="Tw Cen MT"/>
              </a:rPr>
              <a:t>Dverolovpemdeent     </a:t>
            </a:r>
            <a:r>
              <a:rPr sz="1900" spc="-10" dirty="0">
                <a:latin typeface="Tw Cen MT"/>
                <a:cs typeface="Tw Cen MT"/>
              </a:rPr>
              <a:t>and </a:t>
            </a:r>
            <a:r>
              <a:rPr sz="1900" spc="-5" dirty="0">
                <a:latin typeface="Tw Cen MT"/>
                <a:cs typeface="Tw Cen MT"/>
              </a:rPr>
              <a:t>implementation of standardized treatment</a:t>
            </a:r>
            <a:r>
              <a:rPr sz="1900" spc="190" dirty="0">
                <a:latin typeface="Tw Cen MT"/>
                <a:cs typeface="Tw Cen MT"/>
              </a:rPr>
              <a:t> </a:t>
            </a:r>
            <a:r>
              <a:rPr sz="1900" spc="-10" dirty="0">
                <a:latin typeface="Tw Cen MT"/>
                <a:cs typeface="Tw Cen MT"/>
              </a:rPr>
              <a:t>protocols,</a:t>
            </a:r>
            <a:endParaRPr sz="1900">
              <a:latin typeface="Tw Cen MT"/>
              <a:cs typeface="Tw Cen MT"/>
            </a:endParaRPr>
          </a:p>
          <a:p>
            <a:pPr marL="396240">
              <a:lnSpc>
                <a:spcPts val="2050"/>
              </a:lnSpc>
            </a:pPr>
            <a:r>
              <a:rPr sz="1900" spc="-5" dirty="0">
                <a:latin typeface="Tw Cen MT"/>
                <a:cs typeface="Tw Cen MT"/>
              </a:rPr>
              <a:t>action </a:t>
            </a:r>
            <a:r>
              <a:rPr sz="1900" spc="-10" dirty="0">
                <a:latin typeface="Tw Cen MT"/>
                <a:cs typeface="Tw Cen MT"/>
              </a:rPr>
              <a:t>steps, and </a:t>
            </a:r>
            <a:r>
              <a:rPr sz="1900" spc="-5" dirty="0">
                <a:latin typeface="Tw Cen MT"/>
                <a:cs typeface="Tw Cen MT"/>
              </a:rPr>
              <a:t>other </a:t>
            </a:r>
            <a:r>
              <a:rPr sz="1900" dirty="0">
                <a:latin typeface="Tw Cen MT"/>
                <a:cs typeface="Tw Cen MT"/>
              </a:rPr>
              <a:t>supports </a:t>
            </a:r>
            <a:r>
              <a:rPr sz="1900" spc="-15" dirty="0">
                <a:latin typeface="Tw Cen MT"/>
                <a:cs typeface="Tw Cen MT"/>
              </a:rPr>
              <a:t>for </a:t>
            </a:r>
            <a:r>
              <a:rPr sz="1900" spc="-5" dirty="0">
                <a:latin typeface="Tw Cen MT"/>
                <a:cs typeface="Tw Cen MT"/>
              </a:rPr>
              <a:t>treatment of hypertension </a:t>
            </a:r>
            <a:r>
              <a:rPr sz="1900" spc="-10" dirty="0">
                <a:latin typeface="Tw Cen MT"/>
                <a:cs typeface="Tw Cen MT"/>
              </a:rPr>
              <a:t>and </a:t>
            </a:r>
            <a:r>
              <a:rPr sz="1900" spc="-5" dirty="0">
                <a:latin typeface="Tw Cen MT"/>
                <a:cs typeface="Tw Cen MT"/>
              </a:rPr>
              <a:t>tobacco</a:t>
            </a:r>
            <a:r>
              <a:rPr sz="1900" spc="310" dirty="0">
                <a:latin typeface="Tw Cen MT"/>
                <a:cs typeface="Tw Cen MT"/>
              </a:rPr>
              <a:t> </a:t>
            </a:r>
            <a:r>
              <a:rPr sz="1900" spc="-5" dirty="0">
                <a:latin typeface="Tw Cen MT"/>
                <a:cs typeface="Tw Cen MT"/>
              </a:rPr>
              <a:t>use</a:t>
            </a:r>
            <a:endParaRPr sz="1900">
              <a:latin typeface="Tw Cen MT"/>
              <a:cs typeface="Tw Cen MT"/>
            </a:endParaRPr>
          </a:p>
          <a:p>
            <a:pPr marL="396240" marR="76200" indent="-182245">
              <a:lnSpc>
                <a:spcPct val="80000"/>
              </a:lnSpc>
              <a:spcBef>
                <a:spcPts val="600"/>
              </a:spcBef>
              <a:buFont typeface="Wingdings"/>
              <a:buChar char=""/>
              <a:tabLst>
                <a:tab pos="396875" algn="l"/>
              </a:tabLst>
            </a:pPr>
            <a:r>
              <a:rPr sz="1900" spc="-15" dirty="0">
                <a:latin typeface="Tw Cen MT"/>
                <a:cs typeface="Tw Cen MT"/>
              </a:rPr>
              <a:t>Displayed </a:t>
            </a:r>
            <a:r>
              <a:rPr sz="1900" spc="-5" dirty="0">
                <a:latin typeface="Tw Cen MT"/>
                <a:cs typeface="Tw Cen MT"/>
              </a:rPr>
              <a:t>performance on the </a:t>
            </a:r>
            <a:r>
              <a:rPr sz="1900" spc="-10" dirty="0">
                <a:latin typeface="Tw Cen MT"/>
                <a:cs typeface="Tw Cen MT"/>
              </a:rPr>
              <a:t>ABCS </a:t>
            </a:r>
            <a:r>
              <a:rPr sz="1900" spc="-5" dirty="0">
                <a:latin typeface="Tw Cen MT"/>
                <a:cs typeface="Tw Cen MT"/>
              </a:rPr>
              <a:t>on a “Clinical Quality Measurement  </a:t>
            </a:r>
            <a:r>
              <a:rPr sz="1900" spc="-10" dirty="0">
                <a:latin typeface="Tw Cen MT"/>
                <a:cs typeface="Tw Cen MT"/>
              </a:rPr>
              <a:t>Dashboard” </a:t>
            </a:r>
            <a:r>
              <a:rPr sz="1900" spc="-5" dirty="0">
                <a:latin typeface="Tw Cen MT"/>
                <a:cs typeface="Tw Cen MT"/>
              </a:rPr>
              <a:t>representing millions of </a:t>
            </a:r>
            <a:r>
              <a:rPr sz="1900" spc="-10" dirty="0">
                <a:latin typeface="Tw Cen MT"/>
                <a:cs typeface="Tw Cen MT"/>
              </a:rPr>
              <a:t>Americans, making </a:t>
            </a:r>
            <a:r>
              <a:rPr sz="1900" spc="-5" dirty="0">
                <a:latin typeface="Tw Cen MT"/>
                <a:cs typeface="Tw Cen MT"/>
              </a:rPr>
              <a:t>information on the care  of these critical issues more accessible </a:t>
            </a:r>
            <a:r>
              <a:rPr sz="1900" spc="-10" dirty="0">
                <a:latin typeface="Tw Cen MT"/>
                <a:cs typeface="Tw Cen MT"/>
              </a:rPr>
              <a:t>and</a:t>
            </a:r>
            <a:r>
              <a:rPr sz="1900" spc="150" dirty="0">
                <a:latin typeface="Tw Cen MT"/>
                <a:cs typeface="Tw Cen MT"/>
              </a:rPr>
              <a:t> </a:t>
            </a:r>
            <a:r>
              <a:rPr sz="1900" spc="-10" dirty="0">
                <a:latin typeface="Tw Cen MT"/>
                <a:cs typeface="Tw Cen MT"/>
              </a:rPr>
              <a:t>transparent</a:t>
            </a:r>
            <a:endParaRPr sz="1900">
              <a:latin typeface="Tw Cen MT"/>
              <a:cs typeface="Tw Cen MT"/>
            </a:endParaRPr>
          </a:p>
          <a:p>
            <a:pPr marL="396240" marR="20955" indent="-182245">
              <a:lnSpc>
                <a:spcPct val="80000"/>
              </a:lnSpc>
              <a:spcBef>
                <a:spcPts val="600"/>
              </a:spcBef>
              <a:buFont typeface="Wingdings"/>
              <a:buChar char=""/>
              <a:tabLst>
                <a:tab pos="396875" algn="l"/>
              </a:tabLst>
            </a:pPr>
            <a:r>
              <a:rPr sz="1900" spc="-10" dirty="0">
                <a:latin typeface="Tw Cen MT"/>
                <a:cs typeface="Tw Cen MT"/>
              </a:rPr>
              <a:t>Recognized </a:t>
            </a:r>
            <a:r>
              <a:rPr sz="1900" spc="-5" dirty="0">
                <a:latin typeface="Tw Cen MT"/>
                <a:cs typeface="Tw Cen MT"/>
              </a:rPr>
              <a:t>18 </a:t>
            </a:r>
            <a:r>
              <a:rPr sz="1900" spc="-20" dirty="0">
                <a:latin typeface="Tw Cen MT"/>
                <a:cs typeface="Tw Cen MT"/>
              </a:rPr>
              <a:t>new </a:t>
            </a:r>
            <a:r>
              <a:rPr sz="1900" spc="-10" dirty="0">
                <a:latin typeface="Tw Cen MT"/>
                <a:cs typeface="Tw Cen MT"/>
              </a:rPr>
              <a:t>Champions, (ranging </a:t>
            </a:r>
            <a:r>
              <a:rPr sz="1900" spc="-15" dirty="0">
                <a:latin typeface="Tw Cen MT"/>
                <a:cs typeface="Tw Cen MT"/>
              </a:rPr>
              <a:t>from </a:t>
            </a:r>
            <a:r>
              <a:rPr sz="1900" spc="-5" dirty="0">
                <a:latin typeface="Tw Cen MT"/>
                <a:cs typeface="Tw Cen MT"/>
              </a:rPr>
              <a:t>solo </a:t>
            </a:r>
            <a:r>
              <a:rPr sz="1900" spc="-10" dirty="0">
                <a:latin typeface="Tw Cen MT"/>
                <a:cs typeface="Tw Cen MT"/>
              </a:rPr>
              <a:t>physicians </a:t>
            </a:r>
            <a:r>
              <a:rPr sz="1900" spc="-5" dirty="0">
                <a:latin typeface="Tw Cen MT"/>
                <a:cs typeface="Tw Cen MT"/>
              </a:rPr>
              <a:t>to </a:t>
            </a:r>
            <a:r>
              <a:rPr sz="1900" spc="-15" dirty="0">
                <a:latin typeface="Tw Cen MT"/>
                <a:cs typeface="Tw Cen MT"/>
              </a:rPr>
              <a:t>large </a:t>
            </a:r>
            <a:r>
              <a:rPr sz="1900" spc="-5" dirty="0">
                <a:latin typeface="Tw Cen MT"/>
                <a:cs typeface="Tw Cen MT"/>
              </a:rPr>
              <a:t>health  systems) </a:t>
            </a:r>
            <a:r>
              <a:rPr sz="1900" spc="-15" dirty="0">
                <a:latin typeface="Tw Cen MT"/>
                <a:cs typeface="Tw Cen MT"/>
              </a:rPr>
              <a:t>for </a:t>
            </a:r>
            <a:r>
              <a:rPr sz="1900" dirty="0">
                <a:latin typeface="Tw Cen MT"/>
                <a:cs typeface="Tw Cen MT"/>
              </a:rPr>
              <a:t>achieving </a:t>
            </a:r>
            <a:r>
              <a:rPr sz="1900" spc="-5" dirty="0">
                <a:latin typeface="Tw Cen MT"/>
                <a:cs typeface="Tw Cen MT"/>
              </a:rPr>
              <a:t>high </a:t>
            </a:r>
            <a:r>
              <a:rPr sz="1900" spc="-10" dirty="0">
                <a:latin typeface="Tw Cen MT"/>
                <a:cs typeface="Tw Cen MT"/>
              </a:rPr>
              <a:t>rates </a:t>
            </a:r>
            <a:r>
              <a:rPr sz="1900" spc="-5" dirty="0">
                <a:latin typeface="Tw Cen MT"/>
                <a:cs typeface="Tw Cen MT"/>
              </a:rPr>
              <a:t>of hypertension </a:t>
            </a:r>
            <a:r>
              <a:rPr sz="1900" spc="-10" dirty="0">
                <a:latin typeface="Tw Cen MT"/>
                <a:cs typeface="Tw Cen MT"/>
              </a:rPr>
              <a:t>control and </a:t>
            </a:r>
            <a:r>
              <a:rPr sz="1900" spc="-5" dirty="0">
                <a:latin typeface="Tw Cen MT"/>
                <a:cs typeface="Tw Cen MT"/>
              </a:rPr>
              <a:t>disseminating their  best practices to help others </a:t>
            </a:r>
            <a:r>
              <a:rPr sz="1900" spc="-25" dirty="0">
                <a:latin typeface="Tw Cen MT"/>
                <a:cs typeface="Tw Cen MT"/>
              </a:rPr>
              <a:t>excel</a:t>
            </a:r>
            <a:endParaRPr sz="1900">
              <a:latin typeface="Tw Cen MT"/>
              <a:cs typeface="Tw Cen MT"/>
            </a:endParaRPr>
          </a:p>
          <a:p>
            <a:pPr marL="396240" marR="673100" indent="-182245">
              <a:lnSpc>
                <a:spcPct val="80000"/>
              </a:lnSpc>
              <a:spcBef>
                <a:spcPts val="600"/>
              </a:spcBef>
              <a:buFont typeface="Wingdings"/>
              <a:buChar char=""/>
              <a:tabLst>
                <a:tab pos="396875" algn="l"/>
              </a:tabLst>
            </a:pPr>
            <a:r>
              <a:rPr sz="1900" spc="-10" dirty="0">
                <a:latin typeface="Tw Cen MT"/>
                <a:cs typeface="Tw Cen MT"/>
              </a:rPr>
              <a:t>Developed and worked </a:t>
            </a:r>
            <a:r>
              <a:rPr sz="1900" spc="-5" dirty="0">
                <a:latin typeface="Tw Cen MT"/>
                <a:cs typeface="Tw Cen MT"/>
              </a:rPr>
              <a:t>to </a:t>
            </a:r>
            <a:r>
              <a:rPr sz="1900" spc="-15" dirty="0">
                <a:latin typeface="Tw Cen MT"/>
                <a:cs typeface="Tw Cen MT"/>
              </a:rPr>
              <a:t>deploy </a:t>
            </a:r>
            <a:r>
              <a:rPr sz="1900" spc="-20" dirty="0">
                <a:latin typeface="Tw Cen MT"/>
                <a:cs typeface="Tw Cen MT"/>
              </a:rPr>
              <a:t>new </a:t>
            </a:r>
            <a:r>
              <a:rPr sz="1900" spc="-5" dirty="0">
                <a:latin typeface="Tw Cen MT"/>
                <a:cs typeface="Tw Cen MT"/>
              </a:rPr>
              <a:t>performance measures related to  treatment of </a:t>
            </a:r>
            <a:r>
              <a:rPr sz="1900" dirty="0">
                <a:latin typeface="Tw Cen MT"/>
                <a:cs typeface="Tw Cen MT"/>
              </a:rPr>
              <a:t>cholesterol </a:t>
            </a:r>
            <a:r>
              <a:rPr sz="1900" spc="-10" dirty="0">
                <a:latin typeface="Tw Cen MT"/>
                <a:cs typeface="Tw Cen MT"/>
              </a:rPr>
              <a:t>and </a:t>
            </a:r>
            <a:r>
              <a:rPr sz="1900" spc="-5" dirty="0">
                <a:latin typeface="Tw Cen MT"/>
                <a:cs typeface="Tw Cen MT"/>
              </a:rPr>
              <a:t>tobacco</a:t>
            </a:r>
            <a:r>
              <a:rPr sz="1900" spc="75" dirty="0">
                <a:latin typeface="Tw Cen MT"/>
                <a:cs typeface="Tw Cen MT"/>
              </a:rPr>
              <a:t> </a:t>
            </a:r>
            <a:r>
              <a:rPr sz="1900" spc="-5" dirty="0">
                <a:latin typeface="Tw Cen MT"/>
                <a:cs typeface="Tw Cen MT"/>
              </a:rPr>
              <a:t>use</a:t>
            </a:r>
            <a:endParaRPr sz="1900">
              <a:latin typeface="Tw Cen MT"/>
              <a:cs typeface="Tw Cen M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xfrm>
            <a:off x="535940" y="287845"/>
            <a:ext cx="8060055" cy="1160145"/>
          </a:xfrm>
          <a:prstGeom prst="rect">
            <a:avLst/>
          </a:prstGeom>
        </p:spPr>
        <p:txBody>
          <a:bodyPr vert="horz" wrap="square" lIns="0" tIns="0" rIns="0" bIns="0" rtlCol="0">
            <a:spAutoFit/>
          </a:bodyPr>
          <a:lstStyle/>
          <a:p>
            <a:pPr marL="12700" marR="5080" algn="just">
              <a:lnSpc>
                <a:spcPct val="100000"/>
              </a:lnSpc>
            </a:pPr>
            <a:r>
              <a:rPr sz="2500" b="1" spc="-50" dirty="0">
                <a:solidFill>
                  <a:srgbClr val="000000"/>
                </a:solidFill>
                <a:latin typeface="Tw Cen MT"/>
                <a:cs typeface="Tw Cen MT"/>
              </a:rPr>
              <a:t>Promoting </a:t>
            </a:r>
            <a:r>
              <a:rPr sz="2500" b="1" spc="-40" dirty="0">
                <a:solidFill>
                  <a:srgbClr val="000000"/>
                </a:solidFill>
                <a:latin typeface="Tw Cen MT"/>
                <a:cs typeface="Tw Cen MT"/>
              </a:rPr>
              <a:t>the most effective </a:t>
            </a:r>
            <a:r>
              <a:rPr sz="2500" b="1" spc="-55" dirty="0">
                <a:solidFill>
                  <a:srgbClr val="000000"/>
                </a:solidFill>
                <a:latin typeface="Tw Cen MT"/>
                <a:cs typeface="Tw Cen MT"/>
              </a:rPr>
              <a:t>prevention </a:t>
            </a:r>
            <a:r>
              <a:rPr sz="2500" b="1" spc="-40" dirty="0">
                <a:solidFill>
                  <a:srgbClr val="000000"/>
                </a:solidFill>
                <a:latin typeface="Tw Cen MT"/>
                <a:cs typeface="Tw Cen MT"/>
              </a:rPr>
              <a:t>and </a:t>
            </a:r>
            <a:r>
              <a:rPr sz="2500" b="1" spc="-35" dirty="0">
                <a:solidFill>
                  <a:srgbClr val="000000"/>
                </a:solidFill>
                <a:latin typeface="Tw Cen MT"/>
                <a:cs typeface="Tw Cen MT"/>
              </a:rPr>
              <a:t>treatment</a:t>
            </a:r>
            <a:r>
              <a:rPr sz="2500" b="1" spc="-400" dirty="0">
                <a:solidFill>
                  <a:srgbClr val="000000"/>
                </a:solidFill>
                <a:latin typeface="Tw Cen MT"/>
                <a:cs typeface="Tw Cen MT"/>
              </a:rPr>
              <a:t> </a:t>
            </a:r>
            <a:r>
              <a:rPr sz="2500" b="1" spc="-45" dirty="0">
                <a:solidFill>
                  <a:srgbClr val="000000"/>
                </a:solidFill>
                <a:latin typeface="Tw Cen MT"/>
                <a:cs typeface="Tw Cen MT"/>
              </a:rPr>
              <a:t>practices  for </a:t>
            </a:r>
            <a:r>
              <a:rPr sz="2500" b="1" spc="-40" dirty="0">
                <a:solidFill>
                  <a:srgbClr val="000000"/>
                </a:solidFill>
                <a:latin typeface="Tw Cen MT"/>
                <a:cs typeface="Tw Cen MT"/>
              </a:rPr>
              <a:t>the </a:t>
            </a:r>
            <a:r>
              <a:rPr sz="2500" b="1" spc="-50" dirty="0">
                <a:solidFill>
                  <a:srgbClr val="000000"/>
                </a:solidFill>
                <a:latin typeface="Tw Cen MT"/>
                <a:cs typeface="Tw Cen MT"/>
              </a:rPr>
              <a:t>leading </a:t>
            </a:r>
            <a:r>
              <a:rPr sz="2500" b="1" spc="-45" dirty="0">
                <a:solidFill>
                  <a:srgbClr val="000000"/>
                </a:solidFill>
                <a:latin typeface="Tw Cen MT"/>
                <a:cs typeface="Tw Cen MT"/>
              </a:rPr>
              <a:t>causes </a:t>
            </a:r>
            <a:r>
              <a:rPr sz="2500" b="1" spc="-30" dirty="0">
                <a:solidFill>
                  <a:srgbClr val="000000"/>
                </a:solidFill>
                <a:latin typeface="Tw Cen MT"/>
                <a:cs typeface="Tw Cen MT"/>
              </a:rPr>
              <a:t>of </a:t>
            </a:r>
            <a:r>
              <a:rPr sz="2500" b="1" spc="-55" dirty="0">
                <a:solidFill>
                  <a:srgbClr val="000000"/>
                </a:solidFill>
                <a:latin typeface="Tw Cen MT"/>
                <a:cs typeface="Tw Cen MT"/>
              </a:rPr>
              <a:t>mortality, </a:t>
            </a:r>
            <a:r>
              <a:rPr sz="2500" b="1" spc="-35" dirty="0">
                <a:solidFill>
                  <a:srgbClr val="000000"/>
                </a:solidFill>
                <a:latin typeface="Tw Cen MT"/>
                <a:cs typeface="Tw Cen MT"/>
              </a:rPr>
              <a:t>starting </a:t>
            </a:r>
            <a:r>
              <a:rPr sz="2500" b="1" spc="-40" dirty="0">
                <a:solidFill>
                  <a:srgbClr val="000000"/>
                </a:solidFill>
                <a:latin typeface="Tw Cen MT"/>
                <a:cs typeface="Tw Cen MT"/>
              </a:rPr>
              <a:t>with </a:t>
            </a:r>
            <a:r>
              <a:rPr sz="2500" b="1" spc="-60" dirty="0">
                <a:solidFill>
                  <a:srgbClr val="000000"/>
                </a:solidFill>
                <a:latin typeface="Tw Cen MT"/>
                <a:cs typeface="Tw Cen MT"/>
              </a:rPr>
              <a:t>cardiovascular  </a:t>
            </a:r>
            <a:r>
              <a:rPr sz="2500" b="1" spc="-50" dirty="0">
                <a:solidFill>
                  <a:srgbClr val="000000"/>
                </a:solidFill>
                <a:latin typeface="Tw Cen MT"/>
                <a:cs typeface="Tw Cen MT"/>
              </a:rPr>
              <a:t>disease</a:t>
            </a:r>
            <a:endParaRPr sz="2500">
              <a:latin typeface="Tw Cen MT"/>
              <a:cs typeface="Tw Cen MT"/>
            </a:endParaRPr>
          </a:p>
        </p:txBody>
      </p:sp>
      <p:sp>
        <p:nvSpPr>
          <p:cNvPr id="6" name="object 6"/>
          <p:cNvSpPr txBox="1"/>
          <p:nvPr/>
        </p:nvSpPr>
        <p:spPr>
          <a:xfrm>
            <a:off x="444500" y="2045715"/>
            <a:ext cx="8181975" cy="2774950"/>
          </a:xfrm>
          <a:prstGeom prst="rect">
            <a:avLst/>
          </a:prstGeom>
        </p:spPr>
        <p:txBody>
          <a:bodyPr vert="horz" wrap="square" lIns="0" tIns="0" rIns="0" bIns="0" rtlCol="0">
            <a:spAutoFit/>
          </a:bodyPr>
          <a:lstStyle/>
          <a:p>
            <a:pPr marL="104139" marR="5080" indent="-91440">
              <a:lnSpc>
                <a:spcPts val="2590"/>
              </a:lnSpc>
            </a:pPr>
            <a:r>
              <a:rPr sz="1650" dirty="0">
                <a:latin typeface="Wingdings"/>
                <a:cs typeface="Wingdings"/>
              </a:rPr>
              <a:t></a:t>
            </a:r>
            <a:r>
              <a:rPr sz="2400" b="1" dirty="0">
                <a:latin typeface="Tw Cen MT"/>
                <a:cs typeface="Tw Cen MT"/>
              </a:rPr>
              <a:t>Despite </a:t>
            </a:r>
            <a:r>
              <a:rPr sz="2400" b="1" spc="-5" dirty="0">
                <a:latin typeface="Tw Cen MT"/>
                <a:cs typeface="Tw Cen MT"/>
              </a:rPr>
              <a:t>progress, 40 million Americans still smoke,  </a:t>
            </a:r>
            <a:r>
              <a:rPr sz="2400" b="1" spc="-10" dirty="0">
                <a:latin typeface="Tw Cen MT"/>
                <a:cs typeface="Tw Cen MT"/>
              </a:rPr>
              <a:t>contributing </a:t>
            </a:r>
            <a:r>
              <a:rPr sz="2400" b="1" dirty="0">
                <a:latin typeface="Tw Cen MT"/>
                <a:cs typeface="Tw Cen MT"/>
              </a:rPr>
              <a:t>to </a:t>
            </a:r>
            <a:r>
              <a:rPr sz="2400" b="1" spc="20" dirty="0">
                <a:latin typeface="Tw Cen MT"/>
                <a:cs typeface="Tw Cen MT"/>
              </a:rPr>
              <a:t>heart </a:t>
            </a:r>
            <a:r>
              <a:rPr sz="2400" b="1" spc="-5" dirty="0">
                <a:latin typeface="Tw Cen MT"/>
                <a:cs typeface="Tw Cen MT"/>
              </a:rPr>
              <a:t>disease, stroke, </a:t>
            </a:r>
            <a:r>
              <a:rPr sz="2400" b="1" spc="-10" dirty="0">
                <a:latin typeface="Tw Cen MT"/>
                <a:cs typeface="Tw Cen MT"/>
              </a:rPr>
              <a:t>cancer, </a:t>
            </a:r>
            <a:r>
              <a:rPr sz="2400" b="1" dirty="0">
                <a:latin typeface="Tw Cen MT"/>
                <a:cs typeface="Tw Cen MT"/>
              </a:rPr>
              <a:t>and a </a:t>
            </a:r>
            <a:r>
              <a:rPr sz="2400" b="1" spc="-5" dirty="0">
                <a:latin typeface="Tw Cen MT"/>
                <a:cs typeface="Tw Cen MT"/>
              </a:rPr>
              <a:t>host of other  </a:t>
            </a:r>
            <a:r>
              <a:rPr sz="2400" b="1" spc="-10" dirty="0">
                <a:latin typeface="Tw Cen MT"/>
                <a:cs typeface="Tw Cen MT"/>
              </a:rPr>
              <a:t>ailments. </a:t>
            </a:r>
            <a:r>
              <a:rPr sz="2400" b="1" dirty="0">
                <a:latin typeface="Tw Cen MT"/>
                <a:cs typeface="Tw Cen MT"/>
              </a:rPr>
              <a:t>In response,</a:t>
            </a:r>
            <a:r>
              <a:rPr sz="2400" b="1" spc="-30" dirty="0">
                <a:latin typeface="Tw Cen MT"/>
                <a:cs typeface="Tw Cen MT"/>
              </a:rPr>
              <a:t> </a:t>
            </a:r>
            <a:r>
              <a:rPr sz="2400" b="1" dirty="0">
                <a:latin typeface="Tw Cen MT"/>
                <a:cs typeface="Tw Cen MT"/>
              </a:rPr>
              <a:t>CDC:</a:t>
            </a:r>
            <a:endParaRPr sz="2400">
              <a:latin typeface="Tw Cen MT"/>
              <a:cs typeface="Tw Cen MT"/>
            </a:endParaRPr>
          </a:p>
          <a:p>
            <a:pPr marL="396240" marR="68580" indent="-182880">
              <a:lnSpc>
                <a:spcPts val="2160"/>
              </a:lnSpc>
              <a:spcBef>
                <a:spcPts val="415"/>
              </a:spcBef>
              <a:buFont typeface="Wingdings"/>
              <a:buChar char=""/>
              <a:tabLst>
                <a:tab pos="396875" algn="l"/>
              </a:tabLst>
            </a:pPr>
            <a:r>
              <a:rPr sz="2000" spc="-25" dirty="0">
                <a:latin typeface="Tw Cen MT"/>
                <a:cs typeface="Tw Cen MT"/>
              </a:rPr>
              <a:t>Worked </a:t>
            </a:r>
            <a:r>
              <a:rPr sz="2000" spc="-5" dirty="0">
                <a:latin typeface="Tw Cen MT"/>
                <a:cs typeface="Tw Cen MT"/>
              </a:rPr>
              <a:t>to develop and deploy </a:t>
            </a:r>
            <a:r>
              <a:rPr sz="2000" spc="-10" dirty="0">
                <a:latin typeface="Tw Cen MT"/>
                <a:cs typeface="Tw Cen MT"/>
              </a:rPr>
              <a:t>new </a:t>
            </a:r>
            <a:r>
              <a:rPr sz="2000" spc="-5" dirty="0">
                <a:latin typeface="Tw Cen MT"/>
                <a:cs typeface="Tw Cen MT"/>
              </a:rPr>
              <a:t>quality </a:t>
            </a:r>
            <a:r>
              <a:rPr sz="2000" dirty="0">
                <a:latin typeface="Tw Cen MT"/>
                <a:cs typeface="Tw Cen MT"/>
              </a:rPr>
              <a:t>measures </a:t>
            </a:r>
            <a:r>
              <a:rPr sz="2000" spc="-5" dirty="0">
                <a:latin typeface="Tw Cen MT"/>
                <a:cs typeface="Tw Cen MT"/>
              </a:rPr>
              <a:t>related to delivery</a:t>
            </a:r>
            <a:r>
              <a:rPr sz="2000" spc="-225" dirty="0">
                <a:latin typeface="Tw Cen MT"/>
                <a:cs typeface="Tw Cen MT"/>
              </a:rPr>
              <a:t> </a:t>
            </a:r>
            <a:r>
              <a:rPr sz="2000" dirty="0">
                <a:latin typeface="Tw Cen MT"/>
                <a:cs typeface="Tw Cen MT"/>
              </a:rPr>
              <a:t>of  </a:t>
            </a:r>
            <a:r>
              <a:rPr sz="2000" spc="-5" dirty="0">
                <a:latin typeface="Tw Cen MT"/>
                <a:cs typeface="Tw Cen MT"/>
              </a:rPr>
              <a:t>tobacco cessation </a:t>
            </a:r>
            <a:r>
              <a:rPr sz="2000" dirty="0">
                <a:latin typeface="Tw Cen MT"/>
                <a:cs typeface="Tw Cen MT"/>
              </a:rPr>
              <a:t>interventions </a:t>
            </a:r>
            <a:r>
              <a:rPr sz="2000" spc="-5" dirty="0">
                <a:latin typeface="Tw Cen MT"/>
                <a:cs typeface="Tw Cen MT"/>
              </a:rPr>
              <a:t>and </a:t>
            </a:r>
            <a:r>
              <a:rPr sz="2000" dirty="0">
                <a:latin typeface="Tw Cen MT"/>
                <a:cs typeface="Tw Cen MT"/>
              </a:rPr>
              <a:t>measures of </a:t>
            </a:r>
            <a:r>
              <a:rPr sz="2000" spc="-5" dirty="0">
                <a:latin typeface="Tw Cen MT"/>
                <a:cs typeface="Tw Cen MT"/>
              </a:rPr>
              <a:t>population-level smoking  prevalence</a:t>
            </a:r>
            <a:endParaRPr sz="2000">
              <a:latin typeface="Tw Cen MT"/>
              <a:cs typeface="Tw Cen MT"/>
            </a:endParaRPr>
          </a:p>
          <a:p>
            <a:pPr marL="396875" marR="440690" indent="-183515" algn="just">
              <a:lnSpc>
                <a:spcPts val="2160"/>
              </a:lnSpc>
              <a:spcBef>
                <a:spcPts val="600"/>
              </a:spcBef>
              <a:buFont typeface="Wingdings"/>
              <a:buChar char=""/>
              <a:tabLst>
                <a:tab pos="396875" algn="l"/>
              </a:tabLst>
            </a:pPr>
            <a:r>
              <a:rPr sz="2000" spc="-25" dirty="0">
                <a:latin typeface="Tw Cen MT"/>
                <a:cs typeface="Tw Cen MT"/>
              </a:rPr>
              <a:t>Worked </a:t>
            </a:r>
            <a:r>
              <a:rPr sz="2000" spc="-5" dirty="0">
                <a:latin typeface="Tw Cen MT"/>
                <a:cs typeface="Tw Cen MT"/>
              </a:rPr>
              <a:t>with the National </a:t>
            </a:r>
            <a:r>
              <a:rPr sz="2000" dirty="0">
                <a:latin typeface="Tw Cen MT"/>
                <a:cs typeface="Tw Cen MT"/>
              </a:rPr>
              <a:t>Business Coalition on Health </a:t>
            </a:r>
            <a:r>
              <a:rPr sz="2000" spc="-5" dirty="0">
                <a:latin typeface="Tw Cen MT"/>
                <a:cs typeface="Tw Cen MT"/>
              </a:rPr>
              <a:t>to </a:t>
            </a:r>
            <a:r>
              <a:rPr sz="2000" dirty="0">
                <a:latin typeface="Tw Cen MT"/>
                <a:cs typeface="Tw Cen MT"/>
              </a:rPr>
              <a:t>help</a:t>
            </a:r>
            <a:r>
              <a:rPr sz="2000" spc="-160" dirty="0">
                <a:latin typeface="Tw Cen MT"/>
                <a:cs typeface="Tw Cen MT"/>
              </a:rPr>
              <a:t> </a:t>
            </a:r>
            <a:r>
              <a:rPr sz="2000" spc="-10" dirty="0">
                <a:latin typeface="Tw Cen MT"/>
                <a:cs typeface="Tw Cen MT"/>
              </a:rPr>
              <a:t>employers  </a:t>
            </a:r>
            <a:r>
              <a:rPr sz="2000" dirty="0">
                <a:latin typeface="Tw Cen MT"/>
                <a:cs typeface="Tw Cen MT"/>
              </a:rPr>
              <a:t>better </a:t>
            </a:r>
            <a:r>
              <a:rPr sz="2000" spc="-10" dirty="0">
                <a:latin typeface="Tw Cen MT"/>
                <a:cs typeface="Tw Cen MT"/>
              </a:rPr>
              <a:t>evaluate </a:t>
            </a:r>
            <a:r>
              <a:rPr sz="2000" dirty="0">
                <a:latin typeface="Tw Cen MT"/>
                <a:cs typeface="Tw Cen MT"/>
              </a:rPr>
              <a:t>health </a:t>
            </a:r>
            <a:r>
              <a:rPr sz="2000" spc="-5" dirty="0">
                <a:latin typeface="Tw Cen MT"/>
                <a:cs typeface="Tw Cen MT"/>
              </a:rPr>
              <a:t>plan performance </a:t>
            </a:r>
            <a:r>
              <a:rPr sz="2000" dirty="0">
                <a:latin typeface="Tw Cen MT"/>
                <a:cs typeface="Tw Cen MT"/>
              </a:rPr>
              <a:t>in </a:t>
            </a:r>
            <a:r>
              <a:rPr sz="2000" spc="-5" dirty="0">
                <a:latin typeface="Tw Cen MT"/>
                <a:cs typeface="Tw Cen MT"/>
              </a:rPr>
              <a:t>delivering </a:t>
            </a:r>
            <a:r>
              <a:rPr sz="2000" dirty="0">
                <a:latin typeface="Tw Cen MT"/>
                <a:cs typeface="Tw Cen MT"/>
              </a:rPr>
              <a:t>smoking </a:t>
            </a:r>
            <a:r>
              <a:rPr sz="2000" spc="-5" dirty="0">
                <a:latin typeface="Tw Cen MT"/>
                <a:cs typeface="Tw Cen MT"/>
              </a:rPr>
              <a:t>cessation  interventions.</a:t>
            </a:r>
            <a:endParaRPr sz="2000">
              <a:latin typeface="Tw Cen MT"/>
              <a:cs typeface="Tw Cen M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prstGeom prst="rect">
            <a:avLst/>
          </a:prstGeom>
        </p:spPr>
        <p:txBody>
          <a:bodyPr vert="horz" wrap="square" lIns="0" tIns="383032" rIns="0" bIns="0" rtlCol="0">
            <a:spAutoFit/>
          </a:bodyPr>
          <a:lstStyle/>
          <a:p>
            <a:pPr marL="12700" marR="5080">
              <a:lnSpc>
                <a:spcPts val="3000"/>
              </a:lnSpc>
            </a:pPr>
            <a:r>
              <a:rPr sz="2800" b="1" spc="-45" dirty="0">
                <a:solidFill>
                  <a:srgbClr val="000000"/>
                </a:solidFill>
                <a:latin typeface="Tw Cen MT"/>
                <a:cs typeface="Tw Cen MT"/>
              </a:rPr>
              <a:t>Promoting </a:t>
            </a:r>
            <a:r>
              <a:rPr sz="2800" b="1" spc="-35" dirty="0">
                <a:solidFill>
                  <a:srgbClr val="000000"/>
                </a:solidFill>
                <a:latin typeface="Tw Cen MT"/>
                <a:cs typeface="Tw Cen MT"/>
              </a:rPr>
              <a:t>the </a:t>
            </a:r>
            <a:r>
              <a:rPr sz="2800" b="1" spc="-40" dirty="0">
                <a:solidFill>
                  <a:srgbClr val="000000"/>
                </a:solidFill>
                <a:latin typeface="Tw Cen MT"/>
                <a:cs typeface="Tw Cen MT"/>
              </a:rPr>
              <a:t>most </a:t>
            </a:r>
            <a:r>
              <a:rPr sz="2800" b="1" spc="-35" dirty="0">
                <a:solidFill>
                  <a:srgbClr val="000000"/>
                </a:solidFill>
                <a:latin typeface="Tw Cen MT"/>
                <a:cs typeface="Tw Cen MT"/>
              </a:rPr>
              <a:t>effective </a:t>
            </a:r>
            <a:r>
              <a:rPr sz="2800" b="1" spc="-50" dirty="0">
                <a:solidFill>
                  <a:srgbClr val="000000"/>
                </a:solidFill>
                <a:latin typeface="Tw Cen MT"/>
                <a:cs typeface="Tw Cen MT"/>
              </a:rPr>
              <a:t>prevention </a:t>
            </a:r>
            <a:r>
              <a:rPr sz="2800" b="1" spc="-35" dirty="0">
                <a:solidFill>
                  <a:srgbClr val="000000"/>
                </a:solidFill>
                <a:latin typeface="Tw Cen MT"/>
                <a:cs typeface="Tw Cen MT"/>
              </a:rPr>
              <a:t>and</a:t>
            </a:r>
            <a:r>
              <a:rPr sz="2800" b="1" spc="-515" dirty="0">
                <a:solidFill>
                  <a:srgbClr val="000000"/>
                </a:solidFill>
                <a:latin typeface="Tw Cen MT"/>
                <a:cs typeface="Tw Cen MT"/>
              </a:rPr>
              <a:t> </a:t>
            </a:r>
            <a:r>
              <a:rPr sz="2800" b="1" spc="-35" dirty="0">
                <a:solidFill>
                  <a:srgbClr val="000000"/>
                </a:solidFill>
                <a:latin typeface="Tw Cen MT"/>
                <a:cs typeface="Tw Cen MT"/>
              </a:rPr>
              <a:t>treatment  </a:t>
            </a:r>
            <a:r>
              <a:rPr sz="2800" b="1" spc="-45" dirty="0">
                <a:solidFill>
                  <a:srgbClr val="000000"/>
                </a:solidFill>
                <a:latin typeface="Tw Cen MT"/>
                <a:cs typeface="Tw Cen MT"/>
              </a:rPr>
              <a:t>practices for </a:t>
            </a:r>
            <a:r>
              <a:rPr sz="2800" b="1" spc="-35" dirty="0">
                <a:solidFill>
                  <a:srgbClr val="000000"/>
                </a:solidFill>
                <a:latin typeface="Tw Cen MT"/>
                <a:cs typeface="Tw Cen MT"/>
              </a:rPr>
              <a:t>the </a:t>
            </a:r>
            <a:r>
              <a:rPr sz="2800" b="1" spc="-45" dirty="0">
                <a:solidFill>
                  <a:srgbClr val="000000"/>
                </a:solidFill>
                <a:latin typeface="Tw Cen MT"/>
                <a:cs typeface="Tw Cen MT"/>
              </a:rPr>
              <a:t>leading causes </a:t>
            </a:r>
            <a:r>
              <a:rPr sz="2800" b="1" spc="-25" dirty="0">
                <a:solidFill>
                  <a:srgbClr val="000000"/>
                </a:solidFill>
                <a:latin typeface="Tw Cen MT"/>
                <a:cs typeface="Tw Cen MT"/>
              </a:rPr>
              <a:t>of</a:t>
            </a:r>
            <a:r>
              <a:rPr sz="2800" b="1" spc="-270" dirty="0">
                <a:solidFill>
                  <a:srgbClr val="000000"/>
                </a:solidFill>
                <a:latin typeface="Tw Cen MT"/>
                <a:cs typeface="Tw Cen MT"/>
              </a:rPr>
              <a:t> </a:t>
            </a:r>
            <a:r>
              <a:rPr sz="2800" b="1" spc="-35" dirty="0">
                <a:solidFill>
                  <a:srgbClr val="000000"/>
                </a:solidFill>
                <a:latin typeface="Tw Cen MT"/>
                <a:cs typeface="Tw Cen MT"/>
              </a:rPr>
              <a:t>mortality</a:t>
            </a:r>
            <a:endParaRPr sz="2800">
              <a:latin typeface="Tw Cen MT"/>
              <a:cs typeface="Tw Cen MT"/>
            </a:endParaRPr>
          </a:p>
        </p:txBody>
      </p:sp>
      <p:sp>
        <p:nvSpPr>
          <p:cNvPr id="6" name="object 6"/>
          <p:cNvSpPr txBox="1"/>
          <p:nvPr/>
        </p:nvSpPr>
        <p:spPr>
          <a:xfrm>
            <a:off x="444500" y="2055368"/>
            <a:ext cx="8231505" cy="3179445"/>
          </a:xfrm>
          <a:prstGeom prst="rect">
            <a:avLst/>
          </a:prstGeom>
        </p:spPr>
        <p:txBody>
          <a:bodyPr vert="horz" wrap="square" lIns="0" tIns="0" rIns="0" bIns="0" rtlCol="0">
            <a:spAutoFit/>
          </a:bodyPr>
          <a:lstStyle/>
          <a:p>
            <a:pPr marL="103505" marR="431800" indent="-91440">
              <a:lnSpc>
                <a:spcPct val="70000"/>
              </a:lnSpc>
            </a:pPr>
            <a:r>
              <a:rPr sz="1500" dirty="0">
                <a:latin typeface="Wingdings"/>
                <a:cs typeface="Wingdings"/>
              </a:rPr>
              <a:t></a:t>
            </a:r>
            <a:r>
              <a:rPr sz="2200" b="1" dirty="0">
                <a:latin typeface="Tw Cen MT"/>
                <a:cs typeface="Tw Cen MT"/>
              </a:rPr>
              <a:t>Cancer is </a:t>
            </a:r>
            <a:r>
              <a:rPr sz="2200" b="1" spc="-5" dirty="0">
                <a:latin typeface="Tw Cen MT"/>
                <a:cs typeface="Tw Cen MT"/>
              </a:rPr>
              <a:t>the second leading cause of </a:t>
            </a:r>
            <a:r>
              <a:rPr sz="2200" b="1" spc="5" dirty="0">
                <a:latin typeface="Tw Cen MT"/>
                <a:cs typeface="Tw Cen MT"/>
              </a:rPr>
              <a:t>death </a:t>
            </a:r>
            <a:r>
              <a:rPr sz="2200" b="1" dirty="0">
                <a:latin typeface="Tw Cen MT"/>
                <a:cs typeface="Tw Cen MT"/>
              </a:rPr>
              <a:t>in </a:t>
            </a:r>
            <a:r>
              <a:rPr sz="2200" b="1" spc="-5" dirty="0">
                <a:latin typeface="Tw Cen MT"/>
                <a:cs typeface="Tw Cen MT"/>
              </a:rPr>
              <a:t>the </a:t>
            </a:r>
            <a:r>
              <a:rPr sz="2200" b="1" spc="-25" dirty="0">
                <a:latin typeface="Tw Cen MT"/>
                <a:cs typeface="Tw Cen MT"/>
              </a:rPr>
              <a:t>US. </a:t>
            </a:r>
            <a:r>
              <a:rPr sz="2200" b="1" spc="-80" dirty="0">
                <a:latin typeface="Tw Cen MT"/>
                <a:cs typeface="Tw Cen MT"/>
              </a:rPr>
              <a:t>To </a:t>
            </a:r>
            <a:r>
              <a:rPr sz="2200" b="1" dirty="0">
                <a:latin typeface="Tw Cen MT"/>
                <a:cs typeface="Tw Cen MT"/>
              </a:rPr>
              <a:t>address  </a:t>
            </a:r>
            <a:r>
              <a:rPr sz="2200" b="1" spc="-5" dirty="0">
                <a:latin typeface="Tw Cen MT"/>
                <a:cs typeface="Tw Cen MT"/>
              </a:rPr>
              <a:t>this</a:t>
            </a:r>
            <a:r>
              <a:rPr sz="2200" b="1" spc="-75" dirty="0">
                <a:latin typeface="Tw Cen MT"/>
                <a:cs typeface="Tw Cen MT"/>
              </a:rPr>
              <a:t> </a:t>
            </a:r>
            <a:r>
              <a:rPr sz="2200" b="1" spc="-5" dirty="0">
                <a:latin typeface="Tw Cen MT"/>
                <a:cs typeface="Tw Cen MT"/>
              </a:rPr>
              <a:t>issue,</a:t>
            </a:r>
            <a:endParaRPr sz="2200">
              <a:latin typeface="Tw Cen MT"/>
              <a:cs typeface="Tw Cen MT"/>
            </a:endParaRPr>
          </a:p>
          <a:p>
            <a:pPr marL="396240" marR="5080" indent="-182880" algn="just">
              <a:lnSpc>
                <a:spcPct val="70000"/>
              </a:lnSpc>
              <a:spcBef>
                <a:spcPts val="395"/>
              </a:spcBef>
              <a:buFont typeface="Wingdings"/>
              <a:buChar char=""/>
              <a:tabLst>
                <a:tab pos="464184" algn="l"/>
              </a:tabLst>
            </a:pPr>
            <a:r>
              <a:rPr sz="1900" spc="-15" dirty="0">
                <a:latin typeface="Tw Cen MT"/>
                <a:cs typeface="Tw Cen MT"/>
              </a:rPr>
              <a:t>CDC’s </a:t>
            </a:r>
            <a:r>
              <a:rPr sz="1900" spc="-5" dirty="0">
                <a:latin typeface="Tw Cen MT"/>
                <a:cs typeface="Tw Cen MT"/>
              </a:rPr>
              <a:t>National Breast </a:t>
            </a:r>
            <a:r>
              <a:rPr sz="1900" spc="-10" dirty="0">
                <a:latin typeface="Tw Cen MT"/>
                <a:cs typeface="Tw Cen MT"/>
              </a:rPr>
              <a:t>and </a:t>
            </a:r>
            <a:r>
              <a:rPr sz="1900" spc="5" dirty="0">
                <a:latin typeface="Tw Cen MT"/>
                <a:cs typeface="Tw Cen MT"/>
              </a:rPr>
              <a:t>Cervical </a:t>
            </a:r>
            <a:r>
              <a:rPr sz="1900" spc="-10" dirty="0">
                <a:latin typeface="Tw Cen MT"/>
                <a:cs typeface="Tw Cen MT"/>
              </a:rPr>
              <a:t>Cancer </a:t>
            </a:r>
            <a:r>
              <a:rPr sz="1900" dirty="0">
                <a:latin typeface="Tw Cen MT"/>
                <a:cs typeface="Tw Cen MT"/>
              </a:rPr>
              <a:t>Early </a:t>
            </a:r>
            <a:r>
              <a:rPr sz="1900" spc="-5" dirty="0">
                <a:latin typeface="Tw Cen MT"/>
                <a:cs typeface="Tw Cen MT"/>
              </a:rPr>
              <a:t>Detection </a:t>
            </a:r>
            <a:r>
              <a:rPr sz="1900" spc="-15" dirty="0">
                <a:latin typeface="Tw Cen MT"/>
                <a:cs typeface="Tw Cen MT"/>
              </a:rPr>
              <a:t>Program </a:t>
            </a:r>
            <a:r>
              <a:rPr sz="1900" spc="-10" dirty="0">
                <a:latin typeface="Tw Cen MT"/>
                <a:cs typeface="Tw Cen MT"/>
              </a:rPr>
              <a:t>(NBCCEDP)  </a:t>
            </a:r>
            <a:r>
              <a:rPr sz="1900" spc="-5" dirty="0">
                <a:latin typeface="Tw Cen MT"/>
                <a:cs typeface="Tw Cen MT"/>
              </a:rPr>
              <a:t>ensures that </a:t>
            </a:r>
            <a:r>
              <a:rPr sz="1900" spc="-20" dirty="0">
                <a:latin typeface="Tw Cen MT"/>
                <a:cs typeface="Tw Cen MT"/>
              </a:rPr>
              <a:t>low-income, </a:t>
            </a:r>
            <a:r>
              <a:rPr sz="1900" spc="-5" dirty="0">
                <a:latin typeface="Tw Cen MT"/>
                <a:cs typeface="Tw Cen MT"/>
              </a:rPr>
              <a:t>uninsured, </a:t>
            </a:r>
            <a:r>
              <a:rPr sz="1900" spc="-10" dirty="0">
                <a:latin typeface="Tw Cen MT"/>
                <a:cs typeface="Tw Cen MT"/>
              </a:rPr>
              <a:t>and </a:t>
            </a:r>
            <a:r>
              <a:rPr sz="1900" dirty="0">
                <a:latin typeface="Tw Cen MT"/>
                <a:cs typeface="Tw Cen MT"/>
              </a:rPr>
              <a:t>underserved </a:t>
            </a:r>
            <a:r>
              <a:rPr sz="1900" spc="-15" dirty="0">
                <a:latin typeface="Tw Cen MT"/>
                <a:cs typeface="Tw Cen MT"/>
              </a:rPr>
              <a:t>women </a:t>
            </a:r>
            <a:r>
              <a:rPr sz="1900" spc="-10" dirty="0">
                <a:latin typeface="Tw Cen MT"/>
                <a:cs typeface="Tw Cen MT"/>
              </a:rPr>
              <a:t>receive </a:t>
            </a:r>
            <a:r>
              <a:rPr sz="1900" spc="-5" dirty="0">
                <a:latin typeface="Tw Cen MT"/>
                <a:cs typeface="Tw Cen MT"/>
              </a:rPr>
              <a:t>timely breast  </a:t>
            </a:r>
            <a:r>
              <a:rPr sz="1900" spc="-10" dirty="0">
                <a:latin typeface="Tw Cen MT"/>
                <a:cs typeface="Tw Cen MT"/>
              </a:rPr>
              <a:t>and </a:t>
            </a:r>
            <a:r>
              <a:rPr sz="1900" spc="5" dirty="0">
                <a:latin typeface="Tw Cen MT"/>
                <a:cs typeface="Tw Cen MT"/>
              </a:rPr>
              <a:t>cervical </a:t>
            </a:r>
            <a:r>
              <a:rPr sz="1900" spc="-5" dirty="0">
                <a:latin typeface="Tw Cen MT"/>
                <a:cs typeface="Tw Cen MT"/>
              </a:rPr>
              <a:t>cancer screening </a:t>
            </a:r>
            <a:r>
              <a:rPr sz="1900" spc="-10" dirty="0">
                <a:latin typeface="Tw Cen MT"/>
                <a:cs typeface="Tw Cen MT"/>
              </a:rPr>
              <a:t>and </a:t>
            </a:r>
            <a:r>
              <a:rPr sz="1900" spc="-5" dirty="0">
                <a:latin typeface="Tw Cen MT"/>
                <a:cs typeface="Tw Cen MT"/>
              </a:rPr>
              <a:t>diagnostic</a:t>
            </a:r>
            <a:r>
              <a:rPr sz="1900" spc="105" dirty="0">
                <a:latin typeface="Tw Cen MT"/>
                <a:cs typeface="Tw Cen MT"/>
              </a:rPr>
              <a:t> </a:t>
            </a:r>
            <a:r>
              <a:rPr sz="1900" dirty="0">
                <a:latin typeface="Tw Cen MT"/>
                <a:cs typeface="Tw Cen MT"/>
              </a:rPr>
              <a:t>services.</a:t>
            </a:r>
            <a:endParaRPr sz="1900">
              <a:latin typeface="Tw Cen MT"/>
              <a:cs typeface="Tw Cen MT"/>
            </a:endParaRPr>
          </a:p>
          <a:p>
            <a:pPr marL="579120" marR="198755" lvl="1" indent="-182880">
              <a:lnSpc>
                <a:spcPct val="70000"/>
              </a:lnSpc>
              <a:spcBef>
                <a:spcPts val="605"/>
              </a:spcBef>
              <a:buFont typeface="Arial"/>
              <a:buChar char="•"/>
              <a:tabLst>
                <a:tab pos="579755" algn="l"/>
              </a:tabLst>
            </a:pPr>
            <a:r>
              <a:rPr sz="1700" spc="-5" dirty="0">
                <a:latin typeface="Tw Cen MT"/>
                <a:cs typeface="Tw Cen MT"/>
              </a:rPr>
              <a:t>This </a:t>
            </a:r>
            <a:r>
              <a:rPr sz="1700" spc="-10" dirty="0">
                <a:latin typeface="Tw Cen MT"/>
                <a:cs typeface="Tw Cen MT"/>
              </a:rPr>
              <a:t>program </a:t>
            </a:r>
            <a:r>
              <a:rPr sz="1700" spc="-5" dirty="0">
                <a:latin typeface="Tw Cen MT"/>
                <a:cs typeface="Tw Cen MT"/>
              </a:rPr>
              <a:t>developed </a:t>
            </a:r>
            <a:r>
              <a:rPr sz="1700" dirty="0">
                <a:latin typeface="Tw Cen MT"/>
                <a:cs typeface="Tw Cen MT"/>
              </a:rPr>
              <a:t>a </a:t>
            </a:r>
            <a:r>
              <a:rPr sz="1700" spc="-5" dirty="0">
                <a:latin typeface="Tw Cen MT"/>
                <a:cs typeface="Tw Cen MT"/>
              </a:rPr>
              <a:t>performance reporting/management system </a:t>
            </a:r>
            <a:r>
              <a:rPr sz="1700" dirty="0">
                <a:latin typeface="Tw Cen MT"/>
                <a:cs typeface="Tw Cen MT"/>
              </a:rPr>
              <a:t>on </a:t>
            </a:r>
            <a:r>
              <a:rPr sz="1700" spc="-5" dirty="0">
                <a:latin typeface="Tw Cen MT"/>
                <a:cs typeface="Tw Cen MT"/>
              </a:rPr>
              <a:t>11 </a:t>
            </a:r>
            <a:r>
              <a:rPr sz="1700" dirty="0">
                <a:latin typeface="Tw Cen MT"/>
                <a:cs typeface="Tw Cen MT"/>
              </a:rPr>
              <a:t>core  </a:t>
            </a:r>
            <a:r>
              <a:rPr sz="1700" spc="-5" dirty="0">
                <a:latin typeface="Tw Cen MT"/>
                <a:cs typeface="Tw Cen MT"/>
              </a:rPr>
              <a:t>quality indicators related to </a:t>
            </a:r>
            <a:r>
              <a:rPr sz="1700" spc="-10" dirty="0">
                <a:latin typeface="Tw Cen MT"/>
                <a:cs typeface="Tw Cen MT"/>
              </a:rPr>
              <a:t>screening, </a:t>
            </a:r>
            <a:r>
              <a:rPr sz="1700" spc="-5" dirty="0">
                <a:latin typeface="Tw Cen MT"/>
                <a:cs typeface="Tw Cen MT"/>
              </a:rPr>
              <a:t>diagnostic </a:t>
            </a:r>
            <a:r>
              <a:rPr sz="1700" spc="-15" dirty="0">
                <a:latin typeface="Tw Cen MT"/>
                <a:cs typeface="Tw Cen MT"/>
              </a:rPr>
              <a:t>follow </a:t>
            </a:r>
            <a:r>
              <a:rPr sz="1700" spc="-30" dirty="0">
                <a:latin typeface="Tw Cen MT"/>
                <a:cs typeface="Tw Cen MT"/>
              </a:rPr>
              <a:t>up, </a:t>
            </a:r>
            <a:r>
              <a:rPr sz="1700" spc="-5" dirty="0">
                <a:latin typeface="Tw Cen MT"/>
                <a:cs typeface="Tw Cen MT"/>
              </a:rPr>
              <a:t>and treatment </a:t>
            </a:r>
            <a:r>
              <a:rPr sz="1700" spc="10" dirty="0">
                <a:latin typeface="Tw Cen MT"/>
                <a:cs typeface="Tw Cen MT"/>
              </a:rPr>
              <a:t>which </a:t>
            </a:r>
            <a:r>
              <a:rPr sz="1700" spc="-5" dirty="0">
                <a:latin typeface="Tw Cen MT"/>
                <a:cs typeface="Tw Cen MT"/>
              </a:rPr>
              <a:t>will  </a:t>
            </a:r>
            <a:r>
              <a:rPr sz="1700" spc="-15" dirty="0">
                <a:latin typeface="Tw Cen MT"/>
                <a:cs typeface="Tw Cen MT"/>
              </a:rPr>
              <a:t>improve </a:t>
            </a:r>
            <a:r>
              <a:rPr sz="1700" spc="-5" dirty="0">
                <a:latin typeface="Tw Cen MT"/>
                <a:cs typeface="Tw Cen MT"/>
              </a:rPr>
              <a:t>quality </a:t>
            </a:r>
            <a:r>
              <a:rPr sz="1700" dirty="0">
                <a:latin typeface="Tw Cen MT"/>
                <a:cs typeface="Tw Cen MT"/>
              </a:rPr>
              <a:t>of </a:t>
            </a:r>
            <a:r>
              <a:rPr sz="1700" spc="-5" dirty="0">
                <a:latin typeface="Tw Cen MT"/>
                <a:cs typeface="Tw Cen MT"/>
              </a:rPr>
              <a:t>care received </a:t>
            </a:r>
            <a:r>
              <a:rPr sz="1700" spc="-45" dirty="0">
                <a:latin typeface="Tw Cen MT"/>
                <a:cs typeface="Tw Cen MT"/>
              </a:rPr>
              <a:t>by </a:t>
            </a:r>
            <a:r>
              <a:rPr sz="1700" spc="-5" dirty="0">
                <a:latin typeface="Tw Cen MT"/>
                <a:cs typeface="Tw Cen MT"/>
              </a:rPr>
              <a:t>women </a:t>
            </a:r>
            <a:r>
              <a:rPr sz="1700" spc="5" dirty="0">
                <a:latin typeface="Tw Cen MT"/>
                <a:cs typeface="Tw Cen MT"/>
              </a:rPr>
              <a:t>served </a:t>
            </a:r>
            <a:r>
              <a:rPr sz="1700" spc="-45" dirty="0">
                <a:latin typeface="Tw Cen MT"/>
                <a:cs typeface="Tw Cen MT"/>
              </a:rPr>
              <a:t>by </a:t>
            </a:r>
            <a:r>
              <a:rPr sz="1700" spc="-5" dirty="0">
                <a:latin typeface="Tw Cen MT"/>
                <a:cs typeface="Tw Cen MT"/>
              </a:rPr>
              <a:t>the </a:t>
            </a:r>
            <a:r>
              <a:rPr sz="1700" spc="-10" dirty="0">
                <a:latin typeface="Tw Cen MT"/>
                <a:cs typeface="Tw Cen MT"/>
              </a:rPr>
              <a:t>program </a:t>
            </a:r>
            <a:r>
              <a:rPr sz="1700" spc="-5" dirty="0">
                <a:latin typeface="Tw Cen MT"/>
                <a:cs typeface="Tw Cen MT"/>
              </a:rPr>
              <a:t>and will contribute  to </a:t>
            </a:r>
            <a:r>
              <a:rPr sz="1700" spc="-10" dirty="0">
                <a:latin typeface="Tw Cen MT"/>
                <a:cs typeface="Tw Cen MT"/>
              </a:rPr>
              <a:t>evaluation </a:t>
            </a:r>
            <a:r>
              <a:rPr sz="1700" spc="-5" dirty="0">
                <a:latin typeface="Tw Cen MT"/>
                <a:cs typeface="Tw Cen MT"/>
              </a:rPr>
              <a:t>and</a:t>
            </a:r>
            <a:r>
              <a:rPr sz="1700" spc="50" dirty="0">
                <a:latin typeface="Tw Cen MT"/>
                <a:cs typeface="Tw Cen MT"/>
              </a:rPr>
              <a:t> </a:t>
            </a:r>
            <a:r>
              <a:rPr sz="1700" spc="5" dirty="0">
                <a:latin typeface="Tw Cen MT"/>
                <a:cs typeface="Tw Cen MT"/>
              </a:rPr>
              <a:t>research</a:t>
            </a:r>
            <a:endParaRPr sz="1700">
              <a:latin typeface="Tw Cen MT"/>
              <a:cs typeface="Tw Cen MT"/>
            </a:endParaRPr>
          </a:p>
          <a:p>
            <a:pPr marL="396240" indent="-182880">
              <a:lnSpc>
                <a:spcPts val="2185"/>
              </a:lnSpc>
              <a:buFont typeface="Wingdings"/>
              <a:buChar char=""/>
              <a:tabLst>
                <a:tab pos="396875" algn="l"/>
              </a:tabLst>
            </a:pPr>
            <a:r>
              <a:rPr sz="1900" spc="-10" dirty="0">
                <a:latin typeface="Tw Cen MT"/>
                <a:cs typeface="Tw Cen MT"/>
              </a:rPr>
              <a:t>CDC has </a:t>
            </a:r>
            <a:r>
              <a:rPr sz="1900" spc="-5" dirty="0">
                <a:latin typeface="Tw Cen MT"/>
                <a:cs typeface="Tw Cen MT"/>
              </a:rPr>
              <a:t>also </a:t>
            </a:r>
            <a:r>
              <a:rPr sz="1900" spc="-10" dirty="0">
                <a:latin typeface="Tw Cen MT"/>
                <a:cs typeface="Tw Cen MT"/>
              </a:rPr>
              <a:t>produced </a:t>
            </a:r>
            <a:r>
              <a:rPr sz="1900" dirty="0">
                <a:latin typeface="Tw Cen MT"/>
                <a:cs typeface="Tw Cen MT"/>
              </a:rPr>
              <a:t>important </a:t>
            </a:r>
            <a:r>
              <a:rPr sz="1900" spc="-10" dirty="0">
                <a:latin typeface="Tw Cen MT"/>
                <a:cs typeface="Tw Cen MT"/>
              </a:rPr>
              <a:t>provider-oriented </a:t>
            </a:r>
            <a:r>
              <a:rPr sz="1900" spc="-5" dirty="0">
                <a:latin typeface="Tw Cen MT"/>
                <a:cs typeface="Tw Cen MT"/>
              </a:rPr>
              <a:t>tools </a:t>
            </a:r>
            <a:r>
              <a:rPr sz="1900" spc="-10" dirty="0">
                <a:latin typeface="Tw Cen MT"/>
                <a:cs typeface="Tw Cen MT"/>
              </a:rPr>
              <a:t>and </a:t>
            </a:r>
            <a:r>
              <a:rPr sz="1900" dirty="0">
                <a:latin typeface="Tw Cen MT"/>
                <a:cs typeface="Tw Cen MT"/>
              </a:rPr>
              <a:t>supports</a:t>
            </a:r>
            <a:r>
              <a:rPr sz="1900" spc="235" dirty="0">
                <a:latin typeface="Tw Cen MT"/>
                <a:cs typeface="Tw Cen MT"/>
              </a:rPr>
              <a:t> </a:t>
            </a:r>
            <a:r>
              <a:rPr sz="1900" spc="-5" dirty="0">
                <a:latin typeface="Tw Cen MT"/>
                <a:cs typeface="Tw Cen MT"/>
              </a:rPr>
              <a:t>including:</a:t>
            </a:r>
            <a:endParaRPr sz="1900">
              <a:latin typeface="Tw Cen MT"/>
              <a:cs typeface="Tw Cen MT"/>
            </a:endParaRPr>
          </a:p>
          <a:p>
            <a:pPr marL="579120" lvl="1" indent="-182880">
              <a:lnSpc>
                <a:spcPts val="2030"/>
              </a:lnSpc>
              <a:buFont typeface="Arial"/>
              <a:buChar char="•"/>
              <a:tabLst>
                <a:tab pos="579755" algn="l"/>
              </a:tabLst>
            </a:pPr>
            <a:r>
              <a:rPr sz="1700" spc="-5" dirty="0">
                <a:latin typeface="Tw Cen MT"/>
                <a:cs typeface="Tw Cen MT"/>
              </a:rPr>
              <a:t>Medical Education modules to </a:t>
            </a:r>
            <a:r>
              <a:rPr sz="1700" spc="-10" dirty="0">
                <a:latin typeface="Tw Cen MT"/>
                <a:cs typeface="Tw Cen MT"/>
              </a:rPr>
              <a:t>promote </a:t>
            </a:r>
            <a:r>
              <a:rPr sz="1700" spc="-5" dirty="0">
                <a:latin typeface="Tw Cen MT"/>
                <a:cs typeface="Tw Cen MT"/>
              </a:rPr>
              <a:t>quality colorectal </a:t>
            </a:r>
            <a:r>
              <a:rPr sz="1700" dirty="0">
                <a:latin typeface="Tw Cen MT"/>
                <a:cs typeface="Tw Cen MT"/>
              </a:rPr>
              <a:t>cancer</a:t>
            </a:r>
            <a:r>
              <a:rPr sz="1700" spc="170" dirty="0">
                <a:latin typeface="Tw Cen MT"/>
                <a:cs typeface="Tw Cen MT"/>
              </a:rPr>
              <a:t> </a:t>
            </a:r>
            <a:r>
              <a:rPr sz="1700" spc="-10" dirty="0">
                <a:latin typeface="Tw Cen MT"/>
                <a:cs typeface="Tw Cen MT"/>
              </a:rPr>
              <a:t>screening.</a:t>
            </a:r>
            <a:endParaRPr sz="1700">
              <a:latin typeface="Tw Cen MT"/>
              <a:cs typeface="Tw Cen MT"/>
            </a:endParaRPr>
          </a:p>
          <a:p>
            <a:pPr marL="579120" lvl="1" indent="-182880">
              <a:lnSpc>
                <a:spcPts val="2030"/>
              </a:lnSpc>
              <a:buFont typeface="Arial"/>
              <a:buChar char="•"/>
              <a:tabLst>
                <a:tab pos="579755" algn="l"/>
              </a:tabLst>
            </a:pPr>
            <a:r>
              <a:rPr sz="1700" dirty="0">
                <a:latin typeface="Tw Cen MT"/>
                <a:cs typeface="Tw Cen MT"/>
              </a:rPr>
              <a:t>A </a:t>
            </a:r>
            <a:r>
              <a:rPr sz="1700" spc="-5" dirty="0">
                <a:latin typeface="Tw Cen MT"/>
                <a:cs typeface="Tw Cen MT"/>
              </a:rPr>
              <a:t>gynecologic </a:t>
            </a:r>
            <a:r>
              <a:rPr sz="1700" dirty="0">
                <a:latin typeface="Tw Cen MT"/>
                <a:cs typeface="Tw Cen MT"/>
              </a:rPr>
              <a:t>cancer</a:t>
            </a:r>
            <a:r>
              <a:rPr sz="1700" spc="-80" dirty="0">
                <a:latin typeface="Tw Cen MT"/>
                <a:cs typeface="Tw Cen MT"/>
              </a:rPr>
              <a:t> </a:t>
            </a:r>
            <a:r>
              <a:rPr sz="1700" spc="-5" dirty="0">
                <a:latin typeface="Tw Cen MT"/>
                <a:cs typeface="Tw Cen MT"/>
              </a:rPr>
              <a:t>curriculum</a:t>
            </a:r>
            <a:endParaRPr sz="1700">
              <a:latin typeface="Tw Cen MT"/>
              <a:cs typeface="Tw Cen MT"/>
            </a:endParaRPr>
          </a:p>
          <a:p>
            <a:pPr marL="579120" marR="748665" lvl="1" indent="-182880">
              <a:lnSpc>
                <a:spcPct val="70000"/>
              </a:lnSpc>
              <a:spcBef>
                <a:spcPts val="605"/>
              </a:spcBef>
              <a:buFont typeface="Arial"/>
              <a:buChar char="•"/>
              <a:tabLst>
                <a:tab pos="579755" algn="l"/>
              </a:tabLst>
            </a:pPr>
            <a:r>
              <a:rPr sz="1700" dirty="0">
                <a:latin typeface="Tw Cen MT"/>
                <a:cs typeface="Tw Cen MT"/>
              </a:rPr>
              <a:t>A </a:t>
            </a:r>
            <a:r>
              <a:rPr sz="1700" spc="-15" dirty="0">
                <a:latin typeface="Tw Cen MT"/>
                <a:cs typeface="Tw Cen MT"/>
              </a:rPr>
              <a:t>secure, </a:t>
            </a:r>
            <a:r>
              <a:rPr sz="1700" spc="-10" dirty="0">
                <a:latin typeface="Tw Cen MT"/>
                <a:cs typeface="Tw Cen MT"/>
              </a:rPr>
              <a:t>web-based </a:t>
            </a:r>
            <a:r>
              <a:rPr sz="1700" spc="-5" dirty="0">
                <a:latin typeface="Tw Cen MT"/>
                <a:cs typeface="Tw Cen MT"/>
              </a:rPr>
              <a:t>application that </a:t>
            </a:r>
            <a:r>
              <a:rPr sz="1700" spc="-10" dirty="0">
                <a:latin typeface="Tw Cen MT"/>
                <a:cs typeface="Tw Cen MT"/>
              </a:rPr>
              <a:t>allows </a:t>
            </a:r>
            <a:r>
              <a:rPr sz="1700" spc="-5" dirty="0">
                <a:latin typeface="Tw Cen MT"/>
                <a:cs typeface="Tw Cen MT"/>
              </a:rPr>
              <a:t>hospitals </a:t>
            </a:r>
            <a:r>
              <a:rPr sz="1700" dirty="0">
                <a:latin typeface="Tw Cen MT"/>
                <a:cs typeface="Tw Cen MT"/>
              </a:rPr>
              <a:t>or </a:t>
            </a:r>
            <a:r>
              <a:rPr sz="1700" spc="-10" dirty="0">
                <a:latin typeface="Tw Cen MT"/>
                <a:cs typeface="Tw Cen MT"/>
              </a:rPr>
              <a:t>providers </a:t>
            </a:r>
            <a:r>
              <a:rPr sz="1700" spc="-5" dirty="0">
                <a:latin typeface="Tw Cen MT"/>
                <a:cs typeface="Tw Cen MT"/>
              </a:rPr>
              <a:t>to use </a:t>
            </a:r>
            <a:r>
              <a:rPr sz="1700" dirty="0">
                <a:latin typeface="Tw Cen MT"/>
                <a:cs typeface="Tw Cen MT"/>
              </a:rPr>
              <a:t>cancer  surveillance </a:t>
            </a:r>
            <a:r>
              <a:rPr sz="1700" spc="-5" dirty="0">
                <a:latin typeface="Tw Cen MT"/>
                <a:cs typeface="Tw Cen MT"/>
              </a:rPr>
              <a:t>data to help </a:t>
            </a:r>
            <a:r>
              <a:rPr sz="1700" spc="-10" dirty="0">
                <a:latin typeface="Tw Cen MT"/>
                <a:cs typeface="Tw Cen MT"/>
              </a:rPr>
              <a:t>develop </a:t>
            </a:r>
            <a:r>
              <a:rPr sz="1700" spc="-5" dirty="0">
                <a:latin typeface="Tw Cen MT"/>
                <a:cs typeface="Tw Cen MT"/>
              </a:rPr>
              <a:t>care plans </a:t>
            </a:r>
            <a:r>
              <a:rPr sz="1700" spc="-15" dirty="0">
                <a:latin typeface="Tw Cen MT"/>
                <a:cs typeface="Tw Cen MT"/>
              </a:rPr>
              <a:t>for </a:t>
            </a:r>
            <a:r>
              <a:rPr sz="1700" dirty="0">
                <a:latin typeface="Tw Cen MT"/>
                <a:cs typeface="Tw Cen MT"/>
              </a:rPr>
              <a:t>cancer</a:t>
            </a:r>
            <a:r>
              <a:rPr sz="1700" spc="100" dirty="0">
                <a:latin typeface="Tw Cen MT"/>
                <a:cs typeface="Tw Cen MT"/>
              </a:rPr>
              <a:t> </a:t>
            </a:r>
            <a:r>
              <a:rPr sz="1700" dirty="0">
                <a:latin typeface="Tw Cen MT"/>
                <a:cs typeface="Tw Cen MT"/>
              </a:rPr>
              <a:t>survivors</a:t>
            </a:r>
            <a:endParaRPr sz="1700">
              <a:latin typeface="Tw Cen MT"/>
              <a:cs typeface="Tw Cen M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prstGeom prst="rect">
            <a:avLst/>
          </a:prstGeom>
        </p:spPr>
        <p:txBody>
          <a:bodyPr vert="horz" wrap="square" lIns="0" tIns="383032" rIns="0" bIns="0" rtlCol="0">
            <a:spAutoFit/>
          </a:bodyPr>
          <a:lstStyle/>
          <a:p>
            <a:pPr marL="12700" marR="5080">
              <a:lnSpc>
                <a:spcPts val="3000"/>
              </a:lnSpc>
            </a:pPr>
            <a:r>
              <a:rPr sz="2800" b="1" spc="-45" dirty="0">
                <a:solidFill>
                  <a:srgbClr val="000000"/>
                </a:solidFill>
                <a:latin typeface="Tw Cen MT"/>
                <a:cs typeface="Tw Cen MT"/>
              </a:rPr>
              <a:t>Promoting </a:t>
            </a:r>
            <a:r>
              <a:rPr sz="2800" b="1" spc="-35" dirty="0">
                <a:solidFill>
                  <a:srgbClr val="000000"/>
                </a:solidFill>
                <a:latin typeface="Tw Cen MT"/>
                <a:cs typeface="Tw Cen MT"/>
              </a:rPr>
              <a:t>the </a:t>
            </a:r>
            <a:r>
              <a:rPr sz="2800" b="1" spc="-40" dirty="0">
                <a:solidFill>
                  <a:srgbClr val="000000"/>
                </a:solidFill>
                <a:latin typeface="Tw Cen MT"/>
                <a:cs typeface="Tw Cen MT"/>
              </a:rPr>
              <a:t>most </a:t>
            </a:r>
            <a:r>
              <a:rPr sz="2800" b="1" spc="-35" dirty="0">
                <a:solidFill>
                  <a:srgbClr val="000000"/>
                </a:solidFill>
                <a:latin typeface="Tw Cen MT"/>
                <a:cs typeface="Tw Cen MT"/>
              </a:rPr>
              <a:t>effective </a:t>
            </a:r>
            <a:r>
              <a:rPr sz="2800" b="1" spc="-50" dirty="0">
                <a:solidFill>
                  <a:srgbClr val="000000"/>
                </a:solidFill>
                <a:latin typeface="Tw Cen MT"/>
                <a:cs typeface="Tw Cen MT"/>
              </a:rPr>
              <a:t>prevention </a:t>
            </a:r>
            <a:r>
              <a:rPr sz="2800" b="1" spc="-35" dirty="0">
                <a:solidFill>
                  <a:srgbClr val="000000"/>
                </a:solidFill>
                <a:latin typeface="Tw Cen MT"/>
                <a:cs typeface="Tw Cen MT"/>
              </a:rPr>
              <a:t>and</a:t>
            </a:r>
            <a:r>
              <a:rPr sz="2800" b="1" spc="-515" dirty="0">
                <a:solidFill>
                  <a:srgbClr val="000000"/>
                </a:solidFill>
                <a:latin typeface="Tw Cen MT"/>
                <a:cs typeface="Tw Cen MT"/>
              </a:rPr>
              <a:t> </a:t>
            </a:r>
            <a:r>
              <a:rPr sz="2800" b="1" spc="-35" dirty="0">
                <a:solidFill>
                  <a:srgbClr val="000000"/>
                </a:solidFill>
                <a:latin typeface="Tw Cen MT"/>
                <a:cs typeface="Tw Cen MT"/>
              </a:rPr>
              <a:t>treatment  </a:t>
            </a:r>
            <a:r>
              <a:rPr sz="2800" b="1" spc="-45" dirty="0">
                <a:solidFill>
                  <a:srgbClr val="000000"/>
                </a:solidFill>
                <a:latin typeface="Tw Cen MT"/>
                <a:cs typeface="Tw Cen MT"/>
              </a:rPr>
              <a:t>practices for </a:t>
            </a:r>
            <a:r>
              <a:rPr sz="2800" b="1" spc="-35" dirty="0">
                <a:solidFill>
                  <a:srgbClr val="000000"/>
                </a:solidFill>
                <a:latin typeface="Tw Cen MT"/>
                <a:cs typeface="Tw Cen MT"/>
              </a:rPr>
              <a:t>the </a:t>
            </a:r>
            <a:r>
              <a:rPr sz="2800" b="1" spc="-45" dirty="0">
                <a:solidFill>
                  <a:srgbClr val="000000"/>
                </a:solidFill>
                <a:latin typeface="Tw Cen MT"/>
                <a:cs typeface="Tw Cen MT"/>
              </a:rPr>
              <a:t>leading causes </a:t>
            </a:r>
            <a:r>
              <a:rPr sz="2800" b="1" spc="-25" dirty="0">
                <a:solidFill>
                  <a:srgbClr val="000000"/>
                </a:solidFill>
                <a:latin typeface="Tw Cen MT"/>
                <a:cs typeface="Tw Cen MT"/>
              </a:rPr>
              <a:t>of</a:t>
            </a:r>
            <a:r>
              <a:rPr sz="2800" b="1" spc="-270" dirty="0">
                <a:solidFill>
                  <a:srgbClr val="000000"/>
                </a:solidFill>
                <a:latin typeface="Tw Cen MT"/>
                <a:cs typeface="Tw Cen MT"/>
              </a:rPr>
              <a:t> </a:t>
            </a:r>
            <a:r>
              <a:rPr sz="2800" b="1" spc="-35" dirty="0">
                <a:solidFill>
                  <a:srgbClr val="000000"/>
                </a:solidFill>
                <a:latin typeface="Tw Cen MT"/>
                <a:cs typeface="Tw Cen MT"/>
              </a:rPr>
              <a:t>mortality</a:t>
            </a:r>
            <a:endParaRPr sz="2800">
              <a:latin typeface="Tw Cen MT"/>
              <a:cs typeface="Tw Cen MT"/>
            </a:endParaRPr>
          </a:p>
        </p:txBody>
      </p:sp>
      <p:sp>
        <p:nvSpPr>
          <p:cNvPr id="6" name="object 6"/>
          <p:cNvSpPr txBox="1"/>
          <p:nvPr/>
        </p:nvSpPr>
        <p:spPr>
          <a:xfrm>
            <a:off x="444500" y="2045715"/>
            <a:ext cx="8168005" cy="3373120"/>
          </a:xfrm>
          <a:prstGeom prst="rect">
            <a:avLst/>
          </a:prstGeom>
        </p:spPr>
        <p:txBody>
          <a:bodyPr vert="horz" wrap="square" lIns="0" tIns="0" rIns="0" bIns="0" rtlCol="0">
            <a:spAutoFit/>
          </a:bodyPr>
          <a:lstStyle/>
          <a:p>
            <a:pPr marL="104139" marR="5080" indent="-91440">
              <a:lnSpc>
                <a:spcPts val="2590"/>
              </a:lnSpc>
            </a:pPr>
            <a:r>
              <a:rPr sz="1650" spc="-50" dirty="0">
                <a:latin typeface="Wingdings"/>
                <a:cs typeface="Wingdings"/>
              </a:rPr>
              <a:t></a:t>
            </a:r>
            <a:r>
              <a:rPr sz="2400" b="1" spc="-50" dirty="0">
                <a:latin typeface="Tw Cen MT"/>
                <a:cs typeface="Tw Cen MT"/>
              </a:rPr>
              <a:t>Today, </a:t>
            </a:r>
            <a:r>
              <a:rPr sz="2400" b="1" spc="-5" dirty="0">
                <a:latin typeface="Tw Cen MT"/>
                <a:cs typeface="Tw Cen MT"/>
              </a:rPr>
              <a:t>29 million Americans </a:t>
            </a:r>
            <a:r>
              <a:rPr sz="2400" b="1" spc="-10" dirty="0">
                <a:latin typeface="Tw Cen MT"/>
                <a:cs typeface="Tw Cen MT"/>
              </a:rPr>
              <a:t>have diabetes, </a:t>
            </a:r>
            <a:r>
              <a:rPr sz="2400" b="1" dirty="0">
                <a:latin typeface="Tw Cen MT"/>
                <a:cs typeface="Tw Cen MT"/>
              </a:rPr>
              <a:t>and </a:t>
            </a:r>
            <a:r>
              <a:rPr sz="2400" b="1" spc="-5" dirty="0">
                <a:latin typeface="Tw Cen MT"/>
                <a:cs typeface="Tw Cen MT"/>
              </a:rPr>
              <a:t>additional 86  million </a:t>
            </a:r>
            <a:r>
              <a:rPr sz="2400" b="1" spc="-10" dirty="0">
                <a:latin typeface="Tw Cen MT"/>
                <a:cs typeface="Tw Cen MT"/>
              </a:rPr>
              <a:t>have </a:t>
            </a:r>
            <a:r>
              <a:rPr sz="2400" b="1" spc="-5" dirty="0">
                <a:latin typeface="Tw Cen MT"/>
                <a:cs typeface="Tw Cen MT"/>
              </a:rPr>
              <a:t>pre-diabetes. </a:t>
            </a:r>
            <a:r>
              <a:rPr sz="2400" b="1" dirty="0">
                <a:latin typeface="Tw Cen MT"/>
                <a:cs typeface="Tw Cen MT"/>
              </a:rPr>
              <a:t>Diabetes </a:t>
            </a:r>
            <a:r>
              <a:rPr sz="2400" b="1" spc="5" dirty="0">
                <a:latin typeface="Tw Cen MT"/>
                <a:cs typeface="Tw Cen MT"/>
              </a:rPr>
              <a:t>results </a:t>
            </a:r>
            <a:r>
              <a:rPr sz="2400" b="1" dirty="0">
                <a:latin typeface="Tw Cen MT"/>
                <a:cs typeface="Tw Cen MT"/>
              </a:rPr>
              <a:t>in </a:t>
            </a:r>
            <a:r>
              <a:rPr sz="2400" b="1" spc="-5" dirty="0">
                <a:latin typeface="Tw Cen MT"/>
                <a:cs typeface="Tw Cen MT"/>
              </a:rPr>
              <a:t>economic costs</a:t>
            </a:r>
            <a:r>
              <a:rPr sz="2400" b="1" spc="60" dirty="0">
                <a:latin typeface="Tw Cen MT"/>
                <a:cs typeface="Tw Cen MT"/>
              </a:rPr>
              <a:t> </a:t>
            </a:r>
            <a:r>
              <a:rPr sz="2400" b="1" spc="-5" dirty="0">
                <a:latin typeface="Tw Cen MT"/>
                <a:cs typeface="Tw Cen MT"/>
              </a:rPr>
              <a:t>of</a:t>
            </a:r>
            <a:endParaRPr sz="2400">
              <a:latin typeface="Tw Cen MT"/>
              <a:cs typeface="Tw Cen MT"/>
            </a:endParaRPr>
          </a:p>
          <a:p>
            <a:pPr marL="104139">
              <a:lnSpc>
                <a:spcPts val="2555"/>
              </a:lnSpc>
              <a:tabLst>
                <a:tab pos="3066415" algn="l"/>
              </a:tabLst>
            </a:pPr>
            <a:r>
              <a:rPr sz="2400" b="1" spc="-5" dirty="0">
                <a:latin typeface="Tw Cen MT"/>
                <a:cs typeface="Tw Cen MT"/>
              </a:rPr>
              <a:t>$245</a:t>
            </a:r>
            <a:r>
              <a:rPr sz="2400" b="1" spc="15" dirty="0">
                <a:latin typeface="Tw Cen MT"/>
                <a:cs typeface="Tw Cen MT"/>
              </a:rPr>
              <a:t> </a:t>
            </a:r>
            <a:r>
              <a:rPr sz="2400" b="1" spc="-5" dirty="0">
                <a:latin typeface="Tw Cen MT"/>
                <a:cs typeface="Tw Cen MT"/>
              </a:rPr>
              <a:t>billion</a:t>
            </a:r>
            <a:r>
              <a:rPr sz="2400" b="1" spc="15" dirty="0">
                <a:latin typeface="Tw Cen MT"/>
                <a:cs typeface="Tw Cen MT"/>
              </a:rPr>
              <a:t> </a:t>
            </a:r>
            <a:r>
              <a:rPr sz="2400" b="1" spc="-20" dirty="0">
                <a:latin typeface="Tw Cen MT"/>
                <a:cs typeface="Tw Cen MT"/>
              </a:rPr>
              <a:t>annually.	</a:t>
            </a:r>
            <a:r>
              <a:rPr sz="2400" b="1" spc="-85" dirty="0">
                <a:latin typeface="Tw Cen MT"/>
                <a:cs typeface="Tw Cen MT"/>
              </a:rPr>
              <a:t>To </a:t>
            </a:r>
            <a:r>
              <a:rPr sz="2400" b="1" spc="5" dirty="0">
                <a:latin typeface="Tw Cen MT"/>
                <a:cs typeface="Tw Cen MT"/>
              </a:rPr>
              <a:t>address </a:t>
            </a:r>
            <a:r>
              <a:rPr sz="2400" b="1" spc="-5" dirty="0">
                <a:latin typeface="Tw Cen MT"/>
                <a:cs typeface="Tw Cen MT"/>
              </a:rPr>
              <a:t>this issue,</a:t>
            </a:r>
            <a:r>
              <a:rPr sz="2400" b="1" spc="25" dirty="0">
                <a:latin typeface="Tw Cen MT"/>
                <a:cs typeface="Tw Cen MT"/>
              </a:rPr>
              <a:t> </a:t>
            </a:r>
            <a:r>
              <a:rPr sz="2400" b="1" dirty="0">
                <a:latin typeface="Tw Cen MT"/>
                <a:cs typeface="Tw Cen MT"/>
              </a:rPr>
              <a:t>CDC</a:t>
            </a:r>
            <a:endParaRPr sz="2400">
              <a:latin typeface="Tw Cen MT"/>
              <a:cs typeface="Tw Cen MT"/>
            </a:endParaRPr>
          </a:p>
          <a:p>
            <a:pPr marL="396240" marR="76200" indent="-182880">
              <a:lnSpc>
                <a:spcPts val="2160"/>
              </a:lnSpc>
              <a:spcBef>
                <a:spcPts val="455"/>
              </a:spcBef>
              <a:buFont typeface="Wingdings"/>
              <a:buChar char=""/>
              <a:tabLst>
                <a:tab pos="396875" algn="l"/>
              </a:tabLst>
            </a:pPr>
            <a:r>
              <a:rPr sz="2000" spc="-5" dirty="0">
                <a:latin typeface="Tw Cen MT"/>
                <a:cs typeface="Tw Cen MT"/>
              </a:rPr>
              <a:t>Provided funding and </a:t>
            </a:r>
            <a:r>
              <a:rPr sz="2000" spc="5" dirty="0">
                <a:latin typeface="Tw Cen MT"/>
                <a:cs typeface="Tw Cen MT"/>
              </a:rPr>
              <a:t>technical </a:t>
            </a:r>
            <a:r>
              <a:rPr sz="2000" spc="-5" dirty="0">
                <a:latin typeface="Tw Cen MT"/>
                <a:cs typeface="Tw Cen MT"/>
              </a:rPr>
              <a:t>assistance to state </a:t>
            </a:r>
            <a:r>
              <a:rPr sz="2000" dirty="0">
                <a:latin typeface="Tw Cen MT"/>
                <a:cs typeface="Tw Cen MT"/>
              </a:rPr>
              <a:t>health departments </a:t>
            </a:r>
            <a:r>
              <a:rPr sz="2000" spc="-5" dirty="0">
                <a:latin typeface="Tw Cen MT"/>
                <a:cs typeface="Tw Cen MT"/>
              </a:rPr>
              <a:t>to  </a:t>
            </a:r>
            <a:r>
              <a:rPr sz="2000" dirty="0">
                <a:latin typeface="Tw Cen MT"/>
                <a:cs typeface="Tw Cen MT"/>
              </a:rPr>
              <a:t>increase access </a:t>
            </a:r>
            <a:r>
              <a:rPr sz="2000" spc="-5" dirty="0">
                <a:latin typeface="Tw Cen MT"/>
                <a:cs typeface="Tw Cen MT"/>
              </a:rPr>
              <a:t>to </a:t>
            </a:r>
            <a:r>
              <a:rPr sz="2000" dirty="0">
                <a:latin typeface="Tw Cen MT"/>
                <a:cs typeface="Tw Cen MT"/>
              </a:rPr>
              <a:t>diabetes </a:t>
            </a:r>
            <a:r>
              <a:rPr sz="2000" spc="-5" dirty="0">
                <a:latin typeface="Tw Cen MT"/>
                <a:cs typeface="Tw Cen MT"/>
              </a:rPr>
              <a:t>self-management </a:t>
            </a:r>
            <a:r>
              <a:rPr sz="2000" dirty="0">
                <a:latin typeface="Tw Cen MT"/>
                <a:cs typeface="Tw Cen MT"/>
              </a:rPr>
              <a:t>education (DSME) </a:t>
            </a:r>
            <a:r>
              <a:rPr sz="2000" spc="-10" dirty="0">
                <a:latin typeface="Tw Cen MT"/>
                <a:cs typeface="Tw Cen MT"/>
              </a:rPr>
              <a:t>programs</a:t>
            </a:r>
            <a:r>
              <a:rPr sz="2000" spc="-270" dirty="0">
                <a:latin typeface="Tw Cen MT"/>
                <a:cs typeface="Tw Cen MT"/>
              </a:rPr>
              <a:t> </a:t>
            </a:r>
            <a:r>
              <a:rPr sz="2000" spc="-5" dirty="0">
                <a:latin typeface="Tw Cen MT"/>
                <a:cs typeface="Tw Cen MT"/>
              </a:rPr>
              <a:t>to  </a:t>
            </a:r>
            <a:r>
              <a:rPr sz="2000" spc="-10" dirty="0">
                <a:latin typeface="Tw Cen MT"/>
                <a:cs typeface="Tw Cen MT"/>
              </a:rPr>
              <a:t>improve </a:t>
            </a:r>
            <a:r>
              <a:rPr sz="2000" dirty="0">
                <a:latin typeface="Tw Cen MT"/>
                <a:cs typeface="Tw Cen MT"/>
              </a:rPr>
              <a:t>A1C </a:t>
            </a:r>
            <a:r>
              <a:rPr sz="2000" spc="-5" dirty="0">
                <a:latin typeface="Tw Cen MT"/>
                <a:cs typeface="Tw Cen MT"/>
              </a:rPr>
              <a:t>control and to </a:t>
            </a:r>
            <a:r>
              <a:rPr sz="2000" dirty="0">
                <a:latin typeface="Tw Cen MT"/>
                <a:cs typeface="Tw Cen MT"/>
              </a:rPr>
              <a:t>increase </a:t>
            </a:r>
            <a:r>
              <a:rPr sz="2000" spc="-5" dirty="0">
                <a:latin typeface="Tw Cen MT"/>
                <a:cs typeface="Tw Cen MT"/>
              </a:rPr>
              <a:t>the number </a:t>
            </a:r>
            <a:r>
              <a:rPr sz="2000" dirty="0">
                <a:latin typeface="Tw Cen MT"/>
                <a:cs typeface="Tw Cen MT"/>
              </a:rPr>
              <a:t>of health systems </a:t>
            </a:r>
            <a:r>
              <a:rPr sz="2000" spc="-5" dirty="0">
                <a:latin typeface="Tw Cen MT"/>
                <a:cs typeface="Tw Cen MT"/>
              </a:rPr>
              <a:t>accessing  and </a:t>
            </a:r>
            <a:r>
              <a:rPr sz="2000" dirty="0">
                <a:latin typeface="Tw Cen MT"/>
                <a:cs typeface="Tw Cen MT"/>
              </a:rPr>
              <a:t>monitoring </a:t>
            </a:r>
            <a:r>
              <a:rPr sz="2000" spc="-5" dirty="0">
                <a:latin typeface="Tw Cen MT"/>
                <a:cs typeface="Tw Cen MT"/>
              </a:rPr>
              <a:t>data </a:t>
            </a:r>
            <a:r>
              <a:rPr sz="2000" dirty="0">
                <a:latin typeface="Tw Cen MT"/>
                <a:cs typeface="Tw Cen MT"/>
              </a:rPr>
              <a:t>on A1C</a:t>
            </a:r>
            <a:r>
              <a:rPr sz="2000" spc="-140" dirty="0">
                <a:latin typeface="Tw Cen MT"/>
                <a:cs typeface="Tw Cen MT"/>
              </a:rPr>
              <a:t> </a:t>
            </a:r>
            <a:r>
              <a:rPr sz="2000" spc="-5" dirty="0">
                <a:latin typeface="Tw Cen MT"/>
                <a:cs typeface="Tw Cen MT"/>
              </a:rPr>
              <a:t>control</a:t>
            </a:r>
            <a:endParaRPr sz="2000">
              <a:latin typeface="Tw Cen MT"/>
              <a:cs typeface="Tw Cen MT"/>
            </a:endParaRPr>
          </a:p>
          <a:p>
            <a:pPr marL="396240" marR="170180" indent="-182880">
              <a:lnSpc>
                <a:spcPts val="2160"/>
              </a:lnSpc>
              <a:spcBef>
                <a:spcPts val="600"/>
              </a:spcBef>
              <a:buFont typeface="Wingdings"/>
              <a:buChar char=""/>
              <a:tabLst>
                <a:tab pos="396875" algn="l"/>
              </a:tabLst>
            </a:pPr>
            <a:r>
              <a:rPr sz="2000" spc="-5" dirty="0">
                <a:latin typeface="Tw Cen MT"/>
                <a:cs typeface="Tw Cen MT"/>
              </a:rPr>
              <a:t>Funded State </a:t>
            </a:r>
            <a:r>
              <a:rPr sz="2000" dirty="0">
                <a:latin typeface="Tw Cen MT"/>
                <a:cs typeface="Tw Cen MT"/>
              </a:rPr>
              <a:t>Public Health Actions </a:t>
            </a:r>
            <a:r>
              <a:rPr sz="2000" spc="-5" dirty="0">
                <a:latin typeface="Tw Cen MT"/>
                <a:cs typeface="Tw Cen MT"/>
              </a:rPr>
              <a:t>to Prevent and Control Diabetes, </a:t>
            </a:r>
            <a:r>
              <a:rPr sz="2000" spc="5" dirty="0">
                <a:latin typeface="Tw Cen MT"/>
                <a:cs typeface="Tw Cen MT"/>
              </a:rPr>
              <a:t>Heart  </a:t>
            </a:r>
            <a:r>
              <a:rPr sz="2000" spc="-10" dirty="0">
                <a:latin typeface="Tw Cen MT"/>
                <a:cs typeface="Tw Cen MT"/>
              </a:rPr>
              <a:t>Disease, </a:t>
            </a:r>
            <a:r>
              <a:rPr sz="2000" spc="-5" dirty="0">
                <a:latin typeface="Tw Cen MT"/>
                <a:cs typeface="Tw Cen MT"/>
              </a:rPr>
              <a:t>Obesity and Associated </a:t>
            </a:r>
            <a:r>
              <a:rPr sz="2000" dirty="0">
                <a:latin typeface="Tw Cen MT"/>
                <a:cs typeface="Tw Cen MT"/>
              </a:rPr>
              <a:t>Risk </a:t>
            </a:r>
            <a:r>
              <a:rPr sz="2000" spc="-5" dirty="0">
                <a:latin typeface="Tw Cen MT"/>
                <a:cs typeface="Tw Cen MT"/>
              </a:rPr>
              <a:t>Factors and Promote </a:t>
            </a:r>
            <a:r>
              <a:rPr sz="2000" spc="15" dirty="0">
                <a:latin typeface="Tw Cen MT"/>
                <a:cs typeface="Tw Cen MT"/>
              </a:rPr>
              <a:t>School </a:t>
            </a:r>
            <a:r>
              <a:rPr sz="2000" dirty="0">
                <a:latin typeface="Tw Cen MT"/>
                <a:cs typeface="Tw Cen MT"/>
              </a:rPr>
              <a:t>Health,</a:t>
            </a:r>
            <a:r>
              <a:rPr sz="2000" spc="-215" dirty="0">
                <a:latin typeface="Tw Cen MT"/>
                <a:cs typeface="Tw Cen MT"/>
              </a:rPr>
              <a:t> </a:t>
            </a:r>
            <a:r>
              <a:rPr sz="2000" dirty="0">
                <a:latin typeface="Tw Cen MT"/>
                <a:cs typeface="Tw Cen MT"/>
              </a:rPr>
              <a:t>a  </a:t>
            </a:r>
            <a:r>
              <a:rPr sz="2000" spc="-5" dirty="0">
                <a:latin typeface="Tw Cen MT"/>
                <a:cs typeface="Tw Cen MT"/>
              </a:rPr>
              <a:t>5-year </a:t>
            </a:r>
            <a:r>
              <a:rPr sz="2000" spc="-10" dirty="0">
                <a:latin typeface="Tw Cen MT"/>
                <a:cs typeface="Tw Cen MT"/>
              </a:rPr>
              <a:t>program </a:t>
            </a:r>
            <a:r>
              <a:rPr sz="2000" dirty="0">
                <a:latin typeface="Tw Cen MT"/>
                <a:cs typeface="Tw Cen MT"/>
              </a:rPr>
              <a:t>working in </a:t>
            </a:r>
            <a:r>
              <a:rPr sz="2000" spc="-5" dirty="0">
                <a:latin typeface="Tw Cen MT"/>
                <a:cs typeface="Tw Cen MT"/>
              </a:rPr>
              <a:t>all 50 states and the </a:t>
            </a:r>
            <a:r>
              <a:rPr sz="2000" dirty="0">
                <a:latin typeface="Tw Cen MT"/>
                <a:cs typeface="Tw Cen MT"/>
              </a:rPr>
              <a:t>District of</a:t>
            </a:r>
            <a:r>
              <a:rPr sz="2000" spc="-170" dirty="0">
                <a:latin typeface="Tw Cen MT"/>
                <a:cs typeface="Tw Cen MT"/>
              </a:rPr>
              <a:t> </a:t>
            </a:r>
            <a:r>
              <a:rPr sz="2000" dirty="0">
                <a:latin typeface="Tw Cen MT"/>
                <a:cs typeface="Tw Cen MT"/>
              </a:rPr>
              <a:t>Columbia</a:t>
            </a:r>
            <a:endParaRPr sz="2000">
              <a:latin typeface="Tw Cen MT"/>
              <a:cs typeface="Tw Cen MT"/>
            </a:endParaRPr>
          </a:p>
          <a:p>
            <a:pPr marL="579120" lvl="1" indent="-182880">
              <a:lnSpc>
                <a:spcPct val="100000"/>
              </a:lnSpc>
              <a:spcBef>
                <a:spcPts val="359"/>
              </a:spcBef>
              <a:buFont typeface="Arial"/>
              <a:buChar char="•"/>
              <a:tabLst>
                <a:tab pos="579755" algn="l"/>
              </a:tabLst>
            </a:pPr>
            <a:r>
              <a:rPr sz="1800" dirty="0">
                <a:latin typeface="Tw Cen MT"/>
                <a:cs typeface="Tw Cen MT"/>
              </a:rPr>
              <a:t>This </a:t>
            </a:r>
            <a:r>
              <a:rPr sz="1800" spc="-10" dirty="0">
                <a:latin typeface="Tw Cen MT"/>
                <a:cs typeface="Tw Cen MT"/>
              </a:rPr>
              <a:t>program </a:t>
            </a:r>
            <a:r>
              <a:rPr sz="1800" spc="10" dirty="0">
                <a:latin typeface="Tw Cen MT"/>
                <a:cs typeface="Tw Cen MT"/>
              </a:rPr>
              <a:t>reached </a:t>
            </a:r>
            <a:r>
              <a:rPr sz="1800" spc="-5" dirty="0">
                <a:latin typeface="Tw Cen MT"/>
                <a:cs typeface="Tw Cen MT"/>
              </a:rPr>
              <a:t>more </a:t>
            </a:r>
            <a:r>
              <a:rPr sz="1800" dirty="0">
                <a:latin typeface="Tw Cen MT"/>
                <a:cs typeface="Tw Cen MT"/>
              </a:rPr>
              <a:t>than a </a:t>
            </a:r>
            <a:r>
              <a:rPr sz="1800" spc="-5" dirty="0">
                <a:latin typeface="Tw Cen MT"/>
                <a:cs typeface="Tw Cen MT"/>
              </a:rPr>
              <a:t>million </a:t>
            </a:r>
            <a:r>
              <a:rPr sz="1800" dirty="0">
                <a:latin typeface="Tw Cen MT"/>
                <a:cs typeface="Tw Cen MT"/>
              </a:rPr>
              <a:t>people </a:t>
            </a:r>
            <a:r>
              <a:rPr sz="1800" spc="-5" dirty="0">
                <a:latin typeface="Tw Cen MT"/>
                <a:cs typeface="Tw Cen MT"/>
              </a:rPr>
              <a:t>with </a:t>
            </a:r>
            <a:r>
              <a:rPr sz="1800" dirty="0">
                <a:latin typeface="Tw Cen MT"/>
                <a:cs typeface="Tw Cen MT"/>
              </a:rPr>
              <a:t>DMSE </a:t>
            </a:r>
            <a:r>
              <a:rPr sz="1800" spc="-10" dirty="0">
                <a:latin typeface="Tw Cen MT"/>
                <a:cs typeface="Tw Cen MT"/>
              </a:rPr>
              <a:t>programs </a:t>
            </a:r>
            <a:r>
              <a:rPr sz="1800" dirty="0">
                <a:latin typeface="Tw Cen MT"/>
                <a:cs typeface="Tw Cen MT"/>
              </a:rPr>
              <a:t>in FY</a:t>
            </a:r>
            <a:r>
              <a:rPr sz="1800" spc="-95" dirty="0">
                <a:latin typeface="Tw Cen MT"/>
                <a:cs typeface="Tw Cen MT"/>
              </a:rPr>
              <a:t> </a:t>
            </a:r>
            <a:r>
              <a:rPr sz="1800" dirty="0">
                <a:latin typeface="Tw Cen MT"/>
                <a:cs typeface="Tw Cen MT"/>
              </a:rPr>
              <a:t>‘15</a:t>
            </a:r>
            <a:endParaRPr sz="1800">
              <a:latin typeface="Tw Cen MT"/>
              <a:cs typeface="Tw Cen M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prstGeom prst="rect">
            <a:avLst/>
          </a:prstGeom>
        </p:spPr>
        <p:txBody>
          <a:bodyPr vert="horz" wrap="square" lIns="0" tIns="383032" rIns="0" bIns="0" rtlCol="0">
            <a:spAutoFit/>
          </a:bodyPr>
          <a:lstStyle/>
          <a:p>
            <a:pPr marL="12700" marR="5080">
              <a:lnSpc>
                <a:spcPts val="3000"/>
              </a:lnSpc>
            </a:pPr>
            <a:r>
              <a:rPr sz="2800" b="1" spc="-45" dirty="0">
                <a:solidFill>
                  <a:srgbClr val="000000"/>
                </a:solidFill>
                <a:latin typeface="Tw Cen MT"/>
                <a:cs typeface="Tw Cen MT"/>
              </a:rPr>
              <a:t>Promoting </a:t>
            </a:r>
            <a:r>
              <a:rPr sz="2800" b="1" spc="-35" dirty="0">
                <a:solidFill>
                  <a:srgbClr val="000000"/>
                </a:solidFill>
                <a:latin typeface="Tw Cen MT"/>
                <a:cs typeface="Tw Cen MT"/>
              </a:rPr>
              <a:t>the </a:t>
            </a:r>
            <a:r>
              <a:rPr sz="2800" b="1" spc="-40" dirty="0">
                <a:solidFill>
                  <a:srgbClr val="000000"/>
                </a:solidFill>
                <a:latin typeface="Tw Cen MT"/>
                <a:cs typeface="Tw Cen MT"/>
              </a:rPr>
              <a:t>most </a:t>
            </a:r>
            <a:r>
              <a:rPr sz="2800" b="1" spc="-35" dirty="0">
                <a:solidFill>
                  <a:srgbClr val="000000"/>
                </a:solidFill>
                <a:latin typeface="Tw Cen MT"/>
                <a:cs typeface="Tw Cen MT"/>
              </a:rPr>
              <a:t>effective </a:t>
            </a:r>
            <a:r>
              <a:rPr sz="2800" b="1" spc="-50" dirty="0">
                <a:solidFill>
                  <a:srgbClr val="000000"/>
                </a:solidFill>
                <a:latin typeface="Tw Cen MT"/>
                <a:cs typeface="Tw Cen MT"/>
              </a:rPr>
              <a:t>prevention </a:t>
            </a:r>
            <a:r>
              <a:rPr sz="2800" b="1" spc="-35" dirty="0">
                <a:solidFill>
                  <a:srgbClr val="000000"/>
                </a:solidFill>
                <a:latin typeface="Tw Cen MT"/>
                <a:cs typeface="Tw Cen MT"/>
              </a:rPr>
              <a:t>and</a:t>
            </a:r>
            <a:r>
              <a:rPr sz="2800" b="1" spc="-515" dirty="0">
                <a:solidFill>
                  <a:srgbClr val="000000"/>
                </a:solidFill>
                <a:latin typeface="Tw Cen MT"/>
                <a:cs typeface="Tw Cen MT"/>
              </a:rPr>
              <a:t> </a:t>
            </a:r>
            <a:r>
              <a:rPr sz="2800" b="1" spc="-35" dirty="0">
                <a:solidFill>
                  <a:srgbClr val="000000"/>
                </a:solidFill>
                <a:latin typeface="Tw Cen MT"/>
                <a:cs typeface="Tw Cen MT"/>
              </a:rPr>
              <a:t>treatment  </a:t>
            </a:r>
            <a:r>
              <a:rPr sz="2800" b="1" spc="-45" dirty="0">
                <a:solidFill>
                  <a:srgbClr val="000000"/>
                </a:solidFill>
                <a:latin typeface="Tw Cen MT"/>
                <a:cs typeface="Tw Cen MT"/>
              </a:rPr>
              <a:t>practices for </a:t>
            </a:r>
            <a:r>
              <a:rPr sz="2800" b="1" spc="-35" dirty="0">
                <a:solidFill>
                  <a:srgbClr val="000000"/>
                </a:solidFill>
                <a:latin typeface="Tw Cen MT"/>
                <a:cs typeface="Tw Cen MT"/>
              </a:rPr>
              <a:t>the </a:t>
            </a:r>
            <a:r>
              <a:rPr sz="2800" b="1" spc="-45" dirty="0">
                <a:solidFill>
                  <a:srgbClr val="000000"/>
                </a:solidFill>
                <a:latin typeface="Tw Cen MT"/>
                <a:cs typeface="Tw Cen MT"/>
              </a:rPr>
              <a:t>leading causes </a:t>
            </a:r>
            <a:r>
              <a:rPr sz="2800" b="1" spc="-25" dirty="0">
                <a:solidFill>
                  <a:srgbClr val="000000"/>
                </a:solidFill>
                <a:latin typeface="Tw Cen MT"/>
                <a:cs typeface="Tw Cen MT"/>
              </a:rPr>
              <a:t>of</a:t>
            </a:r>
            <a:r>
              <a:rPr sz="2800" b="1" spc="-270" dirty="0">
                <a:solidFill>
                  <a:srgbClr val="000000"/>
                </a:solidFill>
                <a:latin typeface="Tw Cen MT"/>
                <a:cs typeface="Tw Cen MT"/>
              </a:rPr>
              <a:t> </a:t>
            </a:r>
            <a:r>
              <a:rPr sz="2800" b="1" spc="-35" dirty="0">
                <a:solidFill>
                  <a:srgbClr val="000000"/>
                </a:solidFill>
                <a:latin typeface="Tw Cen MT"/>
                <a:cs typeface="Tw Cen MT"/>
              </a:rPr>
              <a:t>mortality</a:t>
            </a:r>
            <a:endParaRPr sz="2800">
              <a:latin typeface="Tw Cen MT"/>
              <a:cs typeface="Tw Cen MT"/>
            </a:endParaRPr>
          </a:p>
        </p:txBody>
      </p:sp>
      <p:sp>
        <p:nvSpPr>
          <p:cNvPr id="6" name="object 6"/>
          <p:cNvSpPr txBox="1"/>
          <p:nvPr/>
        </p:nvSpPr>
        <p:spPr>
          <a:xfrm>
            <a:off x="444500" y="2004059"/>
            <a:ext cx="8183880" cy="2158365"/>
          </a:xfrm>
          <a:prstGeom prst="rect">
            <a:avLst/>
          </a:prstGeom>
        </p:spPr>
        <p:txBody>
          <a:bodyPr vert="horz" wrap="square" lIns="0" tIns="0" rIns="0" bIns="0" rtlCol="0">
            <a:spAutoFit/>
          </a:bodyPr>
          <a:lstStyle/>
          <a:p>
            <a:pPr marL="12700">
              <a:lnSpc>
                <a:spcPct val="100000"/>
              </a:lnSpc>
            </a:pPr>
            <a:r>
              <a:rPr sz="1650" dirty="0">
                <a:latin typeface="Wingdings"/>
                <a:cs typeface="Wingdings"/>
              </a:rPr>
              <a:t></a:t>
            </a:r>
            <a:r>
              <a:rPr sz="2400" b="1" dirty="0">
                <a:latin typeface="Tw Cen MT"/>
                <a:cs typeface="Tw Cen MT"/>
              </a:rPr>
              <a:t>Opioid </a:t>
            </a:r>
            <a:r>
              <a:rPr sz="2400" b="1" spc="-5" dirty="0">
                <a:latin typeface="Tw Cen MT"/>
                <a:cs typeface="Tw Cen MT"/>
              </a:rPr>
              <a:t>misuse, </a:t>
            </a:r>
            <a:r>
              <a:rPr sz="2400" b="1" spc="-10" dirty="0">
                <a:latin typeface="Tw Cen MT"/>
                <a:cs typeface="Tw Cen MT"/>
              </a:rPr>
              <a:t>abuse, </a:t>
            </a:r>
            <a:r>
              <a:rPr sz="2400" b="1" dirty="0">
                <a:latin typeface="Tw Cen MT"/>
                <a:cs typeface="Tw Cen MT"/>
              </a:rPr>
              <a:t>and </a:t>
            </a:r>
            <a:r>
              <a:rPr sz="2400" b="1" spc="-15" dirty="0">
                <a:latin typeface="Tw Cen MT"/>
                <a:cs typeface="Tw Cen MT"/>
              </a:rPr>
              <a:t>overdose </a:t>
            </a:r>
            <a:r>
              <a:rPr sz="2400" b="1" spc="15" dirty="0">
                <a:latin typeface="Tw Cen MT"/>
                <a:cs typeface="Tw Cen MT"/>
              </a:rPr>
              <a:t>are </a:t>
            </a:r>
            <a:r>
              <a:rPr sz="2400" b="1" spc="-5" dirty="0">
                <a:latin typeface="Tw Cen MT"/>
                <a:cs typeface="Tw Cen MT"/>
              </a:rPr>
              <a:t>serious</a:t>
            </a:r>
            <a:r>
              <a:rPr sz="2400" b="1" spc="-10" dirty="0">
                <a:latin typeface="Tw Cen MT"/>
                <a:cs typeface="Tw Cen MT"/>
              </a:rPr>
              <a:t> </a:t>
            </a:r>
            <a:r>
              <a:rPr sz="2400" b="1" spc="-5" dirty="0">
                <a:latin typeface="Tw Cen MT"/>
                <a:cs typeface="Tw Cen MT"/>
              </a:rPr>
              <a:t>problems</a:t>
            </a:r>
            <a:endParaRPr sz="2400">
              <a:latin typeface="Tw Cen MT"/>
              <a:cs typeface="Tw Cen MT"/>
            </a:endParaRPr>
          </a:p>
          <a:p>
            <a:pPr marL="396240" marR="184150" indent="-182880">
              <a:lnSpc>
                <a:spcPts val="2160"/>
              </a:lnSpc>
              <a:spcBef>
                <a:spcPts val="455"/>
              </a:spcBef>
              <a:buFont typeface="Wingdings"/>
              <a:buChar char=""/>
              <a:tabLst>
                <a:tab pos="396875" algn="l"/>
              </a:tabLst>
            </a:pPr>
            <a:r>
              <a:rPr sz="2000" dirty="0">
                <a:latin typeface="Tw Cen MT"/>
                <a:cs typeface="Tw Cen MT"/>
              </a:rPr>
              <a:t>In </a:t>
            </a:r>
            <a:r>
              <a:rPr sz="2000" spc="-5" dirty="0">
                <a:latin typeface="Tw Cen MT"/>
                <a:cs typeface="Tw Cen MT"/>
              </a:rPr>
              <a:t>FY </a:t>
            </a:r>
            <a:r>
              <a:rPr sz="2000" dirty="0">
                <a:latin typeface="Tw Cen MT"/>
                <a:cs typeface="Tw Cen MT"/>
              </a:rPr>
              <a:t>‘16 CDC published </a:t>
            </a:r>
            <a:r>
              <a:rPr sz="2000" spc="-5" dirty="0">
                <a:latin typeface="Tw Cen MT"/>
                <a:cs typeface="Tw Cen MT"/>
              </a:rPr>
              <a:t>the </a:t>
            </a:r>
            <a:r>
              <a:rPr sz="2000" dirty="0">
                <a:latin typeface="Tw Cen MT"/>
                <a:cs typeface="Tw Cen MT"/>
              </a:rPr>
              <a:t>CDC Guideline </a:t>
            </a:r>
            <a:r>
              <a:rPr sz="2000" spc="-10" dirty="0">
                <a:latin typeface="Tw Cen MT"/>
                <a:cs typeface="Tw Cen MT"/>
              </a:rPr>
              <a:t>for </a:t>
            </a:r>
            <a:r>
              <a:rPr sz="2000" spc="-5" dirty="0">
                <a:latin typeface="Tw Cen MT"/>
                <a:cs typeface="Tw Cen MT"/>
              </a:rPr>
              <a:t>Prescribing </a:t>
            </a:r>
            <a:r>
              <a:rPr sz="2000" dirty="0">
                <a:latin typeface="Tw Cen MT"/>
                <a:cs typeface="Tw Cen MT"/>
              </a:rPr>
              <a:t>Opioids </a:t>
            </a:r>
            <a:r>
              <a:rPr sz="2000" spc="-10" dirty="0">
                <a:latin typeface="Tw Cen MT"/>
                <a:cs typeface="Tw Cen MT"/>
              </a:rPr>
              <a:t>for  </a:t>
            </a:r>
            <a:r>
              <a:rPr sz="2000" spc="-5" dirty="0">
                <a:latin typeface="Tw Cen MT"/>
                <a:cs typeface="Tw Cen MT"/>
              </a:rPr>
              <a:t>Chronic </a:t>
            </a:r>
            <a:r>
              <a:rPr sz="2000" spc="-30" dirty="0">
                <a:latin typeface="Tw Cen MT"/>
                <a:cs typeface="Tw Cen MT"/>
              </a:rPr>
              <a:t>Pain </a:t>
            </a:r>
            <a:r>
              <a:rPr sz="2000" spc="-5" dirty="0">
                <a:latin typeface="Tw Cen MT"/>
                <a:cs typeface="Tw Cen MT"/>
              </a:rPr>
              <a:t>to provide </a:t>
            </a:r>
            <a:r>
              <a:rPr sz="2000" dirty="0">
                <a:latin typeface="Tw Cen MT"/>
                <a:cs typeface="Tw Cen MT"/>
              </a:rPr>
              <a:t>recommendations </a:t>
            </a:r>
            <a:r>
              <a:rPr sz="2000" spc="-10" dirty="0">
                <a:latin typeface="Tw Cen MT"/>
                <a:cs typeface="Tw Cen MT"/>
              </a:rPr>
              <a:t>for </a:t>
            </a:r>
            <a:r>
              <a:rPr sz="2000" spc="-5" dirty="0">
                <a:latin typeface="Tw Cen MT"/>
                <a:cs typeface="Tw Cen MT"/>
              </a:rPr>
              <a:t>the prescribing </a:t>
            </a:r>
            <a:r>
              <a:rPr sz="2000" dirty="0">
                <a:latin typeface="Tw Cen MT"/>
                <a:cs typeface="Tw Cen MT"/>
              </a:rPr>
              <a:t>of opioid </a:t>
            </a:r>
            <a:r>
              <a:rPr sz="2000" spc="-5" dirty="0">
                <a:latin typeface="Tw Cen MT"/>
                <a:cs typeface="Tw Cen MT"/>
              </a:rPr>
              <a:t>pain  </a:t>
            </a:r>
            <a:r>
              <a:rPr sz="2000" dirty="0">
                <a:latin typeface="Tw Cen MT"/>
                <a:cs typeface="Tw Cen MT"/>
              </a:rPr>
              <a:t>medication </a:t>
            </a:r>
            <a:r>
              <a:rPr sz="2000" spc="-10" dirty="0">
                <a:latin typeface="Tw Cen MT"/>
                <a:cs typeface="Tw Cen MT"/>
              </a:rPr>
              <a:t>for </a:t>
            </a:r>
            <a:r>
              <a:rPr sz="2000" spc="-5" dirty="0">
                <a:latin typeface="Tw Cen MT"/>
                <a:cs typeface="Tw Cen MT"/>
              </a:rPr>
              <a:t>patients 18 and </a:t>
            </a:r>
            <a:r>
              <a:rPr sz="2000" dirty="0">
                <a:latin typeface="Tw Cen MT"/>
                <a:cs typeface="Tw Cen MT"/>
              </a:rPr>
              <a:t>older in </a:t>
            </a:r>
            <a:r>
              <a:rPr sz="2000" spc="-5" dirty="0">
                <a:latin typeface="Tw Cen MT"/>
                <a:cs typeface="Tw Cen MT"/>
              </a:rPr>
              <a:t>primary care</a:t>
            </a:r>
            <a:r>
              <a:rPr sz="2000" spc="-140" dirty="0">
                <a:latin typeface="Tw Cen MT"/>
                <a:cs typeface="Tw Cen MT"/>
              </a:rPr>
              <a:t> </a:t>
            </a:r>
            <a:r>
              <a:rPr sz="2000" spc="-5" dirty="0">
                <a:latin typeface="Tw Cen MT"/>
                <a:cs typeface="Tw Cen MT"/>
              </a:rPr>
              <a:t>settings</a:t>
            </a:r>
            <a:endParaRPr sz="2000">
              <a:latin typeface="Tw Cen MT"/>
              <a:cs typeface="Tw Cen MT"/>
            </a:endParaRPr>
          </a:p>
          <a:p>
            <a:pPr marL="396240" marR="5080" indent="-182880" algn="just">
              <a:lnSpc>
                <a:spcPts val="2160"/>
              </a:lnSpc>
              <a:spcBef>
                <a:spcPts val="600"/>
              </a:spcBef>
              <a:buFont typeface="Wingdings"/>
              <a:buChar char=""/>
              <a:tabLst>
                <a:tab pos="396875" algn="l"/>
              </a:tabLst>
            </a:pPr>
            <a:r>
              <a:rPr sz="2000" spc="-5" dirty="0">
                <a:latin typeface="Tw Cen MT"/>
                <a:cs typeface="Tw Cen MT"/>
              </a:rPr>
              <a:t>Improving the </a:t>
            </a:r>
            <a:r>
              <a:rPr sz="2000" spc="-45" dirty="0">
                <a:latin typeface="Tw Cen MT"/>
                <a:cs typeface="Tw Cen MT"/>
              </a:rPr>
              <a:t>way </a:t>
            </a:r>
            <a:r>
              <a:rPr sz="2000" dirty="0">
                <a:latin typeface="Tw Cen MT"/>
                <a:cs typeface="Tw Cen MT"/>
              </a:rPr>
              <a:t>opioids are </a:t>
            </a:r>
            <a:r>
              <a:rPr sz="2000" spc="-5" dirty="0">
                <a:latin typeface="Tw Cen MT"/>
                <a:cs typeface="Tw Cen MT"/>
              </a:rPr>
              <a:t>prescribed </a:t>
            </a:r>
            <a:r>
              <a:rPr sz="2000" spc="-10" dirty="0">
                <a:latin typeface="Tw Cen MT"/>
                <a:cs typeface="Tw Cen MT"/>
              </a:rPr>
              <a:t>through </a:t>
            </a:r>
            <a:r>
              <a:rPr sz="2000" spc="-5" dirty="0">
                <a:latin typeface="Tw Cen MT"/>
                <a:cs typeface="Tw Cen MT"/>
              </a:rPr>
              <a:t>clinical practice guidelines  and </a:t>
            </a:r>
            <a:r>
              <a:rPr sz="2000" dirty="0">
                <a:latin typeface="Tw Cen MT"/>
                <a:cs typeface="Tw Cen MT"/>
              </a:rPr>
              <a:t>supports </a:t>
            </a:r>
            <a:r>
              <a:rPr sz="2000" spc="-5" dirty="0">
                <a:latin typeface="Tw Cen MT"/>
                <a:cs typeface="Tw Cen MT"/>
              </a:rPr>
              <a:t>can </a:t>
            </a:r>
            <a:r>
              <a:rPr sz="2000" dirty="0">
                <a:latin typeface="Tw Cen MT"/>
                <a:cs typeface="Tw Cen MT"/>
              </a:rPr>
              <a:t>ensure access </a:t>
            </a:r>
            <a:r>
              <a:rPr sz="2000" spc="-5" dirty="0">
                <a:latin typeface="Tw Cen MT"/>
                <a:cs typeface="Tw Cen MT"/>
              </a:rPr>
              <a:t>to </a:t>
            </a:r>
            <a:r>
              <a:rPr sz="2000" spc="-25" dirty="0">
                <a:latin typeface="Tw Cen MT"/>
                <a:cs typeface="Tw Cen MT"/>
              </a:rPr>
              <a:t>safer, </a:t>
            </a:r>
            <a:r>
              <a:rPr sz="2000" dirty="0">
                <a:latin typeface="Tw Cen MT"/>
                <a:cs typeface="Tw Cen MT"/>
              </a:rPr>
              <a:t>more </a:t>
            </a:r>
            <a:r>
              <a:rPr sz="2000" spc="-5" dirty="0">
                <a:latin typeface="Tw Cen MT"/>
                <a:cs typeface="Tw Cen MT"/>
              </a:rPr>
              <a:t>effective care </a:t>
            </a:r>
            <a:r>
              <a:rPr sz="2000" spc="-10" dirty="0">
                <a:latin typeface="Tw Cen MT"/>
                <a:cs typeface="Tw Cen MT"/>
              </a:rPr>
              <a:t>for </a:t>
            </a:r>
            <a:r>
              <a:rPr sz="2000" spc="-5" dirty="0">
                <a:latin typeface="Tw Cen MT"/>
                <a:cs typeface="Tw Cen MT"/>
              </a:rPr>
              <a:t>patients with  </a:t>
            </a:r>
            <a:r>
              <a:rPr sz="2000" spc="5" dirty="0">
                <a:latin typeface="Tw Cen MT"/>
                <a:cs typeface="Tw Cen MT"/>
              </a:rPr>
              <a:t>chronic </a:t>
            </a:r>
            <a:r>
              <a:rPr sz="2000" spc="-5" dirty="0">
                <a:latin typeface="Tw Cen MT"/>
                <a:cs typeface="Tw Cen MT"/>
              </a:rPr>
              <a:t>pain and </a:t>
            </a:r>
            <a:r>
              <a:rPr sz="2000" dirty="0">
                <a:latin typeface="Tw Cen MT"/>
                <a:cs typeface="Tw Cen MT"/>
              </a:rPr>
              <a:t>reduce </a:t>
            </a:r>
            <a:r>
              <a:rPr sz="2000" spc="-5" dirty="0">
                <a:latin typeface="Tw Cen MT"/>
                <a:cs typeface="Tw Cen MT"/>
              </a:rPr>
              <a:t>the number </a:t>
            </a:r>
            <a:r>
              <a:rPr sz="2000" dirty="0">
                <a:latin typeface="Tw Cen MT"/>
                <a:cs typeface="Tw Cen MT"/>
              </a:rPr>
              <a:t>of people </a:t>
            </a:r>
            <a:r>
              <a:rPr sz="2000" spc="-5" dirty="0">
                <a:latin typeface="Tw Cen MT"/>
                <a:cs typeface="Tw Cen MT"/>
              </a:rPr>
              <a:t>who </a:t>
            </a:r>
            <a:r>
              <a:rPr sz="2000" dirty="0">
                <a:latin typeface="Tw Cen MT"/>
                <a:cs typeface="Tw Cen MT"/>
              </a:rPr>
              <a:t>are </a:t>
            </a:r>
            <a:r>
              <a:rPr sz="2000" spc="-5" dirty="0">
                <a:latin typeface="Tw Cen MT"/>
                <a:cs typeface="Tw Cen MT"/>
              </a:rPr>
              <a:t>adversely</a:t>
            </a:r>
            <a:r>
              <a:rPr sz="2000" spc="-130" dirty="0">
                <a:latin typeface="Tw Cen MT"/>
                <a:cs typeface="Tw Cen MT"/>
              </a:rPr>
              <a:t> </a:t>
            </a:r>
            <a:r>
              <a:rPr sz="2000" dirty="0">
                <a:latin typeface="Tw Cen MT"/>
                <a:cs typeface="Tw Cen MT"/>
              </a:rPr>
              <a:t>affected</a:t>
            </a:r>
            <a:endParaRPr sz="2000">
              <a:latin typeface="Tw Cen MT"/>
              <a:cs typeface="Tw Cen M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prstGeom prst="rect">
            <a:avLst/>
          </a:prstGeom>
        </p:spPr>
        <p:txBody>
          <a:bodyPr vert="horz" wrap="square" lIns="0" tIns="383032" rIns="0" bIns="0" rtlCol="0">
            <a:spAutoFit/>
          </a:bodyPr>
          <a:lstStyle/>
          <a:p>
            <a:pPr marL="12700" marR="5080">
              <a:lnSpc>
                <a:spcPts val="3000"/>
              </a:lnSpc>
            </a:pPr>
            <a:r>
              <a:rPr sz="2800" b="1" spc="-55" dirty="0">
                <a:solidFill>
                  <a:srgbClr val="000000"/>
                </a:solidFill>
                <a:latin typeface="Tw Cen MT"/>
                <a:cs typeface="Tw Cen MT"/>
              </a:rPr>
              <a:t>Working </a:t>
            </a:r>
            <a:r>
              <a:rPr sz="2800" b="1" spc="-40" dirty="0">
                <a:solidFill>
                  <a:srgbClr val="000000"/>
                </a:solidFill>
                <a:latin typeface="Tw Cen MT"/>
                <a:cs typeface="Tw Cen MT"/>
              </a:rPr>
              <a:t>with </a:t>
            </a:r>
            <a:r>
              <a:rPr sz="2800" b="1" spc="-50" dirty="0">
                <a:solidFill>
                  <a:srgbClr val="000000"/>
                </a:solidFill>
                <a:latin typeface="Tw Cen MT"/>
                <a:cs typeface="Tw Cen MT"/>
              </a:rPr>
              <a:t>communities </a:t>
            </a:r>
            <a:r>
              <a:rPr sz="2800" b="1" spc="-25" dirty="0">
                <a:solidFill>
                  <a:srgbClr val="000000"/>
                </a:solidFill>
                <a:latin typeface="Tw Cen MT"/>
                <a:cs typeface="Tw Cen MT"/>
              </a:rPr>
              <a:t>to </a:t>
            </a:r>
            <a:r>
              <a:rPr sz="2800" b="1" spc="-45" dirty="0">
                <a:solidFill>
                  <a:srgbClr val="000000"/>
                </a:solidFill>
                <a:latin typeface="Tw Cen MT"/>
                <a:cs typeface="Tw Cen MT"/>
              </a:rPr>
              <a:t>promote </a:t>
            </a:r>
            <a:r>
              <a:rPr sz="2800" b="1" spc="-40" dirty="0">
                <a:solidFill>
                  <a:srgbClr val="000000"/>
                </a:solidFill>
                <a:latin typeface="Tw Cen MT"/>
                <a:cs typeface="Tw Cen MT"/>
              </a:rPr>
              <a:t>wide use </a:t>
            </a:r>
            <a:r>
              <a:rPr sz="2800" b="1" spc="-25" dirty="0">
                <a:solidFill>
                  <a:srgbClr val="000000"/>
                </a:solidFill>
                <a:latin typeface="Tw Cen MT"/>
                <a:cs typeface="Tw Cen MT"/>
              </a:rPr>
              <a:t>of</a:t>
            </a:r>
            <a:r>
              <a:rPr sz="2800" b="1" spc="-405" dirty="0">
                <a:solidFill>
                  <a:srgbClr val="000000"/>
                </a:solidFill>
                <a:latin typeface="Tw Cen MT"/>
                <a:cs typeface="Tw Cen MT"/>
              </a:rPr>
              <a:t> </a:t>
            </a:r>
            <a:r>
              <a:rPr sz="2800" b="1" spc="-40" dirty="0">
                <a:solidFill>
                  <a:srgbClr val="000000"/>
                </a:solidFill>
                <a:latin typeface="Tw Cen MT"/>
                <a:cs typeface="Tw Cen MT"/>
              </a:rPr>
              <a:t>best  </a:t>
            </a:r>
            <a:r>
              <a:rPr sz="2800" b="1" spc="-45" dirty="0">
                <a:solidFill>
                  <a:srgbClr val="000000"/>
                </a:solidFill>
                <a:latin typeface="Tw Cen MT"/>
                <a:cs typeface="Tw Cen MT"/>
              </a:rPr>
              <a:t>practices </a:t>
            </a:r>
            <a:r>
              <a:rPr sz="2800" b="1" spc="-25" dirty="0">
                <a:solidFill>
                  <a:srgbClr val="000000"/>
                </a:solidFill>
                <a:latin typeface="Tw Cen MT"/>
                <a:cs typeface="Tw Cen MT"/>
              </a:rPr>
              <a:t>to </a:t>
            </a:r>
            <a:r>
              <a:rPr sz="2800" b="1" spc="-45" dirty="0">
                <a:solidFill>
                  <a:srgbClr val="000000"/>
                </a:solidFill>
                <a:latin typeface="Tw Cen MT"/>
                <a:cs typeface="Tw Cen MT"/>
              </a:rPr>
              <a:t>enable </a:t>
            </a:r>
            <a:r>
              <a:rPr sz="2800" b="1" spc="-50" dirty="0">
                <a:solidFill>
                  <a:srgbClr val="000000"/>
                </a:solidFill>
                <a:latin typeface="Tw Cen MT"/>
                <a:cs typeface="Tw Cen MT"/>
              </a:rPr>
              <a:t>healthy</a:t>
            </a:r>
            <a:r>
              <a:rPr sz="2800" b="1" spc="-405" dirty="0">
                <a:solidFill>
                  <a:srgbClr val="000000"/>
                </a:solidFill>
                <a:latin typeface="Tw Cen MT"/>
                <a:cs typeface="Tw Cen MT"/>
              </a:rPr>
              <a:t> </a:t>
            </a:r>
            <a:r>
              <a:rPr sz="2800" b="1" spc="-40" dirty="0">
                <a:solidFill>
                  <a:srgbClr val="000000"/>
                </a:solidFill>
                <a:latin typeface="Tw Cen MT"/>
                <a:cs typeface="Tw Cen MT"/>
              </a:rPr>
              <a:t>living</a:t>
            </a:r>
            <a:endParaRPr sz="2800">
              <a:latin typeface="Tw Cen MT"/>
              <a:cs typeface="Tw Cen MT"/>
            </a:endParaRPr>
          </a:p>
        </p:txBody>
      </p:sp>
      <p:sp>
        <p:nvSpPr>
          <p:cNvPr id="6" name="object 6"/>
          <p:cNvSpPr txBox="1"/>
          <p:nvPr/>
        </p:nvSpPr>
        <p:spPr>
          <a:xfrm>
            <a:off x="444500" y="2045715"/>
            <a:ext cx="8130540" cy="3323590"/>
          </a:xfrm>
          <a:prstGeom prst="rect">
            <a:avLst/>
          </a:prstGeom>
        </p:spPr>
        <p:txBody>
          <a:bodyPr vert="horz" wrap="square" lIns="0" tIns="0" rIns="0" bIns="0" rtlCol="0">
            <a:spAutoFit/>
          </a:bodyPr>
          <a:lstStyle/>
          <a:p>
            <a:pPr marL="104139" marR="337820" indent="-91440">
              <a:lnSpc>
                <a:spcPts val="2590"/>
              </a:lnSpc>
              <a:buSzPct val="68750"/>
              <a:buFont typeface="Wingdings"/>
              <a:buChar char=""/>
              <a:tabLst>
                <a:tab pos="284480" algn="l"/>
              </a:tabLst>
            </a:pPr>
            <a:r>
              <a:rPr sz="2400" b="1" spc="-20" dirty="0">
                <a:latin typeface="Tw Cen MT"/>
                <a:cs typeface="Tw Cen MT"/>
              </a:rPr>
              <a:t>Four </a:t>
            </a:r>
            <a:r>
              <a:rPr sz="2400" b="1" spc="-5" dirty="0">
                <a:latin typeface="Tw Cen MT"/>
                <a:cs typeface="Tw Cen MT"/>
              </a:rPr>
              <a:t>risk behaviors </a:t>
            </a:r>
            <a:r>
              <a:rPr sz="2400" b="1" dirty="0">
                <a:latin typeface="Tw Cen MT"/>
                <a:cs typeface="Tw Cen MT"/>
              </a:rPr>
              <a:t>– </a:t>
            </a:r>
            <a:r>
              <a:rPr sz="2400" b="1" spc="-5" dirty="0">
                <a:latin typeface="Tw Cen MT"/>
                <a:cs typeface="Tw Cen MT"/>
              </a:rPr>
              <a:t>tobacco use, </a:t>
            </a:r>
            <a:r>
              <a:rPr sz="2400" b="1" spc="-20" dirty="0">
                <a:latin typeface="Tw Cen MT"/>
                <a:cs typeface="Tw Cen MT"/>
              </a:rPr>
              <a:t>inactivity, </a:t>
            </a:r>
            <a:r>
              <a:rPr sz="2400" b="1" spc="-5" dirty="0">
                <a:latin typeface="Tw Cen MT"/>
                <a:cs typeface="Tw Cen MT"/>
              </a:rPr>
              <a:t>poor nutrition,  </a:t>
            </a:r>
            <a:r>
              <a:rPr sz="2400" b="1" dirty="0">
                <a:latin typeface="Tw Cen MT"/>
                <a:cs typeface="Tw Cen MT"/>
              </a:rPr>
              <a:t>and </a:t>
            </a:r>
            <a:r>
              <a:rPr sz="2400" b="1" spc="-20" dirty="0">
                <a:latin typeface="Tw Cen MT"/>
                <a:cs typeface="Tw Cen MT"/>
              </a:rPr>
              <a:t>excessive </a:t>
            </a:r>
            <a:r>
              <a:rPr sz="2400" b="1" spc="-5" dirty="0">
                <a:latin typeface="Tw Cen MT"/>
                <a:cs typeface="Tw Cen MT"/>
              </a:rPr>
              <a:t>alcohol use </a:t>
            </a:r>
            <a:r>
              <a:rPr sz="2400" b="1" dirty="0">
                <a:latin typeface="Tw Cen MT"/>
                <a:cs typeface="Tw Cen MT"/>
              </a:rPr>
              <a:t>– </a:t>
            </a:r>
            <a:r>
              <a:rPr sz="2400" b="1" spc="-5" dirty="0">
                <a:latin typeface="Tw Cen MT"/>
                <a:cs typeface="Tw Cen MT"/>
              </a:rPr>
              <a:t>account </a:t>
            </a:r>
            <a:r>
              <a:rPr sz="2400" b="1" spc="-10" dirty="0">
                <a:latin typeface="Tw Cen MT"/>
                <a:cs typeface="Tw Cen MT"/>
              </a:rPr>
              <a:t>for </a:t>
            </a:r>
            <a:r>
              <a:rPr sz="2400" b="1" spc="-5" dirty="0">
                <a:latin typeface="Tw Cen MT"/>
                <a:cs typeface="Tw Cen MT"/>
              </a:rPr>
              <a:t>40 percent of </a:t>
            </a:r>
            <a:r>
              <a:rPr sz="2400" b="1" dirty="0">
                <a:latin typeface="Tw Cen MT"/>
                <a:cs typeface="Tw Cen MT"/>
              </a:rPr>
              <a:t>US  </a:t>
            </a:r>
            <a:r>
              <a:rPr sz="2400" b="1" spc="-5" dirty="0">
                <a:latin typeface="Tw Cen MT"/>
                <a:cs typeface="Tw Cen MT"/>
              </a:rPr>
              <a:t>deaths. </a:t>
            </a:r>
            <a:r>
              <a:rPr sz="2400" b="1" dirty="0">
                <a:latin typeface="Tw Cen MT"/>
                <a:cs typeface="Tw Cen MT"/>
              </a:rPr>
              <a:t>In</a:t>
            </a:r>
            <a:r>
              <a:rPr sz="2400" b="1" spc="-50" dirty="0">
                <a:latin typeface="Tw Cen MT"/>
                <a:cs typeface="Tw Cen MT"/>
              </a:rPr>
              <a:t> </a:t>
            </a:r>
            <a:r>
              <a:rPr sz="2400" b="1" dirty="0">
                <a:latin typeface="Tw Cen MT"/>
                <a:cs typeface="Tw Cen MT"/>
              </a:rPr>
              <a:t>response,</a:t>
            </a:r>
            <a:endParaRPr sz="2400">
              <a:latin typeface="Tw Cen MT"/>
              <a:cs typeface="Tw Cen MT"/>
            </a:endParaRPr>
          </a:p>
          <a:p>
            <a:pPr marL="396240" marR="5080" lvl="1" indent="-182880">
              <a:lnSpc>
                <a:spcPts val="2160"/>
              </a:lnSpc>
              <a:spcBef>
                <a:spcPts val="415"/>
              </a:spcBef>
              <a:buFont typeface="Wingdings"/>
              <a:buChar char=""/>
              <a:tabLst>
                <a:tab pos="466725" algn="l"/>
                <a:tab pos="467359" algn="l"/>
              </a:tabLst>
            </a:pPr>
            <a:r>
              <a:rPr sz="2000" dirty="0">
                <a:latin typeface="Tw Cen MT"/>
                <a:cs typeface="Tw Cen MT"/>
              </a:rPr>
              <a:t>CDC supports </a:t>
            </a:r>
            <a:r>
              <a:rPr sz="2000" spc="-5" dirty="0">
                <a:latin typeface="Tw Cen MT"/>
                <a:cs typeface="Tw Cen MT"/>
              </a:rPr>
              <a:t>State and Local </a:t>
            </a:r>
            <a:r>
              <a:rPr sz="2000" dirty="0">
                <a:latin typeface="Tw Cen MT"/>
                <a:cs typeface="Tw Cen MT"/>
              </a:rPr>
              <a:t>Public Health Actions </a:t>
            </a:r>
            <a:r>
              <a:rPr sz="2000" spc="-5" dirty="0">
                <a:latin typeface="Tw Cen MT"/>
                <a:cs typeface="Tw Cen MT"/>
              </a:rPr>
              <a:t>to Prevent </a:t>
            </a:r>
            <a:r>
              <a:rPr sz="2000" spc="-20" dirty="0">
                <a:latin typeface="Tw Cen MT"/>
                <a:cs typeface="Tw Cen MT"/>
              </a:rPr>
              <a:t>Obesity,  </a:t>
            </a:r>
            <a:r>
              <a:rPr sz="2000" spc="-5" dirty="0">
                <a:latin typeface="Tw Cen MT"/>
                <a:cs typeface="Tw Cen MT"/>
              </a:rPr>
              <a:t>Diabetes, and </a:t>
            </a:r>
            <a:r>
              <a:rPr sz="2000" spc="5" dirty="0">
                <a:latin typeface="Tw Cen MT"/>
                <a:cs typeface="Tw Cen MT"/>
              </a:rPr>
              <a:t>Heart </a:t>
            </a:r>
            <a:r>
              <a:rPr sz="2000" dirty="0">
                <a:latin typeface="Tw Cen MT"/>
                <a:cs typeface="Tw Cen MT"/>
              </a:rPr>
              <a:t>Disease </a:t>
            </a:r>
            <a:r>
              <a:rPr sz="2000" spc="-5" dirty="0">
                <a:latin typeface="Tw Cen MT"/>
                <a:cs typeface="Tw Cen MT"/>
              </a:rPr>
              <a:t>and </a:t>
            </a:r>
            <a:r>
              <a:rPr sz="2000" spc="-20" dirty="0">
                <a:latin typeface="Tw Cen MT"/>
                <a:cs typeface="Tw Cen MT"/>
              </a:rPr>
              <a:t>Stroke, </a:t>
            </a:r>
            <a:r>
              <a:rPr sz="2000" dirty="0">
                <a:latin typeface="Tw Cen MT"/>
                <a:cs typeface="Tw Cen MT"/>
              </a:rPr>
              <a:t>a </a:t>
            </a:r>
            <a:r>
              <a:rPr sz="2000" spc="-30" dirty="0">
                <a:latin typeface="Tw Cen MT"/>
                <a:cs typeface="Tw Cen MT"/>
              </a:rPr>
              <a:t>four-year, </a:t>
            </a:r>
            <a:r>
              <a:rPr sz="2000" spc="-5" dirty="0">
                <a:latin typeface="Tw Cen MT"/>
                <a:cs typeface="Tw Cen MT"/>
              </a:rPr>
              <a:t>$69.5 million/year  </a:t>
            </a:r>
            <a:r>
              <a:rPr sz="2000" spc="-10" dirty="0">
                <a:latin typeface="Tw Cen MT"/>
                <a:cs typeface="Tw Cen MT"/>
              </a:rPr>
              <a:t>program </a:t>
            </a:r>
            <a:r>
              <a:rPr sz="2000" spc="-5" dirty="0">
                <a:latin typeface="Tw Cen MT"/>
                <a:cs typeface="Tw Cen MT"/>
              </a:rPr>
              <a:t>initiated </a:t>
            </a:r>
            <a:r>
              <a:rPr sz="2000" dirty="0">
                <a:latin typeface="Tw Cen MT"/>
                <a:cs typeface="Tw Cen MT"/>
              </a:rPr>
              <a:t>in </a:t>
            </a:r>
            <a:r>
              <a:rPr sz="2000" spc="-5" dirty="0">
                <a:latin typeface="Tw Cen MT"/>
                <a:cs typeface="Tw Cen MT"/>
              </a:rPr>
              <a:t>2013, that </a:t>
            </a:r>
            <a:r>
              <a:rPr sz="2000" dirty="0">
                <a:latin typeface="Tw Cen MT"/>
                <a:cs typeface="Tw Cen MT"/>
              </a:rPr>
              <a:t>works in </a:t>
            </a:r>
            <a:r>
              <a:rPr sz="2000" spc="-5" dirty="0">
                <a:latin typeface="Tw Cen MT"/>
                <a:cs typeface="Tw Cen MT"/>
              </a:rPr>
              <a:t>17 state and </a:t>
            </a:r>
            <a:r>
              <a:rPr sz="2000" dirty="0">
                <a:latin typeface="Tw Cen MT"/>
                <a:cs typeface="Tw Cen MT"/>
              </a:rPr>
              <a:t>4 </a:t>
            </a:r>
            <a:r>
              <a:rPr sz="2000" spc="-10" dirty="0">
                <a:latin typeface="Tw Cen MT"/>
                <a:cs typeface="Tw Cen MT"/>
              </a:rPr>
              <a:t>large </a:t>
            </a:r>
            <a:r>
              <a:rPr sz="2000" spc="-5" dirty="0">
                <a:latin typeface="Tw Cen MT"/>
                <a:cs typeface="Tw Cen MT"/>
              </a:rPr>
              <a:t>city </a:t>
            </a:r>
            <a:r>
              <a:rPr sz="2000" dirty="0">
                <a:latin typeface="Tw Cen MT"/>
                <a:cs typeface="Tw Cen MT"/>
              </a:rPr>
              <a:t>health  departments </a:t>
            </a:r>
            <a:r>
              <a:rPr sz="2000" spc="-5" dirty="0">
                <a:latin typeface="Tw Cen MT"/>
                <a:cs typeface="Tw Cen MT"/>
              </a:rPr>
              <a:t>to prevent </a:t>
            </a:r>
            <a:r>
              <a:rPr sz="2000" spc="-20" dirty="0">
                <a:latin typeface="Tw Cen MT"/>
                <a:cs typeface="Tw Cen MT"/>
              </a:rPr>
              <a:t>obesity, </a:t>
            </a:r>
            <a:r>
              <a:rPr sz="2000" spc="-10" dirty="0">
                <a:latin typeface="Tw Cen MT"/>
                <a:cs typeface="Tw Cen MT"/>
              </a:rPr>
              <a:t>diabetes, </a:t>
            </a:r>
            <a:r>
              <a:rPr sz="2000" spc="-5" dirty="0">
                <a:latin typeface="Tw Cen MT"/>
                <a:cs typeface="Tw Cen MT"/>
              </a:rPr>
              <a:t>and </a:t>
            </a:r>
            <a:r>
              <a:rPr sz="2000" spc="5" dirty="0">
                <a:latin typeface="Tw Cen MT"/>
                <a:cs typeface="Tw Cen MT"/>
              </a:rPr>
              <a:t>heart </a:t>
            </a:r>
            <a:r>
              <a:rPr sz="2000" spc="-5" dirty="0">
                <a:latin typeface="Tw Cen MT"/>
                <a:cs typeface="Tw Cen MT"/>
              </a:rPr>
              <a:t>disease and </a:t>
            </a:r>
            <a:r>
              <a:rPr sz="2000" spc="-25" dirty="0">
                <a:latin typeface="Tw Cen MT"/>
                <a:cs typeface="Tw Cen MT"/>
              </a:rPr>
              <a:t>stroke, </a:t>
            </a:r>
            <a:r>
              <a:rPr sz="2000" spc="-5" dirty="0">
                <a:latin typeface="Tw Cen MT"/>
                <a:cs typeface="Tw Cen MT"/>
              </a:rPr>
              <a:t>and  </a:t>
            </a:r>
            <a:r>
              <a:rPr sz="2000" dirty="0">
                <a:latin typeface="Tw Cen MT"/>
                <a:cs typeface="Tw Cen MT"/>
              </a:rPr>
              <a:t>reduce health </a:t>
            </a:r>
            <a:r>
              <a:rPr sz="2000" spc="-5" dirty="0">
                <a:latin typeface="Tw Cen MT"/>
                <a:cs typeface="Tw Cen MT"/>
              </a:rPr>
              <a:t>disparities </a:t>
            </a:r>
            <a:r>
              <a:rPr sz="2000" dirty="0">
                <a:latin typeface="Tw Cen MT"/>
                <a:cs typeface="Tw Cen MT"/>
              </a:rPr>
              <a:t>among</a:t>
            </a:r>
            <a:r>
              <a:rPr sz="2000" spc="-150" dirty="0">
                <a:latin typeface="Tw Cen MT"/>
                <a:cs typeface="Tw Cen MT"/>
              </a:rPr>
              <a:t> </a:t>
            </a:r>
            <a:r>
              <a:rPr sz="2000" spc="-5" dirty="0">
                <a:latin typeface="Tw Cen MT"/>
                <a:cs typeface="Tw Cen MT"/>
              </a:rPr>
              <a:t>adults</a:t>
            </a:r>
            <a:endParaRPr sz="2000">
              <a:latin typeface="Tw Cen MT"/>
              <a:cs typeface="Tw Cen MT"/>
            </a:endParaRPr>
          </a:p>
          <a:p>
            <a:pPr marL="396240" marR="146685" lvl="1" indent="-182880">
              <a:lnSpc>
                <a:spcPts val="2160"/>
              </a:lnSpc>
              <a:spcBef>
                <a:spcPts val="600"/>
              </a:spcBef>
              <a:buFont typeface="Wingdings"/>
              <a:buChar char=""/>
              <a:tabLst>
                <a:tab pos="396875" algn="l"/>
              </a:tabLst>
            </a:pPr>
            <a:r>
              <a:rPr sz="2000" spc="-5" dirty="0">
                <a:latin typeface="Tw Cen MT"/>
                <a:cs typeface="Tw Cen MT"/>
              </a:rPr>
              <a:t>The National </a:t>
            </a:r>
            <a:r>
              <a:rPr sz="2000" dirty="0">
                <a:latin typeface="Tw Cen MT"/>
                <a:cs typeface="Tw Cen MT"/>
              </a:rPr>
              <a:t>Diabetes </a:t>
            </a:r>
            <a:r>
              <a:rPr sz="2000" spc="-5" dirty="0">
                <a:latin typeface="Tw Cen MT"/>
                <a:cs typeface="Tw Cen MT"/>
              </a:rPr>
              <a:t>Prevention </a:t>
            </a:r>
            <a:r>
              <a:rPr sz="2000" spc="-10" dirty="0">
                <a:latin typeface="Tw Cen MT"/>
                <a:cs typeface="Tw Cen MT"/>
              </a:rPr>
              <a:t>Program </a:t>
            </a:r>
            <a:r>
              <a:rPr sz="2000" spc="-5" dirty="0">
                <a:latin typeface="Tw Cen MT"/>
                <a:cs typeface="Tw Cen MT"/>
              </a:rPr>
              <a:t>(National </a:t>
            </a:r>
            <a:r>
              <a:rPr sz="2000" dirty="0">
                <a:latin typeface="Tw Cen MT"/>
                <a:cs typeface="Tw Cen MT"/>
              </a:rPr>
              <a:t>DPP) </a:t>
            </a:r>
            <a:r>
              <a:rPr sz="2000" spc="10" dirty="0">
                <a:latin typeface="Tw Cen MT"/>
                <a:cs typeface="Tw Cen MT"/>
              </a:rPr>
              <a:t>reached </a:t>
            </a:r>
            <a:r>
              <a:rPr sz="2000" spc="-10" dirty="0">
                <a:latin typeface="Tw Cen MT"/>
                <a:cs typeface="Tw Cen MT"/>
              </a:rPr>
              <a:t>over  </a:t>
            </a:r>
            <a:r>
              <a:rPr sz="2000" spc="-5" dirty="0">
                <a:latin typeface="Tw Cen MT"/>
                <a:cs typeface="Tw Cen MT"/>
              </a:rPr>
              <a:t>33,000 </a:t>
            </a:r>
            <a:r>
              <a:rPr sz="2000" dirty="0">
                <a:latin typeface="Tw Cen MT"/>
                <a:cs typeface="Tw Cen MT"/>
              </a:rPr>
              <a:t>participants </a:t>
            </a:r>
            <a:r>
              <a:rPr sz="2000" spc="-10" dirty="0">
                <a:latin typeface="Tw Cen MT"/>
                <a:cs typeface="Tw Cen MT"/>
              </a:rPr>
              <a:t>through </a:t>
            </a:r>
            <a:r>
              <a:rPr sz="2000" spc="-5" dirty="0">
                <a:latin typeface="Tw Cen MT"/>
                <a:cs typeface="Tw Cen MT"/>
              </a:rPr>
              <a:t>748 </a:t>
            </a:r>
            <a:r>
              <a:rPr sz="2000" dirty="0">
                <a:latin typeface="Tw Cen MT"/>
                <a:cs typeface="Tw Cen MT"/>
              </a:rPr>
              <a:t>CDC-recognized </a:t>
            </a:r>
            <a:r>
              <a:rPr sz="2000" spc="-5" dirty="0">
                <a:latin typeface="Tw Cen MT"/>
                <a:cs typeface="Tw Cen MT"/>
              </a:rPr>
              <a:t>organizations to prevent  </a:t>
            </a:r>
            <a:r>
              <a:rPr sz="2000" dirty="0">
                <a:latin typeface="Tw Cen MT"/>
                <a:cs typeface="Tw Cen MT"/>
              </a:rPr>
              <a:t>or </a:t>
            </a:r>
            <a:r>
              <a:rPr sz="2000" spc="-10" dirty="0">
                <a:latin typeface="Tw Cen MT"/>
                <a:cs typeface="Tw Cen MT"/>
              </a:rPr>
              <a:t>delay </a:t>
            </a:r>
            <a:r>
              <a:rPr sz="2000" dirty="0">
                <a:latin typeface="Tw Cen MT"/>
                <a:cs typeface="Tw Cen MT"/>
              </a:rPr>
              <a:t>onset of type 2</a:t>
            </a:r>
            <a:r>
              <a:rPr sz="2000" spc="-75" dirty="0">
                <a:latin typeface="Tw Cen MT"/>
                <a:cs typeface="Tw Cen MT"/>
              </a:rPr>
              <a:t> </a:t>
            </a:r>
            <a:r>
              <a:rPr sz="2000" spc="-5" dirty="0">
                <a:latin typeface="Tw Cen MT"/>
                <a:cs typeface="Tw Cen MT"/>
              </a:rPr>
              <a:t>diabetes</a:t>
            </a:r>
            <a:endParaRPr sz="2000">
              <a:latin typeface="Tw Cen MT"/>
              <a:cs typeface="Tw Cen M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prstGeom prst="rect">
            <a:avLst/>
          </a:prstGeom>
        </p:spPr>
        <p:txBody>
          <a:bodyPr vert="horz" wrap="square" lIns="0" tIns="383032" rIns="0" bIns="0" rtlCol="0">
            <a:spAutoFit/>
          </a:bodyPr>
          <a:lstStyle/>
          <a:p>
            <a:pPr marL="12700" marR="5080">
              <a:lnSpc>
                <a:spcPts val="3000"/>
              </a:lnSpc>
            </a:pPr>
            <a:r>
              <a:rPr sz="2800" b="1" spc="-45" dirty="0">
                <a:solidFill>
                  <a:srgbClr val="000000"/>
                </a:solidFill>
                <a:latin typeface="Tw Cen MT"/>
                <a:cs typeface="Tw Cen MT"/>
              </a:rPr>
              <a:t>Making</a:t>
            </a:r>
            <a:r>
              <a:rPr sz="2800" b="1" spc="-145" dirty="0">
                <a:solidFill>
                  <a:srgbClr val="000000"/>
                </a:solidFill>
                <a:latin typeface="Tw Cen MT"/>
                <a:cs typeface="Tw Cen MT"/>
              </a:rPr>
              <a:t> </a:t>
            </a:r>
            <a:r>
              <a:rPr sz="2800" b="1" spc="-25" dirty="0">
                <a:solidFill>
                  <a:srgbClr val="000000"/>
                </a:solidFill>
                <a:latin typeface="Tw Cen MT"/>
                <a:cs typeface="Tw Cen MT"/>
              </a:rPr>
              <a:t>care</a:t>
            </a:r>
            <a:r>
              <a:rPr sz="2800" b="1" spc="-110" dirty="0">
                <a:solidFill>
                  <a:srgbClr val="000000"/>
                </a:solidFill>
                <a:latin typeface="Tw Cen MT"/>
                <a:cs typeface="Tw Cen MT"/>
              </a:rPr>
              <a:t> </a:t>
            </a:r>
            <a:r>
              <a:rPr sz="2800" b="1" spc="-40" dirty="0">
                <a:solidFill>
                  <a:srgbClr val="000000"/>
                </a:solidFill>
                <a:latin typeface="Tw Cen MT"/>
                <a:cs typeface="Tw Cen MT"/>
              </a:rPr>
              <a:t>safer</a:t>
            </a:r>
            <a:r>
              <a:rPr sz="2800" b="1" spc="-105" dirty="0">
                <a:solidFill>
                  <a:srgbClr val="000000"/>
                </a:solidFill>
                <a:latin typeface="Tw Cen MT"/>
                <a:cs typeface="Tw Cen MT"/>
              </a:rPr>
              <a:t> </a:t>
            </a:r>
            <a:r>
              <a:rPr sz="2800" b="1" spc="-55" dirty="0">
                <a:solidFill>
                  <a:srgbClr val="000000"/>
                </a:solidFill>
                <a:latin typeface="Tw Cen MT"/>
                <a:cs typeface="Tw Cen MT"/>
              </a:rPr>
              <a:t>by</a:t>
            </a:r>
            <a:r>
              <a:rPr sz="2800" b="1" spc="-100" dirty="0">
                <a:solidFill>
                  <a:srgbClr val="000000"/>
                </a:solidFill>
                <a:latin typeface="Tw Cen MT"/>
                <a:cs typeface="Tw Cen MT"/>
              </a:rPr>
              <a:t> </a:t>
            </a:r>
            <a:r>
              <a:rPr sz="2800" b="1" spc="-35" dirty="0">
                <a:solidFill>
                  <a:srgbClr val="000000"/>
                </a:solidFill>
                <a:latin typeface="Tw Cen MT"/>
                <a:cs typeface="Tw Cen MT"/>
              </a:rPr>
              <a:t>reducing</a:t>
            </a:r>
            <a:r>
              <a:rPr sz="2800" b="1" spc="-145" dirty="0">
                <a:solidFill>
                  <a:srgbClr val="000000"/>
                </a:solidFill>
                <a:latin typeface="Tw Cen MT"/>
                <a:cs typeface="Tw Cen MT"/>
              </a:rPr>
              <a:t> </a:t>
            </a:r>
            <a:r>
              <a:rPr sz="2800" b="1" spc="-25" dirty="0">
                <a:solidFill>
                  <a:srgbClr val="000000"/>
                </a:solidFill>
                <a:latin typeface="Tw Cen MT"/>
                <a:cs typeface="Tw Cen MT"/>
              </a:rPr>
              <a:t>harm</a:t>
            </a:r>
            <a:r>
              <a:rPr sz="2800" b="1" spc="-110" dirty="0">
                <a:solidFill>
                  <a:srgbClr val="000000"/>
                </a:solidFill>
                <a:latin typeface="Tw Cen MT"/>
                <a:cs typeface="Tw Cen MT"/>
              </a:rPr>
              <a:t> </a:t>
            </a:r>
            <a:r>
              <a:rPr sz="2800" b="1" spc="-45" dirty="0">
                <a:solidFill>
                  <a:srgbClr val="000000"/>
                </a:solidFill>
                <a:latin typeface="Tw Cen MT"/>
                <a:cs typeface="Tw Cen MT"/>
              </a:rPr>
              <a:t>caused</a:t>
            </a:r>
            <a:r>
              <a:rPr sz="2800" b="1" spc="-110" dirty="0">
                <a:solidFill>
                  <a:srgbClr val="000000"/>
                </a:solidFill>
                <a:latin typeface="Tw Cen MT"/>
                <a:cs typeface="Tw Cen MT"/>
              </a:rPr>
              <a:t> </a:t>
            </a:r>
            <a:r>
              <a:rPr sz="2800" b="1" spc="-25" dirty="0">
                <a:solidFill>
                  <a:srgbClr val="000000"/>
                </a:solidFill>
                <a:latin typeface="Tw Cen MT"/>
                <a:cs typeface="Tw Cen MT"/>
              </a:rPr>
              <a:t>in</a:t>
            </a:r>
            <a:r>
              <a:rPr sz="2800" b="1" spc="-110" dirty="0">
                <a:solidFill>
                  <a:srgbClr val="000000"/>
                </a:solidFill>
                <a:latin typeface="Tw Cen MT"/>
                <a:cs typeface="Tw Cen MT"/>
              </a:rPr>
              <a:t> </a:t>
            </a:r>
            <a:r>
              <a:rPr sz="2800" b="1" spc="-35" dirty="0">
                <a:solidFill>
                  <a:srgbClr val="000000"/>
                </a:solidFill>
                <a:latin typeface="Tw Cen MT"/>
                <a:cs typeface="Tw Cen MT"/>
              </a:rPr>
              <a:t>the  </a:t>
            </a:r>
            <a:r>
              <a:rPr sz="2800" b="1" spc="-40" dirty="0">
                <a:solidFill>
                  <a:srgbClr val="000000"/>
                </a:solidFill>
                <a:latin typeface="Tw Cen MT"/>
                <a:cs typeface="Tw Cen MT"/>
              </a:rPr>
              <a:t>delivery </a:t>
            </a:r>
            <a:r>
              <a:rPr sz="2800" b="1" spc="-25" dirty="0">
                <a:solidFill>
                  <a:srgbClr val="000000"/>
                </a:solidFill>
                <a:latin typeface="Tw Cen MT"/>
                <a:cs typeface="Tw Cen MT"/>
              </a:rPr>
              <a:t>of</a:t>
            </a:r>
            <a:r>
              <a:rPr sz="2800" b="1" spc="-85" dirty="0">
                <a:solidFill>
                  <a:srgbClr val="000000"/>
                </a:solidFill>
                <a:latin typeface="Tw Cen MT"/>
                <a:cs typeface="Tw Cen MT"/>
              </a:rPr>
              <a:t> </a:t>
            </a:r>
            <a:r>
              <a:rPr sz="2800" b="1" spc="-25" dirty="0">
                <a:solidFill>
                  <a:srgbClr val="000000"/>
                </a:solidFill>
                <a:latin typeface="Tw Cen MT"/>
                <a:cs typeface="Tw Cen MT"/>
              </a:rPr>
              <a:t>care</a:t>
            </a:r>
            <a:endParaRPr sz="2800">
              <a:latin typeface="Tw Cen MT"/>
              <a:cs typeface="Tw Cen MT"/>
            </a:endParaRPr>
          </a:p>
        </p:txBody>
      </p:sp>
      <p:sp>
        <p:nvSpPr>
          <p:cNvPr id="6" name="object 6"/>
          <p:cNvSpPr txBox="1"/>
          <p:nvPr/>
        </p:nvSpPr>
        <p:spPr>
          <a:xfrm>
            <a:off x="444500" y="2044191"/>
            <a:ext cx="8209915" cy="3380104"/>
          </a:xfrm>
          <a:prstGeom prst="rect">
            <a:avLst/>
          </a:prstGeom>
        </p:spPr>
        <p:txBody>
          <a:bodyPr vert="horz" wrap="square" lIns="0" tIns="0" rIns="0" bIns="0" rtlCol="0">
            <a:spAutoFit/>
          </a:bodyPr>
          <a:lstStyle/>
          <a:p>
            <a:pPr marL="103505" marR="114935" indent="-90805">
              <a:lnSpc>
                <a:spcPts val="2110"/>
              </a:lnSpc>
              <a:buSzPct val="68181"/>
              <a:buFont typeface="Wingdings"/>
              <a:buChar char=""/>
              <a:tabLst>
                <a:tab pos="262890" algn="l"/>
                <a:tab pos="3108325" algn="l"/>
              </a:tabLst>
            </a:pPr>
            <a:r>
              <a:rPr sz="2200" b="1" spc="-5" dirty="0">
                <a:latin typeface="Tw Cen MT"/>
                <a:cs typeface="Tw Cen MT"/>
              </a:rPr>
              <a:t>CDC works closely </a:t>
            </a:r>
            <a:r>
              <a:rPr sz="2200" b="1" dirty="0">
                <a:latin typeface="Tw Cen MT"/>
                <a:cs typeface="Tw Cen MT"/>
              </a:rPr>
              <a:t>with </a:t>
            </a:r>
            <a:r>
              <a:rPr sz="2200" b="1" spc="-15" dirty="0">
                <a:latin typeface="Tw Cen MT"/>
                <a:cs typeface="Tw Cen MT"/>
              </a:rPr>
              <a:t>many </a:t>
            </a:r>
            <a:r>
              <a:rPr sz="2200" b="1" spc="5" dirty="0">
                <a:latin typeface="Tw Cen MT"/>
                <a:cs typeface="Tw Cen MT"/>
              </a:rPr>
              <a:t>partners </a:t>
            </a:r>
            <a:r>
              <a:rPr sz="2200" b="1" dirty="0">
                <a:latin typeface="Tw Cen MT"/>
                <a:cs typeface="Tw Cen MT"/>
              </a:rPr>
              <a:t>to </a:t>
            </a:r>
            <a:r>
              <a:rPr sz="2200" b="1" spc="-20" dirty="0">
                <a:latin typeface="Tw Cen MT"/>
                <a:cs typeface="Tw Cen MT"/>
              </a:rPr>
              <a:t>improve </a:t>
            </a:r>
            <a:r>
              <a:rPr sz="2200" b="1" spc="5" dirty="0">
                <a:latin typeface="Tw Cen MT"/>
                <a:cs typeface="Tw Cen MT"/>
              </a:rPr>
              <a:t>patient </a:t>
            </a:r>
            <a:r>
              <a:rPr sz="2200" b="1" dirty="0">
                <a:latin typeface="Tw Cen MT"/>
                <a:cs typeface="Tw Cen MT"/>
              </a:rPr>
              <a:t>safety  </a:t>
            </a:r>
            <a:r>
              <a:rPr sz="2200" b="1" spc="-5" dirty="0">
                <a:latin typeface="Tw Cen MT"/>
                <a:cs typeface="Tw Cen MT"/>
              </a:rPr>
              <a:t>and </a:t>
            </a:r>
            <a:r>
              <a:rPr sz="2200" b="1" dirty="0">
                <a:latin typeface="Tw Cen MT"/>
                <a:cs typeface="Tw Cen MT"/>
              </a:rPr>
              <a:t>healthcare </a:t>
            </a:r>
            <a:r>
              <a:rPr sz="2200" b="1" spc="-20" dirty="0">
                <a:latin typeface="Tw Cen MT"/>
                <a:cs typeface="Tw Cen MT"/>
              </a:rPr>
              <a:t>quality, </a:t>
            </a:r>
            <a:r>
              <a:rPr sz="2200" b="1" spc="-5" dirty="0">
                <a:latin typeface="Tw Cen MT"/>
                <a:cs typeface="Tw Cen MT"/>
              </a:rPr>
              <a:t>including </a:t>
            </a:r>
            <a:r>
              <a:rPr sz="2200" b="1" dirty="0">
                <a:latin typeface="Tw Cen MT"/>
                <a:cs typeface="Tw Cen MT"/>
              </a:rPr>
              <a:t>healthcare outbreak </a:t>
            </a:r>
            <a:r>
              <a:rPr sz="2200" b="1" spc="-5" dirty="0">
                <a:latin typeface="Tw Cen MT"/>
                <a:cs typeface="Tw Cen MT"/>
              </a:rPr>
              <a:t>response,  </a:t>
            </a:r>
            <a:r>
              <a:rPr sz="2200" b="1" dirty="0">
                <a:latin typeface="Tw Cen MT"/>
                <a:cs typeface="Tw Cen MT"/>
              </a:rPr>
              <a:t>infection </a:t>
            </a:r>
            <a:r>
              <a:rPr sz="2200" b="1" spc="-5" dirty="0">
                <a:latin typeface="Tw Cen MT"/>
                <a:cs typeface="Tw Cen MT"/>
              </a:rPr>
              <a:t>control, </a:t>
            </a:r>
            <a:r>
              <a:rPr sz="2200" b="1" dirty="0">
                <a:latin typeface="Tw Cen MT"/>
                <a:cs typeface="Tw Cen MT"/>
              </a:rPr>
              <a:t>medication </a:t>
            </a:r>
            <a:r>
              <a:rPr sz="2200" b="1" spc="-25" dirty="0">
                <a:latin typeface="Tw Cen MT"/>
                <a:cs typeface="Tw Cen MT"/>
              </a:rPr>
              <a:t>safety, </a:t>
            </a:r>
            <a:r>
              <a:rPr sz="2200" b="1" dirty="0">
                <a:latin typeface="Tw Cen MT"/>
                <a:cs typeface="Tw Cen MT"/>
              </a:rPr>
              <a:t>immunization </a:t>
            </a:r>
            <a:r>
              <a:rPr sz="2200" b="1" spc="-25" dirty="0">
                <a:latin typeface="Tw Cen MT"/>
                <a:cs typeface="Tw Cen MT"/>
              </a:rPr>
              <a:t>safety, </a:t>
            </a:r>
            <a:r>
              <a:rPr sz="2200" b="1" spc="-5" dirty="0">
                <a:latin typeface="Tw Cen MT"/>
                <a:cs typeface="Tw Cen MT"/>
              </a:rPr>
              <a:t>and </a:t>
            </a:r>
            <a:r>
              <a:rPr sz="2200" b="1" spc="-10" dirty="0">
                <a:latin typeface="Tw Cen MT"/>
                <a:cs typeface="Tw Cen MT"/>
              </a:rPr>
              <a:t>blood,  </a:t>
            </a:r>
            <a:r>
              <a:rPr sz="2200" b="1" dirty="0">
                <a:latin typeface="Tw Cen MT"/>
                <a:cs typeface="Tw Cen MT"/>
              </a:rPr>
              <a:t>organ, </a:t>
            </a:r>
            <a:r>
              <a:rPr sz="2200" b="1" spc="-5" dirty="0">
                <a:latin typeface="Tw Cen MT"/>
                <a:cs typeface="Tw Cen MT"/>
              </a:rPr>
              <a:t>and</a:t>
            </a:r>
            <a:r>
              <a:rPr sz="2200" b="1" spc="20" dirty="0">
                <a:latin typeface="Tw Cen MT"/>
                <a:cs typeface="Tw Cen MT"/>
              </a:rPr>
              <a:t> </a:t>
            </a:r>
            <a:r>
              <a:rPr sz="2200" b="1" spc="-5" dirty="0">
                <a:latin typeface="Tw Cen MT"/>
                <a:cs typeface="Tw Cen MT"/>
              </a:rPr>
              <a:t>tissue</a:t>
            </a:r>
            <a:r>
              <a:rPr sz="2200" b="1" dirty="0">
                <a:latin typeface="Tw Cen MT"/>
                <a:cs typeface="Tw Cen MT"/>
              </a:rPr>
              <a:t> </a:t>
            </a:r>
            <a:r>
              <a:rPr sz="2200" b="1" spc="-20" dirty="0">
                <a:latin typeface="Tw Cen MT"/>
                <a:cs typeface="Tw Cen MT"/>
              </a:rPr>
              <a:t>safety.	</a:t>
            </a:r>
            <a:r>
              <a:rPr sz="2200" b="1" spc="-25" dirty="0">
                <a:latin typeface="Tw Cen MT"/>
                <a:cs typeface="Tw Cen MT"/>
              </a:rPr>
              <a:t>For </a:t>
            </a:r>
            <a:r>
              <a:rPr sz="2200" b="1" spc="-10" dirty="0">
                <a:latin typeface="Tw Cen MT"/>
                <a:cs typeface="Tw Cen MT"/>
              </a:rPr>
              <a:t>example,</a:t>
            </a:r>
            <a:r>
              <a:rPr sz="2200" b="1" spc="-75" dirty="0">
                <a:latin typeface="Tw Cen MT"/>
                <a:cs typeface="Tw Cen MT"/>
              </a:rPr>
              <a:t> </a:t>
            </a:r>
            <a:r>
              <a:rPr sz="2200" b="1" spc="-10" dirty="0">
                <a:latin typeface="Tw Cen MT"/>
                <a:cs typeface="Tw Cen MT"/>
              </a:rPr>
              <a:t>CDC</a:t>
            </a:r>
            <a:endParaRPr sz="2200">
              <a:latin typeface="Tw Cen MT"/>
              <a:cs typeface="Tw Cen MT"/>
            </a:endParaRPr>
          </a:p>
          <a:p>
            <a:pPr marL="396240" marR="5080" lvl="1" indent="-182880">
              <a:lnSpc>
                <a:spcPct val="80000"/>
              </a:lnSpc>
              <a:spcBef>
                <a:spcPts val="425"/>
              </a:spcBef>
              <a:buFont typeface="Wingdings"/>
              <a:buChar char=""/>
              <a:tabLst>
                <a:tab pos="396875" algn="l"/>
              </a:tabLst>
            </a:pPr>
            <a:r>
              <a:rPr sz="1900" spc="-30" dirty="0">
                <a:latin typeface="Tw Cen MT"/>
                <a:cs typeface="Tw Cen MT"/>
              </a:rPr>
              <a:t>Worked </a:t>
            </a:r>
            <a:r>
              <a:rPr sz="1900" spc="-5" dirty="0">
                <a:latin typeface="Tw Cen MT"/>
                <a:cs typeface="Tw Cen MT"/>
              </a:rPr>
              <a:t>with the White House </a:t>
            </a:r>
            <a:r>
              <a:rPr sz="1900" spc="-10" dirty="0">
                <a:latin typeface="Tw Cen MT"/>
                <a:cs typeface="Tw Cen MT"/>
              </a:rPr>
              <a:t>and </a:t>
            </a:r>
            <a:r>
              <a:rPr sz="1900" spc="-5" dirty="0">
                <a:latin typeface="Tw Cen MT"/>
                <a:cs typeface="Tw Cen MT"/>
              </a:rPr>
              <a:t>other </a:t>
            </a:r>
            <a:r>
              <a:rPr sz="1900" spc="-10" dirty="0">
                <a:latin typeface="Tw Cen MT"/>
                <a:cs typeface="Tw Cen MT"/>
              </a:rPr>
              <a:t>federal agencies </a:t>
            </a:r>
            <a:r>
              <a:rPr sz="1900" spc="-5" dirty="0">
                <a:latin typeface="Tw Cen MT"/>
                <a:cs typeface="Tw Cen MT"/>
              </a:rPr>
              <a:t>to </a:t>
            </a:r>
            <a:r>
              <a:rPr sz="1900" spc="-10" dirty="0">
                <a:latin typeface="Tw Cen MT"/>
                <a:cs typeface="Tw Cen MT"/>
              </a:rPr>
              <a:t>convene </a:t>
            </a:r>
            <a:r>
              <a:rPr sz="1900" spc="-5" dirty="0">
                <a:latin typeface="Tw Cen MT"/>
                <a:cs typeface="Tw Cen MT"/>
              </a:rPr>
              <a:t>a Forum on  Antibiotic </a:t>
            </a:r>
            <a:r>
              <a:rPr sz="1900" spc="-15" dirty="0">
                <a:latin typeface="Tw Cen MT"/>
                <a:cs typeface="Tw Cen MT"/>
              </a:rPr>
              <a:t>Stewardship </a:t>
            </a:r>
            <a:r>
              <a:rPr sz="1900" spc="-5" dirty="0">
                <a:latin typeface="Tw Cen MT"/>
                <a:cs typeface="Tw Cen MT"/>
              </a:rPr>
              <a:t>to accelerate implementation of activities under the  National Action Plan to </a:t>
            </a:r>
            <a:r>
              <a:rPr sz="1900" spc="-10" dirty="0">
                <a:latin typeface="Tw Cen MT"/>
                <a:cs typeface="Tw Cen MT"/>
              </a:rPr>
              <a:t>Combat </a:t>
            </a:r>
            <a:r>
              <a:rPr sz="1900" spc="-5" dirty="0">
                <a:latin typeface="Tw Cen MT"/>
                <a:cs typeface="Tw Cen MT"/>
              </a:rPr>
              <a:t>Antibiotic </a:t>
            </a:r>
            <a:r>
              <a:rPr sz="1900" spc="-10" dirty="0">
                <a:latin typeface="Tw Cen MT"/>
                <a:cs typeface="Tw Cen MT"/>
              </a:rPr>
              <a:t>Resistant </a:t>
            </a:r>
            <a:r>
              <a:rPr sz="1900" spc="-5" dirty="0">
                <a:latin typeface="Tw Cen MT"/>
                <a:cs typeface="Tw Cen MT"/>
              </a:rPr>
              <a:t>Bacteria </a:t>
            </a:r>
            <a:r>
              <a:rPr sz="1900" spc="-10" dirty="0">
                <a:latin typeface="Tw Cen MT"/>
                <a:cs typeface="Tw Cen MT"/>
              </a:rPr>
              <a:t>(CARB) </a:t>
            </a:r>
            <a:r>
              <a:rPr sz="1900" spc="-5" dirty="0">
                <a:latin typeface="Tw Cen MT"/>
                <a:cs typeface="Tw Cen MT"/>
              </a:rPr>
              <a:t>to </a:t>
            </a:r>
            <a:r>
              <a:rPr sz="1900" dirty="0">
                <a:latin typeface="Tw Cen MT"/>
                <a:cs typeface="Tw Cen MT"/>
              </a:rPr>
              <a:t>preserve  </a:t>
            </a:r>
            <a:r>
              <a:rPr sz="1900" spc="-5" dirty="0">
                <a:latin typeface="Tw Cen MT"/>
                <a:cs typeface="Tw Cen MT"/>
              </a:rPr>
              <a:t>antibiotic</a:t>
            </a:r>
            <a:r>
              <a:rPr sz="1900" spc="-75" dirty="0">
                <a:latin typeface="Tw Cen MT"/>
                <a:cs typeface="Tw Cen MT"/>
              </a:rPr>
              <a:t> </a:t>
            </a:r>
            <a:r>
              <a:rPr sz="1900" spc="-5" dirty="0">
                <a:latin typeface="Tw Cen MT"/>
                <a:cs typeface="Tw Cen MT"/>
              </a:rPr>
              <a:t>function</a:t>
            </a:r>
            <a:endParaRPr sz="1900">
              <a:latin typeface="Tw Cen MT"/>
              <a:cs typeface="Tw Cen MT"/>
            </a:endParaRPr>
          </a:p>
          <a:p>
            <a:pPr marL="396240" marR="135890" lvl="1" indent="-182245">
              <a:lnSpc>
                <a:spcPts val="1820"/>
              </a:lnSpc>
              <a:spcBef>
                <a:spcPts val="585"/>
              </a:spcBef>
              <a:buFont typeface="Wingdings"/>
              <a:buChar char=""/>
              <a:tabLst>
                <a:tab pos="396875" algn="l"/>
              </a:tabLst>
            </a:pPr>
            <a:r>
              <a:rPr sz="1900" spc="-5" dirty="0">
                <a:latin typeface="Tw Cen MT"/>
                <a:cs typeface="Tw Cen MT"/>
              </a:rPr>
              <a:t>Published the </a:t>
            </a:r>
            <a:r>
              <a:rPr sz="1900" spc="-10" dirty="0">
                <a:latin typeface="Tw Cen MT"/>
                <a:cs typeface="Tw Cen MT"/>
              </a:rPr>
              <a:t>CDC </a:t>
            </a:r>
            <a:r>
              <a:rPr sz="1900" spc="-5" dirty="0">
                <a:latin typeface="Tw Cen MT"/>
                <a:cs typeface="Tw Cen MT"/>
              </a:rPr>
              <a:t>Guideline: Core Elements of Antibiotic </a:t>
            </a:r>
            <a:r>
              <a:rPr sz="1900" spc="-15" dirty="0">
                <a:latin typeface="Tw Cen MT"/>
                <a:cs typeface="Tw Cen MT"/>
              </a:rPr>
              <a:t>Stewardship Programs  </a:t>
            </a:r>
            <a:r>
              <a:rPr sz="1900" spc="-5" dirty="0">
                <a:latin typeface="Tw Cen MT"/>
                <a:cs typeface="Tw Cen MT"/>
              </a:rPr>
              <a:t>in Nursing Homes to </a:t>
            </a:r>
            <a:r>
              <a:rPr sz="1900" spc="-15" dirty="0">
                <a:latin typeface="Tw Cen MT"/>
                <a:cs typeface="Tw Cen MT"/>
              </a:rPr>
              <a:t>improve </a:t>
            </a:r>
            <a:r>
              <a:rPr sz="1900" spc="-5" dirty="0">
                <a:latin typeface="Tw Cen MT"/>
                <a:cs typeface="Tw Cen MT"/>
              </a:rPr>
              <a:t>use of antibiotics in nursing</a:t>
            </a:r>
            <a:r>
              <a:rPr sz="1900" spc="195" dirty="0">
                <a:latin typeface="Tw Cen MT"/>
                <a:cs typeface="Tw Cen MT"/>
              </a:rPr>
              <a:t> </a:t>
            </a:r>
            <a:r>
              <a:rPr sz="1900" spc="-5" dirty="0">
                <a:latin typeface="Tw Cen MT"/>
                <a:cs typeface="Tw Cen MT"/>
              </a:rPr>
              <a:t>homes</a:t>
            </a:r>
            <a:endParaRPr sz="1900">
              <a:latin typeface="Tw Cen MT"/>
              <a:cs typeface="Tw Cen MT"/>
            </a:endParaRPr>
          </a:p>
          <a:p>
            <a:pPr marL="396240" marR="499745" lvl="1" indent="-182245" algn="just">
              <a:lnSpc>
                <a:spcPct val="80000"/>
              </a:lnSpc>
              <a:spcBef>
                <a:spcPts val="615"/>
              </a:spcBef>
              <a:buFont typeface="Wingdings"/>
              <a:buChar char=""/>
              <a:tabLst>
                <a:tab pos="396875" algn="l"/>
              </a:tabLst>
            </a:pPr>
            <a:r>
              <a:rPr sz="1900" dirty="0">
                <a:latin typeface="Tw Cen MT"/>
                <a:cs typeface="Tw Cen MT"/>
              </a:rPr>
              <a:t>Supported </a:t>
            </a:r>
            <a:r>
              <a:rPr sz="1900" spc="-15" dirty="0">
                <a:latin typeface="Tw Cen MT"/>
                <a:cs typeface="Tw Cen MT"/>
              </a:rPr>
              <a:t>over </a:t>
            </a:r>
            <a:r>
              <a:rPr sz="1900" spc="-10" dirty="0">
                <a:latin typeface="Tw Cen MT"/>
                <a:cs typeface="Tw Cen MT"/>
              </a:rPr>
              <a:t>18,000 </a:t>
            </a:r>
            <a:r>
              <a:rPr sz="1900" spc="-5" dirty="0">
                <a:latin typeface="Tw Cen MT"/>
                <a:cs typeface="Tw Cen MT"/>
              </a:rPr>
              <a:t>healthcare facilities </a:t>
            </a:r>
            <a:r>
              <a:rPr sz="1900" spc="-10" dirty="0">
                <a:latin typeface="Tw Cen MT"/>
                <a:cs typeface="Tw Cen MT"/>
              </a:rPr>
              <a:t>enrolled </a:t>
            </a:r>
            <a:r>
              <a:rPr sz="1900" spc="-5" dirty="0">
                <a:latin typeface="Tw Cen MT"/>
                <a:cs typeface="Tw Cen MT"/>
              </a:rPr>
              <a:t>in National Healthcare  Safety Network </a:t>
            </a:r>
            <a:r>
              <a:rPr sz="1900" spc="-10" dirty="0">
                <a:latin typeface="Tw Cen MT"/>
                <a:cs typeface="Tw Cen MT"/>
              </a:rPr>
              <a:t>(NHSN) </a:t>
            </a:r>
            <a:r>
              <a:rPr sz="1900" spc="-5" dirty="0">
                <a:latin typeface="Tw Cen MT"/>
                <a:cs typeface="Tw Cen MT"/>
              </a:rPr>
              <a:t>to </a:t>
            </a:r>
            <a:r>
              <a:rPr sz="1900" dirty="0">
                <a:latin typeface="Tw Cen MT"/>
                <a:cs typeface="Tw Cen MT"/>
              </a:rPr>
              <a:t>track </a:t>
            </a:r>
            <a:r>
              <a:rPr sz="1900" spc="-10" dirty="0">
                <a:latin typeface="Tw Cen MT"/>
                <a:cs typeface="Tw Cen MT"/>
              </a:rPr>
              <a:t>and </a:t>
            </a:r>
            <a:r>
              <a:rPr sz="1900" spc="-5" dirty="0">
                <a:latin typeface="Tw Cen MT"/>
                <a:cs typeface="Tw Cen MT"/>
              </a:rPr>
              <a:t>use data </a:t>
            </a:r>
            <a:r>
              <a:rPr sz="1900" spc="-15" dirty="0">
                <a:latin typeface="Tw Cen MT"/>
                <a:cs typeface="Tw Cen MT"/>
              </a:rPr>
              <a:t>from </a:t>
            </a:r>
            <a:r>
              <a:rPr sz="1900" spc="-5" dirty="0">
                <a:latin typeface="Tw Cen MT"/>
                <a:cs typeface="Tw Cen MT"/>
              </a:rPr>
              <a:t>their facilities to </a:t>
            </a:r>
            <a:r>
              <a:rPr sz="1900" spc="-10" dirty="0">
                <a:latin typeface="Tw Cen MT"/>
                <a:cs typeface="Tw Cen MT"/>
              </a:rPr>
              <a:t>protect  </a:t>
            </a:r>
            <a:r>
              <a:rPr sz="1900" spc="-5" dirty="0">
                <a:latin typeface="Tw Cen MT"/>
                <a:cs typeface="Tw Cen MT"/>
              </a:rPr>
              <a:t>patients </a:t>
            </a:r>
            <a:r>
              <a:rPr sz="1900" spc="-15" dirty="0">
                <a:latin typeface="Tw Cen MT"/>
                <a:cs typeface="Tw Cen MT"/>
              </a:rPr>
              <a:t>from </a:t>
            </a:r>
            <a:r>
              <a:rPr sz="1900" spc="-5" dirty="0">
                <a:latin typeface="Tw Cen MT"/>
                <a:cs typeface="Tw Cen MT"/>
              </a:rPr>
              <a:t>Healthcare-associated</a:t>
            </a:r>
            <a:r>
              <a:rPr sz="1900" spc="35" dirty="0">
                <a:latin typeface="Tw Cen MT"/>
                <a:cs typeface="Tw Cen MT"/>
              </a:rPr>
              <a:t> </a:t>
            </a:r>
            <a:r>
              <a:rPr sz="1900" spc="-5" dirty="0">
                <a:latin typeface="Tw Cen MT"/>
                <a:cs typeface="Tw Cen MT"/>
              </a:rPr>
              <a:t>Infections</a:t>
            </a:r>
            <a:endParaRPr sz="1900">
              <a:latin typeface="Tw Cen MT"/>
              <a:cs typeface="Tw Cen M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prstGeom prst="rect">
            <a:avLst/>
          </a:prstGeom>
        </p:spPr>
        <p:txBody>
          <a:bodyPr vert="horz" wrap="square" lIns="0" tIns="383032" rIns="0" bIns="0" rtlCol="0">
            <a:spAutoFit/>
          </a:bodyPr>
          <a:lstStyle/>
          <a:p>
            <a:pPr marL="12700" marR="5080">
              <a:lnSpc>
                <a:spcPts val="3000"/>
              </a:lnSpc>
            </a:pPr>
            <a:r>
              <a:rPr sz="2800" b="1" spc="-45" dirty="0">
                <a:solidFill>
                  <a:srgbClr val="000000"/>
                </a:solidFill>
                <a:latin typeface="Tw Cen MT"/>
                <a:cs typeface="Tw Cen MT"/>
              </a:rPr>
              <a:t>Ensuring</a:t>
            </a:r>
            <a:r>
              <a:rPr sz="2800" b="1" spc="-114" dirty="0">
                <a:solidFill>
                  <a:srgbClr val="000000"/>
                </a:solidFill>
                <a:latin typeface="Tw Cen MT"/>
                <a:cs typeface="Tw Cen MT"/>
              </a:rPr>
              <a:t> </a:t>
            </a:r>
            <a:r>
              <a:rPr sz="2800" b="1" spc="-25" dirty="0">
                <a:solidFill>
                  <a:srgbClr val="000000"/>
                </a:solidFill>
                <a:latin typeface="Tw Cen MT"/>
                <a:cs typeface="Tw Cen MT"/>
              </a:rPr>
              <a:t>that</a:t>
            </a:r>
            <a:r>
              <a:rPr sz="2800" b="1" spc="-120" dirty="0">
                <a:solidFill>
                  <a:srgbClr val="000000"/>
                </a:solidFill>
                <a:latin typeface="Tw Cen MT"/>
                <a:cs typeface="Tw Cen MT"/>
              </a:rPr>
              <a:t> </a:t>
            </a:r>
            <a:r>
              <a:rPr sz="2800" b="1" spc="-40" dirty="0">
                <a:solidFill>
                  <a:srgbClr val="000000"/>
                </a:solidFill>
                <a:latin typeface="Tw Cen MT"/>
                <a:cs typeface="Tw Cen MT"/>
              </a:rPr>
              <a:t>each</a:t>
            </a:r>
            <a:r>
              <a:rPr sz="2800" b="1" spc="-120" dirty="0">
                <a:solidFill>
                  <a:srgbClr val="000000"/>
                </a:solidFill>
                <a:latin typeface="Tw Cen MT"/>
                <a:cs typeface="Tw Cen MT"/>
              </a:rPr>
              <a:t> </a:t>
            </a:r>
            <a:r>
              <a:rPr sz="2800" b="1" spc="-45" dirty="0">
                <a:solidFill>
                  <a:srgbClr val="000000"/>
                </a:solidFill>
                <a:latin typeface="Tw Cen MT"/>
                <a:cs typeface="Tw Cen MT"/>
              </a:rPr>
              <a:t>person</a:t>
            </a:r>
            <a:r>
              <a:rPr sz="2800" b="1" spc="-95" dirty="0">
                <a:solidFill>
                  <a:srgbClr val="000000"/>
                </a:solidFill>
                <a:latin typeface="Tw Cen MT"/>
                <a:cs typeface="Tw Cen MT"/>
              </a:rPr>
              <a:t> </a:t>
            </a:r>
            <a:r>
              <a:rPr sz="2800" b="1" spc="-35" dirty="0">
                <a:solidFill>
                  <a:srgbClr val="000000"/>
                </a:solidFill>
                <a:latin typeface="Tw Cen MT"/>
                <a:cs typeface="Tw Cen MT"/>
              </a:rPr>
              <a:t>and</a:t>
            </a:r>
            <a:r>
              <a:rPr sz="2800" b="1" spc="-95" dirty="0">
                <a:solidFill>
                  <a:srgbClr val="000000"/>
                </a:solidFill>
                <a:latin typeface="Tw Cen MT"/>
                <a:cs typeface="Tw Cen MT"/>
              </a:rPr>
              <a:t> </a:t>
            </a:r>
            <a:r>
              <a:rPr sz="2800" b="1" spc="-40" dirty="0">
                <a:solidFill>
                  <a:srgbClr val="000000"/>
                </a:solidFill>
                <a:latin typeface="Tw Cen MT"/>
                <a:cs typeface="Tw Cen MT"/>
              </a:rPr>
              <a:t>family</a:t>
            </a:r>
            <a:r>
              <a:rPr sz="2800" b="1" spc="-130" dirty="0">
                <a:solidFill>
                  <a:srgbClr val="000000"/>
                </a:solidFill>
                <a:latin typeface="Tw Cen MT"/>
                <a:cs typeface="Tw Cen MT"/>
              </a:rPr>
              <a:t> </a:t>
            </a:r>
            <a:r>
              <a:rPr sz="2800" b="1" spc="-25" dirty="0">
                <a:solidFill>
                  <a:srgbClr val="000000"/>
                </a:solidFill>
                <a:latin typeface="Tw Cen MT"/>
                <a:cs typeface="Tw Cen MT"/>
              </a:rPr>
              <a:t>is</a:t>
            </a:r>
            <a:r>
              <a:rPr sz="2800" b="1" spc="-95" dirty="0">
                <a:solidFill>
                  <a:srgbClr val="000000"/>
                </a:solidFill>
                <a:latin typeface="Tw Cen MT"/>
                <a:cs typeface="Tw Cen MT"/>
              </a:rPr>
              <a:t> </a:t>
            </a:r>
            <a:r>
              <a:rPr sz="2800" b="1" spc="-40" dirty="0">
                <a:solidFill>
                  <a:srgbClr val="000000"/>
                </a:solidFill>
                <a:latin typeface="Tw Cen MT"/>
                <a:cs typeface="Tw Cen MT"/>
              </a:rPr>
              <a:t>engaged</a:t>
            </a:r>
            <a:r>
              <a:rPr sz="2800" b="1" spc="-130" dirty="0">
                <a:solidFill>
                  <a:srgbClr val="000000"/>
                </a:solidFill>
                <a:latin typeface="Tw Cen MT"/>
                <a:cs typeface="Tw Cen MT"/>
              </a:rPr>
              <a:t> </a:t>
            </a:r>
            <a:r>
              <a:rPr sz="2800" b="1" spc="-30" dirty="0">
                <a:solidFill>
                  <a:srgbClr val="000000"/>
                </a:solidFill>
                <a:latin typeface="Tw Cen MT"/>
                <a:cs typeface="Tw Cen MT"/>
              </a:rPr>
              <a:t>as  </a:t>
            </a:r>
            <a:r>
              <a:rPr sz="2800" b="1" spc="-25" dirty="0">
                <a:solidFill>
                  <a:srgbClr val="000000"/>
                </a:solidFill>
                <a:latin typeface="Tw Cen MT"/>
                <a:cs typeface="Tw Cen MT"/>
              </a:rPr>
              <a:t>partners in </a:t>
            </a:r>
            <a:r>
              <a:rPr sz="2800" b="1" spc="-40" dirty="0">
                <a:solidFill>
                  <a:srgbClr val="000000"/>
                </a:solidFill>
                <a:latin typeface="Tw Cen MT"/>
                <a:cs typeface="Tw Cen MT"/>
              </a:rPr>
              <a:t>their</a:t>
            </a:r>
            <a:r>
              <a:rPr sz="2800" b="1" spc="-400" dirty="0">
                <a:solidFill>
                  <a:srgbClr val="000000"/>
                </a:solidFill>
                <a:latin typeface="Tw Cen MT"/>
                <a:cs typeface="Tw Cen MT"/>
              </a:rPr>
              <a:t> </a:t>
            </a:r>
            <a:r>
              <a:rPr sz="2800" b="1" spc="-25" dirty="0">
                <a:solidFill>
                  <a:srgbClr val="000000"/>
                </a:solidFill>
                <a:latin typeface="Tw Cen MT"/>
                <a:cs typeface="Tw Cen MT"/>
              </a:rPr>
              <a:t>care</a:t>
            </a:r>
            <a:endParaRPr sz="2800">
              <a:latin typeface="Tw Cen MT"/>
              <a:cs typeface="Tw Cen MT"/>
            </a:endParaRPr>
          </a:p>
        </p:txBody>
      </p:sp>
      <p:sp>
        <p:nvSpPr>
          <p:cNvPr id="6" name="object 6"/>
          <p:cNvSpPr txBox="1"/>
          <p:nvPr/>
        </p:nvSpPr>
        <p:spPr>
          <a:xfrm>
            <a:off x="444500" y="2043176"/>
            <a:ext cx="8201025" cy="3123565"/>
          </a:xfrm>
          <a:prstGeom prst="rect">
            <a:avLst/>
          </a:prstGeom>
        </p:spPr>
        <p:txBody>
          <a:bodyPr vert="horz" wrap="square" lIns="0" tIns="0" rIns="0" bIns="0" rtlCol="0">
            <a:spAutoFit/>
          </a:bodyPr>
          <a:lstStyle/>
          <a:p>
            <a:pPr marL="104139" marR="5080" indent="-91440">
              <a:lnSpc>
                <a:spcPts val="2300"/>
              </a:lnSpc>
              <a:buSzPct val="68750"/>
              <a:buFont typeface="Wingdings"/>
              <a:buChar char=""/>
              <a:tabLst>
                <a:tab pos="284480" algn="l"/>
              </a:tabLst>
            </a:pPr>
            <a:r>
              <a:rPr sz="2400" b="1" spc="-5" dirty="0">
                <a:latin typeface="Tw Cen MT"/>
                <a:cs typeface="Tw Cen MT"/>
              </a:rPr>
              <a:t>CDC-produced </a:t>
            </a:r>
            <a:r>
              <a:rPr sz="2400" b="1" i="1" spc="-5" dirty="0">
                <a:latin typeface="Tw Cen MT"/>
                <a:cs typeface="Tw Cen MT"/>
              </a:rPr>
              <a:t>Vital </a:t>
            </a:r>
            <a:r>
              <a:rPr sz="2400" b="1" i="1" dirty="0">
                <a:latin typeface="Tw Cen MT"/>
                <a:cs typeface="Tw Cen MT"/>
              </a:rPr>
              <a:t>Signs</a:t>
            </a:r>
            <a:r>
              <a:rPr sz="2400" b="1" dirty="0">
                <a:latin typeface="Tw Cen MT"/>
                <a:cs typeface="Tw Cen MT"/>
              </a:rPr>
              <a:t>, a </a:t>
            </a:r>
            <a:r>
              <a:rPr sz="2400" b="1" spc="-5" dirty="0">
                <a:latin typeface="Tw Cen MT"/>
                <a:cs typeface="Tw Cen MT"/>
              </a:rPr>
              <a:t>monthly </a:t>
            </a:r>
            <a:r>
              <a:rPr sz="2400" b="1" dirty="0">
                <a:latin typeface="Tw Cen MT"/>
                <a:cs typeface="Tw Cen MT"/>
              </a:rPr>
              <a:t>publication </a:t>
            </a:r>
            <a:r>
              <a:rPr sz="2400" b="1" spc="25" dirty="0">
                <a:latin typeface="Tw Cen MT"/>
                <a:cs typeface="Tw Cen MT"/>
              </a:rPr>
              <a:t>at </a:t>
            </a:r>
            <a:r>
              <a:rPr sz="2400" b="1" dirty="0">
                <a:latin typeface="Tw Cen MT"/>
                <a:cs typeface="Tw Cen MT"/>
              </a:rPr>
              <a:t>CDC  </a:t>
            </a:r>
            <a:r>
              <a:rPr sz="2400" b="1" spc="-5" dirty="0">
                <a:latin typeface="Tw Cen MT"/>
                <a:cs typeface="Tw Cen MT"/>
              </a:rPr>
              <a:t>Morbidity </a:t>
            </a:r>
            <a:r>
              <a:rPr sz="2400" b="1" dirty="0">
                <a:latin typeface="Tw Cen MT"/>
                <a:cs typeface="Tw Cen MT"/>
              </a:rPr>
              <a:t>and </a:t>
            </a:r>
            <a:r>
              <a:rPr sz="2400" b="1" spc="10" dirty="0">
                <a:latin typeface="Tw Cen MT"/>
                <a:cs typeface="Tw Cen MT"/>
              </a:rPr>
              <a:t>Mortality </a:t>
            </a:r>
            <a:r>
              <a:rPr sz="2400" b="1" spc="-5" dirty="0">
                <a:latin typeface="Tw Cen MT"/>
                <a:cs typeface="Tw Cen MT"/>
              </a:rPr>
              <a:t>Weekly </a:t>
            </a:r>
            <a:r>
              <a:rPr sz="2400" b="1" spc="5" dirty="0">
                <a:latin typeface="Tw Cen MT"/>
                <a:cs typeface="Tw Cen MT"/>
              </a:rPr>
              <a:t>Report </a:t>
            </a:r>
            <a:r>
              <a:rPr sz="2400" b="1" spc="-5" dirty="0">
                <a:latin typeface="Tw Cen MT"/>
                <a:cs typeface="Tw Cen MT"/>
              </a:rPr>
              <a:t>along with </a:t>
            </a:r>
            <a:r>
              <a:rPr sz="2400" b="1" dirty="0">
                <a:latin typeface="Tw Cen MT"/>
                <a:cs typeface="Tw Cen MT"/>
              </a:rPr>
              <a:t>a </a:t>
            </a:r>
            <a:r>
              <a:rPr sz="2400" b="1" spc="-5" dirty="0">
                <a:latin typeface="Tw Cen MT"/>
                <a:cs typeface="Tw Cen MT"/>
              </a:rPr>
              <a:t>host of  </a:t>
            </a:r>
            <a:r>
              <a:rPr sz="2400" b="1" spc="10" dirty="0">
                <a:latin typeface="Tw Cen MT"/>
                <a:cs typeface="Tw Cen MT"/>
              </a:rPr>
              <a:t>clear-language </a:t>
            </a:r>
            <a:r>
              <a:rPr sz="2400" b="1" spc="5" dirty="0">
                <a:latin typeface="Tw Cen MT"/>
                <a:cs typeface="Tw Cen MT"/>
              </a:rPr>
              <a:t>materials </a:t>
            </a:r>
            <a:r>
              <a:rPr sz="2400" b="1" spc="10" dirty="0">
                <a:latin typeface="Tw Cen MT"/>
                <a:cs typeface="Tw Cen MT"/>
              </a:rPr>
              <a:t>that </a:t>
            </a:r>
            <a:r>
              <a:rPr sz="2400" b="1" spc="-5" dirty="0">
                <a:latin typeface="Tw Cen MT"/>
                <a:cs typeface="Tw Cen MT"/>
              </a:rPr>
              <a:t>highlight </a:t>
            </a:r>
            <a:r>
              <a:rPr sz="2400" b="1" spc="-35" dirty="0">
                <a:latin typeface="Tw Cen MT"/>
                <a:cs typeface="Tw Cen MT"/>
              </a:rPr>
              <a:t>today’s </a:t>
            </a:r>
            <a:r>
              <a:rPr sz="2400" b="1" spc="-5" dirty="0">
                <a:latin typeface="Tw Cen MT"/>
                <a:cs typeface="Tw Cen MT"/>
              </a:rPr>
              <a:t>most </a:t>
            </a:r>
            <a:r>
              <a:rPr sz="2400" b="1" dirty="0">
                <a:latin typeface="Tw Cen MT"/>
                <a:cs typeface="Tw Cen MT"/>
              </a:rPr>
              <a:t>critical  health </a:t>
            </a:r>
            <a:r>
              <a:rPr sz="2400" b="1" spc="-15" dirty="0">
                <a:latin typeface="Tw Cen MT"/>
                <a:cs typeface="Tw Cen MT"/>
              </a:rPr>
              <a:t>problems, </a:t>
            </a:r>
            <a:r>
              <a:rPr sz="2400" b="1" dirty="0">
                <a:latin typeface="Tw Cen MT"/>
                <a:cs typeface="Tw Cen MT"/>
              </a:rPr>
              <a:t>and </a:t>
            </a:r>
            <a:r>
              <a:rPr sz="2400" b="1" spc="-5" dirty="0">
                <a:latin typeface="Tw Cen MT"/>
                <a:cs typeface="Tw Cen MT"/>
              </a:rPr>
              <a:t>guide the public </a:t>
            </a:r>
            <a:r>
              <a:rPr sz="2400" b="1" dirty="0">
                <a:latin typeface="Tw Cen MT"/>
                <a:cs typeface="Tw Cen MT"/>
              </a:rPr>
              <a:t>health </a:t>
            </a:r>
            <a:r>
              <a:rPr sz="2400" b="1" spc="-20" dirty="0">
                <a:latin typeface="Tw Cen MT"/>
                <a:cs typeface="Tw Cen MT"/>
              </a:rPr>
              <a:t>community,  </a:t>
            </a:r>
            <a:r>
              <a:rPr sz="2400" b="1" dirty="0">
                <a:latin typeface="Tw Cen MT"/>
                <a:cs typeface="Tw Cen MT"/>
              </a:rPr>
              <a:t>clinical </a:t>
            </a:r>
            <a:r>
              <a:rPr sz="2400" b="1" spc="-20" dirty="0">
                <a:latin typeface="Tw Cen MT"/>
                <a:cs typeface="Tw Cen MT"/>
              </a:rPr>
              <a:t>providers, </a:t>
            </a:r>
            <a:r>
              <a:rPr sz="2400" b="1" dirty="0">
                <a:latin typeface="Tw Cen MT"/>
                <a:cs typeface="Tw Cen MT"/>
              </a:rPr>
              <a:t>and </a:t>
            </a:r>
            <a:r>
              <a:rPr sz="2400" b="1" spc="-5" dirty="0">
                <a:latin typeface="Tw Cen MT"/>
                <a:cs typeface="Tw Cen MT"/>
              </a:rPr>
              <a:t>the </a:t>
            </a:r>
            <a:r>
              <a:rPr sz="2400" b="1" dirty="0">
                <a:latin typeface="Tw Cen MT"/>
                <a:cs typeface="Tw Cen MT"/>
              </a:rPr>
              <a:t>general </a:t>
            </a:r>
            <a:r>
              <a:rPr sz="2400" b="1" spc="-5" dirty="0">
                <a:latin typeface="Tw Cen MT"/>
                <a:cs typeface="Tw Cen MT"/>
              </a:rPr>
              <a:t>public </a:t>
            </a:r>
            <a:r>
              <a:rPr sz="2400" b="1" dirty="0">
                <a:latin typeface="Tw Cen MT"/>
                <a:cs typeface="Tw Cen MT"/>
              </a:rPr>
              <a:t>to </a:t>
            </a:r>
            <a:r>
              <a:rPr sz="2400" b="1" spc="-5" dirty="0">
                <a:latin typeface="Tw Cen MT"/>
                <a:cs typeface="Tw Cen MT"/>
              </a:rPr>
              <a:t>actionable</a:t>
            </a:r>
            <a:r>
              <a:rPr sz="2400" b="1" spc="55" dirty="0">
                <a:latin typeface="Tw Cen MT"/>
                <a:cs typeface="Tw Cen MT"/>
              </a:rPr>
              <a:t> </a:t>
            </a:r>
            <a:r>
              <a:rPr sz="2400" b="1" spc="-5" dirty="0">
                <a:latin typeface="Tw Cen MT"/>
                <a:cs typeface="Tw Cen MT"/>
              </a:rPr>
              <a:t>solutions</a:t>
            </a:r>
            <a:endParaRPr sz="2400">
              <a:latin typeface="Tw Cen MT"/>
              <a:cs typeface="Tw Cen MT"/>
            </a:endParaRPr>
          </a:p>
          <a:p>
            <a:pPr marL="104139" marR="104775" indent="-91440">
              <a:lnSpc>
                <a:spcPct val="80000"/>
              </a:lnSpc>
              <a:spcBef>
                <a:spcPts val="1425"/>
              </a:spcBef>
              <a:buSzPct val="68750"/>
              <a:buFont typeface="Wingdings"/>
              <a:buChar char=""/>
              <a:tabLst>
                <a:tab pos="284480" algn="l"/>
              </a:tabLst>
            </a:pPr>
            <a:r>
              <a:rPr sz="2400" b="1" dirty="0">
                <a:latin typeface="Tw Cen MT"/>
                <a:cs typeface="Tw Cen MT"/>
              </a:rPr>
              <a:t>CDC </a:t>
            </a:r>
            <a:r>
              <a:rPr sz="2400" b="1" spc="-5" dirty="0">
                <a:latin typeface="Tw Cen MT"/>
                <a:cs typeface="Tw Cen MT"/>
              </a:rPr>
              <a:t>worked with </a:t>
            </a:r>
            <a:r>
              <a:rPr sz="2400" b="1" spc="10" dirty="0">
                <a:latin typeface="Tw Cen MT"/>
                <a:cs typeface="Tw Cen MT"/>
              </a:rPr>
              <a:t>partners </a:t>
            </a:r>
            <a:r>
              <a:rPr sz="2400" b="1" spc="-5" dirty="0">
                <a:latin typeface="Tw Cen MT"/>
                <a:cs typeface="Tw Cen MT"/>
              </a:rPr>
              <a:t>including the </a:t>
            </a:r>
            <a:r>
              <a:rPr sz="2400" b="1" dirty="0">
                <a:latin typeface="Tw Cen MT"/>
                <a:cs typeface="Tw Cen MT"/>
              </a:rPr>
              <a:t>Ad </a:t>
            </a:r>
            <a:r>
              <a:rPr sz="2400" b="1" spc="-5" dirty="0">
                <a:latin typeface="Tw Cen MT"/>
                <a:cs typeface="Tw Cen MT"/>
              </a:rPr>
              <a:t>Council, the  </a:t>
            </a:r>
            <a:r>
              <a:rPr sz="2400" b="1" dirty="0">
                <a:latin typeface="Tw Cen MT"/>
                <a:cs typeface="Tw Cen MT"/>
              </a:rPr>
              <a:t>American </a:t>
            </a:r>
            <a:r>
              <a:rPr sz="2400" b="1" spc="-5" dirty="0">
                <a:latin typeface="Tw Cen MT"/>
                <a:cs typeface="Tw Cen MT"/>
              </a:rPr>
              <a:t>Medical </a:t>
            </a:r>
            <a:r>
              <a:rPr sz="2400" b="1" dirty="0">
                <a:latin typeface="Tw Cen MT"/>
                <a:cs typeface="Tw Cen MT"/>
              </a:rPr>
              <a:t>Association, and </a:t>
            </a:r>
            <a:r>
              <a:rPr sz="2400" b="1" spc="-5" dirty="0">
                <a:latin typeface="Tw Cen MT"/>
                <a:cs typeface="Tw Cen MT"/>
              </a:rPr>
              <a:t>the </a:t>
            </a:r>
            <a:r>
              <a:rPr sz="2400" b="1" dirty="0">
                <a:latin typeface="Tw Cen MT"/>
                <a:cs typeface="Tw Cen MT"/>
              </a:rPr>
              <a:t>American Diabetes  Association to </a:t>
            </a:r>
            <a:r>
              <a:rPr sz="2400" b="1" spc="-5" dirty="0">
                <a:latin typeface="Tw Cen MT"/>
                <a:cs typeface="Tw Cen MT"/>
              </a:rPr>
              <a:t>launch the first </a:t>
            </a:r>
            <a:r>
              <a:rPr sz="2400" b="1" spc="5" dirty="0">
                <a:latin typeface="Tw Cen MT"/>
                <a:cs typeface="Tw Cen MT"/>
              </a:rPr>
              <a:t>national </a:t>
            </a:r>
            <a:r>
              <a:rPr sz="2400" b="1" dirty="0">
                <a:latin typeface="Tw Cen MT"/>
                <a:cs typeface="Tw Cen MT"/>
              </a:rPr>
              <a:t>campaign to </a:t>
            </a:r>
            <a:r>
              <a:rPr sz="2400" b="1" spc="5" dirty="0">
                <a:latin typeface="Tw Cen MT"/>
                <a:cs typeface="Tw Cen MT"/>
              </a:rPr>
              <a:t>increase  awareness </a:t>
            </a:r>
            <a:r>
              <a:rPr sz="2400" b="1" spc="-5" dirty="0">
                <a:latin typeface="Tw Cen MT"/>
                <a:cs typeface="Tw Cen MT"/>
              </a:rPr>
              <a:t>of </a:t>
            </a:r>
            <a:r>
              <a:rPr sz="2400" b="1" dirty="0">
                <a:latin typeface="Tw Cen MT"/>
                <a:cs typeface="Tw Cen MT"/>
              </a:rPr>
              <a:t>prediabetes as a </a:t>
            </a:r>
            <a:r>
              <a:rPr sz="2400" b="1" spc="-5" dirty="0">
                <a:latin typeface="Tw Cen MT"/>
                <a:cs typeface="Tw Cen MT"/>
              </a:rPr>
              <a:t>serious </a:t>
            </a:r>
            <a:r>
              <a:rPr sz="2400" b="1" dirty="0">
                <a:latin typeface="Tw Cen MT"/>
                <a:cs typeface="Tw Cen MT"/>
              </a:rPr>
              <a:t>health </a:t>
            </a:r>
            <a:r>
              <a:rPr sz="2400" b="1" spc="-5" dirty="0">
                <a:latin typeface="Tw Cen MT"/>
                <a:cs typeface="Tw Cen MT"/>
              </a:rPr>
              <a:t>condition among  people </a:t>
            </a:r>
            <a:r>
              <a:rPr sz="2400" b="1" spc="25" dirty="0">
                <a:latin typeface="Tw Cen MT"/>
                <a:cs typeface="Tw Cen MT"/>
              </a:rPr>
              <a:t>at</a:t>
            </a:r>
            <a:r>
              <a:rPr sz="2400" b="1" spc="-75" dirty="0">
                <a:latin typeface="Tw Cen MT"/>
                <a:cs typeface="Tw Cen MT"/>
              </a:rPr>
              <a:t> </a:t>
            </a:r>
            <a:r>
              <a:rPr sz="2400" b="1" spc="-5" dirty="0">
                <a:latin typeface="Tw Cen MT"/>
                <a:cs typeface="Tw Cen MT"/>
              </a:rPr>
              <a:t>risk</a:t>
            </a:r>
            <a:endParaRPr sz="2400">
              <a:latin typeface="Tw Cen MT"/>
              <a:cs typeface="Tw Cen M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prstGeom prst="rect">
            <a:avLst/>
          </a:prstGeom>
        </p:spPr>
        <p:txBody>
          <a:bodyPr vert="horz" wrap="square" lIns="0" tIns="383032" rIns="0" bIns="0" rtlCol="0">
            <a:spAutoFit/>
          </a:bodyPr>
          <a:lstStyle/>
          <a:p>
            <a:pPr marL="12700" marR="5080">
              <a:lnSpc>
                <a:spcPts val="3000"/>
              </a:lnSpc>
            </a:pPr>
            <a:r>
              <a:rPr sz="2800" b="1" spc="-45" dirty="0">
                <a:solidFill>
                  <a:srgbClr val="000000"/>
                </a:solidFill>
                <a:latin typeface="Tw Cen MT"/>
                <a:cs typeface="Tw Cen MT"/>
              </a:rPr>
              <a:t>Promoting </a:t>
            </a:r>
            <a:r>
              <a:rPr sz="2800" b="1" spc="-40" dirty="0">
                <a:solidFill>
                  <a:srgbClr val="000000"/>
                </a:solidFill>
                <a:latin typeface="Tw Cen MT"/>
                <a:cs typeface="Tw Cen MT"/>
              </a:rPr>
              <a:t>effective </a:t>
            </a:r>
            <a:r>
              <a:rPr sz="2800" b="1" spc="-45" dirty="0">
                <a:solidFill>
                  <a:srgbClr val="000000"/>
                </a:solidFill>
                <a:latin typeface="Tw Cen MT"/>
                <a:cs typeface="Tw Cen MT"/>
              </a:rPr>
              <a:t>communication </a:t>
            </a:r>
            <a:r>
              <a:rPr sz="2800" b="1" spc="-35" dirty="0">
                <a:solidFill>
                  <a:srgbClr val="000000"/>
                </a:solidFill>
                <a:latin typeface="Tw Cen MT"/>
                <a:cs typeface="Tw Cen MT"/>
              </a:rPr>
              <a:t>and </a:t>
            </a:r>
            <a:r>
              <a:rPr sz="2800" b="1" spc="-45" dirty="0">
                <a:solidFill>
                  <a:srgbClr val="000000"/>
                </a:solidFill>
                <a:latin typeface="Tw Cen MT"/>
                <a:cs typeface="Tw Cen MT"/>
              </a:rPr>
              <a:t>coordination</a:t>
            </a:r>
            <a:r>
              <a:rPr sz="2800" b="1" spc="-415" dirty="0">
                <a:solidFill>
                  <a:srgbClr val="000000"/>
                </a:solidFill>
                <a:latin typeface="Tw Cen MT"/>
                <a:cs typeface="Tw Cen MT"/>
              </a:rPr>
              <a:t> </a:t>
            </a:r>
            <a:r>
              <a:rPr sz="2800" b="1" spc="-50" dirty="0">
                <a:solidFill>
                  <a:srgbClr val="000000"/>
                </a:solidFill>
                <a:latin typeface="Tw Cen MT"/>
                <a:cs typeface="Tw Cen MT"/>
              </a:rPr>
              <a:t>of  </a:t>
            </a:r>
            <a:r>
              <a:rPr sz="2800" b="1" spc="-25" dirty="0">
                <a:solidFill>
                  <a:srgbClr val="000000"/>
                </a:solidFill>
                <a:latin typeface="Tw Cen MT"/>
                <a:cs typeface="Tw Cen MT"/>
              </a:rPr>
              <a:t>care</a:t>
            </a:r>
            <a:endParaRPr sz="2800">
              <a:latin typeface="Tw Cen MT"/>
              <a:cs typeface="Tw Cen MT"/>
            </a:endParaRPr>
          </a:p>
        </p:txBody>
      </p:sp>
      <p:sp>
        <p:nvSpPr>
          <p:cNvPr id="6" name="object 6"/>
          <p:cNvSpPr txBox="1"/>
          <p:nvPr/>
        </p:nvSpPr>
        <p:spPr>
          <a:xfrm>
            <a:off x="444500" y="2045715"/>
            <a:ext cx="8184515" cy="2645410"/>
          </a:xfrm>
          <a:prstGeom prst="rect">
            <a:avLst/>
          </a:prstGeom>
        </p:spPr>
        <p:txBody>
          <a:bodyPr vert="horz" wrap="square" lIns="0" tIns="0" rIns="0" bIns="0" rtlCol="0">
            <a:spAutoFit/>
          </a:bodyPr>
          <a:lstStyle/>
          <a:p>
            <a:pPr marL="104139" marR="5080" indent="-91440">
              <a:lnSpc>
                <a:spcPts val="2590"/>
              </a:lnSpc>
              <a:buSzPct val="68750"/>
              <a:buFont typeface="Wingdings"/>
              <a:buChar char=""/>
              <a:tabLst>
                <a:tab pos="284480" algn="l"/>
              </a:tabLst>
            </a:pPr>
            <a:r>
              <a:rPr sz="2400" b="1" spc="-5" dirty="0">
                <a:latin typeface="Tw Cen MT"/>
                <a:cs typeface="Tw Cen MT"/>
              </a:rPr>
              <a:t>Stroke </a:t>
            </a:r>
            <a:r>
              <a:rPr sz="2400" b="1" dirty="0">
                <a:latin typeface="Tw Cen MT"/>
                <a:cs typeface="Tw Cen MT"/>
              </a:rPr>
              <a:t>is </a:t>
            </a:r>
            <a:r>
              <a:rPr sz="2400" b="1" spc="-5" dirty="0">
                <a:latin typeface="Tw Cen MT"/>
                <a:cs typeface="Tw Cen MT"/>
              </a:rPr>
              <a:t>the 5</a:t>
            </a:r>
            <a:r>
              <a:rPr sz="2400" b="1" spc="-7" baseline="24305" dirty="0">
                <a:latin typeface="Tw Cen MT"/>
                <a:cs typeface="Tw Cen MT"/>
              </a:rPr>
              <a:t>th </a:t>
            </a:r>
            <a:r>
              <a:rPr sz="2400" b="1" spc="-5" dirty="0">
                <a:latin typeface="Tw Cen MT"/>
                <a:cs typeface="Tw Cen MT"/>
              </a:rPr>
              <a:t>leading cause of </a:t>
            </a:r>
            <a:r>
              <a:rPr sz="2400" b="1" spc="5" dirty="0">
                <a:latin typeface="Tw Cen MT"/>
                <a:cs typeface="Tw Cen MT"/>
              </a:rPr>
              <a:t>death </a:t>
            </a:r>
            <a:r>
              <a:rPr sz="2400" b="1" dirty="0">
                <a:latin typeface="Tw Cen MT"/>
                <a:cs typeface="Tw Cen MT"/>
              </a:rPr>
              <a:t>in </a:t>
            </a:r>
            <a:r>
              <a:rPr sz="2400" b="1" spc="-5" dirty="0">
                <a:latin typeface="Tw Cen MT"/>
                <a:cs typeface="Tw Cen MT"/>
              </a:rPr>
              <a:t>the </a:t>
            </a:r>
            <a:r>
              <a:rPr sz="2400" b="1" spc="-20" dirty="0">
                <a:latin typeface="Tw Cen MT"/>
                <a:cs typeface="Tw Cen MT"/>
              </a:rPr>
              <a:t>US. </a:t>
            </a:r>
            <a:r>
              <a:rPr sz="2400" b="1" dirty="0">
                <a:latin typeface="Tw Cen MT"/>
                <a:cs typeface="Tw Cen MT"/>
              </a:rPr>
              <a:t>In FY </a:t>
            </a:r>
            <a:r>
              <a:rPr sz="2400" b="1" spc="-5" dirty="0">
                <a:latin typeface="Tw Cen MT"/>
                <a:cs typeface="Tw Cen MT"/>
              </a:rPr>
              <a:t>15, the  </a:t>
            </a:r>
            <a:r>
              <a:rPr sz="2400" b="1" spc="-45" dirty="0">
                <a:latin typeface="Tw Cen MT"/>
                <a:cs typeface="Tw Cen MT"/>
              </a:rPr>
              <a:t>CDC’s </a:t>
            </a:r>
            <a:r>
              <a:rPr sz="2400" b="1" spc="-35" dirty="0">
                <a:latin typeface="Tw Cen MT"/>
                <a:cs typeface="Tw Cen MT"/>
              </a:rPr>
              <a:t>Paul </a:t>
            </a:r>
            <a:r>
              <a:rPr sz="2400" b="1" spc="-15" dirty="0">
                <a:latin typeface="Tw Cen MT"/>
                <a:cs typeface="Tw Cen MT"/>
              </a:rPr>
              <a:t>Coverdell </a:t>
            </a:r>
            <a:r>
              <a:rPr sz="2400" b="1" spc="5" dirty="0">
                <a:latin typeface="Tw Cen MT"/>
                <a:cs typeface="Tw Cen MT"/>
              </a:rPr>
              <a:t>National </a:t>
            </a:r>
            <a:r>
              <a:rPr sz="2400" b="1" spc="-5" dirty="0">
                <a:latin typeface="Tw Cen MT"/>
                <a:cs typeface="Tw Cen MT"/>
              </a:rPr>
              <a:t>Acute Stroke </a:t>
            </a:r>
            <a:r>
              <a:rPr sz="2400" b="1" dirty="0">
                <a:latin typeface="Tw Cen MT"/>
                <a:cs typeface="Tw Cen MT"/>
              </a:rPr>
              <a:t>Program </a:t>
            </a:r>
            <a:r>
              <a:rPr sz="2400" b="1" spc="-5" dirty="0">
                <a:latin typeface="Tw Cen MT"/>
                <a:cs typeface="Tw Cen MT"/>
              </a:rPr>
              <a:t>funded 11  </a:t>
            </a:r>
            <a:r>
              <a:rPr sz="2400" b="1" spc="5" dirty="0">
                <a:latin typeface="Tw Cen MT"/>
                <a:cs typeface="Tw Cen MT"/>
              </a:rPr>
              <a:t>states </a:t>
            </a:r>
            <a:r>
              <a:rPr sz="2400" b="1" dirty="0">
                <a:latin typeface="Tw Cen MT"/>
                <a:cs typeface="Tw Cen MT"/>
              </a:rPr>
              <a:t>to </a:t>
            </a:r>
            <a:r>
              <a:rPr sz="2400" b="1" spc="-5" dirty="0">
                <a:latin typeface="Tw Cen MT"/>
                <a:cs typeface="Tw Cen MT"/>
              </a:rPr>
              <a:t>work with </a:t>
            </a:r>
            <a:r>
              <a:rPr sz="2400" b="1" spc="-10" dirty="0">
                <a:latin typeface="Tw Cen MT"/>
                <a:cs typeface="Tw Cen MT"/>
              </a:rPr>
              <a:t>hospitals, </a:t>
            </a:r>
            <a:r>
              <a:rPr sz="2400" b="1" dirty="0">
                <a:latin typeface="Tw Cen MT"/>
                <a:cs typeface="Tw Cen MT"/>
              </a:rPr>
              <a:t>Emergency </a:t>
            </a:r>
            <a:r>
              <a:rPr sz="2400" b="1" spc="-5" dirty="0">
                <a:latin typeface="Tw Cen MT"/>
                <a:cs typeface="Tw Cen MT"/>
              </a:rPr>
              <a:t>Medical </a:t>
            </a:r>
            <a:r>
              <a:rPr sz="2400" b="1" spc="5" dirty="0">
                <a:latin typeface="Tw Cen MT"/>
                <a:cs typeface="Tw Cen MT"/>
              </a:rPr>
              <a:t>Services  </a:t>
            </a:r>
            <a:r>
              <a:rPr sz="2400" b="1" spc="-5" dirty="0">
                <a:latin typeface="Tw Cen MT"/>
                <a:cs typeface="Tw Cen MT"/>
              </a:rPr>
              <a:t>personnel, </a:t>
            </a:r>
            <a:r>
              <a:rPr sz="2400" b="1" dirty="0">
                <a:latin typeface="Tw Cen MT"/>
                <a:cs typeface="Tw Cen MT"/>
              </a:rPr>
              <a:t>and </a:t>
            </a:r>
            <a:r>
              <a:rPr sz="2400" b="1" spc="-5" dirty="0">
                <a:latin typeface="Tw Cen MT"/>
                <a:cs typeface="Tw Cen MT"/>
              </a:rPr>
              <a:t>post-hospital settings </a:t>
            </a:r>
            <a:r>
              <a:rPr sz="2400" b="1" dirty="0">
                <a:latin typeface="Tw Cen MT"/>
                <a:cs typeface="Tw Cen MT"/>
              </a:rPr>
              <a:t>to </a:t>
            </a:r>
            <a:r>
              <a:rPr sz="2400" b="1" spc="-20" dirty="0">
                <a:latin typeface="Tw Cen MT"/>
                <a:cs typeface="Tw Cen MT"/>
              </a:rPr>
              <a:t>improve </a:t>
            </a:r>
            <a:r>
              <a:rPr sz="2400" b="1" spc="-5" dirty="0">
                <a:latin typeface="Tw Cen MT"/>
                <a:cs typeface="Tw Cen MT"/>
              </a:rPr>
              <a:t>stoke </a:t>
            </a:r>
            <a:r>
              <a:rPr sz="2400" b="1" spc="10" dirty="0">
                <a:latin typeface="Tw Cen MT"/>
                <a:cs typeface="Tw Cen MT"/>
              </a:rPr>
              <a:t>care </a:t>
            </a:r>
            <a:r>
              <a:rPr sz="2400" b="1" spc="-5" dirty="0">
                <a:latin typeface="Tw Cen MT"/>
                <a:cs typeface="Tw Cen MT"/>
              </a:rPr>
              <a:t>and  outcomes across the continuum of </a:t>
            </a:r>
            <a:r>
              <a:rPr sz="2400" b="1" dirty="0">
                <a:latin typeface="Tw Cen MT"/>
                <a:cs typeface="Tw Cen MT"/>
              </a:rPr>
              <a:t>pre-hospital, </a:t>
            </a:r>
            <a:r>
              <a:rPr sz="2400" b="1" spc="-5" dirty="0">
                <a:latin typeface="Tw Cen MT"/>
                <a:cs typeface="Tw Cen MT"/>
              </a:rPr>
              <a:t>hospital, and  post-hospital </a:t>
            </a:r>
            <a:r>
              <a:rPr sz="2400" b="1" spc="10" dirty="0">
                <a:latin typeface="Tw Cen MT"/>
                <a:cs typeface="Tw Cen MT"/>
              </a:rPr>
              <a:t>care. </a:t>
            </a:r>
            <a:r>
              <a:rPr sz="2400" b="1" dirty="0">
                <a:latin typeface="Tw Cen MT"/>
                <a:cs typeface="Tw Cen MT"/>
              </a:rPr>
              <a:t>In </a:t>
            </a:r>
            <a:r>
              <a:rPr sz="2400" b="1" spc="-5" dirty="0">
                <a:latin typeface="Tw Cen MT"/>
                <a:cs typeface="Tw Cen MT"/>
              </a:rPr>
              <a:t>these </a:t>
            </a:r>
            <a:r>
              <a:rPr sz="2400" b="1" spc="-10" dirty="0">
                <a:latin typeface="Tw Cen MT"/>
                <a:cs typeface="Tw Cen MT"/>
              </a:rPr>
              <a:t>programs, </a:t>
            </a:r>
            <a:r>
              <a:rPr sz="2400" b="1" dirty="0">
                <a:latin typeface="Tw Cen MT"/>
                <a:cs typeface="Tw Cen MT"/>
              </a:rPr>
              <a:t>adherence to </a:t>
            </a:r>
            <a:r>
              <a:rPr sz="2400" b="1" spc="-10" dirty="0">
                <a:latin typeface="Tw Cen MT"/>
                <a:cs typeface="Tw Cen MT"/>
              </a:rPr>
              <a:t>evidence-  </a:t>
            </a:r>
            <a:r>
              <a:rPr sz="2400" b="1" spc="-5" dirty="0">
                <a:latin typeface="Tw Cen MT"/>
                <a:cs typeface="Tw Cen MT"/>
              </a:rPr>
              <a:t>based </a:t>
            </a:r>
            <a:r>
              <a:rPr sz="2400" b="1" dirty="0">
                <a:latin typeface="Tw Cen MT"/>
                <a:cs typeface="Tw Cen MT"/>
              </a:rPr>
              <a:t>performance </a:t>
            </a:r>
            <a:r>
              <a:rPr sz="2400" b="1" spc="5" dirty="0">
                <a:latin typeface="Tw Cen MT"/>
                <a:cs typeface="Tw Cen MT"/>
              </a:rPr>
              <a:t>measures </a:t>
            </a:r>
            <a:r>
              <a:rPr sz="2400" b="1" spc="10" dirty="0">
                <a:latin typeface="Tw Cen MT"/>
                <a:cs typeface="Tw Cen MT"/>
              </a:rPr>
              <a:t>were </a:t>
            </a:r>
            <a:r>
              <a:rPr sz="2400" b="1" spc="-5" dirty="0">
                <a:latin typeface="Tw Cen MT"/>
                <a:cs typeface="Tw Cen MT"/>
              </a:rPr>
              <a:t>high </a:t>
            </a:r>
            <a:r>
              <a:rPr sz="2400" b="1" dirty="0">
                <a:latin typeface="Tw Cen MT"/>
                <a:cs typeface="Tw Cen MT"/>
              </a:rPr>
              <a:t>– </a:t>
            </a:r>
            <a:r>
              <a:rPr sz="2400" b="1" spc="-5" dirty="0">
                <a:latin typeface="Tw Cen MT"/>
                <a:cs typeface="Tw Cen MT"/>
              </a:rPr>
              <a:t>consistently </a:t>
            </a:r>
            <a:r>
              <a:rPr sz="2400" b="1" spc="-25" dirty="0">
                <a:latin typeface="Tw Cen MT"/>
                <a:cs typeface="Tw Cen MT"/>
              </a:rPr>
              <a:t>above  </a:t>
            </a:r>
            <a:r>
              <a:rPr sz="2400" b="1" spc="-5" dirty="0">
                <a:latin typeface="Tw Cen MT"/>
                <a:cs typeface="Tw Cen MT"/>
              </a:rPr>
              <a:t>95</a:t>
            </a:r>
            <a:r>
              <a:rPr sz="2400" b="1" spc="-65" dirty="0">
                <a:latin typeface="Tw Cen MT"/>
                <a:cs typeface="Tw Cen MT"/>
              </a:rPr>
              <a:t> </a:t>
            </a:r>
            <a:r>
              <a:rPr sz="2400" b="1" spc="-5" dirty="0">
                <a:latin typeface="Tw Cen MT"/>
                <a:cs typeface="Tw Cen MT"/>
              </a:rPr>
              <a:t>percent</a:t>
            </a:r>
            <a:endParaRPr sz="2400" dirty="0">
              <a:latin typeface="Tw Cen MT"/>
              <a:cs typeface="Tw Cen M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3398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46304" y="5731764"/>
            <a:ext cx="2078736" cy="975360"/>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486346" rIns="0" bIns="0" rtlCol="0">
            <a:spAutoFit/>
          </a:bodyPr>
          <a:lstStyle/>
          <a:p>
            <a:pPr marL="12700">
              <a:lnSpc>
                <a:spcPct val="100000"/>
              </a:lnSpc>
            </a:pPr>
            <a:r>
              <a:rPr spc="-10" dirty="0"/>
              <a:t>Hou</a:t>
            </a:r>
            <a:r>
              <a:rPr spc="-5" dirty="0"/>
              <a:t>s</a:t>
            </a:r>
            <a:r>
              <a:rPr spc="-10" dirty="0"/>
              <a:t>e</a:t>
            </a:r>
            <a:r>
              <a:rPr spc="-5" dirty="0"/>
              <a:t>k</a:t>
            </a:r>
            <a:r>
              <a:rPr spc="-10" dirty="0"/>
              <a:t>eeping</a:t>
            </a:r>
          </a:p>
        </p:txBody>
      </p:sp>
      <p:sp>
        <p:nvSpPr>
          <p:cNvPr id="5" name="object 5"/>
          <p:cNvSpPr txBox="1"/>
          <p:nvPr/>
        </p:nvSpPr>
        <p:spPr>
          <a:xfrm>
            <a:off x="494665" y="1266761"/>
            <a:ext cx="3869690" cy="3576954"/>
          </a:xfrm>
          <a:prstGeom prst="rect">
            <a:avLst/>
          </a:prstGeom>
        </p:spPr>
        <p:txBody>
          <a:bodyPr vert="horz" wrap="square" lIns="0" tIns="0" rIns="0" bIns="0" rtlCol="0">
            <a:spAutoFit/>
          </a:bodyPr>
          <a:lstStyle/>
          <a:p>
            <a:pPr marL="419100" marR="791845" indent="-406400">
              <a:lnSpc>
                <a:spcPct val="100000"/>
              </a:lnSpc>
              <a:buChar char="•"/>
              <a:tabLst>
                <a:tab pos="354965" algn="l"/>
                <a:tab pos="355600" algn="l"/>
              </a:tabLst>
            </a:pPr>
            <a:r>
              <a:rPr sz="1800" spc="-5" dirty="0">
                <a:latin typeface="Arial"/>
                <a:cs typeface="Arial"/>
              </a:rPr>
              <a:t>Submit </a:t>
            </a:r>
            <a:r>
              <a:rPr sz="1800" spc="-10" dirty="0">
                <a:latin typeface="Arial"/>
                <a:cs typeface="Arial"/>
              </a:rPr>
              <a:t>technical questions  </a:t>
            </a:r>
            <a:r>
              <a:rPr sz="1800" spc="-5" dirty="0">
                <a:latin typeface="Arial"/>
                <a:cs typeface="Arial"/>
              </a:rPr>
              <a:t>via</a:t>
            </a:r>
            <a:r>
              <a:rPr sz="1800" spc="-90" dirty="0">
                <a:latin typeface="Arial"/>
                <a:cs typeface="Arial"/>
              </a:rPr>
              <a:t> </a:t>
            </a:r>
            <a:r>
              <a:rPr sz="1800" spc="-10" dirty="0">
                <a:latin typeface="Arial"/>
                <a:cs typeface="Arial"/>
              </a:rPr>
              <a:t>chat</a:t>
            </a:r>
            <a:endParaRPr sz="1800">
              <a:latin typeface="Arial"/>
              <a:cs typeface="Arial"/>
            </a:endParaRPr>
          </a:p>
          <a:p>
            <a:pPr marL="355600" marR="282575" indent="-342900">
              <a:lnSpc>
                <a:spcPct val="100000"/>
              </a:lnSpc>
              <a:buChar char="•"/>
              <a:tabLst>
                <a:tab pos="354965" algn="l"/>
                <a:tab pos="355600" algn="l"/>
              </a:tabLst>
            </a:pPr>
            <a:r>
              <a:rPr sz="1800" dirty="0">
                <a:latin typeface="Arial"/>
                <a:cs typeface="Arial"/>
              </a:rPr>
              <a:t>If </a:t>
            </a:r>
            <a:r>
              <a:rPr sz="1800" spc="-15" dirty="0">
                <a:latin typeface="Arial"/>
                <a:cs typeface="Arial"/>
              </a:rPr>
              <a:t>you </a:t>
            </a:r>
            <a:r>
              <a:rPr sz="1800" spc="-5" dirty="0">
                <a:latin typeface="Arial"/>
                <a:cs typeface="Arial"/>
              </a:rPr>
              <a:t>lose </a:t>
            </a:r>
            <a:r>
              <a:rPr sz="1800" spc="-15" dirty="0">
                <a:latin typeface="Arial"/>
                <a:cs typeface="Arial"/>
              </a:rPr>
              <a:t>your </a:t>
            </a:r>
            <a:r>
              <a:rPr sz="1800" spc="-10" dirty="0">
                <a:latin typeface="Arial"/>
                <a:cs typeface="Arial"/>
              </a:rPr>
              <a:t>Internet  connection, reconnect using the  link emailed </a:t>
            </a:r>
            <a:r>
              <a:rPr sz="1800" dirty="0">
                <a:latin typeface="Arial"/>
                <a:cs typeface="Arial"/>
              </a:rPr>
              <a:t>to</a:t>
            </a:r>
            <a:r>
              <a:rPr sz="1800" spc="5" dirty="0">
                <a:latin typeface="Arial"/>
                <a:cs typeface="Arial"/>
              </a:rPr>
              <a:t> </a:t>
            </a:r>
            <a:r>
              <a:rPr sz="1800" spc="-15" dirty="0">
                <a:latin typeface="Arial"/>
                <a:cs typeface="Arial"/>
              </a:rPr>
              <a:t>you</a:t>
            </a:r>
            <a:endParaRPr sz="1800">
              <a:latin typeface="Arial"/>
              <a:cs typeface="Arial"/>
            </a:endParaRPr>
          </a:p>
          <a:p>
            <a:pPr marL="355600" marR="30480" indent="-342900">
              <a:lnSpc>
                <a:spcPct val="100000"/>
              </a:lnSpc>
              <a:buChar char="•"/>
              <a:tabLst>
                <a:tab pos="354965" algn="l"/>
                <a:tab pos="355600" algn="l"/>
              </a:tabLst>
            </a:pPr>
            <a:r>
              <a:rPr sz="1800" dirty="0">
                <a:latin typeface="Arial"/>
                <a:cs typeface="Arial"/>
              </a:rPr>
              <a:t>If </a:t>
            </a:r>
            <a:r>
              <a:rPr sz="1800" spc="-15" dirty="0">
                <a:latin typeface="Arial"/>
                <a:cs typeface="Arial"/>
              </a:rPr>
              <a:t>you </a:t>
            </a:r>
            <a:r>
              <a:rPr sz="1800" spc="-5" dirty="0">
                <a:latin typeface="Arial"/>
                <a:cs typeface="Arial"/>
              </a:rPr>
              <a:t>lose </a:t>
            </a:r>
            <a:r>
              <a:rPr sz="1800" spc="-15" dirty="0">
                <a:latin typeface="Arial"/>
                <a:cs typeface="Arial"/>
              </a:rPr>
              <a:t>your </a:t>
            </a:r>
            <a:r>
              <a:rPr sz="1800" spc="-10" dirty="0">
                <a:latin typeface="Arial"/>
                <a:cs typeface="Arial"/>
              </a:rPr>
              <a:t>phone connection,  </a:t>
            </a:r>
            <a:r>
              <a:rPr sz="1800" spc="-5" dirty="0">
                <a:latin typeface="Arial"/>
                <a:cs typeface="Arial"/>
              </a:rPr>
              <a:t>re-dial the </a:t>
            </a:r>
            <a:r>
              <a:rPr sz="1800" spc="-10" dirty="0">
                <a:latin typeface="Arial"/>
                <a:cs typeface="Arial"/>
              </a:rPr>
              <a:t>phone number </a:t>
            </a:r>
            <a:r>
              <a:rPr sz="1800" dirty="0">
                <a:latin typeface="Arial"/>
                <a:cs typeface="Arial"/>
              </a:rPr>
              <a:t>to</a:t>
            </a:r>
            <a:r>
              <a:rPr sz="1800" spc="25" dirty="0">
                <a:latin typeface="Arial"/>
                <a:cs typeface="Arial"/>
              </a:rPr>
              <a:t> </a:t>
            </a:r>
            <a:r>
              <a:rPr sz="1800" spc="-10" dirty="0">
                <a:latin typeface="Arial"/>
                <a:cs typeface="Arial"/>
              </a:rPr>
              <a:t>rejoin</a:t>
            </a:r>
            <a:endParaRPr sz="1800">
              <a:latin typeface="Arial"/>
              <a:cs typeface="Arial"/>
            </a:endParaRPr>
          </a:p>
          <a:p>
            <a:pPr marL="355600" marR="1551940" indent="-342900">
              <a:lnSpc>
                <a:spcPct val="100000"/>
              </a:lnSpc>
              <a:buChar char="•"/>
              <a:tabLst>
                <a:tab pos="354965" algn="l"/>
                <a:tab pos="355600" algn="l"/>
              </a:tabLst>
            </a:pPr>
            <a:r>
              <a:rPr sz="1800" spc="-30" dirty="0">
                <a:latin typeface="Arial"/>
                <a:cs typeface="Arial"/>
              </a:rPr>
              <a:t>ReadyTalk </a:t>
            </a:r>
            <a:r>
              <a:rPr sz="1800" spc="-5" dirty="0">
                <a:latin typeface="Arial"/>
                <a:cs typeface="Arial"/>
              </a:rPr>
              <a:t>support:  </a:t>
            </a:r>
            <a:r>
              <a:rPr sz="1800" spc="-10" dirty="0">
                <a:latin typeface="Arial"/>
                <a:cs typeface="Arial"/>
              </a:rPr>
              <a:t>800-843-9166</a:t>
            </a:r>
            <a:endParaRPr sz="1800">
              <a:latin typeface="Arial"/>
              <a:cs typeface="Arial"/>
            </a:endParaRPr>
          </a:p>
          <a:p>
            <a:pPr marL="355600" marR="5080" indent="-342900">
              <a:lnSpc>
                <a:spcPct val="100000"/>
              </a:lnSpc>
              <a:buChar char="•"/>
              <a:tabLst>
                <a:tab pos="354965" algn="l"/>
                <a:tab pos="355600" algn="l"/>
              </a:tabLst>
            </a:pPr>
            <a:r>
              <a:rPr sz="1800" spc="-10" dirty="0">
                <a:latin typeface="Arial"/>
                <a:cs typeface="Arial"/>
              </a:rPr>
              <a:t>Closed captioning:  </a:t>
            </a:r>
            <a:r>
              <a:rPr sz="1800" u="heavy" spc="-10" dirty="0">
                <a:solidFill>
                  <a:srgbClr val="0000FF"/>
                </a:solidFill>
                <a:latin typeface="Arial"/>
                <a:cs typeface="Arial"/>
                <a:hlinkClick r:id="rId4"/>
              </a:rPr>
              <a:t>http://www.captionedtext.com/clien  </a:t>
            </a:r>
            <a:r>
              <a:rPr sz="1800" u="heavy" dirty="0">
                <a:solidFill>
                  <a:srgbClr val="0000FF"/>
                </a:solidFill>
                <a:latin typeface="Arial"/>
                <a:cs typeface="Arial"/>
                <a:hlinkClick r:id="rId4"/>
              </a:rPr>
              <a:t>t/</a:t>
            </a:r>
            <a:r>
              <a:rPr sz="1800" u="heavy" spc="-15" dirty="0">
                <a:solidFill>
                  <a:srgbClr val="0000FF"/>
                </a:solidFill>
                <a:latin typeface="Arial"/>
                <a:cs typeface="Arial"/>
                <a:hlinkClick r:id="rId4"/>
              </a:rPr>
              <a:t>e</a:t>
            </a:r>
            <a:r>
              <a:rPr sz="1800" u="heavy" spc="-5" dirty="0">
                <a:solidFill>
                  <a:srgbClr val="0000FF"/>
                </a:solidFill>
                <a:latin typeface="Arial"/>
                <a:cs typeface="Arial"/>
                <a:hlinkClick r:id="rId4"/>
              </a:rPr>
              <a:t>v</a:t>
            </a:r>
            <a:r>
              <a:rPr sz="1800" u="heavy" spc="-15" dirty="0">
                <a:solidFill>
                  <a:srgbClr val="0000FF"/>
                </a:solidFill>
                <a:latin typeface="Arial"/>
                <a:cs typeface="Arial"/>
                <a:hlinkClick r:id="rId4"/>
              </a:rPr>
              <a:t>en</a:t>
            </a:r>
            <a:r>
              <a:rPr sz="1800" u="heavy" dirty="0">
                <a:solidFill>
                  <a:srgbClr val="0000FF"/>
                </a:solidFill>
                <a:latin typeface="Arial"/>
                <a:cs typeface="Arial"/>
                <a:hlinkClick r:id="rId4"/>
              </a:rPr>
              <a:t>t.</a:t>
            </a:r>
            <a:r>
              <a:rPr sz="1800" u="heavy" spc="-15" dirty="0">
                <a:solidFill>
                  <a:srgbClr val="0000FF"/>
                </a:solidFill>
                <a:latin typeface="Arial"/>
                <a:cs typeface="Arial"/>
                <a:hlinkClick r:id="rId4"/>
              </a:rPr>
              <a:t>a</a:t>
            </a:r>
            <a:r>
              <a:rPr sz="1800" u="heavy" spc="-5" dirty="0">
                <a:solidFill>
                  <a:srgbClr val="0000FF"/>
                </a:solidFill>
                <a:latin typeface="Arial"/>
                <a:cs typeface="Arial"/>
                <a:hlinkClick r:id="rId4"/>
              </a:rPr>
              <a:t>s</a:t>
            </a:r>
            <a:r>
              <a:rPr sz="1800" u="heavy" spc="-15" dirty="0">
                <a:solidFill>
                  <a:srgbClr val="0000FF"/>
                </a:solidFill>
                <a:latin typeface="Arial"/>
                <a:cs typeface="Arial"/>
                <a:hlinkClick r:id="rId4"/>
              </a:rPr>
              <a:t>p</a:t>
            </a:r>
            <a:r>
              <a:rPr sz="1800" u="heavy" spc="-20" dirty="0">
                <a:solidFill>
                  <a:srgbClr val="0000FF"/>
                </a:solidFill>
                <a:latin typeface="Arial"/>
                <a:cs typeface="Arial"/>
                <a:hlinkClick r:id="rId4"/>
              </a:rPr>
              <a:t>x</a:t>
            </a:r>
            <a:r>
              <a:rPr sz="1800" u="heavy" spc="-15" dirty="0">
                <a:solidFill>
                  <a:srgbClr val="0000FF"/>
                </a:solidFill>
                <a:latin typeface="Arial"/>
                <a:cs typeface="Arial"/>
                <a:hlinkClick r:id="rId4"/>
              </a:rPr>
              <a:t>?</a:t>
            </a:r>
            <a:r>
              <a:rPr sz="1800" u="heavy" spc="-10" dirty="0">
                <a:solidFill>
                  <a:srgbClr val="0000FF"/>
                </a:solidFill>
                <a:latin typeface="Arial"/>
                <a:cs typeface="Arial"/>
                <a:hlinkClick r:id="rId4"/>
              </a:rPr>
              <a:t>C</a:t>
            </a:r>
            <a:r>
              <a:rPr sz="1800" u="heavy" spc="-15" dirty="0">
                <a:solidFill>
                  <a:srgbClr val="0000FF"/>
                </a:solidFill>
                <a:latin typeface="Arial"/>
                <a:cs typeface="Arial"/>
                <a:hlinkClick r:id="rId4"/>
              </a:rPr>
              <a:t>u</a:t>
            </a:r>
            <a:r>
              <a:rPr sz="1800" u="heavy" spc="-5" dirty="0">
                <a:solidFill>
                  <a:srgbClr val="0000FF"/>
                </a:solidFill>
                <a:latin typeface="Arial"/>
                <a:cs typeface="Arial"/>
                <a:hlinkClick r:id="rId4"/>
              </a:rPr>
              <a:t>s</a:t>
            </a:r>
            <a:r>
              <a:rPr sz="1800" u="heavy" dirty="0">
                <a:solidFill>
                  <a:srgbClr val="0000FF"/>
                </a:solidFill>
                <a:latin typeface="Arial"/>
                <a:cs typeface="Arial"/>
                <a:hlinkClick r:id="rId4"/>
              </a:rPr>
              <a:t>t</a:t>
            </a:r>
            <a:r>
              <a:rPr sz="1800" u="heavy" spc="-15" dirty="0">
                <a:solidFill>
                  <a:srgbClr val="0000FF"/>
                </a:solidFill>
                <a:latin typeface="Arial"/>
                <a:cs typeface="Arial"/>
                <a:hlinkClick r:id="rId4"/>
              </a:rPr>
              <a:t>o</a:t>
            </a:r>
            <a:r>
              <a:rPr sz="1800" u="heavy" spc="-5" dirty="0">
                <a:solidFill>
                  <a:srgbClr val="0000FF"/>
                </a:solidFill>
                <a:latin typeface="Arial"/>
                <a:cs typeface="Arial"/>
                <a:hlinkClick r:id="rId4"/>
              </a:rPr>
              <a:t>m</a:t>
            </a:r>
            <a:r>
              <a:rPr sz="1800" u="heavy" spc="-15" dirty="0">
                <a:solidFill>
                  <a:srgbClr val="0000FF"/>
                </a:solidFill>
                <a:latin typeface="Arial"/>
                <a:cs typeface="Arial"/>
                <a:hlinkClick r:id="rId4"/>
              </a:rPr>
              <a:t>e</a:t>
            </a:r>
            <a:r>
              <a:rPr sz="1800" u="heavy" dirty="0">
                <a:solidFill>
                  <a:srgbClr val="0000FF"/>
                </a:solidFill>
                <a:latin typeface="Arial"/>
                <a:cs typeface="Arial"/>
                <a:hlinkClick r:id="rId4"/>
              </a:rPr>
              <a:t>rI</a:t>
            </a:r>
            <a:r>
              <a:rPr sz="1800" u="heavy" spc="-10" dirty="0">
                <a:solidFill>
                  <a:srgbClr val="0000FF"/>
                </a:solidFill>
                <a:latin typeface="Arial"/>
                <a:cs typeface="Arial"/>
                <a:hlinkClick r:id="rId4"/>
              </a:rPr>
              <a:t>D</a:t>
            </a:r>
            <a:r>
              <a:rPr sz="1800" u="heavy" dirty="0">
                <a:solidFill>
                  <a:srgbClr val="0000FF"/>
                </a:solidFill>
                <a:latin typeface="Arial"/>
                <a:cs typeface="Arial"/>
                <a:hlinkClick r:id="rId4"/>
              </a:rPr>
              <a:t>=</a:t>
            </a:r>
            <a:r>
              <a:rPr sz="1800" u="heavy" spc="-145" dirty="0">
                <a:solidFill>
                  <a:srgbClr val="0000FF"/>
                </a:solidFill>
                <a:latin typeface="Arial"/>
                <a:cs typeface="Arial"/>
                <a:hlinkClick r:id="rId4"/>
              </a:rPr>
              <a:t>1</a:t>
            </a:r>
            <a:r>
              <a:rPr sz="1800" u="heavy" spc="-15" dirty="0">
                <a:solidFill>
                  <a:srgbClr val="0000FF"/>
                </a:solidFill>
                <a:latin typeface="Arial"/>
                <a:cs typeface="Arial"/>
                <a:hlinkClick r:id="rId4"/>
              </a:rPr>
              <a:t>159</a:t>
            </a:r>
            <a:r>
              <a:rPr sz="1800" u="heavy" spc="-10" dirty="0">
                <a:solidFill>
                  <a:srgbClr val="0000FF"/>
                </a:solidFill>
                <a:latin typeface="Arial"/>
                <a:cs typeface="Arial"/>
                <a:hlinkClick r:id="rId4"/>
              </a:rPr>
              <a:t>&amp;</a:t>
            </a:r>
            <a:r>
              <a:rPr sz="1800" u="heavy" dirty="0">
                <a:solidFill>
                  <a:srgbClr val="0000FF"/>
                </a:solidFill>
                <a:latin typeface="Arial"/>
                <a:cs typeface="Arial"/>
                <a:hlinkClick r:id="rId4"/>
              </a:rPr>
              <a:t>E </a:t>
            </a:r>
            <a:r>
              <a:rPr sz="1800" dirty="0">
                <a:solidFill>
                  <a:srgbClr val="0000FF"/>
                </a:solidFill>
                <a:latin typeface="Arial"/>
                <a:cs typeface="Arial"/>
                <a:hlinkClick r:id="rId4"/>
              </a:rPr>
              <a:t> </a:t>
            </a:r>
            <a:r>
              <a:rPr sz="1800" u="heavy" spc="-10" dirty="0">
                <a:solidFill>
                  <a:srgbClr val="0000FF"/>
                </a:solidFill>
                <a:latin typeface="Arial"/>
                <a:cs typeface="Arial"/>
                <a:hlinkClick r:id="rId4"/>
              </a:rPr>
              <a:t>ventID=2986426</a:t>
            </a:r>
            <a:endParaRPr sz="1800">
              <a:latin typeface="Arial"/>
              <a:cs typeface="Arial"/>
            </a:endParaRPr>
          </a:p>
        </p:txBody>
      </p:sp>
      <p:sp>
        <p:nvSpPr>
          <p:cNvPr id="6" name="object 6"/>
          <p:cNvSpPr/>
          <p:nvPr/>
        </p:nvSpPr>
        <p:spPr>
          <a:xfrm>
            <a:off x="4575047" y="1447800"/>
            <a:ext cx="4279392" cy="3352800"/>
          </a:xfrm>
          <a:prstGeom prst="rect">
            <a:avLst/>
          </a:prstGeom>
          <a:blipFill>
            <a:blip r:embed="rId5" cstate="print"/>
            <a:stretch>
              <a:fillRect/>
            </a:stretch>
          </a:blipFill>
        </p:spPr>
        <p:txBody>
          <a:bodyPr wrap="square" lIns="0" tIns="0" rIns="0" bIns="0" rtlCol="0"/>
          <a:lstStyle/>
          <a:p>
            <a:endParaRPr/>
          </a:p>
        </p:txBody>
      </p:sp>
      <p:sp>
        <p:nvSpPr>
          <p:cNvPr id="7" name="object 7"/>
          <p:cNvSpPr txBox="1"/>
          <p:nvPr/>
        </p:nvSpPr>
        <p:spPr>
          <a:xfrm>
            <a:off x="8707628" y="6402882"/>
            <a:ext cx="124460" cy="231775"/>
          </a:xfrm>
          <a:prstGeom prst="rect">
            <a:avLst/>
          </a:prstGeom>
        </p:spPr>
        <p:txBody>
          <a:bodyPr vert="horz" wrap="square" lIns="0" tIns="0" rIns="0" bIns="0" rtlCol="0">
            <a:spAutoFit/>
          </a:bodyPr>
          <a:lstStyle/>
          <a:p>
            <a:pPr marL="12700">
              <a:lnSpc>
                <a:spcPct val="100000"/>
              </a:lnSpc>
            </a:pPr>
            <a:r>
              <a:rPr sz="1400" spc="-5" dirty="0">
                <a:latin typeface="Arial"/>
                <a:cs typeface="Arial"/>
              </a:rPr>
              <a:t>2</a:t>
            </a:r>
            <a:endParaRPr sz="1400">
              <a:latin typeface="Arial"/>
              <a:cs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prstGeom prst="rect">
            <a:avLst/>
          </a:prstGeom>
        </p:spPr>
        <p:txBody>
          <a:bodyPr vert="horz" wrap="square" lIns="0" tIns="713232" rIns="0" bIns="0" rtlCol="0">
            <a:spAutoFit/>
          </a:bodyPr>
          <a:lstStyle/>
          <a:p>
            <a:pPr marL="12700">
              <a:lnSpc>
                <a:spcPct val="100000"/>
              </a:lnSpc>
            </a:pPr>
            <a:r>
              <a:rPr sz="2800" b="1" spc="-45" dirty="0">
                <a:solidFill>
                  <a:srgbClr val="000000"/>
                </a:solidFill>
                <a:latin typeface="Tw Cen MT"/>
                <a:cs typeface="Tw Cen MT"/>
              </a:rPr>
              <a:t>Making quality </a:t>
            </a:r>
            <a:r>
              <a:rPr sz="2800" b="1" spc="-25" dirty="0">
                <a:solidFill>
                  <a:srgbClr val="000000"/>
                </a:solidFill>
                <a:latin typeface="Tw Cen MT"/>
                <a:cs typeface="Tw Cen MT"/>
              </a:rPr>
              <a:t>care more</a:t>
            </a:r>
            <a:r>
              <a:rPr sz="2800" b="1" spc="-409" dirty="0">
                <a:solidFill>
                  <a:srgbClr val="000000"/>
                </a:solidFill>
                <a:latin typeface="Tw Cen MT"/>
                <a:cs typeface="Tw Cen MT"/>
              </a:rPr>
              <a:t> </a:t>
            </a:r>
            <a:r>
              <a:rPr sz="2800" b="1" spc="-40" dirty="0">
                <a:solidFill>
                  <a:srgbClr val="000000"/>
                </a:solidFill>
                <a:latin typeface="Tw Cen MT"/>
                <a:cs typeface="Tw Cen MT"/>
              </a:rPr>
              <a:t>affordable</a:t>
            </a:r>
            <a:endParaRPr sz="2800">
              <a:latin typeface="Tw Cen MT"/>
              <a:cs typeface="Tw Cen MT"/>
            </a:endParaRPr>
          </a:p>
        </p:txBody>
      </p:sp>
      <p:sp>
        <p:nvSpPr>
          <p:cNvPr id="6" name="object 6"/>
          <p:cNvSpPr txBox="1"/>
          <p:nvPr/>
        </p:nvSpPr>
        <p:spPr>
          <a:xfrm>
            <a:off x="444500" y="2054860"/>
            <a:ext cx="8121015" cy="3145155"/>
          </a:xfrm>
          <a:prstGeom prst="rect">
            <a:avLst/>
          </a:prstGeom>
        </p:spPr>
        <p:txBody>
          <a:bodyPr vert="horz" wrap="square" lIns="0" tIns="0" rIns="0" bIns="0" rtlCol="0">
            <a:spAutoFit/>
          </a:bodyPr>
          <a:lstStyle/>
          <a:p>
            <a:pPr marL="103505" marR="5080" indent="-90805">
              <a:lnSpc>
                <a:spcPct val="70000"/>
              </a:lnSpc>
              <a:buSzPct val="70000"/>
              <a:buFont typeface="Wingdings"/>
              <a:buChar char=""/>
              <a:tabLst>
                <a:tab pos="240029" algn="l"/>
              </a:tabLst>
            </a:pPr>
            <a:r>
              <a:rPr sz="2000" b="1" dirty="0">
                <a:latin typeface="Tw Cen MT"/>
                <a:cs typeface="Tw Cen MT"/>
              </a:rPr>
              <a:t>CDC has </a:t>
            </a:r>
            <a:r>
              <a:rPr sz="2000" b="1" spc="10" dirty="0">
                <a:latin typeface="Tw Cen MT"/>
                <a:cs typeface="Tw Cen MT"/>
              </a:rPr>
              <a:t>partnered </a:t>
            </a:r>
            <a:r>
              <a:rPr sz="2000" b="1" spc="-5" dirty="0">
                <a:latin typeface="Tw Cen MT"/>
                <a:cs typeface="Tw Cen MT"/>
              </a:rPr>
              <a:t>with </a:t>
            </a:r>
            <a:r>
              <a:rPr sz="2000" b="1" dirty="0">
                <a:latin typeface="Tw Cen MT"/>
                <a:cs typeface="Tw Cen MT"/>
              </a:rPr>
              <a:t>the Center </a:t>
            </a:r>
            <a:r>
              <a:rPr sz="2000" b="1" spc="-10" dirty="0">
                <a:latin typeface="Tw Cen MT"/>
                <a:cs typeface="Tw Cen MT"/>
              </a:rPr>
              <a:t>for </a:t>
            </a:r>
            <a:r>
              <a:rPr sz="2000" b="1" dirty="0">
                <a:latin typeface="Tw Cen MT"/>
                <a:cs typeface="Tw Cen MT"/>
              </a:rPr>
              <a:t>Medicare &amp; </a:t>
            </a:r>
            <a:r>
              <a:rPr sz="2000" b="1" spc="-5" dirty="0">
                <a:latin typeface="Tw Cen MT"/>
                <a:cs typeface="Tw Cen MT"/>
              </a:rPr>
              <a:t>Medicaid Innovation </a:t>
            </a:r>
            <a:r>
              <a:rPr sz="2000" b="1" dirty="0">
                <a:latin typeface="Tw Cen MT"/>
                <a:cs typeface="Tw Cen MT"/>
              </a:rPr>
              <a:t>on  the </a:t>
            </a:r>
            <a:r>
              <a:rPr sz="2000" b="1" spc="5" dirty="0">
                <a:latin typeface="Tw Cen MT"/>
                <a:cs typeface="Tw Cen MT"/>
              </a:rPr>
              <a:t>State </a:t>
            </a:r>
            <a:r>
              <a:rPr sz="2000" b="1" spc="-5" dirty="0">
                <a:latin typeface="Tw Cen MT"/>
                <a:cs typeface="Tw Cen MT"/>
              </a:rPr>
              <a:t>Innovation </a:t>
            </a:r>
            <a:r>
              <a:rPr sz="2000" b="1" dirty="0">
                <a:latin typeface="Tw Cen MT"/>
                <a:cs typeface="Tw Cen MT"/>
              </a:rPr>
              <a:t>Models </a:t>
            </a:r>
            <a:r>
              <a:rPr sz="2000" b="1" spc="-5" dirty="0">
                <a:latin typeface="Tw Cen MT"/>
                <a:cs typeface="Tw Cen MT"/>
              </a:rPr>
              <a:t>Initiative </a:t>
            </a:r>
            <a:r>
              <a:rPr sz="2000" b="1" spc="-20" dirty="0">
                <a:latin typeface="Tw Cen MT"/>
                <a:cs typeface="Tw Cen MT"/>
              </a:rPr>
              <a:t>by </a:t>
            </a:r>
            <a:r>
              <a:rPr sz="2000" b="1" spc="-10" dirty="0">
                <a:latin typeface="Tw Cen MT"/>
                <a:cs typeface="Tw Cen MT"/>
              </a:rPr>
              <a:t>providing </a:t>
            </a:r>
            <a:r>
              <a:rPr sz="2000" b="1" spc="-5" dirty="0">
                <a:latin typeface="Tw Cen MT"/>
                <a:cs typeface="Tw Cen MT"/>
              </a:rPr>
              <a:t>technical assistance to  </a:t>
            </a:r>
            <a:r>
              <a:rPr sz="2000" b="1" dirty="0">
                <a:latin typeface="Tw Cen MT"/>
                <a:cs typeface="Tw Cen MT"/>
              </a:rPr>
              <a:t>grantees </a:t>
            </a:r>
            <a:r>
              <a:rPr sz="2000" b="1" spc="-5" dirty="0">
                <a:latin typeface="Tw Cen MT"/>
                <a:cs typeface="Tw Cen MT"/>
              </a:rPr>
              <a:t>in </a:t>
            </a:r>
            <a:r>
              <a:rPr sz="2000" b="1" dirty="0">
                <a:latin typeface="Tw Cen MT"/>
                <a:cs typeface="Tw Cen MT"/>
              </a:rPr>
              <a:t>preparing </a:t>
            </a:r>
            <a:r>
              <a:rPr sz="2000" b="1" spc="-5" dirty="0">
                <a:latin typeface="Tw Cen MT"/>
                <a:cs typeface="Tw Cen MT"/>
              </a:rPr>
              <a:t>their </a:t>
            </a:r>
            <a:r>
              <a:rPr sz="2000" b="1" dirty="0">
                <a:latin typeface="Tw Cen MT"/>
                <a:cs typeface="Tw Cen MT"/>
              </a:rPr>
              <a:t>population </a:t>
            </a:r>
            <a:r>
              <a:rPr sz="2000" b="1" spc="-5" dirty="0">
                <a:latin typeface="Tw Cen MT"/>
                <a:cs typeface="Tw Cen MT"/>
              </a:rPr>
              <a:t>health </a:t>
            </a:r>
            <a:r>
              <a:rPr sz="2000" b="1" spc="-10" dirty="0">
                <a:latin typeface="Tw Cen MT"/>
                <a:cs typeface="Tw Cen MT"/>
              </a:rPr>
              <a:t>improvement </a:t>
            </a:r>
            <a:r>
              <a:rPr sz="2000" b="1" spc="-5" dirty="0">
                <a:latin typeface="Tw Cen MT"/>
                <a:cs typeface="Tw Cen MT"/>
              </a:rPr>
              <a:t>plans; including  metrics </a:t>
            </a:r>
            <a:r>
              <a:rPr sz="2000" b="1" spc="-10" dirty="0">
                <a:latin typeface="Tw Cen MT"/>
                <a:cs typeface="Tw Cen MT"/>
              </a:rPr>
              <a:t>for </a:t>
            </a:r>
            <a:r>
              <a:rPr sz="2000" b="1" spc="-5" dirty="0">
                <a:latin typeface="Tw Cen MT"/>
                <a:cs typeface="Tw Cen MT"/>
              </a:rPr>
              <a:t>assessing </a:t>
            </a:r>
            <a:r>
              <a:rPr sz="2000" b="1" dirty="0">
                <a:latin typeface="Tw Cen MT"/>
                <a:cs typeface="Tw Cen MT"/>
              </a:rPr>
              <a:t>population </a:t>
            </a:r>
            <a:r>
              <a:rPr sz="2000" b="1" spc="-5" dirty="0">
                <a:latin typeface="Tw Cen MT"/>
                <a:cs typeface="Tw Cen MT"/>
              </a:rPr>
              <a:t>health </a:t>
            </a:r>
            <a:r>
              <a:rPr sz="2000" b="1" dirty="0">
                <a:latin typeface="Tw Cen MT"/>
                <a:cs typeface="Tw Cen MT"/>
              </a:rPr>
              <a:t>status and </a:t>
            </a:r>
            <a:r>
              <a:rPr sz="2000" b="1" spc="-5" dirty="0">
                <a:latin typeface="Tw Cen MT"/>
                <a:cs typeface="Tw Cen MT"/>
              </a:rPr>
              <a:t>evaluating progress,  using </a:t>
            </a:r>
            <a:r>
              <a:rPr sz="2000" b="1" dirty="0">
                <a:latin typeface="Tw Cen MT"/>
                <a:cs typeface="Tw Cen MT"/>
              </a:rPr>
              <a:t>the National </a:t>
            </a:r>
            <a:r>
              <a:rPr sz="2000" b="1" spc="-5" dirty="0">
                <a:latin typeface="Tw Cen MT"/>
                <a:cs typeface="Tw Cen MT"/>
              </a:rPr>
              <a:t>Quality </a:t>
            </a:r>
            <a:r>
              <a:rPr sz="2000" b="1" spc="10" dirty="0">
                <a:latin typeface="Tw Cen MT"/>
                <a:cs typeface="Tw Cen MT"/>
              </a:rPr>
              <a:t>Strategy </a:t>
            </a:r>
            <a:r>
              <a:rPr sz="2000" b="1" spc="5" dirty="0">
                <a:latin typeface="Tw Cen MT"/>
                <a:cs typeface="Tw Cen MT"/>
              </a:rPr>
              <a:t>Core </a:t>
            </a:r>
            <a:r>
              <a:rPr sz="2000" b="1" spc="-5" dirty="0">
                <a:latin typeface="Tw Cen MT"/>
                <a:cs typeface="Tw Cen MT"/>
              </a:rPr>
              <a:t>Metrics </a:t>
            </a:r>
            <a:r>
              <a:rPr sz="2000" b="1" spc="5" dirty="0">
                <a:latin typeface="Tw Cen MT"/>
                <a:cs typeface="Tw Cen MT"/>
              </a:rPr>
              <a:t>where </a:t>
            </a:r>
            <a:r>
              <a:rPr sz="2000" b="1" spc="-5" dirty="0">
                <a:latin typeface="Tw Cen MT"/>
                <a:cs typeface="Tw Cen MT"/>
              </a:rPr>
              <a:t>possible; </a:t>
            </a:r>
            <a:r>
              <a:rPr sz="2000" b="1" dirty="0">
                <a:latin typeface="Tw Cen MT"/>
                <a:cs typeface="Tw Cen MT"/>
              </a:rPr>
              <a:t>and,  </a:t>
            </a:r>
            <a:r>
              <a:rPr sz="2000" b="1" spc="-5" dirty="0">
                <a:latin typeface="Tw Cen MT"/>
                <a:cs typeface="Tw Cen MT"/>
              </a:rPr>
              <a:t>prioritizing </a:t>
            </a:r>
            <a:r>
              <a:rPr sz="2000" b="1" dirty="0">
                <a:latin typeface="Tw Cen MT"/>
                <a:cs typeface="Tw Cen MT"/>
              </a:rPr>
              <a:t>interventions </a:t>
            </a:r>
            <a:r>
              <a:rPr sz="2000" b="1" spc="5" dirty="0">
                <a:latin typeface="Tw Cen MT"/>
                <a:cs typeface="Tw Cen MT"/>
              </a:rPr>
              <a:t>that </a:t>
            </a:r>
            <a:r>
              <a:rPr sz="2000" b="1" spc="-5" dirty="0">
                <a:latin typeface="Tw Cen MT"/>
                <a:cs typeface="Tw Cen MT"/>
              </a:rPr>
              <a:t>will have substantial impacts </a:t>
            </a:r>
            <a:r>
              <a:rPr sz="2000" b="1" dirty="0">
                <a:latin typeface="Tw Cen MT"/>
                <a:cs typeface="Tw Cen MT"/>
              </a:rPr>
              <a:t>on population  </a:t>
            </a:r>
            <a:r>
              <a:rPr sz="2000" b="1" spc="-5" dirty="0">
                <a:latin typeface="Tw Cen MT"/>
                <a:cs typeface="Tw Cen MT"/>
              </a:rPr>
              <a:t>health</a:t>
            </a:r>
            <a:endParaRPr sz="2000" dirty="0">
              <a:latin typeface="Tw Cen MT"/>
              <a:cs typeface="Tw Cen MT"/>
            </a:endParaRPr>
          </a:p>
          <a:p>
            <a:pPr marL="104139" marR="445134" indent="-92075">
              <a:lnSpc>
                <a:spcPct val="70000"/>
              </a:lnSpc>
              <a:spcBef>
                <a:spcPts val="1405"/>
              </a:spcBef>
            </a:pPr>
            <a:r>
              <a:rPr sz="1400" dirty="0">
                <a:latin typeface="Wingdings"/>
                <a:cs typeface="Wingdings"/>
              </a:rPr>
              <a:t></a:t>
            </a:r>
            <a:r>
              <a:rPr sz="2000" b="1" dirty="0">
                <a:latin typeface="Tw Cen MT"/>
                <a:cs typeface="Tw Cen MT"/>
              </a:rPr>
              <a:t>CDC </a:t>
            </a:r>
            <a:r>
              <a:rPr sz="2000" b="1" spc="-10" dirty="0">
                <a:latin typeface="Tw Cen MT"/>
                <a:cs typeface="Tw Cen MT"/>
              </a:rPr>
              <a:t>provided </a:t>
            </a:r>
            <a:r>
              <a:rPr sz="2000" b="1" dirty="0">
                <a:latin typeface="Tw Cen MT"/>
                <a:cs typeface="Tw Cen MT"/>
              </a:rPr>
              <a:t>data/information </a:t>
            </a:r>
            <a:r>
              <a:rPr sz="2000" b="1" spc="-10" dirty="0">
                <a:latin typeface="Tw Cen MT"/>
                <a:cs typeface="Tw Cen MT"/>
              </a:rPr>
              <a:t>for </a:t>
            </a:r>
            <a:r>
              <a:rPr sz="2000" b="1" spc="-5" dirty="0">
                <a:latin typeface="Tw Cen MT"/>
                <a:cs typeface="Tw Cen MT"/>
              </a:rPr>
              <a:t>an analysis conducted </a:t>
            </a:r>
            <a:r>
              <a:rPr sz="2000" b="1" spc="-20" dirty="0">
                <a:latin typeface="Tw Cen MT"/>
                <a:cs typeface="Tw Cen MT"/>
              </a:rPr>
              <a:t>by </a:t>
            </a:r>
            <a:r>
              <a:rPr sz="2000" b="1" dirty="0">
                <a:latin typeface="Tw Cen MT"/>
                <a:cs typeface="Tw Cen MT"/>
              </a:rPr>
              <a:t>the </a:t>
            </a:r>
            <a:r>
              <a:rPr sz="2000" b="1" spc="-5" dirty="0">
                <a:latin typeface="Tw Cen MT"/>
                <a:cs typeface="Tw Cen MT"/>
              </a:rPr>
              <a:t>CMS  </a:t>
            </a:r>
            <a:r>
              <a:rPr sz="2000" b="1" spc="5" dirty="0">
                <a:latin typeface="Tw Cen MT"/>
                <a:cs typeface="Tw Cen MT"/>
              </a:rPr>
              <a:t>Office </a:t>
            </a:r>
            <a:r>
              <a:rPr sz="2000" b="1" dirty="0">
                <a:latin typeface="Tw Cen MT"/>
                <a:cs typeface="Tw Cen MT"/>
              </a:rPr>
              <a:t>of the Actuary </a:t>
            </a:r>
            <a:r>
              <a:rPr sz="2000" b="1" spc="-5" dirty="0">
                <a:latin typeface="Tw Cen MT"/>
                <a:cs typeface="Tw Cen MT"/>
              </a:rPr>
              <a:t>to </a:t>
            </a:r>
            <a:r>
              <a:rPr sz="2000" b="1" dirty="0">
                <a:latin typeface="Tw Cen MT"/>
                <a:cs typeface="Tw Cen MT"/>
              </a:rPr>
              <a:t>inform </a:t>
            </a:r>
            <a:r>
              <a:rPr sz="2000" b="1" spc="-5" dirty="0">
                <a:latin typeface="Tw Cen MT"/>
                <a:cs typeface="Tw Cen MT"/>
              </a:rPr>
              <a:t>expansion </a:t>
            </a:r>
            <a:r>
              <a:rPr sz="2000" b="1" dirty="0">
                <a:latin typeface="Tw Cen MT"/>
                <a:cs typeface="Tw Cen MT"/>
              </a:rPr>
              <a:t>of Medicare </a:t>
            </a:r>
            <a:r>
              <a:rPr sz="2000" b="1" spc="-5" dirty="0">
                <a:latin typeface="Tw Cen MT"/>
                <a:cs typeface="Tw Cen MT"/>
              </a:rPr>
              <a:t>coverage </a:t>
            </a:r>
            <a:r>
              <a:rPr sz="2000" b="1" spc="-10" dirty="0">
                <a:latin typeface="Tw Cen MT"/>
                <a:cs typeface="Tw Cen MT"/>
              </a:rPr>
              <a:t>for </a:t>
            </a:r>
            <a:r>
              <a:rPr sz="2000" b="1" dirty="0">
                <a:latin typeface="Tw Cen MT"/>
                <a:cs typeface="Tw Cen MT"/>
              </a:rPr>
              <a:t>the  National</a:t>
            </a:r>
            <a:r>
              <a:rPr sz="2000" b="1" spc="-65" dirty="0">
                <a:latin typeface="Tw Cen MT"/>
                <a:cs typeface="Tw Cen MT"/>
              </a:rPr>
              <a:t> </a:t>
            </a:r>
            <a:r>
              <a:rPr sz="2000" b="1" dirty="0">
                <a:latin typeface="Tw Cen MT"/>
                <a:cs typeface="Tw Cen MT"/>
              </a:rPr>
              <a:t>DPP</a:t>
            </a:r>
            <a:endParaRPr sz="2000" dirty="0">
              <a:latin typeface="Tw Cen MT"/>
              <a:cs typeface="Tw Cen MT"/>
            </a:endParaRPr>
          </a:p>
          <a:p>
            <a:pPr marL="104139" marR="67945" indent="-92075">
              <a:lnSpc>
                <a:spcPct val="70000"/>
              </a:lnSpc>
              <a:spcBef>
                <a:spcPts val="1390"/>
              </a:spcBef>
            </a:pPr>
            <a:r>
              <a:rPr sz="1400" dirty="0">
                <a:latin typeface="Wingdings"/>
                <a:cs typeface="Wingdings"/>
              </a:rPr>
              <a:t></a:t>
            </a:r>
            <a:r>
              <a:rPr sz="2000" b="1" dirty="0">
                <a:latin typeface="Tw Cen MT"/>
                <a:cs typeface="Tw Cen MT"/>
              </a:rPr>
              <a:t>CDC </a:t>
            </a:r>
            <a:r>
              <a:rPr sz="2000" b="1" spc="-5" dirty="0">
                <a:latin typeface="Tw Cen MT"/>
                <a:cs typeface="Tw Cen MT"/>
              </a:rPr>
              <a:t>contributed to </a:t>
            </a:r>
            <a:r>
              <a:rPr sz="2000" b="1" spc="15" dirty="0">
                <a:latin typeface="Tw Cen MT"/>
                <a:cs typeface="Tw Cen MT"/>
              </a:rPr>
              <a:t>efforts </a:t>
            </a:r>
            <a:r>
              <a:rPr sz="2000" b="1" spc="5" dirty="0">
                <a:latin typeface="Tw Cen MT"/>
                <a:cs typeface="Tw Cen MT"/>
              </a:rPr>
              <a:t>that </a:t>
            </a:r>
            <a:r>
              <a:rPr sz="2000" b="1" dirty="0">
                <a:latin typeface="Tw Cen MT"/>
                <a:cs typeface="Tw Cen MT"/>
              </a:rPr>
              <a:t>helped assure </a:t>
            </a:r>
            <a:r>
              <a:rPr sz="2000" b="1" spc="5" dirty="0">
                <a:latin typeface="Tw Cen MT"/>
                <a:cs typeface="Tw Cen MT"/>
              </a:rPr>
              <a:t>that </a:t>
            </a:r>
            <a:r>
              <a:rPr sz="2000" b="1" dirty="0">
                <a:latin typeface="Tw Cen MT"/>
                <a:cs typeface="Tw Cen MT"/>
              </a:rPr>
              <a:t>the National DPP </a:t>
            </a:r>
            <a:r>
              <a:rPr sz="2000" b="1" spc="-5" dirty="0">
                <a:latin typeface="Tw Cen MT"/>
                <a:cs typeface="Tw Cen MT"/>
              </a:rPr>
              <a:t>is </a:t>
            </a:r>
            <a:r>
              <a:rPr sz="2000" b="1" spc="-10" dirty="0">
                <a:latin typeface="Tw Cen MT"/>
                <a:cs typeface="Tw Cen MT"/>
              </a:rPr>
              <a:t>now  </a:t>
            </a:r>
            <a:r>
              <a:rPr sz="2000" b="1" spc="-5" dirty="0">
                <a:latin typeface="Tw Cen MT"/>
                <a:cs typeface="Tw Cen MT"/>
              </a:rPr>
              <a:t>included as </a:t>
            </a:r>
            <a:r>
              <a:rPr sz="2000" b="1" dirty="0">
                <a:latin typeface="Tw Cen MT"/>
                <a:cs typeface="Tw Cen MT"/>
              </a:rPr>
              <a:t>a </a:t>
            </a:r>
            <a:r>
              <a:rPr sz="2000" b="1" spc="-10" dirty="0">
                <a:latin typeface="Tw Cen MT"/>
                <a:cs typeface="Tw Cen MT"/>
              </a:rPr>
              <a:t>covered </a:t>
            </a:r>
            <a:r>
              <a:rPr sz="2000" b="1" dirty="0">
                <a:latin typeface="Tw Cen MT"/>
                <a:cs typeface="Tw Cen MT"/>
              </a:rPr>
              <a:t>benefit </a:t>
            </a:r>
            <a:r>
              <a:rPr sz="2000" b="1" spc="-10" dirty="0">
                <a:latin typeface="Tw Cen MT"/>
                <a:cs typeface="Tw Cen MT"/>
              </a:rPr>
              <a:t>for </a:t>
            </a:r>
            <a:r>
              <a:rPr sz="2000" b="1" dirty="0">
                <a:latin typeface="Tw Cen MT"/>
                <a:cs typeface="Tw Cen MT"/>
              </a:rPr>
              <a:t>state/public </a:t>
            </a:r>
            <a:r>
              <a:rPr sz="2000" b="1" spc="-10" dirty="0">
                <a:latin typeface="Tw Cen MT"/>
                <a:cs typeface="Tw Cen MT"/>
              </a:rPr>
              <a:t>employees </a:t>
            </a:r>
            <a:r>
              <a:rPr sz="2000" b="1" spc="-5" dirty="0">
                <a:latin typeface="Tw Cen MT"/>
                <a:cs typeface="Tw Cen MT"/>
              </a:rPr>
              <a:t>in </a:t>
            </a:r>
            <a:r>
              <a:rPr sz="2000" b="1" dirty="0">
                <a:latin typeface="Tw Cen MT"/>
                <a:cs typeface="Tw Cen MT"/>
              </a:rPr>
              <a:t>10 states  </a:t>
            </a:r>
            <a:r>
              <a:rPr sz="2000" b="1" spc="-5" dirty="0">
                <a:latin typeface="Tw Cen MT"/>
                <a:cs typeface="Tw Cen MT"/>
              </a:rPr>
              <a:t>encompassing </a:t>
            </a:r>
            <a:r>
              <a:rPr sz="2000" b="1" spc="5" dirty="0">
                <a:latin typeface="Tw Cen MT"/>
                <a:cs typeface="Tw Cen MT"/>
              </a:rPr>
              <a:t>more </a:t>
            </a:r>
            <a:r>
              <a:rPr sz="2000" b="1" spc="-5" dirty="0">
                <a:latin typeface="Tw Cen MT"/>
                <a:cs typeface="Tw Cen MT"/>
              </a:rPr>
              <a:t>than </a:t>
            </a:r>
            <a:r>
              <a:rPr sz="2000" b="1" dirty="0">
                <a:latin typeface="Tw Cen MT"/>
                <a:cs typeface="Tw Cen MT"/>
              </a:rPr>
              <a:t>a </a:t>
            </a:r>
            <a:r>
              <a:rPr sz="2000" b="1" spc="-5" dirty="0">
                <a:latin typeface="Tw Cen MT"/>
                <a:cs typeface="Tw Cen MT"/>
              </a:rPr>
              <a:t>million total </a:t>
            </a:r>
            <a:r>
              <a:rPr sz="2000" b="1" spc="-10" dirty="0">
                <a:latin typeface="Tw Cen MT"/>
                <a:cs typeface="Tw Cen MT"/>
              </a:rPr>
              <a:t>covered</a:t>
            </a:r>
            <a:r>
              <a:rPr sz="2000" b="1" spc="130" dirty="0">
                <a:latin typeface="Tw Cen MT"/>
                <a:cs typeface="Tw Cen MT"/>
              </a:rPr>
              <a:t> </a:t>
            </a:r>
            <a:r>
              <a:rPr sz="2000" b="1" spc="-5" dirty="0">
                <a:latin typeface="Tw Cen MT"/>
                <a:cs typeface="Tw Cen MT"/>
              </a:rPr>
              <a:t>lives</a:t>
            </a:r>
            <a:endParaRPr sz="2000" dirty="0">
              <a:latin typeface="Tw Cen MT"/>
              <a:cs typeface="Tw Cen M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xfrm>
            <a:off x="444500" y="2045715"/>
            <a:ext cx="8052434" cy="1329055"/>
          </a:xfrm>
          <a:prstGeom prst="rect">
            <a:avLst/>
          </a:prstGeom>
        </p:spPr>
        <p:txBody>
          <a:bodyPr vert="horz" wrap="square" lIns="0" tIns="0" rIns="0" bIns="0" rtlCol="0">
            <a:spAutoFit/>
          </a:bodyPr>
          <a:lstStyle/>
          <a:p>
            <a:pPr marL="104139" marR="5080" indent="-91440">
              <a:lnSpc>
                <a:spcPts val="2590"/>
              </a:lnSpc>
            </a:pPr>
            <a:r>
              <a:rPr sz="1650" dirty="0">
                <a:solidFill>
                  <a:srgbClr val="000000"/>
                </a:solidFill>
                <a:latin typeface="Wingdings"/>
                <a:cs typeface="Wingdings"/>
              </a:rPr>
              <a:t></a:t>
            </a:r>
            <a:r>
              <a:rPr b="1" dirty="0">
                <a:solidFill>
                  <a:srgbClr val="000000"/>
                </a:solidFill>
                <a:latin typeface="Tw Cen MT"/>
                <a:cs typeface="Tw Cen MT"/>
              </a:rPr>
              <a:t>Going </a:t>
            </a:r>
            <a:r>
              <a:rPr b="1" spc="-5" dirty="0">
                <a:solidFill>
                  <a:srgbClr val="000000"/>
                </a:solidFill>
                <a:latin typeface="Tw Cen MT"/>
                <a:cs typeface="Tw Cen MT"/>
              </a:rPr>
              <a:t>forward, </a:t>
            </a:r>
            <a:r>
              <a:rPr b="1" dirty="0">
                <a:solidFill>
                  <a:srgbClr val="000000"/>
                </a:solidFill>
                <a:latin typeface="Tw Cen MT"/>
                <a:cs typeface="Tw Cen MT"/>
              </a:rPr>
              <a:t>CDC </a:t>
            </a:r>
            <a:r>
              <a:rPr b="1" spc="-5" dirty="0">
                <a:solidFill>
                  <a:srgbClr val="000000"/>
                </a:solidFill>
                <a:latin typeface="Tw Cen MT"/>
                <a:cs typeface="Tw Cen MT"/>
              </a:rPr>
              <a:t>will continue </a:t>
            </a:r>
            <a:r>
              <a:rPr b="1" dirty="0">
                <a:solidFill>
                  <a:srgbClr val="000000"/>
                </a:solidFill>
                <a:latin typeface="Tw Cen MT"/>
                <a:cs typeface="Tw Cen MT"/>
              </a:rPr>
              <a:t>to </a:t>
            </a:r>
            <a:r>
              <a:rPr b="1" spc="-5" dirty="0">
                <a:solidFill>
                  <a:srgbClr val="000000"/>
                </a:solidFill>
                <a:latin typeface="Tw Cen MT"/>
                <a:cs typeface="Tw Cen MT"/>
              </a:rPr>
              <a:t>work </a:t>
            </a:r>
            <a:r>
              <a:rPr b="1" dirty="0">
                <a:solidFill>
                  <a:srgbClr val="000000"/>
                </a:solidFill>
                <a:latin typeface="Tw Cen MT"/>
                <a:cs typeface="Tw Cen MT"/>
              </a:rPr>
              <a:t>to </a:t>
            </a:r>
            <a:r>
              <a:rPr b="1" spc="-20" dirty="0">
                <a:solidFill>
                  <a:srgbClr val="000000"/>
                </a:solidFill>
                <a:latin typeface="Tw Cen MT"/>
                <a:cs typeface="Tw Cen MT"/>
              </a:rPr>
              <a:t>improve </a:t>
            </a:r>
            <a:r>
              <a:rPr b="1" dirty="0">
                <a:solidFill>
                  <a:srgbClr val="000000"/>
                </a:solidFill>
                <a:latin typeface="Tw Cen MT"/>
                <a:cs typeface="Tw Cen MT"/>
              </a:rPr>
              <a:t>clinical  </a:t>
            </a:r>
            <a:r>
              <a:rPr b="1" spc="10" dirty="0">
                <a:solidFill>
                  <a:srgbClr val="000000"/>
                </a:solidFill>
                <a:latin typeface="Tw Cen MT"/>
                <a:cs typeface="Tw Cen MT"/>
              </a:rPr>
              <a:t>care that </a:t>
            </a:r>
            <a:r>
              <a:rPr b="1" spc="-5" dirty="0">
                <a:solidFill>
                  <a:srgbClr val="000000"/>
                </a:solidFill>
                <a:latin typeface="Tw Cen MT"/>
                <a:cs typeface="Tw Cen MT"/>
              </a:rPr>
              <a:t>occurs </a:t>
            </a:r>
            <a:r>
              <a:rPr b="1" dirty="0">
                <a:solidFill>
                  <a:srgbClr val="000000"/>
                </a:solidFill>
                <a:latin typeface="Tw Cen MT"/>
                <a:cs typeface="Tw Cen MT"/>
              </a:rPr>
              <a:t>in health </a:t>
            </a:r>
            <a:r>
              <a:rPr b="1" spc="10" dirty="0">
                <a:solidFill>
                  <a:srgbClr val="000000"/>
                </a:solidFill>
                <a:latin typeface="Tw Cen MT"/>
                <a:cs typeface="Tw Cen MT"/>
              </a:rPr>
              <a:t>care </a:t>
            </a:r>
            <a:r>
              <a:rPr b="1" spc="-10" dirty="0">
                <a:solidFill>
                  <a:srgbClr val="000000"/>
                </a:solidFill>
                <a:latin typeface="Tw Cen MT"/>
                <a:cs typeface="Tw Cen MT"/>
              </a:rPr>
              <a:t>settings, </a:t>
            </a:r>
            <a:r>
              <a:rPr b="1" spc="-5" dirty="0">
                <a:solidFill>
                  <a:srgbClr val="000000"/>
                </a:solidFill>
                <a:latin typeface="Tw Cen MT"/>
                <a:cs typeface="Tw Cen MT"/>
              </a:rPr>
              <a:t>while linking </a:t>
            </a:r>
            <a:r>
              <a:rPr b="1" spc="10" dirty="0">
                <a:solidFill>
                  <a:srgbClr val="000000"/>
                </a:solidFill>
                <a:latin typeface="Tw Cen MT"/>
                <a:cs typeface="Tw Cen MT"/>
              </a:rPr>
              <a:t>that </a:t>
            </a:r>
            <a:r>
              <a:rPr b="1" spc="-5" dirty="0">
                <a:solidFill>
                  <a:srgbClr val="000000"/>
                </a:solidFill>
                <a:latin typeface="Tw Cen MT"/>
                <a:cs typeface="Tw Cen MT"/>
              </a:rPr>
              <a:t>work  </a:t>
            </a:r>
            <a:r>
              <a:rPr b="1" dirty="0">
                <a:solidFill>
                  <a:srgbClr val="000000"/>
                </a:solidFill>
                <a:latin typeface="Tw Cen MT"/>
                <a:cs typeface="Tw Cen MT"/>
              </a:rPr>
              <a:t>to </a:t>
            </a:r>
            <a:r>
              <a:rPr b="1" spc="-5" dirty="0">
                <a:solidFill>
                  <a:srgbClr val="000000"/>
                </a:solidFill>
                <a:latin typeface="Tw Cen MT"/>
                <a:cs typeface="Tw Cen MT"/>
              </a:rPr>
              <a:t>community </a:t>
            </a:r>
            <a:r>
              <a:rPr b="1" dirty="0">
                <a:solidFill>
                  <a:srgbClr val="000000"/>
                </a:solidFill>
                <a:latin typeface="Tw Cen MT"/>
                <a:cs typeface="Tw Cen MT"/>
              </a:rPr>
              <a:t>resources </a:t>
            </a:r>
            <a:r>
              <a:rPr b="1" spc="10" dirty="0">
                <a:solidFill>
                  <a:srgbClr val="000000"/>
                </a:solidFill>
                <a:latin typeface="Tw Cen MT"/>
                <a:cs typeface="Tw Cen MT"/>
              </a:rPr>
              <a:t>that </a:t>
            </a:r>
            <a:r>
              <a:rPr b="1" spc="-20" dirty="0">
                <a:solidFill>
                  <a:srgbClr val="000000"/>
                </a:solidFill>
                <a:latin typeface="Tw Cen MT"/>
                <a:cs typeface="Tw Cen MT"/>
              </a:rPr>
              <a:t>improve </a:t>
            </a:r>
            <a:r>
              <a:rPr b="1" spc="-5" dirty="0">
                <a:solidFill>
                  <a:srgbClr val="000000"/>
                </a:solidFill>
                <a:latin typeface="Tw Cen MT"/>
                <a:cs typeface="Tw Cen MT"/>
              </a:rPr>
              <a:t>the </a:t>
            </a:r>
            <a:r>
              <a:rPr b="1" dirty="0">
                <a:solidFill>
                  <a:srgbClr val="000000"/>
                </a:solidFill>
                <a:latin typeface="Tw Cen MT"/>
                <a:cs typeface="Tw Cen MT"/>
              </a:rPr>
              <a:t>health </a:t>
            </a:r>
            <a:r>
              <a:rPr b="1" spc="-5" dirty="0">
                <a:solidFill>
                  <a:srgbClr val="000000"/>
                </a:solidFill>
                <a:latin typeface="Tw Cen MT"/>
                <a:cs typeface="Tw Cen MT"/>
              </a:rPr>
              <a:t>of the whole  </a:t>
            </a:r>
            <a:r>
              <a:rPr b="1" dirty="0">
                <a:solidFill>
                  <a:srgbClr val="000000"/>
                </a:solidFill>
                <a:latin typeface="Tw Cen MT"/>
                <a:cs typeface="Tw Cen MT"/>
              </a:rPr>
              <a:t>population</a:t>
            </a:r>
            <a:endParaRPr sz="1650">
              <a:latin typeface="Tw Cen MT"/>
              <a:cs typeface="Tw Cen M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8966978" y="6333744"/>
            <a:ext cx="177165" cy="67310"/>
          </a:xfrm>
          <a:custGeom>
            <a:avLst/>
            <a:gdLst/>
            <a:ahLst/>
            <a:cxnLst/>
            <a:rect l="l" t="t" r="r" b="b"/>
            <a:pathLst>
              <a:path w="177165" h="67310">
                <a:moveTo>
                  <a:pt x="0" y="67055"/>
                </a:moveTo>
                <a:lnTo>
                  <a:pt x="177021" y="67055"/>
                </a:lnTo>
                <a:lnTo>
                  <a:pt x="177021"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0" y="6333744"/>
            <a:ext cx="8503285" cy="67310"/>
          </a:xfrm>
          <a:custGeom>
            <a:avLst/>
            <a:gdLst/>
            <a:ahLst/>
            <a:cxnLst/>
            <a:rect l="l" t="t" r="r" b="b"/>
            <a:pathLst>
              <a:path w="8503285" h="67310">
                <a:moveTo>
                  <a:pt x="0" y="67055"/>
                </a:moveTo>
                <a:lnTo>
                  <a:pt x="8503215" y="67055"/>
                </a:lnTo>
                <a:lnTo>
                  <a:pt x="8503215" y="0"/>
                </a:lnTo>
                <a:lnTo>
                  <a:pt x="0" y="0"/>
                </a:lnTo>
                <a:lnTo>
                  <a:pt x="0" y="67055"/>
                </a:lnTo>
                <a:close/>
              </a:path>
            </a:pathLst>
          </a:custGeom>
          <a:solidFill>
            <a:srgbClr val="4A66AC"/>
          </a:solidFill>
        </p:spPr>
        <p:txBody>
          <a:bodyPr wrap="square" lIns="0" tIns="0" rIns="0" bIns="0" rtlCol="0"/>
          <a:lstStyle/>
          <a:p>
            <a:endParaRPr/>
          </a:p>
        </p:txBody>
      </p:sp>
      <p:sp>
        <p:nvSpPr>
          <p:cNvPr id="5" name="object 5"/>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6" name="object 6"/>
          <p:cNvSpPr/>
          <p:nvPr/>
        </p:nvSpPr>
        <p:spPr>
          <a:xfrm>
            <a:off x="0" y="5679945"/>
            <a:ext cx="505459" cy="1178560"/>
          </a:xfrm>
          <a:custGeom>
            <a:avLst/>
            <a:gdLst/>
            <a:ahLst/>
            <a:cxnLst/>
            <a:rect l="l" t="t" r="r" b="b"/>
            <a:pathLst>
              <a:path w="505459" h="1178559">
                <a:moveTo>
                  <a:pt x="359659" y="1178054"/>
                </a:moveTo>
                <a:lnTo>
                  <a:pt x="0" y="1178054"/>
                </a:lnTo>
                <a:lnTo>
                  <a:pt x="0" y="0"/>
                </a:lnTo>
                <a:lnTo>
                  <a:pt x="505414" y="0"/>
                </a:lnTo>
                <a:lnTo>
                  <a:pt x="359659" y="1178054"/>
                </a:lnTo>
                <a:close/>
              </a:path>
            </a:pathLst>
          </a:custGeom>
          <a:solidFill>
            <a:srgbClr val="286CB2"/>
          </a:solidFill>
        </p:spPr>
        <p:txBody>
          <a:bodyPr wrap="square" lIns="0" tIns="0" rIns="0" bIns="0" rtlCol="0"/>
          <a:lstStyle/>
          <a:p>
            <a:endParaRPr/>
          </a:p>
        </p:txBody>
      </p:sp>
      <p:sp>
        <p:nvSpPr>
          <p:cNvPr id="7" name="object 7"/>
          <p:cNvSpPr/>
          <p:nvPr/>
        </p:nvSpPr>
        <p:spPr>
          <a:xfrm>
            <a:off x="353367" y="5679943"/>
            <a:ext cx="888365" cy="1178560"/>
          </a:xfrm>
          <a:custGeom>
            <a:avLst/>
            <a:gdLst/>
            <a:ahLst/>
            <a:cxnLst/>
            <a:rect l="l" t="t" r="r" b="b"/>
            <a:pathLst>
              <a:path w="888365" h="1178559">
                <a:moveTo>
                  <a:pt x="531392" y="1178057"/>
                </a:moveTo>
                <a:lnTo>
                  <a:pt x="0" y="1178057"/>
                </a:lnTo>
                <a:lnTo>
                  <a:pt x="143966" y="0"/>
                </a:lnTo>
                <a:lnTo>
                  <a:pt x="888178" y="0"/>
                </a:lnTo>
                <a:lnTo>
                  <a:pt x="531392" y="1178057"/>
                </a:lnTo>
                <a:close/>
              </a:path>
            </a:pathLst>
          </a:custGeom>
          <a:solidFill>
            <a:srgbClr val="005DA9"/>
          </a:solidFill>
        </p:spPr>
        <p:txBody>
          <a:bodyPr wrap="square" lIns="0" tIns="0" rIns="0" bIns="0" rtlCol="0"/>
          <a:lstStyle/>
          <a:p>
            <a:endParaRPr/>
          </a:p>
        </p:txBody>
      </p:sp>
      <p:sp>
        <p:nvSpPr>
          <p:cNvPr id="8" name="object 8"/>
          <p:cNvSpPr/>
          <p:nvPr/>
        </p:nvSpPr>
        <p:spPr>
          <a:xfrm>
            <a:off x="862303" y="5679943"/>
            <a:ext cx="1467485" cy="1178560"/>
          </a:xfrm>
          <a:custGeom>
            <a:avLst/>
            <a:gdLst/>
            <a:ahLst/>
            <a:cxnLst/>
            <a:rect l="l" t="t" r="r" b="b"/>
            <a:pathLst>
              <a:path w="1467485" h="1178559">
                <a:moveTo>
                  <a:pt x="798418" y="1178057"/>
                </a:moveTo>
                <a:lnTo>
                  <a:pt x="0" y="1178057"/>
                </a:lnTo>
                <a:lnTo>
                  <a:pt x="368409" y="0"/>
                </a:lnTo>
                <a:lnTo>
                  <a:pt x="1467280" y="0"/>
                </a:lnTo>
                <a:lnTo>
                  <a:pt x="798418" y="1178057"/>
                </a:lnTo>
                <a:close/>
              </a:path>
            </a:pathLst>
          </a:custGeom>
          <a:solidFill>
            <a:srgbClr val="3A71B5"/>
          </a:solidFill>
        </p:spPr>
        <p:txBody>
          <a:bodyPr wrap="square" lIns="0" tIns="0" rIns="0" bIns="0" rtlCol="0"/>
          <a:lstStyle/>
          <a:p>
            <a:endParaRPr/>
          </a:p>
        </p:txBody>
      </p:sp>
      <p:sp>
        <p:nvSpPr>
          <p:cNvPr id="9" name="object 9"/>
          <p:cNvSpPr/>
          <p:nvPr/>
        </p:nvSpPr>
        <p:spPr>
          <a:xfrm>
            <a:off x="1654429" y="5679944"/>
            <a:ext cx="1600200" cy="1178560"/>
          </a:xfrm>
          <a:custGeom>
            <a:avLst/>
            <a:gdLst/>
            <a:ahLst/>
            <a:cxnLst/>
            <a:rect l="l" t="t" r="r" b="b"/>
            <a:pathLst>
              <a:path w="1600200" h="1178559">
                <a:moveTo>
                  <a:pt x="680634" y="1178057"/>
                </a:moveTo>
                <a:lnTo>
                  <a:pt x="0" y="1178057"/>
                </a:lnTo>
                <a:lnTo>
                  <a:pt x="663497" y="0"/>
                </a:lnTo>
                <a:lnTo>
                  <a:pt x="1599866" y="0"/>
                </a:lnTo>
                <a:lnTo>
                  <a:pt x="680634" y="1178057"/>
                </a:lnTo>
                <a:close/>
              </a:path>
            </a:pathLst>
          </a:custGeom>
          <a:solidFill>
            <a:srgbClr val="005DA9"/>
          </a:solidFill>
        </p:spPr>
        <p:txBody>
          <a:bodyPr wrap="square" lIns="0" tIns="0" rIns="0" bIns="0" rtlCol="0"/>
          <a:lstStyle/>
          <a:p>
            <a:endParaRPr/>
          </a:p>
        </p:txBody>
      </p:sp>
      <p:sp>
        <p:nvSpPr>
          <p:cNvPr id="10" name="object 10"/>
          <p:cNvSpPr/>
          <p:nvPr/>
        </p:nvSpPr>
        <p:spPr>
          <a:xfrm>
            <a:off x="2326982" y="5679943"/>
            <a:ext cx="1272540" cy="1178560"/>
          </a:xfrm>
          <a:custGeom>
            <a:avLst/>
            <a:gdLst/>
            <a:ahLst/>
            <a:cxnLst/>
            <a:rect l="l" t="t" r="r" b="b"/>
            <a:pathLst>
              <a:path w="1272539" h="1178559">
                <a:moveTo>
                  <a:pt x="240069" y="1178054"/>
                </a:moveTo>
                <a:lnTo>
                  <a:pt x="0" y="1178054"/>
                </a:lnTo>
                <a:lnTo>
                  <a:pt x="936226" y="0"/>
                </a:lnTo>
                <a:lnTo>
                  <a:pt x="1271969" y="0"/>
                </a:lnTo>
                <a:lnTo>
                  <a:pt x="240069" y="1178054"/>
                </a:lnTo>
                <a:close/>
              </a:path>
            </a:pathLst>
          </a:custGeom>
          <a:solidFill>
            <a:srgbClr val="3A71B5"/>
          </a:solidFill>
        </p:spPr>
        <p:txBody>
          <a:bodyPr wrap="square" lIns="0" tIns="0" rIns="0" bIns="0" rtlCol="0"/>
          <a:lstStyle/>
          <a:p>
            <a:endParaRPr/>
          </a:p>
        </p:txBody>
      </p:sp>
      <p:sp>
        <p:nvSpPr>
          <p:cNvPr id="11" name="object 11"/>
          <p:cNvSpPr/>
          <p:nvPr/>
        </p:nvSpPr>
        <p:spPr>
          <a:xfrm>
            <a:off x="2320696" y="5679944"/>
            <a:ext cx="942975" cy="1178560"/>
          </a:xfrm>
          <a:custGeom>
            <a:avLst/>
            <a:gdLst/>
            <a:ahLst/>
            <a:cxnLst/>
            <a:rect l="l" t="t" r="r" b="b"/>
            <a:pathLst>
              <a:path w="942975" h="1178559">
                <a:moveTo>
                  <a:pt x="6294" y="1178054"/>
                </a:moveTo>
                <a:lnTo>
                  <a:pt x="0" y="1178054"/>
                </a:lnTo>
                <a:lnTo>
                  <a:pt x="933539" y="0"/>
                </a:lnTo>
                <a:lnTo>
                  <a:pt x="942518" y="0"/>
                </a:lnTo>
                <a:lnTo>
                  <a:pt x="6294" y="1178054"/>
                </a:lnTo>
                <a:close/>
              </a:path>
            </a:pathLst>
          </a:custGeom>
          <a:solidFill>
            <a:srgbClr val="3A71B5"/>
          </a:solidFill>
        </p:spPr>
        <p:txBody>
          <a:bodyPr wrap="square" lIns="0" tIns="0" rIns="0" bIns="0" rtlCol="0"/>
          <a:lstStyle/>
          <a:p>
            <a:endParaRPr/>
          </a:p>
        </p:txBody>
      </p:sp>
      <p:sp>
        <p:nvSpPr>
          <p:cNvPr id="12" name="object 12"/>
          <p:cNvSpPr/>
          <p:nvPr/>
        </p:nvSpPr>
        <p:spPr>
          <a:xfrm>
            <a:off x="2563469" y="5679944"/>
            <a:ext cx="2832735" cy="1178560"/>
          </a:xfrm>
          <a:custGeom>
            <a:avLst/>
            <a:gdLst/>
            <a:ahLst/>
            <a:cxnLst/>
            <a:rect l="l" t="t" r="r" b="b"/>
            <a:pathLst>
              <a:path w="2832735" h="1178559">
                <a:moveTo>
                  <a:pt x="1284876" y="1178054"/>
                </a:moveTo>
                <a:lnTo>
                  <a:pt x="0" y="1178054"/>
                </a:lnTo>
                <a:lnTo>
                  <a:pt x="1032799" y="0"/>
                </a:lnTo>
                <a:lnTo>
                  <a:pt x="2832731" y="0"/>
                </a:lnTo>
                <a:lnTo>
                  <a:pt x="1284876" y="1178054"/>
                </a:lnTo>
                <a:close/>
              </a:path>
            </a:pathLst>
          </a:custGeom>
          <a:solidFill>
            <a:srgbClr val="0E66AF"/>
          </a:solidFill>
        </p:spPr>
        <p:txBody>
          <a:bodyPr wrap="square" lIns="0" tIns="0" rIns="0" bIns="0" rtlCol="0"/>
          <a:lstStyle/>
          <a:p>
            <a:endParaRPr/>
          </a:p>
        </p:txBody>
      </p:sp>
      <p:sp>
        <p:nvSpPr>
          <p:cNvPr id="13" name="object 13"/>
          <p:cNvSpPr/>
          <p:nvPr/>
        </p:nvSpPr>
        <p:spPr>
          <a:xfrm>
            <a:off x="3819588" y="5679944"/>
            <a:ext cx="2545715" cy="1178560"/>
          </a:xfrm>
          <a:custGeom>
            <a:avLst/>
            <a:gdLst/>
            <a:ahLst/>
            <a:cxnLst/>
            <a:rect l="l" t="t" r="r" b="b"/>
            <a:pathLst>
              <a:path w="2545715" h="1178559">
                <a:moveTo>
                  <a:pt x="712107" y="1178054"/>
                </a:moveTo>
                <a:lnTo>
                  <a:pt x="0" y="1178054"/>
                </a:lnTo>
                <a:lnTo>
                  <a:pt x="1558586" y="0"/>
                </a:lnTo>
                <a:lnTo>
                  <a:pt x="2545216" y="0"/>
                </a:lnTo>
                <a:lnTo>
                  <a:pt x="712107" y="1178054"/>
                </a:lnTo>
                <a:close/>
              </a:path>
            </a:pathLst>
          </a:custGeom>
          <a:solidFill>
            <a:srgbClr val="005B99"/>
          </a:solidFill>
        </p:spPr>
        <p:txBody>
          <a:bodyPr wrap="square" lIns="0" tIns="0" rIns="0" bIns="0" rtlCol="0"/>
          <a:lstStyle/>
          <a:p>
            <a:endParaRPr/>
          </a:p>
        </p:txBody>
      </p:sp>
      <p:sp>
        <p:nvSpPr>
          <p:cNvPr id="14" name="object 14"/>
          <p:cNvSpPr/>
          <p:nvPr/>
        </p:nvSpPr>
        <p:spPr>
          <a:xfrm>
            <a:off x="4519993" y="5679945"/>
            <a:ext cx="4620895" cy="1178560"/>
          </a:xfrm>
          <a:custGeom>
            <a:avLst/>
            <a:gdLst/>
            <a:ahLst/>
            <a:cxnLst/>
            <a:rect l="l" t="t" r="r" b="b"/>
            <a:pathLst>
              <a:path w="4620895" h="1178559">
                <a:moveTo>
                  <a:pt x="4620449" y="1178054"/>
                </a:moveTo>
                <a:lnTo>
                  <a:pt x="0" y="1178054"/>
                </a:lnTo>
                <a:lnTo>
                  <a:pt x="1817008" y="0"/>
                </a:lnTo>
                <a:lnTo>
                  <a:pt x="4620449" y="0"/>
                </a:lnTo>
                <a:lnTo>
                  <a:pt x="4620449" y="1178054"/>
                </a:lnTo>
                <a:close/>
              </a:path>
            </a:pathLst>
          </a:custGeom>
          <a:solidFill>
            <a:srgbClr val="005DAA"/>
          </a:solidFill>
        </p:spPr>
        <p:txBody>
          <a:bodyPr wrap="square" lIns="0" tIns="0" rIns="0" bIns="0" rtlCol="0"/>
          <a:lstStyle/>
          <a:p>
            <a:endParaRPr/>
          </a:p>
        </p:txBody>
      </p:sp>
      <p:sp>
        <p:nvSpPr>
          <p:cNvPr id="15" name="object 15"/>
          <p:cNvSpPr/>
          <p:nvPr/>
        </p:nvSpPr>
        <p:spPr>
          <a:xfrm>
            <a:off x="7792304" y="5784110"/>
            <a:ext cx="1267260" cy="967373"/>
          </a:xfrm>
          <a:prstGeom prst="rect">
            <a:avLst/>
          </a:prstGeom>
          <a:blipFill>
            <a:blip r:embed="rId2" cstate="print"/>
            <a:stretch>
              <a:fillRect/>
            </a:stretch>
          </a:blipFill>
        </p:spPr>
        <p:txBody>
          <a:bodyPr wrap="square" lIns="0" tIns="0" rIns="0" bIns="0" rtlCol="0"/>
          <a:lstStyle/>
          <a:p>
            <a:endParaRPr/>
          </a:p>
        </p:txBody>
      </p:sp>
      <p:sp>
        <p:nvSpPr>
          <p:cNvPr id="16" name="object 16"/>
          <p:cNvSpPr/>
          <p:nvPr/>
        </p:nvSpPr>
        <p:spPr>
          <a:xfrm>
            <a:off x="8500516" y="6075070"/>
            <a:ext cx="485330" cy="463327"/>
          </a:xfrm>
          <a:prstGeom prst="rect">
            <a:avLst/>
          </a:prstGeom>
          <a:blipFill>
            <a:blip r:embed="rId3" cstate="print"/>
            <a:stretch>
              <a:fillRect/>
            </a:stretch>
          </a:blipFill>
        </p:spPr>
        <p:txBody>
          <a:bodyPr wrap="square" lIns="0" tIns="0" rIns="0" bIns="0" rtlCol="0"/>
          <a:lstStyle/>
          <a:p>
            <a:endParaRPr/>
          </a:p>
        </p:txBody>
      </p:sp>
      <p:sp>
        <p:nvSpPr>
          <p:cNvPr id="17" name="object 17"/>
          <p:cNvSpPr/>
          <p:nvPr/>
        </p:nvSpPr>
        <p:spPr>
          <a:xfrm>
            <a:off x="7792291" y="5784134"/>
            <a:ext cx="1267260" cy="967373"/>
          </a:xfrm>
          <a:prstGeom prst="rect">
            <a:avLst/>
          </a:prstGeom>
          <a:blipFill>
            <a:blip r:embed="rId4" cstate="print"/>
            <a:stretch>
              <a:fillRect/>
            </a:stretch>
          </a:blipFill>
        </p:spPr>
        <p:txBody>
          <a:bodyPr wrap="square" lIns="0" tIns="0" rIns="0" bIns="0" rtlCol="0"/>
          <a:lstStyle/>
          <a:p>
            <a:endParaRPr/>
          </a:p>
        </p:txBody>
      </p:sp>
      <p:sp>
        <p:nvSpPr>
          <p:cNvPr id="18" name="object 18"/>
          <p:cNvSpPr/>
          <p:nvPr/>
        </p:nvSpPr>
        <p:spPr>
          <a:xfrm>
            <a:off x="8500516" y="6075095"/>
            <a:ext cx="485330" cy="463326"/>
          </a:xfrm>
          <a:prstGeom prst="rect">
            <a:avLst/>
          </a:prstGeom>
          <a:blipFill>
            <a:blip r:embed="rId3" cstate="print"/>
            <a:stretch>
              <a:fillRect/>
            </a:stretch>
          </a:blipFill>
        </p:spPr>
        <p:txBody>
          <a:bodyPr wrap="square" lIns="0" tIns="0" rIns="0" bIns="0" rtlCol="0"/>
          <a:lstStyle/>
          <a:p>
            <a:endParaRPr/>
          </a:p>
        </p:txBody>
      </p:sp>
      <p:sp>
        <p:nvSpPr>
          <p:cNvPr id="19" name="object 19"/>
          <p:cNvSpPr txBox="1"/>
          <p:nvPr/>
        </p:nvSpPr>
        <p:spPr>
          <a:xfrm>
            <a:off x="205958" y="3696474"/>
            <a:ext cx="2720975" cy="662305"/>
          </a:xfrm>
          <a:prstGeom prst="rect">
            <a:avLst/>
          </a:prstGeom>
        </p:spPr>
        <p:txBody>
          <a:bodyPr vert="horz" wrap="square" lIns="0" tIns="0" rIns="0" bIns="0" rtlCol="0">
            <a:spAutoFit/>
          </a:bodyPr>
          <a:lstStyle/>
          <a:p>
            <a:pPr marL="12700" marR="141605">
              <a:lnSpc>
                <a:spcPct val="100000"/>
              </a:lnSpc>
            </a:pPr>
            <a:r>
              <a:rPr sz="1400" b="1" spc="-5" dirty="0">
                <a:latin typeface="Calibri"/>
                <a:cs typeface="Calibri"/>
              </a:rPr>
              <a:t>For more information, contact</a:t>
            </a:r>
            <a:r>
              <a:rPr sz="1400" b="1" spc="-125" dirty="0">
                <a:latin typeface="Calibri"/>
                <a:cs typeface="Calibri"/>
              </a:rPr>
              <a:t> </a:t>
            </a:r>
            <a:r>
              <a:rPr sz="1400" b="1" dirty="0">
                <a:latin typeface="Calibri"/>
                <a:cs typeface="Calibri"/>
              </a:rPr>
              <a:t>CDC  </a:t>
            </a:r>
            <a:r>
              <a:rPr sz="1400" b="1" spc="-5" dirty="0">
                <a:latin typeface="Calibri"/>
                <a:cs typeface="Calibri"/>
              </a:rPr>
              <a:t>1-800-CDC-INFO</a:t>
            </a:r>
            <a:r>
              <a:rPr sz="1400" b="1" spc="-60" dirty="0">
                <a:latin typeface="Calibri"/>
                <a:cs typeface="Calibri"/>
              </a:rPr>
              <a:t> </a:t>
            </a:r>
            <a:r>
              <a:rPr sz="1400" b="1" spc="-5" dirty="0">
                <a:latin typeface="Calibri"/>
                <a:cs typeface="Calibri"/>
              </a:rPr>
              <a:t>(232-4636)</a:t>
            </a:r>
            <a:endParaRPr sz="1400">
              <a:latin typeface="Calibri"/>
              <a:cs typeface="Calibri"/>
            </a:endParaRPr>
          </a:p>
          <a:p>
            <a:pPr marL="12700">
              <a:lnSpc>
                <a:spcPct val="100000"/>
              </a:lnSpc>
              <a:tabLst>
                <a:tab pos="1713230" algn="l"/>
              </a:tabLst>
            </a:pPr>
            <a:r>
              <a:rPr sz="1400" b="1" spc="-20" dirty="0">
                <a:latin typeface="Calibri"/>
                <a:cs typeface="Calibri"/>
              </a:rPr>
              <a:t>TTY: </a:t>
            </a:r>
            <a:r>
              <a:rPr sz="1400" b="1" spc="15" dirty="0">
                <a:latin typeface="Calibri"/>
                <a:cs typeface="Calibri"/>
              </a:rPr>
              <a:t> </a:t>
            </a:r>
            <a:r>
              <a:rPr sz="1400" b="1" spc="-5" dirty="0">
                <a:latin typeface="Calibri"/>
                <a:cs typeface="Calibri"/>
              </a:rPr>
              <a:t>1-888-232-6348	</a:t>
            </a:r>
            <a:r>
              <a:rPr sz="1400" b="1" spc="-10" dirty="0">
                <a:latin typeface="Calibri"/>
                <a:cs typeface="Calibri"/>
                <a:hlinkClick r:id="rId5"/>
              </a:rPr>
              <a:t>www.cdc.gov</a:t>
            </a:r>
            <a:endParaRPr sz="1400">
              <a:latin typeface="Calibri"/>
              <a:cs typeface="Calibri"/>
            </a:endParaRPr>
          </a:p>
        </p:txBody>
      </p:sp>
      <p:sp>
        <p:nvSpPr>
          <p:cNvPr id="20" name="object 20"/>
          <p:cNvSpPr txBox="1"/>
          <p:nvPr/>
        </p:nvSpPr>
        <p:spPr>
          <a:xfrm>
            <a:off x="0" y="4341876"/>
            <a:ext cx="9144000" cy="2516505"/>
          </a:xfrm>
          <a:prstGeom prst="rect">
            <a:avLst/>
          </a:prstGeom>
        </p:spPr>
        <p:txBody>
          <a:bodyPr vert="horz" wrap="square" lIns="0" tIns="0" rIns="0" bIns="0" rtlCol="0">
            <a:spAutoFit/>
          </a:bodyPr>
          <a:lstStyle/>
          <a:p>
            <a:pPr>
              <a:lnSpc>
                <a:spcPct val="100000"/>
              </a:lnSpc>
            </a:pPr>
            <a:endParaRPr sz="1200">
              <a:latin typeface="Times New Roman"/>
              <a:cs typeface="Times New Roman"/>
            </a:endParaRPr>
          </a:p>
          <a:p>
            <a:pPr>
              <a:lnSpc>
                <a:spcPct val="100000"/>
              </a:lnSpc>
            </a:pPr>
            <a:endParaRPr sz="1700">
              <a:latin typeface="Times New Roman"/>
              <a:cs typeface="Times New Roman"/>
            </a:endParaRPr>
          </a:p>
          <a:p>
            <a:pPr marL="218440" marR="2480945">
              <a:lnSpc>
                <a:spcPct val="100000"/>
              </a:lnSpc>
            </a:pPr>
            <a:r>
              <a:rPr sz="1200" dirty="0">
                <a:solidFill>
                  <a:srgbClr val="695E4A"/>
                </a:solidFill>
                <a:latin typeface="Calibri"/>
                <a:cs typeface="Calibri"/>
              </a:rPr>
              <a:t>The findings and </a:t>
            </a:r>
            <a:r>
              <a:rPr sz="1200" spc="-5" dirty="0">
                <a:solidFill>
                  <a:srgbClr val="695E4A"/>
                </a:solidFill>
                <a:latin typeface="Calibri"/>
                <a:cs typeface="Calibri"/>
              </a:rPr>
              <a:t>conclusions </a:t>
            </a:r>
            <a:r>
              <a:rPr sz="1200" dirty="0">
                <a:solidFill>
                  <a:srgbClr val="695E4A"/>
                </a:solidFill>
                <a:latin typeface="Calibri"/>
                <a:cs typeface="Calibri"/>
              </a:rPr>
              <a:t>in this </a:t>
            </a:r>
            <a:r>
              <a:rPr sz="1200" spc="-5" dirty="0">
                <a:solidFill>
                  <a:srgbClr val="695E4A"/>
                </a:solidFill>
                <a:latin typeface="Calibri"/>
                <a:cs typeface="Calibri"/>
              </a:rPr>
              <a:t>report are </a:t>
            </a:r>
            <a:r>
              <a:rPr sz="1200" dirty="0">
                <a:solidFill>
                  <a:srgbClr val="695E4A"/>
                </a:solidFill>
                <a:latin typeface="Calibri"/>
                <a:cs typeface="Calibri"/>
              </a:rPr>
              <a:t>those of the </a:t>
            </a:r>
            <a:r>
              <a:rPr sz="1200" spc="-5" dirty="0">
                <a:solidFill>
                  <a:srgbClr val="695E4A"/>
                </a:solidFill>
                <a:latin typeface="Calibri"/>
                <a:cs typeface="Calibri"/>
              </a:rPr>
              <a:t>authors </a:t>
            </a:r>
            <a:r>
              <a:rPr sz="1200" dirty="0">
                <a:solidFill>
                  <a:srgbClr val="695E4A"/>
                </a:solidFill>
                <a:latin typeface="Calibri"/>
                <a:cs typeface="Calibri"/>
              </a:rPr>
              <a:t>and do not </a:t>
            </a:r>
            <a:r>
              <a:rPr sz="1200" spc="-5" dirty="0">
                <a:solidFill>
                  <a:srgbClr val="695E4A"/>
                </a:solidFill>
                <a:latin typeface="Calibri"/>
                <a:cs typeface="Calibri"/>
              </a:rPr>
              <a:t>necessarily represent </a:t>
            </a:r>
            <a:r>
              <a:rPr sz="1200" spc="5" dirty="0">
                <a:solidFill>
                  <a:srgbClr val="695E4A"/>
                </a:solidFill>
                <a:latin typeface="Calibri"/>
                <a:cs typeface="Calibri"/>
              </a:rPr>
              <a:t>the  </a:t>
            </a:r>
            <a:r>
              <a:rPr sz="1200" spc="-5" dirty="0">
                <a:solidFill>
                  <a:srgbClr val="695E4A"/>
                </a:solidFill>
                <a:latin typeface="Calibri"/>
                <a:cs typeface="Calibri"/>
              </a:rPr>
              <a:t>official </a:t>
            </a:r>
            <a:r>
              <a:rPr sz="1200" dirty="0">
                <a:solidFill>
                  <a:srgbClr val="695E4A"/>
                </a:solidFill>
                <a:latin typeface="Calibri"/>
                <a:cs typeface="Calibri"/>
              </a:rPr>
              <a:t>position of the </a:t>
            </a:r>
            <a:r>
              <a:rPr sz="1200" spc="-10" dirty="0">
                <a:solidFill>
                  <a:srgbClr val="695E4A"/>
                </a:solidFill>
                <a:latin typeface="Calibri"/>
                <a:cs typeface="Calibri"/>
              </a:rPr>
              <a:t>Centers for </a:t>
            </a:r>
            <a:r>
              <a:rPr sz="1200" spc="-5" dirty="0">
                <a:solidFill>
                  <a:srgbClr val="695E4A"/>
                </a:solidFill>
                <a:latin typeface="Calibri"/>
                <a:cs typeface="Calibri"/>
              </a:rPr>
              <a:t>Disease Control </a:t>
            </a:r>
            <a:r>
              <a:rPr sz="1200" dirty="0">
                <a:solidFill>
                  <a:srgbClr val="695E4A"/>
                </a:solidFill>
                <a:latin typeface="Calibri"/>
                <a:cs typeface="Calibri"/>
              </a:rPr>
              <a:t>and</a:t>
            </a:r>
            <a:r>
              <a:rPr sz="1200" spc="-30" dirty="0">
                <a:solidFill>
                  <a:srgbClr val="695E4A"/>
                </a:solidFill>
                <a:latin typeface="Calibri"/>
                <a:cs typeface="Calibri"/>
              </a:rPr>
              <a:t> </a:t>
            </a:r>
            <a:r>
              <a:rPr sz="1200" spc="-5" dirty="0">
                <a:solidFill>
                  <a:srgbClr val="695E4A"/>
                </a:solidFill>
                <a:latin typeface="Calibri"/>
                <a:cs typeface="Calibri"/>
              </a:rPr>
              <a:t>Prevention.</a:t>
            </a:r>
            <a:endParaRPr sz="1200">
              <a:latin typeface="Calibri"/>
              <a:cs typeface="Calibri"/>
            </a:endParaRPr>
          </a:p>
        </p:txBody>
      </p:sp>
      <p:sp>
        <p:nvSpPr>
          <p:cNvPr id="21" name="object 21"/>
          <p:cNvSpPr/>
          <p:nvPr/>
        </p:nvSpPr>
        <p:spPr>
          <a:xfrm>
            <a:off x="0" y="4341876"/>
            <a:ext cx="9144000" cy="2516123"/>
          </a:xfrm>
          <a:prstGeom prst="rect">
            <a:avLst/>
          </a:prstGeom>
          <a:blipFill>
            <a:blip r:embed="rId6" cstate="print"/>
            <a:stretch>
              <a:fillRect/>
            </a:stretch>
          </a:blipFill>
        </p:spPr>
        <p:txBody>
          <a:bodyPr wrap="square" lIns="0" tIns="0" rIns="0" bIns="0" rtlCol="0"/>
          <a:lstStyle/>
          <a:p>
            <a:endParaRPr/>
          </a:p>
        </p:txBody>
      </p:sp>
      <p:sp>
        <p:nvSpPr>
          <p:cNvPr id="22" name="object 22"/>
          <p:cNvSpPr/>
          <p:nvPr/>
        </p:nvSpPr>
        <p:spPr>
          <a:xfrm>
            <a:off x="0" y="5990844"/>
            <a:ext cx="9144000" cy="867155"/>
          </a:xfrm>
          <a:prstGeom prst="rect">
            <a:avLst/>
          </a:prstGeom>
          <a:blipFill>
            <a:blip r:embed="rId7" cstate="print"/>
            <a:stretch>
              <a:fillRect/>
            </a:stretch>
          </a:blipFill>
        </p:spPr>
        <p:txBody>
          <a:bodyPr wrap="square" lIns="0" tIns="0" rIns="0" bIns="0" rtlCol="0"/>
          <a:lstStyle/>
          <a:p>
            <a:endParaRPr/>
          </a:p>
        </p:txBody>
      </p:sp>
      <p:sp>
        <p:nvSpPr>
          <p:cNvPr id="23" name="object 23"/>
          <p:cNvSpPr txBox="1">
            <a:spLocks noGrp="1"/>
          </p:cNvSpPr>
          <p:nvPr>
            <p:ph type="title"/>
          </p:nvPr>
        </p:nvSpPr>
        <p:spPr>
          <a:xfrm>
            <a:off x="2031364" y="1077086"/>
            <a:ext cx="5264785" cy="567690"/>
          </a:xfrm>
          <a:prstGeom prst="rect">
            <a:avLst/>
          </a:prstGeom>
        </p:spPr>
        <p:txBody>
          <a:bodyPr vert="horz" wrap="square" lIns="0" tIns="0" rIns="0" bIns="0" rtlCol="0">
            <a:spAutoFit/>
          </a:bodyPr>
          <a:lstStyle/>
          <a:p>
            <a:pPr marL="12700">
              <a:lnSpc>
                <a:spcPct val="100000"/>
              </a:lnSpc>
            </a:pPr>
            <a:r>
              <a:rPr sz="3600" spc="-5" dirty="0">
                <a:solidFill>
                  <a:srgbClr val="000000"/>
                </a:solidFill>
                <a:latin typeface="Tw Cen MT"/>
                <a:cs typeface="Tw Cen MT"/>
              </a:rPr>
              <a:t>QUESTIONS </a:t>
            </a:r>
            <a:r>
              <a:rPr sz="3600" dirty="0">
                <a:solidFill>
                  <a:srgbClr val="000000"/>
                </a:solidFill>
                <a:latin typeface="Tw Cen MT"/>
                <a:cs typeface="Tw Cen MT"/>
              </a:rPr>
              <a:t>&amp;</a:t>
            </a:r>
            <a:r>
              <a:rPr sz="3600" spc="-85" dirty="0">
                <a:solidFill>
                  <a:srgbClr val="000000"/>
                </a:solidFill>
                <a:latin typeface="Tw Cen MT"/>
                <a:cs typeface="Tw Cen MT"/>
              </a:rPr>
              <a:t> </a:t>
            </a:r>
            <a:r>
              <a:rPr sz="3600" spc="-5" dirty="0">
                <a:solidFill>
                  <a:srgbClr val="000000"/>
                </a:solidFill>
                <a:latin typeface="Tw Cen MT"/>
                <a:cs typeface="Tw Cen MT"/>
              </a:rPr>
              <a:t>COMMENTS?</a:t>
            </a:r>
            <a:endParaRPr sz="3600">
              <a:latin typeface="Tw Cen MT"/>
              <a:cs typeface="Tw Cen MT"/>
            </a:endParaRPr>
          </a:p>
        </p:txBody>
      </p:sp>
      <p:sp>
        <p:nvSpPr>
          <p:cNvPr id="24" name="object 24"/>
          <p:cNvSpPr/>
          <p:nvPr/>
        </p:nvSpPr>
        <p:spPr>
          <a:xfrm>
            <a:off x="3195827" y="1984248"/>
            <a:ext cx="2752344" cy="2077212"/>
          </a:xfrm>
          <a:prstGeom prst="rect">
            <a:avLst/>
          </a:prstGeom>
          <a:blipFill>
            <a:blip r:embed="rId8" cstate="print"/>
            <a:stretch>
              <a:fillRect/>
            </a:stretch>
          </a:blipFill>
        </p:spPr>
        <p:txBody>
          <a:bodyPr wrap="square" lIns="0" tIns="0" rIns="0" bIns="0" rtlCol="0"/>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78739" y="6643116"/>
            <a:ext cx="688340" cy="203200"/>
          </a:xfrm>
          <a:prstGeom prst="rect">
            <a:avLst/>
          </a:prstGeom>
        </p:spPr>
        <p:txBody>
          <a:bodyPr vert="horz" wrap="square" lIns="0" tIns="0" rIns="0" bIns="0" rtlCol="0">
            <a:spAutoFit/>
          </a:bodyPr>
          <a:lstStyle/>
          <a:p>
            <a:pPr marL="12700">
              <a:lnSpc>
                <a:spcPct val="100000"/>
              </a:lnSpc>
            </a:pPr>
            <a:r>
              <a:rPr sz="1200" dirty="0">
                <a:solidFill>
                  <a:srgbClr val="F2F2F2"/>
                </a:solidFill>
                <a:latin typeface="Calibri"/>
                <a:cs typeface="Calibri"/>
              </a:rPr>
              <a:t>7/20/2016</a:t>
            </a:r>
            <a:endParaRPr sz="1200">
              <a:latin typeface="Calibri"/>
              <a:cs typeface="Calibri"/>
            </a:endParaRPr>
          </a:p>
        </p:txBody>
      </p:sp>
      <p:sp>
        <p:nvSpPr>
          <p:cNvPr id="4" name="object 4"/>
          <p:cNvSpPr txBox="1"/>
          <p:nvPr/>
        </p:nvSpPr>
        <p:spPr>
          <a:xfrm>
            <a:off x="8790558" y="6652804"/>
            <a:ext cx="196215" cy="200660"/>
          </a:xfrm>
          <a:prstGeom prst="rect">
            <a:avLst/>
          </a:prstGeom>
        </p:spPr>
        <p:txBody>
          <a:bodyPr vert="horz" wrap="square" lIns="0" tIns="0" rIns="0" bIns="0" rtlCol="0">
            <a:spAutoFit/>
          </a:bodyPr>
          <a:lstStyle/>
          <a:p>
            <a:pPr marL="12700">
              <a:lnSpc>
                <a:spcPct val="100000"/>
              </a:lnSpc>
            </a:pPr>
            <a:r>
              <a:rPr sz="1200" spc="-5" dirty="0">
                <a:solidFill>
                  <a:srgbClr val="F2F2F2"/>
                </a:solidFill>
                <a:latin typeface="Century"/>
                <a:cs typeface="Century"/>
              </a:rPr>
              <a:t>23</a:t>
            </a:r>
            <a:endParaRPr sz="1200">
              <a:latin typeface="Century"/>
              <a:cs typeface="Century"/>
            </a:endParaRPr>
          </a:p>
        </p:txBody>
      </p:sp>
      <p:sp>
        <p:nvSpPr>
          <p:cNvPr id="5" name="object 5"/>
          <p:cNvSpPr txBox="1">
            <a:spLocks noGrp="1"/>
          </p:cNvSpPr>
          <p:nvPr>
            <p:ph type="title"/>
          </p:nvPr>
        </p:nvSpPr>
        <p:spPr>
          <a:xfrm>
            <a:off x="2496515" y="1845564"/>
            <a:ext cx="4063365" cy="1470025"/>
          </a:xfrm>
          <a:prstGeom prst="rect">
            <a:avLst/>
          </a:prstGeom>
        </p:spPr>
        <p:txBody>
          <a:bodyPr vert="horz" wrap="square" lIns="0" tIns="0" rIns="0" bIns="0" rtlCol="0">
            <a:spAutoFit/>
          </a:bodyPr>
          <a:lstStyle/>
          <a:p>
            <a:pPr marL="12700" marR="5080" algn="ctr">
              <a:lnSpc>
                <a:spcPct val="100000"/>
              </a:lnSpc>
            </a:pPr>
            <a:r>
              <a:rPr sz="3600" b="1" spc="-5" dirty="0">
                <a:solidFill>
                  <a:srgbClr val="073759"/>
                </a:solidFill>
                <a:latin typeface="Calibri"/>
                <a:cs typeface="Calibri"/>
              </a:rPr>
              <a:t>Healthier</a:t>
            </a:r>
            <a:r>
              <a:rPr sz="3600" b="1" spc="-60" dirty="0">
                <a:solidFill>
                  <a:srgbClr val="073759"/>
                </a:solidFill>
                <a:latin typeface="Calibri"/>
                <a:cs typeface="Calibri"/>
              </a:rPr>
              <a:t> </a:t>
            </a:r>
            <a:r>
              <a:rPr sz="3600" b="1" spc="-10" dirty="0">
                <a:solidFill>
                  <a:srgbClr val="073759"/>
                </a:solidFill>
                <a:latin typeface="Calibri"/>
                <a:cs typeface="Calibri"/>
              </a:rPr>
              <a:t>Employees,  </a:t>
            </a:r>
            <a:r>
              <a:rPr sz="3600" b="1" spc="-5" dirty="0">
                <a:solidFill>
                  <a:srgbClr val="073759"/>
                </a:solidFill>
                <a:latin typeface="Calibri"/>
                <a:cs typeface="Calibri"/>
              </a:rPr>
              <a:t>Healthier</a:t>
            </a:r>
            <a:r>
              <a:rPr sz="3600" b="1" spc="-60" dirty="0">
                <a:solidFill>
                  <a:srgbClr val="073759"/>
                </a:solidFill>
                <a:latin typeface="Calibri"/>
                <a:cs typeface="Calibri"/>
              </a:rPr>
              <a:t> </a:t>
            </a:r>
            <a:r>
              <a:rPr sz="3600" b="1" spc="-5" dirty="0">
                <a:solidFill>
                  <a:srgbClr val="073759"/>
                </a:solidFill>
                <a:latin typeface="Calibri"/>
                <a:cs typeface="Calibri"/>
              </a:rPr>
              <a:t>Americans</a:t>
            </a:r>
            <a:endParaRPr sz="3600">
              <a:latin typeface="Calibri"/>
              <a:cs typeface="Calibri"/>
            </a:endParaRPr>
          </a:p>
          <a:p>
            <a:pPr marL="86360" algn="ctr">
              <a:lnSpc>
                <a:spcPts val="2710"/>
              </a:lnSpc>
            </a:pPr>
            <a:r>
              <a:rPr b="1" i="1" spc="-25" dirty="0">
                <a:solidFill>
                  <a:srgbClr val="808080"/>
                </a:solidFill>
                <a:latin typeface="Calibri"/>
                <a:cs typeface="Calibri"/>
              </a:rPr>
              <a:t>OPM’s </a:t>
            </a:r>
            <a:r>
              <a:rPr b="1" i="1" dirty="0">
                <a:solidFill>
                  <a:srgbClr val="808080"/>
                </a:solidFill>
                <a:latin typeface="Calibri"/>
                <a:cs typeface="Calibri"/>
              </a:rPr>
              <a:t>5 </a:t>
            </a:r>
            <a:r>
              <a:rPr b="1" i="1" spc="-5" dirty="0">
                <a:solidFill>
                  <a:srgbClr val="808080"/>
                </a:solidFill>
                <a:latin typeface="Calibri"/>
                <a:cs typeface="Calibri"/>
              </a:rPr>
              <a:t>year quality</a:t>
            </a:r>
            <a:r>
              <a:rPr b="1" i="1" spc="-45" dirty="0">
                <a:solidFill>
                  <a:srgbClr val="808080"/>
                </a:solidFill>
                <a:latin typeface="Calibri"/>
                <a:cs typeface="Calibri"/>
              </a:rPr>
              <a:t> </a:t>
            </a:r>
            <a:r>
              <a:rPr b="1" i="1" spc="-15" dirty="0">
                <a:solidFill>
                  <a:srgbClr val="808080"/>
                </a:solidFill>
                <a:latin typeface="Calibri"/>
                <a:cs typeface="Calibri"/>
              </a:rPr>
              <a:t>journey</a:t>
            </a:r>
          </a:p>
        </p:txBody>
      </p:sp>
      <p:sp>
        <p:nvSpPr>
          <p:cNvPr id="6" name="object 6"/>
          <p:cNvSpPr txBox="1"/>
          <p:nvPr/>
        </p:nvSpPr>
        <p:spPr>
          <a:xfrm>
            <a:off x="6046012" y="5138420"/>
            <a:ext cx="2266315" cy="754380"/>
          </a:xfrm>
          <a:prstGeom prst="rect">
            <a:avLst/>
          </a:prstGeom>
        </p:spPr>
        <p:txBody>
          <a:bodyPr vert="horz" wrap="square" lIns="0" tIns="0" rIns="0" bIns="0" rtlCol="0">
            <a:spAutoFit/>
          </a:bodyPr>
          <a:lstStyle/>
          <a:p>
            <a:pPr marL="12700" marR="5080">
              <a:lnSpc>
                <a:spcPct val="100000"/>
              </a:lnSpc>
            </a:pPr>
            <a:r>
              <a:rPr sz="1600" b="1" spc="-10" dirty="0">
                <a:solidFill>
                  <a:srgbClr val="595958"/>
                </a:solidFill>
                <a:latin typeface="Calibri"/>
                <a:cs typeface="Calibri"/>
              </a:rPr>
              <a:t>Christine </a:t>
            </a:r>
            <a:r>
              <a:rPr sz="1600" b="1" spc="-5" dirty="0">
                <a:solidFill>
                  <a:srgbClr val="595958"/>
                </a:solidFill>
                <a:latin typeface="Calibri"/>
                <a:cs typeface="Calibri"/>
              </a:rPr>
              <a:t>S. </a:t>
            </a:r>
            <a:r>
              <a:rPr sz="1600" b="1" spc="-15" dirty="0">
                <a:solidFill>
                  <a:srgbClr val="595958"/>
                </a:solidFill>
                <a:latin typeface="Calibri"/>
                <a:cs typeface="Calibri"/>
              </a:rPr>
              <a:t>Hunter </a:t>
            </a:r>
            <a:r>
              <a:rPr sz="1600" b="1" spc="-10" dirty="0">
                <a:solidFill>
                  <a:srgbClr val="595958"/>
                </a:solidFill>
                <a:latin typeface="Calibri"/>
                <a:cs typeface="Calibri"/>
              </a:rPr>
              <a:t>MD  </a:t>
            </a:r>
            <a:r>
              <a:rPr sz="1600" b="1" spc="-5" dirty="0">
                <a:solidFill>
                  <a:srgbClr val="595958"/>
                </a:solidFill>
                <a:latin typeface="Calibri"/>
                <a:cs typeface="Calibri"/>
              </a:rPr>
              <a:t>OPM </a:t>
            </a:r>
            <a:r>
              <a:rPr sz="1600" b="1" spc="-10" dirty="0">
                <a:solidFill>
                  <a:srgbClr val="595958"/>
                </a:solidFill>
                <a:latin typeface="Calibri"/>
                <a:cs typeface="Calibri"/>
              </a:rPr>
              <a:t>Chief </a:t>
            </a:r>
            <a:r>
              <a:rPr sz="1600" b="1" spc="-5" dirty="0">
                <a:solidFill>
                  <a:srgbClr val="595958"/>
                </a:solidFill>
                <a:latin typeface="Calibri"/>
                <a:cs typeface="Calibri"/>
              </a:rPr>
              <a:t>Medical Officer  July 21,</a:t>
            </a:r>
            <a:r>
              <a:rPr sz="1600" b="1" spc="-55" dirty="0">
                <a:solidFill>
                  <a:srgbClr val="595958"/>
                </a:solidFill>
                <a:latin typeface="Calibri"/>
                <a:cs typeface="Calibri"/>
              </a:rPr>
              <a:t> </a:t>
            </a:r>
            <a:r>
              <a:rPr sz="1600" b="1" spc="-10" dirty="0">
                <a:solidFill>
                  <a:srgbClr val="595958"/>
                </a:solidFill>
                <a:latin typeface="Calibri"/>
                <a:cs typeface="Calibri"/>
              </a:rPr>
              <a:t>2016</a:t>
            </a:r>
            <a:endParaRPr sz="1600">
              <a:latin typeface="Calibri"/>
              <a:cs typeface="Calibri"/>
            </a:endParaRPr>
          </a:p>
        </p:txBody>
      </p:sp>
      <p:sp>
        <p:nvSpPr>
          <p:cNvPr id="7" name="object 7"/>
          <p:cNvSpPr/>
          <p:nvPr/>
        </p:nvSpPr>
        <p:spPr>
          <a:xfrm>
            <a:off x="1255775" y="3838968"/>
            <a:ext cx="2670048" cy="2289035"/>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1447800" y="4030992"/>
            <a:ext cx="2286000" cy="1904987"/>
          </a:xfrm>
          <a:prstGeom prst="rect">
            <a:avLst/>
          </a:prstGeom>
          <a:blipFill>
            <a:blip r:embed="rId4" cstate="print"/>
            <a:stretch>
              <a:fillRect/>
            </a:stretch>
          </a:blipFill>
        </p:spPr>
        <p:txBody>
          <a:bodyPr wrap="square" lIns="0" tIns="0" rIns="0" bIns="0" rtlCol="0"/>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09600"/>
            <a:ext cx="9144000" cy="640080"/>
          </a:xfrm>
          <a:custGeom>
            <a:avLst/>
            <a:gdLst/>
            <a:ahLst/>
            <a:cxnLst/>
            <a:rect l="l" t="t" r="r" b="b"/>
            <a:pathLst>
              <a:path w="9144000" h="640080">
                <a:moveTo>
                  <a:pt x="0" y="640079"/>
                </a:moveTo>
                <a:lnTo>
                  <a:pt x="9144000" y="640079"/>
                </a:lnTo>
                <a:lnTo>
                  <a:pt x="9144000" y="0"/>
                </a:lnTo>
                <a:lnTo>
                  <a:pt x="0" y="0"/>
                </a:lnTo>
                <a:lnTo>
                  <a:pt x="0" y="640079"/>
                </a:lnTo>
                <a:close/>
              </a:path>
            </a:pathLst>
          </a:custGeom>
          <a:solidFill>
            <a:srgbClr val="DADADA"/>
          </a:solid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339534" rIns="0" bIns="0" rtlCol="0">
            <a:spAutoFit/>
          </a:bodyPr>
          <a:lstStyle/>
          <a:p>
            <a:pPr marL="918210">
              <a:lnSpc>
                <a:spcPct val="100000"/>
              </a:lnSpc>
            </a:pPr>
            <a:r>
              <a:rPr sz="3400" b="1" spc="-5" dirty="0">
                <a:solidFill>
                  <a:srgbClr val="17375E"/>
                </a:solidFill>
                <a:latin typeface="Calibri"/>
                <a:cs typeface="Calibri"/>
              </a:rPr>
              <a:t>Healthier </a:t>
            </a:r>
            <a:r>
              <a:rPr sz="3400" b="1" spc="-10" dirty="0">
                <a:solidFill>
                  <a:srgbClr val="17375E"/>
                </a:solidFill>
                <a:latin typeface="Calibri"/>
                <a:cs typeface="Calibri"/>
              </a:rPr>
              <a:t>Americans </a:t>
            </a:r>
            <a:r>
              <a:rPr sz="3400" b="1" spc="-20" dirty="0">
                <a:solidFill>
                  <a:srgbClr val="17375E"/>
                </a:solidFill>
                <a:latin typeface="Calibri"/>
                <a:cs typeface="Calibri"/>
              </a:rPr>
              <a:t>Strategic</a:t>
            </a:r>
            <a:r>
              <a:rPr sz="3400" b="1" dirty="0">
                <a:solidFill>
                  <a:srgbClr val="17375E"/>
                </a:solidFill>
                <a:latin typeface="Calibri"/>
                <a:cs typeface="Calibri"/>
              </a:rPr>
              <a:t> </a:t>
            </a:r>
            <a:r>
              <a:rPr sz="3400" b="1" spc="-5" dirty="0">
                <a:solidFill>
                  <a:srgbClr val="17375E"/>
                </a:solidFill>
                <a:latin typeface="Calibri"/>
                <a:cs typeface="Calibri"/>
              </a:rPr>
              <a:t>Goal</a:t>
            </a:r>
            <a:endParaRPr sz="3400">
              <a:latin typeface="Calibri"/>
              <a:cs typeface="Calibri"/>
            </a:endParaRPr>
          </a:p>
        </p:txBody>
      </p:sp>
      <p:sp>
        <p:nvSpPr>
          <p:cNvPr id="5" name="object 5"/>
          <p:cNvSpPr txBox="1"/>
          <p:nvPr/>
        </p:nvSpPr>
        <p:spPr>
          <a:xfrm>
            <a:off x="610382" y="1774952"/>
            <a:ext cx="8037830" cy="2932430"/>
          </a:xfrm>
          <a:prstGeom prst="rect">
            <a:avLst/>
          </a:prstGeom>
        </p:spPr>
        <p:txBody>
          <a:bodyPr vert="horz" wrap="square" lIns="0" tIns="0" rIns="0" bIns="0" rtlCol="0">
            <a:spAutoFit/>
          </a:bodyPr>
          <a:lstStyle/>
          <a:p>
            <a:pPr marL="355600" marR="339725" indent="-342900">
              <a:lnSpc>
                <a:spcPct val="100000"/>
              </a:lnSpc>
              <a:buFont typeface="Arial"/>
              <a:buChar char="•"/>
              <a:tabLst>
                <a:tab pos="355600" algn="l"/>
                <a:tab pos="356235" algn="l"/>
              </a:tabLst>
            </a:pPr>
            <a:r>
              <a:rPr sz="2800" spc="-5" dirty="0">
                <a:latin typeface="Calibri"/>
                <a:cs typeface="Calibri"/>
              </a:rPr>
              <a:t>Sponsor </a:t>
            </a:r>
            <a:r>
              <a:rPr sz="2800" spc="-10" dirty="0">
                <a:latin typeface="Calibri"/>
                <a:cs typeface="Calibri"/>
              </a:rPr>
              <a:t>high </a:t>
            </a:r>
            <a:r>
              <a:rPr sz="2800" spc="-35" dirty="0">
                <a:latin typeface="Calibri"/>
                <a:cs typeface="Calibri"/>
              </a:rPr>
              <a:t>quality, </a:t>
            </a:r>
            <a:r>
              <a:rPr sz="2800" spc="-10" dirty="0">
                <a:latin typeface="Calibri"/>
                <a:cs typeface="Calibri"/>
              </a:rPr>
              <a:t>consumer </a:t>
            </a:r>
            <a:r>
              <a:rPr sz="2800" spc="-30" dirty="0">
                <a:latin typeface="Calibri"/>
                <a:cs typeface="Calibri"/>
              </a:rPr>
              <a:t>friendly, </a:t>
            </a:r>
            <a:r>
              <a:rPr sz="2800" spc="-20" dirty="0">
                <a:latin typeface="Calibri"/>
                <a:cs typeface="Calibri"/>
              </a:rPr>
              <a:t>affordable  </a:t>
            </a:r>
            <a:r>
              <a:rPr sz="2800" spc="-15" dirty="0">
                <a:latin typeface="Calibri"/>
                <a:cs typeface="Calibri"/>
              </a:rPr>
              <a:t>insurance</a:t>
            </a:r>
            <a:r>
              <a:rPr sz="2800" spc="-5" dirty="0">
                <a:latin typeface="Calibri"/>
                <a:cs typeface="Calibri"/>
              </a:rPr>
              <a:t> </a:t>
            </a:r>
            <a:r>
              <a:rPr sz="2800" spc="-15" dirty="0">
                <a:latin typeface="Calibri"/>
                <a:cs typeface="Calibri"/>
              </a:rPr>
              <a:t>products</a:t>
            </a:r>
            <a:endParaRPr sz="2800">
              <a:latin typeface="Calibri"/>
              <a:cs typeface="Calibri"/>
            </a:endParaRPr>
          </a:p>
          <a:p>
            <a:pPr marL="355600" indent="-342900">
              <a:lnSpc>
                <a:spcPct val="100000"/>
              </a:lnSpc>
              <a:spcBef>
                <a:spcPts val="670"/>
              </a:spcBef>
              <a:buFont typeface="Arial"/>
              <a:buChar char="•"/>
              <a:tabLst>
                <a:tab pos="355600" algn="l"/>
                <a:tab pos="356235" algn="l"/>
              </a:tabLst>
            </a:pPr>
            <a:r>
              <a:rPr sz="2800" spc="-20" dirty="0">
                <a:latin typeface="Calibri"/>
                <a:cs typeface="Calibri"/>
              </a:rPr>
              <a:t>Optimize </a:t>
            </a:r>
            <a:r>
              <a:rPr sz="2800" spc="-15" dirty="0">
                <a:latin typeface="Calibri"/>
                <a:cs typeface="Calibri"/>
              </a:rPr>
              <a:t>insurance </a:t>
            </a:r>
            <a:r>
              <a:rPr sz="2800" spc="-20" dirty="0">
                <a:latin typeface="Calibri"/>
                <a:cs typeface="Calibri"/>
              </a:rPr>
              <a:t>related </a:t>
            </a:r>
            <a:r>
              <a:rPr sz="2800" spc="-10" dirty="0">
                <a:latin typeface="Calibri"/>
                <a:cs typeface="Calibri"/>
              </a:rPr>
              <a:t>business</a:t>
            </a:r>
            <a:r>
              <a:rPr sz="2800" spc="170" dirty="0">
                <a:latin typeface="Calibri"/>
                <a:cs typeface="Calibri"/>
              </a:rPr>
              <a:t> </a:t>
            </a:r>
            <a:r>
              <a:rPr sz="2800" spc="-10" dirty="0">
                <a:latin typeface="Calibri"/>
                <a:cs typeface="Calibri"/>
              </a:rPr>
              <a:t>processes</a:t>
            </a:r>
            <a:endParaRPr sz="2800">
              <a:latin typeface="Calibri"/>
              <a:cs typeface="Calibri"/>
            </a:endParaRPr>
          </a:p>
          <a:p>
            <a:pPr marL="355600" indent="-342900">
              <a:lnSpc>
                <a:spcPct val="100000"/>
              </a:lnSpc>
              <a:spcBef>
                <a:spcPts val="670"/>
              </a:spcBef>
              <a:buFont typeface="Arial"/>
              <a:buChar char="•"/>
              <a:tabLst>
                <a:tab pos="355600" algn="l"/>
                <a:tab pos="356235" algn="l"/>
              </a:tabLst>
            </a:pPr>
            <a:r>
              <a:rPr sz="2800" spc="-20" dirty="0">
                <a:latin typeface="Calibri"/>
                <a:cs typeface="Calibri"/>
              </a:rPr>
              <a:t>Improve preventive </a:t>
            </a:r>
            <a:r>
              <a:rPr sz="2800" spc="-5" dirty="0">
                <a:latin typeface="Calibri"/>
                <a:cs typeface="Calibri"/>
              </a:rPr>
              <a:t>services</a:t>
            </a:r>
            <a:r>
              <a:rPr sz="2800" spc="60" dirty="0">
                <a:latin typeface="Calibri"/>
                <a:cs typeface="Calibri"/>
              </a:rPr>
              <a:t> </a:t>
            </a:r>
            <a:r>
              <a:rPr sz="2800" spc="-10" dirty="0">
                <a:latin typeface="Calibri"/>
                <a:cs typeface="Calibri"/>
              </a:rPr>
              <a:t>delivery</a:t>
            </a:r>
            <a:endParaRPr sz="2800">
              <a:latin typeface="Calibri"/>
              <a:cs typeface="Calibri"/>
            </a:endParaRPr>
          </a:p>
          <a:p>
            <a:pPr marL="355600" indent="-342900">
              <a:lnSpc>
                <a:spcPct val="100000"/>
              </a:lnSpc>
              <a:spcBef>
                <a:spcPts val="670"/>
              </a:spcBef>
              <a:buFont typeface="Arial"/>
              <a:buChar char="•"/>
              <a:tabLst>
                <a:tab pos="355600" algn="l"/>
                <a:tab pos="356235" algn="l"/>
              </a:tabLst>
            </a:pPr>
            <a:r>
              <a:rPr sz="2800" spc="-15" dirty="0">
                <a:latin typeface="Calibri"/>
                <a:cs typeface="Calibri"/>
              </a:rPr>
              <a:t>Develop partnerships </a:t>
            </a:r>
            <a:r>
              <a:rPr sz="2800" spc="-10" dirty="0">
                <a:latin typeface="Calibri"/>
                <a:cs typeface="Calibri"/>
              </a:rPr>
              <a:t>in support </a:t>
            </a:r>
            <a:r>
              <a:rPr sz="2800" spc="-5" dirty="0">
                <a:latin typeface="Calibri"/>
                <a:cs typeface="Calibri"/>
              </a:rPr>
              <a:t>of </a:t>
            </a:r>
            <a:r>
              <a:rPr sz="2800" spc="-10" dirty="0">
                <a:latin typeface="Calibri"/>
                <a:cs typeface="Calibri"/>
              </a:rPr>
              <a:t>population</a:t>
            </a:r>
            <a:r>
              <a:rPr sz="2800" spc="254" dirty="0">
                <a:latin typeface="Calibri"/>
                <a:cs typeface="Calibri"/>
              </a:rPr>
              <a:t> </a:t>
            </a:r>
            <a:r>
              <a:rPr sz="2800" spc="-5" dirty="0">
                <a:latin typeface="Calibri"/>
                <a:cs typeface="Calibri"/>
              </a:rPr>
              <a:t>health</a:t>
            </a:r>
            <a:endParaRPr sz="2800">
              <a:latin typeface="Calibri"/>
              <a:cs typeface="Calibri"/>
            </a:endParaRPr>
          </a:p>
          <a:p>
            <a:pPr marL="355600" indent="-342900">
              <a:lnSpc>
                <a:spcPct val="100000"/>
              </a:lnSpc>
              <a:spcBef>
                <a:spcPts val="670"/>
              </a:spcBef>
              <a:buFont typeface="Arial"/>
              <a:buChar char="•"/>
              <a:tabLst>
                <a:tab pos="355600" algn="l"/>
                <a:tab pos="356235" algn="l"/>
              </a:tabLst>
            </a:pPr>
            <a:r>
              <a:rPr sz="2800" spc="-5" dirty="0">
                <a:latin typeface="Calibri"/>
                <a:cs typeface="Calibri"/>
              </a:rPr>
              <a:t>Enhance </a:t>
            </a:r>
            <a:r>
              <a:rPr sz="2800" spc="-10" dirty="0">
                <a:latin typeface="Calibri"/>
                <a:cs typeface="Calibri"/>
              </a:rPr>
              <a:t>outreach </a:t>
            </a:r>
            <a:r>
              <a:rPr sz="2800" spc="-5" dirty="0">
                <a:latin typeface="Calibri"/>
                <a:cs typeface="Calibri"/>
              </a:rPr>
              <a:t>and health</a:t>
            </a:r>
            <a:r>
              <a:rPr sz="2800" spc="10" dirty="0">
                <a:latin typeface="Calibri"/>
                <a:cs typeface="Calibri"/>
              </a:rPr>
              <a:t> </a:t>
            </a:r>
            <a:r>
              <a:rPr sz="2800" spc="-15" dirty="0">
                <a:latin typeface="Calibri"/>
                <a:cs typeface="Calibri"/>
              </a:rPr>
              <a:t>literacy</a:t>
            </a:r>
            <a:endParaRPr sz="2800">
              <a:latin typeface="Calibri"/>
              <a:cs typeface="Calibri"/>
            </a:endParaRPr>
          </a:p>
        </p:txBody>
      </p:sp>
      <p:sp>
        <p:nvSpPr>
          <p:cNvPr id="6" name="object 6"/>
          <p:cNvSpPr txBox="1"/>
          <p:nvPr/>
        </p:nvSpPr>
        <p:spPr>
          <a:xfrm>
            <a:off x="8882888" y="6643116"/>
            <a:ext cx="180975" cy="203200"/>
          </a:xfrm>
          <a:prstGeom prst="rect">
            <a:avLst/>
          </a:prstGeom>
        </p:spPr>
        <p:txBody>
          <a:bodyPr vert="horz" wrap="square" lIns="0" tIns="0" rIns="0" bIns="0" rtlCol="0">
            <a:spAutoFit/>
          </a:bodyPr>
          <a:lstStyle/>
          <a:p>
            <a:pPr marL="12700">
              <a:lnSpc>
                <a:spcPct val="100000"/>
              </a:lnSpc>
            </a:pPr>
            <a:r>
              <a:rPr sz="1200" dirty="0">
                <a:solidFill>
                  <a:srgbClr val="8A8A8A"/>
                </a:solidFill>
                <a:latin typeface="Calibri"/>
                <a:cs typeface="Calibri"/>
              </a:rPr>
              <a:t>30</a:t>
            </a:r>
            <a:endParaRPr sz="1200">
              <a:latin typeface="Calibri"/>
              <a:cs typeface="Calibri"/>
            </a:endParaRPr>
          </a:p>
        </p:txBody>
      </p:sp>
      <p:sp>
        <p:nvSpPr>
          <p:cNvPr id="7" name="object 7"/>
          <p:cNvSpPr/>
          <p:nvPr/>
        </p:nvSpPr>
        <p:spPr>
          <a:xfrm>
            <a:off x="2743200" y="5125211"/>
            <a:ext cx="1097279" cy="874776"/>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5334000" y="5013959"/>
            <a:ext cx="1097279" cy="1097280"/>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4354067" y="5564670"/>
            <a:ext cx="584835" cy="10795"/>
          </a:xfrm>
          <a:custGeom>
            <a:avLst/>
            <a:gdLst/>
            <a:ahLst/>
            <a:cxnLst/>
            <a:rect l="l" t="t" r="r" b="b"/>
            <a:pathLst>
              <a:path w="584835" h="10795">
                <a:moveTo>
                  <a:pt x="584746" y="10210"/>
                </a:moveTo>
                <a:lnTo>
                  <a:pt x="0" y="0"/>
                </a:lnTo>
              </a:path>
            </a:pathLst>
          </a:custGeom>
          <a:ln w="47625">
            <a:solidFill>
              <a:srgbClr val="1F497D"/>
            </a:solidFill>
          </a:ln>
        </p:spPr>
        <p:txBody>
          <a:bodyPr wrap="square" lIns="0" tIns="0" rIns="0" bIns="0" rtlCol="0"/>
          <a:lstStyle/>
          <a:p>
            <a:endParaRPr/>
          </a:p>
        </p:txBody>
      </p:sp>
      <p:sp>
        <p:nvSpPr>
          <p:cNvPr id="10" name="object 10"/>
          <p:cNvSpPr/>
          <p:nvPr/>
        </p:nvSpPr>
        <p:spPr>
          <a:xfrm>
            <a:off x="4235018" y="5493678"/>
            <a:ext cx="144145" cy="142875"/>
          </a:xfrm>
          <a:custGeom>
            <a:avLst/>
            <a:gdLst/>
            <a:ahLst/>
            <a:cxnLst/>
            <a:rect l="l" t="t" r="r" b="b"/>
            <a:pathLst>
              <a:path w="144145" h="142875">
                <a:moveTo>
                  <a:pt x="144106" y="0"/>
                </a:moveTo>
                <a:lnTo>
                  <a:pt x="0" y="68922"/>
                </a:lnTo>
                <a:lnTo>
                  <a:pt x="141604" y="142849"/>
                </a:lnTo>
                <a:lnTo>
                  <a:pt x="144106" y="0"/>
                </a:lnTo>
                <a:close/>
              </a:path>
            </a:pathLst>
          </a:custGeom>
          <a:solidFill>
            <a:srgbClr val="1F497D"/>
          </a:solidFill>
        </p:spPr>
        <p:txBody>
          <a:bodyPr wrap="square" lIns="0" tIns="0" rIns="0" bIns="0" rtlCol="0"/>
          <a:lstStyle/>
          <a:p>
            <a:endParaRPr/>
          </a:p>
        </p:txBody>
      </p:sp>
      <p:sp>
        <p:nvSpPr>
          <p:cNvPr id="11" name="object 11"/>
          <p:cNvSpPr/>
          <p:nvPr/>
        </p:nvSpPr>
        <p:spPr>
          <a:xfrm>
            <a:off x="4913757" y="5503049"/>
            <a:ext cx="144145" cy="142875"/>
          </a:xfrm>
          <a:custGeom>
            <a:avLst/>
            <a:gdLst/>
            <a:ahLst/>
            <a:cxnLst/>
            <a:rect l="l" t="t" r="r" b="b"/>
            <a:pathLst>
              <a:path w="144145" h="142875">
                <a:moveTo>
                  <a:pt x="2489" y="0"/>
                </a:moveTo>
                <a:lnTo>
                  <a:pt x="0" y="142849"/>
                </a:lnTo>
                <a:lnTo>
                  <a:pt x="144094" y="73913"/>
                </a:lnTo>
                <a:lnTo>
                  <a:pt x="2489" y="0"/>
                </a:lnTo>
                <a:close/>
              </a:path>
            </a:pathLst>
          </a:custGeom>
          <a:solidFill>
            <a:srgbClr val="1F497D"/>
          </a:solidFill>
        </p:spPr>
        <p:txBody>
          <a:bodyPr wrap="square" lIns="0" tIns="0" rIns="0" bIns="0" rtlCol="0"/>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09600"/>
            <a:ext cx="9144000" cy="640080"/>
          </a:xfrm>
          <a:custGeom>
            <a:avLst/>
            <a:gdLst/>
            <a:ahLst/>
            <a:cxnLst/>
            <a:rect l="l" t="t" r="r" b="b"/>
            <a:pathLst>
              <a:path w="9144000" h="640080">
                <a:moveTo>
                  <a:pt x="0" y="640079"/>
                </a:moveTo>
                <a:lnTo>
                  <a:pt x="9144000" y="640079"/>
                </a:lnTo>
                <a:lnTo>
                  <a:pt x="9144000" y="0"/>
                </a:lnTo>
                <a:lnTo>
                  <a:pt x="0" y="0"/>
                </a:lnTo>
                <a:lnTo>
                  <a:pt x="0" y="640079"/>
                </a:lnTo>
                <a:close/>
              </a:path>
            </a:pathLst>
          </a:custGeom>
          <a:solidFill>
            <a:srgbClr val="DADADA"/>
          </a:solid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342074" rIns="0" bIns="0" rtlCol="0">
            <a:spAutoFit/>
          </a:bodyPr>
          <a:lstStyle/>
          <a:p>
            <a:pPr marL="346710">
              <a:lnSpc>
                <a:spcPct val="100000"/>
              </a:lnSpc>
            </a:pPr>
            <a:r>
              <a:rPr sz="3200" b="1" spc="-20" dirty="0">
                <a:solidFill>
                  <a:srgbClr val="17375E"/>
                </a:solidFill>
                <a:latin typeface="Calibri"/>
                <a:cs typeface="Calibri"/>
              </a:rPr>
              <a:t>Federal </a:t>
            </a:r>
            <a:r>
              <a:rPr sz="3200" b="1" spc="-10" dirty="0">
                <a:solidFill>
                  <a:srgbClr val="17375E"/>
                </a:solidFill>
                <a:latin typeface="Calibri"/>
                <a:cs typeface="Calibri"/>
              </a:rPr>
              <a:t>Employees </a:t>
            </a:r>
            <a:r>
              <a:rPr sz="3200" b="1" dirty="0">
                <a:solidFill>
                  <a:srgbClr val="17375E"/>
                </a:solidFill>
                <a:latin typeface="Calibri"/>
                <a:cs typeface="Calibri"/>
              </a:rPr>
              <a:t>Health </a:t>
            </a:r>
            <a:r>
              <a:rPr sz="3200" b="1" spc="-5" dirty="0">
                <a:solidFill>
                  <a:srgbClr val="17375E"/>
                </a:solidFill>
                <a:latin typeface="Calibri"/>
                <a:cs typeface="Calibri"/>
              </a:rPr>
              <a:t>Benefits</a:t>
            </a:r>
            <a:r>
              <a:rPr sz="3200" b="1" spc="-30" dirty="0">
                <a:solidFill>
                  <a:srgbClr val="17375E"/>
                </a:solidFill>
                <a:latin typeface="Calibri"/>
                <a:cs typeface="Calibri"/>
              </a:rPr>
              <a:t> </a:t>
            </a:r>
            <a:r>
              <a:rPr sz="3200" b="1" spc="-15" dirty="0">
                <a:solidFill>
                  <a:srgbClr val="17375E"/>
                </a:solidFill>
                <a:latin typeface="Calibri"/>
                <a:cs typeface="Calibri"/>
              </a:rPr>
              <a:t>Program</a:t>
            </a:r>
            <a:endParaRPr sz="3200" dirty="0">
              <a:latin typeface="Calibri"/>
              <a:cs typeface="Calibri"/>
            </a:endParaRPr>
          </a:p>
        </p:txBody>
      </p:sp>
      <p:sp>
        <p:nvSpPr>
          <p:cNvPr id="5" name="object 5"/>
          <p:cNvSpPr txBox="1"/>
          <p:nvPr/>
        </p:nvSpPr>
        <p:spPr>
          <a:xfrm>
            <a:off x="8882888" y="6643116"/>
            <a:ext cx="180975" cy="203200"/>
          </a:xfrm>
          <a:prstGeom prst="rect">
            <a:avLst/>
          </a:prstGeom>
        </p:spPr>
        <p:txBody>
          <a:bodyPr vert="horz" wrap="square" lIns="0" tIns="0" rIns="0" bIns="0" rtlCol="0">
            <a:spAutoFit/>
          </a:bodyPr>
          <a:lstStyle/>
          <a:p>
            <a:pPr marL="12700">
              <a:lnSpc>
                <a:spcPct val="100000"/>
              </a:lnSpc>
            </a:pPr>
            <a:r>
              <a:rPr sz="1200" dirty="0">
                <a:solidFill>
                  <a:srgbClr val="8A8A8A"/>
                </a:solidFill>
                <a:latin typeface="Calibri"/>
                <a:cs typeface="Calibri"/>
              </a:rPr>
              <a:t>31</a:t>
            </a:r>
            <a:endParaRPr sz="1200">
              <a:latin typeface="Calibri"/>
              <a:cs typeface="Calibri"/>
            </a:endParaRPr>
          </a:p>
        </p:txBody>
      </p:sp>
      <p:sp>
        <p:nvSpPr>
          <p:cNvPr id="6" name="object 6"/>
          <p:cNvSpPr/>
          <p:nvPr/>
        </p:nvSpPr>
        <p:spPr>
          <a:xfrm>
            <a:off x="1066800" y="4114800"/>
            <a:ext cx="1280160" cy="1019556"/>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2896361" y="3601973"/>
            <a:ext cx="4919472" cy="2339340"/>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2896361" y="3601973"/>
            <a:ext cx="4919980" cy="2339340"/>
          </a:xfrm>
          <a:custGeom>
            <a:avLst/>
            <a:gdLst/>
            <a:ahLst/>
            <a:cxnLst/>
            <a:rect l="l" t="t" r="r" b="b"/>
            <a:pathLst>
              <a:path w="4919980" h="2339340">
                <a:moveTo>
                  <a:pt x="0" y="0"/>
                </a:moveTo>
                <a:lnTo>
                  <a:pt x="4919472" y="0"/>
                </a:lnTo>
                <a:lnTo>
                  <a:pt x="4919472" y="2339340"/>
                </a:lnTo>
                <a:lnTo>
                  <a:pt x="0" y="2339340"/>
                </a:lnTo>
                <a:lnTo>
                  <a:pt x="0" y="0"/>
                </a:lnTo>
                <a:close/>
              </a:path>
            </a:pathLst>
          </a:custGeom>
          <a:ln w="28955">
            <a:solidFill>
              <a:srgbClr val="1F497D"/>
            </a:solidFill>
          </a:ln>
        </p:spPr>
        <p:txBody>
          <a:bodyPr wrap="square" lIns="0" tIns="0" rIns="0" bIns="0" rtlCol="0"/>
          <a:lstStyle/>
          <a:p>
            <a:endParaRPr/>
          </a:p>
        </p:txBody>
      </p:sp>
      <p:sp>
        <p:nvSpPr>
          <p:cNvPr id="9" name="object 9"/>
          <p:cNvSpPr txBox="1"/>
          <p:nvPr/>
        </p:nvSpPr>
        <p:spPr>
          <a:xfrm>
            <a:off x="916304" y="1571436"/>
            <a:ext cx="7311390" cy="4643364"/>
          </a:xfrm>
          <a:prstGeom prst="rect">
            <a:avLst/>
          </a:prstGeom>
        </p:spPr>
        <p:txBody>
          <a:bodyPr vert="horz" wrap="square" lIns="0" tIns="0" rIns="0" bIns="0" rtlCol="0">
            <a:noAutofit/>
          </a:bodyPr>
          <a:lstStyle/>
          <a:p>
            <a:pPr marL="12700" marR="309880">
              <a:lnSpc>
                <a:spcPts val="2380"/>
              </a:lnSpc>
            </a:pPr>
            <a:r>
              <a:rPr sz="2200" spc="-25" dirty="0">
                <a:latin typeface="Calibri"/>
                <a:cs typeface="Calibri"/>
              </a:rPr>
              <a:t>America’s </a:t>
            </a:r>
            <a:r>
              <a:rPr sz="2200" spc="-15" dirty="0">
                <a:latin typeface="Calibri"/>
                <a:cs typeface="Calibri"/>
              </a:rPr>
              <a:t>largest </a:t>
            </a:r>
            <a:r>
              <a:rPr sz="2200" spc="-10" dirty="0">
                <a:latin typeface="Calibri"/>
                <a:cs typeface="Calibri"/>
              </a:rPr>
              <a:t>employer </a:t>
            </a:r>
            <a:r>
              <a:rPr sz="2200" spc="-5" dirty="0">
                <a:latin typeface="Calibri"/>
                <a:cs typeface="Calibri"/>
              </a:rPr>
              <a:t>sponsored </a:t>
            </a:r>
            <a:r>
              <a:rPr sz="2200" spc="-10" dirty="0">
                <a:latin typeface="Calibri"/>
                <a:cs typeface="Calibri"/>
              </a:rPr>
              <a:t>group </a:t>
            </a:r>
            <a:r>
              <a:rPr sz="2200" spc="-5" dirty="0">
                <a:latin typeface="Calibri"/>
                <a:cs typeface="Calibri"/>
              </a:rPr>
              <a:t>health </a:t>
            </a:r>
            <a:r>
              <a:rPr sz="2200" spc="-10" dirty="0">
                <a:latin typeface="Calibri"/>
                <a:cs typeface="Calibri"/>
              </a:rPr>
              <a:t>insurance  </a:t>
            </a:r>
            <a:r>
              <a:rPr sz="2200" spc="-15" dirty="0" smtClean="0">
                <a:latin typeface="Calibri"/>
                <a:cs typeface="Calibri"/>
              </a:rPr>
              <a:t>program</a:t>
            </a:r>
            <a:r>
              <a:rPr lang="en-US" sz="2200" spc="-15" dirty="0" smtClean="0">
                <a:latin typeface="Calibri"/>
                <a:cs typeface="Calibri"/>
              </a:rPr>
              <a:t/>
            </a:r>
            <a:br>
              <a:rPr lang="en-US" sz="2200" spc="-15" dirty="0" smtClean="0">
                <a:latin typeface="Calibri"/>
                <a:cs typeface="Calibri"/>
              </a:rPr>
            </a:br>
            <a:endParaRPr lang="en-US" sz="2200" spc="-15" dirty="0">
              <a:latin typeface="Calibri"/>
              <a:cs typeface="Calibri"/>
            </a:endParaRPr>
          </a:p>
          <a:p>
            <a:pPr marL="12700" marR="309880">
              <a:lnSpc>
                <a:spcPts val="2380"/>
              </a:lnSpc>
            </a:pPr>
            <a:r>
              <a:rPr lang="en-US" sz="2200" spc="-15" dirty="0" smtClean="0">
                <a:latin typeface="Calibri"/>
                <a:cs typeface="Calibri"/>
              </a:rPr>
              <a:t>8.2 million Federal employees, retirees, and family members </a:t>
            </a:r>
            <a:endParaRPr sz="2200" dirty="0">
              <a:latin typeface="Calibri"/>
              <a:cs typeface="Calibri"/>
            </a:endParaRPr>
          </a:p>
          <a:p>
            <a:pPr marL="12700" marR="5080" lvl="1">
              <a:lnSpc>
                <a:spcPts val="4180"/>
              </a:lnSpc>
              <a:spcBef>
                <a:spcPts val="355"/>
              </a:spcBef>
              <a:tabLst>
                <a:tab pos="429259" algn="l"/>
                <a:tab pos="4303395" algn="l"/>
                <a:tab pos="5920105" algn="l"/>
              </a:tabLst>
            </a:pPr>
            <a:r>
              <a:rPr sz="2200" spc="-10" dirty="0" smtClean="0">
                <a:latin typeface="Calibri"/>
                <a:cs typeface="Calibri"/>
              </a:rPr>
              <a:t>Broad </a:t>
            </a:r>
            <a:r>
              <a:rPr sz="2200" spc="-5" dirty="0">
                <a:latin typeface="Calibri"/>
                <a:cs typeface="Calibri"/>
              </a:rPr>
              <a:t>choice; </a:t>
            </a:r>
            <a:r>
              <a:rPr sz="2200" spc="-15" dirty="0">
                <a:latin typeface="Calibri"/>
                <a:cs typeface="Calibri"/>
              </a:rPr>
              <a:t>members</a:t>
            </a:r>
            <a:r>
              <a:rPr sz="2200" spc="80" dirty="0">
                <a:latin typeface="Calibri"/>
                <a:cs typeface="Calibri"/>
              </a:rPr>
              <a:t> </a:t>
            </a:r>
            <a:r>
              <a:rPr sz="2200" spc="-5" dirty="0">
                <a:latin typeface="Calibri"/>
                <a:cs typeface="Calibri"/>
              </a:rPr>
              <a:t>choose</a:t>
            </a:r>
            <a:r>
              <a:rPr sz="2200" spc="10" dirty="0">
                <a:latin typeface="Calibri"/>
                <a:cs typeface="Calibri"/>
              </a:rPr>
              <a:t> </a:t>
            </a:r>
            <a:r>
              <a:rPr sz="2200" spc="-10" dirty="0" smtClean="0">
                <a:latin typeface="Calibri"/>
                <a:cs typeface="Calibri"/>
              </a:rPr>
              <a:t>from</a:t>
            </a:r>
            <a:r>
              <a:rPr lang="en-US" sz="2200" spc="-10" dirty="0" smtClean="0">
                <a:latin typeface="Calibri"/>
                <a:cs typeface="Calibri"/>
              </a:rPr>
              <a:t> </a:t>
            </a:r>
            <a:r>
              <a:rPr sz="2200" spc="-5" dirty="0" smtClean="0">
                <a:latin typeface="Calibri"/>
                <a:cs typeface="Calibri"/>
              </a:rPr>
              <a:t>plans</a:t>
            </a:r>
            <a:r>
              <a:rPr sz="2200" spc="-10" dirty="0" smtClean="0">
                <a:latin typeface="Calibri"/>
                <a:cs typeface="Calibri"/>
              </a:rPr>
              <a:t> </a:t>
            </a:r>
            <a:r>
              <a:rPr sz="2200" spc="-20" dirty="0" smtClean="0">
                <a:latin typeface="Calibri"/>
                <a:cs typeface="Calibri"/>
              </a:rPr>
              <a:t>offered</a:t>
            </a:r>
            <a:r>
              <a:rPr lang="en-US" sz="2200" spc="-20" dirty="0" smtClean="0">
                <a:latin typeface="Calibri"/>
                <a:cs typeface="Calibri"/>
              </a:rPr>
              <a:t> </a:t>
            </a:r>
            <a:r>
              <a:rPr sz="2200" spc="-5" dirty="0" smtClean="0">
                <a:latin typeface="Calibri"/>
                <a:cs typeface="Calibri"/>
              </a:rPr>
              <a:t>in </a:t>
            </a:r>
            <a:r>
              <a:rPr sz="2200" spc="-10" dirty="0">
                <a:latin typeface="Calibri"/>
                <a:cs typeface="Calibri"/>
              </a:rPr>
              <a:t>their</a:t>
            </a:r>
            <a:r>
              <a:rPr sz="2200" spc="-65" dirty="0">
                <a:latin typeface="Calibri"/>
                <a:cs typeface="Calibri"/>
              </a:rPr>
              <a:t> </a:t>
            </a:r>
            <a:r>
              <a:rPr sz="2200" spc="-10" dirty="0">
                <a:latin typeface="Calibri"/>
                <a:cs typeface="Calibri"/>
              </a:rPr>
              <a:t>area</a:t>
            </a:r>
            <a:endParaRPr sz="2200" dirty="0">
              <a:latin typeface="Calibri"/>
              <a:cs typeface="Calibri"/>
            </a:endParaRPr>
          </a:p>
          <a:p>
            <a:pPr lvl="1">
              <a:lnSpc>
                <a:spcPct val="100000"/>
              </a:lnSpc>
              <a:spcBef>
                <a:spcPts val="50"/>
              </a:spcBef>
              <a:buFont typeface="Calibri"/>
              <a:buAutoNum type="arabicPeriod" startAt="2"/>
            </a:pPr>
            <a:endParaRPr sz="1950" dirty="0">
              <a:latin typeface="Times New Roman"/>
              <a:cs typeface="Times New Roman"/>
            </a:endParaRPr>
          </a:p>
          <a:p>
            <a:pPr marL="2070100">
              <a:lnSpc>
                <a:spcPct val="100000"/>
              </a:lnSpc>
            </a:pPr>
            <a:r>
              <a:rPr sz="1600" b="1" spc="-5" dirty="0">
                <a:latin typeface="Calibri"/>
                <a:cs typeface="Calibri"/>
              </a:rPr>
              <a:t>All FEHB Plans</a:t>
            </a:r>
            <a:r>
              <a:rPr sz="1600" b="1" spc="-65" dirty="0">
                <a:latin typeface="Calibri"/>
                <a:cs typeface="Calibri"/>
              </a:rPr>
              <a:t> </a:t>
            </a:r>
            <a:r>
              <a:rPr sz="1600" b="1" spc="-5" dirty="0">
                <a:latin typeface="Calibri"/>
                <a:cs typeface="Calibri"/>
              </a:rPr>
              <a:t>Cover</a:t>
            </a:r>
            <a:endParaRPr sz="1600" dirty="0">
              <a:latin typeface="Calibri"/>
              <a:cs typeface="Calibri"/>
            </a:endParaRPr>
          </a:p>
          <a:p>
            <a:pPr>
              <a:lnSpc>
                <a:spcPct val="100000"/>
              </a:lnSpc>
              <a:spcBef>
                <a:spcPts val="20"/>
              </a:spcBef>
            </a:pPr>
            <a:endParaRPr sz="1650" dirty="0">
              <a:latin typeface="Times New Roman"/>
              <a:cs typeface="Times New Roman"/>
            </a:endParaRPr>
          </a:p>
          <a:p>
            <a:pPr marL="2413000" lvl="2" indent="-342900">
              <a:lnSpc>
                <a:spcPct val="100000"/>
              </a:lnSpc>
              <a:buFont typeface="Arial"/>
              <a:buChar char="•"/>
              <a:tabLst>
                <a:tab pos="2413000" algn="l"/>
                <a:tab pos="2413635" algn="l"/>
              </a:tabLst>
            </a:pPr>
            <a:r>
              <a:rPr sz="1600" spc="-15" dirty="0">
                <a:latin typeface="Calibri"/>
                <a:cs typeface="Calibri"/>
              </a:rPr>
              <a:t>Preventive care </a:t>
            </a:r>
            <a:r>
              <a:rPr sz="1600" spc="-5" dirty="0">
                <a:latin typeface="Calibri"/>
                <a:cs typeface="Calibri"/>
              </a:rPr>
              <a:t>and</a:t>
            </a:r>
            <a:r>
              <a:rPr sz="1600" spc="30" dirty="0">
                <a:latin typeface="Calibri"/>
                <a:cs typeface="Calibri"/>
              </a:rPr>
              <a:t> </a:t>
            </a:r>
            <a:r>
              <a:rPr sz="1600" spc="-5" dirty="0">
                <a:latin typeface="Calibri"/>
                <a:cs typeface="Calibri"/>
              </a:rPr>
              <a:t>immunizations</a:t>
            </a:r>
            <a:endParaRPr sz="1600" dirty="0">
              <a:latin typeface="Calibri"/>
              <a:cs typeface="Calibri"/>
            </a:endParaRPr>
          </a:p>
          <a:p>
            <a:pPr marL="2413000" lvl="2" indent="-342900">
              <a:lnSpc>
                <a:spcPct val="100000"/>
              </a:lnSpc>
              <a:buFont typeface="Arial"/>
              <a:buChar char="•"/>
              <a:tabLst>
                <a:tab pos="2413000" algn="l"/>
                <a:tab pos="2413635" algn="l"/>
              </a:tabLst>
            </a:pPr>
            <a:r>
              <a:rPr sz="1600" spc="-30" dirty="0">
                <a:latin typeface="Calibri"/>
                <a:cs typeface="Calibri"/>
              </a:rPr>
              <a:t>Tobacco </a:t>
            </a:r>
            <a:r>
              <a:rPr sz="1600" spc="-5" dirty="0">
                <a:latin typeface="Calibri"/>
                <a:cs typeface="Calibri"/>
              </a:rPr>
              <a:t>cessation counseling and wellness</a:t>
            </a:r>
            <a:r>
              <a:rPr sz="1600" spc="25" dirty="0">
                <a:latin typeface="Calibri"/>
                <a:cs typeface="Calibri"/>
              </a:rPr>
              <a:t> </a:t>
            </a:r>
            <a:r>
              <a:rPr sz="1600" spc="-15" dirty="0">
                <a:latin typeface="Calibri"/>
                <a:cs typeface="Calibri"/>
              </a:rPr>
              <a:t>programs</a:t>
            </a:r>
            <a:endParaRPr sz="1600" dirty="0">
              <a:latin typeface="Calibri"/>
              <a:cs typeface="Calibri"/>
            </a:endParaRPr>
          </a:p>
          <a:p>
            <a:pPr marL="2413000" lvl="2" indent="-342900">
              <a:lnSpc>
                <a:spcPct val="100000"/>
              </a:lnSpc>
              <a:buFont typeface="Arial"/>
              <a:buChar char="•"/>
              <a:tabLst>
                <a:tab pos="2413000" algn="l"/>
                <a:tab pos="2413635" algn="l"/>
              </a:tabLst>
            </a:pPr>
            <a:r>
              <a:rPr sz="1600" spc="-10" dirty="0">
                <a:latin typeface="Calibri"/>
                <a:cs typeface="Calibri"/>
              </a:rPr>
              <a:t>Contraception, prenatal, </a:t>
            </a:r>
            <a:r>
              <a:rPr sz="1600" spc="-5" dirty="0">
                <a:latin typeface="Calibri"/>
                <a:cs typeface="Calibri"/>
              </a:rPr>
              <a:t>and maternity</a:t>
            </a:r>
            <a:r>
              <a:rPr sz="1600" spc="-10" dirty="0">
                <a:latin typeface="Calibri"/>
                <a:cs typeface="Calibri"/>
              </a:rPr>
              <a:t> </a:t>
            </a:r>
            <a:r>
              <a:rPr sz="1600" spc="-15" dirty="0">
                <a:latin typeface="Calibri"/>
                <a:cs typeface="Calibri"/>
              </a:rPr>
              <a:t>care</a:t>
            </a:r>
            <a:endParaRPr sz="1600" dirty="0">
              <a:latin typeface="Calibri"/>
              <a:cs typeface="Calibri"/>
            </a:endParaRPr>
          </a:p>
          <a:p>
            <a:pPr marL="2413000" lvl="2" indent="-342900">
              <a:lnSpc>
                <a:spcPct val="100000"/>
              </a:lnSpc>
              <a:buFont typeface="Arial"/>
              <a:buChar char="•"/>
              <a:tabLst>
                <a:tab pos="2413000" algn="l"/>
                <a:tab pos="2413635" algn="l"/>
              </a:tabLst>
            </a:pPr>
            <a:r>
              <a:rPr sz="1600" spc="-10" dirty="0">
                <a:latin typeface="Calibri"/>
                <a:cs typeface="Calibri"/>
              </a:rPr>
              <a:t>Newborn </a:t>
            </a:r>
            <a:r>
              <a:rPr sz="1600" spc="-15" dirty="0">
                <a:latin typeface="Calibri"/>
                <a:cs typeface="Calibri"/>
              </a:rPr>
              <a:t>care </a:t>
            </a:r>
            <a:r>
              <a:rPr sz="1600" spc="-5" dirty="0">
                <a:latin typeface="Calibri"/>
                <a:cs typeface="Calibri"/>
              </a:rPr>
              <a:t>and lactation</a:t>
            </a:r>
            <a:r>
              <a:rPr sz="1600" spc="10" dirty="0">
                <a:latin typeface="Calibri"/>
                <a:cs typeface="Calibri"/>
              </a:rPr>
              <a:t> </a:t>
            </a:r>
            <a:r>
              <a:rPr sz="1600" spc="-5" dirty="0">
                <a:latin typeface="Calibri"/>
                <a:cs typeface="Calibri"/>
              </a:rPr>
              <a:t>support</a:t>
            </a:r>
            <a:endParaRPr sz="1600" dirty="0">
              <a:latin typeface="Calibri"/>
              <a:cs typeface="Calibri"/>
            </a:endParaRPr>
          </a:p>
          <a:p>
            <a:pPr marL="2413000" lvl="2" indent="-342900">
              <a:lnSpc>
                <a:spcPct val="100000"/>
              </a:lnSpc>
              <a:buFont typeface="Arial"/>
              <a:buChar char="•"/>
              <a:tabLst>
                <a:tab pos="2413000" algn="l"/>
                <a:tab pos="2413635" algn="l"/>
              </a:tabLst>
            </a:pPr>
            <a:r>
              <a:rPr sz="1600" spc="-5" dirty="0">
                <a:latin typeface="Calibri"/>
                <a:cs typeface="Calibri"/>
              </a:rPr>
              <a:t>Medical, </a:t>
            </a:r>
            <a:r>
              <a:rPr sz="1600" spc="-10" dirty="0">
                <a:latin typeface="Calibri"/>
                <a:cs typeface="Calibri"/>
              </a:rPr>
              <a:t>surgical, </a:t>
            </a:r>
            <a:r>
              <a:rPr sz="1600" spc="-5" dirty="0">
                <a:latin typeface="Calibri"/>
                <a:cs typeface="Calibri"/>
              </a:rPr>
              <a:t>and </a:t>
            </a:r>
            <a:r>
              <a:rPr sz="1600" spc="-10" dirty="0">
                <a:latin typeface="Calibri"/>
                <a:cs typeface="Calibri"/>
              </a:rPr>
              <a:t>mental </a:t>
            </a:r>
            <a:r>
              <a:rPr sz="1600" spc="-5" dirty="0">
                <a:latin typeface="Calibri"/>
                <a:cs typeface="Calibri"/>
              </a:rPr>
              <a:t>health</a:t>
            </a:r>
            <a:r>
              <a:rPr sz="1600" spc="-35" dirty="0">
                <a:latin typeface="Calibri"/>
                <a:cs typeface="Calibri"/>
              </a:rPr>
              <a:t> </a:t>
            </a:r>
            <a:r>
              <a:rPr sz="1600" spc="-25" dirty="0">
                <a:latin typeface="Calibri"/>
                <a:cs typeface="Calibri"/>
              </a:rPr>
              <a:t>care</a:t>
            </a:r>
            <a:endParaRPr sz="1600" dirty="0">
              <a:latin typeface="Calibri"/>
              <a:cs typeface="Calibri"/>
            </a:endParaRPr>
          </a:p>
          <a:p>
            <a:pPr marL="2413000" lvl="2" indent="-342900">
              <a:lnSpc>
                <a:spcPct val="100000"/>
              </a:lnSpc>
              <a:buFont typeface="Arial"/>
              <a:buChar char="•"/>
              <a:tabLst>
                <a:tab pos="2413000" algn="l"/>
                <a:tab pos="2413635" algn="l"/>
              </a:tabLst>
            </a:pPr>
            <a:r>
              <a:rPr sz="1600" spc="-10" dirty="0">
                <a:latin typeface="Calibri"/>
                <a:cs typeface="Calibri"/>
              </a:rPr>
              <a:t>Prescription </a:t>
            </a:r>
            <a:r>
              <a:rPr sz="1600" spc="-5" dirty="0">
                <a:latin typeface="Calibri"/>
                <a:cs typeface="Calibri"/>
              </a:rPr>
              <a:t>drugs, </a:t>
            </a:r>
            <a:r>
              <a:rPr sz="1600" spc="-20" dirty="0">
                <a:latin typeface="Calibri"/>
                <a:cs typeface="Calibri"/>
              </a:rPr>
              <a:t>laboratory, </a:t>
            </a:r>
            <a:r>
              <a:rPr sz="1600" spc="-5" dirty="0">
                <a:latin typeface="Calibri"/>
                <a:cs typeface="Calibri"/>
              </a:rPr>
              <a:t>and</a:t>
            </a:r>
            <a:r>
              <a:rPr sz="1600" spc="65" dirty="0">
                <a:latin typeface="Calibri"/>
                <a:cs typeface="Calibri"/>
              </a:rPr>
              <a:t> </a:t>
            </a:r>
            <a:r>
              <a:rPr sz="1600" spc="-10" dirty="0">
                <a:latin typeface="Calibri"/>
                <a:cs typeface="Calibri"/>
              </a:rPr>
              <a:t>radiology</a:t>
            </a:r>
            <a:endParaRPr sz="1600" dirty="0">
              <a:latin typeface="Calibri"/>
              <a:cs typeface="Calibri"/>
            </a:endParaRPr>
          </a:p>
          <a:p>
            <a:pPr marL="2413000" lvl="2" indent="-342900">
              <a:lnSpc>
                <a:spcPct val="100000"/>
              </a:lnSpc>
              <a:buFont typeface="Arial"/>
              <a:buChar char="•"/>
              <a:tabLst>
                <a:tab pos="2413000" algn="l"/>
                <a:tab pos="2413635" algn="l"/>
              </a:tabLst>
            </a:pPr>
            <a:r>
              <a:rPr sz="1600" spc="-10" dirty="0">
                <a:latin typeface="Calibri"/>
                <a:cs typeface="Calibri"/>
              </a:rPr>
              <a:t>Emergency </a:t>
            </a:r>
            <a:r>
              <a:rPr sz="1600" spc="-15" dirty="0">
                <a:latin typeface="Calibri"/>
                <a:cs typeface="Calibri"/>
              </a:rPr>
              <a:t>care </a:t>
            </a:r>
            <a:r>
              <a:rPr sz="1600" spc="-5" dirty="0">
                <a:latin typeface="Calibri"/>
                <a:cs typeface="Calibri"/>
              </a:rPr>
              <a:t>and ambulance</a:t>
            </a:r>
            <a:r>
              <a:rPr sz="1600" spc="5" dirty="0">
                <a:latin typeface="Calibri"/>
                <a:cs typeface="Calibri"/>
              </a:rPr>
              <a:t> </a:t>
            </a:r>
            <a:r>
              <a:rPr sz="1600" spc="-5" dirty="0">
                <a:latin typeface="Calibri"/>
                <a:cs typeface="Calibri"/>
              </a:rPr>
              <a:t>services</a:t>
            </a:r>
            <a:endParaRPr sz="1600" dirty="0">
              <a:latin typeface="Calibri"/>
              <a:cs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566927"/>
            <a:ext cx="9144000" cy="1024255"/>
          </a:xfrm>
          <a:custGeom>
            <a:avLst/>
            <a:gdLst/>
            <a:ahLst/>
            <a:cxnLst/>
            <a:rect l="l" t="t" r="r" b="b"/>
            <a:pathLst>
              <a:path w="9144000" h="1024255">
                <a:moveTo>
                  <a:pt x="0" y="1024127"/>
                </a:moveTo>
                <a:lnTo>
                  <a:pt x="9144000" y="1024127"/>
                </a:lnTo>
                <a:lnTo>
                  <a:pt x="9144000" y="0"/>
                </a:lnTo>
                <a:lnTo>
                  <a:pt x="0" y="0"/>
                </a:lnTo>
                <a:lnTo>
                  <a:pt x="0" y="1024127"/>
                </a:lnTo>
                <a:close/>
              </a:path>
            </a:pathLst>
          </a:custGeom>
          <a:solidFill>
            <a:srgbClr val="DADADA"/>
          </a:solidFill>
        </p:spPr>
        <p:txBody>
          <a:bodyPr wrap="square" lIns="0" tIns="0" rIns="0" bIns="0" rtlCol="0"/>
          <a:lstStyle/>
          <a:p>
            <a:endParaRPr/>
          </a:p>
        </p:txBody>
      </p:sp>
      <p:sp>
        <p:nvSpPr>
          <p:cNvPr id="4" name="object 4"/>
          <p:cNvSpPr txBox="1">
            <a:spLocks noGrp="1"/>
          </p:cNvSpPr>
          <p:nvPr>
            <p:ph type="title"/>
          </p:nvPr>
        </p:nvSpPr>
        <p:spPr>
          <a:xfrm>
            <a:off x="1427607" y="620776"/>
            <a:ext cx="6289675" cy="951865"/>
          </a:xfrm>
          <a:prstGeom prst="rect">
            <a:avLst/>
          </a:prstGeom>
        </p:spPr>
        <p:txBody>
          <a:bodyPr vert="horz" wrap="square" lIns="0" tIns="0" rIns="0" bIns="0" rtlCol="0">
            <a:spAutoFit/>
          </a:bodyPr>
          <a:lstStyle/>
          <a:p>
            <a:pPr algn="ctr">
              <a:lnSpc>
                <a:spcPct val="100000"/>
              </a:lnSpc>
            </a:pPr>
            <a:r>
              <a:rPr sz="3200" b="1" spc="-5" dirty="0">
                <a:solidFill>
                  <a:srgbClr val="073759"/>
                </a:solidFill>
                <a:latin typeface="Calibri"/>
                <a:cs typeface="Calibri"/>
              </a:rPr>
              <a:t>Promoting </a:t>
            </a:r>
            <a:r>
              <a:rPr sz="3200" b="1" spc="-20" dirty="0">
                <a:solidFill>
                  <a:srgbClr val="073759"/>
                </a:solidFill>
                <a:latin typeface="Calibri"/>
                <a:cs typeface="Calibri"/>
              </a:rPr>
              <a:t>Effective</a:t>
            </a:r>
            <a:r>
              <a:rPr sz="3200" b="1" spc="-80" dirty="0">
                <a:solidFill>
                  <a:srgbClr val="073759"/>
                </a:solidFill>
                <a:latin typeface="Calibri"/>
                <a:cs typeface="Calibri"/>
              </a:rPr>
              <a:t> </a:t>
            </a:r>
            <a:r>
              <a:rPr sz="3200" b="1" spc="-5" dirty="0">
                <a:solidFill>
                  <a:srgbClr val="073759"/>
                </a:solidFill>
                <a:latin typeface="Calibri"/>
                <a:cs typeface="Calibri"/>
              </a:rPr>
              <a:t>Communication</a:t>
            </a:r>
            <a:endParaRPr sz="3200">
              <a:latin typeface="Calibri"/>
              <a:cs typeface="Calibri"/>
            </a:endParaRPr>
          </a:p>
          <a:p>
            <a:pPr algn="ctr">
              <a:lnSpc>
                <a:spcPct val="100000"/>
              </a:lnSpc>
              <a:spcBef>
                <a:spcPts val="300"/>
              </a:spcBef>
            </a:pPr>
            <a:r>
              <a:rPr sz="2600" b="1" i="1" spc="-5" dirty="0">
                <a:solidFill>
                  <a:srgbClr val="073759"/>
                </a:solidFill>
                <a:latin typeface="Calibri"/>
                <a:cs typeface="Calibri"/>
              </a:rPr>
              <a:t>Helping employees become </a:t>
            </a:r>
            <a:r>
              <a:rPr sz="2600" b="1" i="1" dirty="0">
                <a:solidFill>
                  <a:srgbClr val="073759"/>
                </a:solidFill>
                <a:latin typeface="Calibri"/>
                <a:cs typeface="Calibri"/>
              </a:rPr>
              <a:t>partners </a:t>
            </a:r>
            <a:r>
              <a:rPr sz="2600" b="1" i="1" spc="-5" dirty="0">
                <a:solidFill>
                  <a:srgbClr val="073759"/>
                </a:solidFill>
                <a:latin typeface="Calibri"/>
                <a:cs typeface="Calibri"/>
              </a:rPr>
              <a:t>in</a:t>
            </a:r>
            <a:r>
              <a:rPr sz="2600" b="1" i="1" spc="-35" dirty="0">
                <a:solidFill>
                  <a:srgbClr val="073759"/>
                </a:solidFill>
                <a:latin typeface="Calibri"/>
                <a:cs typeface="Calibri"/>
              </a:rPr>
              <a:t> </a:t>
            </a:r>
            <a:r>
              <a:rPr sz="2600" b="1" i="1" spc="-5" dirty="0">
                <a:solidFill>
                  <a:srgbClr val="073759"/>
                </a:solidFill>
                <a:latin typeface="Calibri"/>
                <a:cs typeface="Calibri"/>
              </a:rPr>
              <a:t>health</a:t>
            </a:r>
            <a:endParaRPr sz="2600">
              <a:latin typeface="Calibri"/>
              <a:cs typeface="Calibri"/>
            </a:endParaRPr>
          </a:p>
        </p:txBody>
      </p:sp>
      <p:sp>
        <p:nvSpPr>
          <p:cNvPr id="5" name="object 5"/>
          <p:cNvSpPr txBox="1"/>
          <p:nvPr/>
        </p:nvSpPr>
        <p:spPr>
          <a:xfrm>
            <a:off x="78739" y="6643116"/>
            <a:ext cx="688340" cy="203200"/>
          </a:xfrm>
          <a:prstGeom prst="rect">
            <a:avLst/>
          </a:prstGeom>
        </p:spPr>
        <p:txBody>
          <a:bodyPr vert="horz" wrap="square" lIns="0" tIns="0" rIns="0" bIns="0" rtlCol="0">
            <a:spAutoFit/>
          </a:bodyPr>
          <a:lstStyle/>
          <a:p>
            <a:pPr marL="12700">
              <a:lnSpc>
                <a:spcPct val="100000"/>
              </a:lnSpc>
            </a:pPr>
            <a:r>
              <a:rPr sz="1200" dirty="0">
                <a:solidFill>
                  <a:srgbClr val="F2F2F2"/>
                </a:solidFill>
                <a:latin typeface="Calibri"/>
                <a:cs typeface="Calibri"/>
              </a:rPr>
              <a:t>7/20/2016</a:t>
            </a:r>
            <a:endParaRPr sz="1200">
              <a:latin typeface="Calibri"/>
              <a:cs typeface="Calibri"/>
            </a:endParaRPr>
          </a:p>
        </p:txBody>
      </p:sp>
      <p:sp>
        <p:nvSpPr>
          <p:cNvPr id="6" name="object 6"/>
          <p:cNvSpPr/>
          <p:nvPr/>
        </p:nvSpPr>
        <p:spPr>
          <a:xfrm>
            <a:off x="457200" y="685800"/>
            <a:ext cx="809244" cy="809244"/>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452627" y="681227"/>
            <a:ext cx="818515" cy="818515"/>
          </a:xfrm>
          <a:custGeom>
            <a:avLst/>
            <a:gdLst/>
            <a:ahLst/>
            <a:cxnLst/>
            <a:rect l="l" t="t" r="r" b="b"/>
            <a:pathLst>
              <a:path w="818515" h="818515">
                <a:moveTo>
                  <a:pt x="0" y="0"/>
                </a:moveTo>
                <a:lnTo>
                  <a:pt x="818388" y="0"/>
                </a:lnTo>
                <a:lnTo>
                  <a:pt x="818388" y="818388"/>
                </a:lnTo>
                <a:lnTo>
                  <a:pt x="0" y="818388"/>
                </a:lnTo>
                <a:lnTo>
                  <a:pt x="0" y="0"/>
                </a:lnTo>
                <a:close/>
              </a:path>
            </a:pathLst>
          </a:custGeom>
          <a:ln w="9144">
            <a:solidFill>
              <a:srgbClr val="000000"/>
            </a:solidFill>
          </a:ln>
        </p:spPr>
        <p:txBody>
          <a:bodyPr wrap="square" lIns="0" tIns="0" rIns="0" bIns="0" rtlCol="0"/>
          <a:lstStyle/>
          <a:p>
            <a:endParaRPr/>
          </a:p>
        </p:txBody>
      </p:sp>
      <p:sp>
        <p:nvSpPr>
          <p:cNvPr id="8" name="object 8"/>
          <p:cNvSpPr/>
          <p:nvPr/>
        </p:nvSpPr>
        <p:spPr>
          <a:xfrm>
            <a:off x="304800" y="2700527"/>
            <a:ext cx="5394960" cy="2697480"/>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300227" y="2695955"/>
            <a:ext cx="5404485" cy="2707005"/>
          </a:xfrm>
          <a:custGeom>
            <a:avLst/>
            <a:gdLst/>
            <a:ahLst/>
            <a:cxnLst/>
            <a:rect l="l" t="t" r="r" b="b"/>
            <a:pathLst>
              <a:path w="5404485" h="2707004">
                <a:moveTo>
                  <a:pt x="0" y="0"/>
                </a:moveTo>
                <a:lnTo>
                  <a:pt x="5404104" y="0"/>
                </a:lnTo>
                <a:lnTo>
                  <a:pt x="5404104" y="2706624"/>
                </a:lnTo>
                <a:lnTo>
                  <a:pt x="0" y="2706624"/>
                </a:lnTo>
                <a:lnTo>
                  <a:pt x="0" y="0"/>
                </a:lnTo>
                <a:close/>
              </a:path>
            </a:pathLst>
          </a:custGeom>
          <a:ln w="9144">
            <a:solidFill>
              <a:srgbClr val="1F497D"/>
            </a:solidFill>
          </a:ln>
        </p:spPr>
        <p:txBody>
          <a:bodyPr wrap="square" lIns="0" tIns="0" rIns="0" bIns="0" rtlCol="0"/>
          <a:lstStyle/>
          <a:p>
            <a:endParaRPr/>
          </a:p>
        </p:txBody>
      </p:sp>
      <p:sp>
        <p:nvSpPr>
          <p:cNvPr id="10" name="object 10"/>
          <p:cNvSpPr txBox="1"/>
          <p:nvPr/>
        </p:nvSpPr>
        <p:spPr>
          <a:xfrm>
            <a:off x="5791200" y="3034283"/>
            <a:ext cx="2813685" cy="2062480"/>
          </a:xfrm>
          <a:prstGeom prst="rect">
            <a:avLst/>
          </a:prstGeom>
          <a:solidFill>
            <a:srgbClr val="C0C0C0"/>
          </a:solidFill>
          <a:ln w="9144">
            <a:solidFill>
              <a:srgbClr val="385D8A"/>
            </a:solidFill>
          </a:ln>
        </p:spPr>
        <p:txBody>
          <a:bodyPr vert="horz" wrap="square" lIns="0" tIns="24130" rIns="0" bIns="0" rtlCol="0">
            <a:spAutoFit/>
          </a:bodyPr>
          <a:lstStyle/>
          <a:p>
            <a:pPr marL="86360">
              <a:lnSpc>
                <a:spcPct val="100000"/>
              </a:lnSpc>
              <a:spcBef>
                <a:spcPts val="190"/>
              </a:spcBef>
            </a:pPr>
            <a:r>
              <a:rPr sz="2000" spc="-5" dirty="0">
                <a:latin typeface="Calibri"/>
                <a:cs typeface="Calibri"/>
              </a:rPr>
              <a:t>Featuring:</a:t>
            </a:r>
            <a:endParaRPr sz="2000">
              <a:latin typeface="Calibri"/>
              <a:cs typeface="Calibri"/>
            </a:endParaRPr>
          </a:p>
          <a:p>
            <a:pPr>
              <a:lnSpc>
                <a:spcPct val="100000"/>
              </a:lnSpc>
              <a:spcBef>
                <a:spcPts val="40"/>
              </a:spcBef>
            </a:pPr>
            <a:endParaRPr sz="1850">
              <a:latin typeface="Times New Roman"/>
              <a:cs typeface="Times New Roman"/>
            </a:endParaRPr>
          </a:p>
          <a:p>
            <a:pPr marL="372745" indent="-286385">
              <a:lnSpc>
                <a:spcPct val="100000"/>
              </a:lnSpc>
              <a:buFont typeface="Wingdings"/>
              <a:buChar char=""/>
              <a:tabLst>
                <a:tab pos="373380" algn="l"/>
              </a:tabLst>
            </a:pPr>
            <a:r>
              <a:rPr sz="1800" spc="-10" dirty="0">
                <a:latin typeface="Calibri"/>
                <a:cs typeface="Calibri"/>
              </a:rPr>
              <a:t>Free preventive</a:t>
            </a:r>
            <a:r>
              <a:rPr sz="1800" spc="-40" dirty="0">
                <a:latin typeface="Calibri"/>
                <a:cs typeface="Calibri"/>
              </a:rPr>
              <a:t> </a:t>
            </a:r>
            <a:r>
              <a:rPr sz="1800" spc="-15" dirty="0">
                <a:latin typeface="Calibri"/>
                <a:cs typeface="Calibri"/>
              </a:rPr>
              <a:t>care</a:t>
            </a:r>
            <a:endParaRPr sz="1800">
              <a:latin typeface="Calibri"/>
              <a:cs typeface="Calibri"/>
            </a:endParaRPr>
          </a:p>
          <a:p>
            <a:pPr marL="372745" indent="-286385">
              <a:lnSpc>
                <a:spcPct val="100000"/>
              </a:lnSpc>
              <a:buFont typeface="Wingdings"/>
              <a:buChar char=""/>
              <a:tabLst>
                <a:tab pos="373380" algn="l"/>
              </a:tabLst>
            </a:pPr>
            <a:r>
              <a:rPr sz="1800" spc="-5" dirty="0">
                <a:latin typeface="Calibri"/>
                <a:cs typeface="Calibri"/>
              </a:rPr>
              <a:t>Self plus one</a:t>
            </a:r>
            <a:r>
              <a:rPr sz="1800" spc="5" dirty="0">
                <a:latin typeface="Calibri"/>
                <a:cs typeface="Calibri"/>
              </a:rPr>
              <a:t> </a:t>
            </a:r>
            <a:r>
              <a:rPr sz="1800" spc="-10" dirty="0">
                <a:latin typeface="Calibri"/>
                <a:cs typeface="Calibri"/>
              </a:rPr>
              <a:t>enrollment</a:t>
            </a:r>
            <a:endParaRPr sz="1800">
              <a:latin typeface="Calibri"/>
              <a:cs typeface="Calibri"/>
            </a:endParaRPr>
          </a:p>
          <a:p>
            <a:pPr marL="372745" indent="-286385">
              <a:lnSpc>
                <a:spcPct val="100000"/>
              </a:lnSpc>
              <a:buFont typeface="Wingdings"/>
              <a:buChar char=""/>
              <a:tabLst>
                <a:tab pos="373380" algn="l"/>
              </a:tabLst>
            </a:pPr>
            <a:r>
              <a:rPr sz="1800" spc="-5" dirty="0">
                <a:latin typeface="Calibri"/>
                <a:cs typeface="Calibri"/>
              </a:rPr>
              <a:t>Plan comparison</a:t>
            </a:r>
            <a:r>
              <a:rPr sz="1800" spc="-50" dirty="0">
                <a:latin typeface="Calibri"/>
                <a:cs typeface="Calibri"/>
              </a:rPr>
              <a:t> </a:t>
            </a:r>
            <a:r>
              <a:rPr sz="1800" spc="-10" dirty="0">
                <a:latin typeface="Calibri"/>
                <a:cs typeface="Calibri"/>
              </a:rPr>
              <a:t>tool</a:t>
            </a:r>
            <a:endParaRPr sz="1800">
              <a:latin typeface="Calibri"/>
              <a:cs typeface="Calibri"/>
            </a:endParaRPr>
          </a:p>
          <a:p>
            <a:pPr marL="372745" indent="-286385">
              <a:lnSpc>
                <a:spcPct val="100000"/>
              </a:lnSpc>
              <a:buFont typeface="Wingdings"/>
              <a:buChar char=""/>
              <a:tabLst>
                <a:tab pos="373380" algn="l"/>
              </a:tabLst>
            </a:pPr>
            <a:r>
              <a:rPr sz="1800" spc="-5" dirty="0">
                <a:latin typeface="Calibri"/>
                <a:cs typeface="Calibri"/>
              </a:rPr>
              <a:t>Drug pricing</a:t>
            </a:r>
            <a:r>
              <a:rPr sz="1800" spc="-10" dirty="0">
                <a:latin typeface="Calibri"/>
                <a:cs typeface="Calibri"/>
              </a:rPr>
              <a:t> tools</a:t>
            </a:r>
            <a:endParaRPr sz="1800">
              <a:latin typeface="Calibri"/>
              <a:cs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2514600"/>
            <a:ext cx="3931920" cy="4002024"/>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566927"/>
            <a:ext cx="9144000" cy="1024255"/>
          </a:xfrm>
          <a:custGeom>
            <a:avLst/>
            <a:gdLst/>
            <a:ahLst/>
            <a:cxnLst/>
            <a:rect l="l" t="t" r="r" b="b"/>
            <a:pathLst>
              <a:path w="9144000" h="1024255">
                <a:moveTo>
                  <a:pt x="0" y="1024127"/>
                </a:moveTo>
                <a:lnTo>
                  <a:pt x="9144000" y="1024127"/>
                </a:lnTo>
                <a:lnTo>
                  <a:pt x="9144000" y="0"/>
                </a:lnTo>
                <a:lnTo>
                  <a:pt x="0" y="0"/>
                </a:lnTo>
                <a:lnTo>
                  <a:pt x="0" y="1024127"/>
                </a:lnTo>
                <a:close/>
              </a:path>
            </a:pathLst>
          </a:custGeom>
          <a:solidFill>
            <a:srgbClr val="DADADA"/>
          </a:solidFill>
        </p:spPr>
        <p:txBody>
          <a:bodyPr wrap="square" lIns="0" tIns="0" rIns="0" bIns="0" rtlCol="0"/>
          <a:lstStyle/>
          <a:p>
            <a:endParaRPr/>
          </a:p>
        </p:txBody>
      </p:sp>
      <p:sp>
        <p:nvSpPr>
          <p:cNvPr id="5" name="object 5"/>
          <p:cNvSpPr txBox="1">
            <a:spLocks noGrp="1"/>
          </p:cNvSpPr>
          <p:nvPr>
            <p:ph type="title"/>
          </p:nvPr>
        </p:nvSpPr>
        <p:spPr>
          <a:xfrm>
            <a:off x="1448917" y="620776"/>
            <a:ext cx="6616700" cy="951865"/>
          </a:xfrm>
          <a:prstGeom prst="rect">
            <a:avLst/>
          </a:prstGeom>
        </p:spPr>
        <p:txBody>
          <a:bodyPr vert="horz" wrap="square" lIns="0" tIns="0" rIns="0" bIns="0" rtlCol="0">
            <a:spAutoFit/>
          </a:bodyPr>
          <a:lstStyle/>
          <a:p>
            <a:pPr marL="12700">
              <a:lnSpc>
                <a:spcPct val="100000"/>
              </a:lnSpc>
            </a:pPr>
            <a:r>
              <a:rPr sz="3200" b="1" spc="-15" dirty="0">
                <a:solidFill>
                  <a:srgbClr val="073759"/>
                </a:solidFill>
                <a:latin typeface="Calibri"/>
                <a:cs typeface="Calibri"/>
              </a:rPr>
              <a:t>Preventing </a:t>
            </a:r>
            <a:r>
              <a:rPr sz="3200" b="1" dirty="0">
                <a:solidFill>
                  <a:srgbClr val="073759"/>
                </a:solidFill>
                <a:latin typeface="Calibri"/>
                <a:cs typeface="Calibri"/>
              </a:rPr>
              <a:t>Leading Causes of</a:t>
            </a:r>
            <a:r>
              <a:rPr sz="3200" b="1" spc="-75" dirty="0">
                <a:solidFill>
                  <a:srgbClr val="073759"/>
                </a:solidFill>
                <a:latin typeface="Calibri"/>
                <a:cs typeface="Calibri"/>
              </a:rPr>
              <a:t> </a:t>
            </a:r>
            <a:r>
              <a:rPr sz="3200" b="1" spc="-5" dirty="0">
                <a:solidFill>
                  <a:srgbClr val="073759"/>
                </a:solidFill>
                <a:latin typeface="Calibri"/>
                <a:cs typeface="Calibri"/>
              </a:rPr>
              <a:t>Mortality</a:t>
            </a:r>
            <a:endParaRPr sz="3200">
              <a:latin typeface="Calibri"/>
              <a:cs typeface="Calibri"/>
            </a:endParaRPr>
          </a:p>
          <a:p>
            <a:pPr marL="626745">
              <a:lnSpc>
                <a:spcPct val="100000"/>
              </a:lnSpc>
              <a:spcBef>
                <a:spcPts val="300"/>
              </a:spcBef>
            </a:pPr>
            <a:r>
              <a:rPr sz="2600" b="1" i="1" spc="-10" dirty="0">
                <a:solidFill>
                  <a:srgbClr val="073759"/>
                </a:solidFill>
                <a:latin typeface="Calibri"/>
                <a:cs typeface="Calibri"/>
              </a:rPr>
              <a:t>Starting </a:t>
            </a:r>
            <a:r>
              <a:rPr sz="2600" b="1" i="1" spc="-5" dirty="0">
                <a:solidFill>
                  <a:srgbClr val="073759"/>
                </a:solidFill>
                <a:latin typeface="Calibri"/>
                <a:cs typeface="Calibri"/>
              </a:rPr>
              <a:t>with </a:t>
            </a:r>
            <a:r>
              <a:rPr sz="2600" b="1" i="1" dirty="0">
                <a:solidFill>
                  <a:srgbClr val="073759"/>
                </a:solidFill>
                <a:latin typeface="Calibri"/>
                <a:cs typeface="Calibri"/>
              </a:rPr>
              <a:t>Cardiovascular</a:t>
            </a:r>
            <a:r>
              <a:rPr sz="2600" b="1" i="1" spc="-45" dirty="0">
                <a:solidFill>
                  <a:srgbClr val="073759"/>
                </a:solidFill>
                <a:latin typeface="Calibri"/>
                <a:cs typeface="Calibri"/>
              </a:rPr>
              <a:t> </a:t>
            </a:r>
            <a:r>
              <a:rPr sz="2600" b="1" i="1" spc="5" dirty="0">
                <a:solidFill>
                  <a:srgbClr val="073759"/>
                </a:solidFill>
                <a:latin typeface="Calibri"/>
                <a:cs typeface="Calibri"/>
              </a:rPr>
              <a:t>disease</a:t>
            </a:r>
            <a:endParaRPr sz="2600">
              <a:latin typeface="Calibri"/>
              <a:cs typeface="Calibri"/>
            </a:endParaRPr>
          </a:p>
        </p:txBody>
      </p:sp>
      <p:sp>
        <p:nvSpPr>
          <p:cNvPr id="6" name="object 6"/>
          <p:cNvSpPr txBox="1"/>
          <p:nvPr/>
        </p:nvSpPr>
        <p:spPr>
          <a:xfrm>
            <a:off x="78739" y="6643116"/>
            <a:ext cx="688340" cy="203200"/>
          </a:xfrm>
          <a:prstGeom prst="rect">
            <a:avLst/>
          </a:prstGeom>
        </p:spPr>
        <p:txBody>
          <a:bodyPr vert="horz" wrap="square" lIns="0" tIns="0" rIns="0" bIns="0" rtlCol="0">
            <a:spAutoFit/>
          </a:bodyPr>
          <a:lstStyle/>
          <a:p>
            <a:pPr marL="12700">
              <a:lnSpc>
                <a:spcPct val="100000"/>
              </a:lnSpc>
            </a:pPr>
            <a:r>
              <a:rPr sz="1200" dirty="0">
                <a:solidFill>
                  <a:srgbClr val="F2F2F2"/>
                </a:solidFill>
                <a:latin typeface="Calibri"/>
                <a:cs typeface="Calibri"/>
              </a:rPr>
              <a:t>7/20/2016</a:t>
            </a:r>
            <a:endParaRPr sz="1200">
              <a:latin typeface="Calibri"/>
              <a:cs typeface="Calibri"/>
            </a:endParaRPr>
          </a:p>
        </p:txBody>
      </p:sp>
      <p:sp>
        <p:nvSpPr>
          <p:cNvPr id="7" name="object 7"/>
          <p:cNvSpPr/>
          <p:nvPr/>
        </p:nvSpPr>
        <p:spPr>
          <a:xfrm>
            <a:off x="381000" y="685800"/>
            <a:ext cx="809244" cy="809244"/>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376427" y="681227"/>
            <a:ext cx="818515" cy="818515"/>
          </a:xfrm>
          <a:custGeom>
            <a:avLst/>
            <a:gdLst/>
            <a:ahLst/>
            <a:cxnLst/>
            <a:rect l="l" t="t" r="r" b="b"/>
            <a:pathLst>
              <a:path w="818515" h="818515">
                <a:moveTo>
                  <a:pt x="0" y="0"/>
                </a:moveTo>
                <a:lnTo>
                  <a:pt x="818388" y="0"/>
                </a:lnTo>
                <a:lnTo>
                  <a:pt x="818388" y="818388"/>
                </a:lnTo>
                <a:lnTo>
                  <a:pt x="0" y="818388"/>
                </a:lnTo>
                <a:lnTo>
                  <a:pt x="0" y="0"/>
                </a:lnTo>
                <a:close/>
              </a:path>
            </a:pathLst>
          </a:custGeom>
          <a:ln w="9144">
            <a:solidFill>
              <a:srgbClr val="000000"/>
            </a:solidFill>
          </a:ln>
        </p:spPr>
        <p:txBody>
          <a:bodyPr wrap="square" lIns="0" tIns="0" rIns="0" bIns="0" rtlCol="0"/>
          <a:lstStyle/>
          <a:p>
            <a:endParaRPr/>
          </a:p>
        </p:txBody>
      </p:sp>
      <p:sp>
        <p:nvSpPr>
          <p:cNvPr id="9" name="object 9"/>
          <p:cNvSpPr txBox="1">
            <a:spLocks noGrp="1"/>
          </p:cNvSpPr>
          <p:nvPr>
            <p:ph type="body" idx="1"/>
          </p:nvPr>
        </p:nvSpPr>
        <p:spPr>
          <a:prstGeom prst="rect">
            <a:avLst/>
          </a:prstGeom>
        </p:spPr>
        <p:txBody>
          <a:bodyPr vert="horz" wrap="square" lIns="0" tIns="0" rIns="0" bIns="0" rtlCol="0">
            <a:spAutoFit/>
          </a:bodyPr>
          <a:lstStyle/>
          <a:p>
            <a:pPr marL="3348990" marR="5080">
              <a:lnSpc>
                <a:spcPct val="100000"/>
              </a:lnSpc>
            </a:pPr>
            <a:r>
              <a:rPr dirty="0"/>
              <a:t>100% </a:t>
            </a:r>
            <a:r>
              <a:rPr spc="-15" dirty="0"/>
              <a:t>coverage </a:t>
            </a:r>
            <a:r>
              <a:rPr spc="-5" dirty="0"/>
              <a:t>of tobacco cessation products </a:t>
            </a:r>
            <a:r>
              <a:rPr dirty="0"/>
              <a:t>and  services </a:t>
            </a:r>
            <a:r>
              <a:rPr spc="-5" dirty="0"/>
              <a:t>since</a:t>
            </a:r>
            <a:r>
              <a:rPr spc="-50" dirty="0"/>
              <a:t> </a:t>
            </a:r>
            <a:r>
              <a:rPr dirty="0"/>
              <a:t>2011</a:t>
            </a:r>
          </a:p>
          <a:p>
            <a:pPr marL="4092575" marR="738505" indent="-287020">
              <a:lnSpc>
                <a:spcPct val="100000"/>
              </a:lnSpc>
              <a:buFont typeface="Arial"/>
              <a:buChar char="•"/>
              <a:tabLst>
                <a:tab pos="4092575" algn="l"/>
                <a:tab pos="4093210" algn="l"/>
              </a:tabLst>
            </a:pPr>
            <a:r>
              <a:rPr spc="-30" dirty="0"/>
              <a:t>Tobacco </a:t>
            </a:r>
            <a:r>
              <a:rPr spc="-5" dirty="0"/>
              <a:t>usage </a:t>
            </a:r>
            <a:r>
              <a:rPr spc="-20" dirty="0"/>
              <a:t>rates </a:t>
            </a:r>
            <a:r>
              <a:rPr dirty="0"/>
              <a:t>among </a:t>
            </a:r>
            <a:r>
              <a:rPr spc="-10" dirty="0"/>
              <a:t>Federal  </a:t>
            </a:r>
            <a:r>
              <a:rPr spc="-5" dirty="0"/>
              <a:t>employees continues </a:t>
            </a:r>
            <a:r>
              <a:rPr spc="-15" dirty="0"/>
              <a:t>to</a:t>
            </a:r>
            <a:r>
              <a:rPr spc="-60" dirty="0"/>
              <a:t> </a:t>
            </a:r>
            <a:r>
              <a:rPr spc="-5" dirty="0"/>
              <a:t>decline</a:t>
            </a:r>
          </a:p>
          <a:p>
            <a:pPr marL="3336290">
              <a:lnSpc>
                <a:spcPct val="100000"/>
              </a:lnSpc>
              <a:spcBef>
                <a:spcPts val="40"/>
              </a:spcBef>
              <a:buFont typeface="Arial"/>
              <a:buChar char="•"/>
            </a:pPr>
            <a:endParaRPr sz="2050">
              <a:latin typeface="Times New Roman"/>
              <a:cs typeface="Times New Roman"/>
            </a:endParaRPr>
          </a:p>
          <a:p>
            <a:pPr marL="3348990">
              <a:lnSpc>
                <a:spcPct val="100000"/>
              </a:lnSpc>
            </a:pPr>
            <a:r>
              <a:rPr dirty="0"/>
              <a:t>100% </a:t>
            </a:r>
            <a:r>
              <a:rPr spc="-15" dirty="0"/>
              <a:t>coverage </a:t>
            </a:r>
            <a:r>
              <a:rPr spc="-5" dirty="0"/>
              <a:t>of </a:t>
            </a:r>
            <a:r>
              <a:rPr spc="-15" dirty="0"/>
              <a:t>preventive </a:t>
            </a:r>
            <a:r>
              <a:rPr dirty="0"/>
              <a:t>services </a:t>
            </a:r>
            <a:r>
              <a:rPr spc="-5" dirty="0"/>
              <a:t>since</a:t>
            </a:r>
            <a:r>
              <a:rPr spc="20" dirty="0"/>
              <a:t> </a:t>
            </a:r>
            <a:r>
              <a:rPr dirty="0"/>
              <a:t>2012</a:t>
            </a:r>
          </a:p>
          <a:p>
            <a:pPr marL="4092575" indent="-287020">
              <a:lnSpc>
                <a:spcPct val="100000"/>
              </a:lnSpc>
              <a:buFont typeface="Arial"/>
              <a:buChar char="•"/>
              <a:tabLst>
                <a:tab pos="4092575" algn="l"/>
                <a:tab pos="4093210" algn="l"/>
              </a:tabLst>
            </a:pPr>
            <a:r>
              <a:rPr dirty="0"/>
              <a:t>Emphasis </a:t>
            </a:r>
            <a:r>
              <a:rPr spc="-5" dirty="0"/>
              <a:t>on </a:t>
            </a:r>
            <a:r>
              <a:rPr spc="-10" dirty="0"/>
              <a:t>cardiovascular </a:t>
            </a:r>
            <a:r>
              <a:rPr spc="-5" dirty="0"/>
              <a:t>risk</a:t>
            </a:r>
            <a:r>
              <a:rPr spc="5" dirty="0"/>
              <a:t> </a:t>
            </a:r>
            <a:r>
              <a:rPr spc="-5" dirty="0"/>
              <a:t>reduction</a:t>
            </a:r>
          </a:p>
          <a:p>
            <a:pPr marL="3336290">
              <a:lnSpc>
                <a:spcPct val="100000"/>
              </a:lnSpc>
              <a:spcBef>
                <a:spcPts val="40"/>
              </a:spcBef>
              <a:buFont typeface="Arial"/>
              <a:buChar char="•"/>
            </a:pPr>
            <a:endParaRPr sz="2050">
              <a:latin typeface="Times New Roman"/>
              <a:cs typeface="Times New Roman"/>
            </a:endParaRPr>
          </a:p>
          <a:p>
            <a:pPr marL="3805554">
              <a:lnSpc>
                <a:spcPct val="100000"/>
              </a:lnSpc>
            </a:pPr>
            <a:r>
              <a:rPr spc="-15" dirty="0"/>
              <a:t>Key </a:t>
            </a:r>
            <a:r>
              <a:rPr spc="-5" dirty="0"/>
              <a:t>Million Hearts </a:t>
            </a:r>
            <a:r>
              <a:rPr spc="-15" dirty="0"/>
              <a:t>affiliate </a:t>
            </a:r>
            <a:r>
              <a:rPr spc="-5" dirty="0"/>
              <a:t>since</a:t>
            </a:r>
            <a:r>
              <a:rPr spc="114" dirty="0"/>
              <a:t> </a:t>
            </a:r>
            <a:r>
              <a:rPr dirty="0"/>
              <a:t>2013</a:t>
            </a:r>
          </a:p>
          <a:p>
            <a:pPr marL="4549775" lvl="1" indent="-287020">
              <a:lnSpc>
                <a:spcPct val="100000"/>
              </a:lnSpc>
              <a:buFont typeface="Arial"/>
              <a:buChar char="•"/>
              <a:tabLst>
                <a:tab pos="4549140" algn="l"/>
                <a:tab pos="4549775" algn="l"/>
              </a:tabLst>
            </a:pPr>
            <a:r>
              <a:rPr sz="2000" spc="-5" dirty="0">
                <a:latin typeface="Calibri"/>
                <a:cs typeface="Calibri"/>
              </a:rPr>
              <a:t>Blood </a:t>
            </a:r>
            <a:r>
              <a:rPr sz="2000" spc="-10" dirty="0">
                <a:latin typeface="Calibri"/>
                <a:cs typeface="Calibri"/>
              </a:rPr>
              <a:t>Pressure</a:t>
            </a:r>
            <a:r>
              <a:rPr sz="2000" spc="-25" dirty="0">
                <a:latin typeface="Calibri"/>
                <a:cs typeface="Calibri"/>
              </a:rPr>
              <a:t> </a:t>
            </a:r>
            <a:r>
              <a:rPr sz="2000" spc="-15" dirty="0">
                <a:latin typeface="Calibri"/>
                <a:cs typeface="Calibri"/>
              </a:rPr>
              <a:t>Control</a:t>
            </a:r>
            <a:endParaRPr sz="2000">
              <a:latin typeface="Calibri"/>
              <a:cs typeface="Calibri"/>
            </a:endParaRPr>
          </a:p>
          <a:p>
            <a:pPr marL="4549775" lvl="1" indent="-287020">
              <a:lnSpc>
                <a:spcPct val="100000"/>
              </a:lnSpc>
              <a:buFont typeface="Arial"/>
              <a:buChar char="•"/>
              <a:tabLst>
                <a:tab pos="4549140" algn="l"/>
                <a:tab pos="4549775" algn="l"/>
              </a:tabLst>
            </a:pPr>
            <a:r>
              <a:rPr sz="2000" spc="-5" dirty="0">
                <a:latin typeface="Calibri"/>
                <a:cs typeface="Calibri"/>
              </a:rPr>
              <a:t>Medication</a:t>
            </a:r>
            <a:r>
              <a:rPr sz="2000" spc="-70" dirty="0">
                <a:latin typeface="Calibri"/>
                <a:cs typeface="Calibri"/>
              </a:rPr>
              <a:t> </a:t>
            </a:r>
            <a:r>
              <a:rPr sz="2000" spc="-5" dirty="0">
                <a:latin typeface="Calibri"/>
                <a:cs typeface="Calibri"/>
              </a:rPr>
              <a:t>adherence</a:t>
            </a:r>
            <a:endParaRPr sz="2000">
              <a:latin typeface="Calibri"/>
              <a:cs typeface="Calibri"/>
            </a:endParaRPr>
          </a:p>
          <a:p>
            <a:pPr marL="4549775" lvl="1" indent="-287020">
              <a:lnSpc>
                <a:spcPct val="100000"/>
              </a:lnSpc>
              <a:buFont typeface="Arial"/>
              <a:buChar char="•"/>
              <a:tabLst>
                <a:tab pos="4549140" algn="l"/>
                <a:tab pos="4549775" algn="l"/>
              </a:tabLst>
            </a:pPr>
            <a:r>
              <a:rPr sz="2000" spc="-5" dirty="0">
                <a:latin typeface="Calibri"/>
                <a:cs typeface="Calibri"/>
              </a:rPr>
              <a:t>Cardiac</a:t>
            </a:r>
            <a:r>
              <a:rPr sz="2000" spc="-60" dirty="0">
                <a:latin typeface="Calibri"/>
                <a:cs typeface="Calibri"/>
              </a:rPr>
              <a:t> </a:t>
            </a:r>
            <a:r>
              <a:rPr sz="2000" spc="-10" dirty="0">
                <a:latin typeface="Calibri"/>
                <a:cs typeface="Calibri"/>
              </a:rPr>
              <a:t>Rehabilitation</a:t>
            </a:r>
            <a:endParaRPr sz="2000">
              <a:latin typeface="Calibri"/>
              <a:cs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566927"/>
            <a:ext cx="9144000" cy="1024255"/>
          </a:xfrm>
          <a:custGeom>
            <a:avLst/>
            <a:gdLst/>
            <a:ahLst/>
            <a:cxnLst/>
            <a:rect l="l" t="t" r="r" b="b"/>
            <a:pathLst>
              <a:path w="9144000" h="1024255">
                <a:moveTo>
                  <a:pt x="0" y="1024127"/>
                </a:moveTo>
                <a:lnTo>
                  <a:pt x="9144000" y="1024127"/>
                </a:lnTo>
                <a:lnTo>
                  <a:pt x="9144000" y="0"/>
                </a:lnTo>
                <a:lnTo>
                  <a:pt x="0" y="0"/>
                </a:lnTo>
                <a:lnTo>
                  <a:pt x="0" y="1024127"/>
                </a:lnTo>
                <a:close/>
              </a:path>
            </a:pathLst>
          </a:custGeom>
          <a:solidFill>
            <a:srgbClr val="DADADA"/>
          </a:solidFill>
        </p:spPr>
        <p:txBody>
          <a:bodyPr wrap="square" lIns="0" tIns="0" rIns="0" bIns="0" rtlCol="0"/>
          <a:lstStyle/>
          <a:p>
            <a:endParaRPr/>
          </a:p>
        </p:txBody>
      </p:sp>
      <p:sp>
        <p:nvSpPr>
          <p:cNvPr id="4" name="object 4"/>
          <p:cNvSpPr txBox="1">
            <a:spLocks noGrp="1"/>
          </p:cNvSpPr>
          <p:nvPr>
            <p:ph type="title"/>
          </p:nvPr>
        </p:nvSpPr>
        <p:spPr>
          <a:xfrm>
            <a:off x="2357221" y="1019555"/>
            <a:ext cx="4429125" cy="584200"/>
          </a:xfrm>
          <a:prstGeom prst="rect">
            <a:avLst/>
          </a:prstGeom>
        </p:spPr>
        <p:txBody>
          <a:bodyPr vert="horz" wrap="square" lIns="0" tIns="0" rIns="0" bIns="0" rtlCol="0">
            <a:spAutoFit/>
          </a:bodyPr>
          <a:lstStyle/>
          <a:p>
            <a:pPr marL="12700">
              <a:lnSpc>
                <a:spcPct val="100000"/>
              </a:lnSpc>
            </a:pPr>
            <a:r>
              <a:rPr sz="3600" b="1" spc="-5" dirty="0">
                <a:solidFill>
                  <a:srgbClr val="073759"/>
                </a:solidFill>
                <a:latin typeface="Calibri"/>
                <a:cs typeface="Calibri"/>
              </a:rPr>
              <a:t>Enabling </a:t>
            </a:r>
            <a:r>
              <a:rPr sz="3600" b="1" spc="-15" dirty="0">
                <a:solidFill>
                  <a:srgbClr val="073759"/>
                </a:solidFill>
                <a:latin typeface="Calibri"/>
                <a:cs typeface="Calibri"/>
              </a:rPr>
              <a:t>Healthy</a:t>
            </a:r>
            <a:r>
              <a:rPr sz="3600" b="1" spc="10" dirty="0">
                <a:solidFill>
                  <a:srgbClr val="073759"/>
                </a:solidFill>
                <a:latin typeface="Calibri"/>
                <a:cs typeface="Calibri"/>
              </a:rPr>
              <a:t> </a:t>
            </a:r>
            <a:r>
              <a:rPr sz="3600" b="1" spc="-5" dirty="0">
                <a:solidFill>
                  <a:srgbClr val="073759"/>
                </a:solidFill>
                <a:latin typeface="Calibri"/>
                <a:cs typeface="Calibri"/>
              </a:rPr>
              <a:t>Living</a:t>
            </a:r>
            <a:endParaRPr sz="3600">
              <a:latin typeface="Calibri"/>
              <a:cs typeface="Calibri"/>
            </a:endParaRPr>
          </a:p>
        </p:txBody>
      </p:sp>
      <p:sp>
        <p:nvSpPr>
          <p:cNvPr id="5" name="object 5"/>
          <p:cNvSpPr txBox="1"/>
          <p:nvPr/>
        </p:nvSpPr>
        <p:spPr>
          <a:xfrm>
            <a:off x="535940" y="2235708"/>
            <a:ext cx="7672070" cy="2515235"/>
          </a:xfrm>
          <a:prstGeom prst="rect">
            <a:avLst/>
          </a:prstGeom>
        </p:spPr>
        <p:txBody>
          <a:bodyPr vert="horz" wrap="square" lIns="0" tIns="0" rIns="0" bIns="0" rtlCol="0">
            <a:spAutoFit/>
          </a:bodyPr>
          <a:lstStyle/>
          <a:p>
            <a:pPr marL="12700">
              <a:lnSpc>
                <a:spcPct val="100000"/>
              </a:lnSpc>
            </a:pPr>
            <a:r>
              <a:rPr sz="2400" b="1" spc="-5" dirty="0">
                <a:latin typeface="Calibri"/>
                <a:cs typeface="Calibri"/>
              </a:rPr>
              <a:t>Focusing </a:t>
            </a:r>
            <a:r>
              <a:rPr sz="2400" b="1" dirty="0">
                <a:latin typeface="Calibri"/>
                <a:cs typeface="Calibri"/>
              </a:rPr>
              <a:t>on </a:t>
            </a:r>
            <a:r>
              <a:rPr sz="2400" b="1" spc="-10" dirty="0">
                <a:latin typeface="Calibri"/>
                <a:cs typeface="Calibri"/>
              </a:rPr>
              <a:t>mental </a:t>
            </a:r>
            <a:r>
              <a:rPr sz="2400" b="1" spc="-5" dirty="0">
                <a:latin typeface="Calibri"/>
                <a:cs typeface="Calibri"/>
              </a:rPr>
              <a:t>health </a:t>
            </a:r>
            <a:r>
              <a:rPr sz="2400" b="1" dirty="0">
                <a:latin typeface="Calibri"/>
                <a:cs typeface="Calibri"/>
              </a:rPr>
              <a:t>as a </a:t>
            </a:r>
            <a:r>
              <a:rPr sz="2400" b="1" spc="-30" dirty="0">
                <a:latin typeface="Calibri"/>
                <a:cs typeface="Calibri"/>
              </a:rPr>
              <a:t>key </a:t>
            </a:r>
            <a:r>
              <a:rPr sz="2400" b="1" spc="-5" dirty="0">
                <a:latin typeface="Calibri"/>
                <a:cs typeface="Calibri"/>
              </a:rPr>
              <a:t>component </a:t>
            </a:r>
            <a:r>
              <a:rPr sz="2400" b="1" dirty="0">
                <a:latin typeface="Calibri"/>
                <a:cs typeface="Calibri"/>
              </a:rPr>
              <a:t>of</a:t>
            </a:r>
            <a:r>
              <a:rPr sz="2400" b="1" spc="-45" dirty="0">
                <a:latin typeface="Calibri"/>
                <a:cs typeface="Calibri"/>
              </a:rPr>
              <a:t> </a:t>
            </a:r>
            <a:r>
              <a:rPr sz="2400" b="1" spc="-10" dirty="0">
                <a:latin typeface="Calibri"/>
                <a:cs typeface="Calibri"/>
              </a:rPr>
              <a:t>wellbeing</a:t>
            </a:r>
            <a:endParaRPr sz="2400">
              <a:latin typeface="Calibri"/>
              <a:cs typeface="Calibri"/>
            </a:endParaRPr>
          </a:p>
          <a:p>
            <a:pPr marL="756285" indent="-286385">
              <a:lnSpc>
                <a:spcPct val="100000"/>
              </a:lnSpc>
              <a:spcBef>
                <a:spcPts val="575"/>
              </a:spcBef>
              <a:buFont typeface="Arial"/>
              <a:buChar char="•"/>
              <a:tabLst>
                <a:tab pos="756285" algn="l"/>
                <a:tab pos="756920" algn="l"/>
              </a:tabLst>
            </a:pPr>
            <a:r>
              <a:rPr sz="2400" spc="-10" dirty="0">
                <a:latin typeface="Calibri"/>
                <a:cs typeface="Calibri"/>
              </a:rPr>
              <a:t>Promoting </a:t>
            </a:r>
            <a:r>
              <a:rPr sz="2400" spc="-5" dirty="0">
                <a:latin typeface="Calibri"/>
                <a:cs typeface="Calibri"/>
              </a:rPr>
              <a:t>Employee </a:t>
            </a:r>
            <a:r>
              <a:rPr sz="2400" spc="-10" dirty="0">
                <a:latin typeface="Calibri"/>
                <a:cs typeface="Calibri"/>
              </a:rPr>
              <a:t>Assistance</a:t>
            </a:r>
            <a:r>
              <a:rPr sz="2400" spc="-75" dirty="0">
                <a:latin typeface="Calibri"/>
                <a:cs typeface="Calibri"/>
              </a:rPr>
              <a:t> </a:t>
            </a:r>
            <a:r>
              <a:rPr sz="2400" spc="-15" dirty="0">
                <a:latin typeface="Calibri"/>
                <a:cs typeface="Calibri"/>
              </a:rPr>
              <a:t>programs</a:t>
            </a:r>
            <a:endParaRPr sz="2400">
              <a:latin typeface="Calibri"/>
              <a:cs typeface="Calibri"/>
            </a:endParaRPr>
          </a:p>
          <a:p>
            <a:pPr marL="756285" indent="-286385">
              <a:lnSpc>
                <a:spcPct val="100000"/>
              </a:lnSpc>
              <a:spcBef>
                <a:spcPts val="575"/>
              </a:spcBef>
              <a:buFont typeface="Arial"/>
              <a:buChar char="•"/>
              <a:tabLst>
                <a:tab pos="756285" algn="l"/>
                <a:tab pos="756920" algn="l"/>
              </a:tabLst>
            </a:pPr>
            <a:r>
              <a:rPr sz="2400" spc="-5" dirty="0">
                <a:latin typeface="Calibri"/>
                <a:cs typeface="Calibri"/>
              </a:rPr>
              <a:t>Increasing risk </a:t>
            </a:r>
            <a:r>
              <a:rPr sz="2400" spc="-10" dirty="0">
                <a:latin typeface="Calibri"/>
                <a:cs typeface="Calibri"/>
              </a:rPr>
              <a:t>awareness </a:t>
            </a:r>
            <a:r>
              <a:rPr sz="2400" spc="-5" dirty="0">
                <a:latin typeface="Calibri"/>
                <a:cs typeface="Calibri"/>
              </a:rPr>
              <a:t>and suicide </a:t>
            </a:r>
            <a:r>
              <a:rPr sz="2400" spc="-15" dirty="0">
                <a:latin typeface="Calibri"/>
                <a:cs typeface="Calibri"/>
              </a:rPr>
              <a:t>prevention</a:t>
            </a:r>
            <a:r>
              <a:rPr sz="2400" spc="-10" dirty="0">
                <a:latin typeface="Calibri"/>
                <a:cs typeface="Calibri"/>
              </a:rPr>
              <a:t> </a:t>
            </a:r>
            <a:r>
              <a:rPr sz="2400" spc="-15" dirty="0">
                <a:latin typeface="Calibri"/>
                <a:cs typeface="Calibri"/>
              </a:rPr>
              <a:t>efforts</a:t>
            </a:r>
            <a:endParaRPr sz="2400">
              <a:latin typeface="Calibri"/>
              <a:cs typeface="Calibri"/>
            </a:endParaRPr>
          </a:p>
          <a:p>
            <a:pPr marL="756285" indent="-286385">
              <a:lnSpc>
                <a:spcPct val="100000"/>
              </a:lnSpc>
              <a:spcBef>
                <a:spcPts val="575"/>
              </a:spcBef>
              <a:buFont typeface="Arial"/>
              <a:buChar char="•"/>
              <a:tabLst>
                <a:tab pos="756285" algn="l"/>
                <a:tab pos="756920" algn="l"/>
              </a:tabLst>
            </a:pPr>
            <a:r>
              <a:rPr sz="2400" spc="-10" dirty="0">
                <a:latin typeface="Calibri"/>
                <a:cs typeface="Calibri"/>
              </a:rPr>
              <a:t>Addressing </a:t>
            </a:r>
            <a:r>
              <a:rPr sz="2400" dirty="0">
                <a:latin typeface="Calibri"/>
                <a:cs typeface="Calibri"/>
              </a:rPr>
              <a:t>the </a:t>
            </a:r>
            <a:r>
              <a:rPr sz="2400" spc="-5" dirty="0">
                <a:latin typeface="Calibri"/>
                <a:cs typeface="Calibri"/>
              </a:rPr>
              <a:t>opioid</a:t>
            </a:r>
            <a:r>
              <a:rPr sz="2400" spc="-50" dirty="0">
                <a:latin typeface="Calibri"/>
                <a:cs typeface="Calibri"/>
              </a:rPr>
              <a:t> </a:t>
            </a:r>
            <a:r>
              <a:rPr sz="2400" dirty="0">
                <a:latin typeface="Calibri"/>
                <a:cs typeface="Calibri"/>
              </a:rPr>
              <a:t>epidemic</a:t>
            </a:r>
            <a:endParaRPr sz="2400">
              <a:latin typeface="Calibri"/>
              <a:cs typeface="Calibri"/>
            </a:endParaRPr>
          </a:p>
          <a:p>
            <a:pPr marL="1155065" lvl="1" indent="-227965">
              <a:lnSpc>
                <a:spcPct val="100000"/>
              </a:lnSpc>
              <a:spcBef>
                <a:spcPts val="505"/>
              </a:spcBef>
              <a:buFont typeface="Arial"/>
              <a:buChar char="•"/>
              <a:tabLst>
                <a:tab pos="1155065" algn="l"/>
                <a:tab pos="1155700" algn="l"/>
              </a:tabLst>
            </a:pPr>
            <a:r>
              <a:rPr sz="2000" spc="-10" dirty="0">
                <a:latin typeface="Calibri"/>
                <a:cs typeface="Calibri"/>
              </a:rPr>
              <a:t>Improving </a:t>
            </a:r>
            <a:r>
              <a:rPr sz="2000" dirty="0">
                <a:latin typeface="Calibri"/>
                <a:cs typeface="Calibri"/>
              </a:rPr>
              <a:t>access </a:t>
            </a:r>
            <a:r>
              <a:rPr sz="2000" spc="-15" dirty="0">
                <a:latin typeface="Calibri"/>
                <a:cs typeface="Calibri"/>
              </a:rPr>
              <a:t>to </a:t>
            </a:r>
            <a:r>
              <a:rPr sz="2000" spc="-50" dirty="0">
                <a:latin typeface="Calibri"/>
                <a:cs typeface="Calibri"/>
              </a:rPr>
              <a:t>MAT </a:t>
            </a:r>
            <a:r>
              <a:rPr sz="2000" dirty="0">
                <a:latin typeface="Calibri"/>
                <a:cs typeface="Calibri"/>
              </a:rPr>
              <a:t>and </a:t>
            </a:r>
            <a:r>
              <a:rPr sz="2000" spc="-15" dirty="0">
                <a:latin typeface="Calibri"/>
                <a:cs typeface="Calibri"/>
              </a:rPr>
              <a:t>reversal</a:t>
            </a:r>
            <a:r>
              <a:rPr sz="2000" spc="35" dirty="0">
                <a:latin typeface="Calibri"/>
                <a:cs typeface="Calibri"/>
              </a:rPr>
              <a:t> </a:t>
            </a:r>
            <a:r>
              <a:rPr sz="2000" spc="-5" dirty="0">
                <a:latin typeface="Calibri"/>
                <a:cs typeface="Calibri"/>
              </a:rPr>
              <a:t>agents</a:t>
            </a:r>
            <a:endParaRPr sz="2000">
              <a:latin typeface="Calibri"/>
              <a:cs typeface="Calibri"/>
            </a:endParaRPr>
          </a:p>
          <a:p>
            <a:pPr marL="756285" indent="-286385">
              <a:lnSpc>
                <a:spcPct val="100000"/>
              </a:lnSpc>
              <a:spcBef>
                <a:spcPts val="545"/>
              </a:spcBef>
              <a:buFont typeface="Arial"/>
              <a:buChar char="•"/>
              <a:tabLst>
                <a:tab pos="756285" algn="l"/>
                <a:tab pos="756920" algn="l"/>
              </a:tabLst>
            </a:pPr>
            <a:r>
              <a:rPr sz="2400" spc="-15" dirty="0">
                <a:latin typeface="Calibri"/>
                <a:cs typeface="Calibri"/>
              </a:rPr>
              <a:t>Enforcing </a:t>
            </a:r>
            <a:r>
              <a:rPr sz="2400" spc="-10" dirty="0">
                <a:latin typeface="Calibri"/>
                <a:cs typeface="Calibri"/>
              </a:rPr>
              <a:t>mental </a:t>
            </a:r>
            <a:r>
              <a:rPr sz="2400" spc="-5" dirty="0">
                <a:latin typeface="Calibri"/>
                <a:cs typeface="Calibri"/>
              </a:rPr>
              <a:t>health</a:t>
            </a:r>
            <a:r>
              <a:rPr sz="2400" spc="-45" dirty="0">
                <a:latin typeface="Calibri"/>
                <a:cs typeface="Calibri"/>
              </a:rPr>
              <a:t> </a:t>
            </a:r>
            <a:r>
              <a:rPr sz="2400" spc="-5" dirty="0">
                <a:latin typeface="Calibri"/>
                <a:cs typeface="Calibri"/>
              </a:rPr>
              <a:t>parity</a:t>
            </a:r>
            <a:endParaRPr sz="2400">
              <a:latin typeface="Calibri"/>
              <a:cs typeface="Calibri"/>
            </a:endParaRPr>
          </a:p>
        </p:txBody>
      </p:sp>
      <p:sp>
        <p:nvSpPr>
          <p:cNvPr id="6" name="object 6"/>
          <p:cNvSpPr txBox="1"/>
          <p:nvPr/>
        </p:nvSpPr>
        <p:spPr>
          <a:xfrm>
            <a:off x="78739" y="6643116"/>
            <a:ext cx="688340" cy="203200"/>
          </a:xfrm>
          <a:prstGeom prst="rect">
            <a:avLst/>
          </a:prstGeom>
        </p:spPr>
        <p:txBody>
          <a:bodyPr vert="horz" wrap="square" lIns="0" tIns="0" rIns="0" bIns="0" rtlCol="0">
            <a:spAutoFit/>
          </a:bodyPr>
          <a:lstStyle/>
          <a:p>
            <a:pPr marL="12700">
              <a:lnSpc>
                <a:spcPct val="100000"/>
              </a:lnSpc>
            </a:pPr>
            <a:r>
              <a:rPr sz="1200" dirty="0">
                <a:solidFill>
                  <a:srgbClr val="F2F2F2"/>
                </a:solidFill>
                <a:latin typeface="Calibri"/>
                <a:cs typeface="Calibri"/>
              </a:rPr>
              <a:t>7/20/2016</a:t>
            </a:r>
            <a:endParaRPr sz="1200">
              <a:latin typeface="Calibri"/>
              <a:cs typeface="Calibri"/>
            </a:endParaRPr>
          </a:p>
        </p:txBody>
      </p:sp>
      <p:sp>
        <p:nvSpPr>
          <p:cNvPr id="7" name="object 7"/>
          <p:cNvSpPr/>
          <p:nvPr/>
        </p:nvSpPr>
        <p:spPr>
          <a:xfrm>
            <a:off x="457200" y="685800"/>
            <a:ext cx="809244" cy="809244"/>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452627" y="681227"/>
            <a:ext cx="818515" cy="818515"/>
          </a:xfrm>
          <a:custGeom>
            <a:avLst/>
            <a:gdLst/>
            <a:ahLst/>
            <a:cxnLst/>
            <a:rect l="l" t="t" r="r" b="b"/>
            <a:pathLst>
              <a:path w="818515" h="818515">
                <a:moveTo>
                  <a:pt x="0" y="0"/>
                </a:moveTo>
                <a:lnTo>
                  <a:pt x="818388" y="0"/>
                </a:lnTo>
                <a:lnTo>
                  <a:pt x="818388" y="818388"/>
                </a:lnTo>
                <a:lnTo>
                  <a:pt x="0" y="818388"/>
                </a:lnTo>
                <a:lnTo>
                  <a:pt x="0" y="0"/>
                </a:lnTo>
                <a:close/>
              </a:path>
            </a:pathLst>
          </a:custGeom>
          <a:ln w="9144">
            <a:solidFill>
              <a:srgbClr val="000000"/>
            </a:solidFill>
          </a:ln>
        </p:spPr>
        <p:txBody>
          <a:bodyPr wrap="square" lIns="0" tIns="0" rIns="0" bIns="0" rtlCol="0"/>
          <a:lstStyle/>
          <a:p>
            <a:endParaRPr/>
          </a:p>
        </p:txBody>
      </p:sp>
      <p:sp>
        <p:nvSpPr>
          <p:cNvPr id="9" name="object 9"/>
          <p:cNvSpPr/>
          <p:nvPr/>
        </p:nvSpPr>
        <p:spPr>
          <a:xfrm>
            <a:off x="6586728" y="3767326"/>
            <a:ext cx="2112264" cy="2264664"/>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6781800" y="3962412"/>
            <a:ext cx="1524000" cy="1676387"/>
          </a:xfrm>
          <a:prstGeom prst="rect">
            <a:avLst/>
          </a:prstGeom>
          <a:blipFill>
            <a:blip r:embed="rId5" cstate="print"/>
            <a:stretch>
              <a:fillRect/>
            </a:stretch>
          </a:blipFill>
        </p:spPr>
        <p:txBody>
          <a:bodyPr wrap="square" lIns="0" tIns="0" rIns="0" bIns="0" rtlCol="0"/>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566927"/>
            <a:ext cx="9144000" cy="1024255"/>
          </a:xfrm>
          <a:custGeom>
            <a:avLst/>
            <a:gdLst/>
            <a:ahLst/>
            <a:cxnLst/>
            <a:rect l="l" t="t" r="r" b="b"/>
            <a:pathLst>
              <a:path w="9144000" h="1024255">
                <a:moveTo>
                  <a:pt x="0" y="1024127"/>
                </a:moveTo>
                <a:lnTo>
                  <a:pt x="9144000" y="1024127"/>
                </a:lnTo>
                <a:lnTo>
                  <a:pt x="9144000" y="0"/>
                </a:lnTo>
                <a:lnTo>
                  <a:pt x="0" y="0"/>
                </a:lnTo>
                <a:lnTo>
                  <a:pt x="0" y="1024127"/>
                </a:lnTo>
                <a:close/>
              </a:path>
            </a:pathLst>
          </a:custGeom>
          <a:solidFill>
            <a:srgbClr val="DADADA"/>
          </a:solidFill>
        </p:spPr>
        <p:txBody>
          <a:bodyPr wrap="square" lIns="0" tIns="0" rIns="0" bIns="0" rtlCol="0"/>
          <a:lstStyle/>
          <a:p>
            <a:endParaRPr/>
          </a:p>
        </p:txBody>
      </p:sp>
      <p:sp>
        <p:nvSpPr>
          <p:cNvPr id="4" name="object 4"/>
          <p:cNvSpPr txBox="1">
            <a:spLocks noGrp="1"/>
          </p:cNvSpPr>
          <p:nvPr>
            <p:ph type="title"/>
          </p:nvPr>
        </p:nvSpPr>
        <p:spPr>
          <a:xfrm>
            <a:off x="2334386" y="562355"/>
            <a:ext cx="4475480" cy="1016000"/>
          </a:xfrm>
          <a:prstGeom prst="rect">
            <a:avLst/>
          </a:prstGeom>
        </p:spPr>
        <p:txBody>
          <a:bodyPr vert="horz" wrap="square" lIns="0" tIns="0" rIns="0" bIns="0" rtlCol="0">
            <a:spAutoFit/>
          </a:bodyPr>
          <a:lstStyle/>
          <a:p>
            <a:pPr algn="ctr">
              <a:lnSpc>
                <a:spcPct val="100000"/>
              </a:lnSpc>
            </a:pPr>
            <a:r>
              <a:rPr sz="3600" b="1" spc="-5" dirty="0">
                <a:solidFill>
                  <a:srgbClr val="073759"/>
                </a:solidFill>
                <a:latin typeface="Calibri"/>
                <a:cs typeface="Calibri"/>
              </a:rPr>
              <a:t>Enhancing</a:t>
            </a:r>
            <a:r>
              <a:rPr sz="3600" b="1" spc="-25" dirty="0">
                <a:solidFill>
                  <a:srgbClr val="073759"/>
                </a:solidFill>
                <a:latin typeface="Calibri"/>
                <a:cs typeface="Calibri"/>
              </a:rPr>
              <a:t> </a:t>
            </a:r>
            <a:r>
              <a:rPr sz="3600" b="1" spc="-10" dirty="0">
                <a:solidFill>
                  <a:srgbClr val="073759"/>
                </a:solidFill>
                <a:latin typeface="Calibri"/>
                <a:cs typeface="Calibri"/>
              </a:rPr>
              <a:t>Affordability</a:t>
            </a:r>
            <a:endParaRPr sz="3600">
              <a:latin typeface="Calibri"/>
              <a:cs typeface="Calibri"/>
            </a:endParaRPr>
          </a:p>
          <a:p>
            <a:pPr marL="635" algn="ctr">
              <a:lnSpc>
                <a:spcPct val="100000"/>
              </a:lnSpc>
              <a:spcBef>
                <a:spcPts val="80"/>
              </a:spcBef>
            </a:pPr>
            <a:r>
              <a:rPr sz="2800" b="1" i="1" spc="-5" dirty="0">
                <a:solidFill>
                  <a:srgbClr val="073759"/>
                </a:solidFill>
                <a:latin typeface="Calibri"/>
                <a:cs typeface="Calibri"/>
              </a:rPr>
              <a:t>Purchasing value based</a:t>
            </a:r>
            <a:r>
              <a:rPr sz="2800" b="1" i="1" spc="-55" dirty="0">
                <a:solidFill>
                  <a:srgbClr val="073759"/>
                </a:solidFill>
                <a:latin typeface="Calibri"/>
                <a:cs typeface="Calibri"/>
              </a:rPr>
              <a:t> </a:t>
            </a:r>
            <a:r>
              <a:rPr sz="2800" b="1" i="1" spc="-10" dirty="0">
                <a:solidFill>
                  <a:srgbClr val="073759"/>
                </a:solidFill>
                <a:latin typeface="Calibri"/>
                <a:cs typeface="Calibri"/>
              </a:rPr>
              <a:t>care</a:t>
            </a:r>
            <a:endParaRPr sz="2800">
              <a:latin typeface="Calibri"/>
              <a:cs typeface="Calibri"/>
            </a:endParaRPr>
          </a:p>
        </p:txBody>
      </p:sp>
      <p:sp>
        <p:nvSpPr>
          <p:cNvPr id="5" name="object 5"/>
          <p:cNvSpPr txBox="1"/>
          <p:nvPr/>
        </p:nvSpPr>
        <p:spPr>
          <a:xfrm>
            <a:off x="78739" y="6643116"/>
            <a:ext cx="688340" cy="203200"/>
          </a:xfrm>
          <a:prstGeom prst="rect">
            <a:avLst/>
          </a:prstGeom>
        </p:spPr>
        <p:txBody>
          <a:bodyPr vert="horz" wrap="square" lIns="0" tIns="0" rIns="0" bIns="0" rtlCol="0">
            <a:spAutoFit/>
          </a:bodyPr>
          <a:lstStyle/>
          <a:p>
            <a:pPr marL="12700">
              <a:lnSpc>
                <a:spcPct val="100000"/>
              </a:lnSpc>
            </a:pPr>
            <a:r>
              <a:rPr sz="1200" dirty="0">
                <a:solidFill>
                  <a:srgbClr val="F2F2F2"/>
                </a:solidFill>
                <a:latin typeface="Calibri"/>
                <a:cs typeface="Calibri"/>
              </a:rPr>
              <a:t>7/20/2016</a:t>
            </a:r>
            <a:endParaRPr sz="1200">
              <a:latin typeface="Calibri"/>
              <a:cs typeface="Calibri"/>
            </a:endParaRPr>
          </a:p>
        </p:txBody>
      </p:sp>
      <p:sp>
        <p:nvSpPr>
          <p:cNvPr id="6" name="object 6"/>
          <p:cNvSpPr/>
          <p:nvPr/>
        </p:nvSpPr>
        <p:spPr>
          <a:xfrm>
            <a:off x="381000" y="685800"/>
            <a:ext cx="809244" cy="809244"/>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376427" y="681227"/>
            <a:ext cx="818515" cy="818515"/>
          </a:xfrm>
          <a:custGeom>
            <a:avLst/>
            <a:gdLst/>
            <a:ahLst/>
            <a:cxnLst/>
            <a:rect l="l" t="t" r="r" b="b"/>
            <a:pathLst>
              <a:path w="818515" h="818515">
                <a:moveTo>
                  <a:pt x="0" y="0"/>
                </a:moveTo>
                <a:lnTo>
                  <a:pt x="818388" y="0"/>
                </a:lnTo>
                <a:lnTo>
                  <a:pt x="818388" y="818388"/>
                </a:lnTo>
                <a:lnTo>
                  <a:pt x="0" y="818388"/>
                </a:lnTo>
                <a:lnTo>
                  <a:pt x="0" y="0"/>
                </a:lnTo>
                <a:close/>
              </a:path>
            </a:pathLst>
          </a:custGeom>
          <a:ln w="9144">
            <a:solidFill>
              <a:srgbClr val="000000"/>
            </a:solidFill>
          </a:ln>
        </p:spPr>
        <p:txBody>
          <a:bodyPr wrap="square" lIns="0" tIns="0" rIns="0" bIns="0" rtlCol="0"/>
          <a:lstStyle/>
          <a:p>
            <a:endParaRPr/>
          </a:p>
        </p:txBody>
      </p:sp>
      <p:sp>
        <p:nvSpPr>
          <p:cNvPr id="8" name="object 8"/>
          <p:cNvSpPr/>
          <p:nvPr/>
        </p:nvSpPr>
        <p:spPr>
          <a:xfrm>
            <a:off x="914400" y="1905000"/>
            <a:ext cx="6126480" cy="3474720"/>
          </a:xfrm>
          <a:prstGeom prst="rect">
            <a:avLst/>
          </a:prstGeom>
          <a:blipFill>
            <a:blip r:embed="rId4" cstate="print"/>
            <a:stretch>
              <a:fillRect/>
            </a:stretch>
          </a:blipFill>
        </p:spPr>
        <p:txBody>
          <a:bodyPr wrap="square" lIns="0" tIns="0" rIns="0" bIns="0" rtlCol="0"/>
          <a:lstStyle/>
          <a:p>
            <a:endParaRPr/>
          </a:p>
        </p:txBody>
      </p:sp>
      <p:sp>
        <p:nvSpPr>
          <p:cNvPr id="9" name="object 9"/>
          <p:cNvSpPr txBox="1"/>
          <p:nvPr/>
        </p:nvSpPr>
        <p:spPr>
          <a:xfrm>
            <a:off x="3965447" y="4718303"/>
            <a:ext cx="4546600" cy="1323340"/>
          </a:xfrm>
          <a:prstGeom prst="rect">
            <a:avLst/>
          </a:prstGeom>
          <a:solidFill>
            <a:srgbClr val="DADADA"/>
          </a:solidFill>
          <a:ln w="9144">
            <a:solidFill>
              <a:srgbClr val="4F81BD"/>
            </a:solidFill>
          </a:ln>
        </p:spPr>
        <p:txBody>
          <a:bodyPr vert="horz" wrap="square" lIns="0" tIns="28575" rIns="0" bIns="0" rtlCol="0">
            <a:spAutoFit/>
          </a:bodyPr>
          <a:lstStyle/>
          <a:p>
            <a:pPr marL="86360">
              <a:lnSpc>
                <a:spcPct val="100000"/>
              </a:lnSpc>
              <a:spcBef>
                <a:spcPts val="225"/>
              </a:spcBef>
            </a:pPr>
            <a:r>
              <a:rPr sz="1600" spc="-5" dirty="0">
                <a:latin typeface="Calibri"/>
                <a:cs typeface="Calibri"/>
              </a:rPr>
              <a:t>The FEHB Plan </a:t>
            </a:r>
            <a:r>
              <a:rPr sz="1600" spc="-15" dirty="0">
                <a:latin typeface="Calibri"/>
                <a:cs typeface="Calibri"/>
              </a:rPr>
              <a:t>Performance </a:t>
            </a:r>
            <a:r>
              <a:rPr sz="1600" spc="-10" dirty="0">
                <a:latin typeface="Calibri"/>
                <a:cs typeface="Calibri"/>
              </a:rPr>
              <a:t>Assessment</a:t>
            </a:r>
            <a:r>
              <a:rPr sz="1600" spc="120" dirty="0">
                <a:latin typeface="Calibri"/>
                <a:cs typeface="Calibri"/>
              </a:rPr>
              <a:t> </a:t>
            </a:r>
            <a:r>
              <a:rPr sz="1600" spc="-10" dirty="0">
                <a:latin typeface="Calibri"/>
                <a:cs typeface="Calibri"/>
              </a:rPr>
              <a:t>relies</a:t>
            </a:r>
            <a:endParaRPr sz="1600">
              <a:latin typeface="Calibri"/>
              <a:cs typeface="Calibri"/>
            </a:endParaRPr>
          </a:p>
          <a:p>
            <a:pPr marL="86360" marR="173990">
              <a:lnSpc>
                <a:spcPct val="100000"/>
              </a:lnSpc>
            </a:pPr>
            <a:r>
              <a:rPr sz="1600" spc="-5" dirty="0">
                <a:latin typeface="Calibri"/>
                <a:cs typeface="Calibri"/>
              </a:rPr>
              <a:t>on 19 </a:t>
            </a:r>
            <a:r>
              <a:rPr sz="1600" spc="-10" dirty="0">
                <a:latin typeface="Calibri"/>
                <a:cs typeface="Calibri"/>
              </a:rPr>
              <a:t>measures </a:t>
            </a:r>
            <a:r>
              <a:rPr sz="1600" spc="-5" dirty="0">
                <a:latin typeface="Calibri"/>
                <a:cs typeface="Calibri"/>
              </a:rPr>
              <a:t>of clinical </a:t>
            </a:r>
            <a:r>
              <a:rPr sz="1600" spc="-15" dirty="0">
                <a:latin typeface="Calibri"/>
                <a:cs typeface="Calibri"/>
              </a:rPr>
              <a:t>quality, </a:t>
            </a:r>
            <a:r>
              <a:rPr sz="1600" spc="-10" dirty="0">
                <a:latin typeface="Calibri"/>
                <a:cs typeface="Calibri"/>
              </a:rPr>
              <a:t>customer </a:t>
            </a:r>
            <a:r>
              <a:rPr sz="1600" spc="-5" dirty="0">
                <a:latin typeface="Calibri"/>
                <a:cs typeface="Calibri"/>
              </a:rPr>
              <a:t>service,  and </a:t>
            </a:r>
            <a:r>
              <a:rPr sz="1600" spc="-15" dirty="0">
                <a:latin typeface="Calibri"/>
                <a:cs typeface="Calibri"/>
              </a:rPr>
              <a:t>resource </a:t>
            </a:r>
            <a:r>
              <a:rPr sz="1600" spc="-5" dirty="0">
                <a:latin typeface="Calibri"/>
                <a:cs typeface="Calibri"/>
              </a:rPr>
              <a:t>use. </a:t>
            </a:r>
            <a:r>
              <a:rPr sz="1600" dirty="0">
                <a:latin typeface="Calibri"/>
                <a:cs typeface="Calibri"/>
              </a:rPr>
              <a:t>It </a:t>
            </a:r>
            <a:r>
              <a:rPr sz="1600" spc="-5" dirty="0">
                <a:latin typeface="Calibri"/>
                <a:cs typeface="Calibri"/>
              </a:rPr>
              <a:t>firmly links health plan </a:t>
            </a:r>
            <a:r>
              <a:rPr sz="1600" spc="-10" dirty="0">
                <a:latin typeface="Calibri"/>
                <a:cs typeface="Calibri"/>
              </a:rPr>
              <a:t>profit  to </a:t>
            </a:r>
            <a:r>
              <a:rPr sz="1600" spc="-5" dirty="0">
                <a:latin typeface="Calibri"/>
                <a:cs typeface="Calibri"/>
              </a:rPr>
              <a:t>population health and </a:t>
            </a:r>
            <a:r>
              <a:rPr sz="1600" spc="-10" dirty="0">
                <a:latin typeface="Calibri"/>
                <a:cs typeface="Calibri"/>
              </a:rPr>
              <a:t>consumer experience,  promoting investment </a:t>
            </a:r>
            <a:r>
              <a:rPr sz="1600" dirty="0">
                <a:latin typeface="Calibri"/>
                <a:cs typeface="Calibri"/>
              </a:rPr>
              <a:t>in quality</a:t>
            </a:r>
            <a:r>
              <a:rPr sz="1600" spc="-50" dirty="0">
                <a:latin typeface="Calibri"/>
                <a:cs typeface="Calibri"/>
              </a:rPr>
              <a:t> </a:t>
            </a:r>
            <a:r>
              <a:rPr sz="1600" spc="-10" dirty="0">
                <a:latin typeface="Calibri"/>
                <a:cs typeface="Calibri"/>
              </a:rPr>
              <a:t>improvement.</a:t>
            </a:r>
            <a:endParaRPr sz="1600">
              <a:latin typeface="Calibri"/>
              <a:cs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3398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46304" y="5731764"/>
            <a:ext cx="2078736" cy="975360"/>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486346" rIns="0" bIns="0" rtlCol="0">
            <a:spAutoFit/>
          </a:bodyPr>
          <a:lstStyle/>
          <a:p>
            <a:pPr marL="12700">
              <a:lnSpc>
                <a:spcPct val="100000"/>
              </a:lnSpc>
            </a:pPr>
            <a:r>
              <a:rPr spc="-10" dirty="0"/>
              <a:t>Agenda</a:t>
            </a:r>
          </a:p>
        </p:txBody>
      </p:sp>
      <p:sp>
        <p:nvSpPr>
          <p:cNvPr id="5" name="object 5"/>
          <p:cNvSpPr txBox="1"/>
          <p:nvPr/>
        </p:nvSpPr>
        <p:spPr>
          <a:xfrm>
            <a:off x="535940" y="1639823"/>
            <a:ext cx="7960359" cy="3089275"/>
          </a:xfrm>
          <a:prstGeom prst="rect">
            <a:avLst/>
          </a:prstGeom>
        </p:spPr>
        <p:txBody>
          <a:bodyPr vert="horz" wrap="square" lIns="0" tIns="0" rIns="0" bIns="0" rtlCol="0">
            <a:spAutoFit/>
          </a:bodyPr>
          <a:lstStyle/>
          <a:p>
            <a:pPr marL="355600" marR="680720" indent="-342900">
              <a:lnSpc>
                <a:spcPct val="100000"/>
              </a:lnSpc>
              <a:buFont typeface="Arial"/>
              <a:buChar char="•"/>
              <a:tabLst>
                <a:tab pos="354965" algn="l"/>
                <a:tab pos="355600" algn="l"/>
              </a:tabLst>
            </a:pPr>
            <a:r>
              <a:rPr sz="1800" b="1" dirty="0">
                <a:latin typeface="Arial"/>
                <a:cs typeface="Arial"/>
              </a:rPr>
              <a:t>The </a:t>
            </a:r>
            <a:r>
              <a:rPr sz="1800" b="1" spc="-5" dirty="0">
                <a:latin typeface="Arial"/>
                <a:cs typeface="Arial"/>
              </a:rPr>
              <a:t>National Quality Strategy and </a:t>
            </a:r>
            <a:r>
              <a:rPr sz="1800" b="1" dirty="0">
                <a:latin typeface="Arial"/>
                <a:cs typeface="Arial"/>
              </a:rPr>
              <a:t>the </a:t>
            </a:r>
            <a:r>
              <a:rPr sz="1800" b="1" spc="-15" dirty="0">
                <a:latin typeface="Arial"/>
                <a:cs typeface="Arial"/>
              </a:rPr>
              <a:t>Agency </a:t>
            </a:r>
            <a:r>
              <a:rPr sz="1800" b="1" spc="-5" dirty="0">
                <a:latin typeface="Arial"/>
                <a:cs typeface="Arial"/>
              </a:rPr>
              <a:t>Specific Planning  </a:t>
            </a:r>
            <a:r>
              <a:rPr sz="1800" b="1" spc="-10" dirty="0">
                <a:latin typeface="Arial"/>
                <a:cs typeface="Arial"/>
              </a:rPr>
              <a:t>Process</a:t>
            </a:r>
            <a:endParaRPr sz="1800">
              <a:latin typeface="Arial"/>
              <a:cs typeface="Arial"/>
            </a:endParaRPr>
          </a:p>
          <a:p>
            <a:pPr marL="355600">
              <a:lnSpc>
                <a:spcPct val="100000"/>
              </a:lnSpc>
              <a:spcBef>
                <a:spcPts val="5"/>
              </a:spcBef>
            </a:pPr>
            <a:r>
              <a:rPr sz="1600" spc="-5" dirty="0">
                <a:latin typeface="Arial"/>
                <a:cs typeface="Arial"/>
              </a:rPr>
              <a:t>Nancy </a:t>
            </a:r>
            <a:r>
              <a:rPr sz="1600" dirty="0">
                <a:latin typeface="Arial"/>
                <a:cs typeface="Arial"/>
              </a:rPr>
              <a:t>Wilson, </a:t>
            </a:r>
            <a:r>
              <a:rPr sz="1600" spc="-5" dirty="0">
                <a:latin typeface="Arial"/>
                <a:cs typeface="Arial"/>
              </a:rPr>
              <a:t>B.S.N., M.D., </a:t>
            </a:r>
            <a:r>
              <a:rPr sz="1600" spc="-35" dirty="0">
                <a:latin typeface="Arial"/>
                <a:cs typeface="Arial"/>
              </a:rPr>
              <a:t>M.P.H., </a:t>
            </a:r>
            <a:r>
              <a:rPr sz="1600" spc="-5" dirty="0">
                <a:latin typeface="Arial"/>
                <a:cs typeface="Arial"/>
              </a:rPr>
              <a:t>Executive Lead, National Quality</a:t>
            </a:r>
            <a:r>
              <a:rPr sz="1600" spc="210" dirty="0">
                <a:latin typeface="Arial"/>
                <a:cs typeface="Arial"/>
              </a:rPr>
              <a:t> </a:t>
            </a:r>
            <a:r>
              <a:rPr sz="1600" spc="-5" dirty="0">
                <a:latin typeface="Arial"/>
                <a:cs typeface="Arial"/>
              </a:rPr>
              <a:t>Strategy</a:t>
            </a:r>
            <a:endParaRPr sz="1600">
              <a:latin typeface="Arial"/>
              <a:cs typeface="Arial"/>
            </a:endParaRPr>
          </a:p>
          <a:p>
            <a:pPr marL="355600" indent="-342900">
              <a:lnSpc>
                <a:spcPct val="100000"/>
              </a:lnSpc>
              <a:spcBef>
                <a:spcPts val="425"/>
              </a:spcBef>
              <a:buFont typeface="Arial"/>
              <a:buChar char="•"/>
              <a:tabLst>
                <a:tab pos="354965" algn="l"/>
                <a:tab pos="355600" algn="l"/>
              </a:tabLst>
            </a:pPr>
            <a:r>
              <a:rPr sz="1800" b="1" spc="-5" dirty="0">
                <a:latin typeface="Arial"/>
                <a:cs typeface="Arial"/>
              </a:rPr>
              <a:t>CDC Support </a:t>
            </a:r>
            <a:r>
              <a:rPr sz="1800" b="1" dirty="0">
                <a:latin typeface="Arial"/>
                <a:cs typeface="Arial"/>
              </a:rPr>
              <a:t>for the </a:t>
            </a:r>
            <a:r>
              <a:rPr sz="1800" b="1" spc="-5" dirty="0">
                <a:latin typeface="Arial"/>
                <a:cs typeface="Arial"/>
              </a:rPr>
              <a:t>National Quality</a:t>
            </a:r>
            <a:r>
              <a:rPr sz="1800" b="1" spc="-20" dirty="0">
                <a:latin typeface="Arial"/>
                <a:cs typeface="Arial"/>
              </a:rPr>
              <a:t> </a:t>
            </a:r>
            <a:r>
              <a:rPr sz="1800" b="1" spc="-5" dirty="0">
                <a:latin typeface="Arial"/>
                <a:cs typeface="Arial"/>
              </a:rPr>
              <a:t>Strategy</a:t>
            </a:r>
            <a:endParaRPr sz="1800">
              <a:latin typeface="Arial"/>
              <a:cs typeface="Arial"/>
            </a:endParaRPr>
          </a:p>
          <a:p>
            <a:pPr marL="355600" marR="928369">
              <a:lnSpc>
                <a:spcPct val="100000"/>
              </a:lnSpc>
              <a:spcBef>
                <a:spcPts val="5"/>
              </a:spcBef>
            </a:pPr>
            <a:r>
              <a:rPr sz="1600" spc="-5" dirty="0">
                <a:latin typeface="Arial"/>
                <a:cs typeface="Arial"/>
              </a:rPr>
              <a:t>Peter </a:t>
            </a:r>
            <a:r>
              <a:rPr sz="1600" dirty="0">
                <a:latin typeface="Arial"/>
                <a:cs typeface="Arial"/>
              </a:rPr>
              <a:t>Briss, </a:t>
            </a:r>
            <a:r>
              <a:rPr sz="1600" spc="-5" dirty="0">
                <a:latin typeface="Arial"/>
                <a:cs typeface="Arial"/>
              </a:rPr>
              <a:t>M.D., </a:t>
            </a:r>
            <a:r>
              <a:rPr sz="1600" spc="-35" dirty="0">
                <a:latin typeface="Arial"/>
                <a:cs typeface="Arial"/>
              </a:rPr>
              <a:t>M.P.H., </a:t>
            </a:r>
            <a:r>
              <a:rPr sz="1600" spc="-5" dirty="0">
                <a:latin typeface="Arial"/>
                <a:cs typeface="Arial"/>
              </a:rPr>
              <a:t>CAPT USPHS, Centers for </a:t>
            </a:r>
            <a:r>
              <a:rPr sz="1600" dirty="0">
                <a:latin typeface="Arial"/>
                <a:cs typeface="Arial"/>
              </a:rPr>
              <a:t>Disease </a:t>
            </a:r>
            <a:r>
              <a:rPr sz="1600" spc="-5" dirty="0">
                <a:latin typeface="Arial"/>
                <a:cs typeface="Arial"/>
              </a:rPr>
              <a:t>Control and  Prevention, Medical </a:t>
            </a:r>
            <a:r>
              <a:rPr sz="1600" spc="-15" dirty="0">
                <a:latin typeface="Arial"/>
                <a:cs typeface="Arial"/>
              </a:rPr>
              <a:t>Director, </a:t>
            </a:r>
            <a:r>
              <a:rPr sz="1600" dirty="0">
                <a:latin typeface="Arial"/>
                <a:cs typeface="Arial"/>
              </a:rPr>
              <a:t>Associate </a:t>
            </a:r>
            <a:r>
              <a:rPr sz="1600" spc="-5" dirty="0">
                <a:latin typeface="Arial"/>
                <a:cs typeface="Arial"/>
              </a:rPr>
              <a:t>Director for </a:t>
            </a:r>
            <a:r>
              <a:rPr sz="1600" dirty="0">
                <a:latin typeface="Arial"/>
                <a:cs typeface="Arial"/>
              </a:rPr>
              <a:t>Science</a:t>
            </a:r>
            <a:r>
              <a:rPr sz="1600" spc="5" dirty="0">
                <a:latin typeface="Arial"/>
                <a:cs typeface="Arial"/>
              </a:rPr>
              <a:t> </a:t>
            </a:r>
            <a:r>
              <a:rPr sz="1600" spc="-5" dirty="0">
                <a:latin typeface="Arial"/>
                <a:cs typeface="Arial"/>
              </a:rPr>
              <a:t>(Acting)</a:t>
            </a:r>
            <a:endParaRPr sz="1600">
              <a:latin typeface="Arial"/>
              <a:cs typeface="Arial"/>
            </a:endParaRPr>
          </a:p>
          <a:p>
            <a:pPr marL="355600" marR="601980" indent="-342900">
              <a:lnSpc>
                <a:spcPct val="100000"/>
              </a:lnSpc>
              <a:spcBef>
                <a:spcPts val="425"/>
              </a:spcBef>
              <a:buFont typeface="Arial"/>
              <a:buChar char="•"/>
              <a:tabLst>
                <a:tab pos="354965" algn="l"/>
                <a:tab pos="355600" algn="l"/>
              </a:tabLst>
            </a:pPr>
            <a:r>
              <a:rPr sz="1800" b="1" spc="-5" dirty="0">
                <a:latin typeface="Arial"/>
                <a:cs typeface="Arial"/>
              </a:rPr>
              <a:t>Healthier </a:t>
            </a:r>
            <a:r>
              <a:rPr sz="1800" b="1" spc="-10" dirty="0">
                <a:latin typeface="Arial"/>
                <a:cs typeface="Arial"/>
              </a:rPr>
              <a:t>Employees, </a:t>
            </a:r>
            <a:r>
              <a:rPr sz="1800" b="1" spc="-5" dirty="0">
                <a:latin typeface="Arial"/>
                <a:cs typeface="Arial"/>
              </a:rPr>
              <a:t>Healthier </a:t>
            </a:r>
            <a:r>
              <a:rPr sz="1800" b="1" spc="-10" dirty="0">
                <a:latin typeface="Arial"/>
                <a:cs typeface="Arial"/>
              </a:rPr>
              <a:t>Americans: </a:t>
            </a:r>
            <a:r>
              <a:rPr sz="1800" b="1" spc="-15" dirty="0">
                <a:latin typeface="Arial"/>
                <a:cs typeface="Arial"/>
              </a:rPr>
              <a:t>OPM’s </a:t>
            </a:r>
            <a:r>
              <a:rPr sz="1800" b="1" spc="-10" dirty="0">
                <a:latin typeface="Arial"/>
                <a:cs typeface="Arial"/>
              </a:rPr>
              <a:t>5-year </a:t>
            </a:r>
            <a:r>
              <a:rPr sz="1800" b="1" spc="-5" dirty="0">
                <a:latin typeface="Arial"/>
                <a:cs typeface="Arial"/>
              </a:rPr>
              <a:t>Quality  Journey</a:t>
            </a:r>
            <a:endParaRPr sz="1800">
              <a:latin typeface="Arial"/>
              <a:cs typeface="Arial"/>
            </a:endParaRPr>
          </a:p>
          <a:p>
            <a:pPr marL="361315" marR="5080">
              <a:lnSpc>
                <a:spcPct val="100000"/>
              </a:lnSpc>
              <a:spcBef>
                <a:spcPts val="390"/>
              </a:spcBef>
            </a:pPr>
            <a:r>
              <a:rPr sz="1600" spc="-5" dirty="0">
                <a:latin typeface="Arial"/>
                <a:cs typeface="Arial"/>
              </a:rPr>
              <a:t>Christine </a:t>
            </a:r>
            <a:r>
              <a:rPr sz="1600" spc="-15" dirty="0">
                <a:latin typeface="Arial"/>
                <a:cs typeface="Arial"/>
              </a:rPr>
              <a:t>Hunter, </a:t>
            </a:r>
            <a:r>
              <a:rPr sz="1600" spc="-5" dirty="0">
                <a:latin typeface="Arial"/>
                <a:cs typeface="Arial"/>
              </a:rPr>
              <a:t>M.D., </a:t>
            </a:r>
            <a:r>
              <a:rPr sz="1600" spc="-10" dirty="0">
                <a:latin typeface="Arial"/>
                <a:cs typeface="Arial"/>
              </a:rPr>
              <a:t>Office </a:t>
            </a:r>
            <a:r>
              <a:rPr sz="1600" spc="-5" dirty="0">
                <a:latin typeface="Arial"/>
                <a:cs typeface="Arial"/>
              </a:rPr>
              <a:t>of Personnel Management, Federal Employees Health  Benefits Program, Chief Medical</a:t>
            </a:r>
            <a:r>
              <a:rPr sz="1600" spc="50" dirty="0">
                <a:latin typeface="Arial"/>
                <a:cs typeface="Arial"/>
              </a:rPr>
              <a:t> </a:t>
            </a:r>
            <a:r>
              <a:rPr sz="1600" spc="-10" dirty="0">
                <a:latin typeface="Arial"/>
                <a:cs typeface="Arial"/>
              </a:rPr>
              <a:t>Officer</a:t>
            </a:r>
            <a:endParaRPr sz="1600">
              <a:latin typeface="Arial"/>
              <a:cs typeface="Arial"/>
            </a:endParaRPr>
          </a:p>
          <a:p>
            <a:pPr marL="355600" indent="-342900">
              <a:lnSpc>
                <a:spcPct val="100000"/>
              </a:lnSpc>
              <a:spcBef>
                <a:spcPts val="425"/>
              </a:spcBef>
              <a:buFont typeface="Arial"/>
              <a:buChar char="•"/>
              <a:tabLst>
                <a:tab pos="354965" algn="l"/>
                <a:tab pos="355600" algn="l"/>
              </a:tabLst>
            </a:pPr>
            <a:r>
              <a:rPr sz="1800" b="1" spc="-5" dirty="0">
                <a:latin typeface="Arial"/>
                <a:cs typeface="Arial"/>
              </a:rPr>
              <a:t>Discussion/Question and</a:t>
            </a:r>
            <a:r>
              <a:rPr sz="1800" b="1" spc="-120" dirty="0">
                <a:latin typeface="Arial"/>
                <a:cs typeface="Arial"/>
              </a:rPr>
              <a:t> </a:t>
            </a:r>
            <a:r>
              <a:rPr sz="1800" b="1" spc="-10" dirty="0">
                <a:latin typeface="Arial"/>
                <a:cs typeface="Arial"/>
              </a:rPr>
              <a:t>Answer</a:t>
            </a:r>
            <a:endParaRPr sz="1800">
              <a:latin typeface="Arial"/>
              <a:cs typeface="Arial"/>
            </a:endParaRPr>
          </a:p>
        </p:txBody>
      </p:sp>
      <p:sp>
        <p:nvSpPr>
          <p:cNvPr id="6" name="object 6"/>
          <p:cNvSpPr txBox="1"/>
          <p:nvPr/>
        </p:nvSpPr>
        <p:spPr>
          <a:xfrm>
            <a:off x="8707628" y="6402878"/>
            <a:ext cx="124460" cy="231775"/>
          </a:xfrm>
          <a:prstGeom prst="rect">
            <a:avLst/>
          </a:prstGeom>
        </p:spPr>
        <p:txBody>
          <a:bodyPr vert="horz" wrap="square" lIns="0" tIns="0" rIns="0" bIns="0" rtlCol="0">
            <a:spAutoFit/>
          </a:bodyPr>
          <a:lstStyle/>
          <a:p>
            <a:pPr marL="12700">
              <a:lnSpc>
                <a:spcPct val="100000"/>
              </a:lnSpc>
            </a:pPr>
            <a:r>
              <a:rPr sz="1400" spc="-5" dirty="0">
                <a:latin typeface="Century"/>
                <a:cs typeface="Century"/>
              </a:rPr>
              <a:t>3</a:t>
            </a:r>
            <a:endParaRPr sz="1400">
              <a:latin typeface="Century"/>
              <a:cs typeface="Century"/>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3787381" y="4043984"/>
            <a:ext cx="2375357" cy="2132495"/>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566927"/>
            <a:ext cx="9144000" cy="1024255"/>
          </a:xfrm>
          <a:custGeom>
            <a:avLst/>
            <a:gdLst/>
            <a:ahLst/>
            <a:cxnLst/>
            <a:rect l="l" t="t" r="r" b="b"/>
            <a:pathLst>
              <a:path w="9144000" h="1024255">
                <a:moveTo>
                  <a:pt x="0" y="1024127"/>
                </a:moveTo>
                <a:lnTo>
                  <a:pt x="9144000" y="1024127"/>
                </a:lnTo>
                <a:lnTo>
                  <a:pt x="9144000" y="0"/>
                </a:lnTo>
                <a:lnTo>
                  <a:pt x="0" y="0"/>
                </a:lnTo>
                <a:lnTo>
                  <a:pt x="0" y="1024127"/>
                </a:lnTo>
                <a:close/>
              </a:path>
            </a:pathLst>
          </a:custGeom>
          <a:solidFill>
            <a:srgbClr val="DADADA"/>
          </a:solidFill>
        </p:spPr>
        <p:txBody>
          <a:bodyPr wrap="square" lIns="0" tIns="0" rIns="0" bIns="0" rtlCol="0"/>
          <a:lstStyle/>
          <a:p>
            <a:endParaRPr/>
          </a:p>
        </p:txBody>
      </p:sp>
      <p:sp>
        <p:nvSpPr>
          <p:cNvPr id="5" name="object 5"/>
          <p:cNvSpPr txBox="1">
            <a:spLocks noGrp="1"/>
          </p:cNvSpPr>
          <p:nvPr>
            <p:ph type="title"/>
          </p:nvPr>
        </p:nvSpPr>
        <p:spPr>
          <a:xfrm>
            <a:off x="2834220" y="1019555"/>
            <a:ext cx="3474720" cy="584200"/>
          </a:xfrm>
          <a:prstGeom prst="rect">
            <a:avLst/>
          </a:prstGeom>
        </p:spPr>
        <p:txBody>
          <a:bodyPr vert="horz" wrap="square" lIns="0" tIns="0" rIns="0" bIns="0" rtlCol="0">
            <a:spAutoFit/>
          </a:bodyPr>
          <a:lstStyle/>
          <a:p>
            <a:pPr marL="12700">
              <a:lnSpc>
                <a:spcPct val="100000"/>
              </a:lnSpc>
            </a:pPr>
            <a:r>
              <a:rPr sz="3600" b="1" spc="-5" dirty="0">
                <a:solidFill>
                  <a:srgbClr val="073759"/>
                </a:solidFill>
                <a:latin typeface="Calibri"/>
                <a:cs typeface="Calibri"/>
              </a:rPr>
              <a:t>Making </a:t>
            </a:r>
            <a:r>
              <a:rPr sz="3600" b="1" spc="-10" dirty="0">
                <a:solidFill>
                  <a:srgbClr val="073759"/>
                </a:solidFill>
                <a:latin typeface="Calibri"/>
                <a:cs typeface="Calibri"/>
              </a:rPr>
              <a:t>Care</a:t>
            </a:r>
            <a:r>
              <a:rPr sz="3600" b="1" spc="-85" dirty="0">
                <a:solidFill>
                  <a:srgbClr val="073759"/>
                </a:solidFill>
                <a:latin typeface="Calibri"/>
                <a:cs typeface="Calibri"/>
              </a:rPr>
              <a:t> </a:t>
            </a:r>
            <a:r>
              <a:rPr sz="3600" b="1" spc="-20" dirty="0">
                <a:solidFill>
                  <a:srgbClr val="073759"/>
                </a:solidFill>
                <a:latin typeface="Calibri"/>
                <a:cs typeface="Calibri"/>
              </a:rPr>
              <a:t>Safer</a:t>
            </a:r>
            <a:endParaRPr sz="3600">
              <a:latin typeface="Calibri"/>
              <a:cs typeface="Calibri"/>
            </a:endParaRPr>
          </a:p>
        </p:txBody>
      </p:sp>
      <p:sp>
        <p:nvSpPr>
          <p:cNvPr id="6" name="object 6"/>
          <p:cNvSpPr txBox="1"/>
          <p:nvPr/>
        </p:nvSpPr>
        <p:spPr>
          <a:xfrm>
            <a:off x="688220" y="1927352"/>
            <a:ext cx="7303770" cy="2419985"/>
          </a:xfrm>
          <a:prstGeom prst="rect">
            <a:avLst/>
          </a:prstGeom>
        </p:spPr>
        <p:txBody>
          <a:bodyPr vert="horz" wrap="square" lIns="0" tIns="0" rIns="0" bIns="0" rtlCol="0">
            <a:spAutoFit/>
          </a:bodyPr>
          <a:lstStyle/>
          <a:p>
            <a:pPr marL="355600" indent="-342900">
              <a:lnSpc>
                <a:spcPct val="100000"/>
              </a:lnSpc>
              <a:buFont typeface="Arial"/>
              <a:buChar char="•"/>
              <a:tabLst>
                <a:tab pos="355600" algn="l"/>
                <a:tab pos="356235" algn="l"/>
              </a:tabLst>
            </a:pPr>
            <a:r>
              <a:rPr sz="2800" spc="-10" dirty="0">
                <a:latin typeface="Calibri"/>
                <a:cs typeface="Calibri"/>
              </a:rPr>
              <a:t>Ensuring timely </a:t>
            </a:r>
            <a:r>
              <a:rPr sz="2800" spc="-20" dirty="0">
                <a:latin typeface="Calibri"/>
                <a:cs typeface="Calibri"/>
              </a:rPr>
              <a:t>prenatal</a:t>
            </a:r>
            <a:r>
              <a:rPr sz="2800" spc="75" dirty="0">
                <a:latin typeface="Calibri"/>
                <a:cs typeface="Calibri"/>
              </a:rPr>
              <a:t> </a:t>
            </a:r>
            <a:r>
              <a:rPr sz="2800" spc="-20" dirty="0">
                <a:latin typeface="Calibri"/>
                <a:cs typeface="Calibri"/>
              </a:rPr>
              <a:t>care</a:t>
            </a:r>
            <a:endParaRPr sz="2800">
              <a:latin typeface="Calibri"/>
              <a:cs typeface="Calibri"/>
            </a:endParaRPr>
          </a:p>
          <a:p>
            <a:pPr marL="355600" marR="5080" indent="-342900">
              <a:lnSpc>
                <a:spcPct val="100000"/>
              </a:lnSpc>
              <a:spcBef>
                <a:spcPts val="670"/>
              </a:spcBef>
              <a:buFont typeface="Arial"/>
              <a:buChar char="•"/>
              <a:tabLst>
                <a:tab pos="355600" algn="l"/>
                <a:tab pos="356235" algn="l"/>
              </a:tabLst>
            </a:pPr>
            <a:r>
              <a:rPr sz="2800" spc="-10" dirty="0">
                <a:latin typeface="Calibri"/>
                <a:cs typeface="Calibri"/>
              </a:rPr>
              <a:t>Reducing </a:t>
            </a:r>
            <a:r>
              <a:rPr sz="2800" spc="-5" dirty="0">
                <a:latin typeface="Calibri"/>
                <a:cs typeface="Calibri"/>
              </a:rPr>
              <a:t>early </a:t>
            </a:r>
            <a:r>
              <a:rPr sz="2800" spc="-10" dirty="0">
                <a:latin typeface="Calibri"/>
                <a:cs typeface="Calibri"/>
              </a:rPr>
              <a:t>elective deliveries </a:t>
            </a:r>
            <a:r>
              <a:rPr sz="2800" spc="-15" dirty="0">
                <a:latin typeface="Calibri"/>
                <a:cs typeface="Calibri"/>
              </a:rPr>
              <a:t>through </a:t>
            </a:r>
            <a:r>
              <a:rPr sz="2800" spc="-10" dirty="0">
                <a:latin typeface="Calibri"/>
                <a:cs typeface="Calibri"/>
              </a:rPr>
              <a:t>“Hard  Stop”</a:t>
            </a:r>
            <a:r>
              <a:rPr sz="2800" spc="-40" dirty="0">
                <a:latin typeface="Calibri"/>
                <a:cs typeface="Calibri"/>
              </a:rPr>
              <a:t> </a:t>
            </a:r>
            <a:r>
              <a:rPr sz="2800" spc="-10" dirty="0">
                <a:latin typeface="Calibri"/>
                <a:cs typeface="Calibri"/>
              </a:rPr>
              <a:t>policies</a:t>
            </a:r>
            <a:endParaRPr sz="2800">
              <a:latin typeface="Calibri"/>
              <a:cs typeface="Calibri"/>
            </a:endParaRPr>
          </a:p>
          <a:p>
            <a:pPr marL="355600" indent="-342900">
              <a:lnSpc>
                <a:spcPct val="100000"/>
              </a:lnSpc>
              <a:spcBef>
                <a:spcPts val="670"/>
              </a:spcBef>
              <a:buFont typeface="Arial"/>
              <a:buChar char="•"/>
              <a:tabLst>
                <a:tab pos="355600" algn="l"/>
                <a:tab pos="356235" algn="l"/>
              </a:tabLst>
            </a:pPr>
            <a:r>
              <a:rPr sz="2800" spc="-20" dirty="0">
                <a:latin typeface="Calibri"/>
                <a:cs typeface="Calibri"/>
              </a:rPr>
              <a:t>Preventing </a:t>
            </a:r>
            <a:r>
              <a:rPr sz="2800" spc="-5" dirty="0">
                <a:latin typeface="Calibri"/>
                <a:cs typeface="Calibri"/>
              </a:rPr>
              <a:t>all </a:t>
            </a:r>
            <a:r>
              <a:rPr sz="2800" spc="-10" dirty="0">
                <a:latin typeface="Calibri"/>
                <a:cs typeface="Calibri"/>
              </a:rPr>
              <a:t>cause</a:t>
            </a:r>
            <a:r>
              <a:rPr sz="2800" spc="30" dirty="0">
                <a:latin typeface="Calibri"/>
                <a:cs typeface="Calibri"/>
              </a:rPr>
              <a:t> </a:t>
            </a:r>
            <a:r>
              <a:rPr sz="2800" spc="-10" dirty="0">
                <a:latin typeface="Calibri"/>
                <a:cs typeface="Calibri"/>
              </a:rPr>
              <a:t>readmissions</a:t>
            </a:r>
            <a:endParaRPr sz="2800">
              <a:latin typeface="Calibri"/>
              <a:cs typeface="Calibri"/>
            </a:endParaRPr>
          </a:p>
          <a:p>
            <a:pPr marL="355600" indent="-342900">
              <a:lnSpc>
                <a:spcPct val="100000"/>
              </a:lnSpc>
              <a:spcBef>
                <a:spcPts val="670"/>
              </a:spcBef>
              <a:buFont typeface="Arial"/>
              <a:buChar char="•"/>
              <a:tabLst>
                <a:tab pos="355600" algn="l"/>
                <a:tab pos="356235" algn="l"/>
              </a:tabLst>
            </a:pPr>
            <a:r>
              <a:rPr sz="2800" spc="-15" dirty="0">
                <a:latin typeface="Calibri"/>
                <a:cs typeface="Calibri"/>
              </a:rPr>
              <a:t>Encouraging </a:t>
            </a:r>
            <a:r>
              <a:rPr sz="2800" spc="-10" dirty="0">
                <a:latin typeface="Calibri"/>
                <a:cs typeface="Calibri"/>
              </a:rPr>
              <a:t>antibiotic</a:t>
            </a:r>
            <a:r>
              <a:rPr sz="2800" spc="25" dirty="0">
                <a:latin typeface="Calibri"/>
                <a:cs typeface="Calibri"/>
              </a:rPr>
              <a:t> </a:t>
            </a:r>
            <a:r>
              <a:rPr sz="2800" spc="-20" dirty="0">
                <a:latin typeface="Calibri"/>
                <a:cs typeface="Calibri"/>
              </a:rPr>
              <a:t>stewardship</a:t>
            </a:r>
            <a:endParaRPr sz="2800">
              <a:latin typeface="Calibri"/>
              <a:cs typeface="Calibri"/>
            </a:endParaRPr>
          </a:p>
        </p:txBody>
      </p:sp>
      <p:sp>
        <p:nvSpPr>
          <p:cNvPr id="7" name="object 7"/>
          <p:cNvSpPr/>
          <p:nvPr/>
        </p:nvSpPr>
        <p:spPr>
          <a:xfrm>
            <a:off x="304800" y="685800"/>
            <a:ext cx="809244" cy="800100"/>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300227" y="681227"/>
            <a:ext cx="818515" cy="809625"/>
          </a:xfrm>
          <a:custGeom>
            <a:avLst/>
            <a:gdLst/>
            <a:ahLst/>
            <a:cxnLst/>
            <a:rect l="l" t="t" r="r" b="b"/>
            <a:pathLst>
              <a:path w="818515" h="809625">
                <a:moveTo>
                  <a:pt x="0" y="0"/>
                </a:moveTo>
                <a:lnTo>
                  <a:pt x="818388" y="0"/>
                </a:lnTo>
                <a:lnTo>
                  <a:pt x="818388" y="809244"/>
                </a:lnTo>
                <a:lnTo>
                  <a:pt x="0" y="809244"/>
                </a:lnTo>
                <a:lnTo>
                  <a:pt x="0" y="0"/>
                </a:lnTo>
                <a:close/>
              </a:path>
            </a:pathLst>
          </a:custGeom>
          <a:ln w="9144">
            <a:solidFill>
              <a:srgbClr val="000000"/>
            </a:solidFill>
          </a:ln>
        </p:spPr>
        <p:txBody>
          <a:bodyPr wrap="square" lIns="0" tIns="0" rIns="0" bIns="0" rtlCol="0"/>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609600"/>
            <a:ext cx="9144000" cy="1143000"/>
          </a:xfrm>
          <a:custGeom>
            <a:avLst/>
            <a:gdLst/>
            <a:ahLst/>
            <a:cxnLst/>
            <a:rect l="l" t="t" r="r" b="b"/>
            <a:pathLst>
              <a:path w="9144000" h="1143000">
                <a:moveTo>
                  <a:pt x="0" y="1143000"/>
                </a:moveTo>
                <a:lnTo>
                  <a:pt x="9144000" y="1143000"/>
                </a:lnTo>
                <a:lnTo>
                  <a:pt x="9144000" y="0"/>
                </a:lnTo>
                <a:lnTo>
                  <a:pt x="0" y="0"/>
                </a:lnTo>
                <a:lnTo>
                  <a:pt x="0" y="1143000"/>
                </a:lnTo>
                <a:close/>
              </a:path>
            </a:pathLst>
          </a:custGeom>
          <a:solidFill>
            <a:srgbClr val="DADADA"/>
          </a:solidFill>
        </p:spPr>
        <p:txBody>
          <a:bodyPr wrap="square" lIns="0" tIns="0" rIns="0" bIns="0" rtlCol="0"/>
          <a:lstStyle/>
          <a:p>
            <a:endParaRPr/>
          </a:p>
        </p:txBody>
      </p:sp>
      <p:sp>
        <p:nvSpPr>
          <p:cNvPr id="4" name="object 4"/>
          <p:cNvSpPr txBox="1">
            <a:spLocks noGrp="1"/>
          </p:cNvSpPr>
          <p:nvPr>
            <p:ph type="title"/>
          </p:nvPr>
        </p:nvSpPr>
        <p:spPr>
          <a:xfrm>
            <a:off x="2874391" y="626364"/>
            <a:ext cx="3393440" cy="1011555"/>
          </a:xfrm>
          <a:prstGeom prst="rect">
            <a:avLst/>
          </a:prstGeom>
        </p:spPr>
        <p:txBody>
          <a:bodyPr vert="horz" wrap="square" lIns="0" tIns="0" rIns="0" bIns="0" rtlCol="0">
            <a:spAutoFit/>
          </a:bodyPr>
          <a:lstStyle/>
          <a:p>
            <a:pPr marL="56515">
              <a:lnSpc>
                <a:spcPct val="100000"/>
              </a:lnSpc>
            </a:pPr>
            <a:r>
              <a:rPr sz="3600" b="1" dirty="0">
                <a:solidFill>
                  <a:srgbClr val="17375E"/>
                </a:solidFill>
                <a:latin typeface="Calibri"/>
                <a:cs typeface="Calibri"/>
              </a:rPr>
              <a:t>2016 </a:t>
            </a:r>
            <a:r>
              <a:rPr sz="3600" b="1" spc="-5" dirty="0">
                <a:solidFill>
                  <a:srgbClr val="17375E"/>
                </a:solidFill>
                <a:latin typeface="Calibri"/>
                <a:cs typeface="Calibri"/>
              </a:rPr>
              <a:t>and</a:t>
            </a:r>
            <a:r>
              <a:rPr sz="3600" b="1" spc="-80" dirty="0">
                <a:solidFill>
                  <a:srgbClr val="17375E"/>
                </a:solidFill>
                <a:latin typeface="Calibri"/>
                <a:cs typeface="Calibri"/>
              </a:rPr>
              <a:t> </a:t>
            </a:r>
            <a:r>
              <a:rPr sz="3600" b="1" spc="-15" dirty="0">
                <a:solidFill>
                  <a:srgbClr val="17375E"/>
                </a:solidFill>
                <a:latin typeface="Calibri"/>
                <a:cs typeface="Calibri"/>
              </a:rPr>
              <a:t>Beyond</a:t>
            </a:r>
            <a:endParaRPr sz="3600">
              <a:latin typeface="Calibri"/>
              <a:cs typeface="Calibri"/>
            </a:endParaRPr>
          </a:p>
          <a:p>
            <a:pPr marL="12700">
              <a:lnSpc>
                <a:spcPct val="100000"/>
              </a:lnSpc>
              <a:spcBef>
                <a:spcPts val="40"/>
              </a:spcBef>
            </a:pPr>
            <a:r>
              <a:rPr sz="2800" b="1" i="1" spc="-10" dirty="0">
                <a:solidFill>
                  <a:srgbClr val="17375E"/>
                </a:solidFill>
                <a:latin typeface="Calibri"/>
                <a:cs typeface="Calibri"/>
              </a:rPr>
              <a:t>Continuing </a:t>
            </a:r>
            <a:r>
              <a:rPr sz="2800" b="1" i="1" spc="-5" dirty="0">
                <a:solidFill>
                  <a:srgbClr val="17375E"/>
                </a:solidFill>
                <a:latin typeface="Calibri"/>
                <a:cs typeface="Calibri"/>
              </a:rPr>
              <a:t>the </a:t>
            </a:r>
            <a:r>
              <a:rPr sz="2800" b="1" i="1" spc="-10" dirty="0">
                <a:solidFill>
                  <a:srgbClr val="17375E"/>
                </a:solidFill>
                <a:latin typeface="Calibri"/>
                <a:cs typeface="Calibri"/>
              </a:rPr>
              <a:t>journey</a:t>
            </a:r>
            <a:endParaRPr sz="2800">
              <a:latin typeface="Calibri"/>
              <a:cs typeface="Calibri"/>
            </a:endParaRPr>
          </a:p>
        </p:txBody>
      </p:sp>
      <p:sp>
        <p:nvSpPr>
          <p:cNvPr id="5" name="object 5"/>
          <p:cNvSpPr txBox="1"/>
          <p:nvPr/>
        </p:nvSpPr>
        <p:spPr>
          <a:xfrm>
            <a:off x="764420" y="2079688"/>
            <a:ext cx="7729855" cy="3226435"/>
          </a:xfrm>
          <a:prstGeom prst="rect">
            <a:avLst/>
          </a:prstGeom>
        </p:spPr>
        <p:txBody>
          <a:bodyPr vert="horz" wrap="square" lIns="0" tIns="0" rIns="0" bIns="0" rtlCol="0">
            <a:spAutoFit/>
          </a:bodyPr>
          <a:lstStyle/>
          <a:p>
            <a:pPr marL="355600" marR="131445" indent="-342900">
              <a:lnSpc>
                <a:spcPct val="100000"/>
              </a:lnSpc>
              <a:buFont typeface="Arial"/>
              <a:buChar char="•"/>
              <a:tabLst>
                <a:tab pos="355600" algn="l"/>
                <a:tab pos="356235" algn="l"/>
                <a:tab pos="2032000" algn="l"/>
              </a:tabLst>
            </a:pPr>
            <a:r>
              <a:rPr sz="2800" spc="-15" dirty="0">
                <a:latin typeface="Calibri"/>
                <a:cs typeface="Calibri"/>
              </a:rPr>
              <a:t>Promoting	</a:t>
            </a:r>
            <a:r>
              <a:rPr sz="2800" spc="-10" dirty="0">
                <a:latin typeface="Calibri"/>
                <a:cs typeface="Calibri"/>
              </a:rPr>
              <a:t>delivery </a:t>
            </a:r>
            <a:r>
              <a:rPr sz="2800" spc="-30" dirty="0">
                <a:latin typeface="Calibri"/>
                <a:cs typeface="Calibri"/>
              </a:rPr>
              <a:t>system </a:t>
            </a:r>
            <a:r>
              <a:rPr sz="2800" spc="-25" dirty="0">
                <a:latin typeface="Calibri"/>
                <a:cs typeface="Calibri"/>
              </a:rPr>
              <a:t>reform</a:t>
            </a:r>
            <a:r>
              <a:rPr sz="2800" spc="60" dirty="0">
                <a:latin typeface="Calibri"/>
                <a:cs typeface="Calibri"/>
              </a:rPr>
              <a:t> </a:t>
            </a:r>
            <a:r>
              <a:rPr sz="2800" spc="-5" dirty="0">
                <a:latin typeface="Calibri"/>
                <a:cs typeface="Calibri"/>
              </a:rPr>
              <a:t>and</a:t>
            </a:r>
            <a:r>
              <a:rPr sz="2800" spc="20" dirty="0">
                <a:latin typeface="Calibri"/>
                <a:cs typeface="Calibri"/>
              </a:rPr>
              <a:t> </a:t>
            </a:r>
            <a:r>
              <a:rPr sz="2800" spc="-15" dirty="0">
                <a:latin typeface="Calibri"/>
                <a:cs typeface="Calibri"/>
              </a:rPr>
              <a:t>alternative </a:t>
            </a:r>
            <a:r>
              <a:rPr sz="2800" spc="-5" dirty="0">
                <a:latin typeface="Calibri"/>
                <a:cs typeface="Calibri"/>
              </a:rPr>
              <a:t> </a:t>
            </a:r>
            <a:r>
              <a:rPr sz="2800" spc="-20" dirty="0">
                <a:latin typeface="Calibri"/>
                <a:cs typeface="Calibri"/>
              </a:rPr>
              <a:t>payment </a:t>
            </a:r>
            <a:r>
              <a:rPr sz="2800" spc="-10" dirty="0">
                <a:latin typeface="Calibri"/>
                <a:cs typeface="Calibri"/>
              </a:rPr>
              <a:t>models that support quality</a:t>
            </a:r>
            <a:r>
              <a:rPr sz="2800" spc="210" dirty="0">
                <a:latin typeface="Calibri"/>
                <a:cs typeface="Calibri"/>
              </a:rPr>
              <a:t> </a:t>
            </a:r>
            <a:r>
              <a:rPr sz="2800" spc="-15" dirty="0">
                <a:latin typeface="Calibri"/>
                <a:cs typeface="Calibri"/>
              </a:rPr>
              <a:t>outcomes</a:t>
            </a:r>
            <a:endParaRPr sz="2800">
              <a:latin typeface="Calibri"/>
              <a:cs typeface="Calibri"/>
            </a:endParaRPr>
          </a:p>
          <a:p>
            <a:pPr marL="355600" indent="-342900">
              <a:lnSpc>
                <a:spcPct val="100000"/>
              </a:lnSpc>
              <a:spcBef>
                <a:spcPts val="670"/>
              </a:spcBef>
              <a:buFont typeface="Arial"/>
              <a:buChar char="•"/>
              <a:tabLst>
                <a:tab pos="355600" algn="l"/>
                <a:tab pos="356235" algn="l"/>
              </a:tabLst>
            </a:pPr>
            <a:r>
              <a:rPr sz="2800" spc="-20" dirty="0">
                <a:latin typeface="Calibri"/>
                <a:cs typeface="Calibri"/>
              </a:rPr>
              <a:t>Curating </a:t>
            </a:r>
            <a:r>
              <a:rPr sz="2800" spc="-10" dirty="0">
                <a:latin typeface="Calibri"/>
                <a:cs typeface="Calibri"/>
              </a:rPr>
              <a:t>measure set </a:t>
            </a:r>
            <a:r>
              <a:rPr sz="2800" spc="-25" dirty="0">
                <a:latin typeface="Calibri"/>
                <a:cs typeface="Calibri"/>
              </a:rPr>
              <a:t>for </a:t>
            </a:r>
            <a:r>
              <a:rPr sz="2800" spc="-5" dirty="0">
                <a:latin typeface="Calibri"/>
                <a:cs typeface="Calibri"/>
              </a:rPr>
              <a:t>health </a:t>
            </a:r>
            <a:r>
              <a:rPr sz="2800" spc="-10" dirty="0">
                <a:latin typeface="Calibri"/>
                <a:cs typeface="Calibri"/>
              </a:rPr>
              <a:t>plan</a:t>
            </a:r>
            <a:r>
              <a:rPr sz="2800" spc="160" dirty="0">
                <a:latin typeface="Calibri"/>
                <a:cs typeface="Calibri"/>
              </a:rPr>
              <a:t> </a:t>
            </a:r>
            <a:r>
              <a:rPr sz="2800" spc="-15" dirty="0">
                <a:latin typeface="Calibri"/>
                <a:cs typeface="Calibri"/>
              </a:rPr>
              <a:t>accountability</a:t>
            </a:r>
            <a:endParaRPr sz="2800">
              <a:latin typeface="Calibri"/>
              <a:cs typeface="Calibri"/>
            </a:endParaRPr>
          </a:p>
          <a:p>
            <a:pPr marL="355600" indent="-342900">
              <a:lnSpc>
                <a:spcPct val="100000"/>
              </a:lnSpc>
              <a:spcBef>
                <a:spcPts val="670"/>
              </a:spcBef>
              <a:buFont typeface="Arial"/>
              <a:buChar char="•"/>
              <a:tabLst>
                <a:tab pos="355600" algn="l"/>
                <a:tab pos="356235" algn="l"/>
              </a:tabLst>
            </a:pPr>
            <a:r>
              <a:rPr sz="2800" spc="-20" dirty="0">
                <a:latin typeface="Calibri"/>
                <a:cs typeface="Calibri"/>
              </a:rPr>
              <a:t>Reinforcing </a:t>
            </a:r>
            <a:r>
              <a:rPr sz="2800" dirty="0">
                <a:latin typeface="Calibri"/>
                <a:cs typeface="Calibri"/>
              </a:rPr>
              <a:t>access </a:t>
            </a:r>
            <a:r>
              <a:rPr sz="2800" spc="-15" dirty="0">
                <a:latin typeface="Calibri"/>
                <a:cs typeface="Calibri"/>
              </a:rPr>
              <a:t>to</a:t>
            </a:r>
            <a:r>
              <a:rPr sz="2800" spc="-35" dirty="0">
                <a:latin typeface="Calibri"/>
                <a:cs typeface="Calibri"/>
              </a:rPr>
              <a:t> </a:t>
            </a:r>
            <a:r>
              <a:rPr sz="2800" spc="-20" dirty="0">
                <a:latin typeface="Calibri"/>
                <a:cs typeface="Calibri"/>
              </a:rPr>
              <a:t>care</a:t>
            </a:r>
            <a:endParaRPr sz="2800">
              <a:latin typeface="Calibri"/>
              <a:cs typeface="Calibri"/>
            </a:endParaRPr>
          </a:p>
          <a:p>
            <a:pPr marL="756285" lvl="1" indent="-286385">
              <a:lnSpc>
                <a:spcPct val="100000"/>
              </a:lnSpc>
              <a:spcBef>
                <a:spcPts val="600"/>
              </a:spcBef>
              <a:buFont typeface="Arial"/>
              <a:buChar char="–"/>
              <a:tabLst>
                <a:tab pos="756920" algn="l"/>
              </a:tabLst>
            </a:pPr>
            <a:r>
              <a:rPr sz="2400" spc="-10" dirty="0">
                <a:latin typeface="Calibri"/>
                <a:cs typeface="Calibri"/>
              </a:rPr>
              <a:t>Mental</a:t>
            </a:r>
            <a:r>
              <a:rPr sz="2400" spc="-75" dirty="0">
                <a:latin typeface="Calibri"/>
                <a:cs typeface="Calibri"/>
              </a:rPr>
              <a:t> </a:t>
            </a:r>
            <a:r>
              <a:rPr sz="2400" spc="-5" dirty="0">
                <a:latin typeface="Calibri"/>
                <a:cs typeface="Calibri"/>
              </a:rPr>
              <a:t>health</a:t>
            </a:r>
            <a:endParaRPr sz="2400">
              <a:latin typeface="Calibri"/>
              <a:cs typeface="Calibri"/>
            </a:endParaRPr>
          </a:p>
          <a:p>
            <a:pPr marL="756285" lvl="1" indent="-286385">
              <a:lnSpc>
                <a:spcPct val="100000"/>
              </a:lnSpc>
              <a:spcBef>
                <a:spcPts val="575"/>
              </a:spcBef>
              <a:buFont typeface="Arial"/>
              <a:buChar char="–"/>
              <a:tabLst>
                <a:tab pos="756920" algn="l"/>
              </a:tabLst>
            </a:pPr>
            <a:r>
              <a:rPr sz="2400" spc="-25" dirty="0">
                <a:latin typeface="Calibri"/>
                <a:cs typeface="Calibri"/>
              </a:rPr>
              <a:t>Telehealth</a:t>
            </a:r>
            <a:endParaRPr sz="2400">
              <a:latin typeface="Calibri"/>
              <a:cs typeface="Calibri"/>
            </a:endParaRPr>
          </a:p>
          <a:p>
            <a:pPr marL="756285" lvl="1" indent="-286385">
              <a:lnSpc>
                <a:spcPct val="100000"/>
              </a:lnSpc>
              <a:spcBef>
                <a:spcPts val="575"/>
              </a:spcBef>
              <a:buFont typeface="Arial"/>
              <a:buChar char="–"/>
              <a:tabLst>
                <a:tab pos="756920" algn="l"/>
              </a:tabLst>
            </a:pPr>
            <a:r>
              <a:rPr sz="2400" spc="-5" dirty="0">
                <a:latin typeface="Calibri"/>
                <a:cs typeface="Calibri"/>
              </a:rPr>
              <a:t>Autism</a:t>
            </a:r>
            <a:r>
              <a:rPr sz="2400" spc="-65" dirty="0">
                <a:latin typeface="Calibri"/>
                <a:cs typeface="Calibri"/>
              </a:rPr>
              <a:t> </a:t>
            </a:r>
            <a:r>
              <a:rPr sz="2400" dirty="0">
                <a:latin typeface="Calibri"/>
                <a:cs typeface="Calibri"/>
              </a:rPr>
              <a:t>services</a:t>
            </a:r>
            <a:endParaRPr sz="2400">
              <a:latin typeface="Calibri"/>
              <a:cs typeface="Calibri"/>
            </a:endParaRPr>
          </a:p>
        </p:txBody>
      </p:sp>
      <p:sp>
        <p:nvSpPr>
          <p:cNvPr id="6" name="object 6"/>
          <p:cNvSpPr txBox="1"/>
          <p:nvPr/>
        </p:nvSpPr>
        <p:spPr>
          <a:xfrm>
            <a:off x="8882888" y="6643116"/>
            <a:ext cx="102870" cy="203200"/>
          </a:xfrm>
          <a:prstGeom prst="rect">
            <a:avLst/>
          </a:prstGeom>
        </p:spPr>
        <p:txBody>
          <a:bodyPr vert="horz" wrap="square" lIns="0" tIns="0" rIns="0" bIns="0" rtlCol="0">
            <a:spAutoFit/>
          </a:bodyPr>
          <a:lstStyle/>
          <a:p>
            <a:pPr marL="12700">
              <a:lnSpc>
                <a:spcPct val="100000"/>
              </a:lnSpc>
            </a:pPr>
            <a:r>
              <a:rPr sz="1200" dirty="0">
                <a:solidFill>
                  <a:srgbClr val="8A8A8A"/>
                </a:solidFill>
                <a:latin typeface="Calibri"/>
                <a:cs typeface="Calibri"/>
              </a:rPr>
              <a:t>3</a:t>
            </a:r>
            <a:endParaRPr sz="1200">
              <a:latin typeface="Calibri"/>
              <a:cs typeface="Calibri"/>
            </a:endParaRPr>
          </a:p>
        </p:txBody>
      </p:sp>
      <p:sp>
        <p:nvSpPr>
          <p:cNvPr id="7" name="object 7"/>
          <p:cNvSpPr/>
          <p:nvPr/>
        </p:nvSpPr>
        <p:spPr>
          <a:xfrm>
            <a:off x="5783579" y="3922776"/>
            <a:ext cx="1821179" cy="1527048"/>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5975603" y="4114800"/>
            <a:ext cx="1437131" cy="1143000"/>
          </a:xfrm>
          <a:prstGeom prst="rect">
            <a:avLst/>
          </a:prstGeom>
          <a:blipFill>
            <a:blip r:embed="rId4" cstate="print"/>
            <a:stretch>
              <a:fillRect/>
            </a:stretch>
          </a:blipFill>
        </p:spPr>
        <p:txBody>
          <a:bodyPr wrap="square" lIns="0" tIns="0" rIns="0" bIns="0" rtlCol="0"/>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566927"/>
            <a:ext cx="9144000" cy="1024255"/>
          </a:xfrm>
          <a:custGeom>
            <a:avLst/>
            <a:gdLst/>
            <a:ahLst/>
            <a:cxnLst/>
            <a:rect l="l" t="t" r="r" b="b"/>
            <a:pathLst>
              <a:path w="9144000" h="1024255">
                <a:moveTo>
                  <a:pt x="0" y="1024127"/>
                </a:moveTo>
                <a:lnTo>
                  <a:pt x="9144000" y="1024127"/>
                </a:lnTo>
                <a:lnTo>
                  <a:pt x="9144000" y="0"/>
                </a:lnTo>
                <a:lnTo>
                  <a:pt x="0" y="0"/>
                </a:lnTo>
                <a:lnTo>
                  <a:pt x="0" y="1024127"/>
                </a:lnTo>
                <a:close/>
              </a:path>
            </a:pathLst>
          </a:custGeom>
          <a:solidFill>
            <a:srgbClr val="DADADA"/>
          </a:solidFill>
        </p:spPr>
        <p:txBody>
          <a:bodyPr wrap="square" lIns="0" tIns="0" rIns="0" bIns="0" rtlCol="0"/>
          <a:lstStyle/>
          <a:p>
            <a:endParaRPr/>
          </a:p>
        </p:txBody>
      </p:sp>
      <p:sp>
        <p:nvSpPr>
          <p:cNvPr id="4" name="object 4"/>
          <p:cNvSpPr txBox="1">
            <a:spLocks noGrp="1"/>
          </p:cNvSpPr>
          <p:nvPr>
            <p:ph type="title"/>
          </p:nvPr>
        </p:nvSpPr>
        <p:spPr>
          <a:xfrm>
            <a:off x="3497160" y="1019555"/>
            <a:ext cx="2150745" cy="584200"/>
          </a:xfrm>
          <a:prstGeom prst="rect">
            <a:avLst/>
          </a:prstGeom>
        </p:spPr>
        <p:txBody>
          <a:bodyPr vert="horz" wrap="square" lIns="0" tIns="0" rIns="0" bIns="0" rtlCol="0">
            <a:spAutoFit/>
          </a:bodyPr>
          <a:lstStyle/>
          <a:p>
            <a:pPr marL="12700">
              <a:lnSpc>
                <a:spcPct val="100000"/>
              </a:lnSpc>
            </a:pPr>
            <a:r>
              <a:rPr sz="3600" b="1" dirty="0">
                <a:solidFill>
                  <a:srgbClr val="073759"/>
                </a:solidFill>
                <a:latin typeface="Calibri"/>
                <a:cs typeface="Calibri"/>
              </a:rPr>
              <a:t>Que</a:t>
            </a:r>
            <a:r>
              <a:rPr sz="3600" b="1" spc="-35" dirty="0">
                <a:solidFill>
                  <a:srgbClr val="073759"/>
                </a:solidFill>
                <a:latin typeface="Calibri"/>
                <a:cs typeface="Calibri"/>
              </a:rPr>
              <a:t>s</a:t>
            </a:r>
            <a:r>
              <a:rPr sz="3600" b="1" dirty="0">
                <a:solidFill>
                  <a:srgbClr val="073759"/>
                </a:solidFill>
                <a:latin typeface="Calibri"/>
                <a:cs typeface="Calibri"/>
              </a:rPr>
              <a:t>ti</a:t>
            </a:r>
            <a:r>
              <a:rPr sz="3600" b="1" spc="-5" dirty="0">
                <a:solidFill>
                  <a:srgbClr val="073759"/>
                </a:solidFill>
                <a:latin typeface="Calibri"/>
                <a:cs typeface="Calibri"/>
              </a:rPr>
              <a:t>o</a:t>
            </a:r>
            <a:r>
              <a:rPr sz="3600" b="1" dirty="0">
                <a:solidFill>
                  <a:srgbClr val="073759"/>
                </a:solidFill>
                <a:latin typeface="Calibri"/>
                <a:cs typeface="Calibri"/>
              </a:rPr>
              <a:t>ns?</a:t>
            </a:r>
            <a:endParaRPr sz="3600">
              <a:latin typeface="Calibri"/>
              <a:cs typeface="Calibri"/>
            </a:endParaRPr>
          </a:p>
        </p:txBody>
      </p:sp>
      <p:sp>
        <p:nvSpPr>
          <p:cNvPr id="5" name="object 5"/>
          <p:cNvSpPr txBox="1"/>
          <p:nvPr/>
        </p:nvSpPr>
        <p:spPr>
          <a:xfrm>
            <a:off x="2653436" y="3150616"/>
            <a:ext cx="3989704" cy="1203960"/>
          </a:xfrm>
          <a:prstGeom prst="rect">
            <a:avLst/>
          </a:prstGeom>
        </p:spPr>
        <p:txBody>
          <a:bodyPr vert="horz" wrap="square" lIns="0" tIns="0" rIns="0" bIns="0" rtlCol="0">
            <a:spAutoFit/>
          </a:bodyPr>
          <a:lstStyle/>
          <a:p>
            <a:pPr marL="64135" marR="5080" indent="-52069">
              <a:lnSpc>
                <a:spcPct val="120000"/>
              </a:lnSpc>
            </a:pPr>
            <a:r>
              <a:rPr sz="3200" spc="-10" dirty="0">
                <a:latin typeface="Calibri"/>
                <a:cs typeface="Calibri"/>
              </a:rPr>
              <a:t>Contact </a:t>
            </a:r>
            <a:r>
              <a:rPr sz="3200" spc="-5" dirty="0">
                <a:latin typeface="Calibri"/>
                <a:cs typeface="Calibri"/>
              </a:rPr>
              <a:t>Sheila </a:t>
            </a:r>
            <a:r>
              <a:rPr sz="3200" spc="-15" dirty="0">
                <a:latin typeface="Calibri"/>
                <a:cs typeface="Calibri"/>
              </a:rPr>
              <a:t>Pinter at:  </a:t>
            </a:r>
            <a:r>
              <a:rPr sz="3200" u="heavy" spc="-5" dirty="0">
                <a:solidFill>
                  <a:srgbClr val="0000FF"/>
                </a:solidFill>
                <a:latin typeface="Calibri"/>
                <a:cs typeface="Calibri"/>
                <a:hlinkClick r:id="rId3"/>
              </a:rPr>
              <a:t>sheila.pinter@opm.gov</a:t>
            </a:r>
            <a:endParaRPr sz="3200">
              <a:latin typeface="Calibri"/>
              <a:cs typeface="Calibri"/>
            </a:endParaRPr>
          </a:p>
        </p:txBody>
      </p:sp>
      <p:sp>
        <p:nvSpPr>
          <p:cNvPr id="6" name="object 6"/>
          <p:cNvSpPr txBox="1"/>
          <p:nvPr/>
        </p:nvSpPr>
        <p:spPr>
          <a:xfrm>
            <a:off x="8790558" y="6652806"/>
            <a:ext cx="196215" cy="200660"/>
          </a:xfrm>
          <a:prstGeom prst="rect">
            <a:avLst/>
          </a:prstGeom>
        </p:spPr>
        <p:txBody>
          <a:bodyPr vert="horz" wrap="square" lIns="0" tIns="0" rIns="0" bIns="0" rtlCol="0">
            <a:spAutoFit/>
          </a:bodyPr>
          <a:lstStyle/>
          <a:p>
            <a:pPr marL="12700">
              <a:lnSpc>
                <a:spcPct val="100000"/>
              </a:lnSpc>
            </a:pPr>
            <a:r>
              <a:rPr sz="1200" spc="-5" dirty="0">
                <a:solidFill>
                  <a:srgbClr val="F2F2F2"/>
                </a:solidFill>
                <a:latin typeface="Century"/>
                <a:cs typeface="Century"/>
              </a:rPr>
              <a:t>32</a:t>
            </a:r>
            <a:endParaRPr sz="1200">
              <a:latin typeface="Century"/>
              <a:cs typeface="Century"/>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40739" y="4222495"/>
            <a:ext cx="7198995" cy="1226820"/>
          </a:xfrm>
          <a:prstGeom prst="rect">
            <a:avLst/>
          </a:prstGeom>
        </p:spPr>
        <p:txBody>
          <a:bodyPr vert="horz" wrap="square" lIns="0" tIns="0" rIns="0" bIns="0" rtlCol="0">
            <a:spAutoFit/>
          </a:bodyPr>
          <a:lstStyle/>
          <a:p>
            <a:pPr marL="12700" marR="5080">
              <a:lnSpc>
                <a:spcPct val="100000"/>
              </a:lnSpc>
            </a:pPr>
            <a:r>
              <a:rPr sz="4000" b="1" spc="-10" dirty="0">
                <a:solidFill>
                  <a:srgbClr val="4FA04B"/>
                </a:solidFill>
                <a:latin typeface="Arial"/>
                <a:cs typeface="Arial"/>
              </a:rPr>
              <a:t>DISCUSSION/QUESTION</a:t>
            </a:r>
            <a:r>
              <a:rPr sz="4000" b="1" spc="-120" dirty="0">
                <a:solidFill>
                  <a:srgbClr val="4FA04B"/>
                </a:solidFill>
                <a:latin typeface="Arial"/>
                <a:cs typeface="Arial"/>
              </a:rPr>
              <a:t> </a:t>
            </a:r>
            <a:r>
              <a:rPr sz="4000" b="1" spc="-10" dirty="0">
                <a:solidFill>
                  <a:srgbClr val="4FA04B"/>
                </a:solidFill>
                <a:latin typeface="Arial"/>
                <a:cs typeface="Arial"/>
              </a:rPr>
              <a:t>AND  ANSWER</a:t>
            </a:r>
            <a:endParaRPr sz="4000">
              <a:latin typeface="Arial"/>
              <a:cs typeface="Arial"/>
            </a:endParaRPr>
          </a:p>
        </p:txBody>
      </p:sp>
      <p:sp>
        <p:nvSpPr>
          <p:cNvPr id="3" name="object 3"/>
          <p:cNvSpPr txBox="1"/>
          <p:nvPr/>
        </p:nvSpPr>
        <p:spPr>
          <a:xfrm>
            <a:off x="8376577" y="6407561"/>
            <a:ext cx="222250" cy="231775"/>
          </a:xfrm>
          <a:prstGeom prst="rect">
            <a:avLst/>
          </a:prstGeom>
        </p:spPr>
        <p:txBody>
          <a:bodyPr vert="horz" wrap="square" lIns="0" tIns="0" rIns="0" bIns="0" rtlCol="0">
            <a:spAutoFit/>
          </a:bodyPr>
          <a:lstStyle/>
          <a:p>
            <a:pPr marL="12700">
              <a:lnSpc>
                <a:spcPct val="100000"/>
              </a:lnSpc>
            </a:pPr>
            <a:r>
              <a:rPr sz="1400" spc="-10" dirty="0">
                <a:latin typeface="Century"/>
                <a:cs typeface="Century"/>
              </a:rPr>
              <a:t>33</a:t>
            </a:r>
            <a:endParaRPr sz="1400">
              <a:latin typeface="Century"/>
              <a:cs typeface="Century"/>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3398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46304" y="5731764"/>
            <a:ext cx="2078736" cy="975360"/>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486346" rIns="0" bIns="0" rtlCol="0">
            <a:spAutoFit/>
          </a:bodyPr>
          <a:lstStyle/>
          <a:p>
            <a:pPr marL="12700">
              <a:lnSpc>
                <a:spcPct val="100000"/>
              </a:lnSpc>
            </a:pPr>
            <a:r>
              <a:rPr spc="-5" dirty="0"/>
              <a:t>Discussion/Question and</a:t>
            </a:r>
            <a:r>
              <a:rPr spc="-130" dirty="0"/>
              <a:t> </a:t>
            </a:r>
            <a:r>
              <a:rPr spc="-5" dirty="0"/>
              <a:t>Answer</a:t>
            </a:r>
          </a:p>
        </p:txBody>
      </p:sp>
      <p:sp>
        <p:nvSpPr>
          <p:cNvPr id="5" name="object 5"/>
          <p:cNvSpPr txBox="1"/>
          <p:nvPr/>
        </p:nvSpPr>
        <p:spPr>
          <a:xfrm>
            <a:off x="535885" y="1736394"/>
            <a:ext cx="2900045" cy="1766570"/>
          </a:xfrm>
          <a:prstGeom prst="rect">
            <a:avLst/>
          </a:prstGeom>
        </p:spPr>
        <p:txBody>
          <a:bodyPr vert="horz" wrap="square" lIns="0" tIns="0" rIns="0" bIns="0" rtlCol="0">
            <a:spAutoFit/>
          </a:bodyPr>
          <a:lstStyle/>
          <a:p>
            <a:pPr marL="355600" marR="5080" indent="-342900">
              <a:lnSpc>
                <a:spcPct val="100000"/>
              </a:lnSpc>
              <a:buChar char="•"/>
              <a:tabLst>
                <a:tab pos="355600" algn="l"/>
                <a:tab pos="356235" algn="l"/>
              </a:tabLst>
            </a:pPr>
            <a:r>
              <a:rPr sz="1600" spc="-5" dirty="0">
                <a:latin typeface="Arial"/>
                <a:cs typeface="Arial"/>
              </a:rPr>
              <a:t>For users of the audio  broadcast, submit questions  </a:t>
            </a:r>
            <a:r>
              <a:rPr sz="1600" dirty="0">
                <a:latin typeface="Arial"/>
                <a:cs typeface="Arial"/>
              </a:rPr>
              <a:t>via</a:t>
            </a:r>
            <a:r>
              <a:rPr sz="1600" spc="-95" dirty="0">
                <a:latin typeface="Arial"/>
                <a:cs typeface="Arial"/>
              </a:rPr>
              <a:t> </a:t>
            </a:r>
            <a:r>
              <a:rPr sz="1600" spc="-5" dirty="0">
                <a:latin typeface="Arial"/>
                <a:cs typeface="Arial"/>
              </a:rPr>
              <a:t>chat</a:t>
            </a:r>
            <a:endParaRPr sz="1600">
              <a:latin typeface="Arial"/>
              <a:cs typeface="Arial"/>
            </a:endParaRPr>
          </a:p>
          <a:p>
            <a:pPr marL="355600" marR="50800" indent="-342900">
              <a:lnSpc>
                <a:spcPct val="100000"/>
              </a:lnSpc>
              <a:spcBef>
                <a:spcPts val="384"/>
              </a:spcBef>
              <a:buChar char="•"/>
              <a:tabLst>
                <a:tab pos="355600" algn="l"/>
                <a:tab pos="356235" algn="l"/>
              </a:tabLst>
            </a:pPr>
            <a:r>
              <a:rPr sz="1600" spc="-5" dirty="0">
                <a:latin typeface="Arial"/>
                <a:cs typeface="Arial"/>
              </a:rPr>
              <a:t>For those </a:t>
            </a:r>
            <a:r>
              <a:rPr sz="1600" spc="-10" dirty="0">
                <a:latin typeface="Arial"/>
                <a:cs typeface="Arial"/>
              </a:rPr>
              <a:t>who </a:t>
            </a:r>
            <a:r>
              <a:rPr sz="1600" spc="-5" dirty="0">
                <a:latin typeface="Arial"/>
                <a:cs typeface="Arial"/>
              </a:rPr>
              <a:t>dialed into  the meeting, dial *1 to enter  the question queue or  submit questions </a:t>
            </a:r>
            <a:r>
              <a:rPr sz="1600" dirty="0">
                <a:latin typeface="Arial"/>
                <a:cs typeface="Arial"/>
              </a:rPr>
              <a:t>via</a:t>
            </a:r>
            <a:r>
              <a:rPr sz="1600" spc="-20" dirty="0">
                <a:latin typeface="Arial"/>
                <a:cs typeface="Arial"/>
              </a:rPr>
              <a:t> </a:t>
            </a:r>
            <a:r>
              <a:rPr sz="1600" spc="-5" dirty="0">
                <a:latin typeface="Arial"/>
                <a:cs typeface="Arial"/>
              </a:rPr>
              <a:t>chat</a:t>
            </a:r>
            <a:endParaRPr sz="1600">
              <a:latin typeface="Arial"/>
              <a:cs typeface="Arial"/>
            </a:endParaRPr>
          </a:p>
        </p:txBody>
      </p:sp>
      <p:sp>
        <p:nvSpPr>
          <p:cNvPr id="6" name="object 6"/>
          <p:cNvSpPr/>
          <p:nvPr/>
        </p:nvSpPr>
        <p:spPr>
          <a:xfrm>
            <a:off x="3744467" y="1658111"/>
            <a:ext cx="4939284" cy="3870960"/>
          </a:xfrm>
          <a:prstGeom prst="rect">
            <a:avLst/>
          </a:prstGeom>
          <a:blipFill>
            <a:blip r:embed="rId4" cstate="print"/>
            <a:stretch>
              <a:fillRect/>
            </a:stretch>
          </a:blipFill>
        </p:spPr>
        <p:txBody>
          <a:bodyPr wrap="square" lIns="0" tIns="0" rIns="0" bIns="0" rtlCol="0"/>
          <a:lstStyle/>
          <a:p>
            <a:endParaRPr/>
          </a:p>
        </p:txBody>
      </p:sp>
      <p:sp>
        <p:nvSpPr>
          <p:cNvPr id="7" name="object 7"/>
          <p:cNvSpPr txBox="1"/>
          <p:nvPr/>
        </p:nvSpPr>
        <p:spPr>
          <a:xfrm>
            <a:off x="8605519" y="6402882"/>
            <a:ext cx="222250" cy="231775"/>
          </a:xfrm>
          <a:prstGeom prst="rect">
            <a:avLst/>
          </a:prstGeom>
        </p:spPr>
        <p:txBody>
          <a:bodyPr vert="horz" wrap="square" lIns="0" tIns="0" rIns="0" bIns="0" rtlCol="0">
            <a:spAutoFit/>
          </a:bodyPr>
          <a:lstStyle/>
          <a:p>
            <a:pPr marL="12700">
              <a:lnSpc>
                <a:spcPct val="100000"/>
              </a:lnSpc>
            </a:pPr>
            <a:r>
              <a:rPr sz="1400" spc="-10" dirty="0">
                <a:latin typeface="Century"/>
                <a:cs typeface="Century"/>
              </a:rPr>
              <a:t>34</a:t>
            </a:r>
            <a:endParaRPr sz="1400">
              <a:latin typeface="Century"/>
              <a:cs typeface="Century"/>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3398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46304" y="5731764"/>
            <a:ext cx="2078736" cy="975360"/>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386054" rIns="0" bIns="0" rtlCol="0">
            <a:spAutoFit/>
          </a:bodyPr>
          <a:lstStyle/>
          <a:p>
            <a:pPr marL="165100">
              <a:lnSpc>
                <a:spcPct val="100000"/>
              </a:lnSpc>
            </a:pPr>
            <a:r>
              <a:rPr spc="-5" dirty="0"/>
              <a:t>Recent National Quality Strategy</a:t>
            </a:r>
            <a:r>
              <a:rPr dirty="0"/>
              <a:t> </a:t>
            </a:r>
            <a:r>
              <a:rPr spc="-5" dirty="0"/>
              <a:t>Updates</a:t>
            </a:r>
          </a:p>
        </p:txBody>
      </p:sp>
      <p:sp>
        <p:nvSpPr>
          <p:cNvPr id="5" name="object 5"/>
          <p:cNvSpPr/>
          <p:nvPr/>
        </p:nvSpPr>
        <p:spPr>
          <a:xfrm>
            <a:off x="4724400" y="1194816"/>
            <a:ext cx="3357372" cy="4367784"/>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4718303" y="1188719"/>
            <a:ext cx="3369945" cy="4380230"/>
          </a:xfrm>
          <a:custGeom>
            <a:avLst/>
            <a:gdLst/>
            <a:ahLst/>
            <a:cxnLst/>
            <a:rect l="l" t="t" r="r" b="b"/>
            <a:pathLst>
              <a:path w="3369945" h="4380230">
                <a:moveTo>
                  <a:pt x="0" y="0"/>
                </a:moveTo>
                <a:lnTo>
                  <a:pt x="3369563" y="0"/>
                </a:lnTo>
                <a:lnTo>
                  <a:pt x="3369563" y="4379976"/>
                </a:lnTo>
                <a:lnTo>
                  <a:pt x="0" y="4379976"/>
                </a:lnTo>
                <a:lnTo>
                  <a:pt x="0" y="0"/>
                </a:lnTo>
                <a:close/>
              </a:path>
            </a:pathLst>
          </a:custGeom>
          <a:ln w="12192">
            <a:solidFill>
              <a:srgbClr val="000000"/>
            </a:solidFill>
          </a:ln>
        </p:spPr>
        <p:txBody>
          <a:bodyPr wrap="square" lIns="0" tIns="0" rIns="0" bIns="0" rtlCol="0"/>
          <a:lstStyle/>
          <a:p>
            <a:endParaRPr/>
          </a:p>
        </p:txBody>
      </p:sp>
      <p:sp>
        <p:nvSpPr>
          <p:cNvPr id="7" name="object 7"/>
          <p:cNvSpPr txBox="1"/>
          <p:nvPr/>
        </p:nvSpPr>
        <p:spPr>
          <a:xfrm>
            <a:off x="688285" y="1236027"/>
            <a:ext cx="3376929" cy="3229610"/>
          </a:xfrm>
          <a:prstGeom prst="rect">
            <a:avLst/>
          </a:prstGeom>
        </p:spPr>
        <p:txBody>
          <a:bodyPr vert="horz" wrap="square" lIns="0" tIns="0" rIns="0" bIns="0" rtlCol="0">
            <a:spAutoFit/>
          </a:bodyPr>
          <a:lstStyle/>
          <a:p>
            <a:pPr marL="355600" marR="5080" indent="-342900">
              <a:lnSpc>
                <a:spcPct val="100000"/>
              </a:lnSpc>
              <a:buChar char="•"/>
              <a:tabLst>
                <a:tab pos="355600" algn="l"/>
                <a:tab pos="356235" algn="l"/>
              </a:tabLst>
            </a:pPr>
            <a:r>
              <a:rPr sz="1600" spc="-5" dirty="0">
                <a:latin typeface="Arial"/>
                <a:cs typeface="Arial"/>
              </a:rPr>
              <a:t>Key findings from the </a:t>
            </a:r>
            <a:r>
              <a:rPr sz="1600" i="1" spc="-5" dirty="0">
                <a:latin typeface="Arial"/>
                <a:cs typeface="Arial"/>
              </a:rPr>
              <a:t>2015  National Healthcare Quality and  Disparities Report and </a:t>
            </a:r>
            <a:r>
              <a:rPr sz="1600" i="1" spc="5" dirty="0">
                <a:latin typeface="Arial"/>
                <a:cs typeface="Arial"/>
              </a:rPr>
              <a:t>5</a:t>
            </a:r>
            <a:r>
              <a:rPr sz="1575" i="1" spc="7" baseline="26455" dirty="0">
                <a:latin typeface="Arial"/>
                <a:cs typeface="Arial"/>
              </a:rPr>
              <a:t>th  </a:t>
            </a:r>
            <a:r>
              <a:rPr sz="1600" i="1" spc="-5" dirty="0">
                <a:latin typeface="Arial"/>
                <a:cs typeface="Arial"/>
              </a:rPr>
              <a:t>Anniversary Update on the  National Quality Strategy </a:t>
            </a:r>
            <a:r>
              <a:rPr sz="1600" dirty="0">
                <a:latin typeface="Arial"/>
                <a:cs typeface="Arial"/>
              </a:rPr>
              <a:t>include  </a:t>
            </a:r>
            <a:r>
              <a:rPr sz="1600" spc="-5" dirty="0">
                <a:latin typeface="Arial"/>
                <a:cs typeface="Arial"/>
              </a:rPr>
              <a:t>dramatic improvement </a:t>
            </a:r>
            <a:r>
              <a:rPr sz="1600" dirty="0">
                <a:latin typeface="Arial"/>
                <a:cs typeface="Arial"/>
              </a:rPr>
              <a:t>in access,  </a:t>
            </a:r>
            <a:r>
              <a:rPr sz="1600" spc="-5" dirty="0">
                <a:latin typeface="Arial"/>
                <a:cs typeface="Arial"/>
              </a:rPr>
              <a:t>continued improvement </a:t>
            </a:r>
            <a:r>
              <a:rPr sz="1600" dirty="0">
                <a:latin typeface="Arial"/>
                <a:cs typeface="Arial"/>
              </a:rPr>
              <a:t>in </a:t>
            </a:r>
            <a:r>
              <a:rPr sz="1600" spc="-20" dirty="0">
                <a:latin typeface="Arial"/>
                <a:cs typeface="Arial"/>
              </a:rPr>
              <a:t>quality,  </a:t>
            </a:r>
            <a:r>
              <a:rPr sz="1600" spc="-5" dirty="0">
                <a:latin typeface="Arial"/>
                <a:cs typeface="Arial"/>
              </a:rPr>
              <a:t>and persistent disparities related  to race, </a:t>
            </a:r>
            <a:r>
              <a:rPr sz="1600" spc="-15" dirty="0">
                <a:latin typeface="Arial"/>
                <a:cs typeface="Arial"/>
              </a:rPr>
              <a:t>ethnicity, </a:t>
            </a:r>
            <a:r>
              <a:rPr sz="1600" spc="-5" dirty="0">
                <a:latin typeface="Arial"/>
                <a:cs typeface="Arial"/>
              </a:rPr>
              <a:t>and  socioeconomic</a:t>
            </a:r>
            <a:r>
              <a:rPr sz="1600" spc="-35" dirty="0">
                <a:latin typeface="Arial"/>
                <a:cs typeface="Arial"/>
              </a:rPr>
              <a:t> </a:t>
            </a:r>
            <a:r>
              <a:rPr sz="1600" spc="-5" dirty="0">
                <a:latin typeface="Arial"/>
                <a:cs typeface="Arial"/>
              </a:rPr>
              <a:t>status</a:t>
            </a:r>
            <a:endParaRPr sz="1600">
              <a:latin typeface="Arial"/>
              <a:cs typeface="Arial"/>
            </a:endParaRPr>
          </a:p>
          <a:p>
            <a:pPr marL="355600" marR="41910" indent="-342900">
              <a:lnSpc>
                <a:spcPct val="100000"/>
              </a:lnSpc>
              <a:spcBef>
                <a:spcPts val="384"/>
              </a:spcBef>
              <a:buChar char="•"/>
              <a:tabLst>
                <a:tab pos="355600" algn="l"/>
                <a:tab pos="356235" algn="l"/>
              </a:tabLst>
            </a:pPr>
            <a:r>
              <a:rPr sz="1600" spc="-95" dirty="0">
                <a:latin typeface="Arial"/>
                <a:cs typeface="Arial"/>
              </a:rPr>
              <a:t>To </a:t>
            </a:r>
            <a:r>
              <a:rPr sz="1600" spc="-5" dirty="0">
                <a:latin typeface="Arial"/>
                <a:cs typeface="Arial"/>
              </a:rPr>
              <a:t>download the report, </a:t>
            </a:r>
            <a:r>
              <a:rPr sz="1600" dirty="0">
                <a:latin typeface="Arial"/>
                <a:cs typeface="Arial"/>
              </a:rPr>
              <a:t>visit  </a:t>
            </a:r>
            <a:r>
              <a:rPr sz="1600" u="heavy" spc="-10" dirty="0">
                <a:solidFill>
                  <a:srgbClr val="0000FF"/>
                </a:solidFill>
                <a:latin typeface="Arial"/>
                <a:cs typeface="Arial"/>
                <a:hlinkClick r:id="rId5"/>
              </a:rPr>
              <a:t>www.ahrq.gov/workingforquality/r  </a:t>
            </a:r>
            <a:r>
              <a:rPr sz="1600" u="heavy" spc="-5" dirty="0">
                <a:solidFill>
                  <a:srgbClr val="0000FF"/>
                </a:solidFill>
                <a:latin typeface="Arial"/>
                <a:cs typeface="Arial"/>
                <a:hlinkClick r:id="rId5"/>
              </a:rPr>
              <a:t>eports</a:t>
            </a:r>
            <a:endParaRPr sz="1600">
              <a:latin typeface="Arial"/>
              <a:cs typeface="Arial"/>
            </a:endParaRPr>
          </a:p>
        </p:txBody>
      </p:sp>
      <p:sp>
        <p:nvSpPr>
          <p:cNvPr id="8" name="object 8"/>
          <p:cNvSpPr txBox="1"/>
          <p:nvPr/>
        </p:nvSpPr>
        <p:spPr>
          <a:xfrm>
            <a:off x="8707628" y="6402882"/>
            <a:ext cx="223520" cy="231775"/>
          </a:xfrm>
          <a:prstGeom prst="rect">
            <a:avLst/>
          </a:prstGeom>
        </p:spPr>
        <p:txBody>
          <a:bodyPr vert="horz" wrap="square" lIns="0" tIns="0" rIns="0" bIns="0" rtlCol="0">
            <a:spAutoFit/>
          </a:bodyPr>
          <a:lstStyle/>
          <a:p>
            <a:pPr marL="12700">
              <a:lnSpc>
                <a:spcPct val="100000"/>
              </a:lnSpc>
            </a:pPr>
            <a:r>
              <a:rPr sz="1400" spc="-5" dirty="0">
                <a:latin typeface="Century"/>
                <a:cs typeface="Century"/>
              </a:rPr>
              <a:t>35</a:t>
            </a:r>
            <a:endParaRPr sz="1400">
              <a:latin typeface="Century"/>
              <a:cs typeface="Century"/>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3398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46304" y="5731764"/>
            <a:ext cx="2078736" cy="975360"/>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386054" rIns="0" bIns="0" rtlCol="0">
            <a:spAutoFit/>
          </a:bodyPr>
          <a:lstStyle/>
          <a:p>
            <a:pPr marL="165100">
              <a:lnSpc>
                <a:spcPct val="100000"/>
              </a:lnSpc>
            </a:pPr>
            <a:r>
              <a:rPr spc="-5" dirty="0"/>
              <a:t>Recent National Quality Strategy Updates</a:t>
            </a:r>
            <a:r>
              <a:rPr spc="35" dirty="0"/>
              <a:t> </a:t>
            </a:r>
            <a:r>
              <a:rPr spc="-5" dirty="0"/>
              <a:t>cont’d.</a:t>
            </a:r>
          </a:p>
        </p:txBody>
      </p:sp>
      <p:sp>
        <p:nvSpPr>
          <p:cNvPr id="5" name="object 5"/>
          <p:cNvSpPr txBox="1"/>
          <p:nvPr/>
        </p:nvSpPr>
        <p:spPr>
          <a:xfrm>
            <a:off x="688285" y="1236027"/>
            <a:ext cx="3782695" cy="4302125"/>
          </a:xfrm>
          <a:prstGeom prst="rect">
            <a:avLst/>
          </a:prstGeom>
        </p:spPr>
        <p:txBody>
          <a:bodyPr vert="horz" wrap="square" lIns="0" tIns="0" rIns="0" bIns="0" rtlCol="0">
            <a:spAutoFit/>
          </a:bodyPr>
          <a:lstStyle/>
          <a:p>
            <a:pPr marL="355600" marR="88900" indent="-342900">
              <a:lnSpc>
                <a:spcPct val="100000"/>
              </a:lnSpc>
              <a:buChar char="•"/>
              <a:tabLst>
                <a:tab pos="355600" algn="l"/>
                <a:tab pos="356235" algn="l"/>
              </a:tabLst>
            </a:pPr>
            <a:r>
              <a:rPr sz="1600" spc="-5" dirty="0">
                <a:latin typeface="Arial"/>
                <a:cs typeface="Arial"/>
              </a:rPr>
              <a:t>Organizations can now use a </a:t>
            </a:r>
            <a:r>
              <a:rPr sz="1600" dirty="0">
                <a:latin typeface="Arial"/>
                <a:cs typeface="Arial"/>
              </a:rPr>
              <a:t>special  toolkit </a:t>
            </a:r>
            <a:r>
              <a:rPr sz="1600" spc="-5" dirty="0">
                <a:latin typeface="Arial"/>
                <a:cs typeface="Arial"/>
              </a:rPr>
              <a:t>to showcase their alignment to  and support of the National Quality  Strategy </a:t>
            </a:r>
            <a:r>
              <a:rPr sz="1600" dirty="0">
                <a:latin typeface="Arial"/>
                <a:cs typeface="Arial"/>
              </a:rPr>
              <a:t>in </a:t>
            </a:r>
            <a:r>
              <a:rPr sz="1600" spc="-5" dirty="0">
                <a:latin typeface="Arial"/>
                <a:cs typeface="Arial"/>
              </a:rPr>
              <a:t>recognition of </a:t>
            </a:r>
            <a:r>
              <a:rPr sz="1600" dirty="0">
                <a:latin typeface="Arial"/>
                <a:cs typeface="Arial"/>
              </a:rPr>
              <a:t>its </a:t>
            </a:r>
            <a:r>
              <a:rPr sz="1600" spc="-5" dirty="0">
                <a:latin typeface="Arial"/>
                <a:cs typeface="Arial"/>
              </a:rPr>
              <a:t>5-year  anniversary</a:t>
            </a:r>
            <a:endParaRPr sz="1600">
              <a:latin typeface="Arial"/>
              <a:cs typeface="Arial"/>
            </a:endParaRPr>
          </a:p>
          <a:p>
            <a:pPr marL="355600" marR="145415" indent="-342900">
              <a:lnSpc>
                <a:spcPct val="100000"/>
              </a:lnSpc>
              <a:spcBef>
                <a:spcPts val="384"/>
              </a:spcBef>
              <a:buChar char="•"/>
              <a:tabLst>
                <a:tab pos="355600" algn="l"/>
                <a:tab pos="356235" algn="l"/>
              </a:tabLst>
            </a:pPr>
            <a:r>
              <a:rPr sz="1600" spc="-5" dirty="0">
                <a:latin typeface="Arial"/>
                <a:cs typeface="Arial"/>
              </a:rPr>
              <a:t>This </a:t>
            </a:r>
            <a:r>
              <a:rPr sz="1600" dirty="0">
                <a:latin typeface="Arial"/>
                <a:cs typeface="Arial"/>
              </a:rPr>
              <a:t>toolkit </a:t>
            </a:r>
            <a:r>
              <a:rPr sz="1600" spc="-10" dirty="0">
                <a:latin typeface="Arial"/>
                <a:cs typeface="Arial"/>
              </a:rPr>
              <a:t>offers </a:t>
            </a:r>
            <a:r>
              <a:rPr sz="1600" spc="-5" dirty="0">
                <a:latin typeface="Arial"/>
                <a:cs typeface="Arial"/>
              </a:rPr>
              <a:t>new approved  promotional materials, graphics, and  </a:t>
            </a:r>
            <a:r>
              <a:rPr sz="1600" spc="-10" dirty="0">
                <a:latin typeface="Arial"/>
                <a:cs typeface="Arial"/>
              </a:rPr>
              <a:t>Web </a:t>
            </a:r>
            <a:r>
              <a:rPr sz="1600" spc="-5" dirty="0">
                <a:latin typeface="Arial"/>
                <a:cs typeface="Arial"/>
              </a:rPr>
              <a:t>content that organizations can  </a:t>
            </a:r>
            <a:r>
              <a:rPr sz="1600" dirty="0">
                <a:latin typeface="Arial"/>
                <a:cs typeface="Arial"/>
              </a:rPr>
              <a:t>tailor </a:t>
            </a:r>
            <a:r>
              <a:rPr sz="1600" spc="-5" dirty="0">
                <a:latin typeface="Arial"/>
                <a:cs typeface="Arial"/>
              </a:rPr>
              <a:t>to their </a:t>
            </a:r>
            <a:r>
              <a:rPr sz="1600" dirty="0">
                <a:latin typeface="Arial"/>
                <a:cs typeface="Arial"/>
              </a:rPr>
              <a:t>specific</a:t>
            </a:r>
            <a:r>
              <a:rPr sz="1600" spc="-55" dirty="0">
                <a:latin typeface="Arial"/>
                <a:cs typeface="Arial"/>
              </a:rPr>
              <a:t> </a:t>
            </a:r>
            <a:r>
              <a:rPr sz="1600" spc="-5" dirty="0">
                <a:latin typeface="Arial"/>
                <a:cs typeface="Arial"/>
              </a:rPr>
              <a:t>needs</a:t>
            </a:r>
            <a:endParaRPr sz="1600">
              <a:latin typeface="Arial"/>
              <a:cs typeface="Arial"/>
            </a:endParaRPr>
          </a:p>
          <a:p>
            <a:pPr marL="355600" marR="145415" indent="-342900">
              <a:lnSpc>
                <a:spcPct val="100000"/>
              </a:lnSpc>
              <a:spcBef>
                <a:spcPts val="384"/>
              </a:spcBef>
              <a:buChar char="•"/>
              <a:tabLst>
                <a:tab pos="355600" algn="l"/>
                <a:tab pos="356235" algn="l"/>
              </a:tabLst>
            </a:pPr>
            <a:r>
              <a:rPr sz="1600" spc="-5" dirty="0">
                <a:latin typeface="Arial"/>
                <a:cs typeface="Arial"/>
              </a:rPr>
              <a:t>Organizations are encouraged to  celebrate this anniversary and share  their </a:t>
            </a:r>
            <a:r>
              <a:rPr sz="1600" dirty="0">
                <a:latin typeface="Arial"/>
                <a:cs typeface="Arial"/>
              </a:rPr>
              <a:t>successes </a:t>
            </a:r>
            <a:r>
              <a:rPr sz="1600" spc="-5" dirty="0">
                <a:latin typeface="Arial"/>
                <a:cs typeface="Arial"/>
              </a:rPr>
              <a:t>and progress  throughout</a:t>
            </a:r>
            <a:r>
              <a:rPr sz="1600" spc="-50" dirty="0">
                <a:latin typeface="Arial"/>
                <a:cs typeface="Arial"/>
              </a:rPr>
              <a:t> </a:t>
            </a:r>
            <a:r>
              <a:rPr sz="1600" spc="-5" dirty="0">
                <a:latin typeface="Arial"/>
                <a:cs typeface="Arial"/>
              </a:rPr>
              <a:t>2016</a:t>
            </a:r>
            <a:endParaRPr sz="1600">
              <a:latin typeface="Arial"/>
              <a:cs typeface="Arial"/>
            </a:endParaRPr>
          </a:p>
          <a:p>
            <a:pPr marL="355600" marR="5080" indent="-342900">
              <a:lnSpc>
                <a:spcPct val="100000"/>
              </a:lnSpc>
              <a:spcBef>
                <a:spcPts val="384"/>
              </a:spcBef>
              <a:buChar char="•"/>
              <a:tabLst>
                <a:tab pos="355600" algn="l"/>
                <a:tab pos="356235" algn="l"/>
              </a:tabLst>
            </a:pPr>
            <a:r>
              <a:rPr sz="1600" spc="-95" dirty="0">
                <a:latin typeface="Arial"/>
                <a:cs typeface="Arial"/>
              </a:rPr>
              <a:t>To </a:t>
            </a:r>
            <a:r>
              <a:rPr sz="1600" spc="-5" dirty="0">
                <a:latin typeface="Arial"/>
                <a:cs typeface="Arial"/>
              </a:rPr>
              <a:t>download the </a:t>
            </a:r>
            <a:r>
              <a:rPr sz="1600" spc="-30" dirty="0">
                <a:latin typeface="Arial"/>
                <a:cs typeface="Arial"/>
              </a:rPr>
              <a:t>Toolkit </a:t>
            </a:r>
            <a:r>
              <a:rPr sz="1600" spc="-5" dirty="0">
                <a:latin typeface="Arial"/>
                <a:cs typeface="Arial"/>
              </a:rPr>
              <a:t>and other  related materials, </a:t>
            </a:r>
            <a:r>
              <a:rPr sz="1600" dirty="0">
                <a:latin typeface="Arial"/>
                <a:cs typeface="Arial"/>
              </a:rPr>
              <a:t>visit  </a:t>
            </a:r>
            <a:r>
              <a:rPr sz="1600" u="heavy" spc="-5" dirty="0">
                <a:solidFill>
                  <a:srgbClr val="0000FF"/>
                </a:solidFill>
                <a:latin typeface="Arial"/>
                <a:cs typeface="Arial"/>
                <a:hlinkClick r:id="rId4"/>
              </a:rPr>
              <a:t>http://</a:t>
            </a:r>
            <a:r>
              <a:rPr sz="1600" u="heavy" spc="-20" dirty="0">
                <a:solidFill>
                  <a:srgbClr val="0000FF"/>
                </a:solidFill>
                <a:latin typeface="Arial"/>
                <a:cs typeface="Arial"/>
                <a:hlinkClick r:id="rId4"/>
              </a:rPr>
              <a:t>ww</a:t>
            </a:r>
            <a:r>
              <a:rPr sz="1600" u="heavy" spc="-105" dirty="0">
                <a:solidFill>
                  <a:srgbClr val="0000FF"/>
                </a:solidFill>
                <a:latin typeface="Arial"/>
                <a:cs typeface="Arial"/>
                <a:hlinkClick r:id="rId4"/>
              </a:rPr>
              <a:t>w</a:t>
            </a:r>
            <a:r>
              <a:rPr sz="1600" u="heavy" spc="-5" dirty="0">
                <a:solidFill>
                  <a:srgbClr val="0000FF"/>
                </a:solidFill>
                <a:latin typeface="Arial"/>
                <a:cs typeface="Arial"/>
                <a:hlinkClick r:id="rId4"/>
              </a:rPr>
              <a:t>.a</a:t>
            </a:r>
            <a:r>
              <a:rPr sz="1600" u="heavy" spc="0" dirty="0">
                <a:solidFill>
                  <a:srgbClr val="0000FF"/>
                </a:solidFill>
                <a:latin typeface="Arial"/>
                <a:cs typeface="Arial"/>
                <a:hlinkClick r:id="rId4"/>
              </a:rPr>
              <a:t>h</a:t>
            </a:r>
            <a:r>
              <a:rPr sz="1600" u="heavy" spc="-10" dirty="0">
                <a:solidFill>
                  <a:srgbClr val="0000FF"/>
                </a:solidFill>
                <a:latin typeface="Arial"/>
                <a:cs typeface="Arial"/>
                <a:hlinkClick r:id="rId4"/>
              </a:rPr>
              <a:t>r</a:t>
            </a:r>
            <a:r>
              <a:rPr sz="1600" u="heavy" spc="-5" dirty="0">
                <a:solidFill>
                  <a:srgbClr val="0000FF"/>
                </a:solidFill>
                <a:latin typeface="Arial"/>
                <a:cs typeface="Arial"/>
                <a:hlinkClick r:id="rId4"/>
              </a:rPr>
              <a:t>q.go</a:t>
            </a:r>
            <a:r>
              <a:rPr sz="1600" u="heavy" dirty="0">
                <a:solidFill>
                  <a:srgbClr val="0000FF"/>
                </a:solidFill>
                <a:latin typeface="Arial"/>
                <a:cs typeface="Arial"/>
                <a:hlinkClick r:id="rId4"/>
              </a:rPr>
              <a:t>v</a:t>
            </a:r>
            <a:r>
              <a:rPr sz="1600" u="heavy" spc="0" dirty="0">
                <a:solidFill>
                  <a:srgbClr val="0000FF"/>
                </a:solidFill>
                <a:latin typeface="Arial"/>
                <a:cs typeface="Arial"/>
                <a:hlinkClick r:id="rId4"/>
              </a:rPr>
              <a:t>/</a:t>
            </a:r>
            <a:r>
              <a:rPr sz="1600" u="heavy" spc="-20" dirty="0">
                <a:solidFill>
                  <a:srgbClr val="0000FF"/>
                </a:solidFill>
                <a:latin typeface="Arial"/>
                <a:cs typeface="Arial"/>
                <a:hlinkClick r:id="rId4"/>
              </a:rPr>
              <a:t>w</a:t>
            </a:r>
            <a:r>
              <a:rPr sz="1600" u="heavy" spc="0" dirty="0">
                <a:solidFill>
                  <a:srgbClr val="0000FF"/>
                </a:solidFill>
                <a:latin typeface="Arial"/>
                <a:cs typeface="Arial"/>
                <a:hlinkClick r:id="rId4"/>
              </a:rPr>
              <a:t>o</a:t>
            </a:r>
            <a:r>
              <a:rPr sz="1600" u="heavy" spc="-10" dirty="0">
                <a:solidFill>
                  <a:srgbClr val="0000FF"/>
                </a:solidFill>
                <a:latin typeface="Arial"/>
                <a:cs typeface="Arial"/>
                <a:hlinkClick r:id="rId4"/>
              </a:rPr>
              <a:t>r</a:t>
            </a:r>
            <a:r>
              <a:rPr sz="1600" u="heavy" dirty="0">
                <a:solidFill>
                  <a:srgbClr val="0000FF"/>
                </a:solidFill>
                <a:latin typeface="Arial"/>
                <a:cs typeface="Arial"/>
                <a:hlinkClick r:id="rId4"/>
              </a:rPr>
              <a:t>ki</a:t>
            </a:r>
            <a:r>
              <a:rPr sz="1600" u="heavy" spc="-5" dirty="0">
                <a:solidFill>
                  <a:srgbClr val="0000FF"/>
                </a:solidFill>
                <a:latin typeface="Arial"/>
                <a:cs typeface="Arial"/>
                <a:hlinkClick r:id="rId4"/>
              </a:rPr>
              <a:t>ngfo</a:t>
            </a:r>
            <a:r>
              <a:rPr sz="1600" u="heavy" spc="-10" dirty="0">
                <a:solidFill>
                  <a:srgbClr val="0000FF"/>
                </a:solidFill>
                <a:latin typeface="Arial"/>
                <a:cs typeface="Arial"/>
                <a:hlinkClick r:id="rId4"/>
              </a:rPr>
              <a:t>r</a:t>
            </a:r>
            <a:r>
              <a:rPr sz="1600" u="heavy" spc="-5" dirty="0">
                <a:solidFill>
                  <a:srgbClr val="0000FF"/>
                </a:solidFill>
                <a:latin typeface="Arial"/>
                <a:cs typeface="Arial"/>
                <a:hlinkClick r:id="rId4"/>
              </a:rPr>
              <a:t>qua</a:t>
            </a:r>
            <a:r>
              <a:rPr sz="1600" u="heavy" dirty="0">
                <a:solidFill>
                  <a:srgbClr val="0000FF"/>
                </a:solidFill>
                <a:latin typeface="Arial"/>
                <a:cs typeface="Arial"/>
                <a:hlinkClick r:id="rId4"/>
              </a:rPr>
              <a:t>li</a:t>
            </a:r>
            <a:r>
              <a:rPr sz="1600" u="heavy" spc="-5" dirty="0">
                <a:solidFill>
                  <a:srgbClr val="0000FF"/>
                </a:solidFill>
                <a:latin typeface="Arial"/>
                <a:cs typeface="Arial"/>
                <a:hlinkClick r:id="rId4"/>
              </a:rPr>
              <a:t>t</a:t>
            </a:r>
            <a:r>
              <a:rPr sz="1600" u="heavy" spc="-15" dirty="0">
                <a:solidFill>
                  <a:srgbClr val="0000FF"/>
                </a:solidFill>
                <a:latin typeface="Arial"/>
                <a:cs typeface="Arial"/>
                <a:hlinkClick r:id="rId4"/>
              </a:rPr>
              <a:t>y</a:t>
            </a:r>
            <a:r>
              <a:rPr sz="1600" u="heavy" spc="-5" dirty="0">
                <a:solidFill>
                  <a:srgbClr val="0000FF"/>
                </a:solidFill>
                <a:latin typeface="Arial"/>
                <a:cs typeface="Arial"/>
                <a:hlinkClick r:id="rId4"/>
              </a:rPr>
              <a:t>/ </a:t>
            </a:r>
            <a:r>
              <a:rPr sz="1600" spc="-5" dirty="0">
                <a:solidFill>
                  <a:srgbClr val="0000FF"/>
                </a:solidFill>
                <a:latin typeface="Arial"/>
                <a:cs typeface="Arial"/>
                <a:hlinkClick r:id="rId4"/>
              </a:rPr>
              <a:t> </a:t>
            </a:r>
            <a:r>
              <a:rPr sz="1600" u="heavy" spc="-5" dirty="0">
                <a:solidFill>
                  <a:srgbClr val="0000FF"/>
                </a:solidFill>
                <a:latin typeface="Arial"/>
                <a:cs typeface="Arial"/>
                <a:hlinkClick r:id="rId4"/>
              </a:rPr>
              <a:t>toolkit.htm</a:t>
            </a:r>
            <a:endParaRPr sz="1600">
              <a:latin typeface="Arial"/>
              <a:cs typeface="Arial"/>
            </a:endParaRPr>
          </a:p>
        </p:txBody>
      </p:sp>
      <p:sp>
        <p:nvSpPr>
          <p:cNvPr id="6" name="object 6"/>
          <p:cNvSpPr txBox="1"/>
          <p:nvPr/>
        </p:nvSpPr>
        <p:spPr>
          <a:xfrm>
            <a:off x="8605519" y="6402882"/>
            <a:ext cx="222250" cy="231775"/>
          </a:xfrm>
          <a:prstGeom prst="rect">
            <a:avLst/>
          </a:prstGeom>
        </p:spPr>
        <p:txBody>
          <a:bodyPr vert="horz" wrap="square" lIns="0" tIns="0" rIns="0" bIns="0" rtlCol="0">
            <a:spAutoFit/>
          </a:bodyPr>
          <a:lstStyle/>
          <a:p>
            <a:pPr marL="12700">
              <a:lnSpc>
                <a:spcPct val="100000"/>
              </a:lnSpc>
            </a:pPr>
            <a:r>
              <a:rPr sz="1400" spc="-10" dirty="0">
                <a:latin typeface="Arial"/>
                <a:cs typeface="Arial"/>
              </a:rPr>
              <a:t>36</a:t>
            </a:r>
            <a:endParaRPr sz="1400">
              <a:latin typeface="Arial"/>
              <a:cs typeface="Arial"/>
            </a:endParaRPr>
          </a:p>
        </p:txBody>
      </p:sp>
      <p:sp>
        <p:nvSpPr>
          <p:cNvPr id="7" name="object 7"/>
          <p:cNvSpPr/>
          <p:nvPr/>
        </p:nvSpPr>
        <p:spPr>
          <a:xfrm>
            <a:off x="4724400" y="1194816"/>
            <a:ext cx="3380232" cy="4370832"/>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4718303" y="1188719"/>
            <a:ext cx="3392804" cy="4383405"/>
          </a:xfrm>
          <a:custGeom>
            <a:avLst/>
            <a:gdLst/>
            <a:ahLst/>
            <a:cxnLst/>
            <a:rect l="l" t="t" r="r" b="b"/>
            <a:pathLst>
              <a:path w="3392804" h="4383405">
                <a:moveTo>
                  <a:pt x="0" y="0"/>
                </a:moveTo>
                <a:lnTo>
                  <a:pt x="3392424" y="0"/>
                </a:lnTo>
                <a:lnTo>
                  <a:pt x="3392424" y="4383024"/>
                </a:lnTo>
                <a:lnTo>
                  <a:pt x="0" y="4383024"/>
                </a:lnTo>
                <a:lnTo>
                  <a:pt x="0" y="0"/>
                </a:lnTo>
                <a:close/>
              </a:path>
            </a:pathLst>
          </a:custGeom>
          <a:ln w="12192">
            <a:solidFill>
              <a:srgbClr val="000000"/>
            </a:solidFill>
          </a:ln>
        </p:spPr>
        <p:txBody>
          <a:bodyPr wrap="square" lIns="0" tIns="0" rIns="0" bIns="0" rtlCol="0"/>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3398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46304" y="5731764"/>
            <a:ext cx="2078736" cy="975360"/>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486346" rIns="0" bIns="0" rtlCol="0">
            <a:spAutoFit/>
          </a:bodyPr>
          <a:lstStyle/>
          <a:p>
            <a:pPr marL="12700">
              <a:lnSpc>
                <a:spcPct val="100000"/>
              </a:lnSpc>
            </a:pPr>
            <a:r>
              <a:rPr spc="-5" dirty="0"/>
              <a:t>Thank you for attending </a:t>
            </a:r>
            <a:r>
              <a:rPr spc="-15" dirty="0"/>
              <a:t>today’s</a:t>
            </a:r>
            <a:r>
              <a:rPr spc="30" dirty="0"/>
              <a:t> </a:t>
            </a:r>
            <a:r>
              <a:rPr spc="-5" dirty="0"/>
              <a:t>presentation!</a:t>
            </a:r>
          </a:p>
        </p:txBody>
      </p:sp>
      <p:sp>
        <p:nvSpPr>
          <p:cNvPr id="5" name="object 5"/>
          <p:cNvSpPr txBox="1"/>
          <p:nvPr/>
        </p:nvSpPr>
        <p:spPr>
          <a:xfrm>
            <a:off x="2184019" y="2249423"/>
            <a:ext cx="5041900" cy="2278380"/>
          </a:xfrm>
          <a:prstGeom prst="rect">
            <a:avLst/>
          </a:prstGeom>
        </p:spPr>
        <p:txBody>
          <a:bodyPr vert="horz" wrap="square" lIns="0" tIns="0" rIns="0" bIns="0" rtlCol="0">
            <a:spAutoFit/>
          </a:bodyPr>
          <a:lstStyle/>
          <a:p>
            <a:pPr marL="273050" marR="267970" algn="ctr">
              <a:lnSpc>
                <a:spcPct val="100000"/>
              </a:lnSpc>
            </a:pPr>
            <a:r>
              <a:rPr sz="1800" dirty="0">
                <a:latin typeface="Arial"/>
                <a:cs typeface="Arial"/>
              </a:rPr>
              <a:t>The </a:t>
            </a:r>
            <a:r>
              <a:rPr sz="1800" spc="-10" dirty="0">
                <a:latin typeface="Arial"/>
                <a:cs typeface="Arial"/>
              </a:rPr>
              <a:t>presentation </a:t>
            </a:r>
            <a:r>
              <a:rPr sz="1800" spc="-5" dirty="0">
                <a:latin typeface="Arial"/>
                <a:cs typeface="Arial"/>
              </a:rPr>
              <a:t>archive </a:t>
            </a:r>
            <a:r>
              <a:rPr sz="1800" spc="-15" dirty="0">
                <a:latin typeface="Arial"/>
                <a:cs typeface="Arial"/>
              </a:rPr>
              <a:t>will </a:t>
            </a:r>
            <a:r>
              <a:rPr sz="1800" spc="-10" dirty="0">
                <a:latin typeface="Arial"/>
                <a:cs typeface="Arial"/>
              </a:rPr>
              <a:t>be available </a:t>
            </a:r>
            <a:r>
              <a:rPr sz="1800" spc="-15" dirty="0">
                <a:latin typeface="Arial"/>
                <a:cs typeface="Arial"/>
              </a:rPr>
              <a:t>on  </a:t>
            </a:r>
            <a:r>
              <a:rPr sz="1800" u="heavy" spc="-10" dirty="0">
                <a:solidFill>
                  <a:srgbClr val="0000FF"/>
                </a:solidFill>
                <a:latin typeface="Arial"/>
                <a:cs typeface="Arial"/>
                <a:hlinkClick r:id="rId4"/>
              </a:rPr>
              <a:t>www.ahrq.gov/workingforquality/</a:t>
            </a:r>
            <a:endParaRPr sz="1800">
              <a:latin typeface="Arial"/>
              <a:cs typeface="Arial"/>
            </a:endParaRPr>
          </a:p>
          <a:p>
            <a:pPr>
              <a:lnSpc>
                <a:spcPct val="100000"/>
              </a:lnSpc>
              <a:spcBef>
                <a:spcPts val="30"/>
              </a:spcBef>
            </a:pPr>
            <a:endParaRPr sz="2100">
              <a:latin typeface="Times New Roman"/>
              <a:cs typeface="Times New Roman"/>
            </a:endParaRPr>
          </a:p>
          <a:p>
            <a:pPr marL="12700" marR="5080" algn="ctr">
              <a:lnSpc>
                <a:spcPct val="100000"/>
              </a:lnSpc>
            </a:pPr>
            <a:r>
              <a:rPr sz="1800" spc="-95" dirty="0">
                <a:latin typeface="Arial"/>
                <a:cs typeface="Arial"/>
              </a:rPr>
              <a:t>To </a:t>
            </a:r>
            <a:r>
              <a:rPr sz="1800" spc="-5" dirty="0">
                <a:latin typeface="Arial"/>
                <a:cs typeface="Arial"/>
              </a:rPr>
              <a:t>view </a:t>
            </a:r>
            <a:r>
              <a:rPr sz="1800" spc="-10" dirty="0">
                <a:latin typeface="Arial"/>
                <a:cs typeface="Arial"/>
              </a:rPr>
              <a:t>2016 Agency </a:t>
            </a:r>
            <a:r>
              <a:rPr sz="1800" spc="-5" dirty="0">
                <a:latin typeface="Arial"/>
                <a:cs typeface="Arial"/>
              </a:rPr>
              <a:t>Specific Plans, </a:t>
            </a:r>
            <a:r>
              <a:rPr sz="1800" spc="-10" dirty="0">
                <a:latin typeface="Arial"/>
                <a:cs typeface="Arial"/>
              </a:rPr>
              <a:t>please go </a:t>
            </a:r>
            <a:r>
              <a:rPr sz="1800" dirty="0">
                <a:latin typeface="Arial"/>
                <a:cs typeface="Arial"/>
              </a:rPr>
              <a:t>to  </a:t>
            </a:r>
            <a:r>
              <a:rPr sz="1800" u="heavy" spc="-10" dirty="0">
                <a:solidFill>
                  <a:srgbClr val="0000FF"/>
                </a:solidFill>
                <a:latin typeface="Arial"/>
                <a:cs typeface="Arial"/>
                <a:hlinkClick r:id="rId5"/>
              </a:rPr>
              <a:t>http://www.ahrq.gov/workingforquality/reports.htm</a:t>
            </a:r>
            <a:endParaRPr sz="1800">
              <a:latin typeface="Arial"/>
              <a:cs typeface="Arial"/>
            </a:endParaRPr>
          </a:p>
          <a:p>
            <a:pPr>
              <a:lnSpc>
                <a:spcPct val="100000"/>
              </a:lnSpc>
              <a:spcBef>
                <a:spcPts val="30"/>
              </a:spcBef>
            </a:pPr>
            <a:endParaRPr sz="2100">
              <a:latin typeface="Times New Roman"/>
              <a:cs typeface="Times New Roman"/>
            </a:endParaRPr>
          </a:p>
          <a:p>
            <a:pPr marL="52069" marR="45085" algn="ctr">
              <a:lnSpc>
                <a:spcPct val="100000"/>
              </a:lnSpc>
            </a:pPr>
            <a:r>
              <a:rPr sz="1800" spc="-5" dirty="0">
                <a:latin typeface="Arial"/>
                <a:cs typeface="Arial"/>
              </a:rPr>
              <a:t>For </a:t>
            </a:r>
            <a:r>
              <a:rPr sz="1800" spc="-10" dirty="0">
                <a:latin typeface="Arial"/>
                <a:cs typeface="Arial"/>
              </a:rPr>
              <a:t>questions or high-resolution graphics, please  email</a:t>
            </a:r>
            <a:r>
              <a:rPr sz="1800" spc="10" dirty="0">
                <a:latin typeface="Arial"/>
                <a:cs typeface="Arial"/>
              </a:rPr>
              <a:t> </a:t>
            </a:r>
            <a:r>
              <a:rPr sz="1800" u="heavy" spc="-10" dirty="0">
                <a:solidFill>
                  <a:srgbClr val="0000FF"/>
                </a:solidFill>
                <a:latin typeface="Arial"/>
                <a:cs typeface="Arial"/>
                <a:hlinkClick r:id="rId6"/>
              </a:rPr>
              <a:t>NQStrategy@ahrq.hhs.gov</a:t>
            </a:r>
            <a:endParaRPr sz="1800">
              <a:latin typeface="Arial"/>
              <a:cs typeface="Arial"/>
            </a:endParaRPr>
          </a:p>
        </p:txBody>
      </p:sp>
      <p:sp>
        <p:nvSpPr>
          <p:cNvPr id="6" name="object 6"/>
          <p:cNvSpPr txBox="1"/>
          <p:nvPr/>
        </p:nvSpPr>
        <p:spPr>
          <a:xfrm>
            <a:off x="8605519" y="6402882"/>
            <a:ext cx="222250" cy="231775"/>
          </a:xfrm>
          <a:prstGeom prst="rect">
            <a:avLst/>
          </a:prstGeom>
        </p:spPr>
        <p:txBody>
          <a:bodyPr vert="horz" wrap="square" lIns="0" tIns="0" rIns="0" bIns="0" rtlCol="0">
            <a:spAutoFit/>
          </a:bodyPr>
          <a:lstStyle/>
          <a:p>
            <a:pPr marL="12700">
              <a:lnSpc>
                <a:spcPct val="100000"/>
              </a:lnSpc>
            </a:pPr>
            <a:r>
              <a:rPr sz="1400" spc="-10" dirty="0">
                <a:latin typeface="Arial"/>
                <a:cs typeface="Arial"/>
              </a:rPr>
              <a:t>37</a:t>
            </a:r>
            <a:endParaRPr sz="1400">
              <a:latin typeface="Arial"/>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72770" y="3157727"/>
            <a:ext cx="7010400" cy="1965325"/>
          </a:xfrm>
          <a:prstGeom prst="rect">
            <a:avLst/>
          </a:prstGeom>
        </p:spPr>
        <p:txBody>
          <a:bodyPr vert="horz" wrap="square" lIns="0" tIns="0" rIns="0" bIns="0" rtlCol="0">
            <a:spAutoFit/>
          </a:bodyPr>
          <a:lstStyle/>
          <a:p>
            <a:pPr marL="12700" marR="5080">
              <a:lnSpc>
                <a:spcPct val="100000"/>
              </a:lnSpc>
            </a:pPr>
            <a:r>
              <a:rPr sz="3600" b="1" spc="-5" dirty="0">
                <a:solidFill>
                  <a:srgbClr val="4FA04B"/>
                </a:solidFill>
                <a:latin typeface="Arial"/>
                <a:cs typeface="Arial"/>
              </a:rPr>
              <a:t>THE </a:t>
            </a:r>
            <a:r>
              <a:rPr sz="3600" b="1" spc="-35" dirty="0">
                <a:solidFill>
                  <a:srgbClr val="4FA04B"/>
                </a:solidFill>
                <a:latin typeface="Arial"/>
                <a:cs typeface="Arial"/>
              </a:rPr>
              <a:t>NATIONAL </a:t>
            </a:r>
            <a:r>
              <a:rPr sz="3600" b="1" spc="-5" dirty="0">
                <a:solidFill>
                  <a:srgbClr val="4FA04B"/>
                </a:solidFill>
                <a:latin typeface="Arial"/>
                <a:cs typeface="Arial"/>
              </a:rPr>
              <a:t>QUALITY  </a:t>
            </a:r>
            <a:r>
              <a:rPr sz="3600" b="1" spc="-40" dirty="0">
                <a:solidFill>
                  <a:srgbClr val="4FA04B"/>
                </a:solidFill>
                <a:latin typeface="Arial"/>
                <a:cs typeface="Arial"/>
              </a:rPr>
              <a:t>STRATEGY </a:t>
            </a:r>
            <a:r>
              <a:rPr sz="3600" b="1" spc="-5" dirty="0">
                <a:solidFill>
                  <a:srgbClr val="4FA04B"/>
                </a:solidFill>
                <a:latin typeface="Arial"/>
                <a:cs typeface="Arial"/>
              </a:rPr>
              <a:t>AND THE AGENCY  SPECIFIC PLANNING</a:t>
            </a:r>
            <a:r>
              <a:rPr sz="3600" b="1" spc="-50" dirty="0">
                <a:solidFill>
                  <a:srgbClr val="4FA04B"/>
                </a:solidFill>
                <a:latin typeface="Arial"/>
                <a:cs typeface="Arial"/>
              </a:rPr>
              <a:t> </a:t>
            </a:r>
            <a:r>
              <a:rPr sz="3600" b="1" spc="-5" dirty="0">
                <a:solidFill>
                  <a:srgbClr val="4FA04B"/>
                </a:solidFill>
                <a:latin typeface="Arial"/>
                <a:cs typeface="Arial"/>
              </a:rPr>
              <a:t>PROCESS</a:t>
            </a:r>
            <a:endParaRPr sz="3600">
              <a:latin typeface="Arial"/>
              <a:cs typeface="Arial"/>
            </a:endParaRPr>
          </a:p>
          <a:p>
            <a:pPr marL="12700">
              <a:lnSpc>
                <a:spcPct val="100000"/>
              </a:lnSpc>
              <a:spcBef>
                <a:spcPts val="35"/>
              </a:spcBef>
            </a:pPr>
            <a:r>
              <a:rPr sz="2000" dirty="0">
                <a:latin typeface="Arial"/>
                <a:cs typeface="Arial"/>
              </a:rPr>
              <a:t>Nancy Wilson, </a:t>
            </a:r>
            <a:r>
              <a:rPr sz="2000" spc="-5" dirty="0">
                <a:latin typeface="Arial"/>
                <a:cs typeface="Arial"/>
              </a:rPr>
              <a:t>B.S.N., </a:t>
            </a:r>
            <a:r>
              <a:rPr sz="2000" dirty="0">
                <a:latin typeface="Arial"/>
                <a:cs typeface="Arial"/>
              </a:rPr>
              <a:t>M.D.,</a:t>
            </a:r>
            <a:r>
              <a:rPr sz="2000" spc="-145" dirty="0">
                <a:latin typeface="Arial"/>
                <a:cs typeface="Arial"/>
              </a:rPr>
              <a:t> </a:t>
            </a:r>
            <a:r>
              <a:rPr sz="2000" spc="-45" dirty="0">
                <a:latin typeface="Arial"/>
                <a:cs typeface="Arial"/>
              </a:rPr>
              <a:t>M.P.H.</a:t>
            </a:r>
            <a:endParaRPr sz="2000">
              <a:latin typeface="Arial"/>
              <a:cs typeface="Arial"/>
            </a:endParaRPr>
          </a:p>
        </p:txBody>
      </p:sp>
      <p:sp>
        <p:nvSpPr>
          <p:cNvPr id="3" name="object 3"/>
          <p:cNvSpPr txBox="1"/>
          <p:nvPr/>
        </p:nvSpPr>
        <p:spPr>
          <a:xfrm>
            <a:off x="8728417" y="6410337"/>
            <a:ext cx="124460" cy="231775"/>
          </a:xfrm>
          <a:prstGeom prst="rect">
            <a:avLst/>
          </a:prstGeom>
        </p:spPr>
        <p:txBody>
          <a:bodyPr vert="horz" wrap="square" lIns="0" tIns="0" rIns="0" bIns="0" rtlCol="0">
            <a:spAutoFit/>
          </a:bodyPr>
          <a:lstStyle/>
          <a:p>
            <a:pPr marL="12700">
              <a:lnSpc>
                <a:spcPct val="100000"/>
              </a:lnSpc>
            </a:pPr>
            <a:r>
              <a:rPr sz="1400" spc="-5" dirty="0">
                <a:latin typeface="Arial"/>
                <a:cs typeface="Arial"/>
              </a:rPr>
              <a:t>4</a:t>
            </a:r>
            <a:endParaRPr sz="1400">
              <a:latin typeface="Arial"/>
              <a:cs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3398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46304" y="5731764"/>
            <a:ext cx="2078736" cy="975360"/>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358749" rIns="0" bIns="0" rtlCol="0">
            <a:spAutoFit/>
          </a:bodyPr>
          <a:lstStyle/>
          <a:p>
            <a:pPr marL="12700">
              <a:lnSpc>
                <a:spcPct val="100000"/>
              </a:lnSpc>
            </a:pPr>
            <a:r>
              <a:rPr spc="-5" dirty="0"/>
              <a:t>History of the National Quality</a:t>
            </a:r>
            <a:r>
              <a:rPr spc="25" dirty="0"/>
              <a:t> </a:t>
            </a:r>
            <a:r>
              <a:rPr spc="-5" dirty="0"/>
              <a:t>Strategy</a:t>
            </a:r>
          </a:p>
        </p:txBody>
      </p:sp>
      <p:sp>
        <p:nvSpPr>
          <p:cNvPr id="5" name="object 5"/>
          <p:cNvSpPr txBox="1"/>
          <p:nvPr/>
        </p:nvSpPr>
        <p:spPr>
          <a:xfrm>
            <a:off x="535940" y="1219111"/>
            <a:ext cx="5270500" cy="4415155"/>
          </a:xfrm>
          <a:prstGeom prst="rect">
            <a:avLst/>
          </a:prstGeom>
        </p:spPr>
        <p:txBody>
          <a:bodyPr vert="horz" wrap="square" lIns="0" tIns="0" rIns="0" bIns="0" rtlCol="0">
            <a:spAutoFit/>
          </a:bodyPr>
          <a:lstStyle/>
          <a:p>
            <a:pPr marL="354965" marR="5080" indent="-342265">
              <a:lnSpc>
                <a:spcPct val="100000"/>
              </a:lnSpc>
              <a:buChar char="•"/>
              <a:tabLst>
                <a:tab pos="354965" algn="l"/>
                <a:tab pos="355600" algn="l"/>
              </a:tabLst>
            </a:pPr>
            <a:r>
              <a:rPr sz="2000" dirty="0">
                <a:latin typeface="Arial"/>
                <a:cs typeface="Arial"/>
              </a:rPr>
              <a:t>The </a:t>
            </a:r>
            <a:r>
              <a:rPr sz="2000" spc="-5" dirty="0">
                <a:latin typeface="Arial"/>
                <a:cs typeface="Arial"/>
              </a:rPr>
              <a:t>Strategy provides </a:t>
            </a:r>
            <a:r>
              <a:rPr sz="2000" dirty="0">
                <a:latin typeface="Arial"/>
                <a:cs typeface="Arial"/>
              </a:rPr>
              <a:t>a </a:t>
            </a:r>
            <a:r>
              <a:rPr sz="2000" spc="-5" dirty="0">
                <a:latin typeface="Arial"/>
                <a:cs typeface="Arial"/>
              </a:rPr>
              <a:t>national </a:t>
            </a:r>
            <a:r>
              <a:rPr sz="2000" dirty="0">
                <a:latin typeface="Arial"/>
                <a:cs typeface="Arial"/>
              </a:rPr>
              <a:t>organizing  framework </a:t>
            </a:r>
            <a:r>
              <a:rPr sz="2000" spc="-5" dirty="0">
                <a:latin typeface="Arial"/>
                <a:cs typeface="Arial"/>
              </a:rPr>
              <a:t>to </a:t>
            </a:r>
            <a:r>
              <a:rPr sz="2000" b="1" spc="-5" dirty="0">
                <a:latin typeface="Arial"/>
                <a:cs typeface="Arial"/>
              </a:rPr>
              <a:t>improve </a:t>
            </a:r>
            <a:r>
              <a:rPr sz="2000" b="1" dirty="0">
                <a:latin typeface="Arial"/>
                <a:cs typeface="Arial"/>
              </a:rPr>
              <a:t>the </a:t>
            </a:r>
            <a:r>
              <a:rPr sz="2000" b="1" spc="-5" dirty="0">
                <a:latin typeface="Arial"/>
                <a:cs typeface="Arial"/>
              </a:rPr>
              <a:t>delivery </a:t>
            </a:r>
            <a:r>
              <a:rPr sz="2000" b="1" dirty="0">
                <a:latin typeface="Arial"/>
                <a:cs typeface="Arial"/>
              </a:rPr>
              <a:t>of  health care </a:t>
            </a:r>
            <a:r>
              <a:rPr sz="2000" b="1" spc="-5" dirty="0">
                <a:latin typeface="Arial"/>
                <a:cs typeface="Arial"/>
              </a:rPr>
              <a:t>services, patient health  </a:t>
            </a:r>
            <a:r>
              <a:rPr sz="2000" b="1" dirty="0">
                <a:latin typeface="Arial"/>
                <a:cs typeface="Arial"/>
              </a:rPr>
              <a:t>outcomes, and population</a:t>
            </a:r>
            <a:r>
              <a:rPr sz="2000" b="1" spc="-135" dirty="0">
                <a:latin typeface="Arial"/>
                <a:cs typeface="Arial"/>
              </a:rPr>
              <a:t> </a:t>
            </a:r>
            <a:r>
              <a:rPr sz="2000" b="1" dirty="0">
                <a:latin typeface="Arial"/>
                <a:cs typeface="Arial"/>
              </a:rPr>
              <a:t>health</a:t>
            </a:r>
            <a:endParaRPr sz="2000">
              <a:latin typeface="Arial"/>
              <a:cs typeface="Arial"/>
            </a:endParaRPr>
          </a:p>
          <a:p>
            <a:pPr marL="355600" marR="51435" indent="-342900">
              <a:lnSpc>
                <a:spcPct val="100000"/>
              </a:lnSpc>
              <a:spcBef>
                <a:spcPts val="595"/>
              </a:spcBef>
              <a:buChar char="•"/>
              <a:tabLst>
                <a:tab pos="354965" algn="l"/>
                <a:tab pos="355600" algn="l"/>
              </a:tabLst>
            </a:pPr>
            <a:r>
              <a:rPr sz="2000" dirty="0">
                <a:latin typeface="Arial"/>
                <a:cs typeface="Arial"/>
              </a:rPr>
              <a:t>More </a:t>
            </a:r>
            <a:r>
              <a:rPr sz="2000" spc="-5" dirty="0">
                <a:latin typeface="Arial"/>
                <a:cs typeface="Arial"/>
              </a:rPr>
              <a:t>than </a:t>
            </a:r>
            <a:r>
              <a:rPr sz="2000" dirty="0">
                <a:latin typeface="Arial"/>
                <a:cs typeface="Arial"/>
              </a:rPr>
              <a:t>300 groups, </a:t>
            </a:r>
            <a:r>
              <a:rPr sz="2000" spc="-5" dirty="0">
                <a:latin typeface="Arial"/>
                <a:cs typeface="Arial"/>
              </a:rPr>
              <a:t>organizations, </a:t>
            </a:r>
            <a:r>
              <a:rPr sz="2000" dirty="0">
                <a:latin typeface="Arial"/>
                <a:cs typeface="Arial"/>
              </a:rPr>
              <a:t>and  individuals, </a:t>
            </a:r>
            <a:r>
              <a:rPr sz="2000" spc="-5" dirty="0">
                <a:latin typeface="Arial"/>
                <a:cs typeface="Arial"/>
              </a:rPr>
              <a:t>representing all </a:t>
            </a:r>
            <a:r>
              <a:rPr sz="2000" dirty="0">
                <a:latin typeface="Arial"/>
                <a:cs typeface="Arial"/>
              </a:rPr>
              <a:t>sectors of </a:t>
            </a:r>
            <a:r>
              <a:rPr sz="2000" spc="-5" dirty="0">
                <a:latin typeface="Arial"/>
                <a:cs typeface="Arial"/>
              </a:rPr>
              <a:t>the  </a:t>
            </a:r>
            <a:r>
              <a:rPr sz="2000" dirty="0">
                <a:latin typeface="Arial"/>
                <a:cs typeface="Arial"/>
              </a:rPr>
              <a:t>health care industry and </a:t>
            </a:r>
            <a:r>
              <a:rPr sz="2000" spc="-5" dirty="0">
                <a:latin typeface="Arial"/>
                <a:cs typeface="Arial"/>
              </a:rPr>
              <a:t>the </a:t>
            </a:r>
            <a:r>
              <a:rPr sz="2000" dirty="0">
                <a:latin typeface="Arial"/>
                <a:cs typeface="Arial"/>
              </a:rPr>
              <a:t>general</a:t>
            </a:r>
            <a:r>
              <a:rPr sz="2000" spc="-190" dirty="0">
                <a:latin typeface="Arial"/>
                <a:cs typeface="Arial"/>
              </a:rPr>
              <a:t> </a:t>
            </a:r>
            <a:r>
              <a:rPr sz="2000" dirty="0">
                <a:latin typeface="Arial"/>
                <a:cs typeface="Arial"/>
              </a:rPr>
              <a:t>public,  </a:t>
            </a:r>
            <a:r>
              <a:rPr sz="2000" spc="-5" dirty="0">
                <a:latin typeface="Arial"/>
                <a:cs typeface="Arial"/>
              </a:rPr>
              <a:t>provided </a:t>
            </a:r>
            <a:r>
              <a:rPr sz="2000" dirty="0">
                <a:latin typeface="Arial"/>
                <a:cs typeface="Arial"/>
              </a:rPr>
              <a:t>input that shaped </a:t>
            </a:r>
            <a:r>
              <a:rPr sz="2000" spc="-5" dirty="0">
                <a:latin typeface="Arial"/>
                <a:cs typeface="Arial"/>
              </a:rPr>
              <a:t>the </a:t>
            </a:r>
            <a:r>
              <a:rPr sz="2000" spc="-10" dirty="0">
                <a:latin typeface="Arial"/>
                <a:cs typeface="Arial"/>
              </a:rPr>
              <a:t>Strategy’s  </a:t>
            </a:r>
            <a:r>
              <a:rPr sz="2000" dirty="0">
                <a:latin typeface="Arial"/>
                <a:cs typeface="Arial"/>
              </a:rPr>
              <a:t>aims, priorities, and</a:t>
            </a:r>
            <a:r>
              <a:rPr sz="2000" spc="-150" dirty="0">
                <a:latin typeface="Arial"/>
                <a:cs typeface="Arial"/>
              </a:rPr>
              <a:t> </a:t>
            </a:r>
            <a:r>
              <a:rPr sz="2000" spc="-5" dirty="0">
                <a:latin typeface="Arial"/>
                <a:cs typeface="Arial"/>
              </a:rPr>
              <a:t>levers</a:t>
            </a:r>
            <a:endParaRPr sz="2000">
              <a:latin typeface="Arial"/>
              <a:cs typeface="Arial"/>
            </a:endParaRPr>
          </a:p>
          <a:p>
            <a:pPr marL="355600" marR="352425" indent="-342900">
              <a:lnSpc>
                <a:spcPct val="100000"/>
              </a:lnSpc>
              <a:spcBef>
                <a:spcPts val="475"/>
              </a:spcBef>
              <a:buChar char="•"/>
              <a:tabLst>
                <a:tab pos="354965" algn="l"/>
                <a:tab pos="355600" algn="l"/>
              </a:tabLst>
            </a:pPr>
            <a:r>
              <a:rPr sz="2000" dirty="0">
                <a:latin typeface="Arial"/>
                <a:cs typeface="Arial"/>
              </a:rPr>
              <a:t>First published </a:t>
            </a:r>
            <a:r>
              <a:rPr sz="2000" spc="-5" dirty="0">
                <a:latin typeface="Arial"/>
                <a:cs typeface="Arial"/>
              </a:rPr>
              <a:t>in </a:t>
            </a:r>
            <a:r>
              <a:rPr sz="2000" spc="-30" dirty="0">
                <a:latin typeface="Arial"/>
                <a:cs typeface="Arial"/>
              </a:rPr>
              <a:t>2011, </a:t>
            </a:r>
            <a:r>
              <a:rPr sz="2000" spc="-5" dirty="0">
                <a:latin typeface="Arial"/>
                <a:cs typeface="Arial"/>
              </a:rPr>
              <a:t>it drives </a:t>
            </a:r>
            <a:r>
              <a:rPr sz="2000" dirty="0">
                <a:latin typeface="Arial"/>
                <a:cs typeface="Arial"/>
              </a:rPr>
              <a:t>a  </a:t>
            </a:r>
            <a:r>
              <a:rPr sz="2000" b="1" dirty="0">
                <a:latin typeface="Arial"/>
                <a:cs typeface="Arial"/>
              </a:rPr>
              <a:t>nationwide effort </a:t>
            </a:r>
            <a:r>
              <a:rPr sz="2000" spc="-5" dirty="0">
                <a:latin typeface="Arial"/>
                <a:cs typeface="Arial"/>
              </a:rPr>
              <a:t>to improve </a:t>
            </a:r>
            <a:r>
              <a:rPr sz="2000" dirty="0">
                <a:latin typeface="Arial"/>
                <a:cs typeface="Arial"/>
              </a:rPr>
              <a:t>health</a:t>
            </a:r>
            <a:r>
              <a:rPr sz="2000" spc="-165" dirty="0">
                <a:latin typeface="Arial"/>
                <a:cs typeface="Arial"/>
              </a:rPr>
              <a:t> </a:t>
            </a:r>
            <a:r>
              <a:rPr sz="2000" dirty="0">
                <a:latin typeface="Arial"/>
                <a:cs typeface="Arial"/>
              </a:rPr>
              <a:t>and  health care across America and </a:t>
            </a:r>
            <a:r>
              <a:rPr sz="2000" b="1" spc="-5" dirty="0">
                <a:latin typeface="Arial"/>
                <a:cs typeface="Arial"/>
              </a:rPr>
              <a:t>align  quality </a:t>
            </a:r>
            <a:r>
              <a:rPr sz="2000" b="1" dirty="0">
                <a:latin typeface="Arial"/>
                <a:cs typeface="Arial"/>
              </a:rPr>
              <a:t>measures and </a:t>
            </a:r>
            <a:r>
              <a:rPr sz="2000" b="1" spc="-5" dirty="0">
                <a:latin typeface="Arial"/>
                <a:cs typeface="Arial"/>
              </a:rPr>
              <a:t>quality  improvement</a:t>
            </a:r>
            <a:r>
              <a:rPr sz="2000" b="1" spc="-60" dirty="0">
                <a:latin typeface="Arial"/>
                <a:cs typeface="Arial"/>
              </a:rPr>
              <a:t> </a:t>
            </a:r>
            <a:r>
              <a:rPr sz="2000" b="1" spc="-5" dirty="0">
                <a:latin typeface="Arial"/>
                <a:cs typeface="Arial"/>
              </a:rPr>
              <a:t>activities</a:t>
            </a:r>
            <a:endParaRPr sz="2000">
              <a:latin typeface="Arial"/>
              <a:cs typeface="Arial"/>
            </a:endParaRPr>
          </a:p>
        </p:txBody>
      </p:sp>
      <p:sp>
        <p:nvSpPr>
          <p:cNvPr id="6" name="object 6"/>
          <p:cNvSpPr/>
          <p:nvPr/>
        </p:nvSpPr>
        <p:spPr>
          <a:xfrm>
            <a:off x="5448300" y="1600200"/>
            <a:ext cx="3657600" cy="3657600"/>
          </a:xfrm>
          <a:prstGeom prst="rect">
            <a:avLst/>
          </a:prstGeom>
          <a:blipFill>
            <a:blip r:embed="rId4" cstate="print"/>
            <a:stretch>
              <a:fillRect/>
            </a:stretch>
          </a:blipFill>
        </p:spPr>
        <p:txBody>
          <a:bodyPr wrap="square" lIns="0" tIns="0" rIns="0" bIns="0" rtlCol="0"/>
          <a:lstStyle/>
          <a:p>
            <a:endParaRPr/>
          </a:p>
        </p:txBody>
      </p:sp>
      <p:sp>
        <p:nvSpPr>
          <p:cNvPr id="7" name="object 7"/>
          <p:cNvSpPr txBox="1"/>
          <p:nvPr/>
        </p:nvSpPr>
        <p:spPr>
          <a:xfrm>
            <a:off x="8707628" y="6402882"/>
            <a:ext cx="124460" cy="231775"/>
          </a:xfrm>
          <a:prstGeom prst="rect">
            <a:avLst/>
          </a:prstGeom>
        </p:spPr>
        <p:txBody>
          <a:bodyPr vert="horz" wrap="square" lIns="0" tIns="0" rIns="0" bIns="0" rtlCol="0">
            <a:spAutoFit/>
          </a:bodyPr>
          <a:lstStyle/>
          <a:p>
            <a:pPr marL="12700">
              <a:lnSpc>
                <a:spcPct val="100000"/>
              </a:lnSpc>
            </a:pPr>
            <a:r>
              <a:rPr sz="1400" i="1" spc="-5" dirty="0">
                <a:latin typeface="Arial"/>
                <a:cs typeface="Arial"/>
              </a:rPr>
              <a:t>5</a:t>
            </a:r>
            <a:endParaRPr sz="140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486066" rIns="0" bIns="0" rtlCol="0">
            <a:spAutoFit/>
          </a:bodyPr>
          <a:lstStyle/>
          <a:p>
            <a:pPr marL="12700">
              <a:lnSpc>
                <a:spcPct val="100000"/>
              </a:lnSpc>
            </a:pPr>
            <a:r>
              <a:rPr spc="-15" dirty="0">
                <a:solidFill>
                  <a:srgbClr val="3B7B38"/>
                </a:solidFill>
              </a:rPr>
              <a:t>Timeline </a:t>
            </a:r>
            <a:r>
              <a:rPr spc="-5" dirty="0">
                <a:solidFill>
                  <a:srgbClr val="3B7B38"/>
                </a:solidFill>
              </a:rPr>
              <a:t>of the National Quality</a:t>
            </a:r>
            <a:r>
              <a:rPr spc="30" dirty="0">
                <a:solidFill>
                  <a:srgbClr val="3B7B38"/>
                </a:solidFill>
              </a:rPr>
              <a:t> </a:t>
            </a:r>
            <a:r>
              <a:rPr spc="-5" dirty="0">
                <a:solidFill>
                  <a:srgbClr val="3B7B38"/>
                </a:solidFill>
              </a:rPr>
              <a:t>Strategy</a:t>
            </a:r>
          </a:p>
        </p:txBody>
      </p:sp>
      <p:sp>
        <p:nvSpPr>
          <p:cNvPr id="3" name="object 3"/>
          <p:cNvSpPr/>
          <p:nvPr/>
        </p:nvSpPr>
        <p:spPr>
          <a:xfrm>
            <a:off x="637794" y="3339846"/>
            <a:ext cx="1290955" cy="516890"/>
          </a:xfrm>
          <a:custGeom>
            <a:avLst/>
            <a:gdLst/>
            <a:ahLst/>
            <a:cxnLst/>
            <a:rect l="l" t="t" r="r" b="b"/>
            <a:pathLst>
              <a:path w="1290955" h="516889">
                <a:moveTo>
                  <a:pt x="1032510" y="0"/>
                </a:moveTo>
                <a:lnTo>
                  <a:pt x="0" y="0"/>
                </a:lnTo>
                <a:lnTo>
                  <a:pt x="0" y="516636"/>
                </a:lnTo>
                <a:lnTo>
                  <a:pt x="1032510" y="516636"/>
                </a:lnTo>
                <a:lnTo>
                  <a:pt x="1290828" y="258318"/>
                </a:lnTo>
                <a:lnTo>
                  <a:pt x="1032510" y="0"/>
                </a:lnTo>
                <a:close/>
              </a:path>
            </a:pathLst>
          </a:custGeom>
          <a:solidFill>
            <a:srgbClr val="4FA04B"/>
          </a:solidFill>
        </p:spPr>
        <p:txBody>
          <a:bodyPr wrap="square" lIns="0" tIns="0" rIns="0" bIns="0" rtlCol="0"/>
          <a:lstStyle/>
          <a:p>
            <a:endParaRPr/>
          </a:p>
        </p:txBody>
      </p:sp>
      <p:sp>
        <p:nvSpPr>
          <p:cNvPr id="4" name="object 4"/>
          <p:cNvSpPr/>
          <p:nvPr/>
        </p:nvSpPr>
        <p:spPr>
          <a:xfrm>
            <a:off x="637794" y="3339846"/>
            <a:ext cx="1290955" cy="516890"/>
          </a:xfrm>
          <a:custGeom>
            <a:avLst/>
            <a:gdLst/>
            <a:ahLst/>
            <a:cxnLst/>
            <a:rect l="l" t="t" r="r" b="b"/>
            <a:pathLst>
              <a:path w="1290955" h="516889">
                <a:moveTo>
                  <a:pt x="0" y="0"/>
                </a:moveTo>
                <a:lnTo>
                  <a:pt x="1032510" y="0"/>
                </a:lnTo>
                <a:lnTo>
                  <a:pt x="1290828" y="258318"/>
                </a:lnTo>
                <a:lnTo>
                  <a:pt x="1032510" y="516636"/>
                </a:lnTo>
                <a:lnTo>
                  <a:pt x="0" y="516636"/>
                </a:lnTo>
                <a:lnTo>
                  <a:pt x="0" y="0"/>
                </a:lnTo>
                <a:close/>
              </a:path>
            </a:pathLst>
          </a:custGeom>
          <a:ln w="25908">
            <a:solidFill>
              <a:srgbClr val="FFFFFF"/>
            </a:solidFill>
          </a:ln>
        </p:spPr>
        <p:txBody>
          <a:bodyPr wrap="square" lIns="0" tIns="0" rIns="0" bIns="0" rtlCol="0"/>
          <a:lstStyle/>
          <a:p>
            <a:endParaRPr/>
          </a:p>
        </p:txBody>
      </p:sp>
      <p:sp>
        <p:nvSpPr>
          <p:cNvPr id="5" name="object 5"/>
          <p:cNvSpPr txBox="1"/>
          <p:nvPr/>
        </p:nvSpPr>
        <p:spPr>
          <a:xfrm>
            <a:off x="945594" y="3378580"/>
            <a:ext cx="641350" cy="393700"/>
          </a:xfrm>
          <a:prstGeom prst="rect">
            <a:avLst/>
          </a:prstGeom>
        </p:spPr>
        <p:txBody>
          <a:bodyPr vert="horz" wrap="square" lIns="0" tIns="0" rIns="0" bIns="0" rtlCol="0">
            <a:spAutoFit/>
          </a:bodyPr>
          <a:lstStyle/>
          <a:p>
            <a:pPr marL="12700">
              <a:lnSpc>
                <a:spcPct val="100000"/>
              </a:lnSpc>
            </a:pPr>
            <a:r>
              <a:rPr sz="2400" spc="-5" dirty="0">
                <a:solidFill>
                  <a:srgbClr val="FFFFFF"/>
                </a:solidFill>
                <a:latin typeface="Calibri"/>
                <a:cs typeface="Calibri"/>
              </a:rPr>
              <a:t>2010</a:t>
            </a:r>
            <a:endParaRPr sz="2400">
              <a:latin typeface="Calibri"/>
              <a:cs typeface="Calibri"/>
            </a:endParaRPr>
          </a:p>
        </p:txBody>
      </p:sp>
      <p:sp>
        <p:nvSpPr>
          <p:cNvPr id="6" name="object 6"/>
          <p:cNvSpPr/>
          <p:nvPr/>
        </p:nvSpPr>
        <p:spPr>
          <a:xfrm>
            <a:off x="2704338" y="3339846"/>
            <a:ext cx="1290955" cy="516890"/>
          </a:xfrm>
          <a:custGeom>
            <a:avLst/>
            <a:gdLst/>
            <a:ahLst/>
            <a:cxnLst/>
            <a:rect l="l" t="t" r="r" b="b"/>
            <a:pathLst>
              <a:path w="1290954" h="516889">
                <a:moveTo>
                  <a:pt x="1032510" y="0"/>
                </a:moveTo>
                <a:lnTo>
                  <a:pt x="0" y="0"/>
                </a:lnTo>
                <a:lnTo>
                  <a:pt x="258318" y="258318"/>
                </a:lnTo>
                <a:lnTo>
                  <a:pt x="0" y="516636"/>
                </a:lnTo>
                <a:lnTo>
                  <a:pt x="1032510" y="516636"/>
                </a:lnTo>
                <a:lnTo>
                  <a:pt x="1290828" y="258318"/>
                </a:lnTo>
                <a:lnTo>
                  <a:pt x="1032510" y="0"/>
                </a:lnTo>
                <a:close/>
              </a:path>
            </a:pathLst>
          </a:custGeom>
          <a:solidFill>
            <a:srgbClr val="4FA04B"/>
          </a:solidFill>
        </p:spPr>
        <p:txBody>
          <a:bodyPr wrap="square" lIns="0" tIns="0" rIns="0" bIns="0" rtlCol="0"/>
          <a:lstStyle/>
          <a:p>
            <a:endParaRPr/>
          </a:p>
        </p:txBody>
      </p:sp>
      <p:sp>
        <p:nvSpPr>
          <p:cNvPr id="7" name="object 7"/>
          <p:cNvSpPr/>
          <p:nvPr/>
        </p:nvSpPr>
        <p:spPr>
          <a:xfrm>
            <a:off x="2704338" y="3339846"/>
            <a:ext cx="1290955" cy="516890"/>
          </a:xfrm>
          <a:custGeom>
            <a:avLst/>
            <a:gdLst/>
            <a:ahLst/>
            <a:cxnLst/>
            <a:rect l="l" t="t" r="r" b="b"/>
            <a:pathLst>
              <a:path w="1290954" h="516889">
                <a:moveTo>
                  <a:pt x="0" y="0"/>
                </a:moveTo>
                <a:lnTo>
                  <a:pt x="1032510" y="0"/>
                </a:lnTo>
                <a:lnTo>
                  <a:pt x="1290828" y="258318"/>
                </a:lnTo>
                <a:lnTo>
                  <a:pt x="1032510" y="516636"/>
                </a:lnTo>
                <a:lnTo>
                  <a:pt x="0" y="516636"/>
                </a:lnTo>
                <a:lnTo>
                  <a:pt x="258318" y="258318"/>
                </a:lnTo>
                <a:lnTo>
                  <a:pt x="0" y="0"/>
                </a:lnTo>
                <a:close/>
              </a:path>
            </a:pathLst>
          </a:custGeom>
          <a:ln w="25908">
            <a:solidFill>
              <a:srgbClr val="FFFFFF"/>
            </a:solidFill>
          </a:ln>
        </p:spPr>
        <p:txBody>
          <a:bodyPr wrap="square" lIns="0" tIns="0" rIns="0" bIns="0" rtlCol="0"/>
          <a:lstStyle/>
          <a:p>
            <a:endParaRPr/>
          </a:p>
        </p:txBody>
      </p:sp>
      <p:sp>
        <p:nvSpPr>
          <p:cNvPr id="8" name="object 8"/>
          <p:cNvSpPr txBox="1"/>
          <p:nvPr/>
        </p:nvSpPr>
        <p:spPr>
          <a:xfrm>
            <a:off x="3060204" y="3378580"/>
            <a:ext cx="641350" cy="393700"/>
          </a:xfrm>
          <a:prstGeom prst="rect">
            <a:avLst/>
          </a:prstGeom>
        </p:spPr>
        <p:txBody>
          <a:bodyPr vert="horz" wrap="square" lIns="0" tIns="0" rIns="0" bIns="0" rtlCol="0">
            <a:spAutoFit/>
          </a:bodyPr>
          <a:lstStyle/>
          <a:p>
            <a:pPr marL="12700">
              <a:lnSpc>
                <a:spcPct val="100000"/>
              </a:lnSpc>
            </a:pPr>
            <a:r>
              <a:rPr sz="2400" spc="-5" dirty="0">
                <a:solidFill>
                  <a:srgbClr val="FFFFFF"/>
                </a:solidFill>
                <a:latin typeface="Calibri"/>
                <a:cs typeface="Calibri"/>
              </a:rPr>
              <a:t>2012</a:t>
            </a:r>
            <a:endParaRPr sz="2400">
              <a:latin typeface="Calibri"/>
              <a:cs typeface="Calibri"/>
            </a:endParaRPr>
          </a:p>
        </p:txBody>
      </p:sp>
      <p:sp>
        <p:nvSpPr>
          <p:cNvPr id="9" name="object 9"/>
          <p:cNvSpPr/>
          <p:nvPr/>
        </p:nvSpPr>
        <p:spPr>
          <a:xfrm>
            <a:off x="4770882" y="3339846"/>
            <a:ext cx="1290955" cy="516890"/>
          </a:xfrm>
          <a:custGeom>
            <a:avLst/>
            <a:gdLst/>
            <a:ahLst/>
            <a:cxnLst/>
            <a:rect l="l" t="t" r="r" b="b"/>
            <a:pathLst>
              <a:path w="1290954" h="516889">
                <a:moveTo>
                  <a:pt x="1032510" y="0"/>
                </a:moveTo>
                <a:lnTo>
                  <a:pt x="0" y="0"/>
                </a:lnTo>
                <a:lnTo>
                  <a:pt x="258318" y="258318"/>
                </a:lnTo>
                <a:lnTo>
                  <a:pt x="0" y="516636"/>
                </a:lnTo>
                <a:lnTo>
                  <a:pt x="1032510" y="516636"/>
                </a:lnTo>
                <a:lnTo>
                  <a:pt x="1290828" y="258318"/>
                </a:lnTo>
                <a:lnTo>
                  <a:pt x="1032510" y="0"/>
                </a:lnTo>
                <a:close/>
              </a:path>
            </a:pathLst>
          </a:custGeom>
          <a:solidFill>
            <a:srgbClr val="4FA04B"/>
          </a:solidFill>
        </p:spPr>
        <p:txBody>
          <a:bodyPr wrap="square" lIns="0" tIns="0" rIns="0" bIns="0" rtlCol="0"/>
          <a:lstStyle/>
          <a:p>
            <a:endParaRPr/>
          </a:p>
        </p:txBody>
      </p:sp>
      <p:sp>
        <p:nvSpPr>
          <p:cNvPr id="10" name="object 10"/>
          <p:cNvSpPr/>
          <p:nvPr/>
        </p:nvSpPr>
        <p:spPr>
          <a:xfrm>
            <a:off x="4770882" y="3339846"/>
            <a:ext cx="1290955" cy="516890"/>
          </a:xfrm>
          <a:custGeom>
            <a:avLst/>
            <a:gdLst/>
            <a:ahLst/>
            <a:cxnLst/>
            <a:rect l="l" t="t" r="r" b="b"/>
            <a:pathLst>
              <a:path w="1290954" h="516889">
                <a:moveTo>
                  <a:pt x="0" y="0"/>
                </a:moveTo>
                <a:lnTo>
                  <a:pt x="1032510" y="0"/>
                </a:lnTo>
                <a:lnTo>
                  <a:pt x="1290828" y="258318"/>
                </a:lnTo>
                <a:lnTo>
                  <a:pt x="1032510" y="516636"/>
                </a:lnTo>
                <a:lnTo>
                  <a:pt x="0" y="516636"/>
                </a:lnTo>
                <a:lnTo>
                  <a:pt x="258318" y="258318"/>
                </a:lnTo>
                <a:lnTo>
                  <a:pt x="0" y="0"/>
                </a:lnTo>
                <a:close/>
              </a:path>
            </a:pathLst>
          </a:custGeom>
          <a:ln w="25908">
            <a:solidFill>
              <a:srgbClr val="FFFFFF"/>
            </a:solidFill>
          </a:ln>
        </p:spPr>
        <p:txBody>
          <a:bodyPr wrap="square" lIns="0" tIns="0" rIns="0" bIns="0" rtlCol="0"/>
          <a:lstStyle/>
          <a:p>
            <a:endParaRPr/>
          </a:p>
        </p:txBody>
      </p:sp>
      <p:sp>
        <p:nvSpPr>
          <p:cNvPr id="11" name="object 11"/>
          <p:cNvSpPr txBox="1"/>
          <p:nvPr/>
        </p:nvSpPr>
        <p:spPr>
          <a:xfrm>
            <a:off x="5126799" y="3378580"/>
            <a:ext cx="641350" cy="393700"/>
          </a:xfrm>
          <a:prstGeom prst="rect">
            <a:avLst/>
          </a:prstGeom>
        </p:spPr>
        <p:txBody>
          <a:bodyPr vert="horz" wrap="square" lIns="0" tIns="0" rIns="0" bIns="0" rtlCol="0">
            <a:spAutoFit/>
          </a:bodyPr>
          <a:lstStyle/>
          <a:p>
            <a:pPr marL="12700">
              <a:lnSpc>
                <a:spcPct val="100000"/>
              </a:lnSpc>
            </a:pPr>
            <a:r>
              <a:rPr sz="2400" spc="-5" dirty="0">
                <a:solidFill>
                  <a:srgbClr val="FFFFFF"/>
                </a:solidFill>
                <a:latin typeface="Calibri"/>
                <a:cs typeface="Calibri"/>
              </a:rPr>
              <a:t>2014</a:t>
            </a:r>
            <a:endParaRPr sz="2400">
              <a:latin typeface="Calibri"/>
              <a:cs typeface="Calibri"/>
            </a:endParaRPr>
          </a:p>
        </p:txBody>
      </p:sp>
      <p:sp>
        <p:nvSpPr>
          <p:cNvPr id="12" name="object 12"/>
          <p:cNvSpPr/>
          <p:nvPr/>
        </p:nvSpPr>
        <p:spPr>
          <a:xfrm>
            <a:off x="5804153" y="3339846"/>
            <a:ext cx="1290955" cy="516890"/>
          </a:xfrm>
          <a:custGeom>
            <a:avLst/>
            <a:gdLst/>
            <a:ahLst/>
            <a:cxnLst/>
            <a:rect l="l" t="t" r="r" b="b"/>
            <a:pathLst>
              <a:path w="1290954" h="516889">
                <a:moveTo>
                  <a:pt x="1032510" y="0"/>
                </a:moveTo>
                <a:lnTo>
                  <a:pt x="0" y="0"/>
                </a:lnTo>
                <a:lnTo>
                  <a:pt x="258318" y="258318"/>
                </a:lnTo>
                <a:lnTo>
                  <a:pt x="0" y="516636"/>
                </a:lnTo>
                <a:lnTo>
                  <a:pt x="1032510" y="516636"/>
                </a:lnTo>
                <a:lnTo>
                  <a:pt x="1290828" y="258318"/>
                </a:lnTo>
                <a:lnTo>
                  <a:pt x="1032510" y="0"/>
                </a:lnTo>
                <a:close/>
              </a:path>
            </a:pathLst>
          </a:custGeom>
          <a:solidFill>
            <a:srgbClr val="4FA04B"/>
          </a:solidFill>
        </p:spPr>
        <p:txBody>
          <a:bodyPr wrap="square" lIns="0" tIns="0" rIns="0" bIns="0" rtlCol="0"/>
          <a:lstStyle/>
          <a:p>
            <a:endParaRPr/>
          </a:p>
        </p:txBody>
      </p:sp>
      <p:sp>
        <p:nvSpPr>
          <p:cNvPr id="13" name="object 13"/>
          <p:cNvSpPr/>
          <p:nvPr/>
        </p:nvSpPr>
        <p:spPr>
          <a:xfrm>
            <a:off x="5804153" y="3339846"/>
            <a:ext cx="1290955" cy="516890"/>
          </a:xfrm>
          <a:custGeom>
            <a:avLst/>
            <a:gdLst/>
            <a:ahLst/>
            <a:cxnLst/>
            <a:rect l="l" t="t" r="r" b="b"/>
            <a:pathLst>
              <a:path w="1290954" h="516889">
                <a:moveTo>
                  <a:pt x="0" y="0"/>
                </a:moveTo>
                <a:lnTo>
                  <a:pt x="1032510" y="0"/>
                </a:lnTo>
                <a:lnTo>
                  <a:pt x="1290828" y="258318"/>
                </a:lnTo>
                <a:lnTo>
                  <a:pt x="1032510" y="516636"/>
                </a:lnTo>
                <a:lnTo>
                  <a:pt x="0" y="516636"/>
                </a:lnTo>
                <a:lnTo>
                  <a:pt x="258318" y="258318"/>
                </a:lnTo>
                <a:lnTo>
                  <a:pt x="0" y="0"/>
                </a:lnTo>
                <a:close/>
              </a:path>
            </a:pathLst>
          </a:custGeom>
          <a:ln w="25908">
            <a:solidFill>
              <a:srgbClr val="FFFFFF"/>
            </a:solidFill>
          </a:ln>
        </p:spPr>
        <p:txBody>
          <a:bodyPr wrap="square" lIns="0" tIns="0" rIns="0" bIns="0" rtlCol="0"/>
          <a:lstStyle/>
          <a:p>
            <a:endParaRPr/>
          </a:p>
        </p:txBody>
      </p:sp>
      <p:sp>
        <p:nvSpPr>
          <p:cNvPr id="14" name="object 14"/>
          <p:cNvSpPr txBox="1"/>
          <p:nvPr/>
        </p:nvSpPr>
        <p:spPr>
          <a:xfrm>
            <a:off x="6160096" y="3378580"/>
            <a:ext cx="641350" cy="393700"/>
          </a:xfrm>
          <a:prstGeom prst="rect">
            <a:avLst/>
          </a:prstGeom>
        </p:spPr>
        <p:txBody>
          <a:bodyPr vert="horz" wrap="square" lIns="0" tIns="0" rIns="0" bIns="0" rtlCol="0">
            <a:spAutoFit/>
          </a:bodyPr>
          <a:lstStyle/>
          <a:p>
            <a:pPr marL="12700">
              <a:lnSpc>
                <a:spcPct val="100000"/>
              </a:lnSpc>
            </a:pPr>
            <a:r>
              <a:rPr sz="2400" spc="-5" dirty="0">
                <a:solidFill>
                  <a:srgbClr val="FFFFFF"/>
                </a:solidFill>
                <a:latin typeface="Calibri"/>
                <a:cs typeface="Calibri"/>
              </a:rPr>
              <a:t>2015</a:t>
            </a:r>
            <a:endParaRPr sz="2400">
              <a:latin typeface="Calibri"/>
              <a:cs typeface="Calibri"/>
            </a:endParaRPr>
          </a:p>
        </p:txBody>
      </p:sp>
      <p:sp>
        <p:nvSpPr>
          <p:cNvPr id="15" name="object 15"/>
          <p:cNvSpPr/>
          <p:nvPr/>
        </p:nvSpPr>
        <p:spPr>
          <a:xfrm>
            <a:off x="804672" y="2145792"/>
            <a:ext cx="242315" cy="1260348"/>
          </a:xfrm>
          <a:prstGeom prst="rect">
            <a:avLst/>
          </a:prstGeom>
          <a:blipFill>
            <a:blip r:embed="rId2" cstate="print"/>
            <a:stretch>
              <a:fillRect/>
            </a:stretch>
          </a:blipFill>
        </p:spPr>
        <p:txBody>
          <a:bodyPr wrap="square" lIns="0" tIns="0" rIns="0" bIns="0" rtlCol="0"/>
          <a:lstStyle/>
          <a:p>
            <a:endParaRPr/>
          </a:p>
        </p:txBody>
      </p:sp>
      <p:sp>
        <p:nvSpPr>
          <p:cNvPr id="16" name="object 16"/>
          <p:cNvSpPr/>
          <p:nvPr/>
        </p:nvSpPr>
        <p:spPr>
          <a:xfrm>
            <a:off x="925830" y="2311907"/>
            <a:ext cx="0" cy="1031875"/>
          </a:xfrm>
          <a:custGeom>
            <a:avLst/>
            <a:gdLst/>
            <a:ahLst/>
            <a:cxnLst/>
            <a:rect l="l" t="t" r="r" b="b"/>
            <a:pathLst>
              <a:path h="1031875">
                <a:moveTo>
                  <a:pt x="0" y="1031697"/>
                </a:moveTo>
                <a:lnTo>
                  <a:pt x="0" y="0"/>
                </a:lnTo>
              </a:path>
            </a:pathLst>
          </a:custGeom>
          <a:ln w="25908">
            <a:solidFill>
              <a:srgbClr val="544172"/>
            </a:solidFill>
          </a:ln>
        </p:spPr>
        <p:txBody>
          <a:bodyPr wrap="square" lIns="0" tIns="0" rIns="0" bIns="0" rtlCol="0"/>
          <a:lstStyle/>
          <a:p>
            <a:endParaRPr/>
          </a:p>
        </p:txBody>
      </p:sp>
      <p:sp>
        <p:nvSpPr>
          <p:cNvPr id="17" name="object 17"/>
          <p:cNvSpPr/>
          <p:nvPr/>
        </p:nvSpPr>
        <p:spPr>
          <a:xfrm>
            <a:off x="886973" y="2247138"/>
            <a:ext cx="78105" cy="78105"/>
          </a:xfrm>
          <a:custGeom>
            <a:avLst/>
            <a:gdLst/>
            <a:ahLst/>
            <a:cxnLst/>
            <a:rect l="l" t="t" r="r" b="b"/>
            <a:pathLst>
              <a:path w="78105" h="78105">
                <a:moveTo>
                  <a:pt x="38862" y="0"/>
                </a:moveTo>
                <a:lnTo>
                  <a:pt x="0" y="77724"/>
                </a:lnTo>
                <a:lnTo>
                  <a:pt x="77724" y="77724"/>
                </a:lnTo>
                <a:lnTo>
                  <a:pt x="38862" y="0"/>
                </a:lnTo>
                <a:close/>
              </a:path>
            </a:pathLst>
          </a:custGeom>
          <a:solidFill>
            <a:srgbClr val="544172"/>
          </a:solidFill>
        </p:spPr>
        <p:txBody>
          <a:bodyPr wrap="square" lIns="0" tIns="0" rIns="0" bIns="0" rtlCol="0"/>
          <a:lstStyle/>
          <a:p>
            <a:endParaRPr/>
          </a:p>
        </p:txBody>
      </p:sp>
      <p:sp>
        <p:nvSpPr>
          <p:cNvPr id="18" name="object 18"/>
          <p:cNvSpPr/>
          <p:nvPr/>
        </p:nvSpPr>
        <p:spPr>
          <a:xfrm>
            <a:off x="1897379" y="2167127"/>
            <a:ext cx="242316" cy="1260348"/>
          </a:xfrm>
          <a:prstGeom prst="rect">
            <a:avLst/>
          </a:prstGeom>
          <a:blipFill>
            <a:blip r:embed="rId2" cstate="print"/>
            <a:stretch>
              <a:fillRect/>
            </a:stretch>
          </a:blipFill>
        </p:spPr>
        <p:txBody>
          <a:bodyPr wrap="square" lIns="0" tIns="0" rIns="0" bIns="0" rtlCol="0"/>
          <a:lstStyle/>
          <a:p>
            <a:endParaRPr/>
          </a:p>
        </p:txBody>
      </p:sp>
      <p:sp>
        <p:nvSpPr>
          <p:cNvPr id="19" name="object 19"/>
          <p:cNvSpPr/>
          <p:nvPr/>
        </p:nvSpPr>
        <p:spPr>
          <a:xfrm>
            <a:off x="2018538" y="2333244"/>
            <a:ext cx="0" cy="1031875"/>
          </a:xfrm>
          <a:custGeom>
            <a:avLst/>
            <a:gdLst/>
            <a:ahLst/>
            <a:cxnLst/>
            <a:rect l="l" t="t" r="r" b="b"/>
            <a:pathLst>
              <a:path h="1031875">
                <a:moveTo>
                  <a:pt x="0" y="1031697"/>
                </a:moveTo>
                <a:lnTo>
                  <a:pt x="0" y="0"/>
                </a:lnTo>
              </a:path>
            </a:pathLst>
          </a:custGeom>
          <a:ln w="25908">
            <a:solidFill>
              <a:srgbClr val="544172"/>
            </a:solidFill>
          </a:ln>
        </p:spPr>
        <p:txBody>
          <a:bodyPr wrap="square" lIns="0" tIns="0" rIns="0" bIns="0" rtlCol="0"/>
          <a:lstStyle/>
          <a:p>
            <a:endParaRPr/>
          </a:p>
        </p:txBody>
      </p:sp>
      <p:sp>
        <p:nvSpPr>
          <p:cNvPr id="20" name="object 20"/>
          <p:cNvSpPr/>
          <p:nvPr/>
        </p:nvSpPr>
        <p:spPr>
          <a:xfrm>
            <a:off x="1979676" y="2268473"/>
            <a:ext cx="78105" cy="78105"/>
          </a:xfrm>
          <a:custGeom>
            <a:avLst/>
            <a:gdLst/>
            <a:ahLst/>
            <a:cxnLst/>
            <a:rect l="l" t="t" r="r" b="b"/>
            <a:pathLst>
              <a:path w="78105" h="78105">
                <a:moveTo>
                  <a:pt x="38862" y="0"/>
                </a:moveTo>
                <a:lnTo>
                  <a:pt x="0" y="77724"/>
                </a:lnTo>
                <a:lnTo>
                  <a:pt x="77724" y="77724"/>
                </a:lnTo>
                <a:lnTo>
                  <a:pt x="38862" y="0"/>
                </a:lnTo>
                <a:close/>
              </a:path>
            </a:pathLst>
          </a:custGeom>
          <a:solidFill>
            <a:srgbClr val="544172"/>
          </a:solidFill>
        </p:spPr>
        <p:txBody>
          <a:bodyPr wrap="square" lIns="0" tIns="0" rIns="0" bIns="0" rtlCol="0"/>
          <a:lstStyle/>
          <a:p>
            <a:endParaRPr/>
          </a:p>
        </p:txBody>
      </p:sp>
      <p:sp>
        <p:nvSpPr>
          <p:cNvPr id="21" name="object 21"/>
          <p:cNvSpPr/>
          <p:nvPr/>
        </p:nvSpPr>
        <p:spPr>
          <a:xfrm>
            <a:off x="1984248" y="3800855"/>
            <a:ext cx="242315" cy="1258824"/>
          </a:xfrm>
          <a:prstGeom prst="rect">
            <a:avLst/>
          </a:prstGeom>
          <a:blipFill>
            <a:blip r:embed="rId3" cstate="print"/>
            <a:stretch>
              <a:fillRect/>
            </a:stretch>
          </a:blipFill>
        </p:spPr>
        <p:txBody>
          <a:bodyPr wrap="square" lIns="0" tIns="0" rIns="0" bIns="0" rtlCol="0"/>
          <a:lstStyle/>
          <a:p>
            <a:endParaRPr/>
          </a:p>
        </p:txBody>
      </p:sp>
      <p:sp>
        <p:nvSpPr>
          <p:cNvPr id="22" name="object 22"/>
          <p:cNvSpPr/>
          <p:nvPr/>
        </p:nvSpPr>
        <p:spPr>
          <a:xfrm>
            <a:off x="2105405" y="3822953"/>
            <a:ext cx="0" cy="1031875"/>
          </a:xfrm>
          <a:custGeom>
            <a:avLst/>
            <a:gdLst/>
            <a:ahLst/>
            <a:cxnLst/>
            <a:rect l="l" t="t" r="r" b="b"/>
            <a:pathLst>
              <a:path h="1031875">
                <a:moveTo>
                  <a:pt x="0" y="0"/>
                </a:moveTo>
                <a:lnTo>
                  <a:pt x="0" y="1031697"/>
                </a:lnTo>
              </a:path>
            </a:pathLst>
          </a:custGeom>
          <a:ln w="25908">
            <a:solidFill>
              <a:srgbClr val="544172"/>
            </a:solidFill>
          </a:ln>
        </p:spPr>
        <p:txBody>
          <a:bodyPr wrap="square" lIns="0" tIns="0" rIns="0" bIns="0" rtlCol="0"/>
          <a:lstStyle/>
          <a:p>
            <a:endParaRPr/>
          </a:p>
        </p:txBody>
      </p:sp>
      <p:sp>
        <p:nvSpPr>
          <p:cNvPr id="23" name="object 23"/>
          <p:cNvSpPr/>
          <p:nvPr/>
        </p:nvSpPr>
        <p:spPr>
          <a:xfrm>
            <a:off x="2066544" y="4841697"/>
            <a:ext cx="78105" cy="78105"/>
          </a:xfrm>
          <a:custGeom>
            <a:avLst/>
            <a:gdLst/>
            <a:ahLst/>
            <a:cxnLst/>
            <a:rect l="l" t="t" r="r" b="b"/>
            <a:pathLst>
              <a:path w="78105" h="78104">
                <a:moveTo>
                  <a:pt x="77724" y="0"/>
                </a:moveTo>
                <a:lnTo>
                  <a:pt x="0" y="0"/>
                </a:lnTo>
                <a:lnTo>
                  <a:pt x="38862" y="77724"/>
                </a:lnTo>
                <a:lnTo>
                  <a:pt x="77724" y="0"/>
                </a:lnTo>
                <a:close/>
              </a:path>
            </a:pathLst>
          </a:custGeom>
          <a:solidFill>
            <a:srgbClr val="544172"/>
          </a:solidFill>
        </p:spPr>
        <p:txBody>
          <a:bodyPr wrap="square" lIns="0" tIns="0" rIns="0" bIns="0" rtlCol="0"/>
          <a:lstStyle/>
          <a:p>
            <a:endParaRPr/>
          </a:p>
        </p:txBody>
      </p:sp>
      <p:sp>
        <p:nvSpPr>
          <p:cNvPr id="24" name="object 24"/>
          <p:cNvSpPr/>
          <p:nvPr/>
        </p:nvSpPr>
        <p:spPr>
          <a:xfrm>
            <a:off x="3020567" y="2145792"/>
            <a:ext cx="242316" cy="1260348"/>
          </a:xfrm>
          <a:prstGeom prst="rect">
            <a:avLst/>
          </a:prstGeom>
          <a:blipFill>
            <a:blip r:embed="rId2" cstate="print"/>
            <a:stretch>
              <a:fillRect/>
            </a:stretch>
          </a:blipFill>
        </p:spPr>
        <p:txBody>
          <a:bodyPr wrap="square" lIns="0" tIns="0" rIns="0" bIns="0" rtlCol="0"/>
          <a:lstStyle/>
          <a:p>
            <a:endParaRPr/>
          </a:p>
        </p:txBody>
      </p:sp>
      <p:sp>
        <p:nvSpPr>
          <p:cNvPr id="25" name="object 25"/>
          <p:cNvSpPr/>
          <p:nvPr/>
        </p:nvSpPr>
        <p:spPr>
          <a:xfrm>
            <a:off x="3141726" y="2311907"/>
            <a:ext cx="0" cy="1031875"/>
          </a:xfrm>
          <a:custGeom>
            <a:avLst/>
            <a:gdLst/>
            <a:ahLst/>
            <a:cxnLst/>
            <a:rect l="l" t="t" r="r" b="b"/>
            <a:pathLst>
              <a:path h="1031875">
                <a:moveTo>
                  <a:pt x="0" y="1031697"/>
                </a:moveTo>
                <a:lnTo>
                  <a:pt x="0" y="0"/>
                </a:lnTo>
              </a:path>
            </a:pathLst>
          </a:custGeom>
          <a:ln w="25908">
            <a:solidFill>
              <a:srgbClr val="544172"/>
            </a:solidFill>
          </a:ln>
        </p:spPr>
        <p:txBody>
          <a:bodyPr wrap="square" lIns="0" tIns="0" rIns="0" bIns="0" rtlCol="0"/>
          <a:lstStyle/>
          <a:p>
            <a:endParaRPr/>
          </a:p>
        </p:txBody>
      </p:sp>
      <p:sp>
        <p:nvSpPr>
          <p:cNvPr id="26" name="object 26"/>
          <p:cNvSpPr/>
          <p:nvPr/>
        </p:nvSpPr>
        <p:spPr>
          <a:xfrm>
            <a:off x="3102864" y="2247138"/>
            <a:ext cx="78105" cy="78105"/>
          </a:xfrm>
          <a:custGeom>
            <a:avLst/>
            <a:gdLst/>
            <a:ahLst/>
            <a:cxnLst/>
            <a:rect l="l" t="t" r="r" b="b"/>
            <a:pathLst>
              <a:path w="78105" h="78105">
                <a:moveTo>
                  <a:pt x="38862" y="0"/>
                </a:moveTo>
                <a:lnTo>
                  <a:pt x="0" y="77724"/>
                </a:lnTo>
                <a:lnTo>
                  <a:pt x="77724" y="77724"/>
                </a:lnTo>
                <a:lnTo>
                  <a:pt x="38862" y="0"/>
                </a:lnTo>
                <a:close/>
              </a:path>
            </a:pathLst>
          </a:custGeom>
          <a:solidFill>
            <a:srgbClr val="544172"/>
          </a:solidFill>
        </p:spPr>
        <p:txBody>
          <a:bodyPr wrap="square" lIns="0" tIns="0" rIns="0" bIns="0" rtlCol="0"/>
          <a:lstStyle/>
          <a:p>
            <a:endParaRPr/>
          </a:p>
        </p:txBody>
      </p:sp>
      <p:sp>
        <p:nvSpPr>
          <p:cNvPr id="27" name="object 27"/>
          <p:cNvSpPr/>
          <p:nvPr/>
        </p:nvSpPr>
        <p:spPr>
          <a:xfrm>
            <a:off x="3285744" y="3800855"/>
            <a:ext cx="242315" cy="1258824"/>
          </a:xfrm>
          <a:prstGeom prst="rect">
            <a:avLst/>
          </a:prstGeom>
          <a:blipFill>
            <a:blip r:embed="rId3" cstate="print"/>
            <a:stretch>
              <a:fillRect/>
            </a:stretch>
          </a:blipFill>
        </p:spPr>
        <p:txBody>
          <a:bodyPr wrap="square" lIns="0" tIns="0" rIns="0" bIns="0" rtlCol="0"/>
          <a:lstStyle/>
          <a:p>
            <a:endParaRPr/>
          </a:p>
        </p:txBody>
      </p:sp>
      <p:sp>
        <p:nvSpPr>
          <p:cNvPr id="28" name="object 28"/>
          <p:cNvSpPr/>
          <p:nvPr/>
        </p:nvSpPr>
        <p:spPr>
          <a:xfrm>
            <a:off x="3406902" y="3822953"/>
            <a:ext cx="0" cy="1031875"/>
          </a:xfrm>
          <a:custGeom>
            <a:avLst/>
            <a:gdLst/>
            <a:ahLst/>
            <a:cxnLst/>
            <a:rect l="l" t="t" r="r" b="b"/>
            <a:pathLst>
              <a:path h="1031875">
                <a:moveTo>
                  <a:pt x="0" y="0"/>
                </a:moveTo>
                <a:lnTo>
                  <a:pt x="0" y="1031697"/>
                </a:lnTo>
              </a:path>
            </a:pathLst>
          </a:custGeom>
          <a:ln w="25908">
            <a:solidFill>
              <a:srgbClr val="544172"/>
            </a:solidFill>
          </a:ln>
        </p:spPr>
        <p:txBody>
          <a:bodyPr wrap="square" lIns="0" tIns="0" rIns="0" bIns="0" rtlCol="0"/>
          <a:lstStyle/>
          <a:p>
            <a:endParaRPr/>
          </a:p>
        </p:txBody>
      </p:sp>
      <p:sp>
        <p:nvSpPr>
          <p:cNvPr id="29" name="object 29"/>
          <p:cNvSpPr/>
          <p:nvPr/>
        </p:nvSpPr>
        <p:spPr>
          <a:xfrm>
            <a:off x="3368040" y="4841697"/>
            <a:ext cx="78105" cy="78105"/>
          </a:xfrm>
          <a:custGeom>
            <a:avLst/>
            <a:gdLst/>
            <a:ahLst/>
            <a:cxnLst/>
            <a:rect l="l" t="t" r="r" b="b"/>
            <a:pathLst>
              <a:path w="78104" h="78104">
                <a:moveTo>
                  <a:pt x="77724" y="0"/>
                </a:moveTo>
                <a:lnTo>
                  <a:pt x="0" y="0"/>
                </a:lnTo>
                <a:lnTo>
                  <a:pt x="38862" y="77724"/>
                </a:lnTo>
                <a:lnTo>
                  <a:pt x="77724" y="0"/>
                </a:lnTo>
                <a:close/>
              </a:path>
            </a:pathLst>
          </a:custGeom>
          <a:solidFill>
            <a:srgbClr val="544172"/>
          </a:solidFill>
        </p:spPr>
        <p:txBody>
          <a:bodyPr wrap="square" lIns="0" tIns="0" rIns="0" bIns="0" rtlCol="0"/>
          <a:lstStyle/>
          <a:p>
            <a:endParaRPr/>
          </a:p>
        </p:txBody>
      </p:sp>
      <p:sp>
        <p:nvSpPr>
          <p:cNvPr id="30" name="object 30"/>
          <p:cNvSpPr/>
          <p:nvPr/>
        </p:nvSpPr>
        <p:spPr>
          <a:xfrm>
            <a:off x="3998976" y="2167127"/>
            <a:ext cx="242315" cy="1260348"/>
          </a:xfrm>
          <a:prstGeom prst="rect">
            <a:avLst/>
          </a:prstGeom>
          <a:blipFill>
            <a:blip r:embed="rId2" cstate="print"/>
            <a:stretch>
              <a:fillRect/>
            </a:stretch>
          </a:blipFill>
        </p:spPr>
        <p:txBody>
          <a:bodyPr wrap="square" lIns="0" tIns="0" rIns="0" bIns="0" rtlCol="0"/>
          <a:lstStyle/>
          <a:p>
            <a:endParaRPr/>
          </a:p>
        </p:txBody>
      </p:sp>
      <p:sp>
        <p:nvSpPr>
          <p:cNvPr id="31" name="object 31"/>
          <p:cNvSpPr/>
          <p:nvPr/>
        </p:nvSpPr>
        <p:spPr>
          <a:xfrm>
            <a:off x="4120134" y="2333244"/>
            <a:ext cx="0" cy="1031875"/>
          </a:xfrm>
          <a:custGeom>
            <a:avLst/>
            <a:gdLst/>
            <a:ahLst/>
            <a:cxnLst/>
            <a:rect l="l" t="t" r="r" b="b"/>
            <a:pathLst>
              <a:path h="1031875">
                <a:moveTo>
                  <a:pt x="0" y="1031697"/>
                </a:moveTo>
                <a:lnTo>
                  <a:pt x="0" y="0"/>
                </a:lnTo>
              </a:path>
            </a:pathLst>
          </a:custGeom>
          <a:ln w="25908">
            <a:solidFill>
              <a:srgbClr val="544172"/>
            </a:solidFill>
          </a:ln>
        </p:spPr>
        <p:txBody>
          <a:bodyPr wrap="square" lIns="0" tIns="0" rIns="0" bIns="0" rtlCol="0"/>
          <a:lstStyle/>
          <a:p>
            <a:endParaRPr/>
          </a:p>
        </p:txBody>
      </p:sp>
      <p:sp>
        <p:nvSpPr>
          <p:cNvPr id="32" name="object 32"/>
          <p:cNvSpPr/>
          <p:nvPr/>
        </p:nvSpPr>
        <p:spPr>
          <a:xfrm>
            <a:off x="4081271" y="2268473"/>
            <a:ext cx="78105" cy="78105"/>
          </a:xfrm>
          <a:custGeom>
            <a:avLst/>
            <a:gdLst/>
            <a:ahLst/>
            <a:cxnLst/>
            <a:rect l="l" t="t" r="r" b="b"/>
            <a:pathLst>
              <a:path w="78104" h="78105">
                <a:moveTo>
                  <a:pt x="38862" y="0"/>
                </a:moveTo>
                <a:lnTo>
                  <a:pt x="0" y="77724"/>
                </a:lnTo>
                <a:lnTo>
                  <a:pt x="77724" y="77724"/>
                </a:lnTo>
                <a:lnTo>
                  <a:pt x="38862" y="0"/>
                </a:lnTo>
                <a:close/>
              </a:path>
            </a:pathLst>
          </a:custGeom>
          <a:solidFill>
            <a:srgbClr val="544172"/>
          </a:solidFill>
        </p:spPr>
        <p:txBody>
          <a:bodyPr wrap="square" lIns="0" tIns="0" rIns="0" bIns="0" rtlCol="0"/>
          <a:lstStyle/>
          <a:p>
            <a:endParaRPr/>
          </a:p>
        </p:txBody>
      </p:sp>
      <p:sp>
        <p:nvSpPr>
          <p:cNvPr id="33" name="object 33"/>
          <p:cNvSpPr/>
          <p:nvPr/>
        </p:nvSpPr>
        <p:spPr>
          <a:xfrm>
            <a:off x="5053584" y="2145792"/>
            <a:ext cx="242315" cy="1260348"/>
          </a:xfrm>
          <a:prstGeom prst="rect">
            <a:avLst/>
          </a:prstGeom>
          <a:blipFill>
            <a:blip r:embed="rId2" cstate="print"/>
            <a:stretch>
              <a:fillRect/>
            </a:stretch>
          </a:blipFill>
        </p:spPr>
        <p:txBody>
          <a:bodyPr wrap="square" lIns="0" tIns="0" rIns="0" bIns="0" rtlCol="0"/>
          <a:lstStyle/>
          <a:p>
            <a:endParaRPr/>
          </a:p>
        </p:txBody>
      </p:sp>
      <p:sp>
        <p:nvSpPr>
          <p:cNvPr id="34" name="object 34"/>
          <p:cNvSpPr/>
          <p:nvPr/>
        </p:nvSpPr>
        <p:spPr>
          <a:xfrm>
            <a:off x="5174741" y="2311907"/>
            <a:ext cx="0" cy="1031875"/>
          </a:xfrm>
          <a:custGeom>
            <a:avLst/>
            <a:gdLst/>
            <a:ahLst/>
            <a:cxnLst/>
            <a:rect l="l" t="t" r="r" b="b"/>
            <a:pathLst>
              <a:path h="1031875">
                <a:moveTo>
                  <a:pt x="0" y="1031697"/>
                </a:moveTo>
                <a:lnTo>
                  <a:pt x="0" y="0"/>
                </a:lnTo>
              </a:path>
            </a:pathLst>
          </a:custGeom>
          <a:ln w="25908">
            <a:solidFill>
              <a:srgbClr val="544172"/>
            </a:solidFill>
          </a:ln>
        </p:spPr>
        <p:txBody>
          <a:bodyPr wrap="square" lIns="0" tIns="0" rIns="0" bIns="0" rtlCol="0"/>
          <a:lstStyle/>
          <a:p>
            <a:endParaRPr/>
          </a:p>
        </p:txBody>
      </p:sp>
      <p:sp>
        <p:nvSpPr>
          <p:cNvPr id="35" name="object 35"/>
          <p:cNvSpPr/>
          <p:nvPr/>
        </p:nvSpPr>
        <p:spPr>
          <a:xfrm>
            <a:off x="5135879" y="2247138"/>
            <a:ext cx="78105" cy="78105"/>
          </a:xfrm>
          <a:custGeom>
            <a:avLst/>
            <a:gdLst/>
            <a:ahLst/>
            <a:cxnLst/>
            <a:rect l="l" t="t" r="r" b="b"/>
            <a:pathLst>
              <a:path w="78104" h="78105">
                <a:moveTo>
                  <a:pt x="38862" y="0"/>
                </a:moveTo>
                <a:lnTo>
                  <a:pt x="0" y="77724"/>
                </a:lnTo>
                <a:lnTo>
                  <a:pt x="77724" y="77724"/>
                </a:lnTo>
                <a:lnTo>
                  <a:pt x="38862" y="0"/>
                </a:lnTo>
                <a:close/>
              </a:path>
            </a:pathLst>
          </a:custGeom>
          <a:solidFill>
            <a:srgbClr val="544172"/>
          </a:solidFill>
        </p:spPr>
        <p:txBody>
          <a:bodyPr wrap="square" lIns="0" tIns="0" rIns="0" bIns="0" rtlCol="0"/>
          <a:lstStyle/>
          <a:p>
            <a:endParaRPr/>
          </a:p>
        </p:txBody>
      </p:sp>
      <p:sp>
        <p:nvSpPr>
          <p:cNvPr id="36" name="object 36"/>
          <p:cNvSpPr/>
          <p:nvPr/>
        </p:nvSpPr>
        <p:spPr>
          <a:xfrm>
            <a:off x="6268211" y="2167127"/>
            <a:ext cx="242315" cy="1260348"/>
          </a:xfrm>
          <a:prstGeom prst="rect">
            <a:avLst/>
          </a:prstGeom>
          <a:blipFill>
            <a:blip r:embed="rId2" cstate="print"/>
            <a:stretch>
              <a:fillRect/>
            </a:stretch>
          </a:blipFill>
        </p:spPr>
        <p:txBody>
          <a:bodyPr wrap="square" lIns="0" tIns="0" rIns="0" bIns="0" rtlCol="0"/>
          <a:lstStyle/>
          <a:p>
            <a:endParaRPr/>
          </a:p>
        </p:txBody>
      </p:sp>
      <p:sp>
        <p:nvSpPr>
          <p:cNvPr id="37" name="object 37"/>
          <p:cNvSpPr/>
          <p:nvPr/>
        </p:nvSpPr>
        <p:spPr>
          <a:xfrm>
            <a:off x="6389370" y="2333244"/>
            <a:ext cx="0" cy="1031875"/>
          </a:xfrm>
          <a:custGeom>
            <a:avLst/>
            <a:gdLst/>
            <a:ahLst/>
            <a:cxnLst/>
            <a:rect l="l" t="t" r="r" b="b"/>
            <a:pathLst>
              <a:path h="1031875">
                <a:moveTo>
                  <a:pt x="0" y="1031697"/>
                </a:moveTo>
                <a:lnTo>
                  <a:pt x="0" y="0"/>
                </a:lnTo>
              </a:path>
            </a:pathLst>
          </a:custGeom>
          <a:ln w="25908">
            <a:solidFill>
              <a:srgbClr val="544172"/>
            </a:solidFill>
          </a:ln>
        </p:spPr>
        <p:txBody>
          <a:bodyPr wrap="square" lIns="0" tIns="0" rIns="0" bIns="0" rtlCol="0"/>
          <a:lstStyle/>
          <a:p>
            <a:endParaRPr/>
          </a:p>
        </p:txBody>
      </p:sp>
      <p:sp>
        <p:nvSpPr>
          <p:cNvPr id="38" name="object 38"/>
          <p:cNvSpPr/>
          <p:nvPr/>
        </p:nvSpPr>
        <p:spPr>
          <a:xfrm>
            <a:off x="6350508" y="2268473"/>
            <a:ext cx="78105" cy="78105"/>
          </a:xfrm>
          <a:custGeom>
            <a:avLst/>
            <a:gdLst/>
            <a:ahLst/>
            <a:cxnLst/>
            <a:rect l="l" t="t" r="r" b="b"/>
            <a:pathLst>
              <a:path w="78104" h="78105">
                <a:moveTo>
                  <a:pt x="38862" y="0"/>
                </a:moveTo>
                <a:lnTo>
                  <a:pt x="0" y="77724"/>
                </a:lnTo>
                <a:lnTo>
                  <a:pt x="77724" y="77724"/>
                </a:lnTo>
                <a:lnTo>
                  <a:pt x="38862" y="0"/>
                </a:lnTo>
                <a:close/>
              </a:path>
            </a:pathLst>
          </a:custGeom>
          <a:solidFill>
            <a:srgbClr val="544172"/>
          </a:solidFill>
        </p:spPr>
        <p:txBody>
          <a:bodyPr wrap="square" lIns="0" tIns="0" rIns="0" bIns="0" rtlCol="0"/>
          <a:lstStyle/>
          <a:p>
            <a:endParaRPr/>
          </a:p>
        </p:txBody>
      </p:sp>
      <p:sp>
        <p:nvSpPr>
          <p:cNvPr id="39" name="object 39"/>
          <p:cNvSpPr/>
          <p:nvPr/>
        </p:nvSpPr>
        <p:spPr>
          <a:xfrm>
            <a:off x="1671066" y="3339846"/>
            <a:ext cx="1290955" cy="516890"/>
          </a:xfrm>
          <a:custGeom>
            <a:avLst/>
            <a:gdLst/>
            <a:ahLst/>
            <a:cxnLst/>
            <a:rect l="l" t="t" r="r" b="b"/>
            <a:pathLst>
              <a:path w="1290955" h="516889">
                <a:moveTo>
                  <a:pt x="1032510" y="0"/>
                </a:moveTo>
                <a:lnTo>
                  <a:pt x="0" y="0"/>
                </a:lnTo>
                <a:lnTo>
                  <a:pt x="258318" y="258318"/>
                </a:lnTo>
                <a:lnTo>
                  <a:pt x="0" y="516636"/>
                </a:lnTo>
                <a:lnTo>
                  <a:pt x="1032510" y="516636"/>
                </a:lnTo>
                <a:lnTo>
                  <a:pt x="1290828" y="258318"/>
                </a:lnTo>
                <a:lnTo>
                  <a:pt x="1032510" y="0"/>
                </a:lnTo>
                <a:close/>
              </a:path>
            </a:pathLst>
          </a:custGeom>
          <a:solidFill>
            <a:srgbClr val="4FA04B"/>
          </a:solidFill>
        </p:spPr>
        <p:txBody>
          <a:bodyPr wrap="square" lIns="0" tIns="0" rIns="0" bIns="0" rtlCol="0"/>
          <a:lstStyle/>
          <a:p>
            <a:endParaRPr/>
          </a:p>
        </p:txBody>
      </p:sp>
      <p:sp>
        <p:nvSpPr>
          <p:cNvPr id="40" name="object 40"/>
          <p:cNvSpPr/>
          <p:nvPr/>
        </p:nvSpPr>
        <p:spPr>
          <a:xfrm>
            <a:off x="1671066" y="3339846"/>
            <a:ext cx="1290955" cy="516890"/>
          </a:xfrm>
          <a:custGeom>
            <a:avLst/>
            <a:gdLst/>
            <a:ahLst/>
            <a:cxnLst/>
            <a:rect l="l" t="t" r="r" b="b"/>
            <a:pathLst>
              <a:path w="1290955" h="516889">
                <a:moveTo>
                  <a:pt x="0" y="0"/>
                </a:moveTo>
                <a:lnTo>
                  <a:pt x="1032510" y="0"/>
                </a:lnTo>
                <a:lnTo>
                  <a:pt x="1290828" y="258318"/>
                </a:lnTo>
                <a:lnTo>
                  <a:pt x="1032510" y="516636"/>
                </a:lnTo>
                <a:lnTo>
                  <a:pt x="0" y="516636"/>
                </a:lnTo>
                <a:lnTo>
                  <a:pt x="258318" y="258318"/>
                </a:lnTo>
                <a:lnTo>
                  <a:pt x="0" y="0"/>
                </a:lnTo>
                <a:close/>
              </a:path>
            </a:pathLst>
          </a:custGeom>
          <a:ln w="25908">
            <a:solidFill>
              <a:srgbClr val="FFFFFF"/>
            </a:solidFill>
          </a:ln>
        </p:spPr>
        <p:txBody>
          <a:bodyPr wrap="square" lIns="0" tIns="0" rIns="0" bIns="0" rtlCol="0"/>
          <a:lstStyle/>
          <a:p>
            <a:endParaRPr/>
          </a:p>
        </p:txBody>
      </p:sp>
      <p:sp>
        <p:nvSpPr>
          <p:cNvPr id="41" name="object 41"/>
          <p:cNvSpPr txBox="1"/>
          <p:nvPr/>
        </p:nvSpPr>
        <p:spPr>
          <a:xfrm>
            <a:off x="2026907" y="3378580"/>
            <a:ext cx="641350" cy="393700"/>
          </a:xfrm>
          <a:prstGeom prst="rect">
            <a:avLst/>
          </a:prstGeom>
        </p:spPr>
        <p:txBody>
          <a:bodyPr vert="horz" wrap="square" lIns="0" tIns="0" rIns="0" bIns="0" rtlCol="0">
            <a:spAutoFit/>
          </a:bodyPr>
          <a:lstStyle/>
          <a:p>
            <a:pPr marL="12700">
              <a:lnSpc>
                <a:spcPct val="100000"/>
              </a:lnSpc>
            </a:pPr>
            <a:r>
              <a:rPr sz="2400" spc="-5" dirty="0">
                <a:solidFill>
                  <a:srgbClr val="FFFFFF"/>
                </a:solidFill>
                <a:latin typeface="Calibri"/>
                <a:cs typeface="Calibri"/>
              </a:rPr>
              <a:t>2011</a:t>
            </a:r>
            <a:endParaRPr sz="2400">
              <a:latin typeface="Calibri"/>
              <a:cs typeface="Calibri"/>
            </a:endParaRPr>
          </a:p>
        </p:txBody>
      </p:sp>
      <p:sp>
        <p:nvSpPr>
          <p:cNvPr id="42" name="object 42"/>
          <p:cNvSpPr/>
          <p:nvPr/>
        </p:nvSpPr>
        <p:spPr>
          <a:xfrm>
            <a:off x="3737609" y="3339846"/>
            <a:ext cx="1290955" cy="516890"/>
          </a:xfrm>
          <a:custGeom>
            <a:avLst/>
            <a:gdLst/>
            <a:ahLst/>
            <a:cxnLst/>
            <a:rect l="l" t="t" r="r" b="b"/>
            <a:pathLst>
              <a:path w="1290954" h="516889">
                <a:moveTo>
                  <a:pt x="1032510" y="0"/>
                </a:moveTo>
                <a:lnTo>
                  <a:pt x="0" y="0"/>
                </a:lnTo>
                <a:lnTo>
                  <a:pt x="258318" y="258318"/>
                </a:lnTo>
                <a:lnTo>
                  <a:pt x="0" y="516636"/>
                </a:lnTo>
                <a:lnTo>
                  <a:pt x="1032510" y="516636"/>
                </a:lnTo>
                <a:lnTo>
                  <a:pt x="1290828" y="258318"/>
                </a:lnTo>
                <a:lnTo>
                  <a:pt x="1032510" y="0"/>
                </a:lnTo>
                <a:close/>
              </a:path>
            </a:pathLst>
          </a:custGeom>
          <a:solidFill>
            <a:srgbClr val="4FA04B"/>
          </a:solidFill>
        </p:spPr>
        <p:txBody>
          <a:bodyPr wrap="square" lIns="0" tIns="0" rIns="0" bIns="0" rtlCol="0"/>
          <a:lstStyle/>
          <a:p>
            <a:endParaRPr/>
          </a:p>
        </p:txBody>
      </p:sp>
      <p:sp>
        <p:nvSpPr>
          <p:cNvPr id="43" name="object 43"/>
          <p:cNvSpPr/>
          <p:nvPr/>
        </p:nvSpPr>
        <p:spPr>
          <a:xfrm>
            <a:off x="3737609" y="3339846"/>
            <a:ext cx="1290955" cy="516890"/>
          </a:xfrm>
          <a:custGeom>
            <a:avLst/>
            <a:gdLst/>
            <a:ahLst/>
            <a:cxnLst/>
            <a:rect l="l" t="t" r="r" b="b"/>
            <a:pathLst>
              <a:path w="1290954" h="516889">
                <a:moveTo>
                  <a:pt x="0" y="0"/>
                </a:moveTo>
                <a:lnTo>
                  <a:pt x="1032510" y="0"/>
                </a:lnTo>
                <a:lnTo>
                  <a:pt x="1290828" y="258318"/>
                </a:lnTo>
                <a:lnTo>
                  <a:pt x="1032510" y="516636"/>
                </a:lnTo>
                <a:lnTo>
                  <a:pt x="0" y="516636"/>
                </a:lnTo>
                <a:lnTo>
                  <a:pt x="258318" y="258318"/>
                </a:lnTo>
                <a:lnTo>
                  <a:pt x="0" y="0"/>
                </a:lnTo>
                <a:close/>
              </a:path>
            </a:pathLst>
          </a:custGeom>
          <a:ln w="25908">
            <a:solidFill>
              <a:srgbClr val="FFFFFF"/>
            </a:solidFill>
          </a:ln>
        </p:spPr>
        <p:txBody>
          <a:bodyPr wrap="square" lIns="0" tIns="0" rIns="0" bIns="0" rtlCol="0"/>
          <a:lstStyle/>
          <a:p>
            <a:endParaRPr/>
          </a:p>
        </p:txBody>
      </p:sp>
      <p:sp>
        <p:nvSpPr>
          <p:cNvPr id="44" name="object 44"/>
          <p:cNvSpPr/>
          <p:nvPr/>
        </p:nvSpPr>
        <p:spPr>
          <a:xfrm>
            <a:off x="6837426" y="3339846"/>
            <a:ext cx="1290955" cy="516890"/>
          </a:xfrm>
          <a:custGeom>
            <a:avLst/>
            <a:gdLst/>
            <a:ahLst/>
            <a:cxnLst/>
            <a:rect l="l" t="t" r="r" b="b"/>
            <a:pathLst>
              <a:path w="1290954" h="516889">
                <a:moveTo>
                  <a:pt x="1032510" y="0"/>
                </a:moveTo>
                <a:lnTo>
                  <a:pt x="0" y="0"/>
                </a:lnTo>
                <a:lnTo>
                  <a:pt x="258318" y="258318"/>
                </a:lnTo>
                <a:lnTo>
                  <a:pt x="0" y="516636"/>
                </a:lnTo>
                <a:lnTo>
                  <a:pt x="1032510" y="516636"/>
                </a:lnTo>
                <a:lnTo>
                  <a:pt x="1290828" y="258318"/>
                </a:lnTo>
                <a:lnTo>
                  <a:pt x="1032510" y="0"/>
                </a:lnTo>
                <a:close/>
              </a:path>
            </a:pathLst>
          </a:custGeom>
          <a:solidFill>
            <a:srgbClr val="4FA04B"/>
          </a:solidFill>
        </p:spPr>
        <p:txBody>
          <a:bodyPr wrap="square" lIns="0" tIns="0" rIns="0" bIns="0" rtlCol="0"/>
          <a:lstStyle/>
          <a:p>
            <a:endParaRPr/>
          </a:p>
        </p:txBody>
      </p:sp>
      <p:sp>
        <p:nvSpPr>
          <p:cNvPr id="45" name="object 45"/>
          <p:cNvSpPr/>
          <p:nvPr/>
        </p:nvSpPr>
        <p:spPr>
          <a:xfrm>
            <a:off x="6837426" y="3339846"/>
            <a:ext cx="1290955" cy="516890"/>
          </a:xfrm>
          <a:custGeom>
            <a:avLst/>
            <a:gdLst/>
            <a:ahLst/>
            <a:cxnLst/>
            <a:rect l="l" t="t" r="r" b="b"/>
            <a:pathLst>
              <a:path w="1290954" h="516889">
                <a:moveTo>
                  <a:pt x="0" y="0"/>
                </a:moveTo>
                <a:lnTo>
                  <a:pt x="1032510" y="0"/>
                </a:lnTo>
                <a:lnTo>
                  <a:pt x="1290828" y="258318"/>
                </a:lnTo>
                <a:lnTo>
                  <a:pt x="1032510" y="516636"/>
                </a:lnTo>
                <a:lnTo>
                  <a:pt x="0" y="516636"/>
                </a:lnTo>
                <a:lnTo>
                  <a:pt x="258318" y="258318"/>
                </a:lnTo>
                <a:lnTo>
                  <a:pt x="0" y="0"/>
                </a:lnTo>
                <a:close/>
              </a:path>
            </a:pathLst>
          </a:custGeom>
          <a:ln w="25908">
            <a:solidFill>
              <a:srgbClr val="FFFFFF"/>
            </a:solidFill>
          </a:ln>
        </p:spPr>
        <p:txBody>
          <a:bodyPr wrap="square" lIns="0" tIns="0" rIns="0" bIns="0" rtlCol="0"/>
          <a:lstStyle/>
          <a:p>
            <a:endParaRPr/>
          </a:p>
        </p:txBody>
      </p:sp>
      <p:sp>
        <p:nvSpPr>
          <p:cNvPr id="46" name="object 46"/>
          <p:cNvSpPr txBox="1"/>
          <p:nvPr/>
        </p:nvSpPr>
        <p:spPr>
          <a:xfrm>
            <a:off x="7193406" y="3378580"/>
            <a:ext cx="641350" cy="393700"/>
          </a:xfrm>
          <a:prstGeom prst="rect">
            <a:avLst/>
          </a:prstGeom>
        </p:spPr>
        <p:txBody>
          <a:bodyPr vert="horz" wrap="square" lIns="0" tIns="0" rIns="0" bIns="0" rtlCol="0">
            <a:spAutoFit/>
          </a:bodyPr>
          <a:lstStyle/>
          <a:p>
            <a:pPr marL="12700">
              <a:lnSpc>
                <a:spcPct val="100000"/>
              </a:lnSpc>
            </a:pPr>
            <a:r>
              <a:rPr sz="2400" spc="-5" dirty="0">
                <a:solidFill>
                  <a:srgbClr val="FFFFFF"/>
                </a:solidFill>
                <a:latin typeface="Calibri"/>
                <a:cs typeface="Calibri"/>
              </a:rPr>
              <a:t>2016</a:t>
            </a:r>
            <a:endParaRPr sz="2400">
              <a:latin typeface="Calibri"/>
              <a:cs typeface="Calibri"/>
            </a:endParaRPr>
          </a:p>
        </p:txBody>
      </p:sp>
      <p:sp>
        <p:nvSpPr>
          <p:cNvPr id="47" name="object 47"/>
          <p:cNvSpPr/>
          <p:nvPr/>
        </p:nvSpPr>
        <p:spPr>
          <a:xfrm>
            <a:off x="4360164" y="3800855"/>
            <a:ext cx="242315" cy="1258824"/>
          </a:xfrm>
          <a:prstGeom prst="rect">
            <a:avLst/>
          </a:prstGeom>
          <a:blipFill>
            <a:blip r:embed="rId3" cstate="print"/>
            <a:stretch>
              <a:fillRect/>
            </a:stretch>
          </a:blipFill>
        </p:spPr>
        <p:txBody>
          <a:bodyPr wrap="square" lIns="0" tIns="0" rIns="0" bIns="0" rtlCol="0"/>
          <a:lstStyle/>
          <a:p>
            <a:endParaRPr/>
          </a:p>
        </p:txBody>
      </p:sp>
      <p:sp>
        <p:nvSpPr>
          <p:cNvPr id="48" name="object 48"/>
          <p:cNvSpPr/>
          <p:nvPr/>
        </p:nvSpPr>
        <p:spPr>
          <a:xfrm>
            <a:off x="4481321" y="3822953"/>
            <a:ext cx="0" cy="1031875"/>
          </a:xfrm>
          <a:custGeom>
            <a:avLst/>
            <a:gdLst/>
            <a:ahLst/>
            <a:cxnLst/>
            <a:rect l="l" t="t" r="r" b="b"/>
            <a:pathLst>
              <a:path h="1031875">
                <a:moveTo>
                  <a:pt x="0" y="0"/>
                </a:moveTo>
                <a:lnTo>
                  <a:pt x="0" y="1031697"/>
                </a:lnTo>
              </a:path>
            </a:pathLst>
          </a:custGeom>
          <a:ln w="25908">
            <a:solidFill>
              <a:srgbClr val="544172"/>
            </a:solidFill>
          </a:ln>
        </p:spPr>
        <p:txBody>
          <a:bodyPr wrap="square" lIns="0" tIns="0" rIns="0" bIns="0" rtlCol="0"/>
          <a:lstStyle/>
          <a:p>
            <a:endParaRPr/>
          </a:p>
        </p:txBody>
      </p:sp>
      <p:sp>
        <p:nvSpPr>
          <p:cNvPr id="49" name="object 49"/>
          <p:cNvSpPr/>
          <p:nvPr/>
        </p:nvSpPr>
        <p:spPr>
          <a:xfrm>
            <a:off x="4442459" y="4841697"/>
            <a:ext cx="78105" cy="78105"/>
          </a:xfrm>
          <a:custGeom>
            <a:avLst/>
            <a:gdLst/>
            <a:ahLst/>
            <a:cxnLst/>
            <a:rect l="l" t="t" r="r" b="b"/>
            <a:pathLst>
              <a:path w="78104" h="78104">
                <a:moveTo>
                  <a:pt x="77724" y="0"/>
                </a:moveTo>
                <a:lnTo>
                  <a:pt x="0" y="0"/>
                </a:lnTo>
                <a:lnTo>
                  <a:pt x="38862" y="77724"/>
                </a:lnTo>
                <a:lnTo>
                  <a:pt x="77724" y="0"/>
                </a:lnTo>
                <a:close/>
              </a:path>
            </a:pathLst>
          </a:custGeom>
          <a:solidFill>
            <a:srgbClr val="544172"/>
          </a:solidFill>
        </p:spPr>
        <p:txBody>
          <a:bodyPr wrap="square" lIns="0" tIns="0" rIns="0" bIns="0" rtlCol="0"/>
          <a:lstStyle/>
          <a:p>
            <a:endParaRPr/>
          </a:p>
        </p:txBody>
      </p:sp>
      <p:sp>
        <p:nvSpPr>
          <p:cNvPr id="50" name="object 50"/>
          <p:cNvSpPr/>
          <p:nvPr/>
        </p:nvSpPr>
        <p:spPr>
          <a:xfrm>
            <a:off x="5349240" y="3797808"/>
            <a:ext cx="242315" cy="1258824"/>
          </a:xfrm>
          <a:prstGeom prst="rect">
            <a:avLst/>
          </a:prstGeom>
          <a:blipFill>
            <a:blip r:embed="rId3" cstate="print"/>
            <a:stretch>
              <a:fillRect/>
            </a:stretch>
          </a:blipFill>
        </p:spPr>
        <p:txBody>
          <a:bodyPr wrap="square" lIns="0" tIns="0" rIns="0" bIns="0" rtlCol="0"/>
          <a:lstStyle/>
          <a:p>
            <a:endParaRPr/>
          </a:p>
        </p:txBody>
      </p:sp>
      <p:sp>
        <p:nvSpPr>
          <p:cNvPr id="51" name="object 51"/>
          <p:cNvSpPr/>
          <p:nvPr/>
        </p:nvSpPr>
        <p:spPr>
          <a:xfrm>
            <a:off x="5470397" y="3819905"/>
            <a:ext cx="0" cy="1031875"/>
          </a:xfrm>
          <a:custGeom>
            <a:avLst/>
            <a:gdLst/>
            <a:ahLst/>
            <a:cxnLst/>
            <a:rect l="l" t="t" r="r" b="b"/>
            <a:pathLst>
              <a:path h="1031875">
                <a:moveTo>
                  <a:pt x="0" y="0"/>
                </a:moveTo>
                <a:lnTo>
                  <a:pt x="0" y="1031697"/>
                </a:lnTo>
              </a:path>
            </a:pathLst>
          </a:custGeom>
          <a:ln w="25908">
            <a:solidFill>
              <a:srgbClr val="544172"/>
            </a:solidFill>
          </a:ln>
        </p:spPr>
        <p:txBody>
          <a:bodyPr wrap="square" lIns="0" tIns="0" rIns="0" bIns="0" rtlCol="0"/>
          <a:lstStyle/>
          <a:p>
            <a:endParaRPr/>
          </a:p>
        </p:txBody>
      </p:sp>
      <p:sp>
        <p:nvSpPr>
          <p:cNvPr id="52" name="object 52"/>
          <p:cNvSpPr/>
          <p:nvPr/>
        </p:nvSpPr>
        <p:spPr>
          <a:xfrm>
            <a:off x="5431535" y="4838649"/>
            <a:ext cx="78105" cy="78105"/>
          </a:xfrm>
          <a:custGeom>
            <a:avLst/>
            <a:gdLst/>
            <a:ahLst/>
            <a:cxnLst/>
            <a:rect l="l" t="t" r="r" b="b"/>
            <a:pathLst>
              <a:path w="78104" h="78104">
                <a:moveTo>
                  <a:pt x="77724" y="0"/>
                </a:moveTo>
                <a:lnTo>
                  <a:pt x="0" y="0"/>
                </a:lnTo>
                <a:lnTo>
                  <a:pt x="38862" y="77724"/>
                </a:lnTo>
                <a:lnTo>
                  <a:pt x="77724" y="0"/>
                </a:lnTo>
                <a:close/>
              </a:path>
            </a:pathLst>
          </a:custGeom>
          <a:solidFill>
            <a:srgbClr val="544172"/>
          </a:solidFill>
        </p:spPr>
        <p:txBody>
          <a:bodyPr wrap="square" lIns="0" tIns="0" rIns="0" bIns="0" rtlCol="0"/>
          <a:lstStyle/>
          <a:p>
            <a:endParaRPr/>
          </a:p>
        </p:txBody>
      </p:sp>
      <p:sp>
        <p:nvSpPr>
          <p:cNvPr id="53" name="object 53"/>
          <p:cNvSpPr/>
          <p:nvPr/>
        </p:nvSpPr>
        <p:spPr>
          <a:xfrm>
            <a:off x="6894576" y="3800855"/>
            <a:ext cx="242316" cy="1258824"/>
          </a:xfrm>
          <a:prstGeom prst="rect">
            <a:avLst/>
          </a:prstGeom>
          <a:blipFill>
            <a:blip r:embed="rId3" cstate="print"/>
            <a:stretch>
              <a:fillRect/>
            </a:stretch>
          </a:blipFill>
        </p:spPr>
        <p:txBody>
          <a:bodyPr wrap="square" lIns="0" tIns="0" rIns="0" bIns="0" rtlCol="0"/>
          <a:lstStyle/>
          <a:p>
            <a:endParaRPr/>
          </a:p>
        </p:txBody>
      </p:sp>
      <p:sp>
        <p:nvSpPr>
          <p:cNvPr id="54" name="object 54"/>
          <p:cNvSpPr/>
          <p:nvPr/>
        </p:nvSpPr>
        <p:spPr>
          <a:xfrm>
            <a:off x="7015733" y="3822953"/>
            <a:ext cx="0" cy="1031875"/>
          </a:xfrm>
          <a:custGeom>
            <a:avLst/>
            <a:gdLst/>
            <a:ahLst/>
            <a:cxnLst/>
            <a:rect l="l" t="t" r="r" b="b"/>
            <a:pathLst>
              <a:path h="1031875">
                <a:moveTo>
                  <a:pt x="0" y="0"/>
                </a:moveTo>
                <a:lnTo>
                  <a:pt x="0" y="1031697"/>
                </a:lnTo>
              </a:path>
            </a:pathLst>
          </a:custGeom>
          <a:ln w="25908">
            <a:solidFill>
              <a:srgbClr val="544172"/>
            </a:solidFill>
          </a:ln>
        </p:spPr>
        <p:txBody>
          <a:bodyPr wrap="square" lIns="0" tIns="0" rIns="0" bIns="0" rtlCol="0"/>
          <a:lstStyle/>
          <a:p>
            <a:endParaRPr/>
          </a:p>
        </p:txBody>
      </p:sp>
      <p:sp>
        <p:nvSpPr>
          <p:cNvPr id="55" name="object 55"/>
          <p:cNvSpPr/>
          <p:nvPr/>
        </p:nvSpPr>
        <p:spPr>
          <a:xfrm>
            <a:off x="6976871" y="4841697"/>
            <a:ext cx="78105" cy="78105"/>
          </a:xfrm>
          <a:custGeom>
            <a:avLst/>
            <a:gdLst/>
            <a:ahLst/>
            <a:cxnLst/>
            <a:rect l="l" t="t" r="r" b="b"/>
            <a:pathLst>
              <a:path w="78104" h="78104">
                <a:moveTo>
                  <a:pt x="77724" y="0"/>
                </a:moveTo>
                <a:lnTo>
                  <a:pt x="0" y="0"/>
                </a:lnTo>
                <a:lnTo>
                  <a:pt x="38862" y="77724"/>
                </a:lnTo>
                <a:lnTo>
                  <a:pt x="77724" y="0"/>
                </a:lnTo>
                <a:close/>
              </a:path>
            </a:pathLst>
          </a:custGeom>
          <a:solidFill>
            <a:srgbClr val="544172"/>
          </a:solidFill>
        </p:spPr>
        <p:txBody>
          <a:bodyPr wrap="square" lIns="0" tIns="0" rIns="0" bIns="0" rtlCol="0"/>
          <a:lstStyle/>
          <a:p>
            <a:endParaRPr/>
          </a:p>
        </p:txBody>
      </p:sp>
      <p:sp>
        <p:nvSpPr>
          <p:cNvPr id="56" name="object 56"/>
          <p:cNvSpPr txBox="1"/>
          <p:nvPr/>
        </p:nvSpPr>
        <p:spPr>
          <a:xfrm>
            <a:off x="393626" y="1418120"/>
            <a:ext cx="1040130" cy="773430"/>
          </a:xfrm>
          <a:prstGeom prst="rect">
            <a:avLst/>
          </a:prstGeom>
        </p:spPr>
        <p:txBody>
          <a:bodyPr vert="horz" wrap="square" lIns="0" tIns="0" rIns="0" bIns="0" rtlCol="0">
            <a:spAutoFit/>
          </a:bodyPr>
          <a:lstStyle/>
          <a:p>
            <a:pPr marL="12065" marR="5080" indent="-635" algn="ctr">
              <a:lnSpc>
                <a:spcPct val="100000"/>
              </a:lnSpc>
            </a:pPr>
            <a:r>
              <a:rPr sz="1000" b="1" spc="-5" dirty="0">
                <a:solidFill>
                  <a:srgbClr val="5C5A8A"/>
                </a:solidFill>
                <a:latin typeface="Arial"/>
                <a:cs typeface="Arial"/>
              </a:rPr>
              <a:t>Input from</a:t>
            </a:r>
            <a:r>
              <a:rPr sz="1000" b="1" spc="-60" dirty="0">
                <a:solidFill>
                  <a:srgbClr val="5C5A8A"/>
                </a:solidFill>
                <a:latin typeface="Arial"/>
                <a:cs typeface="Arial"/>
              </a:rPr>
              <a:t> </a:t>
            </a:r>
            <a:r>
              <a:rPr sz="1000" b="1" spc="-5" dirty="0">
                <a:solidFill>
                  <a:srgbClr val="5C5A8A"/>
                </a:solidFill>
                <a:latin typeface="Arial"/>
                <a:cs typeface="Arial"/>
              </a:rPr>
              <a:t>multi-  </a:t>
            </a:r>
            <a:r>
              <a:rPr sz="1000" b="1" spc="-10" dirty="0">
                <a:solidFill>
                  <a:srgbClr val="5C5A8A"/>
                </a:solidFill>
                <a:latin typeface="Arial"/>
                <a:cs typeface="Arial"/>
              </a:rPr>
              <a:t>stakeholder  </a:t>
            </a:r>
            <a:r>
              <a:rPr sz="1000" b="1" spc="-5" dirty="0">
                <a:solidFill>
                  <a:srgbClr val="5C5A8A"/>
                </a:solidFill>
                <a:latin typeface="Arial"/>
                <a:cs typeface="Arial"/>
              </a:rPr>
              <a:t>organizations</a:t>
            </a:r>
            <a:r>
              <a:rPr sz="1000" b="1" spc="-75" dirty="0">
                <a:solidFill>
                  <a:srgbClr val="5C5A8A"/>
                </a:solidFill>
                <a:latin typeface="Arial"/>
                <a:cs typeface="Arial"/>
              </a:rPr>
              <a:t> </a:t>
            </a:r>
            <a:r>
              <a:rPr sz="1000" b="1" spc="-5" dirty="0">
                <a:solidFill>
                  <a:srgbClr val="5C5A8A"/>
                </a:solidFill>
                <a:latin typeface="Arial"/>
                <a:cs typeface="Arial"/>
              </a:rPr>
              <a:t>on  National Quality  Strategy</a:t>
            </a:r>
            <a:endParaRPr sz="1000">
              <a:latin typeface="Arial"/>
              <a:cs typeface="Arial"/>
            </a:endParaRPr>
          </a:p>
        </p:txBody>
      </p:sp>
      <p:sp>
        <p:nvSpPr>
          <p:cNvPr id="57" name="object 57"/>
          <p:cNvSpPr txBox="1"/>
          <p:nvPr/>
        </p:nvSpPr>
        <p:spPr>
          <a:xfrm>
            <a:off x="1536484" y="1183728"/>
            <a:ext cx="991235" cy="468630"/>
          </a:xfrm>
          <a:prstGeom prst="rect">
            <a:avLst/>
          </a:prstGeom>
        </p:spPr>
        <p:txBody>
          <a:bodyPr vert="horz" wrap="square" lIns="0" tIns="0" rIns="0" bIns="0" rtlCol="0">
            <a:spAutoFit/>
          </a:bodyPr>
          <a:lstStyle/>
          <a:p>
            <a:pPr marL="12700" marR="5080" algn="ctr">
              <a:lnSpc>
                <a:spcPct val="100000"/>
              </a:lnSpc>
            </a:pPr>
            <a:r>
              <a:rPr sz="1000" b="1" spc="-5" dirty="0">
                <a:solidFill>
                  <a:srgbClr val="5C5A8A"/>
                </a:solidFill>
                <a:latin typeface="Arial"/>
                <a:cs typeface="Arial"/>
              </a:rPr>
              <a:t>National</a:t>
            </a:r>
            <a:r>
              <a:rPr sz="1000" b="1" spc="-80" dirty="0">
                <a:solidFill>
                  <a:srgbClr val="5C5A8A"/>
                </a:solidFill>
                <a:latin typeface="Arial"/>
                <a:cs typeface="Arial"/>
              </a:rPr>
              <a:t> </a:t>
            </a:r>
            <a:r>
              <a:rPr sz="1000" b="1" spc="-5" dirty="0">
                <a:solidFill>
                  <a:srgbClr val="5C5A8A"/>
                </a:solidFill>
                <a:latin typeface="Arial"/>
                <a:cs typeface="Arial"/>
              </a:rPr>
              <a:t>Quality  Strategy  published</a:t>
            </a:r>
            <a:endParaRPr sz="1000">
              <a:latin typeface="Arial"/>
              <a:cs typeface="Arial"/>
            </a:endParaRPr>
          </a:p>
        </p:txBody>
      </p:sp>
      <p:sp>
        <p:nvSpPr>
          <p:cNvPr id="58" name="object 58"/>
          <p:cNvSpPr/>
          <p:nvPr/>
        </p:nvSpPr>
        <p:spPr>
          <a:xfrm>
            <a:off x="1679448" y="1624583"/>
            <a:ext cx="621792" cy="577595"/>
          </a:xfrm>
          <a:prstGeom prst="rect">
            <a:avLst/>
          </a:prstGeom>
          <a:blipFill>
            <a:blip r:embed="rId4" cstate="print"/>
            <a:stretch>
              <a:fillRect/>
            </a:stretch>
          </a:blipFill>
        </p:spPr>
        <p:txBody>
          <a:bodyPr wrap="square" lIns="0" tIns="0" rIns="0" bIns="0" rtlCol="0"/>
          <a:lstStyle/>
          <a:p>
            <a:endParaRPr/>
          </a:p>
        </p:txBody>
      </p:sp>
      <p:sp>
        <p:nvSpPr>
          <p:cNvPr id="59" name="object 59"/>
          <p:cNvSpPr txBox="1"/>
          <p:nvPr/>
        </p:nvSpPr>
        <p:spPr>
          <a:xfrm>
            <a:off x="2184031" y="4365332"/>
            <a:ext cx="727710" cy="468630"/>
          </a:xfrm>
          <a:prstGeom prst="rect">
            <a:avLst/>
          </a:prstGeom>
        </p:spPr>
        <p:txBody>
          <a:bodyPr vert="horz" wrap="square" lIns="0" tIns="0" rIns="0" bIns="0" rtlCol="0">
            <a:spAutoFit/>
          </a:bodyPr>
          <a:lstStyle/>
          <a:p>
            <a:pPr marL="12700" marR="5080" algn="just">
              <a:lnSpc>
                <a:spcPct val="100000"/>
              </a:lnSpc>
            </a:pPr>
            <a:r>
              <a:rPr sz="1000" b="1" spc="-10" dirty="0">
                <a:solidFill>
                  <a:srgbClr val="5C5A8A"/>
                </a:solidFill>
                <a:latin typeface="Arial"/>
                <a:cs typeface="Arial"/>
              </a:rPr>
              <a:t>Par</a:t>
            </a:r>
            <a:r>
              <a:rPr sz="1000" b="1" spc="-5" dirty="0">
                <a:solidFill>
                  <a:srgbClr val="5C5A8A"/>
                </a:solidFill>
                <a:latin typeface="Arial"/>
                <a:cs typeface="Arial"/>
              </a:rPr>
              <a:t>tn</a:t>
            </a:r>
            <a:r>
              <a:rPr sz="1000" b="1" spc="-10" dirty="0">
                <a:solidFill>
                  <a:srgbClr val="5C5A8A"/>
                </a:solidFill>
                <a:latin typeface="Arial"/>
                <a:cs typeface="Arial"/>
              </a:rPr>
              <a:t>ers</a:t>
            </a:r>
            <a:r>
              <a:rPr sz="1000" b="1" spc="-5" dirty="0">
                <a:solidFill>
                  <a:srgbClr val="5C5A8A"/>
                </a:solidFill>
                <a:latin typeface="Arial"/>
                <a:cs typeface="Arial"/>
              </a:rPr>
              <a:t>h</a:t>
            </a:r>
            <a:r>
              <a:rPr sz="1000" b="1" spc="-10" dirty="0">
                <a:solidFill>
                  <a:srgbClr val="5C5A8A"/>
                </a:solidFill>
                <a:latin typeface="Arial"/>
                <a:cs typeface="Arial"/>
              </a:rPr>
              <a:t>i</a:t>
            </a:r>
            <a:r>
              <a:rPr sz="1000" b="1" spc="-5" dirty="0">
                <a:solidFill>
                  <a:srgbClr val="5C5A8A"/>
                </a:solidFill>
                <a:latin typeface="Arial"/>
                <a:cs typeface="Arial"/>
              </a:rPr>
              <a:t>p  for</a:t>
            </a:r>
            <a:r>
              <a:rPr sz="1000" b="1" spc="-75" dirty="0">
                <a:solidFill>
                  <a:srgbClr val="5C5A8A"/>
                </a:solidFill>
                <a:latin typeface="Arial"/>
                <a:cs typeface="Arial"/>
              </a:rPr>
              <a:t> </a:t>
            </a:r>
            <a:r>
              <a:rPr sz="1000" b="1" spc="-5" dirty="0">
                <a:solidFill>
                  <a:srgbClr val="5C5A8A"/>
                </a:solidFill>
                <a:latin typeface="Arial"/>
                <a:cs typeface="Arial"/>
              </a:rPr>
              <a:t>Patients  begins</a:t>
            </a:r>
            <a:endParaRPr sz="1000">
              <a:latin typeface="Arial"/>
              <a:cs typeface="Arial"/>
            </a:endParaRPr>
          </a:p>
        </p:txBody>
      </p:sp>
      <p:sp>
        <p:nvSpPr>
          <p:cNvPr id="60" name="object 60"/>
          <p:cNvSpPr/>
          <p:nvPr/>
        </p:nvSpPr>
        <p:spPr>
          <a:xfrm>
            <a:off x="2055876" y="4876800"/>
            <a:ext cx="717804" cy="637032"/>
          </a:xfrm>
          <a:prstGeom prst="rect">
            <a:avLst/>
          </a:prstGeom>
          <a:blipFill>
            <a:blip r:embed="rId5" cstate="print"/>
            <a:stretch>
              <a:fillRect/>
            </a:stretch>
          </a:blipFill>
        </p:spPr>
        <p:txBody>
          <a:bodyPr wrap="square" lIns="0" tIns="0" rIns="0" bIns="0" rtlCol="0"/>
          <a:lstStyle/>
          <a:p>
            <a:endParaRPr/>
          </a:p>
        </p:txBody>
      </p:sp>
      <p:sp>
        <p:nvSpPr>
          <p:cNvPr id="61" name="object 61"/>
          <p:cNvSpPr txBox="1"/>
          <p:nvPr/>
        </p:nvSpPr>
        <p:spPr>
          <a:xfrm>
            <a:off x="2930588" y="1305940"/>
            <a:ext cx="434340" cy="468630"/>
          </a:xfrm>
          <a:prstGeom prst="rect">
            <a:avLst/>
          </a:prstGeom>
        </p:spPr>
        <p:txBody>
          <a:bodyPr vert="horz" wrap="square" lIns="0" tIns="0" rIns="0" bIns="0" rtlCol="0">
            <a:spAutoFit/>
          </a:bodyPr>
          <a:lstStyle/>
          <a:p>
            <a:pPr marL="12700" marR="5080" algn="just">
              <a:lnSpc>
                <a:spcPct val="100000"/>
              </a:lnSpc>
            </a:pPr>
            <a:r>
              <a:rPr sz="1000" b="1" spc="10" dirty="0">
                <a:solidFill>
                  <a:srgbClr val="5C5A8A"/>
                </a:solidFill>
                <a:latin typeface="Arial"/>
                <a:cs typeface="Arial"/>
              </a:rPr>
              <a:t>M</a:t>
            </a:r>
            <a:r>
              <a:rPr sz="1000" b="1" spc="-10" dirty="0">
                <a:solidFill>
                  <a:srgbClr val="5C5A8A"/>
                </a:solidFill>
                <a:latin typeface="Arial"/>
                <a:cs typeface="Arial"/>
              </a:rPr>
              <a:t>illi</a:t>
            </a:r>
            <a:r>
              <a:rPr sz="1000" b="1" spc="-5" dirty="0">
                <a:solidFill>
                  <a:srgbClr val="5C5A8A"/>
                </a:solidFill>
                <a:latin typeface="Arial"/>
                <a:cs typeface="Arial"/>
              </a:rPr>
              <a:t>on  H</a:t>
            </a:r>
            <a:r>
              <a:rPr sz="1000" b="1" spc="-10" dirty="0">
                <a:solidFill>
                  <a:srgbClr val="5C5A8A"/>
                </a:solidFill>
                <a:latin typeface="Arial"/>
                <a:cs typeface="Arial"/>
              </a:rPr>
              <a:t>ear</a:t>
            </a:r>
            <a:r>
              <a:rPr sz="1000" b="1" spc="-5" dirty="0">
                <a:solidFill>
                  <a:srgbClr val="5C5A8A"/>
                </a:solidFill>
                <a:latin typeface="Arial"/>
                <a:cs typeface="Arial"/>
              </a:rPr>
              <a:t>ts  b</a:t>
            </a:r>
            <a:r>
              <a:rPr sz="1000" b="1" spc="-10" dirty="0">
                <a:solidFill>
                  <a:srgbClr val="5C5A8A"/>
                </a:solidFill>
                <a:latin typeface="Arial"/>
                <a:cs typeface="Arial"/>
              </a:rPr>
              <a:t>e</a:t>
            </a:r>
            <a:r>
              <a:rPr sz="1000" b="1" spc="-5" dirty="0">
                <a:solidFill>
                  <a:srgbClr val="5C5A8A"/>
                </a:solidFill>
                <a:latin typeface="Arial"/>
                <a:cs typeface="Arial"/>
              </a:rPr>
              <a:t>g</a:t>
            </a:r>
            <a:r>
              <a:rPr sz="1000" b="1" spc="-10" dirty="0">
                <a:solidFill>
                  <a:srgbClr val="5C5A8A"/>
                </a:solidFill>
                <a:latin typeface="Arial"/>
                <a:cs typeface="Arial"/>
              </a:rPr>
              <a:t>i</a:t>
            </a:r>
            <a:r>
              <a:rPr sz="1000" b="1" spc="-5" dirty="0">
                <a:solidFill>
                  <a:srgbClr val="5C5A8A"/>
                </a:solidFill>
                <a:latin typeface="Arial"/>
                <a:cs typeface="Arial"/>
              </a:rPr>
              <a:t>ns</a:t>
            </a:r>
            <a:endParaRPr sz="1000">
              <a:latin typeface="Arial"/>
              <a:cs typeface="Arial"/>
            </a:endParaRPr>
          </a:p>
        </p:txBody>
      </p:sp>
      <p:sp>
        <p:nvSpPr>
          <p:cNvPr id="62" name="object 62"/>
          <p:cNvSpPr/>
          <p:nvPr/>
        </p:nvSpPr>
        <p:spPr>
          <a:xfrm>
            <a:off x="2852927" y="1863851"/>
            <a:ext cx="656844" cy="310896"/>
          </a:xfrm>
          <a:prstGeom prst="rect">
            <a:avLst/>
          </a:prstGeom>
          <a:blipFill>
            <a:blip r:embed="rId6" cstate="print"/>
            <a:stretch>
              <a:fillRect/>
            </a:stretch>
          </a:blipFill>
        </p:spPr>
        <p:txBody>
          <a:bodyPr wrap="square" lIns="0" tIns="0" rIns="0" bIns="0" rtlCol="0"/>
          <a:lstStyle/>
          <a:p>
            <a:endParaRPr/>
          </a:p>
        </p:txBody>
      </p:sp>
      <p:sp>
        <p:nvSpPr>
          <p:cNvPr id="63" name="object 63"/>
          <p:cNvSpPr txBox="1"/>
          <p:nvPr/>
        </p:nvSpPr>
        <p:spPr>
          <a:xfrm>
            <a:off x="2983395" y="4957330"/>
            <a:ext cx="860425" cy="1231265"/>
          </a:xfrm>
          <a:prstGeom prst="rect">
            <a:avLst/>
          </a:prstGeom>
        </p:spPr>
        <p:txBody>
          <a:bodyPr vert="horz" wrap="square" lIns="0" tIns="0" rIns="0" bIns="0" rtlCol="0">
            <a:spAutoFit/>
          </a:bodyPr>
          <a:lstStyle/>
          <a:p>
            <a:pPr marL="12065" marR="5080" indent="-1905" algn="ctr">
              <a:lnSpc>
                <a:spcPct val="100000"/>
              </a:lnSpc>
            </a:pPr>
            <a:r>
              <a:rPr sz="1000" b="1" spc="-5" dirty="0">
                <a:solidFill>
                  <a:srgbClr val="5C5A8A"/>
                </a:solidFill>
                <a:latin typeface="Arial"/>
                <a:cs typeface="Arial"/>
              </a:rPr>
              <a:t>California  Department  of Health  Care</a:t>
            </a:r>
            <a:r>
              <a:rPr sz="1000" b="1" spc="-65" dirty="0">
                <a:solidFill>
                  <a:srgbClr val="5C5A8A"/>
                </a:solidFill>
                <a:latin typeface="Arial"/>
                <a:cs typeface="Arial"/>
              </a:rPr>
              <a:t> </a:t>
            </a:r>
            <a:r>
              <a:rPr sz="1000" b="1" spc="-10" dirty="0">
                <a:solidFill>
                  <a:srgbClr val="5C5A8A"/>
                </a:solidFill>
                <a:latin typeface="Arial"/>
                <a:cs typeface="Arial"/>
              </a:rPr>
              <a:t>Services  </a:t>
            </a:r>
            <a:r>
              <a:rPr sz="1000" b="1" spc="-5" dirty="0">
                <a:solidFill>
                  <a:srgbClr val="5C5A8A"/>
                </a:solidFill>
                <a:latin typeface="Arial"/>
                <a:cs typeface="Arial"/>
              </a:rPr>
              <a:t>(DHCS)</a:t>
            </a:r>
            <a:endParaRPr sz="1000">
              <a:latin typeface="Arial"/>
              <a:cs typeface="Arial"/>
            </a:endParaRPr>
          </a:p>
          <a:p>
            <a:pPr marL="129539" marR="123825" indent="85090" algn="just">
              <a:lnSpc>
                <a:spcPct val="100000"/>
              </a:lnSpc>
            </a:pPr>
            <a:r>
              <a:rPr sz="1000" b="1" spc="-5" dirty="0">
                <a:solidFill>
                  <a:srgbClr val="5C5A8A"/>
                </a:solidFill>
                <a:latin typeface="Arial"/>
                <a:cs typeface="Arial"/>
              </a:rPr>
              <a:t>Quality  Strategy  pub</a:t>
            </a:r>
            <a:r>
              <a:rPr sz="1000" b="1" spc="-10" dirty="0">
                <a:solidFill>
                  <a:srgbClr val="5C5A8A"/>
                </a:solidFill>
                <a:latin typeface="Arial"/>
                <a:cs typeface="Arial"/>
              </a:rPr>
              <a:t>lis</a:t>
            </a:r>
            <a:r>
              <a:rPr sz="1000" b="1" spc="-5" dirty="0">
                <a:solidFill>
                  <a:srgbClr val="5C5A8A"/>
                </a:solidFill>
                <a:latin typeface="Arial"/>
                <a:cs typeface="Arial"/>
              </a:rPr>
              <a:t>h</a:t>
            </a:r>
            <a:r>
              <a:rPr sz="1000" b="1" spc="-10" dirty="0">
                <a:solidFill>
                  <a:srgbClr val="5C5A8A"/>
                </a:solidFill>
                <a:latin typeface="Arial"/>
                <a:cs typeface="Arial"/>
              </a:rPr>
              <a:t>e</a:t>
            </a:r>
            <a:r>
              <a:rPr sz="1000" b="1" spc="-5" dirty="0">
                <a:solidFill>
                  <a:srgbClr val="5C5A8A"/>
                </a:solidFill>
                <a:latin typeface="Arial"/>
                <a:cs typeface="Arial"/>
              </a:rPr>
              <a:t>d</a:t>
            </a:r>
            <a:endParaRPr sz="1000">
              <a:latin typeface="Arial"/>
              <a:cs typeface="Arial"/>
            </a:endParaRPr>
          </a:p>
        </p:txBody>
      </p:sp>
      <p:sp>
        <p:nvSpPr>
          <p:cNvPr id="64" name="object 64"/>
          <p:cNvSpPr txBox="1"/>
          <p:nvPr/>
        </p:nvSpPr>
        <p:spPr>
          <a:xfrm>
            <a:off x="6100533" y="1509153"/>
            <a:ext cx="531495" cy="621030"/>
          </a:xfrm>
          <a:prstGeom prst="rect">
            <a:avLst/>
          </a:prstGeom>
        </p:spPr>
        <p:txBody>
          <a:bodyPr vert="horz" wrap="square" lIns="0" tIns="0" rIns="0" bIns="0" rtlCol="0">
            <a:spAutoFit/>
          </a:bodyPr>
          <a:lstStyle/>
          <a:p>
            <a:pPr marL="121920">
              <a:lnSpc>
                <a:spcPct val="100000"/>
              </a:lnSpc>
            </a:pPr>
            <a:r>
              <a:rPr sz="1000" b="1" dirty="0">
                <a:solidFill>
                  <a:srgbClr val="5C5A8A"/>
                </a:solidFill>
                <a:latin typeface="Arial"/>
                <a:cs typeface="Arial"/>
              </a:rPr>
              <a:t>CMS</a:t>
            </a:r>
            <a:endParaRPr sz="1000">
              <a:latin typeface="Arial"/>
              <a:cs typeface="Arial"/>
            </a:endParaRPr>
          </a:p>
          <a:p>
            <a:pPr marL="12700" marR="5080" indent="37465" algn="just">
              <a:lnSpc>
                <a:spcPct val="100000"/>
              </a:lnSpc>
            </a:pPr>
            <a:r>
              <a:rPr sz="1000" b="1" spc="-5" dirty="0">
                <a:solidFill>
                  <a:srgbClr val="5C5A8A"/>
                </a:solidFill>
                <a:latin typeface="Arial"/>
                <a:cs typeface="Arial"/>
              </a:rPr>
              <a:t>Quality  </a:t>
            </a:r>
            <a:r>
              <a:rPr sz="1000" b="1" spc="-10" dirty="0">
                <a:solidFill>
                  <a:srgbClr val="5C5A8A"/>
                </a:solidFill>
                <a:latin typeface="Arial"/>
                <a:cs typeface="Arial"/>
              </a:rPr>
              <a:t>S</a:t>
            </a:r>
            <a:r>
              <a:rPr sz="1000" b="1" spc="-5" dirty="0">
                <a:solidFill>
                  <a:srgbClr val="5C5A8A"/>
                </a:solidFill>
                <a:latin typeface="Arial"/>
                <a:cs typeface="Arial"/>
              </a:rPr>
              <a:t>t</a:t>
            </a:r>
            <a:r>
              <a:rPr sz="1000" b="1" spc="-10" dirty="0">
                <a:solidFill>
                  <a:srgbClr val="5C5A8A"/>
                </a:solidFill>
                <a:latin typeface="Arial"/>
                <a:cs typeface="Arial"/>
              </a:rPr>
              <a:t>ra</a:t>
            </a:r>
            <a:r>
              <a:rPr sz="1000" b="1" spc="-5" dirty="0">
                <a:solidFill>
                  <a:srgbClr val="5C5A8A"/>
                </a:solidFill>
                <a:latin typeface="Arial"/>
                <a:cs typeface="Arial"/>
              </a:rPr>
              <a:t>t</a:t>
            </a:r>
            <a:r>
              <a:rPr sz="1000" b="1" spc="-10" dirty="0">
                <a:solidFill>
                  <a:srgbClr val="5C5A8A"/>
                </a:solidFill>
                <a:latin typeface="Arial"/>
                <a:cs typeface="Arial"/>
              </a:rPr>
              <a:t>e</a:t>
            </a:r>
            <a:r>
              <a:rPr sz="1000" b="1" spc="-5" dirty="0">
                <a:solidFill>
                  <a:srgbClr val="5C5A8A"/>
                </a:solidFill>
                <a:latin typeface="Arial"/>
                <a:cs typeface="Arial"/>
              </a:rPr>
              <a:t>gy  update</a:t>
            </a:r>
            <a:endParaRPr sz="1000">
              <a:latin typeface="Arial"/>
              <a:cs typeface="Arial"/>
            </a:endParaRPr>
          </a:p>
        </p:txBody>
      </p:sp>
      <p:sp>
        <p:nvSpPr>
          <p:cNvPr id="65" name="object 65"/>
          <p:cNvSpPr txBox="1"/>
          <p:nvPr/>
        </p:nvSpPr>
        <p:spPr>
          <a:xfrm>
            <a:off x="4219092" y="4957330"/>
            <a:ext cx="609600" cy="773430"/>
          </a:xfrm>
          <a:prstGeom prst="rect">
            <a:avLst/>
          </a:prstGeom>
        </p:spPr>
        <p:txBody>
          <a:bodyPr vert="horz" wrap="square" lIns="0" tIns="0" rIns="0" bIns="0" rtlCol="0">
            <a:spAutoFit/>
          </a:bodyPr>
          <a:lstStyle/>
          <a:p>
            <a:pPr marL="125095" marR="5080" indent="-113030">
              <a:lnSpc>
                <a:spcPct val="100000"/>
              </a:lnSpc>
            </a:pPr>
            <a:r>
              <a:rPr sz="1000" b="1" spc="-5" dirty="0">
                <a:solidFill>
                  <a:srgbClr val="5C5A8A"/>
                </a:solidFill>
                <a:latin typeface="Arial"/>
                <a:cs typeface="Arial"/>
              </a:rPr>
              <a:t>C</a:t>
            </a:r>
            <a:r>
              <a:rPr sz="1000" b="1" spc="-10" dirty="0">
                <a:solidFill>
                  <a:srgbClr val="5C5A8A"/>
                </a:solidFill>
                <a:latin typeface="Arial"/>
                <a:cs typeface="Arial"/>
              </a:rPr>
              <a:t>ali</a:t>
            </a:r>
            <a:r>
              <a:rPr sz="1000" b="1" spc="-5" dirty="0">
                <a:solidFill>
                  <a:srgbClr val="5C5A8A"/>
                </a:solidFill>
                <a:latin typeface="Arial"/>
                <a:cs typeface="Arial"/>
              </a:rPr>
              <a:t>fo</a:t>
            </a:r>
            <a:r>
              <a:rPr sz="1000" b="1" spc="-10" dirty="0">
                <a:solidFill>
                  <a:srgbClr val="5C5A8A"/>
                </a:solidFill>
                <a:latin typeface="Arial"/>
                <a:cs typeface="Arial"/>
              </a:rPr>
              <a:t>r</a:t>
            </a:r>
            <a:r>
              <a:rPr sz="1000" b="1" spc="-5" dirty="0">
                <a:solidFill>
                  <a:srgbClr val="5C5A8A"/>
                </a:solidFill>
                <a:latin typeface="Arial"/>
                <a:cs typeface="Arial"/>
              </a:rPr>
              <a:t>n</a:t>
            </a:r>
            <a:r>
              <a:rPr sz="1000" b="1" spc="-10" dirty="0">
                <a:solidFill>
                  <a:srgbClr val="5C5A8A"/>
                </a:solidFill>
                <a:latin typeface="Arial"/>
                <a:cs typeface="Arial"/>
              </a:rPr>
              <a:t>ia  </a:t>
            </a:r>
            <a:r>
              <a:rPr sz="1000" b="1" spc="-5" dirty="0">
                <a:solidFill>
                  <a:srgbClr val="5C5A8A"/>
                </a:solidFill>
                <a:latin typeface="Arial"/>
                <a:cs typeface="Arial"/>
              </a:rPr>
              <a:t>DHCS</a:t>
            </a:r>
            <a:endParaRPr sz="1000">
              <a:latin typeface="Arial"/>
              <a:cs typeface="Arial"/>
            </a:endParaRPr>
          </a:p>
          <a:p>
            <a:pPr marL="52069" marR="42545" indent="37465" algn="just">
              <a:lnSpc>
                <a:spcPct val="100000"/>
              </a:lnSpc>
            </a:pPr>
            <a:r>
              <a:rPr sz="1000" b="1" spc="-5" dirty="0">
                <a:solidFill>
                  <a:srgbClr val="5C5A8A"/>
                </a:solidFill>
                <a:latin typeface="Arial"/>
                <a:cs typeface="Arial"/>
              </a:rPr>
              <a:t>Quality  </a:t>
            </a:r>
            <a:r>
              <a:rPr sz="1000" b="1" spc="-10" dirty="0">
                <a:solidFill>
                  <a:srgbClr val="5C5A8A"/>
                </a:solidFill>
                <a:latin typeface="Arial"/>
                <a:cs typeface="Arial"/>
              </a:rPr>
              <a:t>S</a:t>
            </a:r>
            <a:r>
              <a:rPr sz="1000" b="1" spc="-5" dirty="0">
                <a:solidFill>
                  <a:srgbClr val="5C5A8A"/>
                </a:solidFill>
                <a:latin typeface="Arial"/>
                <a:cs typeface="Arial"/>
              </a:rPr>
              <a:t>t</a:t>
            </a:r>
            <a:r>
              <a:rPr sz="1000" b="1" spc="-10" dirty="0">
                <a:solidFill>
                  <a:srgbClr val="5C5A8A"/>
                </a:solidFill>
                <a:latin typeface="Arial"/>
                <a:cs typeface="Arial"/>
              </a:rPr>
              <a:t>ra</a:t>
            </a:r>
            <a:r>
              <a:rPr sz="1000" b="1" spc="-5" dirty="0">
                <a:solidFill>
                  <a:srgbClr val="5C5A8A"/>
                </a:solidFill>
                <a:latin typeface="Arial"/>
                <a:cs typeface="Arial"/>
              </a:rPr>
              <a:t>t</a:t>
            </a:r>
            <a:r>
              <a:rPr sz="1000" b="1" spc="-10" dirty="0">
                <a:solidFill>
                  <a:srgbClr val="5C5A8A"/>
                </a:solidFill>
                <a:latin typeface="Arial"/>
                <a:cs typeface="Arial"/>
              </a:rPr>
              <a:t>e</a:t>
            </a:r>
            <a:r>
              <a:rPr sz="1000" b="1" spc="-5" dirty="0">
                <a:solidFill>
                  <a:srgbClr val="5C5A8A"/>
                </a:solidFill>
                <a:latin typeface="Arial"/>
                <a:cs typeface="Arial"/>
              </a:rPr>
              <a:t>gy  update</a:t>
            </a:r>
            <a:endParaRPr sz="1000">
              <a:latin typeface="Arial"/>
              <a:cs typeface="Arial"/>
            </a:endParaRPr>
          </a:p>
        </p:txBody>
      </p:sp>
      <p:sp>
        <p:nvSpPr>
          <p:cNvPr id="66" name="object 66"/>
          <p:cNvSpPr/>
          <p:nvPr/>
        </p:nvSpPr>
        <p:spPr>
          <a:xfrm>
            <a:off x="4492752" y="1842516"/>
            <a:ext cx="1353312" cy="359663"/>
          </a:xfrm>
          <a:prstGeom prst="rect">
            <a:avLst/>
          </a:prstGeom>
          <a:blipFill>
            <a:blip r:embed="rId7" cstate="print"/>
            <a:stretch>
              <a:fillRect/>
            </a:stretch>
          </a:blipFill>
        </p:spPr>
        <p:txBody>
          <a:bodyPr wrap="square" lIns="0" tIns="0" rIns="0" bIns="0" rtlCol="0"/>
          <a:lstStyle/>
          <a:p>
            <a:endParaRPr/>
          </a:p>
        </p:txBody>
      </p:sp>
      <p:sp>
        <p:nvSpPr>
          <p:cNvPr id="67" name="object 67"/>
          <p:cNvSpPr txBox="1"/>
          <p:nvPr/>
        </p:nvSpPr>
        <p:spPr>
          <a:xfrm>
            <a:off x="4862893" y="1228991"/>
            <a:ext cx="637540" cy="621030"/>
          </a:xfrm>
          <a:prstGeom prst="rect">
            <a:avLst/>
          </a:prstGeom>
        </p:spPr>
        <p:txBody>
          <a:bodyPr vert="horz" wrap="square" lIns="0" tIns="0" rIns="0" bIns="0" rtlCol="0">
            <a:spAutoFit/>
          </a:bodyPr>
          <a:lstStyle/>
          <a:p>
            <a:pPr marL="1270" algn="ctr">
              <a:lnSpc>
                <a:spcPct val="100000"/>
              </a:lnSpc>
            </a:pPr>
            <a:r>
              <a:rPr sz="1000" b="1" dirty="0">
                <a:solidFill>
                  <a:srgbClr val="5C5A8A"/>
                </a:solidFill>
                <a:latin typeface="Arial"/>
                <a:cs typeface="Arial"/>
              </a:rPr>
              <a:t>11</a:t>
            </a:r>
            <a:r>
              <a:rPr sz="975" b="1" baseline="25641" dirty="0">
                <a:solidFill>
                  <a:srgbClr val="5C5A8A"/>
                </a:solidFill>
                <a:latin typeface="Arial"/>
                <a:cs typeface="Arial"/>
              </a:rPr>
              <a:t>th</a:t>
            </a:r>
            <a:r>
              <a:rPr sz="975" b="1" spc="-127" baseline="25641" dirty="0">
                <a:solidFill>
                  <a:srgbClr val="5C5A8A"/>
                </a:solidFill>
                <a:latin typeface="Arial"/>
                <a:cs typeface="Arial"/>
              </a:rPr>
              <a:t> </a:t>
            </a:r>
            <a:r>
              <a:rPr sz="1000" b="1" spc="-5" dirty="0">
                <a:solidFill>
                  <a:srgbClr val="5C5A8A"/>
                </a:solidFill>
                <a:latin typeface="Arial"/>
                <a:cs typeface="Arial"/>
              </a:rPr>
              <a:t>QIO</a:t>
            </a:r>
            <a:endParaRPr sz="1000">
              <a:latin typeface="Arial"/>
              <a:cs typeface="Arial"/>
            </a:endParaRPr>
          </a:p>
          <a:p>
            <a:pPr marL="12700" marR="5080" algn="ctr">
              <a:lnSpc>
                <a:spcPct val="100000"/>
              </a:lnSpc>
            </a:pPr>
            <a:r>
              <a:rPr sz="1000" b="1" spc="-10" dirty="0">
                <a:solidFill>
                  <a:srgbClr val="5C5A8A"/>
                </a:solidFill>
                <a:latin typeface="Arial"/>
                <a:cs typeface="Arial"/>
              </a:rPr>
              <a:t>S</a:t>
            </a:r>
            <a:r>
              <a:rPr sz="1000" b="1" spc="-5" dirty="0">
                <a:solidFill>
                  <a:srgbClr val="5C5A8A"/>
                </a:solidFill>
                <a:latin typeface="Arial"/>
                <a:cs typeface="Arial"/>
              </a:rPr>
              <a:t>t</a:t>
            </a:r>
            <a:r>
              <a:rPr sz="1000" b="1" spc="-10" dirty="0">
                <a:solidFill>
                  <a:srgbClr val="5C5A8A"/>
                </a:solidFill>
                <a:latin typeface="Arial"/>
                <a:cs typeface="Arial"/>
              </a:rPr>
              <a:t>a</a:t>
            </a:r>
            <a:r>
              <a:rPr sz="1000" b="1" spc="-5" dirty="0">
                <a:solidFill>
                  <a:srgbClr val="5C5A8A"/>
                </a:solidFill>
                <a:latin typeface="Arial"/>
                <a:cs typeface="Arial"/>
              </a:rPr>
              <a:t>t</a:t>
            </a:r>
            <a:r>
              <a:rPr sz="1000" b="1" spc="-10" dirty="0">
                <a:solidFill>
                  <a:srgbClr val="5C5A8A"/>
                </a:solidFill>
                <a:latin typeface="Arial"/>
                <a:cs typeface="Arial"/>
              </a:rPr>
              <a:t>e</a:t>
            </a:r>
            <a:r>
              <a:rPr sz="1000" b="1" spc="-5" dirty="0">
                <a:solidFill>
                  <a:srgbClr val="5C5A8A"/>
                </a:solidFill>
                <a:latin typeface="Arial"/>
                <a:cs typeface="Arial"/>
              </a:rPr>
              <a:t>m</a:t>
            </a:r>
            <a:r>
              <a:rPr sz="1000" b="1" spc="-10" dirty="0">
                <a:solidFill>
                  <a:srgbClr val="5C5A8A"/>
                </a:solidFill>
                <a:latin typeface="Arial"/>
                <a:cs typeface="Arial"/>
              </a:rPr>
              <a:t>e</a:t>
            </a:r>
            <a:r>
              <a:rPr sz="1000" b="1" spc="-5" dirty="0">
                <a:solidFill>
                  <a:srgbClr val="5C5A8A"/>
                </a:solidFill>
                <a:latin typeface="Arial"/>
                <a:cs typeface="Arial"/>
              </a:rPr>
              <a:t>nt  of Work  </a:t>
            </a:r>
            <a:r>
              <a:rPr sz="1000" b="1" spc="-10" dirty="0">
                <a:solidFill>
                  <a:srgbClr val="5C5A8A"/>
                </a:solidFill>
                <a:latin typeface="Arial"/>
                <a:cs typeface="Arial"/>
              </a:rPr>
              <a:t>released</a:t>
            </a:r>
            <a:endParaRPr sz="1000">
              <a:latin typeface="Arial"/>
              <a:cs typeface="Arial"/>
            </a:endParaRPr>
          </a:p>
        </p:txBody>
      </p:sp>
      <p:sp>
        <p:nvSpPr>
          <p:cNvPr id="68" name="object 68"/>
          <p:cNvSpPr txBox="1"/>
          <p:nvPr/>
        </p:nvSpPr>
        <p:spPr>
          <a:xfrm>
            <a:off x="5191391" y="4997564"/>
            <a:ext cx="609600" cy="773430"/>
          </a:xfrm>
          <a:prstGeom prst="rect">
            <a:avLst/>
          </a:prstGeom>
        </p:spPr>
        <p:txBody>
          <a:bodyPr vert="horz" wrap="square" lIns="0" tIns="0" rIns="0" bIns="0" rtlCol="0">
            <a:spAutoFit/>
          </a:bodyPr>
          <a:lstStyle/>
          <a:p>
            <a:pPr marL="125095" marR="5080" indent="-113030">
              <a:lnSpc>
                <a:spcPct val="100000"/>
              </a:lnSpc>
            </a:pPr>
            <a:r>
              <a:rPr sz="1000" b="1" spc="-5" dirty="0">
                <a:solidFill>
                  <a:srgbClr val="5C5A8A"/>
                </a:solidFill>
                <a:latin typeface="Arial"/>
                <a:cs typeface="Arial"/>
              </a:rPr>
              <a:t>C</a:t>
            </a:r>
            <a:r>
              <a:rPr sz="1000" b="1" spc="-10" dirty="0">
                <a:solidFill>
                  <a:srgbClr val="5C5A8A"/>
                </a:solidFill>
                <a:latin typeface="Arial"/>
                <a:cs typeface="Arial"/>
              </a:rPr>
              <a:t>ali</a:t>
            </a:r>
            <a:r>
              <a:rPr sz="1000" b="1" spc="-5" dirty="0">
                <a:solidFill>
                  <a:srgbClr val="5C5A8A"/>
                </a:solidFill>
                <a:latin typeface="Arial"/>
                <a:cs typeface="Arial"/>
              </a:rPr>
              <a:t>fo</a:t>
            </a:r>
            <a:r>
              <a:rPr sz="1000" b="1" spc="-10" dirty="0">
                <a:solidFill>
                  <a:srgbClr val="5C5A8A"/>
                </a:solidFill>
                <a:latin typeface="Arial"/>
                <a:cs typeface="Arial"/>
              </a:rPr>
              <a:t>r</a:t>
            </a:r>
            <a:r>
              <a:rPr sz="1000" b="1" spc="-5" dirty="0">
                <a:solidFill>
                  <a:srgbClr val="5C5A8A"/>
                </a:solidFill>
                <a:latin typeface="Arial"/>
                <a:cs typeface="Arial"/>
              </a:rPr>
              <a:t>n</a:t>
            </a:r>
            <a:r>
              <a:rPr sz="1000" b="1" spc="-10" dirty="0">
                <a:solidFill>
                  <a:srgbClr val="5C5A8A"/>
                </a:solidFill>
                <a:latin typeface="Arial"/>
                <a:cs typeface="Arial"/>
              </a:rPr>
              <a:t>ia  </a:t>
            </a:r>
            <a:r>
              <a:rPr sz="1000" b="1" spc="-5" dirty="0">
                <a:solidFill>
                  <a:srgbClr val="5C5A8A"/>
                </a:solidFill>
                <a:latin typeface="Arial"/>
                <a:cs typeface="Arial"/>
              </a:rPr>
              <a:t>DHCS</a:t>
            </a:r>
            <a:endParaRPr sz="1000">
              <a:latin typeface="Arial"/>
              <a:cs typeface="Arial"/>
            </a:endParaRPr>
          </a:p>
          <a:p>
            <a:pPr marL="52069" marR="42545" indent="37465" algn="just">
              <a:lnSpc>
                <a:spcPct val="100000"/>
              </a:lnSpc>
            </a:pPr>
            <a:r>
              <a:rPr sz="1000" b="1" spc="-5" dirty="0">
                <a:solidFill>
                  <a:srgbClr val="5C5A8A"/>
                </a:solidFill>
                <a:latin typeface="Arial"/>
                <a:cs typeface="Arial"/>
              </a:rPr>
              <a:t>Quality  </a:t>
            </a:r>
            <a:r>
              <a:rPr sz="1000" b="1" spc="-10" dirty="0">
                <a:solidFill>
                  <a:srgbClr val="5C5A8A"/>
                </a:solidFill>
                <a:latin typeface="Arial"/>
                <a:cs typeface="Arial"/>
              </a:rPr>
              <a:t>S</a:t>
            </a:r>
            <a:r>
              <a:rPr sz="1000" b="1" spc="-5" dirty="0">
                <a:solidFill>
                  <a:srgbClr val="5C5A8A"/>
                </a:solidFill>
                <a:latin typeface="Arial"/>
                <a:cs typeface="Arial"/>
              </a:rPr>
              <a:t>t</a:t>
            </a:r>
            <a:r>
              <a:rPr sz="1000" b="1" spc="-10" dirty="0">
                <a:solidFill>
                  <a:srgbClr val="5C5A8A"/>
                </a:solidFill>
                <a:latin typeface="Arial"/>
                <a:cs typeface="Arial"/>
              </a:rPr>
              <a:t>ra</a:t>
            </a:r>
            <a:r>
              <a:rPr sz="1000" b="1" spc="-5" dirty="0">
                <a:solidFill>
                  <a:srgbClr val="5C5A8A"/>
                </a:solidFill>
                <a:latin typeface="Arial"/>
                <a:cs typeface="Arial"/>
              </a:rPr>
              <a:t>t</a:t>
            </a:r>
            <a:r>
              <a:rPr sz="1000" b="1" spc="-10" dirty="0">
                <a:solidFill>
                  <a:srgbClr val="5C5A8A"/>
                </a:solidFill>
                <a:latin typeface="Arial"/>
                <a:cs typeface="Arial"/>
              </a:rPr>
              <a:t>e</a:t>
            </a:r>
            <a:r>
              <a:rPr sz="1000" b="1" spc="-5" dirty="0">
                <a:solidFill>
                  <a:srgbClr val="5C5A8A"/>
                </a:solidFill>
                <a:latin typeface="Arial"/>
                <a:cs typeface="Arial"/>
              </a:rPr>
              <a:t>gy  update</a:t>
            </a:r>
            <a:endParaRPr sz="1000">
              <a:latin typeface="Arial"/>
              <a:cs typeface="Arial"/>
            </a:endParaRPr>
          </a:p>
        </p:txBody>
      </p:sp>
      <p:sp>
        <p:nvSpPr>
          <p:cNvPr id="69" name="object 69"/>
          <p:cNvSpPr txBox="1"/>
          <p:nvPr/>
        </p:nvSpPr>
        <p:spPr>
          <a:xfrm>
            <a:off x="3788346" y="1581022"/>
            <a:ext cx="624205" cy="621030"/>
          </a:xfrm>
          <a:prstGeom prst="rect">
            <a:avLst/>
          </a:prstGeom>
        </p:spPr>
        <p:txBody>
          <a:bodyPr vert="horz" wrap="square" lIns="0" tIns="0" rIns="0" bIns="0" rtlCol="0">
            <a:spAutoFit/>
          </a:bodyPr>
          <a:lstStyle/>
          <a:p>
            <a:pPr marL="168910">
              <a:lnSpc>
                <a:spcPct val="100000"/>
              </a:lnSpc>
            </a:pPr>
            <a:r>
              <a:rPr sz="1000" b="1" dirty="0">
                <a:solidFill>
                  <a:srgbClr val="5C5A8A"/>
                </a:solidFill>
                <a:latin typeface="Arial"/>
                <a:cs typeface="Arial"/>
              </a:rPr>
              <a:t>CMS</a:t>
            </a:r>
            <a:endParaRPr sz="1000">
              <a:latin typeface="Arial"/>
              <a:cs typeface="Arial"/>
            </a:endParaRPr>
          </a:p>
          <a:p>
            <a:pPr marL="12700" marR="5080" indent="85090" algn="just">
              <a:lnSpc>
                <a:spcPct val="100000"/>
              </a:lnSpc>
            </a:pPr>
            <a:r>
              <a:rPr sz="1000" b="1" spc="-5" dirty="0">
                <a:solidFill>
                  <a:srgbClr val="5C5A8A"/>
                </a:solidFill>
                <a:latin typeface="Arial"/>
                <a:cs typeface="Arial"/>
              </a:rPr>
              <a:t>Quality  Strategy  pub</a:t>
            </a:r>
            <a:r>
              <a:rPr sz="1000" b="1" spc="-10" dirty="0">
                <a:solidFill>
                  <a:srgbClr val="5C5A8A"/>
                </a:solidFill>
                <a:latin typeface="Arial"/>
                <a:cs typeface="Arial"/>
              </a:rPr>
              <a:t>lis</a:t>
            </a:r>
            <a:r>
              <a:rPr sz="1000" b="1" spc="-5" dirty="0">
                <a:solidFill>
                  <a:srgbClr val="5C5A8A"/>
                </a:solidFill>
                <a:latin typeface="Arial"/>
                <a:cs typeface="Arial"/>
              </a:rPr>
              <a:t>h</a:t>
            </a:r>
            <a:r>
              <a:rPr sz="1000" b="1" spc="-10" dirty="0">
                <a:solidFill>
                  <a:srgbClr val="5C5A8A"/>
                </a:solidFill>
                <a:latin typeface="Arial"/>
                <a:cs typeface="Arial"/>
              </a:rPr>
              <a:t>e</a:t>
            </a:r>
            <a:r>
              <a:rPr sz="1000" b="1" spc="-5" dirty="0">
                <a:solidFill>
                  <a:srgbClr val="5C5A8A"/>
                </a:solidFill>
                <a:latin typeface="Arial"/>
                <a:cs typeface="Arial"/>
              </a:rPr>
              <a:t>d</a:t>
            </a:r>
            <a:endParaRPr sz="1000">
              <a:latin typeface="Arial"/>
              <a:cs typeface="Arial"/>
            </a:endParaRPr>
          </a:p>
        </p:txBody>
      </p:sp>
      <p:sp>
        <p:nvSpPr>
          <p:cNvPr id="70" name="object 70"/>
          <p:cNvSpPr txBox="1"/>
          <p:nvPr/>
        </p:nvSpPr>
        <p:spPr>
          <a:xfrm>
            <a:off x="7097496" y="4585334"/>
            <a:ext cx="991235" cy="468630"/>
          </a:xfrm>
          <a:prstGeom prst="rect">
            <a:avLst/>
          </a:prstGeom>
        </p:spPr>
        <p:txBody>
          <a:bodyPr vert="horz" wrap="square" lIns="0" tIns="0" rIns="0" bIns="0" rtlCol="0">
            <a:spAutoFit/>
          </a:bodyPr>
          <a:lstStyle/>
          <a:p>
            <a:pPr marL="12065" marR="5080" algn="ctr">
              <a:lnSpc>
                <a:spcPct val="100000"/>
              </a:lnSpc>
            </a:pPr>
            <a:r>
              <a:rPr sz="1000" b="1" spc="-5" dirty="0">
                <a:solidFill>
                  <a:srgbClr val="5C5A8A"/>
                </a:solidFill>
                <a:latin typeface="Arial"/>
                <a:cs typeface="Arial"/>
              </a:rPr>
              <a:t>National</a:t>
            </a:r>
            <a:r>
              <a:rPr sz="1000" b="1" spc="-80" dirty="0">
                <a:solidFill>
                  <a:srgbClr val="5C5A8A"/>
                </a:solidFill>
                <a:latin typeface="Arial"/>
                <a:cs typeface="Arial"/>
              </a:rPr>
              <a:t> </a:t>
            </a:r>
            <a:r>
              <a:rPr sz="1000" b="1" spc="-5" dirty="0">
                <a:solidFill>
                  <a:srgbClr val="5C5A8A"/>
                </a:solidFill>
                <a:latin typeface="Arial"/>
                <a:cs typeface="Arial"/>
              </a:rPr>
              <a:t>Quality  Strategy 5-Year  </a:t>
            </a:r>
            <a:r>
              <a:rPr sz="1000" b="1" spc="-10" dirty="0">
                <a:solidFill>
                  <a:srgbClr val="5C5A8A"/>
                </a:solidFill>
                <a:latin typeface="Arial"/>
                <a:cs typeface="Arial"/>
              </a:rPr>
              <a:t>Anniversary</a:t>
            </a:r>
            <a:endParaRPr sz="1000">
              <a:latin typeface="Arial"/>
              <a:cs typeface="Arial"/>
            </a:endParaRPr>
          </a:p>
        </p:txBody>
      </p:sp>
      <p:sp>
        <p:nvSpPr>
          <p:cNvPr id="71" name="object 71"/>
          <p:cNvSpPr/>
          <p:nvPr/>
        </p:nvSpPr>
        <p:spPr>
          <a:xfrm>
            <a:off x="7174992" y="5088635"/>
            <a:ext cx="728472" cy="850391"/>
          </a:xfrm>
          <a:prstGeom prst="rect">
            <a:avLst/>
          </a:prstGeom>
          <a:blipFill>
            <a:blip r:embed="rId8" cstate="print"/>
            <a:stretch>
              <a:fillRect/>
            </a:stretch>
          </a:blipFill>
        </p:spPr>
        <p:txBody>
          <a:bodyPr wrap="square" lIns="0" tIns="0" rIns="0" bIns="0" rtlCol="0"/>
          <a:lstStyle/>
          <a:p>
            <a:endParaRPr/>
          </a:p>
        </p:txBody>
      </p:sp>
      <p:sp>
        <p:nvSpPr>
          <p:cNvPr id="72" name="object 72"/>
          <p:cNvSpPr txBox="1"/>
          <p:nvPr/>
        </p:nvSpPr>
        <p:spPr>
          <a:xfrm>
            <a:off x="4093502" y="3378580"/>
            <a:ext cx="641350" cy="393700"/>
          </a:xfrm>
          <a:prstGeom prst="rect">
            <a:avLst/>
          </a:prstGeom>
        </p:spPr>
        <p:txBody>
          <a:bodyPr vert="horz" wrap="square" lIns="0" tIns="0" rIns="0" bIns="0" rtlCol="0">
            <a:spAutoFit/>
          </a:bodyPr>
          <a:lstStyle/>
          <a:p>
            <a:pPr marL="12700">
              <a:lnSpc>
                <a:spcPct val="100000"/>
              </a:lnSpc>
            </a:pPr>
            <a:r>
              <a:rPr sz="2400" spc="-5" dirty="0">
                <a:solidFill>
                  <a:srgbClr val="FFFFFF"/>
                </a:solidFill>
                <a:latin typeface="Calibri"/>
                <a:cs typeface="Calibri"/>
              </a:rPr>
              <a:t>2013</a:t>
            </a:r>
            <a:endParaRPr sz="2400">
              <a:latin typeface="Calibri"/>
              <a:cs typeface="Calibri"/>
            </a:endParaRPr>
          </a:p>
        </p:txBody>
      </p:sp>
      <p:sp>
        <p:nvSpPr>
          <p:cNvPr id="73" name="object 73"/>
          <p:cNvSpPr txBox="1"/>
          <p:nvPr/>
        </p:nvSpPr>
        <p:spPr>
          <a:xfrm>
            <a:off x="8491219" y="6404241"/>
            <a:ext cx="124460" cy="231775"/>
          </a:xfrm>
          <a:prstGeom prst="rect">
            <a:avLst/>
          </a:prstGeom>
        </p:spPr>
        <p:txBody>
          <a:bodyPr vert="horz" wrap="square" lIns="0" tIns="0" rIns="0" bIns="0" rtlCol="0">
            <a:spAutoFit/>
          </a:bodyPr>
          <a:lstStyle/>
          <a:p>
            <a:pPr marL="12700">
              <a:lnSpc>
                <a:spcPct val="100000"/>
              </a:lnSpc>
            </a:pPr>
            <a:r>
              <a:rPr sz="1400" spc="-5" dirty="0">
                <a:latin typeface="Arial"/>
                <a:cs typeface="Arial"/>
              </a:rPr>
              <a:t>6</a:t>
            </a:r>
            <a:endParaRPr sz="1400">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3398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46304" y="5731764"/>
            <a:ext cx="2077212" cy="975359"/>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390016" rIns="0" bIns="0" rtlCol="0">
            <a:spAutoFit/>
          </a:bodyPr>
          <a:lstStyle/>
          <a:p>
            <a:pPr marL="12700">
              <a:lnSpc>
                <a:spcPct val="100000"/>
              </a:lnSpc>
            </a:pPr>
            <a:r>
              <a:rPr spc="-5" dirty="0">
                <a:solidFill>
                  <a:srgbClr val="3B7B38"/>
                </a:solidFill>
              </a:rPr>
              <a:t>The National Quality Strategy: How </a:t>
            </a:r>
            <a:r>
              <a:rPr dirty="0">
                <a:solidFill>
                  <a:srgbClr val="3B7B38"/>
                </a:solidFill>
              </a:rPr>
              <a:t>It</a:t>
            </a:r>
            <a:r>
              <a:rPr spc="20" dirty="0">
                <a:solidFill>
                  <a:srgbClr val="3B7B38"/>
                </a:solidFill>
              </a:rPr>
              <a:t> </a:t>
            </a:r>
            <a:r>
              <a:rPr spc="-15" dirty="0">
                <a:solidFill>
                  <a:srgbClr val="3B7B38"/>
                </a:solidFill>
              </a:rPr>
              <a:t>Works</a:t>
            </a:r>
          </a:p>
        </p:txBody>
      </p:sp>
      <p:sp>
        <p:nvSpPr>
          <p:cNvPr id="5" name="object 5"/>
          <p:cNvSpPr/>
          <p:nvPr/>
        </p:nvSpPr>
        <p:spPr>
          <a:xfrm>
            <a:off x="347472" y="1412747"/>
            <a:ext cx="4224528" cy="4134612"/>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4811026" y="1499425"/>
            <a:ext cx="3790950" cy="5109845"/>
          </a:xfrm>
          <a:prstGeom prst="rect">
            <a:avLst/>
          </a:prstGeom>
        </p:spPr>
        <p:txBody>
          <a:bodyPr vert="horz" wrap="square" lIns="0" tIns="0" rIns="0" bIns="0" rtlCol="0">
            <a:spAutoFit/>
          </a:bodyPr>
          <a:lstStyle/>
          <a:p>
            <a:pPr marL="12700" marR="168275">
              <a:lnSpc>
                <a:spcPts val="1730"/>
              </a:lnSpc>
            </a:pPr>
            <a:r>
              <a:rPr sz="1600" spc="-5" dirty="0">
                <a:latin typeface="Arial"/>
                <a:cs typeface="Arial"/>
              </a:rPr>
              <a:t>Improving health and health care quality  can </a:t>
            </a:r>
            <a:r>
              <a:rPr sz="1600" dirty="0">
                <a:latin typeface="Arial"/>
                <a:cs typeface="Arial"/>
              </a:rPr>
              <a:t>occur </a:t>
            </a:r>
            <a:r>
              <a:rPr sz="1600" spc="-5" dirty="0">
                <a:latin typeface="Arial"/>
                <a:cs typeface="Arial"/>
              </a:rPr>
              <a:t>only </a:t>
            </a:r>
            <a:r>
              <a:rPr sz="1600" dirty="0">
                <a:latin typeface="Arial"/>
                <a:cs typeface="Arial"/>
              </a:rPr>
              <a:t>if all </a:t>
            </a:r>
            <a:r>
              <a:rPr sz="1600" spc="-5" dirty="0">
                <a:latin typeface="Arial"/>
                <a:cs typeface="Arial"/>
              </a:rPr>
              <a:t>sectors, individuals,  family members, payers, providers,  employers, and communities, make </a:t>
            </a:r>
            <a:r>
              <a:rPr sz="1600" dirty="0">
                <a:latin typeface="Arial"/>
                <a:cs typeface="Arial"/>
              </a:rPr>
              <a:t>it  </a:t>
            </a:r>
            <a:r>
              <a:rPr sz="1600" spc="-5" dirty="0">
                <a:latin typeface="Arial"/>
                <a:cs typeface="Arial"/>
              </a:rPr>
              <a:t>their</a:t>
            </a:r>
            <a:r>
              <a:rPr sz="1600" spc="-70" dirty="0">
                <a:latin typeface="Arial"/>
                <a:cs typeface="Arial"/>
              </a:rPr>
              <a:t> </a:t>
            </a:r>
            <a:r>
              <a:rPr sz="1600" dirty="0">
                <a:latin typeface="Arial"/>
                <a:cs typeface="Arial"/>
              </a:rPr>
              <a:t>mission.</a:t>
            </a:r>
            <a:endParaRPr sz="1600">
              <a:latin typeface="Arial"/>
              <a:cs typeface="Arial"/>
            </a:endParaRPr>
          </a:p>
          <a:p>
            <a:pPr>
              <a:lnSpc>
                <a:spcPct val="100000"/>
              </a:lnSpc>
            </a:pPr>
            <a:endParaRPr sz="1500">
              <a:latin typeface="Times New Roman"/>
              <a:cs typeface="Times New Roman"/>
            </a:endParaRPr>
          </a:p>
          <a:p>
            <a:pPr marL="12700" marR="91440">
              <a:lnSpc>
                <a:spcPts val="1730"/>
              </a:lnSpc>
            </a:pPr>
            <a:r>
              <a:rPr sz="1600" spc="-5" dirty="0">
                <a:latin typeface="Arial"/>
                <a:cs typeface="Arial"/>
              </a:rPr>
              <a:t>Members of the health care community  can </a:t>
            </a:r>
            <a:r>
              <a:rPr sz="1600" dirty="0">
                <a:latin typeface="Arial"/>
                <a:cs typeface="Arial"/>
              </a:rPr>
              <a:t>align </a:t>
            </a:r>
            <a:r>
              <a:rPr sz="1600" spc="-5" dirty="0">
                <a:latin typeface="Arial"/>
                <a:cs typeface="Arial"/>
              </a:rPr>
              <a:t>to the National Quality Strategy  by doing the</a:t>
            </a:r>
            <a:r>
              <a:rPr sz="1600" spc="-15" dirty="0">
                <a:latin typeface="Arial"/>
                <a:cs typeface="Arial"/>
              </a:rPr>
              <a:t> </a:t>
            </a:r>
            <a:r>
              <a:rPr sz="1600" spc="-5" dirty="0">
                <a:latin typeface="Arial"/>
                <a:cs typeface="Arial"/>
              </a:rPr>
              <a:t>following:</a:t>
            </a:r>
            <a:endParaRPr sz="1600">
              <a:latin typeface="Arial"/>
              <a:cs typeface="Arial"/>
            </a:endParaRPr>
          </a:p>
          <a:p>
            <a:pPr marL="355600" marR="297815" indent="-342900">
              <a:lnSpc>
                <a:spcPts val="1730"/>
              </a:lnSpc>
              <a:spcBef>
                <a:spcPts val="380"/>
              </a:spcBef>
              <a:buFont typeface="Arial"/>
              <a:buChar char="•"/>
              <a:tabLst>
                <a:tab pos="355600" algn="l"/>
                <a:tab pos="356235" algn="l"/>
              </a:tabLst>
            </a:pPr>
            <a:r>
              <a:rPr sz="1600" i="1" spc="-5" dirty="0">
                <a:latin typeface="Arial"/>
                <a:cs typeface="Arial"/>
              </a:rPr>
              <a:t>Adopt the three aims </a:t>
            </a:r>
            <a:r>
              <a:rPr sz="1600" spc="-5" dirty="0">
                <a:latin typeface="Arial"/>
                <a:cs typeface="Arial"/>
              </a:rPr>
              <a:t>to provide  </a:t>
            </a:r>
            <a:r>
              <a:rPr sz="1600" spc="-15" dirty="0">
                <a:latin typeface="Arial"/>
                <a:cs typeface="Arial"/>
              </a:rPr>
              <a:t>better, </a:t>
            </a:r>
            <a:r>
              <a:rPr sz="1600" spc="-5" dirty="0">
                <a:latin typeface="Arial"/>
                <a:cs typeface="Arial"/>
              </a:rPr>
              <a:t>more affordable care for the  </a:t>
            </a:r>
            <a:r>
              <a:rPr sz="1600" dirty="0">
                <a:latin typeface="Arial"/>
                <a:cs typeface="Arial"/>
              </a:rPr>
              <a:t>individual </a:t>
            </a:r>
            <a:r>
              <a:rPr sz="1600" spc="-5" dirty="0">
                <a:latin typeface="Arial"/>
                <a:cs typeface="Arial"/>
              </a:rPr>
              <a:t>and the</a:t>
            </a:r>
            <a:r>
              <a:rPr sz="1600" spc="-95" dirty="0">
                <a:latin typeface="Arial"/>
                <a:cs typeface="Arial"/>
              </a:rPr>
              <a:t> </a:t>
            </a:r>
            <a:r>
              <a:rPr sz="1600" spc="-15" dirty="0">
                <a:latin typeface="Arial"/>
                <a:cs typeface="Arial"/>
              </a:rPr>
              <a:t>community.</a:t>
            </a:r>
            <a:endParaRPr sz="1600">
              <a:latin typeface="Arial"/>
              <a:cs typeface="Arial"/>
            </a:endParaRPr>
          </a:p>
          <a:p>
            <a:pPr marL="355600" marR="82550" indent="-342900">
              <a:lnSpc>
                <a:spcPts val="1730"/>
              </a:lnSpc>
              <a:spcBef>
                <a:spcPts val="380"/>
              </a:spcBef>
              <a:buFont typeface="Arial"/>
              <a:buChar char="•"/>
              <a:tabLst>
                <a:tab pos="354965" algn="l"/>
                <a:tab pos="356235" algn="l"/>
              </a:tabLst>
            </a:pPr>
            <a:r>
              <a:rPr sz="1600" i="1" spc="-5" dirty="0">
                <a:latin typeface="Arial"/>
                <a:cs typeface="Arial"/>
              </a:rPr>
              <a:t>Focus on the </a:t>
            </a:r>
            <a:r>
              <a:rPr sz="1600" i="1" dirty="0">
                <a:latin typeface="Arial"/>
                <a:cs typeface="Arial"/>
              </a:rPr>
              <a:t>six </a:t>
            </a:r>
            <a:r>
              <a:rPr sz="1600" i="1" spc="-5" dirty="0">
                <a:latin typeface="Arial"/>
                <a:cs typeface="Arial"/>
              </a:rPr>
              <a:t>priorities </a:t>
            </a:r>
            <a:r>
              <a:rPr sz="1600" b="1" spc="-5" dirty="0">
                <a:latin typeface="Arial"/>
                <a:cs typeface="Arial"/>
              </a:rPr>
              <a:t>to </a:t>
            </a:r>
            <a:r>
              <a:rPr sz="1600" b="1" spc="-10" dirty="0">
                <a:latin typeface="Arial"/>
                <a:cs typeface="Arial"/>
              </a:rPr>
              <a:t>guide  </a:t>
            </a:r>
            <a:r>
              <a:rPr sz="1600" b="1" spc="-5" dirty="0">
                <a:latin typeface="Arial"/>
                <a:cs typeface="Arial"/>
              </a:rPr>
              <a:t>efforts to </a:t>
            </a:r>
            <a:r>
              <a:rPr sz="1600" b="1" spc="-15" dirty="0">
                <a:latin typeface="Arial"/>
                <a:cs typeface="Arial"/>
              </a:rPr>
              <a:t>improve </a:t>
            </a:r>
            <a:r>
              <a:rPr sz="1600" spc="-5" dirty="0">
                <a:latin typeface="Arial"/>
                <a:cs typeface="Arial"/>
              </a:rPr>
              <a:t>health and health  care</a:t>
            </a:r>
            <a:r>
              <a:rPr sz="1600" spc="-65" dirty="0">
                <a:latin typeface="Arial"/>
                <a:cs typeface="Arial"/>
              </a:rPr>
              <a:t> </a:t>
            </a:r>
            <a:r>
              <a:rPr sz="1600" spc="-20" dirty="0">
                <a:latin typeface="Arial"/>
                <a:cs typeface="Arial"/>
              </a:rPr>
              <a:t>quality.</a:t>
            </a:r>
            <a:endParaRPr sz="1600">
              <a:latin typeface="Arial"/>
              <a:cs typeface="Arial"/>
            </a:endParaRPr>
          </a:p>
          <a:p>
            <a:pPr marL="355600" marR="60325" indent="-342900">
              <a:lnSpc>
                <a:spcPts val="1730"/>
              </a:lnSpc>
              <a:spcBef>
                <a:spcPts val="380"/>
              </a:spcBef>
              <a:buFont typeface="Arial"/>
              <a:buChar char="•"/>
              <a:tabLst>
                <a:tab pos="354965" algn="l"/>
                <a:tab pos="356235" algn="l"/>
              </a:tabLst>
            </a:pPr>
            <a:r>
              <a:rPr sz="1600" i="1" spc="-5" dirty="0">
                <a:latin typeface="Arial"/>
                <a:cs typeface="Arial"/>
              </a:rPr>
              <a:t>Use one or </a:t>
            </a:r>
            <a:r>
              <a:rPr sz="1600" i="1" spc="-10" dirty="0">
                <a:latin typeface="Arial"/>
                <a:cs typeface="Arial"/>
              </a:rPr>
              <a:t>more </a:t>
            </a:r>
            <a:r>
              <a:rPr sz="1600" i="1" spc="-5" dirty="0">
                <a:latin typeface="Arial"/>
                <a:cs typeface="Arial"/>
              </a:rPr>
              <a:t>of the nine levers </a:t>
            </a:r>
            <a:r>
              <a:rPr sz="1600" b="1" spc="-10" dirty="0">
                <a:latin typeface="Arial"/>
                <a:cs typeface="Arial"/>
              </a:rPr>
              <a:t>to  </a:t>
            </a:r>
            <a:r>
              <a:rPr sz="1600" b="1" spc="-5" dirty="0">
                <a:latin typeface="Arial"/>
                <a:cs typeface="Arial"/>
              </a:rPr>
              <a:t>identify </a:t>
            </a:r>
            <a:r>
              <a:rPr sz="1600" spc="-5" dirty="0">
                <a:latin typeface="Arial"/>
                <a:cs typeface="Arial"/>
              </a:rPr>
              <a:t>core business functions,  resources, and/or actions that may  serve as means for </a:t>
            </a:r>
            <a:r>
              <a:rPr sz="1600" dirty="0">
                <a:latin typeface="Arial"/>
                <a:cs typeface="Arial"/>
              </a:rPr>
              <a:t>achieving  </a:t>
            </a:r>
            <a:r>
              <a:rPr sz="1600" spc="-5" dirty="0">
                <a:latin typeface="Arial"/>
                <a:cs typeface="Arial"/>
              </a:rPr>
              <a:t>improved health and health care  </a:t>
            </a:r>
            <a:r>
              <a:rPr sz="1600" spc="-20" dirty="0">
                <a:latin typeface="Arial"/>
                <a:cs typeface="Arial"/>
              </a:rPr>
              <a:t>quality.</a:t>
            </a:r>
            <a:endParaRPr sz="1600">
              <a:latin typeface="Arial"/>
              <a:cs typeface="Arial"/>
            </a:endParaRPr>
          </a:p>
          <a:p>
            <a:pPr marR="5080" algn="r">
              <a:lnSpc>
                <a:spcPct val="100000"/>
              </a:lnSpc>
              <a:spcBef>
                <a:spcPts val="1210"/>
              </a:spcBef>
            </a:pPr>
            <a:r>
              <a:rPr sz="1200" spc="-5" dirty="0">
                <a:latin typeface="Arial"/>
                <a:cs typeface="Arial"/>
              </a:rPr>
              <a:t>7</a:t>
            </a:r>
            <a:endParaRPr sz="1200">
              <a:latin typeface="Arial"/>
              <a:cs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867155"/>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body" idx="1"/>
          </p:nvPr>
        </p:nvSpPr>
        <p:spPr>
          <a:prstGeom prst="rect">
            <a:avLst/>
          </a:prstGeom>
        </p:spPr>
        <p:txBody>
          <a:bodyPr vert="horz" wrap="square" lIns="0" tIns="282612" rIns="0" bIns="0" rtlCol="0">
            <a:spAutoFit/>
          </a:bodyPr>
          <a:lstStyle/>
          <a:p>
            <a:pPr marL="190500" marR="5080">
              <a:lnSpc>
                <a:spcPts val="5510"/>
              </a:lnSpc>
            </a:pPr>
            <a:r>
              <a:rPr sz="5400" spc="-35" dirty="0">
                <a:solidFill>
                  <a:srgbClr val="212121"/>
                </a:solidFill>
                <a:latin typeface="Tw Cen MT"/>
                <a:cs typeface="Tw Cen MT"/>
              </a:rPr>
              <a:t>CDC </a:t>
            </a:r>
            <a:r>
              <a:rPr sz="5400" spc="-30" dirty="0">
                <a:solidFill>
                  <a:srgbClr val="212121"/>
                </a:solidFill>
                <a:latin typeface="Tw Cen MT"/>
                <a:cs typeface="Tw Cen MT"/>
              </a:rPr>
              <a:t>Support </a:t>
            </a:r>
            <a:r>
              <a:rPr sz="5400" spc="-70" dirty="0">
                <a:solidFill>
                  <a:srgbClr val="212121"/>
                </a:solidFill>
                <a:latin typeface="Tw Cen MT"/>
                <a:cs typeface="Tw Cen MT"/>
              </a:rPr>
              <a:t>for </a:t>
            </a:r>
            <a:r>
              <a:rPr sz="5400" spc="-35" dirty="0">
                <a:solidFill>
                  <a:srgbClr val="212121"/>
                </a:solidFill>
                <a:latin typeface="Tw Cen MT"/>
                <a:cs typeface="Tw Cen MT"/>
              </a:rPr>
              <a:t>the</a:t>
            </a:r>
            <a:r>
              <a:rPr sz="5400" spc="-400" dirty="0">
                <a:solidFill>
                  <a:srgbClr val="212121"/>
                </a:solidFill>
                <a:latin typeface="Tw Cen MT"/>
                <a:cs typeface="Tw Cen MT"/>
              </a:rPr>
              <a:t> </a:t>
            </a:r>
            <a:r>
              <a:rPr sz="5400" spc="-45" dirty="0">
                <a:solidFill>
                  <a:srgbClr val="212121"/>
                </a:solidFill>
                <a:latin typeface="Tw Cen MT"/>
                <a:cs typeface="Tw Cen MT"/>
              </a:rPr>
              <a:t>National  Quality</a:t>
            </a:r>
            <a:r>
              <a:rPr sz="5400" spc="-195" dirty="0">
                <a:solidFill>
                  <a:srgbClr val="212121"/>
                </a:solidFill>
                <a:latin typeface="Tw Cen MT"/>
                <a:cs typeface="Tw Cen MT"/>
              </a:rPr>
              <a:t> </a:t>
            </a:r>
            <a:r>
              <a:rPr sz="5400" spc="-65" dirty="0">
                <a:solidFill>
                  <a:srgbClr val="212121"/>
                </a:solidFill>
                <a:latin typeface="Tw Cen MT"/>
                <a:cs typeface="Tw Cen MT"/>
              </a:rPr>
              <a:t>Strategy</a:t>
            </a:r>
            <a:endParaRPr sz="5400">
              <a:latin typeface="Tw Cen MT"/>
              <a:cs typeface="Tw Cen MT"/>
            </a:endParaRPr>
          </a:p>
        </p:txBody>
      </p:sp>
      <p:sp>
        <p:nvSpPr>
          <p:cNvPr id="4" name="object 4"/>
          <p:cNvSpPr txBox="1"/>
          <p:nvPr/>
        </p:nvSpPr>
        <p:spPr>
          <a:xfrm>
            <a:off x="769684" y="4165041"/>
            <a:ext cx="6631940" cy="2338705"/>
          </a:xfrm>
          <a:prstGeom prst="rect">
            <a:avLst/>
          </a:prstGeom>
        </p:spPr>
        <p:txBody>
          <a:bodyPr vert="horz" wrap="square" lIns="0" tIns="0" rIns="0" bIns="0" rtlCol="0">
            <a:spAutoFit/>
          </a:bodyPr>
          <a:lstStyle/>
          <a:p>
            <a:pPr marL="121285">
              <a:lnSpc>
                <a:spcPct val="100000"/>
              </a:lnSpc>
            </a:pPr>
            <a:r>
              <a:rPr sz="1400" dirty="0">
                <a:solidFill>
                  <a:srgbClr val="242852"/>
                </a:solidFill>
                <a:latin typeface="Tw Cen MT"/>
                <a:cs typeface="Tw Cen MT"/>
              </a:rPr>
              <a:t>P</a:t>
            </a:r>
            <a:r>
              <a:rPr sz="1400" spc="-185" dirty="0">
                <a:solidFill>
                  <a:srgbClr val="242852"/>
                </a:solidFill>
                <a:latin typeface="Tw Cen MT"/>
                <a:cs typeface="Tw Cen MT"/>
              </a:rPr>
              <a:t> </a:t>
            </a:r>
            <a:r>
              <a:rPr sz="1400" dirty="0">
                <a:solidFill>
                  <a:srgbClr val="242852"/>
                </a:solidFill>
                <a:latin typeface="Tw Cen MT"/>
                <a:cs typeface="Tw Cen MT"/>
              </a:rPr>
              <a:t>E</a:t>
            </a:r>
            <a:r>
              <a:rPr sz="1400" spc="-195" dirty="0">
                <a:solidFill>
                  <a:srgbClr val="242852"/>
                </a:solidFill>
                <a:latin typeface="Tw Cen MT"/>
                <a:cs typeface="Tw Cen MT"/>
              </a:rPr>
              <a:t> </a:t>
            </a:r>
            <a:r>
              <a:rPr sz="1400" dirty="0">
                <a:solidFill>
                  <a:srgbClr val="242852"/>
                </a:solidFill>
                <a:latin typeface="Tw Cen MT"/>
                <a:cs typeface="Tw Cen MT"/>
              </a:rPr>
              <a:t>T</a:t>
            </a:r>
            <a:r>
              <a:rPr sz="1400" spc="-195" dirty="0">
                <a:solidFill>
                  <a:srgbClr val="242852"/>
                </a:solidFill>
                <a:latin typeface="Tw Cen MT"/>
                <a:cs typeface="Tw Cen MT"/>
              </a:rPr>
              <a:t> </a:t>
            </a:r>
            <a:r>
              <a:rPr sz="1400" dirty="0">
                <a:solidFill>
                  <a:srgbClr val="242852"/>
                </a:solidFill>
                <a:latin typeface="Tw Cen MT"/>
                <a:cs typeface="Tw Cen MT"/>
              </a:rPr>
              <a:t>E</a:t>
            </a:r>
            <a:r>
              <a:rPr sz="1400" spc="-195" dirty="0">
                <a:solidFill>
                  <a:srgbClr val="242852"/>
                </a:solidFill>
                <a:latin typeface="Tw Cen MT"/>
                <a:cs typeface="Tw Cen MT"/>
              </a:rPr>
              <a:t> </a:t>
            </a:r>
            <a:r>
              <a:rPr sz="1400" dirty="0">
                <a:solidFill>
                  <a:srgbClr val="242852"/>
                </a:solidFill>
                <a:latin typeface="Tw Cen MT"/>
                <a:cs typeface="Tw Cen MT"/>
              </a:rPr>
              <a:t>R</a:t>
            </a:r>
            <a:r>
              <a:rPr sz="1400" spc="360" dirty="0">
                <a:solidFill>
                  <a:srgbClr val="242852"/>
                </a:solidFill>
                <a:latin typeface="Tw Cen MT"/>
                <a:cs typeface="Tw Cen MT"/>
              </a:rPr>
              <a:t> </a:t>
            </a:r>
            <a:r>
              <a:rPr sz="1400" spc="100" dirty="0">
                <a:solidFill>
                  <a:srgbClr val="242852"/>
                </a:solidFill>
                <a:latin typeface="Tw Cen MT"/>
                <a:cs typeface="Tw Cen MT"/>
              </a:rPr>
              <a:t>A.</a:t>
            </a:r>
            <a:r>
              <a:rPr sz="1400" spc="385" dirty="0">
                <a:solidFill>
                  <a:srgbClr val="242852"/>
                </a:solidFill>
                <a:latin typeface="Tw Cen MT"/>
                <a:cs typeface="Tw Cen MT"/>
              </a:rPr>
              <a:t> </a:t>
            </a:r>
            <a:r>
              <a:rPr sz="1400" dirty="0">
                <a:solidFill>
                  <a:srgbClr val="242852"/>
                </a:solidFill>
                <a:latin typeface="Tw Cen MT"/>
                <a:cs typeface="Tw Cen MT"/>
              </a:rPr>
              <a:t>B</a:t>
            </a:r>
            <a:r>
              <a:rPr sz="1400" spc="-185" dirty="0">
                <a:solidFill>
                  <a:srgbClr val="242852"/>
                </a:solidFill>
                <a:latin typeface="Tw Cen MT"/>
                <a:cs typeface="Tw Cen MT"/>
              </a:rPr>
              <a:t> </a:t>
            </a:r>
            <a:r>
              <a:rPr sz="1400" dirty="0">
                <a:solidFill>
                  <a:srgbClr val="242852"/>
                </a:solidFill>
                <a:latin typeface="Tw Cen MT"/>
                <a:cs typeface="Tw Cen MT"/>
              </a:rPr>
              <a:t>R</a:t>
            </a:r>
            <a:r>
              <a:rPr sz="1400" spc="-185" dirty="0">
                <a:solidFill>
                  <a:srgbClr val="242852"/>
                </a:solidFill>
                <a:latin typeface="Tw Cen MT"/>
                <a:cs typeface="Tw Cen MT"/>
              </a:rPr>
              <a:t> </a:t>
            </a:r>
            <a:r>
              <a:rPr sz="1400" dirty="0">
                <a:solidFill>
                  <a:srgbClr val="242852"/>
                </a:solidFill>
                <a:latin typeface="Tw Cen MT"/>
                <a:cs typeface="Tw Cen MT"/>
              </a:rPr>
              <a:t>I</a:t>
            </a:r>
            <a:r>
              <a:rPr sz="1400" spc="-185" dirty="0">
                <a:solidFill>
                  <a:srgbClr val="242852"/>
                </a:solidFill>
                <a:latin typeface="Tw Cen MT"/>
                <a:cs typeface="Tw Cen MT"/>
              </a:rPr>
              <a:t> </a:t>
            </a:r>
            <a:r>
              <a:rPr sz="1400" dirty="0">
                <a:solidFill>
                  <a:srgbClr val="242852"/>
                </a:solidFill>
                <a:latin typeface="Tw Cen MT"/>
                <a:cs typeface="Tw Cen MT"/>
              </a:rPr>
              <a:t>S</a:t>
            </a:r>
            <a:r>
              <a:rPr sz="1400" spc="-195" dirty="0">
                <a:solidFill>
                  <a:srgbClr val="242852"/>
                </a:solidFill>
                <a:latin typeface="Tw Cen MT"/>
                <a:cs typeface="Tw Cen MT"/>
              </a:rPr>
              <a:t> </a:t>
            </a:r>
            <a:r>
              <a:rPr sz="1400" dirty="0">
                <a:solidFill>
                  <a:srgbClr val="242852"/>
                </a:solidFill>
                <a:latin typeface="Tw Cen MT"/>
                <a:cs typeface="Tw Cen MT"/>
              </a:rPr>
              <a:t>S</a:t>
            </a:r>
            <a:r>
              <a:rPr sz="1400" spc="-229" dirty="0">
                <a:solidFill>
                  <a:srgbClr val="242852"/>
                </a:solidFill>
                <a:latin typeface="Tw Cen MT"/>
                <a:cs typeface="Tw Cen MT"/>
              </a:rPr>
              <a:t> </a:t>
            </a:r>
            <a:r>
              <a:rPr sz="1400" dirty="0">
                <a:solidFill>
                  <a:srgbClr val="242852"/>
                </a:solidFill>
                <a:latin typeface="Tw Cen MT"/>
                <a:cs typeface="Tw Cen MT"/>
              </a:rPr>
              <a:t>,</a:t>
            </a:r>
            <a:r>
              <a:rPr sz="1400" spc="360" dirty="0">
                <a:solidFill>
                  <a:srgbClr val="242852"/>
                </a:solidFill>
                <a:latin typeface="Tw Cen MT"/>
                <a:cs typeface="Tw Cen MT"/>
              </a:rPr>
              <a:t> </a:t>
            </a:r>
            <a:r>
              <a:rPr sz="1400" dirty="0">
                <a:solidFill>
                  <a:srgbClr val="242852"/>
                </a:solidFill>
                <a:latin typeface="Tw Cen MT"/>
                <a:cs typeface="Tw Cen MT"/>
              </a:rPr>
              <a:t>M</a:t>
            </a:r>
            <a:r>
              <a:rPr sz="1400" spc="-190" dirty="0">
                <a:solidFill>
                  <a:srgbClr val="242852"/>
                </a:solidFill>
                <a:latin typeface="Tw Cen MT"/>
                <a:cs typeface="Tw Cen MT"/>
              </a:rPr>
              <a:t> </a:t>
            </a:r>
            <a:r>
              <a:rPr sz="1400" spc="60" dirty="0">
                <a:solidFill>
                  <a:srgbClr val="242852"/>
                </a:solidFill>
                <a:latin typeface="Tw Cen MT"/>
                <a:cs typeface="Tw Cen MT"/>
              </a:rPr>
              <a:t>D,</a:t>
            </a:r>
            <a:r>
              <a:rPr sz="1400" spc="385" dirty="0">
                <a:solidFill>
                  <a:srgbClr val="242852"/>
                </a:solidFill>
                <a:latin typeface="Tw Cen MT"/>
                <a:cs typeface="Tw Cen MT"/>
              </a:rPr>
              <a:t> </a:t>
            </a:r>
            <a:r>
              <a:rPr sz="1400" dirty="0">
                <a:solidFill>
                  <a:srgbClr val="242852"/>
                </a:solidFill>
                <a:latin typeface="Tw Cen MT"/>
                <a:cs typeface="Tw Cen MT"/>
              </a:rPr>
              <a:t>M</a:t>
            </a:r>
            <a:r>
              <a:rPr sz="1400" spc="-190" dirty="0">
                <a:solidFill>
                  <a:srgbClr val="242852"/>
                </a:solidFill>
                <a:latin typeface="Tw Cen MT"/>
                <a:cs typeface="Tw Cen MT"/>
              </a:rPr>
              <a:t> </a:t>
            </a:r>
            <a:r>
              <a:rPr sz="1400" dirty="0">
                <a:solidFill>
                  <a:srgbClr val="242852"/>
                </a:solidFill>
                <a:latin typeface="Tw Cen MT"/>
                <a:cs typeface="Tw Cen MT"/>
              </a:rPr>
              <a:t>P</a:t>
            </a:r>
            <a:r>
              <a:rPr sz="1400" spc="-185" dirty="0">
                <a:solidFill>
                  <a:srgbClr val="242852"/>
                </a:solidFill>
                <a:latin typeface="Tw Cen MT"/>
                <a:cs typeface="Tw Cen MT"/>
              </a:rPr>
              <a:t> </a:t>
            </a:r>
            <a:r>
              <a:rPr sz="1400" dirty="0">
                <a:solidFill>
                  <a:srgbClr val="242852"/>
                </a:solidFill>
                <a:latin typeface="Tw Cen MT"/>
                <a:cs typeface="Tw Cen MT"/>
              </a:rPr>
              <a:t>H</a:t>
            </a:r>
            <a:endParaRPr sz="1400">
              <a:latin typeface="Tw Cen MT"/>
              <a:cs typeface="Tw Cen MT"/>
            </a:endParaRPr>
          </a:p>
          <a:p>
            <a:pPr marL="121285">
              <a:lnSpc>
                <a:spcPct val="100000"/>
              </a:lnSpc>
              <a:spcBef>
                <a:spcPts val="1235"/>
              </a:spcBef>
            </a:pPr>
            <a:r>
              <a:rPr sz="1400" dirty="0">
                <a:solidFill>
                  <a:srgbClr val="242852"/>
                </a:solidFill>
                <a:latin typeface="Tw Cen MT"/>
                <a:cs typeface="Tw Cen MT"/>
              </a:rPr>
              <a:t>M</a:t>
            </a:r>
            <a:r>
              <a:rPr sz="1400" spc="-195" dirty="0">
                <a:solidFill>
                  <a:srgbClr val="242852"/>
                </a:solidFill>
                <a:latin typeface="Tw Cen MT"/>
                <a:cs typeface="Tw Cen MT"/>
              </a:rPr>
              <a:t> </a:t>
            </a:r>
            <a:r>
              <a:rPr sz="1400" dirty="0">
                <a:solidFill>
                  <a:srgbClr val="242852"/>
                </a:solidFill>
                <a:latin typeface="Tw Cen MT"/>
                <a:cs typeface="Tw Cen MT"/>
              </a:rPr>
              <a:t>E</a:t>
            </a:r>
            <a:r>
              <a:rPr sz="1400" spc="-200" dirty="0">
                <a:solidFill>
                  <a:srgbClr val="242852"/>
                </a:solidFill>
                <a:latin typeface="Tw Cen MT"/>
                <a:cs typeface="Tw Cen MT"/>
              </a:rPr>
              <a:t> </a:t>
            </a:r>
            <a:r>
              <a:rPr sz="1400" spc="165" dirty="0">
                <a:solidFill>
                  <a:srgbClr val="242852"/>
                </a:solidFill>
                <a:latin typeface="Tw Cen MT"/>
                <a:cs typeface="Tw Cen MT"/>
              </a:rPr>
              <a:t>DICAL</a:t>
            </a:r>
            <a:r>
              <a:rPr sz="1400" spc="335" dirty="0">
                <a:solidFill>
                  <a:srgbClr val="242852"/>
                </a:solidFill>
                <a:latin typeface="Tw Cen MT"/>
                <a:cs typeface="Tw Cen MT"/>
              </a:rPr>
              <a:t> </a:t>
            </a:r>
            <a:r>
              <a:rPr sz="1400" spc="100" dirty="0">
                <a:solidFill>
                  <a:srgbClr val="242852"/>
                </a:solidFill>
                <a:latin typeface="Tw Cen MT"/>
                <a:cs typeface="Tw Cen MT"/>
              </a:rPr>
              <a:t>DI</a:t>
            </a:r>
            <a:r>
              <a:rPr sz="1400" spc="-190" dirty="0">
                <a:solidFill>
                  <a:srgbClr val="242852"/>
                </a:solidFill>
                <a:latin typeface="Tw Cen MT"/>
                <a:cs typeface="Tw Cen MT"/>
              </a:rPr>
              <a:t> </a:t>
            </a:r>
            <a:r>
              <a:rPr sz="1400" dirty="0">
                <a:solidFill>
                  <a:srgbClr val="242852"/>
                </a:solidFill>
                <a:latin typeface="Tw Cen MT"/>
                <a:cs typeface="Tw Cen MT"/>
              </a:rPr>
              <a:t>R</a:t>
            </a:r>
            <a:r>
              <a:rPr sz="1400" spc="-190" dirty="0">
                <a:solidFill>
                  <a:srgbClr val="242852"/>
                </a:solidFill>
                <a:latin typeface="Tw Cen MT"/>
                <a:cs typeface="Tw Cen MT"/>
              </a:rPr>
              <a:t> </a:t>
            </a:r>
            <a:r>
              <a:rPr sz="1400" dirty="0">
                <a:solidFill>
                  <a:srgbClr val="242852"/>
                </a:solidFill>
                <a:latin typeface="Tw Cen MT"/>
                <a:cs typeface="Tw Cen MT"/>
              </a:rPr>
              <a:t>E</a:t>
            </a:r>
            <a:r>
              <a:rPr sz="1400" spc="-200" dirty="0">
                <a:solidFill>
                  <a:srgbClr val="242852"/>
                </a:solidFill>
                <a:latin typeface="Tw Cen MT"/>
                <a:cs typeface="Tw Cen MT"/>
              </a:rPr>
              <a:t> </a:t>
            </a:r>
            <a:r>
              <a:rPr sz="1400" spc="125" dirty="0">
                <a:solidFill>
                  <a:srgbClr val="242852"/>
                </a:solidFill>
                <a:latin typeface="Tw Cen MT"/>
                <a:cs typeface="Tw Cen MT"/>
              </a:rPr>
              <a:t>CTO</a:t>
            </a:r>
            <a:r>
              <a:rPr sz="1400" spc="-195" dirty="0">
                <a:solidFill>
                  <a:srgbClr val="242852"/>
                </a:solidFill>
                <a:latin typeface="Tw Cen MT"/>
                <a:cs typeface="Tw Cen MT"/>
              </a:rPr>
              <a:t> </a:t>
            </a:r>
            <a:r>
              <a:rPr sz="1400" dirty="0">
                <a:solidFill>
                  <a:srgbClr val="242852"/>
                </a:solidFill>
                <a:latin typeface="Tw Cen MT"/>
                <a:cs typeface="Tw Cen MT"/>
              </a:rPr>
              <a:t>R</a:t>
            </a:r>
            <a:endParaRPr sz="1400">
              <a:latin typeface="Tw Cen MT"/>
              <a:cs typeface="Tw Cen MT"/>
            </a:endParaRPr>
          </a:p>
          <a:p>
            <a:pPr>
              <a:lnSpc>
                <a:spcPct val="100000"/>
              </a:lnSpc>
              <a:spcBef>
                <a:spcPts val="35"/>
              </a:spcBef>
            </a:pPr>
            <a:endParaRPr sz="1200">
              <a:latin typeface="Times New Roman"/>
              <a:cs typeface="Times New Roman"/>
            </a:endParaRPr>
          </a:p>
          <a:p>
            <a:pPr marL="121285" marR="5080">
              <a:lnSpc>
                <a:spcPts val="1510"/>
              </a:lnSpc>
            </a:pPr>
            <a:r>
              <a:rPr sz="1400" dirty="0">
                <a:solidFill>
                  <a:srgbClr val="242852"/>
                </a:solidFill>
                <a:latin typeface="Tw Cen MT"/>
                <a:cs typeface="Tw Cen MT"/>
              </a:rPr>
              <a:t>N</a:t>
            </a:r>
            <a:r>
              <a:rPr sz="1400" spc="-185" dirty="0">
                <a:solidFill>
                  <a:srgbClr val="242852"/>
                </a:solidFill>
                <a:latin typeface="Tw Cen MT"/>
                <a:cs typeface="Tw Cen MT"/>
              </a:rPr>
              <a:t> </a:t>
            </a:r>
            <a:r>
              <a:rPr sz="1400" spc="65" dirty="0">
                <a:solidFill>
                  <a:srgbClr val="242852"/>
                </a:solidFill>
                <a:latin typeface="Tw Cen MT"/>
                <a:cs typeface="Tw Cen MT"/>
              </a:rPr>
              <a:t>AT</a:t>
            </a:r>
            <a:r>
              <a:rPr sz="1400" spc="-190" dirty="0">
                <a:solidFill>
                  <a:srgbClr val="242852"/>
                </a:solidFill>
                <a:latin typeface="Tw Cen MT"/>
                <a:cs typeface="Tw Cen MT"/>
              </a:rPr>
              <a:t> </a:t>
            </a:r>
            <a:r>
              <a:rPr sz="1400" dirty="0">
                <a:solidFill>
                  <a:srgbClr val="242852"/>
                </a:solidFill>
                <a:latin typeface="Tw Cen MT"/>
                <a:cs typeface="Tw Cen MT"/>
              </a:rPr>
              <a:t>I</a:t>
            </a:r>
            <a:r>
              <a:rPr sz="1400" spc="-180" dirty="0">
                <a:solidFill>
                  <a:srgbClr val="242852"/>
                </a:solidFill>
                <a:latin typeface="Tw Cen MT"/>
                <a:cs typeface="Tw Cen MT"/>
              </a:rPr>
              <a:t> </a:t>
            </a:r>
            <a:r>
              <a:rPr sz="1400" dirty="0">
                <a:solidFill>
                  <a:srgbClr val="242852"/>
                </a:solidFill>
                <a:latin typeface="Tw Cen MT"/>
                <a:cs typeface="Tw Cen MT"/>
              </a:rPr>
              <a:t>O</a:t>
            </a:r>
            <a:r>
              <a:rPr sz="1400" spc="-185" dirty="0">
                <a:solidFill>
                  <a:srgbClr val="242852"/>
                </a:solidFill>
                <a:latin typeface="Tw Cen MT"/>
                <a:cs typeface="Tw Cen MT"/>
              </a:rPr>
              <a:t> </a:t>
            </a:r>
            <a:r>
              <a:rPr sz="1400" dirty="0">
                <a:solidFill>
                  <a:srgbClr val="242852"/>
                </a:solidFill>
                <a:latin typeface="Tw Cen MT"/>
                <a:cs typeface="Tw Cen MT"/>
              </a:rPr>
              <a:t>N</a:t>
            </a:r>
            <a:r>
              <a:rPr sz="1400" spc="-185" dirty="0">
                <a:solidFill>
                  <a:srgbClr val="242852"/>
                </a:solidFill>
                <a:latin typeface="Tw Cen MT"/>
                <a:cs typeface="Tw Cen MT"/>
              </a:rPr>
              <a:t> </a:t>
            </a:r>
            <a:r>
              <a:rPr sz="1400" spc="100" dirty="0">
                <a:solidFill>
                  <a:srgbClr val="242852"/>
                </a:solidFill>
                <a:latin typeface="Tw Cen MT"/>
                <a:cs typeface="Tw Cen MT"/>
              </a:rPr>
              <a:t>AL</a:t>
            </a:r>
            <a:r>
              <a:rPr sz="1400" spc="365" dirty="0">
                <a:solidFill>
                  <a:srgbClr val="242852"/>
                </a:solidFill>
                <a:latin typeface="Tw Cen MT"/>
                <a:cs typeface="Tw Cen MT"/>
              </a:rPr>
              <a:t> </a:t>
            </a:r>
            <a:r>
              <a:rPr sz="1400" spc="100" dirty="0">
                <a:solidFill>
                  <a:srgbClr val="242852"/>
                </a:solidFill>
                <a:latin typeface="Tw Cen MT"/>
                <a:cs typeface="Tw Cen MT"/>
              </a:rPr>
              <a:t>CE</a:t>
            </a:r>
            <a:r>
              <a:rPr sz="1400" spc="-190" dirty="0">
                <a:solidFill>
                  <a:srgbClr val="242852"/>
                </a:solidFill>
                <a:latin typeface="Tw Cen MT"/>
                <a:cs typeface="Tw Cen MT"/>
              </a:rPr>
              <a:t> </a:t>
            </a:r>
            <a:r>
              <a:rPr sz="1400" dirty="0">
                <a:solidFill>
                  <a:srgbClr val="242852"/>
                </a:solidFill>
                <a:latin typeface="Tw Cen MT"/>
                <a:cs typeface="Tw Cen MT"/>
              </a:rPr>
              <a:t>N</a:t>
            </a:r>
            <a:r>
              <a:rPr sz="1400" spc="-185" dirty="0">
                <a:solidFill>
                  <a:srgbClr val="242852"/>
                </a:solidFill>
                <a:latin typeface="Tw Cen MT"/>
                <a:cs typeface="Tw Cen MT"/>
              </a:rPr>
              <a:t> </a:t>
            </a:r>
            <a:r>
              <a:rPr sz="1400" dirty="0">
                <a:solidFill>
                  <a:srgbClr val="242852"/>
                </a:solidFill>
                <a:latin typeface="Tw Cen MT"/>
                <a:cs typeface="Tw Cen MT"/>
              </a:rPr>
              <a:t>T</a:t>
            </a:r>
            <a:r>
              <a:rPr sz="1400" spc="-190" dirty="0">
                <a:solidFill>
                  <a:srgbClr val="242852"/>
                </a:solidFill>
                <a:latin typeface="Tw Cen MT"/>
                <a:cs typeface="Tw Cen MT"/>
              </a:rPr>
              <a:t> </a:t>
            </a:r>
            <a:r>
              <a:rPr sz="1400" dirty="0">
                <a:solidFill>
                  <a:srgbClr val="242852"/>
                </a:solidFill>
                <a:latin typeface="Tw Cen MT"/>
                <a:cs typeface="Tw Cen MT"/>
              </a:rPr>
              <a:t>E</a:t>
            </a:r>
            <a:r>
              <a:rPr sz="1400" spc="-190" dirty="0">
                <a:solidFill>
                  <a:srgbClr val="242852"/>
                </a:solidFill>
                <a:latin typeface="Tw Cen MT"/>
                <a:cs typeface="Tw Cen MT"/>
              </a:rPr>
              <a:t> </a:t>
            </a:r>
            <a:r>
              <a:rPr sz="1400" dirty="0">
                <a:solidFill>
                  <a:srgbClr val="242852"/>
                </a:solidFill>
                <a:latin typeface="Tw Cen MT"/>
                <a:cs typeface="Tw Cen MT"/>
              </a:rPr>
              <a:t>R</a:t>
            </a:r>
            <a:r>
              <a:rPr sz="1400" spc="370" dirty="0">
                <a:solidFill>
                  <a:srgbClr val="242852"/>
                </a:solidFill>
                <a:latin typeface="Tw Cen MT"/>
                <a:cs typeface="Tw Cen MT"/>
              </a:rPr>
              <a:t> </a:t>
            </a:r>
            <a:r>
              <a:rPr sz="1400" dirty="0">
                <a:solidFill>
                  <a:srgbClr val="242852"/>
                </a:solidFill>
                <a:latin typeface="Tw Cen MT"/>
                <a:cs typeface="Tw Cen MT"/>
              </a:rPr>
              <a:t>F</a:t>
            </a:r>
            <a:r>
              <a:rPr sz="1400" spc="-190" dirty="0">
                <a:solidFill>
                  <a:srgbClr val="242852"/>
                </a:solidFill>
                <a:latin typeface="Tw Cen MT"/>
                <a:cs typeface="Tw Cen MT"/>
              </a:rPr>
              <a:t> </a:t>
            </a:r>
            <a:r>
              <a:rPr sz="1400" dirty="0">
                <a:solidFill>
                  <a:srgbClr val="242852"/>
                </a:solidFill>
                <a:latin typeface="Tw Cen MT"/>
                <a:cs typeface="Tw Cen MT"/>
              </a:rPr>
              <a:t>O</a:t>
            </a:r>
            <a:r>
              <a:rPr sz="1400" spc="-185" dirty="0">
                <a:solidFill>
                  <a:srgbClr val="242852"/>
                </a:solidFill>
                <a:latin typeface="Tw Cen MT"/>
                <a:cs typeface="Tw Cen MT"/>
              </a:rPr>
              <a:t> </a:t>
            </a:r>
            <a:r>
              <a:rPr sz="1400" dirty="0">
                <a:solidFill>
                  <a:srgbClr val="242852"/>
                </a:solidFill>
                <a:latin typeface="Tw Cen MT"/>
                <a:cs typeface="Tw Cen MT"/>
              </a:rPr>
              <a:t>R </a:t>
            </a:r>
            <a:r>
              <a:rPr sz="1400" spc="135" dirty="0">
                <a:solidFill>
                  <a:srgbClr val="242852"/>
                </a:solidFill>
                <a:latin typeface="Tw Cen MT"/>
                <a:cs typeface="Tw Cen MT"/>
              </a:rPr>
              <a:t>CHR</a:t>
            </a:r>
            <a:r>
              <a:rPr sz="1400" spc="-180" dirty="0">
                <a:solidFill>
                  <a:srgbClr val="242852"/>
                </a:solidFill>
                <a:latin typeface="Tw Cen MT"/>
                <a:cs typeface="Tw Cen MT"/>
              </a:rPr>
              <a:t> </a:t>
            </a:r>
            <a:r>
              <a:rPr sz="1400" dirty="0">
                <a:solidFill>
                  <a:srgbClr val="242852"/>
                </a:solidFill>
                <a:latin typeface="Tw Cen MT"/>
                <a:cs typeface="Tw Cen MT"/>
              </a:rPr>
              <a:t>O</a:t>
            </a:r>
            <a:r>
              <a:rPr sz="1400" spc="-185" dirty="0">
                <a:solidFill>
                  <a:srgbClr val="242852"/>
                </a:solidFill>
                <a:latin typeface="Tw Cen MT"/>
                <a:cs typeface="Tw Cen MT"/>
              </a:rPr>
              <a:t> </a:t>
            </a:r>
            <a:r>
              <a:rPr sz="1400" dirty="0">
                <a:solidFill>
                  <a:srgbClr val="242852"/>
                </a:solidFill>
                <a:latin typeface="Tw Cen MT"/>
                <a:cs typeface="Tw Cen MT"/>
              </a:rPr>
              <a:t>N</a:t>
            </a:r>
            <a:r>
              <a:rPr sz="1400" spc="-185" dirty="0">
                <a:solidFill>
                  <a:srgbClr val="242852"/>
                </a:solidFill>
                <a:latin typeface="Tw Cen MT"/>
                <a:cs typeface="Tw Cen MT"/>
              </a:rPr>
              <a:t> </a:t>
            </a:r>
            <a:r>
              <a:rPr sz="1400" spc="100" dirty="0">
                <a:solidFill>
                  <a:srgbClr val="242852"/>
                </a:solidFill>
                <a:latin typeface="Tw Cen MT"/>
                <a:cs typeface="Tw Cen MT"/>
              </a:rPr>
              <a:t>IC</a:t>
            </a:r>
            <a:r>
              <a:rPr sz="1400" spc="360" dirty="0">
                <a:solidFill>
                  <a:srgbClr val="242852"/>
                </a:solidFill>
                <a:latin typeface="Tw Cen MT"/>
                <a:cs typeface="Tw Cen MT"/>
              </a:rPr>
              <a:t> </a:t>
            </a:r>
            <a:r>
              <a:rPr sz="1400" spc="135" dirty="0">
                <a:solidFill>
                  <a:srgbClr val="242852"/>
                </a:solidFill>
                <a:latin typeface="Tw Cen MT"/>
                <a:cs typeface="Tw Cen MT"/>
              </a:rPr>
              <a:t>DIS</a:t>
            </a:r>
            <a:r>
              <a:rPr sz="1400" spc="-180" dirty="0">
                <a:solidFill>
                  <a:srgbClr val="242852"/>
                </a:solidFill>
                <a:latin typeface="Tw Cen MT"/>
                <a:cs typeface="Tw Cen MT"/>
              </a:rPr>
              <a:t> </a:t>
            </a:r>
            <a:r>
              <a:rPr sz="1400" dirty="0">
                <a:solidFill>
                  <a:srgbClr val="242852"/>
                </a:solidFill>
                <a:latin typeface="Tw Cen MT"/>
                <a:cs typeface="Tw Cen MT"/>
              </a:rPr>
              <a:t>E</a:t>
            </a:r>
            <a:r>
              <a:rPr sz="1400" spc="-190" dirty="0">
                <a:solidFill>
                  <a:srgbClr val="242852"/>
                </a:solidFill>
                <a:latin typeface="Tw Cen MT"/>
                <a:cs typeface="Tw Cen MT"/>
              </a:rPr>
              <a:t> </a:t>
            </a:r>
            <a:r>
              <a:rPr sz="1400" spc="100" dirty="0">
                <a:solidFill>
                  <a:srgbClr val="242852"/>
                </a:solidFill>
                <a:latin typeface="Tw Cen MT"/>
                <a:cs typeface="Tw Cen MT"/>
              </a:rPr>
              <a:t>AS</a:t>
            </a:r>
            <a:r>
              <a:rPr sz="1400" spc="-180" dirty="0">
                <a:solidFill>
                  <a:srgbClr val="242852"/>
                </a:solidFill>
                <a:latin typeface="Tw Cen MT"/>
                <a:cs typeface="Tw Cen MT"/>
              </a:rPr>
              <a:t> </a:t>
            </a:r>
            <a:r>
              <a:rPr sz="1400" dirty="0">
                <a:solidFill>
                  <a:srgbClr val="242852"/>
                </a:solidFill>
                <a:latin typeface="Tw Cen MT"/>
                <a:cs typeface="Tw Cen MT"/>
              </a:rPr>
              <a:t>E</a:t>
            </a:r>
            <a:r>
              <a:rPr sz="1400" spc="350" dirty="0">
                <a:solidFill>
                  <a:srgbClr val="242852"/>
                </a:solidFill>
                <a:latin typeface="Tw Cen MT"/>
                <a:cs typeface="Tw Cen MT"/>
              </a:rPr>
              <a:t> </a:t>
            </a:r>
            <a:r>
              <a:rPr sz="1400" dirty="0">
                <a:solidFill>
                  <a:srgbClr val="242852"/>
                </a:solidFill>
                <a:latin typeface="Tw Cen MT"/>
                <a:cs typeface="Tw Cen MT"/>
              </a:rPr>
              <a:t>P</a:t>
            </a:r>
            <a:r>
              <a:rPr sz="1400" spc="-180" dirty="0">
                <a:solidFill>
                  <a:srgbClr val="242852"/>
                </a:solidFill>
                <a:latin typeface="Tw Cen MT"/>
                <a:cs typeface="Tw Cen MT"/>
              </a:rPr>
              <a:t> </a:t>
            </a:r>
            <a:r>
              <a:rPr sz="1400" dirty="0">
                <a:solidFill>
                  <a:srgbClr val="242852"/>
                </a:solidFill>
                <a:latin typeface="Tw Cen MT"/>
                <a:cs typeface="Tw Cen MT"/>
              </a:rPr>
              <a:t>R</a:t>
            </a:r>
            <a:r>
              <a:rPr sz="1400" spc="-180" dirty="0">
                <a:solidFill>
                  <a:srgbClr val="242852"/>
                </a:solidFill>
                <a:latin typeface="Tw Cen MT"/>
                <a:cs typeface="Tw Cen MT"/>
              </a:rPr>
              <a:t> </a:t>
            </a:r>
            <a:r>
              <a:rPr sz="1400" dirty="0">
                <a:solidFill>
                  <a:srgbClr val="242852"/>
                </a:solidFill>
                <a:latin typeface="Tw Cen MT"/>
                <a:cs typeface="Tw Cen MT"/>
              </a:rPr>
              <a:t>E</a:t>
            </a:r>
            <a:r>
              <a:rPr sz="1400" spc="-190" dirty="0">
                <a:solidFill>
                  <a:srgbClr val="242852"/>
                </a:solidFill>
                <a:latin typeface="Tw Cen MT"/>
                <a:cs typeface="Tw Cen MT"/>
              </a:rPr>
              <a:t> </a:t>
            </a:r>
            <a:r>
              <a:rPr sz="1400" spc="100" dirty="0">
                <a:solidFill>
                  <a:srgbClr val="242852"/>
                </a:solidFill>
                <a:latin typeface="Tw Cen MT"/>
                <a:cs typeface="Tw Cen MT"/>
              </a:rPr>
              <a:t>VE</a:t>
            </a:r>
            <a:r>
              <a:rPr sz="1400" spc="-190" dirty="0">
                <a:solidFill>
                  <a:srgbClr val="242852"/>
                </a:solidFill>
                <a:latin typeface="Tw Cen MT"/>
                <a:cs typeface="Tw Cen MT"/>
              </a:rPr>
              <a:t> </a:t>
            </a:r>
            <a:r>
              <a:rPr sz="1400" dirty="0">
                <a:solidFill>
                  <a:srgbClr val="242852"/>
                </a:solidFill>
                <a:latin typeface="Tw Cen MT"/>
                <a:cs typeface="Tw Cen MT"/>
              </a:rPr>
              <a:t>N</a:t>
            </a:r>
            <a:r>
              <a:rPr sz="1400" spc="-185" dirty="0">
                <a:solidFill>
                  <a:srgbClr val="242852"/>
                </a:solidFill>
                <a:latin typeface="Tw Cen MT"/>
                <a:cs typeface="Tw Cen MT"/>
              </a:rPr>
              <a:t> </a:t>
            </a:r>
            <a:r>
              <a:rPr sz="1400" dirty="0">
                <a:solidFill>
                  <a:srgbClr val="242852"/>
                </a:solidFill>
                <a:latin typeface="Tw Cen MT"/>
                <a:cs typeface="Tw Cen MT"/>
              </a:rPr>
              <a:t>T</a:t>
            </a:r>
            <a:r>
              <a:rPr sz="1400" spc="-190" dirty="0">
                <a:solidFill>
                  <a:srgbClr val="242852"/>
                </a:solidFill>
                <a:latin typeface="Tw Cen MT"/>
                <a:cs typeface="Tw Cen MT"/>
              </a:rPr>
              <a:t> </a:t>
            </a:r>
            <a:r>
              <a:rPr sz="1400" dirty="0">
                <a:solidFill>
                  <a:srgbClr val="242852"/>
                </a:solidFill>
                <a:latin typeface="Tw Cen MT"/>
                <a:cs typeface="Tw Cen MT"/>
              </a:rPr>
              <a:t>I</a:t>
            </a:r>
            <a:r>
              <a:rPr sz="1400" spc="-180" dirty="0">
                <a:solidFill>
                  <a:srgbClr val="242852"/>
                </a:solidFill>
                <a:latin typeface="Tw Cen MT"/>
                <a:cs typeface="Tw Cen MT"/>
              </a:rPr>
              <a:t> </a:t>
            </a:r>
            <a:r>
              <a:rPr sz="1400" dirty="0">
                <a:solidFill>
                  <a:srgbClr val="242852"/>
                </a:solidFill>
                <a:latin typeface="Tw Cen MT"/>
                <a:cs typeface="Tw Cen MT"/>
              </a:rPr>
              <a:t>O</a:t>
            </a:r>
            <a:r>
              <a:rPr sz="1400" spc="-200" dirty="0">
                <a:solidFill>
                  <a:srgbClr val="242852"/>
                </a:solidFill>
                <a:latin typeface="Tw Cen MT"/>
                <a:cs typeface="Tw Cen MT"/>
              </a:rPr>
              <a:t> </a:t>
            </a:r>
            <a:r>
              <a:rPr sz="1400" dirty="0">
                <a:solidFill>
                  <a:srgbClr val="242852"/>
                </a:solidFill>
                <a:latin typeface="Tw Cen MT"/>
                <a:cs typeface="Tw Cen MT"/>
              </a:rPr>
              <a:t>N</a:t>
            </a:r>
            <a:r>
              <a:rPr sz="1400" spc="365" dirty="0">
                <a:solidFill>
                  <a:srgbClr val="242852"/>
                </a:solidFill>
                <a:latin typeface="Tw Cen MT"/>
                <a:cs typeface="Tw Cen MT"/>
              </a:rPr>
              <a:t> </a:t>
            </a:r>
            <a:r>
              <a:rPr sz="1400" spc="105" dirty="0">
                <a:solidFill>
                  <a:srgbClr val="242852"/>
                </a:solidFill>
                <a:latin typeface="Tw Cen MT"/>
                <a:cs typeface="Tw Cen MT"/>
              </a:rPr>
              <a:t>AN</a:t>
            </a:r>
            <a:r>
              <a:rPr sz="1400" spc="-185" dirty="0">
                <a:solidFill>
                  <a:srgbClr val="242852"/>
                </a:solidFill>
                <a:latin typeface="Tw Cen MT"/>
                <a:cs typeface="Tw Cen MT"/>
              </a:rPr>
              <a:t> </a:t>
            </a:r>
            <a:r>
              <a:rPr sz="1400" dirty="0">
                <a:solidFill>
                  <a:srgbClr val="242852"/>
                </a:solidFill>
                <a:latin typeface="Tw Cen MT"/>
                <a:cs typeface="Tw Cen MT"/>
              </a:rPr>
              <a:t>D</a:t>
            </a:r>
            <a:r>
              <a:rPr sz="1400" spc="380" dirty="0">
                <a:solidFill>
                  <a:srgbClr val="242852"/>
                </a:solidFill>
                <a:latin typeface="Tw Cen MT"/>
                <a:cs typeface="Tw Cen MT"/>
              </a:rPr>
              <a:t> </a:t>
            </a:r>
            <a:r>
              <a:rPr sz="1400" spc="100" dirty="0">
                <a:solidFill>
                  <a:srgbClr val="242852"/>
                </a:solidFill>
                <a:latin typeface="Tw Cen MT"/>
                <a:cs typeface="Tw Cen MT"/>
              </a:rPr>
              <a:t>HE</a:t>
            </a:r>
            <a:r>
              <a:rPr sz="1400" spc="-190" dirty="0">
                <a:solidFill>
                  <a:srgbClr val="242852"/>
                </a:solidFill>
                <a:latin typeface="Tw Cen MT"/>
                <a:cs typeface="Tw Cen MT"/>
              </a:rPr>
              <a:t> </a:t>
            </a:r>
            <a:r>
              <a:rPr sz="1400" spc="125" dirty="0">
                <a:solidFill>
                  <a:srgbClr val="242852"/>
                </a:solidFill>
                <a:latin typeface="Tw Cen MT"/>
                <a:cs typeface="Tw Cen MT"/>
              </a:rPr>
              <a:t>ALT</a:t>
            </a:r>
            <a:r>
              <a:rPr sz="1400" spc="-190" dirty="0">
                <a:solidFill>
                  <a:srgbClr val="242852"/>
                </a:solidFill>
                <a:latin typeface="Tw Cen MT"/>
                <a:cs typeface="Tw Cen MT"/>
              </a:rPr>
              <a:t> </a:t>
            </a:r>
            <a:r>
              <a:rPr sz="1400" dirty="0">
                <a:solidFill>
                  <a:srgbClr val="242852"/>
                </a:solidFill>
                <a:latin typeface="Tw Cen MT"/>
                <a:cs typeface="Tw Cen MT"/>
              </a:rPr>
              <a:t>H  P</a:t>
            </a:r>
            <a:r>
              <a:rPr sz="1400" spc="-200" dirty="0">
                <a:solidFill>
                  <a:srgbClr val="242852"/>
                </a:solidFill>
                <a:latin typeface="Tw Cen MT"/>
                <a:cs typeface="Tw Cen MT"/>
              </a:rPr>
              <a:t> </a:t>
            </a:r>
            <a:r>
              <a:rPr sz="1400" dirty="0">
                <a:solidFill>
                  <a:srgbClr val="242852"/>
                </a:solidFill>
                <a:latin typeface="Tw Cen MT"/>
                <a:cs typeface="Tw Cen MT"/>
              </a:rPr>
              <a:t>R</a:t>
            </a:r>
            <a:r>
              <a:rPr sz="1400" spc="-200" dirty="0">
                <a:solidFill>
                  <a:srgbClr val="242852"/>
                </a:solidFill>
                <a:latin typeface="Tw Cen MT"/>
                <a:cs typeface="Tw Cen MT"/>
              </a:rPr>
              <a:t> </a:t>
            </a:r>
            <a:r>
              <a:rPr sz="1400" dirty="0">
                <a:solidFill>
                  <a:srgbClr val="242852"/>
                </a:solidFill>
                <a:latin typeface="Tw Cen MT"/>
                <a:cs typeface="Tw Cen MT"/>
              </a:rPr>
              <a:t>O</a:t>
            </a:r>
            <a:r>
              <a:rPr sz="1400" spc="-204" dirty="0">
                <a:solidFill>
                  <a:srgbClr val="242852"/>
                </a:solidFill>
                <a:latin typeface="Tw Cen MT"/>
                <a:cs typeface="Tw Cen MT"/>
              </a:rPr>
              <a:t> </a:t>
            </a:r>
            <a:r>
              <a:rPr sz="1400" spc="114" dirty="0">
                <a:solidFill>
                  <a:srgbClr val="242852"/>
                </a:solidFill>
                <a:latin typeface="Tw Cen MT"/>
                <a:cs typeface="Tw Cen MT"/>
              </a:rPr>
              <a:t>MOT</a:t>
            </a:r>
            <a:r>
              <a:rPr sz="1400" spc="-210" dirty="0">
                <a:solidFill>
                  <a:srgbClr val="242852"/>
                </a:solidFill>
                <a:latin typeface="Tw Cen MT"/>
                <a:cs typeface="Tw Cen MT"/>
              </a:rPr>
              <a:t> </a:t>
            </a:r>
            <a:r>
              <a:rPr sz="1400" dirty="0">
                <a:solidFill>
                  <a:srgbClr val="242852"/>
                </a:solidFill>
                <a:latin typeface="Tw Cen MT"/>
                <a:cs typeface="Tw Cen MT"/>
              </a:rPr>
              <a:t>I</a:t>
            </a:r>
            <a:r>
              <a:rPr sz="1400" spc="-200" dirty="0">
                <a:solidFill>
                  <a:srgbClr val="242852"/>
                </a:solidFill>
                <a:latin typeface="Tw Cen MT"/>
                <a:cs typeface="Tw Cen MT"/>
              </a:rPr>
              <a:t> </a:t>
            </a:r>
            <a:r>
              <a:rPr sz="1400" spc="95" dirty="0">
                <a:solidFill>
                  <a:srgbClr val="242852"/>
                </a:solidFill>
                <a:latin typeface="Tw Cen MT"/>
                <a:cs typeface="Tw Cen MT"/>
              </a:rPr>
              <a:t>ON</a:t>
            </a:r>
            <a:r>
              <a:rPr sz="1400" spc="-200" dirty="0">
                <a:solidFill>
                  <a:srgbClr val="242852"/>
                </a:solidFill>
                <a:latin typeface="Tw Cen MT"/>
                <a:cs typeface="Tw Cen MT"/>
              </a:rPr>
              <a:t> </a:t>
            </a:r>
            <a:endParaRPr sz="1400">
              <a:latin typeface="Tw Cen MT"/>
              <a:cs typeface="Tw Cen MT"/>
            </a:endParaRPr>
          </a:p>
          <a:p>
            <a:pPr marL="121285">
              <a:lnSpc>
                <a:spcPct val="100000"/>
              </a:lnSpc>
              <a:spcBef>
                <a:spcPts val="1215"/>
              </a:spcBef>
            </a:pPr>
            <a:r>
              <a:rPr sz="1400" spc="135" dirty="0">
                <a:solidFill>
                  <a:srgbClr val="242852"/>
                </a:solidFill>
                <a:latin typeface="Tw Cen MT"/>
                <a:cs typeface="Tw Cen MT"/>
              </a:rPr>
              <a:t>CDC</a:t>
            </a:r>
            <a:r>
              <a:rPr sz="1400" spc="-180" dirty="0">
                <a:solidFill>
                  <a:srgbClr val="242852"/>
                </a:solidFill>
                <a:latin typeface="Tw Cen MT"/>
                <a:cs typeface="Tw Cen MT"/>
              </a:rPr>
              <a:t> </a:t>
            </a:r>
            <a:endParaRPr sz="1400">
              <a:latin typeface="Tw Cen MT"/>
              <a:cs typeface="Tw Cen MT"/>
            </a:endParaRPr>
          </a:p>
          <a:p>
            <a:pPr>
              <a:lnSpc>
                <a:spcPct val="100000"/>
              </a:lnSpc>
              <a:spcBef>
                <a:spcPts val="25"/>
              </a:spcBef>
            </a:pPr>
            <a:endParaRPr sz="1750">
              <a:latin typeface="Times New Roman"/>
              <a:cs typeface="Times New Roman"/>
            </a:endParaRPr>
          </a:p>
          <a:p>
            <a:pPr marL="12700" marR="3310254" indent="63500">
              <a:lnSpc>
                <a:spcPct val="100000"/>
              </a:lnSpc>
            </a:pPr>
            <a:r>
              <a:rPr sz="1800" spc="-5" dirty="0">
                <a:latin typeface="Tw Cen MT"/>
                <a:cs typeface="Tw Cen MT"/>
              </a:rPr>
              <a:t>National </a:t>
            </a:r>
            <a:r>
              <a:rPr sz="1800" dirty="0">
                <a:latin typeface="Tw Cen MT"/>
                <a:cs typeface="Tw Cen MT"/>
              </a:rPr>
              <a:t>Quality </a:t>
            </a:r>
            <a:r>
              <a:rPr sz="1800" spc="-10" dirty="0">
                <a:latin typeface="Tw Cen MT"/>
                <a:cs typeface="Tw Cen MT"/>
              </a:rPr>
              <a:t>Strategy </a:t>
            </a:r>
            <a:r>
              <a:rPr sz="1800" spc="-30" dirty="0">
                <a:latin typeface="Tw Cen MT"/>
                <a:cs typeface="Tw Cen MT"/>
              </a:rPr>
              <a:t>Webinar  </a:t>
            </a:r>
            <a:r>
              <a:rPr sz="1800" dirty="0">
                <a:latin typeface="Tw Cen MT"/>
                <a:cs typeface="Tw Cen MT"/>
              </a:rPr>
              <a:t>July </a:t>
            </a:r>
            <a:r>
              <a:rPr sz="1800" spc="-5" dirty="0">
                <a:latin typeface="Tw Cen MT"/>
                <a:cs typeface="Tw Cen MT"/>
              </a:rPr>
              <a:t>21</a:t>
            </a:r>
            <a:r>
              <a:rPr sz="1800" spc="-7" baseline="25462" dirty="0">
                <a:latin typeface="Tw Cen MT"/>
                <a:cs typeface="Tw Cen MT"/>
              </a:rPr>
              <a:t>st</a:t>
            </a:r>
            <a:r>
              <a:rPr sz="1800" spc="-5" dirty="0">
                <a:latin typeface="Tw Cen MT"/>
                <a:cs typeface="Tw Cen MT"/>
              </a:rPr>
              <a:t>,</a:t>
            </a:r>
            <a:r>
              <a:rPr sz="1800" spc="-100" dirty="0">
                <a:latin typeface="Tw Cen MT"/>
                <a:cs typeface="Tw Cen MT"/>
              </a:rPr>
              <a:t> </a:t>
            </a:r>
            <a:r>
              <a:rPr sz="1800" dirty="0">
                <a:latin typeface="Tw Cen MT"/>
                <a:cs typeface="Tw Cen MT"/>
              </a:rPr>
              <a:t>2016</a:t>
            </a:r>
            <a:endParaRPr sz="1800">
              <a:latin typeface="Tw Cen MT"/>
              <a:cs typeface="Tw Cen M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6400800"/>
            <a:ext cx="9144000" cy="457200"/>
          </a:xfrm>
          <a:custGeom>
            <a:avLst/>
            <a:gdLst/>
            <a:ahLst/>
            <a:cxnLst/>
            <a:rect l="l" t="t" r="r" b="b"/>
            <a:pathLst>
              <a:path w="9144000" h="457200">
                <a:moveTo>
                  <a:pt x="0" y="457200"/>
                </a:moveTo>
                <a:lnTo>
                  <a:pt x="9144000" y="457200"/>
                </a:lnTo>
                <a:lnTo>
                  <a:pt x="9144000" y="0"/>
                </a:lnTo>
                <a:lnTo>
                  <a:pt x="0" y="0"/>
                </a:lnTo>
                <a:lnTo>
                  <a:pt x="0" y="457200"/>
                </a:lnTo>
                <a:close/>
              </a:path>
            </a:pathLst>
          </a:custGeom>
          <a:solidFill>
            <a:srgbClr val="629DD1"/>
          </a:solidFill>
        </p:spPr>
        <p:txBody>
          <a:bodyPr wrap="square" lIns="0" tIns="0" rIns="0" bIns="0" rtlCol="0"/>
          <a:lstStyle/>
          <a:p>
            <a:endParaRPr/>
          </a:p>
        </p:txBody>
      </p:sp>
      <p:sp>
        <p:nvSpPr>
          <p:cNvPr id="3" name="object 3"/>
          <p:cNvSpPr/>
          <p:nvPr/>
        </p:nvSpPr>
        <p:spPr>
          <a:xfrm>
            <a:off x="0" y="6333744"/>
            <a:ext cx="9144000" cy="67310"/>
          </a:xfrm>
          <a:custGeom>
            <a:avLst/>
            <a:gdLst/>
            <a:ahLst/>
            <a:cxnLst/>
            <a:rect l="l" t="t" r="r" b="b"/>
            <a:pathLst>
              <a:path w="9144000" h="67310">
                <a:moveTo>
                  <a:pt x="0" y="67055"/>
                </a:moveTo>
                <a:lnTo>
                  <a:pt x="9144000" y="67055"/>
                </a:lnTo>
                <a:lnTo>
                  <a:pt x="9144000" y="0"/>
                </a:lnTo>
                <a:lnTo>
                  <a:pt x="0" y="0"/>
                </a:lnTo>
                <a:lnTo>
                  <a:pt x="0" y="67055"/>
                </a:lnTo>
                <a:close/>
              </a:path>
            </a:pathLst>
          </a:custGeom>
          <a:solidFill>
            <a:srgbClr val="4A66AC"/>
          </a:solidFill>
        </p:spPr>
        <p:txBody>
          <a:bodyPr wrap="square" lIns="0" tIns="0" rIns="0" bIns="0" rtlCol="0"/>
          <a:lstStyle/>
          <a:p>
            <a:endParaRPr/>
          </a:p>
        </p:txBody>
      </p:sp>
      <p:sp>
        <p:nvSpPr>
          <p:cNvPr id="4" name="object 4"/>
          <p:cNvSpPr/>
          <p:nvPr/>
        </p:nvSpPr>
        <p:spPr>
          <a:xfrm>
            <a:off x="894588" y="1737360"/>
            <a:ext cx="7475220" cy="0"/>
          </a:xfrm>
          <a:custGeom>
            <a:avLst/>
            <a:gdLst/>
            <a:ahLst/>
            <a:cxnLst/>
            <a:rect l="l" t="t" r="r" b="b"/>
            <a:pathLst>
              <a:path w="7475220">
                <a:moveTo>
                  <a:pt x="0" y="0"/>
                </a:moveTo>
                <a:lnTo>
                  <a:pt x="7475220" y="0"/>
                </a:lnTo>
              </a:path>
            </a:pathLst>
          </a:custGeom>
          <a:ln w="6096">
            <a:solidFill>
              <a:srgbClr val="808080"/>
            </a:solidFill>
          </a:ln>
        </p:spPr>
        <p:txBody>
          <a:bodyPr wrap="square" lIns="0" tIns="0" rIns="0" bIns="0" rtlCol="0"/>
          <a:lstStyle/>
          <a:p>
            <a:endParaRPr/>
          </a:p>
        </p:txBody>
      </p:sp>
      <p:sp>
        <p:nvSpPr>
          <p:cNvPr id="5" name="object 5"/>
          <p:cNvSpPr txBox="1">
            <a:spLocks noGrp="1"/>
          </p:cNvSpPr>
          <p:nvPr>
            <p:ph type="title"/>
          </p:nvPr>
        </p:nvSpPr>
        <p:spPr>
          <a:xfrm>
            <a:off x="535940" y="215831"/>
            <a:ext cx="7870825" cy="1161415"/>
          </a:xfrm>
          <a:prstGeom prst="rect">
            <a:avLst/>
          </a:prstGeom>
        </p:spPr>
        <p:txBody>
          <a:bodyPr vert="horz" wrap="square" lIns="0" tIns="0" rIns="0" bIns="0" rtlCol="0">
            <a:spAutoFit/>
          </a:bodyPr>
          <a:lstStyle/>
          <a:p>
            <a:pPr marL="12700" marR="5080">
              <a:lnSpc>
                <a:spcPct val="78100"/>
              </a:lnSpc>
            </a:pPr>
            <a:r>
              <a:rPr sz="3200" b="1" spc="-30" dirty="0">
                <a:solidFill>
                  <a:srgbClr val="000000"/>
                </a:solidFill>
                <a:latin typeface="Tw Cen MT"/>
                <a:cs typeface="Tw Cen MT"/>
              </a:rPr>
              <a:t>The </a:t>
            </a:r>
            <a:r>
              <a:rPr sz="3200" b="1" spc="-40" dirty="0">
                <a:solidFill>
                  <a:srgbClr val="000000"/>
                </a:solidFill>
                <a:latin typeface="Tw Cen MT"/>
                <a:cs typeface="Tw Cen MT"/>
              </a:rPr>
              <a:t>Centers </a:t>
            </a:r>
            <a:r>
              <a:rPr sz="3200" b="1" spc="-45" dirty="0">
                <a:solidFill>
                  <a:srgbClr val="000000"/>
                </a:solidFill>
                <a:latin typeface="Tw Cen MT"/>
                <a:cs typeface="Tw Cen MT"/>
              </a:rPr>
              <a:t>for Disease </a:t>
            </a:r>
            <a:r>
              <a:rPr sz="3200" b="1" spc="-40" dirty="0">
                <a:solidFill>
                  <a:srgbClr val="000000"/>
                </a:solidFill>
                <a:latin typeface="Tw Cen MT"/>
                <a:cs typeface="Tw Cen MT"/>
              </a:rPr>
              <a:t>Control </a:t>
            </a:r>
            <a:r>
              <a:rPr sz="3200" b="1" spc="-30" dirty="0">
                <a:solidFill>
                  <a:srgbClr val="000000"/>
                </a:solidFill>
                <a:latin typeface="Tw Cen MT"/>
                <a:cs typeface="Tw Cen MT"/>
              </a:rPr>
              <a:t>and </a:t>
            </a:r>
            <a:r>
              <a:rPr sz="3200" b="1" spc="-55" dirty="0">
                <a:solidFill>
                  <a:srgbClr val="000000"/>
                </a:solidFill>
                <a:latin typeface="Tw Cen MT"/>
                <a:cs typeface="Tw Cen MT"/>
              </a:rPr>
              <a:t>Prevention  </a:t>
            </a:r>
            <a:r>
              <a:rPr sz="3200" b="1" spc="-40" dirty="0">
                <a:solidFill>
                  <a:srgbClr val="000000"/>
                </a:solidFill>
                <a:latin typeface="Tw Cen MT"/>
                <a:cs typeface="Tw Cen MT"/>
              </a:rPr>
              <a:t>(CDC) works </a:t>
            </a:r>
            <a:r>
              <a:rPr sz="3200" b="1" spc="-35" dirty="0">
                <a:solidFill>
                  <a:srgbClr val="000000"/>
                </a:solidFill>
                <a:latin typeface="Tw Cen MT"/>
                <a:cs typeface="Tw Cen MT"/>
              </a:rPr>
              <a:t>24/7 </a:t>
            </a:r>
            <a:r>
              <a:rPr sz="3200" b="1" spc="-30" dirty="0">
                <a:solidFill>
                  <a:srgbClr val="000000"/>
                </a:solidFill>
                <a:latin typeface="Tw Cen MT"/>
                <a:cs typeface="Tw Cen MT"/>
              </a:rPr>
              <a:t>to </a:t>
            </a:r>
            <a:r>
              <a:rPr sz="3200" b="1" spc="-35" dirty="0">
                <a:solidFill>
                  <a:srgbClr val="000000"/>
                </a:solidFill>
                <a:latin typeface="Tw Cen MT"/>
                <a:cs typeface="Tw Cen MT"/>
              </a:rPr>
              <a:t>address </a:t>
            </a:r>
            <a:r>
              <a:rPr sz="3200" b="1" spc="-45" dirty="0">
                <a:solidFill>
                  <a:srgbClr val="000000"/>
                </a:solidFill>
                <a:latin typeface="Tw Cen MT"/>
                <a:cs typeface="Tw Cen MT"/>
              </a:rPr>
              <a:t>challenging</a:t>
            </a:r>
            <a:r>
              <a:rPr sz="3200" b="1" spc="-550" dirty="0">
                <a:solidFill>
                  <a:srgbClr val="000000"/>
                </a:solidFill>
                <a:latin typeface="Tw Cen MT"/>
                <a:cs typeface="Tw Cen MT"/>
              </a:rPr>
              <a:t> </a:t>
            </a:r>
            <a:r>
              <a:rPr sz="3200" b="1" spc="-45" dirty="0">
                <a:solidFill>
                  <a:srgbClr val="000000"/>
                </a:solidFill>
                <a:latin typeface="Tw Cen MT"/>
                <a:cs typeface="Tw Cen MT"/>
              </a:rPr>
              <a:t>health  priorities</a:t>
            </a:r>
            <a:endParaRPr sz="3200">
              <a:latin typeface="Tw Cen MT"/>
              <a:cs typeface="Tw Cen MT"/>
            </a:endParaRPr>
          </a:p>
        </p:txBody>
      </p:sp>
      <p:sp>
        <p:nvSpPr>
          <p:cNvPr id="6" name="object 6"/>
          <p:cNvSpPr txBox="1"/>
          <p:nvPr/>
        </p:nvSpPr>
        <p:spPr>
          <a:xfrm>
            <a:off x="444500" y="1994217"/>
            <a:ext cx="8075295" cy="3305810"/>
          </a:xfrm>
          <a:prstGeom prst="rect">
            <a:avLst/>
          </a:prstGeom>
        </p:spPr>
        <p:txBody>
          <a:bodyPr vert="horz" wrap="square" lIns="0" tIns="0" rIns="0" bIns="0" rtlCol="0">
            <a:spAutoFit/>
          </a:bodyPr>
          <a:lstStyle/>
          <a:p>
            <a:pPr marL="104139" marR="412115" indent="-92075">
              <a:lnSpc>
                <a:spcPts val="3030"/>
              </a:lnSpc>
            </a:pPr>
            <a:r>
              <a:rPr sz="1950" spc="-10" dirty="0">
                <a:latin typeface="Wingdings"/>
                <a:cs typeface="Wingdings"/>
              </a:rPr>
              <a:t></a:t>
            </a:r>
            <a:r>
              <a:rPr sz="2800" b="1" spc="-10" dirty="0">
                <a:latin typeface="Tw Cen MT"/>
                <a:cs typeface="Tw Cen MT"/>
              </a:rPr>
              <a:t>Improving </a:t>
            </a:r>
            <a:r>
              <a:rPr sz="2800" b="1" dirty="0">
                <a:latin typeface="Tw Cen MT"/>
                <a:cs typeface="Tw Cen MT"/>
              </a:rPr>
              <a:t>health </a:t>
            </a:r>
            <a:r>
              <a:rPr sz="2800" b="1" spc="-5" dirty="0">
                <a:latin typeface="Tw Cen MT"/>
                <a:cs typeface="Tw Cen MT"/>
              </a:rPr>
              <a:t>security </a:t>
            </a:r>
            <a:r>
              <a:rPr sz="2800" b="1" spc="25" dirty="0">
                <a:latin typeface="Tw Cen MT"/>
                <a:cs typeface="Tw Cen MT"/>
              </a:rPr>
              <a:t>at </a:t>
            </a:r>
            <a:r>
              <a:rPr sz="2800" b="1" spc="-5" dirty="0">
                <a:latin typeface="Tw Cen MT"/>
                <a:cs typeface="Tw Cen MT"/>
              </a:rPr>
              <a:t>home and around </a:t>
            </a:r>
            <a:r>
              <a:rPr sz="2800" b="1" dirty="0">
                <a:latin typeface="Tw Cen MT"/>
                <a:cs typeface="Tw Cen MT"/>
              </a:rPr>
              <a:t>the  </a:t>
            </a:r>
            <a:r>
              <a:rPr sz="2800" b="1" spc="5" dirty="0">
                <a:latin typeface="Tw Cen MT"/>
                <a:cs typeface="Tw Cen MT"/>
              </a:rPr>
              <a:t>world</a:t>
            </a:r>
            <a:endParaRPr sz="2800">
              <a:latin typeface="Tw Cen MT"/>
              <a:cs typeface="Tw Cen MT"/>
            </a:endParaRPr>
          </a:p>
          <a:p>
            <a:pPr marL="396240" marR="631190" indent="-182880">
              <a:lnSpc>
                <a:spcPts val="2590"/>
              </a:lnSpc>
              <a:spcBef>
                <a:spcPts val="415"/>
              </a:spcBef>
              <a:buFont typeface="Wingdings"/>
              <a:buChar char=""/>
              <a:tabLst>
                <a:tab pos="396875" algn="l"/>
              </a:tabLst>
            </a:pPr>
            <a:r>
              <a:rPr sz="2400" spc="-5" dirty="0">
                <a:latin typeface="Tw Cen MT"/>
                <a:cs typeface="Tw Cen MT"/>
              </a:rPr>
              <a:t>disease </a:t>
            </a:r>
            <a:r>
              <a:rPr sz="2400" spc="-10" dirty="0">
                <a:latin typeface="Tw Cen MT"/>
                <a:cs typeface="Tw Cen MT"/>
              </a:rPr>
              <a:t>threats, antimicrobial resistance, </a:t>
            </a:r>
            <a:r>
              <a:rPr sz="2400" spc="-5" dirty="0">
                <a:latin typeface="Tw Cen MT"/>
                <a:cs typeface="Tw Cen MT"/>
              </a:rPr>
              <a:t>foodborne </a:t>
            </a:r>
            <a:r>
              <a:rPr sz="2400" spc="-10" dirty="0">
                <a:latin typeface="Tw Cen MT"/>
                <a:cs typeface="Tw Cen MT"/>
              </a:rPr>
              <a:t>illness,  </a:t>
            </a:r>
            <a:r>
              <a:rPr sz="2400" spc="-5" dirty="0">
                <a:latin typeface="Tw Cen MT"/>
                <a:cs typeface="Tw Cen MT"/>
              </a:rPr>
              <a:t>health care-associated</a:t>
            </a:r>
            <a:r>
              <a:rPr sz="2400" spc="15" dirty="0">
                <a:latin typeface="Tw Cen MT"/>
                <a:cs typeface="Tw Cen MT"/>
              </a:rPr>
              <a:t> </a:t>
            </a:r>
            <a:r>
              <a:rPr sz="2400" spc="-5" dirty="0">
                <a:latin typeface="Tw Cen MT"/>
                <a:cs typeface="Tw Cen MT"/>
              </a:rPr>
              <a:t>infections</a:t>
            </a:r>
            <a:endParaRPr sz="2400">
              <a:latin typeface="Tw Cen MT"/>
              <a:cs typeface="Tw Cen MT"/>
            </a:endParaRPr>
          </a:p>
          <a:p>
            <a:pPr marL="104139" marR="55880" indent="-91440">
              <a:lnSpc>
                <a:spcPts val="2590"/>
              </a:lnSpc>
              <a:spcBef>
                <a:spcPts val="1595"/>
              </a:spcBef>
            </a:pPr>
            <a:r>
              <a:rPr sz="1650" spc="-5" dirty="0">
                <a:latin typeface="Wingdings"/>
                <a:cs typeface="Wingdings"/>
              </a:rPr>
              <a:t></a:t>
            </a:r>
            <a:r>
              <a:rPr sz="2400" b="1" spc="-5" dirty="0">
                <a:latin typeface="Tw Cen MT"/>
                <a:cs typeface="Tw Cen MT"/>
              </a:rPr>
              <a:t>Preventing the leading causes of </a:t>
            </a:r>
            <a:r>
              <a:rPr sz="2400" b="1" spc="-15" dirty="0">
                <a:latin typeface="Tw Cen MT"/>
                <a:cs typeface="Tw Cen MT"/>
              </a:rPr>
              <a:t>illness, </a:t>
            </a:r>
            <a:r>
              <a:rPr sz="2400" b="1" spc="-20" dirty="0">
                <a:latin typeface="Tw Cen MT"/>
                <a:cs typeface="Tw Cen MT"/>
              </a:rPr>
              <a:t>injury, </a:t>
            </a:r>
            <a:r>
              <a:rPr sz="2400" b="1" spc="-5" dirty="0">
                <a:latin typeface="Tw Cen MT"/>
                <a:cs typeface="Tw Cen MT"/>
              </a:rPr>
              <a:t>disability </a:t>
            </a:r>
            <a:r>
              <a:rPr sz="2400" b="1" dirty="0">
                <a:latin typeface="Tw Cen MT"/>
                <a:cs typeface="Tw Cen MT"/>
              </a:rPr>
              <a:t>and  </a:t>
            </a:r>
            <a:r>
              <a:rPr sz="2400" b="1" spc="5" dirty="0">
                <a:latin typeface="Tw Cen MT"/>
                <a:cs typeface="Tw Cen MT"/>
              </a:rPr>
              <a:t>death</a:t>
            </a:r>
            <a:endParaRPr sz="2400">
              <a:latin typeface="Tw Cen MT"/>
              <a:cs typeface="Tw Cen MT"/>
            </a:endParaRPr>
          </a:p>
          <a:p>
            <a:pPr marL="396240" indent="-182880">
              <a:lnSpc>
                <a:spcPct val="100000"/>
              </a:lnSpc>
              <a:spcBef>
                <a:spcPts val="145"/>
              </a:spcBef>
              <a:buFont typeface="Wingdings"/>
              <a:buChar char=""/>
              <a:tabLst>
                <a:tab pos="396875" algn="l"/>
              </a:tabLst>
            </a:pPr>
            <a:r>
              <a:rPr sz="2000" spc="-5" dirty="0">
                <a:latin typeface="Tw Cen MT"/>
                <a:cs typeface="Tw Cen MT"/>
              </a:rPr>
              <a:t>the </a:t>
            </a:r>
            <a:r>
              <a:rPr sz="2000" dirty="0">
                <a:latin typeface="Tw Cen MT"/>
                <a:cs typeface="Tw Cen MT"/>
              </a:rPr>
              <a:t>top </a:t>
            </a:r>
            <a:r>
              <a:rPr sz="2000" spc="-5" dirty="0">
                <a:latin typeface="Tw Cen MT"/>
                <a:cs typeface="Tw Cen MT"/>
              </a:rPr>
              <a:t>10 </a:t>
            </a:r>
            <a:r>
              <a:rPr sz="2000" dirty="0">
                <a:latin typeface="Tw Cen MT"/>
                <a:cs typeface="Tw Cen MT"/>
              </a:rPr>
              <a:t>leading causes of </a:t>
            </a:r>
            <a:r>
              <a:rPr sz="2000" spc="-5" dirty="0">
                <a:latin typeface="Tw Cen MT"/>
                <a:cs typeface="Tw Cen MT"/>
              </a:rPr>
              <a:t>death account </a:t>
            </a:r>
            <a:r>
              <a:rPr sz="2000" spc="-10" dirty="0">
                <a:latin typeface="Tw Cen MT"/>
                <a:cs typeface="Tw Cen MT"/>
              </a:rPr>
              <a:t>for </a:t>
            </a:r>
            <a:r>
              <a:rPr sz="2000" spc="-5" dirty="0">
                <a:latin typeface="Tw Cen MT"/>
                <a:cs typeface="Tw Cen MT"/>
              </a:rPr>
              <a:t>75% </a:t>
            </a:r>
            <a:r>
              <a:rPr sz="2000" dirty="0">
                <a:latin typeface="Tw Cen MT"/>
                <a:cs typeface="Tw Cen MT"/>
              </a:rPr>
              <a:t>of </a:t>
            </a:r>
            <a:r>
              <a:rPr sz="2000" spc="-5" dirty="0">
                <a:latin typeface="Tw Cen MT"/>
                <a:cs typeface="Tw Cen MT"/>
              </a:rPr>
              <a:t>all </a:t>
            </a:r>
            <a:r>
              <a:rPr sz="2000" spc="-10" dirty="0">
                <a:latin typeface="Tw Cen MT"/>
                <a:cs typeface="Tw Cen MT"/>
              </a:rPr>
              <a:t>U.S</a:t>
            </a:r>
            <a:r>
              <a:rPr sz="2000" spc="-50" dirty="0">
                <a:latin typeface="Tw Cen MT"/>
                <a:cs typeface="Tw Cen MT"/>
              </a:rPr>
              <a:t> </a:t>
            </a:r>
            <a:r>
              <a:rPr sz="2000" spc="-5" dirty="0">
                <a:latin typeface="Tw Cen MT"/>
                <a:cs typeface="Tw Cen MT"/>
              </a:rPr>
              <a:t>deaths</a:t>
            </a:r>
            <a:endParaRPr sz="2000">
              <a:latin typeface="Tw Cen MT"/>
              <a:cs typeface="Tw Cen MT"/>
            </a:endParaRPr>
          </a:p>
          <a:p>
            <a:pPr marL="396240" marR="5080" indent="-182880">
              <a:lnSpc>
                <a:spcPts val="2160"/>
              </a:lnSpc>
              <a:spcBef>
                <a:spcPts val="630"/>
              </a:spcBef>
              <a:buFont typeface="Wingdings"/>
              <a:buChar char=""/>
              <a:tabLst>
                <a:tab pos="396875" algn="l"/>
              </a:tabLst>
            </a:pPr>
            <a:r>
              <a:rPr sz="2000" spc="-5" dirty="0">
                <a:latin typeface="Tw Cen MT"/>
                <a:cs typeface="Tw Cen MT"/>
              </a:rPr>
              <a:t>cardiovascular </a:t>
            </a:r>
            <a:r>
              <a:rPr sz="2000" spc="-15" dirty="0">
                <a:latin typeface="Tw Cen MT"/>
                <a:cs typeface="Tw Cen MT"/>
              </a:rPr>
              <a:t>disease, </a:t>
            </a:r>
            <a:r>
              <a:rPr sz="2000" spc="-25" dirty="0">
                <a:latin typeface="Tw Cen MT"/>
                <a:cs typeface="Tw Cen MT"/>
              </a:rPr>
              <a:t>stroke, </a:t>
            </a:r>
            <a:r>
              <a:rPr sz="2000" spc="-5" dirty="0">
                <a:latin typeface="Tw Cen MT"/>
                <a:cs typeface="Tw Cen MT"/>
              </a:rPr>
              <a:t>and cancer account </a:t>
            </a:r>
            <a:r>
              <a:rPr sz="2000" spc="-10" dirty="0">
                <a:latin typeface="Tw Cen MT"/>
                <a:cs typeface="Tw Cen MT"/>
              </a:rPr>
              <a:t>for </a:t>
            </a:r>
            <a:r>
              <a:rPr sz="2000" dirty="0">
                <a:latin typeface="Tw Cen MT"/>
                <a:cs typeface="Tw Cen MT"/>
              </a:rPr>
              <a:t>more </a:t>
            </a:r>
            <a:r>
              <a:rPr sz="2000" spc="-5" dirty="0">
                <a:latin typeface="Tw Cen MT"/>
                <a:cs typeface="Tw Cen MT"/>
              </a:rPr>
              <a:t>than 50% </a:t>
            </a:r>
            <a:r>
              <a:rPr sz="2000" dirty="0">
                <a:latin typeface="Tw Cen MT"/>
                <a:cs typeface="Tw Cen MT"/>
              </a:rPr>
              <a:t>of </a:t>
            </a:r>
            <a:r>
              <a:rPr sz="2000" spc="-5" dirty="0">
                <a:latin typeface="Tw Cen MT"/>
                <a:cs typeface="Tw Cen MT"/>
              </a:rPr>
              <a:t>all  deaths</a:t>
            </a:r>
            <a:endParaRPr sz="2000">
              <a:latin typeface="Tw Cen MT"/>
              <a:cs typeface="Tw Cen M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TotalTime>
  <Words>2317</Words>
  <Application>Microsoft Office PowerPoint</Application>
  <PresentationFormat>On-screen Show (4:3)</PresentationFormat>
  <Paragraphs>239</Paragraphs>
  <Slides>37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Calibri</vt:lpstr>
      <vt:lpstr>Century</vt:lpstr>
      <vt:lpstr>Times New Roman</vt:lpstr>
      <vt:lpstr>Tw Cen MT</vt:lpstr>
      <vt:lpstr>Wingdings</vt:lpstr>
      <vt:lpstr>Office Theme</vt:lpstr>
      <vt:lpstr>The National Quality Strategy and The  Public Sector</vt:lpstr>
      <vt:lpstr>Housekeeping</vt:lpstr>
      <vt:lpstr>Agenda</vt:lpstr>
      <vt:lpstr>PowerPoint Presentation</vt:lpstr>
      <vt:lpstr>History of the National Quality Strategy</vt:lpstr>
      <vt:lpstr>Timeline of the National Quality Strategy</vt:lpstr>
      <vt:lpstr>The National Quality Strategy: How It Works</vt:lpstr>
      <vt:lpstr>PowerPoint Presentation</vt:lpstr>
      <vt:lpstr>The Centers for Disease Control and Prevention  (CDC) works 24/7 to address challenging health  priorities</vt:lpstr>
      <vt:lpstr>The Centers for Disease Control and Prevention  (CDC) works 24/7 to address challenging health  priorities</vt:lpstr>
      <vt:lpstr>Promoting the most effective prevention and treatment practices  for the leading causes of mortality, starting with cardiovascular  disease</vt:lpstr>
      <vt:lpstr>Promoting the most effective prevention and treatment practices  for the leading causes of mortality, starting with cardiovascular  disease</vt:lpstr>
      <vt:lpstr>Promoting the most effective prevention and treatment  practices for the leading causes of mortality</vt:lpstr>
      <vt:lpstr>Promoting the most effective prevention and treatment  practices for the leading causes of mortality</vt:lpstr>
      <vt:lpstr>Promoting the most effective prevention and treatment  practices for the leading causes of mortality</vt:lpstr>
      <vt:lpstr>Working with communities to promote wide use of best  practices to enable healthy living</vt:lpstr>
      <vt:lpstr>Making care safer by reducing harm caused in the  delivery of care</vt:lpstr>
      <vt:lpstr>Ensuring that each person and family is engaged as  partners in their care</vt:lpstr>
      <vt:lpstr>Promoting effective communication and coordination of  care</vt:lpstr>
      <vt:lpstr>Making quality care more affordable</vt:lpstr>
      <vt:lpstr>Going forward, CDC will continue to work to improve clinical  care that occurs in health care settings, while linking that work  to community resources that improve the health of the whole  population</vt:lpstr>
      <vt:lpstr>QUESTIONS &amp; COMMENTS?</vt:lpstr>
      <vt:lpstr>Healthier Employees,  Healthier Americans OPM’s 5 year quality journey</vt:lpstr>
      <vt:lpstr>Healthier Americans Strategic Goal</vt:lpstr>
      <vt:lpstr>Federal Employees Health Benefits Program</vt:lpstr>
      <vt:lpstr>Promoting Effective Communication Helping employees become partners in health</vt:lpstr>
      <vt:lpstr>Preventing Leading Causes of Mortality Starting with Cardiovascular disease</vt:lpstr>
      <vt:lpstr>Enabling Healthy Living</vt:lpstr>
      <vt:lpstr>Enhancing Affordability Purchasing value based care</vt:lpstr>
      <vt:lpstr>Making Care Safer</vt:lpstr>
      <vt:lpstr>2016 and Beyond Continuing the journey</vt:lpstr>
      <vt:lpstr>Questions?</vt:lpstr>
      <vt:lpstr>PowerPoint Presentation</vt:lpstr>
      <vt:lpstr>Discussion/Question and Answer</vt:lpstr>
      <vt:lpstr>Recent National Quality Strategy Updates</vt:lpstr>
      <vt:lpstr>Recent National Quality Strategy Updates cont’d.</vt:lpstr>
      <vt:lpstr>Thank you for attending today’s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National Quality Strategy and The Public Sector</dc:title>
  <dc:subject>Better Care, Healthier People and Communities, More Affordable Care:   5 Years of the National Quality Strategy</dc:subject>
  <dc:creator>The National Quality Strategy</dc:creator>
  <cp:keywords>National, Quality, Strategy, Public, Sector, Federal, Agency, Alignment,  Six, Priorities</cp:keywords>
  <cp:lastModifiedBy>Mamula, Emily [USA]</cp:lastModifiedBy>
  <cp:revision>3</cp:revision>
  <dcterms:created xsi:type="dcterms:W3CDTF">2016-08-16T17:18:03Z</dcterms:created>
  <dcterms:modified xsi:type="dcterms:W3CDTF">2016-08-16T19:17:14Z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2016-07-20T00:00:00Z</vt:filetime>
  </property>
  <property fmtid="{D5CDD505-2E9C-101B-9397-08002B2CF9AE}" pid="3" name="Creator">
    <vt:lpwstr>Acrobat PDFMaker 11 for PowerPoint</vt:lpwstr>
  </property>
  <property fmtid="{D5CDD505-2E9C-101B-9397-08002B2CF9AE}" pid="4" name="LastSaved">
    <vt:filetime>2016-08-16T00:00:00Z</vt:filetime>
  </property>
</Properties>
</file>