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19.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20.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2" r:id="rId1"/>
    <p:sldMasterId id="2147483768" r:id="rId2"/>
    <p:sldMasterId id="2147483795" r:id="rId3"/>
  </p:sldMasterIdLst>
  <p:notesMasterIdLst>
    <p:notesMasterId r:id="rId36"/>
  </p:notesMasterIdLst>
  <p:handoutMasterIdLst>
    <p:handoutMasterId r:id="rId37"/>
  </p:handoutMasterIdLst>
  <p:sldIdLst>
    <p:sldId id="258" r:id="rId4"/>
    <p:sldId id="259" r:id="rId5"/>
    <p:sldId id="426" r:id="rId6"/>
    <p:sldId id="448" r:id="rId7"/>
    <p:sldId id="262" r:id="rId8"/>
    <p:sldId id="465" r:id="rId9"/>
    <p:sldId id="457" r:id="rId10"/>
    <p:sldId id="419" r:id="rId11"/>
    <p:sldId id="456" r:id="rId12"/>
    <p:sldId id="454" r:id="rId13"/>
    <p:sldId id="466" r:id="rId14"/>
    <p:sldId id="459" r:id="rId15"/>
    <p:sldId id="455" r:id="rId16"/>
    <p:sldId id="451" r:id="rId17"/>
    <p:sldId id="467" r:id="rId18"/>
    <p:sldId id="469" r:id="rId19"/>
    <p:sldId id="480" r:id="rId20"/>
    <p:sldId id="477" r:id="rId21"/>
    <p:sldId id="474" r:id="rId22"/>
    <p:sldId id="499" r:id="rId23"/>
    <p:sldId id="500" r:id="rId24"/>
    <p:sldId id="450" r:id="rId25"/>
    <p:sldId id="502" r:id="rId26"/>
    <p:sldId id="508" r:id="rId27"/>
    <p:sldId id="504" r:id="rId28"/>
    <p:sldId id="505" r:id="rId29"/>
    <p:sldId id="506" r:id="rId30"/>
    <p:sldId id="507" r:id="rId31"/>
    <p:sldId id="452" r:id="rId32"/>
    <p:sldId id="300" r:id="rId33"/>
    <p:sldId id="461" r:id="rId34"/>
    <p:sldId id="323" r:id="rId35"/>
  </p:sldIdLst>
  <p:sldSz cx="9144000" cy="6858000" type="screen4x3"/>
  <p:notesSz cx="6918325" cy="92233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alentine, Michele (AHRQ/OCKT) (CTR)" initials="MV" lastIdx="4" clrIdx="0"/>
  <p:cmAuthor id="1" name="Ellis, Coral [USA]" initials="EC[" lastIdx="13" clrIdx="1">
    <p:extLst/>
  </p:cmAuthor>
  <p:cmAuthor id="2" name="Gordon, Ann [USA]" initials="GA[" lastIdx="16" clrIdx="2">
    <p:extLst/>
  </p:cmAuthor>
  <p:cmAuthor id="3" name="Mamula, Emily [USA]" initials="ME[" lastIdx="24" clrIdx="3">
    <p:extLst/>
  </p:cmAuthor>
  <p:cmAuthor id="4" name="CE" initials="CE" lastIdx="6" clrIdx="4">
    <p:extLst/>
  </p:cmAuthor>
  <p:cmAuthor id="5" name="Plochman, Heather [USA]" initials="PH[" lastIdx="15" clrIdx="5">
    <p:extLst/>
  </p:cmAuthor>
  <p:cmAuthor id="6" name="Ayesha Cammaerts" initials="" lastIdx="4"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B460"/>
    <a:srgbClr val="C56C28"/>
    <a:srgbClr val="5C5A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86423" autoAdjust="0"/>
  </p:normalViewPr>
  <p:slideViewPr>
    <p:cSldViewPr>
      <p:cViewPr varScale="1">
        <p:scale>
          <a:sx n="76" d="100"/>
          <a:sy n="76" d="100"/>
        </p:scale>
        <p:origin x="1218" y="84"/>
      </p:cViewPr>
      <p:guideLst>
        <p:guide orient="horz" pos="2160"/>
        <p:guide pos="2880"/>
      </p:guideLst>
    </p:cSldViewPr>
  </p:slideViewPr>
  <p:outlineViewPr>
    <p:cViewPr>
      <p:scale>
        <a:sx n="33" d="100"/>
        <a:sy n="33" d="100"/>
      </p:scale>
      <p:origin x="0" y="-19758"/>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803048657379367E-2"/>
          <c:y val="0.109526686256155"/>
          <c:w val="0.92132815128878121"/>
          <c:h val="0.69109318173793299"/>
        </c:manualLayout>
      </c:layout>
      <c:barChart>
        <c:barDir val="bar"/>
        <c:grouping val="percentStacked"/>
        <c:varyColors val="0"/>
        <c:ser>
          <c:idx val="2"/>
          <c:order val="0"/>
          <c:tx>
            <c:strRef>
              <c:f>Sheet1!$B$1</c:f>
              <c:strCache>
                <c:ptCount val="1"/>
                <c:pt idx="0">
                  <c:v>Improving</c:v>
                </c:pt>
              </c:strCache>
            </c:strRef>
          </c:tx>
          <c:spPr>
            <a:solidFill>
              <a:srgbClr val="63B460"/>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Total (n=191)</c:v>
                </c:pt>
                <c:pt idx="1">
                  <c:v>Person-Centered Care (n=20)</c:v>
                </c:pt>
                <c:pt idx="2">
                  <c:v>Patient Safety (n=31)</c:v>
                </c:pt>
                <c:pt idx="3">
                  <c:v>Healthy Living (n=58)</c:v>
                </c:pt>
                <c:pt idx="4">
                  <c:v>Effective Treatment (n=37)</c:v>
                </c:pt>
                <c:pt idx="5">
                  <c:v>Care Coordination (n=37)</c:v>
                </c:pt>
              </c:strCache>
            </c:strRef>
          </c:cat>
          <c:val>
            <c:numRef>
              <c:f>Sheet1!$B$2:$B$7</c:f>
              <c:numCache>
                <c:formatCode>General</c:formatCode>
                <c:ptCount val="6"/>
                <c:pt idx="0">
                  <c:v>110</c:v>
                </c:pt>
                <c:pt idx="1">
                  <c:v>16</c:v>
                </c:pt>
                <c:pt idx="2">
                  <c:v>19</c:v>
                </c:pt>
                <c:pt idx="3">
                  <c:v>35</c:v>
                </c:pt>
                <c:pt idx="4">
                  <c:v>21</c:v>
                </c:pt>
                <c:pt idx="5">
                  <c:v>18</c:v>
                </c:pt>
              </c:numCache>
            </c:numRef>
          </c:val>
        </c:ser>
        <c:ser>
          <c:idx val="1"/>
          <c:order val="1"/>
          <c:tx>
            <c:strRef>
              <c:f>Sheet1!$C$1</c:f>
              <c:strCache>
                <c:ptCount val="1"/>
                <c:pt idx="0">
                  <c:v>No Change</c:v>
                </c:pt>
              </c:strCache>
            </c:strRef>
          </c:tx>
          <c:spPr>
            <a:solidFill>
              <a:srgbClr val="5C5A8A"/>
            </a:solidFill>
            <a:ln>
              <a:noFill/>
            </a:ln>
            <a:effectLst/>
          </c:spPr>
          <c:invertIfNegative val="0"/>
          <c:dLbls>
            <c:dLbl>
              <c:idx val="0"/>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Total (n=191)</c:v>
                </c:pt>
                <c:pt idx="1">
                  <c:v>Person-Centered Care (n=20)</c:v>
                </c:pt>
                <c:pt idx="2">
                  <c:v>Patient Safety (n=31)</c:v>
                </c:pt>
                <c:pt idx="3">
                  <c:v>Healthy Living (n=58)</c:v>
                </c:pt>
                <c:pt idx="4">
                  <c:v>Effective Treatment (n=37)</c:v>
                </c:pt>
                <c:pt idx="5">
                  <c:v>Care Coordination (n=37)</c:v>
                </c:pt>
              </c:strCache>
            </c:strRef>
          </c:cat>
          <c:val>
            <c:numRef>
              <c:f>Sheet1!$C$2:$C$7</c:f>
              <c:numCache>
                <c:formatCode>General</c:formatCode>
                <c:ptCount val="6"/>
                <c:pt idx="0">
                  <c:v>62</c:v>
                </c:pt>
                <c:pt idx="1">
                  <c:v>3</c:v>
                </c:pt>
                <c:pt idx="2">
                  <c:v>10</c:v>
                </c:pt>
                <c:pt idx="3">
                  <c:v>18</c:v>
                </c:pt>
                <c:pt idx="4">
                  <c:v>13</c:v>
                </c:pt>
                <c:pt idx="5">
                  <c:v>13</c:v>
                </c:pt>
              </c:numCache>
            </c:numRef>
          </c:val>
        </c:ser>
        <c:ser>
          <c:idx val="0"/>
          <c:order val="2"/>
          <c:tx>
            <c:strRef>
              <c:f>Sheet1!$D$1</c:f>
              <c:strCache>
                <c:ptCount val="1"/>
                <c:pt idx="0">
                  <c:v>Worsening</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Total (n=191)</c:v>
                </c:pt>
                <c:pt idx="1">
                  <c:v>Person-Centered Care (n=20)</c:v>
                </c:pt>
                <c:pt idx="2">
                  <c:v>Patient Safety (n=31)</c:v>
                </c:pt>
                <c:pt idx="3">
                  <c:v>Healthy Living (n=58)</c:v>
                </c:pt>
                <c:pt idx="4">
                  <c:v>Effective Treatment (n=37)</c:v>
                </c:pt>
                <c:pt idx="5">
                  <c:v>Care Coordination (n=37)</c:v>
                </c:pt>
              </c:strCache>
            </c:strRef>
          </c:cat>
          <c:val>
            <c:numRef>
              <c:f>Sheet1!$D$2:$D$7</c:f>
              <c:numCache>
                <c:formatCode>General</c:formatCode>
                <c:ptCount val="6"/>
                <c:pt idx="0">
                  <c:v>19</c:v>
                </c:pt>
                <c:pt idx="1">
                  <c:v>1</c:v>
                </c:pt>
                <c:pt idx="2">
                  <c:v>2</c:v>
                </c:pt>
                <c:pt idx="3">
                  <c:v>5</c:v>
                </c:pt>
                <c:pt idx="4">
                  <c:v>3</c:v>
                </c:pt>
                <c:pt idx="5">
                  <c:v>6</c:v>
                </c:pt>
              </c:numCache>
            </c:numRef>
          </c:val>
        </c:ser>
        <c:dLbls>
          <c:showLegendKey val="0"/>
          <c:showVal val="1"/>
          <c:showCatName val="0"/>
          <c:showSerName val="0"/>
          <c:showPercent val="0"/>
          <c:showBubbleSize val="0"/>
        </c:dLbls>
        <c:gapWidth val="150"/>
        <c:overlap val="100"/>
        <c:axId val="418749368"/>
        <c:axId val="418749760"/>
      </c:barChart>
      <c:catAx>
        <c:axId val="418749368"/>
        <c:scaling>
          <c:orientation val="minMax"/>
        </c:scaling>
        <c:delete val="0"/>
        <c:axPos val="l"/>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0" spcFirstLastPara="1" vertOverflow="ellipsis" wrap="square" anchor="ctr" anchorCtr="1"/>
          <a:lstStyle/>
          <a:p>
            <a:pPr>
              <a:defRPr sz="1400" b="1" i="0" u="none" strike="noStrike" kern="1200" baseline="0">
                <a:solidFill>
                  <a:schemeClr val="tx1"/>
                </a:solidFill>
                <a:latin typeface="+mn-lt"/>
                <a:ea typeface="+mn-ea"/>
                <a:cs typeface="+mn-cs"/>
              </a:defRPr>
            </a:pPr>
            <a:endParaRPr lang="en-US"/>
          </a:p>
        </c:txPr>
        <c:crossAx val="418749760"/>
        <c:crosses val="autoZero"/>
        <c:auto val="1"/>
        <c:lblAlgn val="ctr"/>
        <c:lblOffset val="100"/>
        <c:noMultiLvlLbl val="0"/>
      </c:catAx>
      <c:valAx>
        <c:axId val="418749760"/>
        <c:scaling>
          <c:orientation val="minMax"/>
        </c:scaling>
        <c:delete val="0"/>
        <c:axPos val="b"/>
        <c:majorGridlines>
          <c:spPr>
            <a:ln w="9525" cap="flat" cmpd="sng" algn="ctr">
              <a:solidFill>
                <a:schemeClr val="tx1">
                  <a:tint val="75000"/>
                  <a:shade val="95000"/>
                  <a:satMod val="105000"/>
                </a:schemeClr>
              </a:solidFill>
              <a:prstDash val="solid"/>
              <a:round/>
            </a:ln>
            <a:effectLst/>
          </c:spPr>
        </c:majorGridlines>
        <c:numFmt formatCode="0%"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0" spcFirstLastPara="1" vertOverflow="ellipsis" wrap="square" anchor="ctr" anchorCtr="1"/>
          <a:lstStyle/>
          <a:p>
            <a:pPr>
              <a:defRPr sz="1400" b="0" i="0" u="none" strike="noStrike" kern="1200" baseline="0">
                <a:solidFill>
                  <a:schemeClr val="tx1"/>
                </a:solidFill>
                <a:latin typeface="+mn-lt"/>
                <a:ea typeface="+mn-ea"/>
                <a:cs typeface="+mn-cs"/>
              </a:defRPr>
            </a:pPr>
            <a:endParaRPr lang="en-US"/>
          </a:p>
        </c:txPr>
        <c:crossAx val="418749368"/>
        <c:crosses val="autoZero"/>
        <c:crossBetween val="between"/>
        <c:majorUnit val="0.2"/>
      </c:valAx>
      <c:spPr>
        <a:noFill/>
        <a:ln>
          <a:noFill/>
        </a:ln>
        <a:effectLst/>
      </c:spPr>
    </c:plotArea>
    <c:legend>
      <c:legendPos val="t"/>
      <c:layout>
        <c:manualLayout>
          <c:xMode val="edge"/>
          <c:yMode val="edge"/>
          <c:x val="0.31777711379827522"/>
          <c:y val="1.932367149758454E-2"/>
          <c:w val="0.40652441882264717"/>
          <c:h val="5.535984632355738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w="9525" cap="flat" cmpd="sng" algn="ctr">
      <a:noFill/>
      <a:prstDash val="solid"/>
    </a:ln>
    <a:effectLst/>
  </c:spPr>
  <c:txPr>
    <a:bodyPr/>
    <a:lstStyle/>
    <a:p>
      <a:pPr>
        <a:defRPr sz="14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062385079232279"/>
          <c:y val="0.11923977197796504"/>
          <c:w val="0.87826116051312331"/>
          <c:h val="0.67638216158392228"/>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Sheet1!$A$2:$A$23</c:f>
              <c:strCache>
                <c:ptCount val="22"/>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strCache>
            </c:strRef>
          </c:cat>
          <c:val>
            <c:numRef>
              <c:f>Sheet1!$B$2:$B$23</c:f>
              <c:numCache>
                <c:formatCode>General</c:formatCode>
                <c:ptCount val="22"/>
                <c:pt idx="0">
                  <c:v>17.5</c:v>
                </c:pt>
                <c:pt idx="1">
                  <c:v>19.2</c:v>
                </c:pt>
                <c:pt idx="2">
                  <c:v>18.8</c:v>
                </c:pt>
                <c:pt idx="3">
                  <c:v>17.2</c:v>
                </c:pt>
                <c:pt idx="4">
                  <c:v>17.399999999999999</c:v>
                </c:pt>
                <c:pt idx="5">
                  <c:v>17.399999999999999</c:v>
                </c:pt>
                <c:pt idx="6">
                  <c:v>17.3</c:v>
                </c:pt>
                <c:pt idx="7">
                  <c:v>16.899999999999999</c:v>
                </c:pt>
                <c:pt idx="8">
                  <c:v>17.600000000000001</c:v>
                </c:pt>
                <c:pt idx="9">
                  <c:v>16</c:v>
                </c:pt>
                <c:pt idx="10">
                  <c:v>17</c:v>
                </c:pt>
                <c:pt idx="11">
                  <c:v>17.2</c:v>
                </c:pt>
                <c:pt idx="12">
                  <c:v>17.100000000000001</c:v>
                </c:pt>
                <c:pt idx="13">
                  <c:v>16.399999999999999</c:v>
                </c:pt>
                <c:pt idx="14">
                  <c:v>16.5</c:v>
                </c:pt>
                <c:pt idx="15">
                  <c:v>16.2</c:v>
                </c:pt>
                <c:pt idx="16">
                  <c:v>15.2</c:v>
                </c:pt>
                <c:pt idx="17">
                  <c:v>12.9</c:v>
                </c:pt>
                <c:pt idx="18">
                  <c:v>13.2</c:v>
                </c:pt>
                <c:pt idx="19">
                  <c:v>12.1</c:v>
                </c:pt>
                <c:pt idx="20">
                  <c:v>10.7</c:v>
                </c:pt>
                <c:pt idx="21">
                  <c:v>10.3</c:v>
                </c:pt>
              </c:numCache>
            </c:numRef>
          </c:val>
          <c:smooth val="0"/>
        </c:ser>
        <c:ser>
          <c:idx val="0"/>
          <c:order val="1"/>
          <c:tx>
            <c:strRef>
              <c:f>Sheet1!$C$1</c:f>
              <c:strCache>
                <c:ptCount val="1"/>
                <c:pt idx="0">
                  <c:v>0-17</c:v>
                </c:pt>
              </c:strCache>
            </c:strRef>
          </c:tx>
          <c:spPr>
            <a:ln w="25400">
              <a:solidFill>
                <a:srgbClr val="5C5A8A"/>
              </a:solidFill>
            </a:ln>
          </c:spPr>
          <c:marker>
            <c:symbol val="square"/>
            <c:size val="7"/>
            <c:spPr>
              <a:solidFill>
                <a:srgbClr val="5C5A8A"/>
              </a:solidFill>
              <a:ln>
                <a:solidFill>
                  <a:srgbClr val="5C5A8A"/>
                </a:solidFill>
              </a:ln>
            </c:spPr>
          </c:marker>
          <c:cat>
            <c:strRef>
              <c:f>Sheet1!$A$2:$A$23</c:f>
              <c:strCache>
                <c:ptCount val="22"/>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strCache>
            </c:strRef>
          </c:cat>
          <c:val>
            <c:numRef>
              <c:f>Sheet1!$C$2:$C$23</c:f>
              <c:numCache>
                <c:formatCode>General</c:formatCode>
                <c:ptCount val="22"/>
                <c:pt idx="0">
                  <c:v>7.4</c:v>
                </c:pt>
                <c:pt idx="1">
                  <c:v>9.1</c:v>
                </c:pt>
                <c:pt idx="2">
                  <c:v>8.1999999999999993</c:v>
                </c:pt>
                <c:pt idx="3">
                  <c:v>6.5</c:v>
                </c:pt>
                <c:pt idx="4">
                  <c:v>6.9</c:v>
                </c:pt>
                <c:pt idx="5">
                  <c:v>7.7</c:v>
                </c:pt>
                <c:pt idx="6">
                  <c:v>7.1</c:v>
                </c:pt>
                <c:pt idx="7">
                  <c:v>6.5</c:v>
                </c:pt>
                <c:pt idx="8">
                  <c:v>6.7</c:v>
                </c:pt>
                <c:pt idx="9">
                  <c:v>6.4</c:v>
                </c:pt>
                <c:pt idx="10">
                  <c:v>6.8</c:v>
                </c:pt>
                <c:pt idx="11">
                  <c:v>6.4</c:v>
                </c:pt>
                <c:pt idx="12">
                  <c:v>7.1</c:v>
                </c:pt>
                <c:pt idx="13">
                  <c:v>7.1</c:v>
                </c:pt>
                <c:pt idx="14">
                  <c:v>5.9</c:v>
                </c:pt>
                <c:pt idx="15">
                  <c:v>6</c:v>
                </c:pt>
                <c:pt idx="16">
                  <c:v>6.6</c:v>
                </c:pt>
                <c:pt idx="17">
                  <c:v>5.6</c:v>
                </c:pt>
                <c:pt idx="18">
                  <c:v>5.3</c:v>
                </c:pt>
                <c:pt idx="19">
                  <c:v>4.2</c:v>
                </c:pt>
                <c:pt idx="20">
                  <c:v>4.5999999999999996</c:v>
                </c:pt>
                <c:pt idx="21">
                  <c:v>4.5</c:v>
                </c:pt>
              </c:numCache>
            </c:numRef>
          </c:val>
          <c:smooth val="0"/>
        </c:ser>
        <c:ser>
          <c:idx val="2"/>
          <c:order val="2"/>
          <c:tx>
            <c:strRef>
              <c:f>Sheet1!$D$1</c:f>
              <c:strCache>
                <c:ptCount val="1"/>
                <c:pt idx="0">
                  <c:v>18-29</c:v>
                </c:pt>
              </c:strCache>
            </c:strRef>
          </c:tx>
          <c:spPr>
            <a:ln w="25400">
              <a:solidFill>
                <a:srgbClr val="63B460"/>
              </a:solidFill>
            </a:ln>
          </c:spPr>
          <c:marker>
            <c:symbol val="triangle"/>
            <c:size val="9"/>
            <c:spPr>
              <a:solidFill>
                <a:srgbClr val="63B460"/>
              </a:solidFill>
              <a:ln>
                <a:solidFill>
                  <a:srgbClr val="63B460"/>
                </a:solidFill>
              </a:ln>
            </c:spPr>
          </c:marker>
          <c:cat>
            <c:strRef>
              <c:f>Sheet1!$A$2:$A$23</c:f>
              <c:strCache>
                <c:ptCount val="22"/>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strCache>
            </c:strRef>
          </c:cat>
          <c:val>
            <c:numRef>
              <c:f>Sheet1!$D$2:$D$23</c:f>
              <c:numCache>
                <c:formatCode>General</c:formatCode>
                <c:ptCount val="22"/>
                <c:pt idx="0">
                  <c:v>30.6</c:v>
                </c:pt>
                <c:pt idx="1">
                  <c:v>31.9</c:v>
                </c:pt>
                <c:pt idx="2">
                  <c:v>32</c:v>
                </c:pt>
                <c:pt idx="3">
                  <c:v>29.1</c:v>
                </c:pt>
                <c:pt idx="4">
                  <c:v>27.9</c:v>
                </c:pt>
                <c:pt idx="5">
                  <c:v>27.6</c:v>
                </c:pt>
                <c:pt idx="6">
                  <c:v>28.1</c:v>
                </c:pt>
                <c:pt idx="7">
                  <c:v>27.2</c:v>
                </c:pt>
                <c:pt idx="8">
                  <c:v>28.2</c:v>
                </c:pt>
                <c:pt idx="9">
                  <c:v>25.1</c:v>
                </c:pt>
                <c:pt idx="10">
                  <c:v>27.4</c:v>
                </c:pt>
                <c:pt idx="11">
                  <c:v>26.9</c:v>
                </c:pt>
                <c:pt idx="12">
                  <c:v>26.5</c:v>
                </c:pt>
                <c:pt idx="13">
                  <c:v>25.1</c:v>
                </c:pt>
                <c:pt idx="14">
                  <c:v>25.9</c:v>
                </c:pt>
                <c:pt idx="15">
                  <c:v>26.8</c:v>
                </c:pt>
                <c:pt idx="16">
                  <c:v>22.2</c:v>
                </c:pt>
                <c:pt idx="17">
                  <c:v>19.8</c:v>
                </c:pt>
                <c:pt idx="18">
                  <c:v>21.5</c:v>
                </c:pt>
                <c:pt idx="19">
                  <c:v>19.100000000000001</c:v>
                </c:pt>
                <c:pt idx="20">
                  <c:v>17.2</c:v>
                </c:pt>
                <c:pt idx="21">
                  <c:v>15.2</c:v>
                </c:pt>
              </c:numCache>
            </c:numRef>
          </c:val>
          <c:smooth val="0"/>
        </c:ser>
        <c:ser>
          <c:idx val="1"/>
          <c:order val="3"/>
          <c:tx>
            <c:strRef>
              <c:f>Sheet1!$E$1</c:f>
              <c:strCache>
                <c:ptCount val="1"/>
                <c:pt idx="0">
                  <c:v>30-64</c:v>
                </c:pt>
              </c:strCache>
            </c:strRef>
          </c:tx>
          <c:spPr>
            <a:ln w="34925">
              <a:solidFill>
                <a:srgbClr val="C56C28"/>
              </a:solidFill>
            </a:ln>
          </c:spPr>
          <c:marker>
            <c:symbol val="diamond"/>
            <c:size val="9"/>
            <c:spPr>
              <a:solidFill>
                <a:srgbClr val="C56C28"/>
              </a:solidFill>
              <a:ln>
                <a:solidFill>
                  <a:srgbClr val="C56C28"/>
                </a:solidFill>
              </a:ln>
            </c:spPr>
          </c:marker>
          <c:cat>
            <c:strRef>
              <c:f>Sheet1!$A$2:$A$23</c:f>
              <c:strCache>
                <c:ptCount val="22"/>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strCache>
            </c:strRef>
          </c:cat>
          <c:val>
            <c:numRef>
              <c:f>Sheet1!$E$2:$E$23</c:f>
              <c:numCache>
                <c:formatCode>General</c:formatCode>
                <c:ptCount val="22"/>
                <c:pt idx="0">
                  <c:v>18.2</c:v>
                </c:pt>
                <c:pt idx="1">
                  <c:v>20</c:v>
                </c:pt>
                <c:pt idx="2">
                  <c:v>19.7</c:v>
                </c:pt>
                <c:pt idx="3">
                  <c:v>18.600000000000001</c:v>
                </c:pt>
                <c:pt idx="4">
                  <c:v>19.2</c:v>
                </c:pt>
                <c:pt idx="5">
                  <c:v>18.899999999999999</c:v>
                </c:pt>
                <c:pt idx="6">
                  <c:v>18.8</c:v>
                </c:pt>
                <c:pt idx="7">
                  <c:v>18.7</c:v>
                </c:pt>
                <c:pt idx="8">
                  <c:v>19.399999999999999</c:v>
                </c:pt>
                <c:pt idx="9">
                  <c:v>17.7</c:v>
                </c:pt>
                <c:pt idx="10">
                  <c:v>18.600000000000001</c:v>
                </c:pt>
                <c:pt idx="11">
                  <c:v>19.2</c:v>
                </c:pt>
                <c:pt idx="12">
                  <c:v>18.899999999999999</c:v>
                </c:pt>
                <c:pt idx="13">
                  <c:v>18.100000000000001</c:v>
                </c:pt>
                <c:pt idx="14">
                  <c:v>18.7</c:v>
                </c:pt>
                <c:pt idx="15">
                  <c:v>17.8</c:v>
                </c:pt>
                <c:pt idx="16">
                  <c:v>17.100000000000001</c:v>
                </c:pt>
                <c:pt idx="17">
                  <c:v>14.1</c:v>
                </c:pt>
                <c:pt idx="18">
                  <c:v>14.3</c:v>
                </c:pt>
                <c:pt idx="19">
                  <c:v>13.7</c:v>
                </c:pt>
                <c:pt idx="20">
                  <c:v>11.5</c:v>
                </c:pt>
                <c:pt idx="21">
                  <c:v>11.4</c:v>
                </c:pt>
              </c:numCache>
            </c:numRef>
          </c:val>
          <c:smooth val="0"/>
        </c:ser>
        <c:dLbls>
          <c:showLegendKey val="0"/>
          <c:showVal val="0"/>
          <c:showCatName val="0"/>
          <c:showSerName val="0"/>
          <c:showPercent val="0"/>
          <c:showBubbleSize val="0"/>
        </c:dLbls>
        <c:marker val="1"/>
        <c:smooth val="0"/>
        <c:axId val="418750544"/>
        <c:axId val="418750936"/>
      </c:lineChart>
      <c:catAx>
        <c:axId val="418750544"/>
        <c:scaling>
          <c:orientation val="minMax"/>
        </c:scaling>
        <c:delete val="0"/>
        <c:axPos val="b"/>
        <c:numFmt formatCode="General" sourceLinked="1"/>
        <c:majorTickMark val="out"/>
        <c:minorTickMark val="none"/>
        <c:tickLblPos val="nextTo"/>
        <c:txPr>
          <a:bodyPr rot="-2460000"/>
          <a:lstStyle/>
          <a:p>
            <a:pPr>
              <a:defRPr/>
            </a:pPr>
            <a:endParaRPr lang="en-US"/>
          </a:p>
        </c:txPr>
        <c:crossAx val="418750936"/>
        <c:crosses val="autoZero"/>
        <c:auto val="1"/>
        <c:lblAlgn val="ctr"/>
        <c:lblOffset val="100"/>
        <c:noMultiLvlLbl val="0"/>
      </c:catAx>
      <c:valAx>
        <c:axId val="418750936"/>
        <c:scaling>
          <c:orientation val="minMax"/>
          <c:max val="35"/>
          <c:min val="0"/>
        </c:scaling>
        <c:delete val="0"/>
        <c:axPos val="l"/>
        <c:majorGridlines/>
        <c:title>
          <c:tx>
            <c:rich>
              <a:bodyPr rot="-5400000" vert="horz"/>
              <a:lstStyle/>
              <a:p>
                <a:pPr>
                  <a:defRPr/>
                </a:pPr>
                <a:r>
                  <a:rPr lang="en-US"/>
                  <a:t>Percent</a:t>
                </a:r>
              </a:p>
            </c:rich>
          </c:tx>
          <c:layout>
            <c:manualLayout>
              <c:xMode val="edge"/>
              <c:yMode val="edge"/>
              <c:x val="1.0769093156606988E-3"/>
              <c:y val="0.36213282359749577"/>
            </c:manualLayout>
          </c:layout>
          <c:overlay val="0"/>
        </c:title>
        <c:numFmt formatCode="0" sourceLinked="0"/>
        <c:majorTickMark val="out"/>
        <c:minorTickMark val="none"/>
        <c:tickLblPos val="nextTo"/>
        <c:crossAx val="418750544"/>
        <c:crosses val="autoZero"/>
        <c:crossBetween val="between"/>
        <c:majorUnit val="5"/>
      </c:valAx>
    </c:plotArea>
    <c:legend>
      <c:legendPos val="t"/>
      <c:layout>
        <c:manualLayout>
          <c:xMode val="edge"/>
          <c:yMode val="edge"/>
          <c:x val="8.19954797317002E-3"/>
          <c:y val="1.1675185338674747E-3"/>
          <c:w val="0.99127867697093419"/>
          <c:h val="0.10330689563955461"/>
        </c:manualLayout>
      </c:layout>
      <c:overlay val="0"/>
    </c:legend>
    <c:plotVisOnly val="1"/>
    <c:dispBlanksAs val="gap"/>
    <c:showDLblsOverMax val="0"/>
  </c:chart>
  <c:spPr>
    <a:ln>
      <a:noFill/>
    </a:ln>
  </c:spPr>
  <c:txPr>
    <a:bodyPr/>
    <a:lstStyle/>
    <a:p>
      <a:pPr>
        <a:defRPr sz="14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bar"/>
        <c:grouping val="percentStacked"/>
        <c:varyColors val="0"/>
        <c:ser>
          <c:idx val="2"/>
          <c:order val="0"/>
          <c:tx>
            <c:strRef>
              <c:f>Sheet1!$A$2</c:f>
              <c:strCache>
                <c:ptCount val="1"/>
                <c:pt idx="0">
                  <c:v>Better</c:v>
                </c:pt>
              </c:strCache>
            </c:strRef>
          </c:tx>
          <c:spPr>
            <a:solidFill>
              <a:srgbClr val="63B460"/>
            </a:solidFill>
          </c:spPr>
          <c:invertIfNegative val="0"/>
          <c:dLbls>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Poor vs. High Income (n=147)</c:v>
                </c:pt>
                <c:pt idx="1">
                  <c:v>Hispanic vs. White (n=210)</c:v>
                </c:pt>
                <c:pt idx="2">
                  <c:v>Black vs. White (n=248)</c:v>
                </c:pt>
                <c:pt idx="3">
                  <c:v>Asian vs. White (n=217)</c:v>
                </c:pt>
                <c:pt idx="4">
                  <c:v>AI/AN vs. White (n=142) </c:v>
                </c:pt>
              </c:strCache>
            </c:strRef>
          </c:cat>
          <c:val>
            <c:numRef>
              <c:f>Sheet1!$B$2:$F$2</c:f>
              <c:numCache>
                <c:formatCode>General</c:formatCode>
                <c:ptCount val="5"/>
                <c:pt idx="0">
                  <c:v>7</c:v>
                </c:pt>
                <c:pt idx="1">
                  <c:v>44</c:v>
                </c:pt>
                <c:pt idx="2">
                  <c:v>30</c:v>
                </c:pt>
                <c:pt idx="3">
                  <c:v>71</c:v>
                </c:pt>
                <c:pt idx="4">
                  <c:v>18</c:v>
                </c:pt>
              </c:numCache>
            </c:numRef>
          </c:val>
        </c:ser>
        <c:ser>
          <c:idx val="1"/>
          <c:order val="1"/>
          <c:tx>
            <c:strRef>
              <c:f>Sheet1!$A$3</c:f>
              <c:strCache>
                <c:ptCount val="1"/>
                <c:pt idx="0">
                  <c:v>Same</c:v>
                </c:pt>
              </c:strCache>
            </c:strRef>
          </c:tx>
          <c:spPr>
            <a:solidFill>
              <a:srgbClr val="5C5A8A"/>
            </a:solidFill>
          </c:spPr>
          <c:invertIfNegative val="0"/>
          <c:dLbls>
            <c:dLbl>
              <c:idx val="0"/>
              <c:layout>
                <c:manualLayout>
                  <c:x val="-2.136752136752137E-3"/>
                  <c:y val="-2.6580894894769453E-3"/>
                </c:manualLayout>
              </c:layout>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Poor vs. High Income (n=147)</c:v>
                </c:pt>
                <c:pt idx="1">
                  <c:v>Hispanic vs. White (n=210)</c:v>
                </c:pt>
                <c:pt idx="2">
                  <c:v>Black vs. White (n=248)</c:v>
                </c:pt>
                <c:pt idx="3">
                  <c:v>Asian vs. White (n=217)</c:v>
                </c:pt>
                <c:pt idx="4">
                  <c:v>AI/AN vs. White (n=142) </c:v>
                </c:pt>
              </c:strCache>
            </c:strRef>
          </c:cat>
          <c:val>
            <c:numRef>
              <c:f>Sheet1!$B$3:$F$3</c:f>
              <c:numCache>
                <c:formatCode>General</c:formatCode>
                <c:ptCount val="5"/>
                <c:pt idx="0">
                  <c:v>52</c:v>
                </c:pt>
                <c:pt idx="1">
                  <c:v>89</c:v>
                </c:pt>
                <c:pt idx="2">
                  <c:v>116</c:v>
                </c:pt>
                <c:pt idx="3">
                  <c:v>102</c:v>
                </c:pt>
                <c:pt idx="4">
                  <c:v>78</c:v>
                </c:pt>
              </c:numCache>
            </c:numRef>
          </c:val>
        </c:ser>
        <c:ser>
          <c:idx val="0"/>
          <c:order val="2"/>
          <c:tx>
            <c:strRef>
              <c:f>Sheet1!$A$4</c:f>
              <c:strCache>
                <c:ptCount val="1"/>
                <c:pt idx="0">
                  <c:v>Worse</c:v>
                </c:pt>
              </c:strCache>
            </c:strRef>
          </c:tx>
          <c:spPr>
            <a:solidFill>
              <a:sysClr val="windowText" lastClr="000000"/>
            </a:solidFill>
          </c:spPr>
          <c:invertIfNegative val="0"/>
          <c:dLbls>
            <c:spPr>
              <a:noFill/>
              <a:ln>
                <a:noFill/>
              </a:ln>
              <a:effectLst/>
            </c:spPr>
            <c:txPr>
              <a:bodyPr wrap="square" lIns="38100" tIns="19050" rIns="38100" bIns="19050" anchor="ctr">
                <a:spAutoFit/>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Poor vs. High Income (n=147)</c:v>
                </c:pt>
                <c:pt idx="1">
                  <c:v>Hispanic vs. White (n=210)</c:v>
                </c:pt>
                <c:pt idx="2">
                  <c:v>Black vs. White (n=248)</c:v>
                </c:pt>
                <c:pt idx="3">
                  <c:v>Asian vs. White (n=217)</c:v>
                </c:pt>
                <c:pt idx="4">
                  <c:v>AI/AN vs. White (n=142) </c:v>
                </c:pt>
              </c:strCache>
            </c:strRef>
          </c:cat>
          <c:val>
            <c:numRef>
              <c:f>Sheet1!$B$4:$F$4</c:f>
              <c:numCache>
                <c:formatCode>General</c:formatCode>
                <c:ptCount val="5"/>
                <c:pt idx="0">
                  <c:v>88</c:v>
                </c:pt>
                <c:pt idx="1">
                  <c:v>77</c:v>
                </c:pt>
                <c:pt idx="2">
                  <c:v>102</c:v>
                </c:pt>
                <c:pt idx="3">
                  <c:v>44</c:v>
                </c:pt>
                <c:pt idx="4">
                  <c:v>46</c:v>
                </c:pt>
              </c:numCache>
            </c:numRef>
          </c:val>
        </c:ser>
        <c:dLbls>
          <c:showLegendKey val="0"/>
          <c:showVal val="1"/>
          <c:showCatName val="0"/>
          <c:showSerName val="0"/>
          <c:showPercent val="0"/>
          <c:showBubbleSize val="0"/>
        </c:dLbls>
        <c:gapWidth val="150"/>
        <c:overlap val="100"/>
        <c:axId val="422037880"/>
        <c:axId val="422038272"/>
      </c:barChart>
      <c:catAx>
        <c:axId val="422037880"/>
        <c:scaling>
          <c:orientation val="minMax"/>
        </c:scaling>
        <c:delete val="0"/>
        <c:axPos val="l"/>
        <c:numFmt formatCode="General" sourceLinked="1"/>
        <c:majorTickMark val="out"/>
        <c:minorTickMark val="none"/>
        <c:tickLblPos val="nextTo"/>
        <c:txPr>
          <a:bodyPr rot="0" vert="horz"/>
          <a:lstStyle/>
          <a:p>
            <a:pPr>
              <a:defRPr/>
            </a:pPr>
            <a:endParaRPr lang="en-US"/>
          </a:p>
        </c:txPr>
        <c:crossAx val="422038272"/>
        <c:crosses val="autoZero"/>
        <c:auto val="1"/>
        <c:lblAlgn val="ctr"/>
        <c:lblOffset val="100"/>
        <c:noMultiLvlLbl val="0"/>
      </c:catAx>
      <c:valAx>
        <c:axId val="422038272"/>
        <c:scaling>
          <c:orientation val="minMax"/>
        </c:scaling>
        <c:delete val="0"/>
        <c:axPos val="b"/>
        <c:majorGridlines/>
        <c:numFmt formatCode="0%" sourceLinked="1"/>
        <c:majorTickMark val="out"/>
        <c:minorTickMark val="none"/>
        <c:tickLblPos val="nextTo"/>
        <c:txPr>
          <a:bodyPr rot="0" vert="horz"/>
          <a:lstStyle/>
          <a:p>
            <a:pPr>
              <a:defRPr/>
            </a:pPr>
            <a:endParaRPr lang="en-US"/>
          </a:p>
        </c:txPr>
        <c:crossAx val="422037880"/>
        <c:crosses val="autoZero"/>
        <c:crossBetween val="between"/>
        <c:majorUnit val="0.2"/>
      </c:valAx>
    </c:plotArea>
    <c:legend>
      <c:legendPos val="t"/>
      <c:layout>
        <c:manualLayout>
          <c:xMode val="edge"/>
          <c:yMode val="edge"/>
          <c:x val="0.31480096237970256"/>
          <c:y val="0"/>
          <c:w val="0.26856826490438696"/>
          <c:h val="6.3663823272090983E-2"/>
        </c:manualLayout>
      </c:layout>
      <c:overlay val="0"/>
    </c:legend>
    <c:plotVisOnly val="1"/>
    <c:dispBlanksAs val="gap"/>
    <c:showDLblsOverMax val="0"/>
  </c:chart>
  <c:spPr>
    <a:ln>
      <a:noFill/>
    </a:ln>
  </c:spPr>
  <c:txPr>
    <a:bodyPr/>
    <a:lstStyle/>
    <a:p>
      <a:pPr>
        <a:defRPr sz="14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bar"/>
        <c:grouping val="percentStacked"/>
        <c:varyColors val="0"/>
        <c:ser>
          <c:idx val="0"/>
          <c:order val="0"/>
          <c:tx>
            <c:strRef>
              <c:f>Sheet1!$A$4</c:f>
              <c:strCache>
                <c:ptCount val="1"/>
                <c:pt idx="0">
                  <c:v>Improving</c:v>
                </c:pt>
              </c:strCache>
            </c:strRef>
          </c:tx>
          <c:spPr>
            <a:solidFill>
              <a:srgbClr val="63B460"/>
            </a:solidFill>
          </c:spPr>
          <c:invertIfNegative val="0"/>
          <c:dLbls>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Poor vs. High Income (n=87)</c:v>
                </c:pt>
                <c:pt idx="1">
                  <c:v>Hispanic vs. White (n=64)</c:v>
                </c:pt>
                <c:pt idx="2">
                  <c:v>Black vs. White (n=80)</c:v>
                </c:pt>
                <c:pt idx="3">
                  <c:v>Asian vs. White (n=26)</c:v>
                </c:pt>
                <c:pt idx="4">
                  <c:v>AI/AN vs. White (n=23)</c:v>
                </c:pt>
              </c:strCache>
            </c:strRef>
          </c:cat>
          <c:val>
            <c:numRef>
              <c:f>Sheet1!$B$4:$F$4</c:f>
              <c:numCache>
                <c:formatCode>General</c:formatCode>
                <c:ptCount val="5"/>
                <c:pt idx="0">
                  <c:v>29</c:v>
                </c:pt>
                <c:pt idx="1">
                  <c:v>28</c:v>
                </c:pt>
                <c:pt idx="2">
                  <c:v>37</c:v>
                </c:pt>
                <c:pt idx="3">
                  <c:v>8</c:v>
                </c:pt>
                <c:pt idx="4">
                  <c:v>5</c:v>
                </c:pt>
              </c:numCache>
            </c:numRef>
          </c:val>
        </c:ser>
        <c:ser>
          <c:idx val="1"/>
          <c:order val="1"/>
          <c:tx>
            <c:strRef>
              <c:f>Sheet1!$A$3</c:f>
              <c:strCache>
                <c:ptCount val="1"/>
                <c:pt idx="0">
                  <c:v>No Change</c:v>
                </c:pt>
              </c:strCache>
            </c:strRef>
          </c:tx>
          <c:spPr>
            <a:solidFill>
              <a:srgbClr val="5C5A8A"/>
            </a:solidFill>
          </c:spPr>
          <c:invertIfNegative val="0"/>
          <c:dLbls>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Poor vs. High Income (n=87)</c:v>
                </c:pt>
                <c:pt idx="1">
                  <c:v>Hispanic vs. White (n=64)</c:v>
                </c:pt>
                <c:pt idx="2">
                  <c:v>Black vs. White (n=80)</c:v>
                </c:pt>
                <c:pt idx="3">
                  <c:v>Asian vs. White (n=26)</c:v>
                </c:pt>
                <c:pt idx="4">
                  <c:v>AI/AN vs. White (n=23)</c:v>
                </c:pt>
              </c:strCache>
            </c:strRef>
          </c:cat>
          <c:val>
            <c:numRef>
              <c:f>Sheet1!$B$3:$F$3</c:f>
              <c:numCache>
                <c:formatCode>General</c:formatCode>
                <c:ptCount val="5"/>
                <c:pt idx="0">
                  <c:v>53</c:v>
                </c:pt>
                <c:pt idx="1">
                  <c:v>33</c:v>
                </c:pt>
                <c:pt idx="2">
                  <c:v>37</c:v>
                </c:pt>
                <c:pt idx="3">
                  <c:v>18</c:v>
                </c:pt>
                <c:pt idx="4">
                  <c:v>17</c:v>
                </c:pt>
              </c:numCache>
            </c:numRef>
          </c:val>
        </c:ser>
        <c:ser>
          <c:idx val="2"/>
          <c:order val="2"/>
          <c:tx>
            <c:strRef>
              <c:f>Sheet1!$A$2</c:f>
              <c:strCache>
                <c:ptCount val="1"/>
                <c:pt idx="0">
                  <c:v>Worsening</c:v>
                </c:pt>
              </c:strCache>
            </c:strRef>
          </c:tx>
          <c:spPr>
            <a:solidFill>
              <a:sysClr val="windowText" lastClr="000000"/>
            </a:solidFill>
          </c:spPr>
          <c:invertIfNegative val="0"/>
          <c:dLbls>
            <c:spPr>
              <a:noFill/>
              <a:ln>
                <a:noFill/>
              </a:ln>
              <a:effectLst/>
            </c:spPr>
            <c:txPr>
              <a:bodyPr wrap="square" lIns="38100" tIns="19050" rIns="38100" bIns="19050" anchor="ctr">
                <a:spAutoFit/>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Poor vs. High Income (n=87)</c:v>
                </c:pt>
                <c:pt idx="1">
                  <c:v>Hispanic vs. White (n=64)</c:v>
                </c:pt>
                <c:pt idx="2">
                  <c:v>Black vs. White (n=80)</c:v>
                </c:pt>
                <c:pt idx="3">
                  <c:v>Asian vs. White (n=26)</c:v>
                </c:pt>
                <c:pt idx="4">
                  <c:v>AI/AN vs. White (n=23)</c:v>
                </c:pt>
              </c:strCache>
            </c:strRef>
          </c:cat>
          <c:val>
            <c:numRef>
              <c:f>Sheet1!$B$2:$F$2</c:f>
              <c:numCache>
                <c:formatCode>General</c:formatCode>
                <c:ptCount val="5"/>
                <c:pt idx="0">
                  <c:v>5</c:v>
                </c:pt>
                <c:pt idx="1">
                  <c:v>3</c:v>
                </c:pt>
                <c:pt idx="2">
                  <c:v>6</c:v>
                </c:pt>
                <c:pt idx="4">
                  <c:v>1</c:v>
                </c:pt>
              </c:numCache>
            </c:numRef>
          </c:val>
        </c:ser>
        <c:dLbls>
          <c:showLegendKey val="0"/>
          <c:showVal val="1"/>
          <c:showCatName val="0"/>
          <c:showSerName val="0"/>
          <c:showPercent val="0"/>
          <c:showBubbleSize val="0"/>
        </c:dLbls>
        <c:gapWidth val="150"/>
        <c:overlap val="100"/>
        <c:axId val="422038664"/>
        <c:axId val="422039056"/>
      </c:barChart>
      <c:catAx>
        <c:axId val="422038664"/>
        <c:scaling>
          <c:orientation val="minMax"/>
        </c:scaling>
        <c:delete val="0"/>
        <c:axPos val="l"/>
        <c:numFmt formatCode="General" sourceLinked="1"/>
        <c:majorTickMark val="out"/>
        <c:minorTickMark val="none"/>
        <c:tickLblPos val="nextTo"/>
        <c:txPr>
          <a:bodyPr rot="0" vert="horz"/>
          <a:lstStyle/>
          <a:p>
            <a:pPr>
              <a:defRPr/>
            </a:pPr>
            <a:endParaRPr lang="en-US"/>
          </a:p>
        </c:txPr>
        <c:crossAx val="422039056"/>
        <c:crosses val="autoZero"/>
        <c:auto val="1"/>
        <c:lblAlgn val="ctr"/>
        <c:lblOffset val="100"/>
        <c:noMultiLvlLbl val="0"/>
      </c:catAx>
      <c:valAx>
        <c:axId val="422039056"/>
        <c:scaling>
          <c:orientation val="minMax"/>
        </c:scaling>
        <c:delete val="0"/>
        <c:axPos val="b"/>
        <c:majorGridlines/>
        <c:numFmt formatCode="0%" sourceLinked="1"/>
        <c:majorTickMark val="out"/>
        <c:minorTickMark val="none"/>
        <c:tickLblPos val="nextTo"/>
        <c:txPr>
          <a:bodyPr rot="0" vert="horz"/>
          <a:lstStyle/>
          <a:p>
            <a:pPr>
              <a:defRPr/>
            </a:pPr>
            <a:endParaRPr lang="en-US"/>
          </a:p>
        </c:txPr>
        <c:crossAx val="422038664"/>
        <c:crosses val="autoZero"/>
        <c:crossBetween val="between"/>
        <c:majorUnit val="0.2"/>
      </c:valAx>
    </c:plotArea>
    <c:legend>
      <c:legendPos val="t"/>
      <c:layout>
        <c:manualLayout>
          <c:xMode val="edge"/>
          <c:yMode val="edge"/>
          <c:x val="0.31480096237970256"/>
          <c:y val="0"/>
          <c:w val="0.40652441882264717"/>
          <c:h val="6.3663823272090983E-2"/>
        </c:manualLayout>
      </c:layout>
      <c:overlay val="0"/>
    </c:legend>
    <c:plotVisOnly val="1"/>
    <c:dispBlanksAs val="gap"/>
    <c:showDLblsOverMax val="0"/>
  </c:chart>
  <c:spPr>
    <a:ln>
      <a:noFill/>
    </a:ln>
  </c:spPr>
  <c:txPr>
    <a:bodyPr/>
    <a:lstStyle/>
    <a:p>
      <a:pPr>
        <a:defRPr sz="1400"/>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98418" cy="461721"/>
          </a:xfrm>
          <a:prstGeom prst="rect">
            <a:avLst/>
          </a:prstGeom>
        </p:spPr>
        <p:txBody>
          <a:bodyPr vert="horz" lIns="91436" tIns="45718" rIns="91436" bIns="45718" rtlCol="0"/>
          <a:lstStyle>
            <a:lvl1pPr algn="l">
              <a:defRPr sz="1200"/>
            </a:lvl1pPr>
          </a:lstStyle>
          <a:p>
            <a:endParaRPr lang="en-US" dirty="0"/>
          </a:p>
        </p:txBody>
      </p:sp>
      <p:sp>
        <p:nvSpPr>
          <p:cNvPr id="3" name="Date Placeholder 2"/>
          <p:cNvSpPr>
            <a:spLocks noGrp="1"/>
          </p:cNvSpPr>
          <p:nvPr>
            <p:ph type="dt" sz="quarter" idx="1"/>
          </p:nvPr>
        </p:nvSpPr>
        <p:spPr>
          <a:xfrm>
            <a:off x="3918316" y="1"/>
            <a:ext cx="2998418" cy="461721"/>
          </a:xfrm>
          <a:prstGeom prst="rect">
            <a:avLst/>
          </a:prstGeom>
        </p:spPr>
        <p:txBody>
          <a:bodyPr vert="horz" lIns="91436" tIns="45718" rIns="91436" bIns="45718" rtlCol="0"/>
          <a:lstStyle>
            <a:lvl1pPr algn="r">
              <a:defRPr sz="1200"/>
            </a:lvl1pPr>
          </a:lstStyle>
          <a:p>
            <a:fld id="{22D9C8B2-BFF0-4550-8381-AAD576E034FC}" type="datetimeFigureOut">
              <a:rPr lang="en-US" smtClean="0"/>
              <a:t>6/2/2016</a:t>
            </a:fld>
            <a:endParaRPr lang="en-US" dirty="0"/>
          </a:p>
        </p:txBody>
      </p:sp>
      <p:sp>
        <p:nvSpPr>
          <p:cNvPr id="4" name="Footer Placeholder 3"/>
          <p:cNvSpPr>
            <a:spLocks noGrp="1"/>
          </p:cNvSpPr>
          <p:nvPr>
            <p:ph type="ftr" sz="quarter" idx="2"/>
          </p:nvPr>
        </p:nvSpPr>
        <p:spPr>
          <a:xfrm>
            <a:off x="0" y="8760079"/>
            <a:ext cx="2998418" cy="461720"/>
          </a:xfrm>
          <a:prstGeom prst="rect">
            <a:avLst/>
          </a:prstGeom>
        </p:spPr>
        <p:txBody>
          <a:bodyPr vert="horz" lIns="91436" tIns="45718" rIns="91436" bIns="4571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18316" y="8760079"/>
            <a:ext cx="2998418" cy="461720"/>
          </a:xfrm>
          <a:prstGeom prst="rect">
            <a:avLst/>
          </a:prstGeom>
        </p:spPr>
        <p:txBody>
          <a:bodyPr vert="horz" lIns="91436" tIns="45718" rIns="91436" bIns="45718" rtlCol="0" anchor="b"/>
          <a:lstStyle>
            <a:lvl1pPr algn="r">
              <a:defRPr sz="1200"/>
            </a:lvl1pPr>
          </a:lstStyle>
          <a:p>
            <a:fld id="{8108B39C-7677-4176-8174-33CFDD8E37EB}" type="slidenum">
              <a:rPr lang="en-US" smtClean="0"/>
              <a:t>‹#›</a:t>
            </a:fld>
            <a:endParaRPr lang="en-US" dirty="0"/>
          </a:p>
        </p:txBody>
      </p:sp>
    </p:spTree>
    <p:extLst>
      <p:ext uri="{BB962C8B-B14F-4D97-AF65-F5344CB8AC3E}">
        <p14:creationId xmlns:p14="http://schemas.microsoft.com/office/powerpoint/2010/main" val="21451104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97941" cy="461169"/>
          </a:xfrm>
          <a:prstGeom prst="rect">
            <a:avLst/>
          </a:prstGeom>
        </p:spPr>
        <p:txBody>
          <a:bodyPr vert="horz" lIns="92525" tIns="46262" rIns="92525" bIns="46262" rtlCol="0"/>
          <a:lstStyle>
            <a:lvl1pPr algn="l">
              <a:defRPr sz="1200"/>
            </a:lvl1pPr>
          </a:lstStyle>
          <a:p>
            <a:endParaRPr lang="en-US" dirty="0"/>
          </a:p>
        </p:txBody>
      </p:sp>
      <p:sp>
        <p:nvSpPr>
          <p:cNvPr id="3" name="Date Placeholder 2"/>
          <p:cNvSpPr>
            <a:spLocks noGrp="1"/>
          </p:cNvSpPr>
          <p:nvPr>
            <p:ph type="dt" idx="1"/>
          </p:nvPr>
        </p:nvSpPr>
        <p:spPr>
          <a:xfrm>
            <a:off x="3918783" y="0"/>
            <a:ext cx="2997941" cy="461169"/>
          </a:xfrm>
          <a:prstGeom prst="rect">
            <a:avLst/>
          </a:prstGeom>
        </p:spPr>
        <p:txBody>
          <a:bodyPr vert="horz" lIns="92525" tIns="46262" rIns="92525" bIns="46262" rtlCol="0"/>
          <a:lstStyle>
            <a:lvl1pPr algn="r">
              <a:defRPr sz="1200"/>
            </a:lvl1pPr>
          </a:lstStyle>
          <a:p>
            <a:fld id="{4AEB4492-053D-4E24-8B1B-8E5D0F5D3718}" type="datetimeFigureOut">
              <a:rPr lang="en-US" smtClean="0"/>
              <a:t>6/2/2016</a:t>
            </a:fld>
            <a:endParaRPr lang="en-US" dirty="0"/>
          </a:p>
        </p:txBody>
      </p:sp>
      <p:sp>
        <p:nvSpPr>
          <p:cNvPr id="4" name="Slide Image Placeholder 3"/>
          <p:cNvSpPr>
            <a:spLocks noGrp="1" noRot="1" noChangeAspect="1"/>
          </p:cNvSpPr>
          <p:nvPr>
            <p:ph type="sldImg" idx="2"/>
          </p:nvPr>
        </p:nvSpPr>
        <p:spPr>
          <a:xfrm>
            <a:off x="1154113" y="692150"/>
            <a:ext cx="4611687" cy="3459163"/>
          </a:xfrm>
          <a:prstGeom prst="rect">
            <a:avLst/>
          </a:prstGeom>
          <a:noFill/>
          <a:ln w="12700">
            <a:solidFill>
              <a:prstClr val="black"/>
            </a:solidFill>
          </a:ln>
        </p:spPr>
        <p:txBody>
          <a:bodyPr vert="horz" lIns="92525" tIns="46262" rIns="92525" bIns="46262" rtlCol="0" anchor="ctr"/>
          <a:lstStyle/>
          <a:p>
            <a:endParaRPr lang="en-US" dirty="0"/>
          </a:p>
        </p:txBody>
      </p:sp>
      <p:sp>
        <p:nvSpPr>
          <p:cNvPr id="5" name="Notes Placeholder 4"/>
          <p:cNvSpPr>
            <a:spLocks noGrp="1"/>
          </p:cNvSpPr>
          <p:nvPr>
            <p:ph type="body" sz="quarter" idx="3"/>
          </p:nvPr>
        </p:nvSpPr>
        <p:spPr>
          <a:xfrm>
            <a:off x="691833" y="4381104"/>
            <a:ext cx="5534660" cy="4150519"/>
          </a:xfrm>
          <a:prstGeom prst="rect">
            <a:avLst/>
          </a:prstGeom>
        </p:spPr>
        <p:txBody>
          <a:bodyPr vert="horz" lIns="92525" tIns="46262" rIns="92525" bIns="462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60605"/>
            <a:ext cx="2997941" cy="461169"/>
          </a:xfrm>
          <a:prstGeom prst="rect">
            <a:avLst/>
          </a:prstGeom>
        </p:spPr>
        <p:txBody>
          <a:bodyPr vert="horz" lIns="92525" tIns="46262" rIns="92525" bIns="462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18783" y="8760605"/>
            <a:ext cx="2997941" cy="461169"/>
          </a:xfrm>
          <a:prstGeom prst="rect">
            <a:avLst/>
          </a:prstGeom>
        </p:spPr>
        <p:txBody>
          <a:bodyPr vert="horz" lIns="92525" tIns="46262" rIns="92525" bIns="46262" rtlCol="0" anchor="b"/>
          <a:lstStyle>
            <a:lvl1pPr algn="r">
              <a:defRPr sz="1200"/>
            </a:lvl1pPr>
          </a:lstStyle>
          <a:p>
            <a:fld id="{0778609C-01F5-4144-AEA1-6D73E80301CE}" type="slidenum">
              <a:rPr lang="en-US" smtClean="0"/>
              <a:t>‹#›</a:t>
            </a:fld>
            <a:endParaRPr lang="en-US" dirty="0"/>
          </a:p>
        </p:txBody>
      </p:sp>
    </p:spTree>
    <p:extLst>
      <p:ext uri="{BB962C8B-B14F-4D97-AF65-F5344CB8AC3E}">
        <p14:creationId xmlns:p14="http://schemas.microsoft.com/office/powerpoint/2010/main" val="3406493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32671255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a:t>
            </a:r>
            <a:r>
              <a:rPr lang="en-US" altLang="en-US" u="sng" dirty="0" smtClean="0"/>
              <a:t>Priorities in Action </a:t>
            </a:r>
            <a:r>
              <a:rPr lang="en-US" altLang="en-US" dirty="0" smtClean="0"/>
              <a:t>series</a:t>
            </a:r>
            <a:r>
              <a:rPr lang="en-US" altLang="en-US" i="1" dirty="0" smtClean="0"/>
              <a:t> </a:t>
            </a:r>
            <a:r>
              <a:rPr lang="en-US" altLang="en-US" dirty="0" smtClean="0"/>
              <a:t>offers a snapshot of some of our nation’s most promising and transformative quality improvement programs, and describes their alignment to the NQS’ six priorities. These programs represent private sector, Federal, State, and local efforts</a:t>
            </a:r>
            <a:r>
              <a:rPr lang="en-US" altLang="en-US" baseline="0" dirty="0" smtClean="0"/>
              <a:t> and are updated frequently. The </a:t>
            </a:r>
            <a:r>
              <a:rPr lang="en-US" altLang="en-US" u="sng" baseline="0" dirty="0" smtClean="0"/>
              <a:t>Priorities in Focus </a:t>
            </a:r>
            <a:r>
              <a:rPr lang="en-US" altLang="en-US" baseline="0" dirty="0" smtClean="0"/>
              <a:t>series, which is released in concert with the QDR Chartbook series, is a six-document series providing a look at the current state of progress made toward the National Quality Strategy’s six priorities. Each write-up in the Priorities in Focus series will be updated with new and relevant data and quality improvement initiatives when available. </a:t>
            </a:r>
            <a:endParaRPr lang="en-US" altLang="en-US" dirty="0" smtClean="0"/>
          </a:p>
          <a:p>
            <a:pPr>
              <a:spcBef>
                <a:spcPct val="0"/>
              </a:spcBef>
            </a:pPr>
            <a:endParaRPr lang="en-US" altLang="en-US" dirty="0" smtClean="0"/>
          </a:p>
        </p:txBody>
      </p:sp>
      <p:sp>
        <p:nvSpPr>
          <p:cNvPr id="768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E9C6A253-6A47-4E03-8D89-178C8F45549D}" type="slidenum">
              <a:rPr lang="en-US" altLang="en-US"/>
              <a:pPr/>
              <a:t>11</a:t>
            </a:fld>
            <a:endParaRPr lang="en-US" altLang="en-US"/>
          </a:p>
        </p:txBody>
      </p:sp>
    </p:spTree>
    <p:extLst>
      <p:ext uri="{BB962C8B-B14F-4D97-AF65-F5344CB8AC3E}">
        <p14:creationId xmlns:p14="http://schemas.microsoft.com/office/powerpoint/2010/main" val="1286878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2813">
              <a:spcBef>
                <a:spcPct val="0"/>
              </a:spcBef>
            </a:pPr>
            <a:r>
              <a:rPr lang="en-US" altLang="en-US" dirty="0" smtClean="0"/>
              <a:t>To</a:t>
            </a:r>
            <a:r>
              <a:rPr lang="en-US" altLang="en-US" baseline="0" dirty="0" smtClean="0"/>
              <a:t> celebrate the 5</a:t>
            </a:r>
            <a:r>
              <a:rPr lang="en-US" altLang="en-US" baseline="30000" dirty="0" smtClean="0"/>
              <a:t>th</a:t>
            </a:r>
            <a:r>
              <a:rPr lang="en-US" altLang="en-US" baseline="0" dirty="0" smtClean="0"/>
              <a:t> anniversary of the strategy, organizations can now use a special toolkit to demonstrate their alignment to the Strategy. The toolkit, which is downloadable at the link on the slide, includes new promotional material and downloadable graphics specially tailored to the 5-year anniversary—including the badge shown here. </a:t>
            </a:r>
            <a:endParaRPr lang="en-US" altLang="en-US" dirty="0" smtClean="0"/>
          </a:p>
        </p:txBody>
      </p:sp>
      <p:sp>
        <p:nvSpPr>
          <p:cNvPr id="778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ED0FECDB-61BD-4E1A-A80C-522CFEEE5638}" type="slidenum">
              <a:rPr lang="en-US" altLang="en-US"/>
              <a:pPr/>
              <a:t>12</a:t>
            </a:fld>
            <a:endParaRPr lang="en-US" altLang="en-US"/>
          </a:p>
        </p:txBody>
      </p:sp>
    </p:spTree>
    <p:extLst>
      <p:ext uri="{BB962C8B-B14F-4D97-AF65-F5344CB8AC3E}">
        <p14:creationId xmlns:p14="http://schemas.microsoft.com/office/powerpoint/2010/main" val="40566922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2813">
              <a:spcBef>
                <a:spcPct val="0"/>
              </a:spcBef>
            </a:pPr>
            <a:r>
              <a:rPr lang="en-US" altLang="en-US" dirty="0" smtClean="0"/>
              <a:t>Here are</a:t>
            </a:r>
            <a:r>
              <a:rPr lang="en-US" altLang="en-US" baseline="0" dirty="0" smtClean="0"/>
              <a:t> some key findings from </a:t>
            </a:r>
            <a:r>
              <a:rPr lang="en-US" altLang="en-US" dirty="0" smtClean="0"/>
              <a:t>the</a:t>
            </a:r>
            <a:r>
              <a:rPr lang="en-US" altLang="en-US" baseline="0" dirty="0" smtClean="0"/>
              <a:t> 5</a:t>
            </a:r>
            <a:r>
              <a:rPr lang="en-US" altLang="en-US" baseline="30000" dirty="0" smtClean="0"/>
              <a:t>th</a:t>
            </a:r>
            <a:r>
              <a:rPr lang="en-US" altLang="en-US" baseline="0" dirty="0" smtClean="0"/>
              <a:t> Anniversary Update on the National Quality Strategy. This is the first time that the NQS Annual Progress Report has been fully integrated with the AHRQ National Healthcare Quality and Disparities Report</a:t>
            </a:r>
            <a:r>
              <a:rPr lang="en-US" altLang="en-US" dirty="0" smtClean="0"/>
              <a:t> (QDR), to give</a:t>
            </a:r>
            <a:r>
              <a:rPr lang="en-US" altLang="en-US" baseline="0" dirty="0" smtClean="0"/>
              <a:t> the most comprehensive report on the sate of health and health care quality and disparities in America. </a:t>
            </a:r>
            <a:r>
              <a:rPr lang="en-US" altLang="en-US" sz="1200" kern="1200" baseline="0" dirty="0" smtClean="0">
                <a:solidFill>
                  <a:schemeClr val="tx1"/>
                </a:solidFill>
                <a:effectLst/>
                <a:latin typeface="+mn-lt"/>
                <a:ea typeface="+mn-ea"/>
                <a:cs typeface="+mn-cs"/>
              </a:rPr>
              <a:t>The report’s findings d</a:t>
            </a:r>
            <a:r>
              <a:rPr lang="en-US" sz="1200" kern="1200" dirty="0" smtClean="0">
                <a:solidFill>
                  <a:schemeClr val="tx1"/>
                </a:solidFill>
                <a:effectLst/>
                <a:latin typeface="+mn-lt"/>
                <a:ea typeface="+mn-ea"/>
                <a:cs typeface="+mn-cs"/>
              </a:rPr>
              <a:t>emonstrate the Strategy has made significant progress in the priority areas that impact Americans the most. </a:t>
            </a:r>
            <a:endParaRPr lang="en-US" altLang="en-US" dirty="0" smtClean="0"/>
          </a:p>
        </p:txBody>
      </p:sp>
      <p:sp>
        <p:nvSpPr>
          <p:cNvPr id="778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ED0FECDB-61BD-4E1A-A80C-522CFEEE5638}" type="slidenum">
              <a:rPr lang="en-US" altLang="en-US"/>
              <a:pPr/>
              <a:t>13</a:t>
            </a:fld>
            <a:endParaRPr lang="en-US" altLang="en-US"/>
          </a:p>
        </p:txBody>
      </p:sp>
    </p:spTree>
    <p:extLst>
      <p:ext uri="{BB962C8B-B14F-4D97-AF65-F5344CB8AC3E}">
        <p14:creationId xmlns:p14="http://schemas.microsoft.com/office/powerpoint/2010/main" val="1788757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78609C-01F5-4144-AEA1-6D73E80301CE}" type="slidenum">
              <a:rPr lang="en-US" smtClean="0"/>
              <a:t>14</a:t>
            </a:fld>
            <a:endParaRPr lang="en-US" dirty="0"/>
          </a:p>
        </p:txBody>
      </p:sp>
    </p:spTree>
    <p:extLst>
      <p:ext uri="{BB962C8B-B14F-4D97-AF65-F5344CB8AC3E}">
        <p14:creationId xmlns:p14="http://schemas.microsoft.com/office/powerpoint/2010/main" val="370897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on more than 250 measures of quality &amp; disparities covering a broad array of health care services &amp; settings</a:t>
            </a:r>
          </a:p>
          <a:p>
            <a:pPr lvl="1"/>
            <a:r>
              <a:rPr lang="en-US" dirty="0" smtClean="0"/>
              <a:t>Initial set developed with input from </a:t>
            </a:r>
          </a:p>
          <a:p>
            <a:pPr lvl="2"/>
            <a:r>
              <a:rPr lang="en-US" dirty="0" smtClean="0"/>
              <a:t>Federal register call for measures</a:t>
            </a:r>
          </a:p>
          <a:p>
            <a:pPr lvl="2"/>
            <a:r>
              <a:rPr lang="en-US" dirty="0" smtClean="0"/>
              <a:t>National Committee on Vital &amp; Health Statistics</a:t>
            </a:r>
          </a:p>
          <a:p>
            <a:pPr lvl="2"/>
            <a:r>
              <a:rPr lang="en-US" dirty="0" smtClean="0"/>
              <a:t>Institute of Medicine</a:t>
            </a:r>
          </a:p>
          <a:p>
            <a:pPr lvl="1"/>
            <a:r>
              <a:rPr lang="en-US" dirty="0" smtClean="0"/>
              <a:t>New measures proposed each year by stakeholders &amp; HHS agencies</a:t>
            </a:r>
          </a:p>
          <a:p>
            <a:r>
              <a:rPr lang="en-US" dirty="0" smtClean="0"/>
              <a:t>Produced with the help of an Interagency Work Group which approves changes to measures &amp; data</a:t>
            </a:r>
          </a:p>
          <a:p>
            <a:endParaRPr lang="en-US" dirty="0"/>
          </a:p>
        </p:txBody>
      </p:sp>
      <p:sp>
        <p:nvSpPr>
          <p:cNvPr id="4" name="Slide Number Placeholder 3"/>
          <p:cNvSpPr>
            <a:spLocks noGrp="1"/>
          </p:cNvSpPr>
          <p:nvPr>
            <p:ph type="sldNum" sz="quarter" idx="10"/>
          </p:nvPr>
        </p:nvSpPr>
        <p:spPr/>
        <p:txBody>
          <a:bodyPr/>
          <a:lstStyle/>
          <a:p>
            <a:fld id="{0778609C-01F5-4144-AEA1-6D73E80301CE}" type="slidenum">
              <a:rPr lang="en-US" smtClean="0"/>
              <a:t>15</a:t>
            </a:fld>
            <a:endParaRPr lang="en-US" dirty="0"/>
          </a:p>
        </p:txBody>
      </p:sp>
    </p:spTree>
    <p:extLst>
      <p:ext uri="{BB962C8B-B14F-4D97-AF65-F5344CB8AC3E}">
        <p14:creationId xmlns:p14="http://schemas.microsoft.com/office/powerpoint/2010/main" val="3148532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78609C-01F5-4144-AEA1-6D73E80301CE}" type="slidenum">
              <a:rPr lang="en-US" smtClean="0"/>
              <a:t>16</a:t>
            </a:fld>
            <a:endParaRPr lang="en-US" dirty="0"/>
          </a:p>
        </p:txBody>
      </p:sp>
    </p:spTree>
    <p:extLst>
      <p:ext uri="{BB962C8B-B14F-4D97-AF65-F5344CB8AC3E}">
        <p14:creationId xmlns:p14="http://schemas.microsoft.com/office/powerpoint/2010/main" val="578942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696913"/>
            <a:ext cx="6149975" cy="4611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E93FF2-C723-437F-9DA2-3C68B9D1EA11}" type="slidenum">
              <a:rPr lang="en-US" smtClean="0"/>
              <a:t>17</a:t>
            </a:fld>
            <a:endParaRPr lang="en-US"/>
          </a:p>
        </p:txBody>
      </p:sp>
    </p:spTree>
    <p:extLst>
      <p:ext uri="{BB962C8B-B14F-4D97-AF65-F5344CB8AC3E}">
        <p14:creationId xmlns:p14="http://schemas.microsoft.com/office/powerpoint/2010/main" val="35893800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900" b="1" dirty="0">
                <a:latin typeface="Arial"/>
                <a:cs typeface="Arial"/>
              </a:rPr>
              <a:t>K</a:t>
            </a:r>
            <a:r>
              <a:rPr lang="en-US" sz="900" b="1" spc="23" dirty="0">
                <a:latin typeface="Arial"/>
                <a:cs typeface="Arial"/>
              </a:rPr>
              <a:t>e</a:t>
            </a:r>
            <a:r>
              <a:rPr lang="en-US" sz="900" b="1" spc="-32" dirty="0">
                <a:latin typeface="Arial"/>
                <a:cs typeface="Arial"/>
              </a:rPr>
              <a:t>y</a:t>
            </a:r>
            <a:r>
              <a:rPr lang="en-US" sz="900" b="1" dirty="0">
                <a:latin typeface="Arial"/>
                <a:cs typeface="Arial"/>
              </a:rPr>
              <a:t>:</a:t>
            </a:r>
            <a:r>
              <a:rPr lang="en-US" sz="900" b="1" spc="-9" dirty="0">
                <a:latin typeface="Arial"/>
                <a:cs typeface="Arial"/>
              </a:rPr>
              <a:t> </a:t>
            </a:r>
            <a:r>
              <a:rPr lang="en-US" sz="900" dirty="0">
                <a:latin typeface="Arial"/>
                <a:cs typeface="Arial"/>
              </a:rPr>
              <a:t>n = nu</a:t>
            </a:r>
            <a:r>
              <a:rPr lang="en-US" sz="900" spc="5" dirty="0">
                <a:latin typeface="Arial"/>
                <a:cs typeface="Arial"/>
              </a:rPr>
              <a:t>m</a:t>
            </a:r>
            <a:r>
              <a:rPr lang="en-US" sz="900" dirty="0">
                <a:latin typeface="Arial"/>
                <a:cs typeface="Arial"/>
              </a:rPr>
              <a:t>ber</a:t>
            </a:r>
            <a:r>
              <a:rPr lang="en-US" sz="900" spc="-9" dirty="0">
                <a:latin typeface="Arial"/>
                <a:cs typeface="Arial"/>
              </a:rPr>
              <a:t> </a:t>
            </a:r>
            <a:r>
              <a:rPr lang="en-US" sz="900" spc="5" dirty="0">
                <a:latin typeface="Arial"/>
                <a:cs typeface="Arial"/>
              </a:rPr>
              <a:t>o</a:t>
            </a:r>
            <a:r>
              <a:rPr lang="en-US" sz="900" dirty="0">
                <a:latin typeface="Arial"/>
                <a:cs typeface="Arial"/>
              </a:rPr>
              <a:t>f </a:t>
            </a:r>
            <a:r>
              <a:rPr lang="en-US" sz="900" spc="-9" dirty="0">
                <a:latin typeface="Arial"/>
                <a:cs typeface="Arial"/>
              </a:rPr>
              <a:t>m</a:t>
            </a:r>
            <a:r>
              <a:rPr lang="en-US" sz="900" dirty="0">
                <a:latin typeface="Arial"/>
                <a:cs typeface="Arial"/>
              </a:rPr>
              <a:t>ea</a:t>
            </a:r>
            <a:r>
              <a:rPr lang="en-US" sz="900" spc="-9" dirty="0">
                <a:latin typeface="Arial"/>
                <a:cs typeface="Arial"/>
              </a:rPr>
              <a:t>s</a:t>
            </a:r>
            <a:r>
              <a:rPr lang="en-US" sz="900" dirty="0">
                <a:latin typeface="Arial"/>
                <a:cs typeface="Arial"/>
              </a:rPr>
              <a:t>ur</a:t>
            </a:r>
            <a:r>
              <a:rPr lang="en-US" sz="900" spc="-9" dirty="0">
                <a:latin typeface="Arial"/>
                <a:cs typeface="Arial"/>
              </a:rPr>
              <a:t>e</a:t>
            </a:r>
            <a:r>
              <a:rPr lang="en-US" sz="900" spc="5" dirty="0">
                <a:latin typeface="Arial"/>
                <a:cs typeface="Arial"/>
              </a:rPr>
              <a:t>s</a:t>
            </a:r>
            <a:r>
              <a:rPr lang="en-US" sz="900" dirty="0">
                <a:latin typeface="Arial"/>
                <a:cs typeface="Arial"/>
              </a:rPr>
              <a:t>.</a:t>
            </a:r>
          </a:p>
          <a:p>
            <a:r>
              <a:rPr lang="en-US" sz="900" b="1" dirty="0">
                <a:latin typeface="Arial"/>
                <a:cs typeface="Arial"/>
              </a:rPr>
              <a:t>Note:</a:t>
            </a:r>
            <a:r>
              <a:rPr lang="en-US" sz="900" b="1" spc="-9" dirty="0">
                <a:latin typeface="Arial"/>
                <a:cs typeface="Arial"/>
              </a:rPr>
              <a:t> </a:t>
            </a:r>
            <a:r>
              <a:rPr lang="en-US" sz="900" dirty="0">
                <a:latin typeface="Arial"/>
                <a:cs typeface="Arial"/>
              </a:rPr>
              <a:t>For the</a:t>
            </a:r>
            <a:r>
              <a:rPr lang="en-US" sz="900" spc="-5" dirty="0">
                <a:latin typeface="Arial"/>
                <a:cs typeface="Arial"/>
              </a:rPr>
              <a:t> </a:t>
            </a:r>
            <a:r>
              <a:rPr lang="en-US" sz="900" spc="5" dirty="0">
                <a:latin typeface="Arial"/>
                <a:cs typeface="Arial"/>
              </a:rPr>
              <a:t>m</a:t>
            </a:r>
            <a:r>
              <a:rPr lang="en-US" sz="900" dirty="0">
                <a:latin typeface="Arial"/>
                <a:cs typeface="Arial"/>
              </a:rPr>
              <a:t>aj</a:t>
            </a:r>
            <a:r>
              <a:rPr lang="en-US" sz="900" spc="-9" dirty="0">
                <a:latin typeface="Arial"/>
                <a:cs typeface="Arial"/>
              </a:rPr>
              <a:t>o</a:t>
            </a:r>
            <a:r>
              <a:rPr lang="en-US" sz="900" dirty="0">
                <a:latin typeface="Arial"/>
                <a:cs typeface="Arial"/>
              </a:rPr>
              <a:t>rity</a:t>
            </a:r>
            <a:r>
              <a:rPr lang="en-US" sz="900" spc="-5" dirty="0">
                <a:latin typeface="Arial"/>
                <a:cs typeface="Arial"/>
              </a:rPr>
              <a:t> </a:t>
            </a:r>
            <a:r>
              <a:rPr lang="en-US" sz="900" dirty="0">
                <a:latin typeface="Arial"/>
                <a:cs typeface="Arial"/>
              </a:rPr>
              <a:t>of</a:t>
            </a:r>
            <a:r>
              <a:rPr lang="en-US" sz="900" spc="-9" dirty="0">
                <a:latin typeface="Arial"/>
                <a:cs typeface="Arial"/>
              </a:rPr>
              <a:t> </a:t>
            </a:r>
            <a:r>
              <a:rPr lang="en-US" sz="900" spc="5" dirty="0">
                <a:latin typeface="Arial"/>
                <a:cs typeface="Arial"/>
              </a:rPr>
              <a:t>m</a:t>
            </a:r>
            <a:r>
              <a:rPr lang="en-US" sz="900" dirty="0">
                <a:latin typeface="Arial"/>
                <a:cs typeface="Arial"/>
              </a:rPr>
              <a:t>e</a:t>
            </a:r>
            <a:r>
              <a:rPr lang="en-US" sz="900" spc="-9" dirty="0">
                <a:latin typeface="Arial"/>
                <a:cs typeface="Arial"/>
              </a:rPr>
              <a:t>as</a:t>
            </a:r>
            <a:r>
              <a:rPr lang="en-US" sz="900" dirty="0">
                <a:latin typeface="Arial"/>
                <a:cs typeface="Arial"/>
              </a:rPr>
              <a:t>ure</a:t>
            </a:r>
            <a:r>
              <a:rPr lang="en-US" sz="900" spc="5" dirty="0">
                <a:latin typeface="Arial"/>
                <a:cs typeface="Arial"/>
              </a:rPr>
              <a:t>s</a:t>
            </a:r>
            <a:r>
              <a:rPr lang="en-US" sz="900" dirty="0">
                <a:latin typeface="Arial"/>
                <a:cs typeface="Arial"/>
              </a:rPr>
              <a:t>,</a:t>
            </a:r>
            <a:r>
              <a:rPr lang="en-US" sz="900" spc="-9" dirty="0">
                <a:latin typeface="Arial"/>
                <a:cs typeface="Arial"/>
              </a:rPr>
              <a:t> </a:t>
            </a:r>
            <a:r>
              <a:rPr lang="en-US" sz="900" dirty="0">
                <a:latin typeface="Arial"/>
                <a:cs typeface="Arial"/>
              </a:rPr>
              <a:t>trend</a:t>
            </a:r>
            <a:r>
              <a:rPr lang="en-US" sz="900" spc="-9" dirty="0">
                <a:latin typeface="Arial"/>
                <a:cs typeface="Arial"/>
              </a:rPr>
              <a:t> </a:t>
            </a:r>
            <a:r>
              <a:rPr lang="en-US" sz="900" dirty="0">
                <a:latin typeface="Arial"/>
                <a:cs typeface="Arial"/>
              </a:rPr>
              <a:t>da</a:t>
            </a:r>
            <a:r>
              <a:rPr lang="en-US" sz="900" spc="-9" dirty="0">
                <a:latin typeface="Arial"/>
                <a:cs typeface="Arial"/>
              </a:rPr>
              <a:t>t</a:t>
            </a:r>
            <a:r>
              <a:rPr lang="en-US" sz="900" dirty="0">
                <a:latin typeface="Arial"/>
                <a:cs typeface="Arial"/>
              </a:rPr>
              <a:t>a are</a:t>
            </a:r>
            <a:r>
              <a:rPr lang="en-US" sz="900" spc="-9" dirty="0">
                <a:latin typeface="Arial"/>
                <a:cs typeface="Arial"/>
              </a:rPr>
              <a:t> </a:t>
            </a:r>
            <a:r>
              <a:rPr lang="en-US" sz="900" dirty="0">
                <a:latin typeface="Arial"/>
                <a:cs typeface="Arial"/>
              </a:rPr>
              <a:t>a</a:t>
            </a:r>
            <a:r>
              <a:rPr lang="en-US" sz="900" spc="-9" dirty="0">
                <a:latin typeface="Arial"/>
                <a:cs typeface="Arial"/>
              </a:rPr>
              <a:t>v</a:t>
            </a:r>
            <a:r>
              <a:rPr lang="en-US" sz="900" dirty="0">
                <a:latin typeface="Arial"/>
                <a:cs typeface="Arial"/>
              </a:rPr>
              <a:t>ai</a:t>
            </a:r>
            <a:r>
              <a:rPr lang="en-US" sz="900" spc="-9" dirty="0">
                <a:latin typeface="Arial"/>
                <a:cs typeface="Arial"/>
              </a:rPr>
              <a:t>l</a:t>
            </a:r>
            <a:r>
              <a:rPr lang="en-US" sz="900" dirty="0">
                <a:latin typeface="Arial"/>
                <a:cs typeface="Arial"/>
              </a:rPr>
              <a:t>a</a:t>
            </a:r>
            <a:r>
              <a:rPr lang="en-US" sz="900" spc="18" dirty="0">
                <a:latin typeface="Arial"/>
                <a:cs typeface="Arial"/>
              </a:rPr>
              <a:t>b</a:t>
            </a:r>
            <a:r>
              <a:rPr lang="en-US" sz="900" dirty="0">
                <a:latin typeface="Arial"/>
                <a:cs typeface="Arial"/>
              </a:rPr>
              <a:t>le</a:t>
            </a:r>
            <a:r>
              <a:rPr lang="en-US" sz="900" spc="-9" dirty="0">
                <a:latin typeface="Arial"/>
                <a:cs typeface="Arial"/>
              </a:rPr>
              <a:t> f</a:t>
            </a:r>
            <a:r>
              <a:rPr lang="en-US" sz="900" dirty="0">
                <a:latin typeface="Arial"/>
                <a:cs typeface="Arial"/>
              </a:rPr>
              <a:t>rom</a:t>
            </a:r>
            <a:r>
              <a:rPr lang="en-US" sz="900" spc="5" dirty="0">
                <a:latin typeface="Arial"/>
                <a:cs typeface="Arial"/>
              </a:rPr>
              <a:t> </a:t>
            </a:r>
            <a:r>
              <a:rPr lang="en-US" sz="900" spc="-9" dirty="0">
                <a:latin typeface="Arial"/>
                <a:cs typeface="Arial"/>
              </a:rPr>
              <a:t>2</a:t>
            </a:r>
            <a:r>
              <a:rPr lang="en-US" sz="900" dirty="0">
                <a:latin typeface="Arial"/>
                <a:cs typeface="Arial"/>
              </a:rPr>
              <a:t>00</a:t>
            </a:r>
            <a:r>
              <a:rPr lang="en-US" sz="900" spc="5" dirty="0">
                <a:latin typeface="Arial"/>
                <a:cs typeface="Arial"/>
              </a:rPr>
              <a:t>1</a:t>
            </a:r>
            <a:r>
              <a:rPr lang="en-US" sz="900" dirty="0">
                <a:latin typeface="Arial"/>
                <a:cs typeface="Arial"/>
              </a:rPr>
              <a:t>-</a:t>
            </a:r>
            <a:r>
              <a:rPr lang="en-US" sz="900" spc="-9" dirty="0">
                <a:latin typeface="Arial"/>
                <a:cs typeface="Arial"/>
              </a:rPr>
              <a:t>2</a:t>
            </a:r>
            <a:r>
              <a:rPr lang="en-US" sz="900" dirty="0">
                <a:latin typeface="Arial"/>
                <a:cs typeface="Arial"/>
              </a:rPr>
              <a:t>002</a:t>
            </a:r>
            <a:r>
              <a:rPr lang="en-US" sz="900" spc="-9" dirty="0">
                <a:latin typeface="Arial"/>
                <a:cs typeface="Arial"/>
              </a:rPr>
              <a:t> </a:t>
            </a:r>
            <a:r>
              <a:rPr lang="en-US" sz="900" dirty="0">
                <a:latin typeface="Arial"/>
                <a:cs typeface="Arial"/>
              </a:rPr>
              <a:t>to </a:t>
            </a:r>
            <a:r>
              <a:rPr lang="en-US" sz="900" spc="-9" dirty="0">
                <a:latin typeface="Arial"/>
                <a:cs typeface="Arial"/>
              </a:rPr>
              <a:t>2</a:t>
            </a:r>
            <a:r>
              <a:rPr lang="en-US" sz="900" dirty="0">
                <a:latin typeface="Arial"/>
                <a:cs typeface="Arial"/>
              </a:rPr>
              <a:t>012.</a:t>
            </a:r>
          </a:p>
          <a:p>
            <a:pPr marL="11614" marR="79557"/>
            <a:r>
              <a:rPr lang="en-US" sz="900" dirty="0">
                <a:latin typeface="Arial"/>
                <a:cs typeface="Arial"/>
              </a:rPr>
              <a:t>For e</a:t>
            </a:r>
            <a:r>
              <a:rPr lang="en-US" sz="900" spc="-9" dirty="0">
                <a:latin typeface="Arial"/>
                <a:cs typeface="Arial"/>
              </a:rPr>
              <a:t>a</a:t>
            </a:r>
            <a:r>
              <a:rPr lang="en-US" sz="900" spc="5" dirty="0">
                <a:latin typeface="Arial"/>
                <a:cs typeface="Arial"/>
              </a:rPr>
              <a:t>c</a:t>
            </a:r>
            <a:r>
              <a:rPr lang="en-US" sz="900" dirty="0">
                <a:latin typeface="Arial"/>
                <a:cs typeface="Arial"/>
              </a:rPr>
              <a:t>h</a:t>
            </a:r>
            <a:r>
              <a:rPr lang="en-US" sz="900" spc="-9" dirty="0">
                <a:latin typeface="Arial"/>
                <a:cs typeface="Arial"/>
              </a:rPr>
              <a:t> </a:t>
            </a:r>
            <a:r>
              <a:rPr lang="en-US" sz="900" spc="5" dirty="0">
                <a:latin typeface="Arial"/>
                <a:cs typeface="Arial"/>
              </a:rPr>
              <a:t>m</a:t>
            </a:r>
            <a:r>
              <a:rPr lang="en-US" sz="900" dirty="0">
                <a:latin typeface="Arial"/>
                <a:cs typeface="Arial"/>
              </a:rPr>
              <a:t>e</a:t>
            </a:r>
            <a:r>
              <a:rPr lang="en-US" sz="900" spc="-9" dirty="0">
                <a:latin typeface="Arial"/>
                <a:cs typeface="Arial"/>
              </a:rPr>
              <a:t>a</a:t>
            </a:r>
            <a:r>
              <a:rPr lang="en-US" sz="900" spc="5" dirty="0">
                <a:latin typeface="Arial"/>
                <a:cs typeface="Arial"/>
              </a:rPr>
              <a:t>s</a:t>
            </a:r>
            <a:r>
              <a:rPr lang="en-US" sz="900" dirty="0">
                <a:latin typeface="Arial"/>
                <a:cs typeface="Arial"/>
              </a:rPr>
              <a:t>ure</a:t>
            </a:r>
            <a:r>
              <a:rPr lang="en-US" sz="900" spc="-9" dirty="0">
                <a:latin typeface="Arial"/>
                <a:cs typeface="Arial"/>
              </a:rPr>
              <a:t> </a:t>
            </a:r>
            <a:r>
              <a:rPr lang="en-US" sz="900" spc="-14" dirty="0">
                <a:latin typeface="Arial"/>
                <a:cs typeface="Arial"/>
              </a:rPr>
              <a:t>w</a:t>
            </a:r>
            <a:r>
              <a:rPr lang="en-US" sz="900" dirty="0">
                <a:latin typeface="Arial"/>
                <a:cs typeface="Arial"/>
              </a:rPr>
              <a:t>ith at </a:t>
            </a:r>
            <a:r>
              <a:rPr lang="en-US" sz="900" spc="-9" dirty="0">
                <a:latin typeface="Arial"/>
                <a:cs typeface="Arial"/>
              </a:rPr>
              <a:t>l</a:t>
            </a:r>
            <a:r>
              <a:rPr lang="en-US" sz="900" dirty="0">
                <a:latin typeface="Arial"/>
                <a:cs typeface="Arial"/>
              </a:rPr>
              <a:t>ea</a:t>
            </a:r>
            <a:r>
              <a:rPr lang="en-US" sz="900" spc="-9" dirty="0">
                <a:latin typeface="Arial"/>
                <a:cs typeface="Arial"/>
              </a:rPr>
              <a:t>s</a:t>
            </a:r>
            <a:r>
              <a:rPr lang="en-US" sz="900" dirty="0">
                <a:latin typeface="Arial"/>
                <a:cs typeface="Arial"/>
              </a:rPr>
              <a:t>t four</a:t>
            </a:r>
            <a:r>
              <a:rPr lang="en-US" sz="900" spc="-9" dirty="0">
                <a:latin typeface="Arial"/>
                <a:cs typeface="Arial"/>
              </a:rPr>
              <a:t> </a:t>
            </a:r>
            <a:r>
              <a:rPr lang="en-US" sz="900" dirty="0">
                <a:latin typeface="Arial"/>
                <a:cs typeface="Arial"/>
              </a:rPr>
              <a:t>e</a:t>
            </a:r>
            <a:r>
              <a:rPr lang="en-US" sz="900" spc="5" dirty="0">
                <a:latin typeface="Arial"/>
                <a:cs typeface="Arial"/>
              </a:rPr>
              <a:t>s</a:t>
            </a:r>
            <a:r>
              <a:rPr lang="en-US" sz="900" spc="-9" dirty="0">
                <a:latin typeface="Arial"/>
                <a:cs typeface="Arial"/>
              </a:rPr>
              <a:t>t</a:t>
            </a:r>
            <a:r>
              <a:rPr lang="en-US" sz="900" dirty="0">
                <a:latin typeface="Arial"/>
                <a:cs typeface="Arial"/>
              </a:rPr>
              <a:t>i</a:t>
            </a:r>
            <a:r>
              <a:rPr lang="en-US" sz="900" spc="5" dirty="0">
                <a:latin typeface="Arial"/>
                <a:cs typeface="Arial"/>
              </a:rPr>
              <a:t>m</a:t>
            </a:r>
            <a:r>
              <a:rPr lang="en-US" sz="900" dirty="0">
                <a:latin typeface="Arial"/>
                <a:cs typeface="Arial"/>
              </a:rPr>
              <a:t>a</a:t>
            </a:r>
            <a:r>
              <a:rPr lang="en-US" sz="900" spc="-9" dirty="0">
                <a:latin typeface="Arial"/>
                <a:cs typeface="Arial"/>
              </a:rPr>
              <a:t>t</a:t>
            </a:r>
            <a:r>
              <a:rPr lang="en-US" sz="900" dirty="0">
                <a:latin typeface="Arial"/>
                <a:cs typeface="Arial"/>
              </a:rPr>
              <a:t>es</a:t>
            </a:r>
            <a:r>
              <a:rPr lang="en-US" sz="900" spc="-5" dirty="0">
                <a:latin typeface="Arial"/>
                <a:cs typeface="Arial"/>
              </a:rPr>
              <a:t> </a:t>
            </a:r>
            <a:r>
              <a:rPr lang="en-US" sz="900" dirty="0">
                <a:latin typeface="Arial"/>
                <a:cs typeface="Arial"/>
              </a:rPr>
              <a:t>o</a:t>
            </a:r>
            <a:r>
              <a:rPr lang="en-US" sz="900" spc="-9" dirty="0">
                <a:latin typeface="Arial"/>
                <a:cs typeface="Arial"/>
              </a:rPr>
              <a:t>v</a:t>
            </a:r>
            <a:r>
              <a:rPr lang="en-US" sz="900" dirty="0">
                <a:latin typeface="Arial"/>
                <a:cs typeface="Arial"/>
              </a:rPr>
              <a:t>er t</a:t>
            </a:r>
            <a:r>
              <a:rPr lang="en-US" sz="900" spc="-9" dirty="0">
                <a:latin typeface="Arial"/>
                <a:cs typeface="Arial"/>
              </a:rPr>
              <a:t>i</a:t>
            </a:r>
            <a:r>
              <a:rPr lang="en-US" sz="900" spc="5" dirty="0">
                <a:latin typeface="Arial"/>
                <a:cs typeface="Arial"/>
              </a:rPr>
              <a:t>m</a:t>
            </a:r>
            <a:r>
              <a:rPr lang="en-US" sz="900" dirty="0">
                <a:latin typeface="Arial"/>
                <a:cs typeface="Arial"/>
              </a:rPr>
              <a:t>e, </a:t>
            </a:r>
            <a:r>
              <a:rPr lang="en-US" sz="900" spc="-14" dirty="0">
                <a:latin typeface="Arial"/>
                <a:cs typeface="Arial"/>
              </a:rPr>
              <a:t>w</a:t>
            </a:r>
            <a:r>
              <a:rPr lang="en-US" sz="900" dirty="0">
                <a:latin typeface="Arial"/>
                <a:cs typeface="Arial"/>
              </a:rPr>
              <a:t>e</a:t>
            </a:r>
            <a:r>
              <a:rPr lang="en-US" sz="900" spc="-9" dirty="0">
                <a:latin typeface="Arial"/>
                <a:cs typeface="Arial"/>
              </a:rPr>
              <a:t>i</a:t>
            </a:r>
            <a:r>
              <a:rPr lang="en-US" sz="900" dirty="0">
                <a:latin typeface="Arial"/>
                <a:cs typeface="Arial"/>
              </a:rPr>
              <a:t>ghted</a:t>
            </a:r>
            <a:r>
              <a:rPr lang="en-US" sz="900" spc="-9" dirty="0">
                <a:latin typeface="Arial"/>
                <a:cs typeface="Arial"/>
              </a:rPr>
              <a:t> </a:t>
            </a:r>
            <a:r>
              <a:rPr lang="en-US" sz="900" dirty="0">
                <a:latin typeface="Arial"/>
                <a:cs typeface="Arial"/>
              </a:rPr>
              <a:t>lo</a:t>
            </a:r>
            <a:r>
              <a:rPr lang="en-US" sz="900" spc="32" dirty="0">
                <a:latin typeface="Arial"/>
                <a:cs typeface="Arial"/>
              </a:rPr>
              <a:t>g</a:t>
            </a:r>
            <a:r>
              <a:rPr lang="en-US" sz="900" spc="-14" dirty="0">
                <a:latin typeface="Arial"/>
                <a:cs typeface="Arial"/>
              </a:rPr>
              <a:t>-</a:t>
            </a:r>
            <a:r>
              <a:rPr lang="en-US" sz="900" dirty="0">
                <a:latin typeface="Arial"/>
                <a:cs typeface="Arial"/>
              </a:rPr>
              <a:t>li</a:t>
            </a:r>
            <a:r>
              <a:rPr lang="en-US" sz="900" spc="-9" dirty="0">
                <a:latin typeface="Arial"/>
                <a:cs typeface="Arial"/>
              </a:rPr>
              <a:t>n</a:t>
            </a:r>
            <a:r>
              <a:rPr lang="en-US" sz="900" dirty="0">
                <a:latin typeface="Arial"/>
                <a:cs typeface="Arial"/>
              </a:rPr>
              <a:t>ear r</a:t>
            </a:r>
            <a:r>
              <a:rPr lang="en-US" sz="900" spc="-9" dirty="0">
                <a:latin typeface="Arial"/>
                <a:cs typeface="Arial"/>
              </a:rPr>
              <a:t>e</a:t>
            </a:r>
            <a:r>
              <a:rPr lang="en-US" sz="900" dirty="0">
                <a:latin typeface="Arial"/>
                <a:cs typeface="Arial"/>
              </a:rPr>
              <a:t>gr</a:t>
            </a:r>
            <a:r>
              <a:rPr lang="en-US" sz="900" spc="-9" dirty="0">
                <a:latin typeface="Arial"/>
                <a:cs typeface="Arial"/>
              </a:rPr>
              <a:t>e</a:t>
            </a:r>
            <a:r>
              <a:rPr lang="en-US" sz="900" spc="5" dirty="0">
                <a:latin typeface="Arial"/>
                <a:cs typeface="Arial"/>
              </a:rPr>
              <a:t>ss</a:t>
            </a:r>
            <a:r>
              <a:rPr lang="en-US" sz="900" spc="-9" dirty="0">
                <a:latin typeface="Arial"/>
                <a:cs typeface="Arial"/>
              </a:rPr>
              <a:t>i</a:t>
            </a:r>
            <a:r>
              <a:rPr lang="en-US" sz="900" dirty="0">
                <a:latin typeface="Arial"/>
                <a:cs typeface="Arial"/>
              </a:rPr>
              <a:t>on </a:t>
            </a:r>
            <a:r>
              <a:rPr lang="en-US" sz="900" spc="-9" dirty="0">
                <a:latin typeface="Arial"/>
                <a:cs typeface="Arial"/>
              </a:rPr>
              <a:t>i</a:t>
            </a:r>
            <a:r>
              <a:rPr lang="en-US" sz="900" dirty="0">
                <a:latin typeface="Arial"/>
                <a:cs typeface="Arial"/>
              </a:rPr>
              <a:t>s</a:t>
            </a:r>
            <a:r>
              <a:rPr lang="en-US" sz="900" spc="-5" dirty="0">
                <a:latin typeface="Arial"/>
                <a:cs typeface="Arial"/>
              </a:rPr>
              <a:t> </a:t>
            </a:r>
            <a:r>
              <a:rPr lang="en-US" sz="900" dirty="0">
                <a:latin typeface="Arial"/>
                <a:cs typeface="Arial"/>
              </a:rPr>
              <a:t>u</a:t>
            </a:r>
            <a:r>
              <a:rPr lang="en-US" sz="900" spc="5" dirty="0">
                <a:latin typeface="Arial"/>
                <a:cs typeface="Arial"/>
              </a:rPr>
              <a:t>s</a:t>
            </a:r>
            <a:r>
              <a:rPr lang="en-US" sz="900" dirty="0">
                <a:latin typeface="Arial"/>
                <a:cs typeface="Arial"/>
              </a:rPr>
              <a:t>ed</a:t>
            </a:r>
            <a:r>
              <a:rPr lang="en-US" sz="900" spc="-9" dirty="0">
                <a:latin typeface="Arial"/>
                <a:cs typeface="Arial"/>
              </a:rPr>
              <a:t> </a:t>
            </a:r>
            <a:r>
              <a:rPr lang="en-US" sz="900" dirty="0">
                <a:latin typeface="Arial"/>
                <a:cs typeface="Arial"/>
              </a:rPr>
              <a:t>to</a:t>
            </a:r>
            <a:r>
              <a:rPr lang="en-US" sz="900" spc="-9" dirty="0">
                <a:latin typeface="Arial"/>
                <a:cs typeface="Arial"/>
              </a:rPr>
              <a:t> </a:t>
            </a:r>
            <a:r>
              <a:rPr lang="en-US" sz="900" spc="5" dirty="0">
                <a:latin typeface="Arial"/>
                <a:cs typeface="Arial"/>
              </a:rPr>
              <a:t>c</a:t>
            </a:r>
            <a:r>
              <a:rPr lang="en-US" sz="900" dirty="0">
                <a:latin typeface="Arial"/>
                <a:cs typeface="Arial"/>
              </a:rPr>
              <a:t>a</a:t>
            </a:r>
            <a:r>
              <a:rPr lang="en-US" sz="900" spc="-9" dirty="0">
                <a:latin typeface="Arial"/>
                <a:cs typeface="Arial"/>
              </a:rPr>
              <a:t>l</a:t>
            </a:r>
            <a:r>
              <a:rPr lang="en-US" sz="900" spc="5" dirty="0">
                <a:latin typeface="Arial"/>
                <a:cs typeface="Arial"/>
              </a:rPr>
              <a:t>c</a:t>
            </a:r>
            <a:r>
              <a:rPr lang="en-US" sz="900" dirty="0">
                <a:latin typeface="Arial"/>
                <a:cs typeface="Arial"/>
              </a:rPr>
              <a:t>u</a:t>
            </a:r>
            <a:r>
              <a:rPr lang="en-US" sz="900" spc="-9" dirty="0">
                <a:latin typeface="Arial"/>
                <a:cs typeface="Arial"/>
              </a:rPr>
              <a:t>l</a:t>
            </a:r>
            <a:r>
              <a:rPr lang="en-US" sz="900" dirty="0">
                <a:latin typeface="Arial"/>
                <a:cs typeface="Arial"/>
              </a:rPr>
              <a:t>ate</a:t>
            </a:r>
            <a:r>
              <a:rPr lang="en-US" sz="900" spc="-9" dirty="0">
                <a:latin typeface="Arial"/>
                <a:cs typeface="Arial"/>
              </a:rPr>
              <a:t> </a:t>
            </a:r>
            <a:r>
              <a:rPr lang="en-US" sz="900" dirty="0">
                <a:latin typeface="Arial"/>
                <a:cs typeface="Arial"/>
              </a:rPr>
              <a:t>a</a:t>
            </a:r>
            <a:r>
              <a:rPr lang="en-US" sz="900" spc="-9" dirty="0">
                <a:latin typeface="Arial"/>
                <a:cs typeface="Arial"/>
              </a:rPr>
              <a:t>v</a:t>
            </a:r>
            <a:r>
              <a:rPr lang="en-US" sz="900" dirty="0">
                <a:latin typeface="Arial"/>
                <a:cs typeface="Arial"/>
              </a:rPr>
              <a:t>erage annu</a:t>
            </a:r>
            <a:r>
              <a:rPr lang="en-US" sz="900" spc="-9" dirty="0">
                <a:latin typeface="Arial"/>
                <a:cs typeface="Arial"/>
              </a:rPr>
              <a:t>a</a:t>
            </a:r>
            <a:r>
              <a:rPr lang="en-US" sz="900" dirty="0">
                <a:latin typeface="Arial"/>
                <a:cs typeface="Arial"/>
              </a:rPr>
              <a:t>l p</a:t>
            </a:r>
            <a:r>
              <a:rPr lang="en-US" sz="900" spc="-9" dirty="0">
                <a:latin typeface="Arial"/>
                <a:cs typeface="Arial"/>
              </a:rPr>
              <a:t>e</a:t>
            </a:r>
            <a:r>
              <a:rPr lang="en-US" sz="900" dirty="0">
                <a:latin typeface="Arial"/>
                <a:cs typeface="Arial"/>
              </a:rPr>
              <a:t>r</a:t>
            </a:r>
            <a:r>
              <a:rPr lang="en-US" sz="900" spc="5" dirty="0">
                <a:latin typeface="Arial"/>
                <a:cs typeface="Arial"/>
              </a:rPr>
              <a:t>c</a:t>
            </a:r>
            <a:r>
              <a:rPr lang="en-US" sz="900" spc="-9" dirty="0">
                <a:latin typeface="Arial"/>
                <a:cs typeface="Arial"/>
              </a:rPr>
              <a:t>e</a:t>
            </a:r>
            <a:r>
              <a:rPr lang="en-US" sz="900" dirty="0">
                <a:latin typeface="Arial"/>
                <a:cs typeface="Arial"/>
              </a:rPr>
              <a:t>nta</a:t>
            </a:r>
            <a:r>
              <a:rPr lang="en-US" sz="900" spc="-9" dirty="0">
                <a:latin typeface="Arial"/>
                <a:cs typeface="Arial"/>
              </a:rPr>
              <a:t>g</a:t>
            </a:r>
            <a:r>
              <a:rPr lang="en-US" sz="900" dirty="0">
                <a:latin typeface="Arial"/>
                <a:cs typeface="Arial"/>
              </a:rPr>
              <a:t>e </a:t>
            </a:r>
            <a:r>
              <a:rPr lang="en-US" sz="900" spc="-5" dirty="0">
                <a:latin typeface="Arial"/>
                <a:cs typeface="Arial"/>
              </a:rPr>
              <a:t>c</a:t>
            </a:r>
            <a:r>
              <a:rPr lang="en-US" sz="900" dirty="0">
                <a:latin typeface="Arial"/>
                <a:cs typeface="Arial"/>
              </a:rPr>
              <a:t>han</a:t>
            </a:r>
            <a:r>
              <a:rPr lang="en-US" sz="900" spc="-9" dirty="0">
                <a:latin typeface="Arial"/>
                <a:cs typeface="Arial"/>
              </a:rPr>
              <a:t>g</a:t>
            </a:r>
            <a:r>
              <a:rPr lang="en-US" sz="900" dirty="0">
                <a:latin typeface="Arial"/>
                <a:cs typeface="Arial"/>
              </a:rPr>
              <a:t>e a</a:t>
            </a:r>
            <a:r>
              <a:rPr lang="en-US" sz="900" spc="-9" dirty="0">
                <a:latin typeface="Arial"/>
                <a:cs typeface="Arial"/>
              </a:rPr>
              <a:t>n</a:t>
            </a:r>
            <a:r>
              <a:rPr lang="en-US" sz="900" dirty="0">
                <a:latin typeface="Arial"/>
                <a:cs typeface="Arial"/>
              </a:rPr>
              <a:t>d to </a:t>
            </a:r>
            <a:r>
              <a:rPr lang="en-US" sz="900" spc="-9" dirty="0">
                <a:latin typeface="Arial"/>
                <a:cs typeface="Arial"/>
              </a:rPr>
              <a:t>a</a:t>
            </a:r>
            <a:r>
              <a:rPr lang="en-US" sz="900" spc="5" dirty="0">
                <a:latin typeface="Arial"/>
                <a:cs typeface="Arial"/>
              </a:rPr>
              <a:t>s</a:t>
            </a:r>
            <a:r>
              <a:rPr lang="en-US" sz="900" spc="-9" dirty="0">
                <a:latin typeface="Arial"/>
                <a:cs typeface="Arial"/>
              </a:rPr>
              <a:t>s</a:t>
            </a:r>
            <a:r>
              <a:rPr lang="en-US" sz="900" dirty="0">
                <a:latin typeface="Arial"/>
                <a:cs typeface="Arial"/>
              </a:rPr>
              <a:t>e</a:t>
            </a:r>
            <a:r>
              <a:rPr lang="en-US" sz="900" spc="-9" dirty="0">
                <a:latin typeface="Arial"/>
                <a:cs typeface="Arial"/>
              </a:rPr>
              <a:t>s</a:t>
            </a:r>
            <a:r>
              <a:rPr lang="en-US" sz="900" dirty="0">
                <a:latin typeface="Arial"/>
                <a:cs typeface="Arial"/>
              </a:rPr>
              <a:t>s</a:t>
            </a:r>
            <a:r>
              <a:rPr lang="en-US" sz="900" spc="5" dirty="0">
                <a:latin typeface="Arial"/>
                <a:cs typeface="Arial"/>
              </a:rPr>
              <a:t> s</a:t>
            </a:r>
            <a:r>
              <a:rPr lang="en-US" sz="900" spc="-9" dirty="0">
                <a:latin typeface="Arial"/>
                <a:cs typeface="Arial"/>
              </a:rPr>
              <a:t>t</a:t>
            </a:r>
            <a:r>
              <a:rPr lang="en-US" sz="900" spc="18" dirty="0">
                <a:latin typeface="Arial"/>
                <a:cs typeface="Arial"/>
              </a:rPr>
              <a:t>a</a:t>
            </a:r>
            <a:r>
              <a:rPr lang="en-US" sz="900" dirty="0">
                <a:latin typeface="Arial"/>
                <a:cs typeface="Arial"/>
              </a:rPr>
              <a:t>t</a:t>
            </a:r>
            <a:r>
              <a:rPr lang="en-US" sz="900" spc="-9" dirty="0">
                <a:latin typeface="Arial"/>
                <a:cs typeface="Arial"/>
              </a:rPr>
              <a:t>i</a:t>
            </a:r>
            <a:r>
              <a:rPr lang="en-US" sz="900" spc="5" dirty="0">
                <a:latin typeface="Arial"/>
                <a:cs typeface="Arial"/>
              </a:rPr>
              <a:t>s</a:t>
            </a:r>
            <a:r>
              <a:rPr lang="en-US" sz="900" dirty="0">
                <a:latin typeface="Arial"/>
                <a:cs typeface="Arial"/>
              </a:rPr>
              <a:t>t</a:t>
            </a:r>
            <a:r>
              <a:rPr lang="en-US" sz="900" spc="-9" dirty="0">
                <a:latin typeface="Arial"/>
                <a:cs typeface="Arial"/>
              </a:rPr>
              <a:t>i</a:t>
            </a:r>
            <a:r>
              <a:rPr lang="en-US" sz="900" spc="5" dirty="0">
                <a:latin typeface="Arial"/>
                <a:cs typeface="Arial"/>
              </a:rPr>
              <a:t>c</a:t>
            </a:r>
            <a:r>
              <a:rPr lang="en-US" sz="900" dirty="0">
                <a:latin typeface="Arial"/>
                <a:cs typeface="Arial"/>
              </a:rPr>
              <a:t>al</a:t>
            </a:r>
            <a:r>
              <a:rPr lang="en-US" sz="900" spc="-9" dirty="0">
                <a:latin typeface="Arial"/>
                <a:cs typeface="Arial"/>
              </a:rPr>
              <a:t> </a:t>
            </a:r>
            <a:r>
              <a:rPr lang="en-US" sz="900" spc="5" dirty="0">
                <a:latin typeface="Arial"/>
                <a:cs typeface="Arial"/>
              </a:rPr>
              <a:t>s</a:t>
            </a:r>
            <a:r>
              <a:rPr lang="en-US" sz="900" spc="-9" dirty="0">
                <a:latin typeface="Arial"/>
                <a:cs typeface="Arial"/>
              </a:rPr>
              <a:t>i</a:t>
            </a:r>
            <a:r>
              <a:rPr lang="en-US" sz="900" dirty="0">
                <a:latin typeface="Arial"/>
                <a:cs typeface="Arial"/>
              </a:rPr>
              <a:t>gni</a:t>
            </a:r>
            <a:r>
              <a:rPr lang="en-US" sz="900" spc="-9" dirty="0">
                <a:latin typeface="Arial"/>
                <a:cs typeface="Arial"/>
              </a:rPr>
              <a:t>f</a:t>
            </a:r>
            <a:r>
              <a:rPr lang="en-US" sz="900" dirty="0">
                <a:latin typeface="Arial"/>
                <a:cs typeface="Arial"/>
              </a:rPr>
              <a:t>i</a:t>
            </a:r>
            <a:r>
              <a:rPr lang="en-US" sz="900" spc="-9" dirty="0">
                <a:latin typeface="Arial"/>
                <a:cs typeface="Arial"/>
              </a:rPr>
              <a:t>ca</a:t>
            </a:r>
            <a:r>
              <a:rPr lang="en-US" sz="900" dirty="0">
                <a:latin typeface="Arial"/>
                <a:cs typeface="Arial"/>
              </a:rPr>
              <a:t>n</a:t>
            </a:r>
            <a:r>
              <a:rPr lang="en-US" sz="900" spc="5" dirty="0">
                <a:latin typeface="Arial"/>
                <a:cs typeface="Arial"/>
              </a:rPr>
              <a:t>c</a:t>
            </a:r>
            <a:r>
              <a:rPr lang="en-US" sz="900" dirty="0">
                <a:latin typeface="Arial"/>
                <a:cs typeface="Arial"/>
              </a:rPr>
              <a:t>e.</a:t>
            </a:r>
            <a:r>
              <a:rPr lang="en-US" sz="900" spc="9" dirty="0">
                <a:latin typeface="Arial"/>
                <a:cs typeface="Arial"/>
              </a:rPr>
              <a:t> </a:t>
            </a:r>
            <a:r>
              <a:rPr lang="en-US" sz="900" spc="-18" dirty="0">
                <a:latin typeface="Arial"/>
                <a:cs typeface="Arial"/>
              </a:rPr>
              <a:t>M</a:t>
            </a:r>
            <a:r>
              <a:rPr lang="en-US" sz="900" dirty="0">
                <a:latin typeface="Arial"/>
                <a:cs typeface="Arial"/>
              </a:rPr>
              <a:t>ea</a:t>
            </a:r>
            <a:r>
              <a:rPr lang="en-US" sz="900" spc="5" dirty="0">
                <a:latin typeface="Arial"/>
                <a:cs typeface="Arial"/>
              </a:rPr>
              <a:t>s</a:t>
            </a:r>
            <a:r>
              <a:rPr lang="en-US" sz="900" dirty="0">
                <a:latin typeface="Arial"/>
                <a:cs typeface="Arial"/>
              </a:rPr>
              <a:t>u</a:t>
            </a:r>
            <a:r>
              <a:rPr lang="en-US" sz="900" spc="-14" dirty="0">
                <a:latin typeface="Arial"/>
                <a:cs typeface="Arial"/>
              </a:rPr>
              <a:t>r</a:t>
            </a:r>
            <a:r>
              <a:rPr lang="en-US" sz="900" dirty="0">
                <a:latin typeface="Arial"/>
                <a:cs typeface="Arial"/>
              </a:rPr>
              <a:t>es</a:t>
            </a:r>
            <a:r>
              <a:rPr lang="en-US" sz="900" spc="-5" dirty="0">
                <a:latin typeface="Arial"/>
                <a:cs typeface="Arial"/>
              </a:rPr>
              <a:t> </a:t>
            </a:r>
            <a:r>
              <a:rPr lang="en-US" sz="900" dirty="0">
                <a:latin typeface="Arial"/>
                <a:cs typeface="Arial"/>
              </a:rPr>
              <a:t>are </a:t>
            </a:r>
            <a:r>
              <a:rPr lang="en-US" sz="900" spc="-9" dirty="0">
                <a:latin typeface="Arial"/>
                <a:cs typeface="Arial"/>
              </a:rPr>
              <a:t>a</a:t>
            </a:r>
            <a:r>
              <a:rPr lang="en-US" sz="900" dirty="0">
                <a:latin typeface="Arial"/>
                <a:cs typeface="Arial"/>
              </a:rPr>
              <a:t>li</a:t>
            </a:r>
            <a:r>
              <a:rPr lang="en-US" sz="900" spc="-9" dirty="0">
                <a:latin typeface="Arial"/>
                <a:cs typeface="Arial"/>
              </a:rPr>
              <a:t>g</a:t>
            </a:r>
            <a:r>
              <a:rPr lang="en-US" sz="900" dirty="0">
                <a:latin typeface="Arial"/>
                <a:cs typeface="Arial"/>
              </a:rPr>
              <a:t>ned</a:t>
            </a:r>
            <a:r>
              <a:rPr lang="en-US" sz="900" spc="-9" dirty="0">
                <a:latin typeface="Arial"/>
                <a:cs typeface="Arial"/>
              </a:rPr>
              <a:t> </a:t>
            </a:r>
            <a:r>
              <a:rPr lang="en-US" sz="900" spc="5" dirty="0">
                <a:latin typeface="Arial"/>
                <a:cs typeface="Arial"/>
              </a:rPr>
              <a:t>s</a:t>
            </a:r>
            <a:r>
              <a:rPr lang="en-US" sz="900" dirty="0">
                <a:latin typeface="Arial"/>
                <a:cs typeface="Arial"/>
              </a:rPr>
              <a:t>o</a:t>
            </a:r>
            <a:r>
              <a:rPr lang="en-US" sz="900" spc="-9" dirty="0">
                <a:latin typeface="Arial"/>
                <a:cs typeface="Arial"/>
              </a:rPr>
              <a:t> </a:t>
            </a:r>
            <a:r>
              <a:rPr lang="en-US" sz="900" dirty="0">
                <a:latin typeface="Arial"/>
                <a:cs typeface="Arial"/>
              </a:rPr>
              <a:t>that </a:t>
            </a:r>
            <a:r>
              <a:rPr lang="en-US" sz="900" spc="-9" dirty="0">
                <a:latin typeface="Arial"/>
                <a:cs typeface="Arial"/>
              </a:rPr>
              <a:t>p</a:t>
            </a:r>
            <a:r>
              <a:rPr lang="en-US" sz="900" dirty="0">
                <a:latin typeface="Arial"/>
                <a:cs typeface="Arial"/>
              </a:rPr>
              <a:t>o</a:t>
            </a:r>
            <a:r>
              <a:rPr lang="en-US" sz="900" spc="5" dirty="0">
                <a:latin typeface="Arial"/>
                <a:cs typeface="Arial"/>
              </a:rPr>
              <a:t>s</a:t>
            </a:r>
            <a:r>
              <a:rPr lang="en-US" sz="900" spc="-9" dirty="0">
                <a:latin typeface="Arial"/>
                <a:cs typeface="Arial"/>
              </a:rPr>
              <a:t>i</a:t>
            </a:r>
            <a:r>
              <a:rPr lang="en-US" sz="900" dirty="0">
                <a:latin typeface="Arial"/>
                <a:cs typeface="Arial"/>
              </a:rPr>
              <a:t>t</a:t>
            </a:r>
            <a:r>
              <a:rPr lang="en-US" sz="900" spc="5" dirty="0">
                <a:latin typeface="Arial"/>
                <a:cs typeface="Arial"/>
              </a:rPr>
              <a:t>i</a:t>
            </a:r>
            <a:r>
              <a:rPr lang="en-US" sz="900" spc="-9" dirty="0">
                <a:latin typeface="Arial"/>
                <a:cs typeface="Arial"/>
              </a:rPr>
              <a:t>v</a:t>
            </a:r>
            <a:r>
              <a:rPr lang="en-US" sz="900" dirty="0">
                <a:latin typeface="Arial"/>
                <a:cs typeface="Arial"/>
              </a:rPr>
              <a:t>e </a:t>
            </a:r>
            <a:r>
              <a:rPr lang="en-US" sz="900" spc="-5" dirty="0">
                <a:latin typeface="Arial"/>
                <a:cs typeface="Arial"/>
              </a:rPr>
              <a:t>c</a:t>
            </a:r>
            <a:r>
              <a:rPr lang="en-US" sz="900" dirty="0">
                <a:latin typeface="Arial"/>
                <a:cs typeface="Arial"/>
              </a:rPr>
              <a:t>ha</a:t>
            </a:r>
            <a:r>
              <a:rPr lang="en-US" sz="900" spc="-9" dirty="0">
                <a:latin typeface="Arial"/>
                <a:cs typeface="Arial"/>
              </a:rPr>
              <a:t>n</a:t>
            </a:r>
            <a:r>
              <a:rPr lang="en-US" sz="900" dirty="0">
                <a:latin typeface="Arial"/>
                <a:cs typeface="Arial"/>
              </a:rPr>
              <a:t>ge ind</a:t>
            </a:r>
            <a:r>
              <a:rPr lang="en-US" sz="900" spc="-9" dirty="0">
                <a:latin typeface="Arial"/>
                <a:cs typeface="Arial"/>
              </a:rPr>
              <a:t>i</a:t>
            </a:r>
            <a:r>
              <a:rPr lang="en-US" sz="900" spc="5" dirty="0">
                <a:latin typeface="Arial"/>
                <a:cs typeface="Arial"/>
              </a:rPr>
              <a:t>c</a:t>
            </a:r>
            <a:r>
              <a:rPr lang="en-US" sz="900" dirty="0">
                <a:latin typeface="Arial"/>
                <a:cs typeface="Arial"/>
              </a:rPr>
              <a:t>at</a:t>
            </a:r>
            <a:r>
              <a:rPr lang="en-US" sz="900" spc="-9" dirty="0">
                <a:latin typeface="Arial"/>
                <a:cs typeface="Arial"/>
              </a:rPr>
              <a:t>e</a:t>
            </a:r>
            <a:r>
              <a:rPr lang="en-US" sz="900" dirty="0">
                <a:latin typeface="Arial"/>
                <a:cs typeface="Arial"/>
              </a:rPr>
              <a:t>s</a:t>
            </a:r>
            <a:r>
              <a:rPr lang="en-US" sz="900" spc="5" dirty="0">
                <a:latin typeface="Arial"/>
                <a:cs typeface="Arial"/>
              </a:rPr>
              <a:t> </a:t>
            </a:r>
            <a:r>
              <a:rPr lang="en-US" sz="900" spc="-9" dirty="0">
                <a:latin typeface="Arial"/>
                <a:cs typeface="Arial"/>
              </a:rPr>
              <a:t>i</a:t>
            </a:r>
            <a:r>
              <a:rPr lang="en-US" sz="900" spc="5" dirty="0">
                <a:latin typeface="Arial"/>
                <a:cs typeface="Arial"/>
              </a:rPr>
              <a:t>m</a:t>
            </a:r>
            <a:r>
              <a:rPr lang="en-US" sz="900" dirty="0">
                <a:latin typeface="Arial"/>
                <a:cs typeface="Arial"/>
              </a:rPr>
              <a:t>p</a:t>
            </a:r>
            <a:r>
              <a:rPr lang="en-US" sz="900" spc="-14" dirty="0">
                <a:latin typeface="Arial"/>
                <a:cs typeface="Arial"/>
              </a:rPr>
              <a:t>r</a:t>
            </a:r>
            <a:r>
              <a:rPr lang="en-US" sz="900" dirty="0">
                <a:latin typeface="Arial"/>
                <a:cs typeface="Arial"/>
              </a:rPr>
              <a:t>o</a:t>
            </a:r>
            <a:r>
              <a:rPr lang="en-US" sz="900" spc="-9" dirty="0">
                <a:latin typeface="Arial"/>
                <a:cs typeface="Arial"/>
              </a:rPr>
              <a:t>v</a:t>
            </a:r>
            <a:r>
              <a:rPr lang="en-US" sz="900" dirty="0">
                <a:latin typeface="Arial"/>
                <a:cs typeface="Arial"/>
              </a:rPr>
              <a:t>ed </a:t>
            </a:r>
            <a:r>
              <a:rPr lang="en-US" sz="900" spc="-9" dirty="0">
                <a:latin typeface="Arial"/>
                <a:cs typeface="Arial"/>
              </a:rPr>
              <a:t>a</a:t>
            </a:r>
            <a:r>
              <a:rPr lang="en-US" sz="900" spc="5" dirty="0">
                <a:latin typeface="Arial"/>
                <a:cs typeface="Arial"/>
              </a:rPr>
              <a:t>cc</a:t>
            </a:r>
            <a:r>
              <a:rPr lang="en-US" sz="900" spc="-9" dirty="0">
                <a:latin typeface="Arial"/>
                <a:cs typeface="Arial"/>
              </a:rPr>
              <a:t>e</a:t>
            </a:r>
            <a:r>
              <a:rPr lang="en-US" sz="900" spc="5" dirty="0">
                <a:latin typeface="Arial"/>
                <a:cs typeface="Arial"/>
              </a:rPr>
              <a:t>s</a:t>
            </a:r>
            <a:r>
              <a:rPr lang="en-US" sz="900" dirty="0">
                <a:latin typeface="Arial"/>
                <a:cs typeface="Arial"/>
              </a:rPr>
              <a:t>s</a:t>
            </a:r>
            <a:r>
              <a:rPr lang="en-US" sz="900" spc="-9" dirty="0">
                <a:latin typeface="Arial"/>
                <a:cs typeface="Arial"/>
              </a:rPr>
              <a:t> </a:t>
            </a:r>
            <a:r>
              <a:rPr lang="en-US" sz="900" dirty="0">
                <a:latin typeface="Arial"/>
                <a:cs typeface="Arial"/>
              </a:rPr>
              <a:t>to</a:t>
            </a:r>
            <a:r>
              <a:rPr lang="en-US" sz="900" spc="-9" dirty="0">
                <a:latin typeface="Arial"/>
                <a:cs typeface="Arial"/>
              </a:rPr>
              <a:t> c</a:t>
            </a:r>
            <a:r>
              <a:rPr lang="en-US" sz="900" dirty="0">
                <a:latin typeface="Arial"/>
                <a:cs typeface="Arial"/>
              </a:rPr>
              <a:t>are.</a:t>
            </a:r>
          </a:p>
          <a:p>
            <a:pPr marL="429143" indent="-209055">
              <a:buFont typeface="Symbol"/>
              <a:buChar char=""/>
              <a:tabLst>
                <a:tab pos="429143" algn="l"/>
              </a:tabLst>
            </a:pPr>
            <a:r>
              <a:rPr lang="en-US" sz="900" b="1" dirty="0">
                <a:latin typeface="Arial"/>
                <a:cs typeface="Arial"/>
              </a:rPr>
              <a:t>Impro</a:t>
            </a:r>
            <a:r>
              <a:rPr lang="en-US" sz="900" b="1" spc="-9" dirty="0">
                <a:latin typeface="Arial"/>
                <a:cs typeface="Arial"/>
              </a:rPr>
              <a:t>v</a:t>
            </a:r>
            <a:r>
              <a:rPr lang="en-US" sz="900" b="1" dirty="0">
                <a:latin typeface="Arial"/>
                <a:cs typeface="Arial"/>
              </a:rPr>
              <a:t>ing</a:t>
            </a:r>
            <a:r>
              <a:rPr lang="en-US" sz="900" b="1" spc="5" dirty="0">
                <a:latin typeface="Arial"/>
                <a:cs typeface="Arial"/>
              </a:rPr>
              <a:t> </a:t>
            </a:r>
            <a:r>
              <a:rPr lang="en-US" sz="900" dirty="0">
                <a:latin typeface="Arial"/>
                <a:cs typeface="Arial"/>
              </a:rPr>
              <a:t>= Ra</a:t>
            </a:r>
            <a:r>
              <a:rPr lang="en-US" sz="900" spc="-9" dirty="0">
                <a:latin typeface="Arial"/>
                <a:cs typeface="Arial"/>
              </a:rPr>
              <a:t>t</a:t>
            </a:r>
            <a:r>
              <a:rPr lang="en-US" sz="900" dirty="0">
                <a:latin typeface="Arial"/>
                <a:cs typeface="Arial"/>
              </a:rPr>
              <a:t>es</a:t>
            </a:r>
            <a:r>
              <a:rPr lang="en-US" sz="900" spc="5" dirty="0">
                <a:latin typeface="Arial"/>
                <a:cs typeface="Arial"/>
              </a:rPr>
              <a:t> </a:t>
            </a:r>
            <a:r>
              <a:rPr lang="en-US" sz="900" spc="-9" dirty="0">
                <a:latin typeface="Arial"/>
                <a:cs typeface="Arial"/>
              </a:rPr>
              <a:t>o</a:t>
            </a:r>
            <a:r>
              <a:rPr lang="en-US" sz="900" dirty="0">
                <a:latin typeface="Arial"/>
                <a:cs typeface="Arial"/>
              </a:rPr>
              <a:t>f </a:t>
            </a:r>
            <a:r>
              <a:rPr lang="en-US" sz="900" spc="-9" dirty="0">
                <a:latin typeface="Arial"/>
                <a:cs typeface="Arial"/>
              </a:rPr>
              <a:t>c</a:t>
            </a:r>
            <a:r>
              <a:rPr lang="en-US" sz="900" dirty="0">
                <a:latin typeface="Arial"/>
                <a:cs typeface="Arial"/>
              </a:rPr>
              <a:t>han</a:t>
            </a:r>
            <a:r>
              <a:rPr lang="en-US" sz="900" spc="-9" dirty="0">
                <a:latin typeface="Arial"/>
                <a:cs typeface="Arial"/>
              </a:rPr>
              <a:t>g</a:t>
            </a:r>
            <a:r>
              <a:rPr lang="en-US" sz="900" dirty="0">
                <a:latin typeface="Arial"/>
                <a:cs typeface="Arial"/>
              </a:rPr>
              <a:t>e</a:t>
            </a:r>
            <a:r>
              <a:rPr lang="en-US" sz="900" spc="-9" dirty="0">
                <a:latin typeface="Arial"/>
                <a:cs typeface="Arial"/>
              </a:rPr>
              <a:t> </a:t>
            </a:r>
            <a:r>
              <a:rPr lang="en-US" sz="900" dirty="0">
                <a:latin typeface="Arial"/>
                <a:cs typeface="Arial"/>
              </a:rPr>
              <a:t>are p</a:t>
            </a:r>
            <a:r>
              <a:rPr lang="en-US" sz="900" spc="-9" dirty="0">
                <a:latin typeface="Arial"/>
                <a:cs typeface="Arial"/>
              </a:rPr>
              <a:t>o</a:t>
            </a:r>
            <a:r>
              <a:rPr lang="en-US" sz="900" spc="5" dirty="0">
                <a:latin typeface="Arial"/>
                <a:cs typeface="Arial"/>
              </a:rPr>
              <a:t>s</a:t>
            </a:r>
            <a:r>
              <a:rPr lang="en-US" sz="900" dirty="0">
                <a:latin typeface="Arial"/>
                <a:cs typeface="Arial"/>
              </a:rPr>
              <a:t>i</a:t>
            </a:r>
            <a:r>
              <a:rPr lang="en-US" sz="900" spc="-9" dirty="0">
                <a:latin typeface="Arial"/>
                <a:cs typeface="Arial"/>
              </a:rPr>
              <a:t>t</a:t>
            </a:r>
            <a:r>
              <a:rPr lang="en-US" sz="900" dirty="0">
                <a:latin typeface="Arial"/>
                <a:cs typeface="Arial"/>
              </a:rPr>
              <a:t>i</a:t>
            </a:r>
            <a:r>
              <a:rPr lang="en-US" sz="900" spc="-9" dirty="0">
                <a:latin typeface="Arial"/>
                <a:cs typeface="Arial"/>
              </a:rPr>
              <a:t>v</a:t>
            </a:r>
            <a:r>
              <a:rPr lang="en-US" sz="900" dirty="0">
                <a:latin typeface="Arial"/>
                <a:cs typeface="Arial"/>
              </a:rPr>
              <a:t>e at </a:t>
            </a:r>
            <a:r>
              <a:rPr lang="en-US" sz="900" spc="-9" dirty="0">
                <a:latin typeface="Arial"/>
                <a:cs typeface="Arial"/>
              </a:rPr>
              <a:t>1</a:t>
            </a:r>
            <a:r>
              <a:rPr lang="en-US" sz="900" dirty="0">
                <a:latin typeface="Arial"/>
                <a:cs typeface="Arial"/>
              </a:rPr>
              <a:t>% </a:t>
            </a:r>
            <a:r>
              <a:rPr lang="en-US" sz="900" spc="-9" dirty="0">
                <a:latin typeface="Arial"/>
                <a:cs typeface="Arial"/>
              </a:rPr>
              <a:t>p</a:t>
            </a:r>
            <a:r>
              <a:rPr lang="en-US" sz="900" dirty="0">
                <a:latin typeface="Arial"/>
                <a:cs typeface="Arial"/>
              </a:rPr>
              <a:t>er </a:t>
            </a:r>
            <a:r>
              <a:rPr lang="en-US" sz="900" spc="-5" dirty="0">
                <a:latin typeface="Arial"/>
                <a:cs typeface="Arial"/>
              </a:rPr>
              <a:t>y</a:t>
            </a:r>
            <a:r>
              <a:rPr lang="en-US" sz="900" dirty="0">
                <a:latin typeface="Arial"/>
                <a:cs typeface="Arial"/>
              </a:rPr>
              <a:t>ear or</a:t>
            </a:r>
            <a:r>
              <a:rPr lang="en-US" sz="900" spc="-9" dirty="0">
                <a:latin typeface="Arial"/>
                <a:cs typeface="Arial"/>
              </a:rPr>
              <a:t> </a:t>
            </a:r>
            <a:r>
              <a:rPr lang="en-US" sz="900" dirty="0">
                <a:latin typeface="Arial"/>
                <a:cs typeface="Arial"/>
              </a:rPr>
              <a:t>greater</a:t>
            </a:r>
            <a:r>
              <a:rPr lang="en-US" sz="900" spc="-14" dirty="0">
                <a:latin typeface="Arial"/>
                <a:cs typeface="Arial"/>
              </a:rPr>
              <a:t> </a:t>
            </a:r>
            <a:r>
              <a:rPr lang="en-US" sz="900" dirty="0">
                <a:latin typeface="Arial"/>
                <a:cs typeface="Arial"/>
              </a:rPr>
              <a:t>and</a:t>
            </a:r>
            <a:r>
              <a:rPr lang="en-US" sz="900" spc="-9" dirty="0">
                <a:latin typeface="Arial"/>
                <a:cs typeface="Arial"/>
              </a:rPr>
              <a:t> </a:t>
            </a:r>
            <a:r>
              <a:rPr lang="en-US" sz="900" spc="5" dirty="0">
                <a:latin typeface="Arial"/>
                <a:cs typeface="Arial"/>
              </a:rPr>
              <a:t>s</a:t>
            </a:r>
            <a:r>
              <a:rPr lang="en-US" sz="900" dirty="0">
                <a:latin typeface="Arial"/>
                <a:cs typeface="Arial"/>
              </a:rPr>
              <a:t>t</a:t>
            </a:r>
            <a:r>
              <a:rPr lang="en-US" sz="900" spc="-9" dirty="0">
                <a:latin typeface="Arial"/>
                <a:cs typeface="Arial"/>
              </a:rPr>
              <a:t>a</a:t>
            </a:r>
            <a:r>
              <a:rPr lang="en-US" sz="900" dirty="0">
                <a:latin typeface="Arial"/>
                <a:cs typeface="Arial"/>
              </a:rPr>
              <a:t>t</a:t>
            </a:r>
            <a:r>
              <a:rPr lang="en-US" sz="900" spc="5" dirty="0">
                <a:latin typeface="Arial"/>
                <a:cs typeface="Arial"/>
              </a:rPr>
              <a:t>i</a:t>
            </a:r>
            <a:r>
              <a:rPr lang="en-US" sz="900" spc="-9" dirty="0">
                <a:latin typeface="Arial"/>
                <a:cs typeface="Arial"/>
              </a:rPr>
              <a:t>s</a:t>
            </a:r>
            <a:r>
              <a:rPr lang="en-US" sz="900" dirty="0">
                <a:latin typeface="Arial"/>
                <a:cs typeface="Arial"/>
              </a:rPr>
              <a:t>t</a:t>
            </a:r>
            <a:r>
              <a:rPr lang="en-US" sz="900" spc="5" dirty="0">
                <a:latin typeface="Arial"/>
                <a:cs typeface="Arial"/>
              </a:rPr>
              <a:t>i</a:t>
            </a:r>
            <a:r>
              <a:rPr lang="en-US" sz="900" spc="-9" dirty="0">
                <a:latin typeface="Arial"/>
                <a:cs typeface="Arial"/>
              </a:rPr>
              <a:t>c</a:t>
            </a:r>
            <a:r>
              <a:rPr lang="en-US" sz="900" dirty="0">
                <a:latin typeface="Arial"/>
                <a:cs typeface="Arial"/>
              </a:rPr>
              <a:t>ally</a:t>
            </a:r>
            <a:r>
              <a:rPr lang="en-US" sz="900" spc="-18" dirty="0">
                <a:latin typeface="Arial"/>
                <a:cs typeface="Arial"/>
              </a:rPr>
              <a:t> </a:t>
            </a:r>
            <a:r>
              <a:rPr lang="en-US" sz="900" spc="5" dirty="0">
                <a:latin typeface="Arial"/>
                <a:cs typeface="Arial"/>
              </a:rPr>
              <a:t>s</a:t>
            </a:r>
            <a:r>
              <a:rPr lang="en-US" sz="900" dirty="0">
                <a:latin typeface="Arial"/>
                <a:cs typeface="Arial"/>
              </a:rPr>
              <a:t>ig</a:t>
            </a:r>
            <a:r>
              <a:rPr lang="en-US" sz="900" spc="-9" dirty="0">
                <a:latin typeface="Arial"/>
                <a:cs typeface="Arial"/>
              </a:rPr>
              <a:t>n</a:t>
            </a:r>
            <a:r>
              <a:rPr lang="en-US" sz="900" dirty="0">
                <a:latin typeface="Arial"/>
                <a:cs typeface="Arial"/>
              </a:rPr>
              <a:t>if</a:t>
            </a:r>
            <a:r>
              <a:rPr lang="en-US" sz="900" spc="-9" dirty="0">
                <a:latin typeface="Arial"/>
                <a:cs typeface="Arial"/>
              </a:rPr>
              <a:t>ic</a:t>
            </a:r>
            <a:r>
              <a:rPr lang="en-US" sz="900" dirty="0">
                <a:latin typeface="Arial"/>
                <a:cs typeface="Arial"/>
              </a:rPr>
              <a:t>ant.</a:t>
            </a:r>
          </a:p>
          <a:p>
            <a:pPr marL="429143" indent="-209055">
              <a:buFont typeface="Symbol"/>
              <a:buChar char=""/>
              <a:tabLst>
                <a:tab pos="429143" algn="l"/>
              </a:tabLst>
            </a:pPr>
            <a:r>
              <a:rPr lang="en-US" sz="900" b="1" dirty="0">
                <a:latin typeface="Arial"/>
                <a:cs typeface="Arial"/>
              </a:rPr>
              <a:t>No Ch</a:t>
            </a:r>
            <a:r>
              <a:rPr lang="en-US" sz="900" b="1" spc="5" dirty="0">
                <a:latin typeface="Arial"/>
                <a:cs typeface="Arial"/>
              </a:rPr>
              <a:t>a</a:t>
            </a:r>
            <a:r>
              <a:rPr lang="en-US" sz="900" b="1" dirty="0">
                <a:latin typeface="Arial"/>
                <a:cs typeface="Arial"/>
              </a:rPr>
              <a:t>nge</a:t>
            </a:r>
            <a:r>
              <a:rPr lang="en-US" sz="900" b="1" spc="5" dirty="0">
                <a:latin typeface="Arial"/>
                <a:cs typeface="Arial"/>
              </a:rPr>
              <a:t> </a:t>
            </a:r>
            <a:r>
              <a:rPr lang="en-US" sz="900" dirty="0">
                <a:latin typeface="Arial"/>
                <a:cs typeface="Arial"/>
              </a:rPr>
              <a:t>=</a:t>
            </a:r>
            <a:r>
              <a:rPr lang="en-US" sz="900" spc="-9" dirty="0">
                <a:latin typeface="Arial"/>
                <a:cs typeface="Arial"/>
              </a:rPr>
              <a:t> </a:t>
            </a:r>
            <a:r>
              <a:rPr lang="en-US" sz="900" dirty="0">
                <a:latin typeface="Arial"/>
                <a:cs typeface="Arial"/>
              </a:rPr>
              <a:t>Rate</a:t>
            </a:r>
            <a:r>
              <a:rPr lang="en-US" sz="900" spc="-9" dirty="0">
                <a:latin typeface="Arial"/>
                <a:cs typeface="Arial"/>
              </a:rPr>
              <a:t> </a:t>
            </a:r>
            <a:r>
              <a:rPr lang="en-US" sz="900" dirty="0">
                <a:latin typeface="Arial"/>
                <a:cs typeface="Arial"/>
              </a:rPr>
              <a:t>of </a:t>
            </a:r>
            <a:r>
              <a:rPr lang="en-US" sz="900" spc="-9" dirty="0">
                <a:latin typeface="Arial"/>
                <a:cs typeface="Arial"/>
              </a:rPr>
              <a:t>c</a:t>
            </a:r>
            <a:r>
              <a:rPr lang="en-US" sz="900" dirty="0">
                <a:latin typeface="Arial"/>
                <a:cs typeface="Arial"/>
              </a:rPr>
              <a:t>ha</a:t>
            </a:r>
            <a:r>
              <a:rPr lang="en-US" sz="900" spc="-9" dirty="0">
                <a:latin typeface="Arial"/>
                <a:cs typeface="Arial"/>
              </a:rPr>
              <a:t>n</a:t>
            </a:r>
            <a:r>
              <a:rPr lang="en-US" sz="900" dirty="0">
                <a:latin typeface="Arial"/>
                <a:cs typeface="Arial"/>
              </a:rPr>
              <a:t>ge</a:t>
            </a:r>
            <a:r>
              <a:rPr lang="en-US" sz="900" spc="-9" dirty="0">
                <a:latin typeface="Arial"/>
                <a:cs typeface="Arial"/>
              </a:rPr>
              <a:t> </a:t>
            </a:r>
            <a:r>
              <a:rPr lang="en-US" sz="900" dirty="0">
                <a:latin typeface="Arial"/>
                <a:cs typeface="Arial"/>
              </a:rPr>
              <a:t>is</a:t>
            </a:r>
            <a:r>
              <a:rPr lang="en-US" sz="900" spc="5" dirty="0">
                <a:latin typeface="Arial"/>
                <a:cs typeface="Arial"/>
              </a:rPr>
              <a:t> </a:t>
            </a:r>
            <a:r>
              <a:rPr lang="en-US" sz="900" spc="-9" dirty="0">
                <a:latin typeface="Arial"/>
                <a:cs typeface="Arial"/>
              </a:rPr>
              <a:t>l</a:t>
            </a:r>
            <a:r>
              <a:rPr lang="en-US" sz="900" dirty="0">
                <a:latin typeface="Arial"/>
                <a:cs typeface="Arial"/>
              </a:rPr>
              <a:t>e</a:t>
            </a:r>
            <a:r>
              <a:rPr lang="en-US" sz="900" spc="-9" dirty="0">
                <a:latin typeface="Arial"/>
                <a:cs typeface="Arial"/>
              </a:rPr>
              <a:t>s</a:t>
            </a:r>
            <a:r>
              <a:rPr lang="en-US" sz="900" dirty="0">
                <a:latin typeface="Arial"/>
                <a:cs typeface="Arial"/>
              </a:rPr>
              <a:t>s</a:t>
            </a:r>
            <a:r>
              <a:rPr lang="en-US" sz="900" spc="5" dirty="0">
                <a:latin typeface="Arial"/>
                <a:cs typeface="Arial"/>
              </a:rPr>
              <a:t> </a:t>
            </a:r>
            <a:r>
              <a:rPr lang="en-US" sz="900" dirty="0">
                <a:latin typeface="Arial"/>
                <a:cs typeface="Arial"/>
              </a:rPr>
              <a:t>t</a:t>
            </a:r>
            <a:r>
              <a:rPr lang="en-US" sz="900" spc="-9" dirty="0">
                <a:latin typeface="Arial"/>
                <a:cs typeface="Arial"/>
              </a:rPr>
              <a:t>h</a:t>
            </a:r>
            <a:r>
              <a:rPr lang="en-US" sz="900" dirty="0">
                <a:latin typeface="Arial"/>
                <a:cs typeface="Arial"/>
              </a:rPr>
              <a:t>an </a:t>
            </a:r>
            <a:r>
              <a:rPr lang="en-US" sz="900" spc="-9" dirty="0">
                <a:latin typeface="Arial"/>
                <a:cs typeface="Arial"/>
              </a:rPr>
              <a:t>1</a:t>
            </a:r>
            <a:r>
              <a:rPr lang="en-US" sz="900" dirty="0">
                <a:latin typeface="Arial"/>
                <a:cs typeface="Arial"/>
              </a:rPr>
              <a:t>% per </a:t>
            </a:r>
            <a:r>
              <a:rPr lang="en-US" sz="900" spc="-5" dirty="0">
                <a:latin typeface="Arial"/>
                <a:cs typeface="Arial"/>
              </a:rPr>
              <a:t>y</a:t>
            </a:r>
            <a:r>
              <a:rPr lang="en-US" sz="900" spc="-9" dirty="0">
                <a:latin typeface="Arial"/>
                <a:cs typeface="Arial"/>
              </a:rPr>
              <a:t>e</a:t>
            </a:r>
            <a:r>
              <a:rPr lang="en-US" sz="900" dirty="0">
                <a:latin typeface="Arial"/>
                <a:cs typeface="Arial"/>
              </a:rPr>
              <a:t>ar or </a:t>
            </a:r>
            <a:r>
              <a:rPr lang="en-US" sz="900" spc="-9" dirty="0">
                <a:latin typeface="Arial"/>
                <a:cs typeface="Arial"/>
              </a:rPr>
              <a:t>n</a:t>
            </a:r>
            <a:r>
              <a:rPr lang="en-US" sz="900" dirty="0">
                <a:latin typeface="Arial"/>
                <a:cs typeface="Arial"/>
              </a:rPr>
              <a:t>ot</a:t>
            </a:r>
            <a:r>
              <a:rPr lang="en-US" sz="900" spc="-9" dirty="0">
                <a:latin typeface="Arial"/>
                <a:cs typeface="Arial"/>
              </a:rPr>
              <a:t> </a:t>
            </a:r>
            <a:r>
              <a:rPr lang="en-US" sz="900" spc="5" dirty="0">
                <a:latin typeface="Arial"/>
                <a:cs typeface="Arial"/>
              </a:rPr>
              <a:t>s</a:t>
            </a:r>
            <a:r>
              <a:rPr lang="en-US" sz="900" dirty="0">
                <a:latin typeface="Arial"/>
                <a:cs typeface="Arial"/>
              </a:rPr>
              <a:t>ta</a:t>
            </a:r>
            <a:r>
              <a:rPr lang="en-US" sz="900" spc="-9" dirty="0">
                <a:latin typeface="Arial"/>
                <a:cs typeface="Arial"/>
              </a:rPr>
              <a:t>t</a:t>
            </a:r>
            <a:r>
              <a:rPr lang="en-US" sz="900" dirty="0">
                <a:latin typeface="Arial"/>
                <a:cs typeface="Arial"/>
              </a:rPr>
              <a:t>i</a:t>
            </a:r>
            <a:r>
              <a:rPr lang="en-US" sz="900" spc="5" dirty="0">
                <a:latin typeface="Arial"/>
                <a:cs typeface="Arial"/>
              </a:rPr>
              <a:t>s</a:t>
            </a:r>
            <a:r>
              <a:rPr lang="en-US" sz="900" spc="-9" dirty="0">
                <a:latin typeface="Arial"/>
                <a:cs typeface="Arial"/>
              </a:rPr>
              <a:t>t</a:t>
            </a:r>
            <a:r>
              <a:rPr lang="en-US" sz="900" dirty="0">
                <a:latin typeface="Arial"/>
                <a:cs typeface="Arial"/>
              </a:rPr>
              <a:t>i</a:t>
            </a:r>
            <a:r>
              <a:rPr lang="en-US" sz="900" spc="5" dirty="0">
                <a:latin typeface="Arial"/>
                <a:cs typeface="Arial"/>
              </a:rPr>
              <a:t>c</a:t>
            </a:r>
            <a:r>
              <a:rPr lang="en-US" sz="900" spc="-9" dirty="0">
                <a:latin typeface="Arial"/>
                <a:cs typeface="Arial"/>
              </a:rPr>
              <a:t>a</a:t>
            </a:r>
            <a:r>
              <a:rPr lang="en-US" sz="900" dirty="0">
                <a:latin typeface="Arial"/>
                <a:cs typeface="Arial"/>
              </a:rPr>
              <a:t>lly</a:t>
            </a:r>
            <a:r>
              <a:rPr lang="en-US" sz="900" spc="-9" dirty="0">
                <a:latin typeface="Arial"/>
                <a:cs typeface="Arial"/>
              </a:rPr>
              <a:t> </a:t>
            </a:r>
            <a:r>
              <a:rPr lang="en-US" sz="900" spc="-5" dirty="0">
                <a:latin typeface="Arial"/>
                <a:cs typeface="Arial"/>
              </a:rPr>
              <a:t>s</a:t>
            </a:r>
            <a:r>
              <a:rPr lang="en-US" sz="900" dirty="0">
                <a:latin typeface="Arial"/>
                <a:cs typeface="Arial"/>
              </a:rPr>
              <a:t>ign</a:t>
            </a:r>
            <a:r>
              <a:rPr lang="en-US" sz="900" spc="-9" dirty="0">
                <a:latin typeface="Arial"/>
                <a:cs typeface="Arial"/>
              </a:rPr>
              <a:t>i</a:t>
            </a:r>
            <a:r>
              <a:rPr lang="en-US" sz="900" dirty="0">
                <a:latin typeface="Arial"/>
                <a:cs typeface="Arial"/>
              </a:rPr>
              <a:t>f</a:t>
            </a:r>
            <a:r>
              <a:rPr lang="en-US" sz="900" spc="5" dirty="0">
                <a:latin typeface="Arial"/>
                <a:cs typeface="Arial"/>
              </a:rPr>
              <a:t>i</a:t>
            </a:r>
            <a:r>
              <a:rPr lang="en-US" sz="900" spc="-9" dirty="0">
                <a:latin typeface="Arial"/>
                <a:cs typeface="Arial"/>
              </a:rPr>
              <a:t>c</a:t>
            </a:r>
            <a:r>
              <a:rPr lang="en-US" sz="900" dirty="0">
                <a:latin typeface="Arial"/>
                <a:cs typeface="Arial"/>
              </a:rPr>
              <a:t>ant.</a:t>
            </a:r>
          </a:p>
          <a:p>
            <a:pPr marL="429143" indent="-209055">
              <a:buFont typeface="Symbol"/>
              <a:buChar char=""/>
              <a:tabLst>
                <a:tab pos="429143" algn="l"/>
              </a:tabLst>
            </a:pPr>
            <a:r>
              <a:rPr lang="en-US" sz="900" b="1" dirty="0">
                <a:latin typeface="Arial"/>
                <a:cs typeface="Arial"/>
              </a:rPr>
              <a:t>Worsening</a:t>
            </a:r>
            <a:r>
              <a:rPr lang="en-US" sz="900" b="1" spc="-5" dirty="0">
                <a:latin typeface="Arial"/>
                <a:cs typeface="Arial"/>
              </a:rPr>
              <a:t> </a:t>
            </a:r>
            <a:r>
              <a:rPr lang="en-US" sz="900" dirty="0">
                <a:latin typeface="Arial"/>
                <a:cs typeface="Arial"/>
              </a:rPr>
              <a:t>= Ra</a:t>
            </a:r>
            <a:r>
              <a:rPr lang="en-US" sz="900" spc="-9" dirty="0">
                <a:latin typeface="Arial"/>
                <a:cs typeface="Arial"/>
              </a:rPr>
              <a:t>t</a:t>
            </a:r>
            <a:r>
              <a:rPr lang="en-US" sz="900" dirty="0">
                <a:latin typeface="Arial"/>
                <a:cs typeface="Arial"/>
              </a:rPr>
              <a:t>es</a:t>
            </a:r>
            <a:r>
              <a:rPr lang="en-US" sz="900" spc="-5" dirty="0">
                <a:latin typeface="Arial"/>
                <a:cs typeface="Arial"/>
              </a:rPr>
              <a:t> </a:t>
            </a:r>
            <a:r>
              <a:rPr lang="en-US" sz="900" dirty="0">
                <a:latin typeface="Arial"/>
                <a:cs typeface="Arial"/>
              </a:rPr>
              <a:t>of </a:t>
            </a:r>
            <a:r>
              <a:rPr lang="en-US" sz="900" spc="-9" dirty="0">
                <a:latin typeface="Arial"/>
                <a:cs typeface="Arial"/>
              </a:rPr>
              <a:t>c</a:t>
            </a:r>
            <a:r>
              <a:rPr lang="en-US" sz="900" dirty="0">
                <a:latin typeface="Arial"/>
                <a:cs typeface="Arial"/>
              </a:rPr>
              <a:t>han</a:t>
            </a:r>
            <a:r>
              <a:rPr lang="en-US" sz="900" spc="-9" dirty="0">
                <a:latin typeface="Arial"/>
                <a:cs typeface="Arial"/>
              </a:rPr>
              <a:t>g</a:t>
            </a:r>
            <a:r>
              <a:rPr lang="en-US" sz="900" dirty="0">
                <a:latin typeface="Arial"/>
                <a:cs typeface="Arial"/>
              </a:rPr>
              <a:t>e</a:t>
            </a:r>
            <a:r>
              <a:rPr lang="en-US" sz="900" spc="-9" dirty="0">
                <a:latin typeface="Arial"/>
                <a:cs typeface="Arial"/>
              </a:rPr>
              <a:t> </a:t>
            </a:r>
            <a:r>
              <a:rPr lang="en-US" sz="900" dirty="0">
                <a:latin typeface="Arial"/>
                <a:cs typeface="Arial"/>
              </a:rPr>
              <a:t>are n</a:t>
            </a:r>
            <a:r>
              <a:rPr lang="en-US" sz="900" spc="-9" dirty="0">
                <a:latin typeface="Arial"/>
                <a:cs typeface="Arial"/>
              </a:rPr>
              <a:t>e</a:t>
            </a:r>
            <a:r>
              <a:rPr lang="en-US" sz="900" dirty="0">
                <a:latin typeface="Arial"/>
                <a:cs typeface="Arial"/>
              </a:rPr>
              <a:t>ga</a:t>
            </a:r>
            <a:r>
              <a:rPr lang="en-US" sz="900" spc="-9" dirty="0">
                <a:latin typeface="Arial"/>
                <a:cs typeface="Arial"/>
              </a:rPr>
              <a:t>t</a:t>
            </a:r>
            <a:r>
              <a:rPr lang="en-US" sz="900" dirty="0">
                <a:latin typeface="Arial"/>
                <a:cs typeface="Arial"/>
              </a:rPr>
              <a:t>i</a:t>
            </a:r>
            <a:r>
              <a:rPr lang="en-US" sz="900" spc="-9" dirty="0">
                <a:latin typeface="Arial"/>
                <a:cs typeface="Arial"/>
              </a:rPr>
              <a:t>v</a:t>
            </a:r>
            <a:r>
              <a:rPr lang="en-US" sz="900" dirty="0">
                <a:latin typeface="Arial"/>
                <a:cs typeface="Arial"/>
              </a:rPr>
              <a:t>e at</a:t>
            </a:r>
            <a:r>
              <a:rPr lang="en-US" sz="900" spc="14" dirty="0">
                <a:latin typeface="Arial"/>
                <a:cs typeface="Arial"/>
              </a:rPr>
              <a:t> </a:t>
            </a:r>
            <a:r>
              <a:rPr lang="en-US" sz="900" dirty="0">
                <a:latin typeface="Arial"/>
                <a:cs typeface="Arial"/>
              </a:rPr>
              <a:t>-</a:t>
            </a:r>
            <a:r>
              <a:rPr lang="en-US" sz="900" spc="-9" dirty="0">
                <a:latin typeface="Arial"/>
                <a:cs typeface="Arial"/>
              </a:rPr>
              <a:t>1</a:t>
            </a:r>
            <a:r>
              <a:rPr lang="en-US" sz="900" dirty="0">
                <a:latin typeface="Arial"/>
                <a:cs typeface="Arial"/>
              </a:rPr>
              <a:t>% per</a:t>
            </a:r>
            <a:r>
              <a:rPr lang="en-US" sz="900" spc="-14" dirty="0">
                <a:latin typeface="Arial"/>
                <a:cs typeface="Arial"/>
              </a:rPr>
              <a:t> </a:t>
            </a:r>
            <a:r>
              <a:rPr lang="en-US" sz="900" spc="-5" dirty="0">
                <a:latin typeface="Arial"/>
                <a:cs typeface="Arial"/>
              </a:rPr>
              <a:t>y</a:t>
            </a:r>
            <a:r>
              <a:rPr lang="en-US" sz="900" dirty="0">
                <a:latin typeface="Arial"/>
                <a:cs typeface="Arial"/>
              </a:rPr>
              <a:t>ear</a:t>
            </a:r>
            <a:r>
              <a:rPr lang="en-US" sz="900" spc="-9" dirty="0">
                <a:latin typeface="Arial"/>
                <a:cs typeface="Arial"/>
              </a:rPr>
              <a:t> </a:t>
            </a:r>
            <a:r>
              <a:rPr lang="en-US" sz="900" dirty="0">
                <a:latin typeface="Arial"/>
                <a:cs typeface="Arial"/>
              </a:rPr>
              <a:t>or gre</a:t>
            </a:r>
            <a:r>
              <a:rPr lang="en-US" sz="900" spc="-9" dirty="0">
                <a:latin typeface="Arial"/>
                <a:cs typeface="Arial"/>
              </a:rPr>
              <a:t>a</a:t>
            </a:r>
            <a:r>
              <a:rPr lang="en-US" sz="900" dirty="0">
                <a:latin typeface="Arial"/>
                <a:cs typeface="Arial"/>
              </a:rPr>
              <a:t>ter </a:t>
            </a:r>
            <a:r>
              <a:rPr lang="en-US" sz="900" spc="-9" dirty="0">
                <a:latin typeface="Arial"/>
                <a:cs typeface="Arial"/>
              </a:rPr>
              <a:t>a</a:t>
            </a:r>
            <a:r>
              <a:rPr lang="en-US" sz="900" dirty="0">
                <a:latin typeface="Arial"/>
                <a:cs typeface="Arial"/>
              </a:rPr>
              <a:t>nd </a:t>
            </a:r>
            <a:r>
              <a:rPr lang="en-US" sz="900" spc="-5" dirty="0">
                <a:latin typeface="Arial"/>
                <a:cs typeface="Arial"/>
              </a:rPr>
              <a:t>s</a:t>
            </a:r>
            <a:r>
              <a:rPr lang="en-US" sz="900" dirty="0">
                <a:latin typeface="Arial"/>
                <a:cs typeface="Arial"/>
              </a:rPr>
              <a:t>tat</a:t>
            </a:r>
            <a:r>
              <a:rPr lang="en-US" sz="900" spc="-9" dirty="0">
                <a:latin typeface="Arial"/>
                <a:cs typeface="Arial"/>
              </a:rPr>
              <a:t>i</a:t>
            </a:r>
            <a:r>
              <a:rPr lang="en-US" sz="900" spc="5" dirty="0">
                <a:latin typeface="Arial"/>
                <a:cs typeface="Arial"/>
              </a:rPr>
              <a:t>s</a:t>
            </a:r>
            <a:r>
              <a:rPr lang="en-US" sz="900" dirty="0">
                <a:latin typeface="Arial"/>
                <a:cs typeface="Arial"/>
              </a:rPr>
              <a:t>t</a:t>
            </a:r>
            <a:r>
              <a:rPr lang="en-US" sz="900" spc="-9" dirty="0">
                <a:latin typeface="Arial"/>
                <a:cs typeface="Arial"/>
              </a:rPr>
              <a:t>i</a:t>
            </a:r>
            <a:r>
              <a:rPr lang="en-US" sz="900" spc="5" dirty="0">
                <a:latin typeface="Arial"/>
                <a:cs typeface="Arial"/>
              </a:rPr>
              <a:t>c</a:t>
            </a:r>
            <a:r>
              <a:rPr lang="en-US" sz="900" spc="-9" dirty="0">
                <a:latin typeface="Arial"/>
                <a:cs typeface="Arial"/>
              </a:rPr>
              <a:t>a</a:t>
            </a:r>
            <a:r>
              <a:rPr lang="en-US" sz="900" dirty="0">
                <a:latin typeface="Arial"/>
                <a:cs typeface="Arial"/>
              </a:rPr>
              <a:t>lly</a:t>
            </a:r>
            <a:r>
              <a:rPr lang="en-US" sz="900" spc="-9" dirty="0">
                <a:latin typeface="Arial"/>
                <a:cs typeface="Arial"/>
              </a:rPr>
              <a:t> </a:t>
            </a:r>
            <a:r>
              <a:rPr lang="en-US" sz="900" spc="5" dirty="0">
                <a:latin typeface="Arial"/>
                <a:cs typeface="Arial"/>
              </a:rPr>
              <a:t>s</a:t>
            </a:r>
            <a:r>
              <a:rPr lang="en-US" sz="900" spc="-9" dirty="0">
                <a:latin typeface="Arial"/>
                <a:cs typeface="Arial"/>
              </a:rPr>
              <a:t>i</a:t>
            </a:r>
            <a:r>
              <a:rPr lang="en-US" sz="900" dirty="0">
                <a:latin typeface="Arial"/>
                <a:cs typeface="Arial"/>
              </a:rPr>
              <a:t>g</a:t>
            </a:r>
            <a:r>
              <a:rPr lang="en-US" sz="900" spc="-9" dirty="0">
                <a:latin typeface="Arial"/>
                <a:cs typeface="Arial"/>
              </a:rPr>
              <a:t>n</a:t>
            </a:r>
            <a:r>
              <a:rPr lang="en-US" sz="900" dirty="0">
                <a:latin typeface="Arial"/>
                <a:cs typeface="Arial"/>
              </a:rPr>
              <a:t>if</a:t>
            </a:r>
            <a:r>
              <a:rPr lang="en-US" sz="900" spc="5" dirty="0">
                <a:latin typeface="Arial"/>
                <a:cs typeface="Arial"/>
              </a:rPr>
              <a:t>i</a:t>
            </a:r>
            <a:r>
              <a:rPr lang="en-US" sz="900" spc="-9" dirty="0">
                <a:latin typeface="Arial"/>
                <a:cs typeface="Arial"/>
              </a:rPr>
              <a:t>c</a:t>
            </a:r>
            <a:r>
              <a:rPr lang="en-US" sz="900" dirty="0">
                <a:latin typeface="Arial"/>
                <a:cs typeface="Arial"/>
              </a:rPr>
              <a:t>ant.</a:t>
            </a:r>
          </a:p>
          <a:p>
            <a:endParaRPr lang="en-US" sz="700" dirty="0"/>
          </a:p>
          <a:p>
            <a:r>
              <a:rPr lang="en-US" b="1" dirty="0" smtClean="0">
                <a:latin typeface="Times New Roman" panose="02020603050405020304" pitchFamily="18" charset="0"/>
                <a:cs typeface="Times New Roman" panose="02020603050405020304" pitchFamily="18" charset="0"/>
              </a:rPr>
              <a:t>T</a:t>
            </a:r>
            <a:r>
              <a:rPr lang="en-US" b="1" spc="-5" dirty="0">
                <a:latin typeface="Times New Roman" panose="02020603050405020304" pitchFamily="18" charset="0"/>
                <a:cs typeface="Times New Roman" panose="02020603050405020304" pitchFamily="18" charset="0"/>
              </a:rPr>
              <a:t>re</a:t>
            </a:r>
            <a:r>
              <a:rPr lang="en-US" b="1" dirty="0">
                <a:latin typeface="Times New Roman" panose="02020603050405020304" pitchFamily="18" charset="0"/>
                <a:cs typeface="Times New Roman" panose="02020603050405020304" pitchFamily="18" charset="0"/>
              </a:rPr>
              <a:t>nds</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220669" marR="310098" indent="-209055">
              <a:buFont typeface="Symbol"/>
              <a:buChar char=""/>
              <a:tabLst>
                <a:tab pos="220088" algn="l"/>
              </a:tabLst>
            </a:pPr>
            <a:r>
              <a:rPr lang="en-US" dirty="0" smtClean="0">
                <a:latin typeface="Times New Roman" panose="02020603050405020304" pitchFamily="18" charset="0"/>
                <a:cs typeface="Times New Roman" panose="02020603050405020304" pitchFamily="18" charset="0"/>
              </a:rPr>
              <a:t>Th</a:t>
            </a:r>
            <a:r>
              <a:rPr lang="en-US" spc="-5"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ou</a:t>
            </a:r>
            <a:r>
              <a:rPr lang="en-US" spc="-14" dirty="0">
                <a:latin typeface="Times New Roman" panose="02020603050405020304" pitchFamily="18" charset="0"/>
                <a:cs typeface="Times New Roman" panose="02020603050405020304" pitchFamily="18" charset="0"/>
              </a:rPr>
              <a:t>g</a:t>
            </a:r>
            <a:r>
              <a:rPr lang="en-US" dirty="0">
                <a:latin typeface="Times New Roman" panose="02020603050405020304" pitchFamily="18" charset="0"/>
                <a:cs typeface="Times New Roman" panose="02020603050405020304" pitchFamily="18" charset="0"/>
              </a:rPr>
              <a:t>h 2012,</a:t>
            </a:r>
            <a:r>
              <a:rPr lang="en-US" spc="9" dirty="0">
                <a:latin typeface="Times New Roman" panose="02020603050405020304" pitchFamily="18" charset="0"/>
                <a:cs typeface="Times New Roman" panose="02020603050405020304" pitchFamily="18" charset="0"/>
              </a:rPr>
              <a:t> </a:t>
            </a:r>
            <a:r>
              <a:rPr lang="en-US" spc="-5" dirty="0">
                <a:latin typeface="Times New Roman" panose="02020603050405020304" pitchFamily="18" charset="0"/>
                <a:cs typeface="Times New Roman" panose="02020603050405020304" pitchFamily="18" charset="0"/>
              </a:rPr>
              <a:t>a</a:t>
            </a:r>
            <a:r>
              <a:rPr lang="en-US" spc="5"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ross a</a:t>
            </a:r>
            <a:r>
              <a:rPr lang="en-US" spc="-9" dirty="0">
                <a:latin typeface="Times New Roman" panose="02020603050405020304" pitchFamily="18" charset="0"/>
                <a:cs typeface="Times New Roman" panose="02020603050405020304" pitchFamily="18" charset="0"/>
              </a:rPr>
              <a:t> </a:t>
            </a:r>
            <a:r>
              <a:rPr lang="en-US" spc="9" dirty="0">
                <a:latin typeface="Times New Roman" panose="02020603050405020304" pitchFamily="18" charset="0"/>
                <a:cs typeface="Times New Roman" panose="02020603050405020304" pitchFamily="18" charset="0"/>
              </a:rPr>
              <a:t>b</a:t>
            </a:r>
            <a:r>
              <a:rPr lang="en-US" dirty="0">
                <a:latin typeface="Times New Roman" panose="02020603050405020304" pitchFamily="18" charset="0"/>
                <a:cs typeface="Times New Roman" panose="02020603050405020304" pitchFamily="18" charset="0"/>
              </a:rPr>
              <a:t>ro</a:t>
            </a:r>
            <a:r>
              <a:rPr lang="en-US" spc="-9"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d sp</a:t>
            </a:r>
            <a:r>
              <a:rPr lang="en-US" spc="-5" dirty="0">
                <a:latin typeface="Times New Roman" panose="02020603050405020304" pitchFamily="18" charset="0"/>
                <a:cs typeface="Times New Roman" panose="02020603050405020304" pitchFamily="18" charset="0"/>
              </a:rPr>
              <a:t>ec</a:t>
            </a:r>
            <a:r>
              <a:rPr lang="en-US" dirty="0">
                <a:latin typeface="Times New Roman" panose="02020603050405020304" pitchFamily="18" charset="0"/>
                <a:cs typeface="Times New Roman" panose="02020603050405020304" pitchFamily="18" charset="0"/>
              </a:rPr>
              <a:t>trum </a:t>
            </a:r>
            <a:r>
              <a:rPr lang="en-US" spc="9" dirty="0">
                <a:latin typeface="Times New Roman" panose="02020603050405020304" pitchFamily="18" charset="0"/>
                <a:cs typeface="Times New Roman" panose="02020603050405020304" pitchFamily="18" charset="0"/>
              </a:rPr>
              <a:t>o</a:t>
            </a:r>
            <a:r>
              <a:rPr lang="en-US" dirty="0">
                <a:latin typeface="Times New Roman" panose="02020603050405020304" pitchFamily="18" charset="0"/>
                <a:cs typeface="Times New Roman" panose="02020603050405020304" pitchFamily="18" charset="0"/>
              </a:rPr>
              <a:t>f me</a:t>
            </a:r>
            <a:r>
              <a:rPr lang="en-US" spc="-9"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su</a:t>
            </a:r>
            <a:r>
              <a:rPr lang="en-US" spc="5" dirty="0">
                <a:latin typeface="Times New Roman" panose="02020603050405020304" pitchFamily="18" charset="0"/>
                <a:cs typeface="Times New Roman" panose="02020603050405020304" pitchFamily="18" charset="0"/>
              </a:rPr>
              <a:t>r</a:t>
            </a:r>
            <a:r>
              <a:rPr lang="en-US" spc="-5"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 of h</a:t>
            </a:r>
            <a:r>
              <a:rPr lang="en-US" spc="-9" dirty="0">
                <a:latin typeface="Times New Roman" panose="02020603050405020304" pitchFamily="18" charset="0"/>
                <a:cs typeface="Times New Roman" panose="02020603050405020304" pitchFamily="18" charset="0"/>
              </a:rPr>
              <a:t>e</a:t>
            </a:r>
            <a:r>
              <a:rPr lang="en-US" spc="-5"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lth </a:t>
            </a:r>
            <a:r>
              <a:rPr lang="en-US" spc="5" dirty="0">
                <a:latin typeface="Times New Roman" panose="02020603050405020304" pitchFamily="18" charset="0"/>
                <a:cs typeface="Times New Roman" panose="02020603050405020304" pitchFamily="18" charset="0"/>
              </a:rPr>
              <a:t>c</a:t>
            </a:r>
            <a:r>
              <a:rPr lang="en-US" spc="-5"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re</a:t>
            </a:r>
            <a:r>
              <a:rPr lang="en-US" spc="-5"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q</a:t>
            </a:r>
            <a:r>
              <a:rPr lang="en-US" spc="9" dirty="0">
                <a:latin typeface="Times New Roman" panose="02020603050405020304" pitchFamily="18" charset="0"/>
                <a:cs typeface="Times New Roman" panose="02020603050405020304" pitchFamily="18" charset="0"/>
              </a:rPr>
              <a:t>u</a:t>
            </a:r>
            <a:r>
              <a:rPr lang="en-US" spc="-5"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li</a:t>
            </a:r>
            <a:r>
              <a:rPr lang="en-US" spc="9" dirty="0">
                <a:latin typeface="Times New Roman" panose="02020603050405020304" pitchFamily="18" charset="0"/>
                <a:cs typeface="Times New Roman" panose="02020603050405020304" pitchFamily="18" charset="0"/>
              </a:rPr>
              <a:t>t</a:t>
            </a:r>
            <a:r>
              <a:rPr lang="en-US" spc="-23" dirty="0">
                <a:latin typeface="Times New Roman" panose="02020603050405020304" pitchFamily="18" charset="0"/>
                <a:cs typeface="Times New Roman" panose="02020603050405020304" pitchFamily="18" charset="0"/>
              </a:rPr>
              <a:t>y</a:t>
            </a:r>
            <a:r>
              <a:rPr lang="en-US" dirty="0">
                <a:latin typeface="Times New Roman" panose="02020603050405020304" pitchFamily="18" charset="0"/>
                <a:cs typeface="Times New Roman" panose="02020603050405020304" pitchFamily="18" charset="0"/>
              </a:rPr>
              <a:t>,</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60%</a:t>
            </a:r>
            <a:r>
              <a:rPr lang="en-US" spc="-5"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show</a:t>
            </a:r>
            <a:r>
              <a:rPr lang="en-US" spc="-9"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d imp</a:t>
            </a:r>
            <a:r>
              <a:rPr lang="en-US" spc="-5"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ov</a:t>
            </a:r>
            <a:r>
              <a:rPr lang="en-US" spc="-5"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ment </a:t>
            </a:r>
            <a:r>
              <a:rPr lang="en-US" spc="-5"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bla</a:t>
            </a:r>
            <a:r>
              <a:rPr lang="en-US" spc="-9"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k</a:t>
            </a:r>
            <a:r>
              <a:rPr lang="en-US" spc="-5"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220669" indent="-209055">
              <a:buFont typeface="Symbol"/>
              <a:buChar char=""/>
              <a:tabLst>
                <a:tab pos="220088" algn="l"/>
              </a:tabLst>
            </a:pPr>
            <a:r>
              <a:rPr lang="en-US" dirty="0" smtClean="0">
                <a:latin typeface="Times New Roman" panose="02020603050405020304" pitchFamily="18" charset="0"/>
                <a:cs typeface="Times New Roman" panose="02020603050405020304" pitchFamily="18" charset="0"/>
              </a:rPr>
              <a:t>Almost all m</a:t>
            </a:r>
            <a:r>
              <a:rPr lang="en-US" spc="-5" dirty="0">
                <a:latin typeface="Times New Roman" panose="02020603050405020304" pitchFamily="18" charset="0"/>
                <a:cs typeface="Times New Roman" panose="02020603050405020304" pitchFamily="18" charset="0"/>
              </a:rPr>
              <a:t>ea</a:t>
            </a:r>
            <a:r>
              <a:rPr lang="en-US" dirty="0">
                <a:latin typeface="Times New Roman" panose="02020603050405020304" pitchFamily="18" charset="0"/>
                <a:cs typeface="Times New Roman" panose="02020603050405020304" pitchFamily="18" charset="0"/>
              </a:rPr>
              <a:t>sur</a:t>
            </a:r>
            <a:r>
              <a:rPr lang="en-US" spc="-9"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 of </a:t>
            </a:r>
            <a:r>
              <a:rPr lang="en-US" spc="5" dirty="0">
                <a:latin typeface="Times New Roman" panose="02020603050405020304" pitchFamily="18" charset="0"/>
                <a:cs typeface="Times New Roman" panose="02020603050405020304" pitchFamily="18" charset="0"/>
              </a:rPr>
              <a:t>P</a:t>
            </a:r>
            <a:r>
              <a:rPr lang="en-US" spc="-5"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rso</a:t>
            </a:r>
            <a:r>
              <a:rPr lang="en-US" spc="-5" dirty="0">
                <a:latin typeface="Times New Roman" panose="02020603050405020304" pitchFamily="18" charset="0"/>
                <a:cs typeface="Times New Roman" panose="02020603050405020304" pitchFamily="18" charset="0"/>
              </a:rPr>
              <a:t>n-</a:t>
            </a:r>
            <a:r>
              <a:rPr lang="en-US" dirty="0">
                <a:latin typeface="Times New Roman" panose="02020603050405020304" pitchFamily="18" charset="0"/>
                <a:cs typeface="Times New Roman" panose="02020603050405020304" pitchFamily="18" charset="0"/>
              </a:rPr>
              <a:t>C</a:t>
            </a:r>
            <a:r>
              <a:rPr lang="en-US" spc="-5"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nter</a:t>
            </a:r>
            <a:r>
              <a:rPr lang="en-US" spc="-5"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d Ca</a:t>
            </a:r>
            <a:r>
              <a:rPr lang="en-US" spc="5"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e</a:t>
            </a:r>
            <a:r>
              <a:rPr lang="en-US" spc="-5"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imp</a:t>
            </a:r>
            <a:r>
              <a:rPr lang="en-US" spc="-5"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ov</a:t>
            </a:r>
            <a:r>
              <a:rPr lang="en-US" spc="-5"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d.</a:t>
            </a:r>
            <a:endParaRPr lang="en-US" dirty="0" smtClean="0">
              <a:latin typeface="Times New Roman" panose="02020603050405020304" pitchFamily="18" charset="0"/>
              <a:cs typeface="Times New Roman" panose="02020603050405020304" pitchFamily="18" charset="0"/>
            </a:endParaRPr>
          </a:p>
          <a:p>
            <a:pPr marL="220669" indent="-209055">
              <a:buFont typeface="Symbol"/>
              <a:buChar char=""/>
              <a:tabLst>
                <a:tab pos="220088" algn="l"/>
              </a:tabLst>
            </a:pPr>
            <a:r>
              <a:rPr lang="en-US" dirty="0" smtClean="0">
                <a:latin typeface="Times New Roman" panose="02020603050405020304" pitchFamily="18" charset="0"/>
                <a:cs typeface="Times New Roman" panose="02020603050405020304" pitchFamily="18" charset="0"/>
              </a:rPr>
              <a:t>About h</a:t>
            </a:r>
            <a:r>
              <a:rPr lang="en-US" spc="-5"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lf of</a:t>
            </a:r>
            <a:r>
              <a:rPr lang="en-US" spc="-5"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me</a:t>
            </a:r>
            <a:r>
              <a:rPr lang="en-US" spc="-9"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s</a:t>
            </a:r>
            <a:r>
              <a:rPr lang="en-US" spc="9" dirty="0">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r</a:t>
            </a:r>
            <a:r>
              <a:rPr lang="en-US" spc="-9"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 </a:t>
            </a:r>
            <a:r>
              <a:rPr lang="en-US" spc="9" dirty="0">
                <a:latin typeface="Times New Roman" panose="02020603050405020304" pitchFamily="18" charset="0"/>
                <a:cs typeface="Times New Roman" panose="02020603050405020304" pitchFamily="18" charset="0"/>
              </a:rPr>
              <a:t>o</a:t>
            </a:r>
            <a:r>
              <a:rPr lang="en-US" dirty="0">
                <a:latin typeface="Times New Roman" panose="02020603050405020304" pitchFamily="18" charset="0"/>
                <a:cs typeface="Times New Roman" panose="02020603050405020304" pitchFamily="18" charset="0"/>
              </a:rPr>
              <a:t>f </a:t>
            </a:r>
            <a:r>
              <a:rPr lang="en-US" spc="-5"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f</a:t>
            </a:r>
            <a:r>
              <a:rPr lang="en-US" spc="-9" dirty="0">
                <a:latin typeface="Times New Roman" panose="02020603050405020304" pitchFamily="18" charset="0"/>
                <a:cs typeface="Times New Roman" panose="02020603050405020304" pitchFamily="18" charset="0"/>
              </a:rPr>
              <a:t>f</a:t>
            </a:r>
            <a:r>
              <a:rPr lang="en-US" spc="5" dirty="0">
                <a:latin typeface="Times New Roman" panose="02020603050405020304" pitchFamily="18" charset="0"/>
                <a:cs typeface="Times New Roman" panose="02020603050405020304" pitchFamily="18" charset="0"/>
              </a:rPr>
              <a:t>e</a:t>
            </a:r>
            <a:r>
              <a:rPr lang="en-US" spc="-5"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tive</a:t>
            </a:r>
            <a:r>
              <a:rPr lang="en-US" spc="-5"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a:t>
            </a:r>
            <a:r>
              <a:rPr lang="en-US" spc="5" dirty="0">
                <a:latin typeface="Times New Roman" panose="02020603050405020304" pitchFamily="18" charset="0"/>
                <a:cs typeface="Times New Roman" panose="02020603050405020304" pitchFamily="18" charset="0"/>
              </a:rPr>
              <a:t>r</a:t>
            </a:r>
            <a:r>
              <a:rPr lang="en-US" spc="-5" dirty="0">
                <a:latin typeface="Times New Roman" panose="02020603050405020304" pitchFamily="18" charset="0"/>
                <a:cs typeface="Times New Roman" panose="02020603050405020304" pitchFamily="18" charset="0"/>
              </a:rPr>
              <a:t>ea</a:t>
            </a:r>
            <a:r>
              <a:rPr lang="en-US" dirty="0">
                <a:latin typeface="Times New Roman" panose="02020603050405020304" pitchFamily="18" charset="0"/>
                <a:cs typeface="Times New Roman" panose="02020603050405020304" pitchFamily="18" charset="0"/>
              </a:rPr>
              <a:t>tm</a:t>
            </a:r>
            <a:r>
              <a:rPr lang="en-US" spc="-5"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nt, </a:t>
            </a:r>
            <a:r>
              <a:rPr lang="en-US" spc="9" dirty="0">
                <a:latin typeface="Times New Roman" panose="02020603050405020304" pitchFamily="18" charset="0"/>
                <a:cs typeface="Times New Roman" panose="02020603050405020304" pitchFamily="18" charset="0"/>
              </a:rPr>
              <a:t>H</a:t>
            </a:r>
            <a:r>
              <a:rPr lang="en-US" spc="-5" dirty="0">
                <a:latin typeface="Times New Roman" panose="02020603050405020304" pitchFamily="18" charset="0"/>
                <a:cs typeface="Times New Roman" panose="02020603050405020304" pitchFamily="18" charset="0"/>
              </a:rPr>
              <a:t>ea</a:t>
            </a:r>
            <a:r>
              <a:rPr lang="en-US" dirty="0">
                <a:latin typeface="Times New Roman" panose="02020603050405020304" pitchFamily="18" charset="0"/>
                <a:cs typeface="Times New Roman" panose="02020603050405020304" pitchFamily="18" charset="0"/>
              </a:rPr>
              <a:t>lt</a:t>
            </a:r>
            <a:r>
              <a:rPr lang="en-US" spc="9" dirty="0">
                <a:latin typeface="Times New Roman" panose="02020603050405020304" pitchFamily="18" charset="0"/>
                <a:cs typeface="Times New Roman" panose="02020603050405020304" pitchFamily="18" charset="0"/>
              </a:rPr>
              <a:t>h</a:t>
            </a:r>
            <a:r>
              <a:rPr lang="en-US" dirty="0">
                <a:latin typeface="Times New Roman" panose="02020603050405020304" pitchFamily="18" charset="0"/>
                <a:cs typeface="Times New Roman" panose="02020603050405020304" pitchFamily="18" charset="0"/>
              </a:rPr>
              <a:t>y</a:t>
            </a:r>
            <a:r>
              <a:rPr lang="en-US" spc="-14" dirty="0">
                <a:latin typeface="Times New Roman" panose="02020603050405020304" pitchFamily="18" charset="0"/>
                <a:cs typeface="Times New Roman" panose="02020603050405020304" pitchFamily="18" charset="0"/>
              </a:rPr>
              <a:t> L</a:t>
            </a:r>
            <a:r>
              <a:rPr lang="en-US" dirty="0">
                <a:latin typeface="Times New Roman" panose="02020603050405020304" pitchFamily="18" charset="0"/>
                <a:cs typeface="Times New Roman" panose="02020603050405020304" pitchFamily="18" charset="0"/>
              </a:rPr>
              <a:t>ivi</a:t>
            </a:r>
            <a:r>
              <a:rPr lang="en-US" spc="9" dirty="0">
                <a:latin typeface="Times New Roman" panose="02020603050405020304" pitchFamily="18" charset="0"/>
                <a:cs typeface="Times New Roman" panose="02020603050405020304" pitchFamily="18" charset="0"/>
              </a:rPr>
              <a:t>n</a:t>
            </a:r>
            <a:r>
              <a:rPr lang="en-US" spc="-14" dirty="0">
                <a:latin typeface="Times New Roman" panose="02020603050405020304" pitchFamily="18" charset="0"/>
                <a:cs typeface="Times New Roman" panose="02020603050405020304" pitchFamily="18" charset="0"/>
              </a:rPr>
              <a:t>g</a:t>
            </a:r>
            <a:r>
              <a:rPr lang="en-US" dirty="0">
                <a:latin typeface="Times New Roman" panose="02020603050405020304" pitchFamily="18" charset="0"/>
                <a:cs typeface="Times New Roman" panose="02020603050405020304" pitchFamily="18" charset="0"/>
              </a:rPr>
              <a:t>, </a:t>
            </a:r>
            <a:r>
              <a:rPr lang="en-US" spc="-5"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nd P</a:t>
            </a:r>
            <a:r>
              <a:rPr lang="en-US" spc="-5"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ti</a:t>
            </a:r>
            <a:r>
              <a:rPr lang="en-US" spc="-5" dirty="0">
                <a:latin typeface="Times New Roman" panose="02020603050405020304" pitchFamily="18" charset="0"/>
                <a:cs typeface="Times New Roman" panose="02020603050405020304" pitchFamily="18" charset="0"/>
              </a:rPr>
              <a:t>e</a:t>
            </a:r>
            <a:r>
              <a:rPr lang="en-US" spc="9" dirty="0">
                <a:latin typeface="Times New Roman" panose="02020603050405020304" pitchFamily="18" charset="0"/>
                <a:cs typeface="Times New Roman" panose="02020603050405020304" pitchFamily="18" charset="0"/>
              </a:rPr>
              <a:t>n</a:t>
            </a:r>
            <a:r>
              <a:rPr lang="en-US" dirty="0">
                <a:latin typeface="Times New Roman" panose="02020603050405020304" pitchFamily="18" charset="0"/>
                <a:cs typeface="Times New Roman" panose="02020603050405020304" pitchFamily="18" charset="0"/>
              </a:rPr>
              <a:t>t </a:t>
            </a:r>
            <a:r>
              <a:rPr lang="en-US" spc="5" dirty="0">
                <a:latin typeface="Times New Roman" panose="02020603050405020304" pitchFamily="18" charset="0"/>
                <a:cs typeface="Times New Roman" panose="02020603050405020304" pitchFamily="18" charset="0"/>
              </a:rPr>
              <a:t>S</a:t>
            </a:r>
            <a:r>
              <a:rPr lang="en-US" spc="-5"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f</a:t>
            </a:r>
            <a:r>
              <a:rPr lang="en-US" spc="-9" dirty="0">
                <a:latin typeface="Times New Roman" panose="02020603050405020304" pitchFamily="18" charset="0"/>
                <a:cs typeface="Times New Roman" panose="02020603050405020304" pitchFamily="18" charset="0"/>
              </a:rPr>
              <a:t>e</a:t>
            </a:r>
            <a:r>
              <a:rPr lang="en-US" spc="9"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y</a:t>
            </a:r>
            <a:r>
              <a:rPr lang="en-US" spc="-23"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imp</a:t>
            </a:r>
            <a:r>
              <a:rPr lang="en-US" spc="-5"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o</a:t>
            </a:r>
            <a:r>
              <a:rPr lang="en-US" spc="9" dirty="0">
                <a:latin typeface="Times New Roman" panose="02020603050405020304" pitchFamily="18" charset="0"/>
                <a:cs typeface="Times New Roman" panose="02020603050405020304" pitchFamily="18" charset="0"/>
              </a:rPr>
              <a:t>v</a:t>
            </a:r>
            <a:r>
              <a:rPr lang="en-US" spc="-5"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d.</a:t>
            </a:r>
            <a:endParaRPr lang="en-US" dirty="0" smtClean="0">
              <a:latin typeface="Times New Roman" panose="02020603050405020304" pitchFamily="18" charset="0"/>
              <a:cs typeface="Times New Roman" panose="02020603050405020304" pitchFamily="18" charset="0"/>
            </a:endParaRPr>
          </a:p>
          <a:p>
            <a:pPr marL="220669" marR="596387" indent="-209055">
              <a:buFont typeface="Symbol"/>
              <a:buChar char=""/>
              <a:tabLst>
                <a:tab pos="220088" algn="l"/>
              </a:tabLst>
            </a:pPr>
            <a:r>
              <a:rPr lang="en-US" dirty="0" smtClean="0">
                <a:latin typeface="Times New Roman" panose="02020603050405020304" pitchFamily="18" charset="0"/>
                <a:cs typeface="Times New Roman" panose="02020603050405020304" pitchFamily="18" charset="0"/>
              </a:rPr>
              <a:t>Th</a:t>
            </a:r>
            <a:r>
              <a:rPr lang="en-US" spc="-9"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re </a:t>
            </a:r>
            <a:r>
              <a:rPr lang="en-US" spc="-5"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re</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insu</a:t>
            </a:r>
            <a:r>
              <a:rPr lang="en-US" spc="9" dirty="0">
                <a:latin typeface="Times New Roman" panose="02020603050405020304" pitchFamily="18" charset="0"/>
                <a:cs typeface="Times New Roman" panose="02020603050405020304" pitchFamily="18" charset="0"/>
              </a:rPr>
              <a:t>f</a:t>
            </a:r>
            <a:r>
              <a:rPr lang="en-US" dirty="0">
                <a:latin typeface="Times New Roman" panose="02020603050405020304" pitchFamily="18" charset="0"/>
                <a:cs typeface="Times New Roman" panose="02020603050405020304" pitchFamily="18" charset="0"/>
              </a:rPr>
              <a:t>fi</a:t>
            </a:r>
            <a:r>
              <a:rPr lang="en-US" spc="-9"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ient n</a:t>
            </a:r>
            <a:r>
              <a:rPr lang="en-US" spc="9" dirty="0">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mbe</a:t>
            </a:r>
            <a:r>
              <a:rPr lang="en-US" spc="-9"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s of </a:t>
            </a:r>
            <a:r>
              <a:rPr lang="en-US" spc="-9" dirty="0">
                <a:latin typeface="Times New Roman" panose="02020603050405020304" pitchFamily="18" charset="0"/>
                <a:cs typeface="Times New Roman" panose="02020603050405020304" pitchFamily="18" charset="0"/>
              </a:rPr>
              <a:t>r</a:t>
            </a:r>
            <a:r>
              <a:rPr lang="en-US" spc="-5"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li</a:t>
            </a:r>
            <a:r>
              <a:rPr lang="en-US" spc="-5"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b</a:t>
            </a:r>
            <a:r>
              <a:rPr lang="en-US" spc="9" dirty="0">
                <a:latin typeface="Times New Roman" panose="02020603050405020304" pitchFamily="18" charset="0"/>
                <a:cs typeface="Times New Roman" panose="02020603050405020304" pitchFamily="18" charset="0"/>
              </a:rPr>
              <a:t>l</a:t>
            </a:r>
            <a:r>
              <a:rPr lang="en-US" dirty="0">
                <a:latin typeface="Times New Roman" panose="02020603050405020304" pitchFamily="18" charset="0"/>
                <a:cs typeface="Times New Roman" panose="02020603050405020304" pitchFamily="18" charset="0"/>
              </a:rPr>
              <a:t>e</a:t>
            </a:r>
            <a:r>
              <a:rPr lang="en-US" spc="-5"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me</a:t>
            </a:r>
            <a:r>
              <a:rPr lang="en-US" spc="-9"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su</a:t>
            </a:r>
            <a:r>
              <a:rPr lang="en-US" spc="5" dirty="0">
                <a:latin typeface="Times New Roman" panose="02020603050405020304" pitchFamily="18" charset="0"/>
                <a:cs typeface="Times New Roman" panose="02020603050405020304" pitchFamily="18" charset="0"/>
              </a:rPr>
              <a:t>r</a:t>
            </a:r>
            <a:r>
              <a:rPr lang="en-US" spc="-5"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 </a:t>
            </a:r>
            <a:r>
              <a:rPr lang="en-US" dirty="0" smtClean="0">
                <a:latin typeface="Times New Roman" panose="02020603050405020304" pitchFamily="18" charset="0"/>
                <a:cs typeface="Times New Roman" panose="02020603050405020304" pitchFamily="18" charset="0"/>
              </a:rPr>
              <a:t>of</a:t>
            </a:r>
            <a:r>
              <a:rPr lang="en-US" baseline="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 </a:t>
            </a:r>
            <a:r>
              <a:rPr lang="en-US" dirty="0">
                <a:latin typeface="Times New Roman" panose="02020603050405020304" pitchFamily="18" charset="0"/>
                <a:cs typeface="Times New Roman" panose="02020603050405020304" pitchFamily="18" charset="0"/>
              </a:rPr>
              <a:t>A</a:t>
            </a:r>
            <a:r>
              <a:rPr lang="en-US" spc="-9" dirty="0">
                <a:latin typeface="Times New Roman" panose="02020603050405020304" pitchFamily="18" charset="0"/>
                <a:cs typeface="Times New Roman" panose="02020603050405020304" pitchFamily="18" charset="0"/>
              </a:rPr>
              <a:t>f</a:t>
            </a:r>
            <a:r>
              <a:rPr lang="en-US" dirty="0">
                <a:latin typeface="Times New Roman" panose="02020603050405020304" pitchFamily="18" charset="0"/>
                <a:cs typeface="Times New Roman" panose="02020603050405020304" pitchFamily="18" charset="0"/>
              </a:rPr>
              <a:t>fo</a:t>
            </a:r>
            <a:r>
              <a:rPr lang="en-US" spc="-9" dirty="0">
                <a:latin typeface="Times New Roman" panose="02020603050405020304" pitchFamily="18" charset="0"/>
                <a:cs typeface="Times New Roman" panose="02020603050405020304" pitchFamily="18" charset="0"/>
              </a:rPr>
              <a:t>r</a:t>
            </a:r>
            <a:r>
              <a:rPr lang="en-US" spc="9" dirty="0">
                <a:latin typeface="Times New Roman" panose="02020603050405020304" pitchFamily="18" charset="0"/>
                <a:cs typeface="Times New Roman" panose="02020603050405020304" pitchFamily="18" charset="0"/>
              </a:rPr>
              <a:t>d</a:t>
            </a:r>
            <a:r>
              <a:rPr lang="en-US" spc="-5"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bili</a:t>
            </a:r>
            <a:r>
              <a:rPr lang="en-US" spc="14"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y</a:t>
            </a:r>
            <a:r>
              <a:rPr lang="en-US" spc="-23"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to summ</a:t>
            </a:r>
            <a:r>
              <a:rPr lang="en-US" spc="-5"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rize</a:t>
            </a:r>
            <a:r>
              <a:rPr lang="en-US" spc="-5"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 this w</a:t>
            </a:r>
            <a:r>
              <a:rPr lang="en-US" spc="5" dirty="0">
                <a:latin typeface="Times New Roman" panose="02020603050405020304" pitchFamily="18" charset="0"/>
                <a:cs typeface="Times New Roman" panose="02020603050405020304" pitchFamily="18" charset="0"/>
              </a:rPr>
              <a:t>a</a:t>
            </a:r>
            <a:r>
              <a:rPr lang="en-US" spc="-18" dirty="0">
                <a:latin typeface="Times New Roman" panose="02020603050405020304" pitchFamily="18" charset="0"/>
                <a:cs typeface="Times New Roman" panose="02020603050405020304" pitchFamily="18" charset="0"/>
              </a:rPr>
              <a:t>y</a:t>
            </a:r>
            <a:r>
              <a:rPr lang="en-US" dirty="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18</a:t>
            </a:fld>
            <a:endParaRPr lang="en-US"/>
          </a:p>
        </p:txBody>
      </p:sp>
    </p:spTree>
    <p:extLst>
      <p:ext uri="{BB962C8B-B14F-4D97-AF65-F5344CB8AC3E}">
        <p14:creationId xmlns:p14="http://schemas.microsoft.com/office/powerpoint/2010/main" val="3221815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5775" y="696913"/>
            <a:ext cx="6046788" cy="4535487"/>
          </a:xfrm>
        </p:spPr>
      </p:sp>
      <p:sp>
        <p:nvSpPr>
          <p:cNvPr id="3" name="Notes Placeholder 2"/>
          <p:cNvSpPr>
            <a:spLocks noGrp="1"/>
          </p:cNvSpPr>
          <p:nvPr>
            <p:ph type="body" idx="1"/>
          </p:nvPr>
        </p:nvSpPr>
        <p:spPr>
          <a:xfrm>
            <a:off x="467360" y="5267960"/>
            <a:ext cx="6075680" cy="3331210"/>
          </a:xfrm>
        </p:spPr>
        <p:txBody>
          <a:bodyPr/>
          <a:lstStyle/>
          <a:p>
            <a:pPr>
              <a:buSzPct val="100000"/>
            </a:pPr>
            <a:r>
              <a:rPr lang="en-US" b="1" dirty="0" smtClean="0"/>
              <a:t>Trends:</a:t>
            </a:r>
            <a:endParaRPr lang="en-US" b="1" baseline="0" dirty="0" smtClean="0"/>
          </a:p>
          <a:p>
            <a:pPr marL="171441" indent="-171441">
              <a:buSzPct val="100000"/>
              <a:buFont typeface="Arial" panose="020B0604020202020204" pitchFamily="34" charset="0"/>
              <a:buChar char="•"/>
            </a:pPr>
            <a:r>
              <a:rPr lang="en-US" baseline="0" dirty="0" smtClean="0"/>
              <a:t>All racial/ethnic groups displayed a decrease from 2013 Q4 to 2014 Q2:</a:t>
            </a:r>
          </a:p>
          <a:p>
            <a:pPr marL="628615" lvl="1" indent="-171441">
              <a:buSzPct val="100000"/>
              <a:buFont typeface="Courier New" panose="02070309020205020404" pitchFamily="49" charset="0"/>
              <a:buChar char="o"/>
            </a:pPr>
            <a:r>
              <a:rPr lang="en-US" baseline="0" dirty="0" smtClean="0"/>
              <a:t>White: 14.0% to 11.1%</a:t>
            </a:r>
          </a:p>
          <a:p>
            <a:pPr marL="628615" lvl="1" indent="-171441">
              <a:buSzPct val="100000"/>
              <a:buFont typeface="Courier New" panose="02070309020205020404" pitchFamily="49" charset="0"/>
              <a:buChar char="o"/>
            </a:pPr>
            <a:r>
              <a:rPr lang="en-US" baseline="0" dirty="0" smtClean="0"/>
              <a:t>Black:  24.6% to 15.9%</a:t>
            </a:r>
          </a:p>
          <a:p>
            <a:pPr marL="628615" lvl="1" indent="-171441">
              <a:buSzPct val="100000"/>
              <a:buFont typeface="Courier New" panose="02070309020205020404" pitchFamily="49" charset="0"/>
              <a:buChar char="o"/>
            </a:pPr>
            <a:r>
              <a:rPr lang="en-US" baseline="0" dirty="0" smtClean="0"/>
              <a:t>Hispanic:    40.3% to 33.2%</a:t>
            </a:r>
          </a:p>
          <a:p>
            <a:pPr marL="0" lvl="1">
              <a:buSzPct val="100000"/>
            </a:pPr>
            <a:r>
              <a:rPr lang="en-US" b="1" baseline="0" dirty="0" smtClean="0"/>
              <a:t>Groups</a:t>
            </a:r>
            <a:r>
              <a:rPr lang="en-US" b="1" dirty="0" smtClean="0"/>
              <a:t> with Disparities: H</a:t>
            </a:r>
            <a:r>
              <a:rPr lang="en-US" dirty="0" smtClean="0"/>
              <a:t>ispanic </a:t>
            </a:r>
            <a:r>
              <a:rPr lang="en-US" dirty="0"/>
              <a:t>adults ages 18-64 were significantly more likely to be uninsured from January 2010 to June 2014. The percentage peaked in the second quarter of 2010 at 44.9%, then significantly decreased to 33.2% for the second quarter of 2014.</a:t>
            </a:r>
          </a:p>
          <a:p>
            <a:pPr marL="171441" indent="-171441">
              <a:buSzPct val="10000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05E9B153-67B9-4602-A9FE-81AAF274874B}" type="slidenum">
              <a:rPr lang="en-US" smtClean="0"/>
              <a:t>19</a:t>
            </a:fld>
            <a:endParaRPr lang="en-US" dirty="0"/>
          </a:p>
        </p:txBody>
      </p:sp>
    </p:spTree>
    <p:extLst>
      <p:ext uri="{BB962C8B-B14F-4D97-AF65-F5344CB8AC3E}">
        <p14:creationId xmlns:p14="http://schemas.microsoft.com/office/powerpoint/2010/main" val="10909223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900" b="1" dirty="0">
                <a:latin typeface="Arial"/>
                <a:cs typeface="Arial"/>
              </a:rPr>
              <a:t>K</a:t>
            </a:r>
            <a:r>
              <a:rPr lang="en-US" sz="900" b="1" spc="22" dirty="0">
                <a:latin typeface="Arial"/>
                <a:cs typeface="Arial"/>
              </a:rPr>
              <a:t>e</a:t>
            </a:r>
            <a:r>
              <a:rPr lang="en-US" sz="900" b="1" spc="-32" dirty="0">
                <a:latin typeface="Arial"/>
                <a:cs typeface="Arial"/>
              </a:rPr>
              <a:t>y</a:t>
            </a:r>
            <a:r>
              <a:rPr lang="en-US" sz="900" b="1" dirty="0">
                <a:latin typeface="Arial"/>
                <a:cs typeface="Arial"/>
              </a:rPr>
              <a:t>:</a:t>
            </a:r>
            <a:r>
              <a:rPr lang="en-US" sz="900" b="1" spc="-9" dirty="0">
                <a:latin typeface="Arial"/>
                <a:cs typeface="Arial"/>
              </a:rPr>
              <a:t> </a:t>
            </a:r>
            <a:r>
              <a:rPr lang="en-US" sz="900" dirty="0">
                <a:latin typeface="Arial"/>
                <a:cs typeface="Arial"/>
              </a:rPr>
              <a:t>AI/AN = A</a:t>
            </a:r>
            <a:r>
              <a:rPr lang="en-US" sz="900" spc="4" dirty="0">
                <a:latin typeface="Arial"/>
                <a:cs typeface="Arial"/>
              </a:rPr>
              <a:t>m</a:t>
            </a:r>
            <a:r>
              <a:rPr lang="en-US" sz="900" dirty="0">
                <a:latin typeface="Arial"/>
                <a:cs typeface="Arial"/>
              </a:rPr>
              <a:t>eri</a:t>
            </a:r>
            <a:r>
              <a:rPr lang="en-US" sz="900" spc="4" dirty="0">
                <a:latin typeface="Arial"/>
                <a:cs typeface="Arial"/>
              </a:rPr>
              <a:t>c</a:t>
            </a:r>
            <a:r>
              <a:rPr lang="en-US" sz="900" dirty="0">
                <a:latin typeface="Arial"/>
                <a:cs typeface="Arial"/>
              </a:rPr>
              <a:t>an</a:t>
            </a:r>
            <a:r>
              <a:rPr lang="en-US" sz="900" spc="-9" dirty="0">
                <a:latin typeface="Arial"/>
                <a:cs typeface="Arial"/>
              </a:rPr>
              <a:t> </a:t>
            </a:r>
            <a:r>
              <a:rPr lang="en-US" sz="900" dirty="0">
                <a:latin typeface="Arial"/>
                <a:cs typeface="Arial"/>
              </a:rPr>
              <a:t>In</a:t>
            </a:r>
            <a:r>
              <a:rPr lang="en-US" sz="900" spc="-9" dirty="0">
                <a:latin typeface="Arial"/>
                <a:cs typeface="Arial"/>
              </a:rPr>
              <a:t>d</a:t>
            </a:r>
            <a:r>
              <a:rPr lang="en-US" sz="900" dirty="0">
                <a:latin typeface="Arial"/>
                <a:cs typeface="Arial"/>
              </a:rPr>
              <a:t>ian</a:t>
            </a:r>
            <a:r>
              <a:rPr lang="en-US" sz="900" spc="-9" dirty="0">
                <a:latin typeface="Arial"/>
                <a:cs typeface="Arial"/>
              </a:rPr>
              <a:t> </a:t>
            </a:r>
            <a:r>
              <a:rPr lang="en-US" sz="900" dirty="0">
                <a:latin typeface="Arial"/>
                <a:cs typeface="Arial"/>
              </a:rPr>
              <a:t>or A</a:t>
            </a:r>
            <a:r>
              <a:rPr lang="en-US" sz="900" spc="4" dirty="0">
                <a:latin typeface="Arial"/>
                <a:cs typeface="Arial"/>
              </a:rPr>
              <a:t>l</a:t>
            </a:r>
            <a:r>
              <a:rPr lang="en-US" sz="900" spc="-9" dirty="0">
                <a:latin typeface="Arial"/>
                <a:cs typeface="Arial"/>
              </a:rPr>
              <a:t>a</a:t>
            </a:r>
            <a:r>
              <a:rPr lang="en-US" sz="900" spc="4" dirty="0">
                <a:latin typeface="Arial"/>
                <a:cs typeface="Arial"/>
              </a:rPr>
              <a:t>s</a:t>
            </a:r>
            <a:r>
              <a:rPr lang="en-US" sz="900" spc="-9" dirty="0">
                <a:latin typeface="Arial"/>
                <a:cs typeface="Arial"/>
              </a:rPr>
              <a:t>k</a:t>
            </a:r>
            <a:r>
              <a:rPr lang="en-US" sz="900" dirty="0">
                <a:latin typeface="Arial"/>
                <a:cs typeface="Arial"/>
              </a:rPr>
              <a:t>a Nat</a:t>
            </a:r>
            <a:r>
              <a:rPr lang="en-US" sz="900" spc="4" dirty="0">
                <a:latin typeface="Arial"/>
                <a:cs typeface="Arial"/>
              </a:rPr>
              <a:t>i</a:t>
            </a:r>
            <a:r>
              <a:rPr lang="en-US" sz="900" spc="-9" dirty="0">
                <a:latin typeface="Arial"/>
                <a:cs typeface="Arial"/>
              </a:rPr>
              <a:t>v</a:t>
            </a:r>
            <a:r>
              <a:rPr lang="en-US" sz="900" spc="13" dirty="0">
                <a:latin typeface="Arial"/>
                <a:cs typeface="Arial"/>
              </a:rPr>
              <a:t>e</a:t>
            </a:r>
            <a:r>
              <a:rPr lang="en-US" sz="900" dirty="0">
                <a:latin typeface="Arial"/>
                <a:cs typeface="Arial"/>
              </a:rPr>
              <a:t>;</a:t>
            </a:r>
            <a:r>
              <a:rPr lang="en-US" sz="900" spc="-9" dirty="0">
                <a:latin typeface="Arial"/>
                <a:cs typeface="Arial"/>
              </a:rPr>
              <a:t> </a:t>
            </a:r>
            <a:r>
              <a:rPr lang="en-US" sz="900" dirty="0">
                <a:latin typeface="Arial"/>
                <a:cs typeface="Arial"/>
              </a:rPr>
              <a:t>n = </a:t>
            </a:r>
            <a:r>
              <a:rPr lang="en-US" sz="900" spc="-9" dirty="0">
                <a:latin typeface="Arial"/>
                <a:cs typeface="Arial"/>
              </a:rPr>
              <a:t>n</a:t>
            </a:r>
            <a:r>
              <a:rPr lang="en-US" sz="900" dirty="0">
                <a:latin typeface="Arial"/>
                <a:cs typeface="Arial"/>
              </a:rPr>
              <a:t>u</a:t>
            </a:r>
            <a:r>
              <a:rPr lang="en-US" sz="900" spc="-9" dirty="0">
                <a:latin typeface="Arial"/>
                <a:cs typeface="Arial"/>
              </a:rPr>
              <a:t>m</a:t>
            </a:r>
            <a:r>
              <a:rPr lang="en-US" sz="900" dirty="0">
                <a:latin typeface="Arial"/>
                <a:cs typeface="Arial"/>
              </a:rPr>
              <a:t>ber</a:t>
            </a:r>
            <a:r>
              <a:rPr lang="en-US" sz="900" spc="-9" dirty="0">
                <a:latin typeface="Arial"/>
                <a:cs typeface="Arial"/>
              </a:rPr>
              <a:t> </a:t>
            </a:r>
            <a:r>
              <a:rPr lang="en-US" sz="900" dirty="0">
                <a:latin typeface="Arial"/>
                <a:cs typeface="Arial"/>
              </a:rPr>
              <a:t>of </a:t>
            </a:r>
            <a:r>
              <a:rPr lang="en-US" sz="900" spc="4" dirty="0">
                <a:latin typeface="Arial"/>
                <a:cs typeface="Arial"/>
              </a:rPr>
              <a:t>m</a:t>
            </a:r>
            <a:r>
              <a:rPr lang="en-US" sz="900" spc="-9" dirty="0">
                <a:latin typeface="Arial"/>
                <a:cs typeface="Arial"/>
              </a:rPr>
              <a:t>e</a:t>
            </a:r>
            <a:r>
              <a:rPr lang="en-US" sz="900" dirty="0">
                <a:latin typeface="Arial"/>
                <a:cs typeface="Arial"/>
              </a:rPr>
              <a:t>a</a:t>
            </a:r>
            <a:r>
              <a:rPr lang="en-US" sz="900" spc="4" dirty="0">
                <a:latin typeface="Arial"/>
                <a:cs typeface="Arial"/>
              </a:rPr>
              <a:t>s</a:t>
            </a:r>
            <a:r>
              <a:rPr lang="en-US" sz="900" spc="-9" dirty="0">
                <a:latin typeface="Arial"/>
                <a:cs typeface="Arial"/>
              </a:rPr>
              <a:t>u</a:t>
            </a:r>
            <a:r>
              <a:rPr lang="en-US" sz="900" dirty="0">
                <a:latin typeface="Arial"/>
                <a:cs typeface="Arial"/>
              </a:rPr>
              <a:t>re</a:t>
            </a:r>
            <a:r>
              <a:rPr lang="en-US" sz="900" spc="13" dirty="0">
                <a:latin typeface="Arial"/>
                <a:cs typeface="Arial"/>
              </a:rPr>
              <a:t>s</a:t>
            </a:r>
            <a:r>
              <a:rPr lang="en-US" sz="900" dirty="0">
                <a:latin typeface="Arial"/>
                <a:cs typeface="Arial"/>
              </a:rPr>
              <a:t>.</a:t>
            </a:r>
          </a:p>
          <a:p>
            <a:pPr marR="252594"/>
            <a:r>
              <a:rPr lang="en-US" sz="900" b="1" dirty="0">
                <a:latin typeface="Arial"/>
                <a:cs typeface="Arial"/>
              </a:rPr>
              <a:t>Note:</a:t>
            </a:r>
            <a:r>
              <a:rPr lang="en-US" sz="900" b="1" spc="-9" dirty="0">
                <a:latin typeface="Arial"/>
                <a:cs typeface="Arial"/>
              </a:rPr>
              <a:t> </a:t>
            </a:r>
            <a:r>
              <a:rPr lang="en-US" sz="900" dirty="0">
                <a:latin typeface="Arial"/>
                <a:cs typeface="Arial"/>
              </a:rPr>
              <a:t>Poor </a:t>
            </a:r>
            <a:r>
              <a:rPr lang="en-US" sz="900" spc="4" dirty="0">
                <a:latin typeface="Arial"/>
                <a:cs typeface="Arial"/>
              </a:rPr>
              <a:t>i</a:t>
            </a:r>
            <a:r>
              <a:rPr lang="en-US" sz="900" dirty="0">
                <a:latin typeface="Arial"/>
                <a:cs typeface="Arial"/>
              </a:rPr>
              <a:t>nd</a:t>
            </a:r>
            <a:r>
              <a:rPr lang="en-US" sz="900" spc="-9" dirty="0">
                <a:latin typeface="Arial"/>
                <a:cs typeface="Arial"/>
              </a:rPr>
              <a:t>i</a:t>
            </a:r>
            <a:r>
              <a:rPr lang="en-US" sz="900" spc="4" dirty="0">
                <a:latin typeface="Arial"/>
                <a:cs typeface="Arial"/>
              </a:rPr>
              <a:t>c</a:t>
            </a:r>
            <a:r>
              <a:rPr lang="en-US" sz="900" dirty="0">
                <a:latin typeface="Arial"/>
                <a:cs typeface="Arial"/>
              </a:rPr>
              <a:t>a</a:t>
            </a:r>
            <a:r>
              <a:rPr lang="en-US" sz="900" spc="-9" dirty="0">
                <a:latin typeface="Arial"/>
                <a:cs typeface="Arial"/>
              </a:rPr>
              <a:t>t</a:t>
            </a:r>
            <a:r>
              <a:rPr lang="en-US" sz="900" dirty="0">
                <a:latin typeface="Arial"/>
                <a:cs typeface="Arial"/>
              </a:rPr>
              <a:t>es fa</a:t>
            </a:r>
            <a:r>
              <a:rPr lang="en-US" sz="900" spc="-9" dirty="0">
                <a:latin typeface="Arial"/>
                <a:cs typeface="Arial"/>
              </a:rPr>
              <a:t>m</a:t>
            </a:r>
            <a:r>
              <a:rPr lang="en-US" sz="900" dirty="0">
                <a:latin typeface="Arial"/>
                <a:cs typeface="Arial"/>
              </a:rPr>
              <a:t>ily</a:t>
            </a:r>
            <a:r>
              <a:rPr lang="en-US" sz="900" spc="-9" dirty="0">
                <a:latin typeface="Arial"/>
                <a:cs typeface="Arial"/>
              </a:rPr>
              <a:t> </a:t>
            </a:r>
            <a:r>
              <a:rPr lang="en-US" sz="900" spc="4" dirty="0">
                <a:latin typeface="Arial"/>
                <a:cs typeface="Arial"/>
              </a:rPr>
              <a:t>i</a:t>
            </a:r>
            <a:r>
              <a:rPr lang="en-US" sz="900" spc="-9" dirty="0">
                <a:latin typeface="Arial"/>
                <a:cs typeface="Arial"/>
              </a:rPr>
              <a:t>nc</a:t>
            </a:r>
            <a:r>
              <a:rPr lang="en-US" sz="900" dirty="0">
                <a:latin typeface="Arial"/>
                <a:cs typeface="Arial"/>
              </a:rPr>
              <a:t>o</a:t>
            </a:r>
            <a:r>
              <a:rPr lang="en-US" sz="900" spc="4" dirty="0">
                <a:latin typeface="Arial"/>
                <a:cs typeface="Arial"/>
              </a:rPr>
              <a:t>m</a:t>
            </a:r>
            <a:r>
              <a:rPr lang="en-US" sz="900" dirty="0">
                <a:latin typeface="Arial"/>
                <a:cs typeface="Arial"/>
              </a:rPr>
              <a:t>e</a:t>
            </a:r>
            <a:r>
              <a:rPr lang="en-US" sz="900" spc="-9" dirty="0">
                <a:latin typeface="Arial"/>
                <a:cs typeface="Arial"/>
              </a:rPr>
              <a:t> </a:t>
            </a:r>
            <a:r>
              <a:rPr lang="en-US" sz="900" dirty="0">
                <a:latin typeface="Arial"/>
                <a:cs typeface="Arial"/>
              </a:rPr>
              <a:t>le</a:t>
            </a:r>
            <a:r>
              <a:rPr lang="en-US" sz="900" spc="-9" dirty="0">
                <a:latin typeface="Arial"/>
                <a:cs typeface="Arial"/>
              </a:rPr>
              <a:t>s</a:t>
            </a:r>
            <a:r>
              <a:rPr lang="en-US" sz="900" dirty="0">
                <a:latin typeface="Arial"/>
                <a:cs typeface="Arial"/>
              </a:rPr>
              <a:t>s</a:t>
            </a:r>
            <a:r>
              <a:rPr lang="en-US" sz="900" spc="4" dirty="0">
                <a:latin typeface="Arial"/>
                <a:cs typeface="Arial"/>
              </a:rPr>
              <a:t> </a:t>
            </a:r>
            <a:r>
              <a:rPr lang="en-US" sz="900" dirty="0">
                <a:latin typeface="Arial"/>
                <a:cs typeface="Arial"/>
              </a:rPr>
              <a:t>t</a:t>
            </a:r>
            <a:r>
              <a:rPr lang="en-US" sz="900" spc="-9" dirty="0">
                <a:latin typeface="Arial"/>
                <a:cs typeface="Arial"/>
              </a:rPr>
              <a:t>h</a:t>
            </a:r>
            <a:r>
              <a:rPr lang="en-US" sz="900" dirty="0">
                <a:latin typeface="Arial"/>
                <a:cs typeface="Arial"/>
              </a:rPr>
              <a:t>an </a:t>
            </a:r>
            <a:r>
              <a:rPr lang="en-US" sz="900" spc="-9" dirty="0">
                <a:latin typeface="Arial"/>
                <a:cs typeface="Arial"/>
              </a:rPr>
              <a:t>t</a:t>
            </a:r>
            <a:r>
              <a:rPr lang="en-US" sz="900" dirty="0">
                <a:latin typeface="Arial"/>
                <a:cs typeface="Arial"/>
              </a:rPr>
              <a:t>he </a:t>
            </a:r>
            <a:r>
              <a:rPr lang="en-US" sz="900" spc="-9" dirty="0">
                <a:latin typeface="Arial"/>
                <a:cs typeface="Arial"/>
              </a:rPr>
              <a:t>f</a:t>
            </a:r>
            <a:r>
              <a:rPr lang="en-US" sz="900" dirty="0">
                <a:latin typeface="Arial"/>
                <a:cs typeface="Arial"/>
              </a:rPr>
              <a:t>eder</a:t>
            </a:r>
            <a:r>
              <a:rPr lang="en-US" sz="900" spc="-9" dirty="0">
                <a:latin typeface="Arial"/>
                <a:cs typeface="Arial"/>
              </a:rPr>
              <a:t>a</a:t>
            </a:r>
            <a:r>
              <a:rPr lang="en-US" sz="900" dirty="0">
                <a:latin typeface="Arial"/>
                <a:cs typeface="Arial"/>
              </a:rPr>
              <a:t>l po</a:t>
            </a:r>
            <a:r>
              <a:rPr lang="en-US" sz="900" spc="-18" dirty="0">
                <a:latin typeface="Arial"/>
                <a:cs typeface="Arial"/>
              </a:rPr>
              <a:t>v</a:t>
            </a:r>
            <a:r>
              <a:rPr lang="en-US" sz="900" dirty="0">
                <a:latin typeface="Arial"/>
                <a:cs typeface="Arial"/>
              </a:rPr>
              <a:t>erty</a:t>
            </a:r>
            <a:r>
              <a:rPr lang="en-US" sz="900" spc="-4" dirty="0">
                <a:latin typeface="Arial"/>
                <a:cs typeface="Arial"/>
              </a:rPr>
              <a:t> </a:t>
            </a:r>
            <a:r>
              <a:rPr lang="en-US" sz="900" spc="4" dirty="0">
                <a:latin typeface="Arial"/>
                <a:cs typeface="Arial"/>
              </a:rPr>
              <a:t>l</a:t>
            </a:r>
            <a:r>
              <a:rPr lang="en-US" sz="900" dirty="0">
                <a:latin typeface="Arial"/>
                <a:cs typeface="Arial"/>
              </a:rPr>
              <a:t>e</a:t>
            </a:r>
            <a:r>
              <a:rPr lang="en-US" sz="900" spc="-9" dirty="0">
                <a:latin typeface="Arial"/>
                <a:cs typeface="Arial"/>
              </a:rPr>
              <a:t>v</a:t>
            </a:r>
            <a:r>
              <a:rPr lang="en-US" sz="900" dirty="0">
                <a:latin typeface="Arial"/>
                <a:cs typeface="Arial"/>
              </a:rPr>
              <a:t>el; H</a:t>
            </a:r>
            <a:r>
              <a:rPr lang="en-US" sz="900" spc="-9" dirty="0">
                <a:latin typeface="Arial"/>
                <a:cs typeface="Arial"/>
              </a:rPr>
              <a:t>i</a:t>
            </a:r>
            <a:r>
              <a:rPr lang="en-US" sz="900" dirty="0">
                <a:latin typeface="Arial"/>
                <a:cs typeface="Arial"/>
              </a:rPr>
              <a:t>gh </a:t>
            </a:r>
            <a:r>
              <a:rPr lang="en-US" sz="900" spc="-9" dirty="0">
                <a:latin typeface="Arial"/>
                <a:cs typeface="Arial"/>
              </a:rPr>
              <a:t>I</a:t>
            </a:r>
            <a:r>
              <a:rPr lang="en-US" sz="900" dirty="0">
                <a:latin typeface="Arial"/>
                <a:cs typeface="Arial"/>
              </a:rPr>
              <a:t>n</a:t>
            </a:r>
            <a:r>
              <a:rPr lang="en-US" sz="900" spc="4" dirty="0">
                <a:latin typeface="Arial"/>
                <a:cs typeface="Arial"/>
              </a:rPr>
              <a:t>c</a:t>
            </a:r>
            <a:r>
              <a:rPr lang="en-US" sz="900" spc="-9" dirty="0">
                <a:latin typeface="Arial"/>
                <a:cs typeface="Arial"/>
              </a:rPr>
              <a:t>o</a:t>
            </a:r>
            <a:r>
              <a:rPr lang="en-US" sz="900" spc="4" dirty="0">
                <a:latin typeface="Arial"/>
                <a:cs typeface="Arial"/>
              </a:rPr>
              <a:t>m</a:t>
            </a:r>
            <a:r>
              <a:rPr lang="en-US" sz="900" dirty="0">
                <a:latin typeface="Arial"/>
                <a:cs typeface="Arial"/>
              </a:rPr>
              <a:t>e</a:t>
            </a:r>
            <a:r>
              <a:rPr lang="en-US" sz="900" spc="-9" dirty="0">
                <a:latin typeface="Arial"/>
                <a:cs typeface="Arial"/>
              </a:rPr>
              <a:t> </a:t>
            </a:r>
            <a:r>
              <a:rPr lang="en-US" sz="900" dirty="0">
                <a:latin typeface="Arial"/>
                <a:cs typeface="Arial"/>
              </a:rPr>
              <a:t>in</a:t>
            </a:r>
            <a:r>
              <a:rPr lang="en-US" sz="900" spc="-9" dirty="0">
                <a:latin typeface="Arial"/>
                <a:cs typeface="Arial"/>
              </a:rPr>
              <a:t>d</a:t>
            </a:r>
            <a:r>
              <a:rPr lang="en-US" sz="900" dirty="0">
                <a:latin typeface="Arial"/>
                <a:cs typeface="Arial"/>
              </a:rPr>
              <a:t>i</a:t>
            </a:r>
            <a:r>
              <a:rPr lang="en-US" sz="900" spc="4" dirty="0">
                <a:latin typeface="Arial"/>
                <a:cs typeface="Arial"/>
              </a:rPr>
              <a:t>c</a:t>
            </a:r>
            <a:r>
              <a:rPr lang="en-US" sz="900" dirty="0">
                <a:latin typeface="Arial"/>
                <a:cs typeface="Arial"/>
              </a:rPr>
              <a:t>a</a:t>
            </a:r>
            <a:r>
              <a:rPr lang="en-US" sz="900" spc="-9" dirty="0">
                <a:latin typeface="Arial"/>
                <a:cs typeface="Arial"/>
              </a:rPr>
              <a:t>t</a:t>
            </a:r>
            <a:r>
              <a:rPr lang="en-US" sz="900" dirty="0">
                <a:latin typeface="Arial"/>
                <a:cs typeface="Arial"/>
              </a:rPr>
              <a:t>es</a:t>
            </a:r>
            <a:r>
              <a:rPr lang="en-US" sz="900" spc="4" dirty="0">
                <a:latin typeface="Arial"/>
                <a:cs typeface="Arial"/>
              </a:rPr>
              <a:t> </a:t>
            </a:r>
            <a:r>
              <a:rPr lang="en-US" sz="900" dirty="0">
                <a:latin typeface="Arial"/>
                <a:cs typeface="Arial"/>
              </a:rPr>
              <a:t>f</a:t>
            </a:r>
            <a:r>
              <a:rPr lang="en-US" sz="900" spc="-9" dirty="0">
                <a:latin typeface="Arial"/>
                <a:cs typeface="Arial"/>
              </a:rPr>
              <a:t>a</a:t>
            </a:r>
            <a:r>
              <a:rPr lang="en-US" sz="900" spc="4" dirty="0">
                <a:latin typeface="Arial"/>
                <a:cs typeface="Arial"/>
              </a:rPr>
              <a:t>m</a:t>
            </a:r>
            <a:r>
              <a:rPr lang="en-US" sz="900" spc="-9" dirty="0">
                <a:latin typeface="Arial"/>
                <a:cs typeface="Arial"/>
              </a:rPr>
              <a:t>i</a:t>
            </a:r>
            <a:r>
              <a:rPr lang="en-US" sz="900" dirty="0">
                <a:latin typeface="Arial"/>
                <a:cs typeface="Arial"/>
              </a:rPr>
              <a:t>ly</a:t>
            </a:r>
            <a:r>
              <a:rPr lang="en-US" sz="900" spc="-9" dirty="0">
                <a:latin typeface="Arial"/>
                <a:cs typeface="Arial"/>
              </a:rPr>
              <a:t> </a:t>
            </a:r>
            <a:r>
              <a:rPr lang="en-US" sz="900" spc="4" dirty="0">
                <a:latin typeface="Arial"/>
                <a:cs typeface="Arial"/>
              </a:rPr>
              <a:t>i</a:t>
            </a:r>
            <a:r>
              <a:rPr lang="en-US" sz="900" dirty="0">
                <a:latin typeface="Arial"/>
                <a:cs typeface="Arial"/>
              </a:rPr>
              <a:t>n</a:t>
            </a:r>
            <a:r>
              <a:rPr lang="en-US" sz="900" spc="-9" dirty="0">
                <a:latin typeface="Arial"/>
                <a:cs typeface="Arial"/>
              </a:rPr>
              <a:t>c</a:t>
            </a:r>
            <a:r>
              <a:rPr lang="en-US" sz="900" dirty="0">
                <a:latin typeface="Arial"/>
                <a:cs typeface="Arial"/>
              </a:rPr>
              <a:t>o</a:t>
            </a:r>
            <a:r>
              <a:rPr lang="en-US" sz="900" spc="4" dirty="0">
                <a:latin typeface="Arial"/>
                <a:cs typeface="Arial"/>
              </a:rPr>
              <a:t>m</a:t>
            </a:r>
            <a:r>
              <a:rPr lang="en-US" sz="900" dirty="0">
                <a:latin typeface="Arial"/>
                <a:cs typeface="Arial"/>
              </a:rPr>
              <a:t>e</a:t>
            </a:r>
            <a:r>
              <a:rPr lang="en-US" sz="900" spc="-9" dirty="0">
                <a:latin typeface="Arial"/>
                <a:cs typeface="Arial"/>
              </a:rPr>
              <a:t> </a:t>
            </a:r>
            <a:r>
              <a:rPr lang="en-US" sz="900" dirty="0">
                <a:latin typeface="Arial"/>
                <a:cs typeface="Arial"/>
              </a:rPr>
              <a:t>four t</a:t>
            </a:r>
            <a:r>
              <a:rPr lang="en-US" sz="900" spc="4" dirty="0">
                <a:latin typeface="Arial"/>
                <a:cs typeface="Arial"/>
              </a:rPr>
              <a:t>im</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dirty="0">
                <a:latin typeface="Arial"/>
                <a:cs typeface="Arial"/>
              </a:rPr>
              <a:t>t</a:t>
            </a:r>
            <a:r>
              <a:rPr lang="en-US" sz="900" spc="-9" dirty="0">
                <a:latin typeface="Arial"/>
                <a:cs typeface="Arial"/>
              </a:rPr>
              <a:t>h</a:t>
            </a:r>
            <a:r>
              <a:rPr lang="en-US" sz="900" dirty="0">
                <a:latin typeface="Arial"/>
                <a:cs typeface="Arial"/>
              </a:rPr>
              <a:t>e f</a:t>
            </a:r>
            <a:r>
              <a:rPr lang="en-US" sz="900" spc="-9" dirty="0">
                <a:latin typeface="Arial"/>
                <a:cs typeface="Arial"/>
              </a:rPr>
              <a:t>e</a:t>
            </a:r>
            <a:r>
              <a:rPr lang="en-US" sz="900" dirty="0">
                <a:latin typeface="Arial"/>
                <a:cs typeface="Arial"/>
              </a:rPr>
              <a:t>der</a:t>
            </a:r>
            <a:r>
              <a:rPr lang="en-US" sz="900" spc="-9" dirty="0">
                <a:latin typeface="Arial"/>
                <a:cs typeface="Arial"/>
              </a:rPr>
              <a:t>a</a:t>
            </a:r>
            <a:r>
              <a:rPr lang="en-US" sz="900" dirty="0">
                <a:latin typeface="Arial"/>
                <a:cs typeface="Arial"/>
              </a:rPr>
              <a:t>l po</a:t>
            </a:r>
            <a:r>
              <a:rPr lang="en-US" sz="900" spc="-9" dirty="0">
                <a:latin typeface="Arial"/>
                <a:cs typeface="Arial"/>
              </a:rPr>
              <a:t>v</a:t>
            </a:r>
            <a:r>
              <a:rPr lang="en-US" sz="900" dirty="0">
                <a:latin typeface="Arial"/>
                <a:cs typeface="Arial"/>
              </a:rPr>
              <a:t>erty</a:t>
            </a:r>
            <a:r>
              <a:rPr lang="en-US" sz="900" spc="-4" dirty="0">
                <a:latin typeface="Arial"/>
                <a:cs typeface="Arial"/>
              </a:rPr>
              <a:t> </a:t>
            </a:r>
            <a:r>
              <a:rPr lang="en-US" sz="900" spc="4" dirty="0">
                <a:latin typeface="Arial"/>
                <a:cs typeface="Arial"/>
              </a:rPr>
              <a:t>l</a:t>
            </a:r>
            <a:r>
              <a:rPr lang="en-US" sz="900" dirty="0">
                <a:latin typeface="Arial"/>
                <a:cs typeface="Arial"/>
              </a:rPr>
              <a:t>e</a:t>
            </a:r>
            <a:r>
              <a:rPr lang="en-US" sz="900" spc="-9" dirty="0">
                <a:latin typeface="Arial"/>
                <a:cs typeface="Arial"/>
              </a:rPr>
              <a:t>ve</a:t>
            </a:r>
            <a:r>
              <a:rPr lang="en-US" sz="900" dirty="0">
                <a:latin typeface="Arial"/>
                <a:cs typeface="Arial"/>
              </a:rPr>
              <a:t>l</a:t>
            </a:r>
            <a:r>
              <a:rPr lang="en-US" sz="900" spc="-9" dirty="0">
                <a:latin typeface="Arial"/>
                <a:cs typeface="Arial"/>
              </a:rPr>
              <a:t> </a:t>
            </a:r>
            <a:r>
              <a:rPr lang="en-US" sz="900" dirty="0">
                <a:latin typeface="Arial"/>
                <a:cs typeface="Arial"/>
              </a:rPr>
              <a:t>or gre</a:t>
            </a:r>
            <a:r>
              <a:rPr lang="en-US" sz="900" spc="-9" dirty="0">
                <a:latin typeface="Arial"/>
                <a:cs typeface="Arial"/>
              </a:rPr>
              <a:t>a</a:t>
            </a:r>
            <a:r>
              <a:rPr lang="en-US" sz="900" dirty="0">
                <a:latin typeface="Arial"/>
                <a:cs typeface="Arial"/>
              </a:rPr>
              <a:t>ter.</a:t>
            </a:r>
            <a:r>
              <a:rPr lang="en-US" sz="900" spc="18" dirty="0">
                <a:latin typeface="Arial"/>
                <a:cs typeface="Arial"/>
              </a:rPr>
              <a:t> </a:t>
            </a:r>
            <a:r>
              <a:rPr lang="en-US" sz="900" dirty="0">
                <a:latin typeface="Arial"/>
                <a:cs typeface="Arial"/>
              </a:rPr>
              <a:t>N</a:t>
            </a:r>
            <a:r>
              <a:rPr lang="en-US" sz="900" spc="-9" dirty="0">
                <a:latin typeface="Arial"/>
                <a:cs typeface="Arial"/>
              </a:rPr>
              <a:t>u</a:t>
            </a:r>
            <a:r>
              <a:rPr lang="en-US" sz="900" spc="4" dirty="0">
                <a:latin typeface="Arial"/>
                <a:cs typeface="Arial"/>
              </a:rPr>
              <a:t>m</a:t>
            </a:r>
            <a:r>
              <a:rPr lang="en-US" sz="900" dirty="0">
                <a:latin typeface="Arial"/>
                <a:cs typeface="Arial"/>
              </a:rPr>
              <a:t>be</a:t>
            </a:r>
            <a:r>
              <a:rPr lang="en-US" sz="900" spc="-13" dirty="0">
                <a:latin typeface="Arial"/>
                <a:cs typeface="Arial"/>
              </a:rPr>
              <a:t>r</a:t>
            </a:r>
            <a:r>
              <a:rPr lang="en-US" sz="900" dirty="0">
                <a:latin typeface="Arial"/>
                <a:cs typeface="Arial"/>
              </a:rPr>
              <a:t>s</a:t>
            </a:r>
            <a:r>
              <a:rPr lang="en-US" sz="900" spc="4" dirty="0">
                <a:latin typeface="Arial"/>
                <a:cs typeface="Arial"/>
              </a:rPr>
              <a:t> </a:t>
            </a:r>
            <a:r>
              <a:rPr lang="en-US" sz="900" dirty="0">
                <a:latin typeface="Arial"/>
                <a:cs typeface="Arial"/>
              </a:rPr>
              <a:t>of</a:t>
            </a:r>
            <a:r>
              <a:rPr lang="en-US" sz="900" spc="-9" dirty="0">
                <a:latin typeface="Arial"/>
                <a:cs typeface="Arial"/>
              </a:rPr>
              <a:t> </a:t>
            </a:r>
            <a:r>
              <a:rPr lang="en-US" sz="900" spc="4" dirty="0">
                <a:latin typeface="Arial"/>
                <a:cs typeface="Arial"/>
              </a:rPr>
              <a:t>m</a:t>
            </a:r>
            <a:r>
              <a:rPr lang="en-US" sz="900" spc="-9" dirty="0">
                <a:latin typeface="Arial"/>
                <a:cs typeface="Arial"/>
              </a:rPr>
              <a:t>e</a:t>
            </a:r>
            <a:r>
              <a:rPr lang="en-US" sz="900" dirty="0">
                <a:latin typeface="Arial"/>
                <a:cs typeface="Arial"/>
              </a:rPr>
              <a:t>a</a:t>
            </a:r>
            <a:r>
              <a:rPr lang="en-US" sz="900" spc="-9" dirty="0">
                <a:latin typeface="Arial"/>
                <a:cs typeface="Arial"/>
              </a:rPr>
              <a:t>su</a:t>
            </a:r>
            <a:r>
              <a:rPr lang="en-US" sz="900" dirty="0">
                <a:latin typeface="Arial"/>
                <a:cs typeface="Arial"/>
              </a:rPr>
              <a:t>res</a:t>
            </a:r>
            <a:r>
              <a:rPr lang="en-US" sz="900" spc="4" dirty="0">
                <a:latin typeface="Arial"/>
                <a:cs typeface="Arial"/>
              </a:rPr>
              <a:t> </a:t>
            </a:r>
            <a:r>
              <a:rPr lang="en-US" sz="900" spc="-9" dirty="0">
                <a:latin typeface="Arial"/>
                <a:cs typeface="Arial"/>
              </a:rPr>
              <a:t>d</a:t>
            </a:r>
            <a:r>
              <a:rPr lang="en-US" sz="900" dirty="0">
                <a:latin typeface="Arial"/>
                <a:cs typeface="Arial"/>
              </a:rPr>
              <a:t>iffer</a:t>
            </a:r>
            <a:r>
              <a:rPr lang="en-US" sz="900" spc="-9" dirty="0">
                <a:latin typeface="Arial"/>
                <a:cs typeface="Arial"/>
              </a:rPr>
              <a:t> </a:t>
            </a:r>
            <a:r>
              <a:rPr lang="en-US" sz="900" dirty="0">
                <a:latin typeface="Arial"/>
                <a:cs typeface="Arial"/>
              </a:rPr>
              <a:t>a</a:t>
            </a:r>
            <a:r>
              <a:rPr lang="en-US" sz="900" spc="4" dirty="0">
                <a:latin typeface="Arial"/>
                <a:cs typeface="Arial"/>
              </a:rPr>
              <a:t>c</a:t>
            </a:r>
            <a:r>
              <a:rPr lang="en-US" sz="900" dirty="0">
                <a:latin typeface="Arial"/>
                <a:cs typeface="Arial"/>
              </a:rPr>
              <a:t>r</a:t>
            </a:r>
            <a:r>
              <a:rPr lang="en-US" sz="900" spc="-9" dirty="0">
                <a:latin typeface="Arial"/>
                <a:cs typeface="Arial"/>
              </a:rPr>
              <a:t>o</a:t>
            </a:r>
            <a:r>
              <a:rPr lang="en-US" sz="900" spc="4" dirty="0">
                <a:latin typeface="Arial"/>
                <a:cs typeface="Arial"/>
              </a:rPr>
              <a:t>s</a:t>
            </a:r>
            <a:r>
              <a:rPr lang="en-US" sz="900" dirty="0">
                <a:latin typeface="Arial"/>
                <a:cs typeface="Arial"/>
              </a:rPr>
              <a:t>s</a:t>
            </a:r>
            <a:r>
              <a:rPr lang="en-US" sz="900" spc="-9" dirty="0">
                <a:latin typeface="Arial"/>
                <a:cs typeface="Arial"/>
              </a:rPr>
              <a:t> </a:t>
            </a:r>
            <a:r>
              <a:rPr lang="en-US" sz="900" dirty="0">
                <a:latin typeface="Arial"/>
                <a:cs typeface="Arial"/>
              </a:rPr>
              <a:t>gr</a:t>
            </a:r>
            <a:r>
              <a:rPr lang="en-US" sz="900" spc="-9" dirty="0">
                <a:latin typeface="Arial"/>
                <a:cs typeface="Arial"/>
              </a:rPr>
              <a:t>o</a:t>
            </a:r>
            <a:r>
              <a:rPr lang="en-US" sz="900" dirty="0">
                <a:latin typeface="Arial"/>
                <a:cs typeface="Arial"/>
              </a:rPr>
              <a:t>ups</a:t>
            </a:r>
            <a:r>
              <a:rPr lang="en-US" sz="900" spc="-4" dirty="0">
                <a:latin typeface="Arial"/>
                <a:cs typeface="Arial"/>
              </a:rPr>
              <a:t> </a:t>
            </a:r>
            <a:r>
              <a:rPr lang="en-US" sz="900" dirty="0">
                <a:latin typeface="Arial"/>
                <a:cs typeface="Arial"/>
              </a:rPr>
              <a:t>b</a:t>
            </a:r>
            <a:r>
              <a:rPr lang="en-US" sz="900" spc="-9" dirty="0">
                <a:latin typeface="Arial"/>
                <a:cs typeface="Arial"/>
              </a:rPr>
              <a:t>e</a:t>
            </a:r>
            <a:r>
              <a:rPr lang="en-US" sz="900" spc="4" dirty="0">
                <a:latin typeface="Arial"/>
                <a:cs typeface="Arial"/>
              </a:rPr>
              <a:t>c</a:t>
            </a:r>
            <a:r>
              <a:rPr lang="en-US" sz="900" dirty="0">
                <a:latin typeface="Arial"/>
                <a:cs typeface="Arial"/>
              </a:rPr>
              <a:t>a</a:t>
            </a:r>
            <a:r>
              <a:rPr lang="en-US" sz="900" spc="-9" dirty="0">
                <a:latin typeface="Arial"/>
                <a:cs typeface="Arial"/>
              </a:rPr>
              <a:t>u</a:t>
            </a:r>
            <a:r>
              <a:rPr lang="en-US" sz="900" spc="4" dirty="0">
                <a:latin typeface="Arial"/>
                <a:cs typeface="Arial"/>
              </a:rPr>
              <a:t>s</a:t>
            </a:r>
            <a:r>
              <a:rPr lang="en-US" sz="900" dirty="0">
                <a:latin typeface="Arial"/>
                <a:cs typeface="Arial"/>
              </a:rPr>
              <a:t>e of</a:t>
            </a:r>
            <a:r>
              <a:rPr lang="en-US" sz="900" spc="-9" dirty="0">
                <a:latin typeface="Arial"/>
                <a:cs typeface="Arial"/>
              </a:rPr>
              <a:t> </a:t>
            </a:r>
            <a:r>
              <a:rPr lang="en-US" sz="900" spc="4" dirty="0">
                <a:latin typeface="Arial"/>
                <a:cs typeface="Arial"/>
              </a:rPr>
              <a:t>s</a:t>
            </a:r>
            <a:r>
              <a:rPr lang="en-US" sz="900" spc="-9" dirty="0">
                <a:latin typeface="Arial"/>
                <a:cs typeface="Arial"/>
              </a:rPr>
              <a:t>a</a:t>
            </a:r>
            <a:r>
              <a:rPr lang="en-US" sz="900" spc="4" dirty="0">
                <a:latin typeface="Arial"/>
                <a:cs typeface="Arial"/>
              </a:rPr>
              <a:t>m</a:t>
            </a:r>
            <a:r>
              <a:rPr lang="en-US" sz="900" dirty="0">
                <a:latin typeface="Arial"/>
                <a:cs typeface="Arial"/>
              </a:rPr>
              <a:t>p</a:t>
            </a:r>
            <a:r>
              <a:rPr lang="en-US" sz="900" spc="-9" dirty="0">
                <a:latin typeface="Arial"/>
                <a:cs typeface="Arial"/>
              </a:rPr>
              <a:t>l</a:t>
            </a:r>
            <a:r>
              <a:rPr lang="en-US" sz="900" dirty="0">
                <a:latin typeface="Arial"/>
                <a:cs typeface="Arial"/>
              </a:rPr>
              <a:t>e </a:t>
            </a:r>
            <a:r>
              <a:rPr lang="en-US" sz="900" spc="-4" dirty="0">
                <a:latin typeface="Arial"/>
                <a:cs typeface="Arial"/>
              </a:rPr>
              <a:t>s</a:t>
            </a:r>
            <a:r>
              <a:rPr lang="en-US" sz="900" dirty="0">
                <a:latin typeface="Arial"/>
                <a:cs typeface="Arial"/>
              </a:rPr>
              <a:t>i</a:t>
            </a:r>
            <a:r>
              <a:rPr lang="en-US" sz="900" spc="-9" dirty="0">
                <a:latin typeface="Arial"/>
                <a:cs typeface="Arial"/>
              </a:rPr>
              <a:t>z</a:t>
            </a:r>
            <a:r>
              <a:rPr lang="en-US" sz="900" dirty="0">
                <a:latin typeface="Arial"/>
                <a:cs typeface="Arial"/>
              </a:rPr>
              <a:t>e li</a:t>
            </a:r>
            <a:r>
              <a:rPr lang="en-US" sz="900" spc="-9" dirty="0">
                <a:latin typeface="Arial"/>
                <a:cs typeface="Arial"/>
              </a:rPr>
              <a:t>m</a:t>
            </a:r>
            <a:r>
              <a:rPr lang="en-US" sz="900" dirty="0">
                <a:latin typeface="Arial"/>
                <a:cs typeface="Arial"/>
              </a:rPr>
              <a:t>itat</a:t>
            </a:r>
            <a:r>
              <a:rPr lang="en-US" sz="900" spc="-9" dirty="0">
                <a:latin typeface="Arial"/>
                <a:cs typeface="Arial"/>
              </a:rPr>
              <a:t>i</a:t>
            </a:r>
            <a:r>
              <a:rPr lang="en-US" sz="900" dirty="0">
                <a:latin typeface="Arial"/>
                <a:cs typeface="Arial"/>
              </a:rPr>
              <a:t>o</a:t>
            </a:r>
            <a:r>
              <a:rPr lang="en-US" sz="900" spc="-9" dirty="0">
                <a:latin typeface="Arial"/>
                <a:cs typeface="Arial"/>
              </a:rPr>
              <a:t>n</a:t>
            </a:r>
            <a:r>
              <a:rPr lang="en-US" sz="900" spc="4" dirty="0">
                <a:latin typeface="Arial"/>
                <a:cs typeface="Arial"/>
              </a:rPr>
              <a:t>s</a:t>
            </a:r>
            <a:r>
              <a:rPr lang="en-US" sz="900" dirty="0">
                <a:latin typeface="Arial"/>
                <a:cs typeface="Arial"/>
              </a:rPr>
              <a:t>.</a:t>
            </a:r>
            <a:r>
              <a:rPr lang="en-US" sz="900" spc="4" dirty="0">
                <a:latin typeface="Arial"/>
                <a:cs typeface="Arial"/>
              </a:rPr>
              <a:t> </a:t>
            </a:r>
            <a:r>
              <a:rPr lang="en-US" sz="900" dirty="0">
                <a:latin typeface="Arial"/>
                <a:cs typeface="Arial"/>
              </a:rPr>
              <a:t>For</a:t>
            </a:r>
            <a:r>
              <a:rPr lang="en-US" sz="900" spc="-9" dirty="0">
                <a:latin typeface="Arial"/>
                <a:cs typeface="Arial"/>
              </a:rPr>
              <a:t> most </a:t>
            </a:r>
            <a:r>
              <a:rPr lang="en-US" sz="900" spc="4" dirty="0">
                <a:latin typeface="Arial"/>
                <a:cs typeface="Arial"/>
              </a:rPr>
              <a:t>m</a:t>
            </a:r>
            <a:r>
              <a:rPr lang="en-US" sz="900" dirty="0">
                <a:latin typeface="Arial"/>
                <a:cs typeface="Arial"/>
              </a:rPr>
              <a:t>e</a:t>
            </a:r>
            <a:r>
              <a:rPr lang="en-US" sz="900" spc="-9" dirty="0">
                <a:latin typeface="Arial"/>
                <a:cs typeface="Arial"/>
              </a:rPr>
              <a:t>a</a:t>
            </a:r>
            <a:r>
              <a:rPr lang="en-US" sz="900" spc="4" dirty="0">
                <a:latin typeface="Arial"/>
                <a:cs typeface="Arial"/>
              </a:rPr>
              <a:t>s</a:t>
            </a:r>
            <a:r>
              <a:rPr lang="en-US" sz="900" dirty="0">
                <a:latin typeface="Arial"/>
                <a:cs typeface="Arial"/>
              </a:rPr>
              <a:t>ure</a:t>
            </a:r>
            <a:r>
              <a:rPr lang="en-US" sz="900" spc="4" dirty="0">
                <a:latin typeface="Arial"/>
                <a:cs typeface="Arial"/>
              </a:rPr>
              <a:t>s</a:t>
            </a:r>
            <a:r>
              <a:rPr lang="en-US" sz="900" dirty="0">
                <a:latin typeface="Arial"/>
                <a:cs typeface="Arial"/>
              </a:rPr>
              <a:t>, </a:t>
            </a:r>
            <a:r>
              <a:rPr lang="en-US" sz="900" spc="-9" dirty="0">
                <a:latin typeface="Arial"/>
                <a:cs typeface="Arial"/>
              </a:rPr>
              <a:t>d</a:t>
            </a:r>
            <a:r>
              <a:rPr lang="en-US" sz="900" dirty="0">
                <a:latin typeface="Arial"/>
                <a:cs typeface="Arial"/>
              </a:rPr>
              <a:t>ata f</a:t>
            </a:r>
            <a:r>
              <a:rPr lang="en-US" sz="900" spc="-13" dirty="0">
                <a:latin typeface="Arial"/>
                <a:cs typeface="Arial"/>
              </a:rPr>
              <a:t>r</a:t>
            </a:r>
            <a:r>
              <a:rPr lang="en-US" sz="900" dirty="0">
                <a:latin typeface="Arial"/>
                <a:cs typeface="Arial"/>
              </a:rPr>
              <a:t>om 2012</a:t>
            </a:r>
            <a:r>
              <a:rPr lang="en-US" sz="900" spc="-9" dirty="0">
                <a:latin typeface="Arial"/>
                <a:cs typeface="Arial"/>
              </a:rPr>
              <a:t> </a:t>
            </a:r>
            <a:r>
              <a:rPr lang="en-US" sz="900" dirty="0">
                <a:latin typeface="Arial"/>
                <a:cs typeface="Arial"/>
              </a:rPr>
              <a:t>are</a:t>
            </a:r>
            <a:r>
              <a:rPr lang="en-US" sz="900" spc="-9" dirty="0">
                <a:latin typeface="Arial"/>
                <a:cs typeface="Arial"/>
              </a:rPr>
              <a:t> </a:t>
            </a:r>
            <a:r>
              <a:rPr lang="en-US" sz="900" spc="4" dirty="0">
                <a:latin typeface="Arial"/>
                <a:cs typeface="Arial"/>
              </a:rPr>
              <a:t>s</a:t>
            </a:r>
            <a:r>
              <a:rPr lang="en-US" sz="900" dirty="0">
                <a:latin typeface="Arial"/>
                <a:cs typeface="Arial"/>
              </a:rPr>
              <a:t>ho</a:t>
            </a:r>
            <a:r>
              <a:rPr lang="en-US" sz="900" spc="-13" dirty="0">
                <a:latin typeface="Arial"/>
                <a:cs typeface="Arial"/>
              </a:rPr>
              <a:t>w</a:t>
            </a:r>
            <a:r>
              <a:rPr lang="en-US" sz="900" spc="4" dirty="0">
                <a:latin typeface="Arial"/>
                <a:cs typeface="Arial"/>
              </a:rPr>
              <a:t>n</a:t>
            </a:r>
            <a:r>
              <a:rPr lang="en-US" sz="900" dirty="0">
                <a:latin typeface="Arial"/>
                <a:cs typeface="Arial"/>
              </a:rPr>
              <a:t>. </a:t>
            </a:r>
            <a:r>
              <a:rPr lang="en-US" sz="900" spc="-18" dirty="0">
                <a:latin typeface="Arial"/>
                <a:cs typeface="Arial"/>
              </a:rPr>
              <a:t>M</a:t>
            </a:r>
            <a:r>
              <a:rPr lang="en-US" sz="900" dirty="0">
                <a:latin typeface="Arial"/>
                <a:cs typeface="Arial"/>
              </a:rPr>
              <a:t>ea</a:t>
            </a:r>
            <a:r>
              <a:rPr lang="en-US" sz="900" spc="4" dirty="0">
                <a:latin typeface="Arial"/>
                <a:cs typeface="Arial"/>
              </a:rPr>
              <a:t>s</a:t>
            </a:r>
            <a:r>
              <a:rPr lang="en-US" sz="900" dirty="0">
                <a:latin typeface="Arial"/>
                <a:cs typeface="Arial"/>
              </a:rPr>
              <a:t>ures that</a:t>
            </a:r>
            <a:r>
              <a:rPr lang="en-US" sz="900" spc="-9" dirty="0">
                <a:latin typeface="Arial"/>
                <a:cs typeface="Arial"/>
              </a:rPr>
              <a:t> </a:t>
            </a:r>
            <a:r>
              <a:rPr lang="en-US" sz="900" dirty="0">
                <a:latin typeface="Arial"/>
                <a:cs typeface="Arial"/>
              </a:rPr>
              <a:t>a</a:t>
            </a:r>
            <a:r>
              <a:rPr lang="en-US" sz="900" spc="-9" dirty="0">
                <a:latin typeface="Arial"/>
                <a:cs typeface="Arial"/>
              </a:rPr>
              <a:t>c</a:t>
            </a:r>
            <a:r>
              <a:rPr lang="en-US" sz="900" dirty="0">
                <a:latin typeface="Arial"/>
                <a:cs typeface="Arial"/>
              </a:rPr>
              <a:t>hie</a:t>
            </a:r>
            <a:r>
              <a:rPr lang="en-US" sz="900" spc="-18" dirty="0">
                <a:latin typeface="Arial"/>
                <a:cs typeface="Arial"/>
              </a:rPr>
              <a:t>v</a:t>
            </a:r>
            <a:r>
              <a:rPr lang="en-US" sz="900" dirty="0">
                <a:latin typeface="Arial"/>
                <a:cs typeface="Arial"/>
              </a:rPr>
              <a:t>e an o</a:t>
            </a:r>
            <a:r>
              <a:rPr lang="en-US" sz="900" spc="-9" dirty="0">
                <a:latin typeface="Arial"/>
                <a:cs typeface="Arial"/>
              </a:rPr>
              <a:t>v</a:t>
            </a:r>
            <a:r>
              <a:rPr lang="en-US" sz="900" dirty="0">
                <a:latin typeface="Arial"/>
                <a:cs typeface="Arial"/>
              </a:rPr>
              <a:t>e</a:t>
            </a:r>
            <a:r>
              <a:rPr lang="en-US" sz="900" spc="-13" dirty="0">
                <a:latin typeface="Arial"/>
                <a:cs typeface="Arial"/>
              </a:rPr>
              <a:t>r</a:t>
            </a:r>
            <a:r>
              <a:rPr lang="en-US" sz="900" dirty="0">
                <a:latin typeface="Arial"/>
                <a:cs typeface="Arial"/>
              </a:rPr>
              <a:t>all</a:t>
            </a:r>
            <a:r>
              <a:rPr lang="en-US" sz="900" spc="-9" dirty="0">
                <a:latin typeface="Arial"/>
                <a:cs typeface="Arial"/>
              </a:rPr>
              <a:t> </a:t>
            </a:r>
            <a:r>
              <a:rPr lang="en-US" sz="900" dirty="0">
                <a:latin typeface="Arial"/>
                <a:cs typeface="Arial"/>
              </a:rPr>
              <a:t>perfo</a:t>
            </a:r>
            <a:r>
              <a:rPr lang="en-US" sz="900" spc="-13" dirty="0">
                <a:latin typeface="Arial"/>
                <a:cs typeface="Arial"/>
              </a:rPr>
              <a:t>r</a:t>
            </a:r>
            <a:r>
              <a:rPr lang="en-US" sz="900" spc="4" dirty="0">
                <a:latin typeface="Arial"/>
                <a:cs typeface="Arial"/>
              </a:rPr>
              <a:t>m</a:t>
            </a:r>
            <a:r>
              <a:rPr lang="en-US" sz="900" spc="-9" dirty="0">
                <a:latin typeface="Arial"/>
                <a:cs typeface="Arial"/>
              </a:rPr>
              <a:t>a</a:t>
            </a:r>
            <a:r>
              <a:rPr lang="en-US" sz="900" dirty="0">
                <a:latin typeface="Arial"/>
                <a:cs typeface="Arial"/>
              </a:rPr>
              <a:t>n</a:t>
            </a:r>
            <a:r>
              <a:rPr lang="en-US" sz="900" spc="4" dirty="0">
                <a:latin typeface="Arial"/>
                <a:cs typeface="Arial"/>
              </a:rPr>
              <a:t>c</a:t>
            </a:r>
            <a:r>
              <a:rPr lang="en-US" sz="900" dirty="0">
                <a:latin typeface="Arial"/>
                <a:cs typeface="Arial"/>
              </a:rPr>
              <a:t>e le</a:t>
            </a:r>
            <a:r>
              <a:rPr lang="en-US" sz="900" spc="-9" dirty="0">
                <a:latin typeface="Arial"/>
                <a:cs typeface="Arial"/>
              </a:rPr>
              <a:t>v</a:t>
            </a:r>
            <a:r>
              <a:rPr lang="en-US" sz="900" dirty="0">
                <a:latin typeface="Arial"/>
                <a:cs typeface="Arial"/>
              </a:rPr>
              <a:t>el of</a:t>
            </a:r>
            <a:r>
              <a:rPr lang="en-US" sz="900" spc="-9" dirty="0">
                <a:latin typeface="Arial"/>
                <a:cs typeface="Arial"/>
              </a:rPr>
              <a:t> </a:t>
            </a:r>
            <a:r>
              <a:rPr lang="en-US" sz="900" dirty="0">
                <a:latin typeface="Arial"/>
                <a:cs typeface="Arial"/>
              </a:rPr>
              <a:t>95%</a:t>
            </a:r>
            <a:r>
              <a:rPr lang="en-US" sz="900" spc="-9" dirty="0">
                <a:latin typeface="Arial"/>
                <a:cs typeface="Arial"/>
              </a:rPr>
              <a:t> </a:t>
            </a:r>
            <a:r>
              <a:rPr lang="en-US" sz="900" dirty="0">
                <a:latin typeface="Arial"/>
                <a:cs typeface="Arial"/>
              </a:rPr>
              <a:t>or </a:t>
            </a:r>
            <a:r>
              <a:rPr lang="en-US" sz="900" spc="-9" dirty="0">
                <a:latin typeface="Arial"/>
                <a:cs typeface="Arial"/>
              </a:rPr>
              <a:t>b</a:t>
            </a:r>
            <a:r>
              <a:rPr lang="en-US" sz="900" dirty="0">
                <a:latin typeface="Arial"/>
                <a:cs typeface="Arial"/>
              </a:rPr>
              <a:t>etter</a:t>
            </a:r>
            <a:r>
              <a:rPr lang="en-US" sz="900" spc="-4" dirty="0">
                <a:latin typeface="Arial"/>
                <a:cs typeface="Arial"/>
              </a:rPr>
              <a:t> </a:t>
            </a:r>
            <a:r>
              <a:rPr lang="en-US" sz="900" dirty="0">
                <a:latin typeface="Arial"/>
                <a:cs typeface="Arial"/>
              </a:rPr>
              <a:t>are </a:t>
            </a:r>
            <a:r>
              <a:rPr lang="en-US" sz="900" spc="-9" dirty="0">
                <a:latin typeface="Arial"/>
                <a:cs typeface="Arial"/>
              </a:rPr>
              <a:t>n</a:t>
            </a:r>
            <a:r>
              <a:rPr lang="en-US" sz="900" dirty="0">
                <a:latin typeface="Arial"/>
                <a:cs typeface="Arial"/>
              </a:rPr>
              <a:t>ot </a:t>
            </a:r>
            <a:r>
              <a:rPr lang="en-US" sz="900" spc="-13" dirty="0">
                <a:latin typeface="Arial"/>
                <a:cs typeface="Arial"/>
              </a:rPr>
              <a:t>r</a:t>
            </a:r>
            <a:r>
              <a:rPr lang="en-US" sz="900" dirty="0">
                <a:latin typeface="Arial"/>
                <a:cs typeface="Arial"/>
              </a:rPr>
              <a:t>eport</a:t>
            </a:r>
            <a:r>
              <a:rPr lang="en-US" sz="900" spc="-9" dirty="0">
                <a:latin typeface="Arial"/>
                <a:cs typeface="Arial"/>
              </a:rPr>
              <a:t>e</a:t>
            </a:r>
            <a:r>
              <a:rPr lang="en-US" sz="900" dirty="0">
                <a:latin typeface="Arial"/>
                <a:cs typeface="Arial"/>
              </a:rPr>
              <a:t>d </a:t>
            </a:r>
            <a:r>
              <a:rPr lang="en-US" sz="900" spc="4" dirty="0">
                <a:latin typeface="Arial"/>
                <a:cs typeface="Arial"/>
              </a:rPr>
              <a:t>i</a:t>
            </a:r>
            <a:r>
              <a:rPr lang="en-US" sz="900" dirty="0">
                <a:latin typeface="Arial"/>
                <a:cs typeface="Arial"/>
              </a:rPr>
              <a:t>n</a:t>
            </a:r>
            <a:r>
              <a:rPr lang="en-US" sz="900" spc="-9" dirty="0">
                <a:latin typeface="Arial"/>
                <a:cs typeface="Arial"/>
              </a:rPr>
              <a:t> </a:t>
            </a:r>
            <a:r>
              <a:rPr lang="en-US" sz="900" dirty="0">
                <a:latin typeface="Arial"/>
                <a:cs typeface="Arial"/>
              </a:rPr>
              <a:t>the Q</a:t>
            </a:r>
            <a:r>
              <a:rPr lang="en-US" sz="900" spc="-4" dirty="0">
                <a:latin typeface="Arial"/>
                <a:cs typeface="Arial"/>
              </a:rPr>
              <a:t>D</a:t>
            </a:r>
            <a:r>
              <a:rPr lang="en-US" sz="900" dirty="0">
                <a:latin typeface="Arial"/>
                <a:cs typeface="Arial"/>
              </a:rPr>
              <a:t>R</a:t>
            </a:r>
            <a:r>
              <a:rPr lang="en-US" sz="900" spc="9" dirty="0">
                <a:latin typeface="Arial"/>
                <a:cs typeface="Arial"/>
              </a:rPr>
              <a:t> </a:t>
            </a:r>
            <a:r>
              <a:rPr lang="en-US" sz="900" spc="-9" dirty="0">
                <a:latin typeface="Arial"/>
                <a:cs typeface="Arial"/>
              </a:rPr>
              <a:t>a</a:t>
            </a:r>
            <a:r>
              <a:rPr lang="en-US" sz="900" dirty="0">
                <a:latin typeface="Arial"/>
                <a:cs typeface="Arial"/>
              </a:rPr>
              <a:t>nd a</a:t>
            </a:r>
            <a:r>
              <a:rPr lang="en-US" sz="900" spc="-13" dirty="0">
                <a:latin typeface="Arial"/>
                <a:cs typeface="Arial"/>
              </a:rPr>
              <a:t>r</a:t>
            </a:r>
            <a:r>
              <a:rPr lang="en-US" sz="900" dirty="0">
                <a:latin typeface="Arial"/>
                <a:cs typeface="Arial"/>
              </a:rPr>
              <a:t>e </a:t>
            </a:r>
            <a:r>
              <a:rPr lang="en-US" sz="900" spc="-9" dirty="0">
                <a:latin typeface="Arial"/>
                <a:cs typeface="Arial"/>
              </a:rPr>
              <a:t>n</a:t>
            </a:r>
            <a:r>
              <a:rPr lang="en-US" sz="900" dirty="0">
                <a:latin typeface="Arial"/>
                <a:cs typeface="Arial"/>
              </a:rPr>
              <a:t>ot i</a:t>
            </a:r>
            <a:r>
              <a:rPr lang="en-US" sz="900" spc="-9" dirty="0">
                <a:latin typeface="Arial"/>
                <a:cs typeface="Arial"/>
              </a:rPr>
              <a:t>n</a:t>
            </a:r>
            <a:r>
              <a:rPr lang="en-US" sz="900" spc="4" dirty="0">
                <a:latin typeface="Arial"/>
                <a:cs typeface="Arial"/>
              </a:rPr>
              <a:t>c</a:t>
            </a:r>
            <a:r>
              <a:rPr lang="en-US" sz="900" dirty="0">
                <a:latin typeface="Arial"/>
                <a:cs typeface="Arial"/>
              </a:rPr>
              <a:t>l</a:t>
            </a:r>
            <a:r>
              <a:rPr lang="en-US" sz="900" spc="-9" dirty="0">
                <a:latin typeface="Arial"/>
                <a:cs typeface="Arial"/>
              </a:rPr>
              <a:t>u</a:t>
            </a:r>
            <a:r>
              <a:rPr lang="en-US" sz="900" dirty="0">
                <a:latin typeface="Arial"/>
                <a:cs typeface="Arial"/>
              </a:rPr>
              <a:t>ded</a:t>
            </a:r>
            <a:r>
              <a:rPr lang="en-US" sz="900" spc="-9" dirty="0">
                <a:latin typeface="Arial"/>
                <a:cs typeface="Arial"/>
              </a:rPr>
              <a:t> </a:t>
            </a:r>
            <a:r>
              <a:rPr lang="en-US" sz="900" dirty="0">
                <a:latin typeface="Arial"/>
                <a:cs typeface="Arial"/>
              </a:rPr>
              <a:t>in </a:t>
            </a:r>
            <a:r>
              <a:rPr lang="en-US" sz="900" spc="-9" dirty="0">
                <a:latin typeface="Arial"/>
                <a:cs typeface="Arial"/>
              </a:rPr>
              <a:t>t</a:t>
            </a:r>
            <a:r>
              <a:rPr lang="en-US" sz="900" dirty="0">
                <a:latin typeface="Arial"/>
                <a:cs typeface="Arial"/>
              </a:rPr>
              <a:t>he</a:t>
            </a:r>
            <a:r>
              <a:rPr lang="en-US" sz="900" spc="-9" dirty="0">
                <a:latin typeface="Arial"/>
                <a:cs typeface="Arial"/>
              </a:rPr>
              <a:t>s</a:t>
            </a:r>
            <a:r>
              <a:rPr lang="en-US" sz="900" dirty="0">
                <a:latin typeface="Arial"/>
                <a:cs typeface="Arial"/>
              </a:rPr>
              <a:t>e a</a:t>
            </a:r>
            <a:r>
              <a:rPr lang="en-US" sz="900" spc="-9" dirty="0">
                <a:latin typeface="Arial"/>
                <a:cs typeface="Arial"/>
              </a:rPr>
              <a:t>n</a:t>
            </a:r>
            <a:r>
              <a:rPr lang="en-US" sz="900" dirty="0">
                <a:latin typeface="Arial"/>
                <a:cs typeface="Arial"/>
              </a:rPr>
              <a:t>al</a:t>
            </a:r>
            <a:r>
              <a:rPr lang="en-US" sz="900" spc="-9" dirty="0">
                <a:latin typeface="Arial"/>
                <a:cs typeface="Arial"/>
              </a:rPr>
              <a:t>y</a:t>
            </a:r>
            <a:r>
              <a:rPr lang="en-US" sz="900" spc="4" dirty="0">
                <a:latin typeface="Arial"/>
                <a:cs typeface="Arial"/>
              </a:rPr>
              <a:t>s</a:t>
            </a:r>
            <a:r>
              <a:rPr lang="en-US" sz="900" spc="-9" dirty="0">
                <a:latin typeface="Arial"/>
                <a:cs typeface="Arial"/>
              </a:rPr>
              <a:t>e</a:t>
            </a:r>
            <a:r>
              <a:rPr lang="en-US" sz="900" spc="4" dirty="0">
                <a:latin typeface="Arial"/>
                <a:cs typeface="Arial"/>
              </a:rPr>
              <a:t>s</a:t>
            </a:r>
            <a:r>
              <a:rPr lang="en-US" sz="900" dirty="0">
                <a:latin typeface="Arial"/>
                <a:cs typeface="Arial"/>
              </a:rPr>
              <a:t>.</a:t>
            </a:r>
            <a:r>
              <a:rPr lang="en-US" sz="900" spc="-9" dirty="0">
                <a:latin typeface="Arial"/>
                <a:cs typeface="Arial"/>
              </a:rPr>
              <a:t> </a:t>
            </a:r>
            <a:r>
              <a:rPr lang="en-US" sz="900" dirty="0">
                <a:latin typeface="Arial"/>
                <a:cs typeface="Arial"/>
              </a:rPr>
              <a:t>Be</a:t>
            </a:r>
            <a:r>
              <a:rPr lang="en-US" sz="900" spc="4" dirty="0">
                <a:latin typeface="Arial"/>
                <a:cs typeface="Arial"/>
              </a:rPr>
              <a:t>c</a:t>
            </a:r>
            <a:r>
              <a:rPr lang="en-US" sz="900" dirty="0">
                <a:latin typeface="Arial"/>
                <a:cs typeface="Arial"/>
              </a:rPr>
              <a:t>a</a:t>
            </a:r>
            <a:r>
              <a:rPr lang="en-US" sz="900" spc="-9" dirty="0">
                <a:latin typeface="Arial"/>
                <a:cs typeface="Arial"/>
              </a:rPr>
              <a:t>u</a:t>
            </a:r>
            <a:r>
              <a:rPr lang="en-US" sz="900" spc="4" dirty="0">
                <a:latin typeface="Arial"/>
                <a:cs typeface="Arial"/>
              </a:rPr>
              <a:t>s</a:t>
            </a:r>
            <a:r>
              <a:rPr lang="en-US" sz="900" dirty="0">
                <a:latin typeface="Arial"/>
                <a:cs typeface="Arial"/>
              </a:rPr>
              <a:t>e</a:t>
            </a:r>
            <a:r>
              <a:rPr lang="en-US" sz="900" spc="-9" dirty="0">
                <a:latin typeface="Arial"/>
                <a:cs typeface="Arial"/>
              </a:rPr>
              <a:t> </a:t>
            </a:r>
            <a:r>
              <a:rPr lang="en-US" sz="900" dirty="0">
                <a:latin typeface="Arial"/>
                <a:cs typeface="Arial"/>
              </a:rPr>
              <a:t>di</a:t>
            </a:r>
            <a:r>
              <a:rPr lang="en-US" sz="900" spc="-9" dirty="0">
                <a:latin typeface="Arial"/>
                <a:cs typeface="Arial"/>
              </a:rPr>
              <a:t>s</a:t>
            </a:r>
            <a:r>
              <a:rPr lang="en-US" sz="900" dirty="0">
                <a:latin typeface="Arial"/>
                <a:cs typeface="Arial"/>
              </a:rPr>
              <a:t>pari</a:t>
            </a:r>
            <a:r>
              <a:rPr lang="en-US" sz="900" spc="-9" dirty="0">
                <a:latin typeface="Arial"/>
                <a:cs typeface="Arial"/>
              </a:rPr>
              <a:t>t</a:t>
            </a:r>
            <a:r>
              <a:rPr lang="en-US" sz="900" dirty="0">
                <a:latin typeface="Arial"/>
                <a:cs typeface="Arial"/>
              </a:rPr>
              <a:t>i</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dirty="0">
                <a:latin typeface="Arial"/>
                <a:cs typeface="Arial"/>
              </a:rPr>
              <a:t>are t</a:t>
            </a:r>
            <a:r>
              <a:rPr lang="en-US" sz="900" spc="-4" dirty="0">
                <a:latin typeface="Arial"/>
                <a:cs typeface="Arial"/>
              </a:rPr>
              <a:t>y</a:t>
            </a:r>
            <a:r>
              <a:rPr lang="en-US" sz="900" dirty="0">
                <a:latin typeface="Arial"/>
                <a:cs typeface="Arial"/>
              </a:rPr>
              <a:t>pi</a:t>
            </a:r>
            <a:r>
              <a:rPr lang="en-US" sz="900" spc="4" dirty="0">
                <a:latin typeface="Arial"/>
                <a:cs typeface="Arial"/>
              </a:rPr>
              <a:t>c</a:t>
            </a:r>
            <a:r>
              <a:rPr lang="en-US" sz="900" dirty="0">
                <a:latin typeface="Arial"/>
                <a:cs typeface="Arial"/>
              </a:rPr>
              <a:t>a</a:t>
            </a:r>
            <a:r>
              <a:rPr lang="en-US" sz="900" spc="-9" dirty="0">
                <a:latin typeface="Arial"/>
                <a:cs typeface="Arial"/>
              </a:rPr>
              <a:t>l</a:t>
            </a:r>
            <a:r>
              <a:rPr lang="en-US" sz="900" dirty="0">
                <a:latin typeface="Arial"/>
                <a:cs typeface="Arial"/>
              </a:rPr>
              <a:t>ly</a:t>
            </a:r>
            <a:r>
              <a:rPr lang="en-US" sz="900" spc="-9" dirty="0">
                <a:latin typeface="Arial"/>
                <a:cs typeface="Arial"/>
              </a:rPr>
              <a:t> </a:t>
            </a:r>
            <a:r>
              <a:rPr lang="en-US" sz="900" dirty="0">
                <a:latin typeface="Arial"/>
                <a:cs typeface="Arial"/>
              </a:rPr>
              <a:t>el</a:t>
            </a:r>
            <a:r>
              <a:rPr lang="en-US" sz="900" spc="-9" dirty="0">
                <a:latin typeface="Arial"/>
                <a:cs typeface="Arial"/>
              </a:rPr>
              <a:t>i</a:t>
            </a:r>
            <a:r>
              <a:rPr lang="en-US" sz="900" spc="4" dirty="0">
                <a:latin typeface="Arial"/>
                <a:cs typeface="Arial"/>
              </a:rPr>
              <a:t>m</a:t>
            </a:r>
            <a:r>
              <a:rPr lang="en-US" sz="900" dirty="0">
                <a:latin typeface="Arial"/>
                <a:cs typeface="Arial"/>
              </a:rPr>
              <a:t>i</a:t>
            </a:r>
            <a:r>
              <a:rPr lang="en-US" sz="900" spc="-9" dirty="0">
                <a:latin typeface="Arial"/>
                <a:cs typeface="Arial"/>
              </a:rPr>
              <a:t>n</a:t>
            </a:r>
            <a:r>
              <a:rPr lang="en-US" sz="900" dirty="0">
                <a:latin typeface="Arial"/>
                <a:cs typeface="Arial"/>
              </a:rPr>
              <a:t>at</a:t>
            </a:r>
            <a:r>
              <a:rPr lang="en-US" sz="900" spc="-9" dirty="0">
                <a:latin typeface="Arial"/>
                <a:cs typeface="Arial"/>
              </a:rPr>
              <a:t>e</a:t>
            </a:r>
            <a:r>
              <a:rPr lang="en-US" sz="900" dirty="0">
                <a:latin typeface="Arial"/>
                <a:cs typeface="Arial"/>
              </a:rPr>
              <a:t>d </a:t>
            </a:r>
            <a:r>
              <a:rPr lang="en-US" sz="900" spc="-13" dirty="0">
                <a:latin typeface="Arial"/>
                <a:cs typeface="Arial"/>
              </a:rPr>
              <a:t>w</a:t>
            </a:r>
            <a:r>
              <a:rPr lang="en-US" sz="900" dirty="0">
                <a:latin typeface="Arial"/>
                <a:cs typeface="Arial"/>
              </a:rPr>
              <a:t>hen o</a:t>
            </a:r>
            <a:r>
              <a:rPr lang="en-US" sz="900" spc="-9" dirty="0">
                <a:latin typeface="Arial"/>
                <a:cs typeface="Arial"/>
              </a:rPr>
              <a:t>v</a:t>
            </a:r>
            <a:r>
              <a:rPr lang="en-US" sz="900" dirty="0">
                <a:latin typeface="Arial"/>
                <a:cs typeface="Arial"/>
              </a:rPr>
              <a:t>e</a:t>
            </a:r>
            <a:r>
              <a:rPr lang="en-US" sz="900" spc="-13" dirty="0">
                <a:latin typeface="Arial"/>
                <a:cs typeface="Arial"/>
              </a:rPr>
              <a:t>r</a:t>
            </a:r>
            <a:r>
              <a:rPr lang="en-US" sz="900" dirty="0">
                <a:latin typeface="Arial"/>
                <a:cs typeface="Arial"/>
              </a:rPr>
              <a:t>all </a:t>
            </a:r>
            <a:r>
              <a:rPr lang="en-US" sz="900" spc="-9" dirty="0">
                <a:latin typeface="Arial"/>
                <a:cs typeface="Arial"/>
              </a:rPr>
              <a:t>p</a:t>
            </a:r>
            <a:r>
              <a:rPr lang="en-US" sz="900" dirty="0">
                <a:latin typeface="Arial"/>
                <a:cs typeface="Arial"/>
              </a:rPr>
              <a:t>erfo</a:t>
            </a:r>
            <a:r>
              <a:rPr lang="en-US" sz="900" spc="-13" dirty="0">
                <a:latin typeface="Arial"/>
                <a:cs typeface="Arial"/>
              </a:rPr>
              <a:t>r</a:t>
            </a:r>
            <a:r>
              <a:rPr lang="en-US" sz="900" spc="4" dirty="0">
                <a:latin typeface="Arial"/>
                <a:cs typeface="Arial"/>
              </a:rPr>
              <a:t>m</a:t>
            </a:r>
            <a:r>
              <a:rPr lang="en-US" sz="900" dirty="0">
                <a:latin typeface="Arial"/>
                <a:cs typeface="Arial"/>
              </a:rPr>
              <a:t>a</a:t>
            </a:r>
            <a:r>
              <a:rPr lang="en-US" sz="900" spc="-9" dirty="0">
                <a:latin typeface="Arial"/>
                <a:cs typeface="Arial"/>
              </a:rPr>
              <a:t>n</a:t>
            </a:r>
            <a:r>
              <a:rPr lang="en-US" sz="900" spc="4" dirty="0">
                <a:latin typeface="Arial"/>
                <a:cs typeface="Arial"/>
              </a:rPr>
              <a:t>c</a:t>
            </a:r>
            <a:r>
              <a:rPr lang="en-US" sz="900" dirty="0">
                <a:latin typeface="Arial"/>
                <a:cs typeface="Arial"/>
              </a:rPr>
              <a:t>e </a:t>
            </a:r>
            <a:r>
              <a:rPr lang="en-US" sz="900" spc="-9" dirty="0">
                <a:latin typeface="Arial"/>
                <a:cs typeface="Arial"/>
              </a:rPr>
              <a:t>r</a:t>
            </a:r>
            <a:r>
              <a:rPr lang="en-US" sz="900" dirty="0">
                <a:latin typeface="Arial"/>
                <a:cs typeface="Arial"/>
              </a:rPr>
              <a:t>ea</a:t>
            </a:r>
            <a:r>
              <a:rPr lang="en-US" sz="900" spc="-9" dirty="0">
                <a:latin typeface="Arial"/>
                <a:cs typeface="Arial"/>
              </a:rPr>
              <a:t>c</a:t>
            </a:r>
            <a:r>
              <a:rPr lang="en-US" sz="900" dirty="0">
                <a:latin typeface="Arial"/>
                <a:cs typeface="Arial"/>
              </a:rPr>
              <a:t>hes</a:t>
            </a:r>
            <a:r>
              <a:rPr lang="en-US" sz="900" spc="-9" dirty="0">
                <a:latin typeface="Arial"/>
                <a:cs typeface="Arial"/>
              </a:rPr>
              <a:t> </a:t>
            </a:r>
            <a:r>
              <a:rPr lang="en-US" sz="900" dirty="0">
                <a:latin typeface="Arial"/>
                <a:cs typeface="Arial"/>
              </a:rPr>
              <a:t>95</a:t>
            </a:r>
            <a:r>
              <a:rPr lang="en-US" sz="900" spc="-9" dirty="0">
                <a:latin typeface="Arial"/>
                <a:cs typeface="Arial"/>
              </a:rPr>
              <a:t>%</a:t>
            </a:r>
            <a:r>
              <a:rPr lang="en-US" sz="900" dirty="0">
                <a:latin typeface="Arial"/>
                <a:cs typeface="Arial"/>
              </a:rPr>
              <a:t>,</a:t>
            </a:r>
            <a:r>
              <a:rPr lang="en-US" sz="900" spc="-9" dirty="0">
                <a:latin typeface="Arial"/>
                <a:cs typeface="Arial"/>
              </a:rPr>
              <a:t> </a:t>
            </a:r>
            <a:r>
              <a:rPr lang="en-US" sz="900" dirty="0">
                <a:latin typeface="Arial"/>
                <a:cs typeface="Arial"/>
              </a:rPr>
              <a:t>our a</a:t>
            </a:r>
            <a:r>
              <a:rPr lang="en-US" sz="900" spc="-9" dirty="0">
                <a:latin typeface="Arial"/>
                <a:cs typeface="Arial"/>
              </a:rPr>
              <a:t>n</a:t>
            </a:r>
            <a:r>
              <a:rPr lang="en-US" sz="900" dirty="0">
                <a:latin typeface="Arial"/>
                <a:cs typeface="Arial"/>
              </a:rPr>
              <a:t>al</a:t>
            </a:r>
            <a:r>
              <a:rPr lang="en-US" sz="900" spc="-9" dirty="0">
                <a:latin typeface="Arial"/>
                <a:cs typeface="Arial"/>
              </a:rPr>
              <a:t>y</a:t>
            </a:r>
            <a:r>
              <a:rPr lang="en-US" sz="900" spc="4" dirty="0">
                <a:latin typeface="Arial"/>
                <a:cs typeface="Arial"/>
              </a:rPr>
              <a:t>s</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spc="-4" dirty="0">
                <a:latin typeface="Arial"/>
                <a:cs typeface="Arial"/>
              </a:rPr>
              <a:t>m</a:t>
            </a:r>
            <a:r>
              <a:rPr lang="en-US" sz="900" dirty="0">
                <a:latin typeface="Arial"/>
                <a:cs typeface="Arial"/>
              </a:rPr>
              <a:t>ay</a:t>
            </a:r>
            <a:r>
              <a:rPr lang="en-US" sz="900" spc="-9" dirty="0">
                <a:latin typeface="Arial"/>
                <a:cs typeface="Arial"/>
              </a:rPr>
              <a:t> </a:t>
            </a:r>
            <a:r>
              <a:rPr lang="en-US" sz="900" dirty="0">
                <a:latin typeface="Arial"/>
                <a:cs typeface="Arial"/>
              </a:rPr>
              <a:t>o</a:t>
            </a:r>
            <a:r>
              <a:rPr lang="en-US" sz="900" spc="-9" dirty="0">
                <a:latin typeface="Arial"/>
                <a:cs typeface="Arial"/>
              </a:rPr>
              <a:t>v</a:t>
            </a:r>
            <a:r>
              <a:rPr lang="en-US" sz="900" dirty="0">
                <a:latin typeface="Arial"/>
                <a:cs typeface="Arial"/>
              </a:rPr>
              <a:t>er</a:t>
            </a:r>
            <a:r>
              <a:rPr lang="en-US" sz="900" spc="4" dirty="0">
                <a:latin typeface="Arial"/>
                <a:cs typeface="Arial"/>
              </a:rPr>
              <a:t>s</a:t>
            </a:r>
            <a:r>
              <a:rPr lang="en-US" sz="900" spc="37" dirty="0">
                <a:latin typeface="Arial"/>
                <a:cs typeface="Arial"/>
              </a:rPr>
              <a:t>t</a:t>
            </a:r>
            <a:r>
              <a:rPr lang="en-US" sz="900" spc="-9" dirty="0">
                <a:latin typeface="Arial"/>
                <a:cs typeface="Arial"/>
              </a:rPr>
              <a:t>a</a:t>
            </a:r>
            <a:r>
              <a:rPr lang="en-US" sz="900" dirty="0">
                <a:latin typeface="Arial"/>
                <a:cs typeface="Arial"/>
              </a:rPr>
              <a:t>te t</a:t>
            </a:r>
            <a:r>
              <a:rPr lang="en-US" sz="900" spc="-9" dirty="0">
                <a:latin typeface="Arial"/>
                <a:cs typeface="Arial"/>
              </a:rPr>
              <a:t>h</a:t>
            </a:r>
            <a:r>
              <a:rPr lang="en-US" sz="900" dirty="0">
                <a:latin typeface="Arial"/>
                <a:cs typeface="Arial"/>
              </a:rPr>
              <a:t>e</a:t>
            </a:r>
            <a:r>
              <a:rPr lang="en-US" sz="900" spc="4" dirty="0">
                <a:latin typeface="Arial"/>
                <a:cs typeface="Arial"/>
              </a:rPr>
              <a:t> </a:t>
            </a:r>
            <a:r>
              <a:rPr lang="en-US" sz="900" dirty="0">
                <a:latin typeface="Arial"/>
                <a:cs typeface="Arial"/>
              </a:rPr>
              <a:t>pe</a:t>
            </a:r>
            <a:r>
              <a:rPr lang="en-US" sz="900" spc="-13" dirty="0">
                <a:latin typeface="Arial"/>
                <a:cs typeface="Arial"/>
              </a:rPr>
              <a:t>r</a:t>
            </a:r>
            <a:r>
              <a:rPr lang="en-US" sz="900" spc="4" dirty="0">
                <a:latin typeface="Arial"/>
                <a:cs typeface="Arial"/>
              </a:rPr>
              <a:t>c</a:t>
            </a:r>
            <a:r>
              <a:rPr lang="en-US" sz="900" dirty="0">
                <a:latin typeface="Arial"/>
                <a:cs typeface="Arial"/>
              </a:rPr>
              <a:t>en</a:t>
            </a:r>
            <a:r>
              <a:rPr lang="en-US" sz="900" spc="-9" dirty="0">
                <a:latin typeface="Arial"/>
                <a:cs typeface="Arial"/>
              </a:rPr>
              <a:t>t</a:t>
            </a:r>
            <a:r>
              <a:rPr lang="en-US" sz="900" dirty="0">
                <a:latin typeface="Arial"/>
                <a:cs typeface="Arial"/>
              </a:rPr>
              <a:t>age of </a:t>
            </a:r>
            <a:r>
              <a:rPr lang="en-US" sz="900" spc="-9" dirty="0">
                <a:latin typeface="Arial"/>
                <a:cs typeface="Arial"/>
              </a:rPr>
              <a:t>m</a:t>
            </a:r>
            <a:r>
              <a:rPr lang="en-US" sz="900" dirty="0">
                <a:latin typeface="Arial"/>
                <a:cs typeface="Arial"/>
              </a:rPr>
              <a:t>ea</a:t>
            </a:r>
            <a:r>
              <a:rPr lang="en-US" sz="900" spc="-9" dirty="0">
                <a:latin typeface="Arial"/>
                <a:cs typeface="Arial"/>
              </a:rPr>
              <a:t>s</a:t>
            </a:r>
            <a:r>
              <a:rPr lang="en-US" sz="900" dirty="0">
                <a:latin typeface="Arial"/>
                <a:cs typeface="Arial"/>
              </a:rPr>
              <a:t>ur</a:t>
            </a:r>
            <a:r>
              <a:rPr lang="en-US" sz="900" spc="-9" dirty="0">
                <a:latin typeface="Arial"/>
                <a:cs typeface="Arial"/>
              </a:rPr>
              <a:t>e</a:t>
            </a:r>
            <a:r>
              <a:rPr lang="en-US" sz="900" dirty="0">
                <a:latin typeface="Arial"/>
                <a:cs typeface="Arial"/>
              </a:rPr>
              <a:t>s e</a:t>
            </a:r>
            <a:r>
              <a:rPr lang="en-US" sz="900" spc="-18" dirty="0">
                <a:latin typeface="Arial"/>
                <a:cs typeface="Arial"/>
              </a:rPr>
              <a:t>x</a:t>
            </a:r>
            <a:r>
              <a:rPr lang="en-US" sz="900" dirty="0">
                <a:latin typeface="Arial"/>
                <a:cs typeface="Arial"/>
              </a:rPr>
              <a:t>hibit</a:t>
            </a:r>
            <a:r>
              <a:rPr lang="en-US" sz="900" spc="4" dirty="0">
                <a:latin typeface="Arial"/>
                <a:cs typeface="Arial"/>
              </a:rPr>
              <a:t>i</a:t>
            </a:r>
            <a:r>
              <a:rPr lang="en-US" sz="900" dirty="0">
                <a:latin typeface="Arial"/>
                <a:cs typeface="Arial"/>
              </a:rPr>
              <a:t>ng</a:t>
            </a:r>
            <a:r>
              <a:rPr lang="en-US" sz="900" spc="-9" dirty="0">
                <a:latin typeface="Arial"/>
                <a:cs typeface="Arial"/>
              </a:rPr>
              <a:t> </a:t>
            </a:r>
            <a:r>
              <a:rPr lang="en-US" sz="900" dirty="0">
                <a:latin typeface="Arial"/>
                <a:cs typeface="Arial"/>
              </a:rPr>
              <a:t>di</a:t>
            </a:r>
            <a:r>
              <a:rPr lang="en-US" sz="900" spc="-9" dirty="0">
                <a:latin typeface="Arial"/>
                <a:cs typeface="Arial"/>
              </a:rPr>
              <a:t>s</a:t>
            </a:r>
            <a:r>
              <a:rPr lang="en-US" sz="900" dirty="0">
                <a:latin typeface="Arial"/>
                <a:cs typeface="Arial"/>
              </a:rPr>
              <a:t>pari</a:t>
            </a:r>
            <a:r>
              <a:rPr lang="en-US" sz="900" spc="-9" dirty="0">
                <a:latin typeface="Arial"/>
                <a:cs typeface="Arial"/>
              </a:rPr>
              <a:t>t</a:t>
            </a:r>
            <a:r>
              <a:rPr lang="en-US" sz="900" dirty="0">
                <a:latin typeface="Arial"/>
                <a:cs typeface="Arial"/>
              </a:rPr>
              <a:t>i</a:t>
            </a:r>
            <a:r>
              <a:rPr lang="en-US" sz="900" spc="-9" dirty="0">
                <a:latin typeface="Arial"/>
                <a:cs typeface="Arial"/>
              </a:rPr>
              <a:t>e</a:t>
            </a:r>
            <a:r>
              <a:rPr lang="en-US" sz="900" spc="4" dirty="0">
                <a:latin typeface="Arial"/>
                <a:cs typeface="Arial"/>
              </a:rPr>
              <a:t>s</a:t>
            </a:r>
            <a:r>
              <a:rPr lang="en-US" sz="900" dirty="0">
                <a:latin typeface="Arial"/>
                <a:cs typeface="Arial"/>
              </a:rPr>
              <a:t>.</a:t>
            </a:r>
          </a:p>
          <a:p>
            <a:r>
              <a:rPr lang="en-US" sz="900" spc="-9" dirty="0">
                <a:latin typeface="Arial"/>
                <a:cs typeface="Arial"/>
              </a:rPr>
              <a:t>T</a:t>
            </a:r>
            <a:r>
              <a:rPr lang="en-US" sz="900" dirty="0">
                <a:latin typeface="Arial"/>
                <a:cs typeface="Arial"/>
              </a:rPr>
              <a:t>he relat</a:t>
            </a:r>
            <a:r>
              <a:rPr lang="en-US" sz="900" spc="4" dirty="0">
                <a:latin typeface="Arial"/>
                <a:cs typeface="Arial"/>
              </a:rPr>
              <a:t>i</a:t>
            </a:r>
            <a:r>
              <a:rPr lang="en-US" sz="900" spc="-9" dirty="0">
                <a:latin typeface="Arial"/>
                <a:cs typeface="Arial"/>
              </a:rPr>
              <a:t>v</a:t>
            </a:r>
            <a:r>
              <a:rPr lang="en-US" sz="900" dirty="0">
                <a:latin typeface="Arial"/>
                <a:cs typeface="Arial"/>
              </a:rPr>
              <a:t>e</a:t>
            </a:r>
            <a:r>
              <a:rPr lang="en-US" sz="900" spc="-9" dirty="0">
                <a:latin typeface="Arial"/>
                <a:cs typeface="Arial"/>
              </a:rPr>
              <a:t> </a:t>
            </a:r>
            <a:r>
              <a:rPr lang="en-US" sz="900" dirty="0">
                <a:latin typeface="Arial"/>
                <a:cs typeface="Arial"/>
              </a:rPr>
              <a:t>dif</a:t>
            </a:r>
            <a:r>
              <a:rPr lang="en-US" sz="900" spc="-9" dirty="0">
                <a:latin typeface="Arial"/>
                <a:cs typeface="Arial"/>
              </a:rPr>
              <a:t>f</a:t>
            </a:r>
            <a:r>
              <a:rPr lang="en-US" sz="900" dirty="0">
                <a:latin typeface="Arial"/>
                <a:cs typeface="Arial"/>
              </a:rPr>
              <a:t>ere</a:t>
            </a:r>
            <a:r>
              <a:rPr lang="en-US" sz="900" spc="-9" dirty="0">
                <a:latin typeface="Arial"/>
                <a:cs typeface="Arial"/>
              </a:rPr>
              <a:t>n</a:t>
            </a:r>
            <a:r>
              <a:rPr lang="en-US" sz="900" spc="4" dirty="0">
                <a:latin typeface="Arial"/>
                <a:cs typeface="Arial"/>
              </a:rPr>
              <a:t>c</a:t>
            </a:r>
            <a:r>
              <a:rPr lang="en-US" sz="900" dirty="0">
                <a:latin typeface="Arial"/>
                <a:cs typeface="Arial"/>
              </a:rPr>
              <a:t>e </a:t>
            </a:r>
            <a:r>
              <a:rPr lang="en-US" sz="900" spc="-9" dirty="0">
                <a:latin typeface="Arial"/>
                <a:cs typeface="Arial"/>
              </a:rPr>
              <a:t>b</a:t>
            </a:r>
            <a:r>
              <a:rPr lang="en-US" sz="900" dirty="0">
                <a:latin typeface="Arial"/>
                <a:cs typeface="Arial"/>
              </a:rPr>
              <a:t>et</a:t>
            </a:r>
            <a:r>
              <a:rPr lang="en-US" sz="900" spc="-13" dirty="0">
                <a:latin typeface="Arial"/>
                <a:cs typeface="Arial"/>
              </a:rPr>
              <a:t>w</a:t>
            </a:r>
            <a:r>
              <a:rPr lang="en-US" sz="900" dirty="0">
                <a:latin typeface="Arial"/>
                <a:cs typeface="Arial"/>
              </a:rPr>
              <a:t>een a </a:t>
            </a:r>
            <a:r>
              <a:rPr lang="en-US" sz="900" spc="-4" dirty="0">
                <a:latin typeface="Arial"/>
                <a:cs typeface="Arial"/>
              </a:rPr>
              <a:t>s</a:t>
            </a:r>
            <a:r>
              <a:rPr lang="en-US" sz="900" dirty="0">
                <a:latin typeface="Arial"/>
                <a:cs typeface="Arial"/>
              </a:rPr>
              <a:t>el</a:t>
            </a:r>
            <a:r>
              <a:rPr lang="en-US" sz="900" spc="-9" dirty="0">
                <a:latin typeface="Arial"/>
                <a:cs typeface="Arial"/>
              </a:rPr>
              <a:t>e</a:t>
            </a:r>
            <a:r>
              <a:rPr lang="en-US" sz="900" spc="4" dirty="0">
                <a:latin typeface="Arial"/>
                <a:cs typeface="Arial"/>
              </a:rPr>
              <a:t>c</a:t>
            </a:r>
            <a:r>
              <a:rPr lang="en-US" sz="900" dirty="0">
                <a:latin typeface="Arial"/>
                <a:cs typeface="Arial"/>
              </a:rPr>
              <a:t>t</a:t>
            </a:r>
            <a:r>
              <a:rPr lang="en-US" sz="900" spc="-9" dirty="0">
                <a:latin typeface="Arial"/>
                <a:cs typeface="Arial"/>
              </a:rPr>
              <a:t>e</a:t>
            </a:r>
            <a:r>
              <a:rPr lang="en-US" sz="900" dirty="0">
                <a:latin typeface="Arial"/>
                <a:cs typeface="Arial"/>
              </a:rPr>
              <a:t>d gr</a:t>
            </a:r>
            <a:r>
              <a:rPr lang="en-US" sz="900" spc="-9" dirty="0">
                <a:latin typeface="Arial"/>
                <a:cs typeface="Arial"/>
              </a:rPr>
              <a:t>o</a:t>
            </a:r>
            <a:r>
              <a:rPr lang="en-US" sz="900" dirty="0">
                <a:latin typeface="Arial"/>
                <a:cs typeface="Arial"/>
              </a:rPr>
              <a:t>up </a:t>
            </a:r>
            <a:r>
              <a:rPr lang="en-US" sz="900" spc="-9" dirty="0">
                <a:latin typeface="Arial"/>
                <a:cs typeface="Arial"/>
              </a:rPr>
              <a:t>a</a:t>
            </a:r>
            <a:r>
              <a:rPr lang="en-US" sz="900" dirty="0">
                <a:latin typeface="Arial"/>
                <a:cs typeface="Arial"/>
              </a:rPr>
              <a:t>nd </a:t>
            </a:r>
            <a:r>
              <a:rPr lang="en-US" sz="900" spc="-9" dirty="0">
                <a:latin typeface="Arial"/>
                <a:cs typeface="Arial"/>
              </a:rPr>
              <a:t>i</a:t>
            </a:r>
            <a:r>
              <a:rPr lang="en-US" sz="900" dirty="0">
                <a:latin typeface="Arial"/>
                <a:cs typeface="Arial"/>
              </a:rPr>
              <a:t>ts</a:t>
            </a:r>
            <a:r>
              <a:rPr lang="en-US" sz="900" spc="4" dirty="0">
                <a:latin typeface="Arial"/>
                <a:cs typeface="Arial"/>
              </a:rPr>
              <a:t> </a:t>
            </a:r>
            <a:r>
              <a:rPr lang="en-US" sz="900" dirty="0">
                <a:latin typeface="Arial"/>
                <a:cs typeface="Arial"/>
              </a:rPr>
              <a:t>r</a:t>
            </a:r>
            <a:r>
              <a:rPr lang="en-US" sz="900" spc="-9" dirty="0">
                <a:latin typeface="Arial"/>
                <a:cs typeface="Arial"/>
              </a:rPr>
              <a:t>e</a:t>
            </a:r>
            <a:r>
              <a:rPr lang="en-US" sz="900" dirty="0">
                <a:latin typeface="Arial"/>
                <a:cs typeface="Arial"/>
              </a:rPr>
              <a:t>f</a:t>
            </a:r>
            <a:r>
              <a:rPr lang="en-US" sz="900" spc="-9" dirty="0">
                <a:latin typeface="Arial"/>
                <a:cs typeface="Arial"/>
              </a:rPr>
              <a:t>e</a:t>
            </a:r>
            <a:r>
              <a:rPr lang="en-US" sz="900" dirty="0">
                <a:latin typeface="Arial"/>
                <a:cs typeface="Arial"/>
              </a:rPr>
              <a:t>ren</a:t>
            </a:r>
            <a:r>
              <a:rPr lang="en-US" sz="900" spc="4" dirty="0">
                <a:latin typeface="Arial"/>
                <a:cs typeface="Arial"/>
              </a:rPr>
              <a:t>c</a:t>
            </a:r>
            <a:r>
              <a:rPr lang="en-US" sz="900" dirty="0">
                <a:latin typeface="Arial"/>
                <a:cs typeface="Arial"/>
              </a:rPr>
              <a:t>e</a:t>
            </a:r>
            <a:r>
              <a:rPr lang="en-US" sz="900" spc="-9" dirty="0">
                <a:latin typeface="Arial"/>
                <a:cs typeface="Arial"/>
              </a:rPr>
              <a:t> </a:t>
            </a:r>
            <a:r>
              <a:rPr lang="en-US" sz="900" dirty="0">
                <a:latin typeface="Arial"/>
                <a:cs typeface="Arial"/>
              </a:rPr>
              <a:t>gro</a:t>
            </a:r>
            <a:r>
              <a:rPr lang="en-US" sz="900" spc="-9" dirty="0">
                <a:latin typeface="Arial"/>
                <a:cs typeface="Arial"/>
              </a:rPr>
              <a:t>u</a:t>
            </a:r>
            <a:r>
              <a:rPr lang="en-US" sz="900" dirty="0">
                <a:latin typeface="Arial"/>
                <a:cs typeface="Arial"/>
              </a:rPr>
              <a:t>p </a:t>
            </a:r>
            <a:r>
              <a:rPr lang="en-US" sz="900" spc="-9" dirty="0">
                <a:latin typeface="Arial"/>
                <a:cs typeface="Arial"/>
              </a:rPr>
              <a:t>i</a:t>
            </a:r>
            <a:r>
              <a:rPr lang="en-US" sz="900" dirty="0">
                <a:latin typeface="Arial"/>
                <a:cs typeface="Arial"/>
              </a:rPr>
              <a:t>s</a:t>
            </a:r>
            <a:r>
              <a:rPr lang="en-US" sz="900" spc="4" dirty="0">
                <a:latin typeface="Arial"/>
                <a:cs typeface="Arial"/>
              </a:rPr>
              <a:t> </a:t>
            </a:r>
            <a:r>
              <a:rPr lang="en-US" sz="900" spc="-9" dirty="0">
                <a:latin typeface="Arial"/>
                <a:cs typeface="Arial"/>
              </a:rPr>
              <a:t>u</a:t>
            </a:r>
            <a:r>
              <a:rPr lang="en-US" sz="900" spc="4" dirty="0">
                <a:latin typeface="Arial"/>
                <a:cs typeface="Arial"/>
              </a:rPr>
              <a:t>s</a:t>
            </a:r>
            <a:r>
              <a:rPr lang="en-US" sz="900" dirty="0">
                <a:latin typeface="Arial"/>
                <a:cs typeface="Arial"/>
              </a:rPr>
              <a:t>ed</a:t>
            </a:r>
            <a:r>
              <a:rPr lang="en-US" sz="900" spc="-9" dirty="0">
                <a:latin typeface="Arial"/>
                <a:cs typeface="Arial"/>
              </a:rPr>
              <a:t> </a:t>
            </a:r>
            <a:r>
              <a:rPr lang="en-US" sz="900" dirty="0">
                <a:latin typeface="Arial"/>
                <a:cs typeface="Arial"/>
              </a:rPr>
              <a:t>to </a:t>
            </a:r>
            <a:r>
              <a:rPr lang="en-US" sz="900" spc="-9" dirty="0">
                <a:latin typeface="Arial"/>
                <a:cs typeface="Arial"/>
              </a:rPr>
              <a:t>a</a:t>
            </a:r>
            <a:r>
              <a:rPr lang="en-US" sz="900" spc="4" dirty="0">
                <a:latin typeface="Arial"/>
                <a:cs typeface="Arial"/>
              </a:rPr>
              <a:t>s</a:t>
            </a:r>
            <a:r>
              <a:rPr lang="en-US" sz="900" spc="-9" dirty="0">
                <a:latin typeface="Arial"/>
                <a:cs typeface="Arial"/>
              </a:rPr>
              <a:t>s</a:t>
            </a:r>
            <a:r>
              <a:rPr lang="en-US" sz="900" dirty="0">
                <a:latin typeface="Arial"/>
                <a:cs typeface="Arial"/>
              </a:rPr>
              <a:t>e</a:t>
            </a:r>
            <a:r>
              <a:rPr lang="en-US" sz="900" spc="-9" dirty="0">
                <a:latin typeface="Arial"/>
                <a:cs typeface="Arial"/>
              </a:rPr>
              <a:t>s</a:t>
            </a:r>
            <a:r>
              <a:rPr lang="en-US" sz="900" dirty="0">
                <a:latin typeface="Arial"/>
                <a:cs typeface="Arial"/>
              </a:rPr>
              <a:t>s</a:t>
            </a:r>
            <a:r>
              <a:rPr lang="en-US" sz="900" spc="-4" dirty="0">
                <a:latin typeface="Arial"/>
                <a:cs typeface="Arial"/>
              </a:rPr>
              <a:t> </a:t>
            </a:r>
            <a:r>
              <a:rPr lang="en-US" sz="900" dirty="0">
                <a:latin typeface="Arial"/>
                <a:cs typeface="Arial"/>
              </a:rPr>
              <a:t>di</a:t>
            </a:r>
            <a:r>
              <a:rPr lang="en-US" sz="900" spc="4" dirty="0">
                <a:latin typeface="Arial"/>
                <a:cs typeface="Arial"/>
              </a:rPr>
              <a:t>s</a:t>
            </a:r>
            <a:r>
              <a:rPr lang="en-US" sz="900" spc="-9" dirty="0">
                <a:latin typeface="Arial"/>
                <a:cs typeface="Arial"/>
              </a:rPr>
              <a:t>p</a:t>
            </a:r>
            <a:r>
              <a:rPr lang="en-US" sz="900" dirty="0">
                <a:latin typeface="Arial"/>
                <a:cs typeface="Arial"/>
              </a:rPr>
              <a:t>ari</a:t>
            </a:r>
            <a:r>
              <a:rPr lang="en-US" sz="900" spc="-9" dirty="0">
                <a:latin typeface="Arial"/>
                <a:cs typeface="Arial"/>
              </a:rPr>
              <a:t>t</a:t>
            </a:r>
            <a:r>
              <a:rPr lang="en-US" sz="900" dirty="0">
                <a:latin typeface="Arial"/>
                <a:cs typeface="Arial"/>
              </a:rPr>
              <a:t>ie</a:t>
            </a:r>
            <a:r>
              <a:rPr lang="en-US" sz="900" spc="4" dirty="0">
                <a:latin typeface="Arial"/>
                <a:cs typeface="Arial"/>
              </a:rPr>
              <a:t>s</a:t>
            </a:r>
            <a:r>
              <a:rPr lang="en-US" sz="900" dirty="0">
                <a:latin typeface="Arial"/>
                <a:cs typeface="Arial"/>
              </a:rPr>
              <a:t>.</a:t>
            </a:r>
          </a:p>
          <a:p>
            <a:pPr marL="429119" marR="390215" indent="-209044">
              <a:buFont typeface="Symbol"/>
              <a:buChar char=""/>
              <a:tabLst>
                <a:tab pos="429119" algn="l"/>
              </a:tabLst>
            </a:pPr>
            <a:r>
              <a:rPr lang="en-US" sz="900" b="1" dirty="0">
                <a:latin typeface="Arial"/>
                <a:cs typeface="Arial"/>
              </a:rPr>
              <a:t>Bett</a:t>
            </a:r>
            <a:r>
              <a:rPr lang="en-US" sz="900" b="1" spc="4" dirty="0">
                <a:latin typeface="Arial"/>
                <a:cs typeface="Arial"/>
              </a:rPr>
              <a:t>e</a:t>
            </a:r>
            <a:r>
              <a:rPr lang="en-US" sz="900" b="1" dirty="0">
                <a:latin typeface="Arial"/>
                <a:cs typeface="Arial"/>
              </a:rPr>
              <a:t>r </a:t>
            </a:r>
            <a:r>
              <a:rPr lang="en-US" sz="900" dirty="0">
                <a:latin typeface="Arial"/>
                <a:cs typeface="Arial"/>
              </a:rPr>
              <a:t>= Po</a:t>
            </a:r>
            <a:r>
              <a:rPr lang="en-US" sz="900" spc="-9" dirty="0">
                <a:latin typeface="Arial"/>
                <a:cs typeface="Arial"/>
              </a:rPr>
              <a:t>p</a:t>
            </a:r>
            <a:r>
              <a:rPr lang="en-US" sz="900" dirty="0">
                <a:latin typeface="Arial"/>
                <a:cs typeface="Arial"/>
              </a:rPr>
              <a:t>ula</a:t>
            </a:r>
            <a:r>
              <a:rPr lang="en-US" sz="900" spc="-9" dirty="0">
                <a:latin typeface="Arial"/>
                <a:cs typeface="Arial"/>
              </a:rPr>
              <a:t>t</a:t>
            </a:r>
            <a:r>
              <a:rPr lang="en-US" sz="900" dirty="0">
                <a:latin typeface="Arial"/>
                <a:cs typeface="Arial"/>
              </a:rPr>
              <a:t>ion </a:t>
            </a:r>
            <a:r>
              <a:rPr lang="en-US" sz="900" spc="-9" dirty="0">
                <a:latin typeface="Arial"/>
                <a:cs typeface="Arial"/>
              </a:rPr>
              <a:t>r</a:t>
            </a:r>
            <a:r>
              <a:rPr lang="en-US" sz="900" dirty="0">
                <a:latin typeface="Arial"/>
                <a:cs typeface="Arial"/>
              </a:rPr>
              <a:t>e</a:t>
            </a:r>
            <a:r>
              <a:rPr lang="en-US" sz="900" spc="-9" dirty="0">
                <a:latin typeface="Arial"/>
                <a:cs typeface="Arial"/>
              </a:rPr>
              <a:t>c</a:t>
            </a:r>
            <a:r>
              <a:rPr lang="en-US" sz="900" dirty="0">
                <a:latin typeface="Arial"/>
                <a:cs typeface="Arial"/>
              </a:rPr>
              <a:t>ei</a:t>
            </a:r>
            <a:r>
              <a:rPr lang="en-US" sz="900" spc="-9" dirty="0">
                <a:latin typeface="Arial"/>
                <a:cs typeface="Arial"/>
              </a:rPr>
              <a:t>v</a:t>
            </a:r>
            <a:r>
              <a:rPr lang="en-US" sz="900" dirty="0">
                <a:latin typeface="Arial"/>
                <a:cs typeface="Arial"/>
              </a:rPr>
              <a:t>ed</a:t>
            </a:r>
            <a:r>
              <a:rPr lang="en-US" sz="900" spc="-9" dirty="0">
                <a:latin typeface="Arial"/>
                <a:cs typeface="Arial"/>
              </a:rPr>
              <a:t> </a:t>
            </a:r>
            <a:r>
              <a:rPr lang="en-US" sz="900" dirty="0">
                <a:latin typeface="Arial"/>
                <a:cs typeface="Arial"/>
              </a:rPr>
              <a:t>better</a:t>
            </a:r>
            <a:r>
              <a:rPr lang="en-US" sz="900" spc="-9" dirty="0">
                <a:latin typeface="Arial"/>
                <a:cs typeface="Arial"/>
              </a:rPr>
              <a:t> </a:t>
            </a:r>
            <a:r>
              <a:rPr lang="en-US" sz="900" dirty="0">
                <a:latin typeface="Arial"/>
                <a:cs typeface="Arial"/>
              </a:rPr>
              <a:t>qu</a:t>
            </a:r>
            <a:r>
              <a:rPr lang="en-US" sz="900" spc="-9" dirty="0">
                <a:latin typeface="Arial"/>
                <a:cs typeface="Arial"/>
              </a:rPr>
              <a:t>a</a:t>
            </a:r>
            <a:r>
              <a:rPr lang="en-US" sz="900" dirty="0">
                <a:latin typeface="Arial"/>
                <a:cs typeface="Arial"/>
              </a:rPr>
              <a:t>lity</a:t>
            </a:r>
            <a:r>
              <a:rPr lang="en-US" sz="900" spc="-4" dirty="0">
                <a:latin typeface="Arial"/>
                <a:cs typeface="Arial"/>
              </a:rPr>
              <a:t> </a:t>
            </a:r>
            <a:r>
              <a:rPr lang="en-US" sz="900" dirty="0">
                <a:latin typeface="Arial"/>
                <a:cs typeface="Arial"/>
              </a:rPr>
              <a:t>of</a:t>
            </a:r>
            <a:r>
              <a:rPr lang="en-US" sz="900" spc="-9" dirty="0">
                <a:latin typeface="Arial"/>
                <a:cs typeface="Arial"/>
              </a:rPr>
              <a:t> </a:t>
            </a:r>
            <a:r>
              <a:rPr lang="en-US" sz="900" spc="4" dirty="0">
                <a:latin typeface="Arial"/>
                <a:cs typeface="Arial"/>
              </a:rPr>
              <a:t>c</a:t>
            </a:r>
            <a:r>
              <a:rPr lang="en-US" sz="900" dirty="0">
                <a:latin typeface="Arial"/>
                <a:cs typeface="Arial"/>
              </a:rPr>
              <a:t>are</a:t>
            </a:r>
            <a:r>
              <a:rPr lang="en-US" sz="900" spc="-9" dirty="0">
                <a:latin typeface="Arial"/>
                <a:cs typeface="Arial"/>
              </a:rPr>
              <a:t> </a:t>
            </a:r>
            <a:r>
              <a:rPr lang="en-US" sz="900" dirty="0">
                <a:latin typeface="Arial"/>
                <a:cs typeface="Arial"/>
              </a:rPr>
              <a:t>th</a:t>
            </a:r>
            <a:r>
              <a:rPr lang="en-US" sz="900" spc="-9" dirty="0">
                <a:latin typeface="Arial"/>
                <a:cs typeface="Arial"/>
              </a:rPr>
              <a:t>a</a:t>
            </a:r>
            <a:r>
              <a:rPr lang="en-US" sz="900" dirty="0">
                <a:latin typeface="Arial"/>
                <a:cs typeface="Arial"/>
              </a:rPr>
              <a:t>n ref</a:t>
            </a:r>
            <a:r>
              <a:rPr lang="en-US" sz="900" spc="-9" dirty="0">
                <a:latin typeface="Arial"/>
                <a:cs typeface="Arial"/>
              </a:rPr>
              <a:t>e</a:t>
            </a:r>
            <a:r>
              <a:rPr lang="en-US" sz="900" spc="-13" dirty="0">
                <a:latin typeface="Arial"/>
                <a:cs typeface="Arial"/>
              </a:rPr>
              <a:t>r</a:t>
            </a:r>
            <a:r>
              <a:rPr lang="en-US" sz="900" dirty="0">
                <a:latin typeface="Arial"/>
                <a:cs typeface="Arial"/>
              </a:rPr>
              <a:t>en</a:t>
            </a:r>
            <a:r>
              <a:rPr lang="en-US" sz="900" spc="4" dirty="0">
                <a:latin typeface="Arial"/>
                <a:cs typeface="Arial"/>
              </a:rPr>
              <a:t>c</a:t>
            </a:r>
            <a:r>
              <a:rPr lang="en-US" sz="900" dirty="0">
                <a:latin typeface="Arial"/>
                <a:cs typeface="Arial"/>
              </a:rPr>
              <a:t>e</a:t>
            </a:r>
            <a:r>
              <a:rPr lang="en-US" sz="900" spc="-9" dirty="0">
                <a:latin typeface="Arial"/>
                <a:cs typeface="Arial"/>
              </a:rPr>
              <a:t> </a:t>
            </a:r>
            <a:r>
              <a:rPr lang="en-US" sz="900" dirty="0">
                <a:latin typeface="Arial"/>
                <a:cs typeface="Arial"/>
              </a:rPr>
              <a:t>gro</a:t>
            </a:r>
            <a:r>
              <a:rPr lang="en-US" sz="900" spc="-9" dirty="0">
                <a:latin typeface="Arial"/>
                <a:cs typeface="Arial"/>
              </a:rPr>
              <a:t>u</a:t>
            </a:r>
            <a:r>
              <a:rPr lang="en-US" sz="900" dirty="0">
                <a:latin typeface="Arial"/>
                <a:cs typeface="Arial"/>
              </a:rPr>
              <a:t>p. Dif</a:t>
            </a:r>
            <a:r>
              <a:rPr lang="en-US" sz="900" spc="-9" dirty="0">
                <a:latin typeface="Arial"/>
                <a:cs typeface="Arial"/>
              </a:rPr>
              <a:t>f</a:t>
            </a:r>
            <a:r>
              <a:rPr lang="en-US" sz="900" dirty="0">
                <a:latin typeface="Arial"/>
                <a:cs typeface="Arial"/>
              </a:rPr>
              <a:t>ere</a:t>
            </a:r>
            <a:r>
              <a:rPr lang="en-US" sz="900" spc="-9" dirty="0">
                <a:latin typeface="Arial"/>
                <a:cs typeface="Arial"/>
              </a:rPr>
              <a:t>n</a:t>
            </a:r>
            <a:r>
              <a:rPr lang="en-US" sz="900" spc="4" dirty="0">
                <a:latin typeface="Arial"/>
                <a:cs typeface="Arial"/>
              </a:rPr>
              <a:t>c</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dirty="0">
                <a:latin typeface="Arial"/>
                <a:cs typeface="Arial"/>
              </a:rPr>
              <a:t>are</a:t>
            </a:r>
            <a:r>
              <a:rPr lang="en-US" sz="900" spc="-9" dirty="0">
                <a:latin typeface="Arial"/>
                <a:cs typeface="Arial"/>
              </a:rPr>
              <a:t> </a:t>
            </a:r>
            <a:r>
              <a:rPr lang="en-US" sz="900" spc="4" dirty="0">
                <a:latin typeface="Arial"/>
                <a:cs typeface="Arial"/>
              </a:rPr>
              <a:t>s</a:t>
            </a:r>
            <a:r>
              <a:rPr lang="en-US" sz="900" spc="-9" dirty="0">
                <a:latin typeface="Arial"/>
                <a:cs typeface="Arial"/>
              </a:rPr>
              <a:t>t</a:t>
            </a:r>
            <a:r>
              <a:rPr lang="en-US" sz="900" dirty="0">
                <a:latin typeface="Arial"/>
                <a:cs typeface="Arial"/>
              </a:rPr>
              <a:t>at</a:t>
            </a:r>
            <a:r>
              <a:rPr lang="en-US" sz="900" spc="4" dirty="0">
                <a:latin typeface="Arial"/>
                <a:cs typeface="Arial"/>
              </a:rPr>
              <a:t>is</a:t>
            </a:r>
            <a:r>
              <a:rPr lang="en-US" sz="900" spc="28" dirty="0">
                <a:latin typeface="Arial"/>
                <a:cs typeface="Arial"/>
              </a:rPr>
              <a:t>t</a:t>
            </a:r>
            <a:r>
              <a:rPr lang="en-US" sz="900" dirty="0">
                <a:latin typeface="Arial"/>
                <a:cs typeface="Arial"/>
              </a:rPr>
              <a:t>i</a:t>
            </a:r>
            <a:r>
              <a:rPr lang="en-US" sz="900" spc="-9" dirty="0">
                <a:latin typeface="Arial"/>
                <a:cs typeface="Arial"/>
              </a:rPr>
              <a:t>c</a:t>
            </a:r>
            <a:r>
              <a:rPr lang="en-US" sz="900" dirty="0">
                <a:latin typeface="Arial"/>
                <a:cs typeface="Arial"/>
              </a:rPr>
              <a:t>ally </a:t>
            </a:r>
            <a:r>
              <a:rPr lang="en-US" sz="900" spc="4" dirty="0">
                <a:latin typeface="Arial"/>
                <a:cs typeface="Arial"/>
              </a:rPr>
              <a:t>s</a:t>
            </a:r>
            <a:r>
              <a:rPr lang="en-US" sz="900" dirty="0">
                <a:latin typeface="Arial"/>
                <a:cs typeface="Arial"/>
              </a:rPr>
              <a:t>ig</a:t>
            </a:r>
            <a:r>
              <a:rPr lang="en-US" sz="900" spc="-9" dirty="0">
                <a:latin typeface="Arial"/>
                <a:cs typeface="Arial"/>
              </a:rPr>
              <a:t>n</a:t>
            </a:r>
            <a:r>
              <a:rPr lang="en-US" sz="900" dirty="0">
                <a:latin typeface="Arial"/>
                <a:cs typeface="Arial"/>
              </a:rPr>
              <a:t>if</a:t>
            </a:r>
            <a:r>
              <a:rPr lang="en-US" sz="900" spc="-9" dirty="0">
                <a:latin typeface="Arial"/>
                <a:cs typeface="Arial"/>
              </a:rPr>
              <a:t>i</a:t>
            </a:r>
            <a:r>
              <a:rPr lang="en-US" sz="900" spc="4" dirty="0">
                <a:latin typeface="Arial"/>
                <a:cs typeface="Arial"/>
              </a:rPr>
              <a:t>c</a:t>
            </a:r>
            <a:r>
              <a:rPr lang="en-US" sz="900" dirty="0">
                <a:latin typeface="Arial"/>
                <a:cs typeface="Arial"/>
              </a:rPr>
              <a:t>an</a:t>
            </a:r>
            <a:r>
              <a:rPr lang="en-US" sz="900" spc="-9" dirty="0">
                <a:latin typeface="Arial"/>
                <a:cs typeface="Arial"/>
              </a:rPr>
              <a:t>t</a:t>
            </a:r>
            <a:r>
              <a:rPr lang="en-US" sz="900" dirty="0">
                <a:latin typeface="Arial"/>
                <a:cs typeface="Arial"/>
              </a:rPr>
              <a:t>, are</a:t>
            </a:r>
            <a:r>
              <a:rPr lang="en-US" sz="900" spc="-9" dirty="0">
                <a:latin typeface="Arial"/>
                <a:cs typeface="Arial"/>
              </a:rPr>
              <a:t> </a:t>
            </a:r>
            <a:r>
              <a:rPr lang="en-US" sz="900" dirty="0">
                <a:latin typeface="Arial"/>
                <a:cs typeface="Arial"/>
              </a:rPr>
              <a:t>eq</a:t>
            </a:r>
            <a:r>
              <a:rPr lang="en-US" sz="900" spc="-9" dirty="0">
                <a:latin typeface="Arial"/>
                <a:cs typeface="Arial"/>
              </a:rPr>
              <a:t>u</a:t>
            </a:r>
            <a:r>
              <a:rPr lang="en-US" sz="900" dirty="0">
                <a:latin typeface="Arial"/>
                <a:cs typeface="Arial"/>
              </a:rPr>
              <a:t>al </a:t>
            </a:r>
            <a:r>
              <a:rPr lang="en-US" sz="900" spc="-9" dirty="0">
                <a:latin typeface="Arial"/>
                <a:cs typeface="Arial"/>
              </a:rPr>
              <a:t>t</a:t>
            </a:r>
            <a:r>
              <a:rPr lang="en-US" sz="900" dirty="0">
                <a:latin typeface="Arial"/>
                <a:cs typeface="Arial"/>
              </a:rPr>
              <a:t>o or</a:t>
            </a:r>
            <a:r>
              <a:rPr lang="en-US" sz="900" spc="-9" dirty="0">
                <a:latin typeface="Arial"/>
                <a:cs typeface="Arial"/>
              </a:rPr>
              <a:t> </a:t>
            </a:r>
            <a:r>
              <a:rPr lang="en-US" sz="900" dirty="0">
                <a:latin typeface="Arial"/>
                <a:cs typeface="Arial"/>
              </a:rPr>
              <a:t>lar</a:t>
            </a:r>
            <a:r>
              <a:rPr lang="en-US" sz="900" spc="-9" dirty="0">
                <a:latin typeface="Arial"/>
                <a:cs typeface="Arial"/>
              </a:rPr>
              <a:t>g</a:t>
            </a:r>
            <a:r>
              <a:rPr lang="en-US" sz="900" dirty="0">
                <a:latin typeface="Arial"/>
                <a:cs typeface="Arial"/>
              </a:rPr>
              <a:t>er than</a:t>
            </a:r>
            <a:r>
              <a:rPr lang="en-US" sz="900" spc="-9" dirty="0">
                <a:latin typeface="Arial"/>
                <a:cs typeface="Arial"/>
              </a:rPr>
              <a:t> </a:t>
            </a:r>
            <a:r>
              <a:rPr lang="en-US" sz="900" dirty="0">
                <a:latin typeface="Arial"/>
                <a:cs typeface="Arial"/>
              </a:rPr>
              <a:t>1</a:t>
            </a:r>
            <a:r>
              <a:rPr lang="en-US" sz="900" spc="-9" dirty="0">
                <a:latin typeface="Arial"/>
                <a:cs typeface="Arial"/>
              </a:rPr>
              <a:t>0</a:t>
            </a:r>
            <a:r>
              <a:rPr lang="en-US" sz="900" dirty="0">
                <a:latin typeface="Arial"/>
                <a:cs typeface="Arial"/>
              </a:rPr>
              <a:t>%, a</a:t>
            </a:r>
            <a:r>
              <a:rPr lang="en-US" sz="900" spc="-9" dirty="0">
                <a:latin typeface="Arial"/>
                <a:cs typeface="Arial"/>
              </a:rPr>
              <a:t>n</a:t>
            </a:r>
            <a:r>
              <a:rPr lang="en-US" sz="900" dirty="0">
                <a:latin typeface="Arial"/>
                <a:cs typeface="Arial"/>
              </a:rPr>
              <a:t>d fa</a:t>
            </a:r>
            <a:r>
              <a:rPr lang="en-US" sz="900" spc="-9" dirty="0">
                <a:latin typeface="Arial"/>
                <a:cs typeface="Arial"/>
              </a:rPr>
              <a:t>v</a:t>
            </a:r>
            <a:r>
              <a:rPr lang="en-US" sz="900" dirty="0">
                <a:latin typeface="Arial"/>
                <a:cs typeface="Arial"/>
              </a:rPr>
              <a:t>or </a:t>
            </a:r>
            <a:r>
              <a:rPr lang="en-US" sz="900" spc="-9" dirty="0">
                <a:latin typeface="Arial"/>
                <a:cs typeface="Arial"/>
              </a:rPr>
              <a:t>t</a:t>
            </a:r>
            <a:r>
              <a:rPr lang="en-US" sz="900" dirty="0">
                <a:latin typeface="Arial"/>
                <a:cs typeface="Arial"/>
              </a:rPr>
              <a:t>he</a:t>
            </a:r>
            <a:r>
              <a:rPr lang="en-US" sz="900" spc="13" dirty="0">
                <a:latin typeface="Arial"/>
                <a:cs typeface="Arial"/>
              </a:rPr>
              <a:t> </a:t>
            </a:r>
            <a:r>
              <a:rPr lang="en-US" sz="900" spc="4" dirty="0">
                <a:latin typeface="Arial"/>
                <a:cs typeface="Arial"/>
              </a:rPr>
              <a:t>s</a:t>
            </a:r>
            <a:r>
              <a:rPr lang="en-US" sz="900" dirty="0">
                <a:latin typeface="Arial"/>
                <a:cs typeface="Arial"/>
              </a:rPr>
              <a:t>e</a:t>
            </a:r>
            <a:r>
              <a:rPr lang="en-US" sz="900" spc="-9" dirty="0">
                <a:latin typeface="Arial"/>
                <a:cs typeface="Arial"/>
              </a:rPr>
              <a:t>l</a:t>
            </a:r>
            <a:r>
              <a:rPr lang="en-US" sz="900" dirty="0">
                <a:latin typeface="Arial"/>
                <a:cs typeface="Arial"/>
              </a:rPr>
              <a:t>e</a:t>
            </a:r>
            <a:r>
              <a:rPr lang="en-US" sz="900" spc="4" dirty="0">
                <a:latin typeface="Arial"/>
                <a:cs typeface="Arial"/>
              </a:rPr>
              <a:t>c</a:t>
            </a:r>
            <a:r>
              <a:rPr lang="en-US" sz="900" dirty="0">
                <a:latin typeface="Arial"/>
                <a:cs typeface="Arial"/>
              </a:rPr>
              <a:t>t</a:t>
            </a:r>
            <a:r>
              <a:rPr lang="en-US" sz="900" spc="-9" dirty="0">
                <a:latin typeface="Arial"/>
                <a:cs typeface="Arial"/>
              </a:rPr>
              <a:t>e</a:t>
            </a:r>
            <a:r>
              <a:rPr lang="en-US" sz="900" dirty="0">
                <a:latin typeface="Arial"/>
                <a:cs typeface="Arial"/>
              </a:rPr>
              <a:t>d</a:t>
            </a:r>
            <a:r>
              <a:rPr lang="en-US" sz="900" spc="4" dirty="0">
                <a:latin typeface="Arial"/>
                <a:cs typeface="Arial"/>
              </a:rPr>
              <a:t> </a:t>
            </a:r>
            <a:r>
              <a:rPr lang="en-US" sz="900" dirty="0">
                <a:latin typeface="Arial"/>
                <a:cs typeface="Arial"/>
              </a:rPr>
              <a:t>gr</a:t>
            </a:r>
            <a:r>
              <a:rPr lang="en-US" sz="900" spc="-9" dirty="0">
                <a:latin typeface="Arial"/>
                <a:cs typeface="Arial"/>
              </a:rPr>
              <a:t>o</a:t>
            </a:r>
            <a:r>
              <a:rPr lang="en-US" sz="900" dirty="0">
                <a:latin typeface="Arial"/>
                <a:cs typeface="Arial"/>
              </a:rPr>
              <a:t>up.</a:t>
            </a:r>
          </a:p>
          <a:p>
            <a:pPr marL="429119" marR="354213" indent="-209044">
              <a:buFont typeface="Symbol"/>
              <a:buChar char=""/>
              <a:tabLst>
                <a:tab pos="429119" algn="l"/>
              </a:tabLst>
            </a:pPr>
            <a:r>
              <a:rPr lang="en-US" sz="900" b="1" dirty="0">
                <a:latin typeface="Arial"/>
                <a:cs typeface="Arial"/>
              </a:rPr>
              <a:t>Same</a:t>
            </a:r>
            <a:r>
              <a:rPr lang="en-US" sz="900" b="1" spc="4" dirty="0">
                <a:latin typeface="Arial"/>
                <a:cs typeface="Arial"/>
              </a:rPr>
              <a:t> </a:t>
            </a:r>
            <a:r>
              <a:rPr lang="en-US" sz="900" dirty="0">
                <a:latin typeface="Arial"/>
                <a:cs typeface="Arial"/>
              </a:rPr>
              <a:t>= </a:t>
            </a:r>
            <a:r>
              <a:rPr lang="en-US" sz="900" spc="-13" dirty="0">
                <a:latin typeface="Arial"/>
                <a:cs typeface="Arial"/>
              </a:rPr>
              <a:t>P</a:t>
            </a:r>
            <a:r>
              <a:rPr lang="en-US" sz="900" dirty="0">
                <a:latin typeface="Arial"/>
                <a:cs typeface="Arial"/>
              </a:rPr>
              <a:t>op</a:t>
            </a:r>
            <a:r>
              <a:rPr lang="en-US" sz="900" spc="-9" dirty="0">
                <a:latin typeface="Arial"/>
                <a:cs typeface="Arial"/>
              </a:rPr>
              <a:t>u</a:t>
            </a:r>
            <a:r>
              <a:rPr lang="en-US" sz="900" dirty="0">
                <a:latin typeface="Arial"/>
                <a:cs typeface="Arial"/>
              </a:rPr>
              <a:t>lat</a:t>
            </a:r>
            <a:r>
              <a:rPr lang="en-US" sz="900" spc="-9" dirty="0">
                <a:latin typeface="Arial"/>
                <a:cs typeface="Arial"/>
              </a:rPr>
              <a:t>i</a:t>
            </a:r>
            <a:r>
              <a:rPr lang="en-US" sz="900" dirty="0">
                <a:latin typeface="Arial"/>
                <a:cs typeface="Arial"/>
              </a:rPr>
              <a:t>on </a:t>
            </a:r>
            <a:r>
              <a:rPr lang="en-US" sz="900" spc="-9" dirty="0">
                <a:latin typeface="Arial"/>
                <a:cs typeface="Arial"/>
              </a:rPr>
              <a:t>a</a:t>
            </a:r>
            <a:r>
              <a:rPr lang="en-US" sz="900" dirty="0">
                <a:latin typeface="Arial"/>
                <a:cs typeface="Arial"/>
              </a:rPr>
              <a:t>nd r</a:t>
            </a:r>
            <a:r>
              <a:rPr lang="en-US" sz="900" spc="-9" dirty="0">
                <a:latin typeface="Arial"/>
                <a:cs typeface="Arial"/>
              </a:rPr>
              <a:t>e</a:t>
            </a:r>
            <a:r>
              <a:rPr lang="en-US" sz="900" dirty="0">
                <a:latin typeface="Arial"/>
                <a:cs typeface="Arial"/>
              </a:rPr>
              <a:t>fer</a:t>
            </a:r>
            <a:r>
              <a:rPr lang="en-US" sz="900" spc="-9" dirty="0">
                <a:latin typeface="Arial"/>
                <a:cs typeface="Arial"/>
              </a:rPr>
              <a:t>e</a:t>
            </a:r>
            <a:r>
              <a:rPr lang="en-US" sz="900" dirty="0">
                <a:latin typeface="Arial"/>
                <a:cs typeface="Arial"/>
              </a:rPr>
              <a:t>n</a:t>
            </a:r>
            <a:r>
              <a:rPr lang="en-US" sz="900" spc="4" dirty="0">
                <a:latin typeface="Arial"/>
                <a:cs typeface="Arial"/>
              </a:rPr>
              <a:t>c</a:t>
            </a:r>
            <a:r>
              <a:rPr lang="en-US" sz="900" dirty="0">
                <a:latin typeface="Arial"/>
                <a:cs typeface="Arial"/>
              </a:rPr>
              <a:t>e</a:t>
            </a:r>
            <a:r>
              <a:rPr lang="en-US" sz="900" spc="-9" dirty="0">
                <a:latin typeface="Arial"/>
                <a:cs typeface="Arial"/>
              </a:rPr>
              <a:t> </a:t>
            </a:r>
            <a:r>
              <a:rPr lang="en-US" sz="900" dirty="0">
                <a:latin typeface="Arial"/>
                <a:cs typeface="Arial"/>
              </a:rPr>
              <a:t>group</a:t>
            </a:r>
            <a:r>
              <a:rPr lang="en-US" sz="900" spc="-9" dirty="0">
                <a:latin typeface="Arial"/>
                <a:cs typeface="Arial"/>
              </a:rPr>
              <a:t> </a:t>
            </a:r>
            <a:r>
              <a:rPr lang="en-US" sz="900" dirty="0">
                <a:latin typeface="Arial"/>
                <a:cs typeface="Arial"/>
              </a:rPr>
              <a:t>re</a:t>
            </a:r>
            <a:r>
              <a:rPr lang="en-US" sz="900" spc="-9" dirty="0">
                <a:latin typeface="Arial"/>
                <a:cs typeface="Arial"/>
              </a:rPr>
              <a:t>c</a:t>
            </a:r>
            <a:r>
              <a:rPr lang="en-US" sz="900" dirty="0">
                <a:latin typeface="Arial"/>
                <a:cs typeface="Arial"/>
              </a:rPr>
              <a:t>ei</a:t>
            </a:r>
            <a:r>
              <a:rPr lang="en-US" sz="900" spc="-9" dirty="0">
                <a:latin typeface="Arial"/>
                <a:cs typeface="Arial"/>
              </a:rPr>
              <a:t>v</a:t>
            </a:r>
            <a:r>
              <a:rPr lang="en-US" sz="900" dirty="0">
                <a:latin typeface="Arial"/>
                <a:cs typeface="Arial"/>
              </a:rPr>
              <a:t>ed </a:t>
            </a:r>
            <a:r>
              <a:rPr lang="en-US" sz="900" spc="-9" dirty="0">
                <a:latin typeface="Arial"/>
                <a:cs typeface="Arial"/>
              </a:rPr>
              <a:t>a</a:t>
            </a:r>
            <a:r>
              <a:rPr lang="en-US" sz="900" dirty="0">
                <a:latin typeface="Arial"/>
                <a:cs typeface="Arial"/>
              </a:rPr>
              <a:t>bo</a:t>
            </a:r>
            <a:r>
              <a:rPr lang="en-US" sz="900" spc="-9" dirty="0">
                <a:latin typeface="Arial"/>
                <a:cs typeface="Arial"/>
              </a:rPr>
              <a:t>u</a:t>
            </a:r>
            <a:r>
              <a:rPr lang="en-US" sz="900" dirty="0">
                <a:latin typeface="Arial"/>
                <a:cs typeface="Arial"/>
              </a:rPr>
              <a:t>t the</a:t>
            </a:r>
            <a:r>
              <a:rPr lang="en-US" sz="900" spc="-18" dirty="0">
                <a:latin typeface="Arial"/>
                <a:cs typeface="Arial"/>
              </a:rPr>
              <a:t> </a:t>
            </a:r>
            <a:r>
              <a:rPr lang="en-US" sz="900" spc="4" dirty="0">
                <a:latin typeface="Arial"/>
                <a:cs typeface="Arial"/>
              </a:rPr>
              <a:t>s</a:t>
            </a:r>
            <a:r>
              <a:rPr lang="en-US" sz="900" dirty="0">
                <a:latin typeface="Arial"/>
                <a:cs typeface="Arial"/>
              </a:rPr>
              <a:t>a</a:t>
            </a:r>
            <a:r>
              <a:rPr lang="en-US" sz="900" spc="-9" dirty="0">
                <a:latin typeface="Arial"/>
                <a:cs typeface="Arial"/>
              </a:rPr>
              <a:t>m</a:t>
            </a:r>
            <a:r>
              <a:rPr lang="en-US" sz="900" dirty="0">
                <a:latin typeface="Arial"/>
                <a:cs typeface="Arial"/>
              </a:rPr>
              <a:t>e q</a:t>
            </a:r>
            <a:r>
              <a:rPr lang="en-US" sz="900" spc="-9" dirty="0">
                <a:latin typeface="Arial"/>
                <a:cs typeface="Arial"/>
              </a:rPr>
              <a:t>u</a:t>
            </a:r>
            <a:r>
              <a:rPr lang="en-US" sz="900" dirty="0">
                <a:latin typeface="Arial"/>
                <a:cs typeface="Arial"/>
              </a:rPr>
              <a:t>ality</a:t>
            </a:r>
            <a:r>
              <a:rPr lang="en-US" sz="900" spc="-4" dirty="0">
                <a:latin typeface="Arial"/>
                <a:cs typeface="Arial"/>
              </a:rPr>
              <a:t> </a:t>
            </a:r>
            <a:r>
              <a:rPr lang="en-US" sz="900" spc="-9" dirty="0">
                <a:latin typeface="Arial"/>
                <a:cs typeface="Arial"/>
              </a:rPr>
              <a:t>o</a:t>
            </a:r>
            <a:r>
              <a:rPr lang="en-US" sz="900" dirty="0">
                <a:latin typeface="Arial"/>
                <a:cs typeface="Arial"/>
              </a:rPr>
              <a:t>f </a:t>
            </a:r>
            <a:r>
              <a:rPr lang="en-US" sz="900" spc="4" dirty="0">
                <a:latin typeface="Arial"/>
                <a:cs typeface="Arial"/>
              </a:rPr>
              <a:t>c</a:t>
            </a:r>
            <a:r>
              <a:rPr lang="en-US" sz="900" spc="-9" dirty="0">
                <a:latin typeface="Arial"/>
                <a:cs typeface="Arial"/>
              </a:rPr>
              <a:t>a</a:t>
            </a:r>
            <a:r>
              <a:rPr lang="en-US" sz="900" dirty="0">
                <a:latin typeface="Arial"/>
                <a:cs typeface="Arial"/>
              </a:rPr>
              <a:t>re. Di</a:t>
            </a:r>
            <a:r>
              <a:rPr lang="en-US" sz="900" spc="-9" dirty="0">
                <a:latin typeface="Arial"/>
                <a:cs typeface="Arial"/>
              </a:rPr>
              <a:t>f</a:t>
            </a:r>
            <a:r>
              <a:rPr lang="en-US" sz="900" dirty="0">
                <a:latin typeface="Arial"/>
                <a:cs typeface="Arial"/>
              </a:rPr>
              <a:t>fere</a:t>
            </a:r>
            <a:r>
              <a:rPr lang="en-US" sz="900" spc="-9" dirty="0">
                <a:latin typeface="Arial"/>
                <a:cs typeface="Arial"/>
              </a:rPr>
              <a:t>nc</a:t>
            </a:r>
            <a:r>
              <a:rPr lang="en-US" sz="900" dirty="0">
                <a:latin typeface="Arial"/>
                <a:cs typeface="Arial"/>
              </a:rPr>
              <a:t>es</a:t>
            </a:r>
            <a:r>
              <a:rPr lang="en-US" sz="900" spc="4" dirty="0">
                <a:latin typeface="Arial"/>
                <a:cs typeface="Arial"/>
              </a:rPr>
              <a:t> </a:t>
            </a:r>
            <a:r>
              <a:rPr lang="en-US" sz="900" dirty="0">
                <a:latin typeface="Arial"/>
                <a:cs typeface="Arial"/>
              </a:rPr>
              <a:t>a</a:t>
            </a:r>
            <a:r>
              <a:rPr lang="en-US" sz="900" spc="-13" dirty="0">
                <a:latin typeface="Arial"/>
                <a:cs typeface="Arial"/>
              </a:rPr>
              <a:t>r</a:t>
            </a:r>
            <a:r>
              <a:rPr lang="en-US" sz="900" dirty="0">
                <a:latin typeface="Arial"/>
                <a:cs typeface="Arial"/>
              </a:rPr>
              <a:t>e not </a:t>
            </a:r>
            <a:r>
              <a:rPr lang="en-US" sz="900" spc="4" dirty="0">
                <a:latin typeface="Arial"/>
                <a:cs typeface="Arial"/>
              </a:rPr>
              <a:t>s</a:t>
            </a:r>
            <a:r>
              <a:rPr lang="en-US" sz="900" dirty="0">
                <a:latin typeface="Arial"/>
                <a:cs typeface="Arial"/>
              </a:rPr>
              <a:t>tat</a:t>
            </a:r>
            <a:r>
              <a:rPr lang="en-US" sz="900" spc="-9" dirty="0">
                <a:latin typeface="Arial"/>
                <a:cs typeface="Arial"/>
              </a:rPr>
              <a:t>i</a:t>
            </a:r>
            <a:r>
              <a:rPr lang="en-US" sz="900" spc="4" dirty="0">
                <a:latin typeface="Arial"/>
                <a:cs typeface="Arial"/>
              </a:rPr>
              <a:t>s</a:t>
            </a:r>
            <a:r>
              <a:rPr lang="en-US" sz="900" dirty="0">
                <a:latin typeface="Arial"/>
                <a:cs typeface="Arial"/>
              </a:rPr>
              <a:t>t</a:t>
            </a:r>
            <a:r>
              <a:rPr lang="en-US" sz="900" spc="-9" dirty="0">
                <a:latin typeface="Arial"/>
                <a:cs typeface="Arial"/>
              </a:rPr>
              <a:t>i</a:t>
            </a:r>
            <a:r>
              <a:rPr lang="en-US" sz="900" spc="4" dirty="0">
                <a:latin typeface="Arial"/>
                <a:cs typeface="Arial"/>
              </a:rPr>
              <a:t>c</a:t>
            </a:r>
            <a:r>
              <a:rPr lang="en-US" sz="900" spc="-9" dirty="0">
                <a:latin typeface="Arial"/>
                <a:cs typeface="Arial"/>
              </a:rPr>
              <a:t>a</a:t>
            </a:r>
            <a:r>
              <a:rPr lang="en-US" sz="900" dirty="0">
                <a:latin typeface="Arial"/>
                <a:cs typeface="Arial"/>
              </a:rPr>
              <a:t>lly</a:t>
            </a:r>
            <a:r>
              <a:rPr lang="en-US" sz="900" spc="-9" dirty="0">
                <a:latin typeface="Arial"/>
                <a:cs typeface="Arial"/>
              </a:rPr>
              <a:t> </a:t>
            </a:r>
            <a:r>
              <a:rPr lang="en-US" sz="900" spc="4" dirty="0">
                <a:latin typeface="Arial"/>
                <a:cs typeface="Arial"/>
              </a:rPr>
              <a:t>s</a:t>
            </a:r>
            <a:r>
              <a:rPr lang="en-US" sz="900" spc="-9" dirty="0">
                <a:latin typeface="Arial"/>
                <a:cs typeface="Arial"/>
              </a:rPr>
              <a:t>i</a:t>
            </a:r>
            <a:r>
              <a:rPr lang="en-US" sz="900" dirty="0">
                <a:latin typeface="Arial"/>
                <a:cs typeface="Arial"/>
              </a:rPr>
              <a:t>gni</a:t>
            </a:r>
            <a:r>
              <a:rPr lang="en-US" sz="900" spc="-9" dirty="0">
                <a:latin typeface="Arial"/>
                <a:cs typeface="Arial"/>
              </a:rPr>
              <a:t>f</a:t>
            </a:r>
            <a:r>
              <a:rPr lang="en-US" sz="900" dirty="0">
                <a:latin typeface="Arial"/>
                <a:cs typeface="Arial"/>
              </a:rPr>
              <a:t>i</a:t>
            </a:r>
            <a:r>
              <a:rPr lang="en-US" sz="900" spc="-9" dirty="0">
                <a:latin typeface="Arial"/>
                <a:cs typeface="Arial"/>
              </a:rPr>
              <a:t>c</a:t>
            </a:r>
            <a:r>
              <a:rPr lang="en-US" sz="900" dirty="0">
                <a:latin typeface="Arial"/>
                <a:cs typeface="Arial"/>
              </a:rPr>
              <a:t>ant or</a:t>
            </a:r>
            <a:r>
              <a:rPr lang="en-US" sz="900" spc="4" dirty="0">
                <a:latin typeface="Arial"/>
                <a:cs typeface="Arial"/>
              </a:rPr>
              <a:t> </a:t>
            </a:r>
            <a:r>
              <a:rPr lang="en-US" sz="900" dirty="0">
                <a:latin typeface="Arial"/>
                <a:cs typeface="Arial"/>
              </a:rPr>
              <a:t>are</a:t>
            </a:r>
            <a:r>
              <a:rPr lang="en-US" sz="900" spc="-9" dirty="0">
                <a:latin typeface="Arial"/>
                <a:cs typeface="Arial"/>
              </a:rPr>
              <a:t> s</a:t>
            </a:r>
            <a:r>
              <a:rPr lang="en-US" sz="900" spc="4" dirty="0">
                <a:latin typeface="Arial"/>
                <a:cs typeface="Arial"/>
              </a:rPr>
              <a:t>m</a:t>
            </a:r>
            <a:r>
              <a:rPr lang="en-US" sz="900" dirty="0">
                <a:latin typeface="Arial"/>
                <a:cs typeface="Arial"/>
              </a:rPr>
              <a:t>al</a:t>
            </a:r>
            <a:r>
              <a:rPr lang="en-US" sz="900" spc="-9" dirty="0">
                <a:latin typeface="Arial"/>
                <a:cs typeface="Arial"/>
              </a:rPr>
              <a:t>l</a:t>
            </a:r>
            <a:r>
              <a:rPr lang="en-US" sz="900" dirty="0">
                <a:latin typeface="Arial"/>
                <a:cs typeface="Arial"/>
              </a:rPr>
              <a:t>er t</a:t>
            </a:r>
            <a:r>
              <a:rPr lang="en-US" sz="900" spc="-9" dirty="0">
                <a:latin typeface="Arial"/>
                <a:cs typeface="Arial"/>
              </a:rPr>
              <a:t>h</a:t>
            </a:r>
            <a:r>
              <a:rPr lang="en-US" sz="900" dirty="0">
                <a:latin typeface="Arial"/>
                <a:cs typeface="Arial"/>
              </a:rPr>
              <a:t>an </a:t>
            </a:r>
            <a:r>
              <a:rPr lang="en-US" sz="900" spc="-9" dirty="0">
                <a:latin typeface="Arial"/>
                <a:cs typeface="Arial"/>
              </a:rPr>
              <a:t>1</a:t>
            </a:r>
            <a:r>
              <a:rPr lang="en-US" sz="900" dirty="0">
                <a:latin typeface="Arial"/>
                <a:cs typeface="Arial"/>
              </a:rPr>
              <a:t>0%.</a:t>
            </a:r>
          </a:p>
          <a:p>
            <a:pPr marL="429119" marR="365826" indent="-209044">
              <a:spcAft>
                <a:spcPts val="1097"/>
              </a:spcAft>
              <a:buFont typeface="Symbol"/>
              <a:buChar char=""/>
              <a:tabLst>
                <a:tab pos="429119" algn="l"/>
              </a:tabLst>
            </a:pPr>
            <a:r>
              <a:rPr lang="en-US" sz="900" b="1" dirty="0">
                <a:latin typeface="Arial"/>
                <a:cs typeface="Arial"/>
              </a:rPr>
              <a:t>Worse</a:t>
            </a:r>
            <a:r>
              <a:rPr lang="en-US" sz="900" b="1" spc="4" dirty="0">
                <a:latin typeface="Arial"/>
                <a:cs typeface="Arial"/>
              </a:rPr>
              <a:t> </a:t>
            </a:r>
            <a:r>
              <a:rPr lang="en-US" sz="900" dirty="0">
                <a:latin typeface="Arial"/>
                <a:cs typeface="Arial"/>
              </a:rPr>
              <a:t>= </a:t>
            </a:r>
            <a:r>
              <a:rPr lang="en-US" sz="900" spc="-13" dirty="0">
                <a:latin typeface="Arial"/>
                <a:cs typeface="Arial"/>
              </a:rPr>
              <a:t>P</a:t>
            </a:r>
            <a:r>
              <a:rPr lang="en-US" sz="900" dirty="0">
                <a:latin typeface="Arial"/>
                <a:cs typeface="Arial"/>
              </a:rPr>
              <a:t>opu</a:t>
            </a:r>
            <a:r>
              <a:rPr lang="en-US" sz="900" spc="-9" dirty="0">
                <a:latin typeface="Arial"/>
                <a:cs typeface="Arial"/>
              </a:rPr>
              <a:t>l</a:t>
            </a:r>
            <a:r>
              <a:rPr lang="en-US" sz="900" dirty="0">
                <a:latin typeface="Arial"/>
                <a:cs typeface="Arial"/>
              </a:rPr>
              <a:t>at</a:t>
            </a:r>
            <a:r>
              <a:rPr lang="en-US" sz="900" spc="-9" dirty="0">
                <a:latin typeface="Arial"/>
                <a:cs typeface="Arial"/>
              </a:rPr>
              <a:t>i</a:t>
            </a:r>
            <a:r>
              <a:rPr lang="en-US" sz="900" dirty="0">
                <a:latin typeface="Arial"/>
                <a:cs typeface="Arial"/>
              </a:rPr>
              <a:t>on r</a:t>
            </a:r>
            <a:r>
              <a:rPr lang="en-US" sz="900" spc="-9" dirty="0">
                <a:latin typeface="Arial"/>
                <a:cs typeface="Arial"/>
              </a:rPr>
              <a:t>e</a:t>
            </a:r>
            <a:r>
              <a:rPr lang="en-US" sz="900" spc="4" dirty="0">
                <a:latin typeface="Arial"/>
                <a:cs typeface="Arial"/>
              </a:rPr>
              <a:t>c</a:t>
            </a:r>
            <a:r>
              <a:rPr lang="en-US" sz="900" dirty="0">
                <a:latin typeface="Arial"/>
                <a:cs typeface="Arial"/>
              </a:rPr>
              <a:t>ei</a:t>
            </a:r>
            <a:r>
              <a:rPr lang="en-US" sz="900" spc="-9" dirty="0">
                <a:latin typeface="Arial"/>
                <a:cs typeface="Arial"/>
              </a:rPr>
              <a:t>v</a:t>
            </a:r>
            <a:r>
              <a:rPr lang="en-US" sz="900" dirty="0">
                <a:latin typeface="Arial"/>
                <a:cs typeface="Arial"/>
              </a:rPr>
              <a:t>ed</a:t>
            </a:r>
            <a:r>
              <a:rPr lang="en-US" sz="900" spc="-18" dirty="0">
                <a:latin typeface="Arial"/>
                <a:cs typeface="Arial"/>
              </a:rPr>
              <a:t> </a:t>
            </a:r>
            <a:r>
              <a:rPr lang="en-US" sz="900" spc="-13" dirty="0">
                <a:latin typeface="Arial"/>
                <a:cs typeface="Arial"/>
              </a:rPr>
              <a:t>w</a:t>
            </a:r>
            <a:r>
              <a:rPr lang="en-US" sz="900" dirty="0">
                <a:latin typeface="Arial"/>
                <a:cs typeface="Arial"/>
              </a:rPr>
              <a:t>or</a:t>
            </a:r>
            <a:r>
              <a:rPr lang="en-US" sz="900" spc="4" dirty="0">
                <a:latin typeface="Arial"/>
                <a:cs typeface="Arial"/>
              </a:rPr>
              <a:t>s</a:t>
            </a:r>
            <a:r>
              <a:rPr lang="en-US" sz="900" dirty="0">
                <a:latin typeface="Arial"/>
                <a:cs typeface="Arial"/>
              </a:rPr>
              <a:t>e qua</a:t>
            </a:r>
            <a:r>
              <a:rPr lang="en-US" sz="900" spc="-9" dirty="0">
                <a:latin typeface="Arial"/>
                <a:cs typeface="Arial"/>
              </a:rPr>
              <a:t>l</a:t>
            </a:r>
            <a:r>
              <a:rPr lang="en-US" sz="900" dirty="0">
                <a:latin typeface="Arial"/>
                <a:cs typeface="Arial"/>
              </a:rPr>
              <a:t>ity</a:t>
            </a:r>
            <a:r>
              <a:rPr lang="en-US" sz="900" spc="-4" dirty="0">
                <a:latin typeface="Arial"/>
                <a:cs typeface="Arial"/>
              </a:rPr>
              <a:t> </a:t>
            </a:r>
            <a:r>
              <a:rPr lang="en-US" sz="900" dirty="0">
                <a:latin typeface="Arial"/>
                <a:cs typeface="Arial"/>
              </a:rPr>
              <a:t>of</a:t>
            </a:r>
            <a:r>
              <a:rPr lang="en-US" sz="900" spc="-9" dirty="0">
                <a:latin typeface="Arial"/>
                <a:cs typeface="Arial"/>
              </a:rPr>
              <a:t> </a:t>
            </a:r>
            <a:r>
              <a:rPr lang="en-US" sz="900" spc="4" dirty="0">
                <a:latin typeface="Arial"/>
                <a:cs typeface="Arial"/>
              </a:rPr>
              <a:t>c</a:t>
            </a:r>
            <a:r>
              <a:rPr lang="en-US" sz="900" dirty="0">
                <a:latin typeface="Arial"/>
                <a:cs typeface="Arial"/>
              </a:rPr>
              <a:t>are </a:t>
            </a:r>
            <a:r>
              <a:rPr lang="en-US" sz="900" spc="-9" dirty="0">
                <a:latin typeface="Arial"/>
                <a:cs typeface="Arial"/>
              </a:rPr>
              <a:t>t</a:t>
            </a:r>
            <a:r>
              <a:rPr lang="en-US" sz="900" dirty="0">
                <a:latin typeface="Arial"/>
                <a:cs typeface="Arial"/>
              </a:rPr>
              <a:t>han </a:t>
            </a:r>
            <a:r>
              <a:rPr lang="en-US" sz="900" spc="-9" dirty="0">
                <a:latin typeface="Arial"/>
                <a:cs typeface="Arial"/>
              </a:rPr>
              <a:t>r</a:t>
            </a:r>
            <a:r>
              <a:rPr lang="en-US" sz="900" dirty="0">
                <a:latin typeface="Arial"/>
                <a:cs typeface="Arial"/>
              </a:rPr>
              <a:t>ef</a:t>
            </a:r>
            <a:r>
              <a:rPr lang="en-US" sz="900" spc="-9" dirty="0">
                <a:latin typeface="Arial"/>
                <a:cs typeface="Arial"/>
              </a:rPr>
              <a:t>e</a:t>
            </a:r>
            <a:r>
              <a:rPr lang="en-US" sz="900" dirty="0">
                <a:latin typeface="Arial"/>
                <a:cs typeface="Arial"/>
              </a:rPr>
              <a:t>ren</a:t>
            </a:r>
            <a:r>
              <a:rPr lang="en-US" sz="900" spc="4" dirty="0">
                <a:latin typeface="Arial"/>
                <a:cs typeface="Arial"/>
              </a:rPr>
              <a:t>c</a:t>
            </a:r>
            <a:r>
              <a:rPr lang="en-US" sz="900" dirty="0">
                <a:latin typeface="Arial"/>
                <a:cs typeface="Arial"/>
              </a:rPr>
              <a:t>e</a:t>
            </a:r>
            <a:r>
              <a:rPr lang="en-US" sz="900" spc="-9" dirty="0">
                <a:latin typeface="Arial"/>
                <a:cs typeface="Arial"/>
              </a:rPr>
              <a:t> </a:t>
            </a:r>
            <a:r>
              <a:rPr lang="en-US" sz="900" dirty="0">
                <a:latin typeface="Arial"/>
                <a:cs typeface="Arial"/>
              </a:rPr>
              <a:t>gro</a:t>
            </a:r>
            <a:r>
              <a:rPr lang="en-US" sz="900" spc="-9" dirty="0">
                <a:latin typeface="Arial"/>
                <a:cs typeface="Arial"/>
              </a:rPr>
              <a:t>u</a:t>
            </a:r>
            <a:r>
              <a:rPr lang="en-US" sz="900" dirty="0">
                <a:latin typeface="Arial"/>
                <a:cs typeface="Arial"/>
              </a:rPr>
              <a:t>p. Di</a:t>
            </a:r>
            <a:r>
              <a:rPr lang="en-US" sz="900" spc="-9" dirty="0">
                <a:latin typeface="Arial"/>
                <a:cs typeface="Arial"/>
              </a:rPr>
              <a:t>f</a:t>
            </a:r>
            <a:r>
              <a:rPr lang="en-US" sz="900" dirty="0">
                <a:latin typeface="Arial"/>
                <a:cs typeface="Arial"/>
              </a:rPr>
              <a:t>fere</a:t>
            </a:r>
            <a:r>
              <a:rPr lang="en-US" sz="900" spc="-9" dirty="0">
                <a:latin typeface="Arial"/>
                <a:cs typeface="Arial"/>
              </a:rPr>
              <a:t>n</a:t>
            </a:r>
            <a:r>
              <a:rPr lang="en-US" sz="900" spc="4" dirty="0">
                <a:latin typeface="Arial"/>
                <a:cs typeface="Arial"/>
              </a:rPr>
              <a:t>c</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dirty="0">
                <a:latin typeface="Arial"/>
                <a:cs typeface="Arial"/>
              </a:rPr>
              <a:t>are</a:t>
            </a:r>
            <a:r>
              <a:rPr lang="en-US" sz="900" spc="-9" dirty="0">
                <a:latin typeface="Arial"/>
                <a:cs typeface="Arial"/>
              </a:rPr>
              <a:t> </a:t>
            </a:r>
            <a:r>
              <a:rPr lang="en-US" sz="900" spc="-4" dirty="0">
                <a:latin typeface="Arial"/>
                <a:cs typeface="Arial"/>
              </a:rPr>
              <a:t>s</a:t>
            </a:r>
            <a:r>
              <a:rPr lang="en-US" sz="900" dirty="0">
                <a:latin typeface="Arial"/>
                <a:cs typeface="Arial"/>
              </a:rPr>
              <a:t>tat</a:t>
            </a:r>
            <a:r>
              <a:rPr lang="en-US" sz="900" spc="4" dirty="0">
                <a:latin typeface="Arial"/>
                <a:cs typeface="Arial"/>
              </a:rPr>
              <a:t>i</a:t>
            </a:r>
            <a:r>
              <a:rPr lang="en-US" sz="900" spc="-9" dirty="0">
                <a:latin typeface="Arial"/>
                <a:cs typeface="Arial"/>
              </a:rPr>
              <a:t>s</a:t>
            </a:r>
            <a:r>
              <a:rPr lang="en-US" sz="900" dirty="0">
                <a:latin typeface="Arial"/>
                <a:cs typeface="Arial"/>
              </a:rPr>
              <a:t>t</a:t>
            </a:r>
            <a:r>
              <a:rPr lang="en-US" sz="900" spc="4" dirty="0">
                <a:latin typeface="Arial"/>
                <a:cs typeface="Arial"/>
              </a:rPr>
              <a:t>i</a:t>
            </a:r>
            <a:r>
              <a:rPr lang="en-US" sz="900" spc="-9" dirty="0">
                <a:latin typeface="Arial"/>
                <a:cs typeface="Arial"/>
              </a:rPr>
              <a:t>c</a:t>
            </a:r>
            <a:r>
              <a:rPr lang="en-US" sz="900" dirty="0">
                <a:latin typeface="Arial"/>
                <a:cs typeface="Arial"/>
              </a:rPr>
              <a:t>ally </a:t>
            </a:r>
            <a:r>
              <a:rPr lang="en-US" sz="900" spc="4" dirty="0">
                <a:latin typeface="Arial"/>
                <a:cs typeface="Arial"/>
              </a:rPr>
              <a:t>s</a:t>
            </a:r>
            <a:r>
              <a:rPr lang="en-US" sz="900" dirty="0">
                <a:latin typeface="Arial"/>
                <a:cs typeface="Arial"/>
              </a:rPr>
              <a:t>ig</a:t>
            </a:r>
            <a:r>
              <a:rPr lang="en-US" sz="900" spc="-9" dirty="0">
                <a:latin typeface="Arial"/>
                <a:cs typeface="Arial"/>
              </a:rPr>
              <a:t>n</a:t>
            </a:r>
            <a:r>
              <a:rPr lang="en-US" sz="900" dirty="0">
                <a:latin typeface="Arial"/>
                <a:cs typeface="Arial"/>
              </a:rPr>
              <a:t>if</a:t>
            </a:r>
            <a:r>
              <a:rPr lang="en-US" sz="900" spc="-9" dirty="0">
                <a:latin typeface="Arial"/>
                <a:cs typeface="Arial"/>
              </a:rPr>
              <a:t>i</a:t>
            </a:r>
            <a:r>
              <a:rPr lang="en-US" sz="900" spc="4" dirty="0">
                <a:latin typeface="Arial"/>
                <a:cs typeface="Arial"/>
              </a:rPr>
              <a:t>c</a:t>
            </a:r>
            <a:r>
              <a:rPr lang="en-US" sz="900" dirty="0">
                <a:latin typeface="Arial"/>
                <a:cs typeface="Arial"/>
              </a:rPr>
              <a:t>an</a:t>
            </a:r>
            <a:r>
              <a:rPr lang="en-US" sz="900" spc="-9" dirty="0">
                <a:latin typeface="Arial"/>
                <a:cs typeface="Arial"/>
              </a:rPr>
              <a:t>t</a:t>
            </a:r>
            <a:r>
              <a:rPr lang="en-US" sz="900" dirty="0">
                <a:latin typeface="Arial"/>
                <a:cs typeface="Arial"/>
              </a:rPr>
              <a:t>, e</a:t>
            </a:r>
            <a:r>
              <a:rPr lang="en-US" sz="900" spc="-9" dirty="0">
                <a:latin typeface="Arial"/>
                <a:cs typeface="Arial"/>
              </a:rPr>
              <a:t>q</a:t>
            </a:r>
            <a:r>
              <a:rPr lang="en-US" sz="900" dirty="0">
                <a:latin typeface="Arial"/>
                <a:cs typeface="Arial"/>
              </a:rPr>
              <a:t>ual</a:t>
            </a:r>
            <a:r>
              <a:rPr lang="en-US" sz="900" spc="-9" dirty="0">
                <a:latin typeface="Arial"/>
                <a:cs typeface="Arial"/>
              </a:rPr>
              <a:t> </a:t>
            </a:r>
            <a:r>
              <a:rPr lang="en-US" sz="900" dirty="0">
                <a:latin typeface="Arial"/>
                <a:cs typeface="Arial"/>
              </a:rPr>
              <a:t>to or</a:t>
            </a:r>
            <a:r>
              <a:rPr lang="en-US" sz="900" spc="-13" dirty="0">
                <a:latin typeface="Arial"/>
                <a:cs typeface="Arial"/>
              </a:rPr>
              <a:t> </a:t>
            </a:r>
            <a:r>
              <a:rPr lang="en-US" sz="900" spc="4" dirty="0">
                <a:latin typeface="Arial"/>
                <a:cs typeface="Arial"/>
              </a:rPr>
              <a:t>l</a:t>
            </a:r>
            <a:r>
              <a:rPr lang="en-US" sz="900" dirty="0">
                <a:latin typeface="Arial"/>
                <a:cs typeface="Arial"/>
              </a:rPr>
              <a:t>ar</a:t>
            </a:r>
            <a:r>
              <a:rPr lang="en-US" sz="900" spc="-9" dirty="0">
                <a:latin typeface="Arial"/>
                <a:cs typeface="Arial"/>
              </a:rPr>
              <a:t>g</a:t>
            </a:r>
            <a:r>
              <a:rPr lang="en-US" sz="900" dirty="0">
                <a:latin typeface="Arial"/>
                <a:cs typeface="Arial"/>
              </a:rPr>
              <a:t>er </a:t>
            </a:r>
            <a:r>
              <a:rPr lang="en-US" sz="900" spc="-9" dirty="0">
                <a:latin typeface="Arial"/>
                <a:cs typeface="Arial"/>
              </a:rPr>
              <a:t>t</a:t>
            </a:r>
            <a:r>
              <a:rPr lang="en-US" sz="900" dirty="0">
                <a:latin typeface="Arial"/>
                <a:cs typeface="Arial"/>
              </a:rPr>
              <a:t>han </a:t>
            </a:r>
            <a:r>
              <a:rPr lang="en-US" sz="900" spc="-9" dirty="0">
                <a:latin typeface="Arial"/>
                <a:cs typeface="Arial"/>
              </a:rPr>
              <a:t>1</a:t>
            </a:r>
            <a:r>
              <a:rPr lang="en-US" sz="900" dirty="0">
                <a:latin typeface="Arial"/>
                <a:cs typeface="Arial"/>
              </a:rPr>
              <a:t>0%,</a:t>
            </a:r>
            <a:r>
              <a:rPr lang="en-US" sz="900" spc="-9" dirty="0">
                <a:latin typeface="Arial"/>
                <a:cs typeface="Arial"/>
              </a:rPr>
              <a:t> </a:t>
            </a:r>
            <a:r>
              <a:rPr lang="en-US" sz="900" dirty="0">
                <a:latin typeface="Arial"/>
                <a:cs typeface="Arial"/>
              </a:rPr>
              <a:t>and </a:t>
            </a:r>
            <a:r>
              <a:rPr lang="en-US" sz="900" spc="-9" dirty="0">
                <a:latin typeface="Arial"/>
                <a:cs typeface="Arial"/>
              </a:rPr>
              <a:t>f</a:t>
            </a:r>
            <a:r>
              <a:rPr lang="en-US" sz="900" dirty="0">
                <a:latin typeface="Arial"/>
                <a:cs typeface="Arial"/>
              </a:rPr>
              <a:t>a</a:t>
            </a:r>
            <a:r>
              <a:rPr lang="en-US" sz="900" spc="-9" dirty="0">
                <a:latin typeface="Arial"/>
                <a:cs typeface="Arial"/>
              </a:rPr>
              <a:t>v</a:t>
            </a:r>
            <a:r>
              <a:rPr lang="en-US" sz="900" dirty="0">
                <a:latin typeface="Arial"/>
                <a:cs typeface="Arial"/>
              </a:rPr>
              <a:t>or the</a:t>
            </a:r>
            <a:r>
              <a:rPr lang="en-US" sz="900" spc="13" dirty="0">
                <a:latin typeface="Arial"/>
                <a:cs typeface="Arial"/>
              </a:rPr>
              <a:t> </a:t>
            </a:r>
            <a:r>
              <a:rPr lang="en-US" sz="900" dirty="0">
                <a:latin typeface="Arial"/>
                <a:cs typeface="Arial"/>
              </a:rPr>
              <a:t>refe</a:t>
            </a:r>
            <a:r>
              <a:rPr lang="en-US" sz="900" spc="-13" dirty="0">
                <a:latin typeface="Arial"/>
                <a:cs typeface="Arial"/>
              </a:rPr>
              <a:t>r</a:t>
            </a:r>
            <a:r>
              <a:rPr lang="en-US" sz="900" spc="-9" dirty="0">
                <a:latin typeface="Arial"/>
                <a:cs typeface="Arial"/>
              </a:rPr>
              <a:t>e</a:t>
            </a:r>
            <a:r>
              <a:rPr lang="en-US" sz="900" dirty="0">
                <a:latin typeface="Arial"/>
                <a:cs typeface="Arial"/>
              </a:rPr>
              <a:t>n</a:t>
            </a:r>
            <a:r>
              <a:rPr lang="en-US" sz="900" spc="4" dirty="0">
                <a:latin typeface="Arial"/>
                <a:cs typeface="Arial"/>
              </a:rPr>
              <a:t>c</a:t>
            </a:r>
            <a:r>
              <a:rPr lang="en-US" sz="900" dirty="0">
                <a:latin typeface="Arial"/>
                <a:cs typeface="Arial"/>
              </a:rPr>
              <a:t>e</a:t>
            </a:r>
            <a:r>
              <a:rPr lang="en-US" sz="900" spc="-4" dirty="0">
                <a:latin typeface="Arial"/>
                <a:cs typeface="Arial"/>
              </a:rPr>
              <a:t> </a:t>
            </a:r>
            <a:r>
              <a:rPr lang="en-US" sz="900" dirty="0">
                <a:latin typeface="Arial"/>
                <a:cs typeface="Arial"/>
              </a:rPr>
              <a:t>grou</a:t>
            </a:r>
            <a:r>
              <a:rPr lang="en-US" sz="900" spc="-9" dirty="0">
                <a:latin typeface="Arial"/>
                <a:cs typeface="Arial"/>
              </a:rPr>
              <a:t>p</a:t>
            </a:r>
            <a:r>
              <a:rPr lang="en-US" sz="900" dirty="0">
                <a:latin typeface="Arial"/>
                <a:cs typeface="Arial"/>
              </a:rPr>
              <a:t>.</a:t>
            </a:r>
          </a:p>
          <a:p>
            <a:r>
              <a:rPr lang="en-US" b="1" dirty="0" smtClean="0">
                <a:latin typeface="Times New Roman" panose="02020603050405020304" pitchFamily="18" charset="0"/>
                <a:cs typeface="Times New Roman" panose="02020603050405020304" pitchFamily="18" charset="0"/>
              </a:rPr>
              <a:t>Dispa</a:t>
            </a:r>
            <a:r>
              <a:rPr lang="en-US" b="1" spc="-4" dirty="0">
                <a:latin typeface="Times New Roman" panose="02020603050405020304" pitchFamily="18" charset="0"/>
                <a:cs typeface="Times New Roman" panose="02020603050405020304" pitchFamily="18" charset="0"/>
              </a:rPr>
              <a:t>r</a:t>
            </a:r>
            <a:r>
              <a:rPr lang="en-US" b="1" dirty="0">
                <a:latin typeface="Times New Roman" panose="02020603050405020304" pitchFamily="18" charset="0"/>
                <a:cs typeface="Times New Roman" panose="02020603050405020304" pitchFamily="18" charset="0"/>
              </a:rPr>
              <a:t>iti</a:t>
            </a:r>
            <a:r>
              <a:rPr lang="en-US" b="1" spc="-4" dirty="0">
                <a:latin typeface="Times New Roman" panose="02020603050405020304" pitchFamily="18" charset="0"/>
                <a:cs typeface="Times New Roman" panose="02020603050405020304" pitchFamily="18" charset="0"/>
              </a:rPr>
              <a:t>e</a:t>
            </a:r>
            <a:r>
              <a:rPr lang="en-US" b="1" dirty="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220657" marR="200914" indent="-209044">
              <a:buFont typeface="Symbol"/>
              <a:buChar char=""/>
              <a:tabLst>
                <a:tab pos="220076" algn="l"/>
              </a:tabLst>
            </a:pPr>
            <a:r>
              <a:rPr lang="en-US" dirty="0" smtClean="0">
                <a:latin typeface="Times New Roman" panose="02020603050405020304" pitchFamily="18" charset="0"/>
                <a:cs typeface="Times New Roman" panose="02020603050405020304" pitchFamily="18" charset="0"/>
              </a:rPr>
              <a:t>People in poor households experienced the largest number of disparities, followed by Blacks and Hispanics.</a:t>
            </a:r>
          </a:p>
          <a:p>
            <a:pPr marL="220657" marR="200914" indent="-209044">
              <a:buFont typeface="Symbol"/>
              <a:buChar char=""/>
              <a:tabLst>
                <a:tab pos="220076" algn="l"/>
              </a:tabLst>
            </a:pPr>
            <a:r>
              <a:rPr lang="en-US" dirty="0" smtClean="0">
                <a:latin typeface="Times New Roman" panose="02020603050405020304" pitchFamily="18" charset="0"/>
                <a:cs typeface="Times New Roman" panose="02020603050405020304" pitchFamily="18" charset="0"/>
              </a:rPr>
              <a:t>P</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ople</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 poor hous</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holds</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r</a:t>
            </a:r>
            <a:r>
              <a:rPr lang="en-US" spc="-9"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ce</a:t>
            </a:r>
            <a:r>
              <a:rPr lang="en-US" dirty="0">
                <a:latin typeface="Times New Roman" panose="02020603050405020304" pitchFamily="18" charset="0"/>
                <a:cs typeface="Times New Roman" panose="02020603050405020304" pitchFamily="18" charset="0"/>
              </a:rPr>
              <a:t>i</a:t>
            </a:r>
            <a:r>
              <a:rPr lang="en-US" spc="9" dirty="0">
                <a:latin typeface="Times New Roman" panose="02020603050405020304" pitchFamily="18" charset="0"/>
                <a:cs typeface="Times New Roman" panose="02020603050405020304" pitchFamily="18" charset="0"/>
              </a:rPr>
              <a:t>v</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d wo</a:t>
            </a:r>
            <a:r>
              <a:rPr lang="en-US" spc="-9"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se</a:t>
            </a:r>
            <a:r>
              <a:rPr lang="en-US" spc="4" dirty="0">
                <a:latin typeface="Times New Roman" panose="02020603050405020304" pitchFamily="18" charset="0"/>
                <a:cs typeface="Times New Roman" panose="02020603050405020304" pitchFamily="18" charset="0"/>
              </a:rPr>
              <a:t> </a:t>
            </a:r>
            <a:r>
              <a:rPr lang="en-US" spc="-4" dirty="0">
                <a:latin typeface="Times New Roman" panose="02020603050405020304" pitchFamily="18" charset="0"/>
                <a:cs typeface="Times New Roman" panose="02020603050405020304" pitchFamily="18" charset="0"/>
              </a:rPr>
              <a:t>ca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n</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ople in hi</a:t>
            </a:r>
            <a:r>
              <a:rPr lang="en-US" spc="-9" dirty="0">
                <a:latin typeface="Times New Roman" panose="02020603050405020304" pitchFamily="18" charset="0"/>
                <a:cs typeface="Times New Roman" panose="02020603050405020304" pitchFamily="18" charset="0"/>
              </a:rPr>
              <a:t>g</a:t>
            </a:r>
            <a:r>
              <a:rPr lang="en-US" dirty="0">
                <a:latin typeface="Times New Roman" panose="02020603050405020304" pitchFamily="18" charset="0"/>
                <a:cs typeface="Times New Roman" panose="02020603050405020304" pitchFamily="18" charset="0"/>
              </a:rPr>
              <a:t>h</a:t>
            </a:r>
            <a:r>
              <a:rPr lang="en-US" spc="-4"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i</a:t>
            </a:r>
            <a:r>
              <a:rPr lang="en-US" spc="9" dirty="0">
                <a:latin typeface="Times New Roman" panose="02020603050405020304" pitchFamily="18" charset="0"/>
                <a:cs typeface="Times New Roman" panose="02020603050405020304" pitchFamily="18" charset="0"/>
              </a:rPr>
              <a:t>n</a:t>
            </a:r>
            <a:r>
              <a:rPr lang="en-US" spc="-4"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ome</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house</a:t>
            </a:r>
            <a:r>
              <a:rPr lang="en-US" spc="-4" dirty="0">
                <a:latin typeface="Times New Roman" panose="02020603050405020304" pitchFamily="18" charset="0"/>
                <a:cs typeface="Times New Roman" panose="02020603050405020304" pitchFamily="18" charset="0"/>
              </a:rPr>
              <a:t>h</a:t>
            </a:r>
            <a:r>
              <a:rPr lang="en-US" dirty="0">
                <a:latin typeface="Times New Roman" panose="02020603050405020304" pitchFamily="18" charset="0"/>
                <a:cs typeface="Times New Roman" panose="02020603050405020304" pitchFamily="18" charset="0"/>
              </a:rPr>
              <a:t>olds</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on more</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than h</a:t>
            </a:r>
            <a:r>
              <a:rPr lang="en-US" spc="-9"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lf of</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q</a:t>
            </a:r>
            <a:r>
              <a:rPr lang="en-US" spc="9" dirty="0">
                <a:latin typeface="Times New Roman" panose="02020603050405020304" pitchFamily="18" charset="0"/>
                <a:cs typeface="Times New Roman" panose="02020603050405020304" pitchFamily="18" charset="0"/>
              </a:rPr>
              <a:t>u</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li</a:t>
            </a:r>
            <a:r>
              <a:rPr lang="en-US" spc="9"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y</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me</a:t>
            </a:r>
            <a:r>
              <a:rPr lang="en-US" spc="-9"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sur</a:t>
            </a:r>
            <a:r>
              <a:rPr lang="en-US" spc="-9"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 </a:t>
            </a:r>
            <a:r>
              <a:rPr lang="en-US" spc="4"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g</a:t>
            </a:r>
            <a:r>
              <a:rPr lang="en-US" spc="-4" dirty="0">
                <a:latin typeface="Times New Roman" panose="02020603050405020304" pitchFamily="18" charset="0"/>
                <a:cs typeface="Times New Roman" panose="02020603050405020304" pitchFamily="18" charset="0"/>
              </a:rPr>
              <a:t>ree</a:t>
            </a:r>
            <a:r>
              <a:rPr lang="en-US" spc="9" dirty="0">
                <a:latin typeface="Times New Roman" panose="02020603050405020304" pitchFamily="18" charset="0"/>
                <a:cs typeface="Times New Roman" panose="02020603050405020304" pitchFamily="18" charset="0"/>
              </a:rPr>
              <a:t>n</a:t>
            </a:r>
            <a:r>
              <a:rPr lang="en-US" spc="-4"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220657" indent="-209044">
              <a:buFont typeface="Symbol"/>
              <a:buChar char=""/>
              <a:tabLst>
                <a:tab pos="220076" algn="l"/>
              </a:tabLst>
            </a:pPr>
            <a:r>
              <a:rPr lang="en-US" spc="-9" dirty="0">
                <a:latin typeface="Times New Roman" panose="02020603050405020304" pitchFamily="18" charset="0"/>
                <a:cs typeface="Times New Roman" panose="02020603050405020304" pitchFamily="18" charset="0"/>
              </a:rPr>
              <a:t>B</a:t>
            </a:r>
            <a:r>
              <a:rPr lang="en-US" dirty="0">
                <a:latin typeface="Times New Roman" panose="02020603050405020304" pitchFamily="18" charset="0"/>
                <a:cs typeface="Times New Roman" panose="02020603050405020304" pitchFamily="18" charset="0"/>
              </a:rPr>
              <a:t>la</a:t>
            </a:r>
            <a:r>
              <a:rPr lang="en-US" spc="-9"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ks </a:t>
            </a:r>
            <a:r>
              <a:rPr lang="en-US" spc="4" dirty="0">
                <a:latin typeface="Times New Roman" panose="02020603050405020304" pitchFamily="18" charset="0"/>
                <a:cs typeface="Times New Roman" panose="02020603050405020304" pitchFamily="18" charset="0"/>
              </a:rPr>
              <a:t>r</a:t>
            </a:r>
            <a:r>
              <a:rPr lang="en-US" spc="-4"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c</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ived </a:t>
            </a:r>
            <a:r>
              <a:rPr lang="en-US" spc="-4" dirty="0">
                <a:latin typeface="Times New Roman" panose="02020603050405020304" pitchFamily="18" charset="0"/>
                <a:cs typeface="Times New Roman" panose="02020603050405020304" pitchFamily="18" charset="0"/>
              </a:rPr>
              <a:t>w</a:t>
            </a:r>
            <a:r>
              <a:rPr lang="en-US" dirty="0">
                <a:latin typeface="Times New Roman" panose="02020603050405020304" pitchFamily="18" charset="0"/>
                <a:cs typeface="Times New Roman" panose="02020603050405020304" pitchFamily="18" charset="0"/>
              </a:rPr>
              <a:t>or</a:t>
            </a:r>
            <a:r>
              <a:rPr lang="en-US" spc="4"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 c</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re</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than Whit</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 for</a:t>
            </a:r>
            <a:r>
              <a:rPr lang="en-US" spc="-9" dirty="0">
                <a:latin typeface="Times New Roman" panose="02020603050405020304" pitchFamily="18" charset="0"/>
                <a:cs typeface="Times New Roman" panose="02020603050405020304" pitchFamily="18" charset="0"/>
              </a:rPr>
              <a:t> </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bout</a:t>
            </a:r>
            <a:r>
              <a:rPr lang="en-US" spc="18"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on</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third</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of</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qu</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li</a:t>
            </a:r>
            <a:r>
              <a:rPr lang="en-US" spc="22"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y</a:t>
            </a:r>
            <a:r>
              <a:rPr lang="en-US" spc="-22"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me</a:t>
            </a:r>
            <a:r>
              <a:rPr lang="en-US" spc="-9" dirty="0">
                <a:latin typeface="Times New Roman" panose="02020603050405020304" pitchFamily="18" charset="0"/>
                <a:cs typeface="Times New Roman" panose="02020603050405020304" pitchFamily="18" charset="0"/>
              </a:rPr>
              <a:t>a</a:t>
            </a:r>
            <a:r>
              <a:rPr lang="en-US" spc="9"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u</a:t>
            </a:r>
            <a:r>
              <a:rPr lang="en-US" spc="-4" dirty="0">
                <a:latin typeface="Times New Roman" panose="02020603050405020304" pitchFamily="18" charset="0"/>
                <a:cs typeface="Times New Roman" panose="02020603050405020304" pitchFamily="18" charset="0"/>
              </a:rPr>
              <a:t>re</a:t>
            </a:r>
            <a:r>
              <a:rPr lang="en-US" dirty="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pPr marL="220657" marR="384408" indent="-209044">
              <a:buFont typeface="Symbol"/>
              <a:buChar char=""/>
              <a:tabLst>
                <a:tab pos="220076" algn="l"/>
              </a:tabLst>
            </a:pPr>
            <a:r>
              <a:rPr lang="en-US" dirty="0" smtClean="0">
                <a:latin typeface="Times New Roman" panose="02020603050405020304" pitchFamily="18" charset="0"/>
                <a:cs typeface="Times New Roman" panose="02020603050405020304" pitchFamily="18" charset="0"/>
              </a:rPr>
              <a:t>Hisp</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nic</a:t>
            </a:r>
            <a:r>
              <a:rPr lang="en-US" spc="-4"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 Am</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ric</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n</a:t>
            </a:r>
            <a:r>
              <a:rPr lang="en-US" spc="9" dirty="0">
                <a:latin typeface="Times New Roman" panose="02020603050405020304" pitchFamily="18" charset="0"/>
                <a:cs typeface="Times New Roman" panose="02020603050405020304" pitchFamily="18" charset="0"/>
              </a:rPr>
              <a:t> </a:t>
            </a:r>
            <a:r>
              <a:rPr lang="en-US" spc="-18" dirty="0">
                <a:latin typeface="Times New Roman" panose="02020603050405020304" pitchFamily="18" charset="0"/>
                <a:cs typeface="Times New Roman" panose="02020603050405020304" pitchFamily="18" charset="0"/>
              </a:rPr>
              <a:t>I</a:t>
            </a:r>
            <a:r>
              <a:rPr lang="en-US" dirty="0">
                <a:latin typeface="Times New Roman" panose="02020603050405020304" pitchFamily="18" charset="0"/>
                <a:cs typeface="Times New Roman" panose="02020603050405020304" pitchFamily="18" charset="0"/>
              </a:rPr>
              <a:t>n</a:t>
            </a:r>
            <a:r>
              <a:rPr lang="en-US" spc="9" dirty="0">
                <a:latin typeface="Times New Roman" panose="02020603050405020304" pitchFamily="18" charset="0"/>
                <a:cs typeface="Times New Roman" panose="02020603050405020304" pitchFamily="18" charset="0"/>
              </a:rPr>
              <a:t>d</a:t>
            </a:r>
            <a:r>
              <a:rPr lang="en-US" dirty="0">
                <a:latin typeface="Times New Roman" panose="02020603050405020304" pitchFamily="18" charset="0"/>
                <a:cs typeface="Times New Roman" panose="02020603050405020304" pitchFamily="18" charset="0"/>
              </a:rPr>
              <a:t>ians </a:t>
            </a:r>
            <a:r>
              <a:rPr lang="en-US" spc="-9"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nd Al</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ska N</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tiv</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a:t>
            </a:r>
            <a:r>
              <a:rPr lang="en-US" spc="9" dirty="0">
                <a:latin typeface="Times New Roman" panose="02020603050405020304" pitchFamily="18" charset="0"/>
                <a:cs typeface="Times New Roman" panose="02020603050405020304" pitchFamily="18" charset="0"/>
              </a:rPr>
              <a:t> </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nd Asians</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re</a:t>
            </a:r>
            <a:r>
              <a:rPr lang="en-US" spc="-4" dirty="0">
                <a:latin typeface="Times New Roman" panose="02020603050405020304" pitchFamily="18" charset="0"/>
                <a:cs typeface="Times New Roman" panose="02020603050405020304" pitchFamily="18" charset="0"/>
              </a:rPr>
              <a:t>ce</a:t>
            </a:r>
            <a:r>
              <a:rPr lang="en-US" dirty="0">
                <a:latin typeface="Times New Roman" panose="02020603050405020304" pitchFamily="18" charset="0"/>
                <a:cs typeface="Times New Roman" panose="02020603050405020304" pitchFamily="18" charset="0"/>
              </a:rPr>
              <a:t>ived</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worse</a:t>
            </a:r>
            <a:r>
              <a:rPr lang="en-US" spc="-4" dirty="0">
                <a:latin typeface="Times New Roman" panose="02020603050405020304" pitchFamily="18" charset="0"/>
                <a:cs typeface="Times New Roman" panose="02020603050405020304" pitchFamily="18" charset="0"/>
              </a:rPr>
              <a:t> ca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than </a:t>
            </a:r>
            <a:r>
              <a:rPr lang="en-US" spc="4" dirty="0">
                <a:latin typeface="Times New Roman" panose="02020603050405020304" pitchFamily="18" charset="0"/>
                <a:cs typeface="Times New Roman" panose="02020603050405020304" pitchFamily="18" charset="0"/>
              </a:rPr>
              <a:t>W</a:t>
            </a:r>
            <a:r>
              <a:rPr lang="en-US" dirty="0">
                <a:latin typeface="Times New Roman" panose="02020603050405020304" pitchFamily="18" charset="0"/>
                <a:cs typeface="Times New Roman" panose="02020603050405020304" pitchFamily="18" charset="0"/>
              </a:rPr>
              <a:t>hit</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 for</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some</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qu</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li</a:t>
            </a:r>
            <a:r>
              <a:rPr lang="en-US" spc="9"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y</a:t>
            </a:r>
            <a:r>
              <a:rPr lang="en-US" spc="-13"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me</a:t>
            </a:r>
            <a:r>
              <a:rPr lang="en-US" spc="-9"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sur</a:t>
            </a:r>
            <a:r>
              <a:rPr lang="en-US" spc="-9"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 and</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b</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tt</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r</a:t>
            </a:r>
            <a:r>
              <a:rPr lang="en-US" spc="4" dirty="0">
                <a:latin typeface="Times New Roman" panose="02020603050405020304" pitchFamily="18" charset="0"/>
                <a:cs typeface="Times New Roman" panose="02020603050405020304" pitchFamily="18" charset="0"/>
              </a:rPr>
              <a:t> </a:t>
            </a:r>
            <a:r>
              <a:rPr lang="en-US" spc="-4" dirty="0">
                <a:latin typeface="Times New Roman" panose="02020603050405020304" pitchFamily="18" charset="0"/>
                <a:cs typeface="Times New Roman" panose="02020603050405020304" pitchFamily="18" charset="0"/>
              </a:rPr>
              <a:t>ca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for some m</a:t>
            </a:r>
            <a:r>
              <a:rPr lang="en-US" spc="-4" dirty="0">
                <a:latin typeface="Times New Roman" panose="02020603050405020304" pitchFamily="18" charset="0"/>
                <a:cs typeface="Times New Roman" panose="02020603050405020304" pitchFamily="18" charset="0"/>
              </a:rPr>
              <a:t>ea</a:t>
            </a:r>
            <a:r>
              <a:rPr lang="en-US" dirty="0">
                <a:latin typeface="Times New Roman" panose="02020603050405020304" pitchFamily="18" charset="0"/>
                <a:cs typeface="Times New Roman" panose="02020603050405020304" pitchFamily="18" charset="0"/>
              </a:rPr>
              <a:t>s</a:t>
            </a:r>
            <a:r>
              <a:rPr lang="en-US" spc="9" dirty="0">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r</a:t>
            </a:r>
            <a:r>
              <a:rPr lang="en-US" spc="-9"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pPr marL="220657" marR="36582" indent="-209044">
              <a:buFont typeface="Symbol"/>
              <a:buChar char=""/>
              <a:tabLst>
                <a:tab pos="220076" algn="l"/>
              </a:tabLst>
            </a:pPr>
            <a:r>
              <a:rPr lang="en-US" spc="-9" dirty="0">
                <a:latin typeface="Times New Roman" panose="02020603050405020304" pitchFamily="18" charset="0"/>
                <a:cs typeface="Times New Roman" panose="02020603050405020304" pitchFamily="18" charset="0"/>
              </a:rPr>
              <a:t>F</a:t>
            </a:r>
            <a:r>
              <a:rPr lang="en-US" dirty="0">
                <a:latin typeface="Times New Roman" panose="02020603050405020304" pitchFamily="18" charset="0"/>
                <a:cs typeface="Times New Roman" panose="02020603050405020304" pitchFamily="18" charset="0"/>
              </a:rPr>
              <a:t>or</a:t>
            </a:r>
            <a:r>
              <a:rPr lang="en-US" spc="-4" dirty="0">
                <a:latin typeface="Times New Roman" panose="02020603050405020304" pitchFamily="18" charset="0"/>
                <a:cs typeface="Times New Roman" panose="02020603050405020304" pitchFamily="18" charset="0"/>
              </a:rPr>
              <a:t> </a:t>
            </a:r>
            <a:r>
              <a:rPr lang="en-US" spc="4"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ac</a:t>
            </a:r>
            <a:r>
              <a:rPr lang="en-US" dirty="0">
                <a:latin typeface="Times New Roman" panose="02020603050405020304" pitchFamily="18" charset="0"/>
                <a:cs typeface="Times New Roman" panose="02020603050405020304" pitchFamily="18" charset="0"/>
              </a:rPr>
              <a:t>h</a:t>
            </a:r>
            <a:r>
              <a:rPr lang="en-US" spc="9" dirty="0">
                <a:latin typeface="Times New Roman" panose="02020603050405020304" pitchFamily="18" charset="0"/>
                <a:cs typeface="Times New Roman" panose="02020603050405020304" pitchFamily="18" charset="0"/>
              </a:rPr>
              <a:t> </a:t>
            </a:r>
            <a:r>
              <a:rPr lang="en-US" spc="-13" dirty="0">
                <a:latin typeface="Times New Roman" panose="02020603050405020304" pitchFamily="18" charset="0"/>
                <a:cs typeface="Times New Roman" panose="02020603050405020304" pitchFamily="18" charset="0"/>
              </a:rPr>
              <a:t>g</a:t>
            </a:r>
            <a:r>
              <a:rPr lang="en-US" dirty="0">
                <a:latin typeface="Times New Roman" panose="02020603050405020304" pitchFamily="18" charset="0"/>
                <a:cs typeface="Times New Roman" panose="02020603050405020304" pitchFamily="18" charset="0"/>
              </a:rPr>
              <a:t>roup,</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dis</a:t>
            </a:r>
            <a:r>
              <a:rPr lang="en-US" spc="9" dirty="0">
                <a:latin typeface="Times New Roman" panose="02020603050405020304" pitchFamily="18" charset="0"/>
                <a:cs typeface="Times New Roman" panose="02020603050405020304" pitchFamily="18" charset="0"/>
              </a:rPr>
              <a:t>p</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rities in quali</a:t>
            </a:r>
            <a:r>
              <a:rPr lang="en-US" spc="13"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y</a:t>
            </a:r>
            <a:r>
              <a:rPr lang="en-US" spc="-22"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of</a:t>
            </a:r>
            <a:r>
              <a:rPr lang="en-US" spc="4" dirty="0">
                <a:latin typeface="Times New Roman" panose="02020603050405020304" pitchFamily="18" charset="0"/>
                <a:cs typeface="Times New Roman" panose="02020603050405020304" pitchFamily="18" charset="0"/>
              </a:rPr>
              <a:t> </a:t>
            </a:r>
            <a:r>
              <a:rPr lang="en-US" spc="-4" dirty="0">
                <a:latin typeface="Times New Roman" panose="02020603050405020304" pitchFamily="18" charset="0"/>
                <a:cs typeface="Times New Roman" panose="02020603050405020304" pitchFamily="18" charset="0"/>
              </a:rPr>
              <a:t>ca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 </a:t>
            </a:r>
            <a:r>
              <a:rPr lang="en-US" spc="-4" dirty="0">
                <a:latin typeface="Times New Roman" panose="02020603050405020304" pitchFamily="18" charset="0"/>
                <a:cs typeface="Times New Roman" panose="02020603050405020304" pitchFamily="18" charset="0"/>
              </a:rPr>
              <a:t>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 </a:t>
            </a:r>
            <a:r>
              <a:rPr lang="en-US" spc="9"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imil</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r to</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dispa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ities in </a:t>
            </a:r>
            <a:r>
              <a:rPr lang="en-US" spc="-4" dirty="0">
                <a:latin typeface="Times New Roman" panose="02020603050405020304" pitchFamily="18" charset="0"/>
                <a:cs typeface="Times New Roman" panose="02020603050405020304" pitchFamily="18" charset="0"/>
              </a:rPr>
              <a:t>acce</a:t>
            </a:r>
            <a:r>
              <a:rPr lang="en-US" dirty="0">
                <a:latin typeface="Times New Roman" panose="02020603050405020304" pitchFamily="18" charset="0"/>
                <a:cs typeface="Times New Roman" panose="02020603050405020304" pitchFamily="18" charset="0"/>
              </a:rPr>
              <a:t>ss to </a:t>
            </a:r>
            <a:r>
              <a:rPr lang="en-US" spc="-4" dirty="0">
                <a:latin typeface="Times New Roman" panose="02020603050405020304" pitchFamily="18" charset="0"/>
                <a:cs typeface="Times New Roman" panose="02020603050405020304" pitchFamily="18" charset="0"/>
              </a:rPr>
              <a:t>ca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e, </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lthou</a:t>
            </a:r>
            <a:r>
              <a:rPr lang="en-US" spc="-13" dirty="0">
                <a:latin typeface="Times New Roman" panose="02020603050405020304" pitchFamily="18" charset="0"/>
                <a:cs typeface="Times New Roman" panose="02020603050405020304" pitchFamily="18" charset="0"/>
              </a:rPr>
              <a:t>g</a:t>
            </a:r>
            <a:r>
              <a:rPr lang="en-US" dirty="0">
                <a:latin typeface="Times New Roman" panose="02020603050405020304" pitchFamily="18" charset="0"/>
                <a:cs typeface="Times New Roman" panose="02020603050405020304" pitchFamily="18" charset="0"/>
              </a:rPr>
              <a:t>h </a:t>
            </a:r>
            <a:r>
              <a:rPr lang="en-US" spc="4" dirty="0">
                <a:latin typeface="Times New Roman" panose="02020603050405020304" pitchFamily="18" charset="0"/>
                <a:cs typeface="Times New Roman" panose="02020603050405020304" pitchFamily="18" charset="0"/>
              </a:rPr>
              <a:t>a</a:t>
            </a:r>
            <a:r>
              <a:rPr lang="en-US" spc="-4" dirty="0">
                <a:latin typeface="Times New Roman" panose="02020603050405020304" pitchFamily="18" charset="0"/>
                <a:cs typeface="Times New Roman" panose="02020603050405020304" pitchFamily="18" charset="0"/>
              </a:rPr>
              <a:t>c</a:t>
            </a:r>
            <a:r>
              <a:rPr lang="en-US" spc="4" dirty="0">
                <a:latin typeface="Times New Roman" panose="02020603050405020304" pitchFamily="18" charset="0"/>
                <a:cs typeface="Times New Roman" panose="02020603050405020304" pitchFamily="18" charset="0"/>
              </a:rPr>
              <a:t>c</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ss proble</a:t>
            </a:r>
            <a:r>
              <a:rPr lang="en-US" spc="4" dirty="0">
                <a:latin typeface="Times New Roman" panose="02020603050405020304" pitchFamily="18" charset="0"/>
                <a:cs typeface="Times New Roman" panose="02020603050405020304" pitchFamily="18" charset="0"/>
              </a:rPr>
              <a:t>m</a:t>
            </a:r>
            <a:r>
              <a:rPr lang="en-US" dirty="0">
                <a:latin typeface="Times New Roman" panose="02020603050405020304" pitchFamily="18" charset="0"/>
                <a:cs typeface="Times New Roman" panose="02020603050405020304" pitchFamily="18" charset="0"/>
              </a:rPr>
              <a:t>s a</a:t>
            </a:r>
            <a:r>
              <a:rPr lang="en-US" spc="-9"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more </a:t>
            </a:r>
            <a:r>
              <a:rPr lang="en-US" spc="-4"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ommon than</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qu</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li</a:t>
            </a:r>
            <a:r>
              <a:rPr lang="en-US" spc="9"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y</a:t>
            </a:r>
            <a:r>
              <a:rPr lang="en-US" spc="-22"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pro</a:t>
            </a:r>
            <a:r>
              <a:rPr lang="en-US" spc="-4" dirty="0">
                <a:latin typeface="Times New Roman" panose="02020603050405020304" pitchFamily="18" charset="0"/>
                <a:cs typeface="Times New Roman" panose="02020603050405020304" pitchFamily="18" charset="0"/>
              </a:rPr>
              <a:t>b</a:t>
            </a:r>
            <a:r>
              <a:rPr lang="en-US" dirty="0">
                <a:latin typeface="Times New Roman" panose="02020603050405020304" pitchFamily="18" charset="0"/>
                <a:cs typeface="Times New Roman" panose="02020603050405020304" pitchFamily="18" charset="0"/>
              </a:rPr>
              <a:t>lems (</a:t>
            </a:r>
            <a:r>
              <a:rPr lang="en-US" spc="4" dirty="0">
                <a:latin typeface="Times New Roman" panose="02020603050405020304" pitchFamily="18" charset="0"/>
                <a:cs typeface="Times New Roman" panose="02020603050405020304" pitchFamily="18" charset="0"/>
              </a:rPr>
              <a:t>s</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7 for</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dispa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ities in </a:t>
            </a:r>
            <a:r>
              <a:rPr lang="en-US" spc="-4" dirty="0">
                <a:latin typeface="Times New Roman" panose="02020603050405020304" pitchFamily="18" charset="0"/>
                <a:cs typeface="Times New Roman" panose="02020603050405020304" pitchFamily="18" charset="0"/>
              </a:rPr>
              <a:t>ac</a:t>
            </a:r>
            <a:r>
              <a:rPr lang="en-US" spc="4" dirty="0">
                <a:latin typeface="Times New Roman" panose="02020603050405020304" pitchFamily="18" charset="0"/>
                <a:cs typeface="Times New Roman" panose="02020603050405020304" pitchFamily="18" charset="0"/>
              </a:rPr>
              <a:t>c</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ss).</a:t>
            </a: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20</a:t>
            </a:fld>
            <a:endParaRPr lang="en-US"/>
          </a:p>
        </p:txBody>
      </p:sp>
    </p:spTree>
    <p:extLst>
      <p:ext uri="{BB962C8B-B14F-4D97-AF65-F5344CB8AC3E}">
        <p14:creationId xmlns:p14="http://schemas.microsoft.com/office/powerpoint/2010/main" val="4170103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91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1702" indent="-289115">
              <a:defRPr>
                <a:solidFill>
                  <a:schemeClr val="tx1"/>
                </a:solidFill>
                <a:latin typeface="Calibri" pitchFamily="34" charset="0"/>
              </a:defRPr>
            </a:lvl2pPr>
            <a:lvl3pPr marL="1156466" indent="-231292">
              <a:defRPr>
                <a:solidFill>
                  <a:schemeClr val="tx1"/>
                </a:solidFill>
                <a:latin typeface="Calibri" pitchFamily="34" charset="0"/>
              </a:defRPr>
            </a:lvl3pPr>
            <a:lvl4pPr marL="1619051" indent="-231292">
              <a:defRPr>
                <a:solidFill>
                  <a:schemeClr val="tx1"/>
                </a:solidFill>
                <a:latin typeface="Calibri" pitchFamily="34" charset="0"/>
              </a:defRPr>
            </a:lvl4pPr>
            <a:lvl5pPr marL="2081638" indent="-231292">
              <a:defRPr>
                <a:solidFill>
                  <a:schemeClr val="tx1"/>
                </a:solidFill>
                <a:latin typeface="Calibri" pitchFamily="34" charset="0"/>
              </a:defRPr>
            </a:lvl5pPr>
            <a:lvl6pPr marL="2544225" indent="-231292" fontAlgn="base">
              <a:spcBef>
                <a:spcPct val="0"/>
              </a:spcBef>
              <a:spcAft>
                <a:spcPct val="0"/>
              </a:spcAft>
              <a:defRPr>
                <a:solidFill>
                  <a:schemeClr val="tx1"/>
                </a:solidFill>
                <a:latin typeface="Calibri" pitchFamily="34" charset="0"/>
              </a:defRPr>
            </a:lvl6pPr>
            <a:lvl7pPr marL="3006809" indent="-231292" fontAlgn="base">
              <a:spcBef>
                <a:spcPct val="0"/>
              </a:spcBef>
              <a:spcAft>
                <a:spcPct val="0"/>
              </a:spcAft>
              <a:defRPr>
                <a:solidFill>
                  <a:schemeClr val="tx1"/>
                </a:solidFill>
                <a:latin typeface="Calibri" pitchFamily="34" charset="0"/>
              </a:defRPr>
            </a:lvl7pPr>
            <a:lvl8pPr marL="3469395" indent="-231292" fontAlgn="base">
              <a:spcBef>
                <a:spcPct val="0"/>
              </a:spcBef>
              <a:spcAft>
                <a:spcPct val="0"/>
              </a:spcAft>
              <a:defRPr>
                <a:solidFill>
                  <a:schemeClr val="tx1"/>
                </a:solidFill>
                <a:latin typeface="Calibri" pitchFamily="34" charset="0"/>
              </a:defRPr>
            </a:lvl8pPr>
            <a:lvl9pPr marL="3931982" indent="-231292"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7FDA2DE-D115-49C5-AB0A-732C7CEE8B6F}" type="slidenum">
              <a:rPr lang="en-US" smtClean="0">
                <a:solidFill>
                  <a:prstClr val="black"/>
                </a:solidFill>
              </a:rPr>
              <a:pPr fontAlgn="base">
                <a:spcBef>
                  <a:spcPct val="0"/>
                </a:spcBef>
                <a:spcAft>
                  <a:spcPct val="0"/>
                </a:spcAft>
                <a:defRPr/>
              </a:pPr>
              <a:t>2</a:t>
            </a:fld>
            <a:endParaRPr lang="en-US" dirty="0" smtClean="0">
              <a:solidFill>
                <a:prstClr val="black"/>
              </a:solidFill>
            </a:endParaRPr>
          </a:p>
        </p:txBody>
      </p:sp>
    </p:spTree>
    <p:extLst>
      <p:ext uri="{BB962C8B-B14F-4D97-AF65-F5344CB8AC3E}">
        <p14:creationId xmlns:p14="http://schemas.microsoft.com/office/powerpoint/2010/main" val="31594572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900" b="1" dirty="0">
                <a:latin typeface="Arial"/>
                <a:cs typeface="Arial"/>
              </a:rPr>
              <a:t>K</a:t>
            </a:r>
            <a:r>
              <a:rPr lang="en-US" sz="900" b="1" spc="22" dirty="0">
                <a:latin typeface="Arial"/>
                <a:cs typeface="Arial"/>
              </a:rPr>
              <a:t>e</a:t>
            </a:r>
            <a:r>
              <a:rPr lang="en-US" sz="900" b="1" spc="-32" dirty="0">
                <a:latin typeface="Arial"/>
                <a:cs typeface="Arial"/>
              </a:rPr>
              <a:t>y</a:t>
            </a:r>
            <a:r>
              <a:rPr lang="en-US" sz="900" b="1" dirty="0">
                <a:latin typeface="Arial"/>
                <a:cs typeface="Arial"/>
              </a:rPr>
              <a:t>:</a:t>
            </a:r>
            <a:r>
              <a:rPr lang="en-US" sz="900" b="1" spc="-9" dirty="0">
                <a:latin typeface="Arial"/>
                <a:cs typeface="Arial"/>
              </a:rPr>
              <a:t> </a:t>
            </a:r>
            <a:r>
              <a:rPr lang="en-US" sz="900" dirty="0">
                <a:latin typeface="Arial"/>
                <a:cs typeface="Arial"/>
              </a:rPr>
              <a:t>AI/AN = A</a:t>
            </a:r>
            <a:r>
              <a:rPr lang="en-US" sz="900" spc="4" dirty="0">
                <a:latin typeface="Arial"/>
                <a:cs typeface="Arial"/>
              </a:rPr>
              <a:t>m</a:t>
            </a:r>
            <a:r>
              <a:rPr lang="en-US" sz="900" dirty="0">
                <a:latin typeface="Arial"/>
                <a:cs typeface="Arial"/>
              </a:rPr>
              <a:t>eri</a:t>
            </a:r>
            <a:r>
              <a:rPr lang="en-US" sz="900" spc="4" dirty="0">
                <a:latin typeface="Arial"/>
                <a:cs typeface="Arial"/>
              </a:rPr>
              <a:t>c</a:t>
            </a:r>
            <a:r>
              <a:rPr lang="en-US" sz="900" dirty="0">
                <a:latin typeface="Arial"/>
                <a:cs typeface="Arial"/>
              </a:rPr>
              <a:t>an</a:t>
            </a:r>
            <a:r>
              <a:rPr lang="en-US" sz="900" spc="-9" dirty="0">
                <a:latin typeface="Arial"/>
                <a:cs typeface="Arial"/>
              </a:rPr>
              <a:t> </a:t>
            </a:r>
            <a:r>
              <a:rPr lang="en-US" sz="900" dirty="0">
                <a:latin typeface="Arial"/>
                <a:cs typeface="Arial"/>
              </a:rPr>
              <a:t>In</a:t>
            </a:r>
            <a:r>
              <a:rPr lang="en-US" sz="900" spc="-9" dirty="0">
                <a:latin typeface="Arial"/>
                <a:cs typeface="Arial"/>
              </a:rPr>
              <a:t>d</a:t>
            </a:r>
            <a:r>
              <a:rPr lang="en-US" sz="900" dirty="0">
                <a:latin typeface="Arial"/>
                <a:cs typeface="Arial"/>
              </a:rPr>
              <a:t>ian</a:t>
            </a:r>
            <a:r>
              <a:rPr lang="en-US" sz="900" spc="-9" dirty="0">
                <a:latin typeface="Arial"/>
                <a:cs typeface="Arial"/>
              </a:rPr>
              <a:t> </a:t>
            </a:r>
            <a:r>
              <a:rPr lang="en-US" sz="900" dirty="0">
                <a:latin typeface="Arial"/>
                <a:cs typeface="Arial"/>
              </a:rPr>
              <a:t>or A</a:t>
            </a:r>
            <a:r>
              <a:rPr lang="en-US" sz="900" spc="4" dirty="0">
                <a:latin typeface="Arial"/>
                <a:cs typeface="Arial"/>
              </a:rPr>
              <a:t>l</a:t>
            </a:r>
            <a:r>
              <a:rPr lang="en-US" sz="900" spc="-9" dirty="0">
                <a:latin typeface="Arial"/>
                <a:cs typeface="Arial"/>
              </a:rPr>
              <a:t>a</a:t>
            </a:r>
            <a:r>
              <a:rPr lang="en-US" sz="900" spc="4" dirty="0">
                <a:latin typeface="Arial"/>
                <a:cs typeface="Arial"/>
              </a:rPr>
              <a:t>s</a:t>
            </a:r>
            <a:r>
              <a:rPr lang="en-US" sz="900" spc="-9" dirty="0">
                <a:latin typeface="Arial"/>
                <a:cs typeface="Arial"/>
              </a:rPr>
              <a:t>k</a:t>
            </a:r>
            <a:r>
              <a:rPr lang="en-US" sz="900" dirty="0">
                <a:latin typeface="Arial"/>
                <a:cs typeface="Arial"/>
              </a:rPr>
              <a:t>a Nat</a:t>
            </a:r>
            <a:r>
              <a:rPr lang="en-US" sz="900" spc="4" dirty="0">
                <a:latin typeface="Arial"/>
                <a:cs typeface="Arial"/>
              </a:rPr>
              <a:t>i</a:t>
            </a:r>
            <a:r>
              <a:rPr lang="en-US" sz="900" spc="-9" dirty="0">
                <a:latin typeface="Arial"/>
                <a:cs typeface="Arial"/>
              </a:rPr>
              <a:t>v</a:t>
            </a:r>
            <a:r>
              <a:rPr lang="en-US" sz="900" dirty="0">
                <a:latin typeface="Arial"/>
                <a:cs typeface="Arial"/>
              </a:rPr>
              <a:t>e;</a:t>
            </a:r>
            <a:r>
              <a:rPr lang="en-US" sz="900" spc="-9" dirty="0">
                <a:latin typeface="Arial"/>
                <a:cs typeface="Arial"/>
              </a:rPr>
              <a:t> </a:t>
            </a:r>
            <a:r>
              <a:rPr lang="en-US" sz="900" dirty="0">
                <a:latin typeface="Arial"/>
                <a:cs typeface="Arial"/>
              </a:rPr>
              <a:t>n = </a:t>
            </a:r>
            <a:r>
              <a:rPr lang="en-US" sz="900" spc="-9" dirty="0">
                <a:latin typeface="Arial"/>
                <a:cs typeface="Arial"/>
              </a:rPr>
              <a:t>n</a:t>
            </a:r>
            <a:r>
              <a:rPr lang="en-US" sz="900" dirty="0">
                <a:latin typeface="Arial"/>
                <a:cs typeface="Arial"/>
              </a:rPr>
              <a:t>u</a:t>
            </a:r>
            <a:r>
              <a:rPr lang="en-US" sz="900" spc="-9" dirty="0">
                <a:latin typeface="Arial"/>
                <a:cs typeface="Arial"/>
              </a:rPr>
              <a:t>m</a:t>
            </a:r>
            <a:r>
              <a:rPr lang="en-US" sz="900" dirty="0">
                <a:latin typeface="Arial"/>
                <a:cs typeface="Arial"/>
              </a:rPr>
              <a:t>ber</a:t>
            </a:r>
            <a:r>
              <a:rPr lang="en-US" sz="900" spc="-9" dirty="0">
                <a:latin typeface="Arial"/>
                <a:cs typeface="Arial"/>
              </a:rPr>
              <a:t> </a:t>
            </a:r>
            <a:r>
              <a:rPr lang="en-US" sz="900" dirty="0">
                <a:latin typeface="Arial"/>
                <a:cs typeface="Arial"/>
              </a:rPr>
              <a:t>of </a:t>
            </a:r>
            <a:r>
              <a:rPr lang="en-US" sz="900" spc="4" dirty="0">
                <a:latin typeface="Arial"/>
                <a:cs typeface="Arial"/>
              </a:rPr>
              <a:t>m</a:t>
            </a:r>
            <a:r>
              <a:rPr lang="en-US" sz="900" spc="-9" dirty="0">
                <a:latin typeface="Arial"/>
                <a:cs typeface="Arial"/>
              </a:rPr>
              <a:t>e</a:t>
            </a:r>
            <a:r>
              <a:rPr lang="en-US" sz="900" dirty="0">
                <a:latin typeface="Arial"/>
                <a:cs typeface="Arial"/>
              </a:rPr>
              <a:t>a</a:t>
            </a:r>
            <a:r>
              <a:rPr lang="en-US" sz="900" spc="4" dirty="0">
                <a:latin typeface="Arial"/>
                <a:cs typeface="Arial"/>
              </a:rPr>
              <a:t>s</a:t>
            </a:r>
            <a:r>
              <a:rPr lang="en-US" sz="900" spc="-9" dirty="0">
                <a:latin typeface="Arial"/>
                <a:cs typeface="Arial"/>
              </a:rPr>
              <a:t>u</a:t>
            </a:r>
            <a:r>
              <a:rPr lang="en-US" sz="900" dirty="0">
                <a:latin typeface="Arial"/>
                <a:cs typeface="Arial"/>
              </a:rPr>
              <a:t>re</a:t>
            </a:r>
            <a:r>
              <a:rPr lang="en-US" sz="900" spc="4" dirty="0">
                <a:latin typeface="Arial"/>
                <a:cs typeface="Arial"/>
              </a:rPr>
              <a:t>s</a:t>
            </a:r>
            <a:r>
              <a:rPr lang="en-US" sz="900" dirty="0">
                <a:latin typeface="Arial"/>
                <a:cs typeface="Arial"/>
              </a:rPr>
              <a:t>.</a:t>
            </a:r>
          </a:p>
          <a:p>
            <a:r>
              <a:rPr lang="en-US" sz="900" b="1" dirty="0">
                <a:latin typeface="Arial"/>
                <a:cs typeface="Arial"/>
              </a:rPr>
              <a:t>Note:</a:t>
            </a:r>
            <a:r>
              <a:rPr lang="en-US" sz="900" b="1" spc="-9" dirty="0">
                <a:latin typeface="Arial"/>
                <a:cs typeface="Arial"/>
              </a:rPr>
              <a:t> </a:t>
            </a:r>
            <a:r>
              <a:rPr lang="en-US" sz="900" dirty="0">
                <a:latin typeface="Arial"/>
                <a:cs typeface="Arial"/>
              </a:rPr>
              <a:t>Poor </a:t>
            </a:r>
            <a:r>
              <a:rPr lang="en-US" sz="900" spc="4" dirty="0">
                <a:latin typeface="Arial"/>
                <a:cs typeface="Arial"/>
              </a:rPr>
              <a:t>i</a:t>
            </a:r>
            <a:r>
              <a:rPr lang="en-US" sz="900" dirty="0">
                <a:latin typeface="Arial"/>
                <a:cs typeface="Arial"/>
              </a:rPr>
              <a:t>nd</a:t>
            </a:r>
            <a:r>
              <a:rPr lang="en-US" sz="900" spc="-9" dirty="0">
                <a:latin typeface="Arial"/>
                <a:cs typeface="Arial"/>
              </a:rPr>
              <a:t>i</a:t>
            </a:r>
            <a:r>
              <a:rPr lang="en-US" sz="900" spc="4" dirty="0">
                <a:latin typeface="Arial"/>
                <a:cs typeface="Arial"/>
              </a:rPr>
              <a:t>c</a:t>
            </a:r>
            <a:r>
              <a:rPr lang="en-US" sz="900" dirty="0">
                <a:latin typeface="Arial"/>
                <a:cs typeface="Arial"/>
              </a:rPr>
              <a:t>a</a:t>
            </a:r>
            <a:r>
              <a:rPr lang="en-US" sz="900" spc="-9" dirty="0">
                <a:latin typeface="Arial"/>
                <a:cs typeface="Arial"/>
              </a:rPr>
              <a:t>t</a:t>
            </a:r>
            <a:r>
              <a:rPr lang="en-US" sz="900" dirty="0">
                <a:latin typeface="Arial"/>
                <a:cs typeface="Arial"/>
              </a:rPr>
              <a:t>es</a:t>
            </a:r>
            <a:r>
              <a:rPr lang="en-US" sz="900" spc="-4" dirty="0">
                <a:latin typeface="Arial"/>
                <a:cs typeface="Arial"/>
              </a:rPr>
              <a:t> </a:t>
            </a:r>
            <a:r>
              <a:rPr lang="en-US" sz="900" dirty="0">
                <a:latin typeface="Arial"/>
                <a:cs typeface="Arial"/>
              </a:rPr>
              <a:t>fa</a:t>
            </a:r>
            <a:r>
              <a:rPr lang="en-US" sz="900" spc="-9" dirty="0">
                <a:latin typeface="Arial"/>
                <a:cs typeface="Arial"/>
              </a:rPr>
              <a:t>m</a:t>
            </a:r>
            <a:r>
              <a:rPr lang="en-US" sz="900" dirty="0">
                <a:latin typeface="Arial"/>
                <a:cs typeface="Arial"/>
              </a:rPr>
              <a:t>ily</a:t>
            </a:r>
            <a:r>
              <a:rPr lang="en-US" sz="900" spc="-9" dirty="0">
                <a:latin typeface="Arial"/>
                <a:cs typeface="Arial"/>
              </a:rPr>
              <a:t> </a:t>
            </a:r>
            <a:r>
              <a:rPr lang="en-US" sz="900" spc="4" dirty="0">
                <a:latin typeface="Arial"/>
                <a:cs typeface="Arial"/>
              </a:rPr>
              <a:t>i</a:t>
            </a:r>
            <a:r>
              <a:rPr lang="en-US" sz="900" spc="-9" dirty="0">
                <a:latin typeface="Arial"/>
                <a:cs typeface="Arial"/>
              </a:rPr>
              <a:t>nc</a:t>
            </a:r>
            <a:r>
              <a:rPr lang="en-US" sz="900" dirty="0">
                <a:latin typeface="Arial"/>
                <a:cs typeface="Arial"/>
              </a:rPr>
              <a:t>o</a:t>
            </a:r>
            <a:r>
              <a:rPr lang="en-US" sz="900" spc="4" dirty="0">
                <a:latin typeface="Arial"/>
                <a:cs typeface="Arial"/>
              </a:rPr>
              <a:t>m</a:t>
            </a:r>
            <a:r>
              <a:rPr lang="en-US" sz="900" dirty="0">
                <a:latin typeface="Arial"/>
                <a:cs typeface="Arial"/>
              </a:rPr>
              <a:t>e</a:t>
            </a:r>
            <a:r>
              <a:rPr lang="en-US" sz="900" spc="-9" dirty="0">
                <a:latin typeface="Arial"/>
                <a:cs typeface="Arial"/>
              </a:rPr>
              <a:t> </a:t>
            </a:r>
            <a:r>
              <a:rPr lang="en-US" sz="900" dirty="0">
                <a:latin typeface="Arial"/>
                <a:cs typeface="Arial"/>
              </a:rPr>
              <a:t>le</a:t>
            </a:r>
            <a:r>
              <a:rPr lang="en-US" sz="900" spc="-9" dirty="0">
                <a:latin typeface="Arial"/>
                <a:cs typeface="Arial"/>
              </a:rPr>
              <a:t>s</a:t>
            </a:r>
            <a:r>
              <a:rPr lang="en-US" sz="900" dirty="0">
                <a:latin typeface="Arial"/>
                <a:cs typeface="Arial"/>
              </a:rPr>
              <a:t>s</a:t>
            </a:r>
            <a:r>
              <a:rPr lang="en-US" sz="900" spc="4" dirty="0">
                <a:latin typeface="Arial"/>
                <a:cs typeface="Arial"/>
              </a:rPr>
              <a:t> </a:t>
            </a:r>
            <a:r>
              <a:rPr lang="en-US" sz="900" dirty="0">
                <a:latin typeface="Arial"/>
                <a:cs typeface="Arial"/>
              </a:rPr>
              <a:t>t</a:t>
            </a:r>
            <a:r>
              <a:rPr lang="en-US" sz="900" spc="-9" dirty="0">
                <a:latin typeface="Arial"/>
                <a:cs typeface="Arial"/>
              </a:rPr>
              <a:t>h</a:t>
            </a:r>
            <a:r>
              <a:rPr lang="en-US" sz="900" dirty="0">
                <a:latin typeface="Arial"/>
                <a:cs typeface="Arial"/>
              </a:rPr>
              <a:t>an </a:t>
            </a:r>
            <a:r>
              <a:rPr lang="en-US" sz="900" spc="-9" dirty="0">
                <a:latin typeface="Arial"/>
                <a:cs typeface="Arial"/>
              </a:rPr>
              <a:t>t</a:t>
            </a:r>
            <a:r>
              <a:rPr lang="en-US" sz="900" dirty="0">
                <a:latin typeface="Arial"/>
                <a:cs typeface="Arial"/>
              </a:rPr>
              <a:t>he </a:t>
            </a:r>
            <a:r>
              <a:rPr lang="en-US" sz="900" spc="-9" dirty="0">
                <a:latin typeface="Arial"/>
                <a:cs typeface="Arial"/>
              </a:rPr>
              <a:t>f</a:t>
            </a:r>
            <a:r>
              <a:rPr lang="en-US" sz="900" dirty="0">
                <a:latin typeface="Arial"/>
                <a:cs typeface="Arial"/>
              </a:rPr>
              <a:t>eder</a:t>
            </a:r>
            <a:r>
              <a:rPr lang="en-US" sz="900" spc="-9" dirty="0">
                <a:latin typeface="Arial"/>
                <a:cs typeface="Arial"/>
              </a:rPr>
              <a:t>a</a:t>
            </a:r>
            <a:r>
              <a:rPr lang="en-US" sz="900" dirty="0">
                <a:latin typeface="Arial"/>
                <a:cs typeface="Arial"/>
              </a:rPr>
              <a:t>l po</a:t>
            </a:r>
            <a:r>
              <a:rPr lang="en-US" sz="900" spc="-18" dirty="0">
                <a:latin typeface="Arial"/>
                <a:cs typeface="Arial"/>
              </a:rPr>
              <a:t>v</a:t>
            </a:r>
            <a:r>
              <a:rPr lang="en-US" sz="900" dirty="0">
                <a:latin typeface="Arial"/>
                <a:cs typeface="Arial"/>
              </a:rPr>
              <a:t>erty</a:t>
            </a:r>
            <a:r>
              <a:rPr lang="en-US" sz="900" spc="-4" dirty="0">
                <a:latin typeface="Arial"/>
                <a:cs typeface="Arial"/>
              </a:rPr>
              <a:t> </a:t>
            </a:r>
            <a:r>
              <a:rPr lang="en-US" sz="900" spc="4" dirty="0">
                <a:latin typeface="Arial"/>
                <a:cs typeface="Arial"/>
              </a:rPr>
              <a:t>l</a:t>
            </a:r>
            <a:r>
              <a:rPr lang="en-US" sz="900" dirty="0">
                <a:latin typeface="Arial"/>
                <a:cs typeface="Arial"/>
              </a:rPr>
              <a:t>e</a:t>
            </a:r>
            <a:r>
              <a:rPr lang="en-US" sz="900" spc="-9" dirty="0">
                <a:latin typeface="Arial"/>
                <a:cs typeface="Arial"/>
              </a:rPr>
              <a:t>v</a:t>
            </a:r>
            <a:r>
              <a:rPr lang="en-US" sz="900" dirty="0">
                <a:latin typeface="Arial"/>
                <a:cs typeface="Arial"/>
              </a:rPr>
              <a:t>el; H</a:t>
            </a:r>
            <a:r>
              <a:rPr lang="en-US" sz="900" spc="-9" dirty="0">
                <a:latin typeface="Arial"/>
                <a:cs typeface="Arial"/>
              </a:rPr>
              <a:t>i</a:t>
            </a:r>
            <a:r>
              <a:rPr lang="en-US" sz="900" dirty="0">
                <a:latin typeface="Arial"/>
                <a:cs typeface="Arial"/>
              </a:rPr>
              <a:t>gh </a:t>
            </a:r>
            <a:r>
              <a:rPr lang="en-US" sz="900" spc="-9" dirty="0">
                <a:latin typeface="Arial"/>
                <a:cs typeface="Arial"/>
              </a:rPr>
              <a:t>I</a:t>
            </a:r>
            <a:r>
              <a:rPr lang="en-US" sz="900" dirty="0">
                <a:latin typeface="Arial"/>
                <a:cs typeface="Arial"/>
              </a:rPr>
              <a:t>n</a:t>
            </a:r>
            <a:r>
              <a:rPr lang="en-US" sz="900" spc="4" dirty="0">
                <a:latin typeface="Arial"/>
                <a:cs typeface="Arial"/>
              </a:rPr>
              <a:t>c</a:t>
            </a:r>
            <a:r>
              <a:rPr lang="en-US" sz="900" spc="-9" dirty="0">
                <a:latin typeface="Arial"/>
                <a:cs typeface="Arial"/>
              </a:rPr>
              <a:t>o</a:t>
            </a:r>
            <a:r>
              <a:rPr lang="en-US" sz="900" spc="4" dirty="0">
                <a:latin typeface="Arial"/>
                <a:cs typeface="Arial"/>
              </a:rPr>
              <a:t>m</a:t>
            </a:r>
            <a:r>
              <a:rPr lang="en-US" sz="900" dirty="0">
                <a:latin typeface="Arial"/>
                <a:cs typeface="Arial"/>
              </a:rPr>
              <a:t>e</a:t>
            </a:r>
            <a:r>
              <a:rPr lang="en-US" sz="900" spc="-9" dirty="0">
                <a:latin typeface="Arial"/>
                <a:cs typeface="Arial"/>
              </a:rPr>
              <a:t> </a:t>
            </a:r>
            <a:r>
              <a:rPr lang="en-US" sz="900" dirty="0">
                <a:latin typeface="Arial"/>
                <a:cs typeface="Arial"/>
              </a:rPr>
              <a:t>in</a:t>
            </a:r>
            <a:r>
              <a:rPr lang="en-US" sz="900" spc="-9" dirty="0">
                <a:latin typeface="Arial"/>
                <a:cs typeface="Arial"/>
              </a:rPr>
              <a:t>d</a:t>
            </a:r>
            <a:r>
              <a:rPr lang="en-US" sz="900" dirty="0">
                <a:latin typeface="Arial"/>
                <a:cs typeface="Arial"/>
              </a:rPr>
              <a:t>i</a:t>
            </a:r>
            <a:r>
              <a:rPr lang="en-US" sz="900" spc="4" dirty="0">
                <a:latin typeface="Arial"/>
                <a:cs typeface="Arial"/>
              </a:rPr>
              <a:t>c</a:t>
            </a:r>
            <a:r>
              <a:rPr lang="en-US" sz="900" dirty="0">
                <a:latin typeface="Arial"/>
                <a:cs typeface="Arial"/>
              </a:rPr>
              <a:t>a</a:t>
            </a:r>
            <a:r>
              <a:rPr lang="en-US" sz="900" spc="-9" dirty="0">
                <a:latin typeface="Arial"/>
                <a:cs typeface="Arial"/>
              </a:rPr>
              <a:t>t</a:t>
            </a:r>
            <a:r>
              <a:rPr lang="en-US" sz="900" dirty="0">
                <a:latin typeface="Arial"/>
                <a:cs typeface="Arial"/>
              </a:rPr>
              <a:t>es</a:t>
            </a:r>
            <a:r>
              <a:rPr lang="en-US" sz="900" spc="4" dirty="0">
                <a:latin typeface="Arial"/>
                <a:cs typeface="Arial"/>
              </a:rPr>
              <a:t> </a:t>
            </a:r>
            <a:r>
              <a:rPr lang="en-US" sz="900" dirty="0">
                <a:latin typeface="Arial"/>
                <a:cs typeface="Arial"/>
              </a:rPr>
              <a:t>f</a:t>
            </a:r>
            <a:r>
              <a:rPr lang="en-US" sz="900" spc="-9" dirty="0">
                <a:latin typeface="Arial"/>
                <a:cs typeface="Arial"/>
              </a:rPr>
              <a:t>a</a:t>
            </a:r>
            <a:r>
              <a:rPr lang="en-US" sz="900" spc="4" dirty="0">
                <a:latin typeface="Arial"/>
                <a:cs typeface="Arial"/>
              </a:rPr>
              <a:t>m</a:t>
            </a:r>
            <a:r>
              <a:rPr lang="en-US" sz="900" spc="-9" dirty="0">
                <a:latin typeface="Arial"/>
                <a:cs typeface="Arial"/>
              </a:rPr>
              <a:t>i</a:t>
            </a:r>
            <a:r>
              <a:rPr lang="en-US" sz="900" dirty="0">
                <a:latin typeface="Arial"/>
                <a:cs typeface="Arial"/>
              </a:rPr>
              <a:t>ly</a:t>
            </a:r>
            <a:r>
              <a:rPr lang="en-US" sz="900" spc="-9" dirty="0">
                <a:latin typeface="Arial"/>
                <a:cs typeface="Arial"/>
              </a:rPr>
              <a:t> </a:t>
            </a:r>
            <a:r>
              <a:rPr lang="en-US" sz="900" spc="4" dirty="0">
                <a:latin typeface="Arial"/>
                <a:cs typeface="Arial"/>
              </a:rPr>
              <a:t>i</a:t>
            </a:r>
            <a:r>
              <a:rPr lang="en-US" sz="900" dirty="0">
                <a:latin typeface="Arial"/>
                <a:cs typeface="Arial"/>
              </a:rPr>
              <a:t>n</a:t>
            </a:r>
            <a:r>
              <a:rPr lang="en-US" sz="900" spc="-9" dirty="0">
                <a:latin typeface="Arial"/>
                <a:cs typeface="Arial"/>
              </a:rPr>
              <a:t>c</a:t>
            </a:r>
            <a:r>
              <a:rPr lang="en-US" sz="900" dirty="0">
                <a:latin typeface="Arial"/>
                <a:cs typeface="Arial"/>
              </a:rPr>
              <a:t>o</a:t>
            </a:r>
            <a:r>
              <a:rPr lang="en-US" sz="900" spc="4" dirty="0">
                <a:latin typeface="Arial"/>
                <a:cs typeface="Arial"/>
              </a:rPr>
              <a:t>m</a:t>
            </a:r>
            <a:r>
              <a:rPr lang="en-US" sz="900" dirty="0">
                <a:latin typeface="Arial"/>
                <a:cs typeface="Arial"/>
              </a:rPr>
              <a:t>e</a:t>
            </a:r>
            <a:r>
              <a:rPr lang="en-US" sz="900" spc="-9" dirty="0">
                <a:latin typeface="Arial"/>
                <a:cs typeface="Arial"/>
              </a:rPr>
              <a:t> </a:t>
            </a:r>
            <a:r>
              <a:rPr lang="en-US" sz="900" dirty="0">
                <a:latin typeface="Arial"/>
                <a:cs typeface="Arial"/>
              </a:rPr>
              <a:t>four t</a:t>
            </a:r>
            <a:r>
              <a:rPr lang="en-US" sz="900" spc="4" dirty="0">
                <a:latin typeface="Arial"/>
                <a:cs typeface="Arial"/>
              </a:rPr>
              <a:t>im</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dirty="0">
                <a:latin typeface="Arial"/>
                <a:cs typeface="Arial"/>
              </a:rPr>
              <a:t>t</a:t>
            </a:r>
            <a:r>
              <a:rPr lang="en-US" sz="900" spc="-9" dirty="0">
                <a:latin typeface="Arial"/>
                <a:cs typeface="Arial"/>
              </a:rPr>
              <a:t>h</a:t>
            </a:r>
            <a:r>
              <a:rPr lang="en-US" sz="900" dirty="0">
                <a:latin typeface="Arial"/>
                <a:cs typeface="Arial"/>
              </a:rPr>
              <a:t>e f</a:t>
            </a:r>
            <a:r>
              <a:rPr lang="en-US" sz="900" spc="-9" dirty="0">
                <a:latin typeface="Arial"/>
                <a:cs typeface="Arial"/>
              </a:rPr>
              <a:t>e</a:t>
            </a:r>
            <a:r>
              <a:rPr lang="en-US" sz="900" dirty="0">
                <a:latin typeface="Arial"/>
                <a:cs typeface="Arial"/>
              </a:rPr>
              <a:t>der</a:t>
            </a:r>
            <a:r>
              <a:rPr lang="en-US" sz="900" spc="-9" dirty="0">
                <a:latin typeface="Arial"/>
                <a:cs typeface="Arial"/>
              </a:rPr>
              <a:t>a</a:t>
            </a:r>
            <a:r>
              <a:rPr lang="en-US" sz="900" dirty="0">
                <a:latin typeface="Arial"/>
                <a:cs typeface="Arial"/>
              </a:rPr>
              <a:t>l p</a:t>
            </a:r>
            <a:r>
              <a:rPr lang="en-US" sz="900" spc="9" dirty="0">
                <a:latin typeface="Arial"/>
                <a:cs typeface="Arial"/>
              </a:rPr>
              <a:t>o</a:t>
            </a:r>
            <a:r>
              <a:rPr lang="en-US" sz="900" spc="-9" dirty="0">
                <a:latin typeface="Arial"/>
                <a:cs typeface="Arial"/>
              </a:rPr>
              <a:t>v</a:t>
            </a:r>
            <a:r>
              <a:rPr lang="en-US" sz="900" dirty="0">
                <a:latin typeface="Arial"/>
                <a:cs typeface="Arial"/>
              </a:rPr>
              <a:t>erty</a:t>
            </a:r>
            <a:r>
              <a:rPr lang="en-US" sz="900" spc="-4" dirty="0">
                <a:latin typeface="Arial"/>
                <a:cs typeface="Arial"/>
              </a:rPr>
              <a:t> </a:t>
            </a:r>
            <a:r>
              <a:rPr lang="en-US" sz="900" spc="4" dirty="0">
                <a:latin typeface="Arial"/>
                <a:cs typeface="Arial"/>
              </a:rPr>
              <a:t>l</a:t>
            </a:r>
            <a:r>
              <a:rPr lang="en-US" sz="900" dirty="0">
                <a:latin typeface="Arial"/>
                <a:cs typeface="Arial"/>
              </a:rPr>
              <a:t>e</a:t>
            </a:r>
            <a:r>
              <a:rPr lang="en-US" sz="900" spc="-9" dirty="0">
                <a:latin typeface="Arial"/>
                <a:cs typeface="Arial"/>
              </a:rPr>
              <a:t>ve</a:t>
            </a:r>
            <a:r>
              <a:rPr lang="en-US" sz="900" dirty="0">
                <a:latin typeface="Arial"/>
                <a:cs typeface="Arial"/>
              </a:rPr>
              <a:t>l</a:t>
            </a:r>
            <a:r>
              <a:rPr lang="en-US" sz="900" spc="-9" dirty="0">
                <a:latin typeface="Arial"/>
                <a:cs typeface="Arial"/>
              </a:rPr>
              <a:t> </a:t>
            </a:r>
            <a:r>
              <a:rPr lang="en-US" sz="900" dirty="0">
                <a:latin typeface="Arial"/>
                <a:cs typeface="Arial"/>
              </a:rPr>
              <a:t>or gre</a:t>
            </a:r>
            <a:r>
              <a:rPr lang="en-US" sz="900" spc="-9" dirty="0">
                <a:latin typeface="Arial"/>
                <a:cs typeface="Arial"/>
              </a:rPr>
              <a:t>a</a:t>
            </a:r>
            <a:r>
              <a:rPr lang="en-US" sz="900" dirty="0">
                <a:latin typeface="Arial"/>
                <a:cs typeface="Arial"/>
              </a:rPr>
              <a:t>ter.</a:t>
            </a:r>
            <a:r>
              <a:rPr lang="en-US" sz="900" spc="9" dirty="0">
                <a:latin typeface="Arial"/>
                <a:cs typeface="Arial"/>
              </a:rPr>
              <a:t> </a:t>
            </a:r>
            <a:r>
              <a:rPr lang="en-US" sz="900" dirty="0">
                <a:latin typeface="Arial"/>
                <a:cs typeface="Arial"/>
              </a:rPr>
              <a:t>N</a:t>
            </a:r>
            <a:r>
              <a:rPr lang="en-US" sz="900" spc="-9" dirty="0">
                <a:latin typeface="Arial"/>
                <a:cs typeface="Arial"/>
              </a:rPr>
              <a:t>u</a:t>
            </a:r>
            <a:r>
              <a:rPr lang="en-US" sz="900" spc="4" dirty="0">
                <a:latin typeface="Arial"/>
                <a:cs typeface="Arial"/>
              </a:rPr>
              <a:t>m</a:t>
            </a:r>
            <a:r>
              <a:rPr lang="en-US" sz="900" dirty="0">
                <a:latin typeface="Arial"/>
                <a:cs typeface="Arial"/>
              </a:rPr>
              <a:t>be</a:t>
            </a:r>
            <a:r>
              <a:rPr lang="en-US" sz="900" spc="-13" dirty="0">
                <a:latin typeface="Arial"/>
                <a:cs typeface="Arial"/>
              </a:rPr>
              <a:t>r</a:t>
            </a:r>
            <a:r>
              <a:rPr lang="en-US" sz="900" dirty="0">
                <a:latin typeface="Arial"/>
                <a:cs typeface="Arial"/>
              </a:rPr>
              <a:t>s</a:t>
            </a:r>
            <a:r>
              <a:rPr lang="en-US" sz="900" spc="4" dirty="0">
                <a:latin typeface="Arial"/>
                <a:cs typeface="Arial"/>
              </a:rPr>
              <a:t> </a:t>
            </a:r>
            <a:r>
              <a:rPr lang="en-US" sz="900" dirty="0">
                <a:latin typeface="Arial"/>
                <a:cs typeface="Arial"/>
              </a:rPr>
              <a:t>of</a:t>
            </a:r>
            <a:r>
              <a:rPr lang="en-US" sz="900" spc="-9" dirty="0">
                <a:latin typeface="Arial"/>
                <a:cs typeface="Arial"/>
              </a:rPr>
              <a:t> </a:t>
            </a:r>
            <a:r>
              <a:rPr lang="en-US" sz="900" spc="4" dirty="0">
                <a:latin typeface="Arial"/>
                <a:cs typeface="Arial"/>
              </a:rPr>
              <a:t>m</a:t>
            </a:r>
            <a:r>
              <a:rPr lang="en-US" sz="900" spc="-9" dirty="0">
                <a:latin typeface="Arial"/>
                <a:cs typeface="Arial"/>
              </a:rPr>
              <a:t>e</a:t>
            </a:r>
            <a:r>
              <a:rPr lang="en-US" sz="900" dirty="0">
                <a:latin typeface="Arial"/>
                <a:cs typeface="Arial"/>
              </a:rPr>
              <a:t>a</a:t>
            </a:r>
            <a:r>
              <a:rPr lang="en-US" sz="900" spc="-9" dirty="0">
                <a:latin typeface="Arial"/>
                <a:cs typeface="Arial"/>
              </a:rPr>
              <a:t>su</a:t>
            </a:r>
            <a:r>
              <a:rPr lang="en-US" sz="900" dirty="0">
                <a:latin typeface="Arial"/>
                <a:cs typeface="Arial"/>
              </a:rPr>
              <a:t>res</a:t>
            </a:r>
            <a:r>
              <a:rPr lang="en-US" sz="900" spc="4" dirty="0">
                <a:latin typeface="Arial"/>
                <a:cs typeface="Arial"/>
              </a:rPr>
              <a:t> </a:t>
            </a:r>
            <a:r>
              <a:rPr lang="en-US" sz="900" spc="-9" dirty="0">
                <a:latin typeface="Arial"/>
                <a:cs typeface="Arial"/>
              </a:rPr>
              <a:t>d</a:t>
            </a:r>
            <a:r>
              <a:rPr lang="en-US" sz="900" dirty="0">
                <a:latin typeface="Arial"/>
                <a:cs typeface="Arial"/>
              </a:rPr>
              <a:t>iffer</a:t>
            </a:r>
            <a:r>
              <a:rPr lang="en-US" sz="900" spc="-9" dirty="0">
                <a:latin typeface="Arial"/>
                <a:cs typeface="Arial"/>
              </a:rPr>
              <a:t> </a:t>
            </a:r>
            <a:r>
              <a:rPr lang="en-US" sz="900" dirty="0">
                <a:latin typeface="Arial"/>
                <a:cs typeface="Arial"/>
              </a:rPr>
              <a:t>a</a:t>
            </a:r>
            <a:r>
              <a:rPr lang="en-US" sz="900" spc="4" dirty="0">
                <a:latin typeface="Arial"/>
                <a:cs typeface="Arial"/>
              </a:rPr>
              <a:t>c</a:t>
            </a:r>
            <a:r>
              <a:rPr lang="en-US" sz="900" dirty="0">
                <a:latin typeface="Arial"/>
                <a:cs typeface="Arial"/>
              </a:rPr>
              <a:t>r</a:t>
            </a:r>
            <a:r>
              <a:rPr lang="en-US" sz="900" spc="-9" dirty="0">
                <a:latin typeface="Arial"/>
                <a:cs typeface="Arial"/>
              </a:rPr>
              <a:t>o</a:t>
            </a:r>
            <a:r>
              <a:rPr lang="en-US" sz="900" spc="4" dirty="0">
                <a:latin typeface="Arial"/>
                <a:cs typeface="Arial"/>
              </a:rPr>
              <a:t>s</a:t>
            </a:r>
            <a:r>
              <a:rPr lang="en-US" sz="900" dirty="0">
                <a:latin typeface="Arial"/>
                <a:cs typeface="Arial"/>
              </a:rPr>
              <a:t>s</a:t>
            </a:r>
            <a:r>
              <a:rPr lang="en-US" sz="900" spc="-9" dirty="0">
                <a:latin typeface="Arial"/>
                <a:cs typeface="Arial"/>
              </a:rPr>
              <a:t> </a:t>
            </a:r>
            <a:r>
              <a:rPr lang="en-US" sz="900" dirty="0">
                <a:latin typeface="Arial"/>
                <a:cs typeface="Arial"/>
              </a:rPr>
              <a:t>gr</a:t>
            </a:r>
            <a:r>
              <a:rPr lang="en-US" sz="900" spc="-9" dirty="0">
                <a:latin typeface="Arial"/>
                <a:cs typeface="Arial"/>
              </a:rPr>
              <a:t>o</a:t>
            </a:r>
            <a:r>
              <a:rPr lang="en-US" sz="900" dirty="0">
                <a:latin typeface="Arial"/>
                <a:cs typeface="Arial"/>
              </a:rPr>
              <a:t>ups</a:t>
            </a:r>
            <a:r>
              <a:rPr lang="en-US" sz="900" spc="-4" dirty="0">
                <a:latin typeface="Arial"/>
                <a:cs typeface="Arial"/>
              </a:rPr>
              <a:t> </a:t>
            </a:r>
            <a:r>
              <a:rPr lang="en-US" sz="900" dirty="0">
                <a:latin typeface="Arial"/>
                <a:cs typeface="Arial"/>
              </a:rPr>
              <a:t>b</a:t>
            </a:r>
            <a:r>
              <a:rPr lang="en-US" sz="900" spc="-9" dirty="0">
                <a:latin typeface="Arial"/>
                <a:cs typeface="Arial"/>
              </a:rPr>
              <a:t>e</a:t>
            </a:r>
            <a:r>
              <a:rPr lang="en-US" sz="900" spc="4" dirty="0">
                <a:latin typeface="Arial"/>
                <a:cs typeface="Arial"/>
              </a:rPr>
              <a:t>c</a:t>
            </a:r>
            <a:r>
              <a:rPr lang="en-US" sz="900" dirty="0">
                <a:latin typeface="Arial"/>
                <a:cs typeface="Arial"/>
              </a:rPr>
              <a:t>a</a:t>
            </a:r>
            <a:r>
              <a:rPr lang="en-US" sz="900" spc="-9" dirty="0">
                <a:latin typeface="Arial"/>
                <a:cs typeface="Arial"/>
              </a:rPr>
              <a:t>u</a:t>
            </a:r>
            <a:r>
              <a:rPr lang="en-US" sz="900" spc="4" dirty="0">
                <a:latin typeface="Arial"/>
                <a:cs typeface="Arial"/>
              </a:rPr>
              <a:t>s</a:t>
            </a:r>
            <a:r>
              <a:rPr lang="en-US" sz="900" dirty="0">
                <a:latin typeface="Arial"/>
                <a:cs typeface="Arial"/>
              </a:rPr>
              <a:t>e of</a:t>
            </a:r>
            <a:r>
              <a:rPr lang="en-US" sz="900" spc="-9" dirty="0">
                <a:latin typeface="Arial"/>
                <a:cs typeface="Arial"/>
              </a:rPr>
              <a:t> </a:t>
            </a:r>
            <a:r>
              <a:rPr lang="en-US" sz="900" spc="4" dirty="0">
                <a:latin typeface="Arial"/>
                <a:cs typeface="Arial"/>
              </a:rPr>
              <a:t>s</a:t>
            </a:r>
            <a:r>
              <a:rPr lang="en-US" sz="900" spc="-9" dirty="0">
                <a:latin typeface="Arial"/>
                <a:cs typeface="Arial"/>
              </a:rPr>
              <a:t>a</a:t>
            </a:r>
            <a:r>
              <a:rPr lang="en-US" sz="900" spc="4" dirty="0">
                <a:latin typeface="Arial"/>
                <a:cs typeface="Arial"/>
              </a:rPr>
              <a:t>m</a:t>
            </a:r>
            <a:r>
              <a:rPr lang="en-US" sz="900" dirty="0">
                <a:latin typeface="Arial"/>
                <a:cs typeface="Arial"/>
              </a:rPr>
              <a:t>p</a:t>
            </a:r>
            <a:r>
              <a:rPr lang="en-US" sz="900" spc="-9" dirty="0">
                <a:latin typeface="Arial"/>
                <a:cs typeface="Arial"/>
              </a:rPr>
              <a:t>l</a:t>
            </a:r>
            <a:r>
              <a:rPr lang="en-US" sz="900" dirty="0">
                <a:latin typeface="Arial"/>
                <a:cs typeface="Arial"/>
              </a:rPr>
              <a:t>e </a:t>
            </a:r>
            <a:r>
              <a:rPr lang="en-US" sz="900" spc="-4" dirty="0">
                <a:latin typeface="Arial"/>
                <a:cs typeface="Arial"/>
              </a:rPr>
              <a:t>s</a:t>
            </a:r>
            <a:r>
              <a:rPr lang="en-US" sz="900" dirty="0">
                <a:latin typeface="Arial"/>
                <a:cs typeface="Arial"/>
              </a:rPr>
              <a:t>i</a:t>
            </a:r>
            <a:r>
              <a:rPr lang="en-US" sz="900" spc="-9" dirty="0">
                <a:latin typeface="Arial"/>
                <a:cs typeface="Arial"/>
              </a:rPr>
              <a:t>z</a:t>
            </a:r>
            <a:r>
              <a:rPr lang="en-US" sz="900" dirty="0">
                <a:latin typeface="Arial"/>
                <a:cs typeface="Arial"/>
              </a:rPr>
              <a:t>e li</a:t>
            </a:r>
            <a:r>
              <a:rPr lang="en-US" sz="900" spc="-9" dirty="0">
                <a:latin typeface="Arial"/>
                <a:cs typeface="Arial"/>
              </a:rPr>
              <a:t>m</a:t>
            </a:r>
            <a:r>
              <a:rPr lang="en-US" sz="900" dirty="0">
                <a:latin typeface="Arial"/>
                <a:cs typeface="Arial"/>
              </a:rPr>
              <a:t>itat</a:t>
            </a:r>
            <a:r>
              <a:rPr lang="en-US" sz="900" spc="-9" dirty="0">
                <a:latin typeface="Arial"/>
                <a:cs typeface="Arial"/>
              </a:rPr>
              <a:t>i</a:t>
            </a:r>
            <a:r>
              <a:rPr lang="en-US" sz="900" dirty="0">
                <a:latin typeface="Arial"/>
                <a:cs typeface="Arial"/>
              </a:rPr>
              <a:t>o</a:t>
            </a:r>
            <a:r>
              <a:rPr lang="en-US" sz="900" spc="-9" dirty="0">
                <a:latin typeface="Arial"/>
                <a:cs typeface="Arial"/>
              </a:rPr>
              <a:t>n</a:t>
            </a:r>
            <a:r>
              <a:rPr lang="en-US" sz="900" spc="4" dirty="0">
                <a:latin typeface="Arial"/>
                <a:cs typeface="Arial"/>
              </a:rPr>
              <a:t>s</a:t>
            </a:r>
            <a:r>
              <a:rPr lang="en-US" sz="900" dirty="0">
                <a:latin typeface="Arial"/>
                <a:cs typeface="Arial"/>
              </a:rPr>
              <a:t>.</a:t>
            </a:r>
            <a:r>
              <a:rPr lang="en-US" sz="900" spc="4" dirty="0">
                <a:latin typeface="Arial"/>
                <a:cs typeface="Arial"/>
              </a:rPr>
              <a:t> </a:t>
            </a:r>
            <a:r>
              <a:rPr lang="en-US" sz="900" dirty="0">
                <a:latin typeface="Arial"/>
                <a:cs typeface="Arial"/>
              </a:rPr>
              <a:t>For</a:t>
            </a:r>
            <a:r>
              <a:rPr lang="en-US" sz="900" spc="-13" dirty="0">
                <a:latin typeface="Arial"/>
                <a:cs typeface="Arial"/>
              </a:rPr>
              <a:t> </a:t>
            </a:r>
            <a:r>
              <a:rPr lang="en-US" sz="900" dirty="0">
                <a:latin typeface="Arial"/>
                <a:cs typeface="Arial"/>
              </a:rPr>
              <a:t>the</a:t>
            </a:r>
            <a:r>
              <a:rPr lang="en-US" sz="900" spc="-4" dirty="0">
                <a:latin typeface="Arial"/>
                <a:cs typeface="Arial"/>
              </a:rPr>
              <a:t> </a:t>
            </a:r>
            <a:r>
              <a:rPr lang="en-US" sz="900" spc="4" dirty="0">
                <a:latin typeface="Arial"/>
                <a:cs typeface="Arial"/>
              </a:rPr>
              <a:t>m</a:t>
            </a:r>
            <a:r>
              <a:rPr lang="en-US" sz="900" spc="-9" dirty="0">
                <a:latin typeface="Arial"/>
                <a:cs typeface="Arial"/>
              </a:rPr>
              <a:t>a</a:t>
            </a:r>
            <a:r>
              <a:rPr lang="en-US" sz="900" dirty="0">
                <a:latin typeface="Arial"/>
                <a:cs typeface="Arial"/>
              </a:rPr>
              <a:t>jority</a:t>
            </a:r>
            <a:r>
              <a:rPr lang="en-US" sz="900" spc="-4" dirty="0">
                <a:latin typeface="Arial"/>
                <a:cs typeface="Arial"/>
              </a:rPr>
              <a:t> </a:t>
            </a:r>
            <a:r>
              <a:rPr lang="en-US" sz="900" dirty="0">
                <a:latin typeface="Arial"/>
                <a:cs typeface="Arial"/>
              </a:rPr>
              <a:t>of</a:t>
            </a:r>
            <a:r>
              <a:rPr lang="en-US" sz="900" spc="-18" dirty="0">
                <a:latin typeface="Arial"/>
                <a:cs typeface="Arial"/>
              </a:rPr>
              <a:t> </a:t>
            </a:r>
            <a:r>
              <a:rPr lang="en-US" sz="900" spc="4" dirty="0">
                <a:latin typeface="Arial"/>
                <a:cs typeface="Arial"/>
              </a:rPr>
              <a:t>m</a:t>
            </a:r>
            <a:r>
              <a:rPr lang="en-US" sz="900" dirty="0">
                <a:latin typeface="Arial"/>
                <a:cs typeface="Arial"/>
              </a:rPr>
              <a:t>e</a:t>
            </a:r>
            <a:r>
              <a:rPr lang="en-US" sz="900" spc="-9" dirty="0">
                <a:latin typeface="Arial"/>
                <a:cs typeface="Arial"/>
              </a:rPr>
              <a:t>a</a:t>
            </a:r>
            <a:r>
              <a:rPr lang="en-US" sz="900" spc="4" dirty="0">
                <a:latin typeface="Arial"/>
                <a:cs typeface="Arial"/>
              </a:rPr>
              <a:t>s</a:t>
            </a:r>
            <a:r>
              <a:rPr lang="en-US" sz="900" dirty="0">
                <a:latin typeface="Arial"/>
                <a:cs typeface="Arial"/>
              </a:rPr>
              <a:t>ur</a:t>
            </a:r>
            <a:r>
              <a:rPr lang="en-US" sz="900" spc="-9" dirty="0">
                <a:latin typeface="Arial"/>
                <a:cs typeface="Arial"/>
              </a:rPr>
              <a:t>e</a:t>
            </a:r>
            <a:r>
              <a:rPr lang="en-US" sz="900" spc="4" dirty="0">
                <a:latin typeface="Arial"/>
                <a:cs typeface="Arial"/>
              </a:rPr>
              <a:t>s</a:t>
            </a:r>
            <a:r>
              <a:rPr lang="en-US" sz="900" dirty="0">
                <a:latin typeface="Arial"/>
                <a:cs typeface="Arial"/>
              </a:rPr>
              <a:t>, tr</a:t>
            </a:r>
            <a:r>
              <a:rPr lang="en-US" sz="900" spc="-9" dirty="0">
                <a:latin typeface="Arial"/>
                <a:cs typeface="Arial"/>
              </a:rPr>
              <a:t>e</a:t>
            </a:r>
            <a:r>
              <a:rPr lang="en-US" sz="900" dirty="0">
                <a:latin typeface="Arial"/>
                <a:cs typeface="Arial"/>
              </a:rPr>
              <a:t>nd </a:t>
            </a:r>
            <a:r>
              <a:rPr lang="en-US" sz="900" spc="-9" dirty="0">
                <a:latin typeface="Arial"/>
                <a:cs typeface="Arial"/>
              </a:rPr>
              <a:t>d</a:t>
            </a:r>
            <a:r>
              <a:rPr lang="en-US" sz="900" dirty="0">
                <a:latin typeface="Arial"/>
                <a:cs typeface="Arial"/>
              </a:rPr>
              <a:t>ata</a:t>
            </a:r>
            <a:r>
              <a:rPr lang="en-US" sz="900" spc="-9" dirty="0">
                <a:latin typeface="Arial"/>
                <a:cs typeface="Arial"/>
              </a:rPr>
              <a:t> </a:t>
            </a:r>
            <a:r>
              <a:rPr lang="en-US" sz="900" dirty="0">
                <a:latin typeface="Arial"/>
                <a:cs typeface="Arial"/>
              </a:rPr>
              <a:t>are a</a:t>
            </a:r>
            <a:r>
              <a:rPr lang="en-US" sz="900" spc="-9" dirty="0">
                <a:latin typeface="Arial"/>
                <a:cs typeface="Arial"/>
              </a:rPr>
              <a:t>va</a:t>
            </a:r>
            <a:r>
              <a:rPr lang="en-US" sz="900" dirty="0">
                <a:latin typeface="Arial"/>
                <a:cs typeface="Arial"/>
              </a:rPr>
              <a:t>i</a:t>
            </a:r>
            <a:r>
              <a:rPr lang="en-US" sz="900" spc="4" dirty="0">
                <a:latin typeface="Arial"/>
                <a:cs typeface="Arial"/>
              </a:rPr>
              <a:t>l</a:t>
            </a:r>
            <a:r>
              <a:rPr lang="en-US" sz="900" dirty="0">
                <a:latin typeface="Arial"/>
                <a:cs typeface="Arial"/>
              </a:rPr>
              <a:t>able</a:t>
            </a:r>
            <a:r>
              <a:rPr lang="en-US" sz="900" spc="-9" dirty="0">
                <a:latin typeface="Arial"/>
                <a:cs typeface="Arial"/>
              </a:rPr>
              <a:t> </a:t>
            </a:r>
            <a:r>
              <a:rPr lang="en-US" sz="900" dirty="0">
                <a:latin typeface="Arial"/>
                <a:cs typeface="Arial"/>
              </a:rPr>
              <a:t>from</a:t>
            </a:r>
            <a:r>
              <a:rPr lang="en-US" sz="900" spc="-9" dirty="0">
                <a:latin typeface="Arial"/>
                <a:cs typeface="Arial"/>
              </a:rPr>
              <a:t> </a:t>
            </a:r>
            <a:r>
              <a:rPr lang="en-US" sz="900" dirty="0">
                <a:latin typeface="Arial"/>
                <a:cs typeface="Arial"/>
              </a:rPr>
              <a:t>20</a:t>
            </a:r>
            <a:r>
              <a:rPr lang="en-US" sz="900" spc="-9" dirty="0">
                <a:latin typeface="Arial"/>
                <a:cs typeface="Arial"/>
              </a:rPr>
              <a:t>0</a:t>
            </a:r>
            <a:r>
              <a:rPr lang="en-US" sz="900" spc="9" dirty="0">
                <a:latin typeface="Arial"/>
                <a:cs typeface="Arial"/>
              </a:rPr>
              <a:t>1</a:t>
            </a:r>
            <a:r>
              <a:rPr lang="en-US" sz="900" dirty="0">
                <a:latin typeface="Arial"/>
                <a:cs typeface="Arial"/>
              </a:rPr>
              <a:t>-2</a:t>
            </a:r>
            <a:r>
              <a:rPr lang="en-US" sz="900" spc="-9" dirty="0">
                <a:latin typeface="Arial"/>
                <a:cs typeface="Arial"/>
              </a:rPr>
              <a:t>0</a:t>
            </a:r>
            <a:r>
              <a:rPr lang="en-US" sz="900" dirty="0">
                <a:latin typeface="Arial"/>
                <a:cs typeface="Arial"/>
              </a:rPr>
              <a:t>02 to</a:t>
            </a:r>
            <a:r>
              <a:rPr lang="en-US" sz="900" spc="-9" dirty="0">
                <a:latin typeface="Arial"/>
                <a:cs typeface="Arial"/>
              </a:rPr>
              <a:t> </a:t>
            </a:r>
            <a:r>
              <a:rPr lang="en-US" sz="900" dirty="0">
                <a:latin typeface="Arial"/>
                <a:cs typeface="Arial"/>
              </a:rPr>
              <a:t>20</a:t>
            </a:r>
            <a:r>
              <a:rPr lang="en-US" sz="900" spc="-9" dirty="0">
                <a:latin typeface="Arial"/>
                <a:cs typeface="Arial"/>
              </a:rPr>
              <a:t>1</a:t>
            </a:r>
            <a:r>
              <a:rPr lang="en-US" sz="900" spc="4" dirty="0">
                <a:latin typeface="Arial"/>
                <a:cs typeface="Arial"/>
              </a:rPr>
              <a:t>2</a:t>
            </a:r>
            <a:r>
              <a:rPr lang="en-US" sz="900" dirty="0">
                <a:latin typeface="Arial"/>
                <a:cs typeface="Arial"/>
              </a:rPr>
              <a:t>.</a:t>
            </a:r>
          </a:p>
          <a:p>
            <a:pPr marR="11614"/>
            <a:r>
              <a:rPr lang="en-US" sz="900" dirty="0">
                <a:latin typeface="Arial"/>
                <a:cs typeface="Arial"/>
              </a:rPr>
              <a:t>For e</a:t>
            </a:r>
            <a:r>
              <a:rPr lang="en-US" sz="900" spc="-9" dirty="0">
                <a:latin typeface="Arial"/>
                <a:cs typeface="Arial"/>
              </a:rPr>
              <a:t>a</a:t>
            </a:r>
            <a:r>
              <a:rPr lang="en-US" sz="900" spc="4" dirty="0">
                <a:latin typeface="Arial"/>
                <a:cs typeface="Arial"/>
              </a:rPr>
              <a:t>c</a:t>
            </a:r>
            <a:r>
              <a:rPr lang="en-US" sz="900" dirty="0">
                <a:latin typeface="Arial"/>
                <a:cs typeface="Arial"/>
              </a:rPr>
              <a:t>h</a:t>
            </a:r>
            <a:r>
              <a:rPr lang="en-US" sz="900" spc="-9" dirty="0">
                <a:latin typeface="Arial"/>
                <a:cs typeface="Arial"/>
              </a:rPr>
              <a:t> </a:t>
            </a:r>
            <a:r>
              <a:rPr lang="en-US" sz="900" spc="4" dirty="0">
                <a:latin typeface="Arial"/>
                <a:cs typeface="Arial"/>
              </a:rPr>
              <a:t>m</a:t>
            </a:r>
            <a:r>
              <a:rPr lang="en-US" sz="900" dirty="0">
                <a:latin typeface="Arial"/>
                <a:cs typeface="Arial"/>
              </a:rPr>
              <a:t>e</a:t>
            </a:r>
            <a:r>
              <a:rPr lang="en-US" sz="900" spc="-9" dirty="0">
                <a:latin typeface="Arial"/>
                <a:cs typeface="Arial"/>
              </a:rPr>
              <a:t>a</a:t>
            </a:r>
            <a:r>
              <a:rPr lang="en-US" sz="900" spc="4" dirty="0">
                <a:latin typeface="Arial"/>
                <a:cs typeface="Arial"/>
              </a:rPr>
              <a:t>s</a:t>
            </a:r>
            <a:r>
              <a:rPr lang="en-US" sz="900" dirty="0">
                <a:latin typeface="Arial"/>
                <a:cs typeface="Arial"/>
              </a:rPr>
              <a:t>ur</a:t>
            </a:r>
            <a:r>
              <a:rPr lang="en-US" sz="900" spc="-9" dirty="0">
                <a:latin typeface="Arial"/>
                <a:cs typeface="Arial"/>
              </a:rPr>
              <a:t>e</a:t>
            </a:r>
            <a:r>
              <a:rPr lang="en-US" sz="900" dirty="0">
                <a:latin typeface="Arial"/>
                <a:cs typeface="Arial"/>
              </a:rPr>
              <a:t>, a</a:t>
            </a:r>
            <a:r>
              <a:rPr lang="en-US" sz="900" spc="-9" dirty="0">
                <a:latin typeface="Arial"/>
                <a:cs typeface="Arial"/>
              </a:rPr>
              <a:t>v</a:t>
            </a:r>
            <a:r>
              <a:rPr lang="en-US" sz="900" dirty="0">
                <a:latin typeface="Arial"/>
                <a:cs typeface="Arial"/>
              </a:rPr>
              <a:t>era</a:t>
            </a:r>
            <a:r>
              <a:rPr lang="en-US" sz="900" spc="-9" dirty="0">
                <a:latin typeface="Arial"/>
                <a:cs typeface="Arial"/>
              </a:rPr>
              <a:t>g</a:t>
            </a:r>
            <a:r>
              <a:rPr lang="en-US" sz="900" dirty="0">
                <a:latin typeface="Arial"/>
                <a:cs typeface="Arial"/>
              </a:rPr>
              <a:t>e </a:t>
            </a:r>
            <a:r>
              <a:rPr lang="en-US" sz="900" spc="-9" dirty="0">
                <a:latin typeface="Arial"/>
                <a:cs typeface="Arial"/>
              </a:rPr>
              <a:t>a</a:t>
            </a:r>
            <a:r>
              <a:rPr lang="en-US" sz="900" dirty="0">
                <a:latin typeface="Arial"/>
                <a:cs typeface="Arial"/>
              </a:rPr>
              <a:t>nnual</a:t>
            </a:r>
            <a:r>
              <a:rPr lang="en-US" sz="900" spc="-9" dirty="0">
                <a:latin typeface="Arial"/>
                <a:cs typeface="Arial"/>
              </a:rPr>
              <a:t> </a:t>
            </a:r>
            <a:r>
              <a:rPr lang="en-US" sz="900" dirty="0">
                <a:latin typeface="Arial"/>
                <a:cs typeface="Arial"/>
              </a:rPr>
              <a:t>pe</a:t>
            </a:r>
            <a:r>
              <a:rPr lang="en-US" sz="900" spc="-13" dirty="0">
                <a:latin typeface="Arial"/>
                <a:cs typeface="Arial"/>
              </a:rPr>
              <a:t>r</a:t>
            </a:r>
            <a:r>
              <a:rPr lang="en-US" sz="900" spc="4" dirty="0">
                <a:latin typeface="Arial"/>
                <a:cs typeface="Arial"/>
              </a:rPr>
              <a:t>c</a:t>
            </a:r>
            <a:r>
              <a:rPr lang="en-US" sz="900" dirty="0">
                <a:latin typeface="Arial"/>
                <a:cs typeface="Arial"/>
              </a:rPr>
              <a:t>en</a:t>
            </a:r>
            <a:r>
              <a:rPr lang="en-US" sz="900" spc="-9" dirty="0">
                <a:latin typeface="Arial"/>
                <a:cs typeface="Arial"/>
              </a:rPr>
              <a:t>t</a:t>
            </a:r>
            <a:r>
              <a:rPr lang="en-US" sz="900" dirty="0">
                <a:latin typeface="Arial"/>
                <a:cs typeface="Arial"/>
              </a:rPr>
              <a:t>age</a:t>
            </a:r>
            <a:r>
              <a:rPr lang="en-US" sz="900" spc="-9" dirty="0">
                <a:latin typeface="Arial"/>
                <a:cs typeface="Arial"/>
              </a:rPr>
              <a:t> </a:t>
            </a:r>
            <a:r>
              <a:rPr lang="en-US" sz="900" spc="4" dirty="0">
                <a:latin typeface="Arial"/>
                <a:cs typeface="Arial"/>
              </a:rPr>
              <a:t>c</a:t>
            </a:r>
            <a:r>
              <a:rPr lang="en-US" sz="900" spc="-9" dirty="0">
                <a:latin typeface="Arial"/>
                <a:cs typeface="Arial"/>
              </a:rPr>
              <a:t>h</a:t>
            </a:r>
            <a:r>
              <a:rPr lang="en-US" sz="900" dirty="0">
                <a:latin typeface="Arial"/>
                <a:cs typeface="Arial"/>
              </a:rPr>
              <a:t>ang</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spc="-13" dirty="0">
                <a:latin typeface="Arial"/>
                <a:cs typeface="Arial"/>
              </a:rPr>
              <a:t>w</a:t>
            </a:r>
            <a:r>
              <a:rPr lang="en-US" sz="900" dirty="0">
                <a:latin typeface="Arial"/>
                <a:cs typeface="Arial"/>
              </a:rPr>
              <a:t>ere </a:t>
            </a:r>
            <a:r>
              <a:rPr lang="en-US" sz="900" spc="4" dirty="0">
                <a:latin typeface="Arial"/>
                <a:cs typeface="Arial"/>
              </a:rPr>
              <a:t>c</a:t>
            </a:r>
            <a:r>
              <a:rPr lang="en-US" sz="900" spc="-9" dirty="0">
                <a:latin typeface="Arial"/>
                <a:cs typeface="Arial"/>
              </a:rPr>
              <a:t>a</a:t>
            </a:r>
            <a:r>
              <a:rPr lang="en-US" sz="900" dirty="0">
                <a:latin typeface="Arial"/>
                <a:cs typeface="Arial"/>
              </a:rPr>
              <a:t>l</a:t>
            </a:r>
            <a:r>
              <a:rPr lang="en-US" sz="900" spc="4" dirty="0">
                <a:latin typeface="Arial"/>
                <a:cs typeface="Arial"/>
              </a:rPr>
              <a:t>c</a:t>
            </a:r>
            <a:r>
              <a:rPr lang="en-US" sz="900" spc="-9" dirty="0">
                <a:latin typeface="Arial"/>
                <a:cs typeface="Arial"/>
              </a:rPr>
              <a:t>u</a:t>
            </a:r>
            <a:r>
              <a:rPr lang="en-US" sz="900" dirty="0">
                <a:latin typeface="Arial"/>
                <a:cs typeface="Arial"/>
              </a:rPr>
              <a:t>lat</a:t>
            </a:r>
            <a:r>
              <a:rPr lang="en-US" sz="900" spc="-9" dirty="0">
                <a:latin typeface="Arial"/>
                <a:cs typeface="Arial"/>
              </a:rPr>
              <a:t>e</a:t>
            </a:r>
            <a:r>
              <a:rPr lang="en-US" sz="900" dirty="0">
                <a:latin typeface="Arial"/>
                <a:cs typeface="Arial"/>
              </a:rPr>
              <a:t>d for</a:t>
            </a:r>
            <a:r>
              <a:rPr lang="en-US" sz="900" spc="-13" dirty="0">
                <a:latin typeface="Arial"/>
                <a:cs typeface="Arial"/>
              </a:rPr>
              <a:t> </a:t>
            </a:r>
            <a:r>
              <a:rPr lang="en-US" sz="900" spc="4" dirty="0">
                <a:latin typeface="Arial"/>
                <a:cs typeface="Arial"/>
              </a:rPr>
              <a:t>s</a:t>
            </a:r>
            <a:r>
              <a:rPr lang="en-US" sz="900" spc="-9" dirty="0">
                <a:latin typeface="Arial"/>
                <a:cs typeface="Arial"/>
              </a:rPr>
              <a:t>e</a:t>
            </a:r>
            <a:r>
              <a:rPr lang="en-US" sz="900" dirty="0">
                <a:latin typeface="Arial"/>
                <a:cs typeface="Arial"/>
              </a:rPr>
              <a:t>l</a:t>
            </a:r>
            <a:r>
              <a:rPr lang="en-US" sz="900" spc="37" dirty="0">
                <a:latin typeface="Arial"/>
                <a:cs typeface="Arial"/>
              </a:rPr>
              <a:t>e</a:t>
            </a:r>
            <a:r>
              <a:rPr lang="en-US" sz="900" spc="-9" dirty="0">
                <a:latin typeface="Arial"/>
                <a:cs typeface="Arial"/>
              </a:rPr>
              <a:t>c</a:t>
            </a:r>
            <a:r>
              <a:rPr lang="en-US" sz="900" dirty="0">
                <a:latin typeface="Arial"/>
                <a:cs typeface="Arial"/>
              </a:rPr>
              <a:t>t p</a:t>
            </a:r>
            <a:r>
              <a:rPr lang="en-US" sz="900" spc="-9" dirty="0">
                <a:latin typeface="Arial"/>
                <a:cs typeface="Arial"/>
              </a:rPr>
              <a:t>o</a:t>
            </a:r>
            <a:r>
              <a:rPr lang="en-US" sz="900" dirty="0">
                <a:latin typeface="Arial"/>
                <a:cs typeface="Arial"/>
              </a:rPr>
              <a:t>pul</a:t>
            </a:r>
            <a:r>
              <a:rPr lang="en-US" sz="900" spc="-9" dirty="0">
                <a:latin typeface="Arial"/>
                <a:cs typeface="Arial"/>
              </a:rPr>
              <a:t>at</a:t>
            </a:r>
            <a:r>
              <a:rPr lang="en-US" sz="900" dirty="0">
                <a:latin typeface="Arial"/>
                <a:cs typeface="Arial"/>
              </a:rPr>
              <a:t>ions</a:t>
            </a:r>
            <a:r>
              <a:rPr lang="en-US" sz="900" spc="-9" dirty="0">
                <a:latin typeface="Arial"/>
                <a:cs typeface="Arial"/>
              </a:rPr>
              <a:t> </a:t>
            </a:r>
            <a:r>
              <a:rPr lang="en-US" sz="900" dirty="0">
                <a:latin typeface="Arial"/>
                <a:cs typeface="Arial"/>
              </a:rPr>
              <a:t>and</a:t>
            </a:r>
            <a:r>
              <a:rPr lang="en-US" sz="900" spc="-9" dirty="0">
                <a:latin typeface="Arial"/>
                <a:cs typeface="Arial"/>
              </a:rPr>
              <a:t> </a:t>
            </a:r>
            <a:r>
              <a:rPr lang="en-US" sz="900" dirty="0">
                <a:latin typeface="Arial"/>
                <a:cs typeface="Arial"/>
              </a:rPr>
              <a:t>refe</a:t>
            </a:r>
            <a:r>
              <a:rPr lang="en-US" sz="900" spc="-13" dirty="0">
                <a:latin typeface="Arial"/>
                <a:cs typeface="Arial"/>
              </a:rPr>
              <a:t>r</a:t>
            </a:r>
            <a:r>
              <a:rPr lang="en-US" sz="900" dirty="0">
                <a:latin typeface="Arial"/>
                <a:cs typeface="Arial"/>
              </a:rPr>
              <a:t>en</a:t>
            </a:r>
            <a:r>
              <a:rPr lang="en-US" sz="900" spc="-9" dirty="0">
                <a:latin typeface="Arial"/>
                <a:cs typeface="Arial"/>
              </a:rPr>
              <a:t>c</a:t>
            </a:r>
            <a:r>
              <a:rPr lang="en-US" sz="900" dirty="0">
                <a:latin typeface="Arial"/>
                <a:cs typeface="Arial"/>
              </a:rPr>
              <a:t>e gr</a:t>
            </a:r>
            <a:r>
              <a:rPr lang="en-US" sz="900" spc="-9" dirty="0">
                <a:latin typeface="Arial"/>
                <a:cs typeface="Arial"/>
              </a:rPr>
              <a:t>o</a:t>
            </a:r>
            <a:r>
              <a:rPr lang="en-US" sz="900" dirty="0">
                <a:latin typeface="Arial"/>
                <a:cs typeface="Arial"/>
              </a:rPr>
              <a:t>u</a:t>
            </a:r>
            <a:r>
              <a:rPr lang="en-US" sz="900" spc="-9" dirty="0">
                <a:latin typeface="Arial"/>
                <a:cs typeface="Arial"/>
              </a:rPr>
              <a:t>p</a:t>
            </a:r>
            <a:r>
              <a:rPr lang="en-US" sz="900" spc="4" dirty="0">
                <a:latin typeface="Arial"/>
                <a:cs typeface="Arial"/>
              </a:rPr>
              <a:t>s</a:t>
            </a:r>
            <a:r>
              <a:rPr lang="en-US" sz="900" dirty="0">
                <a:latin typeface="Arial"/>
                <a:cs typeface="Arial"/>
              </a:rPr>
              <a:t>. </a:t>
            </a:r>
            <a:r>
              <a:rPr lang="en-US" sz="900" spc="-18" dirty="0">
                <a:latin typeface="Arial"/>
                <a:cs typeface="Arial"/>
              </a:rPr>
              <a:t>M</a:t>
            </a:r>
            <a:r>
              <a:rPr lang="en-US" sz="900" dirty="0">
                <a:latin typeface="Arial"/>
                <a:cs typeface="Arial"/>
              </a:rPr>
              <a:t>ea</a:t>
            </a:r>
            <a:r>
              <a:rPr lang="en-US" sz="900" spc="4" dirty="0">
                <a:latin typeface="Arial"/>
                <a:cs typeface="Arial"/>
              </a:rPr>
              <a:t>s</a:t>
            </a:r>
            <a:r>
              <a:rPr lang="en-US" sz="900" dirty="0">
                <a:latin typeface="Arial"/>
                <a:cs typeface="Arial"/>
              </a:rPr>
              <a:t>ures</a:t>
            </a:r>
            <a:r>
              <a:rPr lang="en-US" sz="900" spc="4" dirty="0">
                <a:latin typeface="Arial"/>
                <a:cs typeface="Arial"/>
              </a:rPr>
              <a:t> </a:t>
            </a:r>
            <a:r>
              <a:rPr lang="en-US" sz="900" dirty="0">
                <a:latin typeface="Arial"/>
                <a:cs typeface="Arial"/>
              </a:rPr>
              <a:t>are</a:t>
            </a:r>
            <a:r>
              <a:rPr lang="en-US" sz="900" spc="-9" dirty="0">
                <a:latin typeface="Arial"/>
                <a:cs typeface="Arial"/>
              </a:rPr>
              <a:t> </a:t>
            </a:r>
            <a:r>
              <a:rPr lang="en-US" sz="900" dirty="0">
                <a:latin typeface="Arial"/>
                <a:cs typeface="Arial"/>
              </a:rPr>
              <a:t>a</a:t>
            </a:r>
            <a:r>
              <a:rPr lang="en-US" sz="900" spc="-9" dirty="0">
                <a:latin typeface="Arial"/>
                <a:cs typeface="Arial"/>
              </a:rPr>
              <a:t>l</a:t>
            </a:r>
            <a:r>
              <a:rPr lang="en-US" sz="900" dirty="0">
                <a:latin typeface="Arial"/>
                <a:cs typeface="Arial"/>
              </a:rPr>
              <a:t>ign</a:t>
            </a:r>
            <a:r>
              <a:rPr lang="en-US" sz="900" spc="-9" dirty="0">
                <a:latin typeface="Arial"/>
                <a:cs typeface="Arial"/>
              </a:rPr>
              <a:t>e</a:t>
            </a:r>
            <a:r>
              <a:rPr lang="en-US" sz="900" dirty="0">
                <a:latin typeface="Arial"/>
                <a:cs typeface="Arial"/>
              </a:rPr>
              <a:t>d </a:t>
            </a:r>
            <a:r>
              <a:rPr lang="en-US" sz="900" spc="-4" dirty="0">
                <a:latin typeface="Arial"/>
                <a:cs typeface="Arial"/>
              </a:rPr>
              <a:t>s</a:t>
            </a:r>
            <a:r>
              <a:rPr lang="en-US" sz="900" dirty="0">
                <a:latin typeface="Arial"/>
                <a:cs typeface="Arial"/>
              </a:rPr>
              <a:t>o t</a:t>
            </a:r>
            <a:r>
              <a:rPr lang="en-US" sz="900" spc="-9" dirty="0">
                <a:latin typeface="Arial"/>
                <a:cs typeface="Arial"/>
              </a:rPr>
              <a:t>h</a:t>
            </a:r>
            <a:r>
              <a:rPr lang="en-US" sz="900" dirty="0">
                <a:latin typeface="Arial"/>
                <a:cs typeface="Arial"/>
              </a:rPr>
              <a:t>at</a:t>
            </a:r>
            <a:r>
              <a:rPr lang="en-US" sz="900" spc="-9" dirty="0">
                <a:latin typeface="Arial"/>
                <a:cs typeface="Arial"/>
              </a:rPr>
              <a:t> </a:t>
            </a:r>
            <a:r>
              <a:rPr lang="en-US" sz="900" dirty="0">
                <a:latin typeface="Arial"/>
                <a:cs typeface="Arial"/>
              </a:rPr>
              <a:t>po</a:t>
            </a:r>
            <a:r>
              <a:rPr lang="en-US" sz="900" spc="4" dirty="0">
                <a:latin typeface="Arial"/>
                <a:cs typeface="Arial"/>
              </a:rPr>
              <a:t>s</a:t>
            </a:r>
            <a:r>
              <a:rPr lang="en-US" sz="900" spc="-9" dirty="0">
                <a:latin typeface="Arial"/>
                <a:cs typeface="Arial"/>
              </a:rPr>
              <a:t>i</a:t>
            </a:r>
            <a:r>
              <a:rPr lang="en-US" sz="900" dirty="0">
                <a:latin typeface="Arial"/>
                <a:cs typeface="Arial"/>
              </a:rPr>
              <a:t>t</a:t>
            </a:r>
            <a:r>
              <a:rPr lang="en-US" sz="900" spc="4" dirty="0">
                <a:latin typeface="Arial"/>
                <a:cs typeface="Arial"/>
              </a:rPr>
              <a:t>i</a:t>
            </a:r>
            <a:r>
              <a:rPr lang="en-US" sz="900" spc="-9" dirty="0">
                <a:latin typeface="Arial"/>
                <a:cs typeface="Arial"/>
              </a:rPr>
              <a:t>v</a:t>
            </a:r>
            <a:r>
              <a:rPr lang="en-US" sz="900" dirty="0">
                <a:latin typeface="Arial"/>
                <a:cs typeface="Arial"/>
              </a:rPr>
              <a:t>e ra</a:t>
            </a:r>
            <a:r>
              <a:rPr lang="en-US" sz="900" spc="-9" dirty="0">
                <a:latin typeface="Arial"/>
                <a:cs typeface="Arial"/>
              </a:rPr>
              <a:t>t</a:t>
            </a:r>
            <a:r>
              <a:rPr lang="en-US" sz="900" dirty="0">
                <a:latin typeface="Arial"/>
                <a:cs typeface="Arial"/>
              </a:rPr>
              <a:t>es</a:t>
            </a:r>
            <a:r>
              <a:rPr lang="en-US" sz="900" spc="-4" dirty="0">
                <a:latin typeface="Arial"/>
                <a:cs typeface="Arial"/>
              </a:rPr>
              <a:t> </a:t>
            </a:r>
            <a:r>
              <a:rPr lang="en-US" sz="900" dirty="0">
                <a:latin typeface="Arial"/>
                <a:cs typeface="Arial"/>
              </a:rPr>
              <a:t>ind</a:t>
            </a:r>
            <a:r>
              <a:rPr lang="en-US" sz="900" spc="-9" dirty="0">
                <a:latin typeface="Arial"/>
                <a:cs typeface="Arial"/>
              </a:rPr>
              <a:t>i</a:t>
            </a:r>
            <a:r>
              <a:rPr lang="en-US" sz="900" spc="4" dirty="0">
                <a:latin typeface="Arial"/>
                <a:cs typeface="Arial"/>
              </a:rPr>
              <a:t>c</a:t>
            </a:r>
            <a:r>
              <a:rPr lang="en-US" sz="900" dirty="0">
                <a:latin typeface="Arial"/>
                <a:cs typeface="Arial"/>
              </a:rPr>
              <a:t>a</a:t>
            </a:r>
            <a:r>
              <a:rPr lang="en-US" sz="900" spc="-9" dirty="0">
                <a:latin typeface="Arial"/>
                <a:cs typeface="Arial"/>
              </a:rPr>
              <a:t>t</a:t>
            </a:r>
            <a:r>
              <a:rPr lang="en-US" sz="900" dirty="0">
                <a:latin typeface="Arial"/>
                <a:cs typeface="Arial"/>
              </a:rPr>
              <a:t>e </a:t>
            </a:r>
            <a:r>
              <a:rPr lang="en-US" sz="900" spc="-9" dirty="0">
                <a:latin typeface="Arial"/>
                <a:cs typeface="Arial"/>
              </a:rPr>
              <a:t>i</a:t>
            </a:r>
            <a:r>
              <a:rPr lang="en-US" sz="900" spc="4" dirty="0">
                <a:latin typeface="Arial"/>
                <a:cs typeface="Arial"/>
              </a:rPr>
              <a:t>m</a:t>
            </a:r>
            <a:r>
              <a:rPr lang="en-US" sz="900" dirty="0">
                <a:latin typeface="Arial"/>
                <a:cs typeface="Arial"/>
              </a:rPr>
              <a:t>pro</a:t>
            </a:r>
            <a:r>
              <a:rPr lang="en-US" sz="900" spc="-9" dirty="0">
                <a:latin typeface="Arial"/>
                <a:cs typeface="Arial"/>
              </a:rPr>
              <a:t>ve</a:t>
            </a:r>
            <a:r>
              <a:rPr lang="en-US" sz="900" spc="4" dirty="0">
                <a:latin typeface="Arial"/>
                <a:cs typeface="Arial"/>
              </a:rPr>
              <a:t>m</a:t>
            </a:r>
            <a:r>
              <a:rPr lang="en-US" sz="900" dirty="0">
                <a:latin typeface="Arial"/>
                <a:cs typeface="Arial"/>
              </a:rPr>
              <a:t>ent</a:t>
            </a:r>
            <a:r>
              <a:rPr lang="en-US" sz="900" spc="-9" dirty="0">
                <a:latin typeface="Arial"/>
                <a:cs typeface="Arial"/>
              </a:rPr>
              <a:t> </a:t>
            </a:r>
            <a:r>
              <a:rPr lang="en-US" sz="900" dirty="0">
                <a:latin typeface="Arial"/>
                <a:cs typeface="Arial"/>
              </a:rPr>
              <a:t>in </a:t>
            </a:r>
            <a:r>
              <a:rPr lang="en-US" sz="900" spc="-9" dirty="0">
                <a:latin typeface="Arial"/>
                <a:cs typeface="Arial"/>
              </a:rPr>
              <a:t>a</a:t>
            </a:r>
            <a:r>
              <a:rPr lang="en-US" sz="900" spc="4" dirty="0">
                <a:latin typeface="Arial"/>
                <a:cs typeface="Arial"/>
              </a:rPr>
              <a:t>c</a:t>
            </a:r>
            <a:r>
              <a:rPr lang="en-US" sz="900" spc="-9" dirty="0">
                <a:latin typeface="Arial"/>
                <a:cs typeface="Arial"/>
              </a:rPr>
              <a:t>c</a:t>
            </a:r>
            <a:r>
              <a:rPr lang="en-US" sz="900" dirty="0">
                <a:latin typeface="Arial"/>
                <a:cs typeface="Arial"/>
              </a:rPr>
              <a:t>e</a:t>
            </a:r>
            <a:r>
              <a:rPr lang="en-US" sz="900" spc="-9" dirty="0">
                <a:latin typeface="Arial"/>
                <a:cs typeface="Arial"/>
              </a:rPr>
              <a:t>s</a:t>
            </a:r>
            <a:r>
              <a:rPr lang="en-US" sz="900" dirty="0">
                <a:latin typeface="Arial"/>
                <a:cs typeface="Arial"/>
              </a:rPr>
              <a:t>s</a:t>
            </a:r>
            <a:r>
              <a:rPr lang="en-US" sz="900" spc="4" dirty="0">
                <a:latin typeface="Arial"/>
                <a:cs typeface="Arial"/>
              </a:rPr>
              <a:t> </a:t>
            </a:r>
            <a:r>
              <a:rPr lang="en-US" sz="900" dirty="0">
                <a:latin typeface="Arial"/>
                <a:cs typeface="Arial"/>
              </a:rPr>
              <a:t>to</a:t>
            </a:r>
            <a:r>
              <a:rPr lang="en-US" sz="900" spc="-9" dirty="0">
                <a:latin typeface="Arial"/>
                <a:cs typeface="Arial"/>
              </a:rPr>
              <a:t> </a:t>
            </a:r>
            <a:r>
              <a:rPr lang="en-US" sz="900" spc="4" dirty="0">
                <a:latin typeface="Arial"/>
                <a:cs typeface="Arial"/>
              </a:rPr>
              <a:t>c</a:t>
            </a:r>
            <a:r>
              <a:rPr lang="en-US" sz="900" dirty="0">
                <a:latin typeface="Arial"/>
                <a:cs typeface="Arial"/>
              </a:rPr>
              <a:t>a</a:t>
            </a:r>
            <a:r>
              <a:rPr lang="en-US" sz="900" spc="-13" dirty="0">
                <a:latin typeface="Arial"/>
                <a:cs typeface="Arial"/>
              </a:rPr>
              <a:t>r</a:t>
            </a:r>
            <a:r>
              <a:rPr lang="en-US" sz="900" dirty="0">
                <a:latin typeface="Arial"/>
                <a:cs typeface="Arial"/>
              </a:rPr>
              <a:t>e. Dif</a:t>
            </a:r>
            <a:r>
              <a:rPr lang="en-US" sz="900" spc="-9" dirty="0">
                <a:latin typeface="Arial"/>
                <a:cs typeface="Arial"/>
              </a:rPr>
              <a:t>f</a:t>
            </a:r>
            <a:r>
              <a:rPr lang="en-US" sz="900" dirty="0">
                <a:latin typeface="Arial"/>
                <a:cs typeface="Arial"/>
              </a:rPr>
              <a:t>er</a:t>
            </a:r>
            <a:r>
              <a:rPr lang="en-US" sz="900" spc="-9" dirty="0">
                <a:latin typeface="Arial"/>
                <a:cs typeface="Arial"/>
              </a:rPr>
              <a:t>e</a:t>
            </a:r>
            <a:r>
              <a:rPr lang="en-US" sz="900" dirty="0">
                <a:latin typeface="Arial"/>
                <a:cs typeface="Arial"/>
              </a:rPr>
              <a:t>n</a:t>
            </a:r>
            <a:r>
              <a:rPr lang="en-US" sz="900" spc="4" dirty="0">
                <a:latin typeface="Arial"/>
                <a:cs typeface="Arial"/>
              </a:rPr>
              <a:t>c</a:t>
            </a:r>
            <a:r>
              <a:rPr lang="en-US" sz="900" spc="-9" dirty="0">
                <a:latin typeface="Arial"/>
                <a:cs typeface="Arial"/>
              </a:rPr>
              <a:t>e</a:t>
            </a:r>
            <a:r>
              <a:rPr lang="en-US" sz="900" dirty="0">
                <a:latin typeface="Arial"/>
                <a:cs typeface="Arial"/>
              </a:rPr>
              <a:t>s</a:t>
            </a:r>
            <a:r>
              <a:rPr lang="en-US" sz="900" spc="4" dirty="0">
                <a:latin typeface="Arial"/>
                <a:cs typeface="Arial"/>
              </a:rPr>
              <a:t> i</a:t>
            </a:r>
            <a:r>
              <a:rPr lang="en-US" sz="900" dirty="0">
                <a:latin typeface="Arial"/>
                <a:cs typeface="Arial"/>
              </a:rPr>
              <a:t>n</a:t>
            </a:r>
            <a:r>
              <a:rPr lang="en-US" sz="900" spc="-9" dirty="0">
                <a:latin typeface="Arial"/>
                <a:cs typeface="Arial"/>
              </a:rPr>
              <a:t> </a:t>
            </a:r>
            <a:r>
              <a:rPr lang="en-US" sz="900" dirty="0">
                <a:latin typeface="Arial"/>
                <a:cs typeface="Arial"/>
              </a:rPr>
              <a:t>rat</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dirty="0">
                <a:latin typeface="Arial"/>
                <a:cs typeface="Arial"/>
              </a:rPr>
              <a:t>b</a:t>
            </a:r>
            <a:r>
              <a:rPr lang="en-US" sz="900" spc="-9" dirty="0">
                <a:latin typeface="Arial"/>
                <a:cs typeface="Arial"/>
              </a:rPr>
              <a:t>e</a:t>
            </a:r>
            <a:r>
              <a:rPr lang="en-US" sz="900" dirty="0">
                <a:latin typeface="Arial"/>
                <a:cs typeface="Arial"/>
              </a:rPr>
              <a:t>t</a:t>
            </a:r>
            <a:r>
              <a:rPr lang="en-US" sz="900" spc="-13" dirty="0">
                <a:latin typeface="Arial"/>
                <a:cs typeface="Arial"/>
              </a:rPr>
              <a:t>w</a:t>
            </a:r>
            <a:r>
              <a:rPr lang="en-US" sz="900" dirty="0">
                <a:latin typeface="Arial"/>
                <a:cs typeface="Arial"/>
              </a:rPr>
              <a:t>een grou</a:t>
            </a:r>
            <a:r>
              <a:rPr lang="en-US" sz="900" spc="-9" dirty="0">
                <a:latin typeface="Arial"/>
                <a:cs typeface="Arial"/>
              </a:rPr>
              <a:t>p</a:t>
            </a:r>
            <a:r>
              <a:rPr lang="en-US" sz="900" dirty="0">
                <a:latin typeface="Arial"/>
                <a:cs typeface="Arial"/>
              </a:rPr>
              <a:t>s</a:t>
            </a:r>
            <a:r>
              <a:rPr lang="en-US" sz="900" spc="4" dirty="0">
                <a:latin typeface="Arial"/>
                <a:cs typeface="Arial"/>
              </a:rPr>
              <a:t> </a:t>
            </a:r>
            <a:r>
              <a:rPr lang="en-US" sz="900" spc="-13" dirty="0">
                <a:latin typeface="Arial"/>
                <a:cs typeface="Arial"/>
              </a:rPr>
              <a:t>w</a:t>
            </a:r>
            <a:r>
              <a:rPr lang="en-US" sz="900" dirty="0">
                <a:latin typeface="Arial"/>
                <a:cs typeface="Arial"/>
              </a:rPr>
              <a:t>ere u</a:t>
            </a:r>
            <a:r>
              <a:rPr lang="en-US" sz="900" spc="4" dirty="0">
                <a:latin typeface="Arial"/>
                <a:cs typeface="Arial"/>
              </a:rPr>
              <a:t>s</a:t>
            </a:r>
            <a:r>
              <a:rPr lang="en-US" sz="900" spc="-9" dirty="0">
                <a:latin typeface="Arial"/>
                <a:cs typeface="Arial"/>
              </a:rPr>
              <a:t>e</a:t>
            </a:r>
            <a:r>
              <a:rPr lang="en-US" sz="900" dirty="0">
                <a:latin typeface="Arial"/>
                <a:cs typeface="Arial"/>
              </a:rPr>
              <a:t>d</a:t>
            </a:r>
            <a:r>
              <a:rPr lang="en-US" sz="900" spc="9" dirty="0">
                <a:latin typeface="Arial"/>
                <a:cs typeface="Arial"/>
              </a:rPr>
              <a:t> </a:t>
            </a:r>
            <a:r>
              <a:rPr lang="en-US" sz="900" dirty="0">
                <a:latin typeface="Arial"/>
                <a:cs typeface="Arial"/>
              </a:rPr>
              <a:t>to</a:t>
            </a:r>
            <a:r>
              <a:rPr lang="en-US" sz="900" spc="-4" dirty="0">
                <a:latin typeface="Arial"/>
                <a:cs typeface="Arial"/>
              </a:rPr>
              <a:t> </a:t>
            </a:r>
            <a:r>
              <a:rPr lang="en-US" sz="900" dirty="0">
                <a:latin typeface="Arial"/>
                <a:cs typeface="Arial"/>
              </a:rPr>
              <a:t>a</a:t>
            </a:r>
            <a:r>
              <a:rPr lang="en-US" sz="900" spc="-9" dirty="0">
                <a:latin typeface="Arial"/>
                <a:cs typeface="Arial"/>
              </a:rPr>
              <a:t>s</a:t>
            </a:r>
            <a:r>
              <a:rPr lang="en-US" sz="900" spc="4" dirty="0">
                <a:latin typeface="Arial"/>
                <a:cs typeface="Arial"/>
              </a:rPr>
              <a:t>s</a:t>
            </a:r>
            <a:r>
              <a:rPr lang="en-US" sz="900" spc="-9" dirty="0">
                <a:latin typeface="Arial"/>
                <a:cs typeface="Arial"/>
              </a:rPr>
              <a:t>e</a:t>
            </a:r>
            <a:r>
              <a:rPr lang="en-US" sz="900" spc="4" dirty="0">
                <a:latin typeface="Arial"/>
                <a:cs typeface="Arial"/>
              </a:rPr>
              <a:t>s</a:t>
            </a:r>
            <a:r>
              <a:rPr lang="en-US" sz="900" dirty="0">
                <a:latin typeface="Arial"/>
                <a:cs typeface="Arial"/>
              </a:rPr>
              <a:t>s</a:t>
            </a:r>
            <a:r>
              <a:rPr lang="en-US" sz="900" spc="4" dirty="0">
                <a:latin typeface="Arial"/>
                <a:cs typeface="Arial"/>
              </a:rPr>
              <a:t> </a:t>
            </a:r>
            <a:r>
              <a:rPr lang="en-US" sz="900" dirty="0">
                <a:latin typeface="Arial"/>
                <a:cs typeface="Arial"/>
              </a:rPr>
              <a:t>t</a:t>
            </a:r>
            <a:r>
              <a:rPr lang="en-US" sz="900" spc="-13" dirty="0">
                <a:latin typeface="Arial"/>
                <a:cs typeface="Arial"/>
              </a:rPr>
              <a:t>r</a:t>
            </a:r>
            <a:r>
              <a:rPr lang="en-US" sz="900" dirty="0">
                <a:latin typeface="Arial"/>
                <a:cs typeface="Arial"/>
              </a:rPr>
              <a:t>ends</a:t>
            </a:r>
            <a:r>
              <a:rPr lang="en-US" sz="900" spc="-9" dirty="0">
                <a:latin typeface="Arial"/>
                <a:cs typeface="Arial"/>
              </a:rPr>
              <a:t> </a:t>
            </a:r>
            <a:r>
              <a:rPr lang="en-US" sz="900" spc="4" dirty="0">
                <a:latin typeface="Arial"/>
                <a:cs typeface="Arial"/>
              </a:rPr>
              <a:t>i</a:t>
            </a:r>
            <a:r>
              <a:rPr lang="en-US" sz="900" dirty="0">
                <a:latin typeface="Arial"/>
                <a:cs typeface="Arial"/>
              </a:rPr>
              <a:t>n</a:t>
            </a:r>
            <a:r>
              <a:rPr lang="en-US" sz="900" spc="-9" dirty="0">
                <a:latin typeface="Arial"/>
                <a:cs typeface="Arial"/>
              </a:rPr>
              <a:t> </a:t>
            </a:r>
            <a:r>
              <a:rPr lang="en-US" sz="900" dirty="0">
                <a:latin typeface="Arial"/>
                <a:cs typeface="Arial"/>
              </a:rPr>
              <a:t>di</a:t>
            </a:r>
            <a:r>
              <a:rPr lang="en-US" sz="900" spc="-9" dirty="0">
                <a:latin typeface="Arial"/>
                <a:cs typeface="Arial"/>
              </a:rPr>
              <a:t>s</a:t>
            </a:r>
            <a:r>
              <a:rPr lang="en-US" sz="900" dirty="0">
                <a:latin typeface="Arial"/>
                <a:cs typeface="Arial"/>
              </a:rPr>
              <a:t>par</a:t>
            </a:r>
            <a:r>
              <a:rPr lang="en-US" sz="900" spc="-9" dirty="0">
                <a:latin typeface="Arial"/>
                <a:cs typeface="Arial"/>
              </a:rPr>
              <a:t>i</a:t>
            </a:r>
            <a:r>
              <a:rPr lang="en-US" sz="900" dirty="0">
                <a:latin typeface="Arial"/>
                <a:cs typeface="Arial"/>
              </a:rPr>
              <a:t>t</a:t>
            </a:r>
            <a:r>
              <a:rPr lang="en-US" sz="900" spc="4" dirty="0">
                <a:latin typeface="Arial"/>
                <a:cs typeface="Arial"/>
              </a:rPr>
              <a:t>i</a:t>
            </a:r>
            <a:r>
              <a:rPr lang="en-US" sz="900" spc="-9" dirty="0">
                <a:latin typeface="Arial"/>
                <a:cs typeface="Arial"/>
              </a:rPr>
              <a:t>e</a:t>
            </a:r>
            <a:r>
              <a:rPr lang="en-US" sz="900" spc="4" dirty="0">
                <a:latin typeface="Arial"/>
                <a:cs typeface="Arial"/>
              </a:rPr>
              <a:t>s</a:t>
            </a:r>
            <a:r>
              <a:rPr lang="en-US" sz="900" dirty="0">
                <a:latin typeface="Arial"/>
                <a:cs typeface="Arial"/>
              </a:rPr>
              <a:t>.</a:t>
            </a:r>
          </a:p>
          <a:p>
            <a:pPr marL="429119" marR="115554" indent="-209044">
              <a:buFont typeface="Symbol"/>
              <a:buChar char=""/>
              <a:tabLst>
                <a:tab pos="429119" algn="l"/>
              </a:tabLst>
            </a:pPr>
            <a:r>
              <a:rPr lang="en-US" sz="900" b="1" dirty="0">
                <a:latin typeface="Arial"/>
                <a:cs typeface="Arial"/>
              </a:rPr>
              <a:t>Worsening</a:t>
            </a:r>
            <a:r>
              <a:rPr lang="en-US" sz="900" b="1" spc="-4" dirty="0">
                <a:latin typeface="Arial"/>
                <a:cs typeface="Arial"/>
              </a:rPr>
              <a:t> </a:t>
            </a:r>
            <a:r>
              <a:rPr lang="en-US" sz="900" dirty="0">
                <a:latin typeface="Arial"/>
                <a:cs typeface="Arial"/>
              </a:rPr>
              <a:t>= D</a:t>
            </a:r>
            <a:r>
              <a:rPr lang="en-US" sz="900" spc="-9" dirty="0">
                <a:latin typeface="Arial"/>
                <a:cs typeface="Arial"/>
              </a:rPr>
              <a:t>i</a:t>
            </a:r>
            <a:r>
              <a:rPr lang="en-US" sz="900" spc="4" dirty="0">
                <a:latin typeface="Arial"/>
                <a:cs typeface="Arial"/>
              </a:rPr>
              <a:t>s</a:t>
            </a:r>
            <a:r>
              <a:rPr lang="en-US" sz="900" dirty="0">
                <a:latin typeface="Arial"/>
                <a:cs typeface="Arial"/>
              </a:rPr>
              <a:t>pa</a:t>
            </a:r>
            <a:r>
              <a:rPr lang="en-US" sz="900" spc="-13" dirty="0">
                <a:latin typeface="Arial"/>
                <a:cs typeface="Arial"/>
              </a:rPr>
              <a:t>r</a:t>
            </a:r>
            <a:r>
              <a:rPr lang="en-US" sz="900" dirty="0">
                <a:latin typeface="Arial"/>
                <a:cs typeface="Arial"/>
              </a:rPr>
              <a:t>it</a:t>
            </a:r>
            <a:r>
              <a:rPr lang="en-US" sz="900" spc="4" dirty="0">
                <a:latin typeface="Arial"/>
                <a:cs typeface="Arial"/>
              </a:rPr>
              <a:t>i</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dirty="0">
                <a:latin typeface="Arial"/>
                <a:cs typeface="Arial"/>
              </a:rPr>
              <a:t>a</a:t>
            </a:r>
            <a:r>
              <a:rPr lang="en-US" sz="900" spc="-13" dirty="0">
                <a:latin typeface="Arial"/>
                <a:cs typeface="Arial"/>
              </a:rPr>
              <a:t>r</a:t>
            </a:r>
            <a:r>
              <a:rPr lang="en-US" sz="900" dirty="0">
                <a:latin typeface="Arial"/>
                <a:cs typeface="Arial"/>
              </a:rPr>
              <a:t>e </a:t>
            </a:r>
            <a:r>
              <a:rPr lang="en-US" sz="900" spc="-9" dirty="0">
                <a:latin typeface="Arial"/>
                <a:cs typeface="Arial"/>
              </a:rPr>
              <a:t>g</a:t>
            </a:r>
            <a:r>
              <a:rPr lang="en-US" sz="900" dirty="0">
                <a:latin typeface="Arial"/>
                <a:cs typeface="Arial"/>
              </a:rPr>
              <a:t>etti</a:t>
            </a:r>
            <a:r>
              <a:rPr lang="en-US" sz="900" spc="-9" dirty="0">
                <a:latin typeface="Arial"/>
                <a:cs typeface="Arial"/>
              </a:rPr>
              <a:t>n</a:t>
            </a:r>
            <a:r>
              <a:rPr lang="en-US" sz="900" dirty="0">
                <a:latin typeface="Arial"/>
                <a:cs typeface="Arial"/>
              </a:rPr>
              <a:t>g </a:t>
            </a:r>
            <a:r>
              <a:rPr lang="en-US" sz="900" spc="4" dirty="0">
                <a:latin typeface="Arial"/>
                <a:cs typeface="Arial"/>
              </a:rPr>
              <a:t>l</a:t>
            </a:r>
            <a:r>
              <a:rPr lang="en-US" sz="900" dirty="0">
                <a:latin typeface="Arial"/>
                <a:cs typeface="Arial"/>
              </a:rPr>
              <a:t>a</a:t>
            </a:r>
            <a:r>
              <a:rPr lang="en-US" sz="900" spc="-13" dirty="0">
                <a:latin typeface="Arial"/>
                <a:cs typeface="Arial"/>
              </a:rPr>
              <a:t>r</a:t>
            </a:r>
            <a:r>
              <a:rPr lang="en-US" sz="900" dirty="0">
                <a:latin typeface="Arial"/>
                <a:cs typeface="Arial"/>
              </a:rPr>
              <a:t>ger. D</a:t>
            </a:r>
            <a:r>
              <a:rPr lang="en-US" sz="900" spc="-9" dirty="0">
                <a:latin typeface="Arial"/>
                <a:cs typeface="Arial"/>
              </a:rPr>
              <a:t>i</a:t>
            </a:r>
            <a:r>
              <a:rPr lang="en-US" sz="900" dirty="0">
                <a:latin typeface="Arial"/>
                <a:cs typeface="Arial"/>
              </a:rPr>
              <a:t>ffer</a:t>
            </a:r>
            <a:r>
              <a:rPr lang="en-US" sz="900" spc="-9" dirty="0">
                <a:latin typeface="Arial"/>
                <a:cs typeface="Arial"/>
              </a:rPr>
              <a:t>e</a:t>
            </a:r>
            <a:r>
              <a:rPr lang="en-US" sz="900" dirty="0">
                <a:latin typeface="Arial"/>
                <a:cs typeface="Arial"/>
              </a:rPr>
              <a:t>n</a:t>
            </a:r>
            <a:r>
              <a:rPr lang="en-US" sz="900" spc="4" dirty="0">
                <a:latin typeface="Arial"/>
                <a:cs typeface="Arial"/>
              </a:rPr>
              <a:t>c</a:t>
            </a:r>
            <a:r>
              <a:rPr lang="en-US" sz="900" spc="-9" dirty="0">
                <a:latin typeface="Arial"/>
                <a:cs typeface="Arial"/>
              </a:rPr>
              <a:t>e</a:t>
            </a:r>
            <a:r>
              <a:rPr lang="en-US" sz="900" dirty="0">
                <a:latin typeface="Arial"/>
                <a:cs typeface="Arial"/>
              </a:rPr>
              <a:t>s</a:t>
            </a:r>
            <a:r>
              <a:rPr lang="en-US" sz="900" spc="22" dirty="0">
                <a:latin typeface="Arial"/>
                <a:cs typeface="Arial"/>
              </a:rPr>
              <a:t> </a:t>
            </a:r>
            <a:r>
              <a:rPr lang="en-US" sz="900" spc="-9" dirty="0">
                <a:latin typeface="Arial"/>
                <a:cs typeface="Arial"/>
              </a:rPr>
              <a:t>i</a:t>
            </a:r>
            <a:r>
              <a:rPr lang="en-US" sz="900" dirty="0">
                <a:latin typeface="Arial"/>
                <a:cs typeface="Arial"/>
              </a:rPr>
              <a:t>n ra</a:t>
            </a:r>
            <a:r>
              <a:rPr lang="en-US" sz="900" spc="-9" dirty="0">
                <a:latin typeface="Arial"/>
                <a:cs typeface="Arial"/>
              </a:rPr>
              <a:t>t</a:t>
            </a:r>
            <a:r>
              <a:rPr lang="en-US" sz="900" dirty="0">
                <a:latin typeface="Arial"/>
                <a:cs typeface="Arial"/>
              </a:rPr>
              <a:t>es</a:t>
            </a:r>
            <a:r>
              <a:rPr lang="en-US" sz="900" spc="4" dirty="0">
                <a:latin typeface="Arial"/>
                <a:cs typeface="Arial"/>
              </a:rPr>
              <a:t> </a:t>
            </a:r>
            <a:r>
              <a:rPr lang="en-US" sz="900" spc="-9" dirty="0">
                <a:latin typeface="Arial"/>
                <a:cs typeface="Arial"/>
              </a:rPr>
              <a:t>b</a:t>
            </a:r>
            <a:r>
              <a:rPr lang="en-US" sz="900" dirty="0">
                <a:latin typeface="Arial"/>
                <a:cs typeface="Arial"/>
              </a:rPr>
              <a:t>et</a:t>
            </a:r>
            <a:r>
              <a:rPr lang="en-US" sz="900" spc="-13" dirty="0">
                <a:latin typeface="Arial"/>
                <a:cs typeface="Arial"/>
              </a:rPr>
              <a:t>w</a:t>
            </a:r>
            <a:r>
              <a:rPr lang="en-US" sz="900" dirty="0">
                <a:latin typeface="Arial"/>
                <a:cs typeface="Arial"/>
              </a:rPr>
              <a:t>een gro</a:t>
            </a:r>
            <a:r>
              <a:rPr lang="en-US" sz="900" spc="-9" dirty="0">
                <a:latin typeface="Arial"/>
                <a:cs typeface="Arial"/>
              </a:rPr>
              <a:t>u</a:t>
            </a:r>
            <a:r>
              <a:rPr lang="en-US" sz="900" dirty="0">
                <a:latin typeface="Arial"/>
                <a:cs typeface="Arial"/>
              </a:rPr>
              <a:t>ps</a:t>
            </a:r>
            <a:r>
              <a:rPr lang="en-US" sz="900" spc="-4" dirty="0">
                <a:latin typeface="Arial"/>
                <a:cs typeface="Arial"/>
              </a:rPr>
              <a:t> </a:t>
            </a:r>
            <a:r>
              <a:rPr lang="en-US" sz="900" dirty="0">
                <a:latin typeface="Arial"/>
                <a:cs typeface="Arial"/>
              </a:rPr>
              <a:t>are</a:t>
            </a:r>
            <a:r>
              <a:rPr lang="en-US" sz="900" spc="-9" dirty="0">
                <a:latin typeface="Arial"/>
                <a:cs typeface="Arial"/>
              </a:rPr>
              <a:t> </a:t>
            </a:r>
            <a:r>
              <a:rPr lang="en-US" sz="900" spc="4" dirty="0">
                <a:latin typeface="Arial"/>
                <a:cs typeface="Arial"/>
              </a:rPr>
              <a:t>s</a:t>
            </a:r>
            <a:r>
              <a:rPr lang="en-US" sz="900" dirty="0">
                <a:latin typeface="Arial"/>
                <a:cs typeface="Arial"/>
              </a:rPr>
              <a:t>ta</a:t>
            </a:r>
            <a:r>
              <a:rPr lang="en-US" sz="900" spc="-9" dirty="0">
                <a:latin typeface="Arial"/>
                <a:cs typeface="Arial"/>
              </a:rPr>
              <a:t>t</a:t>
            </a:r>
            <a:r>
              <a:rPr lang="en-US" sz="900" dirty="0">
                <a:latin typeface="Arial"/>
                <a:cs typeface="Arial"/>
              </a:rPr>
              <a:t>i</a:t>
            </a:r>
            <a:r>
              <a:rPr lang="en-US" sz="900" spc="4" dirty="0">
                <a:latin typeface="Arial"/>
                <a:cs typeface="Arial"/>
              </a:rPr>
              <a:t>s</a:t>
            </a:r>
            <a:r>
              <a:rPr lang="en-US" sz="900" spc="-9" dirty="0">
                <a:latin typeface="Arial"/>
                <a:cs typeface="Arial"/>
              </a:rPr>
              <a:t>ti</a:t>
            </a:r>
            <a:r>
              <a:rPr lang="en-US" sz="900" spc="4" dirty="0">
                <a:latin typeface="Arial"/>
                <a:cs typeface="Arial"/>
              </a:rPr>
              <a:t>c</a:t>
            </a:r>
            <a:r>
              <a:rPr lang="en-US" sz="900" dirty="0">
                <a:latin typeface="Arial"/>
                <a:cs typeface="Arial"/>
              </a:rPr>
              <a:t>ally</a:t>
            </a:r>
            <a:r>
              <a:rPr lang="en-US" sz="900" spc="-18" dirty="0">
                <a:latin typeface="Arial"/>
                <a:cs typeface="Arial"/>
              </a:rPr>
              <a:t> </a:t>
            </a:r>
            <a:r>
              <a:rPr lang="en-US" sz="900" spc="4" dirty="0">
                <a:latin typeface="Arial"/>
                <a:cs typeface="Arial"/>
              </a:rPr>
              <a:t>s</a:t>
            </a:r>
            <a:r>
              <a:rPr lang="en-US" sz="900" dirty="0">
                <a:latin typeface="Arial"/>
                <a:cs typeface="Arial"/>
              </a:rPr>
              <a:t>i</a:t>
            </a:r>
            <a:r>
              <a:rPr lang="en-US" sz="900" spc="-9" dirty="0">
                <a:latin typeface="Arial"/>
                <a:cs typeface="Arial"/>
              </a:rPr>
              <a:t>g</a:t>
            </a:r>
            <a:r>
              <a:rPr lang="en-US" sz="900" dirty="0">
                <a:latin typeface="Arial"/>
                <a:cs typeface="Arial"/>
              </a:rPr>
              <a:t>nif</a:t>
            </a:r>
            <a:r>
              <a:rPr lang="en-US" sz="900" spc="-9" dirty="0">
                <a:latin typeface="Arial"/>
                <a:cs typeface="Arial"/>
              </a:rPr>
              <a:t>i</a:t>
            </a:r>
            <a:r>
              <a:rPr lang="en-US" sz="900" spc="4" dirty="0">
                <a:latin typeface="Arial"/>
                <a:cs typeface="Arial"/>
              </a:rPr>
              <a:t>c</a:t>
            </a:r>
            <a:r>
              <a:rPr lang="en-US" sz="900" dirty="0">
                <a:latin typeface="Arial"/>
                <a:cs typeface="Arial"/>
              </a:rPr>
              <a:t>a</a:t>
            </a:r>
            <a:r>
              <a:rPr lang="en-US" sz="900" spc="-9" dirty="0">
                <a:latin typeface="Arial"/>
                <a:cs typeface="Arial"/>
              </a:rPr>
              <a:t>n</a:t>
            </a:r>
            <a:r>
              <a:rPr lang="en-US" sz="900" dirty="0">
                <a:latin typeface="Arial"/>
                <a:cs typeface="Arial"/>
              </a:rPr>
              <a:t>t and re</a:t>
            </a:r>
            <a:r>
              <a:rPr lang="en-US" sz="900" spc="-9" dirty="0">
                <a:latin typeface="Arial"/>
                <a:cs typeface="Arial"/>
              </a:rPr>
              <a:t>f</a:t>
            </a:r>
            <a:r>
              <a:rPr lang="en-US" sz="900" dirty="0">
                <a:latin typeface="Arial"/>
                <a:cs typeface="Arial"/>
              </a:rPr>
              <a:t>ere</a:t>
            </a:r>
            <a:r>
              <a:rPr lang="en-US" sz="900" spc="-9" dirty="0">
                <a:latin typeface="Arial"/>
                <a:cs typeface="Arial"/>
              </a:rPr>
              <a:t>n</a:t>
            </a:r>
            <a:r>
              <a:rPr lang="en-US" sz="900" spc="4" dirty="0">
                <a:latin typeface="Arial"/>
                <a:cs typeface="Arial"/>
              </a:rPr>
              <a:t>c</a:t>
            </a:r>
            <a:r>
              <a:rPr lang="en-US" sz="900" dirty="0">
                <a:latin typeface="Arial"/>
                <a:cs typeface="Arial"/>
              </a:rPr>
              <a:t>e</a:t>
            </a:r>
            <a:r>
              <a:rPr lang="en-US" sz="900" spc="-9" dirty="0">
                <a:latin typeface="Arial"/>
                <a:cs typeface="Arial"/>
              </a:rPr>
              <a:t> </a:t>
            </a:r>
            <a:r>
              <a:rPr lang="en-US" sz="900" dirty="0">
                <a:latin typeface="Arial"/>
                <a:cs typeface="Arial"/>
              </a:rPr>
              <a:t>group</a:t>
            </a:r>
            <a:r>
              <a:rPr lang="en-US" sz="900" spc="-9" dirty="0">
                <a:latin typeface="Arial"/>
                <a:cs typeface="Arial"/>
              </a:rPr>
              <a:t> </a:t>
            </a:r>
            <a:r>
              <a:rPr lang="en-US" sz="900" dirty="0">
                <a:latin typeface="Arial"/>
                <a:cs typeface="Arial"/>
              </a:rPr>
              <a:t>rat</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dirty="0">
                <a:latin typeface="Arial"/>
                <a:cs typeface="Arial"/>
              </a:rPr>
              <a:t>e</a:t>
            </a:r>
            <a:r>
              <a:rPr lang="en-US" sz="900" spc="-18" dirty="0">
                <a:latin typeface="Arial"/>
                <a:cs typeface="Arial"/>
              </a:rPr>
              <a:t>x</a:t>
            </a:r>
            <a:r>
              <a:rPr lang="en-US" sz="900" spc="4" dirty="0">
                <a:latin typeface="Arial"/>
                <a:cs typeface="Arial"/>
              </a:rPr>
              <a:t>c</a:t>
            </a:r>
            <a:r>
              <a:rPr lang="en-US" sz="900" dirty="0">
                <a:latin typeface="Arial"/>
                <a:cs typeface="Arial"/>
              </a:rPr>
              <a:t>eed </a:t>
            </a:r>
            <a:r>
              <a:rPr lang="en-US" sz="900" spc="-9" dirty="0">
                <a:latin typeface="Arial"/>
                <a:cs typeface="Arial"/>
              </a:rPr>
              <a:t>p</a:t>
            </a:r>
            <a:r>
              <a:rPr lang="en-US" sz="900" dirty="0">
                <a:latin typeface="Arial"/>
                <a:cs typeface="Arial"/>
              </a:rPr>
              <a:t>opu</a:t>
            </a:r>
            <a:r>
              <a:rPr lang="en-US" sz="900" spc="-9" dirty="0">
                <a:latin typeface="Arial"/>
                <a:cs typeface="Arial"/>
              </a:rPr>
              <a:t>l</a:t>
            </a:r>
            <a:r>
              <a:rPr lang="en-US" sz="900" dirty="0">
                <a:latin typeface="Arial"/>
                <a:cs typeface="Arial"/>
              </a:rPr>
              <a:t>at</a:t>
            </a:r>
            <a:r>
              <a:rPr lang="en-US" sz="900" spc="-9" dirty="0">
                <a:latin typeface="Arial"/>
                <a:cs typeface="Arial"/>
              </a:rPr>
              <a:t>i</a:t>
            </a:r>
            <a:r>
              <a:rPr lang="en-US" sz="900" dirty="0">
                <a:latin typeface="Arial"/>
                <a:cs typeface="Arial"/>
              </a:rPr>
              <a:t>on ra</a:t>
            </a:r>
            <a:r>
              <a:rPr lang="en-US" sz="900" spc="-9" dirty="0">
                <a:latin typeface="Arial"/>
                <a:cs typeface="Arial"/>
              </a:rPr>
              <a:t>t</a:t>
            </a:r>
            <a:r>
              <a:rPr lang="en-US" sz="900" dirty="0">
                <a:latin typeface="Arial"/>
                <a:cs typeface="Arial"/>
              </a:rPr>
              <a:t>es</a:t>
            </a:r>
            <a:r>
              <a:rPr lang="en-US" sz="900" spc="-4" dirty="0">
                <a:latin typeface="Arial"/>
                <a:cs typeface="Arial"/>
              </a:rPr>
              <a:t> </a:t>
            </a:r>
            <a:r>
              <a:rPr lang="en-US" sz="900" dirty="0">
                <a:latin typeface="Arial"/>
                <a:cs typeface="Arial"/>
              </a:rPr>
              <a:t>by</a:t>
            </a:r>
            <a:r>
              <a:rPr lang="en-US" sz="900" spc="-9" dirty="0">
                <a:latin typeface="Arial"/>
                <a:cs typeface="Arial"/>
              </a:rPr>
              <a:t> </a:t>
            </a:r>
            <a:r>
              <a:rPr lang="en-US" sz="900" dirty="0">
                <a:latin typeface="Arial"/>
                <a:cs typeface="Arial"/>
              </a:rPr>
              <a:t>at </a:t>
            </a:r>
            <a:r>
              <a:rPr lang="en-US" sz="900" spc="-9" dirty="0">
                <a:latin typeface="Arial"/>
                <a:cs typeface="Arial"/>
              </a:rPr>
              <a:t>l</a:t>
            </a:r>
            <a:r>
              <a:rPr lang="en-US" sz="900" dirty="0">
                <a:latin typeface="Arial"/>
                <a:cs typeface="Arial"/>
              </a:rPr>
              <a:t>ea</a:t>
            </a:r>
            <a:r>
              <a:rPr lang="en-US" sz="900" spc="-9" dirty="0">
                <a:latin typeface="Arial"/>
                <a:cs typeface="Arial"/>
              </a:rPr>
              <a:t>s</a:t>
            </a:r>
            <a:r>
              <a:rPr lang="en-US" sz="900" dirty="0">
                <a:latin typeface="Arial"/>
                <a:cs typeface="Arial"/>
              </a:rPr>
              <a:t>t 1% </a:t>
            </a:r>
            <a:r>
              <a:rPr lang="en-US" sz="900" spc="-9" dirty="0">
                <a:latin typeface="Arial"/>
                <a:cs typeface="Arial"/>
              </a:rPr>
              <a:t>p</a:t>
            </a:r>
            <a:r>
              <a:rPr lang="en-US" sz="900" dirty="0">
                <a:latin typeface="Arial"/>
                <a:cs typeface="Arial"/>
              </a:rPr>
              <a:t>er </a:t>
            </a:r>
            <a:r>
              <a:rPr lang="en-US" sz="900" spc="-4" dirty="0">
                <a:latin typeface="Arial"/>
                <a:cs typeface="Arial"/>
              </a:rPr>
              <a:t>y</a:t>
            </a:r>
            <a:r>
              <a:rPr lang="en-US" sz="900" dirty="0">
                <a:latin typeface="Arial"/>
                <a:cs typeface="Arial"/>
              </a:rPr>
              <a:t>ear.</a:t>
            </a:r>
          </a:p>
          <a:p>
            <a:pPr marL="429119" marR="436668" indent="-209044">
              <a:buFont typeface="Symbol"/>
              <a:buChar char=""/>
              <a:tabLst>
                <a:tab pos="429119" algn="l"/>
              </a:tabLst>
            </a:pPr>
            <a:r>
              <a:rPr lang="en-US" sz="900" b="1" dirty="0">
                <a:latin typeface="Arial"/>
                <a:cs typeface="Arial"/>
              </a:rPr>
              <a:t>No Ch</a:t>
            </a:r>
            <a:r>
              <a:rPr lang="en-US" sz="900" b="1" spc="4" dirty="0">
                <a:latin typeface="Arial"/>
                <a:cs typeface="Arial"/>
              </a:rPr>
              <a:t>a</a:t>
            </a:r>
            <a:r>
              <a:rPr lang="en-US" sz="900" b="1" dirty="0">
                <a:latin typeface="Arial"/>
                <a:cs typeface="Arial"/>
              </a:rPr>
              <a:t>nge</a:t>
            </a:r>
            <a:r>
              <a:rPr lang="en-US" sz="900" b="1" spc="4" dirty="0">
                <a:latin typeface="Arial"/>
                <a:cs typeface="Arial"/>
              </a:rPr>
              <a:t> </a:t>
            </a:r>
            <a:r>
              <a:rPr lang="en-US" sz="900" dirty="0">
                <a:latin typeface="Arial"/>
                <a:cs typeface="Arial"/>
              </a:rPr>
              <a:t>=</a:t>
            </a:r>
            <a:r>
              <a:rPr lang="en-US" sz="900" spc="-9" dirty="0">
                <a:latin typeface="Arial"/>
                <a:cs typeface="Arial"/>
              </a:rPr>
              <a:t> </a:t>
            </a:r>
            <a:r>
              <a:rPr lang="en-US" sz="900" dirty="0">
                <a:latin typeface="Arial"/>
                <a:cs typeface="Arial"/>
              </a:rPr>
              <a:t>Di</a:t>
            </a:r>
            <a:r>
              <a:rPr lang="en-US" sz="900" spc="-9" dirty="0">
                <a:latin typeface="Arial"/>
                <a:cs typeface="Arial"/>
              </a:rPr>
              <a:t>s</a:t>
            </a:r>
            <a:r>
              <a:rPr lang="en-US" sz="900" dirty="0">
                <a:latin typeface="Arial"/>
                <a:cs typeface="Arial"/>
              </a:rPr>
              <a:t>pari</a:t>
            </a:r>
            <a:r>
              <a:rPr lang="en-US" sz="900" spc="-9" dirty="0">
                <a:latin typeface="Arial"/>
                <a:cs typeface="Arial"/>
              </a:rPr>
              <a:t>t</a:t>
            </a:r>
            <a:r>
              <a:rPr lang="en-US" sz="900" dirty="0">
                <a:latin typeface="Arial"/>
                <a:cs typeface="Arial"/>
              </a:rPr>
              <a:t>i</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dirty="0">
                <a:latin typeface="Arial"/>
                <a:cs typeface="Arial"/>
              </a:rPr>
              <a:t>are</a:t>
            </a:r>
            <a:r>
              <a:rPr lang="en-US" sz="900" spc="-9" dirty="0">
                <a:latin typeface="Arial"/>
                <a:cs typeface="Arial"/>
              </a:rPr>
              <a:t> n</a:t>
            </a:r>
            <a:r>
              <a:rPr lang="en-US" sz="900" dirty="0">
                <a:latin typeface="Arial"/>
                <a:cs typeface="Arial"/>
              </a:rPr>
              <a:t>ot </a:t>
            </a:r>
            <a:r>
              <a:rPr lang="en-US" sz="900" spc="4" dirty="0">
                <a:latin typeface="Arial"/>
                <a:cs typeface="Arial"/>
              </a:rPr>
              <a:t>c</a:t>
            </a:r>
            <a:r>
              <a:rPr lang="en-US" sz="900" spc="-9" dirty="0">
                <a:latin typeface="Arial"/>
                <a:cs typeface="Arial"/>
              </a:rPr>
              <a:t>h</a:t>
            </a:r>
            <a:r>
              <a:rPr lang="en-US" sz="900" dirty="0">
                <a:latin typeface="Arial"/>
                <a:cs typeface="Arial"/>
              </a:rPr>
              <a:t>an</a:t>
            </a:r>
            <a:r>
              <a:rPr lang="en-US" sz="900" spc="-9" dirty="0">
                <a:latin typeface="Arial"/>
                <a:cs typeface="Arial"/>
              </a:rPr>
              <a:t>g</a:t>
            </a:r>
            <a:r>
              <a:rPr lang="en-US" sz="900" dirty="0">
                <a:latin typeface="Arial"/>
                <a:cs typeface="Arial"/>
              </a:rPr>
              <a:t>ing. </a:t>
            </a:r>
            <a:r>
              <a:rPr lang="en-US" sz="900" spc="-13" dirty="0">
                <a:latin typeface="Arial"/>
                <a:cs typeface="Arial"/>
              </a:rPr>
              <a:t>D</a:t>
            </a:r>
            <a:r>
              <a:rPr lang="en-US" sz="900" dirty="0">
                <a:latin typeface="Arial"/>
                <a:cs typeface="Arial"/>
              </a:rPr>
              <a:t>iffe</a:t>
            </a:r>
            <a:r>
              <a:rPr lang="en-US" sz="900" spc="-13" dirty="0">
                <a:latin typeface="Arial"/>
                <a:cs typeface="Arial"/>
              </a:rPr>
              <a:t>r</a:t>
            </a:r>
            <a:r>
              <a:rPr lang="en-US" sz="900" dirty="0">
                <a:latin typeface="Arial"/>
                <a:cs typeface="Arial"/>
              </a:rPr>
              <a:t>en</a:t>
            </a:r>
            <a:r>
              <a:rPr lang="en-US" sz="900" spc="-9" dirty="0">
                <a:latin typeface="Arial"/>
                <a:cs typeface="Arial"/>
              </a:rPr>
              <a:t>c</a:t>
            </a:r>
            <a:r>
              <a:rPr lang="en-US" sz="900" dirty="0">
                <a:latin typeface="Arial"/>
                <a:cs typeface="Arial"/>
              </a:rPr>
              <a:t>es</a:t>
            </a:r>
            <a:r>
              <a:rPr lang="en-US" sz="900" spc="-4" dirty="0">
                <a:latin typeface="Arial"/>
                <a:cs typeface="Arial"/>
              </a:rPr>
              <a:t> </a:t>
            </a:r>
            <a:r>
              <a:rPr lang="en-US" sz="900" dirty="0">
                <a:latin typeface="Arial"/>
                <a:cs typeface="Arial"/>
              </a:rPr>
              <a:t>in r</a:t>
            </a:r>
            <a:r>
              <a:rPr lang="en-US" sz="900" spc="-9" dirty="0">
                <a:latin typeface="Arial"/>
                <a:cs typeface="Arial"/>
              </a:rPr>
              <a:t>at</a:t>
            </a:r>
            <a:r>
              <a:rPr lang="en-US" sz="900" dirty="0">
                <a:latin typeface="Arial"/>
                <a:cs typeface="Arial"/>
              </a:rPr>
              <a:t>es</a:t>
            </a:r>
            <a:r>
              <a:rPr lang="en-US" sz="900" spc="4" dirty="0">
                <a:latin typeface="Arial"/>
                <a:cs typeface="Arial"/>
              </a:rPr>
              <a:t> </a:t>
            </a:r>
            <a:r>
              <a:rPr lang="en-US" sz="900" spc="-9" dirty="0">
                <a:latin typeface="Arial"/>
                <a:cs typeface="Arial"/>
              </a:rPr>
              <a:t>b</a:t>
            </a:r>
            <a:r>
              <a:rPr lang="en-US" sz="900" dirty="0">
                <a:latin typeface="Arial"/>
                <a:cs typeface="Arial"/>
              </a:rPr>
              <a:t>et</a:t>
            </a:r>
            <a:r>
              <a:rPr lang="en-US" sz="900" spc="-13" dirty="0">
                <a:latin typeface="Arial"/>
                <a:cs typeface="Arial"/>
              </a:rPr>
              <a:t>w</a:t>
            </a:r>
            <a:r>
              <a:rPr lang="en-US" sz="900" dirty="0">
                <a:latin typeface="Arial"/>
                <a:cs typeface="Arial"/>
              </a:rPr>
              <a:t>een gro</a:t>
            </a:r>
            <a:r>
              <a:rPr lang="en-US" sz="900" spc="-9" dirty="0">
                <a:latin typeface="Arial"/>
                <a:cs typeface="Arial"/>
              </a:rPr>
              <a:t>u</a:t>
            </a:r>
            <a:r>
              <a:rPr lang="en-US" sz="900" dirty="0">
                <a:latin typeface="Arial"/>
                <a:cs typeface="Arial"/>
              </a:rPr>
              <a:t>ps</a:t>
            </a:r>
            <a:r>
              <a:rPr lang="en-US" sz="900" spc="-4" dirty="0">
                <a:latin typeface="Arial"/>
                <a:cs typeface="Arial"/>
              </a:rPr>
              <a:t> </a:t>
            </a:r>
            <a:r>
              <a:rPr lang="en-US" sz="900" dirty="0">
                <a:latin typeface="Arial"/>
                <a:cs typeface="Arial"/>
              </a:rPr>
              <a:t>are </a:t>
            </a:r>
            <a:r>
              <a:rPr lang="en-US" sz="900" spc="-9" dirty="0">
                <a:latin typeface="Arial"/>
                <a:cs typeface="Arial"/>
              </a:rPr>
              <a:t>n</a:t>
            </a:r>
            <a:r>
              <a:rPr lang="en-US" sz="900" dirty="0">
                <a:latin typeface="Arial"/>
                <a:cs typeface="Arial"/>
              </a:rPr>
              <a:t>ot </a:t>
            </a:r>
            <a:r>
              <a:rPr lang="en-US" sz="900" spc="-9" dirty="0">
                <a:latin typeface="Arial"/>
                <a:cs typeface="Arial"/>
              </a:rPr>
              <a:t>s</a:t>
            </a:r>
            <a:r>
              <a:rPr lang="en-US" sz="900" dirty="0">
                <a:latin typeface="Arial"/>
                <a:cs typeface="Arial"/>
              </a:rPr>
              <a:t>t</a:t>
            </a:r>
            <a:r>
              <a:rPr lang="en-US" sz="900" spc="-9" dirty="0">
                <a:latin typeface="Arial"/>
                <a:cs typeface="Arial"/>
              </a:rPr>
              <a:t>a</a:t>
            </a:r>
            <a:r>
              <a:rPr lang="en-US" sz="900" dirty="0">
                <a:latin typeface="Arial"/>
                <a:cs typeface="Arial"/>
              </a:rPr>
              <a:t>t</a:t>
            </a:r>
            <a:r>
              <a:rPr lang="en-US" sz="900" spc="4" dirty="0">
                <a:latin typeface="Arial"/>
                <a:cs typeface="Arial"/>
              </a:rPr>
              <a:t>is</a:t>
            </a:r>
            <a:r>
              <a:rPr lang="en-US" sz="900" dirty="0">
                <a:latin typeface="Arial"/>
                <a:cs typeface="Arial"/>
              </a:rPr>
              <a:t>t</a:t>
            </a:r>
            <a:r>
              <a:rPr lang="en-US" sz="900" spc="-9" dirty="0">
                <a:latin typeface="Arial"/>
                <a:cs typeface="Arial"/>
              </a:rPr>
              <a:t>i</a:t>
            </a:r>
            <a:r>
              <a:rPr lang="en-US" sz="900" spc="4" dirty="0">
                <a:latin typeface="Arial"/>
                <a:cs typeface="Arial"/>
              </a:rPr>
              <a:t>c</a:t>
            </a:r>
            <a:r>
              <a:rPr lang="en-US" sz="900" spc="-9" dirty="0">
                <a:latin typeface="Arial"/>
                <a:cs typeface="Arial"/>
              </a:rPr>
              <a:t>a</a:t>
            </a:r>
            <a:r>
              <a:rPr lang="en-US" sz="900" dirty="0">
                <a:latin typeface="Arial"/>
                <a:cs typeface="Arial"/>
              </a:rPr>
              <a:t>lly </a:t>
            </a:r>
            <a:r>
              <a:rPr lang="en-US" sz="900" spc="4" dirty="0">
                <a:latin typeface="Arial"/>
                <a:cs typeface="Arial"/>
              </a:rPr>
              <a:t>s</a:t>
            </a:r>
            <a:r>
              <a:rPr lang="en-US" sz="900" dirty="0">
                <a:latin typeface="Arial"/>
                <a:cs typeface="Arial"/>
              </a:rPr>
              <a:t>ig</a:t>
            </a:r>
            <a:r>
              <a:rPr lang="en-US" sz="900" spc="-9" dirty="0">
                <a:latin typeface="Arial"/>
                <a:cs typeface="Arial"/>
              </a:rPr>
              <a:t>n</a:t>
            </a:r>
            <a:r>
              <a:rPr lang="en-US" sz="900" dirty="0">
                <a:latin typeface="Arial"/>
                <a:cs typeface="Arial"/>
              </a:rPr>
              <a:t>if</a:t>
            </a:r>
            <a:r>
              <a:rPr lang="en-US" sz="900" spc="-9" dirty="0">
                <a:latin typeface="Arial"/>
                <a:cs typeface="Arial"/>
              </a:rPr>
              <a:t>i</a:t>
            </a:r>
            <a:r>
              <a:rPr lang="en-US" sz="900" spc="4" dirty="0">
                <a:latin typeface="Arial"/>
                <a:cs typeface="Arial"/>
              </a:rPr>
              <a:t>c</a:t>
            </a:r>
            <a:r>
              <a:rPr lang="en-US" sz="900" dirty="0">
                <a:latin typeface="Arial"/>
                <a:cs typeface="Arial"/>
              </a:rPr>
              <a:t>ant</a:t>
            </a:r>
            <a:r>
              <a:rPr lang="en-US" sz="900" spc="-9" dirty="0">
                <a:latin typeface="Arial"/>
                <a:cs typeface="Arial"/>
              </a:rPr>
              <a:t> </a:t>
            </a:r>
            <a:r>
              <a:rPr lang="en-US" sz="900" dirty="0">
                <a:latin typeface="Arial"/>
                <a:cs typeface="Arial"/>
              </a:rPr>
              <a:t>or </a:t>
            </a:r>
            <a:r>
              <a:rPr lang="en-US" sz="900" spc="-9" dirty="0">
                <a:latin typeface="Arial"/>
                <a:cs typeface="Arial"/>
              </a:rPr>
              <a:t>d</a:t>
            </a:r>
            <a:r>
              <a:rPr lang="en-US" sz="900" dirty="0">
                <a:latin typeface="Arial"/>
                <a:cs typeface="Arial"/>
              </a:rPr>
              <a:t>iffer</a:t>
            </a:r>
            <a:r>
              <a:rPr lang="en-US" sz="900" spc="-13" dirty="0">
                <a:latin typeface="Arial"/>
                <a:cs typeface="Arial"/>
              </a:rPr>
              <a:t> </a:t>
            </a:r>
            <a:r>
              <a:rPr lang="en-US" sz="900" dirty="0">
                <a:latin typeface="Arial"/>
                <a:cs typeface="Arial"/>
              </a:rPr>
              <a:t>by</a:t>
            </a:r>
            <a:r>
              <a:rPr lang="en-US" sz="900" spc="-9" dirty="0">
                <a:latin typeface="Arial"/>
                <a:cs typeface="Arial"/>
              </a:rPr>
              <a:t> </a:t>
            </a:r>
            <a:r>
              <a:rPr lang="en-US" sz="900" spc="4" dirty="0">
                <a:latin typeface="Arial"/>
                <a:cs typeface="Arial"/>
              </a:rPr>
              <a:t>l</a:t>
            </a:r>
            <a:r>
              <a:rPr lang="en-US" sz="900" dirty="0">
                <a:latin typeface="Arial"/>
                <a:cs typeface="Arial"/>
              </a:rPr>
              <a:t>e</a:t>
            </a:r>
            <a:r>
              <a:rPr lang="en-US" sz="900" spc="4" dirty="0">
                <a:latin typeface="Arial"/>
                <a:cs typeface="Arial"/>
              </a:rPr>
              <a:t>s</a:t>
            </a:r>
            <a:r>
              <a:rPr lang="en-US" sz="900" dirty="0">
                <a:latin typeface="Arial"/>
                <a:cs typeface="Arial"/>
              </a:rPr>
              <a:t>s</a:t>
            </a:r>
            <a:r>
              <a:rPr lang="en-US" sz="900" spc="4" dirty="0">
                <a:latin typeface="Arial"/>
                <a:cs typeface="Arial"/>
              </a:rPr>
              <a:t> </a:t>
            </a:r>
            <a:r>
              <a:rPr lang="en-US" sz="900" spc="-9" dirty="0">
                <a:latin typeface="Arial"/>
                <a:cs typeface="Arial"/>
              </a:rPr>
              <a:t>t</a:t>
            </a:r>
            <a:r>
              <a:rPr lang="en-US" sz="900" dirty="0">
                <a:latin typeface="Arial"/>
                <a:cs typeface="Arial"/>
              </a:rPr>
              <a:t>h</a:t>
            </a:r>
            <a:r>
              <a:rPr lang="en-US" sz="900" spc="-9" dirty="0">
                <a:latin typeface="Arial"/>
                <a:cs typeface="Arial"/>
              </a:rPr>
              <a:t>a</a:t>
            </a:r>
            <a:r>
              <a:rPr lang="en-US" sz="900" dirty="0">
                <a:latin typeface="Arial"/>
                <a:cs typeface="Arial"/>
              </a:rPr>
              <a:t>n 1% </a:t>
            </a:r>
            <a:r>
              <a:rPr lang="en-US" sz="900" spc="-9" dirty="0">
                <a:latin typeface="Arial"/>
                <a:cs typeface="Arial"/>
              </a:rPr>
              <a:t>p</a:t>
            </a:r>
            <a:r>
              <a:rPr lang="en-US" sz="900" dirty="0">
                <a:latin typeface="Arial"/>
                <a:cs typeface="Arial"/>
              </a:rPr>
              <a:t>er </a:t>
            </a:r>
            <a:r>
              <a:rPr lang="en-US" sz="900" spc="-4" dirty="0">
                <a:latin typeface="Arial"/>
                <a:cs typeface="Arial"/>
              </a:rPr>
              <a:t>y</a:t>
            </a:r>
            <a:r>
              <a:rPr lang="en-US" sz="900" dirty="0">
                <a:latin typeface="Arial"/>
                <a:cs typeface="Arial"/>
              </a:rPr>
              <a:t>ear.</a:t>
            </a:r>
          </a:p>
          <a:p>
            <a:pPr marL="429119" marR="79552" indent="-209044">
              <a:buFont typeface="Symbol"/>
              <a:buChar char=""/>
              <a:tabLst>
                <a:tab pos="429119" algn="l"/>
              </a:tabLst>
            </a:pPr>
            <a:r>
              <a:rPr lang="en-US" sz="900" b="1" dirty="0">
                <a:latin typeface="Arial"/>
                <a:cs typeface="Arial"/>
              </a:rPr>
              <a:t>Impro</a:t>
            </a:r>
            <a:r>
              <a:rPr lang="en-US" sz="900" b="1" spc="-9" dirty="0">
                <a:latin typeface="Arial"/>
                <a:cs typeface="Arial"/>
              </a:rPr>
              <a:t>v</a:t>
            </a:r>
            <a:r>
              <a:rPr lang="en-US" sz="900" b="1" dirty="0">
                <a:latin typeface="Arial"/>
                <a:cs typeface="Arial"/>
              </a:rPr>
              <a:t>ing</a:t>
            </a:r>
            <a:r>
              <a:rPr lang="en-US" sz="900" b="1" spc="4" dirty="0">
                <a:latin typeface="Arial"/>
                <a:cs typeface="Arial"/>
              </a:rPr>
              <a:t> </a:t>
            </a:r>
            <a:r>
              <a:rPr lang="en-US" sz="900" dirty="0">
                <a:latin typeface="Arial"/>
                <a:cs typeface="Arial"/>
              </a:rPr>
              <a:t>= D</a:t>
            </a:r>
            <a:r>
              <a:rPr lang="en-US" sz="900" spc="-9" dirty="0">
                <a:latin typeface="Arial"/>
                <a:cs typeface="Arial"/>
              </a:rPr>
              <a:t>i</a:t>
            </a:r>
            <a:r>
              <a:rPr lang="en-US" sz="900" spc="4" dirty="0">
                <a:latin typeface="Arial"/>
                <a:cs typeface="Arial"/>
              </a:rPr>
              <a:t>s</a:t>
            </a:r>
            <a:r>
              <a:rPr lang="en-US" sz="900" dirty="0">
                <a:latin typeface="Arial"/>
                <a:cs typeface="Arial"/>
              </a:rPr>
              <a:t>pa</a:t>
            </a:r>
            <a:r>
              <a:rPr lang="en-US" sz="900" spc="-13" dirty="0">
                <a:latin typeface="Arial"/>
                <a:cs typeface="Arial"/>
              </a:rPr>
              <a:t>r</a:t>
            </a:r>
            <a:r>
              <a:rPr lang="en-US" sz="900" dirty="0">
                <a:latin typeface="Arial"/>
                <a:cs typeface="Arial"/>
              </a:rPr>
              <a:t>it</a:t>
            </a:r>
            <a:r>
              <a:rPr lang="en-US" sz="900" spc="4" dirty="0">
                <a:latin typeface="Arial"/>
                <a:cs typeface="Arial"/>
              </a:rPr>
              <a:t>i</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dirty="0">
                <a:latin typeface="Arial"/>
                <a:cs typeface="Arial"/>
              </a:rPr>
              <a:t>a</a:t>
            </a:r>
            <a:r>
              <a:rPr lang="en-US" sz="900" spc="-13" dirty="0">
                <a:latin typeface="Arial"/>
                <a:cs typeface="Arial"/>
              </a:rPr>
              <a:t>r</a:t>
            </a:r>
            <a:r>
              <a:rPr lang="en-US" sz="900" dirty="0">
                <a:latin typeface="Arial"/>
                <a:cs typeface="Arial"/>
              </a:rPr>
              <a:t>e </a:t>
            </a:r>
            <a:r>
              <a:rPr lang="en-US" sz="900" spc="-9" dirty="0">
                <a:latin typeface="Arial"/>
                <a:cs typeface="Arial"/>
              </a:rPr>
              <a:t>g</a:t>
            </a:r>
            <a:r>
              <a:rPr lang="en-US" sz="900" dirty="0">
                <a:latin typeface="Arial"/>
                <a:cs typeface="Arial"/>
              </a:rPr>
              <a:t>etti</a:t>
            </a:r>
            <a:r>
              <a:rPr lang="en-US" sz="900" spc="-9" dirty="0">
                <a:latin typeface="Arial"/>
                <a:cs typeface="Arial"/>
              </a:rPr>
              <a:t>n</a:t>
            </a:r>
            <a:r>
              <a:rPr lang="en-US" sz="900" dirty="0">
                <a:latin typeface="Arial"/>
                <a:cs typeface="Arial"/>
              </a:rPr>
              <a:t>g </a:t>
            </a:r>
            <a:r>
              <a:rPr lang="en-US" sz="900" spc="-4" dirty="0">
                <a:latin typeface="Arial"/>
                <a:cs typeface="Arial"/>
              </a:rPr>
              <a:t>s</a:t>
            </a:r>
            <a:r>
              <a:rPr lang="en-US" sz="900" spc="4" dirty="0">
                <a:latin typeface="Arial"/>
                <a:cs typeface="Arial"/>
              </a:rPr>
              <a:t>m</a:t>
            </a:r>
            <a:r>
              <a:rPr lang="en-US" sz="900" dirty="0">
                <a:latin typeface="Arial"/>
                <a:cs typeface="Arial"/>
              </a:rPr>
              <a:t>a</a:t>
            </a:r>
            <a:r>
              <a:rPr lang="en-US" sz="900" spc="-9" dirty="0">
                <a:latin typeface="Arial"/>
                <a:cs typeface="Arial"/>
              </a:rPr>
              <a:t>l</a:t>
            </a:r>
            <a:r>
              <a:rPr lang="en-US" sz="900" dirty="0">
                <a:latin typeface="Arial"/>
                <a:cs typeface="Arial"/>
              </a:rPr>
              <a:t>ler.</a:t>
            </a:r>
            <a:r>
              <a:rPr lang="en-US" sz="900" spc="18" dirty="0">
                <a:latin typeface="Arial"/>
                <a:cs typeface="Arial"/>
              </a:rPr>
              <a:t> </a:t>
            </a:r>
            <a:r>
              <a:rPr lang="en-US" sz="900" dirty="0">
                <a:latin typeface="Arial"/>
                <a:cs typeface="Arial"/>
              </a:rPr>
              <a:t>D</a:t>
            </a:r>
            <a:r>
              <a:rPr lang="en-US" sz="900" spc="-9" dirty="0">
                <a:latin typeface="Arial"/>
                <a:cs typeface="Arial"/>
              </a:rPr>
              <a:t>i</a:t>
            </a:r>
            <a:r>
              <a:rPr lang="en-US" sz="900" dirty="0">
                <a:latin typeface="Arial"/>
                <a:cs typeface="Arial"/>
              </a:rPr>
              <a:t>ffer</a:t>
            </a:r>
            <a:r>
              <a:rPr lang="en-US" sz="900" spc="-9" dirty="0">
                <a:latin typeface="Arial"/>
                <a:cs typeface="Arial"/>
              </a:rPr>
              <a:t>e</a:t>
            </a:r>
            <a:r>
              <a:rPr lang="en-US" sz="900" dirty="0">
                <a:latin typeface="Arial"/>
                <a:cs typeface="Arial"/>
              </a:rPr>
              <a:t>n</a:t>
            </a:r>
            <a:r>
              <a:rPr lang="en-US" sz="900" spc="4" dirty="0">
                <a:latin typeface="Arial"/>
                <a:cs typeface="Arial"/>
              </a:rPr>
              <a:t>c</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spc="-9" dirty="0">
                <a:latin typeface="Arial"/>
                <a:cs typeface="Arial"/>
              </a:rPr>
              <a:t>i</a:t>
            </a:r>
            <a:r>
              <a:rPr lang="en-US" sz="900" dirty="0">
                <a:latin typeface="Arial"/>
                <a:cs typeface="Arial"/>
              </a:rPr>
              <a:t>n </a:t>
            </a:r>
            <a:r>
              <a:rPr lang="en-US" sz="900" spc="-9" dirty="0">
                <a:latin typeface="Arial"/>
                <a:cs typeface="Arial"/>
              </a:rPr>
              <a:t>r</a:t>
            </a:r>
            <a:r>
              <a:rPr lang="en-US" sz="900" dirty="0">
                <a:latin typeface="Arial"/>
                <a:cs typeface="Arial"/>
              </a:rPr>
              <a:t>ates</a:t>
            </a:r>
            <a:r>
              <a:rPr lang="en-US" sz="900" spc="-4" dirty="0">
                <a:latin typeface="Arial"/>
                <a:cs typeface="Arial"/>
              </a:rPr>
              <a:t> </a:t>
            </a:r>
            <a:r>
              <a:rPr lang="en-US" sz="900" dirty="0">
                <a:latin typeface="Arial"/>
                <a:cs typeface="Arial"/>
              </a:rPr>
              <a:t>bet</a:t>
            </a:r>
            <a:r>
              <a:rPr lang="en-US" sz="900" spc="-13" dirty="0">
                <a:latin typeface="Arial"/>
                <a:cs typeface="Arial"/>
              </a:rPr>
              <a:t>w</a:t>
            </a:r>
            <a:r>
              <a:rPr lang="en-US" sz="900" dirty="0">
                <a:latin typeface="Arial"/>
                <a:cs typeface="Arial"/>
              </a:rPr>
              <a:t>een g</a:t>
            </a:r>
            <a:r>
              <a:rPr lang="en-US" sz="900" spc="-13" dirty="0">
                <a:latin typeface="Arial"/>
                <a:cs typeface="Arial"/>
              </a:rPr>
              <a:t>r</a:t>
            </a:r>
            <a:r>
              <a:rPr lang="en-US" sz="900" dirty="0">
                <a:latin typeface="Arial"/>
                <a:cs typeface="Arial"/>
              </a:rPr>
              <a:t>ou</a:t>
            </a:r>
            <a:r>
              <a:rPr lang="en-US" sz="900" spc="-9" dirty="0">
                <a:latin typeface="Arial"/>
                <a:cs typeface="Arial"/>
              </a:rPr>
              <a:t>p</a:t>
            </a:r>
            <a:r>
              <a:rPr lang="en-US" sz="900" dirty="0">
                <a:latin typeface="Arial"/>
                <a:cs typeface="Arial"/>
              </a:rPr>
              <a:t>s</a:t>
            </a:r>
            <a:r>
              <a:rPr lang="en-US" sz="900" spc="4" dirty="0">
                <a:latin typeface="Arial"/>
                <a:cs typeface="Arial"/>
              </a:rPr>
              <a:t> </a:t>
            </a:r>
            <a:r>
              <a:rPr lang="en-US" sz="900" dirty="0">
                <a:latin typeface="Arial"/>
                <a:cs typeface="Arial"/>
              </a:rPr>
              <a:t>are</a:t>
            </a:r>
            <a:r>
              <a:rPr lang="en-US" sz="900" spc="-9" dirty="0">
                <a:latin typeface="Arial"/>
                <a:cs typeface="Arial"/>
              </a:rPr>
              <a:t> </a:t>
            </a:r>
            <a:r>
              <a:rPr lang="en-US" sz="900" spc="4" dirty="0">
                <a:latin typeface="Arial"/>
                <a:cs typeface="Arial"/>
              </a:rPr>
              <a:t>s</a:t>
            </a:r>
            <a:r>
              <a:rPr lang="en-US" sz="900" dirty="0">
                <a:latin typeface="Arial"/>
                <a:cs typeface="Arial"/>
              </a:rPr>
              <a:t>t</a:t>
            </a:r>
            <a:r>
              <a:rPr lang="en-US" sz="900" spc="-9" dirty="0">
                <a:latin typeface="Arial"/>
                <a:cs typeface="Arial"/>
              </a:rPr>
              <a:t>a</a:t>
            </a:r>
            <a:r>
              <a:rPr lang="en-US" sz="900" dirty="0">
                <a:latin typeface="Arial"/>
                <a:cs typeface="Arial"/>
              </a:rPr>
              <a:t>t</a:t>
            </a:r>
            <a:r>
              <a:rPr lang="en-US" sz="900" spc="4" dirty="0">
                <a:latin typeface="Arial"/>
                <a:cs typeface="Arial"/>
              </a:rPr>
              <a:t>i</a:t>
            </a:r>
            <a:r>
              <a:rPr lang="en-US" sz="900" spc="-9" dirty="0">
                <a:latin typeface="Arial"/>
                <a:cs typeface="Arial"/>
              </a:rPr>
              <a:t>s</a:t>
            </a:r>
            <a:r>
              <a:rPr lang="en-US" sz="900" dirty="0">
                <a:latin typeface="Arial"/>
                <a:cs typeface="Arial"/>
              </a:rPr>
              <a:t>t</a:t>
            </a:r>
            <a:r>
              <a:rPr lang="en-US" sz="900" spc="4" dirty="0">
                <a:latin typeface="Arial"/>
                <a:cs typeface="Arial"/>
              </a:rPr>
              <a:t>ic</a:t>
            </a:r>
            <a:r>
              <a:rPr lang="en-US" sz="900" spc="-9" dirty="0">
                <a:latin typeface="Arial"/>
                <a:cs typeface="Arial"/>
              </a:rPr>
              <a:t>a</a:t>
            </a:r>
            <a:r>
              <a:rPr lang="en-US" sz="900" dirty="0">
                <a:latin typeface="Arial"/>
                <a:cs typeface="Arial"/>
              </a:rPr>
              <a:t>lly</a:t>
            </a:r>
            <a:r>
              <a:rPr lang="en-US" sz="900" spc="-9" dirty="0">
                <a:latin typeface="Arial"/>
                <a:cs typeface="Arial"/>
              </a:rPr>
              <a:t> </a:t>
            </a:r>
            <a:r>
              <a:rPr lang="en-US" sz="900" spc="4" dirty="0">
                <a:latin typeface="Arial"/>
                <a:cs typeface="Arial"/>
              </a:rPr>
              <a:t>s</a:t>
            </a:r>
            <a:r>
              <a:rPr lang="en-US" sz="900" spc="-9" dirty="0">
                <a:latin typeface="Arial"/>
                <a:cs typeface="Arial"/>
              </a:rPr>
              <a:t>i</a:t>
            </a:r>
            <a:r>
              <a:rPr lang="en-US" sz="900" dirty="0">
                <a:latin typeface="Arial"/>
                <a:cs typeface="Arial"/>
              </a:rPr>
              <a:t>gn</a:t>
            </a:r>
            <a:r>
              <a:rPr lang="en-US" sz="900" spc="-9" dirty="0">
                <a:latin typeface="Arial"/>
                <a:cs typeface="Arial"/>
              </a:rPr>
              <a:t>i</a:t>
            </a:r>
            <a:r>
              <a:rPr lang="en-US" sz="900" dirty="0">
                <a:latin typeface="Arial"/>
                <a:cs typeface="Arial"/>
              </a:rPr>
              <a:t>f</a:t>
            </a:r>
            <a:r>
              <a:rPr lang="en-US" sz="900" spc="4" dirty="0">
                <a:latin typeface="Arial"/>
                <a:cs typeface="Arial"/>
              </a:rPr>
              <a:t>i</a:t>
            </a:r>
            <a:r>
              <a:rPr lang="en-US" sz="900" spc="-9" dirty="0">
                <a:latin typeface="Arial"/>
                <a:cs typeface="Arial"/>
              </a:rPr>
              <a:t>c</a:t>
            </a:r>
            <a:r>
              <a:rPr lang="en-US" sz="900" dirty="0">
                <a:latin typeface="Arial"/>
                <a:cs typeface="Arial"/>
              </a:rPr>
              <a:t>ant and </a:t>
            </a:r>
            <a:r>
              <a:rPr lang="en-US" sz="900" spc="-9" dirty="0">
                <a:latin typeface="Arial"/>
                <a:cs typeface="Arial"/>
              </a:rPr>
              <a:t>p</a:t>
            </a:r>
            <a:r>
              <a:rPr lang="en-US" sz="900" dirty="0">
                <a:latin typeface="Arial"/>
                <a:cs typeface="Arial"/>
              </a:rPr>
              <a:t>opu</a:t>
            </a:r>
            <a:r>
              <a:rPr lang="en-US" sz="900" spc="-9" dirty="0">
                <a:latin typeface="Arial"/>
                <a:cs typeface="Arial"/>
              </a:rPr>
              <a:t>l</a:t>
            </a:r>
            <a:r>
              <a:rPr lang="en-US" sz="900" dirty="0">
                <a:latin typeface="Arial"/>
                <a:cs typeface="Arial"/>
              </a:rPr>
              <a:t>at</a:t>
            </a:r>
            <a:r>
              <a:rPr lang="en-US" sz="900" spc="-9" dirty="0">
                <a:latin typeface="Arial"/>
                <a:cs typeface="Arial"/>
              </a:rPr>
              <a:t>i</a:t>
            </a:r>
            <a:r>
              <a:rPr lang="en-US" sz="900" dirty="0">
                <a:latin typeface="Arial"/>
                <a:cs typeface="Arial"/>
              </a:rPr>
              <a:t>on ra</a:t>
            </a:r>
            <a:r>
              <a:rPr lang="en-US" sz="900" spc="-9" dirty="0">
                <a:latin typeface="Arial"/>
                <a:cs typeface="Arial"/>
              </a:rPr>
              <a:t>t</a:t>
            </a:r>
            <a:r>
              <a:rPr lang="en-US" sz="900" dirty="0">
                <a:latin typeface="Arial"/>
                <a:cs typeface="Arial"/>
              </a:rPr>
              <a:t>es</a:t>
            </a:r>
            <a:r>
              <a:rPr lang="en-US" sz="900" spc="-4" dirty="0">
                <a:latin typeface="Arial"/>
                <a:cs typeface="Arial"/>
              </a:rPr>
              <a:t> </a:t>
            </a:r>
            <a:r>
              <a:rPr lang="en-US" sz="900" dirty="0">
                <a:latin typeface="Arial"/>
                <a:cs typeface="Arial"/>
              </a:rPr>
              <a:t>e</a:t>
            </a:r>
            <a:r>
              <a:rPr lang="en-US" sz="900" spc="-18" dirty="0">
                <a:latin typeface="Arial"/>
                <a:cs typeface="Arial"/>
              </a:rPr>
              <a:t>x</a:t>
            </a:r>
            <a:r>
              <a:rPr lang="en-US" sz="900" spc="4" dirty="0">
                <a:latin typeface="Arial"/>
                <a:cs typeface="Arial"/>
              </a:rPr>
              <a:t>c</a:t>
            </a:r>
            <a:r>
              <a:rPr lang="en-US" sz="900" dirty="0">
                <a:latin typeface="Arial"/>
                <a:cs typeface="Arial"/>
              </a:rPr>
              <a:t>eed </a:t>
            </a:r>
            <a:r>
              <a:rPr lang="en-US" sz="900" spc="-9" dirty="0">
                <a:latin typeface="Arial"/>
                <a:cs typeface="Arial"/>
              </a:rPr>
              <a:t>r</a:t>
            </a:r>
            <a:r>
              <a:rPr lang="en-US" sz="900" dirty="0">
                <a:latin typeface="Arial"/>
                <a:cs typeface="Arial"/>
              </a:rPr>
              <a:t>efere</a:t>
            </a:r>
            <a:r>
              <a:rPr lang="en-US" sz="900" spc="-9" dirty="0">
                <a:latin typeface="Arial"/>
                <a:cs typeface="Arial"/>
              </a:rPr>
              <a:t>n</a:t>
            </a:r>
            <a:r>
              <a:rPr lang="en-US" sz="900" spc="4" dirty="0">
                <a:latin typeface="Arial"/>
                <a:cs typeface="Arial"/>
              </a:rPr>
              <a:t>c</a:t>
            </a:r>
            <a:r>
              <a:rPr lang="en-US" sz="900" dirty="0">
                <a:latin typeface="Arial"/>
                <a:cs typeface="Arial"/>
              </a:rPr>
              <a:t>e</a:t>
            </a:r>
            <a:r>
              <a:rPr lang="en-US" sz="900" spc="-9" dirty="0">
                <a:latin typeface="Arial"/>
                <a:cs typeface="Arial"/>
              </a:rPr>
              <a:t> </a:t>
            </a:r>
            <a:r>
              <a:rPr lang="en-US" sz="900" dirty="0">
                <a:latin typeface="Arial"/>
                <a:cs typeface="Arial"/>
              </a:rPr>
              <a:t>group</a:t>
            </a:r>
            <a:r>
              <a:rPr lang="en-US" sz="900" spc="-9" dirty="0">
                <a:latin typeface="Arial"/>
                <a:cs typeface="Arial"/>
              </a:rPr>
              <a:t> </a:t>
            </a:r>
            <a:r>
              <a:rPr lang="en-US" sz="900" dirty="0">
                <a:latin typeface="Arial"/>
                <a:cs typeface="Arial"/>
              </a:rPr>
              <a:t>rat</a:t>
            </a:r>
            <a:r>
              <a:rPr lang="en-US" sz="900" spc="-9" dirty="0">
                <a:latin typeface="Arial"/>
                <a:cs typeface="Arial"/>
              </a:rPr>
              <a:t>e</a:t>
            </a:r>
            <a:r>
              <a:rPr lang="en-US" sz="900" dirty="0">
                <a:latin typeface="Arial"/>
                <a:cs typeface="Arial"/>
              </a:rPr>
              <a:t>s</a:t>
            </a:r>
            <a:r>
              <a:rPr lang="en-US" sz="900" spc="4" dirty="0">
                <a:latin typeface="Arial"/>
                <a:cs typeface="Arial"/>
              </a:rPr>
              <a:t> </a:t>
            </a:r>
            <a:r>
              <a:rPr lang="en-US" sz="900" dirty="0">
                <a:latin typeface="Arial"/>
                <a:cs typeface="Arial"/>
              </a:rPr>
              <a:t>by</a:t>
            </a:r>
            <a:r>
              <a:rPr lang="en-US" sz="900" spc="-9" dirty="0">
                <a:latin typeface="Arial"/>
                <a:cs typeface="Arial"/>
              </a:rPr>
              <a:t> </a:t>
            </a:r>
            <a:r>
              <a:rPr lang="en-US" sz="900" dirty="0">
                <a:latin typeface="Arial"/>
                <a:cs typeface="Arial"/>
              </a:rPr>
              <a:t>at</a:t>
            </a:r>
            <a:r>
              <a:rPr lang="en-US" sz="900" spc="-9" dirty="0">
                <a:latin typeface="Arial"/>
                <a:cs typeface="Arial"/>
              </a:rPr>
              <a:t> </a:t>
            </a:r>
            <a:r>
              <a:rPr lang="en-US" sz="900" spc="4" dirty="0">
                <a:latin typeface="Arial"/>
                <a:cs typeface="Arial"/>
              </a:rPr>
              <a:t>l</a:t>
            </a:r>
            <a:r>
              <a:rPr lang="en-US" sz="900" dirty="0">
                <a:latin typeface="Arial"/>
                <a:cs typeface="Arial"/>
              </a:rPr>
              <a:t>e</a:t>
            </a:r>
            <a:r>
              <a:rPr lang="en-US" sz="900" spc="-9" dirty="0">
                <a:latin typeface="Arial"/>
                <a:cs typeface="Arial"/>
              </a:rPr>
              <a:t>a</a:t>
            </a:r>
            <a:r>
              <a:rPr lang="en-US" sz="900" spc="4" dirty="0">
                <a:latin typeface="Arial"/>
                <a:cs typeface="Arial"/>
              </a:rPr>
              <a:t>s</a:t>
            </a:r>
            <a:r>
              <a:rPr lang="en-US" sz="900" dirty="0">
                <a:latin typeface="Arial"/>
                <a:cs typeface="Arial"/>
              </a:rPr>
              <a:t>t 1%</a:t>
            </a:r>
            <a:r>
              <a:rPr lang="en-US" sz="900" spc="-9" dirty="0">
                <a:latin typeface="Arial"/>
                <a:cs typeface="Arial"/>
              </a:rPr>
              <a:t> </a:t>
            </a:r>
            <a:r>
              <a:rPr lang="en-US" sz="900" dirty="0">
                <a:latin typeface="Arial"/>
                <a:cs typeface="Arial"/>
              </a:rPr>
              <a:t>per </a:t>
            </a:r>
            <a:r>
              <a:rPr lang="en-US" sz="900" spc="-4" dirty="0">
                <a:latin typeface="Arial"/>
                <a:cs typeface="Arial"/>
              </a:rPr>
              <a:t>y</a:t>
            </a:r>
            <a:r>
              <a:rPr lang="en-US" sz="900" dirty="0">
                <a:latin typeface="Arial"/>
                <a:cs typeface="Arial"/>
              </a:rPr>
              <a:t>ea</a:t>
            </a:r>
            <a:r>
              <a:rPr lang="en-US" sz="900" spc="-13" dirty="0">
                <a:latin typeface="Arial"/>
                <a:cs typeface="Arial"/>
              </a:rPr>
              <a:t>r</a:t>
            </a:r>
            <a:r>
              <a:rPr lang="en-US" sz="900" dirty="0">
                <a:latin typeface="Arial"/>
                <a:cs typeface="Arial"/>
              </a:rPr>
              <a:t>.</a:t>
            </a:r>
          </a:p>
          <a:p>
            <a:pPr marL="11614"/>
            <a:endParaRPr lang="en-US" b="1"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Dispa</a:t>
            </a:r>
            <a:r>
              <a:rPr lang="en-US" b="1" spc="-4" dirty="0">
                <a:latin typeface="Times New Roman" panose="02020603050405020304" pitchFamily="18" charset="0"/>
                <a:cs typeface="Times New Roman" panose="02020603050405020304" pitchFamily="18" charset="0"/>
              </a:rPr>
              <a:t>r</a:t>
            </a:r>
            <a:r>
              <a:rPr lang="en-US" b="1" dirty="0">
                <a:latin typeface="Times New Roman" panose="02020603050405020304" pitchFamily="18" charset="0"/>
                <a:cs typeface="Times New Roman" panose="02020603050405020304" pitchFamily="18" charset="0"/>
              </a:rPr>
              <a:t>ity</a:t>
            </a:r>
            <a:r>
              <a:rPr lang="en-US" b="1" spc="-4"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T</a:t>
            </a:r>
            <a:r>
              <a:rPr lang="en-US" b="1" spc="-4" dirty="0">
                <a:latin typeface="Times New Roman" panose="02020603050405020304" pitchFamily="18" charset="0"/>
                <a:cs typeface="Times New Roman" panose="02020603050405020304" pitchFamily="18" charset="0"/>
              </a:rPr>
              <a:t>re</a:t>
            </a:r>
            <a:r>
              <a:rPr lang="en-US" b="1" dirty="0">
                <a:latin typeface="Times New Roman" panose="02020603050405020304" pitchFamily="18" charset="0"/>
                <a:cs typeface="Times New Roman" panose="02020603050405020304" pitchFamily="18" charset="0"/>
              </a:rPr>
              <a:t>nds</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220657" marR="32518" indent="-209044">
              <a:buFont typeface="Symbol"/>
              <a:buChar char=""/>
              <a:tabLst>
                <a:tab pos="220076" algn="l"/>
              </a:tabLst>
            </a:pPr>
            <a:r>
              <a:rPr lang="en-US" dirty="0" smtClean="0">
                <a:latin typeface="Times New Roman" panose="02020603050405020304" pitchFamily="18" charset="0"/>
                <a:cs typeface="Times New Roman" panose="02020603050405020304" pitchFamily="18" charset="0"/>
              </a:rPr>
              <a:t>Th</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ou</a:t>
            </a:r>
            <a:r>
              <a:rPr lang="en-US" spc="-13" dirty="0">
                <a:latin typeface="Times New Roman" panose="02020603050405020304" pitchFamily="18" charset="0"/>
                <a:cs typeface="Times New Roman" panose="02020603050405020304" pitchFamily="18" charset="0"/>
              </a:rPr>
              <a:t>g</a:t>
            </a:r>
            <a:r>
              <a:rPr lang="en-US" dirty="0">
                <a:latin typeface="Times New Roman" panose="02020603050405020304" pitchFamily="18" charset="0"/>
                <a:cs typeface="Times New Roman" panose="02020603050405020304" pitchFamily="18" charset="0"/>
              </a:rPr>
              <a:t>h 2012, most dis</a:t>
            </a:r>
            <a:r>
              <a:rPr lang="en-US" spc="9" dirty="0">
                <a:latin typeface="Times New Roman" panose="02020603050405020304" pitchFamily="18" charset="0"/>
                <a:cs typeface="Times New Roman" panose="02020603050405020304" pitchFamily="18" charset="0"/>
              </a:rPr>
              <a:t>p</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rities in</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qu</a:t>
            </a:r>
            <a:r>
              <a:rPr lang="en-US" spc="-4"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li</a:t>
            </a:r>
            <a:r>
              <a:rPr lang="en-US" spc="9"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y</a:t>
            </a:r>
            <a:r>
              <a:rPr lang="en-US" spc="-22"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of</a:t>
            </a:r>
            <a:r>
              <a:rPr lang="en-US" spc="9" dirty="0">
                <a:latin typeface="Times New Roman" panose="02020603050405020304" pitchFamily="18" charset="0"/>
                <a:cs typeface="Times New Roman" panose="02020603050405020304" pitchFamily="18" charset="0"/>
              </a:rPr>
              <a:t> </a:t>
            </a:r>
            <a:r>
              <a:rPr lang="en-US" spc="-4" dirty="0">
                <a:latin typeface="Times New Roman" panose="02020603050405020304" pitchFamily="18" charset="0"/>
                <a:cs typeface="Times New Roman" panose="02020603050405020304" pitchFamily="18" charset="0"/>
              </a:rPr>
              <a:t>ca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 </a:t>
            </a:r>
            <a:r>
              <a:rPr lang="en-US" spc="4" dirty="0">
                <a:latin typeface="Times New Roman" panose="02020603050405020304" pitchFamily="18" charset="0"/>
                <a:cs typeface="Times New Roman" panose="02020603050405020304" pitchFamily="18" charset="0"/>
              </a:rPr>
              <a:t>r</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lat</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d to ra</a:t>
            </a:r>
            <a:r>
              <a:rPr lang="en-US" spc="-4" dirty="0">
                <a:latin typeface="Times New Roman" panose="02020603050405020304" pitchFamily="18" charset="0"/>
                <a:cs typeface="Times New Roman" panose="02020603050405020304" pitchFamily="18" charset="0"/>
              </a:rPr>
              <a:t>ce</a:t>
            </a:r>
            <a:r>
              <a:rPr lang="en-US" dirty="0">
                <a:latin typeface="Times New Roman" panose="02020603050405020304" pitchFamily="18" charset="0"/>
                <a:cs typeface="Times New Roman" panose="02020603050405020304" pitchFamily="18" charset="0"/>
              </a:rPr>
              <a:t>, </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thni</a:t>
            </a:r>
            <a:r>
              <a:rPr lang="en-US" spc="-4"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i</a:t>
            </a:r>
            <a:r>
              <a:rPr lang="en-US" spc="22" dirty="0">
                <a:latin typeface="Times New Roman" panose="02020603050405020304" pitchFamily="18" charset="0"/>
                <a:cs typeface="Times New Roman" panose="02020603050405020304" pitchFamily="18" charset="0"/>
              </a:rPr>
              <a:t>t</a:t>
            </a:r>
            <a:r>
              <a:rPr lang="en-US" spc="-22" dirty="0">
                <a:latin typeface="Times New Roman" panose="02020603050405020304" pitchFamily="18" charset="0"/>
                <a:cs typeface="Times New Roman" panose="02020603050405020304" pitchFamily="18" charset="0"/>
              </a:rPr>
              <a:t>y</a:t>
            </a:r>
            <a:r>
              <a:rPr lang="en-US" dirty="0">
                <a:latin typeface="Times New Roman" panose="02020603050405020304" pitchFamily="18" charset="0"/>
                <a:cs typeface="Times New Roman" panose="02020603050405020304" pitchFamily="18" charset="0"/>
              </a:rPr>
              <a:t>,</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or</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income</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show</a:t>
            </a:r>
            <a:r>
              <a:rPr lang="en-US" spc="-9"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d no si</a:t>
            </a:r>
            <a:r>
              <a:rPr lang="en-US" spc="-13" dirty="0">
                <a:latin typeface="Times New Roman" panose="02020603050405020304" pitchFamily="18" charset="0"/>
                <a:cs typeface="Times New Roman" panose="02020603050405020304" pitchFamily="18" charset="0"/>
              </a:rPr>
              <a:t>g</a:t>
            </a:r>
            <a:r>
              <a:rPr lang="en-US" dirty="0">
                <a:latin typeface="Times New Roman" panose="02020603050405020304" pitchFamily="18" charset="0"/>
                <a:cs typeface="Times New Roman" panose="02020603050405020304" pitchFamily="18" charset="0"/>
              </a:rPr>
              <a:t>nifi</a:t>
            </a:r>
            <a:r>
              <a:rPr lang="en-US" spc="-4" dirty="0">
                <a:latin typeface="Times New Roman" panose="02020603050405020304" pitchFamily="18" charset="0"/>
                <a:cs typeface="Times New Roman" panose="02020603050405020304" pitchFamily="18" charset="0"/>
              </a:rPr>
              <a:t>ca</a:t>
            </a:r>
            <a:r>
              <a:rPr lang="en-US" dirty="0">
                <a:latin typeface="Times New Roman" panose="02020603050405020304" pitchFamily="18" charset="0"/>
                <a:cs typeface="Times New Roman" panose="02020603050405020304" pitchFamily="18" charset="0"/>
              </a:rPr>
              <a:t>nt</a:t>
            </a:r>
            <a:r>
              <a:rPr lang="en-US" spc="9" dirty="0">
                <a:latin typeface="Times New Roman" panose="02020603050405020304" pitchFamily="18" charset="0"/>
                <a:cs typeface="Times New Roman" panose="02020603050405020304" pitchFamily="18" charset="0"/>
              </a:rPr>
              <a:t> </a:t>
            </a:r>
            <a:r>
              <a:rPr lang="en-US" spc="-4"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h</a:t>
            </a:r>
            <a:r>
              <a:rPr lang="en-US" spc="-4" dirty="0">
                <a:latin typeface="Times New Roman" panose="02020603050405020304" pitchFamily="18" charset="0"/>
                <a:cs typeface="Times New Roman" panose="02020603050405020304" pitchFamily="18" charset="0"/>
              </a:rPr>
              <a:t>a</a:t>
            </a:r>
            <a:r>
              <a:rPr lang="en-US" spc="9" dirty="0">
                <a:latin typeface="Times New Roman" panose="02020603050405020304" pitchFamily="18" charset="0"/>
                <a:cs typeface="Times New Roman" panose="02020603050405020304" pitchFamily="18" charset="0"/>
              </a:rPr>
              <a:t>n</a:t>
            </a:r>
            <a:r>
              <a:rPr lang="en-US" spc="-13" dirty="0">
                <a:latin typeface="Times New Roman" panose="02020603050405020304" pitchFamily="18" charset="0"/>
                <a:cs typeface="Times New Roman" panose="02020603050405020304" pitchFamily="18" charset="0"/>
              </a:rPr>
              <a:t>g</a:t>
            </a:r>
            <a:r>
              <a:rPr lang="en-US" dirty="0">
                <a:latin typeface="Times New Roman" panose="02020603050405020304" pitchFamily="18" charset="0"/>
                <a:cs typeface="Times New Roman" panose="02020603050405020304" pitchFamily="18" charset="0"/>
              </a:rPr>
              <a:t>e</a:t>
            </a:r>
            <a:r>
              <a:rPr lang="en-US" spc="9"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(purple</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n</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ith</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r</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g</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tting</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smal</a:t>
            </a:r>
            <a:r>
              <a:rPr lang="en-US" spc="9" dirty="0">
                <a:latin typeface="Times New Roman" panose="02020603050405020304" pitchFamily="18" charset="0"/>
                <a:cs typeface="Times New Roman" panose="02020603050405020304" pitchFamily="18" charset="0"/>
              </a:rPr>
              <a:t>l</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r nor</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larg</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r.</a:t>
            </a:r>
            <a:endParaRPr lang="en-US" dirty="0" smtClean="0">
              <a:latin typeface="Times New Roman" panose="02020603050405020304" pitchFamily="18" charset="0"/>
              <a:cs typeface="Times New Roman" panose="02020603050405020304" pitchFamily="18" charset="0"/>
            </a:endParaRPr>
          </a:p>
          <a:p>
            <a:pPr marL="220657" marR="235755" indent="-209044">
              <a:buFont typeface="Symbol"/>
              <a:buChar char=""/>
              <a:tabLst>
                <a:tab pos="220076" algn="l"/>
              </a:tabLst>
            </a:pPr>
            <a:r>
              <a:rPr lang="en-US" spc="4" dirty="0">
                <a:latin typeface="Times New Roman" panose="02020603050405020304" pitchFamily="18" charset="0"/>
                <a:cs typeface="Times New Roman" panose="02020603050405020304" pitchFamily="18" charset="0"/>
              </a:rPr>
              <a:t>W</a:t>
            </a:r>
            <a:r>
              <a:rPr lang="en-US" dirty="0">
                <a:latin typeface="Times New Roman" panose="02020603050405020304" pitchFamily="18" charset="0"/>
                <a:cs typeface="Times New Roman" panose="02020603050405020304" pitchFamily="18" charset="0"/>
              </a:rPr>
              <a:t>h</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n </a:t>
            </a:r>
            <a:r>
              <a:rPr lang="en-US" spc="-4"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h</a:t>
            </a:r>
            <a:r>
              <a:rPr lang="en-US" spc="-4" dirty="0">
                <a:latin typeface="Times New Roman" panose="02020603050405020304" pitchFamily="18" charset="0"/>
                <a:cs typeface="Times New Roman" panose="02020603050405020304" pitchFamily="18" charset="0"/>
              </a:rPr>
              <a:t>a</a:t>
            </a:r>
            <a:r>
              <a:rPr lang="en-US" spc="9" dirty="0">
                <a:latin typeface="Times New Roman" panose="02020603050405020304" pitchFamily="18" charset="0"/>
                <a:cs typeface="Times New Roman" panose="02020603050405020304" pitchFamily="18" charset="0"/>
              </a:rPr>
              <a:t>n</a:t>
            </a:r>
            <a:r>
              <a:rPr lang="en-US" spc="-13" dirty="0">
                <a:latin typeface="Times New Roman" panose="02020603050405020304" pitchFamily="18" charset="0"/>
                <a:cs typeface="Times New Roman" panose="02020603050405020304" pitchFamily="18" charset="0"/>
              </a:rPr>
              <a:t>g</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 in dispa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i</a:t>
            </a:r>
            <a:r>
              <a:rPr lang="en-US" spc="13"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ies o</a:t>
            </a:r>
            <a:r>
              <a:rPr lang="en-US" spc="-9" dirty="0">
                <a:latin typeface="Times New Roman" panose="02020603050405020304" pitchFamily="18" charset="0"/>
                <a:cs typeface="Times New Roman" panose="02020603050405020304" pitchFamily="18" charset="0"/>
              </a:rPr>
              <a:t>c</a:t>
            </a:r>
            <a:r>
              <a:rPr lang="en-US" spc="-4"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u</a:t>
            </a:r>
            <a:r>
              <a:rPr lang="en-US" spc="-4" dirty="0">
                <a:latin typeface="Times New Roman" panose="02020603050405020304" pitchFamily="18" charset="0"/>
                <a:cs typeface="Times New Roman" panose="02020603050405020304" pitchFamily="18" charset="0"/>
              </a:rPr>
              <a:t>r</a:t>
            </a:r>
            <a:r>
              <a:rPr lang="en-US" spc="4" dirty="0">
                <a:latin typeface="Times New Roman" panose="02020603050405020304" pitchFamily="18" charset="0"/>
                <a:cs typeface="Times New Roman" panose="02020603050405020304" pitchFamily="18" charset="0"/>
              </a:rPr>
              <a:t>r</a:t>
            </a:r>
            <a:r>
              <a:rPr lang="en-US" spc="-4"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d</a:t>
            </a:r>
            <a:r>
              <a:rPr lang="en-US" dirty="0">
                <a:latin typeface="Times New Roman" panose="02020603050405020304" pitchFamily="18" charset="0"/>
                <a:cs typeface="Times New Roman" panose="02020603050405020304" pitchFamily="18" charset="0"/>
              </a:rPr>
              <a:t>, me</a:t>
            </a:r>
            <a:r>
              <a:rPr lang="en-US" spc="-9"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s</a:t>
            </a:r>
            <a:r>
              <a:rPr lang="en-US" spc="9" dirty="0">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r</a:t>
            </a:r>
            <a:r>
              <a:rPr lang="en-US" spc="-9"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 of</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dispa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ities </a:t>
            </a:r>
            <a:r>
              <a:rPr lang="en-US" spc="-4" dirty="0">
                <a:latin typeface="Times New Roman" panose="02020603050405020304" pitchFamily="18" charset="0"/>
                <a:cs typeface="Times New Roman" panose="02020603050405020304" pitchFamily="18" charset="0"/>
              </a:rPr>
              <a:t>we</a:t>
            </a:r>
            <a:r>
              <a:rPr lang="en-US" dirty="0">
                <a:latin typeface="Times New Roman" panose="02020603050405020304" pitchFamily="18" charset="0"/>
                <a:cs typeface="Times New Roman" panose="02020603050405020304" pitchFamily="18" charset="0"/>
              </a:rPr>
              <a:t>re</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mo</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e</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lik</a:t>
            </a:r>
            <a:r>
              <a:rPr lang="en-US" spc="-4" dirty="0">
                <a:latin typeface="Times New Roman" panose="02020603050405020304" pitchFamily="18" charset="0"/>
                <a:cs typeface="Times New Roman" panose="02020603050405020304" pitchFamily="18" charset="0"/>
              </a:rPr>
              <a:t>e</a:t>
            </a:r>
            <a:r>
              <a:rPr lang="en-US" spc="9" dirty="0">
                <a:latin typeface="Times New Roman" panose="02020603050405020304" pitchFamily="18" charset="0"/>
                <a:cs typeface="Times New Roman" panose="02020603050405020304" pitchFamily="18" charset="0"/>
              </a:rPr>
              <a:t>l</a:t>
            </a:r>
            <a:r>
              <a:rPr lang="en-US" dirty="0">
                <a:latin typeface="Times New Roman" panose="02020603050405020304" pitchFamily="18" charset="0"/>
                <a:cs typeface="Times New Roman" panose="02020603050405020304" pitchFamily="18" charset="0"/>
              </a:rPr>
              <a:t>y</a:t>
            </a:r>
            <a:r>
              <a:rPr lang="en-US" spc="-22"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to show imp</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ov</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ment </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green)</a:t>
            </a:r>
            <a:r>
              <a:rPr lang="en-US" spc="-4"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a:t>
            </a:r>
            <a:r>
              <a:rPr lang="en-US" spc="9" dirty="0">
                <a:latin typeface="Times New Roman" panose="02020603050405020304" pitchFamily="18" charset="0"/>
                <a:cs typeface="Times New Roman" panose="02020603050405020304" pitchFamily="18" charset="0"/>
              </a:rPr>
              <a:t>ha</a:t>
            </a:r>
            <a:r>
              <a:rPr lang="en-US" dirty="0">
                <a:latin typeface="Times New Roman" panose="02020603050405020304" pitchFamily="18" charset="0"/>
                <a:cs typeface="Times New Roman" panose="02020603050405020304" pitchFamily="18" charset="0"/>
              </a:rPr>
              <a:t>n d</a:t>
            </a:r>
            <a:r>
              <a:rPr lang="en-US" spc="-4" dirty="0">
                <a:latin typeface="Times New Roman" panose="02020603050405020304" pitchFamily="18" charset="0"/>
                <a:cs typeface="Times New Roman" panose="02020603050405020304" pitchFamily="18" charset="0"/>
              </a:rPr>
              <a:t>ec</a:t>
            </a:r>
            <a:r>
              <a:rPr lang="en-US" dirty="0">
                <a:latin typeface="Times New Roman" panose="02020603050405020304" pitchFamily="18" charset="0"/>
                <a:cs typeface="Times New Roman" panose="02020603050405020304" pitchFamily="18" charset="0"/>
              </a:rPr>
              <a:t>line</a:t>
            </a:r>
            <a:r>
              <a:rPr lang="en-US" spc="-4" dirty="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t>
            </a:r>
            <a:r>
              <a:rPr lang="en-US" spc="-13" dirty="0" smtClean="0">
                <a:latin typeface="Times New Roman" panose="02020603050405020304" pitchFamily="18" charset="0"/>
                <a:cs typeface="Times New Roman" panose="02020603050405020304" pitchFamily="18" charset="0"/>
              </a:rPr>
              <a:t>black</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a:t>
            </a:r>
            <a:r>
              <a:rPr lang="en-US" spc="9"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Ho</a:t>
            </a:r>
            <a:r>
              <a:rPr lang="en-US" spc="-4" dirty="0">
                <a:latin typeface="Times New Roman" panose="02020603050405020304" pitchFamily="18" charset="0"/>
                <a:cs typeface="Times New Roman" panose="02020603050405020304" pitchFamily="18" charset="0"/>
              </a:rPr>
              <a:t>we</a:t>
            </a:r>
            <a:r>
              <a:rPr lang="en-US" spc="9" dirty="0">
                <a:latin typeface="Times New Roman" panose="02020603050405020304" pitchFamily="18" charset="0"/>
                <a:cs typeface="Times New Roman" panose="02020603050405020304" pitchFamily="18" charset="0"/>
              </a:rPr>
              <a:t>v</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r, </a:t>
            </a:r>
            <a:r>
              <a:rPr lang="en-US" spc="-9" dirty="0">
                <a:latin typeface="Times New Roman" panose="02020603050405020304" pitchFamily="18" charset="0"/>
                <a:cs typeface="Times New Roman" panose="02020603050405020304" pitchFamily="18" charset="0"/>
              </a:rPr>
              <a:t>f</a:t>
            </a:r>
            <a:r>
              <a:rPr lang="en-US" dirty="0">
                <a:latin typeface="Times New Roman" panose="02020603050405020304" pitchFamily="18" charset="0"/>
                <a:cs typeface="Times New Roman" panose="02020603050405020304" pitchFamily="18" charset="0"/>
              </a:rPr>
              <a:t>or</a:t>
            </a:r>
            <a:r>
              <a:rPr lang="en-US" spc="-4" dirty="0">
                <a:latin typeface="Times New Roman" panose="02020603050405020304" pitchFamily="18" charset="0"/>
                <a:cs typeface="Times New Roman" panose="02020603050405020304" pitchFamily="18" charset="0"/>
              </a:rPr>
              <a:t> </a:t>
            </a:r>
            <a:r>
              <a:rPr lang="en-US" spc="9" dirty="0">
                <a:latin typeface="Times New Roman" panose="02020603050405020304" pitchFamily="18" charset="0"/>
                <a:cs typeface="Times New Roman" panose="02020603050405020304" pitchFamily="18" charset="0"/>
              </a:rPr>
              <a:t>p</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ople in poor</a:t>
            </a:r>
            <a:r>
              <a:rPr lang="en-US" spc="-4"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ho</a:t>
            </a:r>
            <a:r>
              <a:rPr lang="en-US" spc="9" dirty="0">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s</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hold</a:t>
            </a:r>
            <a:r>
              <a:rPr lang="en-US" spc="4"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 more me</a:t>
            </a:r>
            <a:r>
              <a:rPr lang="en-US" spc="-9"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sur</a:t>
            </a:r>
            <a:r>
              <a:rPr lang="en-US" spc="-9"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s sho</a:t>
            </a:r>
            <a:r>
              <a:rPr lang="en-US" spc="9" dirty="0">
                <a:latin typeface="Times New Roman" panose="02020603050405020304" pitchFamily="18" charset="0"/>
                <a:cs typeface="Times New Roman" panose="02020603050405020304" pitchFamily="18" charset="0"/>
              </a:rPr>
              <a:t>w</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d wo</a:t>
            </a:r>
            <a:r>
              <a:rPr lang="en-US" spc="-9"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s</a:t>
            </a:r>
            <a:r>
              <a:rPr lang="en-US" spc="-4" dirty="0">
                <a:latin typeface="Times New Roman" panose="02020603050405020304" pitchFamily="18" charset="0"/>
                <a:cs typeface="Times New Roman" panose="02020603050405020304" pitchFamily="18" charset="0"/>
              </a:rPr>
              <a:t>e</a:t>
            </a:r>
            <a:r>
              <a:rPr lang="en-US" spc="9" dirty="0">
                <a:latin typeface="Times New Roman" panose="02020603050405020304" pitchFamily="18" charset="0"/>
                <a:cs typeface="Times New Roman" panose="02020603050405020304" pitchFamily="18" charset="0"/>
              </a:rPr>
              <a:t>n</a:t>
            </a:r>
            <a:r>
              <a:rPr lang="en-US" dirty="0">
                <a:latin typeface="Times New Roman" panose="02020603050405020304" pitchFamily="18" charset="0"/>
                <a:cs typeface="Times New Roman" panose="02020603050405020304" pitchFamily="18" charset="0"/>
              </a:rPr>
              <a:t>ing</a:t>
            </a:r>
            <a:r>
              <a:rPr lang="en-US" spc="-9"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dispa</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ities than imp</a:t>
            </a:r>
            <a:r>
              <a:rPr lang="en-US" spc="4"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ov</a:t>
            </a:r>
            <a:r>
              <a:rPr lang="en-US" spc="-4" dirty="0">
                <a:latin typeface="Times New Roman" panose="02020603050405020304" pitchFamily="18" charset="0"/>
                <a:cs typeface="Times New Roman" panose="02020603050405020304" pitchFamily="18" charset="0"/>
              </a:rPr>
              <a:t>e</a:t>
            </a:r>
            <a:r>
              <a:rPr lang="en-US" dirty="0">
                <a:latin typeface="Times New Roman" panose="02020603050405020304" pitchFamily="18" charset="0"/>
                <a:cs typeface="Times New Roman" panose="02020603050405020304" pitchFamily="18" charset="0"/>
              </a:rPr>
              <a:t>ment.</a:t>
            </a: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21</a:t>
            </a:fld>
            <a:endParaRPr lang="en-US"/>
          </a:p>
        </p:txBody>
      </p:sp>
    </p:spTree>
    <p:extLst>
      <p:ext uri="{BB962C8B-B14F-4D97-AF65-F5344CB8AC3E}">
        <p14:creationId xmlns:p14="http://schemas.microsoft.com/office/powerpoint/2010/main" val="28877866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91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1733" indent="-289127">
              <a:defRPr>
                <a:solidFill>
                  <a:schemeClr val="tx1"/>
                </a:solidFill>
                <a:latin typeface="Calibri" pitchFamily="34" charset="0"/>
              </a:defRPr>
            </a:lvl2pPr>
            <a:lvl3pPr marL="1156512" indent="-231301">
              <a:defRPr>
                <a:solidFill>
                  <a:schemeClr val="tx1"/>
                </a:solidFill>
                <a:latin typeface="Calibri" pitchFamily="34" charset="0"/>
              </a:defRPr>
            </a:lvl3pPr>
            <a:lvl4pPr marL="1619117" indent="-231301">
              <a:defRPr>
                <a:solidFill>
                  <a:schemeClr val="tx1"/>
                </a:solidFill>
                <a:latin typeface="Calibri" pitchFamily="34" charset="0"/>
              </a:defRPr>
            </a:lvl4pPr>
            <a:lvl5pPr marL="2081722" indent="-231301">
              <a:defRPr>
                <a:solidFill>
                  <a:schemeClr val="tx1"/>
                </a:solidFill>
                <a:latin typeface="Calibri" pitchFamily="34" charset="0"/>
              </a:defRPr>
            </a:lvl5pPr>
            <a:lvl6pPr marL="2544327" indent="-231301" fontAlgn="base">
              <a:spcBef>
                <a:spcPct val="0"/>
              </a:spcBef>
              <a:spcAft>
                <a:spcPct val="0"/>
              </a:spcAft>
              <a:defRPr>
                <a:solidFill>
                  <a:schemeClr val="tx1"/>
                </a:solidFill>
                <a:latin typeface="Calibri" pitchFamily="34" charset="0"/>
              </a:defRPr>
            </a:lvl6pPr>
            <a:lvl7pPr marL="3006930" indent="-231301" fontAlgn="base">
              <a:spcBef>
                <a:spcPct val="0"/>
              </a:spcBef>
              <a:spcAft>
                <a:spcPct val="0"/>
              </a:spcAft>
              <a:defRPr>
                <a:solidFill>
                  <a:schemeClr val="tx1"/>
                </a:solidFill>
                <a:latin typeface="Calibri" pitchFamily="34" charset="0"/>
              </a:defRPr>
            </a:lvl7pPr>
            <a:lvl8pPr marL="3469535" indent="-231301" fontAlgn="base">
              <a:spcBef>
                <a:spcPct val="0"/>
              </a:spcBef>
              <a:spcAft>
                <a:spcPct val="0"/>
              </a:spcAft>
              <a:defRPr>
                <a:solidFill>
                  <a:schemeClr val="tx1"/>
                </a:solidFill>
                <a:latin typeface="Calibri" pitchFamily="34" charset="0"/>
              </a:defRPr>
            </a:lvl8pPr>
            <a:lvl9pPr marL="3932141" indent="-231301"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7FDA2DE-D115-49C5-AB0A-732C7CEE8B6F}" type="slidenum">
              <a:rPr lang="en-US" smtClean="0">
                <a:solidFill>
                  <a:prstClr val="black"/>
                </a:solidFill>
              </a:rPr>
              <a:pPr fontAlgn="base">
                <a:spcBef>
                  <a:spcPct val="0"/>
                </a:spcBef>
                <a:spcAft>
                  <a:spcPct val="0"/>
                </a:spcAft>
                <a:defRPr/>
              </a:pPr>
              <a:t>30</a:t>
            </a:fld>
            <a:endParaRPr lang="en-US" dirty="0" smtClean="0">
              <a:solidFill>
                <a:prstClr val="black"/>
              </a:solidFill>
            </a:endParaRPr>
          </a:p>
        </p:txBody>
      </p:sp>
    </p:spTree>
    <p:extLst>
      <p:ext uri="{BB962C8B-B14F-4D97-AF65-F5344CB8AC3E}">
        <p14:creationId xmlns:p14="http://schemas.microsoft.com/office/powerpoint/2010/main" val="34746033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pPr/>
              <a:t>32</a:t>
            </a:fld>
            <a:endParaRPr lang="en-US" dirty="0"/>
          </a:p>
        </p:txBody>
      </p:sp>
    </p:spTree>
    <p:extLst>
      <p:ext uri="{BB962C8B-B14F-4D97-AF65-F5344CB8AC3E}">
        <p14:creationId xmlns:p14="http://schemas.microsoft.com/office/powerpoint/2010/main" val="519441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78609C-01F5-4144-AEA1-6D73E80301CE}" type="slidenum">
              <a:rPr lang="en-US" smtClean="0"/>
              <a:t>3</a:t>
            </a:fld>
            <a:endParaRPr lang="en-US" dirty="0"/>
          </a:p>
        </p:txBody>
      </p:sp>
    </p:spTree>
    <p:extLst>
      <p:ext uri="{BB962C8B-B14F-4D97-AF65-F5344CB8AC3E}">
        <p14:creationId xmlns:p14="http://schemas.microsoft.com/office/powerpoint/2010/main" val="2429087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dirty="0" smtClean="0"/>
              <a:t>(no notes required for this slide)</a:t>
            </a:r>
          </a:p>
        </p:txBody>
      </p:sp>
      <p:sp>
        <p:nvSpPr>
          <p:cNvPr id="471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1702" indent="-289115">
              <a:defRPr>
                <a:solidFill>
                  <a:schemeClr val="tx1"/>
                </a:solidFill>
                <a:latin typeface="Calibri" pitchFamily="34" charset="0"/>
              </a:defRPr>
            </a:lvl2pPr>
            <a:lvl3pPr marL="1156466" indent="-231292">
              <a:defRPr>
                <a:solidFill>
                  <a:schemeClr val="tx1"/>
                </a:solidFill>
                <a:latin typeface="Calibri" pitchFamily="34" charset="0"/>
              </a:defRPr>
            </a:lvl3pPr>
            <a:lvl4pPr marL="1619051" indent="-231292">
              <a:defRPr>
                <a:solidFill>
                  <a:schemeClr val="tx1"/>
                </a:solidFill>
                <a:latin typeface="Calibri" pitchFamily="34" charset="0"/>
              </a:defRPr>
            </a:lvl4pPr>
            <a:lvl5pPr marL="2081638" indent="-231292">
              <a:defRPr>
                <a:solidFill>
                  <a:schemeClr val="tx1"/>
                </a:solidFill>
                <a:latin typeface="Calibri" pitchFamily="34" charset="0"/>
              </a:defRPr>
            </a:lvl5pPr>
            <a:lvl6pPr marL="2544225" indent="-231292" fontAlgn="base">
              <a:spcBef>
                <a:spcPct val="0"/>
              </a:spcBef>
              <a:spcAft>
                <a:spcPct val="0"/>
              </a:spcAft>
              <a:defRPr>
                <a:solidFill>
                  <a:schemeClr val="tx1"/>
                </a:solidFill>
                <a:latin typeface="Calibri" pitchFamily="34" charset="0"/>
              </a:defRPr>
            </a:lvl6pPr>
            <a:lvl7pPr marL="3006809" indent="-231292" fontAlgn="base">
              <a:spcBef>
                <a:spcPct val="0"/>
              </a:spcBef>
              <a:spcAft>
                <a:spcPct val="0"/>
              </a:spcAft>
              <a:defRPr>
                <a:solidFill>
                  <a:schemeClr val="tx1"/>
                </a:solidFill>
                <a:latin typeface="Calibri" pitchFamily="34" charset="0"/>
              </a:defRPr>
            </a:lvl7pPr>
            <a:lvl8pPr marL="3469395" indent="-231292" fontAlgn="base">
              <a:spcBef>
                <a:spcPct val="0"/>
              </a:spcBef>
              <a:spcAft>
                <a:spcPct val="0"/>
              </a:spcAft>
              <a:defRPr>
                <a:solidFill>
                  <a:schemeClr val="tx1"/>
                </a:solidFill>
                <a:latin typeface="Calibri" pitchFamily="34" charset="0"/>
              </a:defRPr>
            </a:lvl8pPr>
            <a:lvl9pPr marL="3931982" indent="-231292"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5926A74-D3B3-4451-9182-5BBCBAB633EE}" type="slidenum">
              <a:rPr lang="en-US" smtClean="0">
                <a:solidFill>
                  <a:prstClr val="black"/>
                </a:solidFill>
              </a:rPr>
              <a:pPr fontAlgn="base">
                <a:spcBef>
                  <a:spcPct val="0"/>
                </a:spcBef>
                <a:spcAft>
                  <a:spcPct val="0"/>
                </a:spcAft>
                <a:defRPr/>
              </a:pPr>
              <a:t>5</a:t>
            </a:fld>
            <a:endParaRPr lang="en-US" dirty="0" smtClean="0">
              <a:solidFill>
                <a:prstClr val="black"/>
              </a:solidFill>
            </a:endParaRPr>
          </a:p>
        </p:txBody>
      </p:sp>
    </p:spTree>
    <p:extLst>
      <p:ext uri="{BB962C8B-B14F-4D97-AF65-F5344CB8AC3E}">
        <p14:creationId xmlns:p14="http://schemas.microsoft.com/office/powerpoint/2010/main" val="1238449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 is a timeline of major</a:t>
            </a:r>
            <a:r>
              <a:rPr lang="en-US" baseline="0" dirty="0" smtClean="0"/>
              <a:t> events  and other alignment activities in the creation of the National Quality Strategy. </a:t>
            </a:r>
            <a:r>
              <a:rPr lang="en-US" sz="1200" kern="1200" baseline="0" dirty="0" smtClean="0">
                <a:solidFill>
                  <a:schemeClr val="tx1"/>
                </a:solidFill>
                <a:latin typeface="+mn-lt"/>
                <a:ea typeface="+mn-ea"/>
                <a:cs typeface="+mn-cs"/>
              </a:rPr>
              <a:t>In addition to what you see here, ev</a:t>
            </a:r>
            <a:r>
              <a:rPr lang="en-US" sz="1200" kern="1200" dirty="0" smtClean="0">
                <a:solidFill>
                  <a:schemeClr val="tx1"/>
                </a:solidFill>
                <a:latin typeface="+mn-lt"/>
                <a:ea typeface="+mn-ea"/>
                <a:cs typeface="+mn-cs"/>
              </a:rPr>
              <a:t>ery year dozens of private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sector organizations use the aims,</a:t>
            </a:r>
            <a:r>
              <a:rPr lang="en-US" sz="1200" kern="1200" baseline="0" dirty="0" smtClean="0">
                <a:solidFill>
                  <a:schemeClr val="tx1"/>
                </a:solidFill>
                <a:latin typeface="+mn-lt"/>
                <a:ea typeface="+mn-ea"/>
                <a:cs typeface="+mn-cs"/>
              </a:rPr>
              <a:t> priorities, and </a:t>
            </a:r>
            <a:r>
              <a:rPr lang="en-US" sz="1200" kern="1200" dirty="0" smtClean="0">
                <a:solidFill>
                  <a:schemeClr val="tx1"/>
                </a:solidFill>
                <a:latin typeface="+mn-lt"/>
                <a:ea typeface="+mn-ea"/>
                <a:cs typeface="+mn-cs"/>
              </a:rPr>
              <a:t>levers to help advance health and health care quality improvement</a:t>
            </a:r>
            <a:r>
              <a:rPr lang="en-US" sz="1200" kern="1200" baseline="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778609C-01F5-4144-AEA1-6D73E80301CE}" type="slidenum">
              <a:rPr lang="en-US" smtClean="0"/>
              <a:t>6</a:t>
            </a:fld>
            <a:endParaRPr lang="en-US" dirty="0"/>
          </a:p>
        </p:txBody>
      </p:sp>
    </p:spTree>
    <p:extLst>
      <p:ext uri="{BB962C8B-B14F-4D97-AF65-F5344CB8AC3E}">
        <p14:creationId xmlns:p14="http://schemas.microsoft.com/office/powerpoint/2010/main" val="213677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t>This</a:t>
            </a:r>
            <a:r>
              <a:rPr lang="en-US" i="0" baseline="0" dirty="0" smtClean="0"/>
              <a:t> slide shows three ways that organizations can align to the National Quality Strategy. </a:t>
            </a:r>
            <a:endParaRPr lang="en-US" i="0" dirty="0"/>
          </a:p>
        </p:txBody>
      </p:sp>
      <p:sp>
        <p:nvSpPr>
          <p:cNvPr id="4" name="Slide Number Placeholder 3"/>
          <p:cNvSpPr>
            <a:spLocks noGrp="1"/>
          </p:cNvSpPr>
          <p:nvPr>
            <p:ph type="sldNum" sz="quarter" idx="10"/>
          </p:nvPr>
        </p:nvSpPr>
        <p:spPr/>
        <p:txBody>
          <a:bodyPr/>
          <a:lstStyle/>
          <a:p>
            <a:fld id="{0778609C-01F5-4144-AEA1-6D73E80301CE}" type="slidenum">
              <a:rPr lang="en-US" smtClean="0"/>
              <a:t>7</a:t>
            </a:fld>
            <a:endParaRPr lang="en-US" dirty="0"/>
          </a:p>
        </p:txBody>
      </p:sp>
    </p:spTree>
    <p:extLst>
      <p:ext uri="{BB962C8B-B14F-4D97-AF65-F5344CB8AC3E}">
        <p14:creationId xmlns:p14="http://schemas.microsoft.com/office/powerpoint/2010/main" val="2586539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latin typeface="Helvetica" pitchFamily="34" charset="0"/>
                <a:cs typeface="Helvetica" pitchFamily="34" charset="0"/>
              </a:rPr>
              <a:t>Here is a more in-depth look at the NQS aims mentioned</a:t>
            </a:r>
            <a:r>
              <a:rPr lang="en-US" baseline="0" dirty="0" smtClean="0">
                <a:latin typeface="Helvetica" pitchFamily="34" charset="0"/>
                <a:cs typeface="Helvetica" pitchFamily="34" charset="0"/>
              </a:rPr>
              <a:t> on the previous slide. The </a:t>
            </a:r>
            <a:r>
              <a:rPr lang="en-US" dirty="0" smtClean="0">
                <a:latin typeface="Helvetica" pitchFamily="34" charset="0"/>
                <a:cs typeface="Helvetica" pitchFamily="34" charset="0"/>
              </a:rPr>
              <a:t>National Quality Strategy has three overarching aims that build on the Institute for Healthcare Improvement's Triple Aim®, which are supported by six priorities that address the most common health concerns that Americans face. To align with National Quality Strategy, stakeholders can use nine levers to align their core business or organizational functions to drive improvement on the aims and priorities. The Strategy was iteratively designed by public and private stakeholders, and provides an opportunity to </a:t>
            </a:r>
            <a:r>
              <a:rPr lang="en-US" b="1" dirty="0" smtClean="0">
                <a:latin typeface="Helvetica" pitchFamily="34" charset="0"/>
                <a:cs typeface="Helvetica" pitchFamily="34" charset="0"/>
              </a:rPr>
              <a:t>align quality measures and quality improvement activities</a:t>
            </a:r>
          </a:p>
          <a:p>
            <a:pPr marL="174708" indent="-174708">
              <a:buFont typeface="Arial" panose="020B0604020202020204" pitchFamily="34" charset="0"/>
              <a:buChar char="•"/>
            </a:pPr>
            <a:endParaRPr lang="en-US" dirty="0" smtClean="0"/>
          </a:p>
          <a:p>
            <a:pPr marL="174708" indent="-174708">
              <a:buFont typeface="Arial" panose="020B0604020202020204" pitchFamily="34" charset="0"/>
              <a:buChar char="•"/>
            </a:pPr>
            <a:r>
              <a:rPr lang="en-US" dirty="0" smtClean="0"/>
              <a:t>Through the </a:t>
            </a:r>
            <a:r>
              <a:rPr lang="en-US" b="1" dirty="0" smtClean="0"/>
              <a:t>Better Care</a:t>
            </a:r>
            <a:r>
              <a:rPr lang="en-US" dirty="0" smtClean="0"/>
              <a:t> aim, the Strategy pursues improvement to the overall quality of health care by making health care more patient-centered, reliable, accessible and safe. </a:t>
            </a:r>
          </a:p>
          <a:p>
            <a:pPr marL="174708" indent="-174708">
              <a:buFont typeface="Arial" panose="020B0604020202020204" pitchFamily="34" charset="0"/>
              <a:buChar char="•"/>
            </a:pPr>
            <a:r>
              <a:rPr lang="en-US" dirty="0" smtClean="0"/>
              <a:t>Through </a:t>
            </a:r>
            <a:r>
              <a:rPr lang="en-US" b="1" dirty="0" smtClean="0"/>
              <a:t>the Healthy People/ Healthy Communities</a:t>
            </a:r>
            <a:r>
              <a:rPr lang="en-US" dirty="0" smtClean="0"/>
              <a:t> aim, the Strategy guides the nation in improving population health by supporting proven interventions to address behavioral, social, and environmental determinants of health in addition to delivering higher-quality care. </a:t>
            </a:r>
          </a:p>
          <a:p>
            <a:pPr marL="174708" indent="-174708">
              <a:buFont typeface="Arial" panose="020B0604020202020204" pitchFamily="34" charset="0"/>
              <a:buChar char="•"/>
            </a:pPr>
            <a:r>
              <a:rPr lang="en-US" dirty="0" smtClean="0"/>
              <a:t>And through the </a:t>
            </a:r>
            <a:r>
              <a:rPr lang="en-US" b="1" dirty="0" smtClean="0"/>
              <a:t>Affordable Care</a:t>
            </a:r>
            <a:r>
              <a:rPr lang="en-US" dirty="0" smtClean="0"/>
              <a:t> aim, the Strategy seeks to reduce the cost of quality health care for individuals, families, employers, and government</a:t>
            </a:r>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pPr/>
              <a:t>8</a:t>
            </a:fld>
            <a:endParaRPr lang="en-US"/>
          </a:p>
        </p:txBody>
      </p:sp>
    </p:spTree>
    <p:extLst>
      <p:ext uri="{BB962C8B-B14F-4D97-AF65-F5344CB8AC3E}">
        <p14:creationId xmlns:p14="http://schemas.microsoft.com/office/powerpoint/2010/main" val="3040618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2813">
              <a:spcBef>
                <a:spcPct val="0"/>
              </a:spcBef>
            </a:pPr>
            <a:r>
              <a:rPr lang="en-US" altLang="en-US" dirty="0" smtClean="0"/>
              <a:t>Here are the six NQS priorities and a selection of the initiatives working to improve those priorities, some of which are featured in the 5</a:t>
            </a:r>
            <a:r>
              <a:rPr lang="en-US" altLang="en-US" baseline="30000" dirty="0" smtClean="0"/>
              <a:t>th</a:t>
            </a:r>
            <a:r>
              <a:rPr lang="en-US" altLang="en-US" dirty="0" smtClean="0"/>
              <a:t> Anniversary Update on the Strategy.  Across</a:t>
            </a:r>
            <a:r>
              <a:rPr lang="en-US" altLang="en-US" baseline="0" dirty="0" smtClean="0"/>
              <a:t> the country, organizations are aligning to the Strategy. Organizations featured in this year’s 5</a:t>
            </a:r>
            <a:r>
              <a:rPr lang="en-US" altLang="en-US" baseline="30000" dirty="0" smtClean="0"/>
              <a:t>th</a:t>
            </a:r>
            <a:r>
              <a:rPr lang="en-US" altLang="en-US" baseline="0" dirty="0" smtClean="0"/>
              <a:t> Anniversary Update include the Michigan Hospital Association Keystone Network, </a:t>
            </a:r>
            <a:r>
              <a:rPr lang="en-US" altLang="en-US" baseline="0" dirty="0" err="1" smtClean="0"/>
              <a:t>PatientsLikeMe</a:t>
            </a:r>
            <a:r>
              <a:rPr lang="en-US" altLang="en-US" baseline="0" dirty="0" smtClean="0"/>
              <a:t>, the </a:t>
            </a:r>
            <a:r>
              <a:rPr lang="en-US" altLang="en-US" baseline="0" dirty="0" err="1" smtClean="0"/>
              <a:t>Lourie</a:t>
            </a:r>
            <a:r>
              <a:rPr lang="en-US" altLang="en-US" baseline="0" dirty="0" smtClean="0"/>
              <a:t> Center for Children’s Social and Emotional Wellness, Better Health Partnership, Minnesota State Health Improvement Program, and Camden Coalition of Healthcare Providers. To read ab</a:t>
            </a:r>
            <a:r>
              <a:rPr lang="en-US" altLang="en-US" dirty="0" smtClean="0"/>
              <a:t>out these organizations in more depth, click through and read the 5</a:t>
            </a:r>
            <a:r>
              <a:rPr lang="en-US" altLang="en-US" baseline="30000" dirty="0" smtClean="0"/>
              <a:t>th</a:t>
            </a:r>
            <a:r>
              <a:rPr lang="en-US" altLang="en-US" baseline="0" dirty="0" smtClean="0"/>
              <a:t> Anniversary Update </a:t>
            </a:r>
            <a:r>
              <a:rPr lang="en-US" altLang="en-US" dirty="0" smtClean="0"/>
              <a:t>on the Working for Quality Web site.</a:t>
            </a:r>
          </a:p>
        </p:txBody>
      </p:sp>
      <p:sp>
        <p:nvSpPr>
          <p:cNvPr id="788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6BCD71A0-6FBF-4368-B849-16CB3648C6D0}" type="slidenum">
              <a:rPr lang="en-US" altLang="en-US"/>
              <a:pPr/>
              <a:t>9</a:t>
            </a:fld>
            <a:endParaRPr lang="en-US" altLang="en-US"/>
          </a:p>
        </p:txBody>
      </p:sp>
    </p:spTree>
    <p:extLst>
      <p:ext uri="{BB962C8B-B14F-4D97-AF65-F5344CB8AC3E}">
        <p14:creationId xmlns:p14="http://schemas.microsoft.com/office/powerpoint/2010/main" val="515979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a:t>
            </a:r>
            <a:r>
              <a:rPr lang="en-US" altLang="en-US" u="sng" dirty="0" smtClean="0"/>
              <a:t>Interagency Working Group on Health Care Quality</a:t>
            </a:r>
            <a:r>
              <a:rPr lang="en-US" altLang="en-US" dirty="0" smtClean="0"/>
              <a:t> includes leaders from 24 Federal departments and Agencies. These 24 departments and agencies have missions related to health care and quality improvement. The Working Group provides an ongoing opportunity for collaboration across Federal programs, facilitates shared learning, and helps avoid duplicative efforts. </a:t>
            </a:r>
          </a:p>
          <a:p>
            <a:pPr>
              <a:spcBef>
                <a:spcPct val="0"/>
              </a:spcBef>
            </a:pPr>
            <a:r>
              <a:rPr lang="en-US" altLang="en-US" dirty="0" smtClean="0"/>
              <a:t>Each HHS agency develops an </a:t>
            </a:r>
            <a:r>
              <a:rPr lang="en-US" altLang="en-US" u="sng" dirty="0" smtClean="0"/>
              <a:t>Agency-Specific Plan</a:t>
            </a:r>
            <a:r>
              <a:rPr lang="en-US" altLang="en-US" dirty="0" smtClean="0"/>
              <a:t> to describe how it is supporting National Quality Strategy priorities and implementation (as required by the ACA legislation).  </a:t>
            </a:r>
          </a:p>
        </p:txBody>
      </p:sp>
      <p:sp>
        <p:nvSpPr>
          <p:cNvPr id="768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E9C6A253-6A47-4E03-8D89-178C8F45549D}" type="slidenum">
              <a:rPr lang="en-US" altLang="en-US"/>
              <a:pPr/>
              <a:t>10</a:t>
            </a:fld>
            <a:endParaRPr lang="en-US" altLang="en-US"/>
          </a:p>
        </p:txBody>
      </p:sp>
    </p:spTree>
    <p:extLst>
      <p:ext uri="{BB962C8B-B14F-4D97-AF65-F5344CB8AC3E}">
        <p14:creationId xmlns:p14="http://schemas.microsoft.com/office/powerpoint/2010/main" val="18293189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11" name="Group 10"/>
          <p:cNvGrpSpPr/>
          <p:nvPr userDrawn="1"/>
        </p:nvGrpSpPr>
        <p:grpSpPr>
          <a:xfrm>
            <a:off x="2363190" y="6315778"/>
            <a:ext cx="6341423" cy="276999"/>
            <a:chOff x="2363190" y="6315778"/>
            <a:chExt cx="6341423" cy="276999"/>
          </a:xfrm>
        </p:grpSpPr>
        <p:cxnSp>
          <p:nvCxnSpPr>
            <p:cNvPr id="8" name="Straight Connector 7"/>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9" name="TextBox 8"/>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12" name="Slide Number Placeholder 2"/>
          <p:cNvSpPr>
            <a:spLocks noGrp="1"/>
          </p:cNvSpPr>
          <p:nvPr>
            <p:ph type="sldNum" sz="quarter" idx="4294967295"/>
          </p:nvPr>
        </p:nvSpPr>
        <p:spPr>
          <a:xfrm>
            <a:off x="6553200" y="6356350"/>
            <a:ext cx="2133600" cy="365125"/>
          </a:xfrm>
          <a:prstGeom prst="rect">
            <a:avLst/>
          </a:prstGeom>
        </p:spPr>
        <p:txBody>
          <a:bodyPr/>
          <a:lstStyle/>
          <a:p>
            <a:pPr algn="r"/>
            <a:fld id="{30F25388-59FB-438F-9D3A-5D9B2D4870EF}" type="slidenum">
              <a:rPr lang="en-US">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693234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61156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422130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039846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762611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sp>
        <p:nvSpPr>
          <p:cNvPr id="3" name="Title 2"/>
          <p:cNvSpPr>
            <a:spLocks noGrp="1"/>
          </p:cNvSpPr>
          <p:nvPr>
            <p:ph type="title"/>
          </p:nvPr>
        </p:nvSpPr>
        <p:spPr>
          <a:xfrm>
            <a:off x="121489" y="319424"/>
            <a:ext cx="7056025" cy="266924"/>
          </a:xfrm>
        </p:spPr>
        <p:txBody>
          <a:bodyPr/>
          <a:lstStyle/>
          <a:p>
            <a:r>
              <a:rPr lang="en-US" smtClean="0"/>
              <a:t>Click to edit Master title style</a:t>
            </a:r>
            <a:endParaRPr lang="en-US"/>
          </a:p>
        </p:txBody>
      </p:sp>
      <p:sp>
        <p:nvSpPr>
          <p:cNvPr id="4" name="Rectangle 5"/>
          <p:cNvSpPr>
            <a:spLocks noGrp="1" noChangeArrowheads="1"/>
          </p:cNvSpPr>
          <p:nvPr>
            <p:ph type="sldNum" sz="quarter" idx="10"/>
          </p:nvPr>
        </p:nvSpPr>
        <p:spPr>
          <a:xfrm>
            <a:off x="6553200" y="6356350"/>
            <a:ext cx="2133600" cy="365125"/>
          </a:xfrm>
          <a:prstGeom prst="rect">
            <a:avLst/>
          </a:prstGeom>
          <a:ln/>
        </p:spPr>
        <p:txBody>
          <a:bodyPr/>
          <a:lstStyle>
            <a:lvl1pPr>
              <a:defRPr/>
            </a:lvl1pPr>
          </a:lstStyle>
          <a:p>
            <a:fld id="{30F25388-59FB-438F-9D3A-5D9B2D4870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4387782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b="1"/>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887666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b="1"/>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8416875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959683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67796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2667000"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2667000"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3206631" y="1535113"/>
            <a:ext cx="2738848"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3206631" y="2174875"/>
            <a:ext cx="2738848"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
        <p:nvSpPr>
          <p:cNvPr id="10" name="Text Placeholder 4"/>
          <p:cNvSpPr>
            <a:spLocks noGrp="1"/>
          </p:cNvSpPr>
          <p:nvPr>
            <p:ph type="body" sz="quarter" idx="13"/>
          </p:nvPr>
        </p:nvSpPr>
        <p:spPr>
          <a:xfrm>
            <a:off x="6026387" y="1535113"/>
            <a:ext cx="2660413"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Content Placeholder 5"/>
          <p:cNvSpPr>
            <a:spLocks noGrp="1"/>
          </p:cNvSpPr>
          <p:nvPr>
            <p:ph sz="quarter" idx="14"/>
          </p:nvPr>
        </p:nvSpPr>
        <p:spPr>
          <a:xfrm>
            <a:off x="6026387" y="2174875"/>
            <a:ext cx="2660413"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51282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sp>
        <p:nvSpPr>
          <p:cNvPr id="4" name="Slide Number Placeholder 3"/>
          <p:cNvSpPr>
            <a:spLocks noGrp="1"/>
          </p:cNvSpPr>
          <p:nvPr>
            <p:ph type="sldNum" sz="quarter" idx="10"/>
          </p:nvPr>
        </p:nvSpPr>
        <p:spPr>
          <a:xfrm>
            <a:off x="7848600" y="6348892"/>
            <a:ext cx="1066800" cy="365125"/>
          </a:xfrm>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2556968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
        <p:nvSpPr>
          <p:cNvPr id="7" name="Slide Number Placeholder 5"/>
          <p:cNvSpPr>
            <a:spLocks noGrp="1"/>
          </p:cNvSpPr>
          <p:nvPr>
            <p:ph type="sldNum" sz="quarter" idx="12"/>
          </p:nvPr>
        </p:nvSpPr>
        <p:spPr>
          <a:xfrm>
            <a:off x="657225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9759945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dirty="0"/>
          </a:p>
        </p:txBody>
      </p:sp>
      <p:sp>
        <p:nvSpPr>
          <p:cNvPr id="12" name="Picture Placeholder 11"/>
          <p:cNvSpPr>
            <a:spLocks noGrp="1"/>
          </p:cNvSpPr>
          <p:nvPr>
            <p:ph type="pic" sz="quarter" idx="14"/>
          </p:nvPr>
        </p:nvSpPr>
        <p:spPr>
          <a:xfrm>
            <a:off x="457200" y="3276600"/>
            <a:ext cx="3200400" cy="1143000"/>
          </a:xfrm>
        </p:spPr>
        <p:txBody>
          <a:bodyPr/>
          <a:lstStyle/>
          <a:p>
            <a:endParaRPr lang="en-US" dirty="0"/>
          </a:p>
        </p:txBody>
      </p:sp>
      <p:sp>
        <p:nvSpPr>
          <p:cNvPr id="14" name="Picture Placeholder 13"/>
          <p:cNvSpPr>
            <a:spLocks noGrp="1"/>
          </p:cNvSpPr>
          <p:nvPr>
            <p:ph type="pic" sz="quarter" idx="15"/>
          </p:nvPr>
        </p:nvSpPr>
        <p:spPr>
          <a:xfrm>
            <a:off x="457200" y="5029200"/>
            <a:ext cx="3200400" cy="1143000"/>
          </a:xfrm>
        </p:spPr>
        <p:txBody>
          <a:bodyPr/>
          <a:lstStyle/>
          <a:p>
            <a:endParaRPr lang="en-US" dirty="0"/>
          </a:p>
        </p:txBody>
      </p:sp>
    </p:spTree>
    <p:extLst>
      <p:ext uri="{BB962C8B-B14F-4D97-AF65-F5344CB8AC3E}">
        <p14:creationId xmlns:p14="http://schemas.microsoft.com/office/powerpoint/2010/main" val="13463071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079750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601015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128585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5" name="Content Placeholder 3"/>
          <p:cNvSpPr>
            <a:spLocks noGrp="1"/>
          </p:cNvSpPr>
          <p:nvPr>
            <p:ph sz="half" idx="13"/>
          </p:nvPr>
        </p:nvSpPr>
        <p:spPr>
          <a:xfrm>
            <a:off x="4648200" y="4419601"/>
            <a:ext cx="19050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sz="half" idx="12"/>
          </p:nvPr>
        </p:nvSpPr>
        <p:spPr>
          <a:xfrm>
            <a:off x="228600" y="4419600"/>
            <a:ext cx="2133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04999"/>
            <a:ext cx="4038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905000"/>
            <a:ext cx="40386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0"/>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7" name="Slide Number Placeholder 6"/>
          <p:cNvSpPr>
            <a:spLocks noGrp="1"/>
          </p:cNvSpPr>
          <p:nvPr>
            <p:ph type="sldNum" sz="quarter" idx="11"/>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B8F42746-3884-4667-86C0-D762C2DE4F3D}" type="slidenum">
              <a:rPr/>
              <a:pPr>
                <a:defRPr/>
              </a:pPr>
              <a:t>‹#›</a:t>
            </a:fld>
            <a:endParaRPr lang="en-US" dirty="0"/>
          </a:p>
        </p:txBody>
      </p:sp>
      <p:sp>
        <p:nvSpPr>
          <p:cNvPr id="16" name="Content Placeholder 2"/>
          <p:cNvSpPr>
            <a:spLocks noGrp="1"/>
          </p:cNvSpPr>
          <p:nvPr>
            <p:ph sz="half" idx="14"/>
          </p:nvPr>
        </p:nvSpPr>
        <p:spPr>
          <a:xfrm>
            <a:off x="2362200" y="4419600"/>
            <a:ext cx="2133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3"/>
          <p:cNvSpPr>
            <a:spLocks noGrp="1"/>
          </p:cNvSpPr>
          <p:nvPr>
            <p:ph sz="half" idx="15"/>
          </p:nvPr>
        </p:nvSpPr>
        <p:spPr>
          <a:xfrm>
            <a:off x="6553200" y="4419601"/>
            <a:ext cx="21336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942635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074635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760525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885844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6530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2"/>
          <p:cNvGrpSpPr/>
          <p:nvPr userDrawn="1"/>
        </p:nvGrpSpPr>
        <p:grpSpPr>
          <a:xfrm>
            <a:off x="2363190" y="6315778"/>
            <a:ext cx="6341423" cy="276999"/>
            <a:chOff x="2363190" y="6315778"/>
            <a:chExt cx="6341423" cy="276999"/>
          </a:xfrm>
        </p:grpSpPr>
        <p:cxnSp>
          <p:nvCxnSpPr>
            <p:cNvPr id="4" name="Straight Connector 3"/>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5" name="TextBox 4"/>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6" name="Slide Number Placeholder 2"/>
          <p:cNvSpPr>
            <a:spLocks noGrp="1"/>
          </p:cNvSpPr>
          <p:nvPr>
            <p:ph type="sldNum" sz="quarter" idx="4294967295"/>
          </p:nvPr>
        </p:nvSpPr>
        <p:spPr>
          <a:xfrm>
            <a:off x="6553200" y="6356350"/>
            <a:ext cx="2133600" cy="365125"/>
          </a:xfrm>
          <a:prstGeom prst="rect">
            <a:avLst/>
          </a:prstGeom>
        </p:spPr>
        <p:txBody>
          <a:bodyPr/>
          <a:lstStyle/>
          <a:p>
            <a:pPr algn="r"/>
            <a:fld id="{30F25388-59FB-438F-9D3A-5D9B2D4870EF}" type="slidenum">
              <a:rPr lang="en-US">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42269319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12390226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34595693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32635991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5"/>
          <p:cNvSpPr>
            <a:spLocks noChangeShapeType="1"/>
          </p:cNvSpPr>
          <p:nvPr/>
        </p:nvSpPr>
        <p:spPr bwMode="auto">
          <a:xfrm>
            <a:off x="2133600" y="1828800"/>
            <a:ext cx="0" cy="3200400"/>
          </a:xfrm>
          <a:prstGeom prst="line">
            <a:avLst/>
          </a:prstGeom>
          <a:noFill/>
          <a:ln w="9525">
            <a:solidFill>
              <a:schemeClr val="tx1"/>
            </a:solidFill>
            <a:round/>
            <a:headEnd/>
            <a:tailEnd/>
          </a:ln>
          <a:extLst/>
        </p:spPr>
        <p:txBody>
          <a:bodyPr wrap="none" anchor="ctr"/>
          <a:lstStyle/>
          <a:p>
            <a:pPr eaLnBrk="0" fontAlgn="base" hangingPunct="0">
              <a:spcBef>
                <a:spcPct val="0"/>
              </a:spcBef>
              <a:spcAft>
                <a:spcPct val="0"/>
              </a:spcAft>
              <a:defRPr/>
            </a:pPr>
            <a:endParaRPr lang="en-US" sz="2400">
              <a:solidFill>
                <a:srgbClr val="000000"/>
              </a:solidFill>
              <a:latin typeface="Arial" pitchFamily="34" charset="0"/>
            </a:endParaRPr>
          </a:p>
        </p:txBody>
      </p:sp>
      <p:pic>
        <p:nvPicPr>
          <p:cNvPr id="5" name="Picture 6" descr="bcbsma_new_3005_30bk"/>
          <p:cNvPicPr>
            <a:picLocks noChangeAspect="1" noChangeArrowheads="1"/>
          </p:cNvPicPr>
          <p:nvPr userDrawn="1"/>
        </p:nvPicPr>
        <p:blipFill>
          <a:blip r:embed="rId2"/>
          <a:srcRect/>
          <a:stretch>
            <a:fillRect/>
          </a:stretch>
        </p:blipFill>
        <p:spPr bwMode="auto">
          <a:xfrm>
            <a:off x="381000" y="2971800"/>
            <a:ext cx="1441450" cy="544513"/>
          </a:xfrm>
          <a:prstGeom prst="rect">
            <a:avLst/>
          </a:prstGeom>
          <a:noFill/>
          <a:ln w="9525">
            <a:noFill/>
            <a:miter lim="800000"/>
            <a:headEnd/>
            <a:tailEnd/>
          </a:ln>
        </p:spPr>
      </p:pic>
      <p:sp>
        <p:nvSpPr>
          <p:cNvPr id="14338" name="Rectangle 2"/>
          <p:cNvSpPr>
            <a:spLocks noGrp="1" noChangeArrowheads="1"/>
          </p:cNvSpPr>
          <p:nvPr>
            <p:ph type="subTitle" idx="1"/>
          </p:nvPr>
        </p:nvSpPr>
        <p:spPr>
          <a:xfrm>
            <a:off x="2514600" y="3505200"/>
            <a:ext cx="6400800" cy="1295400"/>
          </a:xfrm>
        </p:spPr>
        <p:txBody>
          <a:bodyPr tIns="0" bIns="0"/>
          <a:lstStyle>
            <a:lvl1pPr>
              <a:defRPr sz="2500">
                <a:solidFill>
                  <a:schemeClr val="bg2"/>
                </a:solidFill>
              </a:defRPr>
            </a:lvl1pPr>
          </a:lstStyle>
          <a:p>
            <a:r>
              <a:rPr lang="en-US"/>
              <a:t>Click to edit Master subtitle style</a:t>
            </a:r>
          </a:p>
        </p:txBody>
      </p:sp>
      <p:sp>
        <p:nvSpPr>
          <p:cNvPr id="14339" name="Rectangle 3"/>
          <p:cNvSpPr>
            <a:spLocks noGrp="1" noChangeArrowheads="1"/>
          </p:cNvSpPr>
          <p:nvPr>
            <p:ph type="ctrTitle" sz="quarter"/>
          </p:nvPr>
        </p:nvSpPr>
        <p:spPr>
          <a:xfrm>
            <a:off x="2514600" y="2209800"/>
            <a:ext cx="6400800" cy="1219200"/>
          </a:xfrm>
        </p:spPr>
        <p:txBody>
          <a:bodyPr wrap="square" lIns="91440" tIns="45720" rIns="91440" bIns="45720" anchor="b"/>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41223935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61148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804112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15925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8850" y="1447800"/>
            <a:ext cx="415925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318583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75216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531536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1365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618839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036462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730319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0593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0375" y="152400"/>
            <a:ext cx="2117725" cy="4687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2400"/>
            <a:ext cx="6200775" cy="4687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71336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9342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4159250" cy="3392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8850" y="1447800"/>
            <a:ext cx="4159250" cy="3392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03304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9342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4159250" cy="3392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768850" y="1447800"/>
            <a:ext cx="4159250" cy="3392488"/>
          </a:xfrm>
        </p:spPr>
        <p:txBody>
          <a:bodyPr/>
          <a:lstStyle/>
          <a:p>
            <a:pPr lvl="0"/>
            <a:endParaRPr lang="en-US" noProof="0" dirty="0" smtClean="0"/>
          </a:p>
        </p:txBody>
      </p:sp>
    </p:spTree>
    <p:extLst>
      <p:ext uri="{BB962C8B-B14F-4D97-AF65-F5344CB8AC3E}">
        <p14:creationId xmlns:p14="http://schemas.microsoft.com/office/powerpoint/2010/main" val="35508805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152400"/>
            <a:ext cx="69342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447800"/>
            <a:ext cx="4159250" cy="161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8850" y="1447800"/>
            <a:ext cx="4159250" cy="161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219450"/>
            <a:ext cx="4159250" cy="1620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68850" y="3219450"/>
            <a:ext cx="4159250" cy="1620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157595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9342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4159250" cy="3392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8850" y="1447800"/>
            <a:ext cx="4159250" cy="161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8850" y="3219450"/>
            <a:ext cx="4159250" cy="1620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6659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9342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470900" cy="3392488"/>
          </a:xfrm>
        </p:spPr>
        <p:txBody>
          <a:bodyPr/>
          <a:lstStyle/>
          <a:p>
            <a:pPr lvl="0"/>
            <a:endParaRPr lang="en-US" noProof="0" dirty="0" smtClean="0"/>
          </a:p>
        </p:txBody>
      </p:sp>
    </p:spTree>
    <p:extLst>
      <p:ext uri="{BB962C8B-B14F-4D97-AF65-F5344CB8AC3E}">
        <p14:creationId xmlns:p14="http://schemas.microsoft.com/office/powerpoint/2010/main" val="10710587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52400"/>
            <a:ext cx="8470900" cy="46878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7431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20381140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934200" cy="9144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447800"/>
            <a:ext cx="8470900" cy="3392488"/>
          </a:xfrm>
        </p:spPr>
        <p:txBody>
          <a:bodyPr/>
          <a:lstStyle/>
          <a:p>
            <a:pPr lvl="0"/>
            <a:endParaRPr lang="en-US" noProof="0" dirty="0"/>
          </a:p>
        </p:txBody>
      </p:sp>
    </p:spTree>
    <p:extLst>
      <p:ext uri="{BB962C8B-B14F-4D97-AF65-F5344CB8AC3E}">
        <p14:creationId xmlns:p14="http://schemas.microsoft.com/office/powerpoint/2010/main" val="12717331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574240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3881879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884684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15925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8850" y="1447800"/>
            <a:ext cx="415925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07591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396063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7996057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232138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120340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84361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2"/>
          </p:nvPr>
        </p:nvSpPr>
        <p:spPr>
          <a:xfrm>
            <a:off x="6553201" y="6356352"/>
            <a:ext cx="2133600" cy="365125"/>
          </a:xfrm>
          <a:prstGeom prst="rect">
            <a:avLst/>
          </a:prstGeom>
        </p:spPr>
        <p:txBody>
          <a:bodyPr/>
          <a:lstStyle/>
          <a:p>
            <a:pPr fontAlgn="base">
              <a:spcBef>
                <a:spcPct val="0"/>
              </a:spcBef>
              <a:spcAft>
                <a:spcPct val="0"/>
              </a:spcAft>
            </a:pPr>
            <a:fld id="{68EC7669-6A74-CE44-92EA-244AF84130AB}" type="slidenum">
              <a:rPr sz="1200">
                <a:solidFill>
                  <a:srgbClr val="000000"/>
                </a:solidFill>
                <a:latin typeface="Arial" pitchFamily="34" charset="0"/>
                <a:cs typeface="Arial" pitchFamily="34" charset="0"/>
              </a:rPr>
              <a:pPr fontAlgn="base">
                <a:spcBef>
                  <a:spcPct val="0"/>
                </a:spcBef>
                <a:spcAft>
                  <a:spcPct val="0"/>
                </a:spcAft>
              </a:pPr>
              <a:t>‹#›</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3171685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966019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1000" y="152400"/>
            <a:ext cx="2197100" cy="4687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9700" y="152400"/>
            <a:ext cx="6438900" cy="4687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71177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989598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33520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24349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image" Target="../media/image4.jpeg"/><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19" Type="http://schemas.openxmlformats.org/officeDocument/2006/relationships/theme" Target="../theme/theme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image" Target="../media/image4.jpe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3.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34"/>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4"/>
          </p:nvPr>
        </p:nvSpPr>
        <p:spPr>
          <a:xfrm>
            <a:off x="6553201" y="6356352"/>
            <a:ext cx="2133600" cy="365125"/>
          </a:xfrm>
          <a:prstGeom prst="rect">
            <a:avLst/>
          </a:prstGeom>
        </p:spPr>
        <p:txBody>
          <a:bodyPr/>
          <a:lstStyle/>
          <a:p>
            <a:pPr fontAlgn="base">
              <a:spcBef>
                <a:spcPct val="0"/>
              </a:spcBef>
              <a:spcAft>
                <a:spcPct val="0"/>
              </a:spcAft>
            </a:pPr>
            <a:fld id="{68EC7669-6A74-CE44-92EA-244AF84130AB}" type="slidenum">
              <a:rPr sz="1200">
                <a:solidFill>
                  <a:srgbClr val="000000"/>
                </a:solidFill>
                <a:latin typeface="Arial" pitchFamily="34" charset="0"/>
                <a:cs typeface="Arial" pitchFamily="34" charset="0"/>
              </a:rPr>
              <a:pPr fontAlgn="base">
                <a:spcBef>
                  <a:spcPct val="0"/>
                </a:spcBef>
                <a:spcAft>
                  <a:spcPct val="0"/>
                </a:spcAft>
              </a:pPr>
              <a:t>‹#›</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21317011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807" r:id="rId15"/>
    <p:sldLayoutId id="2147483662" r:id="rId16"/>
    <p:sldLayoutId id="2147483666" r:id="rId17"/>
    <p:sldLayoutId id="2147483669" r:id="rId18"/>
    <p:sldLayoutId id="2147483671" r:id="rId19"/>
    <p:sldLayoutId id="2147483678" r:id="rId20"/>
    <p:sldLayoutId id="2147483679" r:id="rId21"/>
    <p:sldLayoutId id="2147483680" r:id="rId22"/>
    <p:sldLayoutId id="2147483681" r:id="rId23"/>
    <p:sldLayoutId id="2147483682" r:id="rId24"/>
    <p:sldLayoutId id="2147483684" r:id="rId25"/>
    <p:sldLayoutId id="2147483685" r:id="rId26"/>
    <p:sldLayoutId id="2147483686" r:id="rId27"/>
    <p:sldLayoutId id="2147483687" r:id="rId28"/>
    <p:sldLayoutId id="2147483688" r:id="rId29"/>
    <p:sldLayoutId id="2147483689" r:id="rId30"/>
    <p:sldLayoutId id="2147483690" r:id="rId31"/>
    <p:sldLayoutId id="2147483691" r:id="rId32"/>
  </p:sldLayoutIdLst>
  <p:hf hdr="0" ftr="0" dt="0"/>
  <p:txStyles>
    <p:titleStyle>
      <a:lvl1pPr algn="l" defTabSz="457200" rtl="0" eaLnBrk="1" latinLnBrk="0" hangingPunct="1">
        <a:spcBef>
          <a:spcPct val="0"/>
        </a:spcBef>
        <a:buNone/>
        <a:defRPr sz="3200" kern="1200">
          <a:solidFill>
            <a:srgbClr val="4FA04B"/>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bwMode="auto">
          <a:xfrm>
            <a:off x="457200" y="1447800"/>
            <a:ext cx="8470900" cy="33924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5603" name="Rectangle 4"/>
          <p:cNvSpPr>
            <a:spLocks noGrp="1" noChangeArrowheads="1"/>
          </p:cNvSpPr>
          <p:nvPr>
            <p:ph type="title"/>
          </p:nvPr>
        </p:nvSpPr>
        <p:spPr bwMode="auto">
          <a:xfrm>
            <a:off x="139700" y="152400"/>
            <a:ext cx="6934200" cy="914400"/>
          </a:xfrm>
          <a:prstGeom prst="rect">
            <a:avLst/>
          </a:prstGeom>
          <a:noFill/>
          <a:ln w="9525">
            <a:noFill/>
            <a:miter lim="800000"/>
            <a:headEnd/>
            <a:tailEnd/>
          </a:ln>
        </p:spPr>
        <p:txBody>
          <a:bodyPr vert="horz" wrap="none" lIns="0" tIns="0" rIns="0" bIns="0" numCol="1" anchor="ctr" anchorCtr="0" compatLnSpc="1">
            <a:prstTxWarp prst="textNoShape">
              <a:avLst/>
            </a:prstTxWarp>
          </a:bodyPr>
          <a:lstStyle/>
          <a:p>
            <a:pPr lvl="0"/>
            <a:r>
              <a:rPr lang="en-US" altLang="en-US" smtClean="0"/>
              <a:t>Click to edit Master title style</a:t>
            </a:r>
          </a:p>
        </p:txBody>
      </p:sp>
      <p:sp>
        <p:nvSpPr>
          <p:cNvPr id="3076" name="Line 5"/>
          <p:cNvSpPr>
            <a:spLocks noChangeShapeType="1"/>
          </p:cNvSpPr>
          <p:nvPr/>
        </p:nvSpPr>
        <p:spPr bwMode="auto">
          <a:xfrm>
            <a:off x="7391400" y="0"/>
            <a:ext cx="0" cy="1219200"/>
          </a:xfrm>
          <a:prstGeom prst="line">
            <a:avLst/>
          </a:prstGeom>
          <a:noFill/>
          <a:ln w="9525">
            <a:solidFill>
              <a:schemeClr val="tx1"/>
            </a:solidFill>
            <a:round/>
            <a:headEnd/>
            <a:tailEnd/>
          </a:ln>
          <a:extLst/>
        </p:spPr>
        <p:txBody>
          <a:bodyPr wrap="none" anchor="ctr"/>
          <a:lstStyle/>
          <a:p>
            <a:pPr eaLnBrk="0" fontAlgn="base" hangingPunct="0">
              <a:spcBef>
                <a:spcPct val="0"/>
              </a:spcBef>
              <a:spcAft>
                <a:spcPct val="0"/>
              </a:spcAft>
              <a:defRPr/>
            </a:pPr>
            <a:endParaRPr lang="en-US" sz="2400">
              <a:solidFill>
                <a:srgbClr val="000000"/>
              </a:solidFill>
              <a:latin typeface="Arial" pitchFamily="34" charset="0"/>
            </a:endParaRPr>
          </a:p>
        </p:txBody>
      </p:sp>
      <p:sp>
        <p:nvSpPr>
          <p:cNvPr id="3077" name="Line 6"/>
          <p:cNvSpPr>
            <a:spLocks noChangeShapeType="1"/>
          </p:cNvSpPr>
          <p:nvPr/>
        </p:nvSpPr>
        <p:spPr bwMode="auto">
          <a:xfrm>
            <a:off x="0" y="6629400"/>
            <a:ext cx="9144000" cy="0"/>
          </a:xfrm>
          <a:prstGeom prst="line">
            <a:avLst/>
          </a:prstGeom>
          <a:noFill/>
          <a:ln w="6350">
            <a:solidFill>
              <a:schemeClr val="bg2"/>
            </a:solidFill>
            <a:round/>
            <a:headEnd/>
            <a:tailEnd/>
          </a:ln>
          <a:extLst/>
        </p:spPr>
        <p:txBody>
          <a:bodyPr wrap="none" anchor="ctr"/>
          <a:lstStyle/>
          <a:p>
            <a:pPr eaLnBrk="0" fontAlgn="base" hangingPunct="0">
              <a:spcBef>
                <a:spcPct val="0"/>
              </a:spcBef>
              <a:spcAft>
                <a:spcPct val="0"/>
              </a:spcAft>
              <a:defRPr/>
            </a:pPr>
            <a:endParaRPr lang="en-US" sz="2400">
              <a:solidFill>
                <a:srgbClr val="000000"/>
              </a:solidFill>
              <a:latin typeface="Arial" pitchFamily="34" charset="0"/>
            </a:endParaRPr>
          </a:p>
        </p:txBody>
      </p:sp>
      <p:sp>
        <p:nvSpPr>
          <p:cNvPr id="3078" name="Text Box 7"/>
          <p:cNvSpPr txBox="1">
            <a:spLocks noChangeArrowheads="1"/>
          </p:cNvSpPr>
          <p:nvPr/>
        </p:nvSpPr>
        <p:spPr bwMode="auto">
          <a:xfrm>
            <a:off x="8686800" y="6643688"/>
            <a:ext cx="307975" cy="198437"/>
          </a:xfrm>
          <a:prstGeom prst="rect">
            <a:avLst/>
          </a:prstGeom>
          <a:noFill/>
          <a:ln>
            <a:noFill/>
          </a:ln>
          <a:extLst/>
        </p:spPr>
        <p:txBody>
          <a:bodyPr>
            <a:spAutoFit/>
          </a:bodyPr>
          <a:lstStyle>
            <a:lvl1pPr>
              <a:defRPr sz="2400">
                <a:solidFill>
                  <a:schemeClr val="tx1"/>
                </a:solidFill>
                <a:latin typeface="Arial" pitchFamily="34" charset="0"/>
                <a:ea typeface="ＭＳ Ｐゴシック" pitchFamily="16" charset="-128"/>
              </a:defRPr>
            </a:lvl1pPr>
            <a:lvl2pPr marL="742950" indent="-285750">
              <a:defRPr sz="2400">
                <a:solidFill>
                  <a:schemeClr val="tx1"/>
                </a:solidFill>
                <a:latin typeface="Arial" pitchFamily="34" charset="0"/>
                <a:ea typeface="ＭＳ Ｐゴシック" pitchFamily="16" charset="-128"/>
              </a:defRPr>
            </a:lvl2pPr>
            <a:lvl3pPr marL="1143000" indent="-228600">
              <a:defRPr sz="2400">
                <a:solidFill>
                  <a:schemeClr val="tx1"/>
                </a:solidFill>
                <a:latin typeface="Arial" pitchFamily="34" charset="0"/>
                <a:ea typeface="ＭＳ Ｐゴシック" pitchFamily="16" charset="-128"/>
              </a:defRPr>
            </a:lvl3pPr>
            <a:lvl4pPr marL="1600200" indent="-228600">
              <a:defRPr sz="2400">
                <a:solidFill>
                  <a:schemeClr val="tx1"/>
                </a:solidFill>
                <a:latin typeface="Arial" pitchFamily="34" charset="0"/>
                <a:ea typeface="ＭＳ Ｐゴシック" pitchFamily="16" charset="-128"/>
              </a:defRPr>
            </a:lvl4pPr>
            <a:lvl5pPr marL="2057400" indent="-228600">
              <a:defRPr sz="2400">
                <a:solidFill>
                  <a:schemeClr val="tx1"/>
                </a:solidFill>
                <a:latin typeface="Arial" pitchFamily="34"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9pPr>
          </a:lstStyle>
          <a:p>
            <a:pPr eaLnBrk="0" fontAlgn="base" hangingPunct="0">
              <a:spcBef>
                <a:spcPct val="0"/>
              </a:spcBef>
              <a:spcAft>
                <a:spcPct val="0"/>
              </a:spcAft>
              <a:defRPr/>
            </a:pPr>
            <a:fld id="{03F6642B-9D7E-43E9-BAB1-8C1DB8079FBF}" type="slidenum">
              <a:rPr lang="en-US" altLang="en-US" sz="700" smtClean="0">
                <a:solidFill>
                  <a:srgbClr val="000000"/>
                </a:solidFill>
              </a:rPr>
              <a:pPr eaLnBrk="0" fontAlgn="base" hangingPunct="0">
                <a:spcBef>
                  <a:spcPct val="0"/>
                </a:spcBef>
                <a:spcAft>
                  <a:spcPct val="0"/>
                </a:spcAft>
                <a:defRPr/>
              </a:pPr>
              <a:t>‹#›</a:t>
            </a:fld>
            <a:endParaRPr lang="en-US" altLang="en-US" sz="800" dirty="0" smtClean="0">
              <a:solidFill>
                <a:srgbClr val="000000"/>
              </a:solidFill>
            </a:endParaRPr>
          </a:p>
        </p:txBody>
      </p:sp>
      <p:sp>
        <p:nvSpPr>
          <p:cNvPr id="3079" name="Text Box 8"/>
          <p:cNvSpPr txBox="1">
            <a:spLocks noChangeArrowheads="1"/>
          </p:cNvSpPr>
          <p:nvPr/>
        </p:nvSpPr>
        <p:spPr bwMode="auto">
          <a:xfrm>
            <a:off x="234950" y="6650038"/>
            <a:ext cx="1517650" cy="198437"/>
          </a:xfrm>
          <a:prstGeom prst="rect">
            <a:avLst/>
          </a:prstGeom>
          <a:noFill/>
          <a:ln>
            <a:noFill/>
          </a:ln>
          <a:extLst/>
        </p:spPr>
        <p:txBody>
          <a:bodyPr wrap="none">
            <a:spAutoFit/>
          </a:bodyPr>
          <a:lstStyle>
            <a:lvl1pPr>
              <a:defRPr sz="2400">
                <a:solidFill>
                  <a:schemeClr val="tx1"/>
                </a:solidFill>
                <a:latin typeface="Arial" pitchFamily="34" charset="0"/>
                <a:ea typeface="ＭＳ Ｐゴシック" pitchFamily="16" charset="-128"/>
              </a:defRPr>
            </a:lvl1pPr>
            <a:lvl2pPr marL="742950" indent="-285750">
              <a:defRPr sz="2400">
                <a:solidFill>
                  <a:schemeClr val="tx1"/>
                </a:solidFill>
                <a:latin typeface="Arial" pitchFamily="34" charset="0"/>
                <a:ea typeface="ＭＳ Ｐゴシック" pitchFamily="16" charset="-128"/>
              </a:defRPr>
            </a:lvl2pPr>
            <a:lvl3pPr marL="1143000" indent="-228600">
              <a:defRPr sz="2400">
                <a:solidFill>
                  <a:schemeClr val="tx1"/>
                </a:solidFill>
                <a:latin typeface="Arial" pitchFamily="34" charset="0"/>
                <a:ea typeface="ＭＳ Ｐゴシック" pitchFamily="16" charset="-128"/>
              </a:defRPr>
            </a:lvl3pPr>
            <a:lvl4pPr marL="1600200" indent="-228600">
              <a:defRPr sz="2400">
                <a:solidFill>
                  <a:schemeClr val="tx1"/>
                </a:solidFill>
                <a:latin typeface="Arial" pitchFamily="34" charset="0"/>
                <a:ea typeface="ＭＳ Ｐゴシック" pitchFamily="16" charset="-128"/>
              </a:defRPr>
            </a:lvl4pPr>
            <a:lvl5pPr marL="2057400" indent="-228600">
              <a:defRPr sz="2400">
                <a:solidFill>
                  <a:schemeClr val="tx1"/>
                </a:solidFill>
                <a:latin typeface="Arial" pitchFamily="34"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9pPr>
          </a:lstStyle>
          <a:p>
            <a:pPr eaLnBrk="0" fontAlgn="base" hangingPunct="0">
              <a:spcBef>
                <a:spcPct val="0"/>
              </a:spcBef>
              <a:spcAft>
                <a:spcPct val="0"/>
              </a:spcAft>
              <a:defRPr/>
            </a:pPr>
            <a:r>
              <a:rPr lang="en-US" altLang="en-US" sz="700" dirty="0" smtClean="0">
                <a:solidFill>
                  <a:srgbClr val="808080"/>
                </a:solidFill>
                <a:latin typeface="Arial Narrow" pitchFamily="34" charset="0"/>
              </a:rPr>
              <a:t>Blue Cross Blue Shield of Massachusetts</a:t>
            </a:r>
          </a:p>
        </p:txBody>
      </p:sp>
      <p:sp>
        <p:nvSpPr>
          <p:cNvPr id="3080" name="Line 9"/>
          <p:cNvSpPr>
            <a:spLocks noChangeShapeType="1"/>
          </p:cNvSpPr>
          <p:nvPr/>
        </p:nvSpPr>
        <p:spPr bwMode="auto">
          <a:xfrm>
            <a:off x="0" y="152400"/>
            <a:ext cx="9144000" cy="0"/>
          </a:xfrm>
          <a:prstGeom prst="line">
            <a:avLst/>
          </a:prstGeom>
          <a:noFill/>
          <a:ln w="9525">
            <a:solidFill>
              <a:schemeClr val="tx1"/>
            </a:solidFill>
            <a:round/>
            <a:headEnd/>
            <a:tailEnd/>
          </a:ln>
          <a:extLst/>
        </p:spPr>
        <p:txBody>
          <a:bodyPr wrap="none" anchor="ctr"/>
          <a:lstStyle/>
          <a:p>
            <a:pPr eaLnBrk="0" fontAlgn="base" hangingPunct="0">
              <a:spcBef>
                <a:spcPct val="0"/>
              </a:spcBef>
              <a:spcAft>
                <a:spcPct val="0"/>
              </a:spcAft>
              <a:defRPr/>
            </a:pPr>
            <a:endParaRPr lang="en-US" sz="2400">
              <a:solidFill>
                <a:srgbClr val="000000"/>
              </a:solidFill>
              <a:latin typeface="Arial" pitchFamily="34" charset="0"/>
            </a:endParaRPr>
          </a:p>
        </p:txBody>
      </p:sp>
      <p:sp>
        <p:nvSpPr>
          <p:cNvPr id="3081" name="Line 10"/>
          <p:cNvSpPr>
            <a:spLocks noChangeShapeType="1"/>
          </p:cNvSpPr>
          <p:nvPr/>
        </p:nvSpPr>
        <p:spPr bwMode="auto">
          <a:xfrm>
            <a:off x="0" y="1066800"/>
            <a:ext cx="9220200" cy="0"/>
          </a:xfrm>
          <a:prstGeom prst="line">
            <a:avLst/>
          </a:prstGeom>
          <a:noFill/>
          <a:ln w="9525">
            <a:solidFill>
              <a:schemeClr val="tx1"/>
            </a:solidFill>
            <a:round/>
            <a:headEnd/>
            <a:tailEnd/>
          </a:ln>
          <a:extLst/>
        </p:spPr>
        <p:txBody>
          <a:bodyPr wrap="none" anchor="ctr"/>
          <a:lstStyle/>
          <a:p>
            <a:pPr eaLnBrk="0" fontAlgn="base" hangingPunct="0">
              <a:spcBef>
                <a:spcPct val="0"/>
              </a:spcBef>
              <a:spcAft>
                <a:spcPct val="0"/>
              </a:spcAft>
              <a:defRPr/>
            </a:pPr>
            <a:endParaRPr lang="en-US" sz="2400">
              <a:solidFill>
                <a:srgbClr val="000000"/>
              </a:solidFill>
              <a:latin typeface="Arial" pitchFamily="34" charset="0"/>
            </a:endParaRPr>
          </a:p>
        </p:txBody>
      </p:sp>
      <p:pic>
        <p:nvPicPr>
          <p:cNvPr id="25610" name="Picture 11" descr="bcbsma_new_3005_30bk"/>
          <p:cNvPicPr>
            <a:picLocks noChangeAspect="1" noChangeArrowheads="1"/>
          </p:cNvPicPr>
          <p:nvPr userDrawn="1"/>
        </p:nvPicPr>
        <p:blipFill>
          <a:blip r:embed="rId20"/>
          <a:srcRect/>
          <a:stretch>
            <a:fillRect/>
          </a:stretch>
        </p:blipFill>
        <p:spPr bwMode="auto">
          <a:xfrm>
            <a:off x="7543800" y="357188"/>
            <a:ext cx="1441450" cy="544512"/>
          </a:xfrm>
          <a:prstGeom prst="rect">
            <a:avLst/>
          </a:prstGeom>
          <a:noFill/>
          <a:ln w="9525">
            <a:noFill/>
            <a:miter lim="800000"/>
            <a:headEnd/>
            <a:tailEnd/>
          </a:ln>
        </p:spPr>
      </p:pic>
    </p:spTree>
    <p:extLst>
      <p:ext uri="{BB962C8B-B14F-4D97-AF65-F5344CB8AC3E}">
        <p14:creationId xmlns:p14="http://schemas.microsoft.com/office/powerpoint/2010/main" val="2233203890"/>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 id="2147483786" r:id="rId18"/>
  </p:sldLayoutIdLst>
  <p:hf hdr="0" ftr="0" dt="0"/>
  <p:txStyles>
    <p:titleStyle>
      <a:lvl1pPr algn="l" rtl="0" eaLnBrk="0" fontAlgn="base" hangingPunct="0">
        <a:spcBef>
          <a:spcPct val="0"/>
        </a:spcBef>
        <a:spcAft>
          <a:spcPct val="0"/>
        </a:spcAft>
        <a:defRPr sz="2400" b="1">
          <a:solidFill>
            <a:schemeClr val="tx1"/>
          </a:solidFill>
          <a:latin typeface="Century Gothic" pitchFamily="34" charset="0"/>
          <a:ea typeface="MS PGothic" pitchFamily="34" charset="-128"/>
          <a:cs typeface="MS PGothic"/>
        </a:defRPr>
      </a:lvl1pPr>
      <a:lvl2pPr algn="l" rtl="0" eaLnBrk="0" fontAlgn="base" hangingPunct="0">
        <a:spcBef>
          <a:spcPct val="0"/>
        </a:spcBef>
        <a:spcAft>
          <a:spcPct val="0"/>
        </a:spcAft>
        <a:defRPr sz="2400" b="1">
          <a:solidFill>
            <a:schemeClr val="tx1"/>
          </a:solidFill>
          <a:latin typeface="Century Gothic" pitchFamily="34" charset="0"/>
          <a:ea typeface="MS PGothic" pitchFamily="34" charset="-128"/>
          <a:cs typeface="MS PGothic"/>
        </a:defRPr>
      </a:lvl2pPr>
      <a:lvl3pPr algn="l" rtl="0" eaLnBrk="0" fontAlgn="base" hangingPunct="0">
        <a:spcBef>
          <a:spcPct val="0"/>
        </a:spcBef>
        <a:spcAft>
          <a:spcPct val="0"/>
        </a:spcAft>
        <a:defRPr sz="2400" b="1">
          <a:solidFill>
            <a:schemeClr val="tx1"/>
          </a:solidFill>
          <a:latin typeface="Century Gothic" pitchFamily="34" charset="0"/>
          <a:ea typeface="MS PGothic" pitchFamily="34" charset="-128"/>
          <a:cs typeface="MS PGothic"/>
        </a:defRPr>
      </a:lvl3pPr>
      <a:lvl4pPr algn="l" rtl="0" eaLnBrk="0" fontAlgn="base" hangingPunct="0">
        <a:spcBef>
          <a:spcPct val="0"/>
        </a:spcBef>
        <a:spcAft>
          <a:spcPct val="0"/>
        </a:spcAft>
        <a:defRPr sz="2400" b="1">
          <a:solidFill>
            <a:schemeClr val="tx1"/>
          </a:solidFill>
          <a:latin typeface="Century Gothic" pitchFamily="34" charset="0"/>
          <a:ea typeface="MS PGothic" pitchFamily="34" charset="-128"/>
          <a:cs typeface="MS PGothic"/>
        </a:defRPr>
      </a:lvl4pPr>
      <a:lvl5pPr algn="l" rtl="0" eaLnBrk="0" fontAlgn="base" hangingPunct="0">
        <a:spcBef>
          <a:spcPct val="0"/>
        </a:spcBef>
        <a:spcAft>
          <a:spcPct val="0"/>
        </a:spcAft>
        <a:defRPr sz="2400" b="1">
          <a:solidFill>
            <a:schemeClr val="tx1"/>
          </a:solidFill>
          <a:latin typeface="Century Gothic" pitchFamily="34" charset="0"/>
          <a:ea typeface="MS PGothic" pitchFamily="34" charset="-128"/>
          <a:cs typeface="MS PGothic"/>
        </a:defRPr>
      </a:lvl5pPr>
      <a:lvl6pPr marL="457200" algn="l" rtl="0" fontAlgn="base">
        <a:spcBef>
          <a:spcPct val="0"/>
        </a:spcBef>
        <a:spcAft>
          <a:spcPct val="0"/>
        </a:spcAft>
        <a:defRPr sz="3200">
          <a:solidFill>
            <a:srgbClr val="0073B9"/>
          </a:solidFill>
          <a:latin typeface="Arial Narrow" pitchFamily="34" charset="0"/>
          <a:ea typeface="ＭＳ Ｐゴシック" pitchFamily="1" charset="-128"/>
        </a:defRPr>
      </a:lvl6pPr>
      <a:lvl7pPr marL="914400" algn="l" rtl="0" fontAlgn="base">
        <a:spcBef>
          <a:spcPct val="0"/>
        </a:spcBef>
        <a:spcAft>
          <a:spcPct val="0"/>
        </a:spcAft>
        <a:defRPr sz="3200">
          <a:solidFill>
            <a:srgbClr val="0073B9"/>
          </a:solidFill>
          <a:latin typeface="Arial Narrow" pitchFamily="34" charset="0"/>
          <a:ea typeface="ＭＳ Ｐゴシック" pitchFamily="1" charset="-128"/>
        </a:defRPr>
      </a:lvl7pPr>
      <a:lvl8pPr marL="1371600" algn="l" rtl="0" fontAlgn="base">
        <a:spcBef>
          <a:spcPct val="0"/>
        </a:spcBef>
        <a:spcAft>
          <a:spcPct val="0"/>
        </a:spcAft>
        <a:defRPr sz="3200">
          <a:solidFill>
            <a:srgbClr val="0073B9"/>
          </a:solidFill>
          <a:latin typeface="Arial Narrow" pitchFamily="34" charset="0"/>
          <a:ea typeface="ＭＳ Ｐゴシック" pitchFamily="1" charset="-128"/>
        </a:defRPr>
      </a:lvl8pPr>
      <a:lvl9pPr marL="1828800" algn="l" rtl="0" fontAlgn="base">
        <a:spcBef>
          <a:spcPct val="0"/>
        </a:spcBef>
        <a:spcAft>
          <a:spcPct val="0"/>
        </a:spcAft>
        <a:defRPr sz="3200">
          <a:solidFill>
            <a:srgbClr val="0073B9"/>
          </a:solidFill>
          <a:latin typeface="Arial Narrow" pitchFamily="34" charset="0"/>
          <a:ea typeface="ＭＳ Ｐゴシック" pitchFamily="1" charset="-128"/>
        </a:defRPr>
      </a:lvl9pPr>
    </p:titleStyle>
    <p:bodyStyle>
      <a:lvl1pPr marL="342900" indent="-342900" algn="l" rtl="0" eaLnBrk="0" fontAlgn="base" hangingPunct="0">
        <a:spcBef>
          <a:spcPct val="20000"/>
        </a:spcBef>
        <a:spcAft>
          <a:spcPct val="0"/>
        </a:spcAft>
        <a:defRPr sz="2200">
          <a:solidFill>
            <a:schemeClr val="tx1"/>
          </a:solidFill>
          <a:latin typeface="+mn-lt"/>
          <a:ea typeface="MS PGothic" pitchFamily="34" charset="-128"/>
          <a:cs typeface="MS PGothic"/>
        </a:defRPr>
      </a:lvl1pPr>
      <a:lvl2pPr marL="288925" indent="-174625" algn="l" rtl="0" eaLnBrk="0" fontAlgn="base" hangingPunct="0">
        <a:spcBef>
          <a:spcPct val="20000"/>
        </a:spcBef>
        <a:spcAft>
          <a:spcPct val="0"/>
        </a:spcAft>
        <a:buClr>
          <a:srgbClr val="0073B9"/>
        </a:buClr>
        <a:buSzPct val="90000"/>
        <a:buFont typeface="Times" pitchFamily="18" charset="0"/>
        <a:buChar char="•"/>
        <a:defRPr>
          <a:solidFill>
            <a:schemeClr val="tx1"/>
          </a:solidFill>
          <a:latin typeface="+mn-lt"/>
          <a:ea typeface="MS PGothic" pitchFamily="34" charset="-128"/>
          <a:cs typeface="MS PGothic"/>
        </a:defRPr>
      </a:lvl2pPr>
      <a:lvl3pPr marL="623888" indent="-220663" algn="l" rtl="0" eaLnBrk="0" fontAlgn="base" hangingPunct="0">
        <a:spcBef>
          <a:spcPct val="20000"/>
        </a:spcBef>
        <a:spcAft>
          <a:spcPct val="0"/>
        </a:spcAft>
        <a:buClr>
          <a:srgbClr val="0073B9"/>
        </a:buClr>
        <a:buChar char="—"/>
        <a:defRPr>
          <a:solidFill>
            <a:schemeClr val="tx1"/>
          </a:solidFill>
          <a:latin typeface="+mn-lt"/>
          <a:ea typeface="MS PGothic" pitchFamily="34" charset="-128"/>
          <a:cs typeface="MS PGothic"/>
        </a:defRPr>
      </a:lvl3pPr>
      <a:lvl4pPr marL="969963" indent="-231775" algn="l" rtl="0" eaLnBrk="0" fontAlgn="base" hangingPunct="0">
        <a:spcBef>
          <a:spcPct val="20000"/>
        </a:spcBef>
        <a:spcAft>
          <a:spcPct val="0"/>
        </a:spcAft>
        <a:buClr>
          <a:srgbClr val="0073B9"/>
        </a:buClr>
        <a:buSzPct val="90000"/>
        <a:buFont typeface="Wingdings" pitchFamily="2" charset="2"/>
        <a:buChar char="§"/>
        <a:defRPr>
          <a:solidFill>
            <a:schemeClr val="tx1"/>
          </a:solidFill>
          <a:latin typeface="+mn-lt"/>
          <a:ea typeface="MS PGothic" pitchFamily="34" charset="-128"/>
          <a:cs typeface="MS PGothic"/>
        </a:defRPr>
      </a:lvl4pPr>
      <a:lvl5pPr marL="1938338" indent="-109538" algn="l" rtl="0" eaLnBrk="0" fontAlgn="base" hangingPunct="0">
        <a:spcBef>
          <a:spcPct val="20000"/>
        </a:spcBef>
        <a:spcAft>
          <a:spcPct val="0"/>
        </a:spcAft>
        <a:defRPr>
          <a:solidFill>
            <a:schemeClr val="tx1"/>
          </a:solidFill>
          <a:latin typeface="+mn-lt"/>
          <a:ea typeface="MS PGothic" pitchFamily="34" charset="-128"/>
          <a:cs typeface="MS PGothic"/>
        </a:defRPr>
      </a:lvl5pPr>
      <a:lvl6pPr marL="2395538" algn="l" rtl="0" fontAlgn="base">
        <a:spcBef>
          <a:spcPct val="20000"/>
        </a:spcBef>
        <a:spcAft>
          <a:spcPct val="0"/>
        </a:spcAft>
        <a:defRPr>
          <a:solidFill>
            <a:schemeClr val="tx1"/>
          </a:solidFill>
          <a:latin typeface="+mn-lt"/>
          <a:ea typeface="+mn-ea"/>
        </a:defRPr>
      </a:lvl6pPr>
      <a:lvl7pPr marL="2852738" algn="l" rtl="0" fontAlgn="base">
        <a:spcBef>
          <a:spcPct val="20000"/>
        </a:spcBef>
        <a:spcAft>
          <a:spcPct val="0"/>
        </a:spcAft>
        <a:defRPr>
          <a:solidFill>
            <a:schemeClr val="tx1"/>
          </a:solidFill>
          <a:latin typeface="+mn-lt"/>
          <a:ea typeface="+mn-ea"/>
        </a:defRPr>
      </a:lvl7pPr>
      <a:lvl8pPr marL="3309938" algn="l" rtl="0" fontAlgn="base">
        <a:spcBef>
          <a:spcPct val="20000"/>
        </a:spcBef>
        <a:spcAft>
          <a:spcPct val="0"/>
        </a:spcAft>
        <a:defRPr>
          <a:solidFill>
            <a:schemeClr val="tx1"/>
          </a:solidFill>
          <a:latin typeface="+mn-lt"/>
          <a:ea typeface="+mn-ea"/>
        </a:defRPr>
      </a:lvl8pPr>
      <a:lvl9pPr marL="3767138" algn="l" rtl="0" fontAlgn="base">
        <a:spcBef>
          <a:spcPct val="20000"/>
        </a:spcBef>
        <a:spcAft>
          <a:spcPct val="0"/>
        </a:spcAft>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bwMode="auto">
          <a:xfrm>
            <a:off x="457200" y="1447800"/>
            <a:ext cx="847090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43" name="Rectangle 4"/>
          <p:cNvSpPr>
            <a:spLocks noGrp="1" noChangeArrowheads="1"/>
          </p:cNvSpPr>
          <p:nvPr>
            <p:ph type="title"/>
          </p:nvPr>
        </p:nvSpPr>
        <p:spPr bwMode="auto">
          <a:xfrm>
            <a:off x="139700" y="152400"/>
            <a:ext cx="6934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bodyPr>
          <a:lstStyle/>
          <a:p>
            <a:pPr lvl="0"/>
            <a:r>
              <a:rPr lang="en-US" altLang="en-US" smtClean="0"/>
              <a:t>Click to edit Master title style</a:t>
            </a:r>
          </a:p>
        </p:txBody>
      </p:sp>
      <p:sp>
        <p:nvSpPr>
          <p:cNvPr id="10244" name="Line 5"/>
          <p:cNvSpPr>
            <a:spLocks noChangeShapeType="1"/>
          </p:cNvSpPr>
          <p:nvPr/>
        </p:nvSpPr>
        <p:spPr bwMode="auto">
          <a:xfrm>
            <a:off x="7391400" y="0"/>
            <a:ext cx="0" cy="1219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smtClean="0">
              <a:solidFill>
                <a:srgbClr val="000000"/>
              </a:solidFill>
              <a:latin typeface="Arial" pitchFamily="34" charset="0"/>
            </a:endParaRPr>
          </a:p>
        </p:txBody>
      </p:sp>
      <p:sp>
        <p:nvSpPr>
          <p:cNvPr id="10245" name="Line 6"/>
          <p:cNvSpPr>
            <a:spLocks noChangeShapeType="1"/>
          </p:cNvSpPr>
          <p:nvPr/>
        </p:nvSpPr>
        <p:spPr bwMode="auto">
          <a:xfrm>
            <a:off x="0" y="6629400"/>
            <a:ext cx="9144000" cy="0"/>
          </a:xfrm>
          <a:prstGeom prst="line">
            <a:avLst/>
          </a:prstGeom>
          <a:noFill/>
          <a:ln w="6350">
            <a:solidFill>
              <a:schemeClr val="bg2"/>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smtClean="0">
              <a:solidFill>
                <a:srgbClr val="000000"/>
              </a:solidFill>
              <a:latin typeface="Arial" pitchFamily="34" charset="0"/>
            </a:endParaRPr>
          </a:p>
        </p:txBody>
      </p:sp>
      <p:sp>
        <p:nvSpPr>
          <p:cNvPr id="13319" name="Text Box 7"/>
          <p:cNvSpPr txBox="1">
            <a:spLocks noChangeArrowheads="1"/>
          </p:cNvSpPr>
          <p:nvPr/>
        </p:nvSpPr>
        <p:spPr bwMode="auto">
          <a:xfrm>
            <a:off x="8686800" y="6643688"/>
            <a:ext cx="307975" cy="198437"/>
          </a:xfrm>
          <a:prstGeom prst="rect">
            <a:avLst/>
          </a:prstGeom>
          <a:noFill/>
          <a:ln w="9525">
            <a:noFill/>
            <a:miter lim="800000"/>
            <a:headEnd/>
            <a:tailEnd/>
          </a:ln>
        </p:spPr>
        <p:txBody>
          <a:bodyPr>
            <a:spAutoFit/>
          </a:bodyPr>
          <a:lstStyle>
            <a:lvl1pPr>
              <a:defRPr sz="2400">
                <a:solidFill>
                  <a:schemeClr val="tx1"/>
                </a:solidFill>
                <a:latin typeface="Arial" pitchFamily="34" charset="0"/>
                <a:ea typeface="ＭＳ Ｐゴシック" pitchFamily="16" charset="-128"/>
              </a:defRPr>
            </a:lvl1pPr>
            <a:lvl2pPr marL="742950" indent="-285750">
              <a:defRPr sz="2400">
                <a:solidFill>
                  <a:schemeClr val="tx1"/>
                </a:solidFill>
                <a:latin typeface="Arial" pitchFamily="34" charset="0"/>
                <a:ea typeface="ＭＳ Ｐゴシック" pitchFamily="16" charset="-128"/>
              </a:defRPr>
            </a:lvl2pPr>
            <a:lvl3pPr marL="1143000" indent="-228600">
              <a:defRPr sz="2400">
                <a:solidFill>
                  <a:schemeClr val="tx1"/>
                </a:solidFill>
                <a:latin typeface="Arial" pitchFamily="34" charset="0"/>
                <a:ea typeface="ＭＳ Ｐゴシック" pitchFamily="16" charset="-128"/>
              </a:defRPr>
            </a:lvl3pPr>
            <a:lvl4pPr marL="1600200" indent="-228600">
              <a:defRPr sz="2400">
                <a:solidFill>
                  <a:schemeClr val="tx1"/>
                </a:solidFill>
                <a:latin typeface="Arial" pitchFamily="34" charset="0"/>
                <a:ea typeface="ＭＳ Ｐゴシック" pitchFamily="16" charset="-128"/>
              </a:defRPr>
            </a:lvl4pPr>
            <a:lvl5pPr marL="2057400" indent="-228600">
              <a:defRPr sz="2400">
                <a:solidFill>
                  <a:schemeClr val="tx1"/>
                </a:solidFill>
                <a:latin typeface="Arial" pitchFamily="34"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9pPr>
          </a:lstStyle>
          <a:p>
            <a:pPr eaLnBrk="0" fontAlgn="base" hangingPunct="0">
              <a:spcBef>
                <a:spcPct val="0"/>
              </a:spcBef>
              <a:spcAft>
                <a:spcPct val="0"/>
              </a:spcAft>
              <a:defRPr/>
            </a:pPr>
            <a:fld id="{110377DB-F97F-48C6-AED8-FE50A9978AD9}" type="slidenum">
              <a:rPr lang="en-US" altLang="en-US" sz="700" smtClean="0">
                <a:solidFill>
                  <a:srgbClr val="000000"/>
                </a:solidFill>
              </a:rPr>
              <a:pPr eaLnBrk="0" fontAlgn="base" hangingPunct="0">
                <a:spcBef>
                  <a:spcPct val="0"/>
                </a:spcBef>
                <a:spcAft>
                  <a:spcPct val="0"/>
                </a:spcAft>
                <a:defRPr/>
              </a:pPr>
              <a:t>‹#›</a:t>
            </a:fld>
            <a:endParaRPr lang="en-US" altLang="en-US" sz="800" smtClean="0">
              <a:solidFill>
                <a:srgbClr val="000000"/>
              </a:solidFill>
            </a:endParaRPr>
          </a:p>
        </p:txBody>
      </p:sp>
      <p:sp>
        <p:nvSpPr>
          <p:cNvPr id="158727" name="Text Box 8"/>
          <p:cNvSpPr txBox="1">
            <a:spLocks noChangeArrowheads="1"/>
          </p:cNvSpPr>
          <p:nvPr/>
        </p:nvSpPr>
        <p:spPr bwMode="auto">
          <a:xfrm>
            <a:off x="234950" y="6650038"/>
            <a:ext cx="15176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16" charset="-128"/>
              </a:defRPr>
            </a:lvl1pPr>
            <a:lvl2pPr marL="742950" indent="-285750">
              <a:defRPr sz="2400">
                <a:solidFill>
                  <a:schemeClr val="tx1"/>
                </a:solidFill>
                <a:latin typeface="Arial" pitchFamily="34" charset="0"/>
                <a:ea typeface="ＭＳ Ｐゴシック" pitchFamily="16" charset="-128"/>
              </a:defRPr>
            </a:lvl2pPr>
            <a:lvl3pPr marL="1143000" indent="-228600">
              <a:defRPr sz="2400">
                <a:solidFill>
                  <a:schemeClr val="tx1"/>
                </a:solidFill>
                <a:latin typeface="Arial" pitchFamily="34" charset="0"/>
                <a:ea typeface="ＭＳ Ｐゴシック" pitchFamily="16" charset="-128"/>
              </a:defRPr>
            </a:lvl3pPr>
            <a:lvl4pPr marL="1600200" indent="-228600">
              <a:defRPr sz="2400">
                <a:solidFill>
                  <a:schemeClr val="tx1"/>
                </a:solidFill>
                <a:latin typeface="Arial" pitchFamily="34" charset="0"/>
                <a:ea typeface="ＭＳ Ｐゴシック" pitchFamily="16" charset="-128"/>
              </a:defRPr>
            </a:lvl4pPr>
            <a:lvl5pPr marL="2057400" indent="-228600">
              <a:defRPr sz="2400">
                <a:solidFill>
                  <a:schemeClr val="tx1"/>
                </a:solidFill>
                <a:latin typeface="Arial" pitchFamily="34"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9pPr>
          </a:lstStyle>
          <a:p>
            <a:pPr eaLnBrk="0" fontAlgn="base" hangingPunct="0">
              <a:spcBef>
                <a:spcPct val="0"/>
              </a:spcBef>
              <a:spcAft>
                <a:spcPct val="0"/>
              </a:spcAft>
              <a:defRPr/>
            </a:pPr>
            <a:r>
              <a:rPr lang="en-US" altLang="en-US" sz="700" smtClean="0">
                <a:solidFill>
                  <a:srgbClr val="808080"/>
                </a:solidFill>
                <a:latin typeface="Arial Narrow" pitchFamily="34" charset="0"/>
              </a:rPr>
              <a:t>Blue Cross Blue Shield of Massachusetts</a:t>
            </a:r>
          </a:p>
        </p:txBody>
      </p:sp>
      <p:sp>
        <p:nvSpPr>
          <p:cNvPr id="10248" name="Line 9"/>
          <p:cNvSpPr>
            <a:spLocks noChangeShapeType="1"/>
          </p:cNvSpPr>
          <p:nvPr/>
        </p:nvSpPr>
        <p:spPr bwMode="auto">
          <a:xfrm>
            <a:off x="0" y="152400"/>
            <a:ext cx="9144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smtClean="0">
              <a:solidFill>
                <a:srgbClr val="000000"/>
              </a:solidFill>
              <a:latin typeface="Arial" pitchFamily="34" charset="0"/>
            </a:endParaRPr>
          </a:p>
        </p:txBody>
      </p:sp>
      <p:sp>
        <p:nvSpPr>
          <p:cNvPr id="10249" name="Line 10"/>
          <p:cNvSpPr>
            <a:spLocks noChangeShapeType="1"/>
          </p:cNvSpPr>
          <p:nvPr/>
        </p:nvSpPr>
        <p:spPr bwMode="auto">
          <a:xfrm>
            <a:off x="0" y="1066800"/>
            <a:ext cx="9220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smtClean="0">
              <a:solidFill>
                <a:srgbClr val="000000"/>
              </a:solidFill>
              <a:latin typeface="Arial" pitchFamily="34" charset="0"/>
            </a:endParaRPr>
          </a:p>
        </p:txBody>
      </p:sp>
      <p:pic>
        <p:nvPicPr>
          <p:cNvPr id="10250" name="Picture 11" descr="bcbsma_new_3005_30bk"/>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543800" y="357188"/>
            <a:ext cx="1441450"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9250137"/>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hf hdr="0" ftr="0" dt="0"/>
  <p:txStyles>
    <p:title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Century Gothic" pitchFamily="34" charset="0"/>
          <a:ea typeface="ＭＳ Ｐゴシック" pitchFamily="16" charset="-128"/>
        </a:defRPr>
      </a:lvl2pPr>
      <a:lvl3pPr algn="l" rtl="0" eaLnBrk="0" fontAlgn="base" hangingPunct="0">
        <a:spcBef>
          <a:spcPct val="0"/>
        </a:spcBef>
        <a:spcAft>
          <a:spcPct val="0"/>
        </a:spcAft>
        <a:defRPr sz="2400" b="1">
          <a:solidFill>
            <a:schemeClr val="tx1"/>
          </a:solidFill>
          <a:latin typeface="Century Gothic" pitchFamily="34" charset="0"/>
          <a:ea typeface="ＭＳ Ｐゴシック" pitchFamily="16" charset="-128"/>
        </a:defRPr>
      </a:lvl3pPr>
      <a:lvl4pPr algn="l" rtl="0" eaLnBrk="0" fontAlgn="base" hangingPunct="0">
        <a:spcBef>
          <a:spcPct val="0"/>
        </a:spcBef>
        <a:spcAft>
          <a:spcPct val="0"/>
        </a:spcAft>
        <a:defRPr sz="2400" b="1">
          <a:solidFill>
            <a:schemeClr val="tx1"/>
          </a:solidFill>
          <a:latin typeface="Century Gothic" pitchFamily="34" charset="0"/>
          <a:ea typeface="ＭＳ Ｐゴシック" pitchFamily="16" charset="-128"/>
        </a:defRPr>
      </a:lvl4pPr>
      <a:lvl5pPr algn="l" rtl="0" eaLnBrk="0" fontAlgn="base" hangingPunct="0">
        <a:spcBef>
          <a:spcPct val="0"/>
        </a:spcBef>
        <a:spcAft>
          <a:spcPct val="0"/>
        </a:spcAft>
        <a:defRPr sz="2400" b="1">
          <a:solidFill>
            <a:schemeClr val="tx1"/>
          </a:solidFill>
          <a:latin typeface="Century Gothic" pitchFamily="34" charset="0"/>
          <a:ea typeface="ＭＳ Ｐゴシック" pitchFamily="16" charset="-128"/>
        </a:defRPr>
      </a:lvl5pPr>
      <a:lvl6pPr marL="457200" algn="l" rtl="0" fontAlgn="base">
        <a:spcBef>
          <a:spcPct val="0"/>
        </a:spcBef>
        <a:spcAft>
          <a:spcPct val="0"/>
        </a:spcAft>
        <a:defRPr sz="2400" b="1">
          <a:solidFill>
            <a:schemeClr val="tx1"/>
          </a:solidFill>
          <a:latin typeface="Century Gothic" pitchFamily="34" charset="0"/>
          <a:ea typeface="ＭＳ Ｐゴシック" pitchFamily="16" charset="-128"/>
        </a:defRPr>
      </a:lvl6pPr>
      <a:lvl7pPr marL="914400" algn="l" rtl="0" fontAlgn="base">
        <a:spcBef>
          <a:spcPct val="0"/>
        </a:spcBef>
        <a:spcAft>
          <a:spcPct val="0"/>
        </a:spcAft>
        <a:defRPr sz="2400" b="1">
          <a:solidFill>
            <a:schemeClr val="tx1"/>
          </a:solidFill>
          <a:latin typeface="Century Gothic" pitchFamily="34" charset="0"/>
          <a:ea typeface="ＭＳ Ｐゴシック" pitchFamily="16" charset="-128"/>
        </a:defRPr>
      </a:lvl7pPr>
      <a:lvl8pPr marL="1371600" algn="l" rtl="0" fontAlgn="base">
        <a:spcBef>
          <a:spcPct val="0"/>
        </a:spcBef>
        <a:spcAft>
          <a:spcPct val="0"/>
        </a:spcAft>
        <a:defRPr sz="2400" b="1">
          <a:solidFill>
            <a:schemeClr val="tx1"/>
          </a:solidFill>
          <a:latin typeface="Century Gothic" pitchFamily="34" charset="0"/>
          <a:ea typeface="ＭＳ Ｐゴシック" pitchFamily="16" charset="-128"/>
        </a:defRPr>
      </a:lvl8pPr>
      <a:lvl9pPr marL="1828800" algn="l" rtl="0" fontAlgn="base">
        <a:spcBef>
          <a:spcPct val="0"/>
        </a:spcBef>
        <a:spcAft>
          <a:spcPct val="0"/>
        </a:spcAft>
        <a:defRPr sz="2400" b="1">
          <a:solidFill>
            <a:schemeClr val="tx1"/>
          </a:solidFill>
          <a:latin typeface="Century Gothic" pitchFamily="34" charset="0"/>
          <a:ea typeface="ＭＳ Ｐゴシック" pitchFamily="16" charset="-128"/>
        </a:defRPr>
      </a:lvl9pPr>
    </p:titleStyle>
    <p:bodyStyle>
      <a:lvl1pPr marL="342900" indent="-342900" algn="l" rtl="0" eaLnBrk="0" fontAlgn="base" hangingPunct="0">
        <a:spcBef>
          <a:spcPct val="20000"/>
        </a:spcBef>
        <a:spcAft>
          <a:spcPct val="0"/>
        </a:spcAft>
        <a:defRPr sz="2200">
          <a:solidFill>
            <a:schemeClr val="tx1"/>
          </a:solidFill>
          <a:latin typeface="+mn-lt"/>
          <a:ea typeface="+mn-ea"/>
          <a:cs typeface="+mn-cs"/>
        </a:defRPr>
      </a:lvl1pPr>
      <a:lvl2pPr marL="288925" indent="-174625" algn="l" rtl="0" eaLnBrk="0" fontAlgn="base" hangingPunct="0">
        <a:spcBef>
          <a:spcPct val="20000"/>
        </a:spcBef>
        <a:spcAft>
          <a:spcPct val="0"/>
        </a:spcAft>
        <a:buClr>
          <a:srgbClr val="0073B9"/>
        </a:buClr>
        <a:buSzPct val="90000"/>
        <a:buFont typeface="Times" pitchFamily="18" charset="0"/>
        <a:buChar char="•"/>
        <a:defRPr>
          <a:solidFill>
            <a:schemeClr val="tx1"/>
          </a:solidFill>
          <a:latin typeface="+mn-lt"/>
          <a:ea typeface="+mn-ea"/>
        </a:defRPr>
      </a:lvl2pPr>
      <a:lvl3pPr marL="623888" indent="-220663" algn="l" rtl="0" eaLnBrk="0" fontAlgn="base" hangingPunct="0">
        <a:spcBef>
          <a:spcPct val="20000"/>
        </a:spcBef>
        <a:spcAft>
          <a:spcPct val="0"/>
        </a:spcAft>
        <a:buClr>
          <a:srgbClr val="0073B9"/>
        </a:buClr>
        <a:buChar char="—"/>
        <a:defRPr>
          <a:solidFill>
            <a:schemeClr val="tx1"/>
          </a:solidFill>
          <a:latin typeface="+mn-lt"/>
          <a:ea typeface="+mn-ea"/>
        </a:defRPr>
      </a:lvl3pPr>
      <a:lvl4pPr marL="969963" indent="-231775" algn="l" rtl="0" eaLnBrk="0" fontAlgn="base" hangingPunct="0">
        <a:spcBef>
          <a:spcPct val="20000"/>
        </a:spcBef>
        <a:spcAft>
          <a:spcPct val="0"/>
        </a:spcAft>
        <a:buClr>
          <a:srgbClr val="0073B9"/>
        </a:buClr>
        <a:buSzPct val="90000"/>
        <a:buFont typeface="Wingdings" pitchFamily="2" charset="2"/>
        <a:buChar char="§"/>
        <a:defRPr>
          <a:solidFill>
            <a:schemeClr val="tx1"/>
          </a:solidFill>
          <a:latin typeface="+mn-lt"/>
          <a:ea typeface="+mn-ea"/>
        </a:defRPr>
      </a:lvl4pPr>
      <a:lvl5pPr marL="1938338" indent="-109538" algn="l" rtl="0" eaLnBrk="0" fontAlgn="base" hangingPunct="0">
        <a:spcBef>
          <a:spcPct val="20000"/>
        </a:spcBef>
        <a:spcAft>
          <a:spcPct val="0"/>
        </a:spcAft>
        <a:defRPr>
          <a:solidFill>
            <a:schemeClr val="tx1"/>
          </a:solidFill>
          <a:latin typeface="+mn-lt"/>
          <a:ea typeface="+mn-ea"/>
        </a:defRPr>
      </a:lvl5pPr>
      <a:lvl6pPr marL="2395538" indent="-109538" algn="l" rtl="0" fontAlgn="base">
        <a:spcBef>
          <a:spcPct val="20000"/>
        </a:spcBef>
        <a:spcAft>
          <a:spcPct val="0"/>
        </a:spcAft>
        <a:defRPr>
          <a:solidFill>
            <a:schemeClr val="tx1"/>
          </a:solidFill>
          <a:latin typeface="+mn-lt"/>
          <a:ea typeface="+mn-ea"/>
        </a:defRPr>
      </a:lvl6pPr>
      <a:lvl7pPr marL="2852738" indent="-109538" algn="l" rtl="0" fontAlgn="base">
        <a:spcBef>
          <a:spcPct val="20000"/>
        </a:spcBef>
        <a:spcAft>
          <a:spcPct val="0"/>
        </a:spcAft>
        <a:defRPr>
          <a:solidFill>
            <a:schemeClr val="tx1"/>
          </a:solidFill>
          <a:latin typeface="+mn-lt"/>
          <a:ea typeface="+mn-ea"/>
        </a:defRPr>
      </a:lvl7pPr>
      <a:lvl8pPr marL="3309938" indent="-109538" algn="l" rtl="0" fontAlgn="base">
        <a:spcBef>
          <a:spcPct val="20000"/>
        </a:spcBef>
        <a:spcAft>
          <a:spcPct val="0"/>
        </a:spcAft>
        <a:defRPr>
          <a:solidFill>
            <a:schemeClr val="tx1"/>
          </a:solidFill>
          <a:latin typeface="+mn-lt"/>
          <a:ea typeface="+mn-ea"/>
        </a:defRPr>
      </a:lvl8pPr>
      <a:lvl9pPr marL="3767138" indent="-109538" algn="l" rtl="0" fontAlgn="base">
        <a:spcBef>
          <a:spcPct val="20000"/>
        </a:spcBef>
        <a:spcAft>
          <a:spcPct val="0"/>
        </a:spcAft>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ahrq.gov/workingforquality/toolkit.ht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www.captionedtext.com/client/event.aspx?CustomerID=1159&amp;EventID=2665769"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mailto:Barbara.Barton@ahrq.hhs.gov" TargetMode="External"/><Relationship Id="rId3" Type="http://schemas.openxmlformats.org/officeDocument/2006/relationships/hyperlink" Target="http://www.ahrq.gov/workingforquality" TargetMode="External"/><Relationship Id="rId7" Type="http://schemas.openxmlformats.org/officeDocument/2006/relationships/hyperlink" Target="mailto:Nancy.Wilson@ahrq.hhs.gov"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nhqrnet.ahrq.gov/" TargetMode="External"/><Relationship Id="rId5" Type="http://schemas.openxmlformats.org/officeDocument/2006/relationships/hyperlink" Target="mailto:NQStrategy@ahrq.hhs.gov" TargetMode="External"/><Relationship Id="rId4" Type="http://schemas.openxmlformats.org/officeDocument/2006/relationships/hyperlink" Target="http://www.ahrq.gov/workingforquality/reports.htm" TargetMode="External"/><Relationship Id="rId9" Type="http://schemas.openxmlformats.org/officeDocument/2006/relationships/hyperlink" Target="mailto:LCInfo@LourieCenter.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Group of six images from left to right: Doctor holding a blood pressure cuff and using a computer tablet; Doctor and nurse shaking hands with a young female patient; Doctor, young woman, and older woman holding hands; Two people riding bikes; Family sitting at a table with fresh fruits and vegetables; Doctor reviewing a chart with an older female pati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762000" y="3122830"/>
            <a:ext cx="7772400" cy="946150"/>
          </a:xfrm>
        </p:spPr>
        <p:txBody>
          <a:bodyPr anchor="ctr" anchorCtr="0">
            <a:noAutofit/>
          </a:bodyPr>
          <a:lstStyle/>
          <a:p>
            <a:r>
              <a:rPr lang="en-US" sz="3200" dirty="0" smtClean="0"/>
              <a:t>Better </a:t>
            </a:r>
            <a:r>
              <a:rPr lang="en-US" sz="3200" dirty="0"/>
              <a:t>Care, Healthier People and Communities, More Affordable Care: </a:t>
            </a:r>
            <a:r>
              <a:rPr lang="en-US" sz="3200" dirty="0" smtClean="0"/>
              <a:t>  5 </a:t>
            </a:r>
            <a:r>
              <a:rPr lang="en-US" sz="3200" dirty="0"/>
              <a:t>Years of the National Quality Strategy </a:t>
            </a:r>
          </a:p>
        </p:txBody>
      </p:sp>
      <p:sp>
        <p:nvSpPr>
          <p:cNvPr id="5" name="Subtitle 4"/>
          <p:cNvSpPr>
            <a:spLocks noGrp="1"/>
          </p:cNvSpPr>
          <p:nvPr>
            <p:ph type="subTitle" idx="1"/>
          </p:nvPr>
        </p:nvSpPr>
        <p:spPr>
          <a:xfrm>
            <a:off x="1371600" y="4436419"/>
            <a:ext cx="6400800" cy="576782"/>
          </a:xfrm>
        </p:spPr>
        <p:txBody>
          <a:bodyPr/>
          <a:lstStyle/>
          <a:p>
            <a:r>
              <a:rPr lang="en-US" dirty="0" smtClean="0"/>
              <a:t>May 17, 2016</a:t>
            </a:r>
            <a:endParaRPr lang="en-US" dirty="0"/>
          </a:p>
        </p:txBody>
      </p:sp>
    </p:spTree>
    <p:extLst>
      <p:ext uri="{BB962C8B-B14F-4D97-AF65-F5344CB8AC3E}">
        <p14:creationId xmlns:p14="http://schemas.microsoft.com/office/powerpoint/2010/main" val="17917924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4"/>
          <p:cNvSpPr>
            <a:spLocks noGrp="1"/>
          </p:cNvSpPr>
          <p:nvPr>
            <p:ph type="title"/>
          </p:nvPr>
        </p:nvSpPr>
        <p:spPr/>
        <p:txBody>
          <a:bodyPr>
            <a:normAutofit/>
          </a:bodyPr>
          <a:lstStyle/>
          <a:p>
            <a:r>
              <a:rPr lang="en-US" altLang="en-US" sz="2400" dirty="0" smtClean="0">
                <a:latin typeface="Helvetica" panose="020B0604020202020204" pitchFamily="34" charset="0"/>
              </a:rPr>
              <a:t>Ongoing Federal Implementation Activities</a:t>
            </a:r>
          </a:p>
        </p:txBody>
      </p:sp>
      <p:sp>
        <p:nvSpPr>
          <p:cNvPr id="45058" name="Content Placeholder 5"/>
          <p:cNvSpPr>
            <a:spLocks noGrp="1"/>
          </p:cNvSpPr>
          <p:nvPr>
            <p:ph idx="1"/>
          </p:nvPr>
        </p:nvSpPr>
        <p:spPr>
          <a:xfrm>
            <a:off x="457200" y="1295401"/>
            <a:ext cx="8229600" cy="1441082"/>
          </a:xfrm>
        </p:spPr>
        <p:txBody>
          <a:bodyPr>
            <a:normAutofit/>
          </a:bodyPr>
          <a:lstStyle/>
          <a:p>
            <a:pPr marL="285750" indent="-285750">
              <a:spcAft>
                <a:spcPts val="600"/>
              </a:spcAft>
            </a:pPr>
            <a:r>
              <a:rPr lang="en-US" altLang="en-US" sz="1800" dirty="0" smtClean="0">
                <a:latin typeface="Helvetica" panose="020B0604020202020204" pitchFamily="34" charset="0"/>
              </a:rPr>
              <a:t>Annual meetings of the Interagency Working Group on Health Care Quality, including senior representatives from 24 Federal Agencies</a:t>
            </a:r>
          </a:p>
          <a:p>
            <a:pPr marL="285750" indent="-285750">
              <a:spcAft>
                <a:spcPts val="600"/>
              </a:spcAft>
            </a:pPr>
            <a:r>
              <a:rPr lang="en-US" altLang="en-US" sz="1800" dirty="0" smtClean="0">
                <a:latin typeface="Helvetica" panose="020B0604020202020204" pitchFamily="34" charset="0"/>
              </a:rPr>
              <a:t>Annual updates to the Agency-Specific Plans developed by HHS operating divisions, which are available on the Working for Quality Web site</a:t>
            </a:r>
          </a:p>
        </p:txBody>
      </p:sp>
      <p:pic>
        <p:nvPicPr>
          <p:cNvPr id="2" name="Picture 1" descr="agencies logo"/>
          <p:cNvPicPr>
            <a:picLocks noChangeAspect="1"/>
          </p:cNvPicPr>
          <p:nvPr/>
        </p:nvPicPr>
        <p:blipFill>
          <a:blip r:embed="rId3"/>
          <a:stretch>
            <a:fillRect/>
          </a:stretch>
        </p:blipFill>
        <p:spPr>
          <a:xfrm>
            <a:off x="990600" y="2895600"/>
            <a:ext cx="6889077" cy="2145978"/>
          </a:xfrm>
          <a:prstGeom prst="rect">
            <a:avLst/>
          </a:prstGeom>
        </p:spPr>
      </p:pic>
      <p:sp>
        <p:nvSpPr>
          <p:cNvPr id="4" name="Slide Number Placeholder 3"/>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10</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750138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4"/>
          <p:cNvSpPr>
            <a:spLocks noGrp="1"/>
          </p:cNvSpPr>
          <p:nvPr>
            <p:ph type="title"/>
          </p:nvPr>
        </p:nvSpPr>
        <p:spPr/>
        <p:txBody>
          <a:bodyPr>
            <a:normAutofit/>
          </a:bodyPr>
          <a:lstStyle/>
          <a:p>
            <a:r>
              <a:rPr lang="en-US" altLang="en-US" sz="2400" dirty="0" smtClean="0">
                <a:latin typeface="Helvetica" panose="020B0604020202020204" pitchFamily="34" charset="0"/>
              </a:rPr>
              <a:t>Ongoing Implementation Activities</a:t>
            </a:r>
          </a:p>
        </p:txBody>
      </p:sp>
      <p:sp>
        <p:nvSpPr>
          <p:cNvPr id="45058" name="Content Placeholder 5"/>
          <p:cNvSpPr>
            <a:spLocks noGrp="1"/>
          </p:cNvSpPr>
          <p:nvPr>
            <p:ph idx="1"/>
          </p:nvPr>
        </p:nvSpPr>
        <p:spPr>
          <a:xfrm>
            <a:off x="457200" y="1295401"/>
            <a:ext cx="3810000" cy="3962400"/>
          </a:xfrm>
        </p:spPr>
        <p:txBody>
          <a:bodyPr>
            <a:normAutofit/>
          </a:bodyPr>
          <a:lstStyle/>
          <a:p>
            <a:pPr marL="285750" indent="-285750"/>
            <a:r>
              <a:rPr lang="en-US" altLang="en-US" sz="1800" dirty="0">
                <a:latin typeface="Helvetica" panose="020B0604020202020204" pitchFamily="34" charset="0"/>
                <a:cs typeface="Helvetica" panose="020B0604020202020204" pitchFamily="34" charset="0"/>
              </a:rPr>
              <a:t>The </a:t>
            </a:r>
            <a:r>
              <a:rPr lang="en-US" altLang="en-US" sz="1800" i="1" dirty="0">
                <a:latin typeface="Helvetica" panose="020B0604020202020204" pitchFamily="34" charset="0"/>
                <a:cs typeface="Helvetica" panose="020B0604020202020204" pitchFamily="34" charset="0"/>
              </a:rPr>
              <a:t>Priorities in Focus </a:t>
            </a:r>
            <a:r>
              <a:rPr lang="en-US" altLang="en-US" sz="1800" dirty="0">
                <a:latin typeface="Helvetica" panose="020B0604020202020204" pitchFamily="34" charset="0"/>
                <a:cs typeface="Helvetica" panose="020B0604020202020204" pitchFamily="34" charset="0"/>
              </a:rPr>
              <a:t>series—released in concert with the Agency for Healthcare Research and Quality (AHRQ) National Healthcare Quality and Disparities Report (QDR) Chartbooks — spotlights current issues, recent Federal initiatives to improve care quality, and recent data demonstrating relevant improvement in each of the six NQS priority areas</a:t>
            </a:r>
          </a:p>
        </p:txBody>
      </p:sp>
      <p:pic>
        <p:nvPicPr>
          <p:cNvPr id="12" name="Picture 11" descr="Priorities in focus"/>
          <p:cNvPicPr>
            <a:picLocks noChangeAspect="1"/>
          </p:cNvPicPr>
          <p:nvPr/>
        </p:nvPicPr>
        <p:blipFill>
          <a:blip r:embed="rId3"/>
          <a:stretch>
            <a:fillRect/>
          </a:stretch>
        </p:blipFill>
        <p:spPr>
          <a:xfrm>
            <a:off x="812461" y="4678080"/>
            <a:ext cx="3333750" cy="1028700"/>
          </a:xfrm>
          <a:prstGeom prst="rect">
            <a:avLst/>
          </a:prstGeom>
        </p:spPr>
      </p:pic>
      <p:sp>
        <p:nvSpPr>
          <p:cNvPr id="15" name="Content Placeholder 5"/>
          <p:cNvSpPr txBox="1">
            <a:spLocks/>
          </p:cNvSpPr>
          <p:nvPr/>
        </p:nvSpPr>
        <p:spPr>
          <a:xfrm>
            <a:off x="4355116" y="1324369"/>
            <a:ext cx="3810000" cy="3962400"/>
          </a:xfrm>
          <a:prstGeom prst="rect">
            <a:avLst/>
          </a:prstGeom>
        </p:spPr>
        <p:txBody>
          <a:bodyPr vert="horz" lIns="91440" tIns="45720" rIns="91440" bIns="45720" rtlCol="0">
            <a:normAutofit/>
          </a:bodyPr>
          <a:lstStyle>
            <a:lvl1pPr marL="342900" indent="-342900" algn="l" defTabSz="457200" rtl="0" eaLnBrk="1" latinLnBrk="0" hangingPunct="1">
              <a:lnSpc>
                <a:spcPct val="100000"/>
              </a:lnSpc>
              <a:spcBef>
                <a:spcPts val="600"/>
              </a:spcBef>
              <a:spcAft>
                <a:spcPts val="600"/>
              </a:spcAft>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r>
              <a:rPr lang="en-US" altLang="en-US" sz="1800" dirty="0" smtClean="0">
                <a:latin typeface="Helvetica" panose="020B0604020202020204" pitchFamily="34" charset="0"/>
                <a:cs typeface="Helvetica" panose="020B0604020202020204" pitchFamily="34" charset="0"/>
              </a:rPr>
              <a:t>The </a:t>
            </a:r>
            <a:r>
              <a:rPr lang="en-US" altLang="en-US" sz="1800" i="1" dirty="0" smtClean="0">
                <a:latin typeface="Helvetica" panose="020B0604020202020204" pitchFamily="34" charset="0"/>
                <a:cs typeface="Helvetica" panose="020B0604020202020204" pitchFamily="34" charset="0"/>
              </a:rPr>
              <a:t>Priorities in</a:t>
            </a:r>
            <a:r>
              <a:rPr lang="en-US" altLang="en-US" sz="1800" dirty="0" smtClean="0">
                <a:latin typeface="Helvetica" panose="020B0604020202020204" pitchFamily="34" charset="0"/>
                <a:cs typeface="Helvetica" panose="020B0604020202020204" pitchFamily="34" charset="0"/>
              </a:rPr>
              <a:t> </a:t>
            </a:r>
            <a:r>
              <a:rPr lang="en-US" altLang="en-US" sz="1800" i="1" dirty="0" smtClean="0">
                <a:latin typeface="Helvetica" panose="020B0604020202020204" pitchFamily="34" charset="0"/>
                <a:cs typeface="Helvetica" panose="020B0604020202020204" pitchFamily="34" charset="0"/>
              </a:rPr>
              <a:t>Action </a:t>
            </a:r>
            <a:r>
              <a:rPr lang="en-US" altLang="en-US" sz="1800" dirty="0" smtClean="0">
                <a:latin typeface="Helvetica" panose="020B0604020202020204" pitchFamily="34" charset="0"/>
                <a:cs typeface="Helvetica" panose="020B0604020202020204" pitchFamily="34" charset="0"/>
              </a:rPr>
              <a:t>series, which examine some of our Nation’s most promising and transformative Federal, State, and local quality improvement programs and describes their alignment to the NQS’ six priorities</a:t>
            </a:r>
          </a:p>
          <a:p>
            <a:pPr marL="285750" indent="-285750"/>
            <a:endParaRPr lang="en-US" altLang="en-US" sz="1800" dirty="0" smtClean="0">
              <a:latin typeface="Calibri (Body)" charset="0"/>
            </a:endParaRPr>
          </a:p>
        </p:txBody>
      </p:sp>
      <p:pic>
        <p:nvPicPr>
          <p:cNvPr id="2" name="Picture 1" descr="The Lourie Center for Children's Social &amp; Emotional wellness"/>
          <p:cNvPicPr>
            <a:picLocks noChangeAspect="1"/>
          </p:cNvPicPr>
          <p:nvPr/>
        </p:nvPicPr>
        <p:blipFill>
          <a:blip r:embed="rId4"/>
          <a:stretch>
            <a:fillRect/>
          </a:stretch>
        </p:blipFill>
        <p:spPr>
          <a:xfrm>
            <a:off x="4914900" y="3578592"/>
            <a:ext cx="3124200" cy="566176"/>
          </a:xfrm>
          <a:prstGeom prst="rect">
            <a:avLst/>
          </a:prstGeom>
        </p:spPr>
      </p:pic>
      <p:pic>
        <p:nvPicPr>
          <p:cNvPr id="3" name="Picture 2" descr="Massachusetts blue cross blue shield"/>
          <p:cNvPicPr>
            <a:picLocks noChangeAspect="1"/>
          </p:cNvPicPr>
          <p:nvPr/>
        </p:nvPicPr>
        <p:blipFill>
          <a:blip r:embed="rId5"/>
          <a:stretch>
            <a:fillRect/>
          </a:stretch>
        </p:blipFill>
        <p:spPr>
          <a:xfrm>
            <a:off x="5080677" y="4159252"/>
            <a:ext cx="2792645" cy="463863"/>
          </a:xfrm>
          <a:prstGeom prst="rect">
            <a:avLst/>
          </a:prstGeom>
        </p:spPr>
      </p:pic>
      <p:pic>
        <p:nvPicPr>
          <p:cNvPr id="4" name="Picture 3" descr="Boston Children's Hospotal "/>
          <p:cNvPicPr>
            <a:picLocks noChangeAspect="1"/>
          </p:cNvPicPr>
          <p:nvPr/>
        </p:nvPicPr>
        <p:blipFill>
          <a:blip r:embed="rId6"/>
          <a:stretch>
            <a:fillRect/>
          </a:stretch>
        </p:blipFill>
        <p:spPr>
          <a:xfrm>
            <a:off x="5102432" y="4542876"/>
            <a:ext cx="2749133" cy="566405"/>
          </a:xfrm>
          <a:prstGeom prst="rect">
            <a:avLst/>
          </a:prstGeom>
        </p:spPr>
      </p:pic>
      <p:pic>
        <p:nvPicPr>
          <p:cNvPr id="11" name="Picture 10" descr="Colorado Coalition for the homeless"/>
          <p:cNvPicPr>
            <a:picLocks noChangeAspect="1"/>
          </p:cNvPicPr>
          <p:nvPr/>
        </p:nvPicPr>
        <p:blipFill>
          <a:blip r:embed="rId7"/>
          <a:stretch>
            <a:fillRect/>
          </a:stretch>
        </p:blipFill>
        <p:spPr>
          <a:xfrm>
            <a:off x="5686926" y="5154458"/>
            <a:ext cx="1524000" cy="1104644"/>
          </a:xfrm>
          <a:prstGeom prst="rect">
            <a:avLst/>
          </a:prstGeom>
        </p:spPr>
      </p:pic>
      <p:sp>
        <p:nvSpPr>
          <p:cNvPr id="6" name="Slide Number Placeholder 5"/>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11</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32092344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609600" y="533400"/>
            <a:ext cx="8229600" cy="661988"/>
          </a:xfrm>
        </p:spPr>
        <p:txBody>
          <a:bodyPr>
            <a:normAutofit/>
          </a:bodyPr>
          <a:lstStyle/>
          <a:p>
            <a:r>
              <a:rPr lang="en-US" altLang="en-US" sz="2400" dirty="0" smtClean="0">
                <a:latin typeface="Helvetica" panose="020B0604020202020204" pitchFamily="34" charset="0"/>
              </a:rPr>
              <a:t>5-Year Anniversary Stakeholder Toolkit</a:t>
            </a:r>
          </a:p>
        </p:txBody>
      </p:sp>
      <p:pic>
        <p:nvPicPr>
          <p:cNvPr id="3" name="Picture 2" descr="NQS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676400"/>
            <a:ext cx="3657600" cy="3657600"/>
          </a:xfrm>
          <a:prstGeom prst="rect">
            <a:avLst/>
          </a:prstGeom>
        </p:spPr>
      </p:pic>
      <p:sp>
        <p:nvSpPr>
          <p:cNvPr id="46082" name="Content Placeholder 2"/>
          <p:cNvSpPr>
            <a:spLocks noGrp="1"/>
          </p:cNvSpPr>
          <p:nvPr>
            <p:ph idx="1"/>
          </p:nvPr>
        </p:nvSpPr>
        <p:spPr>
          <a:xfrm>
            <a:off x="3986212" y="1195388"/>
            <a:ext cx="4852988" cy="4824412"/>
          </a:xfrm>
        </p:spPr>
        <p:txBody>
          <a:bodyPr>
            <a:normAutofit/>
          </a:bodyPr>
          <a:lstStyle/>
          <a:p>
            <a:pPr lvl="0"/>
            <a:r>
              <a:rPr lang="en-US" sz="1800" dirty="0">
                <a:latin typeface="Helvetica" panose="020B0604020202020204" pitchFamily="34" charset="0"/>
                <a:cs typeface="Helvetica" panose="020B0604020202020204" pitchFamily="34" charset="0"/>
              </a:rPr>
              <a:t>Organizations can now use a special toolkit to showcase their alignment to and support of the National Quality Strategy in recognition of its 5-year </a:t>
            </a:r>
            <a:r>
              <a:rPr lang="en-US" sz="1800" dirty="0" smtClean="0">
                <a:latin typeface="Helvetica" panose="020B0604020202020204" pitchFamily="34" charset="0"/>
                <a:cs typeface="Helvetica" panose="020B0604020202020204" pitchFamily="34" charset="0"/>
              </a:rPr>
              <a:t>anniversary</a:t>
            </a:r>
          </a:p>
          <a:p>
            <a:pPr lvl="0"/>
            <a:r>
              <a:rPr lang="en-US" sz="1800" dirty="0" smtClean="0">
                <a:latin typeface="Helvetica" panose="020B0604020202020204" pitchFamily="34" charset="0"/>
                <a:cs typeface="Helvetica" panose="020B0604020202020204" pitchFamily="34" charset="0"/>
              </a:rPr>
              <a:t>This </a:t>
            </a:r>
            <a:r>
              <a:rPr lang="en-US" sz="1800" dirty="0">
                <a:latin typeface="Helvetica" panose="020B0604020202020204" pitchFamily="34" charset="0"/>
                <a:cs typeface="Helvetica" panose="020B0604020202020204" pitchFamily="34" charset="0"/>
              </a:rPr>
              <a:t>toolkit offers </a:t>
            </a:r>
            <a:r>
              <a:rPr lang="en-US" sz="1800" dirty="0" smtClean="0">
                <a:latin typeface="Helvetica" panose="020B0604020202020204" pitchFamily="34" charset="0"/>
                <a:cs typeface="Helvetica" panose="020B0604020202020204" pitchFamily="34" charset="0"/>
              </a:rPr>
              <a:t>new approved </a:t>
            </a:r>
            <a:r>
              <a:rPr lang="en-US" sz="1800" dirty="0">
                <a:latin typeface="Helvetica" panose="020B0604020202020204" pitchFamily="34" charset="0"/>
                <a:cs typeface="Helvetica" panose="020B0604020202020204" pitchFamily="34" charset="0"/>
              </a:rPr>
              <a:t>promotional materials, graphics, and Web content that organizations can tailor to their specific </a:t>
            </a:r>
            <a:r>
              <a:rPr lang="en-US" sz="1800" dirty="0" smtClean="0">
                <a:latin typeface="Helvetica" panose="020B0604020202020204" pitchFamily="34" charset="0"/>
                <a:cs typeface="Helvetica" panose="020B0604020202020204" pitchFamily="34" charset="0"/>
              </a:rPr>
              <a:t>needs</a:t>
            </a:r>
          </a:p>
          <a:p>
            <a:pPr lvl="0"/>
            <a:r>
              <a:rPr lang="en-US" sz="1800" dirty="0">
                <a:latin typeface="Helvetica" panose="020B0604020202020204" pitchFamily="34" charset="0"/>
                <a:cs typeface="Helvetica" panose="020B0604020202020204" pitchFamily="34" charset="0"/>
              </a:rPr>
              <a:t>O</a:t>
            </a:r>
            <a:r>
              <a:rPr lang="en-US" sz="1800" dirty="0" smtClean="0">
                <a:latin typeface="Helvetica" panose="020B0604020202020204" pitchFamily="34" charset="0"/>
                <a:cs typeface="Helvetica" panose="020B0604020202020204" pitchFamily="34" charset="0"/>
              </a:rPr>
              <a:t>rganizations are encouraged to </a:t>
            </a:r>
            <a:r>
              <a:rPr lang="en-US" sz="1800" dirty="0">
                <a:latin typeface="Helvetica" panose="020B0604020202020204" pitchFamily="34" charset="0"/>
                <a:cs typeface="Helvetica" panose="020B0604020202020204" pitchFamily="34" charset="0"/>
              </a:rPr>
              <a:t>celebrate this anniversary and share their successes and progress throughout </a:t>
            </a:r>
            <a:r>
              <a:rPr lang="en-US" sz="1800" dirty="0" smtClean="0">
                <a:latin typeface="Helvetica" panose="020B0604020202020204" pitchFamily="34" charset="0"/>
                <a:cs typeface="Helvetica" panose="020B0604020202020204" pitchFamily="34" charset="0"/>
              </a:rPr>
              <a:t>2016</a:t>
            </a:r>
          </a:p>
          <a:p>
            <a:r>
              <a:rPr lang="en-US" sz="1800" dirty="0" smtClean="0">
                <a:latin typeface="Helvetica" panose="020B0604020202020204" pitchFamily="34" charset="0"/>
                <a:cs typeface="Helvetica" panose="020B0604020202020204" pitchFamily="34" charset="0"/>
              </a:rPr>
              <a:t>To download the Toolkit and other related materials, visit </a:t>
            </a:r>
            <a:r>
              <a:rPr lang="en-US" sz="1800" dirty="0" smtClean="0">
                <a:latin typeface="Helvetica" panose="020B0604020202020204" pitchFamily="34" charset="0"/>
                <a:cs typeface="Helvetica" panose="020B0604020202020204" pitchFamily="34" charset="0"/>
                <a:hlinkClick r:id="rId4"/>
              </a:rPr>
              <a:t>http</a:t>
            </a:r>
            <a:r>
              <a:rPr lang="en-US" sz="1800" dirty="0">
                <a:latin typeface="Helvetica" panose="020B0604020202020204" pitchFamily="34" charset="0"/>
                <a:cs typeface="Helvetica" panose="020B0604020202020204" pitchFamily="34" charset="0"/>
                <a:hlinkClick r:id="rId4"/>
              </a:rPr>
              <a:t>://</a:t>
            </a:r>
            <a:r>
              <a:rPr lang="en-US" sz="1800" dirty="0" smtClean="0">
                <a:latin typeface="Helvetica" panose="020B0604020202020204" pitchFamily="34" charset="0"/>
                <a:cs typeface="Helvetica" panose="020B0604020202020204" pitchFamily="34" charset="0"/>
                <a:hlinkClick r:id="rId4"/>
              </a:rPr>
              <a:t>www.ahrq.gov/workingforquality/toolkit.htm</a:t>
            </a:r>
            <a:endParaRPr lang="en-US" altLang="en-US" sz="1800" dirty="0" smtClean="0">
              <a:latin typeface="Helvetica" panose="020B0604020202020204" pitchFamily="34" charset="0"/>
              <a:cs typeface="Helvetica" panose="020B0604020202020204" pitchFamily="34" charset="0"/>
            </a:endParaRPr>
          </a:p>
        </p:txBody>
      </p:sp>
      <p:sp>
        <p:nvSpPr>
          <p:cNvPr id="4" name="Slide Number Placeholder 3"/>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12</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8261698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609600" y="533400"/>
            <a:ext cx="8229600" cy="661988"/>
          </a:xfrm>
        </p:spPr>
        <p:txBody>
          <a:bodyPr>
            <a:normAutofit/>
          </a:bodyPr>
          <a:lstStyle/>
          <a:p>
            <a:r>
              <a:rPr lang="en-US" altLang="en-US" sz="2400" dirty="0" smtClean="0">
                <a:latin typeface="Helvetica" panose="020B0604020202020204" pitchFamily="34" charset="0"/>
              </a:rPr>
              <a:t>Overview of the 5</a:t>
            </a:r>
            <a:r>
              <a:rPr lang="en-US" altLang="en-US" sz="2400" baseline="30000" dirty="0" smtClean="0">
                <a:latin typeface="Helvetica" panose="020B0604020202020204" pitchFamily="34" charset="0"/>
              </a:rPr>
              <a:t>th</a:t>
            </a:r>
            <a:r>
              <a:rPr lang="en-US" altLang="en-US" sz="2400" dirty="0" smtClean="0">
                <a:latin typeface="Helvetica" panose="020B0604020202020204" pitchFamily="34" charset="0"/>
              </a:rPr>
              <a:t> Anniversary Update</a:t>
            </a:r>
          </a:p>
        </p:txBody>
      </p:sp>
      <p:pic>
        <p:nvPicPr>
          <p:cNvPr id="2" name="Picture 1" descr="Screenshot of the NQS report"/>
          <p:cNvPicPr>
            <a:picLocks noChangeAspect="1"/>
          </p:cNvPicPr>
          <p:nvPr/>
        </p:nvPicPr>
        <p:blipFill>
          <a:blip r:embed="rId3"/>
          <a:stretch>
            <a:fillRect/>
          </a:stretch>
        </p:blipFill>
        <p:spPr>
          <a:xfrm>
            <a:off x="712498" y="1195388"/>
            <a:ext cx="3402302" cy="4426525"/>
          </a:xfrm>
          <a:prstGeom prst="rect">
            <a:avLst/>
          </a:prstGeom>
          <a:ln w="12700">
            <a:solidFill>
              <a:schemeClr val="tx1"/>
            </a:solidFill>
          </a:ln>
        </p:spPr>
      </p:pic>
      <p:sp>
        <p:nvSpPr>
          <p:cNvPr id="46082" name="Content Placeholder 2"/>
          <p:cNvSpPr>
            <a:spLocks noGrp="1"/>
          </p:cNvSpPr>
          <p:nvPr>
            <p:ph idx="1"/>
          </p:nvPr>
        </p:nvSpPr>
        <p:spPr>
          <a:xfrm>
            <a:off x="4267200" y="1195388"/>
            <a:ext cx="4419600" cy="4900612"/>
          </a:xfrm>
        </p:spPr>
        <p:txBody>
          <a:bodyPr>
            <a:normAutofit fontScale="92500" lnSpcReduction="10000"/>
          </a:bodyPr>
          <a:lstStyle/>
          <a:p>
            <a:pPr lvl="0"/>
            <a:r>
              <a:rPr lang="en-US" sz="1800" dirty="0" smtClean="0">
                <a:latin typeface="Helvetica" panose="020B0604020202020204" pitchFamily="34" charset="0"/>
                <a:cs typeface="Helvetica" panose="020B0604020202020204" pitchFamily="34" charset="0"/>
              </a:rPr>
              <a:t>Key findings in the report include: </a:t>
            </a:r>
          </a:p>
          <a:p>
            <a:pPr lvl="1"/>
            <a:r>
              <a:rPr lang="en-US" sz="1600" b="1" dirty="0" smtClean="0">
                <a:latin typeface="Helvetica" panose="020B0604020202020204" pitchFamily="34" charset="0"/>
                <a:cs typeface="Helvetica" panose="020B0604020202020204" pitchFamily="34" charset="0"/>
              </a:rPr>
              <a:t>Dramatic </a:t>
            </a:r>
            <a:r>
              <a:rPr lang="en-US" sz="1600" b="1" dirty="0">
                <a:latin typeface="Helvetica" panose="020B0604020202020204" pitchFamily="34" charset="0"/>
                <a:cs typeface="Helvetica" panose="020B0604020202020204" pitchFamily="34" charset="0"/>
              </a:rPr>
              <a:t>improvement in </a:t>
            </a:r>
            <a:r>
              <a:rPr lang="en-US" sz="1600" b="1" dirty="0" smtClean="0">
                <a:latin typeface="Helvetica" panose="020B0604020202020204" pitchFamily="34" charset="0"/>
                <a:cs typeface="Helvetica" panose="020B0604020202020204" pitchFamily="34" charset="0"/>
              </a:rPr>
              <a:t>access </a:t>
            </a:r>
            <a:r>
              <a:rPr lang="en-US" sz="1600" dirty="0">
                <a:latin typeface="Helvetica" panose="020B0604020202020204" pitchFamily="34" charset="0"/>
                <a:cs typeface="Helvetica" panose="020B0604020202020204" pitchFamily="34" charset="0"/>
              </a:rPr>
              <a:t>to health care, led by sustained reductions in the number of Americans without health insurance and increases in the number of Americans with a usual source of medical </a:t>
            </a:r>
            <a:r>
              <a:rPr lang="en-US" sz="1600" dirty="0" smtClean="0">
                <a:latin typeface="Helvetica" panose="020B0604020202020204" pitchFamily="34" charset="0"/>
                <a:cs typeface="Helvetica" panose="020B0604020202020204" pitchFamily="34" charset="0"/>
              </a:rPr>
              <a:t>care</a:t>
            </a:r>
            <a:endParaRPr lang="en-US" sz="1600" dirty="0">
              <a:latin typeface="Helvetica" panose="020B0604020202020204" pitchFamily="34" charset="0"/>
              <a:cs typeface="Helvetica" panose="020B0604020202020204" pitchFamily="34" charset="0"/>
            </a:endParaRPr>
          </a:p>
          <a:p>
            <a:pPr lvl="1"/>
            <a:r>
              <a:rPr lang="en-US" sz="1600" b="1" dirty="0">
                <a:latin typeface="Helvetica" panose="020B0604020202020204" pitchFamily="34" charset="0"/>
                <a:cs typeface="Helvetica" panose="020B0604020202020204" pitchFamily="34" charset="0"/>
              </a:rPr>
              <a:t>Continued improvement in </a:t>
            </a:r>
            <a:r>
              <a:rPr lang="en-US" sz="1600" b="1" dirty="0" smtClean="0">
                <a:latin typeface="Helvetica" panose="020B0604020202020204" pitchFamily="34" charset="0"/>
                <a:cs typeface="Helvetica" panose="020B0604020202020204" pitchFamily="34" charset="0"/>
              </a:rPr>
              <a:t>quality </a:t>
            </a:r>
            <a:r>
              <a:rPr lang="en-US" sz="1600" dirty="0">
                <a:latin typeface="Helvetica" panose="020B0604020202020204" pitchFamily="34" charset="0"/>
                <a:cs typeface="Helvetica" panose="020B0604020202020204" pitchFamily="34" charset="0"/>
              </a:rPr>
              <a:t>of health care, but wide variation exists across the National Quality Strategy </a:t>
            </a:r>
            <a:r>
              <a:rPr lang="en-US" sz="1600" dirty="0" smtClean="0">
                <a:latin typeface="Helvetica" panose="020B0604020202020204" pitchFamily="34" charset="0"/>
                <a:cs typeface="Helvetica" panose="020B0604020202020204" pitchFamily="34" charset="0"/>
              </a:rPr>
              <a:t>priorities</a:t>
            </a:r>
            <a:endParaRPr lang="en-US" sz="1600" dirty="0">
              <a:latin typeface="Helvetica" panose="020B0604020202020204" pitchFamily="34" charset="0"/>
              <a:cs typeface="Helvetica" panose="020B0604020202020204" pitchFamily="34" charset="0"/>
            </a:endParaRPr>
          </a:p>
          <a:p>
            <a:pPr lvl="1"/>
            <a:r>
              <a:rPr lang="en-US" sz="1600" b="1" dirty="0" smtClean="0">
                <a:latin typeface="Helvetica" panose="020B0604020202020204" pitchFamily="34" charset="0"/>
                <a:cs typeface="Helvetica" panose="020B0604020202020204" pitchFamily="34" charset="0"/>
              </a:rPr>
              <a:t>Persistent disparities</a:t>
            </a:r>
            <a:r>
              <a:rPr lang="en-US" sz="1600" dirty="0" smtClean="0">
                <a:latin typeface="Helvetica" panose="020B0604020202020204" pitchFamily="34" charset="0"/>
                <a:cs typeface="Helvetica" panose="020B0604020202020204" pitchFamily="34" charset="0"/>
              </a:rPr>
              <a:t> </a:t>
            </a:r>
            <a:r>
              <a:rPr lang="en-US" sz="1600" dirty="0">
                <a:latin typeface="Helvetica" panose="020B0604020202020204" pitchFamily="34" charset="0"/>
                <a:cs typeface="Helvetica" panose="020B0604020202020204" pitchFamily="34" charset="0"/>
              </a:rPr>
              <a:t>related to race, ethnicity, and socioeconomic status among measures of access and all National Quality Strategy priorities, but some are getting </a:t>
            </a:r>
            <a:r>
              <a:rPr lang="en-US" sz="1600" dirty="0" smtClean="0">
                <a:latin typeface="Helvetica" panose="020B0604020202020204" pitchFamily="34" charset="0"/>
                <a:cs typeface="Helvetica" panose="020B0604020202020204" pitchFamily="34" charset="0"/>
              </a:rPr>
              <a:t>smaller</a:t>
            </a:r>
          </a:p>
          <a:p>
            <a:r>
              <a:rPr lang="en-US" sz="1800" dirty="0" smtClean="0">
                <a:latin typeface="Helvetica" panose="020B0604020202020204" pitchFamily="34" charset="0"/>
                <a:cs typeface="Helvetica" panose="020B0604020202020204" pitchFamily="34" charset="0"/>
              </a:rPr>
              <a:t>Features organizations putting the National Quality Strategy priorities into action to improve health and health care quality </a:t>
            </a:r>
            <a:endParaRPr lang="en-US" sz="1800" dirty="0">
              <a:latin typeface="Helvetica" panose="020B0604020202020204" pitchFamily="34" charset="0"/>
              <a:cs typeface="Helvetica" panose="020B0604020202020204" pitchFamily="34" charset="0"/>
            </a:endParaRPr>
          </a:p>
        </p:txBody>
      </p:sp>
      <p:sp>
        <p:nvSpPr>
          <p:cNvPr id="4" name="Slide Number Placeholder 3"/>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13</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0143483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0584" y="1828800"/>
            <a:ext cx="7772400" cy="1362075"/>
          </a:xfrm>
        </p:spPr>
        <p:txBody>
          <a:bodyPr>
            <a:normAutofit fontScale="90000"/>
          </a:bodyPr>
          <a:lstStyle/>
          <a:p>
            <a:r>
              <a:rPr lang="en-US" dirty="0">
                <a:latin typeface="Helvetica" panose="020B0604020202020204" pitchFamily="34" charset="0"/>
                <a:cs typeface="Helvetica" panose="020B0604020202020204" pitchFamily="34" charset="0"/>
              </a:rPr>
              <a:t>National Quality Strategy Progress: Data from the </a:t>
            </a:r>
            <a:r>
              <a:rPr lang="en-US" dirty="0" smtClean="0">
                <a:latin typeface="Helvetica" panose="020B0604020202020204" pitchFamily="34" charset="0"/>
                <a:cs typeface="Helvetica" panose="020B0604020202020204" pitchFamily="34" charset="0"/>
              </a:rPr>
              <a:t>2015 national healthcare Quality </a:t>
            </a:r>
            <a:r>
              <a:rPr lang="en-US" dirty="0">
                <a:latin typeface="Helvetica" panose="020B0604020202020204" pitchFamily="34" charset="0"/>
                <a:cs typeface="Helvetica" panose="020B0604020202020204" pitchFamily="34" charset="0"/>
              </a:rPr>
              <a:t>and Disparities </a:t>
            </a:r>
            <a:r>
              <a:rPr lang="en-US" dirty="0" smtClean="0">
                <a:latin typeface="Helvetica" panose="020B0604020202020204" pitchFamily="34" charset="0"/>
                <a:cs typeface="Helvetica" panose="020B0604020202020204" pitchFamily="34" charset="0"/>
              </a:rPr>
              <a:t>Report </a:t>
            </a:r>
            <a:r>
              <a:rPr lang="en-US" dirty="0">
                <a:latin typeface="Helvetica" panose="020B0604020202020204" pitchFamily="34" charset="0"/>
                <a:cs typeface="Helvetica" panose="020B0604020202020204" pitchFamily="34" charset="0"/>
              </a:rPr>
              <a:t/>
            </a:r>
            <a:br>
              <a:rPr lang="en-US" dirty="0">
                <a:latin typeface="Helvetica" panose="020B0604020202020204" pitchFamily="34" charset="0"/>
                <a:cs typeface="Helvetica" panose="020B0604020202020204" pitchFamily="34" charset="0"/>
              </a:rPr>
            </a:br>
            <a:endParaRPr lang="en-US" dirty="0"/>
          </a:p>
        </p:txBody>
      </p:sp>
      <p:sp>
        <p:nvSpPr>
          <p:cNvPr id="3" name="Text Placeholder 2"/>
          <p:cNvSpPr>
            <a:spLocks noGrp="1"/>
          </p:cNvSpPr>
          <p:nvPr>
            <p:ph type="body" idx="1"/>
          </p:nvPr>
        </p:nvSpPr>
        <p:spPr>
          <a:xfrm>
            <a:off x="780584" y="4114800"/>
            <a:ext cx="7772400" cy="1500187"/>
          </a:xfrm>
        </p:spPr>
        <p:txBody>
          <a:bodyPr/>
          <a:lstStyle/>
          <a:p>
            <a:r>
              <a:rPr lang="en-US" dirty="0">
                <a:solidFill>
                  <a:schemeClr val="tx1"/>
                </a:solidFill>
              </a:rPr>
              <a:t>Ernest Moy, M.D., M.P.H., Medical Officer, Center for Quality Improvement and Patient Safety</a:t>
            </a:r>
            <a:br>
              <a:rPr lang="en-US" dirty="0">
                <a:solidFill>
                  <a:schemeClr val="tx1"/>
                </a:solidFill>
              </a:rPr>
            </a:br>
            <a:r>
              <a:rPr lang="en-US" dirty="0">
                <a:solidFill>
                  <a:schemeClr val="tx1"/>
                </a:solidFill>
              </a:rPr>
              <a:t>Agency for Healthcare Research and Quality</a:t>
            </a:r>
          </a:p>
        </p:txBody>
      </p:sp>
      <p:sp>
        <p:nvSpPr>
          <p:cNvPr id="7" name="Slide Number Placeholder 6"/>
          <p:cNvSpPr>
            <a:spLocks noGrp="1"/>
          </p:cNvSpPr>
          <p:nvPr>
            <p:ph type="sldNum" sz="quarter" idx="12"/>
          </p:nvPr>
        </p:nvSpPr>
        <p:spPr>
          <a:xfrm>
            <a:off x="7848600" y="6356349"/>
            <a:ext cx="2133600" cy="365125"/>
          </a:xfrm>
        </p:spPr>
        <p:txBody>
          <a:bodyPr/>
          <a:lstStyle/>
          <a:p>
            <a:fld id="{68EC7669-6A74-CE44-92EA-244AF84130AB}"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3489365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National Healthcare Quality and Disparities Report</a:t>
            </a:r>
            <a:endParaRPr lang="en-US" sz="2400" dirty="0"/>
          </a:p>
        </p:txBody>
      </p:sp>
      <p:sp>
        <p:nvSpPr>
          <p:cNvPr id="3" name="Content Placeholder 2"/>
          <p:cNvSpPr>
            <a:spLocks noGrp="1"/>
          </p:cNvSpPr>
          <p:nvPr>
            <p:ph sz="half" idx="1"/>
          </p:nvPr>
        </p:nvSpPr>
        <p:spPr>
          <a:xfrm>
            <a:off x="457200" y="1600200"/>
            <a:ext cx="8458200" cy="4525963"/>
          </a:xfrm>
        </p:spPr>
        <p:txBody>
          <a:bodyPr>
            <a:normAutofit/>
          </a:bodyPr>
          <a:lstStyle/>
          <a:p>
            <a:r>
              <a:rPr lang="en-US" sz="1800" dirty="0" smtClean="0">
                <a:latin typeface="Helvetica" panose="020B0604020202020204" pitchFamily="34" charset="0"/>
                <a:cs typeface="Helvetica" panose="020B0604020202020204" pitchFamily="34" charset="0"/>
              </a:rPr>
              <a:t>Annual report </a:t>
            </a:r>
            <a:r>
              <a:rPr lang="en-US" sz="1800" dirty="0">
                <a:latin typeface="Helvetica" panose="020B0604020202020204" pitchFamily="34" charset="0"/>
                <a:cs typeface="Helvetica" panose="020B0604020202020204" pitchFamily="34" charset="0"/>
              </a:rPr>
              <a:t>to Congress mandated in the Healthcare Research and Quality Act of 1999 (P.L. 106-129</a:t>
            </a:r>
            <a:r>
              <a:rPr lang="en-US" sz="1800" dirty="0" smtClean="0">
                <a:latin typeface="Helvetica" panose="020B0604020202020204" pitchFamily="34" charset="0"/>
                <a:cs typeface="Helvetica" panose="020B0604020202020204" pitchFamily="34" charset="0"/>
              </a:rPr>
              <a:t>)</a:t>
            </a:r>
          </a:p>
          <a:p>
            <a:r>
              <a:rPr lang="en-US" sz="1800" dirty="0" smtClean="0">
                <a:latin typeface="Helvetica" panose="020B0604020202020204" pitchFamily="34" charset="0"/>
                <a:cs typeface="Helvetica" panose="020B0604020202020204" pitchFamily="34" charset="0"/>
              </a:rPr>
              <a:t>Provides </a:t>
            </a:r>
            <a:r>
              <a:rPr lang="en-US" sz="1800" dirty="0">
                <a:latin typeface="Helvetica" panose="020B0604020202020204" pitchFamily="34" charset="0"/>
                <a:cs typeface="Helvetica" panose="020B0604020202020204" pitchFamily="34" charset="0"/>
              </a:rPr>
              <a:t>a comprehensive overview </a:t>
            </a:r>
            <a:r>
              <a:rPr lang="en-US" sz="1800" dirty="0" smtClean="0">
                <a:latin typeface="Helvetica" panose="020B0604020202020204" pitchFamily="34" charset="0"/>
                <a:cs typeface="Helvetica" panose="020B0604020202020204" pitchFamily="34" charset="0"/>
              </a:rPr>
              <a:t>of: </a:t>
            </a:r>
          </a:p>
          <a:p>
            <a:pPr lvl="1"/>
            <a:r>
              <a:rPr lang="en-US" sz="1800" dirty="0">
                <a:latin typeface="Helvetica" panose="020B0604020202020204" pitchFamily="34" charset="0"/>
                <a:cs typeface="Helvetica" panose="020B0604020202020204" pitchFamily="34" charset="0"/>
              </a:rPr>
              <a:t>Q</a:t>
            </a:r>
            <a:r>
              <a:rPr lang="en-US" sz="1800" dirty="0" smtClean="0">
                <a:latin typeface="Helvetica" panose="020B0604020202020204" pitchFamily="34" charset="0"/>
                <a:cs typeface="Helvetica" panose="020B0604020202020204" pitchFamily="34" charset="0"/>
              </a:rPr>
              <a:t>uality </a:t>
            </a:r>
            <a:r>
              <a:rPr lang="en-US" sz="1800" dirty="0">
                <a:latin typeface="Helvetica" panose="020B0604020202020204" pitchFamily="34" charset="0"/>
                <a:cs typeface="Helvetica" panose="020B0604020202020204" pitchFamily="34" charset="0"/>
              </a:rPr>
              <a:t>of health care received by the general U.S. </a:t>
            </a:r>
            <a:r>
              <a:rPr lang="en-US" sz="1800" dirty="0" smtClean="0">
                <a:latin typeface="Helvetica" panose="020B0604020202020204" pitchFamily="34" charset="0"/>
                <a:cs typeface="Helvetica" panose="020B0604020202020204" pitchFamily="34" charset="0"/>
              </a:rPr>
              <a:t>population</a:t>
            </a:r>
          </a:p>
          <a:p>
            <a:pPr lvl="1"/>
            <a:r>
              <a:rPr lang="en-US" sz="1800" dirty="0">
                <a:latin typeface="Helvetica" panose="020B0604020202020204" pitchFamily="34" charset="0"/>
                <a:cs typeface="Helvetica" panose="020B0604020202020204" pitchFamily="34" charset="0"/>
              </a:rPr>
              <a:t>D</a:t>
            </a:r>
            <a:r>
              <a:rPr lang="en-US" sz="1800" dirty="0" smtClean="0">
                <a:latin typeface="Helvetica" panose="020B0604020202020204" pitchFamily="34" charset="0"/>
                <a:cs typeface="Helvetica" panose="020B0604020202020204" pitchFamily="34" charset="0"/>
              </a:rPr>
              <a:t>isparities </a:t>
            </a:r>
            <a:r>
              <a:rPr lang="en-US" sz="1800" dirty="0">
                <a:latin typeface="Helvetica" panose="020B0604020202020204" pitchFamily="34" charset="0"/>
                <a:cs typeface="Helvetica" panose="020B0604020202020204" pitchFamily="34" charset="0"/>
              </a:rPr>
              <a:t>in care experienced by different racial, ethnic, and socioeconomic </a:t>
            </a:r>
            <a:r>
              <a:rPr lang="en-US" sz="1800" dirty="0" smtClean="0">
                <a:latin typeface="Helvetica" panose="020B0604020202020204" pitchFamily="34" charset="0"/>
                <a:cs typeface="Helvetica" panose="020B0604020202020204" pitchFamily="34" charset="0"/>
              </a:rPr>
              <a:t>groups</a:t>
            </a:r>
          </a:p>
          <a:p>
            <a:r>
              <a:rPr lang="en-US" sz="1800" dirty="0" smtClean="0">
                <a:latin typeface="Helvetica" panose="020B0604020202020204" pitchFamily="34" charset="0"/>
                <a:cs typeface="Helvetica" panose="020B0604020202020204" pitchFamily="34" charset="0"/>
              </a:rPr>
              <a:t>Assesses </a:t>
            </a:r>
            <a:r>
              <a:rPr lang="en-US" sz="1800" dirty="0">
                <a:latin typeface="Helvetica" panose="020B0604020202020204" pitchFamily="34" charset="0"/>
                <a:cs typeface="Helvetica" panose="020B0604020202020204" pitchFamily="34" charset="0"/>
              </a:rPr>
              <a:t>the performance of our health system and </a:t>
            </a:r>
            <a:r>
              <a:rPr lang="en-US" sz="1800" dirty="0" smtClean="0">
                <a:latin typeface="Helvetica" panose="020B0604020202020204" pitchFamily="34" charset="0"/>
                <a:cs typeface="Helvetica" panose="020B0604020202020204" pitchFamily="34" charset="0"/>
              </a:rPr>
              <a:t>identifies </a:t>
            </a:r>
            <a:r>
              <a:rPr lang="en-US" sz="1800" dirty="0">
                <a:latin typeface="Helvetica" panose="020B0604020202020204" pitchFamily="34" charset="0"/>
                <a:cs typeface="Helvetica" panose="020B0604020202020204" pitchFamily="34" charset="0"/>
              </a:rPr>
              <a:t>areas of strengths and weaknesses </a:t>
            </a:r>
            <a:r>
              <a:rPr lang="en-US" sz="1800" dirty="0" smtClean="0">
                <a:latin typeface="Helvetica" panose="020B0604020202020204" pitchFamily="34" charset="0"/>
                <a:cs typeface="Helvetica" panose="020B0604020202020204" pitchFamily="34" charset="0"/>
              </a:rPr>
              <a:t>in: </a:t>
            </a:r>
          </a:p>
          <a:p>
            <a:pPr lvl="1"/>
            <a:r>
              <a:rPr lang="en-US" sz="1800" dirty="0" smtClean="0">
                <a:latin typeface="Helvetica" panose="020B0604020202020204" pitchFamily="34" charset="0"/>
                <a:cs typeface="Helvetica" panose="020B0604020202020204" pitchFamily="34" charset="0"/>
              </a:rPr>
              <a:t>Access </a:t>
            </a:r>
            <a:r>
              <a:rPr lang="en-US" sz="1800" dirty="0">
                <a:latin typeface="Helvetica" panose="020B0604020202020204" pitchFamily="34" charset="0"/>
                <a:cs typeface="Helvetica" panose="020B0604020202020204" pitchFamily="34" charset="0"/>
              </a:rPr>
              <a:t>to health </a:t>
            </a:r>
            <a:r>
              <a:rPr lang="en-US" sz="1800" dirty="0" smtClean="0">
                <a:latin typeface="Helvetica" panose="020B0604020202020204" pitchFamily="34" charset="0"/>
                <a:cs typeface="Helvetica" panose="020B0604020202020204" pitchFamily="34" charset="0"/>
              </a:rPr>
              <a:t>care</a:t>
            </a:r>
          </a:p>
          <a:p>
            <a:pPr lvl="1"/>
            <a:r>
              <a:rPr lang="en-US" sz="1800" dirty="0">
                <a:latin typeface="Helvetica" panose="020B0604020202020204" pitchFamily="34" charset="0"/>
                <a:cs typeface="Helvetica" panose="020B0604020202020204" pitchFamily="34" charset="0"/>
              </a:rPr>
              <a:t>Q</a:t>
            </a:r>
            <a:r>
              <a:rPr lang="en-US" sz="1800" dirty="0" smtClean="0">
                <a:latin typeface="Helvetica" panose="020B0604020202020204" pitchFamily="34" charset="0"/>
                <a:cs typeface="Helvetica" panose="020B0604020202020204" pitchFamily="34" charset="0"/>
              </a:rPr>
              <a:t>uality </a:t>
            </a:r>
            <a:r>
              <a:rPr lang="en-US" sz="1800" dirty="0">
                <a:latin typeface="Helvetica" panose="020B0604020202020204" pitchFamily="34" charset="0"/>
                <a:cs typeface="Helvetica" panose="020B0604020202020204" pitchFamily="34" charset="0"/>
              </a:rPr>
              <a:t>of health </a:t>
            </a:r>
            <a:r>
              <a:rPr lang="en-US" sz="1800" dirty="0" smtClean="0">
                <a:latin typeface="Helvetica" panose="020B0604020202020204" pitchFamily="34" charset="0"/>
                <a:cs typeface="Helvetica" panose="020B0604020202020204" pitchFamily="34" charset="0"/>
              </a:rPr>
              <a:t>care</a:t>
            </a:r>
          </a:p>
          <a:p>
            <a:r>
              <a:rPr lang="en-US" sz="1800" dirty="0" smtClean="0">
                <a:latin typeface="Helvetica" panose="020B0604020202020204" pitchFamily="34" charset="0"/>
                <a:cs typeface="Helvetica" panose="020B0604020202020204" pitchFamily="34" charset="0"/>
              </a:rPr>
              <a:t>Submitted </a:t>
            </a:r>
            <a:r>
              <a:rPr lang="en-US" sz="1800" dirty="0">
                <a:latin typeface="Helvetica" panose="020B0604020202020204" pitchFamily="34" charset="0"/>
                <a:cs typeface="Helvetica" panose="020B0604020202020204" pitchFamily="34" charset="0"/>
              </a:rPr>
              <a:t>on behalf of the Secretary of Health and Human Services</a:t>
            </a:r>
            <a:r>
              <a:rPr lang="en-US" dirty="0"/>
              <a:t> </a:t>
            </a:r>
            <a:endParaRPr lang="en-US" dirty="0" smtClean="0"/>
          </a:p>
        </p:txBody>
      </p:sp>
      <p:sp>
        <p:nvSpPr>
          <p:cNvPr id="6" name="Slide Number Placeholder 5"/>
          <p:cNvSpPr>
            <a:spLocks noGrp="1"/>
          </p:cNvSpPr>
          <p:nvPr>
            <p:ph type="sldNum" sz="quarter" idx="12"/>
          </p:nvPr>
        </p:nvSpPr>
        <p:spPr>
          <a:xfrm>
            <a:off x="7924800" y="6400800"/>
            <a:ext cx="2133600" cy="365125"/>
          </a:xfrm>
        </p:spPr>
        <p:txBody>
          <a:bodyPr/>
          <a:lstStyle/>
          <a:p>
            <a:fld id="{68EC7669-6A74-CE44-92EA-244AF84130AB}"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8163885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Brief QDR Timeline</a:t>
            </a:r>
            <a:endParaRPr lang="en-US" sz="2400" dirty="0"/>
          </a:p>
        </p:txBody>
      </p:sp>
      <p:pic>
        <p:nvPicPr>
          <p:cNvPr id="11" name="Picture 10" descr="Timeline of major events in the development of the National Healthcare Quality and Disparities Reports. AHRQ reauthorization in 1999 called for QDR. First reports released in 2003. State Snapshots released in 2005. Hospice Care released in 2006. Lifestyle modification in 2009. Integrated highlights and care coordination in 2010. LGBT in 2011. Integrated Web site in 2013. Integrated QDR, NQS Priorities, Chartbooks in 2015. Smaller timeline of 2016 Chartbook releases. &#10;"/>
          <p:cNvPicPr>
            <a:picLocks noChangeAspect="1"/>
          </p:cNvPicPr>
          <p:nvPr/>
        </p:nvPicPr>
        <p:blipFill>
          <a:blip r:embed="rId3"/>
          <a:stretch>
            <a:fillRect/>
          </a:stretch>
        </p:blipFill>
        <p:spPr>
          <a:xfrm>
            <a:off x="80088" y="1107930"/>
            <a:ext cx="8983824" cy="5610497"/>
          </a:xfrm>
          <a:prstGeom prst="rect">
            <a:avLst/>
          </a:prstGeom>
        </p:spPr>
      </p:pic>
      <p:sp>
        <p:nvSpPr>
          <p:cNvPr id="5" name="Slide Number Placeholder 4"/>
          <p:cNvSpPr>
            <a:spLocks noGrp="1"/>
          </p:cNvSpPr>
          <p:nvPr>
            <p:ph type="sldNum" sz="quarter" idx="12"/>
          </p:nvPr>
        </p:nvSpPr>
        <p:spPr>
          <a:xfrm>
            <a:off x="8001000" y="6353302"/>
            <a:ext cx="2133600" cy="365125"/>
          </a:xfrm>
        </p:spPr>
        <p:txBody>
          <a:bodyPr/>
          <a:lstStyle/>
          <a:p>
            <a:fld id="{68EC7669-6A74-CE44-92EA-244AF84130AB}"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3640535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72646" y="304049"/>
            <a:ext cx="7391400" cy="868362"/>
          </a:xfrm>
        </p:spPr>
        <p:txBody>
          <a:bodyPr>
            <a:normAutofit/>
          </a:bodyPr>
          <a:lstStyle/>
          <a:p>
            <a:r>
              <a:rPr lang="en-US" sz="2400" dirty="0" smtClean="0"/>
              <a:t>QDR Role as a Resource in Improving Care</a:t>
            </a:r>
            <a:endParaRPr lang="en-US" sz="2400" dirty="0"/>
          </a:p>
        </p:txBody>
      </p:sp>
      <p:pic>
        <p:nvPicPr>
          <p:cNvPr id="3" name="Picture 2" descr="NQS, AHRQ, Implementation Resources"/>
          <p:cNvPicPr>
            <a:picLocks noChangeAspect="1"/>
          </p:cNvPicPr>
          <p:nvPr/>
        </p:nvPicPr>
        <p:blipFill>
          <a:blip r:embed="rId3"/>
          <a:stretch>
            <a:fillRect/>
          </a:stretch>
        </p:blipFill>
        <p:spPr>
          <a:xfrm>
            <a:off x="207006" y="1172411"/>
            <a:ext cx="4444369" cy="4474852"/>
          </a:xfrm>
          <a:prstGeom prst="rect">
            <a:avLst/>
          </a:prstGeom>
        </p:spPr>
      </p:pic>
      <p:sp>
        <p:nvSpPr>
          <p:cNvPr id="15" name="Content Placeholder 14"/>
          <p:cNvSpPr>
            <a:spLocks noGrp="1"/>
          </p:cNvSpPr>
          <p:nvPr>
            <p:ph idx="4294967295"/>
          </p:nvPr>
        </p:nvSpPr>
        <p:spPr>
          <a:xfrm>
            <a:off x="4651375" y="1143000"/>
            <a:ext cx="4492625" cy="5486400"/>
          </a:xfrm>
        </p:spPr>
        <p:txBody>
          <a:bodyPr>
            <a:normAutofit/>
          </a:bodyPr>
          <a:lstStyle/>
          <a:p>
            <a:pPr>
              <a:lnSpc>
                <a:spcPct val="120000"/>
              </a:lnSpc>
            </a:pPr>
            <a:r>
              <a:rPr lang="en-US" sz="1800" dirty="0" smtClean="0">
                <a:latin typeface="Helvetica" panose="020B0604020202020204" pitchFamily="34" charset="0"/>
                <a:cs typeface="Helvetica" panose="020B0604020202020204" pitchFamily="34" charset="0"/>
              </a:rPr>
              <a:t>NQS: Sets national priorities for health care quality improvement </a:t>
            </a:r>
          </a:p>
          <a:p>
            <a:pPr>
              <a:lnSpc>
                <a:spcPct val="120000"/>
              </a:lnSpc>
            </a:pPr>
            <a:endParaRPr lang="en-US" sz="1800" dirty="0" smtClean="0">
              <a:latin typeface="Helvetica" panose="020B0604020202020204" pitchFamily="34" charset="0"/>
              <a:cs typeface="Helvetica" panose="020B0604020202020204" pitchFamily="34" charset="0"/>
            </a:endParaRPr>
          </a:p>
          <a:p>
            <a:pPr>
              <a:lnSpc>
                <a:spcPct val="120000"/>
              </a:lnSpc>
            </a:pPr>
            <a:r>
              <a:rPr lang="en-US" sz="1800" dirty="0" smtClean="0">
                <a:latin typeface="Helvetica" panose="020B0604020202020204" pitchFamily="34" charset="0"/>
                <a:cs typeface="Helvetica" panose="020B0604020202020204" pitchFamily="34" charset="0"/>
              </a:rPr>
              <a:t>QDR: Tracks quality, access, and disparities along NQS priorities at national &amp; State levels</a:t>
            </a:r>
          </a:p>
          <a:p>
            <a:pPr>
              <a:lnSpc>
                <a:spcPct val="120000"/>
              </a:lnSpc>
            </a:pPr>
            <a:endParaRPr lang="en-US" sz="1800" dirty="0" smtClean="0">
              <a:latin typeface="Helvetica" panose="020B0604020202020204" pitchFamily="34" charset="0"/>
              <a:cs typeface="Helvetica" panose="020B0604020202020204" pitchFamily="34" charset="0"/>
            </a:endParaRPr>
          </a:p>
          <a:p>
            <a:pPr>
              <a:lnSpc>
                <a:spcPct val="120000"/>
              </a:lnSpc>
            </a:pPr>
            <a:r>
              <a:rPr lang="en-US" sz="1800" dirty="0" smtClean="0">
                <a:latin typeface="Helvetica" panose="020B0604020202020204" pitchFamily="34" charset="0"/>
                <a:cs typeface="Helvetica" panose="020B0604020202020204" pitchFamily="34" charset="0"/>
              </a:rPr>
              <a:t>Implementation Resources: Support work to improve quality and reduce disparities</a:t>
            </a:r>
          </a:p>
        </p:txBody>
      </p:sp>
      <p:sp>
        <p:nvSpPr>
          <p:cNvPr id="6" name="Slide Number Placeholder 5"/>
          <p:cNvSpPr>
            <a:spLocks noGrp="1"/>
          </p:cNvSpPr>
          <p:nvPr>
            <p:ph type="sldNum" sz="quarter" idx="12"/>
          </p:nvPr>
        </p:nvSpPr>
        <p:spPr>
          <a:xfrm>
            <a:off x="8001000" y="6356350"/>
            <a:ext cx="2133600" cy="365125"/>
          </a:xfrm>
        </p:spPr>
        <p:txBody>
          <a:bodyPr/>
          <a:lstStyle/>
          <a:p>
            <a:fld id="{68EC7669-6A74-CE44-92EA-244AF84130AB}"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0739167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itle 78"/>
          <p:cNvSpPr>
            <a:spLocks noGrp="1"/>
          </p:cNvSpPr>
          <p:nvPr>
            <p:ph type="title"/>
          </p:nvPr>
        </p:nvSpPr>
        <p:spPr/>
        <p:txBody>
          <a:bodyPr>
            <a:noAutofit/>
          </a:bodyPr>
          <a:lstStyle/>
          <a:p>
            <a:r>
              <a:rPr lang="en-US" sz="2400" smtClean="0"/>
              <a:t>Quality of health care improved through 2013, but the pace of measure improvement varied by NQS Priority </a:t>
            </a:r>
            <a:endParaRPr lang="en-US" sz="2400" dirty="0"/>
          </a:p>
        </p:txBody>
      </p:sp>
      <p:graphicFrame>
        <p:nvGraphicFramePr>
          <p:cNvPr id="6" name="Object 3" descr="Graph representing improvement in health care quality measures through 2013, with measures broken out by NQS priority area. Across a broad spectrum of measures of health care quality, 60% showed improvement (green bars). Almost all measures of Person-Centered Care improved. About half of measures of Effective Treatment, Healthy Living, and Patient Safety improved.There are insufficient numbers of reliable measures of Care Affordability to summarize in this way."/>
          <p:cNvGraphicFramePr>
            <a:graphicFrameLocks/>
          </p:cNvGraphicFramePr>
          <p:nvPr>
            <p:extLst>
              <p:ext uri="{D42A27DB-BD31-4B8C-83A1-F6EECF244321}">
                <p14:modId xmlns:p14="http://schemas.microsoft.com/office/powerpoint/2010/main" val="283084698"/>
              </p:ext>
            </p:extLst>
          </p:nvPr>
        </p:nvGraphicFramePr>
        <p:xfrm>
          <a:off x="349250" y="1456748"/>
          <a:ext cx="8445500" cy="52578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2209800" y="6019800"/>
            <a:ext cx="6781800" cy="523220"/>
          </a:xfrm>
          <a:prstGeom prst="rect">
            <a:avLst/>
          </a:prstGeom>
        </p:spPr>
        <p:txBody>
          <a:bodyPr wrap="square">
            <a:spAutoFit/>
          </a:bodyPr>
          <a:lstStyle/>
          <a:p>
            <a:pPr marL="11614" marR="596387">
              <a:tabLst>
                <a:tab pos="220088" algn="l"/>
              </a:tabLst>
            </a:pPr>
            <a:r>
              <a:rPr lang="en-US" sz="1400" dirty="0">
                <a:latin typeface="+mj-lt"/>
                <a:cs typeface="Times New Roman" panose="02020603050405020304" pitchFamily="18" charset="0"/>
              </a:rPr>
              <a:t>Th</a:t>
            </a:r>
            <a:r>
              <a:rPr lang="en-US" sz="1400" spc="-9" dirty="0">
                <a:latin typeface="+mj-lt"/>
                <a:cs typeface="Times New Roman" panose="02020603050405020304" pitchFamily="18" charset="0"/>
              </a:rPr>
              <a:t>e</a:t>
            </a:r>
            <a:r>
              <a:rPr lang="en-US" sz="1400" dirty="0">
                <a:latin typeface="+mj-lt"/>
                <a:cs typeface="Times New Roman" panose="02020603050405020304" pitchFamily="18" charset="0"/>
              </a:rPr>
              <a:t>re </a:t>
            </a:r>
            <a:r>
              <a:rPr lang="en-US" sz="1400" spc="-5" dirty="0">
                <a:latin typeface="+mj-lt"/>
                <a:cs typeface="Times New Roman" panose="02020603050405020304" pitchFamily="18" charset="0"/>
              </a:rPr>
              <a:t>a</a:t>
            </a:r>
            <a:r>
              <a:rPr lang="en-US" sz="1400" dirty="0">
                <a:latin typeface="+mj-lt"/>
                <a:cs typeface="Times New Roman" panose="02020603050405020304" pitchFamily="18" charset="0"/>
              </a:rPr>
              <a:t>re</a:t>
            </a:r>
            <a:r>
              <a:rPr lang="en-US" sz="1400" spc="-9" dirty="0">
                <a:latin typeface="+mj-lt"/>
                <a:cs typeface="Times New Roman" panose="02020603050405020304" pitchFamily="18" charset="0"/>
              </a:rPr>
              <a:t> </a:t>
            </a:r>
            <a:r>
              <a:rPr lang="en-US" sz="1400" dirty="0">
                <a:latin typeface="+mj-lt"/>
                <a:cs typeface="Times New Roman" panose="02020603050405020304" pitchFamily="18" charset="0"/>
              </a:rPr>
              <a:t>insu</a:t>
            </a:r>
            <a:r>
              <a:rPr lang="en-US" sz="1400" spc="9" dirty="0">
                <a:latin typeface="+mj-lt"/>
                <a:cs typeface="Times New Roman" panose="02020603050405020304" pitchFamily="18" charset="0"/>
              </a:rPr>
              <a:t>f</a:t>
            </a:r>
            <a:r>
              <a:rPr lang="en-US" sz="1400" dirty="0">
                <a:latin typeface="+mj-lt"/>
                <a:cs typeface="Times New Roman" panose="02020603050405020304" pitchFamily="18" charset="0"/>
              </a:rPr>
              <a:t>fi</a:t>
            </a:r>
            <a:r>
              <a:rPr lang="en-US" sz="1400" spc="-9" dirty="0">
                <a:latin typeface="+mj-lt"/>
                <a:cs typeface="Times New Roman" panose="02020603050405020304" pitchFamily="18" charset="0"/>
              </a:rPr>
              <a:t>c</a:t>
            </a:r>
            <a:r>
              <a:rPr lang="en-US" sz="1400" dirty="0">
                <a:latin typeface="+mj-lt"/>
                <a:cs typeface="Times New Roman" panose="02020603050405020304" pitchFamily="18" charset="0"/>
              </a:rPr>
              <a:t>ient n</a:t>
            </a:r>
            <a:r>
              <a:rPr lang="en-US" sz="1400" spc="9" dirty="0">
                <a:latin typeface="+mj-lt"/>
                <a:cs typeface="Times New Roman" panose="02020603050405020304" pitchFamily="18" charset="0"/>
              </a:rPr>
              <a:t>u</a:t>
            </a:r>
            <a:r>
              <a:rPr lang="en-US" sz="1400" dirty="0">
                <a:latin typeface="+mj-lt"/>
                <a:cs typeface="Times New Roman" panose="02020603050405020304" pitchFamily="18" charset="0"/>
              </a:rPr>
              <a:t>mbe</a:t>
            </a:r>
            <a:r>
              <a:rPr lang="en-US" sz="1400" spc="-9" dirty="0">
                <a:latin typeface="+mj-lt"/>
                <a:cs typeface="Times New Roman" panose="02020603050405020304" pitchFamily="18" charset="0"/>
              </a:rPr>
              <a:t>r</a:t>
            </a:r>
            <a:r>
              <a:rPr lang="en-US" sz="1400" dirty="0">
                <a:latin typeface="+mj-lt"/>
                <a:cs typeface="Times New Roman" panose="02020603050405020304" pitchFamily="18" charset="0"/>
              </a:rPr>
              <a:t>s of </a:t>
            </a:r>
            <a:r>
              <a:rPr lang="en-US" sz="1400" spc="-9" dirty="0">
                <a:latin typeface="+mj-lt"/>
                <a:cs typeface="Times New Roman" panose="02020603050405020304" pitchFamily="18" charset="0"/>
              </a:rPr>
              <a:t>r</a:t>
            </a:r>
            <a:r>
              <a:rPr lang="en-US" sz="1400" spc="-5" dirty="0">
                <a:latin typeface="+mj-lt"/>
                <a:cs typeface="Times New Roman" panose="02020603050405020304" pitchFamily="18" charset="0"/>
              </a:rPr>
              <a:t>e</a:t>
            </a:r>
            <a:r>
              <a:rPr lang="en-US" sz="1400" dirty="0">
                <a:latin typeface="+mj-lt"/>
                <a:cs typeface="Times New Roman" panose="02020603050405020304" pitchFamily="18" charset="0"/>
              </a:rPr>
              <a:t>li</a:t>
            </a:r>
            <a:r>
              <a:rPr lang="en-US" sz="1400" spc="-5" dirty="0">
                <a:latin typeface="+mj-lt"/>
                <a:cs typeface="Times New Roman" panose="02020603050405020304" pitchFamily="18" charset="0"/>
              </a:rPr>
              <a:t>a</a:t>
            </a:r>
            <a:r>
              <a:rPr lang="en-US" sz="1400" dirty="0">
                <a:latin typeface="+mj-lt"/>
                <a:cs typeface="Times New Roman" panose="02020603050405020304" pitchFamily="18" charset="0"/>
              </a:rPr>
              <a:t>b</a:t>
            </a:r>
            <a:r>
              <a:rPr lang="en-US" sz="1400" spc="9" dirty="0">
                <a:latin typeface="+mj-lt"/>
                <a:cs typeface="Times New Roman" panose="02020603050405020304" pitchFamily="18" charset="0"/>
              </a:rPr>
              <a:t>l</a:t>
            </a:r>
            <a:r>
              <a:rPr lang="en-US" sz="1400" dirty="0">
                <a:latin typeface="+mj-lt"/>
                <a:cs typeface="Times New Roman" panose="02020603050405020304" pitchFamily="18" charset="0"/>
              </a:rPr>
              <a:t>e</a:t>
            </a:r>
            <a:r>
              <a:rPr lang="en-US" sz="1400" spc="-5" dirty="0">
                <a:latin typeface="+mj-lt"/>
                <a:cs typeface="Times New Roman" panose="02020603050405020304" pitchFamily="18" charset="0"/>
              </a:rPr>
              <a:t> </a:t>
            </a:r>
            <a:r>
              <a:rPr lang="en-US" sz="1400" dirty="0" smtClean="0">
                <a:latin typeface="+mj-lt"/>
                <a:cs typeface="Times New Roman" panose="02020603050405020304" pitchFamily="18" charset="0"/>
              </a:rPr>
              <a:t>me</a:t>
            </a:r>
            <a:r>
              <a:rPr lang="en-US" sz="1400" spc="-9" dirty="0" smtClean="0">
                <a:latin typeface="+mj-lt"/>
                <a:cs typeface="Times New Roman" panose="02020603050405020304" pitchFamily="18" charset="0"/>
              </a:rPr>
              <a:t>a</a:t>
            </a:r>
            <a:r>
              <a:rPr lang="en-US" sz="1400" dirty="0" smtClean="0">
                <a:latin typeface="+mj-lt"/>
                <a:cs typeface="Times New Roman" panose="02020603050405020304" pitchFamily="18" charset="0"/>
              </a:rPr>
              <a:t>su</a:t>
            </a:r>
            <a:r>
              <a:rPr lang="en-US" sz="1400" spc="5" dirty="0" smtClean="0">
                <a:latin typeface="+mj-lt"/>
                <a:cs typeface="Times New Roman" panose="02020603050405020304" pitchFamily="18" charset="0"/>
              </a:rPr>
              <a:t>r</a:t>
            </a:r>
            <a:r>
              <a:rPr lang="en-US" sz="1400" spc="-5" dirty="0" smtClean="0">
                <a:latin typeface="+mj-lt"/>
                <a:cs typeface="Times New Roman" panose="02020603050405020304" pitchFamily="18" charset="0"/>
              </a:rPr>
              <a:t>es of </a:t>
            </a:r>
            <a:r>
              <a:rPr lang="en-US" sz="1400" dirty="0" smtClean="0">
                <a:latin typeface="+mj-lt"/>
                <a:cs typeface="Times New Roman" panose="02020603050405020304" pitchFamily="18" charset="0"/>
              </a:rPr>
              <a:t>C</a:t>
            </a:r>
            <a:r>
              <a:rPr lang="en-US" sz="1400" spc="-5" dirty="0" smtClean="0">
                <a:latin typeface="+mj-lt"/>
                <a:cs typeface="Times New Roman" panose="02020603050405020304" pitchFamily="18" charset="0"/>
              </a:rPr>
              <a:t>a</a:t>
            </a:r>
            <a:r>
              <a:rPr lang="en-US" sz="1400" dirty="0" smtClean="0">
                <a:latin typeface="+mj-lt"/>
                <a:cs typeface="Times New Roman" panose="02020603050405020304" pitchFamily="18" charset="0"/>
              </a:rPr>
              <a:t>re </a:t>
            </a:r>
            <a:r>
              <a:rPr lang="en-US" sz="1400" dirty="0">
                <a:latin typeface="+mj-lt"/>
                <a:cs typeface="Times New Roman" panose="02020603050405020304" pitchFamily="18" charset="0"/>
              </a:rPr>
              <a:t>A</a:t>
            </a:r>
            <a:r>
              <a:rPr lang="en-US" sz="1400" spc="-9" dirty="0">
                <a:latin typeface="+mj-lt"/>
                <a:cs typeface="Times New Roman" panose="02020603050405020304" pitchFamily="18" charset="0"/>
              </a:rPr>
              <a:t>f</a:t>
            </a:r>
            <a:r>
              <a:rPr lang="en-US" sz="1400" dirty="0">
                <a:latin typeface="+mj-lt"/>
                <a:cs typeface="Times New Roman" panose="02020603050405020304" pitchFamily="18" charset="0"/>
              </a:rPr>
              <a:t>fo</a:t>
            </a:r>
            <a:r>
              <a:rPr lang="en-US" sz="1400" spc="-9" dirty="0">
                <a:latin typeface="+mj-lt"/>
                <a:cs typeface="Times New Roman" panose="02020603050405020304" pitchFamily="18" charset="0"/>
              </a:rPr>
              <a:t>r</a:t>
            </a:r>
            <a:r>
              <a:rPr lang="en-US" sz="1400" spc="9" dirty="0">
                <a:latin typeface="+mj-lt"/>
                <a:cs typeface="Times New Roman" panose="02020603050405020304" pitchFamily="18" charset="0"/>
              </a:rPr>
              <a:t>d</a:t>
            </a:r>
            <a:r>
              <a:rPr lang="en-US" sz="1400" spc="-5" dirty="0">
                <a:latin typeface="+mj-lt"/>
                <a:cs typeface="Times New Roman" panose="02020603050405020304" pitchFamily="18" charset="0"/>
              </a:rPr>
              <a:t>a</a:t>
            </a:r>
            <a:r>
              <a:rPr lang="en-US" sz="1400" dirty="0">
                <a:latin typeface="+mj-lt"/>
                <a:cs typeface="Times New Roman" panose="02020603050405020304" pitchFamily="18" charset="0"/>
              </a:rPr>
              <a:t>bili</a:t>
            </a:r>
            <a:r>
              <a:rPr lang="en-US" sz="1400" spc="14" dirty="0">
                <a:latin typeface="+mj-lt"/>
                <a:cs typeface="Times New Roman" panose="02020603050405020304" pitchFamily="18" charset="0"/>
              </a:rPr>
              <a:t>t</a:t>
            </a:r>
            <a:r>
              <a:rPr lang="en-US" sz="1400" dirty="0">
                <a:latin typeface="+mj-lt"/>
                <a:cs typeface="Times New Roman" panose="02020603050405020304" pitchFamily="18" charset="0"/>
              </a:rPr>
              <a:t>y</a:t>
            </a:r>
            <a:r>
              <a:rPr lang="en-US" sz="1400" spc="-23" dirty="0">
                <a:latin typeface="+mj-lt"/>
                <a:cs typeface="Times New Roman" panose="02020603050405020304" pitchFamily="18" charset="0"/>
              </a:rPr>
              <a:t> </a:t>
            </a:r>
            <a:r>
              <a:rPr lang="en-US" sz="1400" dirty="0">
                <a:latin typeface="+mj-lt"/>
                <a:cs typeface="Times New Roman" panose="02020603050405020304" pitchFamily="18" charset="0"/>
              </a:rPr>
              <a:t>to summ</a:t>
            </a:r>
            <a:r>
              <a:rPr lang="en-US" sz="1400" spc="-5" dirty="0">
                <a:latin typeface="+mj-lt"/>
                <a:cs typeface="Times New Roman" panose="02020603050405020304" pitchFamily="18" charset="0"/>
              </a:rPr>
              <a:t>a</a:t>
            </a:r>
            <a:r>
              <a:rPr lang="en-US" sz="1400" dirty="0">
                <a:latin typeface="+mj-lt"/>
                <a:cs typeface="Times New Roman" panose="02020603050405020304" pitchFamily="18" charset="0"/>
              </a:rPr>
              <a:t>rize</a:t>
            </a:r>
            <a:r>
              <a:rPr lang="en-US" sz="1400" spc="-5" dirty="0">
                <a:latin typeface="+mj-lt"/>
                <a:cs typeface="Times New Roman" panose="02020603050405020304" pitchFamily="18" charset="0"/>
              </a:rPr>
              <a:t> </a:t>
            </a:r>
            <a:r>
              <a:rPr lang="en-US" sz="1400" dirty="0">
                <a:latin typeface="+mj-lt"/>
                <a:cs typeface="Times New Roman" panose="02020603050405020304" pitchFamily="18" charset="0"/>
              </a:rPr>
              <a:t>in this w</a:t>
            </a:r>
            <a:r>
              <a:rPr lang="en-US" sz="1400" spc="5" dirty="0">
                <a:latin typeface="+mj-lt"/>
                <a:cs typeface="Times New Roman" panose="02020603050405020304" pitchFamily="18" charset="0"/>
              </a:rPr>
              <a:t>a</a:t>
            </a:r>
            <a:r>
              <a:rPr lang="en-US" sz="1400" spc="-18" dirty="0">
                <a:latin typeface="+mj-lt"/>
                <a:cs typeface="Times New Roman" panose="02020603050405020304" pitchFamily="18" charset="0"/>
              </a:rPr>
              <a:t>y</a:t>
            </a:r>
            <a:r>
              <a:rPr lang="en-US" sz="1400" dirty="0">
                <a:latin typeface="+mj-lt"/>
                <a:cs typeface="Times New Roman" panose="02020603050405020304" pitchFamily="18" charset="0"/>
              </a:rPr>
              <a:t>.</a:t>
            </a:r>
          </a:p>
        </p:txBody>
      </p:sp>
      <p:sp>
        <p:nvSpPr>
          <p:cNvPr id="4" name="Slide Number Placeholder 3"/>
          <p:cNvSpPr>
            <a:spLocks noGrp="1"/>
          </p:cNvSpPr>
          <p:nvPr>
            <p:ph type="sldNum" sz="quarter" idx="12"/>
          </p:nvPr>
        </p:nvSpPr>
        <p:spPr>
          <a:xfrm>
            <a:off x="7848600" y="6356350"/>
            <a:ext cx="2133600" cy="365125"/>
          </a:xfrm>
        </p:spPr>
        <p:txBody>
          <a:bodyPr/>
          <a:lstStyle/>
          <a:p>
            <a:fld id="{68EC7669-6A74-CE44-92EA-244AF84130AB}"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883129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2015 </a:t>
            </a:r>
            <a:r>
              <a:rPr lang="en-US" sz="2400" dirty="0"/>
              <a:t>QDR: </a:t>
            </a:r>
            <a:r>
              <a:rPr lang="en-US" sz="2400" dirty="0" smtClean="0"/>
              <a:t>Improvements in rates of uninsurance continue for all ages through 2015</a:t>
            </a:r>
            <a:endParaRPr lang="en-US" sz="2400" dirty="0"/>
          </a:p>
        </p:txBody>
      </p:sp>
      <p:graphicFrame>
        <p:nvGraphicFramePr>
          <p:cNvPr id="5" name="Chart 4" descr="Graph displaying the rate of change in the national uninsurance rate, by age group, through 2015. Age groups represented are 0-17 years old, 18-29 years old, and 30-64 years old, as well as a national total that combines all age groups. The uninsurance rate has declined for all age groups since the first quarter of 2010.  &#10;"/>
          <p:cNvGraphicFramePr/>
          <p:nvPr>
            <p:extLst>
              <p:ext uri="{D42A27DB-BD31-4B8C-83A1-F6EECF244321}">
                <p14:modId xmlns:p14="http://schemas.microsoft.com/office/powerpoint/2010/main" val="3942694193"/>
              </p:ext>
            </p:extLst>
          </p:nvPr>
        </p:nvGraphicFramePr>
        <p:xfrm>
          <a:off x="228600" y="1476962"/>
          <a:ext cx="8686800" cy="4747736"/>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2215019" y="6019800"/>
            <a:ext cx="6319381" cy="738664"/>
          </a:xfrm>
          <a:prstGeom prst="rect">
            <a:avLst/>
          </a:prstGeom>
        </p:spPr>
        <p:txBody>
          <a:bodyPr wrap="square">
            <a:spAutoFit/>
          </a:bodyPr>
          <a:lstStyle/>
          <a:p>
            <a:r>
              <a:rPr lang="en-US" sz="1400" b="1" dirty="0" smtClean="0"/>
              <a:t>Data </a:t>
            </a:r>
            <a:r>
              <a:rPr lang="en-US" sz="1400" b="1" dirty="0"/>
              <a:t>Source:  </a:t>
            </a:r>
            <a:r>
              <a:rPr lang="en-US" sz="1400" dirty="0"/>
              <a:t>Centers for Disease Control and Prevention, National Center for Health </a:t>
            </a:r>
            <a:r>
              <a:rPr lang="en-US" sz="1400" dirty="0" smtClean="0"/>
              <a:t>Statistics, National </a:t>
            </a:r>
            <a:r>
              <a:rPr lang="en-US" sz="1400" dirty="0"/>
              <a:t>Health Interview Survey, 2010 </a:t>
            </a:r>
            <a:r>
              <a:rPr lang="en-US" sz="1400" dirty="0" smtClean="0"/>
              <a:t>-2015, </a:t>
            </a:r>
            <a:r>
              <a:rPr lang="en-US" sz="1400" dirty="0"/>
              <a:t>Family Core Component.</a:t>
            </a:r>
          </a:p>
          <a:p>
            <a:r>
              <a:rPr lang="en-US" sz="1400" b="1" dirty="0"/>
              <a:t>Note:</a:t>
            </a:r>
            <a:r>
              <a:rPr lang="en-US" sz="1400" dirty="0"/>
              <a:t> For this measure, lower rates are better. </a:t>
            </a:r>
          </a:p>
        </p:txBody>
      </p:sp>
      <p:sp>
        <p:nvSpPr>
          <p:cNvPr id="7" name="Slide Number Placeholder 6"/>
          <p:cNvSpPr>
            <a:spLocks noGrp="1"/>
          </p:cNvSpPr>
          <p:nvPr>
            <p:ph type="sldNum" sz="quarter" idx="12"/>
          </p:nvPr>
        </p:nvSpPr>
        <p:spPr>
          <a:xfrm>
            <a:off x="7848600" y="6356350"/>
            <a:ext cx="2133600" cy="365125"/>
          </a:xfrm>
        </p:spPr>
        <p:txBody>
          <a:bodyPr/>
          <a:lstStyle/>
          <a:p>
            <a:fld id="{68EC7669-6A74-CE44-92EA-244AF84130AB}"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21950131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b="0" dirty="0" smtClean="0">
                <a:latin typeface="Helvetica" pitchFamily="34" charset="0"/>
                <a:cs typeface="Helvetica" pitchFamily="34" charset="0"/>
              </a:rPr>
              <a:t>Housekeeping</a:t>
            </a:r>
            <a:endParaRPr lang="en-US" sz="2400" b="0" dirty="0">
              <a:latin typeface="Helvetica" pitchFamily="34" charset="0"/>
              <a:cs typeface="Helvetica" pitchFamily="34" charset="0"/>
            </a:endParaRPr>
          </a:p>
        </p:txBody>
      </p:sp>
      <p:sp>
        <p:nvSpPr>
          <p:cNvPr id="5" name="Content Placeholder 1"/>
          <p:cNvSpPr>
            <a:spLocks noGrp="1"/>
          </p:cNvSpPr>
          <p:nvPr>
            <p:ph idx="1"/>
          </p:nvPr>
        </p:nvSpPr>
        <p:spPr>
          <a:xfrm>
            <a:off x="415925" y="1227138"/>
            <a:ext cx="4079875" cy="4411662"/>
          </a:xfrm>
        </p:spPr>
        <p:txBody>
          <a:bodyPr>
            <a:noAutofit/>
          </a:bodyPr>
          <a:lstStyle/>
          <a:p>
            <a:pPr>
              <a:spcBef>
                <a:spcPts val="0"/>
              </a:spcBef>
            </a:pPr>
            <a:r>
              <a:rPr lang="en-US" sz="1800" dirty="0" smtClean="0">
                <a:latin typeface="Helvetica" pitchFamily="34" charset="0"/>
                <a:cs typeface="Helvetica" pitchFamily="34" charset="0"/>
              </a:rPr>
              <a:t>Submit technical questions</a:t>
            </a:r>
            <a:br>
              <a:rPr lang="en-US" sz="1800" dirty="0" smtClean="0">
                <a:latin typeface="Helvetica" pitchFamily="34" charset="0"/>
                <a:cs typeface="Helvetica" pitchFamily="34" charset="0"/>
              </a:rPr>
            </a:br>
            <a:r>
              <a:rPr lang="en-US" sz="1800" dirty="0" smtClean="0">
                <a:latin typeface="Helvetica" pitchFamily="34" charset="0"/>
                <a:cs typeface="Helvetica" pitchFamily="34" charset="0"/>
              </a:rPr>
              <a:t> via chat</a:t>
            </a:r>
          </a:p>
          <a:p>
            <a:pPr>
              <a:spcBef>
                <a:spcPts val="0"/>
              </a:spcBef>
            </a:pPr>
            <a:r>
              <a:rPr lang="en-US" sz="1800" dirty="0" smtClean="0">
                <a:latin typeface="Helvetica" pitchFamily="34" charset="0"/>
                <a:cs typeface="Helvetica" pitchFamily="34" charset="0"/>
              </a:rPr>
              <a:t>If </a:t>
            </a:r>
            <a:r>
              <a:rPr lang="en-US" sz="1800" dirty="0">
                <a:latin typeface="Helvetica" pitchFamily="34" charset="0"/>
                <a:cs typeface="Helvetica" pitchFamily="34" charset="0"/>
              </a:rPr>
              <a:t>you lose your </a:t>
            </a:r>
            <a:r>
              <a:rPr lang="en-US" sz="1800" dirty="0" smtClean="0">
                <a:latin typeface="Helvetica" pitchFamily="34" charset="0"/>
                <a:cs typeface="Helvetica" pitchFamily="34" charset="0"/>
              </a:rPr>
              <a:t>Internet </a:t>
            </a:r>
            <a:r>
              <a:rPr lang="en-US" sz="1800" dirty="0">
                <a:latin typeface="Helvetica" pitchFamily="34" charset="0"/>
                <a:cs typeface="Helvetica" pitchFamily="34" charset="0"/>
              </a:rPr>
              <a:t>connection, reconnect using the link emailed to </a:t>
            </a:r>
            <a:r>
              <a:rPr lang="en-US" sz="1800" dirty="0" smtClean="0">
                <a:latin typeface="Helvetica" pitchFamily="34" charset="0"/>
                <a:cs typeface="Helvetica" pitchFamily="34" charset="0"/>
              </a:rPr>
              <a:t>you</a:t>
            </a:r>
            <a:endParaRPr lang="en-US" sz="1800" dirty="0">
              <a:latin typeface="Helvetica" pitchFamily="34" charset="0"/>
              <a:cs typeface="Helvetica" pitchFamily="34" charset="0"/>
            </a:endParaRPr>
          </a:p>
          <a:p>
            <a:pPr>
              <a:spcBef>
                <a:spcPts val="0"/>
              </a:spcBef>
            </a:pPr>
            <a:r>
              <a:rPr lang="en-US" sz="1800" dirty="0">
                <a:latin typeface="Helvetica" pitchFamily="34" charset="0"/>
                <a:cs typeface="Helvetica" pitchFamily="34" charset="0"/>
              </a:rPr>
              <a:t>If you lose your phone connection, </a:t>
            </a:r>
            <a:r>
              <a:rPr lang="en-US" sz="1800" dirty="0" smtClean="0">
                <a:latin typeface="Helvetica" pitchFamily="34" charset="0"/>
                <a:cs typeface="Helvetica" pitchFamily="34" charset="0"/>
              </a:rPr>
              <a:t>re-dial </a:t>
            </a:r>
            <a:r>
              <a:rPr lang="en-US" sz="1800" dirty="0">
                <a:latin typeface="Helvetica" pitchFamily="34" charset="0"/>
                <a:cs typeface="Helvetica" pitchFamily="34" charset="0"/>
              </a:rPr>
              <a:t>the phone number </a:t>
            </a:r>
            <a:r>
              <a:rPr lang="en-US" sz="1800" dirty="0" smtClean="0">
                <a:latin typeface="Helvetica" pitchFamily="34" charset="0"/>
                <a:cs typeface="Helvetica" pitchFamily="34" charset="0"/>
              </a:rPr>
              <a:t>to rejoin</a:t>
            </a:r>
            <a:endParaRPr lang="en-US" sz="1800" dirty="0">
              <a:latin typeface="Helvetica" pitchFamily="34" charset="0"/>
              <a:cs typeface="Helvetica" pitchFamily="34" charset="0"/>
            </a:endParaRPr>
          </a:p>
          <a:p>
            <a:pPr>
              <a:spcBef>
                <a:spcPts val="0"/>
              </a:spcBef>
            </a:pPr>
            <a:r>
              <a:rPr lang="en-US" sz="1800" dirty="0">
                <a:latin typeface="Helvetica" pitchFamily="34" charset="0"/>
                <a:cs typeface="Helvetica" pitchFamily="34" charset="0"/>
              </a:rPr>
              <a:t>ReadyTalk support: </a:t>
            </a:r>
            <a:br>
              <a:rPr lang="en-US" sz="1800" dirty="0">
                <a:latin typeface="Helvetica" pitchFamily="34" charset="0"/>
                <a:cs typeface="Helvetica" pitchFamily="34" charset="0"/>
              </a:rPr>
            </a:br>
            <a:r>
              <a:rPr lang="en-US" sz="1800" dirty="0" smtClean="0">
                <a:latin typeface="Helvetica" pitchFamily="34" charset="0"/>
                <a:cs typeface="Helvetica" pitchFamily="34" charset="0"/>
              </a:rPr>
              <a:t>800-843-9166</a:t>
            </a:r>
          </a:p>
          <a:p>
            <a:pPr>
              <a:spcBef>
                <a:spcPts val="0"/>
              </a:spcBef>
            </a:pPr>
            <a:r>
              <a:rPr lang="en-US" sz="1800" dirty="0" smtClean="0">
                <a:latin typeface="Helvetica" pitchFamily="34" charset="0"/>
                <a:cs typeface="Helvetica" pitchFamily="34" charset="0"/>
              </a:rPr>
              <a:t>Closed captioning: </a:t>
            </a:r>
            <a:r>
              <a:rPr lang="en-US" sz="1800" u="sng" dirty="0">
                <a:hlinkClick r:id="rId3"/>
              </a:rPr>
              <a:t>http://</a:t>
            </a:r>
            <a:r>
              <a:rPr lang="en-US" sz="1800" u="sng" dirty="0" smtClean="0">
                <a:hlinkClick r:id="rId3"/>
              </a:rPr>
              <a:t>www.captionedtext.com/client/event.aspx?CustomerID=1159&amp;EventID=2940004 </a:t>
            </a:r>
            <a:r>
              <a:rPr lang="en-US" sz="1800" dirty="0" smtClean="0"/>
              <a:t> </a:t>
            </a:r>
            <a:endParaRPr lang="en-US" sz="1800" dirty="0">
              <a:latin typeface="Helvetica" panose="020B0604020202020204" pitchFamily="34" charset="0"/>
              <a:cs typeface="Helvetica" panose="020B0604020202020204" pitchFamily="34" charset="0"/>
            </a:endParaRPr>
          </a:p>
        </p:txBody>
      </p:sp>
      <p:pic>
        <p:nvPicPr>
          <p:cNvPr id="10" name="Picture 9" descr="ReadyTalk screen. Arrow pointing to the chat window."/>
          <p:cNvPicPr>
            <a:picLocks noChangeAspect="1"/>
          </p:cNvPicPr>
          <p:nvPr/>
        </p:nvPicPr>
        <p:blipFill>
          <a:blip r:embed="rId4"/>
          <a:stretch>
            <a:fillRect/>
          </a:stretch>
        </p:blipFill>
        <p:spPr>
          <a:xfrm>
            <a:off x="4575048" y="1447800"/>
            <a:ext cx="4279763" cy="3353091"/>
          </a:xfrm>
          <a:prstGeom prst="rect">
            <a:avLst/>
          </a:prstGeom>
        </p:spPr>
      </p:pic>
      <p:sp>
        <p:nvSpPr>
          <p:cNvPr id="4" name="Slide Number Placeholder 3"/>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2</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4163407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itle 77"/>
          <p:cNvSpPr>
            <a:spLocks noGrp="1"/>
          </p:cNvSpPr>
          <p:nvPr>
            <p:ph type="title"/>
          </p:nvPr>
        </p:nvSpPr>
        <p:spPr/>
        <p:txBody>
          <a:bodyPr>
            <a:noAutofit/>
          </a:bodyPr>
          <a:lstStyle/>
          <a:p>
            <a:r>
              <a:rPr lang="en-US" sz="2400" dirty="0" smtClean="0"/>
              <a:t>Disparities </a:t>
            </a:r>
            <a:r>
              <a:rPr lang="en-US" sz="2400" dirty="0"/>
              <a:t>remained prevalent across a broad spectrum of quality measures</a:t>
            </a:r>
          </a:p>
        </p:txBody>
      </p:sp>
      <p:graphicFrame>
        <p:nvGraphicFramePr>
          <p:cNvPr id="6" name="Object 1" descr="Graph representing that trends in health care quality disparities through 2012.  Numbers of measures differ across groups because of sample size limitations. For most measures, data from 2012 are shown. Measures that achieve an overall performance level of 95% or better are not reported in the QDR and are not included in these analyses. Because disparities are typically eliminated when overall performance reaches 95%, our analyses may overstate the percentage of measures exhibiting disparities. People in poor households experienced the largest number of disparities, followed by Blacks and Hispanics. People in poor households received worse care than people in high-income households on more than half of quality measures. Blacks received worse care than Whites for about one-third of quality measures. Hispanics, American Indians and Alaska Natives, and Asians received worse care than Whites for some quality measures and better care for some measures. For each group, disparities in quality of care are similar to disparities in access to care, although access problems are more common than quality problems. "/>
          <p:cNvGraphicFramePr>
            <a:graphicFrameLocks/>
          </p:cNvGraphicFramePr>
          <p:nvPr>
            <p:extLst>
              <p:ext uri="{D42A27DB-BD31-4B8C-83A1-F6EECF244321}">
                <p14:modId xmlns:p14="http://schemas.microsoft.com/office/powerpoint/2010/main" val="1109693956"/>
              </p:ext>
            </p:extLst>
          </p:nvPr>
        </p:nvGraphicFramePr>
        <p:xfrm>
          <a:off x="457200" y="1515063"/>
          <a:ext cx="85344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a:xfrm>
            <a:off x="8001000" y="6356350"/>
            <a:ext cx="2133600" cy="365125"/>
          </a:xfrm>
        </p:spPr>
        <p:txBody>
          <a:bodyPr/>
          <a:lstStyle/>
          <a:p>
            <a:fld id="{68EC7669-6A74-CE44-92EA-244AF84130AB}"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10781625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itle 79"/>
          <p:cNvSpPr>
            <a:spLocks noGrp="1"/>
          </p:cNvSpPr>
          <p:nvPr>
            <p:ph type="title"/>
          </p:nvPr>
        </p:nvSpPr>
        <p:spPr/>
        <p:txBody>
          <a:bodyPr>
            <a:noAutofit/>
          </a:bodyPr>
          <a:lstStyle/>
          <a:p>
            <a:r>
              <a:rPr lang="en-US" sz="2400" dirty="0" smtClean="0"/>
              <a:t>Significant numbers of disparities in quality of care are starting to narrow</a:t>
            </a:r>
            <a:endParaRPr lang="en-US" sz="2400" dirty="0"/>
          </a:p>
        </p:txBody>
      </p:sp>
      <p:graphicFrame>
        <p:nvGraphicFramePr>
          <p:cNvPr id="5" name="Chart 4" descr="Graph representing trends in health care quality disparities, demonstrating that through 2012, most disparities in quality of care related to race, ethnicity, or income showed no significant change (purple bars on graph), neither getting smaller nor larger. When changes in disparities occurred, measures of disparities were more likely to show improvement (green) than decline (black). However, for people in poor households, more measures showed worsening disparities than improvement. Disparities represented are American Indian/Alaska Native vs. White, with 23 measures tracked; Asian vs. White, with 26 measures tracked; Black vs. White, with 80 measures tracked; Hispanic vs. White, with 64 measures tracked; and Poor vs. High Income, with 87 measures tracked."/>
          <p:cNvGraphicFramePr/>
          <p:nvPr>
            <p:extLst>
              <p:ext uri="{D42A27DB-BD31-4B8C-83A1-F6EECF244321}">
                <p14:modId xmlns:p14="http://schemas.microsoft.com/office/powerpoint/2010/main" val="3664693304"/>
              </p:ext>
            </p:extLst>
          </p:nvPr>
        </p:nvGraphicFramePr>
        <p:xfrm>
          <a:off x="304800" y="1409700"/>
          <a:ext cx="85344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a:xfrm>
            <a:off x="8077200" y="6356350"/>
            <a:ext cx="2133600" cy="365125"/>
          </a:xfrm>
        </p:spPr>
        <p:txBody>
          <a:bodyPr/>
          <a:lstStyle/>
          <a:p>
            <a:fld id="{68EC7669-6A74-CE44-92EA-244AF84130AB}"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3809016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970" y="1371600"/>
            <a:ext cx="7772400" cy="1362075"/>
          </a:xfrm>
        </p:spPr>
        <p:txBody>
          <a:bodyPr>
            <a:normAutofit fontScale="90000"/>
          </a:bodyPr>
          <a:lstStyle/>
          <a:p>
            <a:r>
              <a:rPr lang="en-US" dirty="0"/>
              <a:t>The National Quality Strategy in Action: </a:t>
            </a:r>
            <a:r>
              <a:rPr lang="en-US" dirty="0" smtClean="0"/>
              <a:t>the Lourie </a:t>
            </a:r>
            <a:r>
              <a:rPr lang="en-US" dirty="0"/>
              <a:t>Center for Children’s Social and Emotional </a:t>
            </a:r>
            <a:r>
              <a:rPr lang="en-US" dirty="0" smtClean="0"/>
              <a:t>Wellness</a:t>
            </a:r>
            <a:endParaRPr lang="en-US" dirty="0"/>
          </a:p>
        </p:txBody>
      </p:sp>
      <p:sp>
        <p:nvSpPr>
          <p:cNvPr id="3" name="Text Placeholder 2"/>
          <p:cNvSpPr>
            <a:spLocks noGrp="1"/>
          </p:cNvSpPr>
          <p:nvPr>
            <p:ph type="body" idx="1"/>
          </p:nvPr>
        </p:nvSpPr>
        <p:spPr>
          <a:xfrm>
            <a:off x="765970" y="4267200"/>
            <a:ext cx="7772400" cy="1500187"/>
          </a:xfrm>
        </p:spPr>
        <p:txBody>
          <a:bodyPr/>
          <a:lstStyle/>
          <a:p>
            <a:r>
              <a:rPr lang="en-US" sz="2000" kern="1200" dirty="0" smtClean="0">
                <a:solidFill>
                  <a:schemeClr val="tx1"/>
                </a:solidFill>
                <a:effectLst/>
              </a:rPr>
              <a:t>Building a Sustainable Model of Early Childhood Mental Health Intervention for Young Children &amp; Their Families</a:t>
            </a:r>
            <a:endParaRPr lang="en-US" dirty="0" smtClean="0">
              <a:solidFill>
                <a:schemeClr val="tx1"/>
              </a:solidFill>
            </a:endParaRPr>
          </a:p>
          <a:p>
            <a:r>
              <a:rPr lang="en-US" dirty="0" smtClean="0">
                <a:solidFill>
                  <a:schemeClr val="tx1"/>
                </a:solidFill>
              </a:rPr>
              <a:t>James </a:t>
            </a:r>
            <a:r>
              <a:rPr lang="en-US" dirty="0">
                <a:solidFill>
                  <a:schemeClr val="tx1"/>
                </a:solidFill>
              </a:rPr>
              <a:t>Venza, </a:t>
            </a:r>
            <a:r>
              <a:rPr lang="en-US" dirty="0" smtClean="0">
                <a:solidFill>
                  <a:schemeClr val="tx1"/>
                </a:solidFill>
              </a:rPr>
              <a:t>Ph.D., Senior Director</a:t>
            </a:r>
            <a:r>
              <a:rPr lang="en-US" dirty="0">
                <a:solidFill>
                  <a:schemeClr val="tx1"/>
                </a:solidFill>
              </a:rPr>
              <a:t>, Lourie Center for Children’s Social and Emotional Wellness</a:t>
            </a:r>
          </a:p>
        </p:txBody>
      </p:sp>
      <p:sp>
        <p:nvSpPr>
          <p:cNvPr id="7" name="Slide Number Placeholder 6"/>
          <p:cNvSpPr>
            <a:spLocks noGrp="1"/>
          </p:cNvSpPr>
          <p:nvPr>
            <p:ph type="sldNum" sz="quarter" idx="12"/>
          </p:nvPr>
        </p:nvSpPr>
        <p:spPr>
          <a:xfrm>
            <a:off x="8153400" y="6356350"/>
            <a:ext cx="2133600" cy="365125"/>
          </a:xfrm>
        </p:spPr>
        <p:txBody>
          <a:bodyPr/>
          <a:lstStyle/>
          <a:p>
            <a:fld id="{68EC7669-6A74-CE44-92EA-244AF84130AB}"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6572204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533400" y="609600"/>
            <a:ext cx="6926262" cy="709613"/>
          </a:xfrm>
        </p:spPr>
        <p:txBody>
          <a:bodyPr>
            <a:normAutofit/>
          </a:bodyPr>
          <a:lstStyle/>
          <a:p>
            <a:pPr eaLnBrk="1" hangingPunct="1"/>
            <a:r>
              <a:rPr lang="en-US" sz="2400" dirty="0">
                <a:ea typeface="ＭＳ Ｐゴシック" pitchFamily="-84" charset="-128"/>
                <a:cs typeface="ＭＳ Ｐゴシック" pitchFamily="-84" charset="-128"/>
              </a:rPr>
              <a:t>Lourie Center Legacy	</a:t>
            </a:r>
          </a:p>
        </p:txBody>
      </p:sp>
      <p:sp>
        <p:nvSpPr>
          <p:cNvPr id="49155" name="Content Placeholder 2"/>
          <p:cNvSpPr>
            <a:spLocks noGrp="1"/>
          </p:cNvSpPr>
          <p:nvPr>
            <p:ph idx="1"/>
          </p:nvPr>
        </p:nvSpPr>
        <p:spPr>
          <a:xfrm>
            <a:off x="533400" y="1524000"/>
            <a:ext cx="7924800" cy="2286000"/>
          </a:xfrm>
        </p:spPr>
        <p:txBody>
          <a:bodyPr/>
          <a:lstStyle/>
          <a:p>
            <a:pPr eaLnBrk="1" hangingPunct="1">
              <a:buFont typeface="Arial" panose="020B0604020202020204" pitchFamily="34" charset="0"/>
              <a:buChar char="•"/>
            </a:pPr>
            <a:r>
              <a:rPr lang="en-US" dirty="0" smtClean="0">
                <a:ea typeface="ＭＳ Ｐゴシック" pitchFamily="-84" charset="-128"/>
                <a:cs typeface="ＭＳ Ｐゴシック" pitchFamily="-84" charset="-128"/>
              </a:rPr>
              <a:t>Birth </a:t>
            </a:r>
            <a:r>
              <a:rPr lang="en-US" dirty="0">
                <a:ea typeface="ＭＳ Ｐゴシック" pitchFamily="-84" charset="-128"/>
                <a:cs typeface="ＭＳ Ｐゴシック" pitchFamily="-84" charset="-128"/>
              </a:rPr>
              <a:t>of a </a:t>
            </a:r>
            <a:r>
              <a:rPr lang="en-US" dirty="0" smtClean="0">
                <a:ea typeface="ＭＳ Ｐゴシック" pitchFamily="-84" charset="-128"/>
                <a:cs typeface="ＭＳ Ｐゴシック" pitchFamily="-84" charset="-128"/>
              </a:rPr>
              <a:t>center</a:t>
            </a:r>
            <a:r>
              <a:rPr lang="en-US" dirty="0">
                <a:ea typeface="ＭＳ Ｐゴシック" pitchFamily="-84" charset="-128"/>
                <a:cs typeface="ＭＳ Ｐゴシック" pitchFamily="-84" charset="-128"/>
              </a:rPr>
              <a:t>: </a:t>
            </a:r>
            <a:r>
              <a:rPr lang="en-US" dirty="0" smtClean="0">
                <a:ea typeface="ＭＳ Ｐゴシック" pitchFamily="-84" charset="-128"/>
                <a:cs typeface="ＭＳ Ｐゴシック" pitchFamily="-84" charset="-128"/>
              </a:rPr>
              <a:t>mission-driven</a:t>
            </a:r>
          </a:p>
          <a:p>
            <a:pPr eaLnBrk="1" hangingPunct="1">
              <a:buFont typeface="Arial" panose="020B0604020202020204" pitchFamily="34" charset="0"/>
              <a:buChar char="•"/>
            </a:pPr>
            <a:r>
              <a:rPr lang="en-US" dirty="0" smtClean="0">
                <a:ea typeface="ＭＳ Ｐゴシック" pitchFamily="-84" charset="-128"/>
                <a:cs typeface="ＭＳ Ｐゴシック" pitchFamily="-84" charset="-128"/>
              </a:rPr>
              <a:t>Leaders </a:t>
            </a:r>
            <a:r>
              <a:rPr lang="en-US" dirty="0">
                <a:ea typeface="ＭＳ Ｐゴシック" pitchFamily="-84" charset="-128"/>
                <a:cs typeface="ＭＳ Ｐゴシック" pitchFamily="-84" charset="-128"/>
              </a:rPr>
              <a:t>in child development: Reginald S. </a:t>
            </a:r>
            <a:r>
              <a:rPr lang="en-US" dirty="0" smtClean="0">
                <a:ea typeface="ＭＳ Ｐゴシック" pitchFamily="-84" charset="-128"/>
                <a:cs typeface="ＭＳ Ｐゴシック" pitchFamily="-84" charset="-128"/>
              </a:rPr>
              <a:t>Lourie, T</a:t>
            </a:r>
            <a:r>
              <a:rPr lang="en-US" dirty="0">
                <a:ea typeface="ＭＳ Ｐゴシック" pitchFamily="-84" charset="-128"/>
                <a:cs typeface="ＭＳ Ｐゴシック" pitchFamily="-84" charset="-128"/>
              </a:rPr>
              <a:t>. Berry </a:t>
            </a:r>
            <a:r>
              <a:rPr lang="en-US" dirty="0" err="1">
                <a:ea typeface="ＭＳ Ｐゴシック" pitchFamily="-84" charset="-128"/>
                <a:cs typeface="ＭＳ Ｐゴシック" pitchFamily="-84" charset="-128"/>
              </a:rPr>
              <a:t>Brazelton</a:t>
            </a:r>
            <a:r>
              <a:rPr lang="en-US" dirty="0">
                <a:ea typeface="ＭＳ Ｐゴシック" pitchFamily="-84" charset="-128"/>
                <a:cs typeface="ＭＳ Ｐゴシック" pitchFamily="-84" charset="-128"/>
              </a:rPr>
              <a:t>, Stanley </a:t>
            </a:r>
            <a:r>
              <a:rPr lang="en-US" dirty="0" smtClean="0">
                <a:ea typeface="ＭＳ Ｐゴシック" pitchFamily="-84" charset="-128"/>
                <a:cs typeface="ＭＳ Ｐゴシック" pitchFamily="-84" charset="-128"/>
              </a:rPr>
              <a:t>Greenspan </a:t>
            </a:r>
          </a:p>
          <a:p>
            <a:pPr eaLnBrk="1" hangingPunct="1">
              <a:buFont typeface="Arial" panose="020B0604020202020204" pitchFamily="34" charset="0"/>
              <a:buChar char="•"/>
            </a:pPr>
            <a:r>
              <a:rPr lang="en-US" dirty="0" smtClean="0">
                <a:ea typeface="ＭＳ Ｐゴシック" pitchFamily="-84" charset="-128"/>
                <a:cs typeface="ＭＳ Ｐゴシック" pitchFamily="-84" charset="-128"/>
              </a:rPr>
              <a:t>Evidence based </a:t>
            </a:r>
            <a:r>
              <a:rPr lang="en-US" dirty="0">
                <a:ea typeface="ＭＳ Ｐゴシック" pitchFamily="-84" charset="-128"/>
                <a:cs typeface="ＭＳ Ｐゴシック" pitchFamily="-84" charset="-128"/>
              </a:rPr>
              <a:t>from the </a:t>
            </a:r>
            <a:r>
              <a:rPr lang="en-US" dirty="0" smtClean="0">
                <a:ea typeface="ＭＳ Ｐゴシック" pitchFamily="-84" charset="-128"/>
                <a:cs typeface="ＭＳ Ｐゴシック" pitchFamily="-84" charset="-128"/>
              </a:rPr>
              <a:t>beginning: National Institute of Mental Health research study transitioned into direct service programs</a:t>
            </a:r>
          </a:p>
        </p:txBody>
      </p:sp>
      <p:sp>
        <p:nvSpPr>
          <p:cNvPr id="3" name="Slide Number Placeholder 2"/>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23</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9644503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Quality Care</a:t>
            </a:r>
            <a:endParaRPr lang="en-US" sz="2400" dirty="0"/>
          </a:p>
        </p:txBody>
      </p:sp>
      <p:sp>
        <p:nvSpPr>
          <p:cNvPr id="5" name="Rectangle 4"/>
          <p:cNvSpPr/>
          <p:nvPr/>
        </p:nvSpPr>
        <p:spPr>
          <a:xfrm>
            <a:off x="533400" y="1371600"/>
            <a:ext cx="7467600" cy="646331"/>
          </a:xfrm>
          <a:prstGeom prst="rect">
            <a:avLst/>
          </a:prstGeom>
          <a:solidFill>
            <a:srgbClr val="FFFF00"/>
          </a:solidFill>
        </p:spPr>
        <p:txBody>
          <a:bodyPr wrap="square">
            <a:spAutoFit/>
          </a:bodyPr>
          <a:lstStyle/>
          <a:p>
            <a:r>
              <a:rPr lang="en-US" dirty="0">
                <a:solidFill>
                  <a:schemeClr val="tx2"/>
                </a:solidFill>
                <a:latin typeface="Helvetica" panose="020B0604020202020204" pitchFamily="34" charset="0"/>
                <a:cs typeface="Helvetica" panose="020B0604020202020204" pitchFamily="34" charset="0"/>
              </a:rPr>
              <a:t>Lourie Center spotlighted in the</a:t>
            </a:r>
            <a:r>
              <a:rPr lang="en-US" dirty="0" smtClean="0">
                <a:solidFill>
                  <a:schemeClr val="tx2"/>
                </a:solidFill>
                <a:latin typeface="Helvetica" panose="020B0604020202020204" pitchFamily="34" charset="0"/>
                <a:cs typeface="Helvetica" panose="020B0604020202020204" pitchFamily="34" charset="0"/>
              </a:rPr>
              <a:t> 2011 as part of the National </a:t>
            </a:r>
            <a:r>
              <a:rPr lang="en-US" dirty="0">
                <a:solidFill>
                  <a:schemeClr val="tx2"/>
                </a:solidFill>
                <a:latin typeface="Helvetica" panose="020B0604020202020204" pitchFamily="34" charset="0"/>
                <a:cs typeface="Helvetica" panose="020B0604020202020204" pitchFamily="34" charset="0"/>
              </a:rPr>
              <a:t>Quality Strategy Update</a:t>
            </a:r>
            <a:r>
              <a:rPr lang="en-US" dirty="0" smtClean="0">
                <a:solidFill>
                  <a:schemeClr val="tx2"/>
                </a:solidFill>
                <a:latin typeface="Helvetica" panose="020B0604020202020204" pitchFamily="34" charset="0"/>
                <a:cs typeface="Helvetica" panose="020B0604020202020204" pitchFamily="34" charset="0"/>
              </a:rPr>
              <a:t>  (</a:t>
            </a:r>
            <a:r>
              <a:rPr lang="en-US" dirty="0">
                <a:solidFill>
                  <a:schemeClr val="tx2"/>
                </a:solidFill>
                <a:latin typeface="Helvetica" panose="020B0604020202020204" pitchFamily="34" charset="0"/>
                <a:cs typeface="Helvetica" panose="020B0604020202020204" pitchFamily="34" charset="0"/>
              </a:rPr>
              <a:t>US Department of Health and Human Services). </a:t>
            </a:r>
          </a:p>
        </p:txBody>
      </p:sp>
      <p:sp>
        <p:nvSpPr>
          <p:cNvPr id="3" name="Content Placeholder 2"/>
          <p:cNvSpPr>
            <a:spLocks noGrp="1"/>
          </p:cNvSpPr>
          <p:nvPr>
            <p:ph idx="1"/>
          </p:nvPr>
        </p:nvSpPr>
        <p:spPr>
          <a:xfrm>
            <a:off x="457200" y="2095372"/>
            <a:ext cx="8229600" cy="3623184"/>
          </a:xfrm>
        </p:spPr>
        <p:txBody>
          <a:bodyPr/>
          <a:lstStyle/>
          <a:p>
            <a:r>
              <a:rPr lang="en-US" sz="1800" dirty="0" smtClean="0">
                <a:latin typeface="Helvetica" panose="020B0604020202020204" pitchFamily="34" charset="0"/>
                <a:cs typeface="Helvetica" panose="020B0604020202020204" pitchFamily="34" charset="0"/>
              </a:rPr>
              <a:t>The </a:t>
            </a:r>
            <a:r>
              <a:rPr lang="en-US" sz="1800" dirty="0">
                <a:latin typeface="Helvetica" panose="020B0604020202020204" pitchFamily="34" charset="0"/>
                <a:cs typeface="Helvetica" panose="020B0604020202020204" pitchFamily="34" charset="0"/>
              </a:rPr>
              <a:t>Center spreads evidence-based practices through education, research, and training. Recent research in the Parent-Child Clinic has shown that within 6 to 9 months of a family's enrollment in the program, treatment significantly increased parental emotional availability and insightfulness into the child's emotional cues, improved child and parent relationships, and strengthened the foundation of lifelong healthy </a:t>
            </a:r>
            <a:r>
              <a:rPr lang="en-US" sz="1800" dirty="0" smtClean="0">
                <a:latin typeface="Helvetica" panose="020B0604020202020204" pitchFamily="34" charset="0"/>
                <a:cs typeface="Helvetica" panose="020B0604020202020204" pitchFamily="34" charset="0"/>
              </a:rPr>
              <a:t>development</a:t>
            </a:r>
            <a:endParaRPr lang="en-US" sz="1800" baseline="30000" dirty="0">
              <a:latin typeface="Helvetica" panose="020B0604020202020204" pitchFamily="34" charset="0"/>
              <a:cs typeface="Helvetica" panose="020B0604020202020204" pitchFamily="34" charset="0"/>
            </a:endParaRPr>
          </a:p>
          <a:p>
            <a:r>
              <a:rPr lang="en-US" sz="1800" dirty="0" smtClean="0">
                <a:latin typeface="Helvetica" panose="020B0604020202020204" pitchFamily="34" charset="0"/>
                <a:cs typeface="Helvetica" panose="020B0604020202020204" pitchFamily="34" charset="0"/>
              </a:rPr>
              <a:t>The </a:t>
            </a:r>
            <a:r>
              <a:rPr lang="en-US" sz="1800" dirty="0">
                <a:latin typeface="Helvetica" panose="020B0604020202020204" pitchFamily="34" charset="0"/>
                <a:cs typeface="Helvetica" panose="020B0604020202020204" pitchFamily="34" charset="0"/>
              </a:rPr>
              <a:t>Lourie Center provides technical training to </a:t>
            </a:r>
            <a:r>
              <a:rPr lang="en-US" sz="1800" dirty="0" smtClean="0">
                <a:latin typeface="Helvetica" panose="020B0604020202020204" pitchFamily="34" charset="0"/>
                <a:cs typeface="Helvetica" panose="020B0604020202020204" pitchFamily="34" charset="0"/>
              </a:rPr>
              <a:t>Government Agencies</a:t>
            </a:r>
            <a:r>
              <a:rPr lang="en-US" sz="1800" dirty="0">
                <a:latin typeface="Helvetica" panose="020B0604020202020204" pitchFamily="34" charset="0"/>
                <a:cs typeface="Helvetica" panose="020B0604020202020204" pitchFamily="34" charset="0"/>
              </a:rPr>
              <a:t>, school systems, and national and international nonprofit organizations across the country and around the </a:t>
            </a:r>
            <a:r>
              <a:rPr lang="en-US" sz="1800" dirty="0" smtClean="0">
                <a:latin typeface="Helvetica" panose="020B0604020202020204" pitchFamily="34" charset="0"/>
                <a:cs typeface="Helvetica" panose="020B0604020202020204" pitchFamily="34" charset="0"/>
              </a:rPr>
              <a:t>world</a:t>
            </a:r>
          </a:p>
          <a:p>
            <a:pPr marL="0" indent="0">
              <a:buNone/>
            </a:pPr>
            <a:r>
              <a:rPr lang="en-US" sz="1800" dirty="0">
                <a:solidFill>
                  <a:schemeClr val="bg1"/>
                </a:solidFill>
                <a:latin typeface="Helvetica" panose="020B0604020202020204" pitchFamily="34" charset="0"/>
                <a:cs typeface="Helvetica" panose="020B0604020202020204" pitchFamily="34" charset="0"/>
              </a:rPr>
              <a:t>Lourie Center spotlighted in the 2011 as part of the National Quality Strategy Update  (US Department of Health and Human Services).</a:t>
            </a:r>
            <a:r>
              <a:rPr lang="en-US" sz="1800" dirty="0">
                <a:solidFill>
                  <a:schemeClr val="tx2"/>
                </a:solidFill>
                <a:latin typeface="Helvetica" panose="020B0604020202020204" pitchFamily="34" charset="0"/>
                <a:cs typeface="Helvetica" panose="020B0604020202020204" pitchFamily="34" charset="0"/>
              </a:rPr>
              <a:t> </a:t>
            </a:r>
          </a:p>
        </p:txBody>
      </p:sp>
      <p:sp>
        <p:nvSpPr>
          <p:cNvPr id="6" name="Slide Number Placeholder 5"/>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24</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7972891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r>
              <a:rPr lang="en-US" altLang="en-US" sz="2400" dirty="0" smtClean="0"/>
              <a:t>Integrating Theory-Practice-Training-Research</a:t>
            </a:r>
            <a:endParaRPr lang="en-US" altLang="en-US" sz="2400" dirty="0" smtClean="0">
              <a:solidFill>
                <a:srgbClr val="0070C0"/>
              </a:solidFill>
            </a:endParaRPr>
          </a:p>
        </p:txBody>
      </p:sp>
      <p:sp>
        <p:nvSpPr>
          <p:cNvPr id="5" name="Content Placeholder 2"/>
          <p:cNvSpPr txBox="1">
            <a:spLocks noGrp="1"/>
          </p:cNvSpPr>
          <p:nvPr>
            <p:ph idx="1"/>
          </p:nvPr>
        </p:nvSpPr>
        <p:spPr>
          <a:xfrm>
            <a:off x="457200" y="1143000"/>
            <a:ext cx="8229600" cy="4390437"/>
          </a:xfrm>
          <a:prstGeom prst="rect">
            <a:avLst/>
          </a:prstGeom>
        </p:spPr>
        <p:txBody>
          <a:bodyPr>
            <a:noAutofit/>
          </a:bodyPr>
          <a:lstStyle>
            <a:lvl1pPr marL="342900" indent="-342900" algn="l" rtl="0" eaLnBrk="0" fontAlgn="base" hangingPunct="0">
              <a:lnSpc>
                <a:spcPct val="120000"/>
              </a:lnSpc>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ea typeface="+mn-ea"/>
                <a:cs typeface="+mn-cs"/>
              </a:defRPr>
            </a:lvl2pPr>
            <a:lvl3pPr marL="1143000" indent="-228600" algn="l" rtl="0" eaLnBrk="0" fontAlgn="base" hangingPunct="0">
              <a:spcBef>
                <a:spcPct val="20000"/>
              </a:spcBef>
              <a:spcAft>
                <a:spcPct val="0"/>
              </a:spcAft>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4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400">
                <a:solidFill>
                  <a:schemeClr val="tx1"/>
                </a:solidFill>
                <a:latin typeface="+mn-lt"/>
                <a:ea typeface="+mn-ea"/>
                <a:cs typeface="+mn-cs"/>
              </a:defRPr>
            </a:lvl5pPr>
            <a:lvl6pPr marL="2514600" indent="-228600" algn="l" rtl="0" fontAlgn="base">
              <a:spcBef>
                <a:spcPct val="20000"/>
              </a:spcBef>
              <a:spcAft>
                <a:spcPct val="0"/>
              </a:spcAft>
              <a:buChar char="»"/>
              <a:defRPr sz="2400">
                <a:solidFill>
                  <a:schemeClr val="tx1"/>
                </a:solidFill>
                <a:latin typeface="+mn-lt"/>
                <a:ea typeface="+mn-ea"/>
                <a:cs typeface="+mn-cs"/>
              </a:defRPr>
            </a:lvl6pPr>
            <a:lvl7pPr marL="2971800" indent="-228600" algn="l" rtl="0" fontAlgn="base">
              <a:spcBef>
                <a:spcPct val="20000"/>
              </a:spcBef>
              <a:spcAft>
                <a:spcPct val="0"/>
              </a:spcAft>
              <a:buChar char="»"/>
              <a:defRPr sz="2400">
                <a:solidFill>
                  <a:schemeClr val="tx1"/>
                </a:solidFill>
                <a:latin typeface="+mn-lt"/>
                <a:ea typeface="+mn-ea"/>
                <a:cs typeface="+mn-cs"/>
              </a:defRPr>
            </a:lvl7pPr>
            <a:lvl8pPr marL="3429000" indent="-228600" algn="l" rtl="0" fontAlgn="base">
              <a:spcBef>
                <a:spcPct val="20000"/>
              </a:spcBef>
              <a:spcAft>
                <a:spcPct val="0"/>
              </a:spcAft>
              <a:buChar char="»"/>
              <a:defRPr sz="2400">
                <a:solidFill>
                  <a:schemeClr val="tx1"/>
                </a:solidFill>
                <a:latin typeface="+mn-lt"/>
                <a:ea typeface="+mn-ea"/>
                <a:cs typeface="+mn-cs"/>
              </a:defRPr>
            </a:lvl8pPr>
            <a:lvl9pPr marL="3886200" indent="-228600" algn="l" rtl="0" fontAlgn="base">
              <a:spcBef>
                <a:spcPct val="20000"/>
              </a:spcBef>
              <a:spcAft>
                <a:spcPct val="0"/>
              </a:spcAft>
              <a:buChar char="»"/>
              <a:defRPr sz="2400">
                <a:solidFill>
                  <a:schemeClr val="tx1"/>
                </a:solidFill>
                <a:latin typeface="+mn-lt"/>
                <a:ea typeface="+mn-ea"/>
                <a:cs typeface="+mn-cs"/>
              </a:defRPr>
            </a:lvl9pPr>
          </a:lstStyle>
          <a:p>
            <a:pPr>
              <a:defRPr/>
            </a:pPr>
            <a:r>
              <a:rPr lang="en-ZA" sz="1800" kern="0" dirty="0" smtClean="0">
                <a:latin typeface="Helvetica" panose="020B0604020202020204" pitchFamily="34" charset="0"/>
                <a:cs typeface="Helvetica" panose="020B0604020202020204" pitchFamily="34" charset="0"/>
              </a:rPr>
              <a:t>Lourie Center’s Attachment-centered Intervention Model (efficacy study)</a:t>
            </a:r>
          </a:p>
          <a:p>
            <a:pPr lvl="1">
              <a:defRPr/>
            </a:pPr>
            <a:r>
              <a:rPr lang="en-ZA" sz="1800" b="1" kern="0" dirty="0" smtClean="0">
                <a:latin typeface="Helvetica" panose="020B0604020202020204" pitchFamily="34" charset="0"/>
                <a:cs typeface="Helvetica" panose="020B0604020202020204" pitchFamily="34" charset="0"/>
              </a:rPr>
              <a:t>Practicing Attachment in the Real </a:t>
            </a:r>
            <a:r>
              <a:rPr lang="en-ZA" sz="1800" b="1" kern="0" dirty="0">
                <a:latin typeface="Helvetica" panose="020B0604020202020204" pitchFamily="34" charset="0"/>
                <a:cs typeface="Helvetica" panose="020B0604020202020204" pitchFamily="34" charset="0"/>
              </a:rPr>
              <a:t>W</a:t>
            </a:r>
            <a:r>
              <a:rPr lang="en-ZA" sz="1800" b="1" kern="0" dirty="0" smtClean="0">
                <a:latin typeface="Helvetica" panose="020B0604020202020204" pitchFamily="34" charset="0"/>
                <a:cs typeface="Helvetica" panose="020B0604020202020204" pitchFamily="34" charset="0"/>
              </a:rPr>
              <a:t>orld</a:t>
            </a:r>
            <a:r>
              <a:rPr lang="en-ZA" sz="1800" kern="0" dirty="0" smtClean="0">
                <a:latin typeface="Helvetica" panose="020B0604020202020204" pitchFamily="34" charset="0"/>
                <a:cs typeface="Helvetica" panose="020B0604020202020204" pitchFamily="34" charset="0"/>
              </a:rPr>
              <a:t>: Improving maternal insightfulness and dyadic emotional availability at an outpatient community mental health clinic. </a:t>
            </a:r>
            <a:r>
              <a:rPr lang="en-ZA" sz="1800" kern="0" dirty="0" err="1" smtClean="0">
                <a:latin typeface="Helvetica" panose="020B0604020202020204" pitchFamily="34" charset="0"/>
                <a:cs typeface="Helvetica" panose="020B0604020202020204" pitchFamily="34" charset="0"/>
              </a:rPr>
              <a:t>Ziv</a:t>
            </a:r>
            <a:r>
              <a:rPr lang="en-ZA" sz="1800" kern="0" dirty="0">
                <a:latin typeface="Helvetica" panose="020B0604020202020204" pitchFamily="34" charset="0"/>
                <a:cs typeface="Helvetica" panose="020B0604020202020204" pitchFamily="34" charset="0"/>
              </a:rPr>
              <a:t>,</a:t>
            </a:r>
            <a:r>
              <a:rPr lang="en-ZA" sz="1800" kern="0" dirty="0" smtClean="0">
                <a:latin typeface="Helvetica" panose="020B0604020202020204" pitchFamily="34" charset="0"/>
                <a:cs typeface="Helvetica" panose="020B0604020202020204" pitchFamily="34" charset="0"/>
              </a:rPr>
              <a:t> Kaplan </a:t>
            </a:r>
            <a:r>
              <a:rPr lang="en-ZA" sz="1800" kern="0" dirty="0">
                <a:latin typeface="Helvetica" panose="020B0604020202020204" pitchFamily="34" charset="0"/>
                <a:cs typeface="Helvetica" panose="020B0604020202020204" pitchFamily="34" charset="0"/>
              </a:rPr>
              <a:t>&amp;</a:t>
            </a:r>
            <a:r>
              <a:rPr lang="en-ZA" sz="1800" kern="0" dirty="0" smtClean="0">
                <a:latin typeface="Helvetica" panose="020B0604020202020204" pitchFamily="34" charset="0"/>
                <a:cs typeface="Helvetica" panose="020B0604020202020204" pitchFamily="34" charset="0"/>
              </a:rPr>
              <a:t> Venza (2016):</a:t>
            </a:r>
            <a:r>
              <a:rPr lang="en-ZA" sz="1800" i="1" kern="0" dirty="0" smtClean="0">
                <a:latin typeface="Helvetica" panose="020B0604020202020204" pitchFamily="34" charset="0"/>
                <a:cs typeface="Helvetica" panose="020B0604020202020204" pitchFamily="34" charset="0"/>
              </a:rPr>
              <a:t> Attachment and Human Development</a:t>
            </a:r>
            <a:endParaRPr lang="en-ZA" sz="1800" b="1" u="sng" kern="0" dirty="0" smtClean="0">
              <a:latin typeface="Helvetica" panose="020B0604020202020204" pitchFamily="34" charset="0"/>
              <a:cs typeface="Helvetica" panose="020B0604020202020204" pitchFamily="34" charset="0"/>
            </a:endParaRPr>
          </a:p>
          <a:p>
            <a:pPr>
              <a:defRPr/>
            </a:pPr>
            <a:r>
              <a:rPr lang="en-ZA" sz="1800" kern="0" dirty="0" smtClean="0">
                <a:latin typeface="Helvetica" panose="020B0604020202020204" pitchFamily="34" charset="0"/>
                <a:cs typeface="Helvetica" panose="020B0604020202020204" pitchFamily="34" charset="0"/>
              </a:rPr>
              <a:t>Current studies also focus on efficacy from an attachment-based intervention lens</a:t>
            </a:r>
            <a:endParaRPr lang="en-ZA" sz="1800" kern="0" dirty="0">
              <a:latin typeface="Helvetica" panose="020B0604020202020204" pitchFamily="34" charset="0"/>
              <a:cs typeface="Helvetica" panose="020B0604020202020204" pitchFamily="34" charset="0"/>
            </a:endParaRPr>
          </a:p>
          <a:p>
            <a:pPr lvl="1">
              <a:defRPr/>
            </a:pPr>
            <a:r>
              <a:rPr lang="en-ZA" sz="1800" kern="0" dirty="0" smtClean="0">
                <a:latin typeface="Helvetica" panose="020B0604020202020204" pitchFamily="34" charset="0"/>
                <a:cs typeface="Helvetica" panose="020B0604020202020204" pitchFamily="34" charset="0"/>
              </a:rPr>
              <a:t>Lourie Center’s Special Education Elementary School: Academic achievement, social information processing, and classroom climate (initial results May 2016)</a:t>
            </a:r>
          </a:p>
          <a:p>
            <a:pPr lvl="1">
              <a:defRPr/>
            </a:pPr>
            <a:r>
              <a:rPr lang="en-ZA" sz="1800" kern="0" dirty="0" smtClean="0">
                <a:latin typeface="Helvetica" panose="020B0604020202020204" pitchFamily="34" charset="0"/>
                <a:cs typeface="Helvetica" panose="020B0604020202020204" pitchFamily="34" charset="0"/>
              </a:rPr>
              <a:t>Early Head Start: Partnership grant with University of Maryland: Buffering toxic stress in toddlers through attachment-based intervention (initial results summer 2016)</a:t>
            </a:r>
          </a:p>
          <a:p>
            <a:pPr lvl="1">
              <a:defRPr/>
            </a:pPr>
            <a:r>
              <a:rPr lang="en-ZA" sz="1800" kern="0" dirty="0" smtClean="0">
                <a:latin typeface="Helvetica" panose="020B0604020202020204" pitchFamily="34" charset="0"/>
                <a:cs typeface="Helvetica" panose="020B0604020202020204" pitchFamily="34" charset="0"/>
              </a:rPr>
              <a:t>Therapeutic Preschool Program: Relationship-based, trauma-informed intervention for families with preschool children (initial results 2017)</a:t>
            </a:r>
          </a:p>
        </p:txBody>
      </p:sp>
      <p:sp>
        <p:nvSpPr>
          <p:cNvPr id="3" name="Slide Number Placeholder 2"/>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25</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6921297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1143000"/>
          </a:xfrm>
        </p:spPr>
        <p:txBody>
          <a:bodyPr>
            <a:normAutofit/>
          </a:bodyPr>
          <a:lstStyle/>
          <a:p>
            <a:r>
              <a:rPr lang="en-US" sz="2400" dirty="0" smtClean="0"/>
              <a:t>Layers of Challenge &amp; Opportunities</a:t>
            </a:r>
            <a:endParaRPr lang="en-US" sz="2400" dirty="0"/>
          </a:p>
        </p:txBody>
      </p:sp>
      <p:sp>
        <p:nvSpPr>
          <p:cNvPr id="3" name="Content Placeholder 2"/>
          <p:cNvSpPr>
            <a:spLocks noGrp="1"/>
          </p:cNvSpPr>
          <p:nvPr>
            <p:ph idx="1"/>
          </p:nvPr>
        </p:nvSpPr>
        <p:spPr>
          <a:xfrm>
            <a:off x="332984" y="1344679"/>
            <a:ext cx="8229600" cy="3958638"/>
          </a:xfrm>
        </p:spPr>
        <p:txBody>
          <a:bodyPr>
            <a:normAutofit/>
          </a:bodyPr>
          <a:lstStyle/>
          <a:p>
            <a:r>
              <a:rPr lang="en-US" sz="1800" dirty="0" smtClean="0">
                <a:latin typeface="Helvetica" panose="020B0604020202020204" pitchFamily="34" charset="0"/>
                <a:cs typeface="Helvetica" panose="020B0604020202020204" pitchFamily="34" charset="0"/>
              </a:rPr>
              <a:t>Community-based services have limited funding (relative to hospital-based)</a:t>
            </a:r>
          </a:p>
          <a:p>
            <a:r>
              <a:rPr lang="en-US" sz="1800" dirty="0" smtClean="0">
                <a:latin typeface="Helvetica" panose="020B0604020202020204" pitchFamily="34" charset="0"/>
                <a:cs typeface="Helvetica" panose="020B0604020202020204" pitchFamily="34" charset="0"/>
              </a:rPr>
              <a:t>Mental health has limited funding (insurance limits)</a:t>
            </a:r>
          </a:p>
          <a:p>
            <a:r>
              <a:rPr lang="en-US" sz="1800" dirty="0" smtClean="0">
                <a:latin typeface="Helvetica" panose="020B0604020202020204" pitchFamily="34" charset="0"/>
                <a:cs typeface="Helvetica" panose="020B0604020202020204" pitchFamily="34" charset="0"/>
              </a:rPr>
              <a:t>Programs for young children have even less funding (narrow range, less awareness of need)</a:t>
            </a:r>
          </a:p>
          <a:p>
            <a:r>
              <a:rPr lang="en-US" sz="1800" dirty="0" smtClean="0">
                <a:latin typeface="Helvetica" panose="020B0604020202020204" pitchFamily="34" charset="0"/>
                <a:cs typeface="Helvetica" panose="020B0604020202020204" pitchFamily="34" charset="0"/>
              </a:rPr>
              <a:t>Lourie Center operates from multiple-source funding: Federal; State; Montgomery and Prince George’s counties, MD; private foundations; individual donors</a:t>
            </a:r>
          </a:p>
          <a:p>
            <a:r>
              <a:rPr lang="en-US" sz="1800" dirty="0" smtClean="0">
                <a:latin typeface="Helvetica" panose="020B0604020202020204" pitchFamily="34" charset="0"/>
                <a:cs typeface="Helvetica" panose="020B0604020202020204" pitchFamily="34" charset="0"/>
              </a:rPr>
              <a:t>NQS provides important recognition to funders that the Lourie Center is worth the investment</a:t>
            </a:r>
          </a:p>
        </p:txBody>
      </p:sp>
      <p:sp>
        <p:nvSpPr>
          <p:cNvPr id="5" name="Slide Number Placeholder 4"/>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26</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5370288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2400" dirty="0" smtClean="0"/>
              <a:t>Increasing Coordination of Care</a:t>
            </a:r>
            <a:endParaRPr lang="en-US" sz="2400" dirty="0"/>
          </a:p>
        </p:txBody>
      </p:sp>
      <p:sp>
        <p:nvSpPr>
          <p:cNvPr id="4" name="Content Placeholder 3"/>
          <p:cNvSpPr>
            <a:spLocks noGrp="1" noChangeArrowheads="1"/>
          </p:cNvSpPr>
          <p:nvPr>
            <p:ph idx="1"/>
          </p:nvPr>
        </p:nvSpPr>
        <p:spPr bwMode="auto">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US" altLang="en-US" sz="1800" dirty="0" smtClean="0">
                <a:latin typeface="Helvetica" panose="020B0604020202020204" pitchFamily="34" charset="0"/>
                <a:cs typeface="Helvetica" panose="020B0604020202020204" pitchFamily="34" charset="0"/>
              </a:rPr>
              <a:t>Circle of Security Parenting Intervention: Attachment-Based Reflection Program</a:t>
            </a:r>
          </a:p>
          <a:p>
            <a:pPr>
              <a:defRPr/>
            </a:pPr>
            <a:r>
              <a:rPr lang="en-US" altLang="en-US" sz="1800" dirty="0" smtClean="0">
                <a:latin typeface="Helvetica" panose="020B0604020202020204" pitchFamily="34" charset="0"/>
                <a:cs typeface="Helvetica" panose="020B0604020202020204" pitchFamily="34" charset="0"/>
              </a:rPr>
              <a:t>Lourie Center sponsored Circle of Security Parenting Intervention training for 110 professionals (2015); 60 additional (this week)</a:t>
            </a:r>
          </a:p>
          <a:p>
            <a:pPr>
              <a:defRPr/>
            </a:pPr>
            <a:r>
              <a:rPr lang="en-US" sz="1800" dirty="0" smtClean="0">
                <a:latin typeface="Helvetica" panose="020B0604020202020204" pitchFamily="34" charset="0"/>
                <a:cs typeface="Helvetica" panose="020B0604020202020204" pitchFamily="34" charset="0"/>
              </a:rPr>
              <a:t>Circle of Security Parenting Groups – All Lourie Center programs: School, clinic, and home </a:t>
            </a:r>
          </a:p>
          <a:p>
            <a:pPr>
              <a:defRPr/>
            </a:pPr>
            <a:r>
              <a:rPr lang="en-US" sz="1800" dirty="0" smtClean="0">
                <a:latin typeface="Helvetica" panose="020B0604020202020204" pitchFamily="34" charset="0"/>
                <a:cs typeface="Helvetica" panose="020B0604020202020204" pitchFamily="34" charset="0"/>
              </a:rPr>
              <a:t>Serving families experiencing homelessness</a:t>
            </a:r>
          </a:p>
          <a:p>
            <a:pPr>
              <a:defRPr/>
            </a:pPr>
            <a:r>
              <a:rPr lang="en-US" sz="1800" dirty="0" smtClean="0">
                <a:latin typeface="Helvetica" panose="020B0604020202020204" pitchFamily="34" charset="0"/>
                <a:cs typeface="Helvetica" panose="020B0604020202020204" pitchFamily="34" charset="0"/>
              </a:rPr>
              <a:t>Supporting frontline staff in shelters </a:t>
            </a:r>
            <a:endParaRPr lang="en-US" altLang="en-US" sz="1800" dirty="0" smtClean="0">
              <a:latin typeface="Helvetica" panose="020B0604020202020204" pitchFamily="34" charset="0"/>
              <a:cs typeface="Helvetica" panose="020B0604020202020204" pitchFamily="34" charset="0"/>
            </a:endParaRPr>
          </a:p>
        </p:txBody>
      </p:sp>
      <p:sp>
        <p:nvSpPr>
          <p:cNvPr id="5" name="Slide Number Placeholder 4"/>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27</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2363189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US" sz="2700" dirty="0" smtClean="0">
                <a:solidFill>
                  <a:srgbClr val="63B460"/>
                </a:solidFill>
              </a:rPr>
              <a:t>Expanding Coordinated Care Across the State, Nation, and Globe</a:t>
            </a:r>
            <a:endParaRPr lang="en-US" altLang="en-US" dirty="0" smtClean="0">
              <a:solidFill>
                <a:srgbClr val="63B460"/>
              </a:solidFill>
            </a:endParaRPr>
          </a:p>
        </p:txBody>
      </p:sp>
      <p:sp>
        <p:nvSpPr>
          <p:cNvPr id="5" name="Content Placeholder 4"/>
          <p:cNvSpPr>
            <a:spLocks noGrp="1"/>
          </p:cNvSpPr>
          <p:nvPr>
            <p:ph idx="1"/>
          </p:nvPr>
        </p:nvSpPr>
        <p:spPr>
          <a:xfrm>
            <a:off x="457200" y="1647380"/>
            <a:ext cx="8229600" cy="3958638"/>
          </a:xfrm>
        </p:spPr>
        <p:txBody>
          <a:bodyPr/>
          <a:lstStyle/>
          <a:p>
            <a:pPr marL="285750" indent="-285750">
              <a:buFont typeface="Arial" panose="020B0604020202020204" pitchFamily="34" charset="0"/>
              <a:buChar char="•"/>
            </a:pPr>
            <a:r>
              <a:rPr lang="en-US" dirty="0">
                <a:latin typeface="Helvetica" panose="020B0604020202020204" pitchFamily="34" charset="0"/>
                <a:cs typeface="Helvetica" panose="020B0604020202020204" pitchFamily="34" charset="0"/>
              </a:rPr>
              <a:t>Key steps:</a:t>
            </a:r>
          </a:p>
          <a:p>
            <a:pPr marL="971550" lvl="1" indent="-514350">
              <a:buAutoNum type="arabicParenR"/>
            </a:pPr>
            <a:r>
              <a:rPr lang="en-US" dirty="0">
                <a:latin typeface="Helvetica" panose="020B0604020202020204" pitchFamily="34" charset="0"/>
                <a:cs typeface="Helvetica" panose="020B0604020202020204" pitchFamily="34" charset="0"/>
              </a:rPr>
              <a:t>Federal Pre-K </a:t>
            </a:r>
            <a:r>
              <a:rPr lang="en-US" dirty="0" smtClean="0">
                <a:latin typeface="Helvetica" panose="020B0604020202020204" pitchFamily="34" charset="0"/>
                <a:cs typeface="Helvetica" panose="020B0604020202020204" pitchFamily="34" charset="0"/>
              </a:rPr>
              <a:t>Expansion</a:t>
            </a:r>
            <a:r>
              <a:rPr lang="en-US" dirty="0">
                <a:latin typeface="Helvetica" panose="020B0604020202020204" pitchFamily="34" charset="0"/>
                <a:cs typeface="Helvetica" panose="020B0604020202020204" pitchFamily="34" charset="0"/>
              </a:rPr>
              <a:t>:  Full-day therapeutic preschool program</a:t>
            </a:r>
            <a:br>
              <a:rPr lang="en-US" dirty="0">
                <a:latin typeface="Helvetica" panose="020B0604020202020204" pitchFamily="34" charset="0"/>
                <a:cs typeface="Helvetica" panose="020B0604020202020204" pitchFamily="34" charset="0"/>
              </a:rPr>
            </a:br>
            <a:endParaRPr lang="en-US" dirty="0">
              <a:latin typeface="Helvetica" panose="020B0604020202020204" pitchFamily="34" charset="0"/>
              <a:cs typeface="Helvetica" panose="020B0604020202020204" pitchFamily="34" charset="0"/>
            </a:endParaRPr>
          </a:p>
          <a:p>
            <a:pPr marL="971550" lvl="1" indent="-514350">
              <a:buAutoNum type="arabicParenR"/>
            </a:pPr>
            <a:r>
              <a:rPr lang="en-US" dirty="0">
                <a:latin typeface="Helvetica" panose="020B0604020202020204" pitchFamily="34" charset="0"/>
                <a:cs typeface="Helvetica" panose="020B0604020202020204" pitchFamily="34" charset="0"/>
              </a:rPr>
              <a:t>Technical assistance support</a:t>
            </a:r>
            <a:br>
              <a:rPr lang="en-US" dirty="0">
                <a:latin typeface="Helvetica" panose="020B0604020202020204" pitchFamily="34" charset="0"/>
                <a:cs typeface="Helvetica" panose="020B0604020202020204" pitchFamily="34" charset="0"/>
              </a:rPr>
            </a:br>
            <a:endParaRPr lang="en-US" dirty="0">
              <a:latin typeface="Helvetica" panose="020B0604020202020204" pitchFamily="34" charset="0"/>
              <a:cs typeface="Helvetica" panose="020B0604020202020204" pitchFamily="34" charset="0"/>
            </a:endParaRPr>
          </a:p>
          <a:p>
            <a:pPr marL="971550" lvl="1" indent="-514350">
              <a:buAutoNum type="arabicParenR"/>
            </a:pPr>
            <a:r>
              <a:rPr lang="en-US" dirty="0">
                <a:latin typeface="Helvetica" panose="020B0604020202020204" pitchFamily="34" charset="0"/>
                <a:cs typeface="Helvetica" panose="020B0604020202020204" pitchFamily="34" charset="0"/>
              </a:rPr>
              <a:t>International reach: Supporting children’s social and emotional development in the Kingdom of Lesotho in southern </a:t>
            </a:r>
            <a:r>
              <a:rPr lang="en-US" dirty="0" smtClean="0">
                <a:latin typeface="Helvetica" panose="020B0604020202020204" pitchFamily="34" charset="0"/>
                <a:cs typeface="Helvetica" panose="020B0604020202020204" pitchFamily="34" charset="0"/>
              </a:rPr>
              <a:t>Africa</a:t>
            </a:r>
            <a:endParaRPr lang="en-US" dirty="0">
              <a:latin typeface="Helvetica" panose="020B0604020202020204" pitchFamily="34" charset="0"/>
              <a:cs typeface="Helvetica" panose="020B0604020202020204" pitchFamily="34" charset="0"/>
            </a:endParaRPr>
          </a:p>
        </p:txBody>
      </p:sp>
      <p:sp>
        <p:nvSpPr>
          <p:cNvPr id="3" name="Slide Number Placeholder 2"/>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28</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0881491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191000"/>
            <a:ext cx="7772400" cy="1362075"/>
          </a:xfrm>
        </p:spPr>
        <p:txBody>
          <a:bodyPr/>
          <a:lstStyle/>
          <a:p>
            <a:r>
              <a:rPr lang="en-US" dirty="0" smtClean="0"/>
              <a:t>Discussion/question and answer</a:t>
            </a:r>
            <a:endParaRPr lang="en-US" dirty="0"/>
          </a:p>
        </p:txBody>
      </p:sp>
      <p:sp>
        <p:nvSpPr>
          <p:cNvPr id="6" name="Slide Number Placeholder 5"/>
          <p:cNvSpPr>
            <a:spLocks noGrp="1"/>
          </p:cNvSpPr>
          <p:nvPr>
            <p:ph type="sldNum" sz="quarter" idx="12"/>
          </p:nvPr>
        </p:nvSpPr>
        <p:spPr>
          <a:xfrm>
            <a:off x="8001000" y="6356350"/>
            <a:ext cx="2133600" cy="365125"/>
          </a:xfrm>
        </p:spPr>
        <p:txBody>
          <a:bodyPr/>
          <a:lstStyle/>
          <a:p>
            <a:fld id="{68EC7669-6A74-CE44-92EA-244AF84130AB}"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587084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Agenda</a:t>
            </a:r>
            <a:endParaRPr lang="en-US" sz="2400" dirty="0"/>
          </a:p>
        </p:txBody>
      </p:sp>
      <p:sp>
        <p:nvSpPr>
          <p:cNvPr id="3" name="Content Placeholder 2"/>
          <p:cNvSpPr>
            <a:spLocks noGrp="1"/>
          </p:cNvSpPr>
          <p:nvPr>
            <p:ph idx="1"/>
          </p:nvPr>
        </p:nvSpPr>
        <p:spPr/>
        <p:txBody>
          <a:bodyPr>
            <a:normAutofit/>
          </a:bodyPr>
          <a:lstStyle/>
          <a:p>
            <a:r>
              <a:rPr lang="en-US" sz="1800" b="1" dirty="0" smtClean="0">
                <a:latin typeface="Helvetica" panose="020B0604020202020204" pitchFamily="34" charset="0"/>
                <a:cs typeface="Helvetica" pitchFamily="34" charset="0"/>
              </a:rPr>
              <a:t>History of </a:t>
            </a:r>
            <a:r>
              <a:rPr lang="en-US" sz="1800" b="1" dirty="0">
                <a:latin typeface="Helvetica" panose="020B0604020202020204" pitchFamily="34" charset="0"/>
                <a:cs typeface="Helvetica" pitchFamily="34" charset="0"/>
              </a:rPr>
              <a:t>the National Quality </a:t>
            </a:r>
            <a:r>
              <a:rPr lang="en-US" sz="1800" b="1" dirty="0" smtClean="0">
                <a:latin typeface="Helvetica" panose="020B0604020202020204" pitchFamily="34" charset="0"/>
                <a:cs typeface="Helvetica" pitchFamily="34" charset="0"/>
              </a:rPr>
              <a:t>Strategy (NQS)</a:t>
            </a:r>
          </a:p>
          <a:p>
            <a:pPr marL="457200" lvl="1" indent="-107950">
              <a:buNone/>
            </a:pPr>
            <a:r>
              <a:rPr lang="en-US" sz="1600" dirty="0" smtClean="0">
                <a:latin typeface="Helvetica" panose="020B0604020202020204" pitchFamily="34" charset="0"/>
                <a:cs typeface="Helvetica" pitchFamily="34" charset="0"/>
              </a:rPr>
              <a:t>Nancy Wilson, </a:t>
            </a:r>
            <a:r>
              <a:rPr lang="en-US" sz="1600" dirty="0"/>
              <a:t>B.S.N., M.D., </a:t>
            </a:r>
            <a:r>
              <a:rPr lang="en-US" sz="1600" dirty="0" smtClean="0"/>
              <a:t>M.P.H., </a:t>
            </a:r>
            <a:r>
              <a:rPr lang="en-US" sz="1600" dirty="0" smtClean="0">
                <a:latin typeface="Helvetica" panose="020B0604020202020204" pitchFamily="34" charset="0"/>
                <a:cs typeface="Helvetica" pitchFamily="34" charset="0"/>
              </a:rPr>
              <a:t>Executive Lead, National Quality Strategy</a:t>
            </a:r>
            <a:endParaRPr lang="en-US" sz="1600" dirty="0">
              <a:latin typeface="Helvetica" pitchFamily="34" charset="0"/>
              <a:cs typeface="Helvetica" pitchFamily="34" charset="0"/>
            </a:endParaRPr>
          </a:p>
          <a:p>
            <a:r>
              <a:rPr lang="en-US" sz="1800" b="1" dirty="0" smtClean="0">
                <a:latin typeface="Helvetica" panose="020B0604020202020204" pitchFamily="34" charset="0"/>
                <a:cs typeface="Helvetica" panose="020B0604020202020204" pitchFamily="34" charset="0"/>
              </a:rPr>
              <a:t>National </a:t>
            </a:r>
            <a:r>
              <a:rPr lang="en-US" sz="1800" b="1" dirty="0">
                <a:latin typeface="Helvetica" panose="020B0604020202020204" pitchFamily="34" charset="0"/>
                <a:cs typeface="Helvetica" panose="020B0604020202020204" pitchFamily="34" charset="0"/>
              </a:rPr>
              <a:t>Quality Strategy Progress: Data from the </a:t>
            </a:r>
            <a:r>
              <a:rPr lang="en-US" sz="1800" b="1" dirty="0" smtClean="0">
                <a:latin typeface="Helvetica" panose="020B0604020202020204" pitchFamily="34" charset="0"/>
                <a:cs typeface="Helvetica" panose="020B0604020202020204" pitchFamily="34" charset="0"/>
              </a:rPr>
              <a:t>2015 National Healthcare Quality </a:t>
            </a:r>
            <a:r>
              <a:rPr lang="en-US" sz="1800" b="1" dirty="0">
                <a:latin typeface="Helvetica" panose="020B0604020202020204" pitchFamily="34" charset="0"/>
                <a:cs typeface="Helvetica" panose="020B0604020202020204" pitchFamily="34" charset="0"/>
              </a:rPr>
              <a:t>and Disparities Report</a:t>
            </a:r>
            <a:endParaRPr lang="en-US" sz="1800" b="1" dirty="0" smtClean="0">
              <a:latin typeface="Helvetica" pitchFamily="34" charset="0"/>
              <a:cs typeface="Helvetica" pitchFamily="34" charset="0"/>
            </a:endParaRPr>
          </a:p>
          <a:p>
            <a:pPr marL="349250" lvl="1" indent="0">
              <a:buNone/>
            </a:pPr>
            <a:r>
              <a:rPr lang="en-US" sz="1600" dirty="0" smtClean="0">
                <a:latin typeface="Helvetica" panose="020B0604020202020204" pitchFamily="34" charset="0"/>
                <a:cs typeface="Helvetica" panose="020B0604020202020204" pitchFamily="34" charset="0"/>
              </a:rPr>
              <a:t>Ernest </a:t>
            </a:r>
            <a:r>
              <a:rPr lang="en-US" sz="1600" dirty="0">
                <a:latin typeface="Helvetica" panose="020B0604020202020204" pitchFamily="34" charset="0"/>
                <a:cs typeface="Helvetica" panose="020B0604020202020204" pitchFamily="34" charset="0"/>
              </a:rPr>
              <a:t>Moy, M.D., M.P.H., Medical Officer, Center for Quality Improvement and Patient </a:t>
            </a:r>
            <a:r>
              <a:rPr lang="en-US" sz="1600" dirty="0" smtClean="0">
                <a:latin typeface="Helvetica" panose="020B0604020202020204" pitchFamily="34" charset="0"/>
                <a:cs typeface="Helvetica" panose="020B0604020202020204" pitchFamily="34" charset="0"/>
              </a:rPr>
              <a:t>Safety, Agency </a:t>
            </a:r>
            <a:r>
              <a:rPr lang="en-US" sz="1600" dirty="0">
                <a:latin typeface="Helvetica" panose="020B0604020202020204" pitchFamily="34" charset="0"/>
                <a:cs typeface="Helvetica" panose="020B0604020202020204" pitchFamily="34" charset="0"/>
              </a:rPr>
              <a:t>for Healthcare Research and Quality</a:t>
            </a:r>
            <a:endParaRPr lang="en-US" sz="1600" dirty="0" smtClean="0">
              <a:latin typeface="Helvetica" pitchFamily="34" charset="0"/>
              <a:cs typeface="Helvetica" pitchFamily="34" charset="0"/>
            </a:endParaRPr>
          </a:p>
          <a:p>
            <a:r>
              <a:rPr lang="en-US" sz="1800" b="1" dirty="0" smtClean="0">
                <a:latin typeface="Helvetica" panose="020B0604020202020204" pitchFamily="34" charset="0"/>
                <a:cs typeface="Helvetica" panose="020B0604020202020204" pitchFamily="34" charset="0"/>
              </a:rPr>
              <a:t>The </a:t>
            </a:r>
            <a:r>
              <a:rPr lang="en-US" sz="1800" b="1" dirty="0">
                <a:latin typeface="Helvetica" panose="020B0604020202020204" pitchFamily="34" charset="0"/>
                <a:cs typeface="Helvetica" panose="020B0604020202020204" pitchFamily="34" charset="0"/>
              </a:rPr>
              <a:t>National Quality Strategy in Action: </a:t>
            </a:r>
            <a:r>
              <a:rPr lang="en-US" sz="1800" b="1" dirty="0" err="1">
                <a:latin typeface="Helvetica" panose="020B0604020202020204" pitchFamily="34" charset="0"/>
                <a:cs typeface="Helvetica" panose="020B0604020202020204" pitchFamily="34" charset="0"/>
              </a:rPr>
              <a:t>Lourie</a:t>
            </a:r>
            <a:r>
              <a:rPr lang="en-US" sz="1800" b="1" dirty="0">
                <a:latin typeface="Helvetica" panose="020B0604020202020204" pitchFamily="34" charset="0"/>
                <a:cs typeface="Helvetica" panose="020B0604020202020204" pitchFamily="34" charset="0"/>
              </a:rPr>
              <a:t> Center for Children’s Social and Emotional </a:t>
            </a:r>
            <a:r>
              <a:rPr lang="en-US" sz="1800" b="1" dirty="0" smtClean="0">
                <a:latin typeface="Helvetica" panose="020B0604020202020204" pitchFamily="34" charset="0"/>
                <a:cs typeface="Helvetica" panose="020B0604020202020204" pitchFamily="34" charset="0"/>
              </a:rPr>
              <a:t>Wellness</a:t>
            </a:r>
          </a:p>
          <a:p>
            <a:pPr marL="349250" lvl="1" indent="0">
              <a:buNone/>
            </a:pPr>
            <a:r>
              <a:rPr lang="en-US" sz="1600" dirty="0" smtClean="0">
                <a:latin typeface="Helvetica" panose="020B0604020202020204" pitchFamily="34" charset="0"/>
                <a:cs typeface="Helvetica" panose="020B0604020202020204" pitchFamily="34" charset="0"/>
              </a:rPr>
              <a:t>James </a:t>
            </a:r>
            <a:r>
              <a:rPr lang="en-US" sz="1600" dirty="0">
                <a:latin typeface="Helvetica" panose="020B0604020202020204" pitchFamily="34" charset="0"/>
                <a:cs typeface="Helvetica" panose="020B0604020202020204" pitchFamily="34" charset="0"/>
              </a:rPr>
              <a:t>Venza, Ph.D, </a:t>
            </a:r>
            <a:r>
              <a:rPr lang="en-US" sz="1600" dirty="0" smtClean="0">
                <a:latin typeface="Helvetica" panose="020B0604020202020204" pitchFamily="34" charset="0"/>
                <a:cs typeface="Helvetica" panose="020B0604020202020204" pitchFamily="34" charset="0"/>
              </a:rPr>
              <a:t>Senior Director</a:t>
            </a:r>
            <a:r>
              <a:rPr lang="en-US" sz="1600" dirty="0">
                <a:latin typeface="Helvetica" panose="020B0604020202020204" pitchFamily="34" charset="0"/>
                <a:cs typeface="Helvetica" panose="020B0604020202020204" pitchFamily="34" charset="0"/>
              </a:rPr>
              <a:t>, Lourie Center for Children’s Social and Emotional Wellness</a:t>
            </a:r>
            <a:endParaRPr lang="en-US" sz="1600" dirty="0" smtClean="0">
              <a:latin typeface="Helvetica" panose="020B0604020202020204" pitchFamily="34" charset="0"/>
              <a:cs typeface="Helvetica" panose="020B0604020202020204" pitchFamily="34" charset="0"/>
            </a:endParaRPr>
          </a:p>
          <a:p>
            <a:r>
              <a:rPr lang="en-US" sz="1800" b="1" dirty="0" smtClean="0">
                <a:latin typeface="Helvetica" pitchFamily="34" charset="0"/>
                <a:cs typeface="Helvetica" pitchFamily="34" charset="0"/>
              </a:rPr>
              <a:t>Discussion/Question and Answer</a:t>
            </a:r>
          </a:p>
        </p:txBody>
      </p:sp>
      <p:sp>
        <p:nvSpPr>
          <p:cNvPr id="5" name="Slide Number Placeholder 4"/>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3</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559085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smtClean="0">
                <a:latin typeface="Helvetica" pitchFamily="34" charset="0"/>
                <a:cs typeface="Helvetica" pitchFamily="34" charset="0"/>
              </a:rPr>
              <a:t>Discussion/Question and Answer</a:t>
            </a:r>
            <a:endParaRPr lang="en-US" sz="2400" b="0" dirty="0">
              <a:latin typeface="Helvetica" pitchFamily="34" charset="0"/>
              <a:cs typeface="Helvetica" pitchFamily="34" charset="0"/>
            </a:endParaRPr>
          </a:p>
        </p:txBody>
      </p:sp>
      <p:sp>
        <p:nvSpPr>
          <p:cNvPr id="5" name="Content Placeholder 1"/>
          <p:cNvSpPr>
            <a:spLocks noGrp="1"/>
          </p:cNvSpPr>
          <p:nvPr>
            <p:ph idx="1"/>
          </p:nvPr>
        </p:nvSpPr>
        <p:spPr>
          <a:xfrm>
            <a:off x="457200" y="1512889"/>
            <a:ext cx="3130550" cy="2068512"/>
          </a:xfrm>
        </p:spPr>
        <p:txBody>
          <a:bodyPr>
            <a:normAutofit fontScale="70000" lnSpcReduction="20000"/>
          </a:bodyPr>
          <a:lstStyle/>
          <a:p>
            <a:r>
              <a:rPr lang="en-US" dirty="0" smtClean="0">
                <a:latin typeface="Helvetica" pitchFamily="34" charset="0"/>
                <a:cs typeface="Helvetica" pitchFamily="34" charset="0"/>
              </a:rPr>
              <a:t>For users of the audio broadcast, submit questions via chat</a:t>
            </a:r>
          </a:p>
          <a:p>
            <a:r>
              <a:rPr lang="en-US" dirty="0" smtClean="0">
                <a:latin typeface="Helvetica" pitchFamily="34" charset="0"/>
                <a:cs typeface="Helvetica" pitchFamily="34" charset="0"/>
              </a:rPr>
              <a:t>For those who dialed into the meeting, dial 14 to enter the question queue</a:t>
            </a:r>
          </a:p>
          <a:p>
            <a:pPr marL="0" indent="0">
              <a:buNone/>
            </a:pPr>
            <a:r>
              <a:rPr lang="en-US" dirty="0">
                <a:solidFill>
                  <a:schemeClr val="bg1"/>
                </a:solidFill>
                <a:latin typeface="Helvetica" pitchFamily="34" charset="0"/>
                <a:cs typeface="Helvetica" pitchFamily="34" charset="0"/>
              </a:rPr>
              <a:t>Graphic representing the ReadyTalk Webinar chat box screen with a red arrow pointing to the location where Webinar participants can input text to the chat box</a:t>
            </a:r>
            <a:r>
              <a:rPr lang="en-US" dirty="0" smtClean="0">
                <a:solidFill>
                  <a:schemeClr val="bg1"/>
                </a:solidFill>
                <a:latin typeface="Helvetica" pitchFamily="34" charset="0"/>
                <a:cs typeface="Helvetica" pitchFamily="34" charset="0"/>
              </a:rPr>
              <a:t>.</a:t>
            </a:r>
          </a:p>
        </p:txBody>
      </p:sp>
      <p:pic>
        <p:nvPicPr>
          <p:cNvPr id="4" name="Picture 3" descr="ReadyTalk screen. Arrow pointing to the chat window."/>
          <p:cNvPicPr>
            <a:picLocks noChangeAspect="1"/>
          </p:cNvPicPr>
          <p:nvPr/>
        </p:nvPicPr>
        <p:blipFill>
          <a:blip r:embed="rId3"/>
          <a:stretch>
            <a:fillRect/>
          </a:stretch>
        </p:blipFill>
        <p:spPr>
          <a:xfrm>
            <a:off x="3745068" y="1657658"/>
            <a:ext cx="4938188" cy="3871296"/>
          </a:xfrm>
          <a:prstGeom prst="rect">
            <a:avLst/>
          </a:prstGeom>
        </p:spPr>
      </p:pic>
      <p:sp>
        <p:nvSpPr>
          <p:cNvPr id="6" name="Slide Number Placeholder 5"/>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30</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6115496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Discussion/Question and Answer</a:t>
            </a:r>
            <a:endParaRPr lang="en-US" sz="2400" dirty="0"/>
          </a:p>
        </p:txBody>
      </p:sp>
      <p:sp>
        <p:nvSpPr>
          <p:cNvPr id="3" name="Content Placeholder 2"/>
          <p:cNvSpPr>
            <a:spLocks noGrp="1"/>
          </p:cNvSpPr>
          <p:nvPr>
            <p:ph idx="1"/>
          </p:nvPr>
        </p:nvSpPr>
        <p:spPr/>
        <p:txBody>
          <a:bodyPr>
            <a:normAutofit/>
          </a:bodyPr>
          <a:lstStyle/>
          <a:p>
            <a:r>
              <a:rPr lang="en-US" sz="1800" dirty="0" smtClean="0">
                <a:latin typeface="Helvetica" panose="020B0604020202020204" pitchFamily="34" charset="0"/>
                <a:cs typeface="Helvetica" panose="020B0604020202020204" pitchFamily="34" charset="0"/>
              </a:rPr>
              <a:t>How has the National Quality Strategy impacted your organization in the 5 years since its publication? </a:t>
            </a:r>
          </a:p>
          <a:p>
            <a:r>
              <a:rPr lang="en-US" sz="1800" dirty="0" smtClean="0">
                <a:latin typeface="Helvetica" panose="020B0604020202020204" pitchFamily="34" charset="0"/>
                <a:cs typeface="Helvetica" panose="020B0604020202020204" pitchFamily="34" charset="0"/>
              </a:rPr>
              <a:t>In what ways has your organization put the National Quality Strategy aims, priorities, and levers into action to improve health and health care quality?</a:t>
            </a:r>
          </a:p>
          <a:p>
            <a:r>
              <a:rPr lang="en-US" sz="1800" dirty="0" smtClean="0">
                <a:latin typeface="Helvetica" panose="020B0604020202020204" pitchFamily="34" charset="0"/>
                <a:cs typeface="Helvetica" panose="020B0604020202020204" pitchFamily="34" charset="0"/>
              </a:rPr>
              <a:t>How has alignment to the National Quality Strategy shaped your organization’s strategic efforts to work toward a delivery system that provides better, more affordable care to individuals and the community?</a:t>
            </a:r>
          </a:p>
          <a:p>
            <a:r>
              <a:rPr lang="en-US" sz="1800" dirty="0" smtClean="0">
                <a:latin typeface="Helvetica" panose="020B0604020202020204" pitchFamily="34" charset="0"/>
                <a:cs typeface="Helvetica" panose="020B0604020202020204" pitchFamily="34" charset="0"/>
              </a:rPr>
              <a:t>How is your organization planning to celebrate the fifth anniversary of the National Quality Strategy? </a:t>
            </a:r>
          </a:p>
        </p:txBody>
      </p:sp>
      <p:sp>
        <p:nvSpPr>
          <p:cNvPr id="5" name="Slide Number Placeholder 4"/>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31</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31388701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p:txBody>
          <a:bodyPr>
            <a:normAutofit/>
          </a:bodyPr>
          <a:lstStyle/>
          <a:p>
            <a:r>
              <a:rPr lang="en-US" sz="2400" b="0" dirty="0" smtClean="0">
                <a:latin typeface="Helvetica" pitchFamily="34" charset="0"/>
                <a:cs typeface="Helvetica" pitchFamily="34" charset="0"/>
              </a:rPr>
              <a:t>Thank you for attending today’s presentation! </a:t>
            </a:r>
            <a:endParaRPr lang="en-US" sz="2400" b="0" dirty="0">
              <a:latin typeface="Helvetica" pitchFamily="34" charset="0"/>
              <a:cs typeface="Helvetica" pitchFamily="34" charset="0"/>
            </a:endParaRPr>
          </a:p>
        </p:txBody>
      </p:sp>
      <p:sp>
        <p:nvSpPr>
          <p:cNvPr id="9" name="Content Placeholder 8"/>
          <p:cNvSpPr>
            <a:spLocks noGrp="1"/>
          </p:cNvSpPr>
          <p:nvPr>
            <p:ph idx="1"/>
          </p:nvPr>
        </p:nvSpPr>
        <p:spPr>
          <a:xfrm>
            <a:off x="457200" y="1295400"/>
            <a:ext cx="4343400" cy="4114800"/>
          </a:xfrm>
        </p:spPr>
        <p:txBody>
          <a:bodyPr>
            <a:noAutofit/>
          </a:bodyPr>
          <a:lstStyle/>
          <a:p>
            <a:pPr marL="0" indent="0" algn="ctr">
              <a:buNone/>
            </a:pPr>
            <a:r>
              <a:rPr lang="en-US" sz="1800" dirty="0" smtClean="0">
                <a:latin typeface="Helvetica" pitchFamily="34" charset="0"/>
                <a:cs typeface="Helvetica" pitchFamily="34" charset="0"/>
              </a:rPr>
              <a:t>The presentation archive will be available on </a:t>
            </a:r>
            <a:r>
              <a:rPr lang="en-US" sz="1800" dirty="0" smtClean="0">
                <a:solidFill>
                  <a:schemeClr val="bg1"/>
                </a:solidFill>
                <a:latin typeface="Helvetica" pitchFamily="34" charset="0"/>
                <a:cs typeface="Helvetica" pitchFamily="34" charset="0"/>
                <a:hlinkClick r:id="rId3"/>
              </a:rPr>
              <a:t>www.ahrq.gov/workingforquality</a:t>
            </a:r>
            <a:r>
              <a:rPr lang="en-US" sz="1800" dirty="0" smtClean="0">
                <a:solidFill>
                  <a:schemeClr val="bg1"/>
                </a:solidFill>
                <a:latin typeface="Helvetica" pitchFamily="34" charset="0"/>
                <a:cs typeface="Helvetica" pitchFamily="34" charset="0"/>
              </a:rPr>
              <a:t> </a:t>
            </a:r>
          </a:p>
          <a:p>
            <a:pPr marL="0" indent="0" algn="ctr">
              <a:buNone/>
            </a:pPr>
            <a:endParaRPr lang="en-US" sz="1400" dirty="0" smtClean="0">
              <a:latin typeface="Helvetica" pitchFamily="34" charset="0"/>
              <a:cs typeface="Helvetica" pitchFamily="34" charset="0"/>
            </a:endParaRPr>
          </a:p>
          <a:p>
            <a:pPr marL="0" indent="0" algn="ctr">
              <a:buNone/>
            </a:pPr>
            <a:r>
              <a:rPr lang="en-US" sz="1800" dirty="0" smtClean="0">
                <a:latin typeface="Helvetica" pitchFamily="34" charset="0"/>
                <a:cs typeface="Helvetica" pitchFamily="34" charset="0"/>
              </a:rPr>
              <a:t>To view the 5</a:t>
            </a:r>
            <a:r>
              <a:rPr lang="en-US" sz="1800" baseline="30000" dirty="0" smtClean="0">
                <a:latin typeface="Helvetica" pitchFamily="34" charset="0"/>
                <a:cs typeface="Helvetica" pitchFamily="34" charset="0"/>
              </a:rPr>
              <a:t>th</a:t>
            </a:r>
            <a:r>
              <a:rPr lang="en-US" sz="1800" dirty="0" smtClean="0">
                <a:latin typeface="Helvetica" pitchFamily="34" charset="0"/>
                <a:cs typeface="Helvetica" pitchFamily="34" charset="0"/>
              </a:rPr>
              <a:t> Anniversary Update and other related materials, please go to </a:t>
            </a:r>
            <a:r>
              <a:rPr lang="en-US" sz="1800" dirty="0" smtClean="0">
                <a:latin typeface="Helvetica" pitchFamily="34" charset="0"/>
                <a:cs typeface="Helvetica" pitchFamily="34" charset="0"/>
                <a:hlinkClick r:id="rId4"/>
              </a:rPr>
              <a:t>http</a:t>
            </a:r>
            <a:r>
              <a:rPr lang="en-US" sz="1800" dirty="0">
                <a:latin typeface="Helvetica" pitchFamily="34" charset="0"/>
                <a:cs typeface="Helvetica" pitchFamily="34" charset="0"/>
                <a:hlinkClick r:id="rId4"/>
              </a:rPr>
              <a:t>://</a:t>
            </a:r>
            <a:r>
              <a:rPr lang="en-US" sz="1800" dirty="0" smtClean="0">
                <a:latin typeface="Helvetica" pitchFamily="34" charset="0"/>
                <a:cs typeface="Helvetica" pitchFamily="34" charset="0"/>
                <a:hlinkClick r:id="rId4"/>
              </a:rPr>
              <a:t>www.ahrq.gov/workingforquality/reports.htm</a:t>
            </a:r>
            <a:r>
              <a:rPr lang="en-US" sz="1800" dirty="0" smtClean="0">
                <a:latin typeface="Helvetica" pitchFamily="34" charset="0"/>
                <a:cs typeface="Helvetica" pitchFamily="34" charset="0"/>
              </a:rPr>
              <a:t> </a:t>
            </a:r>
          </a:p>
          <a:p>
            <a:pPr marL="0" indent="0" algn="ctr">
              <a:buNone/>
            </a:pPr>
            <a:endParaRPr lang="en-US" sz="1400" dirty="0" smtClean="0">
              <a:latin typeface="Helvetica" pitchFamily="34" charset="0"/>
              <a:cs typeface="Helvetica" pitchFamily="34" charset="0"/>
            </a:endParaRPr>
          </a:p>
          <a:p>
            <a:pPr marL="0" indent="0" algn="ctr">
              <a:buNone/>
            </a:pPr>
            <a:r>
              <a:rPr lang="en-US" sz="1800" dirty="0" smtClean="0">
                <a:latin typeface="Helvetica" pitchFamily="34" charset="0"/>
                <a:cs typeface="Helvetica" pitchFamily="34" charset="0"/>
              </a:rPr>
              <a:t>For questions or high-resolution graphics, please email </a:t>
            </a:r>
            <a:r>
              <a:rPr lang="en-US" sz="1800" dirty="0" smtClean="0">
                <a:latin typeface="Helvetica" pitchFamily="34" charset="0"/>
                <a:cs typeface="Helvetica" pitchFamily="34" charset="0"/>
                <a:hlinkClick r:id="rId5"/>
              </a:rPr>
              <a:t>NQStrategy@ahrq.hhs.gov</a:t>
            </a:r>
            <a:endParaRPr lang="en-US" sz="1800" dirty="0" smtClean="0">
              <a:latin typeface="Helvetica" pitchFamily="34" charset="0"/>
              <a:cs typeface="Helvetica" pitchFamily="34" charset="0"/>
            </a:endParaRPr>
          </a:p>
          <a:p>
            <a:pPr marL="0" indent="0" algn="ctr">
              <a:buNone/>
            </a:pPr>
            <a:endParaRPr lang="en-US" sz="1400" dirty="0" smtClean="0"/>
          </a:p>
          <a:p>
            <a:pPr marL="0" indent="0" algn="ctr">
              <a:buNone/>
            </a:pPr>
            <a:r>
              <a:rPr lang="en-US" sz="1800" dirty="0" smtClean="0"/>
              <a:t>All QDR data </a:t>
            </a:r>
            <a:r>
              <a:rPr lang="en-US" sz="1800" dirty="0"/>
              <a:t>are posted at </a:t>
            </a:r>
            <a:r>
              <a:rPr lang="en-US" sz="1800" dirty="0">
                <a:hlinkClick r:id="rId6"/>
              </a:rPr>
              <a:t>http://nhqrnet.ahrq.gov</a:t>
            </a:r>
            <a:r>
              <a:rPr lang="en-US" sz="1800" dirty="0"/>
              <a:t> </a:t>
            </a:r>
          </a:p>
          <a:p>
            <a:pPr marL="0" indent="0" algn="ctr">
              <a:buNone/>
            </a:pPr>
            <a:endParaRPr lang="en-US" sz="1800" dirty="0">
              <a:latin typeface="Helvetica" pitchFamily="34" charset="0"/>
              <a:cs typeface="Helvetica" pitchFamily="34" charset="0"/>
            </a:endParaRPr>
          </a:p>
          <a:p>
            <a:pPr marL="0" indent="0" algn="ctr">
              <a:buNone/>
            </a:pPr>
            <a:endParaRPr lang="en-US" sz="1800" dirty="0" smtClean="0">
              <a:latin typeface="Helvetica" pitchFamily="34" charset="0"/>
              <a:cs typeface="Helvetica" pitchFamily="34" charset="0"/>
            </a:endParaRPr>
          </a:p>
          <a:p>
            <a:pPr marL="0" indent="0" algn="ctr">
              <a:buNone/>
            </a:pPr>
            <a:endParaRPr lang="en-US" sz="1800" dirty="0">
              <a:latin typeface="Helvetica" pitchFamily="34" charset="0"/>
              <a:cs typeface="Helvetica" pitchFamily="34" charset="0"/>
            </a:endParaRPr>
          </a:p>
        </p:txBody>
      </p:sp>
      <p:sp>
        <p:nvSpPr>
          <p:cNvPr id="2" name="Rectangle 1" descr="Presenter Contact Information. Nancy Wilson: Nancy.Wilson@ahrq.hhs.gov; Quality and Disparities Report: Barbara.Barton@ahrq.hhs.gov; James Venza: JVenza@louriecenter.org"/>
          <p:cNvSpPr/>
          <p:nvPr/>
        </p:nvSpPr>
        <p:spPr>
          <a:xfrm>
            <a:off x="5151329" y="2126512"/>
            <a:ext cx="3553216" cy="2743200"/>
          </a:xfrm>
          <a:prstGeom prst="rect">
            <a:avLst/>
          </a:prstGeom>
          <a:solidFill>
            <a:schemeClr val="accent3">
              <a:lumMod val="60000"/>
              <a:lumOff val="40000"/>
            </a:schemeClr>
          </a:solidFill>
          <a:ln w="12700">
            <a:solidFill>
              <a:schemeClr val="tx1"/>
            </a:solid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ontent Placeholder 8"/>
          <p:cNvSpPr txBox="1">
            <a:spLocks/>
          </p:cNvSpPr>
          <p:nvPr/>
        </p:nvSpPr>
        <p:spPr>
          <a:xfrm>
            <a:off x="5151329" y="2209800"/>
            <a:ext cx="3535471" cy="2743200"/>
          </a:xfrm>
          <a:prstGeom prst="rect">
            <a:avLst/>
          </a:prstGeom>
          <a:ln w="12700">
            <a:noFill/>
          </a:ln>
        </p:spPr>
        <p:txBody>
          <a:bodyPr vert="horz" lIns="91440" tIns="45720" rIns="91440" bIns="45720" rtlCol="0">
            <a:noAutofit/>
          </a:bodyPr>
          <a:lstStyle>
            <a:lvl1pPr marL="342900" indent="-342900" algn="l" defTabSz="457200" rtl="0" eaLnBrk="1" latinLnBrk="0" hangingPunct="1">
              <a:lnSpc>
                <a:spcPct val="100000"/>
              </a:lnSpc>
              <a:spcBef>
                <a:spcPts val="600"/>
              </a:spcBef>
              <a:spcAft>
                <a:spcPts val="600"/>
              </a:spcAft>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1800" b="1" dirty="0" smtClean="0">
                <a:latin typeface="Helvetica" pitchFamily="34" charset="0"/>
                <a:cs typeface="Helvetica" pitchFamily="34" charset="0"/>
              </a:rPr>
              <a:t>Presenter Contact Information </a:t>
            </a:r>
          </a:p>
          <a:p>
            <a:pPr marL="0" indent="0" algn="ctr">
              <a:buFont typeface="Arial"/>
              <a:buNone/>
            </a:pPr>
            <a:r>
              <a:rPr lang="en-US" sz="1800" dirty="0" smtClean="0">
                <a:latin typeface="Helvetica" pitchFamily="34" charset="0"/>
                <a:cs typeface="Helvetica" pitchFamily="34" charset="0"/>
              </a:rPr>
              <a:t>Nancy Wilson: </a:t>
            </a:r>
            <a:r>
              <a:rPr lang="en-US" sz="1800" dirty="0" smtClean="0">
                <a:solidFill>
                  <a:schemeClr val="bg1"/>
                </a:solidFill>
                <a:latin typeface="Helvetica" pitchFamily="34" charset="0"/>
                <a:cs typeface="Helvetica" pitchFamily="34" charset="0"/>
                <a:hlinkClick r:id="rId7"/>
              </a:rPr>
              <a:t>Nancy.Wilson@ahrq.hhs.gov</a:t>
            </a:r>
            <a:r>
              <a:rPr lang="en-US" sz="1800" dirty="0" smtClean="0">
                <a:solidFill>
                  <a:schemeClr val="bg1"/>
                </a:solidFill>
                <a:latin typeface="Helvetica" pitchFamily="34" charset="0"/>
                <a:cs typeface="Helvetica" pitchFamily="34" charset="0"/>
              </a:rPr>
              <a:t> </a:t>
            </a:r>
          </a:p>
          <a:p>
            <a:pPr marL="0" indent="0" algn="ctr">
              <a:spcAft>
                <a:spcPts val="0"/>
              </a:spcAft>
              <a:buFont typeface="Arial"/>
              <a:buNone/>
            </a:pPr>
            <a:r>
              <a:rPr lang="en-US" sz="1800" dirty="0" smtClean="0"/>
              <a:t>Quality and Disparities Report:</a:t>
            </a:r>
          </a:p>
          <a:p>
            <a:pPr marL="0" indent="0" algn="ctr">
              <a:spcBef>
                <a:spcPts val="0"/>
              </a:spcBef>
              <a:buFont typeface="Arial"/>
              <a:buNone/>
            </a:pPr>
            <a:r>
              <a:rPr lang="en-US" sz="1800" dirty="0" smtClean="0">
                <a:solidFill>
                  <a:schemeClr val="bg1"/>
                </a:solidFill>
                <a:hlinkClick r:id="rId8"/>
              </a:rPr>
              <a:t>Bar</a:t>
            </a:r>
            <a:r>
              <a:rPr lang="en-US" sz="1800" dirty="0" smtClean="0">
                <a:solidFill>
                  <a:schemeClr val="tx2">
                    <a:lumMod val="20000"/>
                    <a:lumOff val="80000"/>
                  </a:schemeClr>
                </a:solidFill>
                <a:hlinkClick r:id="rId8"/>
              </a:rPr>
              <a:t>bara.Barton@ahrq.</a:t>
            </a:r>
            <a:r>
              <a:rPr lang="en-US" sz="1800" dirty="0" smtClean="0">
                <a:solidFill>
                  <a:schemeClr val="bg1"/>
                </a:solidFill>
                <a:hlinkClick r:id="rId8"/>
              </a:rPr>
              <a:t>hhs.gov</a:t>
            </a:r>
            <a:r>
              <a:rPr lang="en-US" sz="1800" dirty="0" smtClean="0">
                <a:solidFill>
                  <a:schemeClr val="bg1"/>
                </a:solidFill>
              </a:rPr>
              <a:t> </a:t>
            </a:r>
          </a:p>
          <a:p>
            <a:pPr marL="0" indent="0" algn="ctr">
              <a:buFont typeface="Arial"/>
              <a:buNone/>
            </a:pPr>
            <a:r>
              <a:rPr lang="en-US" sz="1800" dirty="0" smtClean="0"/>
              <a:t>James Venza: </a:t>
            </a:r>
            <a:r>
              <a:rPr lang="en-US" sz="1800" dirty="0" smtClean="0">
                <a:solidFill>
                  <a:schemeClr val="tx2">
                    <a:lumMod val="20000"/>
                    <a:lumOff val="80000"/>
                  </a:schemeClr>
                </a:solidFill>
                <a:hlinkClick r:id="rId9"/>
              </a:rPr>
              <a:t>LCInfo@LourieCenter.org</a:t>
            </a:r>
            <a:r>
              <a:rPr lang="en-US" sz="1800" dirty="0" smtClean="0">
                <a:solidFill>
                  <a:schemeClr val="tx2">
                    <a:lumMod val="20000"/>
                    <a:lumOff val="80000"/>
                  </a:schemeClr>
                </a:solidFill>
              </a:rPr>
              <a:t> </a:t>
            </a:r>
            <a:endParaRPr lang="en-US" sz="1800" dirty="0">
              <a:solidFill>
                <a:schemeClr val="tx2">
                  <a:lumMod val="20000"/>
                  <a:lumOff val="80000"/>
                </a:schemeClr>
              </a:solidFill>
            </a:endParaRPr>
          </a:p>
          <a:p>
            <a:pPr marL="0" indent="0" algn="ctr">
              <a:buFont typeface="Arial"/>
              <a:buNone/>
            </a:pPr>
            <a:endParaRPr lang="en-US" sz="1800" b="1" dirty="0" smtClean="0">
              <a:latin typeface="Helvetica" pitchFamily="34" charset="0"/>
              <a:cs typeface="Helvetica" pitchFamily="34" charset="0"/>
            </a:endParaRPr>
          </a:p>
          <a:p>
            <a:pPr marL="0" indent="0" algn="ctr">
              <a:buFont typeface="Arial"/>
              <a:buNone/>
            </a:pPr>
            <a:endParaRPr lang="en-US" sz="1800" dirty="0" smtClean="0">
              <a:latin typeface="Helvetica" pitchFamily="34" charset="0"/>
              <a:cs typeface="Helvetica" pitchFamily="34" charset="0"/>
            </a:endParaRPr>
          </a:p>
          <a:p>
            <a:pPr marL="0" indent="0" algn="ctr">
              <a:buFont typeface="Arial"/>
              <a:buNone/>
            </a:pPr>
            <a:endParaRPr lang="en-US" sz="1800" dirty="0" smtClean="0">
              <a:latin typeface="Helvetica" pitchFamily="34" charset="0"/>
              <a:cs typeface="Helvetica" pitchFamily="34" charset="0"/>
            </a:endParaRPr>
          </a:p>
          <a:p>
            <a:pPr marL="0" indent="0" algn="ctr">
              <a:buFont typeface="Arial"/>
              <a:buNone/>
            </a:pPr>
            <a:endParaRPr lang="en-US" sz="1800" dirty="0">
              <a:latin typeface="Helvetica" pitchFamily="34" charset="0"/>
              <a:cs typeface="Helvetica" pitchFamily="34" charset="0"/>
            </a:endParaRPr>
          </a:p>
        </p:txBody>
      </p:sp>
      <p:sp>
        <p:nvSpPr>
          <p:cNvPr id="4" name="Slide Number Placeholder 3"/>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32</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1866363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4031" y="3581400"/>
            <a:ext cx="7772400" cy="1362075"/>
          </a:xfrm>
        </p:spPr>
        <p:txBody>
          <a:bodyPr>
            <a:normAutofit fontScale="90000"/>
          </a:bodyPr>
          <a:lstStyle/>
          <a:p>
            <a:r>
              <a:rPr lang="en-US" dirty="0">
                <a:latin typeface="Helvetica" panose="020B0604020202020204" pitchFamily="34" charset="0"/>
                <a:cs typeface="Helvetica" panose="020B0604020202020204" pitchFamily="34" charset="0"/>
              </a:rPr>
              <a:t>History of the National Quality </a:t>
            </a:r>
            <a:r>
              <a:rPr lang="en-US" dirty="0" smtClean="0">
                <a:latin typeface="Helvetica" panose="020B0604020202020204" pitchFamily="34" charset="0"/>
                <a:cs typeface="Helvetica" panose="020B0604020202020204" pitchFamily="34" charset="0"/>
              </a:rPr>
              <a:t>Strategy</a:t>
            </a:r>
            <a:br>
              <a:rPr lang="en-US" dirty="0" smtClean="0">
                <a:latin typeface="Helvetica" panose="020B0604020202020204" pitchFamily="34" charset="0"/>
                <a:cs typeface="Helvetica" panose="020B0604020202020204" pitchFamily="34" charset="0"/>
              </a:rPr>
            </a:br>
            <a:endParaRPr lang="en-US" dirty="0"/>
          </a:p>
        </p:txBody>
      </p:sp>
      <p:sp>
        <p:nvSpPr>
          <p:cNvPr id="3" name="Text Placeholder 2"/>
          <p:cNvSpPr>
            <a:spLocks noGrp="1"/>
          </p:cNvSpPr>
          <p:nvPr>
            <p:ph type="body" idx="1"/>
          </p:nvPr>
        </p:nvSpPr>
        <p:spPr>
          <a:xfrm>
            <a:off x="794031" y="4769410"/>
            <a:ext cx="7772400" cy="838200"/>
          </a:xfrm>
        </p:spPr>
        <p:txBody>
          <a:bodyPr anchor="t"/>
          <a:lstStyle/>
          <a:p>
            <a:r>
              <a:rPr lang="en-US" dirty="0">
                <a:solidFill>
                  <a:schemeClr val="tx1"/>
                </a:solidFill>
              </a:rPr>
              <a:t>Nancy Wilson, B.S.N., M.D., M.P.H.</a:t>
            </a:r>
          </a:p>
        </p:txBody>
      </p:sp>
      <p:sp>
        <p:nvSpPr>
          <p:cNvPr id="7" name="Slide Number Placeholder 6"/>
          <p:cNvSpPr>
            <a:spLocks noGrp="1"/>
          </p:cNvSpPr>
          <p:nvPr>
            <p:ph type="sldNum" sz="quarter" idx="12"/>
          </p:nvPr>
        </p:nvSpPr>
        <p:spPr>
          <a:xfrm>
            <a:off x="7696200" y="6430495"/>
            <a:ext cx="2133600" cy="365125"/>
          </a:xfrm>
        </p:spPr>
        <p:txBody>
          <a:bodyPr/>
          <a:lstStyle/>
          <a:p>
            <a:fld id="{68EC7669-6A74-CE44-92EA-244AF84130AB}"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881797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06388"/>
            <a:ext cx="8229600" cy="661416"/>
          </a:xfrm>
        </p:spPr>
        <p:txBody>
          <a:bodyPr>
            <a:normAutofit/>
          </a:bodyPr>
          <a:lstStyle/>
          <a:p>
            <a:r>
              <a:rPr lang="en-US" sz="2400" dirty="0" smtClean="0"/>
              <a:t>History of the National Quality Strategy</a:t>
            </a:r>
            <a:endParaRPr lang="en-US" sz="2400" dirty="0"/>
          </a:p>
        </p:txBody>
      </p:sp>
      <p:sp>
        <p:nvSpPr>
          <p:cNvPr id="26628" name="Content Placeholder 2"/>
          <p:cNvSpPr>
            <a:spLocks noGrp="1"/>
          </p:cNvSpPr>
          <p:nvPr>
            <p:ph idx="1"/>
          </p:nvPr>
        </p:nvSpPr>
        <p:spPr>
          <a:xfrm>
            <a:off x="457200" y="1404319"/>
            <a:ext cx="8229600" cy="4211456"/>
          </a:xfrm>
        </p:spPr>
        <p:txBody>
          <a:bodyPr>
            <a:noAutofit/>
          </a:bodyPr>
          <a:lstStyle/>
          <a:p>
            <a:pPr eaLnBrk="1" hangingPunct="1">
              <a:spcBef>
                <a:spcPts val="600"/>
              </a:spcBef>
            </a:pPr>
            <a:r>
              <a:rPr lang="en-US" dirty="0" smtClean="0">
                <a:latin typeface="Helvetica" pitchFamily="34" charset="0"/>
                <a:cs typeface="Helvetica" pitchFamily="34" charset="0"/>
              </a:rPr>
              <a:t>Established by the Affordable Care Act to </a:t>
            </a:r>
            <a:r>
              <a:rPr lang="en-US" b="1" dirty="0" smtClean="0">
                <a:latin typeface="Helvetica" pitchFamily="34" charset="0"/>
                <a:cs typeface="Helvetica" pitchFamily="34" charset="0"/>
              </a:rPr>
              <a:t>improve the delivery of health care services, patient health outcomes, and population health</a:t>
            </a:r>
          </a:p>
          <a:p>
            <a:pPr>
              <a:spcBef>
                <a:spcPts val="600"/>
              </a:spcBef>
            </a:pPr>
            <a:r>
              <a:rPr lang="en-US" dirty="0">
                <a:latin typeface="Helvetica" pitchFamily="34" charset="0"/>
                <a:cs typeface="Helvetica" pitchFamily="34" charset="0"/>
              </a:rPr>
              <a:t>More than 300 groups, organizations, and individuals, representing all sectors of the health care industry and the general public, provided input that shaped the Strategy’s aims, priorities, and </a:t>
            </a:r>
            <a:r>
              <a:rPr lang="en-US" dirty="0" smtClean="0">
                <a:latin typeface="Helvetica" pitchFamily="34" charset="0"/>
                <a:cs typeface="Helvetica" pitchFamily="34" charset="0"/>
              </a:rPr>
              <a:t>levers</a:t>
            </a:r>
          </a:p>
          <a:p>
            <a:r>
              <a:rPr lang="en-US" dirty="0" smtClean="0">
                <a:latin typeface="Helvetica" pitchFamily="34" charset="0"/>
                <a:cs typeface="Helvetica" pitchFamily="34" charset="0"/>
              </a:rPr>
              <a:t>The Strategy was first published in 2011 and serves as a </a:t>
            </a:r>
            <a:r>
              <a:rPr lang="en-US" b="1" dirty="0" smtClean="0">
                <a:latin typeface="Helvetica" pitchFamily="34" charset="0"/>
                <a:cs typeface="Helvetica" pitchFamily="34" charset="0"/>
              </a:rPr>
              <a:t>nationwide</a:t>
            </a:r>
            <a:r>
              <a:rPr lang="en-US" dirty="0" smtClean="0">
                <a:latin typeface="Helvetica" pitchFamily="34" charset="0"/>
                <a:cs typeface="Helvetica" pitchFamily="34" charset="0"/>
              </a:rPr>
              <a:t> </a:t>
            </a:r>
            <a:r>
              <a:rPr lang="en-US" b="1" dirty="0" smtClean="0">
                <a:latin typeface="Helvetica" pitchFamily="34" charset="0"/>
                <a:cs typeface="Helvetica" pitchFamily="34" charset="0"/>
              </a:rPr>
              <a:t>effort</a:t>
            </a:r>
            <a:r>
              <a:rPr lang="en-US" dirty="0" smtClean="0">
                <a:latin typeface="Helvetica" pitchFamily="34" charset="0"/>
                <a:cs typeface="Helvetica" pitchFamily="34" charset="0"/>
              </a:rPr>
              <a:t> to improve health and health care across America and </a:t>
            </a:r>
            <a:r>
              <a:rPr lang="en-US" b="1" dirty="0">
                <a:latin typeface="Helvetica" pitchFamily="34" charset="0"/>
                <a:cs typeface="Helvetica" pitchFamily="34" charset="0"/>
              </a:rPr>
              <a:t>align quality measures and quality improvement </a:t>
            </a:r>
            <a:r>
              <a:rPr lang="en-US" b="1" dirty="0" smtClean="0">
                <a:latin typeface="Helvetica" pitchFamily="34" charset="0"/>
                <a:cs typeface="Helvetica" pitchFamily="34" charset="0"/>
              </a:rPr>
              <a:t>activities</a:t>
            </a:r>
            <a:endParaRPr lang="en-US" dirty="0" smtClean="0">
              <a:latin typeface="Helvetica" pitchFamily="34" charset="0"/>
              <a:cs typeface="Helvetica" pitchFamily="34" charset="0"/>
            </a:endParaRPr>
          </a:p>
        </p:txBody>
      </p:sp>
      <p:sp>
        <p:nvSpPr>
          <p:cNvPr id="4" name="Slide Number Placeholder 3"/>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5</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3072315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Timeline of the National Quality Strategy</a:t>
            </a:r>
            <a:endParaRPr lang="en-US" sz="2400" dirty="0"/>
          </a:p>
        </p:txBody>
      </p:sp>
      <p:pic>
        <p:nvPicPr>
          <p:cNvPr id="63" name="Picture 62" descr="2010: Affordable Care Act signed into law and Input from multi-stakeholder organizations on National quality strategy. 2011: National Quality Strategy published. 2012: California DHCS Quality Strategy published. 2013: CMS Quality Strategy published. California DHCS Quality Strategy update. 2014: 11th QIO Statement of Work released. California DHCS Quality Strategy update. 2015: CMS Quality Strategy update. 2016: National Quality Strategy 5- year anniversary."/>
          <p:cNvPicPr>
            <a:picLocks noChangeAspect="1"/>
          </p:cNvPicPr>
          <p:nvPr/>
        </p:nvPicPr>
        <p:blipFill>
          <a:blip r:embed="rId3"/>
          <a:stretch>
            <a:fillRect/>
          </a:stretch>
        </p:blipFill>
        <p:spPr>
          <a:xfrm>
            <a:off x="-24384" y="1219200"/>
            <a:ext cx="8888738" cy="4700423"/>
          </a:xfrm>
          <a:prstGeom prst="rect">
            <a:avLst/>
          </a:prstGeom>
        </p:spPr>
      </p:pic>
      <p:sp>
        <p:nvSpPr>
          <p:cNvPr id="4" name="Slide Number Placeholder 3"/>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6</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3672193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Aims, Priorities, and Levers </a:t>
            </a:r>
            <a:endParaRPr lang="en-US" sz="2400" dirty="0"/>
          </a:p>
        </p:txBody>
      </p:sp>
      <p:sp>
        <p:nvSpPr>
          <p:cNvPr id="3" name="Content Placeholder 2"/>
          <p:cNvSpPr>
            <a:spLocks noGrp="1"/>
          </p:cNvSpPr>
          <p:nvPr>
            <p:ph idx="1"/>
          </p:nvPr>
        </p:nvSpPr>
        <p:spPr/>
        <p:txBody>
          <a:bodyPr>
            <a:normAutofit/>
          </a:bodyPr>
          <a:lstStyle/>
          <a:p>
            <a:r>
              <a:rPr lang="en-US" dirty="0"/>
              <a:t>Improving health and health care quality can occur only if all sectors—individuals, family members, payers, providers, employers, and communities—make it their mission. Members of the health care community can align to the NQS by doing the following</a:t>
            </a:r>
            <a:r>
              <a:rPr lang="en-US" dirty="0" smtClean="0"/>
              <a:t>:</a:t>
            </a:r>
            <a:endParaRPr lang="en-US" dirty="0"/>
          </a:p>
          <a:p>
            <a:pPr lvl="1"/>
            <a:r>
              <a:rPr lang="en-US" i="1" dirty="0"/>
              <a:t>Adopt the three aims</a:t>
            </a:r>
            <a:r>
              <a:rPr lang="en-US" dirty="0"/>
              <a:t> </a:t>
            </a:r>
            <a:r>
              <a:rPr lang="en-US" b="1" dirty="0"/>
              <a:t>to provide</a:t>
            </a:r>
            <a:r>
              <a:rPr lang="en-US" dirty="0"/>
              <a:t> better, more affordable care for the individual and the </a:t>
            </a:r>
            <a:r>
              <a:rPr lang="en-US" dirty="0" smtClean="0"/>
              <a:t>community</a:t>
            </a:r>
            <a:endParaRPr lang="en-US" dirty="0"/>
          </a:p>
          <a:p>
            <a:pPr lvl="1"/>
            <a:r>
              <a:rPr lang="en-US" i="1" dirty="0"/>
              <a:t>Focus on the six priorities</a:t>
            </a:r>
            <a:r>
              <a:rPr lang="en-US" dirty="0"/>
              <a:t> </a:t>
            </a:r>
            <a:r>
              <a:rPr lang="en-US" b="1" dirty="0"/>
              <a:t>to guide</a:t>
            </a:r>
            <a:r>
              <a:rPr lang="en-US" dirty="0"/>
              <a:t> efforts to improve health and health care </a:t>
            </a:r>
            <a:r>
              <a:rPr lang="en-US" dirty="0" smtClean="0"/>
              <a:t>quality</a:t>
            </a:r>
            <a:endParaRPr lang="en-US" dirty="0"/>
          </a:p>
          <a:p>
            <a:pPr lvl="1"/>
            <a:r>
              <a:rPr lang="en-US" i="1" dirty="0"/>
              <a:t>Use one or more of the nine levers</a:t>
            </a:r>
            <a:r>
              <a:rPr lang="en-US" dirty="0"/>
              <a:t> </a:t>
            </a:r>
            <a:r>
              <a:rPr lang="en-US" b="1" dirty="0"/>
              <a:t>to identify</a:t>
            </a:r>
            <a:r>
              <a:rPr lang="en-US" dirty="0"/>
              <a:t> core business functions, resources, and/or actions that may serve as means for achieving improved health and health care </a:t>
            </a:r>
            <a:r>
              <a:rPr lang="en-US" dirty="0" smtClean="0"/>
              <a:t>quality</a:t>
            </a:r>
            <a:endParaRPr lang="en-US" dirty="0"/>
          </a:p>
        </p:txBody>
      </p:sp>
      <p:sp>
        <p:nvSpPr>
          <p:cNvPr id="5" name="Slide Number Placeholder 4"/>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7</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2889565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The Relationship Between the Institute for Healthcare Improvement’s Triple Aim and NQS Three Aims</a:t>
            </a:r>
            <a:endParaRPr lang="en-US" sz="2400" dirty="0"/>
          </a:p>
        </p:txBody>
      </p:sp>
      <p:pic>
        <p:nvPicPr>
          <p:cNvPr id="3" name="Picture 2" descr="IHI Triple Aim Logo.&#10;Improving the patient experience of care &#10;(including quality and satisfaction)&#10;Improving the health of populations&#10;Reducing the per capita cost of health care&#10;&#10;&#10;"/>
          <p:cNvPicPr>
            <a:picLocks noChangeAspect="1"/>
          </p:cNvPicPr>
          <p:nvPr/>
        </p:nvPicPr>
        <p:blipFill>
          <a:blip r:embed="rId3"/>
          <a:stretch>
            <a:fillRect/>
          </a:stretch>
        </p:blipFill>
        <p:spPr>
          <a:xfrm>
            <a:off x="435919" y="1741069"/>
            <a:ext cx="4218798" cy="4127350"/>
          </a:xfrm>
          <a:prstGeom prst="rect">
            <a:avLst/>
          </a:prstGeom>
        </p:spPr>
      </p:pic>
      <p:pic>
        <p:nvPicPr>
          <p:cNvPr id="10" name="Picture 9" descr="National Quality Strategy Logo. National Quality Strategy Triple Aim: Better Care: Improve overall quality, by making health care more patient-centered, reliable, accessible, and safe.&#10;Affordable Care: Reduce the cost of quality health care for individuals, families, employers, and government.&#10;Healthy People/Healthy Communities: Improve the health of the U.S. population by supporting proven interventions to address behavioral, social and, environmental determinants of health.&#10;"/>
          <p:cNvPicPr>
            <a:picLocks noChangeAspect="1"/>
          </p:cNvPicPr>
          <p:nvPr/>
        </p:nvPicPr>
        <p:blipFill>
          <a:blip r:embed="rId4"/>
          <a:stretch>
            <a:fillRect/>
          </a:stretch>
        </p:blipFill>
        <p:spPr>
          <a:xfrm>
            <a:off x="4700923" y="1895086"/>
            <a:ext cx="4346825" cy="4194412"/>
          </a:xfrm>
          <a:prstGeom prst="rect">
            <a:avLst/>
          </a:prstGeom>
        </p:spPr>
      </p:pic>
      <p:sp>
        <p:nvSpPr>
          <p:cNvPr id="5" name="Slide Number Placeholder 4"/>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8</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8058114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descr="Table showing priorities and Improvement Initiatives"/>
          <p:cNvGraphicFramePr>
            <a:graphicFrameLocks noGrp="1"/>
          </p:cNvGraphicFramePr>
          <p:nvPr>
            <p:extLst>
              <p:ext uri="{D42A27DB-BD31-4B8C-83A1-F6EECF244321}">
                <p14:modId xmlns:p14="http://schemas.microsoft.com/office/powerpoint/2010/main" val="2062751398"/>
              </p:ext>
            </p:extLst>
          </p:nvPr>
        </p:nvGraphicFramePr>
        <p:xfrm>
          <a:off x="258763" y="457200"/>
          <a:ext cx="8656637" cy="5261930"/>
        </p:xfrm>
        <a:graphic>
          <a:graphicData uri="http://schemas.openxmlformats.org/drawingml/2006/table">
            <a:tbl>
              <a:tblPr firstRow="1"/>
              <a:tblGrid>
                <a:gridCol w="4618037"/>
                <a:gridCol w="4038600"/>
              </a:tblGrid>
              <a:tr h="388938">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bg1"/>
                          </a:solidFill>
                          <a:effectLst/>
                          <a:latin typeface="Helvetica" panose="020B0604020202020204" pitchFamily="34" charset="0"/>
                          <a:ea typeface="Geneva" pitchFamily="125" charset="-128"/>
                        </a:rPr>
                        <a:t>Priorities</a:t>
                      </a:r>
                    </a:p>
                  </a:txBody>
                  <a:tcP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solidFill>
                      <a:srgbClr val="4FA04B"/>
                    </a:solid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bg1"/>
                          </a:solidFill>
                          <a:effectLst/>
                          <a:latin typeface="Helvetica" panose="020B0604020202020204" pitchFamily="34" charset="0"/>
                          <a:ea typeface="Geneva" pitchFamily="125" charset="-128"/>
                        </a:rPr>
                        <a:t>Improvement Initiatives</a:t>
                      </a: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solidFill>
                      <a:srgbClr val="4FA04B"/>
                    </a:solidFill>
                  </a:tcPr>
                </a:tc>
              </a:tr>
              <a:tr h="774700">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Helvetica" panose="020B0604020202020204" pitchFamily="34" charset="0"/>
                          <a:ea typeface="Geneva" pitchFamily="125" charset="-128"/>
                        </a:rPr>
                        <a:t>           Patient Safety </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rPr>
                        <a:t>Partnership for Patients, Hospital Readmission Reduction Program, Michigan Hospital Association Keystone Network</a:t>
                      </a: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r>
              <a:tr h="1003300">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Helvetica" panose="020B0604020202020204" pitchFamily="34" charset="0"/>
                          <a:ea typeface="Geneva" pitchFamily="125" charset="-128"/>
                        </a:rPr>
                        <a:t>           Person- and Family-Centered Care</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rPr>
                        <a:t>Consumer Assessment of Healthcare Providers and Systems, National Partnership for Women and Families, </a:t>
                      </a:r>
                      <a:r>
                        <a:rPr kumimoji="0" lang="en-US" altLang="en-US" sz="1500" b="0" i="0" u="none" strike="noStrike" cap="none" normalizeH="0" baseline="0" dirty="0" err="1" smtClean="0">
                          <a:ln>
                            <a:noFill/>
                          </a:ln>
                          <a:solidFill>
                            <a:schemeClr val="tx1"/>
                          </a:solidFill>
                          <a:effectLst/>
                          <a:latin typeface="Helvetica" panose="020B0604020202020204" pitchFamily="34" charset="0"/>
                          <a:ea typeface="Geneva" pitchFamily="125" charset="-128"/>
                        </a:rPr>
                        <a:t>PatientsLikeMe</a:t>
                      </a:r>
                      <a:endPar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endParaRP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r>
              <a:tr h="620713">
                <a:tc>
                  <a:txBody>
                    <a:bodyPr/>
                    <a:lstStyle>
                      <a:lvl1pPr marL="682625" indent="-682625">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631825" marR="0" lvl="0" indent="-631825"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Helvetica" panose="020B0604020202020204" pitchFamily="34" charset="0"/>
                          <a:ea typeface="Geneva" pitchFamily="125" charset="-128"/>
                        </a:rPr>
                        <a:t>           Effective Communication and Care Coordination</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rPr>
                        <a:t>Argonaut Project, </a:t>
                      </a:r>
                      <a:r>
                        <a:rPr kumimoji="0" lang="en-US" altLang="en-US" sz="1500" b="0" i="0" u="none" strike="noStrike" cap="none" normalizeH="0" baseline="0" dirty="0" err="1" smtClean="0">
                          <a:ln>
                            <a:noFill/>
                          </a:ln>
                          <a:solidFill>
                            <a:schemeClr val="tx1"/>
                          </a:solidFill>
                          <a:effectLst/>
                          <a:latin typeface="Helvetica" panose="020B0604020202020204" pitchFamily="34" charset="0"/>
                          <a:ea typeface="Geneva" pitchFamily="125" charset="-128"/>
                        </a:rPr>
                        <a:t>Lourie</a:t>
                      </a:r>
                      <a:r>
                        <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rPr>
                        <a:t> Center for Children’s Social and Emotional Wellness</a:t>
                      </a: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r>
              <a:tr h="620713">
                <a:tc>
                  <a:txBody>
                    <a:bodyPr/>
                    <a:lstStyle>
                      <a:lvl1pPr marL="682625" indent="-682625">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631825" marR="0" lvl="0" indent="-631825"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Helvetica" panose="020B0604020202020204" pitchFamily="34" charset="0"/>
                          <a:ea typeface="Geneva" pitchFamily="125" charset="-128"/>
                        </a:rPr>
                        <a:t>           Prevention and Treatment of Leading Causes of Morbidity and Mortality</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rPr>
                        <a:t>Million Hearts</a:t>
                      </a:r>
                      <a:r>
                        <a:rPr kumimoji="0" lang="en-US" altLang="en-US" sz="1500" b="0" i="0" u="none" strike="noStrike" cap="none" normalizeH="0" baseline="30000" dirty="0" smtClean="0">
                          <a:ln>
                            <a:noFill/>
                          </a:ln>
                          <a:solidFill>
                            <a:schemeClr val="tx1"/>
                          </a:solidFill>
                          <a:effectLst/>
                          <a:latin typeface="Helvetica" panose="020B0604020202020204" pitchFamily="34" charset="0"/>
                          <a:ea typeface="Geneva" pitchFamily="125" charset="-128"/>
                        </a:rPr>
                        <a:t>®</a:t>
                      </a:r>
                      <a:r>
                        <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rPr>
                        <a:t>, Better Health Partnership </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endParaRP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r>
              <a:tr h="620713">
                <a:tc>
                  <a:txBody>
                    <a:bodyPr/>
                    <a:lstStyle>
                      <a:lvl1pPr marL="682625" indent="-682625">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682625" marR="0" lvl="0" indent="-682625"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Helvetica" panose="020B0604020202020204" pitchFamily="34" charset="0"/>
                          <a:ea typeface="Geneva" pitchFamily="125" charset="-128"/>
                        </a:rPr>
                        <a:t>           Health and Well-Being of Communities</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rPr>
                        <a:t>Let’s Move!, Minnesota State Health Improvement Program</a:t>
                      </a: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r>
              <a:tr h="1230313">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Helvetica" panose="020B0604020202020204" pitchFamily="34" charset="0"/>
                          <a:ea typeface="Geneva" pitchFamily="125" charset="-128"/>
                        </a:rPr>
                        <a:t>          Making Quality Care More Affordable </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rPr>
                        <a:t>Medicare Shared Savings Program, Pioneer Accountable Care Organization Model, Camden Coalition of Healthcare Providers </a:t>
                      </a: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r>
            </a:tbl>
          </a:graphicData>
        </a:graphic>
      </p:graphicFrame>
      <p:sp>
        <p:nvSpPr>
          <p:cNvPr id="8" name="Right Arrow 7" descr="Right Arrow"/>
          <p:cNvSpPr>
            <a:spLocks noChangeArrowheads="1"/>
          </p:cNvSpPr>
          <p:nvPr/>
        </p:nvSpPr>
        <p:spPr bwMode="auto">
          <a:xfrm>
            <a:off x="4559300" y="1066800"/>
            <a:ext cx="381000" cy="304800"/>
          </a:xfrm>
          <a:prstGeom prst="rightArrow">
            <a:avLst>
              <a:gd name="adj1" fmla="val 50000"/>
              <a:gd name="adj2" fmla="val 50000"/>
            </a:avLst>
          </a:prstGeom>
          <a:gradFill rotWithShape="1">
            <a:gsLst>
              <a:gs pos="0">
                <a:srgbClr val="A9F1A7"/>
              </a:gs>
              <a:gs pos="100000">
                <a:srgbClr val="43AD3E"/>
              </a:gs>
            </a:gsLst>
            <a:lin ang="5400000"/>
          </a:gradFill>
          <a:ln w="9525">
            <a:solidFill>
              <a:srgbClr val="4B9E47"/>
            </a:solidFill>
            <a:miter lim="800000"/>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23" name="Right Arrow 22" descr="Right Arrow"/>
          <p:cNvSpPr>
            <a:spLocks noChangeArrowheads="1"/>
          </p:cNvSpPr>
          <p:nvPr/>
        </p:nvSpPr>
        <p:spPr bwMode="auto">
          <a:xfrm>
            <a:off x="4559300" y="1981200"/>
            <a:ext cx="381000" cy="304800"/>
          </a:xfrm>
          <a:prstGeom prst="rightArrow">
            <a:avLst>
              <a:gd name="adj1" fmla="val 50000"/>
              <a:gd name="adj2" fmla="val 50000"/>
            </a:avLst>
          </a:prstGeom>
          <a:gradFill rotWithShape="1">
            <a:gsLst>
              <a:gs pos="0">
                <a:srgbClr val="A9F1A7"/>
              </a:gs>
              <a:gs pos="100000">
                <a:srgbClr val="43AD3E"/>
              </a:gs>
            </a:gsLst>
            <a:lin ang="5400000"/>
          </a:gradFill>
          <a:ln w="9525">
            <a:solidFill>
              <a:srgbClr val="4B9E47"/>
            </a:solidFill>
            <a:miter lim="800000"/>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24" name="Right Arrow 23" descr="Right Arrow"/>
          <p:cNvSpPr>
            <a:spLocks noChangeArrowheads="1"/>
          </p:cNvSpPr>
          <p:nvPr/>
        </p:nvSpPr>
        <p:spPr bwMode="auto">
          <a:xfrm>
            <a:off x="4559300" y="2819400"/>
            <a:ext cx="381000" cy="304800"/>
          </a:xfrm>
          <a:prstGeom prst="rightArrow">
            <a:avLst>
              <a:gd name="adj1" fmla="val 50000"/>
              <a:gd name="adj2" fmla="val 50000"/>
            </a:avLst>
          </a:prstGeom>
          <a:gradFill rotWithShape="1">
            <a:gsLst>
              <a:gs pos="0">
                <a:srgbClr val="A9F1A7"/>
              </a:gs>
              <a:gs pos="100000">
                <a:srgbClr val="43AD3E"/>
              </a:gs>
            </a:gsLst>
            <a:lin ang="5400000"/>
          </a:gradFill>
          <a:ln w="9525">
            <a:solidFill>
              <a:srgbClr val="4B9E47"/>
            </a:solidFill>
            <a:miter lim="800000"/>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25" name="Right Arrow 24" descr="Right Arrow"/>
          <p:cNvSpPr>
            <a:spLocks noChangeArrowheads="1"/>
          </p:cNvSpPr>
          <p:nvPr/>
        </p:nvSpPr>
        <p:spPr bwMode="auto">
          <a:xfrm>
            <a:off x="4559300" y="3422650"/>
            <a:ext cx="381000" cy="304800"/>
          </a:xfrm>
          <a:prstGeom prst="rightArrow">
            <a:avLst>
              <a:gd name="adj1" fmla="val 50000"/>
              <a:gd name="adj2" fmla="val 50000"/>
            </a:avLst>
          </a:prstGeom>
          <a:gradFill rotWithShape="1">
            <a:gsLst>
              <a:gs pos="0">
                <a:srgbClr val="A9F1A7"/>
              </a:gs>
              <a:gs pos="100000">
                <a:srgbClr val="43AD3E"/>
              </a:gs>
            </a:gsLst>
            <a:lin ang="5400000"/>
          </a:gradFill>
          <a:ln w="9525">
            <a:solidFill>
              <a:srgbClr val="4B9E47"/>
            </a:solidFill>
            <a:miter lim="800000"/>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26" name="Right Arrow 25" descr="Right Arrow"/>
          <p:cNvSpPr>
            <a:spLocks noChangeArrowheads="1"/>
          </p:cNvSpPr>
          <p:nvPr/>
        </p:nvSpPr>
        <p:spPr bwMode="auto">
          <a:xfrm>
            <a:off x="4559300" y="4038600"/>
            <a:ext cx="381000" cy="304800"/>
          </a:xfrm>
          <a:prstGeom prst="rightArrow">
            <a:avLst>
              <a:gd name="adj1" fmla="val 50000"/>
              <a:gd name="adj2" fmla="val 50000"/>
            </a:avLst>
          </a:prstGeom>
          <a:gradFill rotWithShape="1">
            <a:gsLst>
              <a:gs pos="0">
                <a:srgbClr val="A9F1A7"/>
              </a:gs>
              <a:gs pos="100000">
                <a:srgbClr val="43AD3E"/>
              </a:gs>
            </a:gsLst>
            <a:lin ang="5400000"/>
          </a:gradFill>
          <a:ln w="9525">
            <a:solidFill>
              <a:srgbClr val="4B9E47"/>
            </a:solidFill>
            <a:miter lim="800000"/>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27" name="Right Arrow 26" descr="Right Arrow"/>
          <p:cNvSpPr>
            <a:spLocks noChangeArrowheads="1"/>
          </p:cNvSpPr>
          <p:nvPr/>
        </p:nvSpPr>
        <p:spPr bwMode="auto">
          <a:xfrm>
            <a:off x="4559300" y="4878388"/>
            <a:ext cx="381000" cy="304800"/>
          </a:xfrm>
          <a:prstGeom prst="rightArrow">
            <a:avLst>
              <a:gd name="adj1" fmla="val 50000"/>
              <a:gd name="adj2" fmla="val 50000"/>
            </a:avLst>
          </a:prstGeom>
          <a:gradFill rotWithShape="1">
            <a:gsLst>
              <a:gs pos="0">
                <a:srgbClr val="A9F1A7"/>
              </a:gs>
              <a:gs pos="100000">
                <a:srgbClr val="43AD3E"/>
              </a:gs>
            </a:gsLst>
            <a:lin ang="5400000"/>
          </a:gradFill>
          <a:ln w="9525">
            <a:solidFill>
              <a:srgbClr val="4B9E47"/>
            </a:solidFill>
            <a:miter lim="800000"/>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en-US" dirty="0">
              <a:solidFill>
                <a:schemeClr val="lt1"/>
              </a:solidFill>
              <a:latin typeface="+mn-lt"/>
              <a:ea typeface="+mn-ea"/>
            </a:endParaRPr>
          </a:p>
        </p:txBody>
      </p:sp>
      <p:pic>
        <p:nvPicPr>
          <p:cNvPr id="47136" name="Picture 4" descr="Clipboard ico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2263" y="995363"/>
            <a:ext cx="50165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7" name="Picture 31" descr="two people ico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2263" y="1898650"/>
            <a:ext cx="50165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8" name="Picture 32" descr="two arrows in a circle ico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2263" y="2684463"/>
            <a:ext cx="50165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9" name="Picture 33" descr="a heart monitor ico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15913" y="3282950"/>
            <a:ext cx="503237"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40" name="Picture 34" descr="person running icon"/>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15913" y="3916363"/>
            <a:ext cx="50323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41" name="Picture 35" descr="money icon"/>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15913" y="4818063"/>
            <a:ext cx="50323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0"/>
          </p:nvPr>
        </p:nvSpPr>
        <p:spPr/>
        <p:txBody>
          <a:bodyPr/>
          <a:lstStyle/>
          <a:p>
            <a:pPr fontAlgn="base">
              <a:spcBef>
                <a:spcPct val="0"/>
              </a:spcBef>
              <a:spcAft>
                <a:spcPct val="0"/>
              </a:spcAft>
            </a:pPr>
            <a:fld id="{68EC7669-6A74-CE44-92EA-244AF84130AB}" type="slidenum">
              <a:rPr lang="en-US" sz="1200" smtClean="0">
                <a:solidFill>
                  <a:srgbClr val="000000"/>
                </a:solidFill>
                <a:latin typeface="Arial" pitchFamily="34" charset="0"/>
                <a:cs typeface="Arial" pitchFamily="34" charset="0"/>
              </a:rPr>
              <a:pPr fontAlgn="base">
                <a:spcBef>
                  <a:spcPct val="0"/>
                </a:spcBef>
                <a:spcAft>
                  <a:spcPct val="0"/>
                </a:spcAft>
              </a:pPr>
              <a:t>9</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3465051201"/>
      </p:ext>
    </p:extLst>
  </p:cSld>
  <p:clrMapOvr>
    <a:masterClrMapping/>
  </p:clrMapOvr>
  <p:timing>
    <p:tnLst>
      <p:par>
        <p:cTn id="1" dur="indefinite" restart="never" nodeType="tmRoot"/>
      </p:par>
    </p:tnLst>
  </p:timing>
</p:sld>
</file>

<file path=ppt/theme/theme1.xml><?xml version="1.0" encoding="utf-8"?>
<a:theme xmlns:a="http://schemas.openxmlformats.org/drawingml/2006/main" name="4_Office Theme">
  <a:themeElements>
    <a:clrScheme name="Custom 2">
      <a:dk1>
        <a:sysClr val="windowText" lastClr="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orpSlide_Template_internal">
  <a:themeElements>
    <a:clrScheme name="">
      <a:dk1>
        <a:srgbClr val="000000"/>
      </a:dk1>
      <a:lt1>
        <a:srgbClr val="FFFFFF"/>
      </a:lt1>
      <a:dk2>
        <a:srgbClr val="000000"/>
      </a:dk2>
      <a:lt2>
        <a:srgbClr val="808080"/>
      </a:lt2>
      <a:accent1>
        <a:srgbClr val="8FDCFF"/>
      </a:accent1>
      <a:accent2>
        <a:srgbClr val="0073B9"/>
      </a:accent2>
      <a:accent3>
        <a:srgbClr val="FFFFFF"/>
      </a:accent3>
      <a:accent4>
        <a:srgbClr val="000000"/>
      </a:accent4>
      <a:accent5>
        <a:srgbClr val="C6EBFF"/>
      </a:accent5>
      <a:accent6>
        <a:srgbClr val="0068A7"/>
      </a:accent6>
      <a:hlink>
        <a:srgbClr val="00A799"/>
      </a:hlink>
      <a:folHlink>
        <a:srgbClr val="99CC00"/>
      </a:folHlink>
    </a:clrScheme>
    <a:fontScheme name="1_CorpSlide_Template_internal">
      <a:majorFont>
        <a:latin typeface="Arial Narrow"/>
        <a:ea typeface="ＭＳ Ｐゴシック"/>
        <a:cs typeface=""/>
      </a:majorFont>
      <a:minorFont>
        <a:latin typeface="Arial Narrow"/>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1_CorpSlide_Template_inter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rpSlide_Template_inter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rpSlide_Template_inter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rpSlide_Template_inter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rpSlide_Template_inter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rpSlide_Template_inter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rpSlide_Template_internal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rpSlide_Template_inter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rpSlide_Template_inter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rpSlide_Template_inter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rpSlide_Template_inter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rpSlide_Template_inter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8_CorpSlide_Template_internal">
  <a:themeElements>
    <a:clrScheme name="">
      <a:dk1>
        <a:srgbClr val="000000"/>
      </a:dk1>
      <a:lt1>
        <a:srgbClr val="FFFFFF"/>
      </a:lt1>
      <a:dk2>
        <a:srgbClr val="000000"/>
      </a:dk2>
      <a:lt2>
        <a:srgbClr val="808080"/>
      </a:lt2>
      <a:accent1>
        <a:srgbClr val="8FDCFF"/>
      </a:accent1>
      <a:accent2>
        <a:srgbClr val="0073B9"/>
      </a:accent2>
      <a:accent3>
        <a:srgbClr val="FFFFFF"/>
      </a:accent3>
      <a:accent4>
        <a:srgbClr val="000000"/>
      </a:accent4>
      <a:accent5>
        <a:srgbClr val="C6EBFF"/>
      </a:accent5>
      <a:accent6>
        <a:srgbClr val="0068A7"/>
      </a:accent6>
      <a:hlink>
        <a:srgbClr val="00A799"/>
      </a:hlink>
      <a:folHlink>
        <a:srgbClr val="99CC00"/>
      </a:folHlink>
    </a:clrScheme>
    <a:fontScheme name="6_CorpSlide_Template_internal">
      <a:majorFont>
        <a:latin typeface="Century Gothic"/>
        <a:ea typeface="ＭＳ Ｐゴシック"/>
        <a:cs typeface=""/>
      </a:majorFont>
      <a:minorFont>
        <a:latin typeface="Arial Narrow"/>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rpSlide_Template_inter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CorpSlide_Template_inter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CorpSlide_Template_inter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CorpSlide_Template_inter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CorpSlide_Template_inter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CorpSlide_Template_inter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CorpSlide_Template_internal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CorpSlide_Template_inter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CorpSlide_Template_inter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CorpSlide_Template_inter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CorpSlide_Template_inter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CorpSlide_Template_inter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16419</TotalTime>
  <Words>3469</Words>
  <Application>Microsoft Office PowerPoint</Application>
  <PresentationFormat>On-screen Show (4:3)</PresentationFormat>
  <Paragraphs>265</Paragraphs>
  <Slides>32</Slides>
  <Notes>22</Notes>
  <HiddenSlides>0</HiddenSlides>
  <MMClips>0</MMClips>
  <ScaleCrop>false</ScaleCrop>
  <HeadingPairs>
    <vt:vector size="6" baseType="variant">
      <vt:variant>
        <vt:lpstr>Fonts Used</vt:lpstr>
      </vt:variant>
      <vt:variant>
        <vt:i4>14</vt:i4>
      </vt:variant>
      <vt:variant>
        <vt:lpstr>Theme</vt:lpstr>
      </vt:variant>
      <vt:variant>
        <vt:i4>3</vt:i4>
      </vt:variant>
      <vt:variant>
        <vt:lpstr>Slide Titles</vt:lpstr>
      </vt:variant>
      <vt:variant>
        <vt:i4>32</vt:i4>
      </vt:variant>
    </vt:vector>
  </HeadingPairs>
  <TitlesOfParts>
    <vt:vector size="49" baseType="lpstr">
      <vt:lpstr>ＭＳ Ｐゴシック</vt:lpstr>
      <vt:lpstr>ＭＳ Ｐゴシック</vt:lpstr>
      <vt:lpstr>Arial</vt:lpstr>
      <vt:lpstr>Arial Narrow</vt:lpstr>
      <vt:lpstr>Calibri</vt:lpstr>
      <vt:lpstr>Calibri (Body)</vt:lpstr>
      <vt:lpstr>Century Gothic</vt:lpstr>
      <vt:lpstr>Courier New</vt:lpstr>
      <vt:lpstr>Geneva</vt:lpstr>
      <vt:lpstr>Helvetica</vt:lpstr>
      <vt:lpstr>Symbol</vt:lpstr>
      <vt:lpstr>Times</vt:lpstr>
      <vt:lpstr>Times New Roman</vt:lpstr>
      <vt:lpstr>Wingdings</vt:lpstr>
      <vt:lpstr>4_Office Theme</vt:lpstr>
      <vt:lpstr>1_CorpSlide_Template_internal</vt:lpstr>
      <vt:lpstr>8_CorpSlide_Template_internal</vt:lpstr>
      <vt:lpstr>Better Care, Healthier People and Communities, More Affordable Care:   5 Years of the National Quality Strategy </vt:lpstr>
      <vt:lpstr>Housekeeping</vt:lpstr>
      <vt:lpstr>Agenda</vt:lpstr>
      <vt:lpstr>History of the National Quality Strategy </vt:lpstr>
      <vt:lpstr>History of the National Quality Strategy</vt:lpstr>
      <vt:lpstr>Timeline of the National Quality Strategy</vt:lpstr>
      <vt:lpstr>Aims, Priorities, and Levers </vt:lpstr>
      <vt:lpstr>The Relationship Between the Institute for Healthcare Improvement’s Triple Aim and NQS Three Aims</vt:lpstr>
      <vt:lpstr>PowerPoint Presentation</vt:lpstr>
      <vt:lpstr>Ongoing Federal Implementation Activities</vt:lpstr>
      <vt:lpstr>Ongoing Implementation Activities</vt:lpstr>
      <vt:lpstr>5-Year Anniversary Stakeholder Toolkit</vt:lpstr>
      <vt:lpstr>Overview of the 5th Anniversary Update</vt:lpstr>
      <vt:lpstr>National Quality Strategy Progress: Data from the 2015 national healthcare Quality and Disparities Report  </vt:lpstr>
      <vt:lpstr>National Healthcare Quality and Disparities Report</vt:lpstr>
      <vt:lpstr>Brief QDR Timeline</vt:lpstr>
      <vt:lpstr>QDR Role as a Resource in Improving Care</vt:lpstr>
      <vt:lpstr>Quality of health care improved through 2013, but the pace of measure improvement varied by NQS Priority </vt:lpstr>
      <vt:lpstr>2015 QDR: Improvements in rates of uninsurance continue for all ages through 2015</vt:lpstr>
      <vt:lpstr>Disparities remained prevalent across a broad spectrum of quality measures</vt:lpstr>
      <vt:lpstr>Significant numbers of disparities in quality of care are starting to narrow</vt:lpstr>
      <vt:lpstr>The National Quality Strategy in Action: the Lourie Center for Children’s Social and Emotional Wellness</vt:lpstr>
      <vt:lpstr>Lourie Center Legacy </vt:lpstr>
      <vt:lpstr>Quality Care</vt:lpstr>
      <vt:lpstr>Integrating Theory-Practice-Training-Research</vt:lpstr>
      <vt:lpstr>Layers of Challenge &amp; Opportunities</vt:lpstr>
      <vt:lpstr>Increasing Coordination of Care</vt:lpstr>
      <vt:lpstr>Expanding Coordinated Care Across the State, Nation, and Globe</vt:lpstr>
      <vt:lpstr>Discussion/question and answer</vt:lpstr>
      <vt:lpstr>Discussion/Question and Answer</vt:lpstr>
      <vt:lpstr>Discussion/Question and Answer</vt:lpstr>
      <vt:lpstr>Thank you for attending today’s presentation!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Quality Strategy Webinar</dc:title>
  <dc:subject>Better Care, Healthier People and Communities, More Affordable Care:   5 Years of the National Quality Strategy</dc:subject>
  <dc:creator>NQS</dc:creator>
  <cp:lastModifiedBy>Mamula, Emily [USA]</cp:lastModifiedBy>
  <cp:revision>422</cp:revision>
  <cp:lastPrinted>2015-05-05T16:19:37Z</cp:lastPrinted>
  <dcterms:created xsi:type="dcterms:W3CDTF">2014-07-30T20:29:47Z</dcterms:created>
  <dcterms:modified xsi:type="dcterms:W3CDTF">2016-06-02T13:29:44Z</dcterms:modified>
</cp:coreProperties>
</file>