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68" r:id="rId3"/>
    <p:sldMasterId id="2147483795" r:id="rId4"/>
  </p:sldMasterIdLst>
  <p:notesMasterIdLst>
    <p:notesMasterId r:id="rId39"/>
  </p:notesMasterIdLst>
  <p:handoutMasterIdLst>
    <p:handoutMasterId r:id="rId40"/>
  </p:handoutMasterIdLst>
  <p:sldIdLst>
    <p:sldId id="258" r:id="rId5"/>
    <p:sldId id="259" r:id="rId6"/>
    <p:sldId id="260" r:id="rId7"/>
    <p:sldId id="261" r:id="rId8"/>
    <p:sldId id="262" r:id="rId9"/>
    <p:sldId id="415" r:id="rId10"/>
    <p:sldId id="416" r:id="rId11"/>
    <p:sldId id="396" r:id="rId12"/>
    <p:sldId id="355" r:id="rId13"/>
    <p:sldId id="364" r:id="rId14"/>
    <p:sldId id="365" r:id="rId15"/>
    <p:sldId id="366" r:id="rId16"/>
    <p:sldId id="367" r:id="rId17"/>
    <p:sldId id="368" r:id="rId18"/>
    <p:sldId id="369" r:id="rId19"/>
    <p:sldId id="370" r:id="rId20"/>
    <p:sldId id="356" r:id="rId21"/>
    <p:sldId id="371" r:id="rId22"/>
    <p:sldId id="397" r:id="rId23"/>
    <p:sldId id="399" r:id="rId24"/>
    <p:sldId id="401" r:id="rId25"/>
    <p:sldId id="403" r:id="rId26"/>
    <p:sldId id="381" r:id="rId27"/>
    <p:sldId id="382" r:id="rId28"/>
    <p:sldId id="357" r:id="rId29"/>
    <p:sldId id="406" r:id="rId30"/>
    <p:sldId id="407" r:id="rId31"/>
    <p:sldId id="410" r:id="rId32"/>
    <p:sldId id="414" r:id="rId33"/>
    <p:sldId id="395" r:id="rId34"/>
    <p:sldId id="362" r:id="rId35"/>
    <p:sldId id="358" r:id="rId36"/>
    <p:sldId id="300" r:id="rId37"/>
    <p:sldId id="323" r:id="rId38"/>
  </p:sldIdLst>
  <p:sldSz cx="9144000" cy="6858000" type="screen4x3"/>
  <p:notesSz cx="6918325"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lentine, Michele (AHRQ/OCKT) (CTR)" initials="MV" lastIdx="4" clrIdx="0"/>
  <p:cmAuthor id="1" name="Ellis, Coral [USA]" initials="EC[" lastIdx="13" clrIdx="1">
    <p:extLst/>
  </p:cmAuthor>
  <p:cmAuthor id="2" name="Gordon, Ann [USA]" initials="GA[" lastIdx="16" clrIdx="2">
    <p:extLst/>
  </p:cmAuthor>
  <p:cmAuthor id="3" name="Mamula, Emily [USA]" initials="ME[" lastIdx="18" clrIdx="3">
    <p:extLst/>
  </p:cmAuthor>
  <p:cmAuthor id="4" name="CE" initials="CE" lastIdx="6"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71256" autoAdjust="0"/>
  </p:normalViewPr>
  <p:slideViewPr>
    <p:cSldViewPr>
      <p:cViewPr varScale="1">
        <p:scale>
          <a:sx n="80" d="100"/>
          <a:sy n="80" d="100"/>
        </p:scale>
        <p:origin x="-81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0803048657379367E-2"/>
          <c:y val="0.109526686256155"/>
          <c:w val="0.92132815128878121"/>
          <c:h val="0.78267431704589718"/>
        </c:manualLayout>
      </c:layout>
      <c:barChart>
        <c:barDir val="col"/>
        <c:grouping val="percentStacked"/>
        <c:varyColors val="0"/>
        <c:ser>
          <c:idx val="2"/>
          <c:order val="0"/>
          <c:tx>
            <c:strRef>
              <c:f>Sheet1!$A$2</c:f>
              <c:strCache>
                <c:ptCount val="1"/>
                <c:pt idx="0">
                  <c:v>Better</c:v>
                </c:pt>
              </c:strCache>
            </c:strRef>
          </c:tx>
          <c:spPr>
            <a:solidFill>
              <a:sysClr val="windowText" lastClr="000000"/>
            </a:solidFill>
          </c:spPr>
          <c:invertIfNegative val="0"/>
          <c:dLbls>
            <c:spPr>
              <a:noFill/>
              <a:ln>
                <a:noFill/>
              </a:ln>
              <a:effectLst/>
            </c:spPr>
            <c:txPr>
              <a:bodyPr/>
              <a:lstStyle/>
              <a:p>
                <a:pPr>
                  <a:defRPr sz="16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Sheet1!$B$1:$E$1</c:f>
              <c:strCache>
                <c:ptCount val="4"/>
                <c:pt idx="0">
                  <c:v>Poor vs. High Income (n=19)</c:v>
                </c:pt>
                <c:pt idx="1">
                  <c:v>Black vs. White (n=28)</c:v>
                </c:pt>
                <c:pt idx="2">
                  <c:v>Asian vs. White (n=24)</c:v>
                </c:pt>
                <c:pt idx="3">
                  <c:v>Hispanic vs. White (n=26)</c:v>
                </c:pt>
              </c:strCache>
            </c:strRef>
          </c:cat>
          <c:val>
            <c:numRef>
              <c:f>Sheet1!$B$2:$E$2</c:f>
              <c:numCache>
                <c:formatCode>General</c:formatCode>
                <c:ptCount val="4"/>
                <c:pt idx="0">
                  <c:v>2</c:v>
                </c:pt>
                <c:pt idx="1">
                  <c:v>4</c:v>
                </c:pt>
                <c:pt idx="2">
                  <c:v>4</c:v>
                </c:pt>
                <c:pt idx="3">
                  <c:v>7</c:v>
                </c:pt>
              </c:numCache>
            </c:numRef>
          </c:val>
        </c:ser>
        <c:ser>
          <c:idx val="1"/>
          <c:order val="1"/>
          <c:tx>
            <c:strRef>
              <c:f>Sheet1!$A$3</c:f>
              <c:strCache>
                <c:ptCount val="1"/>
                <c:pt idx="0">
                  <c:v>Same</c:v>
                </c:pt>
              </c:strCache>
            </c:strRef>
          </c:tx>
          <c:spPr>
            <a:solidFill>
              <a:srgbClr val="0072C6"/>
            </a:solidFill>
          </c:spPr>
          <c:invertIfNegative val="0"/>
          <c:dLbls>
            <c:dLbl>
              <c:idx val="0"/>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6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Sheet1!$B$1:$E$1</c:f>
              <c:strCache>
                <c:ptCount val="4"/>
                <c:pt idx="0">
                  <c:v>Poor vs. High Income (n=19)</c:v>
                </c:pt>
                <c:pt idx="1">
                  <c:v>Black vs. White (n=28)</c:v>
                </c:pt>
                <c:pt idx="2">
                  <c:v>Asian vs. White (n=24)</c:v>
                </c:pt>
                <c:pt idx="3">
                  <c:v>Hispanic vs. White (n=26)</c:v>
                </c:pt>
              </c:strCache>
            </c:strRef>
          </c:cat>
          <c:val>
            <c:numRef>
              <c:f>Sheet1!$B$3:$E$3</c:f>
              <c:numCache>
                <c:formatCode>General</c:formatCode>
                <c:ptCount val="4"/>
                <c:pt idx="0">
                  <c:v>10</c:v>
                </c:pt>
                <c:pt idx="1">
                  <c:v>15</c:v>
                </c:pt>
                <c:pt idx="2">
                  <c:v>12</c:v>
                </c:pt>
                <c:pt idx="3">
                  <c:v>17</c:v>
                </c:pt>
              </c:numCache>
            </c:numRef>
          </c:val>
        </c:ser>
        <c:ser>
          <c:idx val="0"/>
          <c:order val="2"/>
          <c:tx>
            <c:strRef>
              <c:f>Sheet1!$A$4</c:f>
              <c:strCache>
                <c:ptCount val="1"/>
                <c:pt idx="0">
                  <c:v>Worse</c:v>
                </c:pt>
              </c:strCache>
            </c:strRef>
          </c:tx>
          <c:spPr>
            <a:solidFill>
              <a:srgbClr val="AABA0A"/>
            </a:solidFill>
          </c:spPr>
          <c:invertIfNegative val="0"/>
          <c:dLbls>
            <c:spPr>
              <a:noFill/>
              <a:ln>
                <a:noFill/>
              </a:ln>
              <a:effectLst/>
            </c:spPr>
            <c:txPr>
              <a:bodyPr/>
              <a:lstStyle/>
              <a:p>
                <a:pPr>
                  <a:defRPr sz="16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Sheet1!$B$1:$E$1</c:f>
              <c:strCache>
                <c:ptCount val="4"/>
                <c:pt idx="0">
                  <c:v>Poor vs. High Income (n=19)</c:v>
                </c:pt>
                <c:pt idx="1">
                  <c:v>Black vs. White (n=28)</c:v>
                </c:pt>
                <c:pt idx="2">
                  <c:v>Asian vs. White (n=24)</c:v>
                </c:pt>
                <c:pt idx="3">
                  <c:v>Hispanic vs. White (n=26)</c:v>
                </c:pt>
              </c:strCache>
            </c:strRef>
          </c:cat>
          <c:val>
            <c:numRef>
              <c:f>Sheet1!$B$4:$E$4</c:f>
              <c:numCache>
                <c:formatCode>General</c:formatCode>
                <c:ptCount val="4"/>
                <c:pt idx="0">
                  <c:v>7</c:v>
                </c:pt>
                <c:pt idx="1">
                  <c:v>9</c:v>
                </c:pt>
                <c:pt idx="2">
                  <c:v>8</c:v>
                </c:pt>
                <c:pt idx="3">
                  <c:v>2</c:v>
                </c:pt>
              </c:numCache>
            </c:numRef>
          </c:val>
        </c:ser>
        <c:dLbls>
          <c:showLegendKey val="0"/>
          <c:showVal val="1"/>
          <c:showCatName val="0"/>
          <c:showSerName val="0"/>
          <c:showPercent val="0"/>
          <c:showBubbleSize val="0"/>
        </c:dLbls>
        <c:gapWidth val="150"/>
        <c:overlap val="100"/>
        <c:axId val="38970880"/>
        <c:axId val="38972416"/>
      </c:barChart>
      <c:catAx>
        <c:axId val="38970880"/>
        <c:scaling>
          <c:orientation val="minMax"/>
        </c:scaling>
        <c:delete val="0"/>
        <c:axPos val="b"/>
        <c:numFmt formatCode="General" sourceLinked="1"/>
        <c:majorTickMark val="out"/>
        <c:minorTickMark val="none"/>
        <c:tickLblPos val="nextTo"/>
        <c:txPr>
          <a:bodyPr rot="0" vert="horz"/>
          <a:lstStyle/>
          <a:p>
            <a:pPr>
              <a:defRPr sz="1600"/>
            </a:pPr>
            <a:endParaRPr lang="en-US"/>
          </a:p>
        </c:txPr>
        <c:crossAx val="38972416"/>
        <c:crosses val="autoZero"/>
        <c:auto val="1"/>
        <c:lblAlgn val="ctr"/>
        <c:lblOffset val="100"/>
        <c:tickLblSkip val="1"/>
        <c:tickMarkSkip val="1"/>
        <c:noMultiLvlLbl val="0"/>
      </c:catAx>
      <c:valAx>
        <c:axId val="38972416"/>
        <c:scaling>
          <c:orientation val="minMax"/>
        </c:scaling>
        <c:delete val="0"/>
        <c:axPos val="l"/>
        <c:majorGridlines/>
        <c:numFmt formatCode="0%" sourceLinked="1"/>
        <c:majorTickMark val="out"/>
        <c:minorTickMark val="none"/>
        <c:tickLblPos val="nextTo"/>
        <c:txPr>
          <a:bodyPr rot="0" vert="horz"/>
          <a:lstStyle/>
          <a:p>
            <a:pPr>
              <a:defRPr sz="1600"/>
            </a:pPr>
            <a:endParaRPr lang="en-US"/>
          </a:p>
        </c:txPr>
        <c:crossAx val="38970880"/>
        <c:crosses val="autoZero"/>
        <c:crossBetween val="between"/>
        <c:majorUnit val="0.2"/>
      </c:valAx>
    </c:plotArea>
    <c:legend>
      <c:legendPos val="t"/>
      <c:layout>
        <c:manualLayout>
          <c:xMode val="edge"/>
          <c:yMode val="edge"/>
          <c:x val="0.31480096237970256"/>
          <c:y val="0"/>
          <c:w val="0.4189504957713619"/>
          <c:h val="7.8535997332581195E-2"/>
        </c:manualLayout>
      </c:layout>
      <c:overlay val="0"/>
      <c:txPr>
        <a:bodyPr/>
        <a:lstStyle/>
        <a:p>
          <a:pPr>
            <a:defRPr sz="1600"/>
          </a:pPr>
          <a:endParaRPr lang="en-US"/>
        </a:p>
      </c:txPr>
    </c:legend>
    <c:plotVisOnly val="1"/>
    <c:dispBlanksAs val="gap"/>
    <c:showDLblsOverMax val="0"/>
  </c:chart>
  <c:spPr>
    <a:ln>
      <a:noFill/>
    </a:ln>
  </c:spPr>
  <c:txPr>
    <a:bodyPr/>
    <a:lstStyle/>
    <a:p>
      <a:pPr>
        <a:defRPr sz="1000"/>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98418" cy="461721"/>
          </a:xfrm>
          <a:prstGeom prst="rect">
            <a:avLst/>
          </a:prstGeom>
        </p:spPr>
        <p:txBody>
          <a:bodyPr vert="horz" lIns="91436" tIns="45718" rIns="91436" bIns="45718" rtlCol="0"/>
          <a:lstStyle>
            <a:lvl1pPr algn="l">
              <a:defRPr sz="1200"/>
            </a:lvl1pPr>
          </a:lstStyle>
          <a:p>
            <a:endParaRPr lang="en-US" dirty="0"/>
          </a:p>
        </p:txBody>
      </p:sp>
      <p:sp>
        <p:nvSpPr>
          <p:cNvPr id="3" name="Date Placeholder 2"/>
          <p:cNvSpPr>
            <a:spLocks noGrp="1"/>
          </p:cNvSpPr>
          <p:nvPr>
            <p:ph type="dt" sz="quarter" idx="1"/>
          </p:nvPr>
        </p:nvSpPr>
        <p:spPr>
          <a:xfrm>
            <a:off x="3918316" y="1"/>
            <a:ext cx="2998418" cy="461721"/>
          </a:xfrm>
          <a:prstGeom prst="rect">
            <a:avLst/>
          </a:prstGeom>
        </p:spPr>
        <p:txBody>
          <a:bodyPr vert="horz" lIns="91436" tIns="45718" rIns="91436" bIns="45718" rtlCol="0"/>
          <a:lstStyle>
            <a:lvl1pPr algn="r">
              <a:defRPr sz="1200"/>
            </a:lvl1pPr>
          </a:lstStyle>
          <a:p>
            <a:fld id="{22D9C8B2-BFF0-4550-8381-AAD576E034FC}" type="datetimeFigureOut">
              <a:rPr lang="en-US" smtClean="0"/>
              <a:t>5/27/2015</a:t>
            </a:fld>
            <a:endParaRPr lang="en-US" dirty="0"/>
          </a:p>
        </p:txBody>
      </p:sp>
      <p:sp>
        <p:nvSpPr>
          <p:cNvPr id="4" name="Footer Placeholder 3"/>
          <p:cNvSpPr>
            <a:spLocks noGrp="1"/>
          </p:cNvSpPr>
          <p:nvPr>
            <p:ph type="ftr" sz="quarter" idx="2"/>
          </p:nvPr>
        </p:nvSpPr>
        <p:spPr>
          <a:xfrm>
            <a:off x="0" y="8760079"/>
            <a:ext cx="2998418" cy="461720"/>
          </a:xfrm>
          <a:prstGeom prst="rect">
            <a:avLst/>
          </a:prstGeom>
        </p:spPr>
        <p:txBody>
          <a:bodyPr vert="horz" lIns="91436" tIns="45718" rIns="91436" bIns="45718"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18316" y="8760079"/>
            <a:ext cx="2998418" cy="461720"/>
          </a:xfrm>
          <a:prstGeom prst="rect">
            <a:avLst/>
          </a:prstGeom>
        </p:spPr>
        <p:txBody>
          <a:bodyPr vert="horz" lIns="91436" tIns="45718" rIns="91436" bIns="45718" rtlCol="0" anchor="b"/>
          <a:lstStyle>
            <a:lvl1pPr algn="r">
              <a:defRPr sz="1200"/>
            </a:lvl1pPr>
          </a:lstStyle>
          <a:p>
            <a:fld id="{8108B39C-7677-4176-8174-33CFDD8E37EB}" type="slidenum">
              <a:rPr lang="en-US" smtClean="0"/>
              <a:t>‹#›</a:t>
            </a:fld>
            <a:endParaRPr lang="en-US" dirty="0"/>
          </a:p>
        </p:txBody>
      </p:sp>
    </p:spTree>
    <p:extLst>
      <p:ext uri="{BB962C8B-B14F-4D97-AF65-F5344CB8AC3E}">
        <p14:creationId xmlns:p14="http://schemas.microsoft.com/office/powerpoint/2010/main" val="2145110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7941" cy="461169"/>
          </a:xfrm>
          <a:prstGeom prst="rect">
            <a:avLst/>
          </a:prstGeom>
        </p:spPr>
        <p:txBody>
          <a:bodyPr vert="horz" lIns="92525" tIns="46262" rIns="92525" bIns="46262" rtlCol="0"/>
          <a:lstStyle>
            <a:lvl1pPr algn="l">
              <a:defRPr sz="1200"/>
            </a:lvl1pPr>
          </a:lstStyle>
          <a:p>
            <a:endParaRPr lang="en-US" dirty="0"/>
          </a:p>
        </p:txBody>
      </p:sp>
      <p:sp>
        <p:nvSpPr>
          <p:cNvPr id="3" name="Date Placeholder 2"/>
          <p:cNvSpPr>
            <a:spLocks noGrp="1"/>
          </p:cNvSpPr>
          <p:nvPr>
            <p:ph type="dt" idx="1"/>
          </p:nvPr>
        </p:nvSpPr>
        <p:spPr>
          <a:xfrm>
            <a:off x="3918783" y="0"/>
            <a:ext cx="2997941" cy="461169"/>
          </a:xfrm>
          <a:prstGeom prst="rect">
            <a:avLst/>
          </a:prstGeom>
        </p:spPr>
        <p:txBody>
          <a:bodyPr vert="horz" lIns="92525" tIns="46262" rIns="92525" bIns="46262" rtlCol="0"/>
          <a:lstStyle>
            <a:lvl1pPr algn="r">
              <a:defRPr sz="1200"/>
            </a:lvl1pPr>
          </a:lstStyle>
          <a:p>
            <a:fld id="{4AEB4492-053D-4E24-8B1B-8E5D0F5D3718}" type="datetimeFigureOut">
              <a:rPr lang="en-US" smtClean="0"/>
              <a:t>5/27/2015</a:t>
            </a:fld>
            <a:endParaRPr lang="en-US" dirty="0"/>
          </a:p>
        </p:txBody>
      </p:sp>
      <p:sp>
        <p:nvSpPr>
          <p:cNvPr id="4" name="Slide Image Placeholder 3"/>
          <p:cNvSpPr>
            <a:spLocks noGrp="1" noRot="1" noChangeAspect="1"/>
          </p:cNvSpPr>
          <p:nvPr>
            <p:ph type="sldImg" idx="2"/>
          </p:nvPr>
        </p:nvSpPr>
        <p:spPr>
          <a:xfrm>
            <a:off x="1154113" y="692150"/>
            <a:ext cx="4611687" cy="3459163"/>
          </a:xfrm>
          <a:prstGeom prst="rect">
            <a:avLst/>
          </a:prstGeom>
          <a:noFill/>
          <a:ln w="12700">
            <a:solidFill>
              <a:prstClr val="black"/>
            </a:solidFill>
          </a:ln>
        </p:spPr>
        <p:txBody>
          <a:bodyPr vert="horz" lIns="92525" tIns="46262" rIns="92525" bIns="46262" rtlCol="0" anchor="ctr"/>
          <a:lstStyle/>
          <a:p>
            <a:endParaRPr lang="en-US" dirty="0"/>
          </a:p>
        </p:txBody>
      </p:sp>
      <p:sp>
        <p:nvSpPr>
          <p:cNvPr id="5" name="Notes Placeholder 4"/>
          <p:cNvSpPr>
            <a:spLocks noGrp="1"/>
          </p:cNvSpPr>
          <p:nvPr>
            <p:ph type="body" sz="quarter" idx="3"/>
          </p:nvPr>
        </p:nvSpPr>
        <p:spPr>
          <a:xfrm>
            <a:off x="691833" y="4381104"/>
            <a:ext cx="5534660" cy="4150519"/>
          </a:xfrm>
          <a:prstGeom prst="rect">
            <a:avLst/>
          </a:prstGeom>
        </p:spPr>
        <p:txBody>
          <a:bodyPr vert="horz" lIns="92525" tIns="46262" rIns="92525" bIns="462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0605"/>
            <a:ext cx="2997941" cy="461169"/>
          </a:xfrm>
          <a:prstGeom prst="rect">
            <a:avLst/>
          </a:prstGeom>
        </p:spPr>
        <p:txBody>
          <a:bodyPr vert="horz" lIns="92525" tIns="46262" rIns="92525" bIns="462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18783" y="8760605"/>
            <a:ext cx="2997941" cy="461169"/>
          </a:xfrm>
          <a:prstGeom prst="rect">
            <a:avLst/>
          </a:prstGeom>
        </p:spPr>
        <p:txBody>
          <a:bodyPr vert="horz" lIns="92525" tIns="46262" rIns="92525" bIns="46262" rtlCol="0" anchor="b"/>
          <a:lstStyle>
            <a:lvl1pPr algn="r">
              <a:defRPr sz="1200"/>
            </a:lvl1pPr>
          </a:lstStyle>
          <a:p>
            <a:fld id="{0778609C-01F5-4144-AEA1-6D73E80301CE}" type="slidenum">
              <a:rPr lang="en-US" smtClean="0"/>
              <a:t>‹#›</a:t>
            </a:fld>
            <a:endParaRPr lang="en-US" dirty="0"/>
          </a:p>
        </p:txBody>
      </p:sp>
    </p:spTree>
    <p:extLst>
      <p:ext uri="{BB962C8B-B14F-4D97-AF65-F5344CB8AC3E}">
        <p14:creationId xmlns:p14="http://schemas.microsoft.com/office/powerpoint/2010/main" val="340649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267125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Combine Quality Report Highlights and Disparities Report Highlights into single document</a:t>
            </a:r>
          </a:p>
          <a:p>
            <a:r>
              <a:rPr lang="en-US" dirty="0" smtClean="0"/>
              <a:t>Cross-reference between two reports</a:t>
            </a:r>
          </a:p>
          <a:p>
            <a:pPr lvl="1"/>
            <a:r>
              <a:rPr lang="en-US" dirty="0" smtClean="0"/>
              <a:t>Move easily between Reports, Appendices, State Snapshots, and Data</a:t>
            </a:r>
          </a:p>
          <a:p>
            <a:pPr lvl="1"/>
            <a:r>
              <a:rPr lang="en-US" dirty="0" smtClean="0"/>
              <a:t>Links to Health Care Innovations Exchange for examples of quality improvement implementation</a:t>
            </a:r>
          </a:p>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12</a:t>
            </a:fld>
            <a:endParaRPr lang="en-US" dirty="0"/>
          </a:p>
        </p:txBody>
      </p:sp>
    </p:spTree>
    <p:extLst>
      <p:ext uri="{BB962C8B-B14F-4D97-AF65-F5344CB8AC3E}">
        <p14:creationId xmlns:p14="http://schemas.microsoft.com/office/powerpoint/2010/main" val="31381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16</a:t>
            </a:fld>
            <a:endParaRPr lang="en-US" dirty="0"/>
          </a:p>
        </p:txBody>
      </p:sp>
    </p:spTree>
    <p:extLst>
      <p:ext uri="{BB962C8B-B14F-4D97-AF65-F5344CB8AC3E}">
        <p14:creationId xmlns:p14="http://schemas.microsoft.com/office/powerpoint/2010/main" val="3398141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21</a:t>
            </a:fld>
            <a:endParaRPr lang="en-US" dirty="0"/>
          </a:p>
        </p:txBody>
      </p:sp>
    </p:spTree>
    <p:extLst>
      <p:ext uri="{BB962C8B-B14F-4D97-AF65-F5344CB8AC3E}">
        <p14:creationId xmlns:p14="http://schemas.microsoft.com/office/powerpoint/2010/main" val="3267868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I’ve discussed</a:t>
            </a:r>
            <a:r>
              <a:rPr lang="en-US" baseline="0" dirty="0" smtClean="0"/>
              <a:t> </a:t>
            </a:r>
            <a:r>
              <a:rPr lang="en-US" dirty="0" smtClean="0"/>
              <a:t>what’s in the</a:t>
            </a:r>
            <a:r>
              <a:rPr lang="en-US" baseline="0" dirty="0" smtClean="0"/>
              <a:t> report, let’s take a look at the Patient Safety </a:t>
            </a:r>
            <a:r>
              <a:rPr lang="en-US" baseline="0" dirty="0" err="1" smtClean="0"/>
              <a:t>Chartbook</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24</a:t>
            </a:fld>
            <a:endParaRPr lang="en-US" dirty="0"/>
          </a:p>
        </p:txBody>
      </p:sp>
    </p:spTree>
    <p:extLst>
      <p:ext uri="{BB962C8B-B14F-4D97-AF65-F5344CB8AC3E}">
        <p14:creationId xmlns:p14="http://schemas.microsoft.com/office/powerpoint/2010/main" val="3762121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27</a:t>
            </a:fld>
            <a:endParaRPr lang="en-US" dirty="0"/>
          </a:p>
        </p:txBody>
      </p:sp>
    </p:spTree>
    <p:extLst>
      <p:ext uri="{BB962C8B-B14F-4D97-AF65-F5344CB8AC3E}">
        <p14:creationId xmlns:p14="http://schemas.microsoft.com/office/powerpoint/2010/main" val="1329676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28</a:t>
            </a:fld>
            <a:endParaRPr lang="en-US" dirty="0"/>
          </a:p>
        </p:txBody>
      </p:sp>
    </p:spTree>
    <p:extLst>
      <p:ext uri="{BB962C8B-B14F-4D97-AF65-F5344CB8AC3E}">
        <p14:creationId xmlns:p14="http://schemas.microsoft.com/office/powerpoint/2010/main" val="780092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5938" y="681038"/>
            <a:ext cx="6002337" cy="4502150"/>
          </a:xfrm>
        </p:spPr>
      </p:sp>
      <p:sp>
        <p:nvSpPr>
          <p:cNvPr id="3" name="Notes Placeholder 2"/>
          <p:cNvSpPr>
            <a:spLocks noGrp="1"/>
          </p:cNvSpPr>
          <p:nvPr>
            <p:ph type="body" idx="1"/>
          </p:nvPr>
        </p:nvSpPr>
        <p:spPr/>
        <p:txBody>
          <a:bodyPr>
            <a:normAutofit/>
          </a:bodyPr>
          <a:lstStyle/>
          <a:p>
            <a:pPr marL="171434" lvl="1" indent="-171434" defTabSz="914316">
              <a:buFont typeface="Arial" panose="020B0604020202020204" pitchFamily="34" charset="0"/>
              <a:buChar char="•"/>
              <a:defRPr/>
            </a:pPr>
            <a:r>
              <a:rPr lang="en-US" b="1" dirty="0" smtClean="0"/>
              <a:t>Importance: </a:t>
            </a:r>
            <a:r>
              <a:rPr lang="en-US" dirty="0" smtClean="0"/>
              <a:t>Normal wound healing after an operation is an important marker of good care.  The home health team should regularly change wound dressing and teach the patient about wound care.</a:t>
            </a:r>
          </a:p>
          <a:p>
            <a:pPr marL="171434" indent="-171434">
              <a:buFont typeface="Arial" panose="020B0604020202020204" pitchFamily="34" charset="0"/>
              <a:buChar char="•"/>
              <a:defRPr/>
            </a:pPr>
            <a:r>
              <a:rPr lang="en-US" b="1" dirty="0" smtClean="0"/>
              <a:t>Overall Rate: </a:t>
            </a:r>
            <a:r>
              <a:rPr lang="en-US" dirty="0" smtClean="0"/>
              <a:t> In 2012, the percentage of home health patients with improvement in their surgical wounds was 88.6%.   </a:t>
            </a:r>
            <a:endParaRPr lang="en-US" b="1" dirty="0" smtClean="0"/>
          </a:p>
          <a:p>
            <a:pPr marL="171434" indent="-171434">
              <a:buFont typeface="Arial" panose="020B0604020202020204" pitchFamily="34" charset="0"/>
              <a:buChar char="•"/>
              <a:defRPr/>
            </a:pPr>
            <a:r>
              <a:rPr lang="en-US" b="1" dirty="0" smtClean="0"/>
              <a:t>Achievable Benchmark: </a:t>
            </a:r>
            <a:r>
              <a:rPr lang="en-US" dirty="0" smtClean="0"/>
              <a:t>Only patients age 85 and over achieved the benchmark. </a:t>
            </a:r>
          </a:p>
        </p:txBody>
      </p:sp>
      <p:sp>
        <p:nvSpPr>
          <p:cNvPr id="4" name="Slide Number Placeholder 3"/>
          <p:cNvSpPr>
            <a:spLocks noGrp="1"/>
          </p:cNvSpPr>
          <p:nvPr>
            <p:ph type="sldNum" sz="quarter" idx="10"/>
          </p:nvPr>
        </p:nvSpPr>
        <p:spPr/>
        <p:txBody>
          <a:bodyPr/>
          <a:lstStyle/>
          <a:p>
            <a:fld id="{C0F596C6-1807-4ED1-A2A6-17F710C0A291}" type="slidenum">
              <a:rPr lang="en-US" smtClean="0"/>
              <a:pPr/>
              <a:t>29</a:t>
            </a:fld>
            <a:endParaRPr lang="en-US"/>
          </a:p>
        </p:txBody>
      </p:sp>
    </p:spTree>
    <p:extLst>
      <p:ext uri="{BB962C8B-B14F-4D97-AF65-F5344CB8AC3E}">
        <p14:creationId xmlns:p14="http://schemas.microsoft.com/office/powerpoint/2010/main" val="2513787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just want to give a brief spotlight to the most recent National Quality Strategy Priority in Action, Children’s Hospital of Pittsburgh of UPMC, which is doing great work in patient safety. </a:t>
            </a:r>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30</a:t>
            </a:fld>
            <a:endParaRPr lang="en-US" dirty="0"/>
          </a:p>
        </p:txBody>
      </p:sp>
    </p:spTree>
    <p:extLst>
      <p:ext uri="{BB962C8B-B14F-4D97-AF65-F5344CB8AC3E}">
        <p14:creationId xmlns:p14="http://schemas.microsoft.com/office/powerpoint/2010/main" val="2064432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year is the first year we’re releasing our Priorities in Action</a:t>
            </a:r>
            <a:r>
              <a:rPr lang="en-US" baseline="0" dirty="0" smtClean="0"/>
              <a:t> write-ups in tandem with the QDR </a:t>
            </a:r>
            <a:r>
              <a:rPr lang="en-US" baseline="0" dirty="0" err="1" smtClean="0"/>
              <a:t>chartbook</a:t>
            </a:r>
            <a:r>
              <a:rPr lang="en-US" baseline="0" dirty="0" smtClean="0"/>
              <a:t> that corresponds to that NQS priority.</a:t>
            </a:r>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31</a:t>
            </a:fld>
            <a:endParaRPr lang="en-US" dirty="0"/>
          </a:p>
        </p:txBody>
      </p:sp>
    </p:spTree>
    <p:extLst>
      <p:ext uri="{BB962C8B-B14F-4D97-AF65-F5344CB8AC3E}">
        <p14:creationId xmlns:p14="http://schemas.microsoft.com/office/powerpoint/2010/main" val="1914269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3" indent="-289127">
              <a:defRPr>
                <a:solidFill>
                  <a:schemeClr val="tx1"/>
                </a:solidFill>
                <a:latin typeface="Calibri" pitchFamily="34" charset="0"/>
              </a:defRPr>
            </a:lvl2pPr>
            <a:lvl3pPr marL="1156512" indent="-231301">
              <a:defRPr>
                <a:solidFill>
                  <a:schemeClr val="tx1"/>
                </a:solidFill>
                <a:latin typeface="Calibri" pitchFamily="34" charset="0"/>
              </a:defRPr>
            </a:lvl3pPr>
            <a:lvl4pPr marL="1619117" indent="-231301">
              <a:defRPr>
                <a:solidFill>
                  <a:schemeClr val="tx1"/>
                </a:solidFill>
                <a:latin typeface="Calibri" pitchFamily="34" charset="0"/>
              </a:defRPr>
            </a:lvl4pPr>
            <a:lvl5pPr marL="2081722" indent="-231301">
              <a:defRPr>
                <a:solidFill>
                  <a:schemeClr val="tx1"/>
                </a:solidFill>
                <a:latin typeface="Calibri" pitchFamily="34" charset="0"/>
              </a:defRPr>
            </a:lvl5pPr>
            <a:lvl6pPr marL="2544327" indent="-231301" fontAlgn="base">
              <a:spcBef>
                <a:spcPct val="0"/>
              </a:spcBef>
              <a:spcAft>
                <a:spcPct val="0"/>
              </a:spcAft>
              <a:defRPr>
                <a:solidFill>
                  <a:schemeClr val="tx1"/>
                </a:solidFill>
                <a:latin typeface="Calibri" pitchFamily="34" charset="0"/>
              </a:defRPr>
            </a:lvl6pPr>
            <a:lvl7pPr marL="3006930" indent="-231301" fontAlgn="base">
              <a:spcBef>
                <a:spcPct val="0"/>
              </a:spcBef>
              <a:spcAft>
                <a:spcPct val="0"/>
              </a:spcAft>
              <a:defRPr>
                <a:solidFill>
                  <a:schemeClr val="tx1"/>
                </a:solidFill>
                <a:latin typeface="Calibri" pitchFamily="34" charset="0"/>
              </a:defRPr>
            </a:lvl7pPr>
            <a:lvl8pPr marL="3469535" indent="-231301" fontAlgn="base">
              <a:spcBef>
                <a:spcPct val="0"/>
              </a:spcBef>
              <a:spcAft>
                <a:spcPct val="0"/>
              </a:spcAft>
              <a:defRPr>
                <a:solidFill>
                  <a:schemeClr val="tx1"/>
                </a:solidFill>
                <a:latin typeface="Calibri" pitchFamily="34" charset="0"/>
              </a:defRPr>
            </a:lvl8pPr>
            <a:lvl9pPr marL="3932141"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33</a:t>
            </a:fld>
            <a:endParaRPr lang="en-US" dirty="0" smtClean="0">
              <a:solidFill>
                <a:prstClr val="black"/>
              </a:solidFill>
            </a:endParaRPr>
          </a:p>
        </p:txBody>
      </p:sp>
    </p:spTree>
    <p:extLst>
      <p:ext uri="{BB962C8B-B14F-4D97-AF65-F5344CB8AC3E}">
        <p14:creationId xmlns:p14="http://schemas.microsoft.com/office/powerpoint/2010/main" val="3474603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02" indent="-289115">
              <a:defRPr>
                <a:solidFill>
                  <a:schemeClr val="tx1"/>
                </a:solidFill>
                <a:latin typeface="Calibri" pitchFamily="34" charset="0"/>
              </a:defRPr>
            </a:lvl2pPr>
            <a:lvl3pPr marL="1156466" indent="-231292">
              <a:defRPr>
                <a:solidFill>
                  <a:schemeClr val="tx1"/>
                </a:solidFill>
                <a:latin typeface="Calibri" pitchFamily="34" charset="0"/>
              </a:defRPr>
            </a:lvl3pPr>
            <a:lvl4pPr marL="1619051" indent="-231292">
              <a:defRPr>
                <a:solidFill>
                  <a:schemeClr val="tx1"/>
                </a:solidFill>
                <a:latin typeface="Calibri" pitchFamily="34" charset="0"/>
              </a:defRPr>
            </a:lvl4pPr>
            <a:lvl5pPr marL="2081638" indent="-231292">
              <a:defRPr>
                <a:solidFill>
                  <a:schemeClr val="tx1"/>
                </a:solidFill>
                <a:latin typeface="Calibri" pitchFamily="34" charset="0"/>
              </a:defRPr>
            </a:lvl5pPr>
            <a:lvl6pPr marL="2544225" indent="-231292" fontAlgn="base">
              <a:spcBef>
                <a:spcPct val="0"/>
              </a:spcBef>
              <a:spcAft>
                <a:spcPct val="0"/>
              </a:spcAft>
              <a:defRPr>
                <a:solidFill>
                  <a:schemeClr val="tx1"/>
                </a:solidFill>
                <a:latin typeface="Calibri" pitchFamily="34" charset="0"/>
              </a:defRPr>
            </a:lvl6pPr>
            <a:lvl7pPr marL="3006809" indent="-231292" fontAlgn="base">
              <a:spcBef>
                <a:spcPct val="0"/>
              </a:spcBef>
              <a:spcAft>
                <a:spcPct val="0"/>
              </a:spcAft>
              <a:defRPr>
                <a:solidFill>
                  <a:schemeClr val="tx1"/>
                </a:solidFill>
                <a:latin typeface="Calibri" pitchFamily="34" charset="0"/>
              </a:defRPr>
            </a:lvl7pPr>
            <a:lvl8pPr marL="3469395" indent="-231292" fontAlgn="base">
              <a:spcBef>
                <a:spcPct val="0"/>
              </a:spcBef>
              <a:spcAft>
                <a:spcPct val="0"/>
              </a:spcAft>
              <a:defRPr>
                <a:solidFill>
                  <a:schemeClr val="tx1"/>
                </a:solidFill>
                <a:latin typeface="Calibri" pitchFamily="34" charset="0"/>
              </a:defRPr>
            </a:lvl8pPr>
            <a:lvl9pPr marL="3931982" indent="-231292"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2</a:t>
            </a:fld>
            <a:endParaRPr lang="en-US" dirty="0" smtClean="0">
              <a:solidFill>
                <a:prstClr val="black"/>
              </a:solidFill>
            </a:endParaRPr>
          </a:p>
        </p:txBody>
      </p:sp>
    </p:spTree>
    <p:extLst>
      <p:ext uri="{BB962C8B-B14F-4D97-AF65-F5344CB8AC3E}">
        <p14:creationId xmlns:p14="http://schemas.microsoft.com/office/powerpoint/2010/main" val="3159457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34</a:t>
            </a:fld>
            <a:endParaRPr lang="en-US" dirty="0"/>
          </a:p>
        </p:txBody>
      </p:sp>
    </p:spTree>
    <p:extLst>
      <p:ext uri="{BB962C8B-B14F-4D97-AF65-F5344CB8AC3E}">
        <p14:creationId xmlns:p14="http://schemas.microsoft.com/office/powerpoint/2010/main" val="519441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709977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102132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i="1" dirty="0" smtClean="0"/>
              <a:t>(no notes required for this slide)</a:t>
            </a:r>
          </a:p>
        </p:txBody>
      </p:sp>
      <p:sp>
        <p:nvSpPr>
          <p:cNvPr id="471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02" indent="-289115">
              <a:defRPr>
                <a:solidFill>
                  <a:schemeClr val="tx1"/>
                </a:solidFill>
                <a:latin typeface="Calibri" pitchFamily="34" charset="0"/>
              </a:defRPr>
            </a:lvl2pPr>
            <a:lvl3pPr marL="1156466" indent="-231292">
              <a:defRPr>
                <a:solidFill>
                  <a:schemeClr val="tx1"/>
                </a:solidFill>
                <a:latin typeface="Calibri" pitchFamily="34" charset="0"/>
              </a:defRPr>
            </a:lvl3pPr>
            <a:lvl4pPr marL="1619051" indent="-231292">
              <a:defRPr>
                <a:solidFill>
                  <a:schemeClr val="tx1"/>
                </a:solidFill>
                <a:latin typeface="Calibri" pitchFamily="34" charset="0"/>
              </a:defRPr>
            </a:lvl4pPr>
            <a:lvl5pPr marL="2081638" indent="-231292">
              <a:defRPr>
                <a:solidFill>
                  <a:schemeClr val="tx1"/>
                </a:solidFill>
                <a:latin typeface="Calibri" pitchFamily="34" charset="0"/>
              </a:defRPr>
            </a:lvl5pPr>
            <a:lvl6pPr marL="2544225" indent="-231292" fontAlgn="base">
              <a:spcBef>
                <a:spcPct val="0"/>
              </a:spcBef>
              <a:spcAft>
                <a:spcPct val="0"/>
              </a:spcAft>
              <a:defRPr>
                <a:solidFill>
                  <a:schemeClr val="tx1"/>
                </a:solidFill>
                <a:latin typeface="Calibri" pitchFamily="34" charset="0"/>
              </a:defRPr>
            </a:lvl6pPr>
            <a:lvl7pPr marL="3006809" indent="-231292" fontAlgn="base">
              <a:spcBef>
                <a:spcPct val="0"/>
              </a:spcBef>
              <a:spcAft>
                <a:spcPct val="0"/>
              </a:spcAft>
              <a:defRPr>
                <a:solidFill>
                  <a:schemeClr val="tx1"/>
                </a:solidFill>
                <a:latin typeface="Calibri" pitchFamily="34" charset="0"/>
              </a:defRPr>
            </a:lvl7pPr>
            <a:lvl8pPr marL="3469395" indent="-231292" fontAlgn="base">
              <a:spcBef>
                <a:spcPct val="0"/>
              </a:spcBef>
              <a:spcAft>
                <a:spcPct val="0"/>
              </a:spcAft>
              <a:defRPr>
                <a:solidFill>
                  <a:schemeClr val="tx1"/>
                </a:solidFill>
                <a:latin typeface="Calibri" pitchFamily="34" charset="0"/>
              </a:defRPr>
            </a:lvl8pPr>
            <a:lvl9pPr marL="3931982" indent="-231292"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5926A74-D3B3-4451-9182-5BBCBAB633EE}" type="slidenum">
              <a:rPr lang="en-US" smtClean="0">
                <a:solidFill>
                  <a:prstClr val="black"/>
                </a:solidFill>
              </a:rPr>
              <a:pPr fontAlgn="base">
                <a:spcBef>
                  <a:spcPct val="0"/>
                </a:spcBef>
                <a:spcAft>
                  <a:spcPct val="0"/>
                </a:spcAft>
                <a:defRPr/>
              </a:pPr>
              <a:t>5</a:t>
            </a:fld>
            <a:endParaRPr lang="en-US" dirty="0" smtClean="0">
              <a:solidFill>
                <a:prstClr val="black"/>
              </a:solidFill>
            </a:endParaRPr>
          </a:p>
        </p:txBody>
      </p:sp>
    </p:spTree>
    <p:extLst>
      <p:ext uri="{BB962C8B-B14F-4D97-AF65-F5344CB8AC3E}">
        <p14:creationId xmlns:p14="http://schemas.microsoft.com/office/powerpoint/2010/main" val="1238449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Some</a:t>
            </a:r>
            <a:r>
              <a:rPr lang="en-US" baseline="0" dirty="0" smtClean="0"/>
              <a:t> of you may know in January, the Secretary set ambitious goals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30 percent of all Medicare payments in alternative payment models, such as accountable care organizations, bundled payments, and patient centered medical homes by 2016 and—more importantly—50 percent by 2018. </a:t>
            </a:r>
            <a:r>
              <a:rPr lang="en-US" dirty="0" smtClean="0"/>
              <a:t>The Delivery System Reform goals build on the work across the nation to make quality care more affordable and transition to value-based, person-centered care,</a:t>
            </a:r>
            <a:r>
              <a:rPr lang="en-US" baseline="0" dirty="0" smtClean="0"/>
              <a:t> to achieve what the Secretary calls our </a:t>
            </a:r>
            <a:r>
              <a:rPr lang="en-US" dirty="0" smtClean="0"/>
              <a:t>“common interest to build a health care system that delivers better care, spends our health care dollars more wisely, and results in healthier people.”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National Quality Strategy is the first overarching policy to set national goals to improve the quality of health care and put</a:t>
            </a:r>
            <a:r>
              <a:rPr lang="en-US" baseline="0" dirty="0" smtClean="0"/>
              <a:t> forward a shared vision for a better health and health care system</a:t>
            </a:r>
            <a:r>
              <a:rPr lang="en-US" dirty="0" smtClean="0"/>
              <a:t>.</a:t>
            </a:r>
            <a:r>
              <a:rPr lang="en-US" baseline="0" dirty="0" smtClean="0"/>
              <a:t> </a:t>
            </a:r>
            <a:r>
              <a:rPr lang="en-US" dirty="0" smtClean="0"/>
              <a:t>Since the launch of the National Quality Strategy with the passage of the Affordable Care Act, efforts to improve quality in the name of the NQS have contributed to 50,000 fewer patient deaths in hospitals due to avoidable harms and 150,000 fewer preventable hospital readmissions since 2010,</a:t>
            </a:r>
            <a:r>
              <a:rPr lang="en-US" baseline="0" dirty="0" smtClean="0"/>
              <a:t> which Ernie will touch on later in our presentation today.</a:t>
            </a: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350211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kern="1200" dirty="0" smtClean="0">
                <a:solidFill>
                  <a:schemeClr val="tx1"/>
                </a:solidFill>
                <a:effectLst/>
                <a:latin typeface="+mn-lt"/>
                <a:ea typeface="+mn-ea"/>
                <a:cs typeface="+mn-cs"/>
              </a:rPr>
              <a:t>The secretary articulated</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 strategy to get there: (1) improve how providers are paid, (2) improve how care is delivered, and (3) improve the way information is distributed,</a:t>
            </a:r>
            <a:r>
              <a:rPr lang="en-US" sz="1200" kern="1200" baseline="0" dirty="0" smtClean="0">
                <a:solidFill>
                  <a:schemeClr val="tx1"/>
                </a:solidFill>
                <a:effectLst/>
                <a:latin typeface="+mn-lt"/>
                <a:ea typeface="+mn-ea"/>
                <a:cs typeface="+mn-cs"/>
              </a:rPr>
              <a:t> building off the foundational work of the National Quality Strategy. We’ve laid these three strategies out in connection to the NQS Levers here on </a:t>
            </a:r>
            <a:r>
              <a:rPr lang="en-US" sz="1200" kern="1200" baseline="0" smtClean="0">
                <a:solidFill>
                  <a:schemeClr val="tx1"/>
                </a:solidFill>
                <a:effectLst/>
                <a:latin typeface="+mn-lt"/>
                <a:ea typeface="+mn-ea"/>
                <a:cs typeface="+mn-cs"/>
              </a:rPr>
              <a:t>this </a:t>
            </a:r>
            <a:endParaRPr lang="en-US" i="1" dirty="0" smtClean="0"/>
          </a:p>
        </p:txBody>
      </p:sp>
      <p:sp>
        <p:nvSpPr>
          <p:cNvPr id="471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0" indent="-289126">
              <a:defRPr>
                <a:solidFill>
                  <a:schemeClr val="tx1"/>
                </a:solidFill>
                <a:latin typeface="Calibri" pitchFamily="34" charset="0"/>
              </a:defRPr>
            </a:lvl2pPr>
            <a:lvl3pPr marL="1156509" indent="-231301">
              <a:defRPr>
                <a:solidFill>
                  <a:schemeClr val="tx1"/>
                </a:solidFill>
                <a:latin typeface="Calibri" pitchFamily="34" charset="0"/>
              </a:defRPr>
            </a:lvl3pPr>
            <a:lvl4pPr marL="1619112" indent="-231301">
              <a:defRPr>
                <a:solidFill>
                  <a:schemeClr val="tx1"/>
                </a:solidFill>
                <a:latin typeface="Calibri" pitchFamily="34" charset="0"/>
              </a:defRPr>
            </a:lvl4pPr>
            <a:lvl5pPr marL="2081715" indent="-231301">
              <a:defRPr>
                <a:solidFill>
                  <a:schemeClr val="tx1"/>
                </a:solidFill>
                <a:latin typeface="Calibri" pitchFamily="34" charset="0"/>
              </a:defRPr>
            </a:lvl5pPr>
            <a:lvl6pPr marL="2544319" indent="-231301" fontAlgn="base">
              <a:spcBef>
                <a:spcPct val="0"/>
              </a:spcBef>
              <a:spcAft>
                <a:spcPct val="0"/>
              </a:spcAft>
              <a:defRPr>
                <a:solidFill>
                  <a:schemeClr val="tx1"/>
                </a:solidFill>
                <a:latin typeface="Calibri" pitchFamily="34" charset="0"/>
              </a:defRPr>
            </a:lvl6pPr>
            <a:lvl7pPr marL="3006921" indent="-231301" fontAlgn="base">
              <a:spcBef>
                <a:spcPct val="0"/>
              </a:spcBef>
              <a:spcAft>
                <a:spcPct val="0"/>
              </a:spcAft>
              <a:defRPr>
                <a:solidFill>
                  <a:schemeClr val="tx1"/>
                </a:solidFill>
                <a:latin typeface="Calibri" pitchFamily="34" charset="0"/>
              </a:defRPr>
            </a:lvl7pPr>
            <a:lvl8pPr marL="3469524" indent="-231301" fontAlgn="base">
              <a:spcBef>
                <a:spcPct val="0"/>
              </a:spcBef>
              <a:spcAft>
                <a:spcPct val="0"/>
              </a:spcAft>
              <a:defRPr>
                <a:solidFill>
                  <a:schemeClr val="tx1"/>
                </a:solidFill>
                <a:latin typeface="Calibri" pitchFamily="34" charset="0"/>
              </a:defRPr>
            </a:lvl8pPr>
            <a:lvl9pPr marL="3932128"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5926A74-D3B3-4451-9182-5BBCBAB633EE}" type="slidenum">
              <a:rPr lang="en-US" smtClean="0">
                <a:solidFill>
                  <a:prstClr val="black"/>
                </a:solidFill>
              </a:rPr>
              <a:pPr fontAlgn="base">
                <a:spcBef>
                  <a:spcPct val="0"/>
                </a:spcBef>
                <a:spcAft>
                  <a:spcPct val="0"/>
                </a:spcAft>
                <a:defRPr/>
              </a:pPr>
              <a:t>7</a:t>
            </a:fld>
            <a:endParaRPr lang="en-US" dirty="0" smtClean="0">
              <a:solidFill>
                <a:prstClr val="black"/>
              </a:solidFill>
            </a:endParaRPr>
          </a:p>
        </p:txBody>
      </p:sp>
    </p:spTree>
    <p:extLst>
      <p:ext uri="{BB962C8B-B14F-4D97-AF65-F5344CB8AC3E}">
        <p14:creationId xmlns:p14="http://schemas.microsoft.com/office/powerpoint/2010/main" val="2194937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296"/>
            <a:r>
              <a:rPr lang="en-US" dirty="0" smtClean="0"/>
              <a:t>Note: no animation</a:t>
            </a:r>
          </a:p>
          <a:p>
            <a:pPr marL="114296"/>
            <a:r>
              <a:rPr lang="en-US" dirty="0" smtClean="0"/>
              <a:t>Improving </a:t>
            </a:r>
            <a:r>
              <a:rPr lang="en-US" dirty="0"/>
              <a:t>health and health care quality can occur only if all sectors, individuals, family members, payers, providers, employers, and communities, make it their mission. Members of the health care community can align to the National Quality Strategy by doing the following</a:t>
            </a:r>
            <a:r>
              <a:rPr lang="en-US" dirty="0" smtClean="0"/>
              <a:t>:</a:t>
            </a:r>
            <a:endParaRPr lang="en-US" dirty="0"/>
          </a:p>
          <a:p>
            <a:pPr marL="171443" marR="0" indent="-17144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smtClean="0"/>
              <a:t>Use one or more of the nine levers</a:t>
            </a:r>
            <a:r>
              <a:rPr lang="en-US" dirty="0" smtClean="0"/>
              <a:t> </a:t>
            </a:r>
            <a:r>
              <a:rPr lang="en-US" b="1" dirty="0" smtClean="0"/>
              <a:t>to identify</a:t>
            </a:r>
            <a:r>
              <a:rPr lang="en-US" dirty="0" smtClean="0"/>
              <a:t> core business functions, resources, and/or actions that may serve as means for achieving improved health and health care quality.</a:t>
            </a:r>
          </a:p>
          <a:p>
            <a:pPr marL="171443" marR="0" indent="-17144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smtClean="0"/>
              <a:t>Focus on the six priorities</a:t>
            </a:r>
            <a:r>
              <a:rPr lang="en-US" dirty="0" smtClean="0"/>
              <a:t> </a:t>
            </a:r>
            <a:r>
              <a:rPr lang="en-US" b="1" dirty="0" smtClean="0"/>
              <a:t>to guide efforts to improve</a:t>
            </a:r>
            <a:r>
              <a:rPr lang="en-US" dirty="0" smtClean="0"/>
              <a:t> health and health care quality.</a:t>
            </a:r>
            <a:endParaRPr lang="en-US" i="1" dirty="0" smtClean="0"/>
          </a:p>
          <a:p>
            <a:pPr marL="171443" indent="-171443">
              <a:buFont typeface="Arial" panose="020B0604020202020204" pitchFamily="34" charset="0"/>
              <a:buChar char="•"/>
            </a:pPr>
            <a:r>
              <a:rPr lang="en-US" i="1" dirty="0" smtClean="0"/>
              <a:t>Adopt </a:t>
            </a:r>
            <a:r>
              <a:rPr lang="en-US" i="1" dirty="0"/>
              <a:t>the three aims</a:t>
            </a:r>
            <a:r>
              <a:rPr lang="en-US" dirty="0"/>
              <a:t> to provide better, more affordable care for the individual and the community.</a:t>
            </a:r>
          </a:p>
          <a:p>
            <a:endParaRPr lang="en-US" dirty="0" smtClean="0"/>
          </a:p>
          <a:p>
            <a:r>
              <a:rPr lang="en-US" dirty="0" smtClean="0"/>
              <a:t>I’ll turn it over to you now, Ernie,</a:t>
            </a:r>
            <a:r>
              <a:rPr lang="en-US" baseline="0" dirty="0" smtClean="0"/>
              <a:t> to explain the Quality and Disparities Report and how its revised structure more closely aligns the document with the NQS.</a:t>
            </a:r>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8</a:t>
            </a:fld>
            <a:endParaRPr lang="en-US" dirty="0"/>
          </a:p>
        </p:txBody>
      </p:sp>
    </p:spTree>
    <p:extLst>
      <p:ext uri="{BB962C8B-B14F-4D97-AF65-F5344CB8AC3E}">
        <p14:creationId xmlns:p14="http://schemas.microsoft.com/office/powerpoint/2010/main" val="457361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66">
              <a:defRPr/>
            </a:pPr>
            <a:r>
              <a:rPr lang="en-US" dirty="0" smtClean="0"/>
              <a:t>Annual report to Congress mandated in the Healthcare Research and Quality Act of 1999 (P.L. 106-129)</a:t>
            </a:r>
          </a:p>
          <a:p>
            <a:pPr defTabSz="914366">
              <a:defRPr/>
            </a:pPr>
            <a:endParaRPr lang="en-US" dirty="0" smtClean="0"/>
          </a:p>
          <a:p>
            <a:pPr defTabSz="914366">
              <a:defRPr/>
            </a:pPr>
            <a:r>
              <a:rPr lang="en-US" dirty="0" smtClean="0"/>
              <a:t>Produced with the help of an Interagency Work Group led by the Agency for Healthcare Research and Quality and submitted on behalf of the Secretary of Health and Human Services </a:t>
            </a:r>
          </a:p>
          <a:p>
            <a:pPr defTabSz="914366">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10</a:t>
            </a:fld>
            <a:endParaRPr lang="en-US" dirty="0"/>
          </a:p>
        </p:txBody>
      </p:sp>
    </p:spTree>
    <p:extLst>
      <p:ext uri="{BB962C8B-B14F-4D97-AF65-F5344CB8AC3E}">
        <p14:creationId xmlns:p14="http://schemas.microsoft.com/office/powerpoint/2010/main" val="267461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
        <p:nvSpPr>
          <p:cNvPr id="11" name="Content Placeholder 10"/>
          <p:cNvSpPr>
            <a:spLocks noGrp="1"/>
          </p:cNvSpPr>
          <p:nvPr>
            <p:ph sz="quarter" idx="13"/>
          </p:nvPr>
        </p:nvSpPr>
        <p:spPr>
          <a:xfrm>
            <a:off x="1371600" y="4521734"/>
            <a:ext cx="6400800" cy="406153"/>
          </a:xfrm>
        </p:spPr>
        <p:txBody>
          <a:bodyPr anchor="t">
            <a:noAutofit/>
          </a:bodyPr>
          <a:lstStyle>
            <a:lvl1pPr marL="0" indent="0" algn="ctr">
              <a:buNone/>
              <a:defRPr sz="1800">
                <a:solidFill>
                  <a:schemeClr val="tx1">
                    <a:lumMod val="50000"/>
                    <a:lumOff val="50000"/>
                  </a:schemeClr>
                </a:solidFill>
              </a:defRPr>
            </a:lvl1pPr>
            <a:lvl2pPr marL="457200" indent="0" algn="ctr">
              <a:buNone/>
              <a:defRPr sz="1800">
                <a:solidFill>
                  <a:schemeClr val="tx1">
                    <a:lumMod val="50000"/>
                    <a:lumOff val="50000"/>
                  </a:schemeClr>
                </a:solidFill>
              </a:defRPr>
            </a:lvl2pPr>
            <a:lvl3pPr marL="914400" indent="0" algn="ctr">
              <a:buNone/>
              <a:defRPr sz="1800">
                <a:solidFill>
                  <a:schemeClr val="tx1">
                    <a:lumMod val="50000"/>
                    <a:lumOff val="50000"/>
                  </a:schemeClr>
                </a:solidFill>
              </a:defRPr>
            </a:lvl3pPr>
            <a:lvl4pPr marL="1371600" indent="0" algn="ctr">
              <a:buNone/>
              <a:defRPr sz="1800">
                <a:solidFill>
                  <a:schemeClr val="tx1">
                    <a:lumMod val="50000"/>
                    <a:lumOff val="50000"/>
                  </a:schemeClr>
                </a:solidFill>
              </a:defRPr>
            </a:lvl4pPr>
            <a:lvl5pPr marL="1828800" indent="0" algn="ctr">
              <a:buNone/>
              <a:defRPr sz="1800">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6189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0774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2667000"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2667000"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06631" y="1535113"/>
            <a:ext cx="2738848"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3206631" y="2174875"/>
            <a:ext cx="2738848"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
        <p:nvSpPr>
          <p:cNvPr id="10" name="Text Placeholder 4"/>
          <p:cNvSpPr>
            <a:spLocks noGrp="1"/>
          </p:cNvSpPr>
          <p:nvPr>
            <p:ph type="body" sz="quarter" idx="13"/>
          </p:nvPr>
        </p:nvSpPr>
        <p:spPr>
          <a:xfrm>
            <a:off x="6026387" y="1535113"/>
            <a:ext cx="2660413"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Content Placeholder 5"/>
          <p:cNvSpPr>
            <a:spLocks noGrp="1"/>
          </p:cNvSpPr>
          <p:nvPr>
            <p:ph sz="quarter" idx="14"/>
          </p:nvPr>
        </p:nvSpPr>
        <p:spPr>
          <a:xfrm>
            <a:off x="6026387" y="2174875"/>
            <a:ext cx="2660413"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1282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15812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65612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14619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243406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6596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7026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 y="2019300"/>
            <a:ext cx="8229600" cy="3067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457200" y="1447800"/>
            <a:ext cx="8229600" cy="509016"/>
          </a:xfrm>
        </p:spPr>
        <p:txBody>
          <a:bodyPr>
            <a:noAutofit/>
          </a:bodyPr>
          <a:lstStyle>
            <a:lvl1pPr>
              <a:defRPr sz="2800" b="1">
                <a:solidFill>
                  <a:schemeClr val="tx1"/>
                </a:solidFill>
                <a:latin typeface="+mj-lt"/>
              </a:defRPr>
            </a:lvl1pPr>
          </a:lstStyle>
          <a:p>
            <a:r>
              <a:rPr lang="en-US" dirty="0"/>
              <a:t>Click to edit Master title style</a:t>
            </a:r>
          </a:p>
        </p:txBody>
      </p:sp>
      <p:sp>
        <p:nvSpPr>
          <p:cNvPr id="7" name="Slide Number Placeholder 5"/>
          <p:cNvSpPr>
            <a:spLocks noGrp="1"/>
          </p:cNvSpPr>
          <p:nvPr>
            <p:ph type="sldNum" sz="quarter" idx="12"/>
          </p:nvPr>
        </p:nvSpPr>
        <p:spPr>
          <a:xfrm>
            <a:off x="657225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7599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248150" y="16954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4248150" y="327660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2"/>
          </p:nvPr>
        </p:nvSpPr>
        <p:spPr>
          <a:xfrm>
            <a:off x="4248150" y="48958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icture Placeholder 9"/>
          <p:cNvSpPr>
            <a:spLocks noGrp="1"/>
          </p:cNvSpPr>
          <p:nvPr>
            <p:ph type="pic" sz="quarter" idx="13"/>
          </p:nvPr>
        </p:nvSpPr>
        <p:spPr>
          <a:xfrm>
            <a:off x="457200" y="1695450"/>
            <a:ext cx="3200400" cy="1143000"/>
          </a:xfrm>
        </p:spPr>
        <p:txBody>
          <a:bodyPr/>
          <a:lstStyle/>
          <a:p>
            <a:endParaRPr lang="en-US" dirty="0"/>
          </a:p>
        </p:txBody>
      </p:sp>
      <p:sp>
        <p:nvSpPr>
          <p:cNvPr id="12" name="Picture Placeholder 11"/>
          <p:cNvSpPr>
            <a:spLocks noGrp="1"/>
          </p:cNvSpPr>
          <p:nvPr>
            <p:ph type="pic" sz="quarter" idx="14"/>
          </p:nvPr>
        </p:nvSpPr>
        <p:spPr>
          <a:xfrm>
            <a:off x="457200" y="3276600"/>
            <a:ext cx="3200400" cy="1143000"/>
          </a:xfrm>
        </p:spPr>
        <p:txBody>
          <a:bodyPr/>
          <a:lstStyle/>
          <a:p>
            <a:endParaRPr lang="en-US" dirty="0"/>
          </a:p>
        </p:txBody>
      </p:sp>
      <p:sp>
        <p:nvSpPr>
          <p:cNvPr id="14" name="Picture Placeholder 13"/>
          <p:cNvSpPr>
            <a:spLocks noGrp="1"/>
          </p:cNvSpPr>
          <p:nvPr>
            <p:ph type="pic" sz="quarter" idx="15"/>
          </p:nvPr>
        </p:nvSpPr>
        <p:spPr>
          <a:xfrm>
            <a:off x="457200" y="5029200"/>
            <a:ext cx="3200400" cy="1143000"/>
          </a:xfrm>
        </p:spPr>
        <p:txBody>
          <a:bodyPr/>
          <a:lstStyle/>
          <a:p>
            <a:endParaRPr lang="en-US" dirty="0"/>
          </a:p>
        </p:txBody>
      </p:sp>
    </p:spTree>
    <p:extLst>
      <p:ext uri="{BB962C8B-B14F-4D97-AF65-F5344CB8AC3E}">
        <p14:creationId xmlns:p14="http://schemas.microsoft.com/office/powerpoint/2010/main" val="134630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41687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500634"/>
            <a:ext cx="8229600" cy="661416"/>
          </a:xfr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1543050" y="1362075"/>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562100" y="2095500"/>
            <a:ext cx="7315200" cy="548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Placeholder 9"/>
          <p:cNvSpPr>
            <a:spLocks noGrp="1"/>
          </p:cNvSpPr>
          <p:nvPr>
            <p:ph type="body" sz="quarter" idx="12"/>
          </p:nvPr>
        </p:nvSpPr>
        <p:spPr>
          <a:xfrm>
            <a:off x="1581150" y="2838450"/>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3"/>
          </p:nvPr>
        </p:nvSpPr>
        <p:spPr>
          <a:xfrm>
            <a:off x="1581150" y="3552825"/>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3"/>
          <p:cNvSpPr>
            <a:spLocks noGrp="1"/>
          </p:cNvSpPr>
          <p:nvPr>
            <p:ph type="body" sz="quarter" idx="14"/>
          </p:nvPr>
        </p:nvSpPr>
        <p:spPr>
          <a:xfrm>
            <a:off x="1676400" y="430530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5"/>
          <p:cNvSpPr>
            <a:spLocks noGrp="1"/>
          </p:cNvSpPr>
          <p:nvPr>
            <p:ph type="body" sz="quarter" idx="15"/>
          </p:nvPr>
        </p:nvSpPr>
        <p:spPr>
          <a:xfrm>
            <a:off x="1619250" y="504063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07975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6" cy="909066"/>
          </a:xfrm>
        </p:spPr>
        <p:txBody>
          <a:bodyPr>
            <a:normAutofit/>
          </a:bodyPr>
          <a:lstStyle>
            <a:lvl1pPr>
              <a:defRPr sz="2200"/>
            </a:lvl1pPr>
          </a:lstStyle>
          <a:p>
            <a:r>
              <a:rPr lang="en-US" dirty="0" smtClean="0"/>
              <a:t>Click to edit Master title style</a:t>
            </a:r>
            <a:endParaRPr lang="en-US" dirty="0"/>
          </a:p>
        </p:txBody>
      </p:sp>
      <p:sp>
        <p:nvSpPr>
          <p:cNvPr id="4" name="Content Placeholder 3"/>
          <p:cNvSpPr>
            <a:spLocks noGrp="1"/>
          </p:cNvSpPr>
          <p:nvPr>
            <p:ph sz="quarter" idx="10" hasCustomPrompt="1"/>
          </p:nvPr>
        </p:nvSpPr>
        <p:spPr>
          <a:xfrm>
            <a:off x="609600" y="1977670"/>
            <a:ext cx="8077200" cy="419100"/>
          </a:xfrm>
          <a:solidFill>
            <a:srgbClr val="83D081"/>
          </a:solidFill>
          <a:ln>
            <a:noFill/>
          </a:ln>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609600" y="2396770"/>
            <a:ext cx="8077200" cy="947562"/>
          </a:xfrm>
          <a:solidFill>
            <a:schemeClr val="bg1">
              <a:lumMod val="95000"/>
            </a:schemeClr>
          </a:solidFill>
        </p:spPr>
        <p:txBody>
          <a:bodyPr>
            <a:normAutofit/>
          </a:bodyPr>
          <a:lstStyle>
            <a:lvl1pPr marL="282575" indent="-282575">
              <a:buFont typeface="+mj-lt"/>
              <a:buAutoNum type="arabicPeriod"/>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60101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5" cy="909066"/>
          </a:xfrm>
        </p:spPr>
        <p:txBody>
          <a:bodyPr>
            <a:normAutofit/>
          </a:bodyPr>
          <a:lstStyle>
            <a:lvl1pPr>
              <a:defRPr sz="2200"/>
            </a:lvl1pPr>
          </a:lstStyle>
          <a:p>
            <a:r>
              <a:rPr lang="en-US" smtClean="0"/>
              <a:t>Click to edit Master title style</a:t>
            </a:r>
            <a:endParaRPr lang="en-US"/>
          </a:p>
        </p:txBody>
      </p:sp>
      <p:sp>
        <p:nvSpPr>
          <p:cNvPr id="8" name="Content Placeholder 7"/>
          <p:cNvSpPr>
            <a:spLocks noGrp="1"/>
          </p:cNvSpPr>
          <p:nvPr>
            <p:ph sz="quarter" idx="12" hasCustomPrompt="1"/>
          </p:nvPr>
        </p:nvSpPr>
        <p:spPr>
          <a:xfrm>
            <a:off x="609599" y="1968498"/>
            <a:ext cx="8077199" cy="420624"/>
          </a:xfrm>
          <a:solidFill>
            <a:srgbClr val="83D081"/>
          </a:solidFill>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able Placeholder 9"/>
          <p:cNvSpPr>
            <a:spLocks noGrp="1"/>
          </p:cNvSpPr>
          <p:nvPr>
            <p:ph type="tbl" sz="quarter" idx="13"/>
          </p:nvPr>
        </p:nvSpPr>
        <p:spPr>
          <a:xfrm>
            <a:off x="609599" y="2403233"/>
            <a:ext cx="8077199" cy="1180988"/>
          </a:xfrm>
          <a:solidFill>
            <a:schemeClr val="accent6">
              <a:lumMod val="20000"/>
              <a:lumOff val="80000"/>
            </a:schemeClr>
          </a:solidFill>
        </p:spPr>
        <p:txBody>
          <a:bodyPr/>
          <a:lstStyle/>
          <a:p>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12858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2739423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5" name="Content Placeholder 3"/>
          <p:cNvSpPr>
            <a:spLocks noGrp="1"/>
          </p:cNvSpPr>
          <p:nvPr>
            <p:ph sz="half" idx="13"/>
          </p:nvPr>
        </p:nvSpPr>
        <p:spPr>
          <a:xfrm>
            <a:off x="4648200" y="4419601"/>
            <a:ext cx="19050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half" idx="12"/>
          </p:nvPr>
        </p:nvSpPr>
        <p:spPr>
          <a:xfrm>
            <a:off x="2286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04999"/>
            <a:ext cx="4038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05000"/>
            <a:ext cx="4038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B8F42746-3884-4667-86C0-D762C2DE4F3D}" type="slidenum">
              <a:rPr/>
              <a:pPr>
                <a:defRPr/>
              </a:pPr>
              <a:t>‹#›</a:t>
            </a:fld>
            <a:endParaRPr lang="en-US" dirty="0"/>
          </a:p>
        </p:txBody>
      </p:sp>
      <p:sp>
        <p:nvSpPr>
          <p:cNvPr id="16" name="Content Placeholder 2"/>
          <p:cNvSpPr>
            <a:spLocks noGrp="1"/>
          </p:cNvSpPr>
          <p:nvPr>
            <p:ph sz="half" idx="14"/>
          </p:nvPr>
        </p:nvSpPr>
        <p:spPr>
          <a:xfrm>
            <a:off x="23622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p:cNvSpPr>
            <a:spLocks noGrp="1"/>
          </p:cNvSpPr>
          <p:nvPr>
            <p:ph sz="half" idx="15"/>
          </p:nvPr>
        </p:nvSpPr>
        <p:spPr>
          <a:xfrm>
            <a:off x="6553200" y="4419601"/>
            <a:ext cx="2133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42635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74635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60525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8584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6530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23902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78178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45956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263599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11" name="Group 10"/>
          <p:cNvGrpSpPr/>
          <p:nvPr userDrawn="1"/>
        </p:nvGrpSpPr>
        <p:grpSpPr>
          <a:xfrm>
            <a:off x="2363190" y="6315778"/>
            <a:ext cx="6341423" cy="276999"/>
            <a:chOff x="2363190" y="6315778"/>
            <a:chExt cx="6341423" cy="276999"/>
          </a:xfrm>
        </p:grpSpPr>
        <p:cxnSp>
          <p:nvCxnSpPr>
            <p:cNvPr id="8" name="Straight Connector 7"/>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9" name="TextBox 8"/>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2"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16932346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8" name="Group 7"/>
          <p:cNvGrpSpPr/>
          <p:nvPr userDrawn="1"/>
        </p:nvGrpSpPr>
        <p:grpSpPr>
          <a:xfrm>
            <a:off x="2363190" y="6315778"/>
            <a:ext cx="6341423" cy="276999"/>
            <a:chOff x="2363190" y="6315778"/>
            <a:chExt cx="6341423" cy="276999"/>
          </a:xfrm>
        </p:grpSpPr>
        <p:cxnSp>
          <p:nvCxnSpPr>
            <p:cNvPr id="9" name="Straight Connector 8"/>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10" name="TextBox 9"/>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1"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2556968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3" name="Group 2"/>
          <p:cNvGrpSpPr/>
          <p:nvPr userDrawn="1"/>
        </p:nvGrpSpPr>
        <p:grpSpPr>
          <a:xfrm>
            <a:off x="2363190" y="6315778"/>
            <a:ext cx="6341423" cy="276999"/>
            <a:chOff x="2363190" y="6315778"/>
            <a:chExt cx="6341423" cy="276999"/>
          </a:xfrm>
        </p:grpSpPr>
        <p:cxnSp>
          <p:nvCxnSpPr>
            <p:cNvPr id="4" name="Straight Connector 3"/>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5" name="TextBox 4"/>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6"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4226931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618839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pic>
        <p:nvPicPr>
          <p:cNvPr id="8" name="Picture 7"/>
          <p:cNvPicPr>
            <a:picLocks noChangeAspect="1"/>
          </p:cNvPicPr>
          <p:nvPr userDrawn="1"/>
        </p:nvPicPr>
        <p:blipFill>
          <a:blip r:embed="rId2"/>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20381140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2"/>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317168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895989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33520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1200"/>
              </a:spcBef>
              <a:spcAft>
                <a:spcPts val="12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19826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243495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611564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422130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039846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762611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121489" y="319424"/>
            <a:ext cx="7056025" cy="266924"/>
          </a:xfrm>
        </p:spPr>
        <p:txBody>
          <a:bodyPr/>
          <a:lstStyle/>
          <a:p>
            <a:r>
              <a:rPr lang="en-US" smtClean="0"/>
              <a:t>Click to edit Master title style</a:t>
            </a:r>
            <a:endParaRPr lang="en-US"/>
          </a:p>
        </p:txBody>
      </p:sp>
      <p:sp>
        <p:nvSpPr>
          <p:cNvPr id="4" name="Rectangle 5"/>
          <p:cNvSpPr>
            <a:spLocks noGrp="1" noChangeArrowheads="1"/>
          </p:cNvSpPr>
          <p:nvPr>
            <p:ph type="sldNum" sz="quarter" idx="10"/>
          </p:nvPr>
        </p:nvSpPr>
        <p:spPr>
          <a:xfrm>
            <a:off x="6553200" y="6356350"/>
            <a:ext cx="2133600" cy="365125"/>
          </a:xfrm>
          <a:prstGeom prst="rect">
            <a:avLst/>
          </a:prstGeom>
          <a:ln/>
        </p:spPr>
        <p:txBody>
          <a:bodyPr/>
          <a:lstStyle>
            <a:lvl1pPr>
              <a:defRPr/>
            </a:lvl1pPr>
          </a:lstStyle>
          <a:p>
            <a:fld id="{30F25388-59FB-438F-9D3A-5D9B2D4870EF}"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4387782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5"/>
          <p:cNvSpPr>
            <a:spLocks noChangeShapeType="1"/>
          </p:cNvSpPr>
          <p:nvPr/>
        </p:nvSpPr>
        <p:spPr bwMode="auto">
          <a:xfrm>
            <a:off x="2133600" y="1828800"/>
            <a:ext cx="0" cy="32004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pic>
        <p:nvPicPr>
          <p:cNvPr id="5" name="Picture 6" descr="bcbsma_new_3005_30bk"/>
          <p:cNvPicPr>
            <a:picLocks noChangeAspect="1" noChangeArrowheads="1"/>
          </p:cNvPicPr>
          <p:nvPr userDrawn="1"/>
        </p:nvPicPr>
        <p:blipFill>
          <a:blip r:embed="rId2"/>
          <a:srcRect/>
          <a:stretch>
            <a:fillRect/>
          </a:stretch>
        </p:blipFill>
        <p:spPr bwMode="auto">
          <a:xfrm>
            <a:off x="381000" y="2971800"/>
            <a:ext cx="1441450" cy="544513"/>
          </a:xfrm>
          <a:prstGeom prst="rect">
            <a:avLst/>
          </a:prstGeom>
          <a:noFill/>
          <a:ln w="9525">
            <a:noFill/>
            <a:miter lim="800000"/>
            <a:headEnd/>
            <a:tailEnd/>
          </a:ln>
        </p:spPr>
      </p:pic>
      <p:sp>
        <p:nvSpPr>
          <p:cNvPr id="14338" name="Rectangle 2"/>
          <p:cNvSpPr>
            <a:spLocks noGrp="1" noChangeArrowheads="1"/>
          </p:cNvSpPr>
          <p:nvPr>
            <p:ph type="subTitle" idx="1"/>
          </p:nvPr>
        </p:nvSpPr>
        <p:spPr>
          <a:xfrm>
            <a:off x="2514600" y="3505200"/>
            <a:ext cx="6400800" cy="1295400"/>
          </a:xfrm>
        </p:spPr>
        <p:txBody>
          <a:bodyPr tIns="0" bIns="0"/>
          <a:lstStyle>
            <a:lvl1pPr>
              <a:defRPr sz="2500">
                <a:solidFill>
                  <a:schemeClr val="bg2"/>
                </a:solidFill>
              </a:defRPr>
            </a:lvl1pPr>
          </a:lstStyle>
          <a:p>
            <a:r>
              <a:rPr lang="en-US"/>
              <a:t>Click to edit Master subtitle style</a:t>
            </a:r>
          </a:p>
        </p:txBody>
      </p:sp>
      <p:sp>
        <p:nvSpPr>
          <p:cNvPr id="14339" name="Rectangle 3"/>
          <p:cNvSpPr>
            <a:spLocks noGrp="1" noChangeArrowheads="1"/>
          </p:cNvSpPr>
          <p:nvPr>
            <p:ph type="ctrTitle" sz="quarter"/>
          </p:nvPr>
        </p:nvSpPr>
        <p:spPr>
          <a:xfrm>
            <a:off x="2514600" y="2209800"/>
            <a:ext cx="6400800" cy="1219200"/>
          </a:xfrm>
        </p:spPr>
        <p:txBody>
          <a:bodyPr wrap="square" lIns="91440" tIns="45720" rIns="91440" bIns="45720" anchor="b"/>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1223935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61148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80411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185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74"/>
            <a:ext cx="8229600" cy="661416"/>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457200" y="1154290"/>
            <a:ext cx="8229600" cy="428131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867697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75216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31536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3650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036462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730319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0593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0375" y="152400"/>
            <a:ext cx="2117725" cy="468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200775" cy="4687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71336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03304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768850" y="1447800"/>
            <a:ext cx="4159250" cy="3392488"/>
          </a:xfrm>
        </p:spPr>
        <p:txBody>
          <a:bodyPr/>
          <a:lstStyle/>
          <a:p>
            <a:pPr lvl="0"/>
            <a:endParaRPr lang="en-US" noProof="0" dirty="0" smtClean="0"/>
          </a:p>
        </p:txBody>
      </p:sp>
    </p:spTree>
    <p:extLst>
      <p:ext uri="{BB962C8B-B14F-4D97-AF65-F5344CB8AC3E}">
        <p14:creationId xmlns:p14="http://schemas.microsoft.com/office/powerpoint/2010/main" val="35508805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52400"/>
            <a:ext cx="6934200" cy="914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885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76885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5759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596836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885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885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66592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470900" cy="3392488"/>
          </a:xfrm>
        </p:spPr>
        <p:txBody>
          <a:bodyPr/>
          <a:lstStyle/>
          <a:p>
            <a:pPr lvl="0"/>
            <a:endParaRPr lang="en-US" noProof="0" dirty="0" smtClean="0"/>
          </a:p>
        </p:txBody>
      </p:sp>
    </p:spTree>
    <p:extLst>
      <p:ext uri="{BB962C8B-B14F-4D97-AF65-F5344CB8AC3E}">
        <p14:creationId xmlns:p14="http://schemas.microsoft.com/office/powerpoint/2010/main" val="10710587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52400"/>
            <a:ext cx="8470900" cy="46878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74319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447800"/>
            <a:ext cx="8470900" cy="3392488"/>
          </a:xfrm>
        </p:spPr>
        <p:txBody>
          <a:bodyPr/>
          <a:lstStyle/>
          <a:p>
            <a:pPr lvl="0"/>
            <a:endParaRPr lang="en-US" noProof="0" dirty="0"/>
          </a:p>
        </p:txBody>
      </p:sp>
    </p:spTree>
    <p:extLst>
      <p:ext uri="{BB962C8B-B14F-4D97-AF65-F5344CB8AC3E}">
        <p14:creationId xmlns:p14="http://schemas.microsoft.com/office/powerpoint/2010/main" val="12717331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574240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88187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884684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07591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39606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9960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398755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23213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120340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843618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6601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1000" y="152400"/>
            <a:ext cx="2197100" cy="468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9700" y="152400"/>
            <a:ext cx="6438900" cy="4687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1177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77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5665788"/>
            <a:ext cx="207962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4533900" y="15811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4533900" y="32956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533900" y="51244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7796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image" Target="../media/image1.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2.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image" Target="../media/image4.jpe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theme" Target="../theme/theme3.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4.jpe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4.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33"/>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76963"/>
            <a:ext cx="8229600" cy="39586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a:lstStyle>
            <a:lvl1pPr>
              <a:defRPr>
                <a:latin typeface="Helvetica"/>
                <a:cs typeface="Helvetica"/>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a:lstStyle>
            <a:lvl1pPr algn="r">
              <a:defRPr>
                <a:latin typeface="Helvetica"/>
                <a:cs typeface="Helvetica"/>
              </a:defRPr>
            </a:lvl1pPr>
          </a:lstStyle>
          <a:p>
            <a:pPr defTabSz="457200"/>
            <a:fld id="{68EC7669-6A74-CE44-92EA-244AF84130AB}"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34"/>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4059404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Lst>
  <p:hf hdr="0" ftr="0" dt="0"/>
  <p:txStyles>
    <p:titleStyle>
      <a:lvl1pPr algn="l" defTabSz="457200" rtl="0" eaLnBrk="1" latinLnBrk="0" hangingPunct="1">
        <a:spcBef>
          <a:spcPct val="0"/>
        </a:spcBef>
        <a:buNone/>
        <a:defRPr sz="3200" kern="1200">
          <a:solidFill>
            <a:srgbClr val="3B7B38"/>
          </a:solidFill>
          <a:latin typeface="Helvetica"/>
          <a:ea typeface="+mj-ea"/>
          <a:cs typeface="Helvetica"/>
        </a:defRPr>
      </a:lvl1pPr>
    </p:titleStyle>
    <p:bodyStyle>
      <a:lvl1pPr marL="342900" indent="-342900" algn="l" defTabSz="457200" rtl="0" eaLnBrk="1" latinLnBrk="0" hangingPunct="1">
        <a:lnSpc>
          <a:spcPct val="100000"/>
        </a:lnSpc>
        <a:spcBef>
          <a:spcPts val="600"/>
        </a:spcBef>
        <a:spcAft>
          <a:spcPts val="600"/>
        </a:spcAft>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16"/>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3835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4"/>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221317011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l" defTabSz="457200" rtl="0" eaLnBrk="1" latinLnBrk="0" hangingPunct="1">
        <a:spcBef>
          <a:spcPct val="0"/>
        </a:spcBef>
        <a:buNone/>
        <a:defRPr sz="3200" kern="1200">
          <a:solidFill>
            <a:srgbClr val="4FA04B"/>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5603" name="Rectangle 4"/>
          <p:cNvSpPr>
            <a:spLocks noGrp="1" noChangeArrowheads="1"/>
          </p:cNvSpPr>
          <p:nvPr>
            <p:ph type="title"/>
          </p:nvPr>
        </p:nvSpPr>
        <p:spPr bwMode="auto">
          <a:xfrm>
            <a:off x="1397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3076" name="Line 5"/>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77" name="Line 6"/>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78" name="Text Box 7"/>
          <p:cNvSpPr txBox="1">
            <a:spLocks noChangeArrowheads="1"/>
          </p:cNvSpPr>
          <p:nvPr/>
        </p:nvSpPr>
        <p:spPr bwMode="auto">
          <a:xfrm>
            <a:off x="8686800" y="6643688"/>
            <a:ext cx="307975" cy="198437"/>
          </a:xfrm>
          <a:prstGeom prst="rect">
            <a:avLst/>
          </a:prstGeom>
          <a:noFill/>
          <a:ln>
            <a:noFill/>
          </a:ln>
          <a:extLst/>
        </p:spPr>
        <p:txBody>
          <a:bodyPr>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fld id="{03F6642B-9D7E-43E9-BAB1-8C1DB8079FBF}" type="slidenum">
              <a:rPr lang="en-US" altLang="en-US" sz="700" smtClean="0">
                <a:solidFill>
                  <a:srgbClr val="000000"/>
                </a:solidFill>
              </a:rPr>
              <a:pPr eaLnBrk="0" fontAlgn="base" hangingPunct="0">
                <a:spcBef>
                  <a:spcPct val="0"/>
                </a:spcBef>
                <a:spcAft>
                  <a:spcPct val="0"/>
                </a:spcAft>
                <a:defRPr/>
              </a:pPr>
              <a:t>‹#›</a:t>
            </a:fld>
            <a:endParaRPr lang="en-US" altLang="en-US" sz="800" dirty="0" smtClean="0">
              <a:solidFill>
                <a:srgbClr val="000000"/>
              </a:solidFill>
            </a:endParaRPr>
          </a:p>
        </p:txBody>
      </p:sp>
      <p:sp>
        <p:nvSpPr>
          <p:cNvPr id="3079" name="Text Box 8"/>
          <p:cNvSpPr txBox="1">
            <a:spLocks noChangeArrowheads="1"/>
          </p:cNvSpPr>
          <p:nvPr/>
        </p:nvSpPr>
        <p:spPr bwMode="auto">
          <a:xfrm>
            <a:off x="234950" y="6650038"/>
            <a:ext cx="1517650" cy="198437"/>
          </a:xfrm>
          <a:prstGeom prst="rect">
            <a:avLst/>
          </a:prstGeom>
          <a:noFill/>
          <a:ln>
            <a:noFill/>
          </a:ln>
          <a:extLst/>
        </p:spPr>
        <p:txBody>
          <a:bodyPr wrap="none">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r>
              <a:rPr lang="en-US" altLang="en-US" sz="700" dirty="0" smtClean="0">
                <a:solidFill>
                  <a:srgbClr val="808080"/>
                </a:solidFill>
                <a:latin typeface="Arial Narrow" pitchFamily="34" charset="0"/>
              </a:rPr>
              <a:t>Blue Cross Blue Shield of Massachusetts</a:t>
            </a:r>
          </a:p>
        </p:txBody>
      </p:sp>
      <p:sp>
        <p:nvSpPr>
          <p:cNvPr id="3080" name="Line 9"/>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81" name="Line 10"/>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pic>
        <p:nvPicPr>
          <p:cNvPr id="25610" name="Picture 11" descr="bcbsma_new_3005_30bk"/>
          <p:cNvPicPr>
            <a:picLocks noChangeAspect="1" noChangeArrowheads="1"/>
          </p:cNvPicPr>
          <p:nvPr userDrawn="1"/>
        </p:nvPicPr>
        <p:blipFill>
          <a:blip r:embed="rId20"/>
          <a:srcRect/>
          <a:stretch>
            <a:fillRect/>
          </a:stretch>
        </p:blipFill>
        <p:spPr bwMode="auto">
          <a:xfrm>
            <a:off x="7543800" y="357188"/>
            <a:ext cx="1441450" cy="544512"/>
          </a:xfrm>
          <a:prstGeom prst="rect">
            <a:avLst/>
          </a:prstGeom>
          <a:noFill/>
          <a:ln w="9525">
            <a:noFill/>
            <a:miter lim="800000"/>
            <a:headEnd/>
            <a:tailEnd/>
          </a:ln>
        </p:spPr>
      </p:pic>
    </p:spTree>
    <p:extLst>
      <p:ext uri="{BB962C8B-B14F-4D97-AF65-F5344CB8AC3E}">
        <p14:creationId xmlns:p14="http://schemas.microsoft.com/office/powerpoint/2010/main" val="223320389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Lst>
  <p:txStyles>
    <p:titleStyle>
      <a:lvl1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1pPr>
      <a:lvl2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2pPr>
      <a:lvl3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3pPr>
      <a:lvl4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4pPr>
      <a:lvl5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5pPr>
      <a:lvl6pPr marL="457200" algn="l" rtl="0" fontAlgn="base">
        <a:spcBef>
          <a:spcPct val="0"/>
        </a:spcBef>
        <a:spcAft>
          <a:spcPct val="0"/>
        </a:spcAft>
        <a:defRPr sz="3200">
          <a:solidFill>
            <a:srgbClr val="0073B9"/>
          </a:solidFill>
          <a:latin typeface="Arial Narrow" pitchFamily="34" charset="0"/>
          <a:ea typeface="ＭＳ Ｐゴシック" pitchFamily="1" charset="-128"/>
        </a:defRPr>
      </a:lvl6pPr>
      <a:lvl7pPr marL="914400" algn="l" rtl="0" fontAlgn="base">
        <a:spcBef>
          <a:spcPct val="0"/>
        </a:spcBef>
        <a:spcAft>
          <a:spcPct val="0"/>
        </a:spcAft>
        <a:defRPr sz="3200">
          <a:solidFill>
            <a:srgbClr val="0073B9"/>
          </a:solidFill>
          <a:latin typeface="Arial Narrow" pitchFamily="34" charset="0"/>
          <a:ea typeface="ＭＳ Ｐゴシック" pitchFamily="1" charset="-128"/>
        </a:defRPr>
      </a:lvl7pPr>
      <a:lvl8pPr marL="1371600" algn="l" rtl="0" fontAlgn="base">
        <a:spcBef>
          <a:spcPct val="0"/>
        </a:spcBef>
        <a:spcAft>
          <a:spcPct val="0"/>
        </a:spcAft>
        <a:defRPr sz="3200">
          <a:solidFill>
            <a:srgbClr val="0073B9"/>
          </a:solidFill>
          <a:latin typeface="Arial Narrow" pitchFamily="34" charset="0"/>
          <a:ea typeface="ＭＳ Ｐゴシック" pitchFamily="1" charset="-128"/>
        </a:defRPr>
      </a:lvl8pPr>
      <a:lvl9pPr marL="1828800" algn="l" rtl="0" fontAlgn="base">
        <a:spcBef>
          <a:spcPct val="0"/>
        </a:spcBef>
        <a:spcAft>
          <a:spcPct val="0"/>
        </a:spcAft>
        <a:defRPr sz="3200">
          <a:solidFill>
            <a:srgbClr val="0073B9"/>
          </a:solidFill>
          <a:latin typeface="Arial Narrow" pitchFamily="34" charset="0"/>
          <a:ea typeface="ＭＳ Ｐゴシック" pitchFamily="1" charset="-128"/>
        </a:defRPr>
      </a:lvl9pPr>
    </p:titleStyle>
    <p:bodyStyle>
      <a:lvl1pPr marL="342900" indent="-342900" algn="l" rtl="0" eaLnBrk="0" fontAlgn="base" hangingPunct="0">
        <a:spcBef>
          <a:spcPct val="20000"/>
        </a:spcBef>
        <a:spcAft>
          <a:spcPct val="0"/>
        </a:spcAft>
        <a:defRPr sz="2200">
          <a:solidFill>
            <a:schemeClr val="tx1"/>
          </a:solidFill>
          <a:latin typeface="+mn-lt"/>
          <a:ea typeface="MS PGothic" pitchFamily="34" charset="-128"/>
          <a:cs typeface="MS PGothic"/>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tx1"/>
          </a:solidFill>
          <a:latin typeface="+mn-lt"/>
          <a:ea typeface="MS PGothic" pitchFamily="34" charset="-128"/>
          <a:cs typeface="MS PGothic"/>
        </a:defRPr>
      </a:lvl2pPr>
      <a:lvl3pPr marL="623888" indent="-220663" algn="l" rtl="0" eaLnBrk="0" fontAlgn="base" hangingPunct="0">
        <a:spcBef>
          <a:spcPct val="20000"/>
        </a:spcBef>
        <a:spcAft>
          <a:spcPct val="0"/>
        </a:spcAft>
        <a:buClr>
          <a:srgbClr val="0073B9"/>
        </a:buClr>
        <a:buChar char="—"/>
        <a:defRPr>
          <a:solidFill>
            <a:schemeClr val="tx1"/>
          </a:solidFill>
          <a:latin typeface="+mn-lt"/>
          <a:ea typeface="MS PGothic" pitchFamily="34" charset="-128"/>
          <a:cs typeface="MS PGothic"/>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a:solidFill>
            <a:schemeClr val="tx1"/>
          </a:solidFill>
          <a:latin typeface="+mn-lt"/>
          <a:ea typeface="MS PGothic" pitchFamily="34" charset="-128"/>
          <a:cs typeface="MS PGothic"/>
        </a:defRPr>
      </a:lvl4pPr>
      <a:lvl5pPr marL="1938338" indent="-109538" algn="l" rtl="0" eaLnBrk="0" fontAlgn="base" hangingPunct="0">
        <a:spcBef>
          <a:spcPct val="20000"/>
        </a:spcBef>
        <a:spcAft>
          <a:spcPct val="0"/>
        </a:spcAft>
        <a:defRPr>
          <a:solidFill>
            <a:schemeClr val="tx1"/>
          </a:solidFill>
          <a:latin typeface="+mn-lt"/>
          <a:ea typeface="MS PGothic" pitchFamily="34" charset="-128"/>
          <a:cs typeface="MS PGothic"/>
        </a:defRPr>
      </a:lvl5pPr>
      <a:lvl6pPr marL="2395538" algn="l" rtl="0" fontAlgn="base">
        <a:spcBef>
          <a:spcPct val="20000"/>
        </a:spcBef>
        <a:spcAft>
          <a:spcPct val="0"/>
        </a:spcAft>
        <a:defRPr>
          <a:solidFill>
            <a:schemeClr val="tx1"/>
          </a:solidFill>
          <a:latin typeface="+mn-lt"/>
          <a:ea typeface="+mn-ea"/>
        </a:defRPr>
      </a:lvl6pPr>
      <a:lvl7pPr marL="2852738" algn="l" rtl="0" fontAlgn="base">
        <a:spcBef>
          <a:spcPct val="20000"/>
        </a:spcBef>
        <a:spcAft>
          <a:spcPct val="0"/>
        </a:spcAft>
        <a:defRPr>
          <a:solidFill>
            <a:schemeClr val="tx1"/>
          </a:solidFill>
          <a:latin typeface="+mn-lt"/>
          <a:ea typeface="+mn-ea"/>
        </a:defRPr>
      </a:lvl7pPr>
      <a:lvl8pPr marL="3309938" algn="l" rtl="0" fontAlgn="base">
        <a:spcBef>
          <a:spcPct val="20000"/>
        </a:spcBef>
        <a:spcAft>
          <a:spcPct val="0"/>
        </a:spcAft>
        <a:defRPr>
          <a:solidFill>
            <a:schemeClr val="tx1"/>
          </a:solidFill>
          <a:latin typeface="+mn-lt"/>
          <a:ea typeface="+mn-ea"/>
        </a:defRPr>
      </a:lvl8pPr>
      <a:lvl9pPr marL="3767138" algn="l" rtl="0" fontAlgn="base">
        <a:spcBef>
          <a:spcPct val="20000"/>
        </a:spcBef>
        <a:spcAft>
          <a:spcPct val="0"/>
        </a:spcAft>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bwMode="auto">
          <a:xfrm>
            <a:off x="457200" y="1447800"/>
            <a:ext cx="8470900"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43" name="Rectangle 4"/>
          <p:cNvSpPr>
            <a:spLocks noGrp="1" noChangeArrowheads="1"/>
          </p:cNvSpPr>
          <p:nvPr>
            <p:ph type="title"/>
          </p:nvPr>
        </p:nvSpPr>
        <p:spPr bwMode="auto">
          <a:xfrm>
            <a:off x="139700" y="152400"/>
            <a:ext cx="6934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10244" name="Line 5"/>
          <p:cNvSpPr>
            <a:spLocks noChangeShapeType="1"/>
          </p:cNvSpPr>
          <p:nvPr/>
        </p:nvSpPr>
        <p:spPr bwMode="auto">
          <a:xfrm>
            <a:off x="7391400" y="0"/>
            <a:ext cx="0" cy="1219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0245" name="Line 6"/>
          <p:cNvSpPr>
            <a:spLocks noChangeShapeType="1"/>
          </p:cNvSpPr>
          <p:nvPr/>
        </p:nvSpPr>
        <p:spPr bwMode="auto">
          <a:xfrm>
            <a:off x="0" y="6629400"/>
            <a:ext cx="9144000" cy="0"/>
          </a:xfrm>
          <a:prstGeom prst="line">
            <a:avLst/>
          </a:prstGeom>
          <a:noFill/>
          <a:ln w="635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3319" name="Text Box 7"/>
          <p:cNvSpPr txBox="1">
            <a:spLocks noChangeArrowheads="1"/>
          </p:cNvSpPr>
          <p:nvPr/>
        </p:nvSpPr>
        <p:spPr bwMode="auto">
          <a:xfrm>
            <a:off x="8686800" y="6643688"/>
            <a:ext cx="307975"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fld id="{110377DB-F97F-48C6-AED8-FE50A9978AD9}" type="slidenum">
              <a:rPr lang="en-US" altLang="en-US" sz="700" smtClean="0">
                <a:solidFill>
                  <a:srgbClr val="000000"/>
                </a:solidFill>
              </a:rPr>
              <a:pPr eaLnBrk="0" fontAlgn="base" hangingPunct="0">
                <a:spcBef>
                  <a:spcPct val="0"/>
                </a:spcBef>
                <a:spcAft>
                  <a:spcPct val="0"/>
                </a:spcAft>
                <a:defRPr/>
              </a:pPr>
              <a:t>‹#›</a:t>
            </a:fld>
            <a:endParaRPr lang="en-US" altLang="en-US" sz="800" smtClean="0">
              <a:solidFill>
                <a:srgbClr val="000000"/>
              </a:solidFill>
            </a:endParaRPr>
          </a:p>
        </p:txBody>
      </p:sp>
      <p:sp>
        <p:nvSpPr>
          <p:cNvPr id="158727" name="Text Box 8"/>
          <p:cNvSpPr txBox="1">
            <a:spLocks noChangeArrowheads="1"/>
          </p:cNvSpPr>
          <p:nvPr/>
        </p:nvSpPr>
        <p:spPr bwMode="auto">
          <a:xfrm>
            <a:off x="234950" y="6650038"/>
            <a:ext cx="15176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r>
              <a:rPr lang="en-US" altLang="en-US" sz="700" smtClean="0">
                <a:solidFill>
                  <a:srgbClr val="808080"/>
                </a:solidFill>
                <a:latin typeface="Arial Narrow" pitchFamily="34" charset="0"/>
              </a:rPr>
              <a:t>Blue Cross Blue Shield of Massachusetts</a:t>
            </a:r>
          </a:p>
        </p:txBody>
      </p:sp>
      <p:sp>
        <p:nvSpPr>
          <p:cNvPr id="10248" name="Line 9"/>
          <p:cNvSpPr>
            <a:spLocks noChangeShapeType="1"/>
          </p:cNvSpPr>
          <p:nvPr/>
        </p:nvSpPr>
        <p:spPr bwMode="auto">
          <a:xfrm>
            <a:off x="0" y="152400"/>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0249" name="Line 10"/>
          <p:cNvSpPr>
            <a:spLocks noChangeShapeType="1"/>
          </p:cNvSpPr>
          <p:nvPr/>
        </p:nvSpPr>
        <p:spPr bwMode="auto">
          <a:xfrm>
            <a:off x="0" y="1066800"/>
            <a:ext cx="922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pic>
        <p:nvPicPr>
          <p:cNvPr id="10250" name="Picture 11" descr="bcbsma_new_3005_30bk"/>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543800" y="357188"/>
            <a:ext cx="1441450"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250137"/>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2pPr>
      <a:lvl3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3pPr>
      <a:lvl4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4pPr>
      <a:lvl5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5pPr>
      <a:lvl6pPr marL="457200" algn="l" rtl="0" fontAlgn="base">
        <a:spcBef>
          <a:spcPct val="0"/>
        </a:spcBef>
        <a:spcAft>
          <a:spcPct val="0"/>
        </a:spcAft>
        <a:defRPr sz="2400" b="1">
          <a:solidFill>
            <a:schemeClr val="tx1"/>
          </a:solidFill>
          <a:latin typeface="Century Gothic" pitchFamily="34" charset="0"/>
          <a:ea typeface="ＭＳ Ｐゴシック" pitchFamily="16" charset="-128"/>
        </a:defRPr>
      </a:lvl6pPr>
      <a:lvl7pPr marL="914400" algn="l" rtl="0" fontAlgn="base">
        <a:spcBef>
          <a:spcPct val="0"/>
        </a:spcBef>
        <a:spcAft>
          <a:spcPct val="0"/>
        </a:spcAft>
        <a:defRPr sz="2400" b="1">
          <a:solidFill>
            <a:schemeClr val="tx1"/>
          </a:solidFill>
          <a:latin typeface="Century Gothic" pitchFamily="34" charset="0"/>
          <a:ea typeface="ＭＳ Ｐゴシック" pitchFamily="16" charset="-128"/>
        </a:defRPr>
      </a:lvl7pPr>
      <a:lvl8pPr marL="1371600" algn="l" rtl="0" fontAlgn="base">
        <a:spcBef>
          <a:spcPct val="0"/>
        </a:spcBef>
        <a:spcAft>
          <a:spcPct val="0"/>
        </a:spcAft>
        <a:defRPr sz="2400" b="1">
          <a:solidFill>
            <a:schemeClr val="tx1"/>
          </a:solidFill>
          <a:latin typeface="Century Gothic" pitchFamily="34" charset="0"/>
          <a:ea typeface="ＭＳ Ｐゴシック" pitchFamily="16" charset="-128"/>
        </a:defRPr>
      </a:lvl8pPr>
      <a:lvl9pPr marL="1828800" algn="l" rtl="0" fontAlgn="base">
        <a:spcBef>
          <a:spcPct val="0"/>
        </a:spcBef>
        <a:spcAft>
          <a:spcPct val="0"/>
        </a:spcAft>
        <a:defRPr sz="2400" b="1">
          <a:solidFill>
            <a:schemeClr val="tx1"/>
          </a:solidFill>
          <a:latin typeface="Century Gothic" pitchFamily="34" charset="0"/>
          <a:ea typeface="ＭＳ Ｐゴシック" pitchFamily="16" charset="-128"/>
        </a:defRPr>
      </a:lvl9pPr>
    </p:titleStyle>
    <p:bodyStyle>
      <a:lvl1pPr marL="342900" indent="-342900" algn="l" rtl="0" eaLnBrk="0" fontAlgn="base" hangingPunct="0">
        <a:spcBef>
          <a:spcPct val="20000"/>
        </a:spcBef>
        <a:spcAft>
          <a:spcPct val="0"/>
        </a:spcAft>
        <a:defRPr sz="2200">
          <a:solidFill>
            <a:schemeClr val="tx1"/>
          </a:solidFill>
          <a:latin typeface="+mn-lt"/>
          <a:ea typeface="+mn-ea"/>
          <a:cs typeface="+mn-cs"/>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tx1"/>
          </a:solidFill>
          <a:latin typeface="+mn-lt"/>
          <a:ea typeface="+mn-ea"/>
        </a:defRPr>
      </a:lvl2pPr>
      <a:lvl3pPr marL="623888" indent="-220663" algn="l" rtl="0" eaLnBrk="0" fontAlgn="base" hangingPunct="0">
        <a:spcBef>
          <a:spcPct val="20000"/>
        </a:spcBef>
        <a:spcAft>
          <a:spcPct val="0"/>
        </a:spcAft>
        <a:buClr>
          <a:srgbClr val="0073B9"/>
        </a:buClr>
        <a:buChar char="—"/>
        <a:defRPr>
          <a:solidFill>
            <a:schemeClr val="tx1"/>
          </a:solidFill>
          <a:latin typeface="+mn-lt"/>
          <a:ea typeface="+mn-ea"/>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a:solidFill>
            <a:schemeClr val="tx1"/>
          </a:solidFill>
          <a:latin typeface="+mn-lt"/>
          <a:ea typeface="+mn-ea"/>
        </a:defRPr>
      </a:lvl4pPr>
      <a:lvl5pPr marL="1938338" indent="-109538" algn="l" rtl="0" eaLnBrk="0" fontAlgn="base" hangingPunct="0">
        <a:spcBef>
          <a:spcPct val="20000"/>
        </a:spcBef>
        <a:spcAft>
          <a:spcPct val="0"/>
        </a:spcAft>
        <a:defRPr>
          <a:solidFill>
            <a:schemeClr val="tx1"/>
          </a:solidFill>
          <a:latin typeface="+mn-lt"/>
          <a:ea typeface="+mn-ea"/>
        </a:defRPr>
      </a:lvl5pPr>
      <a:lvl6pPr marL="2395538" indent="-109538" algn="l" rtl="0" fontAlgn="base">
        <a:spcBef>
          <a:spcPct val="20000"/>
        </a:spcBef>
        <a:spcAft>
          <a:spcPct val="0"/>
        </a:spcAft>
        <a:defRPr>
          <a:solidFill>
            <a:schemeClr val="tx1"/>
          </a:solidFill>
          <a:latin typeface="+mn-lt"/>
          <a:ea typeface="+mn-ea"/>
        </a:defRPr>
      </a:lvl6pPr>
      <a:lvl7pPr marL="2852738" indent="-109538" algn="l" rtl="0" fontAlgn="base">
        <a:spcBef>
          <a:spcPct val="20000"/>
        </a:spcBef>
        <a:spcAft>
          <a:spcPct val="0"/>
        </a:spcAft>
        <a:defRPr>
          <a:solidFill>
            <a:schemeClr val="tx1"/>
          </a:solidFill>
          <a:latin typeface="+mn-lt"/>
          <a:ea typeface="+mn-ea"/>
        </a:defRPr>
      </a:lvl7pPr>
      <a:lvl8pPr marL="3309938" indent="-109538" algn="l" rtl="0" fontAlgn="base">
        <a:spcBef>
          <a:spcPct val="20000"/>
        </a:spcBef>
        <a:spcAft>
          <a:spcPct val="0"/>
        </a:spcAft>
        <a:defRPr>
          <a:solidFill>
            <a:schemeClr val="tx1"/>
          </a:solidFill>
          <a:latin typeface="+mn-lt"/>
          <a:ea typeface="+mn-ea"/>
        </a:defRPr>
      </a:lvl8pPr>
      <a:lvl9pPr marL="3767138" indent="-109538" algn="l" rtl="0" fontAlgn="base">
        <a:spcBef>
          <a:spcPct val="20000"/>
        </a:spcBef>
        <a:spcAft>
          <a:spcPct val="0"/>
        </a:spcAft>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nhqrnet.ahrq.gov/inhqrdr/"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nhqrnet.ahrq.gov/"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ahrq.gov/workingforquality"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hyperlink" Target="nhqrnet.ahrq.gov"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captionedtext.com/client/event.aspx?CustomerID=1159&amp;EventID=6148869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hyperlink" Target="http://www.allhealth.org/briefingmaterials/1-PRESSPRESENTATION_J9.PDF" TargetMode="Externa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ahrq.gov/workingforquality/pias/chopittpia.htm"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www.ahrq.gov/workingforquality"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hyperlink" Target="http://www.ahrq.gov/workingforquality/nqs/nqstoolkit.pdf" TargetMode="External"/><Relationship Id="rId5" Type="http://schemas.openxmlformats.org/officeDocument/2006/relationships/hyperlink" Target="mailto:NQStrategy@ahrq.hhs.gov" TargetMode="External"/><Relationship Id="rId4" Type="http://schemas.openxmlformats.org/officeDocument/2006/relationships/hyperlink" Target="http://nhqrnet.ahrq.gov/inhqrd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www.allhealth.org/briefingmaterials/1-PRESSPRESENTATION_J9.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roup of six images from left to right: Doctor holding a blood pressure cuff and using a computer tablet; Doctor and nurse shaking hands with a young female patient; Doctor, young woman, and older woman holding hands; Two people riding bikes; Family sitting at a table with fresh fruits and vegetables; Doctor reviewing a chart with an older female pati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913604"/>
            <a:ext cx="7772400" cy="1963195"/>
          </a:xfrm>
        </p:spPr>
        <p:txBody>
          <a:bodyPr>
            <a:noAutofit/>
          </a:bodyPr>
          <a:lstStyle/>
          <a:p>
            <a:r>
              <a:rPr lang="en-US" sz="3200" dirty="0"/>
              <a:t>The 2014 Quality and Disparities Report and the National Quality Strategy: Working Together to Improve Health Care </a:t>
            </a:r>
          </a:p>
        </p:txBody>
      </p:sp>
      <p:sp>
        <p:nvSpPr>
          <p:cNvPr id="7" name="Content Placeholder 6"/>
          <p:cNvSpPr>
            <a:spLocks noGrp="1"/>
          </p:cNvSpPr>
          <p:nvPr>
            <p:ph sz="quarter" idx="13"/>
          </p:nvPr>
        </p:nvSpPr>
        <p:spPr>
          <a:xfrm>
            <a:off x="1371600" y="4876800"/>
            <a:ext cx="6400800" cy="609600"/>
          </a:xfrm>
        </p:spPr>
        <p:txBody>
          <a:bodyPr/>
          <a:lstStyle/>
          <a:p>
            <a:r>
              <a:rPr lang="en-US" dirty="0" smtClean="0">
                <a:latin typeface="Helvetica" pitchFamily="34" charset="0"/>
                <a:cs typeface="Helvetica" pitchFamily="34" charset="0"/>
              </a:rPr>
              <a:t>May 11, 2015</a:t>
            </a:r>
            <a:endParaRPr lang="en-US" dirty="0">
              <a:latin typeface="Helvetica" pitchFamily="34" charset="0"/>
              <a:cs typeface="Helvetica" pitchFamily="34" charset="0"/>
            </a:endParaRPr>
          </a:p>
        </p:txBody>
      </p:sp>
    </p:spTree>
    <p:extLst>
      <p:ext uri="{BB962C8B-B14F-4D97-AF65-F5344CB8AC3E}">
        <p14:creationId xmlns:p14="http://schemas.microsoft.com/office/powerpoint/2010/main" val="1791792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Background on the National </a:t>
            </a:r>
            <a:r>
              <a:rPr lang="en-US" sz="2400" dirty="0"/>
              <a:t>Healthcare Quality and Disparities Report</a:t>
            </a:r>
          </a:p>
        </p:txBody>
      </p:sp>
      <p:sp>
        <p:nvSpPr>
          <p:cNvPr id="3" name="Content Placeholder 2"/>
          <p:cNvSpPr>
            <a:spLocks noGrp="1"/>
          </p:cNvSpPr>
          <p:nvPr>
            <p:ph idx="1"/>
          </p:nvPr>
        </p:nvSpPr>
        <p:spPr/>
        <p:txBody>
          <a:bodyPr>
            <a:normAutofit/>
          </a:bodyPr>
          <a:lstStyle/>
          <a:p>
            <a:r>
              <a:rPr lang="en-US" dirty="0" smtClean="0"/>
              <a:t>Provides </a:t>
            </a:r>
            <a:r>
              <a:rPr lang="en-US" dirty="0"/>
              <a:t>a comprehensive overview </a:t>
            </a:r>
            <a:r>
              <a:rPr lang="en-US" dirty="0" smtClean="0"/>
              <a:t>of: </a:t>
            </a:r>
            <a:endParaRPr lang="en-US" dirty="0"/>
          </a:p>
          <a:p>
            <a:pPr lvl="1"/>
            <a:r>
              <a:rPr lang="en-US" dirty="0"/>
              <a:t>Quality of health care received by the general U.S. population</a:t>
            </a:r>
          </a:p>
          <a:p>
            <a:pPr lvl="1"/>
            <a:r>
              <a:rPr lang="en-US" dirty="0"/>
              <a:t>Disparities in care experienced by different racial, ethnic, and socioeconomic groups</a:t>
            </a:r>
          </a:p>
          <a:p>
            <a:r>
              <a:rPr lang="en-US" dirty="0"/>
              <a:t>Assesses the performance of our health system and identifies areas of strengths and weaknesses: </a:t>
            </a:r>
          </a:p>
          <a:p>
            <a:pPr lvl="1"/>
            <a:r>
              <a:rPr lang="en-US" dirty="0"/>
              <a:t>Access </a:t>
            </a:r>
            <a:r>
              <a:rPr lang="en-US" dirty="0" smtClean="0"/>
              <a:t>to and quality of health care</a:t>
            </a:r>
          </a:p>
          <a:p>
            <a:r>
              <a:rPr lang="en-US" dirty="0"/>
              <a:t>Based on more than 250 measures of quality and disparities covering a broad array of health care services and settings, generally available through 2012</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795693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Structure of the 2013 Report</a:t>
            </a:r>
            <a:endParaRPr lang="en-US" sz="2400" dirty="0"/>
          </a:p>
        </p:txBody>
      </p:sp>
      <p:sp>
        <p:nvSpPr>
          <p:cNvPr id="3" name="Content Placeholder 2"/>
          <p:cNvSpPr>
            <a:spLocks noGrp="1"/>
          </p:cNvSpPr>
          <p:nvPr>
            <p:ph idx="1"/>
          </p:nvPr>
        </p:nvSpPr>
        <p:spPr/>
        <p:txBody>
          <a:bodyPr/>
          <a:lstStyle/>
          <a:p>
            <a:r>
              <a:rPr lang="en-US" dirty="0"/>
              <a:t>Highlights: Summarize information for Policy Makers</a:t>
            </a:r>
          </a:p>
          <a:p>
            <a:r>
              <a:rPr lang="en-US" dirty="0"/>
              <a:t>State Snapshots</a:t>
            </a:r>
          </a:p>
          <a:p>
            <a:pPr lvl="1"/>
            <a:r>
              <a:rPr lang="en-US" dirty="0"/>
              <a:t>Provide state contrasts for State Policy Makers</a:t>
            </a:r>
          </a:p>
          <a:p>
            <a:pPr lvl="1"/>
            <a:r>
              <a:rPr lang="en-US" dirty="0"/>
              <a:t>Add state comparisons of disparities by race, ethnicity, income, and insurance</a:t>
            </a:r>
          </a:p>
          <a:p>
            <a:r>
              <a:rPr lang="en-US" dirty="0"/>
              <a:t>Appendices</a:t>
            </a:r>
          </a:p>
          <a:p>
            <a:pPr lvl="1"/>
            <a:r>
              <a:rPr lang="en-US" dirty="0"/>
              <a:t>Provide data tables and detailed methods for Researchers</a:t>
            </a:r>
          </a:p>
          <a:p>
            <a:pPr lvl="1"/>
            <a:r>
              <a:rPr lang="en-US" dirty="0" err="1"/>
              <a:t>NHQRnet</a:t>
            </a:r>
            <a:r>
              <a:rPr lang="en-US" dirty="0"/>
              <a:t> supports customized tables</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49885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Integrate Three Parts </a:t>
            </a:r>
            <a:r>
              <a:rPr lang="en-US" sz="2400" dirty="0"/>
              <a:t>into Whole</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12</a:t>
            </a:fld>
            <a:endParaRPr lang="en-US" dirty="0">
              <a:solidFill>
                <a:prstClr val="black"/>
              </a:solidFill>
            </a:endParaRPr>
          </a:p>
        </p:txBody>
      </p:sp>
      <p:pic>
        <p:nvPicPr>
          <p:cNvPr id="5" name="Picture 4" descr="Screenshot of the National Healthcare Quality and Disparities Reports website.&#10;&#10;Combine Quality Report Highlights and Disparities Report Highlights into single document&#10;Cross-reference between two reports&#10;Move easily between Reports, Appendices, State Snapshots, and Data&#10;Links to Health Care Innovations Exchange for examples of quality improvement implementation&#10;"/>
          <p:cNvPicPr>
            <a:picLocks noChangeAspect="1"/>
          </p:cNvPicPr>
          <p:nvPr/>
        </p:nvPicPr>
        <p:blipFill>
          <a:blip r:embed="rId3"/>
          <a:stretch>
            <a:fillRect/>
          </a:stretch>
        </p:blipFill>
        <p:spPr>
          <a:xfrm>
            <a:off x="457200" y="1718890"/>
            <a:ext cx="6994967" cy="3884727"/>
          </a:xfrm>
          <a:prstGeom prst="rect">
            <a:avLst/>
          </a:prstGeom>
        </p:spPr>
      </p:pic>
      <p:sp>
        <p:nvSpPr>
          <p:cNvPr id="6" name="TextBox 5"/>
          <p:cNvSpPr txBox="1"/>
          <p:nvPr/>
        </p:nvSpPr>
        <p:spPr>
          <a:xfrm>
            <a:off x="457200" y="1295400"/>
            <a:ext cx="6705600" cy="381000"/>
          </a:xfrm>
          <a:prstGeom prst="rect">
            <a:avLst/>
          </a:prstGeom>
          <a:noFill/>
        </p:spPr>
        <p:txBody>
          <a:bodyPr wrap="square" rtlCol="0">
            <a:spAutoFit/>
          </a:bodyPr>
          <a:lstStyle/>
          <a:p>
            <a:r>
              <a:rPr lang="en-US" dirty="0">
                <a:hlinkClick r:id="rId4"/>
              </a:rPr>
              <a:t>http://nhqrnet.ahrq.gov/inhqrdr</a:t>
            </a:r>
            <a:r>
              <a:rPr lang="en-US" dirty="0" smtClean="0">
                <a:hlinkClick r:id="rId4"/>
              </a:rPr>
              <a:t>/</a:t>
            </a:r>
            <a:r>
              <a:rPr lang="en-US" dirty="0" smtClean="0"/>
              <a:t> </a:t>
            </a:r>
            <a:endParaRPr lang="en-US" dirty="0"/>
          </a:p>
        </p:txBody>
      </p:sp>
    </p:spTree>
    <p:extLst>
      <p:ext uri="{BB962C8B-B14F-4D97-AF65-F5344CB8AC3E}">
        <p14:creationId xmlns:p14="http://schemas.microsoft.com/office/powerpoint/2010/main" val="1367310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Reasons for Recent Changes in the QDR</a:t>
            </a:r>
            <a:endParaRPr lang="en-US" sz="2400" dirty="0"/>
          </a:p>
        </p:txBody>
      </p:sp>
      <p:sp>
        <p:nvSpPr>
          <p:cNvPr id="3" name="Content Placeholder 2"/>
          <p:cNvSpPr>
            <a:spLocks noGrp="1"/>
          </p:cNvSpPr>
          <p:nvPr>
            <p:ph idx="1"/>
          </p:nvPr>
        </p:nvSpPr>
        <p:spPr/>
        <p:txBody>
          <a:bodyPr/>
          <a:lstStyle/>
          <a:p>
            <a:r>
              <a:rPr lang="en-US" dirty="0"/>
              <a:t>Director Challenge</a:t>
            </a:r>
          </a:p>
          <a:p>
            <a:pPr lvl="1"/>
            <a:r>
              <a:rPr lang="en-US" dirty="0"/>
              <a:t>Can it be one document?</a:t>
            </a:r>
          </a:p>
          <a:p>
            <a:pPr lvl="1"/>
            <a:r>
              <a:rPr lang="en-US" dirty="0"/>
              <a:t>Can </a:t>
            </a:r>
            <a:r>
              <a:rPr lang="en-US" dirty="0" smtClean="0"/>
              <a:t>it be tied to the National </a:t>
            </a:r>
            <a:r>
              <a:rPr lang="en-US" dirty="0"/>
              <a:t>Quality Strategy </a:t>
            </a:r>
            <a:r>
              <a:rPr lang="en-US" dirty="0" smtClean="0"/>
              <a:t>to be </a:t>
            </a:r>
            <a:r>
              <a:rPr lang="en-US" dirty="0"/>
              <a:t>strengthened?</a:t>
            </a:r>
          </a:p>
          <a:p>
            <a:pPr lvl="1"/>
            <a:r>
              <a:rPr lang="en-US" dirty="0" smtClean="0"/>
              <a:t>Can it make </a:t>
            </a:r>
            <a:r>
              <a:rPr lang="en-US" dirty="0"/>
              <a:t>2014 reports more visible and </a:t>
            </a:r>
            <a:r>
              <a:rPr lang="en-US" dirty="0" smtClean="0"/>
              <a:t>actionable?</a:t>
            </a:r>
            <a:endParaRPr lang="en-US" dirty="0"/>
          </a:p>
          <a:p>
            <a:r>
              <a:rPr lang="en-US" dirty="0"/>
              <a:t>Feedback on integrated website</a:t>
            </a:r>
          </a:p>
          <a:p>
            <a:pPr lvl="1"/>
            <a:r>
              <a:rPr lang="en-US" dirty="0"/>
              <a:t>Interagency Work Group </a:t>
            </a:r>
          </a:p>
          <a:p>
            <a:pPr lvl="1"/>
            <a:r>
              <a:rPr lang="en-US" dirty="0"/>
              <a:t>AHRQ National Advisory Council</a:t>
            </a:r>
          </a:p>
          <a:p>
            <a:r>
              <a:rPr lang="en-US" dirty="0"/>
              <a:t>AHRQ/NCHS HHS Ignite Award to learn design thinking</a:t>
            </a:r>
          </a:p>
          <a:p>
            <a:r>
              <a:rPr lang="en-US" dirty="0" err="1"/>
              <a:t>AcademyHealth</a:t>
            </a:r>
            <a:r>
              <a:rPr lang="en-US" dirty="0"/>
              <a:t> Translation and Dissemination Institute Innovator-in-Residency </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211846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What’s New in 2014</a:t>
            </a:r>
            <a:endParaRPr lang="en-US" sz="2400" dirty="0"/>
          </a:p>
        </p:txBody>
      </p:sp>
      <p:sp>
        <p:nvSpPr>
          <p:cNvPr id="3" name="Content Placeholder 2"/>
          <p:cNvSpPr>
            <a:spLocks noGrp="1"/>
          </p:cNvSpPr>
          <p:nvPr>
            <p:ph idx="1"/>
          </p:nvPr>
        </p:nvSpPr>
        <p:spPr/>
        <p:txBody>
          <a:bodyPr/>
          <a:lstStyle/>
          <a:p>
            <a:r>
              <a:rPr lang="en-US" dirty="0"/>
              <a:t>The </a:t>
            </a:r>
            <a:r>
              <a:rPr lang="en-US" dirty="0" smtClean="0"/>
              <a:t>National </a:t>
            </a:r>
            <a:r>
              <a:rPr lang="en-US" dirty="0"/>
              <a:t>Healthcare Quality and Disparities Report (QDR)</a:t>
            </a:r>
          </a:p>
          <a:p>
            <a:pPr lvl="1"/>
            <a:r>
              <a:rPr lang="en-US" dirty="0"/>
              <a:t>Focuses on summarizing information over the many measures that are tracked</a:t>
            </a:r>
          </a:p>
          <a:p>
            <a:pPr lvl="1"/>
            <a:r>
              <a:rPr lang="en-US" dirty="0"/>
              <a:t>Reorganized around Access to Health Care + NQS Priorities</a:t>
            </a:r>
          </a:p>
          <a:p>
            <a:pPr lvl="1"/>
            <a:r>
              <a:rPr lang="en-US" dirty="0"/>
              <a:t>Integrates findings on health care quality and health care disparities into a single document to highlight the importance of examining quality and disparities together</a:t>
            </a:r>
          </a:p>
          <a:p>
            <a:pPr lvl="1"/>
            <a:r>
              <a:rPr lang="en-US" dirty="0"/>
              <a:t>30 pages instead of 2 x 250+ </a:t>
            </a:r>
          </a:p>
          <a:p>
            <a:pPr lvl="1"/>
            <a:r>
              <a:rPr lang="en-US" dirty="0"/>
              <a:t>Rapid cycle production </a:t>
            </a:r>
          </a:p>
          <a:p>
            <a:pPr lvl="2"/>
            <a:r>
              <a:rPr lang="en-US" dirty="0"/>
              <a:t>NHIS quarterly data released 12/2014</a:t>
            </a:r>
          </a:p>
          <a:p>
            <a:pPr lvl="2"/>
            <a:r>
              <a:rPr lang="en-US" dirty="0"/>
              <a:t>Other data released 9/2014</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78635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What’s New in 2014</a:t>
            </a:r>
            <a:endParaRPr lang="en-US" sz="2400" dirty="0"/>
          </a:p>
        </p:txBody>
      </p:sp>
      <p:sp>
        <p:nvSpPr>
          <p:cNvPr id="3" name="Content Placeholder 2"/>
          <p:cNvSpPr>
            <a:spLocks noGrp="1"/>
          </p:cNvSpPr>
          <p:nvPr>
            <p:ph idx="1"/>
          </p:nvPr>
        </p:nvSpPr>
        <p:spPr>
          <a:xfrm>
            <a:off x="3733800" y="1476963"/>
            <a:ext cx="4953000" cy="3958638"/>
          </a:xfrm>
        </p:spPr>
        <p:txBody>
          <a:bodyPr>
            <a:normAutofit fontScale="85000" lnSpcReduction="10000"/>
          </a:bodyPr>
          <a:lstStyle/>
          <a:p>
            <a:r>
              <a:rPr lang="en-US" sz="2400" dirty="0"/>
              <a:t>A series of related </a:t>
            </a:r>
            <a:r>
              <a:rPr lang="en-US" sz="2400" dirty="0" err="1"/>
              <a:t>chartbooks</a:t>
            </a:r>
            <a:endParaRPr lang="en-US" sz="2400" dirty="0"/>
          </a:p>
          <a:p>
            <a:pPr lvl="1"/>
            <a:r>
              <a:rPr lang="en-US" sz="1900" dirty="0"/>
              <a:t>Present information on individual measures of quality and </a:t>
            </a:r>
            <a:r>
              <a:rPr lang="en-US" sz="1900" dirty="0" smtClean="0"/>
              <a:t>disparities, such as hospital patients with heart failure who were given complete written discharge instructions</a:t>
            </a:r>
            <a:endParaRPr lang="en-US" sz="1900" dirty="0"/>
          </a:p>
          <a:p>
            <a:pPr lvl="1"/>
            <a:r>
              <a:rPr lang="en-US" sz="1900" dirty="0"/>
              <a:t>Organized around</a:t>
            </a:r>
          </a:p>
          <a:p>
            <a:pPr lvl="2"/>
            <a:r>
              <a:rPr lang="en-US" sz="1900" dirty="0"/>
              <a:t>Access to Health Care</a:t>
            </a:r>
          </a:p>
          <a:p>
            <a:pPr lvl="2"/>
            <a:r>
              <a:rPr lang="en-US" sz="1900" dirty="0"/>
              <a:t>National Quality Strategy Priorities x 6</a:t>
            </a:r>
          </a:p>
          <a:p>
            <a:pPr lvl="2"/>
            <a:r>
              <a:rPr lang="en-US" sz="1900" dirty="0"/>
              <a:t>Priority Populations</a:t>
            </a:r>
          </a:p>
          <a:p>
            <a:pPr lvl="1"/>
            <a:r>
              <a:rPr lang="en-US" sz="1900" dirty="0"/>
              <a:t>Primarily electronic</a:t>
            </a:r>
          </a:p>
          <a:p>
            <a:pPr lvl="2"/>
            <a:r>
              <a:rPr lang="en-US" sz="1900" dirty="0"/>
              <a:t>Posted on the QDR website (</a:t>
            </a:r>
            <a:r>
              <a:rPr lang="en-US" sz="1900" u="sng" dirty="0">
                <a:hlinkClick r:id="rId2"/>
              </a:rPr>
              <a:t>http://nhqrnet.ahrq.gov</a:t>
            </a:r>
            <a:r>
              <a:rPr lang="en-US" sz="1900" dirty="0"/>
              <a:t>)</a:t>
            </a:r>
          </a:p>
          <a:p>
            <a:pPr lvl="2"/>
            <a:r>
              <a:rPr lang="en-US" sz="1900" dirty="0"/>
              <a:t>PowerPoint version for download</a:t>
            </a:r>
          </a:p>
          <a:p>
            <a:pPr lvl="2"/>
            <a:r>
              <a:rPr lang="en-US" sz="1900" dirty="0"/>
              <a:t>Released every two weeks for ~6 months</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15</a:t>
            </a:fld>
            <a:endParaRPr lang="en-US" dirty="0">
              <a:solidFill>
                <a:prstClr val="black"/>
              </a:solidFill>
            </a:endParaRPr>
          </a:p>
        </p:txBody>
      </p:sp>
      <p:pic>
        <p:nvPicPr>
          <p:cNvPr id="6" name="Picture 5" descr="Front Cover of Chartbook on Patient Safety Report"/>
          <p:cNvPicPr>
            <a:picLocks noChangeAspect="1"/>
          </p:cNvPicPr>
          <p:nvPr/>
        </p:nvPicPr>
        <p:blipFill>
          <a:blip r:embed="rId3"/>
          <a:stretch>
            <a:fillRect/>
          </a:stretch>
        </p:blipFill>
        <p:spPr>
          <a:xfrm>
            <a:off x="457200" y="1476963"/>
            <a:ext cx="3193157" cy="4114832"/>
          </a:xfrm>
          <a:prstGeom prst="rect">
            <a:avLst/>
          </a:prstGeom>
        </p:spPr>
      </p:pic>
    </p:spTree>
    <p:extLst>
      <p:ext uri="{BB962C8B-B14F-4D97-AF65-F5344CB8AC3E}">
        <p14:creationId xmlns:p14="http://schemas.microsoft.com/office/powerpoint/2010/main" val="1103714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NQS and QDR as Integrated Resources for Improving Care</a:t>
            </a:r>
          </a:p>
        </p:txBody>
      </p:sp>
      <p:sp>
        <p:nvSpPr>
          <p:cNvPr id="3" name="Content Placeholder 2"/>
          <p:cNvSpPr>
            <a:spLocks noGrp="1"/>
          </p:cNvSpPr>
          <p:nvPr>
            <p:ph idx="1"/>
          </p:nvPr>
        </p:nvSpPr>
        <p:spPr>
          <a:xfrm>
            <a:off x="4343400" y="1476963"/>
            <a:ext cx="4343400" cy="3958638"/>
          </a:xfrm>
        </p:spPr>
        <p:txBody>
          <a:bodyPr>
            <a:normAutofit fontScale="92500" lnSpcReduction="20000"/>
          </a:bodyPr>
          <a:lstStyle/>
          <a:p>
            <a:pPr>
              <a:lnSpc>
                <a:spcPct val="120000"/>
              </a:lnSpc>
            </a:pPr>
            <a:r>
              <a:rPr lang="en-US" dirty="0"/>
              <a:t>NQS: Sets national priorities for health care quality improvement (</a:t>
            </a:r>
            <a:r>
              <a:rPr lang="en-US" dirty="0">
                <a:hlinkClick r:id="rId3"/>
              </a:rPr>
              <a:t>www.ahrq.gov/workingforquality</a:t>
            </a:r>
            <a:r>
              <a:rPr lang="en-US" dirty="0"/>
              <a:t>)</a:t>
            </a:r>
          </a:p>
          <a:p>
            <a:pPr marL="0" indent="0">
              <a:lnSpc>
                <a:spcPct val="120000"/>
              </a:lnSpc>
              <a:buNone/>
            </a:pPr>
            <a:endParaRPr lang="en-US" sz="800" dirty="0"/>
          </a:p>
          <a:p>
            <a:pPr>
              <a:lnSpc>
                <a:spcPct val="120000"/>
              </a:lnSpc>
            </a:pPr>
            <a:r>
              <a:rPr lang="en-US" dirty="0"/>
              <a:t>QRDR: Tracks quality, access, &amp; disparities along NQS priorities at national &amp; State levels (</a:t>
            </a:r>
            <a:r>
              <a:rPr lang="en-US" dirty="0">
                <a:hlinkClick r:id="rId4" action="ppaction://hlinkfile"/>
              </a:rPr>
              <a:t>nhqrnet.ahrq.gov</a:t>
            </a:r>
            <a:r>
              <a:rPr lang="en-US" dirty="0"/>
              <a:t>)</a:t>
            </a:r>
          </a:p>
          <a:p>
            <a:pPr marL="0" indent="0">
              <a:lnSpc>
                <a:spcPct val="120000"/>
              </a:lnSpc>
              <a:buNone/>
            </a:pPr>
            <a:endParaRPr lang="en-US" sz="800" dirty="0"/>
          </a:p>
          <a:p>
            <a:pPr>
              <a:lnSpc>
                <a:spcPct val="120000"/>
              </a:lnSpc>
            </a:pPr>
            <a:r>
              <a:rPr lang="en-US" dirty="0"/>
              <a:t>Implementation Resources: Support work to improve quality &amp; reduce disparities</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16</a:t>
            </a:fld>
            <a:endParaRPr lang="en-US" dirty="0">
              <a:solidFill>
                <a:prstClr val="black"/>
              </a:solidFill>
            </a:endParaRPr>
          </a:p>
        </p:txBody>
      </p:sp>
      <p:pic>
        <p:nvPicPr>
          <p:cNvPr id="6" name="Picture 5" descr="NQS Resources Guide"/>
          <p:cNvPicPr>
            <a:picLocks noChangeAspect="1"/>
          </p:cNvPicPr>
          <p:nvPr/>
        </p:nvPicPr>
        <p:blipFill>
          <a:blip r:embed="rId5"/>
          <a:stretch>
            <a:fillRect/>
          </a:stretch>
        </p:blipFill>
        <p:spPr>
          <a:xfrm>
            <a:off x="252629" y="1326995"/>
            <a:ext cx="4090771" cy="4395597"/>
          </a:xfrm>
          <a:prstGeom prst="rect">
            <a:avLst/>
          </a:prstGeom>
        </p:spPr>
      </p:pic>
    </p:spTree>
    <p:extLst>
      <p:ext uri="{BB962C8B-B14F-4D97-AF65-F5344CB8AC3E}">
        <p14:creationId xmlns:p14="http://schemas.microsoft.com/office/powerpoint/2010/main" val="3235467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Highlights of the 2014 Quality and Disparities Report</a:t>
            </a:r>
            <a:endParaRPr lang="en-US" dirty="0"/>
          </a:p>
        </p:txBody>
      </p:sp>
      <p:sp>
        <p:nvSpPr>
          <p:cNvPr id="3" name="Subtitle 2"/>
          <p:cNvSpPr>
            <a:spLocks noGrp="1"/>
          </p:cNvSpPr>
          <p:nvPr>
            <p:ph type="subTitle" idx="1"/>
          </p:nvPr>
        </p:nvSpPr>
        <p:spPr/>
        <p:txBody>
          <a:bodyPr/>
          <a:lstStyle/>
          <a:p>
            <a:pPr lvl="0"/>
            <a:r>
              <a:rPr lang="en-US" dirty="0"/>
              <a:t>Ernest Moy, M.D., M.P.H.</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803953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Key Findings of the 2014 National Healthcare Quality and Disparities Report</a:t>
            </a:r>
          </a:p>
        </p:txBody>
      </p:sp>
      <p:sp>
        <p:nvSpPr>
          <p:cNvPr id="3" name="Content Placeholder 2"/>
          <p:cNvSpPr>
            <a:spLocks noGrp="1"/>
          </p:cNvSpPr>
          <p:nvPr>
            <p:ph idx="1"/>
          </p:nvPr>
        </p:nvSpPr>
        <p:spPr/>
        <p:txBody>
          <a:bodyPr/>
          <a:lstStyle/>
          <a:p>
            <a:pPr marL="0" indent="0">
              <a:buNone/>
            </a:pPr>
            <a:r>
              <a:rPr lang="en-US" dirty="0"/>
              <a:t>The report demonstrates that the nation has made clear progress in improving the healthcare delivery system to achieve the three aims of better care, smarter spending, and healthier people, but there is still more work to do, specifically to address disparities in care.</a:t>
            </a:r>
          </a:p>
          <a:p>
            <a:pPr lvl="0"/>
            <a:r>
              <a:rPr lang="en-US" dirty="0"/>
              <a:t>Access </a:t>
            </a:r>
            <a:r>
              <a:rPr lang="en-US" dirty="0" smtClean="0"/>
              <a:t>improved</a:t>
            </a:r>
            <a:endParaRPr lang="en-US" dirty="0"/>
          </a:p>
          <a:p>
            <a:r>
              <a:rPr lang="en-US" dirty="0"/>
              <a:t>Quality improved for most National Quality Strategy </a:t>
            </a:r>
            <a:r>
              <a:rPr lang="en-US" dirty="0" smtClean="0"/>
              <a:t>priorities</a:t>
            </a:r>
            <a:endParaRPr lang="en-US" dirty="0"/>
          </a:p>
          <a:p>
            <a:r>
              <a:rPr lang="en-US" dirty="0"/>
              <a:t>Few disparities were </a:t>
            </a:r>
            <a:r>
              <a:rPr lang="en-US" dirty="0" smtClean="0"/>
              <a:t>eliminated</a:t>
            </a:r>
            <a:endParaRPr lang="en-US" dirty="0"/>
          </a:p>
          <a:p>
            <a:r>
              <a:rPr lang="en-US" dirty="0"/>
              <a:t>Many challenges in improving quality and reducing disparities </a:t>
            </a:r>
            <a:r>
              <a:rPr lang="en-US" dirty="0" smtClean="0"/>
              <a:t>remain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242009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Adults ages 18-64 who were uninsured at the time of interview, 2000-2014 </a:t>
            </a:r>
            <a:endParaRPr lang="en-US" sz="2400"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19</a:t>
            </a:fld>
            <a:endParaRPr lang="en-US" dirty="0">
              <a:solidFill>
                <a:prstClr val="black"/>
              </a:solidFill>
            </a:endParaRPr>
          </a:p>
        </p:txBody>
      </p:sp>
      <p:pic>
        <p:nvPicPr>
          <p:cNvPr id="8" name="Picture 7" descr="Graph showing uninsured before Marketplace Enrollment began in 2013"/>
          <p:cNvPicPr>
            <a:picLocks noChangeAspect="1"/>
          </p:cNvPicPr>
          <p:nvPr/>
        </p:nvPicPr>
        <p:blipFill>
          <a:blip r:embed="rId2"/>
          <a:stretch>
            <a:fillRect/>
          </a:stretch>
        </p:blipFill>
        <p:spPr>
          <a:xfrm>
            <a:off x="304800" y="1447800"/>
            <a:ext cx="8030895" cy="4267200"/>
          </a:xfrm>
          <a:prstGeom prst="rect">
            <a:avLst/>
          </a:prstGeom>
        </p:spPr>
      </p:pic>
    </p:spTree>
    <p:extLst>
      <p:ext uri="{BB962C8B-B14F-4D97-AF65-F5344CB8AC3E}">
        <p14:creationId xmlns:p14="http://schemas.microsoft.com/office/powerpoint/2010/main" val="77325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62745"/>
            <a:ext cx="8229600" cy="661416"/>
          </a:xfrm>
        </p:spPr>
        <p:txBody>
          <a:bodyPr>
            <a:normAutofit/>
          </a:bodyPr>
          <a:lstStyle/>
          <a:p>
            <a:r>
              <a:rPr lang="en-US" sz="2400" b="0" dirty="0" smtClean="0">
                <a:latin typeface="Helvetica" pitchFamily="34" charset="0"/>
                <a:cs typeface="Helvetica" pitchFamily="34" charset="0"/>
              </a:rPr>
              <a:t>Housekeeping</a:t>
            </a:r>
            <a:endParaRPr lang="en-US" sz="2400" b="0" dirty="0">
              <a:latin typeface="Helvetica" pitchFamily="34" charset="0"/>
              <a:cs typeface="Helvetica" pitchFamily="34" charset="0"/>
            </a:endParaRPr>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2</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264270" y="1227159"/>
            <a:ext cx="3586348" cy="4955275"/>
          </a:xfrm>
        </p:spPr>
        <p:txBody>
          <a:bodyPr>
            <a:normAutofit fontScale="92500" lnSpcReduction="20000"/>
          </a:bodyPr>
          <a:lstStyle/>
          <a:p>
            <a:r>
              <a:rPr lang="en-US" sz="2200" dirty="0" smtClean="0">
                <a:latin typeface="Helvetica" pitchFamily="34" charset="0"/>
                <a:cs typeface="Helvetica" pitchFamily="34" charset="0"/>
              </a:rPr>
              <a:t>Submit technical questions via chat</a:t>
            </a:r>
          </a:p>
          <a:p>
            <a:r>
              <a:rPr lang="en-US" sz="2200" dirty="0" smtClean="0">
                <a:latin typeface="Helvetica" pitchFamily="34" charset="0"/>
                <a:cs typeface="Helvetica" pitchFamily="34" charset="0"/>
              </a:rPr>
              <a:t>If </a:t>
            </a:r>
            <a:r>
              <a:rPr lang="en-US" sz="2200" dirty="0">
                <a:latin typeface="Helvetica" pitchFamily="34" charset="0"/>
                <a:cs typeface="Helvetica" pitchFamily="34" charset="0"/>
              </a:rPr>
              <a:t>you lose your </a:t>
            </a:r>
            <a:r>
              <a:rPr lang="en-US" sz="2200" dirty="0" smtClean="0">
                <a:latin typeface="Helvetica" pitchFamily="34" charset="0"/>
                <a:cs typeface="Helvetica" pitchFamily="34" charset="0"/>
              </a:rPr>
              <a:t>Internet </a:t>
            </a:r>
            <a:r>
              <a:rPr lang="en-US" sz="2200" dirty="0">
                <a:latin typeface="Helvetica" pitchFamily="34" charset="0"/>
                <a:cs typeface="Helvetica" pitchFamily="34" charset="0"/>
              </a:rPr>
              <a:t>connection, reconnect using the link emailed to </a:t>
            </a:r>
            <a:r>
              <a:rPr lang="en-US" sz="2200" dirty="0" smtClean="0">
                <a:latin typeface="Helvetica" pitchFamily="34" charset="0"/>
                <a:cs typeface="Helvetica" pitchFamily="34" charset="0"/>
              </a:rPr>
              <a:t>you</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If you lose your phone connection, </a:t>
            </a:r>
            <a:r>
              <a:rPr lang="en-US" sz="2200" dirty="0" smtClean="0">
                <a:latin typeface="Helvetica" pitchFamily="34" charset="0"/>
                <a:cs typeface="Helvetica" pitchFamily="34" charset="0"/>
              </a:rPr>
              <a:t>re-dial </a:t>
            </a:r>
            <a:r>
              <a:rPr lang="en-US" sz="2200" dirty="0">
                <a:latin typeface="Helvetica" pitchFamily="34" charset="0"/>
                <a:cs typeface="Helvetica" pitchFamily="34" charset="0"/>
              </a:rPr>
              <a:t>the phone number </a:t>
            </a:r>
            <a:r>
              <a:rPr lang="en-US" sz="2200" dirty="0" smtClean="0">
                <a:latin typeface="Helvetica" pitchFamily="34" charset="0"/>
                <a:cs typeface="Helvetica" pitchFamily="34" charset="0"/>
              </a:rPr>
              <a:t>to re-join</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ReadyTalk support: </a:t>
            </a:r>
            <a:br>
              <a:rPr lang="en-US" sz="2200" dirty="0">
                <a:latin typeface="Helvetica" pitchFamily="34" charset="0"/>
                <a:cs typeface="Helvetica" pitchFamily="34" charset="0"/>
              </a:rPr>
            </a:br>
            <a:r>
              <a:rPr lang="en-US" sz="2200" dirty="0" smtClean="0">
                <a:latin typeface="Helvetica" pitchFamily="34" charset="0"/>
                <a:cs typeface="Helvetica" pitchFamily="34" charset="0"/>
              </a:rPr>
              <a:t>800-843-9166</a:t>
            </a:r>
          </a:p>
          <a:p>
            <a:r>
              <a:rPr lang="en-US" sz="2200" dirty="0" smtClean="0">
                <a:latin typeface="Helvetica" pitchFamily="34" charset="0"/>
                <a:cs typeface="Helvetica" pitchFamily="34" charset="0"/>
              </a:rPr>
              <a:t>Closed captioning: </a:t>
            </a:r>
            <a:r>
              <a:rPr lang="en-US" sz="2200" u="sng" dirty="0">
                <a:latin typeface="Helvetica" panose="020B0604020202020204" pitchFamily="34" charset="0"/>
                <a:cs typeface="Helvetica" panose="020B0604020202020204" pitchFamily="34" charset="0"/>
                <a:hlinkClick r:id="rId3"/>
              </a:rPr>
              <a:t>http://</a:t>
            </a:r>
            <a:r>
              <a:rPr lang="en-US" sz="2200" u="sng" dirty="0" smtClean="0">
                <a:latin typeface="Helvetica" panose="020B0604020202020204" pitchFamily="34" charset="0"/>
                <a:cs typeface="Helvetica" panose="020B0604020202020204" pitchFamily="34" charset="0"/>
                <a:hlinkClick r:id="rId3"/>
              </a:rPr>
              <a:t>www.captionedtext.com/client/event.aspx?CustomerID=1159&amp;EventID=61488691</a:t>
            </a:r>
            <a:r>
              <a:rPr lang="en-US" sz="2200" u="sng" dirty="0" smtClean="0">
                <a:latin typeface="Helvetica" panose="020B0604020202020204" pitchFamily="34" charset="0"/>
                <a:cs typeface="Helvetica" panose="020B0604020202020204" pitchFamily="34" charset="0"/>
              </a:rPr>
              <a:t> </a:t>
            </a:r>
            <a:endParaRPr lang="en-US" sz="2200" dirty="0">
              <a:latin typeface="Helvetica" panose="020B0604020202020204" pitchFamily="34" charset="0"/>
              <a:cs typeface="Helvetica" panose="020B0604020202020204" pitchFamily="34" charset="0"/>
            </a:endParaRPr>
          </a:p>
        </p:txBody>
      </p:sp>
      <p:pic>
        <p:nvPicPr>
          <p:cNvPr id="9" name="Picture 8" descr="Screenshot of Ready Talk with arrow pointing to Chat With Presenter"/>
          <p:cNvPicPr>
            <a:picLocks noChangeAspect="1"/>
          </p:cNvPicPr>
          <p:nvPr/>
        </p:nvPicPr>
        <p:blipFill>
          <a:blip r:embed="rId4"/>
          <a:stretch>
            <a:fillRect/>
          </a:stretch>
        </p:blipFill>
        <p:spPr>
          <a:xfrm>
            <a:off x="3819814" y="1256342"/>
            <a:ext cx="5163760" cy="4048095"/>
          </a:xfrm>
          <a:prstGeom prst="rect">
            <a:avLst/>
          </a:prstGeom>
        </p:spPr>
      </p:pic>
    </p:spTree>
    <p:extLst>
      <p:ext uri="{BB962C8B-B14F-4D97-AF65-F5344CB8AC3E}">
        <p14:creationId xmlns:p14="http://schemas.microsoft.com/office/powerpoint/2010/main" val="24163407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61416"/>
          </a:xfrm>
        </p:spPr>
        <p:txBody>
          <a:bodyPr>
            <a:noAutofit/>
          </a:bodyPr>
          <a:lstStyle/>
          <a:p>
            <a:r>
              <a:rPr lang="en-US" sz="2400" dirty="0" smtClean="0"/>
              <a:t>Disparities: Access measures for which members of selected groups experienced better, same, or worse access to care compared with reference group, 2012</a:t>
            </a:r>
            <a:endParaRPr lang="en-US" sz="2400"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20</a:t>
            </a:fld>
            <a:endParaRPr lang="en-US" dirty="0">
              <a:solidFill>
                <a:prstClr val="black"/>
              </a:solidFill>
            </a:endParaRPr>
          </a:p>
        </p:txBody>
      </p:sp>
      <p:pic>
        <p:nvPicPr>
          <p:cNvPr id="5" name="Picture 4" descr="Disparities in access got worse in 2012 for poor vs. high income comparison, were mixed in improving and getting worse in the Black vs. White comparison, were getting worse for Hispanics vs. Whites comparison, were mixed in improving and getting worse in the Asian vs. White comparison, and mostly stayed the same for the American Indian/Alaskan Native vs. White comparison. &#10;&#10;"/>
          <p:cNvPicPr>
            <a:picLocks noChangeAspect="1"/>
          </p:cNvPicPr>
          <p:nvPr/>
        </p:nvPicPr>
        <p:blipFill>
          <a:blip r:embed="rId2"/>
          <a:stretch>
            <a:fillRect/>
          </a:stretch>
        </p:blipFill>
        <p:spPr>
          <a:xfrm>
            <a:off x="457200" y="1676400"/>
            <a:ext cx="8153400" cy="4062300"/>
          </a:xfrm>
          <a:prstGeom prst="rect">
            <a:avLst/>
          </a:prstGeom>
        </p:spPr>
      </p:pic>
    </p:spTree>
    <p:extLst>
      <p:ext uri="{BB962C8B-B14F-4D97-AF65-F5344CB8AC3E}">
        <p14:creationId xmlns:p14="http://schemas.microsoft.com/office/powerpoint/2010/main" val="926176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61416"/>
          </a:xfrm>
        </p:spPr>
        <p:txBody>
          <a:bodyPr>
            <a:noAutofit/>
          </a:bodyPr>
          <a:lstStyle/>
          <a:p>
            <a:r>
              <a:rPr lang="en-US" sz="2400" dirty="0" smtClean="0"/>
              <a:t>Number and percentage of all quality measures that are improving, not changing, or worsening through 2012, overall and by NQS priority </a:t>
            </a:r>
            <a:endParaRPr lang="en-US" sz="2400"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21</a:t>
            </a:fld>
            <a:endParaRPr lang="en-US" dirty="0">
              <a:solidFill>
                <a:prstClr val="black"/>
              </a:solidFill>
            </a:endParaRPr>
          </a:p>
        </p:txBody>
      </p:sp>
      <p:pic>
        <p:nvPicPr>
          <p:cNvPr id="5" name="Picture 4" descr="60 percent of measures across all priorities were improving in 2012. More than 80 percent of person-centeredness were improving, about 50 percent in Effective Treatment were improving, less than half of Healthy Living measures were improving, and about 50 percent in Patient Safety were improving.&#10;&#10;"/>
          <p:cNvPicPr>
            <a:picLocks noChangeAspect="1"/>
          </p:cNvPicPr>
          <p:nvPr/>
        </p:nvPicPr>
        <p:blipFill>
          <a:blip r:embed="rId3"/>
          <a:stretch>
            <a:fillRect/>
          </a:stretch>
        </p:blipFill>
        <p:spPr>
          <a:xfrm>
            <a:off x="457201" y="1675412"/>
            <a:ext cx="8156448" cy="4009194"/>
          </a:xfrm>
          <a:prstGeom prst="rect">
            <a:avLst/>
          </a:prstGeom>
        </p:spPr>
      </p:pic>
      <p:sp>
        <p:nvSpPr>
          <p:cNvPr id="3" name="TextBox 2"/>
          <p:cNvSpPr txBox="1"/>
          <p:nvPr/>
        </p:nvSpPr>
        <p:spPr>
          <a:xfrm>
            <a:off x="2133600" y="5863434"/>
            <a:ext cx="5791200" cy="307777"/>
          </a:xfrm>
          <a:prstGeom prst="rect">
            <a:avLst/>
          </a:prstGeom>
          <a:noFill/>
        </p:spPr>
        <p:txBody>
          <a:bodyPr wrap="square" rtlCol="0">
            <a:spAutoFit/>
          </a:bodyPr>
          <a:lstStyle/>
          <a:p>
            <a:r>
              <a:rPr lang="en-US" sz="1400" dirty="0" smtClean="0"/>
              <a:t>The information on this slide relates to four of the six NQS priorities.</a:t>
            </a:r>
            <a:endParaRPr lang="en-US" sz="1400" dirty="0"/>
          </a:p>
        </p:txBody>
      </p:sp>
    </p:spTree>
    <p:extLst>
      <p:ext uri="{BB962C8B-B14F-4D97-AF65-F5344CB8AC3E}">
        <p14:creationId xmlns:p14="http://schemas.microsoft.com/office/powerpoint/2010/main" val="833947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61416"/>
          </a:xfrm>
        </p:spPr>
        <p:txBody>
          <a:bodyPr>
            <a:noAutofit/>
          </a:bodyPr>
          <a:lstStyle/>
          <a:p>
            <a:r>
              <a:rPr lang="en-US" sz="2400" dirty="0" smtClean="0"/>
              <a:t>Disparities: Number and percentage of quality measures for which members of selected groups experienced better, same, or worse quality of care compared with reference group  </a:t>
            </a:r>
            <a:endParaRPr lang="en-US" sz="2400"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22</a:t>
            </a:fld>
            <a:endParaRPr lang="en-US" dirty="0">
              <a:solidFill>
                <a:prstClr val="black"/>
              </a:solidFill>
            </a:endParaRPr>
          </a:p>
        </p:txBody>
      </p:sp>
      <p:pic>
        <p:nvPicPr>
          <p:cNvPr id="5" name="Picture 4" descr="Disparities in quality of care worsened in 2012 for poor vs. high income comparison, and mostly stayed the same for Blacks vs. Whites, Hispanics vs. Whites, Asians vs. Whites, and American Indian/Alaskan Native vs. Whites Comparison.  "/>
          <p:cNvPicPr>
            <a:picLocks noChangeAspect="1"/>
          </p:cNvPicPr>
          <p:nvPr/>
        </p:nvPicPr>
        <p:blipFill>
          <a:blip r:embed="rId2"/>
          <a:stretch>
            <a:fillRect/>
          </a:stretch>
        </p:blipFill>
        <p:spPr>
          <a:xfrm>
            <a:off x="461682" y="1905000"/>
            <a:ext cx="8072718" cy="3854963"/>
          </a:xfrm>
          <a:prstGeom prst="rect">
            <a:avLst/>
          </a:prstGeom>
        </p:spPr>
      </p:pic>
    </p:spTree>
    <p:extLst>
      <p:ext uri="{BB962C8B-B14F-4D97-AF65-F5344CB8AC3E}">
        <p14:creationId xmlns:p14="http://schemas.microsoft.com/office/powerpoint/2010/main" val="874847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States Sorted by Overall Quality</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23</a:t>
            </a:fld>
            <a:endParaRPr lang="en-US" dirty="0">
              <a:solidFill>
                <a:prstClr val="black"/>
              </a:solidFill>
            </a:endParaRPr>
          </a:p>
        </p:txBody>
      </p:sp>
      <p:pic>
        <p:nvPicPr>
          <p:cNvPr id="5" name="Picture 4" descr="Overall Quality:&#10;&#10;Quartiles with Highest Quality (Blue): Maine, New Hampshire, Massachusettes, Rhode Island, Connecticut, Virginia, Utah, Wisconsin, Minnesota, Iowa, Nebraska, Delaware, Vermont.&#10;&#10;Second Quartile (Green): Arizona, Colorado, Washington, Idaho, Montana, North Dakota, South Dakota, Michigan, New York, Pennsylvania, New Jersey, Hawaii&#10;&#10;Third Quartile (Yellow): California, Wyoming, Oregon, Missouri, Illinois, Ohio, Tennessee, Alabama, Florida, South Carolina, North Carolina, Maryland, Alaska&#10;&#10;Quartile with lowest Quality (Red): Nevada, New Mexico, Texas, Oklahoma, Arkansas, Georgia, Kentucky, Indiana, West Virginia, Lousiana, Florida, Mississippi."/>
          <p:cNvPicPr>
            <a:picLocks noChangeAspect="1"/>
          </p:cNvPicPr>
          <p:nvPr/>
        </p:nvPicPr>
        <p:blipFill>
          <a:blip r:embed="rId2"/>
          <a:stretch>
            <a:fillRect/>
          </a:stretch>
        </p:blipFill>
        <p:spPr>
          <a:xfrm>
            <a:off x="670222" y="1295400"/>
            <a:ext cx="7803556" cy="4688230"/>
          </a:xfrm>
          <a:prstGeom prst="rect">
            <a:avLst/>
          </a:prstGeom>
        </p:spPr>
      </p:pic>
    </p:spTree>
    <p:extLst>
      <p:ext uri="{BB962C8B-B14F-4D97-AF65-F5344CB8AC3E}">
        <p14:creationId xmlns:p14="http://schemas.microsoft.com/office/powerpoint/2010/main" val="753702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States Sorted by Racial/Ethnic Disparities</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24</a:t>
            </a:fld>
            <a:endParaRPr lang="en-US" dirty="0">
              <a:solidFill>
                <a:prstClr val="black"/>
              </a:solidFill>
            </a:endParaRPr>
          </a:p>
        </p:txBody>
      </p:sp>
      <p:pic>
        <p:nvPicPr>
          <p:cNvPr id="3" name="Picture 2" descr="Racial/Ethnic Disparities:&#10;Quartiles with fewest Quality (Blue): Maine, Oregon, Indiana, West Virginia, Georgia, South Carolina, Tennessee, Kentucky, Texas, Oklahoma, Virginia, Arkansas&#10;&#10;Second Quartile (Green): Ohio, Missouri, North Carolina, Maryland, Arizona, Colorado,  Idaho, Montana, New Mexico, Nevada, Connecticut, Utah, Vermont&#10;&#10;Third Quartile (Yellow): Pennsylvania, California, Illinois, Alabama, Lousiana, New Hampshire, Washington, Wyoming, Nebraska, Alaska, Hawaii&#10;&#10;Quartile with Most Quality (Red): New York, New Jersey, Michigan, Florida, Mississippi, Delaware, Massachusettes, Rhode Island, Wisconsin, Minnesota, Iowa, Kansas&#10;&#10;Insufficient Disparities Data Available: North Dakota, South Dakota"/>
          <p:cNvPicPr>
            <a:picLocks noChangeAspect="1"/>
          </p:cNvPicPr>
          <p:nvPr/>
        </p:nvPicPr>
        <p:blipFill>
          <a:blip r:embed="rId3"/>
          <a:stretch>
            <a:fillRect/>
          </a:stretch>
        </p:blipFill>
        <p:spPr>
          <a:xfrm>
            <a:off x="914400" y="1143000"/>
            <a:ext cx="7157324" cy="5005250"/>
          </a:xfrm>
          <a:prstGeom prst="rect">
            <a:avLst/>
          </a:prstGeom>
        </p:spPr>
      </p:pic>
    </p:spTree>
    <p:extLst>
      <p:ext uri="{BB962C8B-B14F-4D97-AF65-F5344CB8AC3E}">
        <p14:creationId xmlns:p14="http://schemas.microsoft.com/office/powerpoint/2010/main" val="799209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Spotlight: The Importance of Patient Safety</a:t>
            </a:r>
            <a:endParaRPr lang="en-US" dirty="0"/>
          </a:p>
        </p:txBody>
      </p:sp>
      <p:sp>
        <p:nvSpPr>
          <p:cNvPr id="3" name="Subtitle 2"/>
          <p:cNvSpPr>
            <a:spLocks noGrp="1"/>
          </p:cNvSpPr>
          <p:nvPr>
            <p:ph type="subTitle" idx="1"/>
          </p:nvPr>
        </p:nvSpPr>
        <p:spPr>
          <a:xfrm>
            <a:off x="1371600" y="3868220"/>
            <a:ext cx="6400800" cy="779980"/>
          </a:xfrm>
        </p:spPr>
        <p:txBody>
          <a:bodyPr>
            <a:normAutofit/>
          </a:bodyPr>
          <a:lstStyle/>
          <a:p>
            <a:r>
              <a:rPr lang="en-US" dirty="0" smtClean="0"/>
              <a:t>Presenters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8072414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Patient Safety Chartbook</a:t>
            </a:r>
            <a:endParaRPr lang="en-US" dirty="0"/>
          </a:p>
        </p:txBody>
      </p:sp>
      <p:sp>
        <p:nvSpPr>
          <p:cNvPr id="3" name="Subtitle 2"/>
          <p:cNvSpPr>
            <a:spLocks noGrp="1"/>
          </p:cNvSpPr>
          <p:nvPr>
            <p:ph type="subTitle" idx="1"/>
          </p:nvPr>
        </p:nvSpPr>
        <p:spPr/>
        <p:txBody>
          <a:bodyPr/>
          <a:lstStyle/>
          <a:p>
            <a:pPr lvl="0"/>
            <a:r>
              <a:rPr lang="en-US" dirty="0"/>
              <a:t>Ernest Moy, M.D., M.P.H</a:t>
            </a:r>
            <a:r>
              <a:rPr lang="en-US" dirty="0" smtClean="0"/>
              <a:t>.</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9741864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Quality improvements in patient safety have saved 50 thousand lives and 12 billion dollars</a:t>
            </a:r>
            <a:endParaRPr lang="en-US" sz="2400"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27</a:t>
            </a:fld>
            <a:endParaRPr lang="en-US" dirty="0">
              <a:solidFill>
                <a:prstClr val="black"/>
              </a:solidFill>
            </a:endParaRPr>
          </a:p>
        </p:txBody>
      </p:sp>
      <p:pic>
        <p:nvPicPr>
          <p:cNvPr id="9" name="Content Placeholder 8" descr="Data show 17% decrease in Hospotal Acquired Conditions. 50,000 Lives Saved. 1.3 million patient harm events avoided. $12 billion in savings. &#10;&#10;Leading indicator, change from 2010 to 2103. Ventilator-Associated Pneumonia down 62.4%. Early elective Delivery down 70.4%. Central line-associated Blood Stream infections down 12.3%. Venous Thromboembolic complications down 14.2%, Re-admissions down 7.3%."/>
          <p:cNvPicPr>
            <a:picLocks noGrp="1" noChangeAspect="1"/>
          </p:cNvPicPr>
          <p:nvPr>
            <p:ph idx="1"/>
          </p:nvPr>
        </p:nvPicPr>
        <p:blipFill>
          <a:blip r:embed="rId3"/>
          <a:stretch>
            <a:fillRect/>
          </a:stretch>
        </p:blipFill>
        <p:spPr>
          <a:xfrm>
            <a:off x="1348741" y="1592346"/>
            <a:ext cx="6446517" cy="3959225"/>
          </a:xfrm>
          <a:prstGeom prst="rect">
            <a:avLst/>
          </a:prstGeom>
        </p:spPr>
      </p:pic>
      <p:sp>
        <p:nvSpPr>
          <p:cNvPr id="3" name="TextBox 2"/>
          <p:cNvSpPr txBox="1"/>
          <p:nvPr/>
        </p:nvSpPr>
        <p:spPr>
          <a:xfrm>
            <a:off x="2286000" y="5848518"/>
            <a:ext cx="5943600" cy="1015663"/>
          </a:xfrm>
          <a:prstGeom prst="rect">
            <a:avLst/>
          </a:prstGeom>
          <a:noFill/>
        </p:spPr>
        <p:txBody>
          <a:bodyPr wrap="square" rtlCol="0">
            <a:spAutoFit/>
          </a:bodyPr>
          <a:lstStyle/>
          <a:p>
            <a:r>
              <a:rPr lang="en-US" sz="1400" dirty="0"/>
              <a:t>Press, Matthew. “CMS Innovation and Health Care Delivery System Reform.”  April 2015. Available from </a:t>
            </a:r>
            <a:r>
              <a:rPr lang="en-US" sz="1400" u="sng" dirty="0">
                <a:hlinkClick r:id="rId4"/>
              </a:rPr>
              <a:t>http://www.allhealth.org/briefingmaterials/1-PRESSPRESENTATION_J9.PDF</a:t>
            </a:r>
            <a:r>
              <a:rPr lang="en-US" sz="1400" dirty="0"/>
              <a:t>. </a:t>
            </a:r>
          </a:p>
          <a:p>
            <a:endParaRPr lang="en-US" dirty="0"/>
          </a:p>
        </p:txBody>
      </p:sp>
    </p:spTree>
    <p:extLst>
      <p:ext uri="{BB962C8B-B14F-4D97-AF65-F5344CB8AC3E}">
        <p14:creationId xmlns:p14="http://schemas.microsoft.com/office/powerpoint/2010/main" val="4221306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61416"/>
          </a:xfrm>
        </p:spPr>
        <p:txBody>
          <a:bodyPr>
            <a:noAutofit/>
          </a:bodyPr>
          <a:lstStyle/>
          <a:p>
            <a:r>
              <a:rPr lang="en-US" sz="2400" dirty="0"/>
              <a:t>Number and percentage of patient safety measures for which members of selected groups experienced better, same, or worse quality of care compared with reference group</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28</a:t>
            </a:fld>
            <a:endParaRPr lang="en-US" dirty="0">
              <a:solidFill>
                <a:prstClr val="black"/>
              </a:solidFill>
            </a:endParaRPr>
          </a:p>
        </p:txBody>
      </p:sp>
      <p:graphicFrame>
        <p:nvGraphicFramePr>
          <p:cNvPr id="5" name="Object 1" descr="Disparities in patient safety mostly stayed the same in 2012, with disparities being reduced fastest for the Hispanic vs. White comparison."/>
          <p:cNvGraphicFramePr>
            <a:graphicFrameLocks noGrp="1"/>
          </p:cNvGraphicFramePr>
          <p:nvPr>
            <p:ph idx="1"/>
            <p:extLst>
              <p:ext uri="{D42A27DB-BD31-4B8C-83A1-F6EECF244321}">
                <p14:modId xmlns:p14="http://schemas.microsoft.com/office/powerpoint/2010/main" val="1453245582"/>
              </p:ext>
            </p:extLst>
          </p:nvPr>
        </p:nvGraphicFramePr>
        <p:xfrm>
          <a:off x="457200" y="1828800"/>
          <a:ext cx="8229600" cy="39592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062921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09035"/>
            <a:ext cx="8229600" cy="661416"/>
          </a:xfrm>
        </p:spPr>
        <p:txBody>
          <a:bodyPr>
            <a:noAutofit/>
          </a:bodyPr>
          <a:lstStyle/>
          <a:p>
            <a:r>
              <a:rPr lang="en-US" sz="2800" dirty="0" smtClean="0"/>
              <a:t>Home health patients with improvement in surgical wounds, by age and race/ethnicity, 2010-2012</a:t>
            </a:r>
            <a:endParaRPr lang="en-US" sz="2800" dirty="0"/>
          </a:p>
        </p:txBody>
      </p:sp>
      <p:sp>
        <p:nvSpPr>
          <p:cNvPr id="6" name="TextBox 5"/>
          <p:cNvSpPr txBox="1"/>
          <p:nvPr/>
        </p:nvSpPr>
        <p:spPr>
          <a:xfrm>
            <a:off x="2209800" y="5562600"/>
            <a:ext cx="6553200" cy="1600438"/>
          </a:xfrm>
          <a:prstGeom prst="rect">
            <a:avLst/>
          </a:prstGeom>
          <a:noFill/>
        </p:spPr>
        <p:txBody>
          <a:bodyPr wrap="square" rtlCol="0">
            <a:spAutoFit/>
          </a:bodyPr>
          <a:lstStyle/>
          <a:p>
            <a:r>
              <a:rPr lang="en-US" sz="1000" b="1" dirty="0" smtClean="0">
                <a:latin typeface="Arial" panose="020B0604020202020204" pitchFamily="34" charset="0"/>
                <a:cs typeface="Arial" panose="020B0604020202020204" pitchFamily="34" charset="0"/>
              </a:rPr>
              <a:t>Key: </a:t>
            </a:r>
            <a:r>
              <a:rPr lang="en-US" sz="1000" dirty="0" smtClean="0">
                <a:latin typeface="Arial" panose="020B0604020202020204" pitchFamily="34" charset="0"/>
                <a:cs typeface="Arial" panose="020B0604020202020204" pitchFamily="34" charset="0"/>
              </a:rPr>
              <a:t>NHOPI = Native Hawaiian or Other Pacific Islander; AI/AN = American Indian or Alaska Native.</a:t>
            </a:r>
          </a:p>
          <a:p>
            <a:r>
              <a:rPr lang="en-US" sz="1000" b="1" dirty="0" smtClean="0">
                <a:latin typeface="Arial" panose="020B0604020202020204" pitchFamily="34" charset="0"/>
                <a:cs typeface="Arial" panose="020B0604020202020204" pitchFamily="34" charset="0"/>
              </a:rPr>
              <a:t>Source: </a:t>
            </a:r>
            <a:r>
              <a:rPr lang="en-US" sz="1000" dirty="0" smtClean="0">
                <a:latin typeface="Arial" panose="020B0604020202020204" pitchFamily="34" charset="0"/>
                <a:cs typeface="Arial" panose="020B0604020202020204" pitchFamily="34" charset="0"/>
              </a:rPr>
              <a:t>Centers for Medicare &amp; Medicaid Services, Outcome and Assessment Information Set, 2010-2012.  </a:t>
            </a:r>
            <a:endParaRPr lang="en-US" sz="1000" dirty="0" smtClean="0">
              <a:solidFill>
                <a:srgbClr val="FF0000"/>
              </a:solidFill>
              <a:latin typeface="Arial" panose="020B0604020202020204" pitchFamily="34" charset="0"/>
              <a:cs typeface="Arial" panose="020B0604020202020204" pitchFamily="34" charset="0"/>
            </a:endParaRPr>
          </a:p>
          <a:p>
            <a:r>
              <a:rPr lang="en-US" sz="1000" b="1" dirty="0" smtClean="0">
                <a:latin typeface="Arial" panose="020B0604020202020204" pitchFamily="34" charset="0"/>
                <a:cs typeface="Arial" panose="020B0604020202020204" pitchFamily="34" charset="0"/>
              </a:rPr>
              <a:t>Denominator: </a:t>
            </a:r>
            <a:r>
              <a:rPr lang="en-US" sz="1000" dirty="0" smtClean="0">
                <a:latin typeface="Arial" panose="020B0604020202020204" pitchFamily="34" charset="0"/>
                <a:cs typeface="Arial" panose="020B0604020202020204" pitchFamily="34" charset="0"/>
              </a:rPr>
              <a:t>Number of home health episodes during the measurement period in which the patient had a surgical wound and the episode ended with the patient discharged from home health care.</a:t>
            </a:r>
          </a:p>
          <a:p>
            <a:r>
              <a:rPr lang="en-US" sz="1000" b="1" dirty="0" smtClean="0">
                <a:latin typeface="Arial" panose="020B0604020202020204" pitchFamily="34" charset="0"/>
                <a:cs typeface="Arial" panose="020B0604020202020204" pitchFamily="34" charset="0"/>
              </a:rPr>
              <a:t>Note: </a:t>
            </a:r>
            <a:r>
              <a:rPr lang="en-US" sz="1000" dirty="0" smtClean="0">
                <a:latin typeface="Arial" panose="020B0604020202020204" pitchFamily="34" charset="0"/>
                <a:cs typeface="Arial" panose="020B0604020202020204" pitchFamily="34" charset="0"/>
              </a:rPr>
              <a:t>In 2011, the top 5 State achievable benchmark was 91.3 percent. The States that contributed to the benchmark were Alabama, Mississippi, Nevada, Oklahoma, and South Carolina. White, Black, and Asian are non-Hispanic. Hispanic includes all races.</a:t>
            </a:r>
            <a:endParaRPr lang="en-US" sz="1000" dirty="0" smtClean="0">
              <a:solidFill>
                <a:srgbClr val="FF0000"/>
              </a:solidFill>
              <a:latin typeface="Arial" panose="020B0604020202020204" pitchFamily="34" charset="0"/>
              <a:cs typeface="Arial" panose="020B0604020202020204" pitchFamily="34" charset="0"/>
            </a:endParaRPr>
          </a:p>
          <a:p>
            <a:endParaRPr lang="en-US" sz="1000" dirty="0" smtClean="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7" name="Picture 6" descr="Importance: Normal wound healing after an operation is an important marker of good care.  The home health team should regularly change wound dressing and teach the patient about wound care.&#10;Overall Rate:  In 2012, the percentage of home health patients with improvement in their surgical wounds was 88.6%.   &#10;Achievable Benchmark: Only patients age 85 and over achieved the benchmark. &#10;"/>
          <p:cNvPicPr>
            <a:picLocks noChangeAspect="1"/>
          </p:cNvPicPr>
          <p:nvPr/>
        </p:nvPicPr>
        <p:blipFill>
          <a:blip r:embed="rId3"/>
          <a:stretch>
            <a:fillRect/>
          </a:stretch>
        </p:blipFill>
        <p:spPr>
          <a:xfrm>
            <a:off x="381000" y="1546484"/>
            <a:ext cx="8432058" cy="3787515"/>
          </a:xfrm>
          <a:prstGeom prst="rect">
            <a:avLst/>
          </a:prstGeom>
        </p:spPr>
      </p:pic>
    </p:spTree>
    <p:extLst>
      <p:ext uri="{BB962C8B-B14F-4D97-AF65-F5344CB8AC3E}">
        <p14:creationId xmlns:p14="http://schemas.microsoft.com/office/powerpoint/2010/main" val="4081578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Agenda</a:t>
            </a:r>
            <a:endParaRPr lang="en-US" sz="2400" dirty="0"/>
          </a:p>
        </p:txBody>
      </p:sp>
      <p:sp>
        <p:nvSpPr>
          <p:cNvPr id="3" name="Content Placeholder 2"/>
          <p:cNvSpPr>
            <a:spLocks noGrp="1"/>
          </p:cNvSpPr>
          <p:nvPr>
            <p:ph idx="1"/>
          </p:nvPr>
        </p:nvSpPr>
        <p:spPr>
          <a:xfrm>
            <a:off x="457200" y="1476963"/>
            <a:ext cx="8229600" cy="4390437"/>
          </a:xfrm>
        </p:spPr>
        <p:txBody>
          <a:bodyPr>
            <a:normAutofit fontScale="40000" lnSpcReduction="20000"/>
          </a:bodyPr>
          <a:lstStyle/>
          <a:p>
            <a:r>
              <a:rPr lang="en-US" sz="3800" b="1" dirty="0" smtClean="0">
                <a:latin typeface="Helvetica" pitchFamily="34" charset="0"/>
                <a:cs typeface="Helvetica" pitchFamily="34" charset="0"/>
              </a:rPr>
              <a:t>Importance of the National Quality Strategy</a:t>
            </a:r>
            <a:endParaRPr lang="en-US" sz="3800" dirty="0" smtClean="0">
              <a:latin typeface="Helvetica" pitchFamily="34" charset="0"/>
              <a:cs typeface="Helvetica" pitchFamily="34" charset="0"/>
            </a:endParaRPr>
          </a:p>
          <a:p>
            <a:pPr marL="339725" indent="0">
              <a:spcBef>
                <a:spcPts val="0"/>
              </a:spcBef>
              <a:spcAft>
                <a:spcPts val="1200"/>
              </a:spcAft>
              <a:buNone/>
            </a:pPr>
            <a:r>
              <a:rPr lang="en-US" sz="3800" dirty="0" smtClean="0">
                <a:latin typeface="Helvetica" pitchFamily="34" charset="0"/>
                <a:cs typeface="Helvetica" pitchFamily="34" charset="0"/>
              </a:rPr>
              <a:t>	Nancy Wilson, Executive Lead, National Quality Strategy</a:t>
            </a:r>
          </a:p>
          <a:p>
            <a:pPr>
              <a:lnSpc>
                <a:spcPct val="120000"/>
              </a:lnSpc>
              <a:spcBef>
                <a:spcPts val="0"/>
              </a:spcBef>
            </a:pPr>
            <a:r>
              <a:rPr lang="en-US" sz="3800" b="1" dirty="0" smtClean="0">
                <a:latin typeface="Helvetica" pitchFamily="34" charset="0"/>
                <a:cs typeface="Helvetica" pitchFamily="34" charset="0"/>
              </a:rPr>
              <a:t>Background on the Revised Quality and Disparities Report</a:t>
            </a:r>
          </a:p>
          <a:p>
            <a:pPr marL="0" indent="0">
              <a:lnSpc>
                <a:spcPct val="110000"/>
              </a:lnSpc>
              <a:spcBef>
                <a:spcPts val="0"/>
              </a:spcBef>
              <a:spcAft>
                <a:spcPts val="0"/>
              </a:spcAft>
              <a:buNone/>
            </a:pPr>
            <a:r>
              <a:rPr lang="en-US" sz="3800" dirty="0" smtClean="0">
                <a:latin typeface="Helvetica" pitchFamily="34" charset="0"/>
                <a:cs typeface="Helvetica" pitchFamily="34" charset="0"/>
              </a:rPr>
              <a:t>     	Ernest Moy, Medical Officer, Center for Quality Improvement and Patient Safety, AHRQ</a:t>
            </a:r>
          </a:p>
          <a:p>
            <a:pPr indent="0">
              <a:lnSpc>
                <a:spcPct val="120000"/>
              </a:lnSpc>
              <a:spcBef>
                <a:spcPts val="0"/>
              </a:spcBef>
              <a:spcAft>
                <a:spcPts val="0"/>
              </a:spcAft>
              <a:buNone/>
            </a:pPr>
            <a:endParaRPr lang="en-US" sz="3800"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Highlights of the 2014 Quality and Disparities Report</a:t>
            </a:r>
          </a:p>
          <a:p>
            <a:pPr indent="0">
              <a:spcBef>
                <a:spcPts val="0"/>
              </a:spcBef>
              <a:buNone/>
            </a:pPr>
            <a:r>
              <a:rPr lang="en-US" sz="3800" dirty="0" smtClean="0">
                <a:latin typeface="Helvetica" pitchFamily="34" charset="0"/>
                <a:cs typeface="Helvetica" pitchFamily="34" charset="0"/>
              </a:rPr>
              <a:t>	</a:t>
            </a:r>
            <a:r>
              <a:rPr lang="en-US" sz="3800" dirty="0">
                <a:latin typeface="Helvetica" pitchFamily="34" charset="0"/>
                <a:cs typeface="Helvetica" pitchFamily="34" charset="0"/>
              </a:rPr>
              <a:t>Ernest Moy, Medical Officer, Center for Quality Improvement and Patient </a:t>
            </a:r>
            <a:r>
              <a:rPr lang="en-US" sz="3800" dirty="0" smtClean="0">
                <a:latin typeface="Helvetica" pitchFamily="34" charset="0"/>
                <a:cs typeface="Helvetica" pitchFamily="34" charset="0"/>
              </a:rPr>
              <a:t>Safety, AHRQ</a:t>
            </a:r>
            <a:br>
              <a:rPr lang="en-US" sz="3800" dirty="0" smtClean="0">
                <a:latin typeface="Helvetica" pitchFamily="34" charset="0"/>
                <a:cs typeface="Helvetica" pitchFamily="34" charset="0"/>
              </a:rPr>
            </a:br>
            <a:endParaRPr lang="en-US" sz="3800"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Spotlight: The Importance of Patient Safety</a:t>
            </a:r>
            <a:endParaRPr lang="en-US" sz="3800" b="1" dirty="0">
              <a:latin typeface="Helvetica" pitchFamily="34" charset="0"/>
              <a:cs typeface="Helvetica" pitchFamily="34" charset="0"/>
            </a:endParaRPr>
          </a:p>
          <a:p>
            <a:pPr marL="514350" indent="-171450">
              <a:spcBef>
                <a:spcPts val="0"/>
              </a:spcBef>
              <a:buNone/>
            </a:pPr>
            <a:r>
              <a:rPr lang="en-US" sz="3800" dirty="0" smtClean="0">
                <a:latin typeface="Helvetica" pitchFamily="34" charset="0"/>
                <a:cs typeface="Helvetica" pitchFamily="34" charset="0"/>
              </a:rPr>
              <a:t> </a:t>
            </a:r>
            <a:r>
              <a:rPr lang="en-US" sz="3800" dirty="0">
                <a:latin typeface="Helvetica" pitchFamily="34" charset="0"/>
                <a:cs typeface="Helvetica" pitchFamily="34" charset="0"/>
              </a:rPr>
              <a:t>Nancy </a:t>
            </a:r>
            <a:r>
              <a:rPr lang="en-US" sz="3800" dirty="0" smtClean="0">
                <a:latin typeface="Helvetica" pitchFamily="34" charset="0"/>
                <a:cs typeface="Helvetica" pitchFamily="34" charset="0"/>
              </a:rPr>
              <a:t>Wilson, </a:t>
            </a:r>
            <a:r>
              <a:rPr lang="en-US" sz="3800" dirty="0">
                <a:latin typeface="Helvetica" pitchFamily="34" charset="0"/>
                <a:cs typeface="Helvetica" pitchFamily="34" charset="0"/>
              </a:rPr>
              <a:t>Executive </a:t>
            </a:r>
            <a:r>
              <a:rPr lang="en-US" sz="3800" dirty="0" smtClean="0">
                <a:latin typeface="Helvetica" pitchFamily="34" charset="0"/>
                <a:cs typeface="Helvetica" pitchFamily="34" charset="0"/>
              </a:rPr>
              <a:t>Lead, </a:t>
            </a:r>
            <a:r>
              <a:rPr lang="en-US" sz="3800" dirty="0">
                <a:latin typeface="Helvetica" pitchFamily="34" charset="0"/>
                <a:cs typeface="Helvetica" pitchFamily="34" charset="0"/>
              </a:rPr>
              <a:t>National Quality </a:t>
            </a:r>
            <a:r>
              <a:rPr lang="en-US" sz="3800" dirty="0" smtClean="0">
                <a:latin typeface="Helvetica" pitchFamily="34" charset="0"/>
                <a:cs typeface="Helvetica" pitchFamily="34" charset="0"/>
              </a:rPr>
              <a:t>Strategy</a:t>
            </a:r>
          </a:p>
          <a:p>
            <a:pPr marL="514350" indent="-171450">
              <a:spcBef>
                <a:spcPts val="0"/>
              </a:spcBef>
              <a:buNone/>
            </a:pPr>
            <a:r>
              <a:rPr lang="en-US" sz="3800" dirty="0" smtClean="0">
                <a:latin typeface="Helvetica" pitchFamily="34" charset="0"/>
                <a:cs typeface="Helvetica" pitchFamily="34" charset="0"/>
              </a:rPr>
              <a:t> Ernest </a:t>
            </a:r>
            <a:r>
              <a:rPr lang="en-US" sz="3800" dirty="0">
                <a:latin typeface="Helvetica" pitchFamily="34" charset="0"/>
                <a:cs typeface="Helvetica" pitchFamily="34" charset="0"/>
              </a:rPr>
              <a:t>Moy, Medical Officer, Center for Quality Improvement and Patient </a:t>
            </a:r>
            <a:r>
              <a:rPr lang="en-US" sz="3800" dirty="0" smtClean="0">
                <a:latin typeface="Helvetica" pitchFamily="34" charset="0"/>
                <a:cs typeface="Helvetica" pitchFamily="34" charset="0"/>
              </a:rPr>
              <a:t>Safety, AHRQ</a:t>
            </a:r>
            <a:br>
              <a:rPr lang="en-US" sz="3800" dirty="0" smtClean="0">
                <a:latin typeface="Helvetica" pitchFamily="34" charset="0"/>
                <a:cs typeface="Helvetica" pitchFamily="34" charset="0"/>
              </a:rPr>
            </a:br>
            <a:endParaRPr lang="en-US" sz="3800" b="1"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Discussion/Question and Answer</a:t>
            </a:r>
          </a:p>
          <a:p>
            <a:pPr marL="514350" indent="-171450">
              <a:spcBef>
                <a:spcPts val="0"/>
              </a:spcBef>
              <a:buNone/>
            </a:pPr>
            <a:r>
              <a:rPr lang="en-US" sz="3800" dirty="0">
                <a:latin typeface="Helvetica" pitchFamily="34" charset="0"/>
                <a:cs typeface="Helvetica" pitchFamily="34" charset="0"/>
              </a:rPr>
              <a:t> </a:t>
            </a:r>
            <a:r>
              <a:rPr lang="en-US" sz="3800" dirty="0" smtClean="0">
                <a:latin typeface="Helvetica" pitchFamily="34" charset="0"/>
                <a:cs typeface="Helvetica" pitchFamily="34" charset="0"/>
              </a:rPr>
              <a:t>Nancy </a:t>
            </a:r>
            <a:r>
              <a:rPr lang="en-US" sz="3800" dirty="0">
                <a:latin typeface="Helvetica" pitchFamily="34" charset="0"/>
                <a:cs typeface="Helvetica" pitchFamily="34" charset="0"/>
              </a:rPr>
              <a:t>Wilson, Executive Lead National Quality Strategy</a:t>
            </a:r>
          </a:p>
          <a:p>
            <a:pPr marL="514350" indent="-171450">
              <a:spcBef>
                <a:spcPts val="0"/>
              </a:spcBef>
              <a:buNone/>
            </a:pPr>
            <a:r>
              <a:rPr lang="en-US" sz="3800" dirty="0">
                <a:latin typeface="Helvetica" pitchFamily="34" charset="0"/>
                <a:cs typeface="Helvetica" pitchFamily="34" charset="0"/>
              </a:rPr>
              <a:t> Ernest Moy, Medical Officer, Center for Quality Improvement and Patient </a:t>
            </a:r>
            <a:r>
              <a:rPr lang="en-US" sz="3800" dirty="0" smtClean="0">
                <a:latin typeface="Helvetica" pitchFamily="34" charset="0"/>
                <a:cs typeface="Helvetica" pitchFamily="34" charset="0"/>
              </a:rPr>
              <a:t>Safety, AHRQ</a:t>
            </a:r>
            <a:endParaRPr lang="en-US" sz="3800" b="1" dirty="0">
              <a:latin typeface="Helvetica" pitchFamily="34" charset="0"/>
              <a:cs typeface="Helvetica" pitchFamily="34" charset="0"/>
            </a:endParaRPr>
          </a:p>
          <a:p>
            <a:pPr indent="0">
              <a:spcBef>
                <a:spcPts val="0"/>
              </a:spcBef>
              <a:buNone/>
            </a:pPr>
            <a:endParaRPr lang="en-US" dirty="0">
              <a:latin typeface="Helvetica" pitchFamily="34" charset="0"/>
              <a:cs typeface="Helvetica" pitchFamily="34" charset="0"/>
            </a:endParaRPr>
          </a:p>
        </p:txBody>
      </p:sp>
      <p:sp>
        <p:nvSpPr>
          <p:cNvPr id="7" name="Slide Number Placeholder 6"/>
          <p:cNvSpPr>
            <a:spLocks noGrp="1"/>
          </p:cNvSpPr>
          <p:nvPr>
            <p:ph type="sldNum" sz="quarter" idx="12"/>
          </p:nvPr>
        </p:nvSpPr>
        <p:spPr/>
        <p:txBody>
          <a:bodyPr/>
          <a:lstStyle/>
          <a:p>
            <a:fld id="{68EC7669-6A74-CE44-92EA-244AF84130AB}"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90234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Priorities in Action: Children’s Hospital of Pittsburgh of UPMC</a:t>
            </a:r>
            <a:endParaRPr lang="en-US" dirty="0"/>
          </a:p>
        </p:txBody>
      </p:sp>
      <p:sp>
        <p:nvSpPr>
          <p:cNvPr id="3" name="Subtitle 2"/>
          <p:cNvSpPr>
            <a:spLocks noGrp="1"/>
          </p:cNvSpPr>
          <p:nvPr>
            <p:ph type="subTitle" idx="1"/>
          </p:nvPr>
        </p:nvSpPr>
        <p:spPr/>
        <p:txBody>
          <a:bodyPr/>
          <a:lstStyle/>
          <a:p>
            <a:r>
              <a:rPr lang="en-US" dirty="0"/>
              <a:t>Nancy Wilson, B.S.N., M.D., M.P.H</a:t>
            </a:r>
            <a:r>
              <a:rPr lang="en-US" dirty="0" smtClean="0"/>
              <a:t>.</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645411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Children’s Hospital of Pittsburgh of UPMC</a:t>
            </a:r>
            <a:endParaRPr lang="en-US" sz="2400" dirty="0"/>
          </a:p>
        </p:txBody>
      </p:sp>
      <p:sp>
        <p:nvSpPr>
          <p:cNvPr id="3" name="Content Placeholder 2"/>
          <p:cNvSpPr>
            <a:spLocks noGrp="1"/>
          </p:cNvSpPr>
          <p:nvPr>
            <p:ph idx="1"/>
          </p:nvPr>
        </p:nvSpPr>
        <p:spPr/>
        <p:txBody>
          <a:bodyPr>
            <a:normAutofit fontScale="92500" lnSpcReduction="10000"/>
          </a:bodyPr>
          <a:lstStyle/>
          <a:p>
            <a:endParaRPr lang="en-US" dirty="0" smtClean="0"/>
          </a:p>
          <a:p>
            <a:endParaRPr lang="en-US" dirty="0"/>
          </a:p>
          <a:p>
            <a:endParaRPr lang="en-US" dirty="0" smtClean="0"/>
          </a:p>
          <a:p>
            <a:endParaRPr lang="en-US" dirty="0"/>
          </a:p>
          <a:p>
            <a:r>
              <a:rPr lang="en-US" dirty="0" smtClean="0"/>
              <a:t>This </a:t>
            </a:r>
            <a:r>
              <a:rPr lang="en-US" dirty="0"/>
              <a:t>month’s Priority in Action features the Children's Hospital of </a:t>
            </a:r>
            <a:r>
              <a:rPr lang="en-US" dirty="0" smtClean="0"/>
              <a:t>Pittsburgh of UPMC, </a:t>
            </a:r>
            <a:r>
              <a:rPr lang="en-US" dirty="0"/>
              <a:t>which </a:t>
            </a:r>
            <a:r>
              <a:rPr lang="en-US" dirty="0" smtClean="0"/>
              <a:t>successfully implemented an electronic health record and process improvements that enabled the hospital to provide better care for its pediatric patients</a:t>
            </a:r>
          </a:p>
          <a:p>
            <a:r>
              <a:rPr lang="en-US" dirty="0" smtClean="0"/>
              <a:t>In the six years following implementation of the EHR, the hospital’s medication safety event rate was reduced by 60 percent and serious medication errors were reduced by 92 percent</a:t>
            </a:r>
          </a:p>
          <a:p>
            <a:r>
              <a:rPr lang="en-US" dirty="0">
                <a:hlinkClick r:id="rId3"/>
              </a:rPr>
              <a:t>http://</a:t>
            </a:r>
            <a:r>
              <a:rPr lang="en-US" dirty="0" smtClean="0">
                <a:hlinkClick r:id="rId3"/>
              </a:rPr>
              <a:t>www.ahrq.gov/workingforquality/pias/chopittpia.htm</a:t>
            </a:r>
            <a:r>
              <a:rPr lang="en-US" dirty="0" smtClean="0"/>
              <a:t> </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31</a:t>
            </a:fld>
            <a:endParaRPr lang="en-US" dirty="0">
              <a:solidFill>
                <a:prstClr val="black"/>
              </a:solidFill>
            </a:endParaRPr>
          </a:p>
        </p:txBody>
      </p:sp>
      <p:pic>
        <p:nvPicPr>
          <p:cNvPr id="5" name="Picture 4" descr="Medical Icons"/>
          <p:cNvPicPr>
            <a:picLocks noChangeAspect="1"/>
          </p:cNvPicPr>
          <p:nvPr/>
        </p:nvPicPr>
        <p:blipFill>
          <a:blip r:embed="rId4"/>
          <a:stretch>
            <a:fillRect/>
          </a:stretch>
        </p:blipFill>
        <p:spPr>
          <a:xfrm>
            <a:off x="1138289" y="1414022"/>
            <a:ext cx="6867422" cy="1253949"/>
          </a:xfrm>
          <a:prstGeom prst="rect">
            <a:avLst/>
          </a:prstGeom>
        </p:spPr>
      </p:pic>
    </p:spTree>
    <p:extLst>
      <p:ext uri="{BB962C8B-B14F-4D97-AF65-F5344CB8AC3E}">
        <p14:creationId xmlns:p14="http://schemas.microsoft.com/office/powerpoint/2010/main" val="21243703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Discussion/Question and Answer</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5614659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400" b="0" dirty="0" smtClean="0">
                <a:latin typeface="Helvetica" pitchFamily="34" charset="0"/>
                <a:cs typeface="Helvetica" pitchFamily="34" charset="0"/>
              </a:rPr>
              <a:t>Questions and Answers</a:t>
            </a:r>
            <a:endParaRPr lang="en-US" sz="2400" b="0" dirty="0">
              <a:latin typeface="Helvetica" pitchFamily="34" charset="0"/>
              <a:cs typeface="Helvetica" pitchFamily="34" charset="0"/>
            </a:endParaRPr>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33</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332510" y="1512588"/>
            <a:ext cx="3586348" cy="4161837"/>
          </a:xfrm>
        </p:spPr>
        <p:txBody>
          <a:bodyPr>
            <a:normAutofit/>
          </a:bodyPr>
          <a:lstStyle/>
          <a:p>
            <a:pPr marL="0" indent="0">
              <a:buNone/>
            </a:pPr>
            <a:endParaRPr lang="en-US" dirty="0">
              <a:latin typeface="Helvetica" pitchFamily="34" charset="0"/>
              <a:cs typeface="Helvetica" pitchFamily="34" charset="0"/>
            </a:endParaRPr>
          </a:p>
          <a:p>
            <a:r>
              <a:rPr lang="en-US" dirty="0" smtClean="0">
                <a:latin typeface="Helvetica" pitchFamily="34" charset="0"/>
                <a:cs typeface="Helvetica" pitchFamily="34" charset="0"/>
              </a:rPr>
              <a:t>For users of the audio broadcast, submit questions via chat</a:t>
            </a:r>
          </a:p>
          <a:p>
            <a:endParaRPr lang="en-US" dirty="0" smtClean="0">
              <a:latin typeface="Helvetica" pitchFamily="34" charset="0"/>
              <a:cs typeface="Helvetica" pitchFamily="34" charset="0"/>
            </a:endParaRPr>
          </a:p>
          <a:p>
            <a:r>
              <a:rPr lang="en-US" dirty="0" smtClean="0">
                <a:latin typeface="Helvetica" pitchFamily="34" charset="0"/>
                <a:cs typeface="Helvetica" pitchFamily="34" charset="0"/>
              </a:rPr>
              <a:t>For those who dialed into the meeting, dial 14 to enter the question queue</a:t>
            </a:r>
          </a:p>
          <a:p>
            <a:endParaRPr lang="en-US" sz="2000" dirty="0"/>
          </a:p>
        </p:txBody>
      </p:sp>
      <p:pic>
        <p:nvPicPr>
          <p:cNvPr id="8" name="Picture 7" descr="Ready Talk Screenshot"/>
          <p:cNvPicPr>
            <a:picLocks noChangeAspect="1"/>
          </p:cNvPicPr>
          <p:nvPr/>
        </p:nvPicPr>
        <p:blipFill>
          <a:blip r:embed="rId3"/>
          <a:stretch>
            <a:fillRect/>
          </a:stretch>
        </p:blipFill>
        <p:spPr>
          <a:xfrm>
            <a:off x="3733800" y="1512588"/>
            <a:ext cx="5163760" cy="4048095"/>
          </a:xfrm>
          <a:prstGeom prst="rect">
            <a:avLst/>
          </a:prstGeom>
        </p:spPr>
      </p:pic>
    </p:spTree>
    <p:extLst>
      <p:ext uri="{BB962C8B-B14F-4D97-AF65-F5344CB8AC3E}">
        <p14:creationId xmlns:p14="http://schemas.microsoft.com/office/powerpoint/2010/main" val="6115496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154290"/>
            <a:ext cx="8229600" cy="4484510"/>
          </a:xfrm>
        </p:spPr>
        <p:txBody>
          <a:bodyPr>
            <a:normAutofit fontScale="77500" lnSpcReduction="20000"/>
          </a:bodyPr>
          <a:lstStyle/>
          <a:p>
            <a:pPr marL="0" indent="0" algn="ctr">
              <a:buNone/>
            </a:pPr>
            <a:r>
              <a:rPr lang="en-US" sz="3600" b="1" dirty="0" smtClean="0">
                <a:solidFill>
                  <a:srgbClr val="3B7B38"/>
                </a:solidFill>
                <a:latin typeface="Helvetica" pitchFamily="34" charset="0"/>
                <a:cs typeface="Helvetica" pitchFamily="34" charset="0"/>
              </a:rPr>
              <a:t>Thanks for attending today’s event</a:t>
            </a:r>
          </a:p>
          <a:p>
            <a:pPr marL="0" indent="0" algn="ctr">
              <a:buNone/>
            </a:pPr>
            <a:r>
              <a:rPr lang="en-US" sz="2600" dirty="0" smtClean="0">
                <a:latin typeface="Helvetica" pitchFamily="34" charset="0"/>
                <a:cs typeface="Helvetica" pitchFamily="34" charset="0"/>
              </a:rPr>
              <a:t>The presentation archive will be available on </a:t>
            </a:r>
          </a:p>
          <a:p>
            <a:pPr marL="0" indent="0" algn="ctr">
              <a:buNone/>
            </a:pPr>
            <a:r>
              <a:rPr lang="en-US" sz="2600" dirty="0" smtClean="0">
                <a:latin typeface="Helvetica" pitchFamily="34" charset="0"/>
                <a:cs typeface="Helvetica" pitchFamily="34" charset="0"/>
                <a:hlinkClick r:id="rId3"/>
              </a:rPr>
              <a:t>www.ahrq.gov/workingforquality</a:t>
            </a:r>
            <a:r>
              <a:rPr lang="en-US" sz="2600" dirty="0" smtClean="0">
                <a:latin typeface="Helvetica" pitchFamily="34" charset="0"/>
                <a:cs typeface="Helvetica" pitchFamily="34" charset="0"/>
              </a:rPr>
              <a:t> </a:t>
            </a:r>
          </a:p>
          <a:p>
            <a:pPr marL="0" indent="0" algn="ctr">
              <a:buNone/>
            </a:pPr>
            <a:endParaRPr lang="en-US" sz="2600" dirty="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To view the 2014 Quality and Disparities Report, visit </a:t>
            </a:r>
            <a:r>
              <a:rPr lang="en-US" sz="2600" dirty="0" smtClean="0">
                <a:latin typeface="Helvetica" pitchFamily="34" charset="0"/>
                <a:cs typeface="Helvetica" pitchFamily="34" charset="0"/>
                <a:hlinkClick r:id="rId4"/>
              </a:rPr>
              <a:t>http</a:t>
            </a:r>
            <a:r>
              <a:rPr lang="en-US" sz="2600" dirty="0">
                <a:latin typeface="Helvetica" pitchFamily="34" charset="0"/>
                <a:cs typeface="Helvetica" pitchFamily="34" charset="0"/>
                <a:hlinkClick r:id="rId4"/>
              </a:rPr>
              <a:t>://nhqrnet.ahrq.gov/inhqrdr</a:t>
            </a:r>
            <a:r>
              <a:rPr lang="en-US" sz="2600" dirty="0" smtClean="0">
                <a:latin typeface="Helvetica" pitchFamily="34" charset="0"/>
                <a:cs typeface="Helvetica" pitchFamily="34" charset="0"/>
                <a:hlinkClick r:id="rId4"/>
              </a:rPr>
              <a:t>/</a:t>
            </a:r>
            <a:r>
              <a:rPr lang="en-US" sz="2600" dirty="0" smtClean="0">
                <a:latin typeface="Helvetica" pitchFamily="34" charset="0"/>
                <a:cs typeface="Helvetica" pitchFamily="34" charset="0"/>
              </a:rPr>
              <a:t> </a:t>
            </a:r>
          </a:p>
          <a:p>
            <a:pPr marL="0" indent="0" algn="ctr">
              <a:buNone/>
            </a:pPr>
            <a:endParaRPr lang="en-US" sz="2600" dirty="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For questions or high resolution graphics, please email </a:t>
            </a:r>
            <a:r>
              <a:rPr lang="en-US" sz="2600" dirty="0" smtClean="0">
                <a:latin typeface="Helvetica" pitchFamily="34" charset="0"/>
                <a:cs typeface="Helvetica" pitchFamily="34" charset="0"/>
                <a:hlinkClick r:id="rId5"/>
              </a:rPr>
              <a:t>NQStrategy@ahrq.hhs.gov</a:t>
            </a:r>
            <a:endParaRPr lang="en-US" sz="2600" dirty="0">
              <a:latin typeface="Helvetica" pitchFamily="34" charset="0"/>
              <a:cs typeface="Helvetica" pitchFamily="34" charset="0"/>
            </a:endParaRPr>
          </a:p>
          <a:p>
            <a:pPr marL="0" indent="0" algn="ctr">
              <a:buNone/>
            </a:pPr>
            <a:endParaRPr lang="en-US" sz="2600" dirty="0" smtClean="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For the new NQS Stakeholder Toolkit</a:t>
            </a:r>
            <a:r>
              <a:rPr lang="en-US" sz="2600" dirty="0">
                <a:latin typeface="Helvetica" pitchFamily="34" charset="0"/>
                <a:cs typeface="Helvetica" pitchFamily="34" charset="0"/>
              </a:rPr>
              <a:t>, visit: </a:t>
            </a:r>
            <a:r>
              <a:rPr lang="en-US" sz="2600" dirty="0">
                <a:latin typeface="Helvetica" pitchFamily="34" charset="0"/>
                <a:cs typeface="Helvetica" pitchFamily="34" charset="0"/>
                <a:hlinkClick r:id="rId6"/>
              </a:rPr>
              <a:t>http://</a:t>
            </a:r>
            <a:r>
              <a:rPr lang="en-US" sz="2600" dirty="0" smtClean="0">
                <a:latin typeface="Helvetica" pitchFamily="34" charset="0"/>
                <a:cs typeface="Helvetica" pitchFamily="34" charset="0"/>
                <a:hlinkClick r:id="rId6"/>
              </a:rPr>
              <a:t>www.ahrq.gov/workingforquality/nqs/nqstoolkit.pdf</a:t>
            </a:r>
            <a:endParaRPr lang="en-US" sz="2600" dirty="0" smtClean="0">
              <a:latin typeface="Helvetica" pitchFamily="34" charset="0"/>
              <a:cs typeface="Helvetica" pitchFamily="34" charset="0"/>
            </a:endParaRPr>
          </a:p>
          <a:p>
            <a:pPr marL="0" indent="0" algn="ctr">
              <a:buNone/>
            </a:pPr>
            <a:endParaRPr lang="en-US" sz="2600" dirty="0">
              <a:latin typeface="Helvetica" pitchFamily="34" charset="0"/>
              <a:cs typeface="Helvetica"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pPr/>
              <a:t>34</a:t>
            </a:fld>
            <a:endParaRPr lang="en-US" dirty="0"/>
          </a:p>
        </p:txBody>
      </p:sp>
    </p:spTree>
    <p:extLst>
      <p:ext uri="{BB962C8B-B14F-4D97-AF65-F5344CB8AC3E}">
        <p14:creationId xmlns:p14="http://schemas.microsoft.com/office/powerpoint/2010/main" val="11866363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r>
              <a:rPr lang="en-US" dirty="0" smtClean="0">
                <a:latin typeface="Helvetica" pitchFamily="34" charset="0"/>
                <a:cs typeface="Helvetica" pitchFamily="34" charset="0"/>
              </a:rPr>
              <a:t>Importance of the National Quality Strategy</a:t>
            </a:r>
            <a:endParaRPr lang="en-US" dirty="0">
              <a:latin typeface="Helvetica" pitchFamily="34" charset="0"/>
              <a:cs typeface="Helvetica" pitchFamily="34" charset="0"/>
            </a:endParaRPr>
          </a:p>
        </p:txBody>
      </p:sp>
      <p:sp>
        <p:nvSpPr>
          <p:cNvPr id="6" name="Subtitle 5"/>
          <p:cNvSpPr>
            <a:spLocks noGrp="1"/>
          </p:cNvSpPr>
          <p:nvPr>
            <p:ph type="subTitle" idx="1"/>
          </p:nvPr>
        </p:nvSpPr>
        <p:spPr/>
        <p:txBody>
          <a:bodyPr/>
          <a:lstStyle/>
          <a:p>
            <a:r>
              <a:rPr lang="en-US" dirty="0"/>
              <a:t>Nancy Wilson, </a:t>
            </a:r>
            <a:r>
              <a:rPr lang="en-US" dirty="0" smtClean="0"/>
              <a:t>B.S.N., M.D., M.P.H.</a:t>
            </a:r>
            <a:endParaRPr lang="en-US" dirty="0"/>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124585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quot;&quot;"/>
          <p:cNvPicPr>
            <a:picLocks noChangeAspect="1" noChangeArrowheads="1"/>
          </p:cNvPicPr>
          <p:nvPr/>
        </p:nvPicPr>
        <p:blipFill rotWithShape="1">
          <a:blip r:embed="rId3" cstate="print"/>
          <a:srcRect b="4246"/>
          <a:stretch/>
        </p:blipFill>
        <p:spPr bwMode="auto">
          <a:xfrm>
            <a:off x="855663" y="1276550"/>
            <a:ext cx="7507287" cy="4554234"/>
          </a:xfrm>
          <a:prstGeom prst="rect">
            <a:avLst/>
          </a:prstGeom>
          <a:noFill/>
          <a:ln w="9525">
            <a:noFill/>
            <a:miter lim="800000"/>
            <a:headEnd/>
            <a:tailEnd/>
          </a:ln>
          <a:effectLst/>
        </p:spPr>
      </p:pic>
      <p:sp>
        <p:nvSpPr>
          <p:cNvPr id="3" name="Title 2"/>
          <p:cNvSpPr>
            <a:spLocks noGrp="1"/>
          </p:cNvSpPr>
          <p:nvPr>
            <p:ph type="title"/>
          </p:nvPr>
        </p:nvSpPr>
        <p:spPr>
          <a:xfrm>
            <a:off x="457200" y="506388"/>
            <a:ext cx="8229600" cy="661416"/>
          </a:xfrm>
        </p:spPr>
        <p:txBody>
          <a:bodyPr>
            <a:normAutofit/>
          </a:bodyPr>
          <a:lstStyle/>
          <a:p>
            <a:r>
              <a:rPr lang="en-US" sz="2400" dirty="0" smtClean="0"/>
              <a:t>Background on the National Quality Strategy</a:t>
            </a:r>
            <a:endParaRPr lang="en-US" sz="2400" dirty="0"/>
          </a:p>
        </p:txBody>
      </p:sp>
      <p:sp>
        <p:nvSpPr>
          <p:cNvPr id="26628" name="Content Placeholder 2"/>
          <p:cNvSpPr>
            <a:spLocks noGrp="1"/>
          </p:cNvSpPr>
          <p:nvPr>
            <p:ph idx="1"/>
          </p:nvPr>
        </p:nvSpPr>
        <p:spPr>
          <a:xfrm>
            <a:off x="457200" y="1404319"/>
            <a:ext cx="8229600" cy="4211456"/>
          </a:xfrm>
        </p:spPr>
        <p:txBody>
          <a:bodyPr>
            <a:noAutofit/>
          </a:bodyPr>
          <a:lstStyle/>
          <a:p>
            <a:pPr eaLnBrk="1" hangingPunct="1">
              <a:spcBef>
                <a:spcPts val="600"/>
              </a:spcBef>
            </a:pPr>
            <a:r>
              <a:rPr lang="en-US" dirty="0" smtClean="0">
                <a:latin typeface="Helvetica" pitchFamily="34" charset="0"/>
                <a:cs typeface="Helvetica" pitchFamily="34" charset="0"/>
              </a:rPr>
              <a:t>Established by the Affordable Care Act to </a:t>
            </a:r>
            <a:r>
              <a:rPr lang="en-US" b="1" dirty="0" smtClean="0">
                <a:latin typeface="Helvetica" pitchFamily="34" charset="0"/>
                <a:cs typeface="Helvetica" pitchFamily="34" charset="0"/>
              </a:rPr>
              <a:t>improve the delivery of health care services, patient health outcomes, and population health</a:t>
            </a:r>
            <a:endParaRPr lang="en-US" dirty="0" smtClean="0">
              <a:latin typeface="Helvetica" pitchFamily="34" charset="0"/>
              <a:cs typeface="Helvetica" pitchFamily="34" charset="0"/>
            </a:endParaRPr>
          </a:p>
          <a:p>
            <a:pPr eaLnBrk="1" hangingPunct="1">
              <a:spcBef>
                <a:spcPts val="1200"/>
              </a:spcBef>
            </a:pPr>
            <a:r>
              <a:rPr lang="en-US" dirty="0" smtClean="0">
                <a:latin typeface="Helvetica" pitchFamily="34" charset="0"/>
                <a:cs typeface="Helvetica" pitchFamily="34" charset="0"/>
              </a:rPr>
              <a:t>The Strategy was first published in 2011 and serves as a </a:t>
            </a:r>
            <a:r>
              <a:rPr lang="en-US" b="1" dirty="0" smtClean="0">
                <a:latin typeface="Helvetica" pitchFamily="34" charset="0"/>
                <a:cs typeface="Helvetica" pitchFamily="34" charset="0"/>
              </a:rPr>
              <a:t>nationwide</a:t>
            </a:r>
            <a:r>
              <a:rPr lang="en-US" dirty="0" smtClean="0">
                <a:latin typeface="Helvetica" pitchFamily="34" charset="0"/>
                <a:cs typeface="Helvetica" pitchFamily="34" charset="0"/>
              </a:rPr>
              <a:t> </a:t>
            </a:r>
            <a:r>
              <a:rPr lang="en-US" b="1" dirty="0" smtClean="0">
                <a:latin typeface="Helvetica" pitchFamily="34" charset="0"/>
                <a:cs typeface="Helvetica" pitchFamily="34" charset="0"/>
              </a:rPr>
              <a:t>effort</a:t>
            </a:r>
            <a:r>
              <a:rPr lang="en-US" dirty="0" smtClean="0">
                <a:latin typeface="Helvetica" pitchFamily="34" charset="0"/>
                <a:cs typeface="Helvetica" pitchFamily="34" charset="0"/>
              </a:rPr>
              <a:t> to improve health and health care across America</a:t>
            </a:r>
          </a:p>
          <a:p>
            <a:pPr eaLnBrk="1" hangingPunct="1">
              <a:spcBef>
                <a:spcPts val="1200"/>
              </a:spcBef>
            </a:pPr>
            <a:r>
              <a:rPr lang="en-US" dirty="0" smtClean="0">
                <a:latin typeface="Helvetica" pitchFamily="34" charset="0"/>
                <a:cs typeface="Helvetica" pitchFamily="34" charset="0"/>
              </a:rPr>
              <a:t>The Strategy was iteratively designed by public and private stakeholders, and provides an opportunity to </a:t>
            </a:r>
            <a:r>
              <a:rPr lang="en-US" b="1" dirty="0" smtClean="0">
                <a:latin typeface="Helvetica" pitchFamily="34" charset="0"/>
                <a:cs typeface="Helvetica" pitchFamily="34" charset="0"/>
              </a:rPr>
              <a:t>align quality </a:t>
            </a:r>
            <a:r>
              <a:rPr lang="en-US" b="1" dirty="0">
                <a:latin typeface="Helvetica" pitchFamily="34" charset="0"/>
                <a:cs typeface="Helvetica" pitchFamily="34" charset="0"/>
              </a:rPr>
              <a:t>measures and quality improvement </a:t>
            </a:r>
            <a:r>
              <a:rPr lang="en-US" b="1" dirty="0" smtClean="0">
                <a:latin typeface="Helvetica" pitchFamily="34" charset="0"/>
                <a:cs typeface="Helvetica" pitchFamily="34" charset="0"/>
              </a:rPr>
              <a:t>activities</a:t>
            </a:r>
          </a:p>
          <a:p>
            <a:r>
              <a:rPr lang="en-US" dirty="0"/>
              <a:t>Now in its 4</a:t>
            </a:r>
            <a:r>
              <a:rPr lang="en-US" baseline="30000" dirty="0"/>
              <a:t>th</a:t>
            </a:r>
            <a:r>
              <a:rPr lang="en-US" dirty="0"/>
              <a:t> year, public and private organizations of all sizes have adopted the National Quality Strategy to drive health </a:t>
            </a:r>
            <a:r>
              <a:rPr lang="en-US" dirty="0" smtClean="0"/>
              <a:t>improvement</a:t>
            </a:r>
            <a:endParaRPr lang="en-US" b="1" dirty="0" smtClean="0">
              <a:latin typeface="Helvetica" pitchFamily="34" charset="0"/>
              <a:cs typeface="Helvetica" pitchFamily="34" charset="0"/>
            </a:endParaRPr>
          </a:p>
          <a:p>
            <a:pPr marL="0" indent="0" eaLnBrk="1" hangingPunct="1">
              <a:spcBef>
                <a:spcPts val="1200"/>
              </a:spcBef>
              <a:buNone/>
            </a:pPr>
            <a:endParaRPr lang="en-US" dirty="0" smtClean="0">
              <a:latin typeface="Helvetica" pitchFamily="34" charset="0"/>
              <a:cs typeface="Helvetica" pitchFamily="34" charset="0"/>
            </a:endParaRPr>
          </a:p>
          <a:p>
            <a:pPr marL="0" indent="0">
              <a:buNone/>
            </a:pPr>
            <a:r>
              <a:rPr lang="en-US" dirty="0" smtClean="0">
                <a:latin typeface="Helvetica" pitchFamily="34" charset="0"/>
                <a:cs typeface="Helvetica" pitchFamily="34" charset="0"/>
              </a:rPr>
              <a:t> </a:t>
            </a:r>
          </a:p>
        </p:txBody>
      </p:sp>
      <p:sp>
        <p:nvSpPr>
          <p:cNvPr id="5" name="Slide Number Placeholder 4"/>
          <p:cNvSpPr>
            <a:spLocks noGrp="1"/>
          </p:cNvSpPr>
          <p:nvPr>
            <p:ph type="sldNum" sz="quarter" idx="12"/>
          </p:nvPr>
        </p:nvSpPr>
        <p:spPr/>
        <p:txBody>
          <a:bodyPr/>
          <a:lstStyle/>
          <a:p>
            <a:fld id="{68EC7669-6A74-CE44-92EA-244AF84130A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072315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HHS Delivery System Reform Goals </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latin typeface="Helvetica" pitchFamily="34" charset="0"/>
                <a:cs typeface="Helvetica" pitchFamily="34" charset="0"/>
              </a:rPr>
              <a:pPr/>
              <a:t>6</a:t>
            </a:fld>
            <a:endParaRPr lang="en-US" dirty="0">
              <a:solidFill>
                <a:prstClr val="black"/>
              </a:solidFill>
              <a:latin typeface="Helvetica" pitchFamily="34" charset="0"/>
              <a:cs typeface="Helvetica" pitchFamily="34" charset="0"/>
            </a:endParaRPr>
          </a:p>
        </p:txBody>
      </p:sp>
      <p:pic>
        <p:nvPicPr>
          <p:cNvPr id="16" name="Content Placeholder 15" descr="Graphs shows Alternate Payment models and FFS Linked to quality growing for All Medicare FFS.&#10;HHS has set delivery system reform goals to set 30 percent of all Medicare payments to be alternative payment models, such as accountable care organizations, bundled payments, and patient centered medical homes by 2016 and 50 percent by 2018."/>
          <p:cNvPicPr>
            <a:picLocks noGrp="1" noChangeAspect="1"/>
          </p:cNvPicPr>
          <p:nvPr>
            <p:ph idx="1"/>
          </p:nvPr>
        </p:nvPicPr>
        <p:blipFill>
          <a:blip r:embed="rId3"/>
          <a:stretch>
            <a:fillRect/>
          </a:stretch>
        </p:blipFill>
        <p:spPr>
          <a:xfrm>
            <a:off x="1068546" y="1592346"/>
            <a:ext cx="7006907" cy="3959225"/>
          </a:xfrm>
          <a:prstGeom prst="rect">
            <a:avLst/>
          </a:prstGeom>
        </p:spPr>
      </p:pic>
      <p:sp>
        <p:nvSpPr>
          <p:cNvPr id="17" name="TextBox 16"/>
          <p:cNvSpPr txBox="1"/>
          <p:nvPr/>
        </p:nvSpPr>
        <p:spPr>
          <a:xfrm>
            <a:off x="2286000" y="5848518"/>
            <a:ext cx="5943600" cy="1015663"/>
          </a:xfrm>
          <a:prstGeom prst="rect">
            <a:avLst/>
          </a:prstGeom>
          <a:noFill/>
        </p:spPr>
        <p:txBody>
          <a:bodyPr wrap="square" rtlCol="0">
            <a:spAutoFit/>
          </a:bodyPr>
          <a:lstStyle/>
          <a:p>
            <a:r>
              <a:rPr lang="en-US" sz="1400" dirty="0">
                <a:solidFill>
                  <a:prstClr val="black"/>
                </a:solidFill>
              </a:rPr>
              <a:t>Press, Matthew. “CMS Innovation and Health Care Delivery System Reform.”  April 2015. Available from </a:t>
            </a:r>
            <a:r>
              <a:rPr lang="en-US" sz="1400" u="sng" dirty="0">
                <a:solidFill>
                  <a:prstClr val="black"/>
                </a:solidFill>
                <a:hlinkClick r:id="rId4"/>
              </a:rPr>
              <a:t>http://www.allhealth.org/briefingmaterials/1-PRESSPRESENTATION_J9.PDF</a:t>
            </a:r>
            <a:r>
              <a:rPr lang="en-US" sz="1400" dirty="0">
                <a:solidFill>
                  <a:prstClr val="black"/>
                </a:solidFill>
              </a:rPr>
              <a:t>. </a:t>
            </a:r>
          </a:p>
          <a:p>
            <a:endParaRPr lang="en-US" dirty="0">
              <a:solidFill>
                <a:prstClr val="black"/>
              </a:solidFill>
            </a:endParaRPr>
          </a:p>
        </p:txBody>
      </p:sp>
    </p:spTree>
    <p:extLst>
      <p:ext uri="{BB962C8B-B14F-4D97-AF65-F5344CB8AC3E}">
        <p14:creationId xmlns:p14="http://schemas.microsoft.com/office/powerpoint/2010/main" val="3428801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quot;&quot;"/>
          <p:cNvPicPr>
            <a:picLocks noChangeAspect="1" noChangeArrowheads="1"/>
          </p:cNvPicPr>
          <p:nvPr/>
        </p:nvPicPr>
        <p:blipFill rotWithShape="1">
          <a:blip r:embed="rId3" cstate="print"/>
          <a:srcRect b="4246"/>
          <a:stretch/>
        </p:blipFill>
        <p:spPr bwMode="auto">
          <a:xfrm>
            <a:off x="855663" y="1276550"/>
            <a:ext cx="7507287" cy="4554234"/>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fld id="{68EC7669-6A74-CE44-92EA-244AF84130AB}" type="slidenum">
              <a:rPr lang="en-US" smtClean="0">
                <a:solidFill>
                  <a:prstClr val="black"/>
                </a:solidFill>
              </a:rPr>
              <a:pPr/>
              <a:t>7</a:t>
            </a:fld>
            <a:endParaRPr lang="en-US" dirty="0">
              <a:solidFill>
                <a:prstClr val="black"/>
              </a:solidFill>
            </a:endParaRPr>
          </a:p>
        </p:txBody>
      </p:sp>
      <p:sp>
        <p:nvSpPr>
          <p:cNvPr id="2" name="Title 1"/>
          <p:cNvSpPr>
            <a:spLocks noGrp="1"/>
          </p:cNvSpPr>
          <p:nvPr>
            <p:ph type="title"/>
          </p:nvPr>
        </p:nvSpPr>
        <p:spPr/>
        <p:txBody>
          <a:bodyPr/>
          <a:lstStyle/>
          <a:p>
            <a:r>
              <a:rPr lang="en-US" dirty="0" smtClean="0"/>
              <a:t>HHS Delivery System Reform Goals </a:t>
            </a:r>
            <a:endParaRPr lang="en-US" dirty="0"/>
          </a:p>
        </p:txBody>
      </p:sp>
      <p:sp>
        <p:nvSpPr>
          <p:cNvPr id="9" name="Content Placeholder 2"/>
          <p:cNvSpPr>
            <a:spLocks noGrp="1"/>
          </p:cNvSpPr>
          <p:nvPr>
            <p:ph idx="1"/>
          </p:nvPr>
        </p:nvSpPr>
        <p:spPr>
          <a:xfrm>
            <a:off x="1408113" y="1620734"/>
            <a:ext cx="7353300" cy="4210050"/>
          </a:xfrm>
        </p:spPr>
        <p:txBody>
          <a:bodyPr/>
          <a:lstStyle/>
          <a:p>
            <a:pPr marL="0" indent="0">
              <a:buNone/>
            </a:pPr>
            <a:r>
              <a:rPr lang="en-US" dirty="0">
                <a:latin typeface="Helvetica" panose="020B0604020202020204" pitchFamily="34" charset="0"/>
                <a:cs typeface="Helvetica" panose="020B0604020202020204" pitchFamily="34" charset="0"/>
              </a:rPr>
              <a:t>U</a:t>
            </a:r>
            <a:r>
              <a:rPr lang="en-US" dirty="0" smtClean="0">
                <a:latin typeface="Helvetica" panose="020B0604020202020204" pitchFamily="34" charset="0"/>
                <a:cs typeface="Helvetica" panose="020B0604020202020204" pitchFamily="34" charset="0"/>
              </a:rPr>
              <a:t>sing </a:t>
            </a:r>
            <a:r>
              <a:rPr lang="en-US" b="1" dirty="0">
                <a:latin typeface="Helvetica" panose="020B0604020202020204" pitchFamily="34" charset="0"/>
                <a:cs typeface="Helvetica" panose="020B0604020202020204" pitchFamily="34" charset="0"/>
              </a:rPr>
              <a:t>incentives</a:t>
            </a:r>
            <a:r>
              <a:rPr lang="en-US" dirty="0">
                <a:latin typeface="Helvetica" panose="020B0604020202020204" pitchFamily="34" charset="0"/>
                <a:cs typeface="Helvetica" panose="020B0604020202020204" pitchFamily="34" charset="0"/>
              </a:rPr>
              <a:t> </a:t>
            </a:r>
            <a:r>
              <a:rPr lang="en-US" b="1" dirty="0">
                <a:latin typeface="Helvetica" panose="020B0604020202020204" pitchFamily="34" charset="0"/>
                <a:cs typeface="Helvetica" panose="020B0604020202020204" pitchFamily="34" charset="0"/>
              </a:rPr>
              <a:t>to motivate higher-value care</a:t>
            </a:r>
            <a:r>
              <a:rPr lang="en-US" dirty="0">
                <a:latin typeface="Helvetica" panose="020B0604020202020204" pitchFamily="34" charset="0"/>
                <a:cs typeface="Helvetica" panose="020B0604020202020204" pitchFamily="34" charset="0"/>
              </a:rPr>
              <a:t>, by increasingly tying payment to value through alternative payment </a:t>
            </a:r>
            <a:r>
              <a:rPr lang="en-US" dirty="0" smtClean="0">
                <a:latin typeface="Helvetica" panose="020B0604020202020204" pitchFamily="34" charset="0"/>
                <a:cs typeface="Helvetica" panose="020B0604020202020204" pitchFamily="34" charset="0"/>
              </a:rPr>
              <a:t>models</a:t>
            </a:r>
          </a:p>
          <a:p>
            <a:pPr marL="0" indent="0">
              <a:buNone/>
            </a:pPr>
            <a:r>
              <a:rPr lang="en-US" dirty="0" smtClean="0">
                <a:latin typeface="Helvetica" panose="020B0604020202020204" pitchFamily="34" charset="0"/>
                <a:cs typeface="Helvetica" panose="020B0604020202020204" pitchFamily="34" charset="0"/>
              </a:rPr>
              <a:t/>
            </a:r>
            <a:br>
              <a:rPr lang="en-US" dirty="0" smtClean="0">
                <a:latin typeface="Helvetica" panose="020B0604020202020204" pitchFamily="34" charset="0"/>
                <a:cs typeface="Helvetica" panose="020B0604020202020204" pitchFamily="34" charset="0"/>
              </a:rPr>
            </a:br>
            <a:r>
              <a:rPr lang="en-US" b="1" dirty="0" smtClean="0">
                <a:latin typeface="Helvetica" panose="020B0604020202020204" pitchFamily="34" charset="0"/>
                <a:cs typeface="Helvetica" panose="020B0604020202020204" pitchFamily="34" charset="0"/>
              </a:rPr>
              <a:t>Changing how care </a:t>
            </a:r>
            <a:r>
              <a:rPr lang="en-US" b="1" dirty="0">
                <a:latin typeface="Helvetica" panose="020B0604020202020204" pitchFamily="34" charset="0"/>
                <a:cs typeface="Helvetica" panose="020B0604020202020204" pitchFamily="34" charset="0"/>
              </a:rPr>
              <a:t>is delivered</a:t>
            </a:r>
            <a:r>
              <a:rPr lang="en-US" dirty="0">
                <a:latin typeface="Helvetica" panose="020B0604020202020204" pitchFamily="34" charset="0"/>
                <a:cs typeface="Helvetica" panose="020B0604020202020204" pitchFamily="34" charset="0"/>
              </a:rPr>
              <a:t> through greater teamwork and integration, more effective coordination of providers across settings, and </a:t>
            </a:r>
            <a:r>
              <a:rPr lang="en-US" dirty="0" smtClean="0">
                <a:latin typeface="Helvetica" panose="020B0604020202020204" pitchFamily="34" charset="0"/>
                <a:cs typeface="Helvetica" panose="020B0604020202020204" pitchFamily="34" charset="0"/>
              </a:rPr>
              <a:t>greater attention </a:t>
            </a:r>
            <a:r>
              <a:rPr lang="en-US" dirty="0">
                <a:latin typeface="Helvetica" panose="020B0604020202020204" pitchFamily="34" charset="0"/>
                <a:cs typeface="Helvetica" panose="020B0604020202020204" pitchFamily="34" charset="0"/>
              </a:rPr>
              <a:t>by providers to population </a:t>
            </a:r>
            <a:r>
              <a:rPr lang="en-US" dirty="0" smtClean="0">
                <a:latin typeface="Helvetica" panose="020B0604020202020204" pitchFamily="34" charset="0"/>
                <a:cs typeface="Helvetica" panose="020B0604020202020204" pitchFamily="34" charset="0"/>
              </a:rPr>
              <a:t>health</a:t>
            </a:r>
            <a:br>
              <a:rPr lang="en-US" dirty="0" smtClean="0">
                <a:latin typeface="Helvetica" panose="020B0604020202020204" pitchFamily="34" charset="0"/>
                <a:cs typeface="Helvetica" panose="020B0604020202020204" pitchFamily="34" charset="0"/>
              </a:rPr>
            </a:br>
            <a:endParaRPr lang="en-US" dirty="0" smtClean="0">
              <a:latin typeface="Helvetica" panose="020B0604020202020204" pitchFamily="34" charset="0"/>
              <a:cs typeface="Helvetica" panose="020B0604020202020204" pitchFamily="34" charset="0"/>
            </a:endParaRPr>
          </a:p>
          <a:p>
            <a:pPr marL="0" indent="0">
              <a:buNone/>
            </a:pPr>
            <a:r>
              <a:rPr lang="en-US" dirty="0" smtClean="0">
                <a:latin typeface="Helvetica" panose="020B0604020202020204" pitchFamily="34" charset="0"/>
                <a:cs typeface="Helvetica" panose="020B0604020202020204" pitchFamily="34" charset="0"/>
              </a:rPr>
              <a:t>Harnessing </a:t>
            </a:r>
            <a:r>
              <a:rPr lang="en-US" dirty="0">
                <a:latin typeface="Helvetica" panose="020B0604020202020204" pitchFamily="34" charset="0"/>
                <a:cs typeface="Helvetica" panose="020B0604020202020204" pitchFamily="34" charset="0"/>
              </a:rPr>
              <a:t>the </a:t>
            </a:r>
            <a:r>
              <a:rPr lang="en-US" b="1" dirty="0">
                <a:latin typeface="Helvetica" panose="020B0604020202020204" pitchFamily="34" charset="0"/>
                <a:cs typeface="Helvetica" panose="020B0604020202020204" pitchFamily="34" charset="0"/>
              </a:rPr>
              <a:t>power of information </a:t>
            </a:r>
            <a:r>
              <a:rPr lang="en-US" dirty="0">
                <a:latin typeface="Helvetica" panose="020B0604020202020204" pitchFamily="34" charset="0"/>
                <a:cs typeface="Helvetica" panose="020B0604020202020204" pitchFamily="34" charset="0"/>
              </a:rPr>
              <a:t>to improve care for </a:t>
            </a:r>
            <a:r>
              <a:rPr lang="en-US" dirty="0" smtClean="0">
                <a:latin typeface="Helvetica" panose="020B0604020202020204" pitchFamily="34" charset="0"/>
                <a:cs typeface="Helvetica" panose="020B0604020202020204" pitchFamily="34" charset="0"/>
              </a:rPr>
              <a:t>patients</a:t>
            </a:r>
            <a:endParaRPr lang="en-US" dirty="0">
              <a:latin typeface="Helvetica" panose="020B0604020202020204" pitchFamily="34" charset="0"/>
              <a:cs typeface="Helvetica" panose="020B0604020202020204" pitchFamily="34" charset="0"/>
            </a:endParaRPr>
          </a:p>
        </p:txBody>
      </p:sp>
      <p:pic>
        <p:nvPicPr>
          <p:cNvPr id="10" name="Picture 9" descr="computer icon"/>
          <p:cNvPicPr>
            <a:picLocks noChangeAspect="1"/>
          </p:cNvPicPr>
          <p:nvPr/>
        </p:nvPicPr>
        <p:blipFill>
          <a:blip r:embed="rId4"/>
          <a:stretch>
            <a:fillRect/>
          </a:stretch>
        </p:blipFill>
        <p:spPr>
          <a:xfrm>
            <a:off x="525728" y="4696566"/>
            <a:ext cx="783960" cy="783960"/>
          </a:xfrm>
          <a:prstGeom prst="rect">
            <a:avLst/>
          </a:prstGeom>
        </p:spPr>
      </p:pic>
      <p:pic>
        <p:nvPicPr>
          <p:cNvPr id="11" name="Picture 10" descr="money icon"/>
          <p:cNvPicPr>
            <a:picLocks noChangeAspect="1"/>
          </p:cNvPicPr>
          <p:nvPr/>
        </p:nvPicPr>
        <p:blipFill>
          <a:blip r:embed="rId5"/>
          <a:stretch>
            <a:fillRect/>
          </a:stretch>
        </p:blipFill>
        <p:spPr>
          <a:xfrm>
            <a:off x="525728" y="1620734"/>
            <a:ext cx="786384" cy="786384"/>
          </a:xfrm>
          <a:prstGeom prst="rect">
            <a:avLst/>
          </a:prstGeom>
        </p:spPr>
      </p:pic>
      <p:pic>
        <p:nvPicPr>
          <p:cNvPr id="12" name="Picture 11" descr="graph icon"/>
          <p:cNvPicPr>
            <a:picLocks noChangeAspect="1"/>
          </p:cNvPicPr>
          <p:nvPr/>
        </p:nvPicPr>
        <p:blipFill>
          <a:blip r:embed="rId6"/>
          <a:stretch>
            <a:fillRect/>
          </a:stretch>
        </p:blipFill>
        <p:spPr>
          <a:xfrm>
            <a:off x="525728" y="3159862"/>
            <a:ext cx="783960" cy="783960"/>
          </a:xfrm>
          <a:prstGeom prst="rect">
            <a:avLst/>
          </a:prstGeom>
        </p:spPr>
      </p:pic>
    </p:spTree>
    <p:extLst>
      <p:ext uri="{BB962C8B-B14F-4D97-AF65-F5344CB8AC3E}">
        <p14:creationId xmlns:p14="http://schemas.microsoft.com/office/powerpoint/2010/main" val="624950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8</a:t>
            </a:fld>
            <a:endParaRPr lang="en-US" dirty="0">
              <a:solidFill>
                <a:prstClr val="black"/>
              </a:solidFill>
            </a:endParaRPr>
          </a:p>
        </p:txBody>
      </p:sp>
      <p:pic>
        <p:nvPicPr>
          <p:cNvPr id="2" name="Picture 1" descr="How it works graphic. Improving health and health care quality can occur only if all sectors, individuals, family members, payers, providers, employers, and communities, make it their mission. Members of the health care community can align to the National Quality Strategy by doing the following:&#10;Use one or more of the nine levers to identify core business functions, resources, and/or actions that may serve as means for achieving improved health and health care quality.&#10;Focus on the six priorities to guide efforts to improve health and health care quality.&#10;Adopt the three aims to provide better, more affordable care for the individual and the community.&#10;"/>
          <p:cNvPicPr>
            <a:picLocks noChangeAspect="1"/>
          </p:cNvPicPr>
          <p:nvPr/>
        </p:nvPicPr>
        <p:blipFill>
          <a:blip r:embed="rId3"/>
          <a:stretch>
            <a:fillRect/>
          </a:stretch>
        </p:blipFill>
        <p:spPr>
          <a:xfrm>
            <a:off x="1752355" y="609355"/>
            <a:ext cx="5639289" cy="5639289"/>
          </a:xfrm>
          <a:prstGeom prst="rect">
            <a:avLst/>
          </a:prstGeom>
        </p:spPr>
      </p:pic>
    </p:spTree>
    <p:extLst>
      <p:ext uri="{BB962C8B-B14F-4D97-AF65-F5344CB8AC3E}">
        <p14:creationId xmlns:p14="http://schemas.microsoft.com/office/powerpoint/2010/main" val="884741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Background on the Revised Quality and Disparities Report</a:t>
            </a:r>
            <a:endParaRPr lang="en-US" dirty="0"/>
          </a:p>
        </p:txBody>
      </p:sp>
      <p:sp>
        <p:nvSpPr>
          <p:cNvPr id="3" name="Subtitle 2"/>
          <p:cNvSpPr>
            <a:spLocks noGrp="1"/>
          </p:cNvSpPr>
          <p:nvPr>
            <p:ph type="subTitle" idx="1"/>
          </p:nvPr>
        </p:nvSpPr>
        <p:spPr>
          <a:xfrm>
            <a:off x="1371600" y="3868220"/>
            <a:ext cx="6400800" cy="627580"/>
          </a:xfrm>
        </p:spPr>
        <p:txBody>
          <a:bodyPr>
            <a:normAutofit/>
          </a:bodyPr>
          <a:lstStyle/>
          <a:p>
            <a:pPr lvl="0"/>
            <a:r>
              <a:rPr lang="en-US" dirty="0"/>
              <a:t>Ernest Moy, M.D., </a:t>
            </a:r>
            <a:r>
              <a:rPr lang="en-US" dirty="0" smtClean="0"/>
              <a:t>M.P.H.</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232017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5_Office Theme">
  <a:themeElements>
    <a:clrScheme name="NQS Palette Tweaked April 17">
      <a:dk1>
        <a:sysClr val="windowText" lastClr="000000"/>
      </a:dk1>
      <a:lt1>
        <a:sysClr val="window" lastClr="FFFFFF"/>
      </a:lt1>
      <a:dk2>
        <a:srgbClr val="4FA04B"/>
      </a:dk2>
      <a:lt2>
        <a:srgbClr val="BF9D16"/>
      </a:lt2>
      <a:accent1>
        <a:srgbClr val="4861A4"/>
      </a:accent1>
      <a:accent2>
        <a:srgbClr val="9B1C27"/>
      </a:accent2>
      <a:accent3>
        <a:srgbClr val="4FA04B"/>
      </a:accent3>
      <a:accent4>
        <a:srgbClr val="544172"/>
      </a:accent4>
      <a:accent5>
        <a:srgbClr val="478E8B"/>
      </a:accent5>
      <a:accent6>
        <a:srgbClr val="F79646"/>
      </a:accent6>
      <a:hlink>
        <a:srgbClr val="4861A4"/>
      </a:hlink>
      <a:folHlink>
        <a:srgbClr val="5241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1_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1_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8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6_CorpSlide_Template_internal">
      <a:majorFont>
        <a:latin typeface="Century Gothic"/>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2766</TotalTime>
  <Words>1857</Words>
  <Application>Microsoft Office PowerPoint</Application>
  <PresentationFormat>On-screen Show (4:3)</PresentationFormat>
  <Paragraphs>221</Paragraphs>
  <Slides>34</Slides>
  <Notes>20</Notes>
  <HiddenSlides>0</HiddenSlides>
  <MMClips>0</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5_Office Theme</vt:lpstr>
      <vt:lpstr>4_Office Theme</vt:lpstr>
      <vt:lpstr>1_CorpSlide_Template_internal</vt:lpstr>
      <vt:lpstr>8_CorpSlide_Template_internal</vt:lpstr>
      <vt:lpstr>The 2014 Quality and Disparities Report and the National Quality Strategy: Working Together to Improve Health Care </vt:lpstr>
      <vt:lpstr>Housekeeping</vt:lpstr>
      <vt:lpstr>Agenda</vt:lpstr>
      <vt:lpstr>Importance of the National Quality Strategy</vt:lpstr>
      <vt:lpstr>Background on the National Quality Strategy</vt:lpstr>
      <vt:lpstr>HHS Delivery System Reform Goals </vt:lpstr>
      <vt:lpstr>HHS Delivery System Reform Goals </vt:lpstr>
      <vt:lpstr>PowerPoint Presentation</vt:lpstr>
      <vt:lpstr>Background on the Revised Quality and Disparities Report</vt:lpstr>
      <vt:lpstr>Background on the National Healthcare Quality and Disparities Report</vt:lpstr>
      <vt:lpstr>The Structure of the 2013 Report</vt:lpstr>
      <vt:lpstr>Integrate Three Parts into Whole</vt:lpstr>
      <vt:lpstr>Reasons for Recent Changes in the QDR</vt:lpstr>
      <vt:lpstr>What’s New in 2014</vt:lpstr>
      <vt:lpstr>What’s New in 2014</vt:lpstr>
      <vt:lpstr>NQS and QDR as Integrated Resources for Improving Care</vt:lpstr>
      <vt:lpstr>Highlights of the 2014 Quality and Disparities Report</vt:lpstr>
      <vt:lpstr>Key Findings of the 2014 National Healthcare Quality and Disparities Report</vt:lpstr>
      <vt:lpstr>Adults ages 18-64 who were uninsured at the time of interview, 2000-2014 </vt:lpstr>
      <vt:lpstr>Disparities: Access measures for which members of selected groups experienced better, same, or worse access to care compared with reference group, 2012</vt:lpstr>
      <vt:lpstr>Number and percentage of all quality measures that are improving, not changing, or worsening through 2012, overall and by NQS priority </vt:lpstr>
      <vt:lpstr>Disparities: Number and percentage of quality measures for which members of selected groups experienced better, same, or worse quality of care compared with reference group  </vt:lpstr>
      <vt:lpstr>States Sorted by Overall Quality</vt:lpstr>
      <vt:lpstr>States Sorted by Racial/Ethnic Disparities</vt:lpstr>
      <vt:lpstr>Spotlight: The Importance of Patient Safety</vt:lpstr>
      <vt:lpstr>Patient Safety Chartbook</vt:lpstr>
      <vt:lpstr>Quality improvements in patient safety have saved 50 thousand lives and 12 billion dollars</vt:lpstr>
      <vt:lpstr>Number and percentage of patient safety measures for which members of selected groups experienced better, same, or worse quality of care compared with reference group</vt:lpstr>
      <vt:lpstr>Home health patients with improvement in surgical wounds, by age and race/ethnicity, 2010-2012</vt:lpstr>
      <vt:lpstr>Priorities in Action: Children’s Hospital of Pittsburgh of UPMC</vt:lpstr>
      <vt:lpstr>Children’s Hospital of Pittsburgh of UPMC</vt:lpstr>
      <vt:lpstr>Discussion/Question and Answer</vt:lpstr>
      <vt:lpstr>Questions and Answers</vt:lpstr>
      <vt:lpstr>PowerPoint Presentation</vt:lpstr>
    </vt:vector>
  </TitlesOfParts>
  <Company>Booz Allen Hamilton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Quality Strategy Webinar</dc:title>
  <dc:creator>Seamus McKinsey</dc:creator>
  <cp:lastModifiedBy>Windows User</cp:lastModifiedBy>
  <cp:revision>182</cp:revision>
  <cp:lastPrinted>2015-05-05T16:19:37Z</cp:lastPrinted>
  <dcterms:created xsi:type="dcterms:W3CDTF">2014-07-30T20:29:47Z</dcterms:created>
  <dcterms:modified xsi:type="dcterms:W3CDTF">2015-05-27T13:09:48Z</dcterms:modified>
</cp:coreProperties>
</file>