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1.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12.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6.xml" ContentType="application/vnd.openxmlformats-officedocument.drawingml.chart+xml"/>
  <Override PartName="/ppt/notesSlides/notesSlide15.xml" ContentType="application/vnd.openxmlformats-officedocument.presentationml.notesSlide+xml"/>
  <Override PartName="/ppt/charts/chart7.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8.xml" ContentType="application/vnd.openxmlformats-officedocument.drawingml.chart+xml"/>
  <Override PartName="/ppt/theme/themeOverride6.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9.xml" ContentType="application/vnd.openxmlformats-officedocument.drawingml.chart+xml"/>
  <Override PartName="/ppt/theme/themeOverride7.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31.xml" ContentType="application/vnd.openxmlformats-officedocument.presentationml.notesSlide+xml"/>
  <Override PartName="/ppt/charts/chart11.xml" ContentType="application/vnd.openxmlformats-officedocument.drawingml.chart+xml"/>
  <Override PartName="/ppt/theme/themeOverride9.xml" ContentType="application/vnd.openxmlformats-officedocument.themeOverride+xml"/>
  <Override PartName="/ppt/notesSlides/notesSlide32.xml" ContentType="application/vnd.openxmlformats-officedocument.presentationml.notesSlide+xml"/>
  <Override PartName="/ppt/charts/chart12.xml" ContentType="application/vnd.openxmlformats-officedocument.drawingml.chart+xml"/>
  <Override PartName="/ppt/theme/themeOverride10.xml" ContentType="application/vnd.openxmlformats-officedocument.themeOverride+xml"/>
  <Override PartName="/ppt/notesSlides/notesSlide33.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notesSlides/notesSlide34.xml" ContentType="application/vnd.openxmlformats-officedocument.presentationml.notesSlide+xml"/>
  <Override PartName="/ppt/charts/chart14.xml" ContentType="application/vnd.openxmlformats-officedocument.drawingml.chart+xml"/>
  <Override PartName="/ppt/theme/themeOverride12.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5.xml" ContentType="application/vnd.openxmlformats-officedocument.drawingml.chart+xml"/>
  <Override PartName="/ppt/theme/themeOverride13.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6.xml" ContentType="application/vnd.openxmlformats-officedocument.drawingml.chart+xml"/>
  <Override PartName="/ppt/theme/themeOverride14.xml" ContentType="application/vnd.openxmlformats-officedocument.themeOverride+xml"/>
  <Override PartName="/ppt/notesSlides/notesSlide55.xml" ContentType="application/vnd.openxmlformats-officedocument.presentationml.notesSlide+xml"/>
  <Override PartName="/ppt/charts/chart17.xml" ContentType="application/vnd.openxmlformats-officedocument.drawingml.chart+xml"/>
  <Override PartName="/ppt/theme/themeOverride15.xml" ContentType="application/vnd.openxmlformats-officedocument.themeOverride+xml"/>
  <Override PartName="/ppt/notesSlides/notesSlide56.xml" ContentType="application/vnd.openxmlformats-officedocument.presentationml.notesSlide+xml"/>
  <Override PartName="/ppt/charts/chart18.xml" ContentType="application/vnd.openxmlformats-officedocument.drawingml.chart+xml"/>
  <Override PartName="/ppt/theme/themeOverride16.xml" ContentType="application/vnd.openxmlformats-officedocument.themeOverride+xml"/>
  <Override PartName="/ppt/notesSlides/notesSlide57.xml" ContentType="application/vnd.openxmlformats-officedocument.presentationml.notesSlide+xml"/>
  <Override PartName="/ppt/charts/chart19.xml" ContentType="application/vnd.openxmlformats-officedocument.drawingml.chart+xml"/>
  <Override PartName="/ppt/theme/themeOverride17.xml" ContentType="application/vnd.openxmlformats-officedocument.themeOverride+xml"/>
  <Override PartName="/ppt/notesSlides/notesSlide58.xml" ContentType="application/vnd.openxmlformats-officedocument.presentationml.notesSlide+xml"/>
  <Override PartName="/ppt/charts/chart20.xml" ContentType="application/vnd.openxmlformats-officedocument.drawingml.chart+xml"/>
  <Override PartName="/ppt/theme/themeOverride18.xml" ContentType="application/vnd.openxmlformats-officedocument.themeOverride+xml"/>
  <Override PartName="/ppt/notesSlides/notesSlide59.xml" ContentType="application/vnd.openxmlformats-officedocument.presentationml.notesSlide+xml"/>
  <Override PartName="/ppt/charts/chart21.xml" ContentType="application/vnd.openxmlformats-officedocument.drawingml.chart+xml"/>
  <Override PartName="/ppt/theme/themeOverride19.xml" ContentType="application/vnd.openxmlformats-officedocument.themeOverride+xml"/>
  <Override PartName="/ppt/notesSlides/notesSlide60.xml" ContentType="application/vnd.openxmlformats-officedocument.presentationml.notesSlide+xml"/>
  <Override PartName="/ppt/charts/chart22.xml" ContentType="application/vnd.openxmlformats-officedocument.drawingml.chart+xml"/>
  <Override PartName="/ppt/theme/themeOverride20.xml" ContentType="application/vnd.openxmlformats-officedocument.themeOverride+xml"/>
  <Override PartName="/ppt/notesSlides/notesSlide61.xml" ContentType="application/vnd.openxmlformats-officedocument.presentationml.notesSlide+xml"/>
  <Override PartName="/ppt/charts/chart23.xml" ContentType="application/vnd.openxmlformats-officedocument.drawingml.chart+xml"/>
  <Override PartName="/ppt/theme/themeOverride21.xml" ContentType="application/vnd.openxmlformats-officedocument.themeOverride+xml"/>
  <Override PartName="/ppt/notesSlides/notesSlide62.xml" ContentType="application/vnd.openxmlformats-officedocument.presentationml.notesSlide+xml"/>
  <Override PartName="/ppt/charts/chart24.xml" ContentType="application/vnd.openxmlformats-officedocument.drawingml.chart+xml"/>
  <Override PartName="/ppt/theme/themeOverride22.xml" ContentType="application/vnd.openxmlformats-officedocument.themeOverride+xml"/>
  <Override PartName="/ppt/notesSlides/notesSlide63.xml" ContentType="application/vnd.openxmlformats-officedocument.presentationml.notesSlide+xml"/>
  <Override PartName="/ppt/charts/chart25.xml" ContentType="application/vnd.openxmlformats-officedocument.drawingml.chart+xml"/>
  <Override PartName="/ppt/theme/themeOverride23.xml" ContentType="application/vnd.openxmlformats-officedocument.themeOverride+xml"/>
  <Override PartName="/ppt/notesSlides/notesSlide64.xml" ContentType="application/vnd.openxmlformats-officedocument.presentationml.notesSlide+xml"/>
  <Override PartName="/ppt/charts/chart26.xml" ContentType="application/vnd.openxmlformats-officedocument.drawingml.chart+xml"/>
  <Override PartName="/ppt/theme/themeOverride24.xml" ContentType="application/vnd.openxmlformats-officedocument.themeOverride+xml"/>
  <Override PartName="/ppt/notesSlides/notesSlide65.xml" ContentType="application/vnd.openxmlformats-officedocument.presentationml.notesSlide+xml"/>
  <Override PartName="/ppt/charts/chart27.xml" ContentType="application/vnd.openxmlformats-officedocument.drawingml.chart+xml"/>
  <Override PartName="/ppt/theme/themeOverride25.xml" ContentType="application/vnd.openxmlformats-officedocument.themeOverr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69" r:id="rId2"/>
  </p:sldMasterIdLst>
  <p:notesMasterIdLst>
    <p:notesMasterId r:id="rId83"/>
  </p:notesMasterIdLst>
  <p:sldIdLst>
    <p:sldId id="256" r:id="rId3"/>
    <p:sldId id="303" r:id="rId4"/>
    <p:sldId id="304" r:id="rId5"/>
    <p:sldId id="262" r:id="rId6"/>
    <p:sldId id="294" r:id="rId7"/>
    <p:sldId id="355" r:id="rId8"/>
    <p:sldId id="356" r:id="rId9"/>
    <p:sldId id="267" r:id="rId10"/>
    <p:sldId id="268" r:id="rId11"/>
    <p:sldId id="307" r:id="rId12"/>
    <p:sldId id="357" r:id="rId13"/>
    <p:sldId id="308" r:id="rId14"/>
    <p:sldId id="309" r:id="rId15"/>
    <p:sldId id="310" r:id="rId16"/>
    <p:sldId id="311" r:id="rId17"/>
    <p:sldId id="366" r:id="rId18"/>
    <p:sldId id="326" r:id="rId19"/>
    <p:sldId id="327" r:id="rId20"/>
    <p:sldId id="312" r:id="rId21"/>
    <p:sldId id="313" r:id="rId22"/>
    <p:sldId id="328" r:id="rId23"/>
    <p:sldId id="329" r:id="rId24"/>
    <p:sldId id="330" r:id="rId25"/>
    <p:sldId id="358" r:id="rId26"/>
    <p:sldId id="359" r:id="rId27"/>
    <p:sldId id="360" r:id="rId28"/>
    <p:sldId id="361" r:id="rId29"/>
    <p:sldId id="362" r:id="rId30"/>
    <p:sldId id="363" r:id="rId31"/>
    <p:sldId id="314" r:id="rId32"/>
    <p:sldId id="315" r:id="rId33"/>
    <p:sldId id="316" r:id="rId34"/>
    <p:sldId id="364" r:id="rId35"/>
    <p:sldId id="365" r:id="rId36"/>
    <p:sldId id="367" r:id="rId37"/>
    <p:sldId id="273" r:id="rId38"/>
    <p:sldId id="279" r:id="rId39"/>
    <p:sldId id="280" r:id="rId40"/>
    <p:sldId id="331" r:id="rId41"/>
    <p:sldId id="281" r:id="rId42"/>
    <p:sldId id="282" r:id="rId43"/>
    <p:sldId id="332" r:id="rId44"/>
    <p:sldId id="333" r:id="rId45"/>
    <p:sldId id="300" r:id="rId46"/>
    <p:sldId id="334" r:id="rId47"/>
    <p:sldId id="368" r:id="rId48"/>
    <p:sldId id="283" r:id="rId49"/>
    <p:sldId id="337" r:id="rId50"/>
    <p:sldId id="335" r:id="rId51"/>
    <p:sldId id="336" r:id="rId52"/>
    <p:sldId id="284" r:id="rId53"/>
    <p:sldId id="338" r:id="rId54"/>
    <p:sldId id="369" r:id="rId55"/>
    <p:sldId id="339" r:id="rId56"/>
    <p:sldId id="340" r:id="rId57"/>
    <p:sldId id="341" r:id="rId58"/>
    <p:sldId id="342" r:id="rId59"/>
    <p:sldId id="343" r:id="rId60"/>
    <p:sldId id="344" r:id="rId61"/>
    <p:sldId id="345" r:id="rId62"/>
    <p:sldId id="346" r:id="rId63"/>
    <p:sldId id="349" r:id="rId64"/>
    <p:sldId id="347" r:id="rId65"/>
    <p:sldId id="370" r:id="rId66"/>
    <p:sldId id="348" r:id="rId67"/>
    <p:sldId id="350" r:id="rId68"/>
    <p:sldId id="371" r:id="rId69"/>
    <p:sldId id="351" r:id="rId70"/>
    <p:sldId id="372" r:id="rId71"/>
    <p:sldId id="373" r:id="rId72"/>
    <p:sldId id="374" r:id="rId73"/>
    <p:sldId id="375" r:id="rId74"/>
    <p:sldId id="376" r:id="rId75"/>
    <p:sldId id="377" r:id="rId76"/>
    <p:sldId id="378" r:id="rId77"/>
    <p:sldId id="292" r:id="rId78"/>
    <p:sldId id="354" r:id="rId79"/>
    <p:sldId id="323" r:id="rId80"/>
    <p:sldId id="293" r:id="rId81"/>
    <p:sldId id="379" r:id="rId82"/>
  </p:sldIdLst>
  <p:sldSz cx="10058400" cy="7772400"/>
  <p:notesSz cx="7772400" cy="10058400"/>
  <p:defaultTextStyle>
    <a:defPPr>
      <a:defRPr lang="en-US"/>
    </a:defPPr>
    <a:lvl1pPr marL="0" algn="l" defTabSz="914294" rtl="0" eaLnBrk="1" latinLnBrk="0" hangingPunct="1">
      <a:defRPr sz="1800" kern="1200">
        <a:solidFill>
          <a:schemeClr val="tx1"/>
        </a:solidFill>
        <a:latin typeface="+mn-lt"/>
        <a:ea typeface="+mn-ea"/>
        <a:cs typeface="+mn-cs"/>
      </a:defRPr>
    </a:lvl1pPr>
    <a:lvl2pPr marL="457146" algn="l" defTabSz="914294" rtl="0" eaLnBrk="1" latinLnBrk="0" hangingPunct="1">
      <a:defRPr sz="1800" kern="1200">
        <a:solidFill>
          <a:schemeClr val="tx1"/>
        </a:solidFill>
        <a:latin typeface="+mn-lt"/>
        <a:ea typeface="+mn-ea"/>
        <a:cs typeface="+mn-cs"/>
      </a:defRPr>
    </a:lvl2pPr>
    <a:lvl3pPr marL="914294" algn="l" defTabSz="914294" rtl="0" eaLnBrk="1" latinLnBrk="0" hangingPunct="1">
      <a:defRPr sz="1800" kern="1200">
        <a:solidFill>
          <a:schemeClr val="tx1"/>
        </a:solidFill>
        <a:latin typeface="+mn-lt"/>
        <a:ea typeface="+mn-ea"/>
        <a:cs typeface="+mn-cs"/>
      </a:defRPr>
    </a:lvl3pPr>
    <a:lvl4pPr marL="1371440" algn="l" defTabSz="914294" rtl="0" eaLnBrk="1" latinLnBrk="0" hangingPunct="1">
      <a:defRPr sz="1800" kern="1200">
        <a:solidFill>
          <a:schemeClr val="tx1"/>
        </a:solidFill>
        <a:latin typeface="+mn-lt"/>
        <a:ea typeface="+mn-ea"/>
        <a:cs typeface="+mn-cs"/>
      </a:defRPr>
    </a:lvl4pPr>
    <a:lvl5pPr marL="1828586" algn="l" defTabSz="914294" rtl="0" eaLnBrk="1" latinLnBrk="0" hangingPunct="1">
      <a:defRPr sz="1800" kern="1200">
        <a:solidFill>
          <a:schemeClr val="tx1"/>
        </a:solidFill>
        <a:latin typeface="+mn-lt"/>
        <a:ea typeface="+mn-ea"/>
        <a:cs typeface="+mn-cs"/>
      </a:defRPr>
    </a:lvl5pPr>
    <a:lvl6pPr marL="2285732" algn="l" defTabSz="914294" rtl="0" eaLnBrk="1" latinLnBrk="0" hangingPunct="1">
      <a:defRPr sz="1800" kern="1200">
        <a:solidFill>
          <a:schemeClr val="tx1"/>
        </a:solidFill>
        <a:latin typeface="+mn-lt"/>
        <a:ea typeface="+mn-ea"/>
        <a:cs typeface="+mn-cs"/>
      </a:defRPr>
    </a:lvl6pPr>
    <a:lvl7pPr marL="2742880" algn="l" defTabSz="914294" rtl="0" eaLnBrk="1" latinLnBrk="0" hangingPunct="1">
      <a:defRPr sz="1800" kern="1200">
        <a:solidFill>
          <a:schemeClr val="tx1"/>
        </a:solidFill>
        <a:latin typeface="+mn-lt"/>
        <a:ea typeface="+mn-ea"/>
        <a:cs typeface="+mn-cs"/>
      </a:defRPr>
    </a:lvl7pPr>
    <a:lvl8pPr marL="3200026" algn="l" defTabSz="914294" rtl="0" eaLnBrk="1" latinLnBrk="0" hangingPunct="1">
      <a:defRPr sz="1800" kern="1200">
        <a:solidFill>
          <a:schemeClr val="tx1"/>
        </a:solidFill>
        <a:latin typeface="+mn-lt"/>
        <a:ea typeface="+mn-ea"/>
        <a:cs typeface="+mn-cs"/>
      </a:defRPr>
    </a:lvl8pPr>
    <a:lvl9pPr marL="3657172" algn="l" defTabSz="91429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B5B461-5F14-4E38-8FE2-0F629E4E16A6}">
          <p14:sldIdLst>
            <p14:sldId id="256"/>
            <p14:sldId id="303"/>
            <p14:sldId id="304"/>
            <p14:sldId id="262"/>
            <p14:sldId id="294"/>
            <p14:sldId id="355"/>
            <p14:sldId id="356"/>
            <p14:sldId id="267"/>
            <p14:sldId id="268"/>
            <p14:sldId id="307"/>
            <p14:sldId id="357"/>
            <p14:sldId id="308"/>
            <p14:sldId id="309"/>
            <p14:sldId id="310"/>
            <p14:sldId id="311"/>
            <p14:sldId id="366"/>
            <p14:sldId id="326"/>
            <p14:sldId id="327"/>
            <p14:sldId id="312"/>
            <p14:sldId id="313"/>
            <p14:sldId id="328"/>
            <p14:sldId id="329"/>
            <p14:sldId id="330"/>
            <p14:sldId id="358"/>
            <p14:sldId id="359"/>
            <p14:sldId id="360"/>
            <p14:sldId id="361"/>
            <p14:sldId id="362"/>
            <p14:sldId id="363"/>
            <p14:sldId id="314"/>
            <p14:sldId id="315"/>
            <p14:sldId id="316"/>
            <p14:sldId id="364"/>
            <p14:sldId id="365"/>
            <p14:sldId id="367"/>
            <p14:sldId id="273"/>
            <p14:sldId id="279"/>
            <p14:sldId id="280"/>
            <p14:sldId id="331"/>
            <p14:sldId id="281"/>
            <p14:sldId id="282"/>
            <p14:sldId id="332"/>
            <p14:sldId id="333"/>
            <p14:sldId id="300"/>
            <p14:sldId id="334"/>
            <p14:sldId id="368"/>
            <p14:sldId id="283"/>
            <p14:sldId id="337"/>
            <p14:sldId id="335"/>
            <p14:sldId id="336"/>
            <p14:sldId id="284"/>
            <p14:sldId id="338"/>
            <p14:sldId id="369"/>
            <p14:sldId id="339"/>
            <p14:sldId id="340"/>
            <p14:sldId id="341"/>
            <p14:sldId id="342"/>
            <p14:sldId id="343"/>
            <p14:sldId id="344"/>
            <p14:sldId id="345"/>
            <p14:sldId id="346"/>
            <p14:sldId id="349"/>
            <p14:sldId id="347"/>
            <p14:sldId id="370"/>
            <p14:sldId id="348"/>
            <p14:sldId id="350"/>
            <p14:sldId id="371"/>
            <p14:sldId id="351"/>
            <p14:sldId id="372"/>
            <p14:sldId id="373"/>
            <p14:sldId id="374"/>
            <p14:sldId id="375"/>
            <p14:sldId id="376"/>
            <p14:sldId id="377"/>
            <p14:sldId id="378"/>
            <p14:sldId id="292"/>
            <p14:sldId id="354"/>
            <p14:sldId id="323"/>
            <p14:sldId id="293"/>
            <p14:sldId id="379"/>
          </p14:sldIdLst>
        </p14:section>
      </p14:sectionLst>
    </p:ext>
    <p:ext uri="{EFAFB233-063F-42B5-8137-9DF3F51BA10A}">
      <p15:sldGuideLst xmlns:p15="http://schemas.microsoft.com/office/powerpoint/2012/main">
        <p15:guide id="1" orient="horz" pos="2225">
          <p15:clr>
            <a:srgbClr val="A4A3A4"/>
          </p15:clr>
        </p15:guide>
        <p15:guide id="2" pos="2795">
          <p15:clr>
            <a:srgbClr val="A4A3A4"/>
          </p15:clr>
        </p15:guide>
      </p15:sldGuideLst>
    </p:ext>
    <p:ext uri="{2D200454-40CA-4A62-9FC3-DE9A4176ACB9}">
      <p15:notesGuideLst xmlns:p15="http://schemas.microsoft.com/office/powerpoint/2012/main">
        <p15:guide id="1" orient="horz" pos="3168">
          <p15:clr>
            <a:srgbClr val="A4A3A4"/>
          </p15:clr>
        </p15:guide>
        <p15:guide id="2" pos="244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am, Irim (AHRQ/CQuIPS)" initials="AI(" lastIdx="11" clrIdx="0">
    <p:extLst>
      <p:ext uri="{19B8F6BF-5375-455C-9EA6-DF929625EA0E}">
        <p15:presenceInfo xmlns:p15="http://schemas.microsoft.com/office/powerpoint/2012/main" userId="S-1-5-21-1747495209-1248221918-2216747781-46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D9F1"/>
    <a:srgbClr val="AABA0A"/>
    <a:srgbClr val="0072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82" autoAdjust="0"/>
    <p:restoredTop sz="61507" autoAdjust="0"/>
  </p:normalViewPr>
  <p:slideViewPr>
    <p:cSldViewPr>
      <p:cViewPr varScale="1">
        <p:scale>
          <a:sx n="59" d="100"/>
          <a:sy n="59" d="100"/>
        </p:scale>
        <p:origin x="2574" y="78"/>
      </p:cViewPr>
      <p:guideLst>
        <p:guide orient="horz" pos="2225"/>
        <p:guide pos="2795"/>
      </p:guideLst>
    </p:cSldViewPr>
  </p:slideViewPr>
  <p:notesTextViewPr>
    <p:cViewPr>
      <p:scale>
        <a:sx n="100" d="100"/>
        <a:sy n="100" d="100"/>
      </p:scale>
      <p:origin x="0" y="0"/>
    </p:cViewPr>
  </p:notesTextViewPr>
  <p:sorterViewPr>
    <p:cViewPr varScale="1">
      <p:scale>
        <a:sx n="100" d="100"/>
        <a:sy n="100" d="100"/>
      </p:scale>
      <p:origin x="0" y="-35214"/>
    </p:cViewPr>
  </p:sorterViewPr>
  <p:notesViewPr>
    <p:cSldViewPr>
      <p:cViewPr varScale="1">
        <p:scale>
          <a:sx n="77" d="100"/>
          <a:sy n="77" d="100"/>
        </p:scale>
        <p:origin x="882" y="102"/>
      </p:cViewPr>
      <p:guideLst>
        <p:guide orient="horz" pos="3168"/>
        <p:guide pos="24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2" Type="http://schemas.openxmlformats.org/officeDocument/2006/relationships/oleObject" Target="file:///\\pklnfs04\sharedir\NHD%20Report\2017%20Reports\2017%20Cycle_Products\Highlights\NHIS%20ER%20Insurance_1997-2017data_KHC.xlsx" TargetMode="External"/><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6.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17.xlsx"/><Relationship Id="rId1" Type="http://schemas.openxmlformats.org/officeDocument/2006/relationships/themeOverride" Target="../theme/themeOverride17.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18.xlsx"/><Relationship Id="rId1" Type="http://schemas.openxmlformats.org/officeDocument/2006/relationships/themeOverride" Target="../theme/themeOverride18.xml"/></Relationships>
</file>

<file path=ppt/charts/_rels/chart21.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9.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0.xlsx"/><Relationship Id="rId1" Type="http://schemas.openxmlformats.org/officeDocument/2006/relationships/themeOverride" Target="../theme/themeOverride20.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21.xml"/></Relationships>
</file>

<file path=ppt/charts/_rels/chart24.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2.xml"/></Relationships>
</file>

<file path=ppt/charts/_rels/chart25.xml.rels><?xml version="1.0" encoding="UTF-8" standalone="yes"?>
<Relationships xmlns="http://schemas.openxmlformats.org/package/2006/relationships"><Relationship Id="rId2" Type="http://schemas.openxmlformats.org/officeDocument/2006/relationships/package" Target="../embeddings/Microsoft_Excel_Worksheet23.xlsx"/><Relationship Id="rId1" Type="http://schemas.openxmlformats.org/officeDocument/2006/relationships/themeOverride" Target="../theme/themeOverride23.xml"/></Relationships>
</file>

<file path=ppt/charts/_rels/chart26.xml.rels><?xml version="1.0" encoding="UTF-8" standalone="yes"?>
<Relationships xmlns="http://schemas.openxmlformats.org/package/2006/relationships"><Relationship Id="rId2" Type="http://schemas.openxmlformats.org/officeDocument/2006/relationships/package" Target="../embeddings/Microsoft_Excel_Worksheet24.xlsx"/><Relationship Id="rId1" Type="http://schemas.openxmlformats.org/officeDocument/2006/relationships/themeOverride" Target="../theme/themeOverride24.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25.xlsx"/><Relationship Id="rId1" Type="http://schemas.openxmlformats.org/officeDocument/2006/relationships/themeOverride" Target="../theme/themeOverride25.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285433070866152"/>
          <c:y val="1.7211197016662519E-3"/>
          <c:w val="0.56249276532741099"/>
          <c:h val="0.74199498818303822"/>
        </c:manualLayout>
      </c:layout>
      <c:barChart>
        <c:barDir val="bar"/>
        <c:grouping val="clustered"/>
        <c:varyColors val="0"/>
        <c:ser>
          <c:idx val="0"/>
          <c:order val="0"/>
          <c:tx>
            <c:strRef>
              <c:f>Sheet1!$B$1</c:f>
              <c:strCache>
                <c:ptCount val="1"/>
                <c:pt idx="0">
                  <c:v>Column2</c:v>
                </c:pt>
              </c:strCache>
            </c:strRef>
          </c:tx>
          <c:spPr>
            <a:solidFill>
              <a:srgbClr val="AABA0A"/>
            </a:solidFill>
          </c:spPr>
          <c:invertIfNegative val="0"/>
          <c:cat>
            <c:strRef>
              <c:f>Sheet1!$A$2:$A$7</c:f>
              <c:strCache>
                <c:ptCount val="6"/>
                <c:pt idx="0">
                  <c:v>Home Health Care Visits (2015)</c:v>
                </c:pt>
                <c:pt idx="1">
                  <c:v>Hospice Days (2015)</c:v>
                </c:pt>
                <c:pt idx="2">
                  <c:v>Hospital Days (2014)</c:v>
                </c:pt>
                <c:pt idx="3">
                  <c:v>Nursing Home Days (2014)</c:v>
                </c:pt>
                <c:pt idx="4">
                  <c:v>Hospital Outpatient Visits (2014)</c:v>
                </c:pt>
                <c:pt idx="5">
                  <c:v>Physician Office Visits (2013)</c:v>
                </c:pt>
              </c:strCache>
            </c:strRef>
          </c:cat>
          <c:val>
            <c:numRef>
              <c:f>Sheet1!$B$2:$B$7</c:f>
              <c:numCache>
                <c:formatCode>General</c:formatCode>
                <c:ptCount val="6"/>
                <c:pt idx="0">
                  <c:v>116.55</c:v>
                </c:pt>
                <c:pt idx="1">
                  <c:v>119.73269999999999</c:v>
                </c:pt>
                <c:pt idx="2">
                  <c:v>212.7619</c:v>
                </c:pt>
                <c:pt idx="3">
                  <c:v>500.252925</c:v>
                </c:pt>
                <c:pt idx="4" formatCode="0.000">
                  <c:v>802.68</c:v>
                </c:pt>
                <c:pt idx="5" formatCode="0.000">
                  <c:v>922.596</c:v>
                </c:pt>
              </c:numCache>
            </c:numRef>
          </c:val>
          <c:extLst>
            <c:ext xmlns:c16="http://schemas.microsoft.com/office/drawing/2014/chart" uri="{C3380CC4-5D6E-409C-BE32-E72D297353CC}">
              <c16:uniqueId val="{00000000-DC4F-475A-BAC8-4D5F653BFABB}"/>
            </c:ext>
          </c:extLst>
        </c:ser>
        <c:dLbls>
          <c:showLegendKey val="0"/>
          <c:showVal val="0"/>
          <c:showCatName val="0"/>
          <c:showSerName val="0"/>
          <c:showPercent val="0"/>
          <c:showBubbleSize val="0"/>
        </c:dLbls>
        <c:gapWidth val="150"/>
        <c:axId val="128447616"/>
        <c:axId val="128449152"/>
      </c:barChart>
      <c:catAx>
        <c:axId val="128447616"/>
        <c:scaling>
          <c:orientation val="minMax"/>
        </c:scaling>
        <c:delete val="0"/>
        <c:axPos val="l"/>
        <c:numFmt formatCode="General" sourceLinked="0"/>
        <c:majorTickMark val="none"/>
        <c:minorTickMark val="none"/>
        <c:tickLblPos val="nextTo"/>
        <c:txPr>
          <a:bodyPr/>
          <a:lstStyle/>
          <a:p>
            <a:pPr>
              <a:defRPr sz="1600" baseline="0">
                <a:latin typeface="Calibri" panose="020F0502020204030204" pitchFamily="34" charset="0"/>
              </a:defRPr>
            </a:pPr>
            <a:endParaRPr lang="en-US"/>
          </a:p>
        </c:txPr>
        <c:crossAx val="128449152"/>
        <c:crosses val="autoZero"/>
        <c:auto val="1"/>
        <c:lblAlgn val="ctr"/>
        <c:lblOffset val="100"/>
        <c:noMultiLvlLbl val="0"/>
      </c:catAx>
      <c:valAx>
        <c:axId val="128449152"/>
        <c:scaling>
          <c:orientation val="minMax"/>
          <c:max val="1000"/>
        </c:scaling>
        <c:delete val="0"/>
        <c:axPos val="b"/>
        <c:majorGridlines/>
        <c:title>
          <c:tx>
            <c:rich>
              <a:bodyPr/>
              <a:lstStyle/>
              <a:p>
                <a:pPr>
                  <a:defRPr sz="1600" b="1">
                    <a:latin typeface="Calibri" panose="020F0502020204030204" pitchFamily="34" charset="0"/>
                  </a:defRPr>
                </a:pPr>
                <a:r>
                  <a:rPr lang="en-US" sz="1600" b="1" i="0" baseline="0" dirty="0"/>
                  <a:t>Millions in Visits or Days</a:t>
                </a:r>
              </a:p>
            </c:rich>
          </c:tx>
          <c:layout>
            <c:manualLayout>
              <c:xMode val="edge"/>
              <c:yMode val="edge"/>
              <c:x val="0.53098542970590212"/>
              <c:y val="0.88504866095277923"/>
            </c:manualLayout>
          </c:layout>
          <c:overlay val="0"/>
        </c:title>
        <c:numFmt formatCode="#,##0" sourceLinked="0"/>
        <c:majorTickMark val="none"/>
        <c:minorTickMark val="none"/>
        <c:tickLblPos val="nextTo"/>
        <c:txPr>
          <a:bodyPr rot="0"/>
          <a:lstStyle/>
          <a:p>
            <a:pPr>
              <a:defRPr sz="1600" baseline="0">
                <a:latin typeface="Calibri" panose="020F0502020204030204" pitchFamily="34" charset="0"/>
              </a:defRPr>
            </a:pPr>
            <a:endParaRPr lang="en-US"/>
          </a:p>
        </c:txPr>
        <c:crossAx val="128447616"/>
        <c:crosses val="autoZero"/>
        <c:crossBetween val="between"/>
        <c:majorUnit val="10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34709603607242"/>
          <c:y val="0.11998490155285774"/>
          <c:w val="0.88728851201292147"/>
          <c:h val="0.77760571595217265"/>
        </c:manualLayout>
      </c:layout>
      <c:lineChart>
        <c:grouping val="standard"/>
        <c:varyColors val="0"/>
        <c:ser>
          <c:idx val="3"/>
          <c:order val="0"/>
          <c:tx>
            <c:strRef>
              <c:f>'Fig1'!$D$52</c:f>
              <c:strCache>
                <c:ptCount val="1"/>
                <c:pt idx="0">
                  <c:v>Private </c:v>
                </c:pt>
              </c:strCache>
            </c:strRef>
          </c:tx>
          <c:spPr>
            <a:ln w="25400">
              <a:solidFill>
                <a:sysClr val="windowText" lastClr="000000"/>
              </a:solidFill>
            </a:ln>
          </c:spPr>
          <c:marker>
            <c:symbol val="circle"/>
            <c:size val="7"/>
            <c:spPr>
              <a:solidFill>
                <a:sysClr val="windowText" lastClr="000000"/>
              </a:solidFill>
              <a:ln>
                <a:noFill/>
              </a:ln>
            </c:spPr>
          </c:marker>
          <c:cat>
            <c:numRef>
              <c:f>'Fig1'!$A$53:$A$62</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'Fig1'!$D$53:$D$62</c:f>
              <c:numCache>
                <c:formatCode>General</c:formatCode>
                <c:ptCount val="10"/>
                <c:pt idx="0">
                  <c:v>72.8</c:v>
                </c:pt>
                <c:pt idx="1">
                  <c:v>70.900000000000006</c:v>
                </c:pt>
                <c:pt idx="2">
                  <c:v>64.099999999999994</c:v>
                </c:pt>
                <c:pt idx="3">
                  <c:v>64.2</c:v>
                </c:pt>
                <c:pt idx="4">
                  <c:v>64.099999999999994</c:v>
                </c:pt>
                <c:pt idx="5">
                  <c:v>64.2</c:v>
                </c:pt>
                <c:pt idx="6">
                  <c:v>67.3</c:v>
                </c:pt>
                <c:pt idx="7">
                  <c:v>69.7</c:v>
                </c:pt>
                <c:pt idx="8">
                  <c:v>69.2</c:v>
                </c:pt>
                <c:pt idx="9">
                  <c:v>69.3</c:v>
                </c:pt>
              </c:numCache>
            </c:numRef>
          </c:val>
          <c:smooth val="0"/>
          <c:extLst>
            <c:ext xmlns:c16="http://schemas.microsoft.com/office/drawing/2014/chart" uri="{C3380CC4-5D6E-409C-BE32-E72D297353CC}">
              <c16:uniqueId val="{00000000-A7FD-403C-917B-A778F9E3FDB5}"/>
            </c:ext>
          </c:extLst>
        </c:ser>
        <c:ser>
          <c:idx val="0"/>
          <c:order val="1"/>
          <c:tx>
            <c:strRef>
              <c:f>'Fig1'!$C$52</c:f>
              <c:strCache>
                <c:ptCount val="1"/>
                <c:pt idx="0">
                  <c:v>Public </c:v>
                </c:pt>
              </c:strCache>
            </c:strRef>
          </c:tx>
          <c:spPr>
            <a:ln w="25400">
              <a:solidFill>
                <a:srgbClr val="0072C6"/>
              </a:solidFill>
            </a:ln>
          </c:spPr>
          <c:marker>
            <c:symbol val="square"/>
            <c:size val="7"/>
            <c:spPr>
              <a:solidFill>
                <a:srgbClr val="0072C6"/>
              </a:solidFill>
              <a:ln>
                <a:noFill/>
              </a:ln>
            </c:spPr>
          </c:marker>
          <c:cat>
            <c:numRef>
              <c:f>'Fig1'!$A$53:$A$62</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'Fig1'!$C$53:$C$62</c:f>
              <c:numCache>
                <c:formatCode>General</c:formatCode>
                <c:ptCount val="10"/>
                <c:pt idx="0">
                  <c:v>10.199999999999999</c:v>
                </c:pt>
                <c:pt idx="1">
                  <c:v>11.5</c:v>
                </c:pt>
                <c:pt idx="2">
                  <c:v>15</c:v>
                </c:pt>
                <c:pt idx="3">
                  <c:v>15.9</c:v>
                </c:pt>
                <c:pt idx="4">
                  <c:v>16.399999999999999</c:v>
                </c:pt>
                <c:pt idx="5">
                  <c:v>16.7</c:v>
                </c:pt>
                <c:pt idx="6">
                  <c:v>17.7</c:v>
                </c:pt>
                <c:pt idx="7">
                  <c:v>18.899999999999999</c:v>
                </c:pt>
                <c:pt idx="8">
                  <c:v>20</c:v>
                </c:pt>
                <c:pt idx="9">
                  <c:v>19.3</c:v>
                </c:pt>
              </c:numCache>
            </c:numRef>
          </c:val>
          <c:smooth val="0"/>
          <c:extLst>
            <c:ext xmlns:c16="http://schemas.microsoft.com/office/drawing/2014/chart" uri="{C3380CC4-5D6E-409C-BE32-E72D297353CC}">
              <c16:uniqueId val="{00000001-A7FD-403C-917B-A778F9E3FDB5}"/>
            </c:ext>
          </c:extLst>
        </c:ser>
        <c:ser>
          <c:idx val="2"/>
          <c:order val="2"/>
          <c:tx>
            <c:strRef>
              <c:f>'Fig1'!$B$52</c:f>
              <c:strCache>
                <c:ptCount val="1"/>
                <c:pt idx="0">
                  <c:v>Uninsured</c:v>
                </c:pt>
              </c:strCache>
            </c:strRef>
          </c:tx>
          <c:spPr>
            <a:ln w="25400">
              <a:solidFill>
                <a:srgbClr val="AABA0A"/>
              </a:solidFill>
            </a:ln>
          </c:spPr>
          <c:marker>
            <c:symbol val="triangle"/>
            <c:size val="9"/>
            <c:spPr>
              <a:solidFill>
                <a:srgbClr val="AABA0A"/>
              </a:solidFill>
              <a:ln>
                <a:noFill/>
              </a:ln>
            </c:spPr>
          </c:marker>
          <c:cat>
            <c:numRef>
              <c:f>'Fig1'!$A$53:$A$62</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'Fig1'!$B$53:$B$62</c:f>
              <c:numCache>
                <c:formatCode>General</c:formatCode>
                <c:ptCount val="10"/>
                <c:pt idx="0">
                  <c:v>18.899999999999999</c:v>
                </c:pt>
                <c:pt idx="1">
                  <c:v>18.899999999999999</c:v>
                </c:pt>
                <c:pt idx="2">
                  <c:v>22.3</c:v>
                </c:pt>
                <c:pt idx="3">
                  <c:v>21.3</c:v>
                </c:pt>
                <c:pt idx="4">
                  <c:v>20.9</c:v>
                </c:pt>
                <c:pt idx="5">
                  <c:v>20.399999999999999</c:v>
                </c:pt>
                <c:pt idx="6">
                  <c:v>16.3</c:v>
                </c:pt>
                <c:pt idx="7">
                  <c:v>12.8</c:v>
                </c:pt>
                <c:pt idx="8">
                  <c:v>12.4</c:v>
                </c:pt>
                <c:pt idx="9">
                  <c:v>12.8</c:v>
                </c:pt>
              </c:numCache>
            </c:numRef>
          </c:val>
          <c:smooth val="0"/>
          <c:extLst>
            <c:ext xmlns:c16="http://schemas.microsoft.com/office/drawing/2014/chart" uri="{C3380CC4-5D6E-409C-BE32-E72D297353CC}">
              <c16:uniqueId val="{00000002-A7FD-403C-917B-A778F9E3FDB5}"/>
            </c:ext>
          </c:extLst>
        </c:ser>
        <c:dLbls>
          <c:showLegendKey val="0"/>
          <c:showVal val="0"/>
          <c:showCatName val="0"/>
          <c:showSerName val="0"/>
          <c:showPercent val="0"/>
          <c:showBubbleSize val="0"/>
        </c:dLbls>
        <c:marker val="1"/>
        <c:smooth val="0"/>
        <c:axId val="326698496"/>
        <c:axId val="330295936"/>
      </c:lineChart>
      <c:catAx>
        <c:axId val="326698496"/>
        <c:scaling>
          <c:orientation val="minMax"/>
        </c:scaling>
        <c:delete val="0"/>
        <c:axPos val="b"/>
        <c:numFmt formatCode="General" sourceLinked="1"/>
        <c:majorTickMark val="out"/>
        <c:minorTickMark val="none"/>
        <c:tickLblPos val="nextTo"/>
        <c:txPr>
          <a:bodyPr rot="0"/>
          <a:lstStyle/>
          <a:p>
            <a:pPr>
              <a:defRPr sz="1600">
                <a:latin typeface="Calibri" panose="020F0502020204030204" pitchFamily="34" charset="0"/>
                <a:cs typeface="Calibri" panose="020F0502020204030204" pitchFamily="34" charset="0"/>
              </a:defRPr>
            </a:pPr>
            <a:endParaRPr lang="en-US"/>
          </a:p>
        </c:txPr>
        <c:crossAx val="330295936"/>
        <c:crosses val="autoZero"/>
        <c:auto val="1"/>
        <c:lblAlgn val="ctr"/>
        <c:lblOffset val="100"/>
        <c:noMultiLvlLbl val="0"/>
      </c:catAx>
      <c:valAx>
        <c:axId val="330295936"/>
        <c:scaling>
          <c:orientation val="minMax"/>
          <c:max val="100"/>
          <c:min val="0"/>
        </c:scaling>
        <c:delete val="0"/>
        <c:axPos val="l"/>
        <c:majorGridlines/>
        <c:title>
          <c:tx>
            <c:rich>
              <a:bodyPr rot="-5400000" vert="horz"/>
              <a:lstStyle/>
              <a:p>
                <a:pPr>
                  <a:defRPr sz="1600">
                    <a:latin typeface="Calibri" panose="020F0502020204030204" pitchFamily="34" charset="0"/>
                    <a:cs typeface="Calibri" panose="020F0502020204030204" pitchFamily="34" charset="0"/>
                  </a:defRPr>
                </a:pPr>
                <a:r>
                  <a:rPr lang="en-US" sz="1600">
                    <a:latin typeface="Calibri" panose="020F0502020204030204" pitchFamily="34" charset="0"/>
                    <a:cs typeface="Calibri" panose="020F0502020204030204" pitchFamily="34" charset="0"/>
                  </a:rPr>
                  <a:t>Percent</a:t>
                </a:r>
              </a:p>
            </c:rich>
          </c:tx>
          <c:layout>
            <c:manualLayout>
              <c:xMode val="edge"/>
              <c:yMode val="edge"/>
              <c:x val="2.5625883303048652E-3"/>
              <c:y val="0.42158980127484064"/>
            </c:manualLayout>
          </c:layout>
          <c:overlay val="0"/>
        </c:title>
        <c:numFmt formatCode="0" sourceLinked="0"/>
        <c:majorTickMark val="out"/>
        <c:minorTickMark val="none"/>
        <c:tickLblPos val="nextTo"/>
        <c:txPr>
          <a:bodyPr/>
          <a:lstStyle/>
          <a:p>
            <a:pPr>
              <a:defRPr sz="1600">
                <a:latin typeface="Calibri" panose="020F0502020204030204" pitchFamily="34" charset="0"/>
                <a:cs typeface="Calibri" panose="020F0502020204030204" pitchFamily="34" charset="0"/>
              </a:defRPr>
            </a:pPr>
            <a:endParaRPr lang="en-US"/>
          </a:p>
        </c:txPr>
        <c:crossAx val="326698496"/>
        <c:crosses val="autoZero"/>
        <c:crossBetween val="between"/>
        <c:majorUnit val="10"/>
      </c:valAx>
    </c:plotArea>
    <c:legend>
      <c:legendPos val="t"/>
      <c:layout>
        <c:manualLayout>
          <c:xMode val="edge"/>
          <c:yMode val="edge"/>
          <c:x val="8.19954797317002E-3"/>
          <c:y val="1.1675185338674747E-3"/>
          <c:w val="0.99127867697093419"/>
          <c:h val="0.10779518780888177"/>
        </c:manualLayout>
      </c:layout>
      <c:overlay val="0"/>
      <c:txPr>
        <a:bodyPr/>
        <a:lstStyle/>
        <a:p>
          <a:pPr>
            <a:defRPr sz="1600">
              <a:latin typeface="Calibri" panose="020F0502020204030204" pitchFamily="34" charset="0"/>
              <a:cs typeface="Calibri" panose="020F0502020204030204" pitchFamily="34" charset="0"/>
            </a:defRPr>
          </a:pPr>
          <a:endParaRPr lang="en-US"/>
        </a:p>
      </c:txPr>
    </c:legend>
    <c:plotVisOnly val="1"/>
    <c:dispBlanksAs val="gap"/>
    <c:showDLblsOverMax val="0"/>
  </c:chart>
  <c:spPr>
    <a:ln>
      <a:noFill/>
    </a:ln>
  </c:spPr>
  <c:txPr>
    <a:bodyPr/>
    <a:lstStyle/>
    <a:p>
      <a:pPr>
        <a:defRPr sz="1100"/>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34709603607242"/>
          <c:y val="0.11998490155285774"/>
          <c:w val="0.88728851201292147"/>
          <c:h val="0.78375959949450769"/>
        </c:manualLayout>
      </c:layout>
      <c:lineChart>
        <c:grouping val="standard"/>
        <c:varyColors val="0"/>
        <c:ser>
          <c:idx val="3"/>
          <c:order val="0"/>
          <c:tx>
            <c:strRef>
              <c:f>Fig2Chart!$D$1</c:f>
              <c:strCache>
                <c:ptCount val="1"/>
                <c:pt idx="0">
                  <c:v>Private</c:v>
                </c:pt>
              </c:strCache>
            </c:strRef>
          </c:tx>
          <c:spPr>
            <a:ln w="25400">
              <a:solidFill>
                <a:sysClr val="windowText" lastClr="000000"/>
              </a:solidFill>
            </a:ln>
          </c:spPr>
          <c:marker>
            <c:symbol val="circle"/>
            <c:size val="7"/>
            <c:spPr>
              <a:solidFill>
                <a:sysClr val="windowText" lastClr="000000"/>
              </a:solidFill>
              <a:ln>
                <a:noFill/>
              </a:ln>
            </c:spPr>
          </c:marker>
          <c:cat>
            <c:numRef>
              <c:f>Fig2Chart!$A$2:$A$11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Fig2Chart!$D$2:$D$11</c:f>
              <c:numCache>
                <c:formatCode>General</c:formatCode>
                <c:ptCount val="10"/>
                <c:pt idx="0">
                  <c:v>66.2</c:v>
                </c:pt>
                <c:pt idx="1">
                  <c:v>62.4</c:v>
                </c:pt>
                <c:pt idx="2">
                  <c:v>53.8</c:v>
                </c:pt>
                <c:pt idx="3">
                  <c:v>53.3</c:v>
                </c:pt>
                <c:pt idx="4">
                  <c:v>52.8</c:v>
                </c:pt>
                <c:pt idx="5">
                  <c:v>52.6</c:v>
                </c:pt>
                <c:pt idx="6">
                  <c:v>53.7</c:v>
                </c:pt>
                <c:pt idx="7">
                  <c:v>54.7</c:v>
                </c:pt>
                <c:pt idx="8">
                  <c:v>53.8</c:v>
                </c:pt>
                <c:pt idx="9">
                  <c:v>55</c:v>
                </c:pt>
              </c:numCache>
            </c:numRef>
          </c:val>
          <c:smooth val="0"/>
          <c:extLst>
            <c:ext xmlns:c16="http://schemas.microsoft.com/office/drawing/2014/chart" uri="{C3380CC4-5D6E-409C-BE32-E72D297353CC}">
              <c16:uniqueId val="{00000000-7B65-4CAD-A787-32AD66EC8F7F}"/>
            </c:ext>
          </c:extLst>
        </c:ser>
        <c:ser>
          <c:idx val="0"/>
          <c:order val="1"/>
          <c:tx>
            <c:strRef>
              <c:f>Fig2Chart!$C$1</c:f>
              <c:strCache>
                <c:ptCount val="1"/>
                <c:pt idx="0">
                  <c:v>Public</c:v>
                </c:pt>
              </c:strCache>
            </c:strRef>
          </c:tx>
          <c:spPr>
            <a:ln w="25400">
              <a:solidFill>
                <a:srgbClr val="0072C6"/>
              </a:solidFill>
            </a:ln>
          </c:spPr>
          <c:marker>
            <c:symbol val="square"/>
            <c:size val="7"/>
            <c:spPr>
              <a:solidFill>
                <a:srgbClr val="0072C6"/>
              </a:solidFill>
              <a:ln>
                <a:noFill/>
              </a:ln>
            </c:spPr>
          </c:marker>
          <c:cat>
            <c:numRef>
              <c:f>Fig2Chart!$A$2:$A$11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Fig2Chart!$C$2:$C$11</c:f>
              <c:numCache>
                <c:formatCode>General</c:formatCode>
                <c:ptCount val="10"/>
                <c:pt idx="0">
                  <c:v>21.4</c:v>
                </c:pt>
                <c:pt idx="1">
                  <c:v>29.9</c:v>
                </c:pt>
                <c:pt idx="2">
                  <c:v>39.799999999999997</c:v>
                </c:pt>
                <c:pt idx="3">
                  <c:v>41</c:v>
                </c:pt>
                <c:pt idx="4">
                  <c:v>42.1</c:v>
                </c:pt>
                <c:pt idx="5">
                  <c:v>42.2</c:v>
                </c:pt>
                <c:pt idx="6">
                  <c:v>42.2</c:v>
                </c:pt>
                <c:pt idx="7">
                  <c:v>42.2</c:v>
                </c:pt>
                <c:pt idx="8">
                  <c:v>43</c:v>
                </c:pt>
                <c:pt idx="9">
                  <c:v>41.3</c:v>
                </c:pt>
              </c:numCache>
            </c:numRef>
          </c:val>
          <c:smooth val="0"/>
          <c:extLst>
            <c:ext xmlns:c16="http://schemas.microsoft.com/office/drawing/2014/chart" uri="{C3380CC4-5D6E-409C-BE32-E72D297353CC}">
              <c16:uniqueId val="{00000001-7B65-4CAD-A787-32AD66EC8F7F}"/>
            </c:ext>
          </c:extLst>
        </c:ser>
        <c:ser>
          <c:idx val="2"/>
          <c:order val="2"/>
          <c:tx>
            <c:strRef>
              <c:f>Fig2Chart!$B$1</c:f>
              <c:strCache>
                <c:ptCount val="1"/>
                <c:pt idx="0">
                  <c:v>Uninsured</c:v>
                </c:pt>
              </c:strCache>
            </c:strRef>
          </c:tx>
          <c:spPr>
            <a:ln w="25400">
              <a:solidFill>
                <a:srgbClr val="AABA0A"/>
              </a:solidFill>
            </a:ln>
          </c:spPr>
          <c:marker>
            <c:symbol val="triangle"/>
            <c:size val="9"/>
            <c:spPr>
              <a:solidFill>
                <a:srgbClr val="AABA0A"/>
              </a:solidFill>
              <a:ln>
                <a:noFill/>
              </a:ln>
            </c:spPr>
          </c:marker>
          <c:cat>
            <c:numRef>
              <c:f>Fig2Chart!$A$2:$A$11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Fig2Chart!$B$2:$B$11</c:f>
              <c:numCache>
                <c:formatCode>General</c:formatCode>
                <c:ptCount val="10"/>
                <c:pt idx="0">
                  <c:v>13.9</c:v>
                </c:pt>
                <c:pt idx="1">
                  <c:v>8.9</c:v>
                </c:pt>
                <c:pt idx="2">
                  <c:v>7.8</c:v>
                </c:pt>
                <c:pt idx="3">
                  <c:v>7</c:v>
                </c:pt>
                <c:pt idx="4">
                  <c:v>6.6</c:v>
                </c:pt>
                <c:pt idx="5">
                  <c:v>6.5</c:v>
                </c:pt>
                <c:pt idx="6">
                  <c:v>5.5</c:v>
                </c:pt>
                <c:pt idx="7">
                  <c:v>4.5</c:v>
                </c:pt>
                <c:pt idx="8">
                  <c:v>5.0999999999999996</c:v>
                </c:pt>
                <c:pt idx="9">
                  <c:v>5</c:v>
                </c:pt>
              </c:numCache>
            </c:numRef>
          </c:val>
          <c:smooth val="0"/>
          <c:extLst>
            <c:ext xmlns:c16="http://schemas.microsoft.com/office/drawing/2014/chart" uri="{C3380CC4-5D6E-409C-BE32-E72D297353CC}">
              <c16:uniqueId val="{00000002-7B65-4CAD-A787-32AD66EC8F7F}"/>
            </c:ext>
          </c:extLst>
        </c:ser>
        <c:dLbls>
          <c:showLegendKey val="0"/>
          <c:showVal val="0"/>
          <c:showCatName val="0"/>
          <c:showSerName val="0"/>
          <c:showPercent val="0"/>
          <c:showBubbleSize val="0"/>
        </c:dLbls>
        <c:marker val="1"/>
        <c:smooth val="0"/>
        <c:axId val="326698496"/>
        <c:axId val="330295936"/>
      </c:lineChart>
      <c:catAx>
        <c:axId val="326698496"/>
        <c:scaling>
          <c:orientation val="minMax"/>
        </c:scaling>
        <c:delete val="0"/>
        <c:axPos val="b"/>
        <c:numFmt formatCode="General" sourceLinked="1"/>
        <c:majorTickMark val="out"/>
        <c:minorTickMark val="none"/>
        <c:tickLblPos val="nextTo"/>
        <c:txPr>
          <a:bodyPr rot="0"/>
          <a:lstStyle/>
          <a:p>
            <a:pPr>
              <a:defRPr/>
            </a:pPr>
            <a:endParaRPr lang="en-US"/>
          </a:p>
        </c:txPr>
        <c:crossAx val="330295936"/>
        <c:crosses val="autoZero"/>
        <c:auto val="1"/>
        <c:lblAlgn val="ctr"/>
        <c:lblOffset val="100"/>
        <c:noMultiLvlLbl val="0"/>
      </c:catAx>
      <c:valAx>
        <c:axId val="330295936"/>
        <c:scaling>
          <c:orientation val="minMax"/>
          <c:max val="100"/>
          <c:min val="0"/>
        </c:scaling>
        <c:delete val="0"/>
        <c:axPos val="l"/>
        <c:majorGridlines/>
        <c:title>
          <c:tx>
            <c:rich>
              <a:bodyPr rot="-5400000" vert="horz"/>
              <a:lstStyle/>
              <a:p>
                <a:pPr>
                  <a:defRPr/>
                </a:pPr>
                <a:r>
                  <a:rPr lang="en-US"/>
                  <a:t>Percent</a:t>
                </a:r>
              </a:p>
            </c:rich>
          </c:tx>
          <c:layout>
            <c:manualLayout>
              <c:xMode val="edge"/>
              <c:yMode val="edge"/>
              <c:x val="4.6993404670570022E-3"/>
              <c:y val="0.40703943257092873"/>
            </c:manualLayout>
          </c:layout>
          <c:overlay val="0"/>
        </c:title>
        <c:numFmt formatCode="0" sourceLinked="0"/>
        <c:majorTickMark val="out"/>
        <c:minorTickMark val="none"/>
        <c:tickLblPos val="nextTo"/>
        <c:crossAx val="326698496"/>
        <c:crosses val="autoZero"/>
        <c:crossBetween val="between"/>
        <c:majorUnit val="10"/>
      </c:valAx>
    </c:plotArea>
    <c:legend>
      <c:legendPos val="t"/>
      <c:layout>
        <c:manualLayout>
          <c:xMode val="edge"/>
          <c:yMode val="edge"/>
          <c:x val="8.19954797317002E-3"/>
          <c:y val="1.1675185338674747E-3"/>
          <c:w val="0.99127867697093419"/>
          <c:h val="0.10779518780888177"/>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97248955"/>
          <c:y val="0.13639115423072112"/>
          <c:w val="0.88825750947798177"/>
          <c:h val="0.7505792505103529"/>
        </c:manualLayout>
      </c:layout>
      <c:lineChart>
        <c:grouping val="standard"/>
        <c:varyColors val="0"/>
        <c:ser>
          <c:idx val="3"/>
          <c:order val="0"/>
          <c:tx>
            <c:strRef>
              <c:f>'Fig4'!$B$1</c:f>
              <c:strCache>
                <c:ptCount val="1"/>
                <c:pt idx="0">
                  <c:v>Poor</c:v>
                </c:pt>
              </c:strCache>
            </c:strRef>
          </c:tx>
          <c:spPr>
            <a:ln w="25400">
              <a:solidFill>
                <a:sysClr val="windowText" lastClr="000000"/>
              </a:solidFill>
            </a:ln>
          </c:spPr>
          <c:marker>
            <c:symbol val="circle"/>
            <c:size val="7"/>
            <c:spPr>
              <a:solidFill>
                <a:sysClr val="windowText" lastClr="000000"/>
              </a:solidFill>
              <a:ln>
                <a:noFill/>
              </a:ln>
            </c:spPr>
          </c:marker>
          <c:cat>
            <c:numRef>
              <c:f>'Fig4'!$A$2:$A$11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'Fig4'!$B$2:$B$11</c:f>
              <c:numCache>
                <c:formatCode>General</c:formatCode>
                <c:ptCount val="10"/>
                <c:pt idx="0">
                  <c:v>40.200000000000003</c:v>
                </c:pt>
                <c:pt idx="1">
                  <c:v>38.5</c:v>
                </c:pt>
                <c:pt idx="2">
                  <c:v>42.2</c:v>
                </c:pt>
                <c:pt idx="3">
                  <c:v>40.1</c:v>
                </c:pt>
                <c:pt idx="4">
                  <c:v>40.1</c:v>
                </c:pt>
                <c:pt idx="5">
                  <c:v>39.299999999999997</c:v>
                </c:pt>
                <c:pt idx="6">
                  <c:v>32.299999999999997</c:v>
                </c:pt>
                <c:pt idx="7">
                  <c:v>25.2</c:v>
                </c:pt>
                <c:pt idx="8">
                  <c:v>26.2</c:v>
                </c:pt>
                <c:pt idx="9">
                  <c:v>24.4</c:v>
                </c:pt>
              </c:numCache>
            </c:numRef>
          </c:val>
          <c:smooth val="0"/>
          <c:extLst>
            <c:ext xmlns:c16="http://schemas.microsoft.com/office/drawing/2014/chart" uri="{C3380CC4-5D6E-409C-BE32-E72D297353CC}">
              <c16:uniqueId val="{00000000-6499-484D-8ABE-549A94E5CDE1}"/>
            </c:ext>
          </c:extLst>
        </c:ser>
        <c:ser>
          <c:idx val="0"/>
          <c:order val="1"/>
          <c:tx>
            <c:strRef>
              <c:f>'Fig4'!$C$1</c:f>
              <c:strCache>
                <c:ptCount val="1"/>
                <c:pt idx="0">
                  <c:v>Near Poor</c:v>
                </c:pt>
              </c:strCache>
            </c:strRef>
          </c:tx>
          <c:spPr>
            <a:ln w="25400">
              <a:solidFill>
                <a:srgbClr val="0072C6"/>
              </a:solidFill>
            </a:ln>
          </c:spPr>
          <c:marker>
            <c:symbol val="square"/>
            <c:size val="7"/>
            <c:spPr>
              <a:solidFill>
                <a:srgbClr val="0072C6"/>
              </a:solidFill>
              <a:ln>
                <a:noFill/>
              </a:ln>
            </c:spPr>
          </c:marker>
          <c:cat>
            <c:numRef>
              <c:f>'Fig4'!$A$2:$A$11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'Fig4'!$C$2:$C$11</c:f>
              <c:numCache>
                <c:formatCode>General</c:formatCode>
                <c:ptCount val="10"/>
                <c:pt idx="0">
                  <c:v>34.9</c:v>
                </c:pt>
                <c:pt idx="1">
                  <c:v>36.6</c:v>
                </c:pt>
                <c:pt idx="2">
                  <c:v>43</c:v>
                </c:pt>
                <c:pt idx="3">
                  <c:v>40.1</c:v>
                </c:pt>
                <c:pt idx="4">
                  <c:v>39.200000000000003</c:v>
                </c:pt>
                <c:pt idx="5">
                  <c:v>38.5</c:v>
                </c:pt>
                <c:pt idx="6">
                  <c:v>30.9</c:v>
                </c:pt>
                <c:pt idx="7">
                  <c:v>24.1</c:v>
                </c:pt>
                <c:pt idx="8">
                  <c:v>23.2</c:v>
                </c:pt>
                <c:pt idx="9">
                  <c:v>23.8</c:v>
                </c:pt>
              </c:numCache>
            </c:numRef>
          </c:val>
          <c:smooth val="0"/>
          <c:extLst>
            <c:ext xmlns:c16="http://schemas.microsoft.com/office/drawing/2014/chart" uri="{C3380CC4-5D6E-409C-BE32-E72D297353CC}">
              <c16:uniqueId val="{00000001-6499-484D-8ABE-549A94E5CDE1}"/>
            </c:ext>
          </c:extLst>
        </c:ser>
        <c:ser>
          <c:idx val="1"/>
          <c:order val="2"/>
          <c:tx>
            <c:strRef>
              <c:f>'Fig4'!$D$1</c:f>
              <c:strCache>
                <c:ptCount val="1"/>
                <c:pt idx="0">
                  <c:v>Not Poor</c:v>
                </c:pt>
              </c:strCache>
            </c:strRef>
          </c:tx>
          <c:spPr>
            <a:ln w="25400">
              <a:solidFill>
                <a:srgbClr val="AABA0A"/>
              </a:solidFill>
            </a:ln>
          </c:spPr>
          <c:marker>
            <c:symbol val="triangle"/>
            <c:size val="7"/>
            <c:spPr>
              <a:solidFill>
                <a:srgbClr val="AABA0A"/>
              </a:solidFill>
              <a:ln>
                <a:solidFill>
                  <a:srgbClr val="AABA0A"/>
                </a:solidFill>
              </a:ln>
            </c:spPr>
          </c:marker>
          <c:cat>
            <c:numRef>
              <c:f>'Fig4'!$A$2:$A$11</c:f>
              <c:numCache>
                <c:formatCode>General</c:formatCode>
                <c:ptCount val="10"/>
                <c:pt idx="0">
                  <c:v>1997</c:v>
                </c:pt>
                <c:pt idx="1">
                  <c:v>2005</c:v>
                </c:pt>
                <c:pt idx="2">
                  <c:v>2010</c:v>
                </c:pt>
                <c:pt idx="3">
                  <c:v>2011</c:v>
                </c:pt>
                <c:pt idx="4">
                  <c:v>2012</c:v>
                </c:pt>
                <c:pt idx="5">
                  <c:v>2013</c:v>
                </c:pt>
                <c:pt idx="6">
                  <c:v>2014</c:v>
                </c:pt>
                <c:pt idx="7">
                  <c:v>2015</c:v>
                </c:pt>
                <c:pt idx="8">
                  <c:v>2016</c:v>
                </c:pt>
                <c:pt idx="9">
                  <c:v>2017</c:v>
                </c:pt>
              </c:numCache>
            </c:numRef>
          </c:cat>
          <c:val>
            <c:numRef>
              <c:f>'Fig4'!$D$2:$D$11</c:f>
              <c:numCache>
                <c:formatCode>General</c:formatCode>
                <c:ptCount val="10"/>
                <c:pt idx="0">
                  <c:v>9.9</c:v>
                </c:pt>
                <c:pt idx="1">
                  <c:v>10.7</c:v>
                </c:pt>
                <c:pt idx="2">
                  <c:v>12.6</c:v>
                </c:pt>
                <c:pt idx="3">
                  <c:v>12</c:v>
                </c:pt>
                <c:pt idx="4">
                  <c:v>11.4</c:v>
                </c:pt>
                <c:pt idx="5">
                  <c:v>11.4</c:v>
                </c:pt>
                <c:pt idx="6">
                  <c:v>8.9</c:v>
                </c:pt>
                <c:pt idx="7">
                  <c:v>7.6</c:v>
                </c:pt>
                <c:pt idx="8">
                  <c:v>7.2</c:v>
                </c:pt>
                <c:pt idx="9">
                  <c:v>8.1999999999999993</c:v>
                </c:pt>
              </c:numCache>
            </c:numRef>
          </c:val>
          <c:smooth val="0"/>
          <c:extLst>
            <c:ext xmlns:c16="http://schemas.microsoft.com/office/drawing/2014/chart" uri="{C3380CC4-5D6E-409C-BE32-E72D297353CC}">
              <c16:uniqueId val="{00000002-6499-484D-8ABE-549A94E5CDE1}"/>
            </c:ext>
          </c:extLst>
        </c:ser>
        <c:dLbls>
          <c:showLegendKey val="0"/>
          <c:showVal val="0"/>
          <c:showCatName val="0"/>
          <c:showSerName val="0"/>
          <c:showPercent val="0"/>
          <c:showBubbleSize val="0"/>
        </c:dLbls>
        <c:marker val="1"/>
        <c:smooth val="0"/>
        <c:axId val="110513152"/>
        <c:axId val="110519040"/>
      </c:lineChart>
      <c:catAx>
        <c:axId val="110513152"/>
        <c:scaling>
          <c:orientation val="minMax"/>
        </c:scaling>
        <c:delete val="0"/>
        <c:axPos val="b"/>
        <c:numFmt formatCode="General" sourceLinked="1"/>
        <c:majorTickMark val="out"/>
        <c:minorTickMark val="none"/>
        <c:tickLblPos val="nextTo"/>
        <c:txPr>
          <a:bodyPr rot="0"/>
          <a:lstStyle/>
          <a:p>
            <a:pPr>
              <a:defRPr/>
            </a:pPr>
            <a:endParaRPr lang="en-US"/>
          </a:p>
        </c:txPr>
        <c:crossAx val="110519040"/>
        <c:crosses val="autoZero"/>
        <c:auto val="1"/>
        <c:lblAlgn val="ctr"/>
        <c:lblOffset val="100"/>
        <c:noMultiLvlLbl val="0"/>
      </c:catAx>
      <c:valAx>
        <c:axId val="110519040"/>
        <c:scaling>
          <c:orientation val="minMax"/>
          <c:max val="50"/>
          <c:min val="0"/>
        </c:scaling>
        <c:delete val="0"/>
        <c:axPos val="l"/>
        <c:majorGridlines/>
        <c:title>
          <c:tx>
            <c:rich>
              <a:bodyPr rot="-5400000" vert="horz"/>
              <a:lstStyle/>
              <a:p>
                <a:pPr>
                  <a:defRPr/>
                </a:pPr>
                <a:r>
                  <a:rPr lang="en-US"/>
                  <a:t>Percent</a:t>
                </a:r>
              </a:p>
            </c:rich>
          </c:tx>
          <c:layout>
            <c:manualLayout>
              <c:xMode val="edge"/>
              <c:yMode val="edge"/>
              <c:x val="0"/>
              <c:y val="0.40731262758821812"/>
            </c:manualLayout>
          </c:layout>
          <c:overlay val="0"/>
        </c:title>
        <c:numFmt formatCode="0" sourceLinked="0"/>
        <c:majorTickMark val="out"/>
        <c:minorTickMark val="none"/>
        <c:tickLblPos val="nextTo"/>
        <c:crossAx val="110513152"/>
        <c:crosses val="autoZero"/>
        <c:crossBetween val="between"/>
        <c:majorUnit val="10"/>
      </c:valAx>
    </c:plotArea>
    <c:legend>
      <c:legendPos val="t"/>
      <c:layout>
        <c:manualLayout>
          <c:xMode val="edge"/>
          <c:yMode val="edge"/>
          <c:x val="8.1995479731700217E-3"/>
          <c:y val="1.167518533867475E-3"/>
          <c:w val="0.99127867697093419"/>
          <c:h val="0.1273561008362327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046083181909953"/>
          <c:y val="0.13639107611548559"/>
          <c:w val="0.88825750947798177"/>
          <c:h val="0.7505792505103529"/>
        </c:manualLayout>
      </c:layout>
      <c:lineChart>
        <c:grouping val="standard"/>
        <c:varyColors val="0"/>
        <c:ser>
          <c:idx val="3"/>
          <c:order val="0"/>
          <c:tx>
            <c:strRef>
              <c:f>Sheet1!$A$2</c:f>
              <c:strCache>
                <c:ptCount val="1"/>
                <c:pt idx="0">
                  <c:v>Poor </c:v>
                </c:pt>
              </c:strCache>
            </c:strRef>
          </c:tx>
          <c:spPr>
            <a:ln w="25400">
              <a:solidFill>
                <a:sysClr val="windowText" lastClr="000000"/>
              </a:solidFill>
            </a:ln>
          </c:spPr>
          <c:marker>
            <c:symbol val="circle"/>
            <c:size val="7"/>
            <c:spPr>
              <a:solidFill>
                <a:sysClr val="windowText" lastClr="000000"/>
              </a:solidFill>
              <a:ln>
                <a:noFill/>
              </a:ln>
            </c:spPr>
          </c:marker>
          <c:cat>
            <c:strRef>
              <c:f>Sheet1!$B$1:$K$1</c:f>
              <c:strCache>
                <c:ptCount val="10"/>
                <c:pt idx="0">
                  <c:v>1997</c:v>
                </c:pt>
                <c:pt idx="1">
                  <c:v>2005</c:v>
                </c:pt>
                <c:pt idx="2">
                  <c:v>2010</c:v>
                </c:pt>
                <c:pt idx="3">
                  <c:v>2011</c:v>
                </c:pt>
                <c:pt idx="4">
                  <c:v>2012</c:v>
                </c:pt>
                <c:pt idx="5">
                  <c:v>2013</c:v>
                </c:pt>
                <c:pt idx="6">
                  <c:v>2014</c:v>
                </c:pt>
                <c:pt idx="7">
                  <c:v>2015</c:v>
                </c:pt>
                <c:pt idx="8">
                  <c:v>2016</c:v>
                </c:pt>
                <c:pt idx="9">
                  <c:v>2017</c:v>
                </c:pt>
              </c:strCache>
            </c:strRef>
          </c:cat>
          <c:val>
            <c:numRef>
              <c:f>Sheet1!$B$2:$K$2</c:f>
              <c:numCache>
                <c:formatCode>General</c:formatCode>
                <c:ptCount val="10"/>
                <c:pt idx="0">
                  <c:v>22.4</c:v>
                </c:pt>
                <c:pt idx="1">
                  <c:v>13</c:v>
                </c:pt>
                <c:pt idx="2">
                  <c:v>10.199999999999999</c:v>
                </c:pt>
                <c:pt idx="3">
                  <c:v>8.1</c:v>
                </c:pt>
                <c:pt idx="4">
                  <c:v>7.5</c:v>
                </c:pt>
                <c:pt idx="5">
                  <c:v>7.8</c:v>
                </c:pt>
                <c:pt idx="6">
                  <c:v>5.9</c:v>
                </c:pt>
                <c:pt idx="7">
                  <c:v>4.4000000000000004</c:v>
                </c:pt>
                <c:pt idx="8">
                  <c:v>6.5</c:v>
                </c:pt>
                <c:pt idx="9">
                  <c:v>6</c:v>
                </c:pt>
              </c:numCache>
            </c:numRef>
          </c:val>
          <c:smooth val="0"/>
          <c:extLst>
            <c:ext xmlns:c16="http://schemas.microsoft.com/office/drawing/2014/chart" uri="{C3380CC4-5D6E-409C-BE32-E72D297353CC}">
              <c16:uniqueId val="{00000000-312D-44F0-9D9D-FC796497E3E6}"/>
            </c:ext>
          </c:extLst>
        </c:ser>
        <c:ser>
          <c:idx val="0"/>
          <c:order val="1"/>
          <c:tx>
            <c:strRef>
              <c:f>Sheet1!$A$3</c:f>
              <c:strCache>
                <c:ptCount val="1"/>
                <c:pt idx="0">
                  <c:v>Near Poor</c:v>
                </c:pt>
              </c:strCache>
            </c:strRef>
          </c:tx>
          <c:spPr>
            <a:ln w="25400">
              <a:solidFill>
                <a:srgbClr val="0072C6"/>
              </a:solidFill>
            </a:ln>
          </c:spPr>
          <c:marker>
            <c:symbol val="square"/>
            <c:size val="7"/>
            <c:spPr>
              <a:solidFill>
                <a:srgbClr val="0072C6"/>
              </a:solidFill>
              <a:ln>
                <a:noFill/>
              </a:ln>
            </c:spPr>
          </c:marker>
          <c:cat>
            <c:strRef>
              <c:f>Sheet1!$B$1:$K$1</c:f>
              <c:strCache>
                <c:ptCount val="10"/>
                <c:pt idx="0">
                  <c:v>1997</c:v>
                </c:pt>
                <c:pt idx="1">
                  <c:v>2005</c:v>
                </c:pt>
                <c:pt idx="2">
                  <c:v>2010</c:v>
                </c:pt>
                <c:pt idx="3">
                  <c:v>2011</c:v>
                </c:pt>
                <c:pt idx="4">
                  <c:v>2012</c:v>
                </c:pt>
                <c:pt idx="5">
                  <c:v>2013</c:v>
                </c:pt>
                <c:pt idx="6">
                  <c:v>2014</c:v>
                </c:pt>
                <c:pt idx="7">
                  <c:v>2015</c:v>
                </c:pt>
                <c:pt idx="8">
                  <c:v>2016</c:v>
                </c:pt>
                <c:pt idx="9">
                  <c:v>2017</c:v>
                </c:pt>
              </c:strCache>
            </c:strRef>
          </c:cat>
          <c:val>
            <c:numRef>
              <c:f>Sheet1!$B$3:$K$3</c:f>
              <c:numCache>
                <c:formatCode>General</c:formatCode>
                <c:ptCount val="10"/>
                <c:pt idx="0">
                  <c:v>22.8</c:v>
                </c:pt>
                <c:pt idx="1">
                  <c:v>14.7</c:v>
                </c:pt>
                <c:pt idx="2">
                  <c:v>12.6</c:v>
                </c:pt>
                <c:pt idx="3">
                  <c:v>11.5</c:v>
                </c:pt>
                <c:pt idx="4">
                  <c:v>10.1</c:v>
                </c:pt>
                <c:pt idx="5">
                  <c:v>10.6</c:v>
                </c:pt>
                <c:pt idx="6">
                  <c:v>8.6</c:v>
                </c:pt>
                <c:pt idx="7">
                  <c:v>6.7</c:v>
                </c:pt>
                <c:pt idx="8">
                  <c:v>6.9</c:v>
                </c:pt>
                <c:pt idx="9">
                  <c:v>7.5</c:v>
                </c:pt>
              </c:numCache>
            </c:numRef>
          </c:val>
          <c:smooth val="0"/>
          <c:extLst>
            <c:ext xmlns:c16="http://schemas.microsoft.com/office/drawing/2014/chart" uri="{C3380CC4-5D6E-409C-BE32-E72D297353CC}">
              <c16:uniqueId val="{00000001-312D-44F0-9D9D-FC796497E3E6}"/>
            </c:ext>
          </c:extLst>
        </c:ser>
        <c:ser>
          <c:idx val="1"/>
          <c:order val="2"/>
          <c:tx>
            <c:strRef>
              <c:f>Sheet1!$A$4</c:f>
              <c:strCache>
                <c:ptCount val="1"/>
                <c:pt idx="0">
                  <c:v>Not Poor</c:v>
                </c:pt>
              </c:strCache>
            </c:strRef>
          </c:tx>
          <c:spPr>
            <a:ln w="25400">
              <a:solidFill>
                <a:srgbClr val="AABA0A"/>
              </a:solidFill>
            </a:ln>
          </c:spPr>
          <c:marker>
            <c:symbol val="triangle"/>
            <c:size val="7"/>
            <c:spPr>
              <a:solidFill>
                <a:srgbClr val="AABA0A"/>
              </a:solidFill>
              <a:ln>
                <a:solidFill>
                  <a:srgbClr val="AABA0A"/>
                </a:solidFill>
              </a:ln>
            </c:spPr>
          </c:marker>
          <c:cat>
            <c:strRef>
              <c:f>Sheet1!$B$1:$K$1</c:f>
              <c:strCache>
                <c:ptCount val="10"/>
                <c:pt idx="0">
                  <c:v>1997</c:v>
                </c:pt>
                <c:pt idx="1">
                  <c:v>2005</c:v>
                </c:pt>
                <c:pt idx="2">
                  <c:v>2010</c:v>
                </c:pt>
                <c:pt idx="3">
                  <c:v>2011</c:v>
                </c:pt>
                <c:pt idx="4">
                  <c:v>2012</c:v>
                </c:pt>
                <c:pt idx="5">
                  <c:v>2013</c:v>
                </c:pt>
                <c:pt idx="6">
                  <c:v>2014</c:v>
                </c:pt>
                <c:pt idx="7">
                  <c:v>2015</c:v>
                </c:pt>
                <c:pt idx="8">
                  <c:v>2016</c:v>
                </c:pt>
                <c:pt idx="9">
                  <c:v>2017</c:v>
                </c:pt>
              </c:strCache>
            </c:strRef>
          </c:cat>
          <c:val>
            <c:numRef>
              <c:f>Sheet1!$B$4:$K$4</c:f>
              <c:numCache>
                <c:formatCode>General</c:formatCode>
                <c:ptCount val="10"/>
                <c:pt idx="0">
                  <c:v>6.1</c:v>
                </c:pt>
                <c:pt idx="1">
                  <c:v>4.5999999999999996</c:v>
                </c:pt>
                <c:pt idx="2">
                  <c:v>4.5999999999999996</c:v>
                </c:pt>
                <c:pt idx="3">
                  <c:v>4</c:v>
                </c:pt>
                <c:pt idx="4">
                  <c:v>4.5</c:v>
                </c:pt>
                <c:pt idx="5">
                  <c:v>4</c:v>
                </c:pt>
                <c:pt idx="6">
                  <c:v>3.6</c:v>
                </c:pt>
                <c:pt idx="7">
                  <c:v>3.3</c:v>
                </c:pt>
                <c:pt idx="8">
                  <c:v>3.5</c:v>
                </c:pt>
                <c:pt idx="9">
                  <c:v>3.8</c:v>
                </c:pt>
              </c:numCache>
            </c:numRef>
          </c:val>
          <c:smooth val="0"/>
          <c:extLst>
            <c:ext xmlns:c16="http://schemas.microsoft.com/office/drawing/2014/chart" uri="{C3380CC4-5D6E-409C-BE32-E72D297353CC}">
              <c16:uniqueId val="{00000002-312D-44F0-9D9D-FC796497E3E6}"/>
            </c:ext>
          </c:extLst>
        </c:ser>
        <c:dLbls>
          <c:showLegendKey val="0"/>
          <c:showVal val="0"/>
          <c:showCatName val="0"/>
          <c:showSerName val="0"/>
          <c:showPercent val="0"/>
          <c:showBubbleSize val="0"/>
        </c:dLbls>
        <c:marker val="1"/>
        <c:smooth val="0"/>
        <c:axId val="110513152"/>
        <c:axId val="110519040"/>
      </c:lineChart>
      <c:catAx>
        <c:axId val="110513152"/>
        <c:scaling>
          <c:orientation val="minMax"/>
        </c:scaling>
        <c:delete val="0"/>
        <c:axPos val="b"/>
        <c:numFmt formatCode="General" sourceLinked="1"/>
        <c:majorTickMark val="out"/>
        <c:minorTickMark val="none"/>
        <c:tickLblPos val="nextTo"/>
        <c:txPr>
          <a:bodyPr rot="0"/>
          <a:lstStyle/>
          <a:p>
            <a:pPr>
              <a:defRPr/>
            </a:pPr>
            <a:endParaRPr lang="en-US"/>
          </a:p>
        </c:txPr>
        <c:crossAx val="110519040"/>
        <c:crosses val="autoZero"/>
        <c:auto val="1"/>
        <c:lblAlgn val="ctr"/>
        <c:lblOffset val="100"/>
        <c:noMultiLvlLbl val="0"/>
      </c:catAx>
      <c:valAx>
        <c:axId val="110519040"/>
        <c:scaling>
          <c:orientation val="minMax"/>
          <c:max val="25"/>
          <c:min val="0"/>
        </c:scaling>
        <c:delete val="0"/>
        <c:axPos val="l"/>
        <c:majorGridlines/>
        <c:title>
          <c:tx>
            <c:rich>
              <a:bodyPr rot="-5400000" vert="horz"/>
              <a:lstStyle/>
              <a:p>
                <a:pPr>
                  <a:defRPr/>
                </a:pPr>
                <a:r>
                  <a:rPr lang="en-US"/>
                  <a:t>Percent</a:t>
                </a:r>
              </a:p>
            </c:rich>
          </c:tx>
          <c:layout>
            <c:manualLayout>
              <c:xMode val="edge"/>
              <c:yMode val="edge"/>
              <c:x val="0"/>
              <c:y val="0.41921728533933256"/>
            </c:manualLayout>
          </c:layout>
          <c:overlay val="0"/>
        </c:title>
        <c:numFmt formatCode="0" sourceLinked="0"/>
        <c:majorTickMark val="out"/>
        <c:minorTickMark val="none"/>
        <c:tickLblPos val="nextTo"/>
        <c:crossAx val="110513152"/>
        <c:crosses val="autoZero"/>
        <c:crossBetween val="between"/>
        <c:majorUnit val="5"/>
      </c:valAx>
    </c:plotArea>
    <c:legend>
      <c:legendPos val="t"/>
      <c:layout>
        <c:manualLayout>
          <c:xMode val="edge"/>
          <c:yMode val="edge"/>
          <c:x val="8.1995479731700217E-3"/>
          <c:y val="1.167518533867475E-3"/>
          <c:w val="0.99180042398546331"/>
          <c:h val="0.10120453693288339"/>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34709603607242"/>
          <c:y val="0.11998490155285774"/>
          <c:w val="0.88728851201292147"/>
          <c:h val="0.70437206091426063"/>
        </c:manualLayout>
      </c:layout>
      <c:lineChart>
        <c:grouping val="standard"/>
        <c:varyColors val="0"/>
        <c:ser>
          <c:idx val="3"/>
          <c:order val="0"/>
          <c:tx>
            <c:strRef>
              <c:f>'Fig6'!$B$56</c:f>
              <c:strCache>
                <c:ptCount val="1"/>
                <c:pt idx="0">
                  <c:v>White</c:v>
                </c:pt>
              </c:strCache>
            </c:strRef>
          </c:tx>
          <c:spPr>
            <a:ln w="25400">
              <a:solidFill>
                <a:sysClr val="windowText" lastClr="000000"/>
              </a:solidFill>
            </a:ln>
          </c:spPr>
          <c:marker>
            <c:symbol val="circle"/>
            <c:size val="7"/>
            <c:spPr>
              <a:solidFill>
                <a:sysClr val="windowText" lastClr="000000"/>
              </a:solidFill>
              <a:ln>
                <a:noFill/>
              </a:ln>
            </c:spPr>
          </c:marker>
          <c:cat>
            <c:numRef>
              <c:f>'Fig6'!$C$54:$J$54</c:f>
              <c:numCache>
                <c:formatCode>General</c:formatCode>
                <c:ptCount val="8"/>
                <c:pt idx="0">
                  <c:v>2010</c:v>
                </c:pt>
                <c:pt idx="1">
                  <c:v>2011</c:v>
                </c:pt>
                <c:pt idx="2">
                  <c:v>2012</c:v>
                </c:pt>
                <c:pt idx="3">
                  <c:v>2013</c:v>
                </c:pt>
                <c:pt idx="4">
                  <c:v>2014</c:v>
                </c:pt>
                <c:pt idx="5">
                  <c:v>2015</c:v>
                </c:pt>
                <c:pt idx="6">
                  <c:v>2016</c:v>
                </c:pt>
                <c:pt idx="7">
                  <c:v>2017</c:v>
                </c:pt>
              </c:numCache>
            </c:numRef>
          </c:cat>
          <c:val>
            <c:numRef>
              <c:f>'Fig6'!$C$56:$J$56</c:f>
              <c:numCache>
                <c:formatCode>General</c:formatCode>
                <c:ptCount val="8"/>
                <c:pt idx="0">
                  <c:v>16.399999999999999</c:v>
                </c:pt>
                <c:pt idx="1">
                  <c:v>15.6</c:v>
                </c:pt>
                <c:pt idx="2">
                  <c:v>15.1</c:v>
                </c:pt>
                <c:pt idx="3">
                  <c:v>14.5</c:v>
                </c:pt>
                <c:pt idx="4">
                  <c:v>11.6</c:v>
                </c:pt>
                <c:pt idx="5">
                  <c:v>8.6999999999999993</c:v>
                </c:pt>
                <c:pt idx="6">
                  <c:v>8.6</c:v>
                </c:pt>
                <c:pt idx="7">
                  <c:v>8.5</c:v>
                </c:pt>
              </c:numCache>
            </c:numRef>
          </c:val>
          <c:smooth val="0"/>
          <c:extLst>
            <c:ext xmlns:c16="http://schemas.microsoft.com/office/drawing/2014/chart" uri="{C3380CC4-5D6E-409C-BE32-E72D297353CC}">
              <c16:uniqueId val="{00000000-3544-444A-9CAB-9C5F4CE3F286}"/>
            </c:ext>
          </c:extLst>
        </c:ser>
        <c:ser>
          <c:idx val="0"/>
          <c:order val="1"/>
          <c:tx>
            <c:strRef>
              <c:f>'Fig6'!$B$57</c:f>
              <c:strCache>
                <c:ptCount val="1"/>
                <c:pt idx="0">
                  <c:v>Black</c:v>
                </c:pt>
              </c:strCache>
            </c:strRef>
          </c:tx>
          <c:spPr>
            <a:ln w="25400">
              <a:solidFill>
                <a:srgbClr val="0072C6"/>
              </a:solidFill>
            </a:ln>
          </c:spPr>
          <c:marker>
            <c:symbol val="square"/>
            <c:size val="7"/>
            <c:spPr>
              <a:solidFill>
                <a:srgbClr val="0072C6"/>
              </a:solidFill>
              <a:ln>
                <a:noFill/>
              </a:ln>
            </c:spPr>
          </c:marker>
          <c:cat>
            <c:numRef>
              <c:f>'Fig6'!$C$54:$J$54</c:f>
              <c:numCache>
                <c:formatCode>General</c:formatCode>
                <c:ptCount val="8"/>
                <c:pt idx="0">
                  <c:v>2010</c:v>
                </c:pt>
                <c:pt idx="1">
                  <c:v>2011</c:v>
                </c:pt>
                <c:pt idx="2">
                  <c:v>2012</c:v>
                </c:pt>
                <c:pt idx="3">
                  <c:v>2013</c:v>
                </c:pt>
                <c:pt idx="4">
                  <c:v>2014</c:v>
                </c:pt>
                <c:pt idx="5">
                  <c:v>2015</c:v>
                </c:pt>
                <c:pt idx="6">
                  <c:v>2016</c:v>
                </c:pt>
                <c:pt idx="7">
                  <c:v>2017</c:v>
                </c:pt>
              </c:numCache>
            </c:numRef>
          </c:cat>
          <c:val>
            <c:numRef>
              <c:f>'Fig6'!$C$57:$J$57</c:f>
              <c:numCache>
                <c:formatCode>General</c:formatCode>
                <c:ptCount val="8"/>
                <c:pt idx="0">
                  <c:v>27.2</c:v>
                </c:pt>
                <c:pt idx="1">
                  <c:v>24.8</c:v>
                </c:pt>
                <c:pt idx="2">
                  <c:v>23.6</c:v>
                </c:pt>
                <c:pt idx="3">
                  <c:v>24.9</c:v>
                </c:pt>
                <c:pt idx="4">
                  <c:v>17.7</c:v>
                </c:pt>
                <c:pt idx="5">
                  <c:v>14.4</c:v>
                </c:pt>
                <c:pt idx="6">
                  <c:v>15</c:v>
                </c:pt>
                <c:pt idx="7">
                  <c:v>14.1</c:v>
                </c:pt>
              </c:numCache>
            </c:numRef>
          </c:val>
          <c:smooth val="0"/>
          <c:extLst>
            <c:ext xmlns:c16="http://schemas.microsoft.com/office/drawing/2014/chart" uri="{C3380CC4-5D6E-409C-BE32-E72D297353CC}">
              <c16:uniqueId val="{00000001-3544-444A-9CAB-9C5F4CE3F286}"/>
            </c:ext>
          </c:extLst>
        </c:ser>
        <c:ser>
          <c:idx val="2"/>
          <c:order val="2"/>
          <c:tx>
            <c:strRef>
              <c:f>'Fig6'!$B$58</c:f>
              <c:strCache>
                <c:ptCount val="1"/>
                <c:pt idx="0">
                  <c:v>Asian</c:v>
                </c:pt>
              </c:strCache>
            </c:strRef>
          </c:tx>
          <c:spPr>
            <a:ln w="25400">
              <a:solidFill>
                <a:srgbClr val="AABA0A"/>
              </a:solidFill>
            </a:ln>
          </c:spPr>
          <c:marker>
            <c:symbol val="triangle"/>
            <c:size val="9"/>
            <c:spPr>
              <a:solidFill>
                <a:srgbClr val="AABA0A"/>
              </a:solidFill>
              <a:ln>
                <a:noFill/>
              </a:ln>
            </c:spPr>
          </c:marker>
          <c:cat>
            <c:numRef>
              <c:f>'Fig6'!$C$54:$J$54</c:f>
              <c:numCache>
                <c:formatCode>General</c:formatCode>
                <c:ptCount val="8"/>
                <c:pt idx="0">
                  <c:v>2010</c:v>
                </c:pt>
                <c:pt idx="1">
                  <c:v>2011</c:v>
                </c:pt>
                <c:pt idx="2">
                  <c:v>2012</c:v>
                </c:pt>
                <c:pt idx="3">
                  <c:v>2013</c:v>
                </c:pt>
                <c:pt idx="4">
                  <c:v>2014</c:v>
                </c:pt>
                <c:pt idx="5">
                  <c:v>2015</c:v>
                </c:pt>
                <c:pt idx="6">
                  <c:v>2016</c:v>
                </c:pt>
                <c:pt idx="7">
                  <c:v>2017</c:v>
                </c:pt>
              </c:numCache>
            </c:numRef>
          </c:cat>
          <c:val>
            <c:numRef>
              <c:f>'Fig6'!$C$58:$J$58</c:f>
              <c:numCache>
                <c:formatCode>General</c:formatCode>
                <c:ptCount val="8"/>
                <c:pt idx="0">
                  <c:v>19.5</c:v>
                </c:pt>
                <c:pt idx="1">
                  <c:v>18.8</c:v>
                </c:pt>
                <c:pt idx="2">
                  <c:v>19.100000000000001</c:v>
                </c:pt>
                <c:pt idx="3">
                  <c:v>16.3</c:v>
                </c:pt>
                <c:pt idx="4">
                  <c:v>12.5</c:v>
                </c:pt>
                <c:pt idx="5">
                  <c:v>7.9</c:v>
                </c:pt>
                <c:pt idx="6">
                  <c:v>7.5</c:v>
                </c:pt>
                <c:pt idx="7">
                  <c:v>7.6</c:v>
                </c:pt>
              </c:numCache>
            </c:numRef>
          </c:val>
          <c:smooth val="0"/>
          <c:extLst>
            <c:ext xmlns:c16="http://schemas.microsoft.com/office/drawing/2014/chart" uri="{C3380CC4-5D6E-409C-BE32-E72D297353CC}">
              <c16:uniqueId val="{00000002-3544-444A-9CAB-9C5F4CE3F286}"/>
            </c:ext>
          </c:extLst>
        </c:ser>
        <c:ser>
          <c:idx val="1"/>
          <c:order val="3"/>
          <c:tx>
            <c:strRef>
              <c:f>'Fig6'!$B$55</c:f>
              <c:strCache>
                <c:ptCount val="1"/>
                <c:pt idx="0">
                  <c:v>Hispanic</c:v>
                </c:pt>
              </c:strCache>
            </c:strRef>
          </c:tx>
          <c:spPr>
            <a:ln w="34925">
              <a:solidFill>
                <a:srgbClr val="7BA8DF"/>
              </a:solidFill>
            </a:ln>
          </c:spPr>
          <c:marker>
            <c:symbol val="diamond"/>
            <c:size val="9"/>
            <c:spPr>
              <a:solidFill>
                <a:srgbClr val="7BA8DF"/>
              </a:solidFill>
              <a:ln>
                <a:noFill/>
              </a:ln>
            </c:spPr>
          </c:marker>
          <c:cat>
            <c:numRef>
              <c:f>'Fig6'!$C$54:$J$54</c:f>
              <c:numCache>
                <c:formatCode>General</c:formatCode>
                <c:ptCount val="8"/>
                <c:pt idx="0">
                  <c:v>2010</c:v>
                </c:pt>
                <c:pt idx="1">
                  <c:v>2011</c:v>
                </c:pt>
                <c:pt idx="2">
                  <c:v>2012</c:v>
                </c:pt>
                <c:pt idx="3">
                  <c:v>2013</c:v>
                </c:pt>
                <c:pt idx="4">
                  <c:v>2014</c:v>
                </c:pt>
                <c:pt idx="5">
                  <c:v>2015</c:v>
                </c:pt>
                <c:pt idx="6">
                  <c:v>2016</c:v>
                </c:pt>
                <c:pt idx="7">
                  <c:v>2017</c:v>
                </c:pt>
              </c:numCache>
            </c:numRef>
          </c:cat>
          <c:val>
            <c:numRef>
              <c:f>'Fig6'!$C$55:$J$55</c:f>
              <c:numCache>
                <c:formatCode>General</c:formatCode>
                <c:ptCount val="8"/>
                <c:pt idx="0">
                  <c:v>43.2</c:v>
                </c:pt>
                <c:pt idx="1">
                  <c:v>42.2</c:v>
                </c:pt>
                <c:pt idx="2">
                  <c:v>41.3</c:v>
                </c:pt>
                <c:pt idx="3">
                  <c:v>40.6</c:v>
                </c:pt>
                <c:pt idx="4">
                  <c:v>33.700000000000003</c:v>
                </c:pt>
                <c:pt idx="5">
                  <c:v>27.7</c:v>
                </c:pt>
                <c:pt idx="6">
                  <c:v>25</c:v>
                </c:pt>
                <c:pt idx="7">
                  <c:v>27.2</c:v>
                </c:pt>
              </c:numCache>
            </c:numRef>
          </c:val>
          <c:smooth val="0"/>
          <c:extLst>
            <c:ext xmlns:c16="http://schemas.microsoft.com/office/drawing/2014/chart" uri="{C3380CC4-5D6E-409C-BE32-E72D297353CC}">
              <c16:uniqueId val="{00000003-3544-444A-9CAB-9C5F4CE3F286}"/>
            </c:ext>
          </c:extLst>
        </c:ser>
        <c:dLbls>
          <c:showLegendKey val="0"/>
          <c:showVal val="0"/>
          <c:showCatName val="0"/>
          <c:showSerName val="0"/>
          <c:showPercent val="0"/>
          <c:showBubbleSize val="0"/>
        </c:dLbls>
        <c:marker val="1"/>
        <c:smooth val="0"/>
        <c:axId val="326698496"/>
        <c:axId val="330295936"/>
      </c:lineChart>
      <c:catAx>
        <c:axId val="326698496"/>
        <c:scaling>
          <c:orientation val="minMax"/>
        </c:scaling>
        <c:delete val="0"/>
        <c:axPos val="b"/>
        <c:numFmt formatCode="General" sourceLinked="1"/>
        <c:majorTickMark val="out"/>
        <c:minorTickMark val="none"/>
        <c:tickLblPos val="nextTo"/>
        <c:txPr>
          <a:bodyPr rot="0"/>
          <a:lstStyle/>
          <a:p>
            <a:pPr>
              <a:defRPr/>
            </a:pPr>
            <a:endParaRPr lang="en-US"/>
          </a:p>
        </c:txPr>
        <c:crossAx val="330295936"/>
        <c:crosses val="autoZero"/>
        <c:auto val="1"/>
        <c:lblAlgn val="ctr"/>
        <c:lblOffset val="100"/>
        <c:noMultiLvlLbl val="0"/>
      </c:catAx>
      <c:valAx>
        <c:axId val="330295936"/>
        <c:scaling>
          <c:orientation val="minMax"/>
          <c:max val="50"/>
          <c:min val="0"/>
        </c:scaling>
        <c:delete val="0"/>
        <c:axPos val="l"/>
        <c:majorGridlines/>
        <c:title>
          <c:tx>
            <c:rich>
              <a:bodyPr rot="-5400000" vert="horz"/>
              <a:lstStyle/>
              <a:p>
                <a:pPr>
                  <a:defRPr/>
                </a:pPr>
                <a:r>
                  <a:rPr lang="en-US"/>
                  <a:t>Percent</a:t>
                </a:r>
              </a:p>
            </c:rich>
          </c:tx>
          <c:layout>
            <c:manualLayout>
              <c:xMode val="edge"/>
              <c:yMode val="edge"/>
              <c:x val="5.3403661080826444E-3"/>
              <c:y val="0.3805842056920089"/>
            </c:manualLayout>
          </c:layout>
          <c:overlay val="0"/>
        </c:title>
        <c:numFmt formatCode="0" sourceLinked="0"/>
        <c:majorTickMark val="out"/>
        <c:minorTickMark val="none"/>
        <c:tickLblPos val="nextTo"/>
        <c:crossAx val="326698496"/>
        <c:crosses val="autoZero"/>
        <c:crossBetween val="between"/>
        <c:majorUnit val="10"/>
      </c:valAx>
    </c:plotArea>
    <c:legend>
      <c:legendPos val="t"/>
      <c:layout>
        <c:manualLayout>
          <c:xMode val="edge"/>
          <c:yMode val="edge"/>
          <c:x val="8.19954797317002E-3"/>
          <c:y val="1.1675185338674747E-3"/>
          <c:w val="0.99127867697093419"/>
          <c:h val="0.10779518780888177"/>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64741421211237482"/>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dLbl>
              <c:idx val="6"/>
              <c:delete val="1"/>
              <c:extLst>
                <c:ext xmlns:c15="http://schemas.microsoft.com/office/drawing/2012/chart" uri="{CE6537A1-D6FC-4f65-9D91-7224C49458BB}">
                  <c15:layout/>
                </c:ext>
                <c:ext xmlns:c16="http://schemas.microsoft.com/office/drawing/2014/chart" uri="{C3380CC4-5D6E-409C-BE32-E72D297353CC}">
                  <c16:uniqueId val="{00000000-D780-4B5E-8629-C34DD9C2107C}"/>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Sheet1!$A$2:$A$16</c:f>
              <c:strCache>
                <c:ptCount val="7"/>
                <c:pt idx="0">
                  <c:v>Total (n=179)</c:v>
                </c:pt>
                <c:pt idx="1">
                  <c:v>Person-Centered Care (n=16)</c:v>
                </c:pt>
                <c:pt idx="2">
                  <c:v>Patient Safety (n=36)</c:v>
                </c:pt>
                <c:pt idx="3">
                  <c:v>Healthy Living (n=54)</c:v>
                </c:pt>
                <c:pt idx="4">
                  <c:v>Effective Treatment (n=40)</c:v>
                </c:pt>
                <c:pt idx="5">
                  <c:v>Care Coordination (n=28)</c:v>
                </c:pt>
                <c:pt idx="6">
                  <c:v>Affordable Care (n=5)</c:v>
                </c:pt>
              </c:strCache>
            </c:strRef>
          </c:cat>
          <c:val>
            <c:numRef>
              <c:f>Sheet1!$B$2:$B$16</c:f>
              <c:numCache>
                <c:formatCode>General</c:formatCode>
                <c:ptCount val="7"/>
                <c:pt idx="0">
                  <c:v>100</c:v>
                </c:pt>
                <c:pt idx="1">
                  <c:v>11</c:v>
                </c:pt>
                <c:pt idx="2">
                  <c:v>25</c:v>
                </c:pt>
                <c:pt idx="3">
                  <c:v>29</c:v>
                </c:pt>
                <c:pt idx="4">
                  <c:v>21</c:v>
                </c:pt>
                <c:pt idx="5">
                  <c:v>14</c:v>
                </c:pt>
                <c:pt idx="6">
                  <c:v>0</c:v>
                </c:pt>
              </c:numCache>
            </c:numRef>
          </c:val>
          <c:extLst>
            <c:ext xmlns:c16="http://schemas.microsoft.com/office/drawing/2014/chart" uri="{C3380CC4-5D6E-409C-BE32-E72D297353CC}">
              <c16:uniqueId val="{00000000-FC3B-4E8C-B8C8-D63A0846BBD7}"/>
            </c:ext>
          </c:extLst>
        </c:ser>
        <c:ser>
          <c:idx val="1"/>
          <c:order val="1"/>
          <c:tx>
            <c:strRef>
              <c:f>Sheet1!$C$1</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FC3B-4E8C-B8C8-D63A0846BBD7}"/>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Sheet1!$A$2:$A$16</c:f>
              <c:strCache>
                <c:ptCount val="7"/>
                <c:pt idx="0">
                  <c:v>Total (n=179)</c:v>
                </c:pt>
                <c:pt idx="1">
                  <c:v>Person-Centered Care (n=16)</c:v>
                </c:pt>
                <c:pt idx="2">
                  <c:v>Patient Safety (n=36)</c:v>
                </c:pt>
                <c:pt idx="3">
                  <c:v>Healthy Living (n=54)</c:v>
                </c:pt>
                <c:pt idx="4">
                  <c:v>Effective Treatment (n=40)</c:v>
                </c:pt>
                <c:pt idx="5">
                  <c:v>Care Coordination (n=28)</c:v>
                </c:pt>
                <c:pt idx="6">
                  <c:v>Affordable Care (n=5)</c:v>
                </c:pt>
              </c:strCache>
            </c:strRef>
          </c:cat>
          <c:val>
            <c:numRef>
              <c:f>Sheet1!$C$2:$C$16</c:f>
              <c:numCache>
                <c:formatCode>General</c:formatCode>
                <c:ptCount val="7"/>
                <c:pt idx="0">
                  <c:v>61</c:v>
                </c:pt>
                <c:pt idx="1">
                  <c:v>5</c:v>
                </c:pt>
                <c:pt idx="2">
                  <c:v>9</c:v>
                </c:pt>
                <c:pt idx="3">
                  <c:v>21</c:v>
                </c:pt>
                <c:pt idx="4">
                  <c:v>14</c:v>
                </c:pt>
                <c:pt idx="5">
                  <c:v>8</c:v>
                </c:pt>
                <c:pt idx="6">
                  <c:v>4</c:v>
                </c:pt>
              </c:numCache>
            </c:numRef>
          </c:val>
          <c:extLst>
            <c:ext xmlns:c16="http://schemas.microsoft.com/office/drawing/2014/chart" uri="{C3380CC4-5D6E-409C-BE32-E72D297353CC}">
              <c16:uniqueId val="{00000002-FC3B-4E8C-B8C8-D63A0846BBD7}"/>
            </c:ext>
          </c:extLst>
        </c:ser>
        <c:ser>
          <c:idx val="0"/>
          <c:order val="2"/>
          <c:tx>
            <c:strRef>
              <c:f>Sheet1!$D$1</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3-FC3B-4E8C-B8C8-D63A0846BBD7}"/>
                </c:ext>
              </c:extLst>
            </c:dLbl>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Sheet1!$A$2:$A$16</c:f>
              <c:strCache>
                <c:ptCount val="7"/>
                <c:pt idx="0">
                  <c:v>Total (n=179)</c:v>
                </c:pt>
                <c:pt idx="1">
                  <c:v>Person-Centered Care (n=16)</c:v>
                </c:pt>
                <c:pt idx="2">
                  <c:v>Patient Safety (n=36)</c:v>
                </c:pt>
                <c:pt idx="3">
                  <c:v>Healthy Living (n=54)</c:v>
                </c:pt>
                <c:pt idx="4">
                  <c:v>Effective Treatment (n=40)</c:v>
                </c:pt>
                <c:pt idx="5">
                  <c:v>Care Coordination (n=28)</c:v>
                </c:pt>
                <c:pt idx="6">
                  <c:v>Affordable Care (n=5)</c:v>
                </c:pt>
              </c:strCache>
            </c:strRef>
          </c:cat>
          <c:val>
            <c:numRef>
              <c:f>Sheet1!$D$2:$D$16</c:f>
              <c:numCache>
                <c:formatCode>General</c:formatCode>
                <c:ptCount val="7"/>
                <c:pt idx="0">
                  <c:v>18</c:v>
                </c:pt>
                <c:pt idx="1">
                  <c:v>0</c:v>
                </c:pt>
                <c:pt idx="2">
                  <c:v>2</c:v>
                </c:pt>
                <c:pt idx="3">
                  <c:v>4</c:v>
                </c:pt>
                <c:pt idx="4">
                  <c:v>5</c:v>
                </c:pt>
                <c:pt idx="5">
                  <c:v>6</c:v>
                </c:pt>
                <c:pt idx="6">
                  <c:v>1</c:v>
                </c:pt>
              </c:numCache>
            </c:numRef>
          </c:val>
          <c:extLst>
            <c:ext xmlns:c16="http://schemas.microsoft.com/office/drawing/2014/chart" uri="{C3380CC4-5D6E-409C-BE32-E72D297353CC}">
              <c16:uniqueId val="{00000004-FC3B-4E8C-B8C8-D63A0846BBD7}"/>
            </c:ext>
          </c:extLst>
        </c:ser>
        <c:dLbls>
          <c:showLegendKey val="0"/>
          <c:showVal val="1"/>
          <c:showCatName val="0"/>
          <c:showSerName val="0"/>
          <c:showPercent val="0"/>
          <c:showBubbleSize val="0"/>
        </c:dLbls>
        <c:gapWidth val="150"/>
        <c:overlap val="100"/>
        <c:axId val="70847488"/>
        <c:axId val="77538048"/>
      </c:barChart>
      <c:catAx>
        <c:axId val="7084748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77538048"/>
        <c:crosses val="autoZero"/>
        <c:auto val="1"/>
        <c:lblAlgn val="ctr"/>
        <c:lblOffset val="100"/>
        <c:tickLblSkip val="1"/>
        <c:tickMarkSkip val="1"/>
        <c:noMultiLvlLbl val="0"/>
      </c:catAx>
      <c:valAx>
        <c:axId val="77538048"/>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70847488"/>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803048657379367E-2"/>
          <c:y val="0.10786927675707203"/>
          <c:w val="0.92919695134262059"/>
          <c:h val="0.66853455818022745"/>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(n=176)</c:v>
                </c:pt>
                <c:pt idx="1">
                  <c:v>Asian vs. White (n=152)</c:v>
                </c:pt>
                <c:pt idx="2">
                  <c:v>AI/AN vs. White (n=89) </c:v>
                </c:pt>
                <c:pt idx="3">
                  <c:v>NHPI vs. White (n=43)</c:v>
                </c:pt>
                <c:pt idx="4">
                  <c:v>Hispanic vs. Non-Hispanic White (n=145)</c:v>
                </c:pt>
              </c:strCache>
            </c:strRef>
          </c:cat>
          <c:val>
            <c:numRef>
              <c:f>Sheet1!$B$2:$F$2</c:f>
              <c:numCache>
                <c:formatCode>General</c:formatCode>
                <c:ptCount val="5"/>
                <c:pt idx="0">
                  <c:v>19</c:v>
                </c:pt>
                <c:pt idx="1">
                  <c:v>39</c:v>
                </c:pt>
                <c:pt idx="2">
                  <c:v>15</c:v>
                </c:pt>
                <c:pt idx="3">
                  <c:v>6</c:v>
                </c:pt>
                <c:pt idx="4">
                  <c:v>27</c:v>
                </c:pt>
              </c:numCache>
            </c:numRef>
          </c:val>
          <c:extLst>
            <c:ext xmlns:c16="http://schemas.microsoft.com/office/drawing/2014/chart" uri="{C3380CC4-5D6E-409C-BE32-E72D297353CC}">
              <c16:uniqueId val="{00000000-1BB5-422C-B4C1-D6372C40F35E}"/>
            </c:ext>
          </c:extLst>
        </c:ser>
        <c:ser>
          <c:idx val="1"/>
          <c:order val="1"/>
          <c:tx>
            <c:strRef>
              <c:f>Sheet1!$A$3</c:f>
              <c:strCache>
                <c:ptCount val="1"/>
                <c:pt idx="0">
                  <c:v>Same</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1BB5-422C-B4C1-D6372C40F35E}"/>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(n=176)</c:v>
                </c:pt>
                <c:pt idx="1">
                  <c:v>Asian vs. White (n=152)</c:v>
                </c:pt>
                <c:pt idx="2">
                  <c:v>AI/AN vs. White (n=89) </c:v>
                </c:pt>
                <c:pt idx="3">
                  <c:v>NHPI vs. White (n=43)</c:v>
                </c:pt>
                <c:pt idx="4">
                  <c:v>Hispanic vs. Non-Hispanic White (n=145)</c:v>
                </c:pt>
              </c:strCache>
            </c:strRef>
          </c:cat>
          <c:val>
            <c:numRef>
              <c:f>Sheet1!$B$3:$F$3</c:f>
              <c:numCache>
                <c:formatCode>General</c:formatCode>
                <c:ptCount val="5"/>
                <c:pt idx="0">
                  <c:v>83</c:v>
                </c:pt>
                <c:pt idx="1">
                  <c:v>85</c:v>
                </c:pt>
                <c:pt idx="2">
                  <c:v>46</c:v>
                </c:pt>
                <c:pt idx="3">
                  <c:v>23</c:v>
                </c:pt>
                <c:pt idx="4">
                  <c:v>72</c:v>
                </c:pt>
              </c:numCache>
            </c:numRef>
          </c:val>
          <c:extLst>
            <c:ext xmlns:c16="http://schemas.microsoft.com/office/drawing/2014/chart" uri="{C3380CC4-5D6E-409C-BE32-E72D297353CC}">
              <c16:uniqueId val="{00000002-1BB5-422C-B4C1-D6372C40F35E}"/>
            </c:ext>
          </c:extLst>
        </c:ser>
        <c:ser>
          <c:idx val="0"/>
          <c:order val="2"/>
          <c:tx>
            <c:strRef>
              <c:f>Sheet1!$A$4</c:f>
              <c:strCache>
                <c:ptCount val="1"/>
                <c:pt idx="0">
                  <c:v>Worse</c:v>
                </c:pt>
              </c:strCache>
            </c:strRef>
          </c:tx>
          <c:spPr>
            <a:solidFill>
              <a:srgbClr val="F9152F"/>
            </a:solidFill>
          </c:spPr>
          <c:invertIfNegative val="0"/>
          <c:dLbls>
            <c:spPr>
              <a:noFill/>
              <a:ln>
                <a:noFill/>
              </a:ln>
              <a:effectLst/>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(n=176)</c:v>
                </c:pt>
                <c:pt idx="1">
                  <c:v>Asian vs. White (n=152)</c:v>
                </c:pt>
                <c:pt idx="2">
                  <c:v>AI/AN vs. White (n=89) </c:v>
                </c:pt>
                <c:pt idx="3">
                  <c:v>NHPI vs. White (n=43)</c:v>
                </c:pt>
                <c:pt idx="4">
                  <c:v>Hispanic vs. Non-Hispanic White (n=145)</c:v>
                </c:pt>
              </c:strCache>
            </c:strRef>
          </c:cat>
          <c:val>
            <c:numRef>
              <c:f>Sheet1!$B$4:$F$4</c:f>
              <c:numCache>
                <c:formatCode>General</c:formatCode>
                <c:ptCount val="5"/>
                <c:pt idx="0">
                  <c:v>74</c:v>
                </c:pt>
                <c:pt idx="1">
                  <c:v>28</c:v>
                </c:pt>
                <c:pt idx="2">
                  <c:v>28</c:v>
                </c:pt>
                <c:pt idx="3">
                  <c:v>14</c:v>
                </c:pt>
                <c:pt idx="4">
                  <c:v>46</c:v>
                </c:pt>
              </c:numCache>
            </c:numRef>
          </c:val>
          <c:extLst>
            <c:ext xmlns:c16="http://schemas.microsoft.com/office/drawing/2014/chart" uri="{C3380CC4-5D6E-409C-BE32-E72D297353CC}">
              <c16:uniqueId val="{00000003-1BB5-422C-B4C1-D6372C40F35E}"/>
            </c:ext>
          </c:extLst>
        </c:ser>
        <c:dLbls>
          <c:showLegendKey val="0"/>
          <c:showVal val="1"/>
          <c:showCatName val="0"/>
          <c:showSerName val="0"/>
          <c:showPercent val="0"/>
          <c:showBubbleSize val="0"/>
        </c:dLbls>
        <c:gapWidth val="150"/>
        <c:overlap val="100"/>
        <c:axId val="82679680"/>
        <c:axId val="82735872"/>
      </c:barChart>
      <c:catAx>
        <c:axId val="8267968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2735872"/>
        <c:crosses val="autoZero"/>
        <c:auto val="1"/>
        <c:lblAlgn val="ctr"/>
        <c:lblOffset val="100"/>
        <c:tickLblSkip val="1"/>
        <c:tickMarkSkip val="1"/>
        <c:noMultiLvlLbl val="0"/>
      </c:catAx>
      <c:valAx>
        <c:axId val="8273587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2679680"/>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67758189948478664"/>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41E7-4105-8079-FFDE793A8B52}"/>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(n=75)</c:v>
                </c:pt>
                <c:pt idx="1">
                  <c:v>Asian vs. White (n=35)</c:v>
                </c:pt>
                <c:pt idx="2">
                  <c:v>AI/AN vs. White (n=21)</c:v>
                </c:pt>
                <c:pt idx="3">
                  <c:v>NHPI vs. White (n= 8)</c:v>
                </c:pt>
                <c:pt idx="4">
                  <c:v>Hispanic vs. Non-Hispanic White (n=52)</c:v>
                </c:pt>
              </c:strCache>
            </c:strRef>
          </c:cat>
          <c:val>
            <c:numRef>
              <c:f>Sheet1!$B$2:$F$2</c:f>
              <c:numCache>
                <c:formatCode>General</c:formatCode>
                <c:ptCount val="5"/>
                <c:pt idx="0">
                  <c:v>16</c:v>
                </c:pt>
                <c:pt idx="1">
                  <c:v>3</c:v>
                </c:pt>
                <c:pt idx="2">
                  <c:v>2</c:v>
                </c:pt>
                <c:pt idx="3">
                  <c:v>1</c:v>
                </c:pt>
                <c:pt idx="4">
                  <c:v>10</c:v>
                </c:pt>
              </c:numCache>
            </c:numRef>
          </c:val>
          <c:extLst>
            <c:ext xmlns:c16="http://schemas.microsoft.com/office/drawing/2014/chart" uri="{C3380CC4-5D6E-409C-BE32-E72D297353CC}">
              <c16:uniqueId val="{00000001-41E7-4105-8079-FFDE793A8B52}"/>
            </c:ext>
          </c:extLst>
        </c:ser>
        <c:ser>
          <c:idx val="1"/>
          <c:order val="1"/>
          <c:tx>
            <c:strRef>
              <c:f>Sheet1!$A$3</c:f>
              <c:strCache>
                <c:ptCount val="1"/>
                <c:pt idx="0">
                  <c:v>No Change</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41E7-4105-8079-FFDE793A8B52}"/>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(n=75)</c:v>
                </c:pt>
                <c:pt idx="1">
                  <c:v>Asian vs. White (n=35)</c:v>
                </c:pt>
                <c:pt idx="2">
                  <c:v>AI/AN vs. White (n=21)</c:v>
                </c:pt>
                <c:pt idx="3">
                  <c:v>NHPI vs. White (n= 8)</c:v>
                </c:pt>
                <c:pt idx="4">
                  <c:v>Hispanic vs. Non-Hispanic White (n=52)</c:v>
                </c:pt>
              </c:strCache>
            </c:strRef>
          </c:cat>
          <c:val>
            <c:numRef>
              <c:f>Sheet1!$B$3:$F$3</c:f>
              <c:numCache>
                <c:formatCode>General</c:formatCode>
                <c:ptCount val="5"/>
                <c:pt idx="0">
                  <c:v>56</c:v>
                </c:pt>
                <c:pt idx="1">
                  <c:v>32</c:v>
                </c:pt>
                <c:pt idx="2">
                  <c:v>19</c:v>
                </c:pt>
                <c:pt idx="3">
                  <c:v>7</c:v>
                </c:pt>
                <c:pt idx="4">
                  <c:v>42</c:v>
                </c:pt>
              </c:numCache>
            </c:numRef>
          </c:val>
          <c:extLst>
            <c:ext xmlns:c16="http://schemas.microsoft.com/office/drawing/2014/chart" uri="{C3380CC4-5D6E-409C-BE32-E72D297353CC}">
              <c16:uniqueId val="{00000003-41E7-4105-8079-FFDE793A8B52}"/>
            </c:ext>
          </c:extLst>
        </c:ser>
        <c:ser>
          <c:idx val="0"/>
          <c:order val="2"/>
          <c:tx>
            <c:strRef>
              <c:f>Sheet1!$A$4</c:f>
              <c:strCache>
                <c:ptCount val="1"/>
                <c:pt idx="0">
                  <c:v>Worsening</c:v>
                </c:pt>
              </c:strCache>
            </c:strRef>
          </c:tx>
          <c:spPr>
            <a:solidFill>
              <a:srgbClr val="F9152F"/>
            </a:solidFill>
          </c:spPr>
          <c:invertIfNegative val="0"/>
          <c:dLbls>
            <c:dLbl>
              <c:idx val="0"/>
              <c:layout>
                <c:manualLayout>
                  <c:x val="-1.6824819974426272E-7"/>
                  <c:y val="4.6296296296296294E-3"/>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41E7-4105-8079-FFDE793A8B52}"/>
                </c:ext>
              </c:extLst>
            </c:dLbl>
            <c:dLbl>
              <c:idx val="1"/>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extLst>
                <c:ext xmlns:c16="http://schemas.microsoft.com/office/drawing/2014/chart" uri="{C3380CC4-5D6E-409C-BE32-E72D297353CC}">
                  <c16:uniqueId val="{00000005-41E7-4105-8079-FFDE793A8B52}"/>
                </c:ext>
              </c:extLst>
            </c:dLbl>
            <c:dLbl>
              <c:idx val="3"/>
              <c:delete val="1"/>
              <c:extLst>
                <c:ext xmlns:c15="http://schemas.microsoft.com/office/drawing/2012/chart" uri="{CE6537A1-D6FC-4f65-9D91-7224C49458BB}"/>
                <c:ext xmlns:c16="http://schemas.microsoft.com/office/drawing/2014/chart" uri="{C3380CC4-5D6E-409C-BE32-E72D297353CC}">
                  <c16:uniqueId val="{00000006-41E7-4105-8079-FFDE793A8B52}"/>
                </c:ext>
              </c:extLst>
            </c:dLbl>
            <c:dLbl>
              <c:idx val="4"/>
              <c:delete val="1"/>
              <c:extLst>
                <c:ext xmlns:c15="http://schemas.microsoft.com/office/drawing/2012/chart" uri="{CE6537A1-D6FC-4f65-9D91-7224C49458BB}"/>
                <c:ext xmlns:c16="http://schemas.microsoft.com/office/drawing/2014/chart" uri="{C3380CC4-5D6E-409C-BE32-E72D297353CC}">
                  <c16:uniqueId val="{00000007-41E7-4105-8079-FFDE793A8B52}"/>
                </c:ext>
              </c:extLst>
            </c:dLbl>
            <c:spPr>
              <a:noFill/>
              <a:ln>
                <a:noFill/>
              </a:ln>
              <a:effectLst/>
            </c:spPr>
            <c:txPr>
              <a:bodyPr/>
              <a:lstStyle/>
              <a:p>
                <a:pPr>
                  <a:defRPr sz="1600">
                    <a:solidFill>
                      <a:schemeClr val="bg1"/>
                    </a:solidFill>
                    <a:latin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Black vs. White (n=75)</c:v>
                </c:pt>
                <c:pt idx="1">
                  <c:v>Asian vs. White (n=35)</c:v>
                </c:pt>
                <c:pt idx="2">
                  <c:v>AI/AN vs. White (n=21)</c:v>
                </c:pt>
                <c:pt idx="3">
                  <c:v>NHPI vs. White (n= 8)</c:v>
                </c:pt>
                <c:pt idx="4">
                  <c:v>Hispanic vs. Non-Hispanic White (n=52)</c:v>
                </c:pt>
              </c:strCache>
            </c:strRef>
          </c:cat>
          <c:val>
            <c:numRef>
              <c:f>Sheet1!$B$4:$F$4</c:f>
              <c:numCache>
                <c:formatCode>General</c:formatCode>
                <c:ptCount val="5"/>
                <c:pt idx="0">
                  <c:v>3</c:v>
                </c:pt>
              </c:numCache>
            </c:numRef>
          </c:val>
          <c:extLst>
            <c:ext xmlns:c16="http://schemas.microsoft.com/office/drawing/2014/chart" uri="{C3380CC4-5D6E-409C-BE32-E72D297353CC}">
              <c16:uniqueId val="{00000008-41E7-4105-8079-FFDE793A8B52}"/>
            </c:ext>
          </c:extLst>
        </c:ser>
        <c:dLbls>
          <c:showLegendKey val="0"/>
          <c:showVal val="1"/>
          <c:showCatName val="0"/>
          <c:showSerName val="0"/>
          <c:showPercent val="0"/>
          <c:showBubbleSize val="0"/>
        </c:dLbls>
        <c:gapWidth val="150"/>
        <c:overlap val="100"/>
        <c:axId val="78192640"/>
        <c:axId val="82499072"/>
      </c:barChart>
      <c:catAx>
        <c:axId val="78192640"/>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2499072"/>
        <c:crosses val="autoZero"/>
        <c:auto val="1"/>
        <c:lblAlgn val="ctr"/>
        <c:lblOffset val="100"/>
        <c:tickLblSkip val="1"/>
        <c:tickMarkSkip val="1"/>
        <c:noMultiLvlLbl val="0"/>
      </c:catAx>
      <c:valAx>
        <c:axId val="82499072"/>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78192640"/>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74380577427821526"/>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5143-45C3-BF37-85B099DA141E}"/>
                </c:ext>
              </c:extLst>
            </c:dLbl>
            <c:dLbl>
              <c:idx val="6"/>
              <c:delete val="1"/>
              <c:extLst>
                <c:ext xmlns:c15="http://schemas.microsoft.com/office/drawing/2012/chart" uri="{CE6537A1-D6FC-4f65-9D91-7224C49458BB}"/>
                <c:ext xmlns:c16="http://schemas.microsoft.com/office/drawing/2014/chart" uri="{C3380CC4-5D6E-409C-BE32-E72D297353CC}">
                  <c16:uniqueId val="{00000001-5143-45C3-BF37-85B099DA141E}"/>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(n=164)</c:v>
                </c:pt>
                <c:pt idx="1">
                  <c:v>Person-Centered Care (n=16)</c:v>
                </c:pt>
                <c:pt idx="2">
                  <c:v>Patient Safety (n=30)</c:v>
                </c:pt>
                <c:pt idx="3">
                  <c:v>Healthy Living (n=54)</c:v>
                </c:pt>
                <c:pt idx="4">
                  <c:v>Effective Treatment (n=38)</c:v>
                </c:pt>
                <c:pt idx="5">
                  <c:v>Care Coordination (n=21)</c:v>
                </c:pt>
                <c:pt idx="6">
                  <c:v>Affordable Care (n=5)</c:v>
                </c:pt>
              </c:strCache>
            </c:strRef>
          </c:cat>
          <c:val>
            <c:numRef>
              <c:f>Sheet1!$B$2:$H$2</c:f>
              <c:numCache>
                <c:formatCode>General</c:formatCode>
                <c:ptCount val="7"/>
                <c:pt idx="0">
                  <c:v>91</c:v>
                </c:pt>
                <c:pt idx="1">
                  <c:v>9</c:v>
                </c:pt>
                <c:pt idx="2">
                  <c:v>18</c:v>
                </c:pt>
                <c:pt idx="3">
                  <c:v>26</c:v>
                </c:pt>
                <c:pt idx="4">
                  <c:v>24</c:v>
                </c:pt>
                <c:pt idx="5">
                  <c:v>14</c:v>
                </c:pt>
                <c:pt idx="6">
                  <c:v>0</c:v>
                </c:pt>
              </c:numCache>
            </c:numRef>
          </c:val>
          <c:extLst>
            <c:ext xmlns:c16="http://schemas.microsoft.com/office/drawing/2014/chart" uri="{C3380CC4-5D6E-409C-BE32-E72D297353CC}">
              <c16:uniqueId val="{00000002-5143-45C3-BF37-85B099DA141E}"/>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5143-45C3-BF37-85B099DA141E}"/>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(n=164)</c:v>
                </c:pt>
                <c:pt idx="1">
                  <c:v>Person-Centered Care (n=16)</c:v>
                </c:pt>
                <c:pt idx="2">
                  <c:v>Patient Safety (n=30)</c:v>
                </c:pt>
                <c:pt idx="3">
                  <c:v>Healthy Living (n=54)</c:v>
                </c:pt>
                <c:pt idx="4">
                  <c:v>Effective Treatment (n=38)</c:v>
                </c:pt>
                <c:pt idx="5">
                  <c:v>Care Coordination (n=21)</c:v>
                </c:pt>
                <c:pt idx="6">
                  <c:v>Affordable Care (n=5)</c:v>
                </c:pt>
              </c:strCache>
            </c:strRef>
          </c:cat>
          <c:val>
            <c:numRef>
              <c:f>Sheet1!$B$3:$H$3</c:f>
              <c:numCache>
                <c:formatCode>General</c:formatCode>
                <c:ptCount val="7"/>
                <c:pt idx="0">
                  <c:v>60</c:v>
                </c:pt>
                <c:pt idx="1">
                  <c:v>6</c:v>
                </c:pt>
                <c:pt idx="2">
                  <c:v>10</c:v>
                </c:pt>
                <c:pt idx="3">
                  <c:v>26</c:v>
                </c:pt>
                <c:pt idx="4">
                  <c:v>11</c:v>
                </c:pt>
                <c:pt idx="5">
                  <c:v>3</c:v>
                </c:pt>
                <c:pt idx="6">
                  <c:v>4</c:v>
                </c:pt>
              </c:numCache>
            </c:numRef>
          </c:val>
          <c:extLst>
            <c:ext xmlns:c16="http://schemas.microsoft.com/office/drawing/2014/chart" uri="{C3380CC4-5D6E-409C-BE32-E72D297353CC}">
              <c16:uniqueId val="{00000004-5143-45C3-BF37-85B099DA141E}"/>
            </c:ext>
          </c:extLst>
        </c:ser>
        <c:ser>
          <c:idx val="0"/>
          <c:order val="2"/>
          <c:tx>
            <c:strRef>
              <c:f>Sheet1!$A$4</c:f>
              <c:strCache>
                <c:ptCount val="1"/>
                <c:pt idx="0">
                  <c:v>Worsening</c:v>
                </c:pt>
              </c:strCache>
            </c:strRef>
          </c:tx>
          <c:spPr>
            <a:solidFill>
              <a:srgbClr val="F9152F"/>
            </a:solidFill>
          </c:spPr>
          <c:invertIfNegative val="0"/>
          <c:dLbls>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(n=164)</c:v>
                </c:pt>
                <c:pt idx="1">
                  <c:v>Person-Centered Care (n=16)</c:v>
                </c:pt>
                <c:pt idx="2">
                  <c:v>Patient Safety (n=30)</c:v>
                </c:pt>
                <c:pt idx="3">
                  <c:v>Healthy Living (n=54)</c:v>
                </c:pt>
                <c:pt idx="4">
                  <c:v>Effective Treatment (n=38)</c:v>
                </c:pt>
                <c:pt idx="5">
                  <c:v>Care Coordination (n=21)</c:v>
                </c:pt>
                <c:pt idx="6">
                  <c:v>Affordable Care (n=5)</c:v>
                </c:pt>
              </c:strCache>
            </c:strRef>
          </c:cat>
          <c:val>
            <c:numRef>
              <c:f>Sheet1!$B$4:$H$4</c:f>
              <c:numCache>
                <c:formatCode>General</c:formatCode>
                <c:ptCount val="7"/>
                <c:pt idx="0">
                  <c:v>13</c:v>
                </c:pt>
                <c:pt idx="1">
                  <c:v>1</c:v>
                </c:pt>
                <c:pt idx="2">
                  <c:v>2</c:v>
                </c:pt>
                <c:pt idx="3">
                  <c:v>2</c:v>
                </c:pt>
                <c:pt idx="4">
                  <c:v>3</c:v>
                </c:pt>
                <c:pt idx="5">
                  <c:v>4</c:v>
                </c:pt>
                <c:pt idx="6">
                  <c:v>1</c:v>
                </c:pt>
              </c:numCache>
            </c:numRef>
          </c:val>
          <c:extLst>
            <c:ext xmlns:c16="http://schemas.microsoft.com/office/drawing/2014/chart" uri="{C3380CC4-5D6E-409C-BE32-E72D297353CC}">
              <c16:uniqueId val="{00000005-5143-45C3-BF37-85B099DA141E}"/>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65829566443083498"/>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0FF3-4C0A-9AE0-E1C94AA93F10}"/>
                </c:ext>
              </c:extLst>
            </c:dLbl>
            <c:dLbl>
              <c:idx val="6"/>
              <c:delete val="1"/>
              <c:extLst>
                <c:ext xmlns:c15="http://schemas.microsoft.com/office/drawing/2012/chart" uri="{CE6537A1-D6FC-4f65-9D91-7224C49458BB}"/>
                <c:ext xmlns:c16="http://schemas.microsoft.com/office/drawing/2014/chart" uri="{C3380CC4-5D6E-409C-BE32-E72D297353CC}">
                  <c16:uniqueId val="{00000001-0FF3-4C0A-9AE0-E1C94AA93F10}"/>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(n=137)</c:v>
                </c:pt>
                <c:pt idx="1">
                  <c:v>Person-Centered Care (n=16)</c:v>
                </c:pt>
                <c:pt idx="2">
                  <c:v>Patient Safety (n=24)</c:v>
                </c:pt>
                <c:pt idx="3">
                  <c:v>Healthy Living (n=45)</c:v>
                </c:pt>
                <c:pt idx="4">
                  <c:v>Effective Treatment (n=29)</c:v>
                </c:pt>
                <c:pt idx="5">
                  <c:v>Care Coordination (n=20)</c:v>
                </c:pt>
                <c:pt idx="6">
                  <c:v>Affordable Care (n=3)</c:v>
                </c:pt>
              </c:strCache>
            </c:strRef>
          </c:cat>
          <c:val>
            <c:numRef>
              <c:f>Sheet1!$B$2:$H$2</c:f>
              <c:numCache>
                <c:formatCode>General</c:formatCode>
                <c:ptCount val="7"/>
                <c:pt idx="0">
                  <c:v>83</c:v>
                </c:pt>
                <c:pt idx="1">
                  <c:v>13</c:v>
                </c:pt>
                <c:pt idx="2">
                  <c:v>12</c:v>
                </c:pt>
                <c:pt idx="3">
                  <c:v>26</c:v>
                </c:pt>
                <c:pt idx="4">
                  <c:v>17</c:v>
                </c:pt>
                <c:pt idx="5">
                  <c:v>15</c:v>
                </c:pt>
                <c:pt idx="6">
                  <c:v>0</c:v>
                </c:pt>
              </c:numCache>
            </c:numRef>
          </c:val>
          <c:extLst>
            <c:ext xmlns:c16="http://schemas.microsoft.com/office/drawing/2014/chart" uri="{C3380CC4-5D6E-409C-BE32-E72D297353CC}">
              <c16:uniqueId val="{00000002-0FF3-4C0A-9AE0-E1C94AA93F10}"/>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0FF3-4C0A-9AE0-E1C94AA93F10}"/>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(n=137)</c:v>
                </c:pt>
                <c:pt idx="1">
                  <c:v>Person-Centered Care (n=16)</c:v>
                </c:pt>
                <c:pt idx="2">
                  <c:v>Patient Safety (n=24)</c:v>
                </c:pt>
                <c:pt idx="3">
                  <c:v>Healthy Living (n=45)</c:v>
                </c:pt>
                <c:pt idx="4">
                  <c:v>Effective Treatment (n=29)</c:v>
                </c:pt>
                <c:pt idx="5">
                  <c:v>Care Coordination (n=20)</c:v>
                </c:pt>
                <c:pt idx="6">
                  <c:v>Affordable Care (n=3)</c:v>
                </c:pt>
              </c:strCache>
            </c:strRef>
          </c:cat>
          <c:val>
            <c:numRef>
              <c:f>Sheet1!$B$3:$H$3</c:f>
              <c:numCache>
                <c:formatCode>General</c:formatCode>
                <c:ptCount val="7"/>
                <c:pt idx="0">
                  <c:v>47</c:v>
                </c:pt>
                <c:pt idx="1">
                  <c:v>3</c:v>
                </c:pt>
                <c:pt idx="2">
                  <c:v>11</c:v>
                </c:pt>
                <c:pt idx="3">
                  <c:v>17</c:v>
                </c:pt>
                <c:pt idx="4">
                  <c:v>10</c:v>
                </c:pt>
                <c:pt idx="5">
                  <c:v>3</c:v>
                </c:pt>
                <c:pt idx="6">
                  <c:v>3</c:v>
                </c:pt>
              </c:numCache>
            </c:numRef>
          </c:val>
          <c:extLst>
            <c:ext xmlns:c16="http://schemas.microsoft.com/office/drawing/2014/chart" uri="{C3380CC4-5D6E-409C-BE32-E72D297353CC}">
              <c16:uniqueId val="{00000004-0FF3-4C0A-9AE0-E1C94AA93F10}"/>
            </c:ext>
          </c:extLst>
        </c:ser>
        <c:ser>
          <c:idx val="0"/>
          <c:order val="2"/>
          <c:tx>
            <c:strRef>
              <c:f>Sheet1!$A$4</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5-0FF3-4C0A-9AE0-E1C94AA93F10}"/>
                </c:ext>
              </c:extLst>
            </c:dLbl>
            <c:dLbl>
              <c:idx val="6"/>
              <c:delete val="1"/>
              <c:extLst>
                <c:ext xmlns:c15="http://schemas.microsoft.com/office/drawing/2012/chart" uri="{CE6537A1-D6FC-4f65-9D91-7224C49458BB}"/>
                <c:ext xmlns:c16="http://schemas.microsoft.com/office/drawing/2014/chart" uri="{C3380CC4-5D6E-409C-BE32-E72D297353CC}">
                  <c16:uniqueId val="{00000006-0FF3-4C0A-9AE0-E1C94AA93F10}"/>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(n=137)</c:v>
                </c:pt>
                <c:pt idx="1">
                  <c:v>Person-Centered Care (n=16)</c:v>
                </c:pt>
                <c:pt idx="2">
                  <c:v>Patient Safety (n=24)</c:v>
                </c:pt>
                <c:pt idx="3">
                  <c:v>Healthy Living (n=45)</c:v>
                </c:pt>
                <c:pt idx="4">
                  <c:v>Effective Treatment (n=29)</c:v>
                </c:pt>
                <c:pt idx="5">
                  <c:v>Care Coordination (n=20)</c:v>
                </c:pt>
                <c:pt idx="6">
                  <c:v>Affordable Care (n=3)</c:v>
                </c:pt>
              </c:strCache>
            </c:strRef>
          </c:cat>
          <c:val>
            <c:numRef>
              <c:f>Sheet1!$B$4:$H$4</c:f>
              <c:numCache>
                <c:formatCode>General</c:formatCode>
                <c:ptCount val="7"/>
                <c:pt idx="0">
                  <c:v>7</c:v>
                </c:pt>
                <c:pt idx="1">
                  <c:v>0</c:v>
                </c:pt>
                <c:pt idx="2">
                  <c:v>1</c:v>
                </c:pt>
                <c:pt idx="3">
                  <c:v>2</c:v>
                </c:pt>
                <c:pt idx="4">
                  <c:v>2</c:v>
                </c:pt>
                <c:pt idx="5">
                  <c:v>2</c:v>
                </c:pt>
                <c:pt idx="6">
                  <c:v>0</c:v>
                </c:pt>
              </c:numCache>
            </c:numRef>
          </c:val>
          <c:extLst>
            <c:ext xmlns:c16="http://schemas.microsoft.com/office/drawing/2014/chart" uri="{C3380CC4-5D6E-409C-BE32-E72D297353CC}">
              <c16:uniqueId val="{00000007-0FF3-4C0A-9AE0-E1C94AA93F10}"/>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705435258092737"/>
          <c:y val="4.2504686914135734E-3"/>
          <c:w val="0.50247692475940509"/>
          <c:h val="0.80976669582968797"/>
        </c:manualLayout>
      </c:layout>
      <c:barChart>
        <c:barDir val="bar"/>
        <c:grouping val="clustered"/>
        <c:varyColors val="0"/>
        <c:ser>
          <c:idx val="0"/>
          <c:order val="0"/>
          <c:tx>
            <c:strRef>
              <c:f>Sheet1!$B$1</c:f>
              <c:strCache>
                <c:ptCount val="1"/>
                <c:pt idx="0">
                  <c:v>Column2</c:v>
                </c:pt>
              </c:strCache>
            </c:strRef>
          </c:tx>
          <c:spPr>
            <a:solidFill>
              <a:srgbClr val="AABA0A"/>
            </a:solidFill>
          </c:spPr>
          <c:invertIfNegative val="0"/>
          <c:cat>
            <c:strRef>
              <c:f>Sheet1!$A$2:$A$12</c:f>
              <c:strCache>
                <c:ptCount val="11"/>
                <c:pt idx="0">
                  <c:v>Dentists (2015)</c:v>
                </c:pt>
                <c:pt idx="1">
                  <c:v>Advanced Practice Nurses</c:v>
                </c:pt>
                <c:pt idx="2">
                  <c:v>Emergency Medical Technicians and Paramedics</c:v>
                </c:pt>
                <c:pt idx="3">
                  <c:v>Pharmacists</c:v>
                </c:pt>
                <c:pt idx="4">
                  <c:v>Other Health Practitioners</c:v>
                </c:pt>
                <c:pt idx="5">
                  <c:v>Therapists</c:v>
                </c:pt>
                <c:pt idx="6">
                  <c:v>Doctors of Medicine (2017)</c:v>
                </c:pt>
                <c:pt idx="7">
                  <c:v>Other Health Occupations</c:v>
                </c:pt>
                <c:pt idx="8">
                  <c:v>Health Technologists</c:v>
                </c:pt>
                <c:pt idx="9">
                  <c:v>Aides</c:v>
                </c:pt>
                <c:pt idx="10">
                  <c:v>Registered Nurses</c:v>
                </c:pt>
              </c:strCache>
            </c:strRef>
          </c:cat>
          <c:val>
            <c:numRef>
              <c:f>Sheet1!$B$2:$B$12</c:f>
              <c:numCache>
                <c:formatCode>#,##0.000</c:formatCode>
                <c:ptCount val="11"/>
                <c:pt idx="0" formatCode="#,##0">
                  <c:v>195.72200000000001</c:v>
                </c:pt>
                <c:pt idx="1">
                  <c:v>196.36</c:v>
                </c:pt>
                <c:pt idx="2" formatCode="#,##0">
                  <c:v>244.96</c:v>
                </c:pt>
                <c:pt idx="3" formatCode="#,##0">
                  <c:v>305.51</c:v>
                </c:pt>
                <c:pt idx="4">
                  <c:v>360.91</c:v>
                </c:pt>
                <c:pt idx="5">
                  <c:v>651.49</c:v>
                </c:pt>
                <c:pt idx="6" formatCode="#,##0">
                  <c:v>951.06100000000004</c:v>
                </c:pt>
                <c:pt idx="7">
                  <c:v>1484.7</c:v>
                </c:pt>
                <c:pt idx="8">
                  <c:v>2397.71</c:v>
                </c:pt>
                <c:pt idx="9">
                  <c:v>2558.79</c:v>
                </c:pt>
                <c:pt idx="10" formatCode="#,##0">
                  <c:v>2857.18</c:v>
                </c:pt>
              </c:numCache>
            </c:numRef>
          </c:val>
          <c:extLst>
            <c:ext xmlns:c16="http://schemas.microsoft.com/office/drawing/2014/chart" uri="{C3380CC4-5D6E-409C-BE32-E72D297353CC}">
              <c16:uniqueId val="{00000000-DCD8-40A5-9347-0904D6AA2C2A}"/>
            </c:ext>
          </c:extLst>
        </c:ser>
        <c:dLbls>
          <c:showLegendKey val="0"/>
          <c:showVal val="0"/>
          <c:showCatName val="0"/>
          <c:showSerName val="0"/>
          <c:showPercent val="0"/>
          <c:showBubbleSize val="0"/>
        </c:dLbls>
        <c:gapWidth val="150"/>
        <c:axId val="35205504"/>
        <c:axId val="35208576"/>
      </c:barChart>
      <c:catAx>
        <c:axId val="35205504"/>
        <c:scaling>
          <c:orientation val="minMax"/>
        </c:scaling>
        <c:delete val="0"/>
        <c:axPos val="l"/>
        <c:numFmt formatCode="General" sourceLinked="0"/>
        <c:majorTickMark val="none"/>
        <c:minorTickMark val="none"/>
        <c:tickLblPos val="nextTo"/>
        <c:txPr>
          <a:bodyPr/>
          <a:lstStyle/>
          <a:p>
            <a:pPr>
              <a:defRPr sz="1600"/>
            </a:pPr>
            <a:endParaRPr lang="en-US"/>
          </a:p>
        </c:txPr>
        <c:crossAx val="35208576"/>
        <c:crosses val="autoZero"/>
        <c:auto val="1"/>
        <c:lblAlgn val="ctr"/>
        <c:lblOffset val="100"/>
        <c:noMultiLvlLbl val="0"/>
      </c:catAx>
      <c:valAx>
        <c:axId val="35208576"/>
        <c:scaling>
          <c:orientation val="minMax"/>
          <c:max val="3000"/>
        </c:scaling>
        <c:delete val="0"/>
        <c:axPos val="b"/>
        <c:majorGridlines/>
        <c:title>
          <c:tx>
            <c:rich>
              <a:bodyPr/>
              <a:lstStyle/>
              <a:p>
                <a:pPr>
                  <a:defRPr sz="1600"/>
                </a:pPr>
                <a:r>
                  <a:rPr lang="en-US" sz="1600"/>
                  <a:t>Thousands</a:t>
                </a:r>
              </a:p>
            </c:rich>
          </c:tx>
          <c:layout>
            <c:manualLayout>
              <c:xMode val="edge"/>
              <c:yMode val="edge"/>
              <c:x val="0.64808819570630583"/>
              <c:y val="0.92941272965879262"/>
            </c:manualLayout>
          </c:layout>
          <c:overlay val="0"/>
        </c:title>
        <c:numFmt formatCode="#,##0" sourceLinked="1"/>
        <c:majorTickMark val="none"/>
        <c:minorTickMark val="none"/>
        <c:tickLblPos val="nextTo"/>
        <c:txPr>
          <a:bodyPr/>
          <a:lstStyle/>
          <a:p>
            <a:pPr>
              <a:defRPr sz="1600"/>
            </a:pPr>
            <a:endParaRPr lang="en-US"/>
          </a:p>
        </c:txPr>
        <c:crossAx val="35205504"/>
        <c:crosses val="autoZero"/>
        <c:crossBetween val="between"/>
        <c:majorUnit val="500"/>
      </c:valAx>
    </c:plotArea>
    <c:plotVisOnly val="1"/>
    <c:dispBlanksAs val="gap"/>
    <c:showDLblsOverMax val="0"/>
  </c:chart>
  <c:spPr>
    <a:ln>
      <a:noFill/>
    </a:ln>
  </c:spPr>
  <c:txPr>
    <a:bodyPr/>
    <a:lstStyle/>
    <a:p>
      <a:pPr>
        <a:defRPr sz="1600">
          <a:latin typeface="Calibri" panose="020F0502020204030204" pitchFamily="34" charset="0"/>
        </a:defRPr>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6685899679206766"/>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D6CD-4ED9-B6B9-C66F113B6EE1}"/>
                </c:ext>
              </c:extLst>
            </c:dLbl>
            <c:dLbl>
              <c:idx val="6"/>
              <c:delete val="1"/>
              <c:extLst>
                <c:ext xmlns:c15="http://schemas.microsoft.com/office/drawing/2012/chart" uri="{CE6537A1-D6FC-4f65-9D91-7224C49458BB}"/>
                <c:ext xmlns:c16="http://schemas.microsoft.com/office/drawing/2014/chart" uri="{C3380CC4-5D6E-409C-BE32-E72D297353CC}">
                  <c16:uniqueId val="{00000001-D6CD-4ED9-B6B9-C66F113B6EE1}"/>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(n=79)</c:v>
                </c:pt>
                <c:pt idx="1">
                  <c:v>Person-Centered Care (n=14)</c:v>
                </c:pt>
                <c:pt idx="2">
                  <c:v>Patient Safety (n=6)</c:v>
                </c:pt>
                <c:pt idx="3">
                  <c:v>Healthy Living (n=37)</c:v>
                </c:pt>
                <c:pt idx="4">
                  <c:v>Effective Treatment (n=18)</c:v>
                </c:pt>
                <c:pt idx="5">
                  <c:v>Care Coordination (n=3)</c:v>
                </c:pt>
                <c:pt idx="6">
                  <c:v>Affordable Care (n=1)</c:v>
                </c:pt>
              </c:strCache>
            </c:strRef>
          </c:cat>
          <c:val>
            <c:numRef>
              <c:f>Sheet1!$B$2:$H$2</c:f>
              <c:numCache>
                <c:formatCode>General</c:formatCode>
                <c:ptCount val="7"/>
                <c:pt idx="0">
                  <c:v>27</c:v>
                </c:pt>
                <c:pt idx="1">
                  <c:v>2</c:v>
                </c:pt>
                <c:pt idx="2">
                  <c:v>1</c:v>
                </c:pt>
                <c:pt idx="3">
                  <c:v>13</c:v>
                </c:pt>
                <c:pt idx="4">
                  <c:v>10</c:v>
                </c:pt>
                <c:pt idx="5">
                  <c:v>1</c:v>
                </c:pt>
                <c:pt idx="6">
                  <c:v>0</c:v>
                </c:pt>
              </c:numCache>
            </c:numRef>
          </c:val>
          <c:extLst>
            <c:ext xmlns:c16="http://schemas.microsoft.com/office/drawing/2014/chart" uri="{C3380CC4-5D6E-409C-BE32-E72D297353CC}">
              <c16:uniqueId val="{00000002-D6CD-4ED9-B6B9-C66F113B6EE1}"/>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D6CD-4ED9-B6B9-C66F113B6EE1}"/>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(n=79)</c:v>
                </c:pt>
                <c:pt idx="1">
                  <c:v>Person-Centered Care (n=14)</c:v>
                </c:pt>
                <c:pt idx="2">
                  <c:v>Patient Safety (n=6)</c:v>
                </c:pt>
                <c:pt idx="3">
                  <c:v>Healthy Living (n=37)</c:v>
                </c:pt>
                <c:pt idx="4">
                  <c:v>Effective Treatment (n=18)</c:v>
                </c:pt>
                <c:pt idx="5">
                  <c:v>Care Coordination (n=3)</c:v>
                </c:pt>
                <c:pt idx="6">
                  <c:v>Affordable Care (n=1)</c:v>
                </c:pt>
              </c:strCache>
            </c:strRef>
          </c:cat>
          <c:val>
            <c:numRef>
              <c:f>Sheet1!$B$3:$H$3</c:f>
              <c:numCache>
                <c:formatCode>General</c:formatCode>
                <c:ptCount val="7"/>
                <c:pt idx="0">
                  <c:v>47</c:v>
                </c:pt>
                <c:pt idx="1">
                  <c:v>11</c:v>
                </c:pt>
                <c:pt idx="2">
                  <c:v>3</c:v>
                </c:pt>
                <c:pt idx="3">
                  <c:v>24</c:v>
                </c:pt>
                <c:pt idx="4">
                  <c:v>6</c:v>
                </c:pt>
                <c:pt idx="5">
                  <c:v>2</c:v>
                </c:pt>
                <c:pt idx="6">
                  <c:v>1</c:v>
                </c:pt>
              </c:numCache>
            </c:numRef>
          </c:val>
          <c:extLst>
            <c:ext xmlns:c16="http://schemas.microsoft.com/office/drawing/2014/chart" uri="{C3380CC4-5D6E-409C-BE32-E72D297353CC}">
              <c16:uniqueId val="{00000004-D6CD-4ED9-B6B9-C66F113B6EE1}"/>
            </c:ext>
          </c:extLst>
        </c:ser>
        <c:ser>
          <c:idx val="0"/>
          <c:order val="2"/>
          <c:tx>
            <c:strRef>
              <c:f>Sheet1!$A$4</c:f>
              <c:strCache>
                <c:ptCount val="1"/>
                <c:pt idx="0">
                  <c:v>Worsening</c:v>
                </c:pt>
              </c:strCache>
            </c:strRef>
          </c:tx>
          <c:spPr>
            <a:solidFill>
              <a:srgbClr val="F9152F"/>
            </a:solidFill>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5-D6CD-4ED9-B6B9-C66F113B6EE1}"/>
                </c:ext>
              </c:extLst>
            </c:dLbl>
            <c:dLbl>
              <c:idx val="5"/>
              <c:delete val="1"/>
              <c:extLst>
                <c:ext xmlns:c15="http://schemas.microsoft.com/office/drawing/2012/chart" uri="{CE6537A1-D6FC-4f65-9D91-7224C49458BB}"/>
                <c:ext xmlns:c16="http://schemas.microsoft.com/office/drawing/2014/chart" uri="{C3380CC4-5D6E-409C-BE32-E72D297353CC}">
                  <c16:uniqueId val="{00000006-D6CD-4ED9-B6B9-C66F113B6EE1}"/>
                </c:ext>
              </c:extLst>
            </c:dLbl>
            <c:dLbl>
              <c:idx val="6"/>
              <c:delete val="1"/>
              <c:extLst>
                <c:ext xmlns:c15="http://schemas.microsoft.com/office/drawing/2012/chart" uri="{CE6537A1-D6FC-4f65-9D91-7224C49458BB}"/>
                <c:ext xmlns:c16="http://schemas.microsoft.com/office/drawing/2014/chart" uri="{C3380CC4-5D6E-409C-BE32-E72D297353CC}">
                  <c16:uniqueId val="{00000007-D6CD-4ED9-B6B9-C66F113B6EE1}"/>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(n=79)</c:v>
                </c:pt>
                <c:pt idx="1">
                  <c:v>Person-Centered Care (n=14)</c:v>
                </c:pt>
                <c:pt idx="2">
                  <c:v>Patient Safety (n=6)</c:v>
                </c:pt>
                <c:pt idx="3">
                  <c:v>Healthy Living (n=37)</c:v>
                </c:pt>
                <c:pt idx="4">
                  <c:v>Effective Treatment (n=18)</c:v>
                </c:pt>
                <c:pt idx="5">
                  <c:v>Care Coordination (n=3)</c:v>
                </c:pt>
                <c:pt idx="6">
                  <c:v>Affordable Care (n=1)</c:v>
                </c:pt>
              </c:strCache>
            </c:strRef>
          </c:cat>
          <c:val>
            <c:numRef>
              <c:f>Sheet1!$B$4:$H$4</c:f>
              <c:numCache>
                <c:formatCode>General</c:formatCode>
                <c:ptCount val="7"/>
                <c:pt idx="0">
                  <c:v>5</c:v>
                </c:pt>
                <c:pt idx="1">
                  <c:v>1</c:v>
                </c:pt>
                <c:pt idx="2">
                  <c:v>2</c:v>
                </c:pt>
                <c:pt idx="3">
                  <c:v>0</c:v>
                </c:pt>
                <c:pt idx="4">
                  <c:v>2</c:v>
                </c:pt>
                <c:pt idx="5">
                  <c:v>0</c:v>
                </c:pt>
                <c:pt idx="6">
                  <c:v>0</c:v>
                </c:pt>
              </c:numCache>
            </c:numRef>
          </c:val>
          <c:extLst>
            <c:ext xmlns:c16="http://schemas.microsoft.com/office/drawing/2014/chart" uri="{C3380CC4-5D6E-409C-BE32-E72D297353CC}">
              <c16:uniqueId val="{00000008-D6CD-4ED9-B6B9-C66F113B6EE1}"/>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45578437310721E-2"/>
          <c:y val="0.10560659084281132"/>
          <c:w val="0.92454421562689282"/>
          <c:h val="0.77862374842033633"/>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EB40-4D67-9054-41AA120CCD54}"/>
                </c:ext>
              </c:extLst>
            </c:dLbl>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EB40-4D67-9054-41AA120CCD54}"/>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Total (n=31)</c:v>
                </c:pt>
                <c:pt idx="1">
                  <c:v>Person-Centered Care (n=10)</c:v>
                </c:pt>
                <c:pt idx="2">
                  <c:v>Patient Safety (n=6)</c:v>
                </c:pt>
                <c:pt idx="3">
                  <c:v>Healthy Living (n=10)</c:v>
                </c:pt>
                <c:pt idx="4">
                  <c:v>Effective Treatment (n=2)</c:v>
                </c:pt>
                <c:pt idx="5">
                  <c:v>Care Coordination (n=3)</c:v>
                </c:pt>
              </c:strCache>
            </c:strRef>
          </c:cat>
          <c:val>
            <c:numRef>
              <c:f>Sheet1!$B$2:$G$2</c:f>
              <c:numCache>
                <c:formatCode>General</c:formatCode>
                <c:ptCount val="6"/>
                <c:pt idx="0">
                  <c:v>8</c:v>
                </c:pt>
                <c:pt idx="1">
                  <c:v>3</c:v>
                </c:pt>
                <c:pt idx="2">
                  <c:v>0</c:v>
                </c:pt>
                <c:pt idx="3">
                  <c:v>2</c:v>
                </c:pt>
                <c:pt idx="4">
                  <c:v>2</c:v>
                </c:pt>
                <c:pt idx="5">
                  <c:v>1</c:v>
                </c:pt>
              </c:numCache>
            </c:numRef>
          </c:val>
          <c:extLst>
            <c:ext xmlns:c16="http://schemas.microsoft.com/office/drawing/2014/chart" uri="{C3380CC4-5D6E-409C-BE32-E72D297353CC}">
              <c16:uniqueId val="{00000002-EB40-4D67-9054-41AA120CCD54}"/>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EB40-4D67-9054-41AA120CCD54}"/>
                </c:ext>
              </c:extLst>
            </c:dLbl>
            <c:dLbl>
              <c:idx val="4"/>
              <c:delete val="1"/>
              <c:extLst>
                <c:ext xmlns:c15="http://schemas.microsoft.com/office/drawing/2012/chart" uri="{CE6537A1-D6FC-4f65-9D91-7224C49458BB}"/>
                <c:ext xmlns:c16="http://schemas.microsoft.com/office/drawing/2014/chart" uri="{C3380CC4-5D6E-409C-BE32-E72D297353CC}">
                  <c16:uniqueId val="{00000004-EB40-4D67-9054-41AA120CCD54}"/>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Total (n=31)</c:v>
                </c:pt>
                <c:pt idx="1">
                  <c:v>Person-Centered Care (n=10)</c:v>
                </c:pt>
                <c:pt idx="2">
                  <c:v>Patient Safety (n=6)</c:v>
                </c:pt>
                <c:pt idx="3">
                  <c:v>Healthy Living (n=10)</c:v>
                </c:pt>
                <c:pt idx="4">
                  <c:v>Effective Treatment (n=2)</c:v>
                </c:pt>
                <c:pt idx="5">
                  <c:v>Care Coordination (n=3)</c:v>
                </c:pt>
              </c:strCache>
            </c:strRef>
          </c:cat>
          <c:val>
            <c:numRef>
              <c:f>Sheet1!$B$3:$G$3</c:f>
              <c:numCache>
                <c:formatCode>General</c:formatCode>
                <c:ptCount val="6"/>
                <c:pt idx="0">
                  <c:v>20</c:v>
                </c:pt>
                <c:pt idx="1">
                  <c:v>7</c:v>
                </c:pt>
                <c:pt idx="2">
                  <c:v>3</c:v>
                </c:pt>
                <c:pt idx="3">
                  <c:v>8</c:v>
                </c:pt>
                <c:pt idx="4">
                  <c:v>0</c:v>
                </c:pt>
                <c:pt idx="5">
                  <c:v>2</c:v>
                </c:pt>
              </c:numCache>
            </c:numRef>
          </c:val>
          <c:extLst>
            <c:ext xmlns:c16="http://schemas.microsoft.com/office/drawing/2014/chart" uri="{C3380CC4-5D6E-409C-BE32-E72D297353CC}">
              <c16:uniqueId val="{00000005-EB40-4D67-9054-41AA120CCD54}"/>
            </c:ext>
          </c:extLst>
        </c:ser>
        <c:ser>
          <c:idx val="0"/>
          <c:order val="2"/>
          <c:tx>
            <c:strRef>
              <c:f>Sheet1!$A$4</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6-EB40-4D67-9054-41AA120CCD54}"/>
                </c:ext>
              </c:extLst>
            </c:dLbl>
            <c:dLbl>
              <c:idx val="3"/>
              <c:delete val="1"/>
              <c:extLst>
                <c:ext xmlns:c15="http://schemas.microsoft.com/office/drawing/2012/chart" uri="{CE6537A1-D6FC-4f65-9D91-7224C49458BB}"/>
                <c:ext xmlns:c16="http://schemas.microsoft.com/office/drawing/2014/chart" uri="{C3380CC4-5D6E-409C-BE32-E72D297353CC}">
                  <c16:uniqueId val="{00000007-EB40-4D67-9054-41AA120CCD54}"/>
                </c:ext>
              </c:extLst>
            </c:dLbl>
            <c:dLbl>
              <c:idx val="4"/>
              <c:delete val="1"/>
              <c:extLst>
                <c:ext xmlns:c15="http://schemas.microsoft.com/office/drawing/2012/chart" uri="{CE6537A1-D6FC-4f65-9D91-7224C49458BB}"/>
                <c:ext xmlns:c16="http://schemas.microsoft.com/office/drawing/2014/chart" uri="{C3380CC4-5D6E-409C-BE32-E72D297353CC}">
                  <c16:uniqueId val="{00000008-EB40-4D67-9054-41AA120CCD54}"/>
                </c:ext>
              </c:extLst>
            </c:dLbl>
            <c:dLbl>
              <c:idx val="5"/>
              <c:delete val="1"/>
              <c:extLst>
                <c:ext xmlns:c15="http://schemas.microsoft.com/office/drawing/2012/chart" uri="{CE6537A1-D6FC-4f65-9D91-7224C49458BB}"/>
                <c:ext xmlns:c16="http://schemas.microsoft.com/office/drawing/2014/chart" uri="{C3380CC4-5D6E-409C-BE32-E72D297353CC}">
                  <c16:uniqueId val="{00000009-EB40-4D67-9054-41AA120CCD54}"/>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Total (n=31)</c:v>
                </c:pt>
                <c:pt idx="1">
                  <c:v>Person-Centered Care (n=10)</c:v>
                </c:pt>
                <c:pt idx="2">
                  <c:v>Patient Safety (n=6)</c:v>
                </c:pt>
                <c:pt idx="3">
                  <c:v>Healthy Living (n=10)</c:v>
                </c:pt>
                <c:pt idx="4">
                  <c:v>Effective Treatment (n=2)</c:v>
                </c:pt>
                <c:pt idx="5">
                  <c:v>Care Coordination (n=3)</c:v>
                </c:pt>
              </c:strCache>
            </c:strRef>
          </c:cat>
          <c:val>
            <c:numRef>
              <c:f>Sheet1!$B$4:$G$4</c:f>
              <c:numCache>
                <c:formatCode>General</c:formatCode>
                <c:ptCount val="6"/>
                <c:pt idx="0">
                  <c:v>3</c:v>
                </c:pt>
                <c:pt idx="1">
                  <c:v>0</c:v>
                </c:pt>
                <c:pt idx="2">
                  <c:v>3</c:v>
                </c:pt>
                <c:pt idx="3">
                  <c:v>0</c:v>
                </c:pt>
                <c:pt idx="4">
                  <c:v>0</c:v>
                </c:pt>
                <c:pt idx="5">
                  <c:v>0</c:v>
                </c:pt>
              </c:numCache>
            </c:numRef>
          </c:val>
          <c:extLst>
            <c:ext xmlns:c16="http://schemas.microsoft.com/office/drawing/2014/chart" uri="{C3380CC4-5D6E-409C-BE32-E72D297353CC}">
              <c16:uniqueId val="{0000000A-EB40-4D67-9054-41AA120CCD54}"/>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65746160202196946"/>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1114-4FF8-AE79-E35C87C63E5C}"/>
                </c:ext>
              </c:extLst>
            </c:dLbl>
            <c:dLbl>
              <c:idx val="6"/>
              <c:delete val="1"/>
              <c:extLst>
                <c:ext xmlns:c15="http://schemas.microsoft.com/office/drawing/2012/chart" uri="{CE6537A1-D6FC-4f65-9D91-7224C49458BB}"/>
                <c:ext xmlns:c16="http://schemas.microsoft.com/office/drawing/2014/chart" uri="{C3380CC4-5D6E-409C-BE32-E72D297353CC}">
                  <c16:uniqueId val="{00000001-1114-4FF8-AE79-E35C87C63E5C}"/>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(n=152)</c:v>
                </c:pt>
                <c:pt idx="1">
                  <c:v>Person-Centered Care (n=16)</c:v>
                </c:pt>
                <c:pt idx="2">
                  <c:v>Patient Safety (n=27)</c:v>
                </c:pt>
                <c:pt idx="3">
                  <c:v>Healthy Living (n=49)</c:v>
                </c:pt>
                <c:pt idx="4">
                  <c:v>Effective Treatment (n=35)</c:v>
                </c:pt>
                <c:pt idx="5">
                  <c:v>Care Coordination (n=20)</c:v>
                </c:pt>
                <c:pt idx="6">
                  <c:v>Affordable Care (n=5)</c:v>
                </c:pt>
              </c:strCache>
            </c:strRef>
          </c:cat>
          <c:val>
            <c:numRef>
              <c:f>Sheet1!$B$2:$H$2</c:f>
              <c:numCache>
                <c:formatCode>General</c:formatCode>
                <c:ptCount val="7"/>
                <c:pt idx="0">
                  <c:v>90</c:v>
                </c:pt>
                <c:pt idx="1">
                  <c:v>7</c:v>
                </c:pt>
                <c:pt idx="2">
                  <c:v>16</c:v>
                </c:pt>
                <c:pt idx="3">
                  <c:v>34</c:v>
                </c:pt>
                <c:pt idx="4">
                  <c:v>20</c:v>
                </c:pt>
                <c:pt idx="5">
                  <c:v>13</c:v>
                </c:pt>
                <c:pt idx="6">
                  <c:v>0</c:v>
                </c:pt>
              </c:numCache>
            </c:numRef>
          </c:val>
          <c:extLst>
            <c:ext xmlns:c16="http://schemas.microsoft.com/office/drawing/2014/chart" uri="{C3380CC4-5D6E-409C-BE32-E72D297353CC}">
              <c16:uniqueId val="{00000002-1114-4FF8-AE79-E35C87C63E5C}"/>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1114-4FF8-AE79-E35C87C63E5C}"/>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(n=152)</c:v>
                </c:pt>
                <c:pt idx="1">
                  <c:v>Person-Centered Care (n=16)</c:v>
                </c:pt>
                <c:pt idx="2">
                  <c:v>Patient Safety (n=27)</c:v>
                </c:pt>
                <c:pt idx="3">
                  <c:v>Healthy Living (n=49)</c:v>
                </c:pt>
                <c:pt idx="4">
                  <c:v>Effective Treatment (n=35)</c:v>
                </c:pt>
                <c:pt idx="5">
                  <c:v>Care Coordination (n=20)</c:v>
                </c:pt>
                <c:pt idx="6">
                  <c:v>Affordable Care (n=5)</c:v>
                </c:pt>
              </c:strCache>
            </c:strRef>
          </c:cat>
          <c:val>
            <c:numRef>
              <c:f>Sheet1!$B$3:$H$3</c:f>
              <c:numCache>
                <c:formatCode>General</c:formatCode>
                <c:ptCount val="7"/>
                <c:pt idx="0">
                  <c:v>52</c:v>
                </c:pt>
                <c:pt idx="1">
                  <c:v>9</c:v>
                </c:pt>
                <c:pt idx="2">
                  <c:v>8</c:v>
                </c:pt>
                <c:pt idx="3">
                  <c:v>13</c:v>
                </c:pt>
                <c:pt idx="4">
                  <c:v>13</c:v>
                </c:pt>
                <c:pt idx="5">
                  <c:v>5</c:v>
                </c:pt>
                <c:pt idx="6">
                  <c:v>4</c:v>
                </c:pt>
              </c:numCache>
            </c:numRef>
          </c:val>
          <c:extLst>
            <c:ext xmlns:c16="http://schemas.microsoft.com/office/drawing/2014/chart" uri="{C3380CC4-5D6E-409C-BE32-E72D297353CC}">
              <c16:uniqueId val="{00000004-1114-4FF8-AE79-E35C87C63E5C}"/>
            </c:ext>
          </c:extLst>
        </c:ser>
        <c:ser>
          <c:idx val="0"/>
          <c:order val="2"/>
          <c:tx>
            <c:strRef>
              <c:f>Sheet1!$A$4</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5-1114-4FF8-AE79-E35C87C63E5C}"/>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(n=152)</c:v>
                </c:pt>
                <c:pt idx="1">
                  <c:v>Person-Centered Care (n=16)</c:v>
                </c:pt>
                <c:pt idx="2">
                  <c:v>Patient Safety (n=27)</c:v>
                </c:pt>
                <c:pt idx="3">
                  <c:v>Healthy Living (n=49)</c:v>
                </c:pt>
                <c:pt idx="4">
                  <c:v>Effective Treatment (n=35)</c:v>
                </c:pt>
                <c:pt idx="5">
                  <c:v>Care Coordination (n=20)</c:v>
                </c:pt>
                <c:pt idx="6">
                  <c:v>Affordable Care (n=5)</c:v>
                </c:pt>
              </c:strCache>
            </c:strRef>
          </c:cat>
          <c:val>
            <c:numRef>
              <c:f>Sheet1!$B$4:$H$4</c:f>
              <c:numCache>
                <c:formatCode>General</c:formatCode>
                <c:ptCount val="7"/>
                <c:pt idx="0">
                  <c:v>10</c:v>
                </c:pt>
                <c:pt idx="1">
                  <c:v>0</c:v>
                </c:pt>
                <c:pt idx="2">
                  <c:v>3</c:v>
                </c:pt>
                <c:pt idx="3">
                  <c:v>2</c:v>
                </c:pt>
                <c:pt idx="4">
                  <c:v>2</c:v>
                </c:pt>
                <c:pt idx="5">
                  <c:v>2</c:v>
                </c:pt>
                <c:pt idx="6">
                  <c:v>1</c:v>
                </c:pt>
              </c:numCache>
            </c:numRef>
          </c:val>
          <c:extLst>
            <c:ext xmlns:c16="http://schemas.microsoft.com/office/drawing/2014/chart" uri="{C3380CC4-5D6E-409C-BE32-E72D297353CC}">
              <c16:uniqueId val="{00000006-1114-4FF8-AE79-E35C87C63E5C}"/>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251127262938282E-2"/>
          <c:y val="0.10560659084281132"/>
          <c:w val="0.92454421562689282"/>
          <c:h val="0.66047244094488189"/>
        </c:manualLayout>
      </c:layout>
      <c:barChart>
        <c:barDir val="col"/>
        <c:grouping val="percentStacked"/>
        <c:varyColors val="0"/>
        <c:ser>
          <c:idx val="2"/>
          <c:order val="0"/>
          <c:tx>
            <c:strRef>
              <c:f>Sheet1!$A$2</c:f>
              <c:strCache>
                <c:ptCount val="1"/>
                <c:pt idx="0">
                  <c:v>Improving</c:v>
                </c:pt>
              </c:strCache>
            </c:strRef>
          </c:tx>
          <c:spPr>
            <a:solidFill>
              <a:srgbClr val="27E833"/>
            </a:solidFill>
          </c:spPr>
          <c:invertIfNegative val="0"/>
          <c:dLbls>
            <c:dLbl>
              <c:idx val="3"/>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D8CF-4435-BC4E-AF8A3DFEB865}"/>
                </c:ext>
              </c:extLst>
            </c:dLbl>
            <c:dLbl>
              <c:idx val="6"/>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D8CF-4435-BC4E-AF8A3DFEB865}"/>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(n=123)</c:v>
                </c:pt>
                <c:pt idx="1">
                  <c:v>Person-Centered Care (n=6)</c:v>
                </c:pt>
                <c:pt idx="2">
                  <c:v>Patient Safety (n=18)</c:v>
                </c:pt>
                <c:pt idx="3">
                  <c:v>Healthy Living (n=47)</c:v>
                </c:pt>
                <c:pt idx="4">
                  <c:v>Effective Treatment (n=23)</c:v>
                </c:pt>
                <c:pt idx="5">
                  <c:v>Care Coordination (n=24)</c:v>
                </c:pt>
                <c:pt idx="6">
                  <c:v>Affordable Care (n=5)</c:v>
                </c:pt>
              </c:strCache>
            </c:strRef>
          </c:cat>
          <c:val>
            <c:numRef>
              <c:f>Sheet1!$B$2:$H$2</c:f>
              <c:numCache>
                <c:formatCode>General</c:formatCode>
                <c:ptCount val="7"/>
                <c:pt idx="0">
                  <c:v>70</c:v>
                </c:pt>
                <c:pt idx="1">
                  <c:v>6</c:v>
                </c:pt>
                <c:pt idx="2">
                  <c:v>15</c:v>
                </c:pt>
                <c:pt idx="3">
                  <c:v>25</c:v>
                </c:pt>
                <c:pt idx="4">
                  <c:v>12</c:v>
                </c:pt>
                <c:pt idx="5">
                  <c:v>10</c:v>
                </c:pt>
                <c:pt idx="6">
                  <c:v>2</c:v>
                </c:pt>
              </c:numCache>
            </c:numRef>
          </c:val>
          <c:extLst>
            <c:ext xmlns:c16="http://schemas.microsoft.com/office/drawing/2014/chart" uri="{C3380CC4-5D6E-409C-BE32-E72D297353CC}">
              <c16:uniqueId val="{00000002-D8CF-4435-BC4E-AF8A3DFEB865}"/>
            </c:ext>
          </c:extLst>
        </c:ser>
        <c:ser>
          <c:idx val="1"/>
          <c:order val="1"/>
          <c:tx>
            <c:strRef>
              <c:f>Sheet1!$A$3</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D8CF-4435-BC4E-AF8A3DFEB865}"/>
                </c:ext>
              </c:extLst>
            </c:dLbl>
            <c:dLbl>
              <c:idx val="1"/>
              <c:delete val="1"/>
              <c:extLst>
                <c:ext xmlns:c15="http://schemas.microsoft.com/office/drawing/2012/chart" uri="{CE6537A1-D6FC-4f65-9D91-7224C49458BB}"/>
                <c:ext xmlns:c16="http://schemas.microsoft.com/office/drawing/2014/chart" uri="{C3380CC4-5D6E-409C-BE32-E72D297353CC}">
                  <c16:uniqueId val="{00000004-D8CF-4435-BC4E-AF8A3DFEB865}"/>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(n=123)</c:v>
                </c:pt>
                <c:pt idx="1">
                  <c:v>Person-Centered Care (n=6)</c:v>
                </c:pt>
                <c:pt idx="2">
                  <c:v>Patient Safety (n=18)</c:v>
                </c:pt>
                <c:pt idx="3">
                  <c:v>Healthy Living (n=47)</c:v>
                </c:pt>
                <c:pt idx="4">
                  <c:v>Effective Treatment (n=23)</c:v>
                </c:pt>
                <c:pt idx="5">
                  <c:v>Care Coordination (n=24)</c:v>
                </c:pt>
                <c:pt idx="6">
                  <c:v>Affordable Care (n=5)</c:v>
                </c:pt>
              </c:strCache>
            </c:strRef>
          </c:cat>
          <c:val>
            <c:numRef>
              <c:f>Sheet1!$B$3:$H$3</c:f>
              <c:numCache>
                <c:formatCode>General</c:formatCode>
                <c:ptCount val="7"/>
                <c:pt idx="0">
                  <c:v>40</c:v>
                </c:pt>
                <c:pt idx="1">
                  <c:v>0</c:v>
                </c:pt>
                <c:pt idx="2">
                  <c:v>2</c:v>
                </c:pt>
                <c:pt idx="3">
                  <c:v>21</c:v>
                </c:pt>
                <c:pt idx="4">
                  <c:v>8</c:v>
                </c:pt>
                <c:pt idx="5">
                  <c:v>7</c:v>
                </c:pt>
                <c:pt idx="6">
                  <c:v>2</c:v>
                </c:pt>
              </c:numCache>
            </c:numRef>
          </c:val>
          <c:extLst>
            <c:ext xmlns:c16="http://schemas.microsoft.com/office/drawing/2014/chart" uri="{C3380CC4-5D6E-409C-BE32-E72D297353CC}">
              <c16:uniqueId val="{00000005-D8CF-4435-BC4E-AF8A3DFEB865}"/>
            </c:ext>
          </c:extLst>
        </c:ser>
        <c:ser>
          <c:idx val="0"/>
          <c:order val="2"/>
          <c:tx>
            <c:strRef>
              <c:f>Sheet1!$A$4</c:f>
              <c:strCache>
                <c:ptCount val="1"/>
                <c:pt idx="0">
                  <c:v>Worsening</c:v>
                </c:pt>
              </c:strCache>
            </c:strRef>
          </c:tx>
          <c:spPr>
            <a:solidFill>
              <a:srgbClr val="F9152F"/>
            </a:solidFill>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6-D8CF-4435-BC4E-AF8A3DFEB865}"/>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Sheet1!$B$1:$H$1</c:f>
              <c:strCache>
                <c:ptCount val="7"/>
                <c:pt idx="0">
                  <c:v>Total (n=123)</c:v>
                </c:pt>
                <c:pt idx="1">
                  <c:v>Person-Centered Care (n=6)</c:v>
                </c:pt>
                <c:pt idx="2">
                  <c:v>Patient Safety (n=18)</c:v>
                </c:pt>
                <c:pt idx="3">
                  <c:v>Healthy Living (n=47)</c:v>
                </c:pt>
                <c:pt idx="4">
                  <c:v>Effective Treatment (n=23)</c:v>
                </c:pt>
                <c:pt idx="5">
                  <c:v>Care Coordination (n=24)</c:v>
                </c:pt>
                <c:pt idx="6">
                  <c:v>Affordable Care (n=5)</c:v>
                </c:pt>
              </c:strCache>
            </c:strRef>
          </c:cat>
          <c:val>
            <c:numRef>
              <c:f>Sheet1!$B$4:$H$4</c:f>
              <c:numCache>
                <c:formatCode>General</c:formatCode>
                <c:ptCount val="7"/>
                <c:pt idx="0">
                  <c:v>13</c:v>
                </c:pt>
                <c:pt idx="1">
                  <c:v>0</c:v>
                </c:pt>
                <c:pt idx="2">
                  <c:v>1</c:v>
                </c:pt>
                <c:pt idx="3">
                  <c:v>1</c:v>
                </c:pt>
                <c:pt idx="4">
                  <c:v>3</c:v>
                </c:pt>
                <c:pt idx="5">
                  <c:v>7</c:v>
                </c:pt>
                <c:pt idx="6">
                  <c:v>1</c:v>
                </c:pt>
              </c:numCache>
            </c:numRef>
          </c:val>
          <c:extLst>
            <c:ext xmlns:c16="http://schemas.microsoft.com/office/drawing/2014/chart" uri="{C3380CC4-5D6E-409C-BE32-E72D297353CC}">
              <c16:uniqueId val="{00000007-D8CF-4435-BC4E-AF8A3DFEB865}"/>
            </c:ext>
          </c:extLst>
        </c:ser>
        <c:dLbls>
          <c:showLegendKey val="0"/>
          <c:showVal val="1"/>
          <c:showCatName val="0"/>
          <c:showSerName val="0"/>
          <c:showPercent val="0"/>
          <c:showBubbleSize val="0"/>
        </c:dLbls>
        <c:gapWidth val="150"/>
        <c:overlap val="100"/>
        <c:axId val="213628416"/>
        <c:axId val="213629952"/>
      </c:barChart>
      <c:catAx>
        <c:axId val="213628416"/>
        <c:scaling>
          <c:orientation val="minMax"/>
        </c:scaling>
        <c:delete val="0"/>
        <c:axPos val="b"/>
        <c:numFmt formatCode="General" sourceLinked="1"/>
        <c:majorTickMark val="out"/>
        <c:minorTickMark val="none"/>
        <c:tickLblPos val="nextTo"/>
        <c:txPr>
          <a:bodyPr rot="0" vert="horz"/>
          <a:lstStyle/>
          <a:p>
            <a:pPr>
              <a:defRPr/>
            </a:pPr>
            <a:endParaRPr lang="en-US"/>
          </a:p>
        </c:txPr>
        <c:crossAx val="213629952"/>
        <c:crosses val="autoZero"/>
        <c:auto val="1"/>
        <c:lblAlgn val="ctr"/>
        <c:lblOffset val="100"/>
        <c:tickLblSkip val="1"/>
        <c:tickMarkSkip val="1"/>
        <c:noMultiLvlLbl val="0"/>
      </c:catAx>
      <c:valAx>
        <c:axId val="213629952"/>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628416"/>
        <c:crosses val="autoZero"/>
        <c:crossBetween val="between"/>
        <c:majorUnit val="0.2"/>
      </c:valAx>
    </c:plotArea>
    <c:legend>
      <c:legendPos val="t"/>
      <c:layout>
        <c:manualLayout>
          <c:xMode val="edge"/>
          <c:yMode val="edge"/>
          <c:x val="0"/>
          <c:y val="1.0717410323709536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797677894429863"/>
        </c:manualLayout>
      </c:layout>
      <c:barChart>
        <c:barDir val="col"/>
        <c:grouping val="percentStacked"/>
        <c:varyColors val="0"/>
        <c:ser>
          <c:idx val="2"/>
          <c:order val="0"/>
          <c:tx>
            <c:strRef>
              <c:f>Sheet1!$B$1</c:f>
              <c:strCache>
                <c:ptCount val="1"/>
                <c:pt idx="0">
                  <c:v>Better</c:v>
                </c:pt>
              </c:strCache>
            </c:strRef>
          </c:tx>
          <c:spPr>
            <a:solidFill>
              <a:srgbClr val="27E833"/>
            </a:solidFill>
          </c:spPr>
          <c:invertIfNegative val="0"/>
          <c:dLbls>
            <c:dLbl>
              <c:idx val="0"/>
              <c:layout>
                <c:manualLayout>
                  <c:x val="-4.2735042735042739E-3"/>
                  <c:y val="-8.4175084175084174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2E96-4C81-AFD8-5B4D520BD9B9}"/>
                </c:ext>
              </c:extLst>
            </c:dLbl>
            <c:dLbl>
              <c:idx val="1"/>
              <c:layout>
                <c:manualLayout>
                  <c:x val="0"/>
                  <c:y val="-8.4175084175084174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2E96-4C81-AFD8-5B4D520BD9B9}"/>
                </c:ext>
              </c:extLst>
            </c:dLbl>
            <c:dLbl>
              <c:idx val="2"/>
              <c:layout>
                <c:manualLayout>
                  <c:x val="-2.1367521367522935E-3"/>
                  <c:y val="-1.2626262626262626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2E96-4C81-AFD8-5B4D520BD9B9}"/>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Poor (n=126)</c:v>
                </c:pt>
                <c:pt idx="1">
                  <c:v>Low Income (n=125)</c:v>
                </c:pt>
                <c:pt idx="2">
                  <c:v>Middle Income (n=126)</c:v>
                </c:pt>
              </c:strCache>
            </c:strRef>
          </c:cat>
          <c:val>
            <c:numRef>
              <c:f>Sheet1!$B$2:$B$4</c:f>
              <c:numCache>
                <c:formatCode>0</c:formatCode>
                <c:ptCount val="3"/>
                <c:pt idx="0">
                  <c:v>6</c:v>
                </c:pt>
                <c:pt idx="1">
                  <c:v>4</c:v>
                </c:pt>
                <c:pt idx="2">
                  <c:v>3</c:v>
                </c:pt>
              </c:numCache>
            </c:numRef>
          </c:val>
          <c:extLst>
            <c:ext xmlns:c16="http://schemas.microsoft.com/office/drawing/2014/chart" uri="{C3380CC4-5D6E-409C-BE32-E72D297353CC}">
              <c16:uniqueId val="{00000003-2E96-4C81-AFD8-5B4D520BD9B9}"/>
            </c:ext>
          </c:extLst>
        </c:ser>
        <c:ser>
          <c:idx val="1"/>
          <c:order val="1"/>
          <c:tx>
            <c:strRef>
              <c:f>Sheet1!$C$1</c:f>
              <c:strCache>
                <c:ptCount val="1"/>
                <c:pt idx="0">
                  <c:v>Same </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2E96-4C81-AFD8-5B4D520BD9B9}"/>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Poor (n=126)</c:v>
                </c:pt>
                <c:pt idx="1">
                  <c:v>Low Income (n=125)</c:v>
                </c:pt>
                <c:pt idx="2">
                  <c:v>Middle Income (n=126)</c:v>
                </c:pt>
              </c:strCache>
            </c:strRef>
          </c:cat>
          <c:val>
            <c:numRef>
              <c:f>Sheet1!$C$2:$C$4</c:f>
              <c:numCache>
                <c:formatCode>0</c:formatCode>
                <c:ptCount val="3"/>
                <c:pt idx="0">
                  <c:v>44</c:v>
                </c:pt>
                <c:pt idx="1">
                  <c:v>48</c:v>
                </c:pt>
                <c:pt idx="2">
                  <c:v>65</c:v>
                </c:pt>
              </c:numCache>
            </c:numRef>
          </c:val>
          <c:extLst>
            <c:ext xmlns:c16="http://schemas.microsoft.com/office/drawing/2014/chart" uri="{C3380CC4-5D6E-409C-BE32-E72D297353CC}">
              <c16:uniqueId val="{00000005-2E96-4C81-AFD8-5B4D520BD9B9}"/>
            </c:ext>
          </c:extLst>
        </c:ser>
        <c:ser>
          <c:idx val="0"/>
          <c:order val="2"/>
          <c:tx>
            <c:strRef>
              <c:f>Sheet1!$D$1</c:f>
              <c:strCache>
                <c:ptCount val="1"/>
                <c:pt idx="0">
                  <c:v>Worse</c:v>
                </c:pt>
              </c:strCache>
            </c:strRef>
          </c:tx>
          <c:spPr>
            <a:solidFill>
              <a:srgbClr val="F9152F"/>
            </a:solidFill>
          </c:spPr>
          <c:invertIfNegative val="0"/>
          <c:dLbls>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Poor (n=126)</c:v>
                </c:pt>
                <c:pt idx="1">
                  <c:v>Low Income (n=125)</c:v>
                </c:pt>
                <c:pt idx="2">
                  <c:v>Middle Income (n=126)</c:v>
                </c:pt>
              </c:strCache>
            </c:strRef>
          </c:cat>
          <c:val>
            <c:numRef>
              <c:f>Sheet1!$D$2:$D$4</c:f>
              <c:numCache>
                <c:formatCode>0</c:formatCode>
                <c:ptCount val="3"/>
                <c:pt idx="0">
                  <c:v>76</c:v>
                </c:pt>
                <c:pt idx="1">
                  <c:v>73</c:v>
                </c:pt>
                <c:pt idx="2">
                  <c:v>58</c:v>
                </c:pt>
              </c:numCache>
            </c:numRef>
          </c:val>
          <c:extLst>
            <c:ext xmlns:c16="http://schemas.microsoft.com/office/drawing/2014/chart" uri="{C3380CC4-5D6E-409C-BE32-E72D297353CC}">
              <c16:uniqueId val="{00000006-2E96-4C81-AFD8-5B4D520BD9B9}"/>
            </c:ext>
          </c:extLst>
        </c:ser>
        <c:dLbls>
          <c:showLegendKey val="0"/>
          <c:showVal val="1"/>
          <c:showCatName val="0"/>
          <c:showSerName val="0"/>
          <c:showPercent val="0"/>
          <c:showBubbleSize val="0"/>
        </c:dLbls>
        <c:gapWidth val="150"/>
        <c:overlap val="100"/>
        <c:axId val="213950848"/>
        <c:axId val="213952384"/>
      </c:barChart>
      <c:catAx>
        <c:axId val="213950848"/>
        <c:scaling>
          <c:orientation val="minMax"/>
        </c:scaling>
        <c:delete val="0"/>
        <c:axPos val="b"/>
        <c:numFmt formatCode="General" sourceLinked="1"/>
        <c:majorTickMark val="out"/>
        <c:minorTickMark val="none"/>
        <c:tickLblPos val="nextTo"/>
        <c:txPr>
          <a:bodyPr rot="0" vert="horz"/>
          <a:lstStyle/>
          <a:p>
            <a:pPr>
              <a:defRPr/>
            </a:pPr>
            <a:endParaRPr lang="en-US"/>
          </a:p>
        </c:txPr>
        <c:crossAx val="213952384"/>
        <c:crosses val="autoZero"/>
        <c:auto val="1"/>
        <c:lblAlgn val="ctr"/>
        <c:lblOffset val="100"/>
        <c:tickLblSkip val="1"/>
        <c:tickMarkSkip val="1"/>
        <c:noMultiLvlLbl val="0"/>
      </c:catAx>
      <c:valAx>
        <c:axId val="213952384"/>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213950848"/>
        <c:crosses val="autoZero"/>
        <c:crossBetween val="between"/>
        <c:majorUnit val="0.2"/>
      </c:valAx>
    </c:plotArea>
    <c:legend>
      <c:legendPos val="t"/>
      <c:layout>
        <c:manualLayout>
          <c:xMode val="edge"/>
          <c:yMode val="edge"/>
          <c:x val="0"/>
          <c:y val="1.0723485953145214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8990442521215465"/>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53CF-4AF6-844C-9DF9CA18998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Poor (n=82)</c:v>
                </c:pt>
                <c:pt idx="1">
                  <c:v>Low Income (n=79)</c:v>
                </c:pt>
                <c:pt idx="2">
                  <c:v>Middle Income (n=66)</c:v>
                </c:pt>
              </c:strCache>
            </c:strRef>
          </c:cat>
          <c:val>
            <c:numRef>
              <c:f>Sheet1!$B$2:$B$4</c:f>
              <c:numCache>
                <c:formatCode>0</c:formatCode>
                <c:ptCount val="3"/>
                <c:pt idx="0">
                  <c:v>14</c:v>
                </c:pt>
                <c:pt idx="1">
                  <c:v>8</c:v>
                </c:pt>
                <c:pt idx="2">
                  <c:v>0</c:v>
                </c:pt>
              </c:numCache>
            </c:numRef>
          </c:val>
          <c:extLst>
            <c:ext xmlns:c16="http://schemas.microsoft.com/office/drawing/2014/chart" uri="{C3380CC4-5D6E-409C-BE32-E72D297353CC}">
              <c16:uniqueId val="{00000001-53CF-4AF6-844C-9DF9CA18998A}"/>
            </c:ext>
          </c:extLst>
        </c:ser>
        <c:ser>
          <c:idx val="1"/>
          <c:order val="1"/>
          <c:tx>
            <c:strRef>
              <c:f>Sheet1!$C$1</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53CF-4AF6-844C-9DF9CA18998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Poor (n=82)</c:v>
                </c:pt>
                <c:pt idx="1">
                  <c:v>Low Income (n=79)</c:v>
                </c:pt>
                <c:pt idx="2">
                  <c:v>Middle Income (n=66)</c:v>
                </c:pt>
              </c:strCache>
            </c:strRef>
          </c:cat>
          <c:val>
            <c:numRef>
              <c:f>Sheet1!$C$2:$C$4</c:f>
              <c:numCache>
                <c:formatCode>0</c:formatCode>
                <c:ptCount val="3"/>
                <c:pt idx="0">
                  <c:v>62</c:v>
                </c:pt>
                <c:pt idx="1">
                  <c:v>69</c:v>
                </c:pt>
                <c:pt idx="2">
                  <c:v>65</c:v>
                </c:pt>
              </c:numCache>
            </c:numRef>
          </c:val>
          <c:extLst>
            <c:ext xmlns:c16="http://schemas.microsoft.com/office/drawing/2014/chart" uri="{C3380CC4-5D6E-409C-BE32-E72D297353CC}">
              <c16:uniqueId val="{00000003-53CF-4AF6-844C-9DF9CA18998A}"/>
            </c:ext>
          </c:extLst>
        </c:ser>
        <c:ser>
          <c:idx val="0"/>
          <c:order val="2"/>
          <c:tx>
            <c:strRef>
              <c:f>Sheet1!$D$1</c:f>
              <c:strCache>
                <c:ptCount val="1"/>
                <c:pt idx="0">
                  <c:v>Worsening</c:v>
                </c:pt>
              </c:strCache>
            </c:strRef>
          </c:tx>
          <c:spPr>
            <a:solidFill>
              <a:srgbClr val="F9152F"/>
            </a:solidFill>
          </c:spPr>
          <c:invertIfNegative val="0"/>
          <c:dLbls>
            <c:dLbl>
              <c:idx val="2"/>
              <c:layout>
                <c:manualLayout>
                  <c:x val="0"/>
                  <c:y val="1.2626262626262626E-2"/>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53CF-4AF6-844C-9DF9CA18998A}"/>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Poor (n=82)</c:v>
                </c:pt>
                <c:pt idx="1">
                  <c:v>Low Income (n=79)</c:v>
                </c:pt>
                <c:pt idx="2">
                  <c:v>Middle Income (n=66)</c:v>
                </c:pt>
              </c:strCache>
            </c:strRef>
          </c:cat>
          <c:val>
            <c:numRef>
              <c:f>Sheet1!$D$2:$D$4</c:f>
              <c:numCache>
                <c:formatCode>0</c:formatCode>
                <c:ptCount val="3"/>
                <c:pt idx="0">
                  <c:v>6</c:v>
                </c:pt>
                <c:pt idx="1">
                  <c:v>2</c:v>
                </c:pt>
                <c:pt idx="2">
                  <c:v>1</c:v>
                </c:pt>
              </c:numCache>
            </c:numRef>
          </c:val>
          <c:extLst>
            <c:ext xmlns:c16="http://schemas.microsoft.com/office/drawing/2014/chart" uri="{C3380CC4-5D6E-409C-BE32-E72D297353CC}">
              <c16:uniqueId val="{00000005-53CF-4AF6-844C-9DF9CA18998A}"/>
            </c:ext>
          </c:extLst>
        </c:ser>
        <c:dLbls>
          <c:showLegendKey val="0"/>
          <c:showVal val="1"/>
          <c:showCatName val="0"/>
          <c:showSerName val="0"/>
          <c:showPercent val="0"/>
          <c:showBubbleSize val="0"/>
        </c:dLbls>
        <c:gapWidth val="150"/>
        <c:overlap val="100"/>
        <c:axId val="214124032"/>
        <c:axId val="214125568"/>
      </c:barChart>
      <c:catAx>
        <c:axId val="214124032"/>
        <c:scaling>
          <c:orientation val="minMax"/>
        </c:scaling>
        <c:delete val="0"/>
        <c:axPos val="b"/>
        <c:numFmt formatCode="General" sourceLinked="1"/>
        <c:majorTickMark val="out"/>
        <c:minorTickMark val="none"/>
        <c:tickLblPos val="nextTo"/>
        <c:txPr>
          <a:bodyPr rot="0" vert="horz"/>
          <a:lstStyle/>
          <a:p>
            <a:pPr>
              <a:defRPr/>
            </a:pPr>
            <a:endParaRPr lang="en-US"/>
          </a:p>
        </c:txPr>
        <c:crossAx val="214125568"/>
        <c:crosses val="autoZero"/>
        <c:auto val="1"/>
        <c:lblAlgn val="ctr"/>
        <c:lblOffset val="100"/>
        <c:tickLblSkip val="1"/>
        <c:tickMarkSkip val="1"/>
        <c:noMultiLvlLbl val="0"/>
      </c:catAx>
      <c:valAx>
        <c:axId val="214125568"/>
        <c:scaling>
          <c:orientation val="minMax"/>
        </c:scaling>
        <c:delete val="0"/>
        <c:axPos val="l"/>
        <c:majorGridlines>
          <c:spPr>
            <a:ln>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c:spPr>
        </c:majorGridlines>
        <c:numFmt formatCode="0%" sourceLinked="1"/>
        <c:majorTickMark val="out"/>
        <c:minorTickMark val="none"/>
        <c:tickLblPos val="nextTo"/>
        <c:txPr>
          <a:bodyPr rot="0" vert="horz"/>
          <a:lstStyle/>
          <a:p>
            <a:pPr>
              <a:defRPr/>
            </a:pPr>
            <a:endParaRPr lang="en-US"/>
          </a:p>
        </c:txPr>
        <c:crossAx val="214124032"/>
        <c:crosses val="autoZero"/>
        <c:crossBetween val="between"/>
        <c:majorUnit val="0.2"/>
      </c:valAx>
    </c:plotArea>
    <c:legend>
      <c:legendPos val="t"/>
      <c:layout>
        <c:manualLayout>
          <c:xMode val="edge"/>
          <c:yMode val="edge"/>
          <c:x val="0"/>
          <c:y val="1.0723485953145214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8990442521215465"/>
        </c:manualLayout>
      </c:layout>
      <c:barChart>
        <c:barDir val="col"/>
        <c:grouping val="percentStacked"/>
        <c:varyColors val="0"/>
        <c:ser>
          <c:idx val="2"/>
          <c:order val="0"/>
          <c:tx>
            <c:strRef>
              <c:f>Sheet1!$B$1</c:f>
              <c:strCache>
                <c:ptCount val="1"/>
                <c:pt idx="0">
                  <c:v>Better</c:v>
                </c:pt>
              </c:strCache>
            </c:strRef>
          </c:tx>
          <c:spPr>
            <a:solidFill>
              <a:srgbClr val="27E833"/>
            </a:solidFill>
          </c:spPr>
          <c:invertIfNegative val="0"/>
          <c:dLbls>
            <c:dLbl>
              <c:idx val="2"/>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53CF-4AF6-844C-9DF9CA18998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Total (n=139)</c:v>
                </c:pt>
                <c:pt idx="1">
                  <c:v>Public (n=70)</c:v>
                </c:pt>
                <c:pt idx="2">
                  <c:v>Uninsured (n=69)</c:v>
                </c:pt>
              </c:strCache>
            </c:strRef>
          </c:cat>
          <c:val>
            <c:numRef>
              <c:f>Sheet1!$B$2:$B$4</c:f>
              <c:numCache>
                <c:formatCode>0</c:formatCode>
                <c:ptCount val="3"/>
                <c:pt idx="0">
                  <c:v>16</c:v>
                </c:pt>
                <c:pt idx="1">
                  <c:v>8</c:v>
                </c:pt>
                <c:pt idx="2">
                  <c:v>8</c:v>
                </c:pt>
              </c:numCache>
            </c:numRef>
          </c:val>
          <c:extLst>
            <c:ext xmlns:c16="http://schemas.microsoft.com/office/drawing/2014/chart" uri="{C3380CC4-5D6E-409C-BE32-E72D297353CC}">
              <c16:uniqueId val="{00000001-53CF-4AF6-844C-9DF9CA18998A}"/>
            </c:ext>
          </c:extLst>
        </c:ser>
        <c:ser>
          <c:idx val="1"/>
          <c:order val="1"/>
          <c:tx>
            <c:strRef>
              <c:f>Sheet1!$C$1</c:f>
              <c:strCache>
                <c:ptCount val="1"/>
                <c:pt idx="0">
                  <c:v>Same</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53CF-4AF6-844C-9DF9CA18998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Total (n=139)</c:v>
                </c:pt>
                <c:pt idx="1">
                  <c:v>Public (n=70)</c:v>
                </c:pt>
                <c:pt idx="2">
                  <c:v>Uninsured (n=69)</c:v>
                </c:pt>
              </c:strCache>
            </c:strRef>
          </c:cat>
          <c:val>
            <c:numRef>
              <c:f>Sheet1!$C$2:$C$4</c:f>
              <c:numCache>
                <c:formatCode>0</c:formatCode>
                <c:ptCount val="3"/>
                <c:pt idx="0">
                  <c:v>51</c:v>
                </c:pt>
                <c:pt idx="1">
                  <c:v>35</c:v>
                </c:pt>
                <c:pt idx="2">
                  <c:v>16</c:v>
                </c:pt>
              </c:numCache>
            </c:numRef>
          </c:val>
          <c:extLst>
            <c:ext xmlns:c16="http://schemas.microsoft.com/office/drawing/2014/chart" uri="{C3380CC4-5D6E-409C-BE32-E72D297353CC}">
              <c16:uniqueId val="{00000003-53CF-4AF6-844C-9DF9CA18998A}"/>
            </c:ext>
          </c:extLst>
        </c:ser>
        <c:ser>
          <c:idx val="0"/>
          <c:order val="2"/>
          <c:tx>
            <c:strRef>
              <c:f>Sheet1!$D$1</c:f>
              <c:strCache>
                <c:ptCount val="1"/>
                <c:pt idx="0">
                  <c:v>Worse</c:v>
                </c:pt>
              </c:strCache>
            </c:strRef>
          </c:tx>
          <c:spPr>
            <a:solidFill>
              <a:srgbClr val="F9152F"/>
            </a:solidFill>
          </c:spPr>
          <c:invertIfNegative val="0"/>
          <c:dLbls>
            <c:dLbl>
              <c:idx val="2"/>
              <c:layout>
                <c:manualLayout>
                  <c:x val="0"/>
                  <c:y val="1.2626262626262626E-2"/>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53CF-4AF6-844C-9DF9CA18998A}"/>
                </c:ext>
              </c:extLst>
            </c:dLbl>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Total (n=139)</c:v>
                </c:pt>
                <c:pt idx="1">
                  <c:v>Public (n=70)</c:v>
                </c:pt>
                <c:pt idx="2">
                  <c:v>Uninsured (n=69)</c:v>
                </c:pt>
              </c:strCache>
            </c:strRef>
          </c:cat>
          <c:val>
            <c:numRef>
              <c:f>Sheet1!$D$2:$D$4</c:f>
              <c:numCache>
                <c:formatCode>0</c:formatCode>
                <c:ptCount val="3"/>
                <c:pt idx="0">
                  <c:v>72</c:v>
                </c:pt>
                <c:pt idx="1">
                  <c:v>27</c:v>
                </c:pt>
                <c:pt idx="2">
                  <c:v>45</c:v>
                </c:pt>
              </c:numCache>
            </c:numRef>
          </c:val>
          <c:extLst>
            <c:ext xmlns:c16="http://schemas.microsoft.com/office/drawing/2014/chart" uri="{C3380CC4-5D6E-409C-BE32-E72D297353CC}">
              <c16:uniqueId val="{00000005-53CF-4AF6-844C-9DF9CA18998A}"/>
            </c:ext>
          </c:extLst>
        </c:ser>
        <c:dLbls>
          <c:showLegendKey val="0"/>
          <c:showVal val="1"/>
          <c:showCatName val="0"/>
          <c:showSerName val="0"/>
          <c:showPercent val="0"/>
          <c:showBubbleSize val="0"/>
        </c:dLbls>
        <c:gapWidth val="150"/>
        <c:overlap val="100"/>
        <c:axId val="214124032"/>
        <c:axId val="214125568"/>
      </c:barChart>
      <c:catAx>
        <c:axId val="214124032"/>
        <c:scaling>
          <c:orientation val="minMax"/>
        </c:scaling>
        <c:delete val="0"/>
        <c:axPos val="b"/>
        <c:numFmt formatCode="General" sourceLinked="1"/>
        <c:majorTickMark val="out"/>
        <c:minorTickMark val="none"/>
        <c:tickLblPos val="nextTo"/>
        <c:txPr>
          <a:bodyPr rot="0" vert="horz"/>
          <a:lstStyle/>
          <a:p>
            <a:pPr>
              <a:defRPr/>
            </a:pPr>
            <a:endParaRPr lang="en-US"/>
          </a:p>
        </c:txPr>
        <c:crossAx val="214125568"/>
        <c:crosses val="autoZero"/>
        <c:auto val="1"/>
        <c:lblAlgn val="ctr"/>
        <c:lblOffset val="100"/>
        <c:tickLblSkip val="1"/>
        <c:tickMarkSkip val="1"/>
        <c:noMultiLvlLbl val="0"/>
      </c:catAx>
      <c:valAx>
        <c:axId val="214125568"/>
        <c:scaling>
          <c:orientation val="minMax"/>
        </c:scaling>
        <c:delete val="0"/>
        <c:axPos val="l"/>
        <c:majorGridlines>
          <c:spPr>
            <a:ln>
              <a:gradFill>
                <a:gsLst>
                  <a:gs pos="0">
                    <a:srgbClr val="4F81BD">
                      <a:tint val="66000"/>
                      <a:satMod val="160000"/>
                    </a:srgbClr>
                  </a:gs>
                  <a:gs pos="50000">
                    <a:srgbClr val="4F81BD">
                      <a:tint val="44500"/>
                      <a:satMod val="160000"/>
                    </a:srgbClr>
                  </a:gs>
                  <a:gs pos="100000">
                    <a:srgbClr val="4F81BD">
                      <a:tint val="23500"/>
                      <a:satMod val="160000"/>
                    </a:srgbClr>
                  </a:gs>
                </a:gsLst>
                <a:lin ang="5400000" scaled="0"/>
              </a:gradFill>
            </a:ln>
          </c:spPr>
        </c:majorGridlines>
        <c:numFmt formatCode="0%" sourceLinked="1"/>
        <c:majorTickMark val="out"/>
        <c:minorTickMark val="none"/>
        <c:tickLblPos val="nextTo"/>
        <c:txPr>
          <a:bodyPr rot="0" vert="horz"/>
          <a:lstStyle/>
          <a:p>
            <a:pPr>
              <a:defRPr/>
            </a:pPr>
            <a:endParaRPr lang="en-US"/>
          </a:p>
        </c:txPr>
        <c:crossAx val="214124032"/>
        <c:crosses val="autoZero"/>
        <c:crossBetween val="between"/>
        <c:majorUnit val="0.2"/>
      </c:valAx>
    </c:plotArea>
    <c:legend>
      <c:legendPos val="t"/>
      <c:layout>
        <c:manualLayout>
          <c:xMode val="edge"/>
          <c:yMode val="edge"/>
          <c:x val="0"/>
          <c:y val="1.0723485953145214E-4"/>
          <c:w val="0.99860387643852211"/>
          <c:h val="7.8535997332581195E-2"/>
        </c:manualLayout>
      </c:layout>
      <c:overlay val="0"/>
    </c:legend>
    <c:plotVisOnly val="1"/>
    <c:dispBlanksAs val="gap"/>
    <c:showDLblsOverMax val="0"/>
  </c:chart>
  <c:spPr>
    <a:ln>
      <a:noFill/>
    </a:ln>
  </c:spPr>
  <c:txPr>
    <a:bodyPr/>
    <a:lstStyle/>
    <a:p>
      <a:pPr>
        <a:defRPr sz="1600">
          <a:latin typeface="Calibri" panose="020F0502020204030204" pitchFamily="34" charset="0"/>
          <a:cs typeface="Calibri" panose="020F0502020204030204" pitchFamily="34" charset="0"/>
        </a:defRPr>
      </a:pPr>
      <a:endParaRPr lang="en-US"/>
    </a:p>
  </c:txPr>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0421891707980947E-2"/>
          <c:y val="0.12361931321084867"/>
          <c:w val="0.92132815128878121"/>
          <c:h val="0.59904345290172056"/>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dLbl>
              <c:idx val="1"/>
              <c:layout>
                <c:manualLayout>
                  <c:x val="0"/>
                  <c:y val="-1.303606096086376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9681-42C4-87FE-FA4ED3B6E4A1}"/>
                </c:ext>
              </c:extLst>
            </c:dLbl>
            <c:dLbl>
              <c:idx val="2"/>
              <c:layout>
                <c:manualLayout>
                  <c:x val="2.135217076760045E-3"/>
                  <c:y val="-8.6907073072425064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9681-42C4-87FE-FA4ED3B6E4A1}"/>
                </c:ext>
              </c:extLst>
            </c:dLbl>
            <c:dLbl>
              <c:idx val="4"/>
              <c:layout>
                <c:manualLayout>
                  <c:x val="0"/>
                  <c:y val="-1.303606096086376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9681-42C4-87FE-FA4ED3B6E4A1}"/>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Sheet1!$B$2:$F$2</c:f>
              <c:numCache>
                <c:formatCode>General</c:formatCode>
                <c:ptCount val="5"/>
                <c:pt idx="0">
                  <c:v>10</c:v>
                </c:pt>
                <c:pt idx="1">
                  <c:v>3</c:v>
                </c:pt>
                <c:pt idx="2">
                  <c:v>4</c:v>
                </c:pt>
                <c:pt idx="3">
                  <c:v>12</c:v>
                </c:pt>
                <c:pt idx="4">
                  <c:v>4</c:v>
                </c:pt>
              </c:numCache>
            </c:numRef>
          </c:val>
          <c:extLst>
            <c:ext xmlns:c16="http://schemas.microsoft.com/office/drawing/2014/chart" uri="{C3380CC4-5D6E-409C-BE32-E72D297353CC}">
              <c16:uniqueId val="{00000003-9681-42C4-87FE-FA4ED3B6E4A1}"/>
            </c:ext>
          </c:extLst>
        </c:ser>
        <c:ser>
          <c:idx val="1"/>
          <c:order val="1"/>
          <c:tx>
            <c:strRef>
              <c:f>Sheet1!$A$3</c:f>
              <c:strCache>
                <c:ptCount val="1"/>
                <c:pt idx="0">
                  <c:v>Same</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9681-42C4-87FE-FA4ED3B6E4A1}"/>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Sheet1!$B$3:$F$3</c:f>
              <c:numCache>
                <c:formatCode>General</c:formatCode>
                <c:ptCount val="5"/>
                <c:pt idx="0">
                  <c:v>64</c:v>
                </c:pt>
                <c:pt idx="1">
                  <c:v>80</c:v>
                </c:pt>
                <c:pt idx="2">
                  <c:v>95</c:v>
                </c:pt>
                <c:pt idx="3">
                  <c:v>86</c:v>
                </c:pt>
                <c:pt idx="4">
                  <c:v>82</c:v>
                </c:pt>
              </c:numCache>
            </c:numRef>
          </c:val>
          <c:extLst>
            <c:ext xmlns:c16="http://schemas.microsoft.com/office/drawing/2014/chart" uri="{C3380CC4-5D6E-409C-BE32-E72D297353CC}">
              <c16:uniqueId val="{00000005-9681-42C4-87FE-FA4ED3B6E4A1}"/>
            </c:ext>
          </c:extLst>
        </c:ser>
        <c:ser>
          <c:idx val="0"/>
          <c:order val="2"/>
          <c:tx>
            <c:strRef>
              <c:f>Sheet1!$A$4</c:f>
              <c:strCache>
                <c:ptCount val="1"/>
                <c:pt idx="0">
                  <c:v>Worse</c:v>
                </c:pt>
              </c:strCache>
            </c:strRef>
          </c:tx>
          <c:spPr>
            <a:solidFill>
              <a:srgbClr val="F9152F"/>
            </a:solidFill>
          </c:spPr>
          <c:invertIfNegative val="0"/>
          <c:dLbls>
            <c:spPr>
              <a:noFill/>
              <a:ln>
                <a:noFill/>
              </a:ln>
              <a:effectLst/>
            </c:spPr>
            <c:txPr>
              <a:bodyPr/>
              <a:lstStyle/>
              <a:p>
                <a:pPr>
                  <a:defRPr>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Noncore vs. Large Fringe Metro (n=114)</c:v>
                </c:pt>
                <c:pt idx="1">
                  <c:v>Micropolitan vs. Large Fringe Metro  (n=119)</c:v>
                </c:pt>
                <c:pt idx="2">
                  <c:v>Small Metro vs. Large Fringe Metro  (n=122)</c:v>
                </c:pt>
                <c:pt idx="3">
                  <c:v>Medium Metro vs. Large Fringe Metro  (n=120)</c:v>
                </c:pt>
                <c:pt idx="4">
                  <c:v>Large Central Metro  vs. Large Fringe Metro  (n=120)</c:v>
                </c:pt>
              </c:strCache>
            </c:strRef>
          </c:cat>
          <c:val>
            <c:numRef>
              <c:f>Sheet1!$B$4:$F$4</c:f>
              <c:numCache>
                <c:formatCode>General</c:formatCode>
                <c:ptCount val="5"/>
                <c:pt idx="0">
                  <c:v>40</c:v>
                </c:pt>
                <c:pt idx="1">
                  <c:v>36</c:v>
                </c:pt>
                <c:pt idx="2">
                  <c:v>23</c:v>
                </c:pt>
                <c:pt idx="3">
                  <c:v>22</c:v>
                </c:pt>
                <c:pt idx="4">
                  <c:v>34</c:v>
                </c:pt>
              </c:numCache>
            </c:numRef>
          </c:val>
          <c:extLst>
            <c:ext xmlns:c16="http://schemas.microsoft.com/office/drawing/2014/chart" uri="{C3380CC4-5D6E-409C-BE32-E72D297353CC}">
              <c16:uniqueId val="{00000006-9681-42C4-87FE-FA4ED3B6E4A1}"/>
            </c:ext>
          </c:extLst>
        </c:ser>
        <c:dLbls>
          <c:showLegendKey val="0"/>
          <c:showVal val="1"/>
          <c:showCatName val="0"/>
          <c:showSerName val="0"/>
          <c:showPercent val="0"/>
          <c:showBubbleSize val="0"/>
        </c:dLbls>
        <c:gapWidth val="150"/>
        <c:overlap val="100"/>
        <c:axId val="84824832"/>
        <c:axId val="84875136"/>
      </c:barChart>
      <c:catAx>
        <c:axId val="84824832"/>
        <c:scaling>
          <c:orientation val="minMax"/>
        </c:scaling>
        <c:delete val="0"/>
        <c:axPos val="b"/>
        <c:numFmt formatCode="General" sourceLinked="1"/>
        <c:majorTickMark val="out"/>
        <c:minorTickMark val="none"/>
        <c:tickLblPos val="nextTo"/>
        <c:txPr>
          <a:bodyPr rot="0" vert="horz"/>
          <a:lstStyle/>
          <a:p>
            <a:pPr>
              <a:defRPr/>
            </a:pPr>
            <a:endParaRPr lang="en-US"/>
          </a:p>
        </c:txPr>
        <c:crossAx val="84875136"/>
        <c:crosses val="autoZero"/>
        <c:auto val="1"/>
        <c:lblAlgn val="ctr"/>
        <c:lblOffset val="100"/>
        <c:tickLblSkip val="1"/>
        <c:tickMarkSkip val="1"/>
        <c:noMultiLvlLbl val="0"/>
      </c:catAx>
      <c:valAx>
        <c:axId val="84875136"/>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84824832"/>
        <c:crosses val="autoZero"/>
        <c:crossBetween val="between"/>
        <c:majorUnit val="0.2"/>
      </c:valAx>
    </c:plotArea>
    <c:legend>
      <c:legendPos val="t"/>
      <c:layout>
        <c:manualLayout>
          <c:xMode val="edge"/>
          <c:yMode val="edge"/>
          <c:x val="0"/>
          <c:y val="1.071097730430755E-4"/>
          <c:w val="0.99860387643852211"/>
          <c:h val="8.4663440507436571E-2"/>
        </c:manualLayout>
      </c:layout>
      <c:overlay val="0"/>
    </c:legend>
    <c:plotVisOnly val="1"/>
    <c:dispBlanksAs val="gap"/>
    <c:showDLblsOverMax val="0"/>
  </c:chart>
  <c:spPr>
    <a:ln>
      <a:noFill/>
    </a:ln>
  </c:spPr>
  <c:txPr>
    <a:bodyPr/>
    <a:lstStyle/>
    <a:p>
      <a:pPr>
        <a:defRPr sz="16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81438858604213"/>
          <c:y val="7.3627614729976937E-3"/>
          <c:w val="0.7147033784238509"/>
          <c:h val="0.81078456919503772"/>
        </c:manualLayout>
      </c:layout>
      <c:barChart>
        <c:barDir val="bar"/>
        <c:grouping val="clustered"/>
        <c:varyColors val="0"/>
        <c:ser>
          <c:idx val="0"/>
          <c:order val="0"/>
          <c:tx>
            <c:strRef>
              <c:f>Sheet1!$B$1</c:f>
              <c:strCache>
                <c:ptCount val="1"/>
                <c:pt idx="0">
                  <c:v>Series 1</c:v>
                </c:pt>
              </c:strCache>
            </c:strRef>
          </c:tx>
          <c:spPr>
            <a:solidFill>
              <a:srgbClr val="AABA0A"/>
            </a:solidFill>
          </c:spPr>
          <c:invertIfNegative val="0"/>
          <c:cat>
            <c:strRef>
              <c:f>Sheet1!$A$2:$A$11</c:f>
              <c:strCache>
                <c:ptCount val="10"/>
                <c:pt idx="0">
                  <c:v>Cerebrovascular Disease</c:v>
                </c:pt>
                <c:pt idx="1">
                  <c:v>Diabetes</c:v>
                </c:pt>
                <c:pt idx="2">
                  <c:v>Liver Disease</c:v>
                </c:pt>
                <c:pt idx="3">
                  <c:v>Congenital Anomalies</c:v>
                </c:pt>
                <c:pt idx="4">
                  <c:v>Homicide</c:v>
                </c:pt>
                <c:pt idx="5">
                  <c:v>Perinatal Period</c:v>
                </c:pt>
                <c:pt idx="6">
                  <c:v>Suicide</c:v>
                </c:pt>
                <c:pt idx="7">
                  <c:v>Heart Disease</c:v>
                </c:pt>
                <c:pt idx="8">
                  <c:v>Cancer</c:v>
                </c:pt>
                <c:pt idx="9">
                  <c:v>Unintentional Injury</c:v>
                </c:pt>
              </c:strCache>
            </c:strRef>
          </c:cat>
          <c:val>
            <c:numRef>
              <c:f>Sheet1!$B$2:$B$11</c:f>
              <c:numCache>
                <c:formatCode>General</c:formatCode>
                <c:ptCount val="10"/>
                <c:pt idx="0">
                  <c:v>80.14</c:v>
                </c:pt>
                <c:pt idx="1">
                  <c:v>87.5</c:v>
                </c:pt>
                <c:pt idx="2">
                  <c:v>106.84</c:v>
                </c:pt>
                <c:pt idx="3">
                  <c:v>165.62</c:v>
                </c:pt>
                <c:pt idx="4">
                  <c:v>225.38</c:v>
                </c:pt>
                <c:pt idx="5">
                  <c:v>295.89999999999998</c:v>
                </c:pt>
                <c:pt idx="6">
                  <c:v>332.63</c:v>
                </c:pt>
                <c:pt idx="7">
                  <c:v>465.51</c:v>
                </c:pt>
                <c:pt idx="8">
                  <c:v>577.88</c:v>
                </c:pt>
                <c:pt idx="9">
                  <c:v>1022.1</c:v>
                </c:pt>
              </c:numCache>
            </c:numRef>
          </c:val>
          <c:extLst>
            <c:ext xmlns:c16="http://schemas.microsoft.com/office/drawing/2014/chart" uri="{C3380CC4-5D6E-409C-BE32-E72D297353CC}">
              <c16:uniqueId val="{00000000-C34C-42E5-97B2-D06891CF0EAC}"/>
            </c:ext>
          </c:extLst>
        </c:ser>
        <c:dLbls>
          <c:showLegendKey val="0"/>
          <c:showVal val="0"/>
          <c:showCatName val="0"/>
          <c:showSerName val="0"/>
          <c:showPercent val="0"/>
          <c:showBubbleSize val="0"/>
        </c:dLbls>
        <c:gapWidth val="150"/>
        <c:axId val="103724160"/>
        <c:axId val="105068800"/>
      </c:barChart>
      <c:catAx>
        <c:axId val="103724160"/>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105068800"/>
        <c:crosses val="autoZero"/>
        <c:auto val="1"/>
        <c:lblAlgn val="ctr"/>
        <c:lblOffset val="100"/>
        <c:noMultiLvlLbl val="0"/>
      </c:catAx>
      <c:valAx>
        <c:axId val="105068800"/>
        <c:scaling>
          <c:orientation val="minMax"/>
          <c:max val="1200"/>
        </c:scaling>
        <c:delete val="0"/>
        <c:axPos val="b"/>
        <c:majorGridlines/>
        <c:title>
          <c:tx>
            <c:rich>
              <a:bodyPr/>
              <a:lstStyle/>
              <a:p>
                <a:pPr>
                  <a:defRPr sz="1600" b="1">
                    <a:latin typeface="Calibri" panose="020F0502020204030204" pitchFamily="34" charset="0"/>
                  </a:defRPr>
                </a:pPr>
                <a:r>
                  <a:rPr lang="en-US" sz="1600" b="1" i="0" u="none" strike="noStrike" baseline="0" smtClean="0">
                    <a:latin typeface="Calibri" panose="020F0502020204030204" pitchFamily="34" charset="0"/>
                  </a:rPr>
                  <a:t>Age-Adjusted Rate of YPLLs per 100,000</a:t>
                </a:r>
                <a:endParaRPr lang="en-US" sz="1600" b="1">
                  <a:latin typeface="Calibri" panose="020F0502020204030204" pitchFamily="34" charset="0"/>
                </a:endParaRPr>
              </a:p>
            </c:rich>
          </c:tx>
          <c:layout>
            <c:manualLayout>
              <c:xMode val="edge"/>
              <c:yMode val="edge"/>
              <c:x val="0.41540732889158088"/>
              <c:y val="0.91877649909145975"/>
            </c:manualLayout>
          </c:layout>
          <c:overlay val="0"/>
        </c:title>
        <c:numFmt formatCode="#,##0" sourceLinked="0"/>
        <c:majorTickMark val="none"/>
        <c:minorTickMark val="none"/>
        <c:tickLblPos val="nextTo"/>
        <c:txPr>
          <a:bodyPr/>
          <a:lstStyle/>
          <a:p>
            <a:pPr>
              <a:defRPr sz="1600">
                <a:latin typeface="Calibri" panose="020F0502020204030204" pitchFamily="34" charset="0"/>
              </a:defRPr>
            </a:pPr>
            <a:endParaRPr lang="en-US"/>
          </a:p>
        </c:txPr>
        <c:crossAx val="103724160"/>
        <c:crosses val="autoZero"/>
        <c:crossBetween val="between"/>
        <c:majorUnit val="20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81438858604213"/>
          <c:y val="7.3627614729976937E-3"/>
          <c:w val="0.72327196947603767"/>
          <c:h val="0.81078456919503772"/>
        </c:manualLayout>
      </c:layout>
      <c:barChart>
        <c:barDir val="bar"/>
        <c:grouping val="clustered"/>
        <c:varyColors val="0"/>
        <c:ser>
          <c:idx val="0"/>
          <c:order val="0"/>
          <c:tx>
            <c:strRef>
              <c:f>Sheet1!$B$1</c:f>
              <c:strCache>
                <c:ptCount val="1"/>
                <c:pt idx="0">
                  <c:v>Series 1</c:v>
                </c:pt>
              </c:strCache>
            </c:strRef>
          </c:tx>
          <c:spPr>
            <a:solidFill>
              <a:srgbClr val="AABA0A"/>
            </a:solidFill>
          </c:spPr>
          <c:invertIfNegative val="0"/>
          <c:dLbls>
            <c:delete val="1"/>
          </c:dLbls>
          <c:cat>
            <c:strRef>
              <c:f>Sheet1!$A$2:$A$11</c:f>
              <c:strCache>
                <c:ptCount val="10"/>
                <c:pt idx="0">
                  <c:v>Cancer and Tumors</c:v>
                </c:pt>
                <c:pt idx="1">
                  <c:v>Circulatory Illnesses</c:v>
                </c:pt>
                <c:pt idx="2">
                  <c:v>Chronic Respiratory Diseases</c:v>
                </c:pt>
                <c:pt idx="3">
                  <c:v>Injuries</c:v>
                </c:pt>
                <c:pt idx="4">
                  <c:v>Skin Diseases</c:v>
                </c:pt>
                <c:pt idx="5">
                  <c:v>Sense Organ Diseases</c:v>
                </c:pt>
                <c:pt idx="6">
                  <c:v>Nervous System</c:v>
                </c:pt>
                <c:pt idx="7">
                  <c:v>Endocrine (Diabetes, Kidney Disease)</c:v>
                </c:pt>
                <c:pt idx="8">
                  <c:v>Musculoskeletal Disorders</c:v>
                </c:pt>
                <c:pt idx="9">
                  <c:v>Mental Health and Substance Use Disorders</c:v>
                </c:pt>
              </c:strCache>
            </c:strRef>
          </c:cat>
          <c:val>
            <c:numRef>
              <c:f>Sheet1!$B$2:$B$11</c:f>
              <c:numCache>
                <c:formatCode>General</c:formatCode>
                <c:ptCount val="10"/>
                <c:pt idx="0">
                  <c:v>263</c:v>
                </c:pt>
                <c:pt idx="1">
                  <c:v>386</c:v>
                </c:pt>
                <c:pt idx="2">
                  <c:v>470</c:v>
                </c:pt>
                <c:pt idx="3">
                  <c:v>575</c:v>
                </c:pt>
                <c:pt idx="4">
                  <c:v>622</c:v>
                </c:pt>
                <c:pt idx="5">
                  <c:v>624</c:v>
                </c:pt>
                <c:pt idx="6">
                  <c:v>877</c:v>
                </c:pt>
                <c:pt idx="7">
                  <c:v>1085</c:v>
                </c:pt>
                <c:pt idx="8">
                  <c:v>2310</c:v>
                </c:pt>
                <c:pt idx="9">
                  <c:v>2829</c:v>
                </c:pt>
              </c:numCache>
            </c:numRef>
          </c:val>
          <c:extLst>
            <c:ext xmlns:c16="http://schemas.microsoft.com/office/drawing/2014/chart" uri="{C3380CC4-5D6E-409C-BE32-E72D297353CC}">
              <c16:uniqueId val="{00000000-D951-4909-8DDC-FD16051B8DAA}"/>
            </c:ext>
          </c:extLst>
        </c:ser>
        <c:dLbls>
          <c:dLblPos val="outEnd"/>
          <c:showLegendKey val="0"/>
          <c:showVal val="1"/>
          <c:showCatName val="0"/>
          <c:showSerName val="0"/>
          <c:showPercent val="0"/>
          <c:showBubbleSize val="0"/>
        </c:dLbls>
        <c:gapWidth val="150"/>
        <c:axId val="132365696"/>
        <c:axId val="132375680"/>
      </c:barChart>
      <c:catAx>
        <c:axId val="132365696"/>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132375680"/>
        <c:crosses val="autoZero"/>
        <c:auto val="1"/>
        <c:lblAlgn val="ctr"/>
        <c:lblOffset val="100"/>
        <c:noMultiLvlLbl val="0"/>
      </c:catAx>
      <c:valAx>
        <c:axId val="132375680"/>
        <c:scaling>
          <c:orientation val="minMax"/>
          <c:max val="3000"/>
        </c:scaling>
        <c:delete val="0"/>
        <c:axPos val="b"/>
        <c:majorGridlines/>
        <c:title>
          <c:tx>
            <c:rich>
              <a:bodyPr/>
              <a:lstStyle/>
              <a:p>
                <a:pPr>
                  <a:defRPr sz="1600" b="0" i="0" baseline="0">
                    <a:latin typeface="Calibri" panose="020F0502020204030204" pitchFamily="34" charset="0"/>
                  </a:defRPr>
                </a:pPr>
                <a:r>
                  <a:rPr lang="en-US" sz="1600" b="0" i="0" u="none" strike="noStrike" baseline="0" dirty="0" smtClean="0">
                    <a:latin typeface="Calibri" panose="020F0502020204030204" pitchFamily="34" charset="0"/>
                  </a:rPr>
                  <a:t>Age-Adjusted Rate of YLDs per 100,000</a:t>
                </a:r>
                <a:endParaRPr lang="en-US" sz="1600" b="0" i="0" baseline="0" dirty="0">
                  <a:latin typeface="Calibri" panose="020F0502020204030204" pitchFamily="34" charset="0"/>
                </a:endParaRPr>
              </a:p>
            </c:rich>
          </c:tx>
          <c:layout>
            <c:manualLayout>
              <c:xMode val="edge"/>
              <c:yMode val="edge"/>
              <c:x val="0.52224493572918773"/>
              <c:y val="0.91877647238539628"/>
            </c:manualLayout>
          </c:layout>
          <c:overlay val="0"/>
        </c:title>
        <c:numFmt formatCode="#,##0" sourceLinked="0"/>
        <c:majorTickMark val="none"/>
        <c:minorTickMark val="none"/>
        <c:tickLblPos val="nextTo"/>
        <c:txPr>
          <a:bodyPr/>
          <a:lstStyle/>
          <a:p>
            <a:pPr>
              <a:defRPr sz="1600">
                <a:latin typeface="Calibri" panose="020F0502020204030204" pitchFamily="34" charset="0"/>
              </a:defRPr>
            </a:pPr>
            <a:endParaRPr lang="en-US"/>
          </a:p>
        </c:txPr>
        <c:crossAx val="132365696"/>
        <c:crosses val="autoZero"/>
        <c:crossBetween val="between"/>
        <c:majorUnit val="500"/>
      </c:valAx>
    </c:plotArea>
    <c:plotVisOnly val="1"/>
    <c:dispBlanksAs val="gap"/>
    <c:showDLblsOverMax val="0"/>
  </c:chart>
  <c:spPr>
    <a:ln>
      <a:noFill/>
    </a:ln>
  </c:spPr>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8249817731116942"/>
          <c:y val="2.2942362204724408E-2"/>
          <c:w val="0.58946947603771749"/>
          <c:h val="0.8058204888434698"/>
        </c:manualLayout>
      </c:layout>
      <c:barChart>
        <c:barDir val="bar"/>
        <c:grouping val="clustered"/>
        <c:varyColors val="0"/>
        <c:ser>
          <c:idx val="0"/>
          <c:order val="0"/>
          <c:tx>
            <c:strRef>
              <c:f>Sheet1!$B$1</c:f>
              <c:strCache>
                <c:ptCount val="1"/>
                <c:pt idx="0">
                  <c:v>2015</c:v>
                </c:pt>
              </c:strCache>
            </c:strRef>
          </c:tx>
          <c:spPr>
            <a:solidFill>
              <a:srgbClr val="AABA0A"/>
            </a:solidFill>
          </c:spPr>
          <c:invertIfNegative val="0"/>
          <c:cat>
            <c:strRef>
              <c:f>Sheet1!$A$2:$A$11</c:f>
              <c:strCache>
                <c:ptCount val="10"/>
                <c:pt idx="0">
                  <c:v>Kidney Disease</c:v>
                </c:pt>
                <c:pt idx="1">
                  <c:v>Suicide</c:v>
                </c:pt>
                <c:pt idx="2">
                  <c:v>Pneumonia and Flu</c:v>
                </c:pt>
                <c:pt idx="3">
                  <c:v>Diabetes</c:v>
                </c:pt>
                <c:pt idx="4">
                  <c:v>Alzheimer's Disease</c:v>
                </c:pt>
                <c:pt idx="5">
                  <c:v>Cerebrovascular Disease</c:v>
                </c:pt>
                <c:pt idx="6">
                  <c:v>Chronic Lower Respiratory Diseases</c:v>
                </c:pt>
                <c:pt idx="7">
                  <c:v>Unintentional Injuries</c:v>
                </c:pt>
                <c:pt idx="8">
                  <c:v>Cancer</c:v>
                </c:pt>
                <c:pt idx="9">
                  <c:v>Heart Disease</c:v>
                </c:pt>
              </c:strCache>
            </c:strRef>
          </c:cat>
          <c:val>
            <c:numRef>
              <c:f>Sheet1!$B$2:$B$11</c:f>
              <c:numCache>
                <c:formatCode>General</c:formatCode>
                <c:ptCount val="10"/>
                <c:pt idx="0">
                  <c:v>13.4</c:v>
                </c:pt>
                <c:pt idx="1">
                  <c:v>13.3</c:v>
                </c:pt>
                <c:pt idx="2">
                  <c:v>15.2</c:v>
                </c:pt>
                <c:pt idx="3">
                  <c:v>21.3</c:v>
                </c:pt>
                <c:pt idx="4">
                  <c:v>29.4</c:v>
                </c:pt>
                <c:pt idx="5">
                  <c:v>37.6</c:v>
                </c:pt>
                <c:pt idx="6">
                  <c:v>41.6</c:v>
                </c:pt>
                <c:pt idx="7">
                  <c:v>43.2</c:v>
                </c:pt>
                <c:pt idx="8">
                  <c:v>158.5</c:v>
                </c:pt>
                <c:pt idx="9">
                  <c:v>168.5</c:v>
                </c:pt>
              </c:numCache>
            </c:numRef>
          </c:val>
          <c:extLst>
            <c:ext xmlns:c16="http://schemas.microsoft.com/office/drawing/2014/chart" uri="{C3380CC4-5D6E-409C-BE32-E72D297353CC}">
              <c16:uniqueId val="{00000000-B15B-4772-B104-7481304F9A52}"/>
            </c:ext>
          </c:extLst>
        </c:ser>
        <c:ser>
          <c:idx val="1"/>
          <c:order val="1"/>
          <c:tx>
            <c:strRef>
              <c:f>Sheet1!$C$1</c:f>
              <c:strCache>
                <c:ptCount val="1"/>
                <c:pt idx="0">
                  <c:v>2016</c:v>
                </c:pt>
              </c:strCache>
            </c:strRef>
          </c:tx>
          <c:spPr>
            <a:solidFill>
              <a:srgbClr val="4F81BD"/>
            </a:solidFill>
          </c:spPr>
          <c:invertIfNegative val="0"/>
          <c:cat>
            <c:strRef>
              <c:f>Sheet1!$A$2:$A$11</c:f>
              <c:strCache>
                <c:ptCount val="10"/>
                <c:pt idx="0">
                  <c:v>Kidney Disease</c:v>
                </c:pt>
                <c:pt idx="1">
                  <c:v>Suicide</c:v>
                </c:pt>
                <c:pt idx="2">
                  <c:v>Pneumonia and Flu</c:v>
                </c:pt>
                <c:pt idx="3">
                  <c:v>Diabetes</c:v>
                </c:pt>
                <c:pt idx="4">
                  <c:v>Alzheimer's Disease</c:v>
                </c:pt>
                <c:pt idx="5">
                  <c:v>Cerebrovascular Disease</c:v>
                </c:pt>
                <c:pt idx="6">
                  <c:v>Chronic Lower Respiratory Diseases</c:v>
                </c:pt>
                <c:pt idx="7">
                  <c:v>Unintentional Injuries</c:v>
                </c:pt>
                <c:pt idx="8">
                  <c:v>Cancer</c:v>
                </c:pt>
                <c:pt idx="9">
                  <c:v>Heart Disease</c:v>
                </c:pt>
              </c:strCache>
            </c:strRef>
          </c:cat>
          <c:val>
            <c:numRef>
              <c:f>Sheet1!$C$2:$C$11</c:f>
              <c:numCache>
                <c:formatCode>General</c:formatCode>
                <c:ptCount val="10"/>
                <c:pt idx="0">
                  <c:v>13.1</c:v>
                </c:pt>
                <c:pt idx="1">
                  <c:v>13.5</c:v>
                </c:pt>
                <c:pt idx="2">
                  <c:v>13.5</c:v>
                </c:pt>
                <c:pt idx="3">
                  <c:v>21</c:v>
                </c:pt>
                <c:pt idx="4">
                  <c:v>30.3</c:v>
                </c:pt>
                <c:pt idx="5">
                  <c:v>37.299999999999997</c:v>
                </c:pt>
                <c:pt idx="6">
                  <c:v>40.6</c:v>
                </c:pt>
                <c:pt idx="7">
                  <c:v>47.4</c:v>
                </c:pt>
                <c:pt idx="8">
                  <c:v>155.80000000000001</c:v>
                </c:pt>
                <c:pt idx="9">
                  <c:v>165.5</c:v>
                </c:pt>
              </c:numCache>
            </c:numRef>
          </c:val>
          <c:extLst>
            <c:ext xmlns:c16="http://schemas.microsoft.com/office/drawing/2014/chart" uri="{C3380CC4-5D6E-409C-BE32-E72D297353CC}">
              <c16:uniqueId val="{00000001-B15B-4772-B104-7481304F9A52}"/>
            </c:ext>
          </c:extLst>
        </c:ser>
        <c:dLbls>
          <c:showLegendKey val="0"/>
          <c:showVal val="0"/>
          <c:showCatName val="0"/>
          <c:showSerName val="0"/>
          <c:showPercent val="0"/>
          <c:showBubbleSize val="0"/>
        </c:dLbls>
        <c:gapWidth val="150"/>
        <c:axId val="81863808"/>
        <c:axId val="81865344"/>
      </c:barChart>
      <c:catAx>
        <c:axId val="81863808"/>
        <c:scaling>
          <c:orientation val="minMax"/>
        </c:scaling>
        <c:delete val="0"/>
        <c:axPos val="l"/>
        <c:numFmt formatCode="General" sourceLinked="0"/>
        <c:majorTickMark val="none"/>
        <c:minorTickMark val="none"/>
        <c:tickLblPos val="nextTo"/>
        <c:txPr>
          <a:bodyPr/>
          <a:lstStyle/>
          <a:p>
            <a:pPr>
              <a:defRPr sz="1600">
                <a:latin typeface="Calibri" panose="020F0502020204030204" pitchFamily="34" charset="0"/>
              </a:defRPr>
            </a:pPr>
            <a:endParaRPr lang="en-US"/>
          </a:p>
        </c:txPr>
        <c:crossAx val="81865344"/>
        <c:crosses val="autoZero"/>
        <c:auto val="1"/>
        <c:lblAlgn val="ctr"/>
        <c:lblOffset val="100"/>
        <c:noMultiLvlLbl val="0"/>
      </c:catAx>
      <c:valAx>
        <c:axId val="81865344"/>
        <c:scaling>
          <c:orientation val="minMax"/>
          <c:max val="200"/>
        </c:scaling>
        <c:delete val="0"/>
        <c:axPos val="b"/>
        <c:majorGridlines/>
        <c:title>
          <c:tx>
            <c:rich>
              <a:bodyPr/>
              <a:lstStyle/>
              <a:p>
                <a:pPr>
                  <a:defRPr sz="1600">
                    <a:latin typeface="Calibri" panose="020F0502020204030204" pitchFamily="34" charset="0"/>
                  </a:defRPr>
                </a:pPr>
                <a:r>
                  <a:rPr lang="en-US" sz="1600" b="1" i="0" baseline="0" dirty="0" smtClean="0">
                    <a:effectLst/>
                  </a:rPr>
                  <a:t>Age-Adjusted Deaths per 100,000 Population</a:t>
                </a:r>
                <a:endParaRPr lang="en-US" sz="1600" dirty="0">
                  <a:effectLst/>
                </a:endParaRPr>
              </a:p>
            </c:rich>
          </c:tx>
          <c:layout>
            <c:manualLayout>
              <c:xMode val="edge"/>
              <c:yMode val="edge"/>
              <c:x val="0.43587185282395252"/>
              <c:y val="0.91888227513227516"/>
            </c:manualLayout>
          </c:layout>
          <c:overlay val="0"/>
        </c:title>
        <c:numFmt formatCode="General" sourceLinked="1"/>
        <c:majorTickMark val="none"/>
        <c:minorTickMark val="none"/>
        <c:tickLblPos val="nextTo"/>
        <c:txPr>
          <a:bodyPr/>
          <a:lstStyle/>
          <a:p>
            <a:pPr>
              <a:defRPr sz="1600">
                <a:latin typeface="Calibri" panose="020F0502020204030204" pitchFamily="34" charset="0"/>
              </a:defRPr>
            </a:pPr>
            <a:endParaRPr lang="en-US"/>
          </a:p>
        </c:txPr>
        <c:crossAx val="81863808"/>
        <c:crosses val="autoZero"/>
        <c:crossBetween val="between"/>
        <c:majorUnit val="50"/>
      </c:valAx>
    </c:plotArea>
    <c:legend>
      <c:legendPos val="r"/>
      <c:layout>
        <c:manualLayout>
          <c:xMode val="edge"/>
          <c:yMode val="edge"/>
          <c:x val="0.87282387778450765"/>
          <c:y val="0.36186667638767378"/>
          <c:w val="8.871458375395383E-2"/>
          <c:h val="0.1713283756197142"/>
        </c:manualLayout>
      </c:layout>
      <c:overlay val="0"/>
    </c:legend>
    <c:plotVisOnly val="1"/>
    <c:dispBlanksAs val="gap"/>
    <c:showDLblsOverMax val="0"/>
  </c:chart>
  <c:spPr>
    <a:ln>
      <a:noFill/>
    </a:ln>
  </c:spPr>
  <c:txPr>
    <a:bodyPr/>
    <a:lstStyle/>
    <a:p>
      <a:pPr>
        <a:defRPr sz="18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908780499659763"/>
          <c:y val="7.2235791127960858E-2"/>
          <c:w val="0.44477823952561485"/>
          <c:h val="0.74129706587602473"/>
        </c:manualLayout>
      </c:layout>
      <c:pieChart>
        <c:varyColors val="1"/>
        <c:ser>
          <c:idx val="0"/>
          <c:order val="0"/>
          <c:tx>
            <c:strRef>
              <c:f>Sheet1!$B$1</c:f>
              <c:strCache>
                <c:ptCount val="1"/>
                <c:pt idx="0">
                  <c:v>Column1</c:v>
                </c:pt>
              </c:strCache>
            </c:strRef>
          </c:tx>
          <c:spPr>
            <a:ln>
              <a:solidFill>
                <a:schemeClr val="tx1"/>
              </a:solidFill>
            </a:ln>
          </c:spPr>
          <c:dPt>
            <c:idx val="0"/>
            <c:bubble3D val="0"/>
            <c:spPr>
              <a:solidFill>
                <a:srgbClr val="0072C6"/>
              </a:solidFill>
              <a:ln>
                <a:solidFill>
                  <a:schemeClr val="tx1"/>
                </a:solidFill>
              </a:ln>
            </c:spPr>
            <c:extLst>
              <c:ext xmlns:c16="http://schemas.microsoft.com/office/drawing/2014/chart" uri="{C3380CC4-5D6E-409C-BE32-E72D297353CC}">
                <c16:uniqueId val="{00000001-DCDD-49AC-8B6B-99257DE7ABD4}"/>
              </c:ext>
            </c:extLst>
          </c:dPt>
          <c:dPt>
            <c:idx val="1"/>
            <c:bubble3D val="0"/>
            <c:spPr>
              <a:solidFill>
                <a:schemeClr val="bg1"/>
              </a:solidFill>
              <a:ln>
                <a:solidFill>
                  <a:schemeClr val="tx1"/>
                </a:solidFill>
              </a:ln>
            </c:spPr>
            <c:extLst>
              <c:ext xmlns:c16="http://schemas.microsoft.com/office/drawing/2014/chart" uri="{C3380CC4-5D6E-409C-BE32-E72D297353CC}">
                <c16:uniqueId val="{00000003-DCDD-49AC-8B6B-99257DE7ABD4}"/>
              </c:ext>
            </c:extLst>
          </c:dPt>
          <c:dPt>
            <c:idx val="2"/>
            <c:bubble3D val="0"/>
            <c:spPr>
              <a:solidFill>
                <a:srgbClr val="AABA0A"/>
              </a:solidFill>
              <a:ln>
                <a:solidFill>
                  <a:schemeClr val="tx1"/>
                </a:solidFill>
              </a:ln>
            </c:spPr>
            <c:extLst>
              <c:ext xmlns:c16="http://schemas.microsoft.com/office/drawing/2014/chart" uri="{C3380CC4-5D6E-409C-BE32-E72D297353CC}">
                <c16:uniqueId val="{00000005-DCDD-49AC-8B6B-99257DE7ABD4}"/>
              </c:ext>
            </c:extLst>
          </c:dPt>
          <c:dPt>
            <c:idx val="3"/>
            <c:bubble3D val="0"/>
            <c:spPr>
              <a:solidFill>
                <a:schemeClr val="tx1"/>
              </a:solidFill>
              <a:ln>
                <a:solidFill>
                  <a:schemeClr val="tx1"/>
                </a:solidFill>
              </a:ln>
            </c:spPr>
            <c:extLst>
              <c:ext xmlns:c16="http://schemas.microsoft.com/office/drawing/2014/chart" uri="{C3380CC4-5D6E-409C-BE32-E72D297353CC}">
                <c16:uniqueId val="{00000007-DCDD-49AC-8B6B-99257DE7ABD4}"/>
              </c:ext>
            </c:extLst>
          </c:dPt>
          <c:dPt>
            <c:idx val="4"/>
            <c:bubble3D val="0"/>
            <c:spPr>
              <a:pattFill prst="ltUpDiag">
                <a:fgClr>
                  <a:schemeClr val="bg1">
                    <a:lumMod val="65000"/>
                  </a:schemeClr>
                </a:fgClr>
                <a:bgClr>
                  <a:schemeClr val="bg1"/>
                </a:bgClr>
              </a:pattFill>
              <a:ln>
                <a:solidFill>
                  <a:schemeClr val="tx1"/>
                </a:solidFill>
              </a:ln>
            </c:spPr>
            <c:extLst>
              <c:ext xmlns:c16="http://schemas.microsoft.com/office/drawing/2014/chart" uri="{C3380CC4-5D6E-409C-BE32-E72D297353CC}">
                <c16:uniqueId val="{00000009-DCDD-49AC-8B6B-99257DE7ABD4}"/>
              </c:ext>
            </c:extLst>
          </c:dPt>
          <c:dPt>
            <c:idx val="5"/>
            <c:bubble3D val="0"/>
            <c:spPr>
              <a:solidFill>
                <a:schemeClr val="tx2">
                  <a:lumMod val="20000"/>
                  <a:lumOff val="80000"/>
                </a:schemeClr>
              </a:solidFill>
              <a:ln>
                <a:solidFill>
                  <a:schemeClr val="tx1"/>
                </a:solidFill>
              </a:ln>
            </c:spPr>
            <c:extLst>
              <c:ext xmlns:c16="http://schemas.microsoft.com/office/drawing/2014/chart" uri="{C3380CC4-5D6E-409C-BE32-E72D297353CC}">
                <c16:uniqueId val="{0000000B-DCDD-49AC-8B6B-99257DE7ABD4}"/>
              </c:ext>
            </c:extLst>
          </c:dPt>
          <c:dPt>
            <c:idx val="6"/>
            <c:bubble3D val="0"/>
            <c:spPr>
              <a:pattFill prst="pct10">
                <a:fgClr>
                  <a:schemeClr val="tx1"/>
                </a:fgClr>
                <a:bgClr>
                  <a:schemeClr val="bg1"/>
                </a:bgClr>
              </a:pattFill>
              <a:ln>
                <a:solidFill>
                  <a:schemeClr val="tx1"/>
                </a:solidFill>
              </a:ln>
            </c:spPr>
            <c:extLst>
              <c:ext xmlns:c16="http://schemas.microsoft.com/office/drawing/2014/chart" uri="{C3380CC4-5D6E-409C-BE32-E72D297353CC}">
                <c16:uniqueId val="{0000000D-DCDD-49AC-8B6B-99257DE7ABD4}"/>
              </c:ext>
            </c:extLst>
          </c:dPt>
          <c:dPt>
            <c:idx val="7"/>
            <c:bubble3D val="0"/>
            <c:spPr>
              <a:solidFill>
                <a:schemeClr val="bg1"/>
              </a:solidFill>
              <a:ln>
                <a:solidFill>
                  <a:schemeClr val="tx1"/>
                </a:solidFill>
              </a:ln>
            </c:spPr>
            <c:extLst>
              <c:ext xmlns:c16="http://schemas.microsoft.com/office/drawing/2014/chart" uri="{C3380CC4-5D6E-409C-BE32-E72D297353CC}">
                <c16:uniqueId val="{0000000F-DCDD-49AC-8B6B-99257DE7ABD4}"/>
              </c:ext>
            </c:extLst>
          </c:dPt>
          <c:dLbls>
            <c:dLbl>
              <c:idx val="0"/>
              <c:numFmt formatCode="0%" sourceLinked="0"/>
              <c:spPr/>
              <c:txPr>
                <a:bodyPr/>
                <a:lstStyle/>
                <a:p>
                  <a:pPr>
                    <a:defRPr sz="1600">
                      <a:solidFill>
                        <a:schemeClr val="bg1"/>
                      </a:solidFill>
                      <a:latin typeface="Calibri" panose="020F0502020204030204" pitchFamily="34" charset="0"/>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1-DCDD-49AC-8B6B-99257DE7ABD4}"/>
                </c:ext>
              </c:extLst>
            </c:dLbl>
            <c:dLbl>
              <c:idx val="3"/>
              <c:numFmt formatCode="0%" sourceLinked="0"/>
              <c:spPr>
                <a:noFill/>
              </c:spPr>
              <c:txPr>
                <a:bodyPr/>
                <a:lstStyle/>
                <a:p>
                  <a:pPr>
                    <a:defRPr sz="1600">
                      <a:solidFill>
                        <a:schemeClr val="bg1"/>
                      </a:solidFill>
                      <a:latin typeface="Calibri" panose="020F0502020204030204" pitchFamily="34" charset="0"/>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7-DCDD-49AC-8B6B-99257DE7ABD4}"/>
                </c:ext>
              </c:extLst>
            </c:dLbl>
            <c:numFmt formatCode="0%" sourceLinked="0"/>
            <c:spPr>
              <a:noFill/>
              <a:ln>
                <a:noFill/>
              </a:ln>
              <a:effectLst/>
            </c:spPr>
            <c:txPr>
              <a:bodyPr/>
              <a:lstStyle/>
              <a:p>
                <a:pPr>
                  <a:defRPr sz="1600">
                    <a:latin typeface="Calibri" panose="020F0502020204030204" pitchFamily="34" charset="0"/>
                  </a:defRPr>
                </a:pPr>
                <a:endParaRPr lang="en-US"/>
              </a:p>
            </c:txPr>
            <c:dLblPos val="bestFit"/>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Sheet1!$A$2:$A$8</c:f>
              <c:strCache>
                <c:ptCount val="7"/>
                <c:pt idx="0">
                  <c:v>Hospital Care</c:v>
                </c:pt>
                <c:pt idx="1">
                  <c:v>Physician and Clinical Services</c:v>
                </c:pt>
                <c:pt idx="2">
                  <c:v>Prescription Drugs</c:v>
                </c:pt>
                <c:pt idx="3">
                  <c:v>Nursing Care</c:v>
                </c:pt>
                <c:pt idx="4">
                  <c:v>Other Health Care</c:v>
                </c:pt>
                <c:pt idx="5">
                  <c:v>Dental Services</c:v>
                </c:pt>
                <c:pt idx="6">
                  <c:v>Home Health Care</c:v>
                </c:pt>
              </c:strCache>
            </c:strRef>
          </c:cat>
          <c:val>
            <c:numRef>
              <c:f>Sheet1!$B$2:$B$8</c:f>
              <c:numCache>
                <c:formatCode>0.0%</c:formatCode>
                <c:ptCount val="7"/>
                <c:pt idx="0">
                  <c:v>0.38100000000000001</c:v>
                </c:pt>
                <c:pt idx="1">
                  <c:v>0.23400000000000001</c:v>
                </c:pt>
                <c:pt idx="2">
                  <c:v>0.11899999999999999</c:v>
                </c:pt>
                <c:pt idx="3">
                  <c:v>5.8000000000000003E-2</c:v>
                </c:pt>
                <c:pt idx="4">
                  <c:v>0.13200000000000001</c:v>
                </c:pt>
                <c:pt idx="5">
                  <c:v>4.2999999999999997E-2</c:v>
                </c:pt>
                <c:pt idx="6">
                  <c:v>3.3000000000000002E-2</c:v>
                </c:pt>
              </c:numCache>
            </c:numRef>
          </c:val>
          <c:extLst>
            <c:ext xmlns:c16="http://schemas.microsoft.com/office/drawing/2014/chart" uri="{C3380CC4-5D6E-409C-BE32-E72D297353CC}">
              <c16:uniqueId val="{00000010-DCDD-49AC-8B6B-99257DE7ABD4}"/>
            </c:ext>
          </c:extLst>
        </c:ser>
        <c:dLbls>
          <c:dLblPos val="bestFit"/>
          <c:showLegendKey val="0"/>
          <c:showVal val="1"/>
          <c:showCatName val="0"/>
          <c:showSerName val="0"/>
          <c:showPercent val="0"/>
          <c:showBubbleSize val="0"/>
          <c:showLeaderLines val="1"/>
        </c:dLbls>
        <c:firstSliceAng val="0"/>
      </c:pieChart>
    </c:plotArea>
    <c:legend>
      <c:legendPos val="b"/>
      <c:layout>
        <c:manualLayout>
          <c:xMode val="edge"/>
          <c:yMode val="edge"/>
          <c:x val="0"/>
          <c:y val="0.84543193674864714"/>
          <c:w val="1"/>
          <c:h val="0.15456802274715661"/>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37213230290658"/>
          <c:y val="3.6219743365412657E-2"/>
          <c:w val="0.37877648974433753"/>
          <c:h val="0.75755297948867506"/>
        </c:manualLayout>
      </c:layout>
      <c:pieChart>
        <c:varyColors val="1"/>
        <c:ser>
          <c:idx val="0"/>
          <c:order val="0"/>
          <c:tx>
            <c:strRef>
              <c:f>Sheet1!$B$1</c:f>
              <c:strCache>
                <c:ptCount val="1"/>
                <c:pt idx="0">
                  <c:v>Sales</c:v>
                </c:pt>
              </c:strCache>
            </c:strRef>
          </c:tx>
          <c:dPt>
            <c:idx val="0"/>
            <c:bubble3D val="0"/>
            <c:spPr>
              <a:solidFill>
                <a:srgbClr val="0072C6"/>
              </a:solidFill>
            </c:spPr>
            <c:extLst>
              <c:ext xmlns:c16="http://schemas.microsoft.com/office/drawing/2014/chart" uri="{C3380CC4-5D6E-409C-BE32-E72D297353CC}">
                <c16:uniqueId val="{00000001-F612-455A-98C3-2712E9F22ACA}"/>
              </c:ext>
            </c:extLst>
          </c:dPt>
          <c:dPt>
            <c:idx val="1"/>
            <c:bubble3D val="0"/>
            <c:spPr>
              <a:solidFill>
                <a:schemeClr val="bg1"/>
              </a:solidFill>
              <a:ln>
                <a:solidFill>
                  <a:schemeClr val="tx1"/>
                </a:solidFill>
              </a:ln>
            </c:spPr>
            <c:extLst>
              <c:ext xmlns:c16="http://schemas.microsoft.com/office/drawing/2014/chart" uri="{C3380CC4-5D6E-409C-BE32-E72D297353CC}">
                <c16:uniqueId val="{00000003-F612-455A-98C3-2712E9F22ACA}"/>
              </c:ext>
            </c:extLst>
          </c:dPt>
          <c:dPt>
            <c:idx val="2"/>
            <c:bubble3D val="0"/>
            <c:spPr>
              <a:solidFill>
                <a:srgbClr val="AABA0A"/>
              </a:solidFill>
            </c:spPr>
            <c:extLst>
              <c:ext xmlns:c16="http://schemas.microsoft.com/office/drawing/2014/chart" uri="{C3380CC4-5D6E-409C-BE32-E72D297353CC}">
                <c16:uniqueId val="{00000005-F612-455A-98C3-2712E9F22ACA}"/>
              </c:ext>
            </c:extLst>
          </c:dPt>
          <c:dPt>
            <c:idx val="3"/>
            <c:bubble3D val="0"/>
            <c:spPr>
              <a:solidFill>
                <a:schemeClr val="tx1"/>
              </a:solidFill>
            </c:spPr>
            <c:extLst>
              <c:ext xmlns:c16="http://schemas.microsoft.com/office/drawing/2014/chart" uri="{C3380CC4-5D6E-409C-BE32-E72D297353CC}">
                <c16:uniqueId val="{00000007-F612-455A-98C3-2712E9F22ACA}"/>
              </c:ext>
            </c:extLst>
          </c:dPt>
          <c:dPt>
            <c:idx val="4"/>
            <c:bubble3D val="0"/>
            <c:spPr>
              <a:pattFill prst="ltUpDiag">
                <a:fgClr>
                  <a:schemeClr val="tx1"/>
                </a:fgClr>
                <a:bgClr>
                  <a:schemeClr val="bg1"/>
                </a:bgClr>
              </a:pattFill>
              <a:ln>
                <a:solidFill>
                  <a:srgbClr val="A6A6A6"/>
                </a:solidFill>
              </a:ln>
            </c:spPr>
            <c:extLst>
              <c:ext xmlns:c16="http://schemas.microsoft.com/office/drawing/2014/chart" uri="{C3380CC4-5D6E-409C-BE32-E72D297353CC}">
                <c16:uniqueId val="{00000009-F612-455A-98C3-2712E9F22ACA}"/>
              </c:ext>
            </c:extLst>
          </c:dPt>
          <c:dPt>
            <c:idx val="5"/>
            <c:bubble3D val="0"/>
            <c:spPr>
              <a:solidFill>
                <a:schemeClr val="accent1">
                  <a:lumMod val="20000"/>
                  <a:lumOff val="80000"/>
                </a:schemeClr>
              </a:solidFill>
              <a:ln>
                <a:solidFill>
                  <a:schemeClr val="tx1"/>
                </a:solidFill>
              </a:ln>
            </c:spPr>
            <c:extLst>
              <c:ext xmlns:c16="http://schemas.microsoft.com/office/drawing/2014/chart" uri="{C3380CC4-5D6E-409C-BE32-E72D297353CC}">
                <c16:uniqueId val="{0000000B-F612-455A-98C3-2712E9F22ACA}"/>
              </c:ext>
            </c:extLst>
          </c:dPt>
          <c:dLbls>
            <c:dLbl>
              <c:idx val="0"/>
              <c:numFmt formatCode="0%" sourceLinked="0"/>
              <c:spPr>
                <a:noFill/>
                <a:ln>
                  <a:noFill/>
                </a:ln>
                <a:effectLst/>
              </c:spPr>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1-F612-455A-98C3-2712E9F22ACA}"/>
                </c:ext>
              </c:extLst>
            </c:dLbl>
            <c:dLbl>
              <c:idx val="1"/>
              <c:numFmt formatCode="0%" sourceLinked="0"/>
              <c:spPr/>
              <c:txPr>
                <a:bodyPr/>
                <a:lstStyle/>
                <a:p>
                  <a:pPr>
                    <a:defRPr sz="1600">
                      <a:solidFill>
                        <a:schemeClr val="tx1"/>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3-F612-455A-98C3-2712E9F22ACA}"/>
                </c:ext>
              </c:extLst>
            </c:dLbl>
            <c:dLbl>
              <c:idx val="3"/>
              <c:numFmt formatCode="0%" sourceLinked="0"/>
              <c:spPr>
                <a:noFill/>
                <a:ln>
                  <a:noFill/>
                </a:ln>
                <a:effectLst/>
              </c:spPr>
              <c:txPr>
                <a:bodyPr/>
                <a:lstStyle/>
                <a:p>
                  <a:pPr>
                    <a:defRPr sz="1600">
                      <a:solidFill>
                        <a:schemeClr val="bg1"/>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7-F612-455A-98C3-2712E9F22ACA}"/>
                </c:ext>
              </c:extLst>
            </c:dLbl>
            <c:dLbl>
              <c:idx val="4"/>
              <c:numFmt formatCode="0%" sourceLinked="0"/>
              <c:spPr>
                <a:noFill/>
                <a:ln>
                  <a:noFill/>
                </a:ln>
                <a:effectLst/>
              </c:spPr>
              <c:txPr>
                <a:bodyPr/>
                <a:lstStyle/>
                <a:p>
                  <a:pPr>
                    <a:defRPr sz="1600">
                      <a:solidFill>
                        <a:schemeClr val="tx1"/>
                      </a:solidFill>
                      <a:latin typeface="Calibri" panose="020F0502020204030204" pitchFamily="34" charset="0"/>
                    </a:defRPr>
                  </a:pPr>
                  <a:endParaRPr lang="en-US"/>
                </a:p>
              </c:txPr>
              <c:showLegendKey val="0"/>
              <c:showVal val="1"/>
              <c:showCatName val="0"/>
              <c:showSerName val="0"/>
              <c:showPercent val="0"/>
              <c:showBubbleSize val="0"/>
              <c:extLst>
                <c:ext xmlns:c16="http://schemas.microsoft.com/office/drawing/2014/chart" uri="{C3380CC4-5D6E-409C-BE32-E72D297353CC}">
                  <c16:uniqueId val="{00000009-F612-455A-98C3-2712E9F22ACA}"/>
                </c:ext>
              </c:extLst>
            </c:dLbl>
            <c:dLbl>
              <c:idx val="5"/>
              <c:layout>
                <c:manualLayout>
                  <c:x val="2.1446182074462913E-2"/>
                  <c:y val="3.0865412656751238E-3"/>
                </c:manualLayout>
              </c:layout>
              <c:numFmt formatCode="0.0%" sourceLinked="0"/>
              <c:spPr>
                <a:noFill/>
                <a:ln>
                  <a:noFill/>
                </a:ln>
                <a:effectLst/>
              </c:spPr>
              <c:txPr>
                <a:bodyPr/>
                <a:lstStyle/>
                <a:p>
                  <a:pPr>
                    <a:defRPr sz="1600">
                      <a:latin typeface="Calibri" panose="020F050202020403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8179012345679008E-2"/>
                      <c:h val="6.3364197530864183E-2"/>
                    </c:manualLayout>
                  </c15:layout>
                </c:ext>
                <c:ext xmlns:c16="http://schemas.microsoft.com/office/drawing/2014/chart" uri="{C3380CC4-5D6E-409C-BE32-E72D297353CC}">
                  <c16:uniqueId val="{0000000B-F612-455A-98C3-2712E9F22ACA}"/>
                </c:ext>
              </c:extLst>
            </c:dLbl>
            <c:numFmt formatCode="0%" sourceLinked="0"/>
            <c:spPr>
              <a:noFill/>
              <a:ln>
                <a:noFill/>
              </a:ln>
              <a:effectLst/>
            </c:spPr>
            <c:txPr>
              <a:bodyPr/>
              <a:lstStyle/>
              <a:p>
                <a:pPr>
                  <a:defRPr sz="1600">
                    <a:latin typeface="Calibri" panose="020F0502020204030204" pitchFamily="34" charset="0"/>
                  </a:defRPr>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Private</c:v>
                </c:pt>
                <c:pt idx="1">
                  <c:v>Medicare</c:v>
                </c:pt>
                <c:pt idx="2">
                  <c:v>Medicaid</c:v>
                </c:pt>
                <c:pt idx="3">
                  <c:v>Out of Pocket</c:v>
                </c:pt>
                <c:pt idx="4">
                  <c:v>Other Third Party</c:v>
                </c:pt>
                <c:pt idx="5">
                  <c:v>Children's Health Insurance Program</c:v>
                </c:pt>
              </c:strCache>
            </c:strRef>
          </c:cat>
          <c:val>
            <c:numRef>
              <c:f>Sheet1!$B$2:$B$7</c:f>
              <c:numCache>
                <c:formatCode>0.0%</c:formatCode>
                <c:ptCount val="6"/>
                <c:pt idx="0">
                  <c:v>0.34799999999999998</c:v>
                </c:pt>
                <c:pt idx="1">
                  <c:v>0.223</c:v>
                </c:pt>
                <c:pt idx="2">
                  <c:v>0.183</c:v>
                </c:pt>
                <c:pt idx="3">
                  <c:v>0.124</c:v>
                </c:pt>
                <c:pt idx="4">
                  <c:v>0.122</c:v>
                </c:pt>
                <c:pt idx="5">
                  <c:v>4.5999999999999999E-3</c:v>
                </c:pt>
              </c:numCache>
            </c:numRef>
          </c:val>
          <c:extLst>
            <c:ext xmlns:c16="http://schemas.microsoft.com/office/drawing/2014/chart" uri="{C3380CC4-5D6E-409C-BE32-E72D297353CC}">
              <c16:uniqueId val="{0000000C-F612-455A-98C3-2712E9F22ACA}"/>
            </c:ext>
          </c:extLst>
        </c:ser>
        <c:dLbls>
          <c:showLegendKey val="0"/>
          <c:showVal val="0"/>
          <c:showCatName val="0"/>
          <c:showSerName val="0"/>
          <c:showPercent val="0"/>
          <c:showBubbleSize val="0"/>
          <c:showLeaderLines val="1"/>
        </c:dLbls>
        <c:firstSliceAng val="0"/>
      </c:pieChart>
    </c:plotArea>
    <c:legend>
      <c:legendPos val="b"/>
      <c:layout>
        <c:manualLayout>
          <c:xMode val="edge"/>
          <c:yMode val="edge"/>
          <c:x val="0"/>
          <c:y val="0.81554121707008842"/>
          <c:w val="0.99786324786324787"/>
          <c:h val="0.16871634101292893"/>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9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77802047580590883"/>
        </c:manualLayout>
      </c:layout>
      <c:barChart>
        <c:barDir val="col"/>
        <c:grouping val="percentStacked"/>
        <c:varyColors val="0"/>
        <c:ser>
          <c:idx val="2"/>
          <c:order val="0"/>
          <c:tx>
            <c:strRef>
              <c:f>Sheet1!$B$1</c:f>
              <c:strCache>
                <c:ptCount val="1"/>
                <c:pt idx="0">
                  <c:v>Improving</c:v>
                </c:pt>
              </c:strCache>
            </c:strRef>
          </c:tx>
          <c:spPr>
            <a:solidFill>
              <a:srgbClr val="27E833"/>
            </a:solidFill>
          </c:spPr>
          <c:invertIfNegative val="0"/>
          <c:dLbls>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c:f>
              <c:strCache>
                <c:ptCount val="1"/>
                <c:pt idx="0">
                  <c:v>Access Total (n=21)</c:v>
                </c:pt>
              </c:strCache>
            </c:strRef>
          </c:cat>
          <c:val>
            <c:numRef>
              <c:f>Sheet1!$B$2</c:f>
              <c:numCache>
                <c:formatCode>General</c:formatCode>
                <c:ptCount val="1"/>
                <c:pt idx="0">
                  <c:v>9</c:v>
                </c:pt>
              </c:numCache>
            </c:numRef>
          </c:val>
          <c:extLst>
            <c:ext xmlns:c16="http://schemas.microsoft.com/office/drawing/2014/chart" uri="{C3380CC4-5D6E-409C-BE32-E72D297353CC}">
              <c16:uniqueId val="{00000000-5AD2-4550-BF48-86F21A8D15FB}"/>
            </c:ext>
          </c:extLst>
        </c:ser>
        <c:ser>
          <c:idx val="1"/>
          <c:order val="1"/>
          <c:tx>
            <c:strRef>
              <c:f>Sheet1!$C$1</c:f>
              <c:strCache>
                <c:ptCount val="1"/>
                <c:pt idx="0">
                  <c:v>Not Changing</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5AD2-4550-BF48-86F21A8D15FB}"/>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Access Total (n=21)</c:v>
                </c:pt>
              </c:strCache>
            </c:strRef>
          </c:cat>
          <c:val>
            <c:numRef>
              <c:f>Sheet1!$C$2</c:f>
              <c:numCache>
                <c:formatCode>General</c:formatCode>
                <c:ptCount val="1"/>
                <c:pt idx="0">
                  <c:v>9</c:v>
                </c:pt>
              </c:numCache>
            </c:numRef>
          </c:val>
          <c:extLst>
            <c:ext xmlns:c16="http://schemas.microsoft.com/office/drawing/2014/chart" uri="{C3380CC4-5D6E-409C-BE32-E72D297353CC}">
              <c16:uniqueId val="{00000002-5AD2-4550-BF48-86F21A8D15FB}"/>
            </c:ext>
          </c:extLst>
        </c:ser>
        <c:ser>
          <c:idx val="0"/>
          <c:order val="2"/>
          <c:tx>
            <c:strRef>
              <c:f>Sheet1!$D$1</c:f>
              <c:strCache>
                <c:ptCount val="1"/>
                <c:pt idx="0">
                  <c:v>Worsening</c:v>
                </c:pt>
              </c:strCache>
            </c:strRef>
          </c:tx>
          <c:spPr>
            <a:solidFill>
              <a:srgbClr val="F9152F"/>
            </a:solidFill>
          </c:spPr>
          <c:invertIfNegative val="0"/>
          <c:dLbls>
            <c:spPr>
              <a:noFill/>
              <a:ln>
                <a:noFill/>
              </a:ln>
              <a:effectLst/>
            </c:spPr>
            <c:txPr>
              <a:bodyPr/>
              <a:lstStyle/>
              <a:p>
                <a:pPr>
                  <a:defRPr sz="1600">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c:f>
              <c:strCache>
                <c:ptCount val="1"/>
                <c:pt idx="0">
                  <c:v>Access Total (n=21)</c:v>
                </c:pt>
              </c:strCache>
            </c:strRef>
          </c:cat>
          <c:val>
            <c:numRef>
              <c:f>Sheet1!$D$2</c:f>
              <c:numCache>
                <c:formatCode>General</c:formatCode>
                <c:ptCount val="1"/>
                <c:pt idx="0">
                  <c:v>3</c:v>
                </c:pt>
              </c:numCache>
            </c:numRef>
          </c:val>
          <c:extLst>
            <c:ext xmlns:c16="http://schemas.microsoft.com/office/drawing/2014/chart" uri="{C3380CC4-5D6E-409C-BE32-E72D297353CC}">
              <c16:uniqueId val="{00000003-5AD2-4550-BF48-86F21A8D15FB}"/>
            </c:ext>
          </c:extLst>
        </c:ser>
        <c:dLbls>
          <c:showLegendKey val="0"/>
          <c:showVal val="1"/>
          <c:showCatName val="0"/>
          <c:showSerName val="0"/>
          <c:showPercent val="0"/>
          <c:showBubbleSize val="0"/>
        </c:dLbls>
        <c:gapWidth val="150"/>
        <c:overlap val="100"/>
        <c:axId val="82580224"/>
        <c:axId val="83833216"/>
      </c:barChart>
      <c:catAx>
        <c:axId val="82580224"/>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83833216"/>
        <c:crosses val="autoZero"/>
        <c:auto val="1"/>
        <c:lblAlgn val="ctr"/>
        <c:lblOffset val="100"/>
        <c:tickLblSkip val="1"/>
        <c:tickMarkSkip val="1"/>
        <c:noMultiLvlLbl val="0"/>
      </c:catAx>
      <c:valAx>
        <c:axId val="83833216"/>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82580224"/>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14375126186153E-2"/>
          <c:y val="0.11486585010207055"/>
          <c:w val="0.92132815128878121"/>
          <c:h val="0.66708491299698658"/>
        </c:manualLayout>
      </c:layout>
      <c:barChart>
        <c:barDir val="col"/>
        <c:grouping val="percentStacked"/>
        <c:varyColors val="0"/>
        <c:ser>
          <c:idx val="2"/>
          <c:order val="0"/>
          <c:tx>
            <c:strRef>
              <c:f>Sheet1!$A$2</c:f>
              <c:strCache>
                <c:ptCount val="1"/>
                <c:pt idx="0">
                  <c:v>Better</c:v>
                </c:pt>
              </c:strCache>
            </c:strRef>
          </c:tx>
          <c:spPr>
            <a:solidFill>
              <a:srgbClr val="27E833"/>
            </a:solidFill>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0-5E51-4C28-990C-92B19FF853AA}"/>
                </c:ext>
              </c:extLst>
            </c:dLbl>
            <c:dLbl>
              <c:idx val="1"/>
              <c:layout>
                <c:manualLayout>
                  <c:x val="-3.9173336640061513E-17"/>
                  <c:y val="-8.6805555555557155E-3"/>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5E51-4C28-990C-92B19FF853AA}"/>
                </c:ext>
              </c:extLst>
            </c:dLbl>
            <c:dLbl>
              <c:idx val="3"/>
              <c:delete val="1"/>
              <c:extLst>
                <c:ext xmlns:c15="http://schemas.microsoft.com/office/drawing/2012/chart" uri="{CE6537A1-D6FC-4f65-9D91-7224C49458BB}"/>
                <c:ext xmlns:c16="http://schemas.microsoft.com/office/drawing/2014/chart" uri="{C3380CC4-5D6E-409C-BE32-E72D297353CC}">
                  <c16:uniqueId val="{00000002-5E51-4C28-990C-92B19FF853AA}"/>
                </c:ext>
              </c:extLst>
            </c:dLbl>
            <c:dLbl>
              <c:idx val="4"/>
              <c:delete val="1"/>
              <c:extLst>
                <c:ext xmlns:c15="http://schemas.microsoft.com/office/drawing/2012/chart" uri="{CE6537A1-D6FC-4f65-9D91-7224C49458BB}"/>
                <c:ext xmlns:c16="http://schemas.microsoft.com/office/drawing/2014/chart" uri="{C3380CC4-5D6E-409C-BE32-E72D297353CC}">
                  <c16:uniqueId val="{00000003-5E51-4C28-990C-92B19FF853AA}"/>
                </c:ext>
              </c:extLst>
            </c:dLbl>
            <c:spPr>
              <a:noFill/>
              <a:ln>
                <a:noFill/>
              </a:ln>
              <a:effectLst/>
            </c:spPr>
            <c:txPr>
              <a:bodyPr wrap="square" lIns="38100" tIns="19050" rIns="38100" bIns="19050" anchor="ctr">
                <a:spAutoFit/>
              </a:bodyPr>
              <a:lstStyle/>
              <a:p>
                <a:pPr>
                  <a:defRPr sz="1600">
                    <a:latin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Sheet1!$B$1:$G$1</c:f>
              <c:strCache>
                <c:ptCount val="6"/>
                <c:pt idx="0">
                  <c:v>Poor vs. High Income (n=20)</c:v>
                </c:pt>
                <c:pt idx="1">
                  <c:v>Black vs. White (n=21)</c:v>
                </c:pt>
                <c:pt idx="2">
                  <c:v>Asian vs. White (n=19)</c:v>
                </c:pt>
                <c:pt idx="3">
                  <c:v>AI/AN vs. White (n=11) </c:v>
                </c:pt>
                <c:pt idx="4">
                  <c:v>NHPI vs. White (n=4) </c:v>
                </c:pt>
                <c:pt idx="5">
                  <c:v>Hispanic vs. Non-Hispanic White (n=20)</c:v>
                </c:pt>
              </c:strCache>
            </c:strRef>
          </c:cat>
          <c:val>
            <c:numRef>
              <c:f>Sheet1!$B$2:$G$2</c:f>
              <c:numCache>
                <c:formatCode>General</c:formatCode>
                <c:ptCount val="6"/>
                <c:pt idx="0">
                  <c:v>0</c:v>
                </c:pt>
                <c:pt idx="1">
                  <c:v>1</c:v>
                </c:pt>
                <c:pt idx="2">
                  <c:v>7</c:v>
                </c:pt>
                <c:pt idx="3">
                  <c:v>0</c:v>
                </c:pt>
                <c:pt idx="4">
                  <c:v>0</c:v>
                </c:pt>
                <c:pt idx="5">
                  <c:v>3</c:v>
                </c:pt>
              </c:numCache>
            </c:numRef>
          </c:val>
          <c:extLst>
            <c:ext xmlns:c16="http://schemas.microsoft.com/office/drawing/2014/chart" uri="{C3380CC4-5D6E-409C-BE32-E72D297353CC}">
              <c16:uniqueId val="{00000004-5E51-4C28-990C-92B19FF853AA}"/>
            </c:ext>
          </c:extLst>
        </c:ser>
        <c:ser>
          <c:idx val="1"/>
          <c:order val="1"/>
          <c:tx>
            <c:strRef>
              <c:f>Sheet1!$A$3</c:f>
              <c:strCache>
                <c:ptCount val="1"/>
                <c:pt idx="0">
                  <c:v>Same</c:v>
                </c:pt>
              </c:strCache>
            </c:strRef>
          </c:tx>
          <c:spPr>
            <a:solidFill>
              <a:srgbClr val="FAD201"/>
            </a:solidFill>
          </c:spPr>
          <c:invertIfNegative val="0"/>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5E51-4C28-990C-92B19FF853AA}"/>
                </c:ext>
              </c:extLst>
            </c:dLbl>
            <c:spPr>
              <a:noFill/>
              <a:ln>
                <a:noFill/>
              </a:ln>
              <a:effectLst/>
            </c:spPr>
            <c:txPr>
              <a:bodyPr/>
              <a:lstStyle/>
              <a:p>
                <a:pPr>
                  <a:defRPr sz="1600">
                    <a:solidFill>
                      <a:sysClr val="windowText" lastClr="000000"/>
                    </a:solidFill>
                    <a:latin typeface="Calibri" panose="020F050202020403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Poor vs. High Income (n=20)</c:v>
                </c:pt>
                <c:pt idx="1">
                  <c:v>Black vs. White (n=21)</c:v>
                </c:pt>
                <c:pt idx="2">
                  <c:v>Asian vs. White (n=19)</c:v>
                </c:pt>
                <c:pt idx="3">
                  <c:v>AI/AN vs. White (n=11) </c:v>
                </c:pt>
                <c:pt idx="4">
                  <c:v>NHPI vs. White (n=4) </c:v>
                </c:pt>
                <c:pt idx="5">
                  <c:v>Hispanic vs. Non-Hispanic White (n=20)</c:v>
                </c:pt>
              </c:strCache>
            </c:strRef>
          </c:cat>
          <c:val>
            <c:numRef>
              <c:f>Sheet1!$B$3:$G$3</c:f>
              <c:numCache>
                <c:formatCode>General</c:formatCode>
                <c:ptCount val="6"/>
                <c:pt idx="0">
                  <c:v>2</c:v>
                </c:pt>
                <c:pt idx="1">
                  <c:v>9</c:v>
                </c:pt>
                <c:pt idx="2">
                  <c:v>7</c:v>
                </c:pt>
                <c:pt idx="3">
                  <c:v>7</c:v>
                </c:pt>
                <c:pt idx="4">
                  <c:v>4</c:v>
                </c:pt>
                <c:pt idx="5">
                  <c:v>3</c:v>
                </c:pt>
              </c:numCache>
            </c:numRef>
          </c:val>
          <c:extLst>
            <c:ext xmlns:c16="http://schemas.microsoft.com/office/drawing/2014/chart" uri="{C3380CC4-5D6E-409C-BE32-E72D297353CC}">
              <c16:uniqueId val="{00000006-5E51-4C28-990C-92B19FF853AA}"/>
            </c:ext>
          </c:extLst>
        </c:ser>
        <c:ser>
          <c:idx val="0"/>
          <c:order val="2"/>
          <c:tx>
            <c:strRef>
              <c:f>Sheet1!$A$4</c:f>
              <c:strCache>
                <c:ptCount val="1"/>
                <c:pt idx="0">
                  <c:v>Worse</c:v>
                </c:pt>
              </c:strCache>
            </c:strRef>
          </c:tx>
          <c:spPr>
            <a:solidFill>
              <a:srgbClr val="F9152F"/>
            </a:solidFill>
          </c:spPr>
          <c:invertIfNegative val="0"/>
          <c:dLbls>
            <c:dLbl>
              <c:idx val="4"/>
              <c:delete val="1"/>
              <c:extLst>
                <c:ext xmlns:c15="http://schemas.microsoft.com/office/drawing/2012/chart" uri="{CE6537A1-D6FC-4f65-9D91-7224C49458BB}"/>
                <c:ext xmlns:c16="http://schemas.microsoft.com/office/drawing/2014/chart" uri="{C3380CC4-5D6E-409C-BE32-E72D297353CC}">
                  <c16:uniqueId val="{00000007-5E51-4C28-990C-92B19FF853AA}"/>
                </c:ext>
              </c:extLst>
            </c:dLbl>
            <c:spPr>
              <a:noFill/>
              <a:ln>
                <a:noFill/>
              </a:ln>
              <a:effectLst/>
            </c:spPr>
            <c:txPr>
              <a:bodyPr/>
              <a:lstStyle/>
              <a:p>
                <a:pPr>
                  <a:defRPr sz="1600">
                    <a:solidFill>
                      <a:schemeClr val="bg1"/>
                    </a:solidFill>
                    <a:latin typeface="Calibri" panose="020F0502020204030204" pitchFamily="34" charset="0"/>
                    <a:cs typeface="Calibri" panose="020F0502020204030204"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Sheet1!$B$1:$G$1</c:f>
              <c:strCache>
                <c:ptCount val="6"/>
                <c:pt idx="0">
                  <c:v>Poor vs. High Income (n=20)</c:v>
                </c:pt>
                <c:pt idx="1">
                  <c:v>Black vs. White (n=21)</c:v>
                </c:pt>
                <c:pt idx="2">
                  <c:v>Asian vs. White (n=19)</c:v>
                </c:pt>
                <c:pt idx="3">
                  <c:v>AI/AN vs. White (n=11) </c:v>
                </c:pt>
                <c:pt idx="4">
                  <c:v>NHPI vs. White (n=4) </c:v>
                </c:pt>
                <c:pt idx="5">
                  <c:v>Hispanic vs. Non-Hispanic White (n=20)</c:v>
                </c:pt>
              </c:strCache>
            </c:strRef>
          </c:cat>
          <c:val>
            <c:numRef>
              <c:f>Sheet1!$B$4:$G$4</c:f>
              <c:numCache>
                <c:formatCode>General</c:formatCode>
                <c:ptCount val="6"/>
                <c:pt idx="0">
                  <c:v>18</c:v>
                </c:pt>
                <c:pt idx="1">
                  <c:v>11</c:v>
                </c:pt>
                <c:pt idx="2">
                  <c:v>5</c:v>
                </c:pt>
                <c:pt idx="3">
                  <c:v>4</c:v>
                </c:pt>
                <c:pt idx="4">
                  <c:v>0</c:v>
                </c:pt>
                <c:pt idx="5">
                  <c:v>14</c:v>
                </c:pt>
              </c:numCache>
            </c:numRef>
          </c:val>
          <c:extLst>
            <c:ext xmlns:c16="http://schemas.microsoft.com/office/drawing/2014/chart" uri="{C3380CC4-5D6E-409C-BE32-E72D297353CC}">
              <c16:uniqueId val="{00000008-5E51-4C28-990C-92B19FF853AA}"/>
            </c:ext>
          </c:extLst>
        </c:ser>
        <c:dLbls>
          <c:showLegendKey val="0"/>
          <c:showVal val="1"/>
          <c:showCatName val="0"/>
          <c:showSerName val="0"/>
          <c:showPercent val="0"/>
          <c:showBubbleSize val="0"/>
        </c:dLbls>
        <c:gapWidth val="150"/>
        <c:overlap val="100"/>
        <c:axId val="161301248"/>
        <c:axId val="161302784"/>
      </c:barChart>
      <c:catAx>
        <c:axId val="161301248"/>
        <c:scaling>
          <c:orientation val="minMax"/>
        </c:scaling>
        <c:delete val="0"/>
        <c:axPos val="b"/>
        <c:numFmt formatCode="General" sourceLinked="1"/>
        <c:majorTickMark val="out"/>
        <c:minorTickMark val="none"/>
        <c:tickLblPos val="nextTo"/>
        <c:txPr>
          <a:bodyPr rot="0" vert="horz"/>
          <a:lstStyle/>
          <a:p>
            <a:pPr>
              <a:defRPr sz="1600">
                <a:latin typeface="Calibri" panose="020F0502020204030204" pitchFamily="34" charset="0"/>
              </a:defRPr>
            </a:pPr>
            <a:endParaRPr lang="en-US"/>
          </a:p>
        </c:txPr>
        <c:crossAx val="161302784"/>
        <c:crosses val="autoZero"/>
        <c:auto val="1"/>
        <c:lblAlgn val="ctr"/>
        <c:lblOffset val="100"/>
        <c:tickLblSkip val="1"/>
        <c:tickMarkSkip val="1"/>
        <c:noMultiLvlLbl val="0"/>
      </c:catAx>
      <c:valAx>
        <c:axId val="161302784"/>
        <c:scaling>
          <c:orientation val="minMax"/>
        </c:scaling>
        <c:delete val="0"/>
        <c:axPos val="l"/>
        <c:majorGridlines/>
        <c:numFmt formatCode="0%" sourceLinked="1"/>
        <c:majorTickMark val="out"/>
        <c:minorTickMark val="none"/>
        <c:tickLblPos val="nextTo"/>
        <c:txPr>
          <a:bodyPr rot="0" vert="horz"/>
          <a:lstStyle/>
          <a:p>
            <a:pPr>
              <a:defRPr sz="1600">
                <a:latin typeface="Calibri" panose="020F0502020204030204" pitchFamily="34" charset="0"/>
              </a:defRPr>
            </a:pPr>
            <a:endParaRPr lang="en-US"/>
          </a:p>
        </c:txPr>
        <c:crossAx val="161301248"/>
        <c:crosses val="autoZero"/>
        <c:crossBetween val="between"/>
        <c:majorUnit val="0.2"/>
      </c:valAx>
    </c:plotArea>
    <c:legend>
      <c:legendPos val="t"/>
      <c:layout>
        <c:manualLayout>
          <c:xMode val="edge"/>
          <c:yMode val="edge"/>
          <c:x val="0"/>
          <c:y val="1.0723485953145214E-4"/>
          <c:w val="0.99860387643852211"/>
          <c:h val="7.8535997332581195E-2"/>
        </c:manualLayout>
      </c:layout>
      <c:overlay val="0"/>
      <c:txPr>
        <a:bodyPr/>
        <a:lstStyle/>
        <a:p>
          <a:pPr>
            <a:defRPr sz="1600">
              <a:latin typeface="Calibri" panose="020F0502020204030204" pitchFamily="34" charset="0"/>
            </a:defRPr>
          </a:pPr>
          <a:endParaRPr lang="en-US"/>
        </a:p>
      </c:txPr>
    </c:legend>
    <c:plotVisOnly val="1"/>
    <c:dispBlanksAs val="gap"/>
    <c:showDLblsOverMax val="0"/>
  </c:chart>
  <c:spPr>
    <a:ln>
      <a:noFill/>
    </a:ln>
  </c:spPr>
  <c:txPr>
    <a:bodyPr/>
    <a:lstStyle/>
    <a:p>
      <a:pPr>
        <a:defRPr sz="10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3238"/>
          </a:xfrm>
          <a:prstGeom prst="rect">
            <a:avLst/>
          </a:prstGeom>
        </p:spPr>
        <p:txBody>
          <a:bodyPr vert="horz" lIns="91440" tIns="45720" rIns="91440" bIns="45720" rtlCol="0"/>
          <a:lstStyle>
            <a:lvl1pPr algn="r">
              <a:defRPr sz="1200"/>
            </a:lvl1pPr>
          </a:lstStyle>
          <a:p>
            <a:fld id="{63CA5945-80C4-4978-85AC-40CBCBCE3562}" type="datetimeFigureOut">
              <a:rPr lang="en-US" smtClean="0"/>
              <a:t>11/7/2018</a:t>
            </a:fld>
            <a:endParaRPr lang="en-US"/>
          </a:p>
        </p:txBody>
      </p:sp>
      <p:sp>
        <p:nvSpPr>
          <p:cNvPr id="4" name="Slide Image Placeholder 3"/>
          <p:cNvSpPr>
            <a:spLocks noGrp="1" noRot="1" noChangeAspect="1"/>
          </p:cNvSpPr>
          <p:nvPr>
            <p:ph type="sldImg" idx="2"/>
          </p:nvPr>
        </p:nvSpPr>
        <p:spPr>
          <a:xfrm>
            <a:off x="1446213" y="754063"/>
            <a:ext cx="4879975" cy="3771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778375"/>
            <a:ext cx="6216650" cy="4525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3238"/>
          </a:xfrm>
          <a:prstGeom prst="rect">
            <a:avLst/>
          </a:prstGeom>
        </p:spPr>
        <p:txBody>
          <a:bodyPr vert="horz" lIns="91440" tIns="45720" rIns="91440" bIns="45720" rtlCol="0" anchor="b"/>
          <a:lstStyle>
            <a:lvl1pPr algn="r">
              <a:defRPr sz="1200"/>
            </a:lvl1pPr>
          </a:lstStyle>
          <a:p>
            <a:fld id="{B3EF0EEC-1D1B-4067-A962-C742C5F9CB51}" type="slidenum">
              <a:rPr lang="en-US" smtClean="0"/>
              <a:t>‹#›</a:t>
            </a:fld>
            <a:endParaRPr lang="en-US"/>
          </a:p>
        </p:txBody>
      </p:sp>
    </p:spTree>
    <p:extLst>
      <p:ext uri="{BB962C8B-B14F-4D97-AF65-F5344CB8AC3E}">
        <p14:creationId xmlns:p14="http://schemas.microsoft.com/office/powerpoint/2010/main" val="3905839866"/>
      </p:ext>
    </p:extLst>
  </p:cSld>
  <p:clrMap bg1="lt1" tx1="dk1" bg2="lt2" tx2="dk2" accent1="accent1" accent2="accent2" accent3="accent3" accent4="accent4" accent5="accent5" accent6="accent6" hlink="hlink" folHlink="folHlink"/>
  <p:notesStyle>
    <a:lvl1pPr marL="0" algn="l" defTabSz="914294" rtl="0" eaLnBrk="1" latinLnBrk="0" hangingPunct="1">
      <a:defRPr sz="1200" kern="1200">
        <a:solidFill>
          <a:schemeClr val="tx1"/>
        </a:solidFill>
        <a:latin typeface="+mn-lt"/>
        <a:ea typeface="+mn-ea"/>
        <a:cs typeface="+mn-cs"/>
      </a:defRPr>
    </a:lvl1pPr>
    <a:lvl2pPr marL="457146" algn="l" defTabSz="914294" rtl="0" eaLnBrk="1" latinLnBrk="0" hangingPunct="1">
      <a:defRPr sz="1200" kern="1200">
        <a:solidFill>
          <a:schemeClr val="tx1"/>
        </a:solidFill>
        <a:latin typeface="+mn-lt"/>
        <a:ea typeface="+mn-ea"/>
        <a:cs typeface="+mn-cs"/>
      </a:defRPr>
    </a:lvl2pPr>
    <a:lvl3pPr marL="914294" algn="l" defTabSz="914294" rtl="0" eaLnBrk="1" latinLnBrk="0" hangingPunct="1">
      <a:defRPr sz="1200" kern="1200">
        <a:solidFill>
          <a:schemeClr val="tx1"/>
        </a:solidFill>
        <a:latin typeface="+mn-lt"/>
        <a:ea typeface="+mn-ea"/>
        <a:cs typeface="+mn-cs"/>
      </a:defRPr>
    </a:lvl3pPr>
    <a:lvl4pPr marL="1371440" algn="l" defTabSz="914294" rtl="0" eaLnBrk="1" latinLnBrk="0" hangingPunct="1">
      <a:defRPr sz="1200" kern="1200">
        <a:solidFill>
          <a:schemeClr val="tx1"/>
        </a:solidFill>
        <a:latin typeface="+mn-lt"/>
        <a:ea typeface="+mn-ea"/>
        <a:cs typeface="+mn-cs"/>
      </a:defRPr>
    </a:lvl4pPr>
    <a:lvl5pPr marL="1828586" algn="l" defTabSz="914294" rtl="0" eaLnBrk="1" latinLnBrk="0" hangingPunct="1">
      <a:defRPr sz="1200" kern="1200">
        <a:solidFill>
          <a:schemeClr val="tx1"/>
        </a:solidFill>
        <a:latin typeface="+mn-lt"/>
        <a:ea typeface="+mn-ea"/>
        <a:cs typeface="+mn-cs"/>
      </a:defRPr>
    </a:lvl5pPr>
    <a:lvl6pPr marL="2285732" algn="l" defTabSz="914294" rtl="0" eaLnBrk="1" latinLnBrk="0" hangingPunct="1">
      <a:defRPr sz="1200" kern="1200">
        <a:solidFill>
          <a:schemeClr val="tx1"/>
        </a:solidFill>
        <a:latin typeface="+mn-lt"/>
        <a:ea typeface="+mn-ea"/>
        <a:cs typeface="+mn-cs"/>
      </a:defRPr>
    </a:lvl6pPr>
    <a:lvl7pPr marL="2742880" algn="l" defTabSz="914294" rtl="0" eaLnBrk="1" latinLnBrk="0" hangingPunct="1">
      <a:defRPr sz="1200" kern="1200">
        <a:solidFill>
          <a:schemeClr val="tx1"/>
        </a:solidFill>
        <a:latin typeface="+mn-lt"/>
        <a:ea typeface="+mn-ea"/>
        <a:cs typeface="+mn-cs"/>
      </a:defRPr>
    </a:lvl7pPr>
    <a:lvl8pPr marL="3200026" algn="l" defTabSz="914294" rtl="0" eaLnBrk="1" latinLnBrk="0" hangingPunct="1">
      <a:defRPr sz="1200" kern="1200">
        <a:solidFill>
          <a:schemeClr val="tx1"/>
        </a:solidFill>
        <a:latin typeface="+mn-lt"/>
        <a:ea typeface="+mn-ea"/>
        <a:cs typeface="+mn-cs"/>
      </a:defRPr>
    </a:lvl8pPr>
    <a:lvl9pPr marL="3657172" algn="l" defTabSz="91429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cdc.gov/nchs/data/hpdata2020/HP2020MCR-B04-LHI.pdf"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cdc.gov/nchs/data/hpdata2020/HP2020MCR-C39-SDOH.pdf" TargetMode="Externa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8" Type="http://schemas.openxmlformats.org/officeDocument/2006/relationships/hyperlink" Target="https://www.cms.gov/Medicare/Quality-Initiatives-Patient-Assessment-Instruments/QualityMeasures/National-Impact-Assessment-of-the-Centers-for-Medicare-and-Medicaid-Services-CMS-Quality-Measures-Reports.html" TargetMode="External"/><Relationship Id="rId3" Type="http://schemas.openxmlformats.org/officeDocument/2006/relationships/hyperlink" Target="https://www.ahrq.gov/sites/default/files/wysiwyg/professionals/quality-patient-safety/pfp/natlhacratereport-rebaselining2014-2016_0.pdf" TargetMode="External"/><Relationship Id="rId7" Type="http://schemas.openxmlformats.org/officeDocument/2006/relationships/hyperlink" Target="https://www.ahrq.gov/professionals/quality-patient-safety/patient-family-engagement/pfeprimarycare/interventions/medmanage.html" TargetMode="External"/><Relationship Id="rId2" Type="http://schemas.openxmlformats.org/officeDocument/2006/relationships/slide" Target="../slides/slide77.xml"/><Relationship Id="rId1" Type="http://schemas.openxmlformats.org/officeDocument/2006/relationships/notesMaster" Target="../notesMasters/notesMaster1.xml"/><Relationship Id="rId6" Type="http://schemas.openxmlformats.org/officeDocument/2006/relationships/hyperlink" Target="https://www.ahrq.gov/professionals/quality-patient-safety/hais/tools/surgery/index.html" TargetMode="External"/><Relationship Id="rId5" Type="http://schemas.openxmlformats.org/officeDocument/2006/relationships/hyperlink" Target="https://www.ahrq.gov/professionals/quality-patient-safety/hais/tools/ambulatory-care/safetransitions.html?utm_source=ahrq&amp;utm_medium=en-2&amp;utm_term=&amp;utm_content=2&amp;utm_campaign=ahrq_en1_9_2018" TargetMode="External"/><Relationship Id="rId4" Type="http://schemas.openxmlformats.org/officeDocument/2006/relationships/hyperlink" Target="https://www.ahrq.gov/professionals/quality-patient-safety/hais/tools/ambulatory-care/cap-toolkit.html?utm_source=ahrq&amp;utm_medium=en-9&amp;utm_term=&amp;utm_content=9&amp;utm_campaign=ahrq_en1_24_2018" TargetMode="External"/><Relationship Id="rId9" Type="http://schemas.openxmlformats.org/officeDocument/2006/relationships/hyperlink" Target="https://www.cdc.gov/mmwr/volumes/65/wr/mm6552a1.htm?s_cid=mm6552a1_w" TargetMode="External"/></Relationships>
</file>

<file path=ppt/notesSlides/_rels/notesSlide78.xml.rels><?xml version="1.0" encoding="UTF-8" standalone="yes"?>
<Relationships xmlns="http://schemas.openxmlformats.org/package/2006/relationships"><Relationship Id="rId3" Type="http://schemas.openxmlformats.org/officeDocument/2006/relationships/hyperlink" Target="https://minorityhealth.hhs.gov/NPA/Materials/FIHET_Data_Compendium_508_version_FINAL_11_28_2016.pdf" TargetMode="External"/><Relationship Id="rId7" Type="http://schemas.openxmlformats.org/officeDocument/2006/relationships/hyperlink" Target="https://hdpulse.nimhd.nih.gov/?utm_medium=email&amp;utm_source=govdelivery" TargetMode="External"/><Relationship Id="rId2" Type="http://schemas.openxmlformats.org/officeDocument/2006/relationships/slide" Target="../slides/slide78.xml"/><Relationship Id="rId1" Type="http://schemas.openxmlformats.org/officeDocument/2006/relationships/notesMaster" Target="../notesMasters/notesMaster1.xml"/><Relationship Id="rId6" Type="http://schemas.openxmlformats.org/officeDocument/2006/relationships/hyperlink" Target="https://www.nimhd.nih.gov/" TargetMode="External"/><Relationship Id="rId5" Type="http://schemas.openxmlformats.org/officeDocument/2006/relationships/hyperlink" Target="https://www.hrsa.gov/sites/default/files/hrsa/health-equity/2017-HRSA-health-equity-report-PRINTER.pdf" TargetMode="External"/><Relationship Id="rId4" Type="http://schemas.openxmlformats.org/officeDocument/2006/relationships/hyperlink" Target="https://www.cdc.gov/nchs/nhis/nhpi.html" TargetMode="Externa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1</a:t>
            </a:fld>
            <a:endParaRPr lang="en-US"/>
          </a:p>
        </p:txBody>
      </p:sp>
    </p:spTree>
    <p:extLst>
      <p:ext uri="{BB962C8B-B14F-4D97-AF65-F5344CB8AC3E}">
        <p14:creationId xmlns:p14="http://schemas.microsoft.com/office/powerpoint/2010/main" val="1967971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three leading diseases and injuries contributing to years of potential life lost (YPLLs) (unintentional injury, cancer, and heart disease) did not change between 2006 and 2016</a:t>
            </a:r>
            <a:r>
              <a:rPr lang="en-US" sz="1200" b="1" kern="1200" dirty="0" smtClean="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2006 to 2016, there was a 26% increase in YPLLs caused by suicide, moving its rank from number 5 to number 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2006 to 2016, there was a 24% increase in YPLLs caused by liver disease, moving its rank from number 10 to number 8.</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2006 to 2016, YPLLs caused by HIV decreased by 65%, moving from 9 to 15 in the ranking (data not shown).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2006 to 2016, diabetes moved from 11 to 9 in the ranking.</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10</a:t>
            </a:fld>
            <a:endParaRPr lang="en-US"/>
          </a:p>
        </p:txBody>
      </p:sp>
    </p:spTree>
    <p:extLst>
      <p:ext uri="{BB962C8B-B14F-4D97-AF65-F5344CB8AC3E}">
        <p14:creationId xmlns:p14="http://schemas.microsoft.com/office/powerpoint/2010/main" val="4187447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Years lived with disability (YLD) accounts for the severity of the disability and is typically weighted so that young adult ages are valued higher than infants or very old adults, since young adults are in their years of peak productivity.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Mental health and substance use disorders (2,829 per 100,000 population), musculoskeletal disorders (2,310 per 100,000 population), and endocrine disorders, including diabetes and kidney disease (1,085 per 100,000 population) accounted for most YLDs in 2015 (Figure 5).</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Cancer and tumors ranked 10</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with a rate of 263 per 100,000 population.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11</a:t>
            </a:fld>
            <a:endParaRPr lang="en-US"/>
          </a:p>
        </p:txBody>
      </p:sp>
    </p:spTree>
    <p:extLst>
      <p:ext uri="{BB962C8B-B14F-4D97-AF65-F5344CB8AC3E}">
        <p14:creationId xmlns:p14="http://schemas.microsoft.com/office/powerpoint/2010/main" val="4011168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and 2016, heart disease, cancer, unintentional injuries, chronic lower respiratory diseases, cerebrovascular disease, Alzheimer’s disease, and diabetes were among the leading causes of death for the overall U.S. </a:t>
            </a:r>
            <a:r>
              <a:rPr lang="en-US" sz="1200" kern="1200" dirty="0" smtClean="0">
                <a:solidFill>
                  <a:schemeClr val="tx1"/>
                </a:solidFill>
                <a:effectLst/>
                <a:latin typeface="+mn-lt"/>
                <a:ea typeface="+mn-ea"/>
                <a:cs typeface="+mn-cs"/>
              </a:rPr>
              <a:t>population (Figure 6).</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Suicide, the 10</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leading cause of death in 2015, became the 9</a:t>
            </a:r>
            <a:r>
              <a:rPr lang="en-US" sz="1200" kern="1200" baseline="30000" dirty="0" smtClean="0">
                <a:solidFill>
                  <a:schemeClr val="tx1"/>
                </a:solidFill>
                <a:effectLst/>
                <a:latin typeface="+mn-lt"/>
                <a:ea typeface="+mn-ea"/>
                <a:cs typeface="+mn-cs"/>
              </a:rPr>
              <a:t>th</a:t>
            </a:r>
            <a:r>
              <a:rPr lang="en-US" sz="1200" kern="1200" dirty="0" smtClean="0">
                <a:solidFill>
                  <a:schemeClr val="tx1"/>
                </a:solidFill>
                <a:effectLst/>
                <a:latin typeface="+mn-lt"/>
                <a:ea typeface="+mn-ea"/>
                <a:cs typeface="+mn-cs"/>
              </a:rPr>
              <a:t> leading cause in 2016.</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2015 to 2016, age-adjusted death rates decreased for 7 of 10 leading causes of death and increased for 3.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rate decreased 1.8% for heart disease, 1.7% for cancer, 2.4% for chronic lower respiratory diseases, 0.8% for cerebrovascular disease, 1.4% for diabetes, 11.2% for pneumonia and flu, and 2.2% for kidney disease.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rate increased 9.7% for unintentional injuries, 3.1% for Alzheimer’s disease, and 1.5% for suicide.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12</a:t>
            </a:fld>
            <a:endParaRPr lang="en-US"/>
          </a:p>
        </p:txBody>
      </p:sp>
    </p:spTree>
    <p:extLst>
      <p:ext uri="{BB962C8B-B14F-4D97-AF65-F5344CB8AC3E}">
        <p14:creationId xmlns:p14="http://schemas.microsoft.com/office/powerpoint/2010/main" val="4187447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cost of healthcare is an important factor not only for access to healthcare but also for value and efficiency in healthcare, which are considerations when assessing quality of care.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Expenditures from multiple sources channeled to both the public and private sectors of care make it challenging to control growth in healthcare costs.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New delivery system models such as the patient-centered medical home (PCMH) have been developed to coordinate fragmented care across sectors and may promote more efficient healthcare spending.</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13</a:t>
            </a:fld>
            <a:endParaRPr lang="en-US"/>
          </a:p>
        </p:txBody>
      </p:sp>
    </p:spTree>
    <p:extLst>
      <p:ext uri="{BB962C8B-B14F-4D97-AF65-F5344CB8AC3E}">
        <p14:creationId xmlns:p14="http://schemas.microsoft.com/office/powerpoint/2010/main" val="4190869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hospital care expenditures were $1.04 trillion, nearly 40% of personal health care expenditures (Figure 7).</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Expenditures for physician and clinical services were $634.9 billion, almost one-fourth of personal health care expenditures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Prescription drug expenditures were $324.6 billion, 12% of personal health care expenditures.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Expenditures for dental services were $117.5 billion, 4% of personal health care expenditures.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Nursing care facility expenditures were $156.8 billion and home health care expenditures were $88.8 billion, 6% and 3% of personal health care expenditures, respectively.</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14</a:t>
            </a:fld>
            <a:endParaRPr lang="en-US"/>
          </a:p>
        </p:txBody>
      </p:sp>
    </p:spTree>
    <p:extLst>
      <p:ext uri="{BB962C8B-B14F-4D97-AF65-F5344CB8AC3E}">
        <p14:creationId xmlns:p14="http://schemas.microsoft.com/office/powerpoint/2010/main" val="205360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private insurance accounted for 35% of personal health care expenditures, followed by Medicare, Medicaid, and out of pocket </a:t>
            </a:r>
            <a:r>
              <a:rPr lang="en-US" sz="1200" b="0" kern="1200" dirty="0" smtClean="0">
                <a:solidFill>
                  <a:schemeClr val="tx1"/>
                </a:solidFill>
                <a:effectLst/>
                <a:latin typeface="+mn-lt"/>
                <a:ea typeface="+mn-ea"/>
                <a:cs typeface="+mn-cs"/>
              </a:rPr>
              <a:t>(Figure 8).</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Sources of funds varied by type of expenditure (data not shown): </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Private insurance accounted for 39% of hospital, 43% of physician, 11% of home health, 9% of nursing home, 47% of dental, and 43%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Medicare accounted for 25% of hospital, 23% of physician, 40% of home health, 24% of nursing home, 0.4% of dental, and 29%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Medicaid accounted for 18% of hospital, 11% of physician, 36% of home health, 32% of nursing home, 10% of dental, and 10% of prescription drug expenditures.</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Out-of-pocket payments accounted for 3% of hospital, 9% of physician, 10% of home health, 26% of nursing home, 40% of dental, and 14% of prescription drug expenditures.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Personal health expenditures illustrate the economic burden of disease and barriers to access to health care. Findings from the Access and Disparities in Access to Health Care section of this report show the progress and opportunities for improvement in overcoming these barriers.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15</a:t>
            </a:fld>
            <a:endParaRPr lang="en-US"/>
          </a:p>
        </p:txBody>
      </p:sp>
    </p:spTree>
    <p:extLst>
      <p:ext uri="{BB962C8B-B14F-4D97-AF65-F5344CB8AC3E}">
        <p14:creationId xmlns:p14="http://schemas.microsoft.com/office/powerpoint/2010/main" val="205360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16</a:t>
            </a:fld>
            <a:endParaRPr lang="en-US"/>
          </a:p>
        </p:txBody>
      </p:sp>
    </p:spTree>
    <p:extLst>
      <p:ext uri="{BB962C8B-B14F-4D97-AF65-F5344CB8AC3E}">
        <p14:creationId xmlns:p14="http://schemas.microsoft.com/office/powerpoint/2010/main" val="2411743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overall quality of care varied across the United States </a:t>
            </a:r>
            <a:r>
              <a:rPr lang="en-US" sz="1200" b="0" kern="1200" dirty="0" smtClean="0">
                <a:solidFill>
                  <a:schemeClr val="tx1"/>
                </a:solidFill>
                <a:effectLst/>
                <a:latin typeface="+mn-lt"/>
                <a:ea typeface="+mn-ea"/>
                <a:cs typeface="+mn-cs"/>
              </a:rPr>
              <a:t>(Figure </a:t>
            </a:r>
            <a:r>
              <a:rPr lang="en-US" sz="1200" b="0" kern="1200" dirty="0" smtClean="0">
                <a:solidFill>
                  <a:schemeClr val="tx1"/>
                </a:solidFill>
                <a:effectLst/>
                <a:latin typeface="+mn-lt"/>
                <a:ea typeface="+mn-ea"/>
                <a:cs typeface="+mn-cs"/>
              </a:rPr>
              <a:t>9):</a:t>
            </a:r>
            <a:endParaRPr lang="en-US" sz="1200" b="0" kern="1200" dirty="0" smtClean="0">
              <a:solidFill>
                <a:schemeClr val="tx1"/>
              </a:solidFill>
              <a:effectLst/>
              <a:latin typeface="+mn-lt"/>
              <a:ea typeface="+mn-ea"/>
              <a:cs typeface="+mn-cs"/>
            </a:endParaRP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Some states in the Midwest (Minnesota, North Dakota, and Wisconsin), some in the Northeast (Connecticut, Maine, Massachusetts, New Hampshire, Pennsylvania, and Rhode Island), and Colorado and North Carolina had the highest overall quality scores. Scores were based on the number of measures that were better, same, or worse than the national average for each measure. </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Many Southern and Southwestern states (Arkansas, District of Columbia, Florida, Kentucky, Mississippi, Oklahoma, and West Virginia), several Western states (Arizona, California, and Nevada,), and New York and Alaska had the lowest overall quality scores. </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17</a:t>
            </a:fld>
            <a:endParaRPr lang="en-US"/>
          </a:p>
        </p:txBody>
      </p:sp>
    </p:spTree>
    <p:extLst>
      <p:ext uri="{BB962C8B-B14F-4D97-AF65-F5344CB8AC3E}">
        <p14:creationId xmlns:p14="http://schemas.microsoft.com/office/powerpoint/2010/main" val="3424105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Racial and ethnic disparities varied across the United States </a:t>
            </a:r>
            <a:r>
              <a:rPr lang="en-US" sz="1200" b="0" kern="1200" dirty="0" smtClean="0">
                <a:solidFill>
                  <a:schemeClr val="tx1"/>
                </a:solidFill>
                <a:effectLst/>
                <a:latin typeface="+mn-lt"/>
                <a:ea typeface="+mn-ea"/>
                <a:cs typeface="+mn-cs"/>
              </a:rPr>
              <a:t>(Figure </a:t>
            </a:r>
            <a:r>
              <a:rPr lang="en-US" sz="1200" b="0" kern="1200" dirty="0" smtClean="0">
                <a:solidFill>
                  <a:schemeClr val="tx1"/>
                </a:solidFill>
                <a:effectLst/>
                <a:latin typeface="+mn-lt"/>
                <a:ea typeface="+mn-ea"/>
                <a:cs typeface="+mn-cs"/>
              </a:rPr>
              <a:t>10):</a:t>
            </a:r>
            <a:endParaRPr lang="en-US" sz="1200" b="0" kern="1200" dirty="0" smtClean="0">
              <a:solidFill>
                <a:schemeClr val="tx1"/>
              </a:solidFill>
              <a:effectLst/>
              <a:latin typeface="+mn-lt"/>
              <a:ea typeface="+mn-ea"/>
              <a:cs typeface="+mn-cs"/>
            </a:endParaRP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Some Western and Midwestern states (Colorado, Idaho, Missouri, Nevada, Utah, and Wyoming), several Southern states (Delaware, South Carolina, Tennessee, and Virginia) and Connecticut had the fewest racial and ethnic disparities overall.</a:t>
            </a:r>
          </a:p>
          <a:p>
            <a:pPr marL="628596" lvl="1" indent="-171450">
              <a:buFont typeface="Arial" panose="020B0604020202020204" pitchFamily="34" charset="0"/>
              <a:buChar char="•"/>
            </a:pPr>
            <a:r>
              <a:rPr lang="en-US" sz="1200" kern="1200" dirty="0" smtClean="0">
                <a:solidFill>
                  <a:schemeClr val="tx1"/>
                </a:solidFill>
                <a:effectLst/>
                <a:latin typeface="+mn-lt"/>
                <a:ea typeface="+mn-ea"/>
                <a:cs typeface="+mn-cs"/>
              </a:rPr>
              <a:t>Several Northeastern states (Massachusetts, New York, and Pennsylvania), some Midwestern states (Illinois, Michigan, and Wisconsin), some Southern states (Arkansas, Louisiana, Oklahoma, and Texas), and Hawaii had the most racial and ethnic disparities overall.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18</a:t>
            </a:fld>
            <a:endParaRPr lang="en-US"/>
          </a:p>
        </p:txBody>
      </p:sp>
    </p:spTree>
    <p:extLst>
      <p:ext uri="{BB962C8B-B14F-4D97-AF65-F5344CB8AC3E}">
        <p14:creationId xmlns:p14="http://schemas.microsoft.com/office/powerpoint/2010/main" val="4122032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19</a:t>
            </a:fld>
            <a:endParaRPr lang="en-US"/>
          </a:p>
        </p:txBody>
      </p:sp>
    </p:spTree>
    <p:extLst>
      <p:ext uri="{BB962C8B-B14F-4D97-AF65-F5344CB8AC3E}">
        <p14:creationId xmlns:p14="http://schemas.microsoft.com/office/powerpoint/2010/main" val="4273537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Access: </a:t>
            </a:r>
            <a:r>
              <a:rPr lang="en-US" sz="1200" b="0" i="0" u="none" strike="noStrike" kern="1200" baseline="0" dirty="0" smtClean="0">
                <a:solidFill>
                  <a:schemeClr val="tx1"/>
                </a:solidFill>
                <a:latin typeface="+mn-lt"/>
                <a:ea typeface="+mn-ea"/>
                <a:cs typeface="+mn-cs"/>
              </a:rPr>
              <a:t>An estimated 43% of access measures showed improvement (2000-2016), 43% did not show improvement, and 14% showed worsening. For example, from 2000 to 2017, there were significant gains in the percentage of people who reported having health insurance.</a:t>
            </a: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Quality: </a:t>
            </a:r>
            <a:r>
              <a:rPr lang="en-US" sz="1200" b="0" i="0" u="none" strike="noStrike" kern="1200" baseline="0" dirty="0" smtClean="0">
                <a:solidFill>
                  <a:schemeClr val="tx1"/>
                </a:solidFill>
                <a:latin typeface="+mn-lt"/>
                <a:ea typeface="+mn-ea"/>
                <a:cs typeface="+mn-cs"/>
              </a:rPr>
              <a:t>Quality of health care improved overall from 2000 through 2014-2015 but the pace of improvement varied by priority area:</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Person-Centered Care: </a:t>
            </a:r>
            <a:r>
              <a:rPr lang="en-US" sz="1200" b="0" i="0" u="none" strike="noStrike" kern="1200" baseline="0" dirty="0" smtClean="0">
                <a:solidFill>
                  <a:schemeClr val="tx1"/>
                </a:solidFill>
                <a:latin typeface="+mn-lt"/>
                <a:ea typeface="+mn-ea"/>
                <a:cs typeface="+mn-cs"/>
              </a:rPr>
              <a:t>Almost 70% of person-centered care measures were improving overall. </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Patient Safety: </a:t>
            </a:r>
            <a:r>
              <a:rPr lang="en-US" sz="1200" b="0" i="0" u="none" strike="noStrike" kern="1200" baseline="0" dirty="0" smtClean="0">
                <a:solidFill>
                  <a:schemeClr val="tx1"/>
                </a:solidFill>
                <a:latin typeface="+mn-lt"/>
                <a:ea typeface="+mn-ea"/>
                <a:cs typeface="+mn-cs"/>
              </a:rPr>
              <a:t>More than two-thirds of patient safety measures were improving overall. </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Healthy Living: </a:t>
            </a:r>
            <a:r>
              <a:rPr lang="en-US" sz="1200" b="0" i="0" u="none" strike="noStrike" kern="1200" baseline="0" dirty="0" smtClean="0">
                <a:solidFill>
                  <a:schemeClr val="tx1"/>
                </a:solidFill>
                <a:latin typeface="+mn-lt"/>
                <a:ea typeface="+mn-ea"/>
                <a:cs typeface="+mn-cs"/>
              </a:rPr>
              <a:t>More than half of healthy living measures were improving overall. </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Effective Treatment: </a:t>
            </a:r>
            <a:r>
              <a:rPr lang="en-US" sz="1200" b="0" i="0" u="none" strike="noStrike" kern="1200" baseline="0" dirty="0" smtClean="0">
                <a:solidFill>
                  <a:schemeClr val="tx1"/>
                </a:solidFill>
                <a:latin typeface="+mn-lt"/>
                <a:ea typeface="+mn-ea"/>
                <a:cs typeface="+mn-cs"/>
              </a:rPr>
              <a:t>More than half of effective treatment measures were improving overall. </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Care Coordination: </a:t>
            </a:r>
            <a:r>
              <a:rPr lang="en-US" sz="1200" b="0" i="0" u="none" strike="noStrike" kern="1200" baseline="0" dirty="0" smtClean="0">
                <a:solidFill>
                  <a:schemeClr val="tx1"/>
                </a:solidFill>
                <a:latin typeface="+mn-lt"/>
                <a:ea typeface="+mn-ea"/>
                <a:cs typeface="+mn-cs"/>
              </a:rPr>
              <a:t>Half of care coordination measures were improving overall. </a:t>
            </a:r>
          </a:p>
          <a:p>
            <a:pPr marL="628596" lvl="1"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Care Affordability: </a:t>
            </a:r>
            <a:r>
              <a:rPr lang="en-US" sz="1200" b="0" i="0" u="none" strike="noStrike" kern="1200" baseline="0" dirty="0" smtClean="0">
                <a:solidFill>
                  <a:schemeClr val="tx1"/>
                </a:solidFill>
                <a:latin typeface="+mn-lt"/>
                <a:ea typeface="+mn-ea"/>
                <a:cs typeface="+mn-cs"/>
              </a:rPr>
              <a:t>Eighty percent of care affordability measures did not change overall. </a:t>
            </a:r>
          </a:p>
        </p:txBody>
      </p:sp>
      <p:sp>
        <p:nvSpPr>
          <p:cNvPr id="4" name="Slide Number Placeholder 3"/>
          <p:cNvSpPr>
            <a:spLocks noGrp="1"/>
          </p:cNvSpPr>
          <p:nvPr>
            <p:ph type="sldNum" sz="quarter" idx="10"/>
          </p:nvPr>
        </p:nvSpPr>
        <p:spPr/>
        <p:txBody>
          <a:bodyPr/>
          <a:lstStyle/>
          <a:p>
            <a:fld id="{B3EF0EEC-1D1B-4067-A962-C742C5F9CB51}" type="slidenum">
              <a:rPr lang="en-US" smtClean="0"/>
              <a:t>2</a:t>
            </a:fld>
            <a:endParaRPr lang="en-US"/>
          </a:p>
        </p:txBody>
      </p:sp>
    </p:spTree>
    <p:extLst>
      <p:ext uri="{BB962C8B-B14F-4D97-AF65-F5344CB8AC3E}">
        <p14:creationId xmlns:p14="http://schemas.microsoft.com/office/powerpoint/2010/main" val="3300763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QDR discusses findings that showed the largest statistically significant disparities related to some of these variables where data are available.</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20</a:t>
            </a:fld>
            <a:endParaRPr lang="en-US"/>
          </a:p>
        </p:txBody>
      </p:sp>
    </p:spTree>
    <p:extLst>
      <p:ext uri="{BB962C8B-B14F-4D97-AF65-F5344CB8AC3E}">
        <p14:creationId xmlns:p14="http://schemas.microsoft.com/office/powerpoint/2010/main" val="2117124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Overall</a:t>
            </a:r>
            <a:r>
              <a:rPr lang="en-US" sz="1200" b="0" i="0" u="none" strike="noStrike" kern="1200" baseline="0" dirty="0" smtClean="0">
                <a:solidFill>
                  <a:schemeClr val="tx1"/>
                </a:solidFill>
                <a:latin typeface="+mn-lt"/>
                <a:ea typeface="+mn-ea"/>
                <a:cs typeface="+mn-cs"/>
              </a:rPr>
              <a:t>, some access measures </a:t>
            </a:r>
            <a:r>
              <a:rPr lang="en-US" sz="1200" b="0" i="0" u="none" strike="noStrike" kern="1200" baseline="0" dirty="0" smtClean="0">
                <a:solidFill>
                  <a:schemeClr val="tx1"/>
                </a:solidFill>
                <a:latin typeface="+mn-lt"/>
                <a:ea typeface="+mn-ea"/>
                <a:cs typeface="+mn-cs"/>
              </a:rPr>
              <a:t>improved (Figure 11). </a:t>
            </a:r>
            <a:r>
              <a:rPr lang="en-US" sz="1200" b="0" i="0" u="none" strike="noStrike" kern="1200" baseline="0" dirty="0" smtClean="0">
                <a:solidFill>
                  <a:schemeClr val="tx1"/>
                </a:solidFill>
                <a:latin typeface="+mn-lt"/>
                <a:ea typeface="+mn-ea"/>
                <a:cs typeface="+mn-cs"/>
              </a:rPr>
              <a:t>Some of the largest improvements in access include: </a:t>
            </a:r>
          </a:p>
          <a:p>
            <a:pPr marL="628596"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Children who had any appointments for routine healthcare in the last 12 months who sometimes or never got an appointment for routine care as soon as needed, which declined from 10.2% in 2002 to 5.2% in 2015 (AHRQ, Medical Expenditure Panel Survey </a:t>
            </a:r>
            <a:r>
              <a:rPr lang="en-US" sz="1200" b="0" i="0" u="none" strike="noStrike" kern="1200" baseline="0" dirty="0" smtClean="0">
                <a:solidFill>
                  <a:schemeClr val="tx1"/>
                </a:solidFill>
                <a:latin typeface="+mn-lt"/>
                <a:ea typeface="+mn-ea"/>
                <a:cs typeface="+mn-cs"/>
              </a:rPr>
              <a:t>([MEPS]). </a:t>
            </a:r>
            <a:endParaRPr lang="en-US" sz="1200" b="0" i="0" u="none" strike="noStrike" kern="1200" baseline="0" dirty="0" smtClean="0">
              <a:solidFill>
                <a:schemeClr val="tx1"/>
              </a:solidFill>
              <a:latin typeface="+mn-lt"/>
              <a:ea typeface="+mn-ea"/>
              <a:cs typeface="+mn-cs"/>
            </a:endParaRPr>
          </a:p>
          <a:p>
            <a:pPr marL="628596"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People who were in fair or poor health with a specific source of ongoing care, which increased from 87.5% in 2009 to 90.5% in 2016 (Centers for Disease Control and Prevention [CDC], National Center for Health Statistics [NCHS], National Health Interview Survey [NHIS</a:t>
            </a:r>
            <a:r>
              <a:rPr lang="en-US" sz="1200" b="0"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pPr marL="628596"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People with a specific source of ongoing care, which increased from 85.5% in 2009 to 88.2% in 2016 (CDC, NCHS, NHIS</a:t>
            </a:r>
            <a:r>
              <a:rPr lang="en-US" sz="1200" b="0" i="0" u="none" strike="noStrike" kern="1200" baseline="0" dirty="0" smtClean="0">
                <a:solidFill>
                  <a:schemeClr val="tx1"/>
                </a:solidFill>
                <a:latin typeface="+mn-lt"/>
                <a:ea typeface="+mn-ea"/>
                <a:cs typeface="+mn-cs"/>
              </a:rPr>
              <a:t>). </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Some </a:t>
            </a:r>
            <a:r>
              <a:rPr lang="en-US" sz="1200" b="0" i="0" u="none" strike="noStrike" kern="1200" baseline="0" dirty="0" smtClean="0">
                <a:solidFill>
                  <a:schemeClr val="tx1"/>
                </a:solidFill>
                <a:latin typeface="+mn-lt"/>
                <a:ea typeface="+mn-ea"/>
                <a:cs typeface="+mn-cs"/>
              </a:rPr>
              <a:t>measures got worse, including: </a:t>
            </a:r>
          </a:p>
          <a:p>
            <a:pPr marL="628596"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Children who had a doctor's office or clinic visit in the last 12 months and needed care, tests, or treatment who sometimes or never found it easy to get the care, tests, or treatment, which increased from 4.2% in 2008 to 4.8% in 2015 (AHRQ, </a:t>
            </a:r>
            <a:r>
              <a:rPr lang="en-US" sz="1200" b="0" i="0" u="none" strike="noStrike" kern="1200" baseline="0" dirty="0" smtClean="0">
                <a:solidFill>
                  <a:schemeClr val="tx1"/>
                </a:solidFill>
                <a:latin typeface="+mn-lt"/>
                <a:ea typeface="+mn-ea"/>
                <a:cs typeface="+mn-cs"/>
              </a:rPr>
              <a:t>MEPS). </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21</a:t>
            </a:fld>
            <a:endParaRPr lang="en-US"/>
          </a:p>
        </p:txBody>
      </p:sp>
    </p:spTree>
    <p:extLst>
      <p:ext uri="{BB962C8B-B14F-4D97-AF65-F5344CB8AC3E}">
        <p14:creationId xmlns:p14="http://schemas.microsoft.com/office/powerpoint/2010/main" val="3779325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From 2002 to 2015, disparities between AI/ANs and Whites decreased for the percentage of people with a usual source of care, excluding hospital emergency rooms, who has office hours at night or on weekends. The percentage for AI/ANs increased (from 35.0% to 45.8%) while the percentage did not change significantly for Whites (from 45.3% to 41.0%) (AHRQ, MEPS, 2015).</a:t>
            </a:r>
          </a:p>
          <a:p>
            <a:pPr marL="171450" lvl="0" indent="-171450">
              <a:buFont typeface="Arial" panose="020B0604020202020204" pitchFamily="34" charset="0"/>
              <a:buChar char="•"/>
            </a:pPr>
            <a:r>
              <a:rPr lang="en-US" dirty="0" smtClean="0"/>
              <a:t>From 2008 to 2015, disparities between uninsured and privately insured people decreased for the percentage of adults ages 18-64 who reported that they sometimes or never found it easy to access care, tests, or treatment. The percentage for uninsured people decreased (from 29.7% to 18.5%) while the change for privately insured people (from 7.5% to 6.9%) was not statistically significant (AHRQ, MEPS, 2015).</a:t>
            </a:r>
          </a:p>
          <a:p>
            <a:pPr marL="171450" lvl="0" indent="-171450">
              <a:buFont typeface="Arial" panose="020B0604020202020204" pitchFamily="34" charset="0"/>
              <a:buChar char="•"/>
            </a:pPr>
            <a:r>
              <a:rPr lang="en-US" dirty="0" smtClean="0"/>
              <a:t>From 2008 to 2015, disparities between Asians and Whites decreased for the percentage of adults ages 18-64 who reported that they sometimes or never found it easy to access care, tests, or treatment. The percentage decreased both for Asians (from 21.1% to 8.7%) and for Whites (from 8.2% to 6.7%) (AHRQ, MEPS, 2015).</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22</a:t>
            </a:fld>
            <a:endParaRPr lang="en-US"/>
          </a:p>
        </p:txBody>
      </p:sp>
    </p:spTree>
    <p:extLst>
      <p:ext uri="{BB962C8B-B14F-4D97-AF65-F5344CB8AC3E}">
        <p14:creationId xmlns:p14="http://schemas.microsoft.com/office/powerpoint/2010/main" val="15353363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23</a:t>
            </a:fld>
            <a:endParaRPr lang="en-US"/>
          </a:p>
        </p:txBody>
      </p:sp>
    </p:spTree>
    <p:extLst>
      <p:ext uri="{BB962C8B-B14F-4D97-AF65-F5344CB8AC3E}">
        <p14:creationId xmlns:p14="http://schemas.microsoft.com/office/powerpoint/2010/main" val="1104713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Poor people (at or below 100% of the Federal Poverty Level [FPL]) experienced worse access to care compared with high-income people (400% or more of FPL) for 18 of 20 access measures (Figure 12).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source for the measures on</a:t>
            </a:r>
            <a:r>
              <a:rPr lang="en-US" baseline="0" dirty="0" smtClean="0"/>
              <a:t> the slide is the 2015 Medical Expenditure Panel Survey.</a:t>
            </a:r>
            <a:endParaRPr lang="en-US" dirty="0" smtClean="0"/>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24</a:t>
            </a:fld>
            <a:endParaRPr lang="en-US"/>
          </a:p>
        </p:txBody>
      </p:sp>
    </p:spTree>
    <p:extLst>
      <p:ext uri="{BB962C8B-B14F-4D97-AF65-F5344CB8AC3E}">
        <p14:creationId xmlns:p14="http://schemas.microsoft.com/office/powerpoint/2010/main" val="14152020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Blacks experienced worse access to care compared with Whites for 52% of the measures and the same access to care for 43% of the measures (Figure 12).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source for the measures on</a:t>
            </a:r>
            <a:r>
              <a:rPr lang="en-US" baseline="0" dirty="0" smtClean="0"/>
              <a:t> the slide is the 2015 Medical Expenditure Panel Survey.</a:t>
            </a:r>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25</a:t>
            </a:fld>
            <a:endParaRPr lang="en-US"/>
          </a:p>
        </p:txBody>
      </p:sp>
    </p:spTree>
    <p:extLst>
      <p:ext uri="{BB962C8B-B14F-4D97-AF65-F5344CB8AC3E}">
        <p14:creationId xmlns:p14="http://schemas.microsoft.com/office/powerpoint/2010/main" val="3708914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Asians experienced worse access to care compared with Whites for 26% of the measures, the same access for 37% of the measures in the QDR measure set, and better access for 37% of the measures (Figure 12).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source for the measures on</a:t>
            </a:r>
            <a:r>
              <a:rPr lang="en-US" baseline="0" dirty="0" smtClean="0"/>
              <a:t> the slide is the 2015 Medical Expenditure Panel Survey.</a:t>
            </a:r>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26</a:t>
            </a:fld>
            <a:endParaRPr lang="en-US"/>
          </a:p>
        </p:txBody>
      </p:sp>
    </p:spTree>
    <p:extLst>
      <p:ext uri="{BB962C8B-B14F-4D97-AF65-F5344CB8AC3E}">
        <p14:creationId xmlns:p14="http://schemas.microsoft.com/office/powerpoint/2010/main" val="3091823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Among the 11 measures in the QDR measure set that had data for AI/ANs for the most recent data year 2015-2016, 4 showed worse care for AI/ANs compared with Whites, and 7 showed the same access to care for AI/ANs (Figure 12).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source for the first measures on</a:t>
            </a:r>
            <a:r>
              <a:rPr lang="en-US" baseline="0" dirty="0" smtClean="0"/>
              <a:t> the slide is the 2016 National Health Interview Survey.</a:t>
            </a:r>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source for the second measure on</a:t>
            </a:r>
            <a:r>
              <a:rPr lang="en-US" baseline="0" dirty="0" smtClean="0"/>
              <a:t> the slide is the 2015 Medical Expenditure Panel Survey.</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27</a:t>
            </a:fld>
            <a:endParaRPr lang="en-US"/>
          </a:p>
        </p:txBody>
      </p:sp>
    </p:spTree>
    <p:extLst>
      <p:ext uri="{BB962C8B-B14F-4D97-AF65-F5344CB8AC3E}">
        <p14:creationId xmlns:p14="http://schemas.microsoft.com/office/powerpoint/2010/main" val="13313420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Hispanics experienced worse access to care compared with non-Hispanic Whites for 70% of the measures in the QDR measure set for the most recent data year 2015-2016, the same access for 15% of the measures, and better access for 15% of the measures (Figure 12). </a:t>
            </a:r>
          </a:p>
          <a:p>
            <a:pPr marL="171450" indent="-171450">
              <a:buFont typeface="Arial" panose="020B0604020202020204" pitchFamily="34" charset="0"/>
              <a:buChar char="•"/>
            </a:pPr>
            <a:r>
              <a:rPr lang="en-US" dirty="0" smtClean="0"/>
              <a:t>The source for the measures on</a:t>
            </a:r>
            <a:r>
              <a:rPr lang="en-US" baseline="0" dirty="0" smtClean="0"/>
              <a:t> the slide is the 2015 Medical Expenditure Panel Survey.</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28</a:t>
            </a:fld>
            <a:endParaRPr lang="en-US"/>
          </a:p>
        </p:txBody>
      </p:sp>
    </p:spTree>
    <p:extLst>
      <p:ext uri="{BB962C8B-B14F-4D97-AF65-F5344CB8AC3E}">
        <p14:creationId xmlns:p14="http://schemas.microsoft.com/office/powerpoint/2010/main" val="4156659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The Early Release Program of the National Health Interview Survey (NHIS) provides timely data on health insurance coverage in the United States. Since these are the latest data published, these data are not included in the summary analyses conducted for this report. However, it is important to note the status of health insurance coverage with the most recent data available at the time this report was released.</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29</a:t>
            </a:fld>
            <a:endParaRPr lang="en-US"/>
          </a:p>
        </p:txBody>
      </p:sp>
    </p:spTree>
    <p:extLst>
      <p:ext uri="{BB962C8B-B14F-4D97-AF65-F5344CB8AC3E}">
        <p14:creationId xmlns:p14="http://schemas.microsoft.com/office/powerpoint/2010/main" val="184554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Trends show that about 55% percent of quality measures are improving overall for Blacks. </a:t>
            </a:r>
            <a:r>
              <a:rPr lang="en-US" sz="1200" b="0" i="0" u="none" strike="noStrike" kern="1200" dirty="0" smtClean="0">
                <a:solidFill>
                  <a:schemeClr val="tx1"/>
                </a:solidFill>
                <a:latin typeface="+mn-lt"/>
                <a:ea typeface="+mn-ea"/>
                <a:cs typeface="+mn-cs"/>
              </a:rPr>
              <a:t>H</a:t>
            </a:r>
            <a:r>
              <a:rPr lang="en-US" sz="1200" b="0" i="0" strike="noStrike" kern="1200" dirty="0" smtClean="0">
                <a:latin typeface="+mn-lt"/>
                <a:ea typeface="+mn-ea"/>
                <a:cs typeface="+mn-cs"/>
              </a:rPr>
              <a:t>owever, most recent data in 2014-2015 show that about 40% of quality measures were worse for Blacks compared with Whites.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Trends show that about 60% of quality measures are improving overall for Asians. However, most recent data in 2014-2015 show that 20% of quality measures were worse for Asians compared with Whites.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Trends show that almost 35% of quality measures are improving overall for American Indians/Alaska Natives (AI/ANs). However, most recent data in 2014-2015 show that about 30% of quality measures were worse for AI/ANs compared with Whites.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Trends show that about one-quarter of quality measures are improving overall for Native Hawaiians/Pacific Islanders (NHPIs). However, most recent data in 2014-2015 show that nearly one-third of quality measures were worse for NHPIs compared with Whites.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Trends show that about 60% of quality measures are improving overall for Hispanics, but in 2014-2015, nearly one-third of quality measures were worse for Hispanics compared with non-Hispanic Whites.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Variation in care persisted across the urban-rural continuum in 2014-2016, especially in access to care and care coordination.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a:t>
            </a:fld>
            <a:endParaRPr lang="en-US"/>
          </a:p>
        </p:txBody>
      </p:sp>
    </p:spTree>
    <p:extLst>
      <p:ext uri="{BB962C8B-B14F-4D97-AF65-F5344CB8AC3E}">
        <p14:creationId xmlns:p14="http://schemas.microsoft.com/office/powerpoint/2010/main" val="13966227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among adults ages 18-64, 69.3% had private health insurance, 19.3% had public coverage, and 12.8% were uninsured at the time of interview (Figure 13).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After generally increasing, more recently, the percentage of adults ages 18-64 who were uninsured at the time of interview generally decreased.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Corresponding increases have occurred in both public and private coverage among adults ages 18-64.</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30</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among children ages 0-17 years, 55.0% had private health insurance, 41.3% had public coverage, and 5.0% were uninsured (Figure 14).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percentage of children who were uninsured generally decreased over time.</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While the percentage of children with private health insurance coverage has decreased and public coverage has increased over time, the percentage of children with public or private coverage has leveled off in recent years.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31</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among adults ages 18-64, 24.4% of those who were poor, 23.8% of those who were near poor, and 8.2% of those who were not poor lacked health insurance coverage at the time of interview (Figure 15).</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decrease was observed in the percentage of uninsured adults from 2010 through 2017 among all three poverty status groups. However, the greatest decreases in the uninsured rate since 2013 were among adults who were poor or near poor.</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More recently, among adults who were poor, near poor, and not poor, there was no statistically significant change from 2015 through 2017 in the percentage uninsured.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32</a:t>
            </a:fld>
            <a:endParaRPr lang="en-US"/>
          </a:p>
        </p:txBody>
      </p:sp>
    </p:spTree>
    <p:extLst>
      <p:ext uri="{BB962C8B-B14F-4D97-AF65-F5344CB8AC3E}">
        <p14:creationId xmlns:p14="http://schemas.microsoft.com/office/powerpoint/2010/main" val="39458448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among children ages 0-17 years, 6.0% of those who were poor, 7.5% of those who were near poor, and 3.8% of those who were not poor lacked health insurance coverage at the time of interview (Figure 16).</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general decrease in the percentage of uninsured children was observed among poor, near poor, and not poor households from 2010 through 2015.</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From 2015 through 2017, among children who were near poor and not poor, there was no statistically significant change in the percentage who were uninsured.</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Among poor children, the percentage who were uninsured increased from 4.4% in 2015 to 6.5% in 2016. The decline from 6.5% in 2016 to 6.0% in 2017 was not statistically significant.</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33</a:t>
            </a:fld>
            <a:endParaRPr lang="en-US"/>
          </a:p>
        </p:txBody>
      </p:sp>
    </p:spTree>
    <p:extLst>
      <p:ext uri="{BB962C8B-B14F-4D97-AF65-F5344CB8AC3E}">
        <p14:creationId xmlns:p14="http://schemas.microsoft.com/office/powerpoint/2010/main" val="32803864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among adults ages 18-64, 8.5% of Whites, 14.1% of Blacks, 7.6% of Asians, and 27.2% of Hispanics lacked health insurance coverage at the time of interview (Figure 17).</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Significant decreases in the percentage of uninsured adults were observed from 2013 through 2017 for Whites, Blacks, Asians, and Hispanics.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Hispanic adults had the greatest percentage point decrease in the uninsured rate from 2013 (40.6%) through 2016 (25.0%).</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observed increase among Hispanic adults between 2016 (25.0%) and 2017 (27.2%) was not statistically significant; nor were there any statistically significant changes for the other groups during this time.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34</a:t>
            </a:fld>
            <a:endParaRPr lang="en-US"/>
          </a:p>
        </p:txBody>
      </p:sp>
    </p:spTree>
    <p:extLst>
      <p:ext uri="{BB962C8B-B14F-4D97-AF65-F5344CB8AC3E}">
        <p14:creationId xmlns:p14="http://schemas.microsoft.com/office/powerpoint/2010/main" val="1777354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77874" y="4778375"/>
            <a:ext cx="6232525" cy="4525963"/>
          </a:xfrm>
        </p:spPr>
        <p:txBody>
          <a:bodyPr/>
          <a:lstStyle/>
          <a:p>
            <a:pPr marL="171450" indent="-171450">
              <a:buFont typeface="Arial" panose="020B0604020202020204" pitchFamily="34" charset="0"/>
              <a:buChar char="•"/>
            </a:pPr>
            <a:r>
              <a:rPr lang="en-US" dirty="0" smtClean="0"/>
              <a:t>A comprehensive list of measures improving, worsening, or staying the same, as well as disparities with reference groups and trends in disparities, can be found in Appendix B of the QDR at https://www.ahrq.gov/sites/default/files/</a:t>
            </a:r>
            <a:r>
              <a:rPr lang="en-US" dirty="0" err="1" smtClean="0"/>
              <a:t>wysiwyg</a:t>
            </a:r>
            <a:r>
              <a:rPr lang="en-US" dirty="0" smtClean="0"/>
              <a:t>/research/findings/</a:t>
            </a:r>
            <a:r>
              <a:rPr lang="en-US" dirty="0" err="1" smtClean="0"/>
              <a:t>nhqrdr</a:t>
            </a:r>
            <a:r>
              <a:rPr lang="en-US" dirty="0" smtClean="0"/>
              <a:t>/2017qdrappb.pdf..</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35</a:t>
            </a:fld>
            <a:endParaRPr lang="en-US"/>
          </a:p>
        </p:txBody>
      </p:sp>
    </p:spTree>
    <p:extLst>
      <p:ext uri="{BB962C8B-B14F-4D97-AF65-F5344CB8AC3E}">
        <p14:creationId xmlns:p14="http://schemas.microsoft.com/office/powerpoint/2010/main" val="28600031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36</a:t>
            </a:fld>
            <a:endParaRPr lang="en-US"/>
          </a:p>
        </p:txBody>
      </p:sp>
    </p:spTree>
    <p:extLst>
      <p:ext uri="{BB962C8B-B14F-4D97-AF65-F5344CB8AC3E}">
        <p14:creationId xmlns:p14="http://schemas.microsoft.com/office/powerpoint/2010/main" val="17098751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Source</a:t>
            </a:r>
            <a:r>
              <a:rPr lang="en-US" dirty="0" smtClean="0"/>
              <a:t>: AHRQ, Medical Expenditure Panel Survey </a:t>
            </a:r>
            <a:r>
              <a:rPr lang="en-US" dirty="0" smtClean="0"/>
              <a:t>(MEPS).</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37</a:t>
            </a:fld>
            <a:endParaRPr lang="en-US"/>
          </a:p>
        </p:txBody>
      </p:sp>
    </p:spTree>
    <p:extLst>
      <p:ext uri="{BB962C8B-B14F-4D97-AF65-F5344CB8AC3E}">
        <p14:creationId xmlns:p14="http://schemas.microsoft.com/office/powerpoint/2010/main" val="7811338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38</a:t>
            </a:fld>
            <a:endParaRPr lang="en-US"/>
          </a:p>
        </p:txBody>
      </p:sp>
    </p:spTree>
    <p:extLst>
      <p:ext uri="{BB962C8B-B14F-4D97-AF65-F5344CB8AC3E}">
        <p14:creationId xmlns:p14="http://schemas.microsoft.com/office/powerpoint/2010/main" val="36562048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Data source</a:t>
            </a:r>
            <a:r>
              <a:rPr lang="en-US" baseline="0" dirty="0" smtClean="0"/>
              <a:t> for first measure: AH</a:t>
            </a:r>
            <a:r>
              <a:rPr lang="en-US" dirty="0" smtClean="0"/>
              <a:t>RQ, Healthcare Cost and Utilization Project (HCUP), Nationwide Inpatient Sample (NIS), 2008-2011; State Inpatient Databases (SID), 2012-2015; and AHRQ Quality Indicators, version 4.4).</a:t>
            </a:r>
          </a:p>
          <a:p>
            <a:pPr marL="171450" lvl="0" indent="-171450">
              <a:buFont typeface="Arial" panose="020B0604020202020204" pitchFamily="34" charset="0"/>
              <a:buChar char="•"/>
            </a:pPr>
            <a:r>
              <a:rPr lang="en-US" dirty="0" smtClean="0"/>
              <a:t>Data source for second measure: AHRQ and Centers for Medicare &amp; Medicaid Services (CMS), Medicare Patient Safety Monitoring System (MPSMS).</a:t>
            </a:r>
          </a:p>
          <a:p>
            <a:pPr marL="171450" lvl="0" indent="-171450">
              <a:buFont typeface="Arial" panose="020B0604020202020204" pitchFamily="34" charset="0"/>
              <a:buChar char="•"/>
            </a:pPr>
            <a:r>
              <a:rPr lang="en-US" dirty="0" smtClean="0"/>
              <a:t>Data source for</a:t>
            </a:r>
            <a:r>
              <a:rPr lang="en-US" baseline="0" dirty="0" smtClean="0"/>
              <a:t> third measure: </a:t>
            </a:r>
            <a:r>
              <a:rPr lang="en-US" dirty="0" smtClean="0"/>
              <a:t>AHRQ and CMS, MPSMS.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39</a:t>
            </a:fld>
            <a:endParaRPr lang="en-US"/>
          </a:p>
        </p:txBody>
      </p:sp>
    </p:spTree>
    <p:extLst>
      <p:ext uri="{BB962C8B-B14F-4D97-AF65-F5344CB8AC3E}">
        <p14:creationId xmlns:p14="http://schemas.microsoft.com/office/powerpoint/2010/main" val="3992400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b="1" i="1" dirty="0"/>
          </a:p>
        </p:txBody>
      </p:sp>
      <p:sp>
        <p:nvSpPr>
          <p:cNvPr id="4" name="Slide Number Placeholder 3"/>
          <p:cNvSpPr>
            <a:spLocks noGrp="1"/>
          </p:cNvSpPr>
          <p:nvPr>
            <p:ph type="sldNum" sz="quarter" idx="10"/>
          </p:nvPr>
        </p:nvSpPr>
        <p:spPr/>
        <p:txBody>
          <a:bodyPr/>
          <a:lstStyle/>
          <a:p>
            <a:fld id="{B3EF0EEC-1D1B-4067-A962-C742C5F9CB51}" type="slidenum">
              <a:rPr lang="en-US" smtClean="0"/>
              <a:t>4</a:t>
            </a:fld>
            <a:endParaRPr lang="en-US"/>
          </a:p>
        </p:txBody>
      </p:sp>
    </p:spTree>
    <p:extLst>
      <p:ext uri="{BB962C8B-B14F-4D97-AF65-F5344CB8AC3E}">
        <p14:creationId xmlns:p14="http://schemas.microsoft.com/office/powerpoint/2010/main" val="24730381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first measure: AHRQ, HCUP, NIS, 2000-2011; SID, 2012-2015; and AHRQ Quality Indicators, version 4.4.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second measure: CMS, Home Health Consumer Assessment of Healthcare Providers and Systems (HHCAHPS).</a:t>
            </a:r>
          </a:p>
        </p:txBody>
      </p:sp>
      <p:sp>
        <p:nvSpPr>
          <p:cNvPr id="4" name="Slide Number Placeholder 3"/>
          <p:cNvSpPr>
            <a:spLocks noGrp="1"/>
          </p:cNvSpPr>
          <p:nvPr>
            <p:ph type="sldNum" sz="quarter" idx="10"/>
          </p:nvPr>
        </p:nvSpPr>
        <p:spPr/>
        <p:txBody>
          <a:bodyPr/>
          <a:lstStyle/>
          <a:p>
            <a:fld id="{B3EF0EEC-1D1B-4067-A962-C742C5F9CB51}" type="slidenum">
              <a:rPr lang="en-US" smtClean="0"/>
              <a:t>40</a:t>
            </a:fld>
            <a:endParaRPr lang="en-US"/>
          </a:p>
        </p:txBody>
      </p:sp>
    </p:spTree>
    <p:extLst>
      <p:ext uri="{BB962C8B-B14F-4D97-AF65-F5344CB8AC3E}">
        <p14:creationId xmlns:p14="http://schemas.microsoft.com/office/powerpoint/2010/main" val="14490509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B3EF0EEC-1D1B-4067-A962-C742C5F9CB51}" type="slidenum">
              <a:rPr lang="en-US" smtClean="0"/>
              <a:t>41</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Source for first measure: </a:t>
            </a:r>
            <a:r>
              <a:rPr lang="en-US" sz="1200" kern="1200" dirty="0" smtClean="0">
                <a:solidFill>
                  <a:schemeClr val="tx1"/>
                </a:solidFill>
                <a:effectLst/>
                <a:latin typeface="+mn-lt"/>
                <a:ea typeface="+mn-ea"/>
                <a:cs typeface="+mn-cs"/>
              </a:rPr>
              <a:t>Centers for Disease Control and Prevention (CDC), National Center for Immunizations and Respiratory Diseases and National Center for Health Statistics (NCHS), National Immunization Survey – Teen. </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Source for second measure: </a:t>
            </a:r>
            <a:r>
              <a:rPr lang="en-US" dirty="0" smtClean="0"/>
              <a:t>CMS Clinical Data Warehouse.</a:t>
            </a:r>
            <a:endParaRPr lang="en-US" dirty="0" smtClean="0"/>
          </a:p>
        </p:txBody>
      </p:sp>
      <p:sp>
        <p:nvSpPr>
          <p:cNvPr id="4" name="Slide Number Placeholder 3"/>
          <p:cNvSpPr>
            <a:spLocks noGrp="1"/>
          </p:cNvSpPr>
          <p:nvPr>
            <p:ph type="sldNum" sz="quarter" idx="10"/>
          </p:nvPr>
        </p:nvSpPr>
        <p:spPr/>
        <p:txBody>
          <a:bodyPr/>
          <a:lstStyle/>
          <a:p>
            <a:fld id="{B3EF0EEC-1D1B-4067-A962-C742C5F9CB51}" type="slidenum">
              <a:rPr lang="en-US" smtClean="0"/>
              <a:t>42</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first measure: AHRQ, HCUP, NIS, 2000-2011; SID, 2012-2015; and AHRQ Quality Indicators, version 4.4.</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second measure: CDC, NCHS, NHIS.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third measure: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CDC, NCHS, National Health and Nutrition Examination Survey (NHANES).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43</a:t>
            </a:fld>
            <a:endParaRPr lang="en-US"/>
          </a:p>
        </p:txBody>
      </p:sp>
    </p:spTree>
    <p:extLst>
      <p:ext uri="{BB962C8B-B14F-4D97-AF65-F5344CB8AC3E}">
        <p14:creationId xmlns:p14="http://schemas.microsoft.com/office/powerpoint/2010/main" val="1366424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44</a:t>
            </a:fld>
            <a:endParaRPr lang="en-US"/>
          </a:p>
        </p:txBody>
      </p:sp>
    </p:spTree>
    <p:extLst>
      <p:ext uri="{BB962C8B-B14F-4D97-AF65-F5344CB8AC3E}">
        <p14:creationId xmlns:p14="http://schemas.microsoft.com/office/powerpoint/2010/main" val="21648501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smtClean="0"/>
              <a:t>Source for first two measures: National Cancer Data Base (NCDB).</a:t>
            </a:r>
          </a:p>
          <a:p>
            <a:pPr marL="171450" lvl="0" indent="-171450">
              <a:buFont typeface="Arial" panose="020B0604020202020204" pitchFamily="34" charset="0"/>
              <a:buChar char="•"/>
            </a:pPr>
            <a:r>
              <a:rPr lang="en-US" dirty="0" smtClean="0"/>
              <a:t>Source for third measure:</a:t>
            </a:r>
            <a:r>
              <a:rPr lang="en-US" baseline="0" dirty="0" smtClean="0"/>
              <a:t> </a:t>
            </a:r>
            <a:r>
              <a:rPr lang="en-US" dirty="0" smtClean="0"/>
              <a:t>AHRQ, HCUP, NIS, 2000-2011; SID, 2012-2015; and AHRQ Quality Indicators, version 4.4.</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Several areas show no statistically significant changes overall, including diabetes care and treatment for mental health and substance use.</a:t>
            </a:r>
          </a:p>
          <a:p>
            <a:pPr marL="171450" lvl="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45</a:t>
            </a:fld>
            <a:endParaRPr lang="en-US"/>
          </a:p>
        </p:txBody>
      </p:sp>
    </p:spTree>
    <p:extLst>
      <p:ext uri="{BB962C8B-B14F-4D97-AF65-F5344CB8AC3E}">
        <p14:creationId xmlns:p14="http://schemas.microsoft.com/office/powerpoint/2010/main" val="21648501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first measure: </a:t>
            </a:r>
            <a:r>
              <a:rPr lang="en-US" dirty="0" smtClean="0"/>
              <a:t>University of Michigan Kidney Epidemiology and Cost Center, Dialysis Facility Reports.</a:t>
            </a:r>
            <a:r>
              <a:rPr lang="en-US" baseline="0" dirty="0" smtClean="0"/>
              <a:t>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second measure: AHRQ, HCUP, NIS and Nationwide Emergency Department Sample (NEDS), and AHRQ Quality Indicators, version 4.4.</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third measure: AHRQ, HCUP, SID, and AHRQ Quality Indicators, version 4.4.</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fourth measure: CDC, NCHS, National Vital Statistics System (NVSS) - Mortality.</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fifth measure: AHRQ, MEPS.</a:t>
            </a:r>
          </a:p>
        </p:txBody>
      </p:sp>
      <p:sp>
        <p:nvSpPr>
          <p:cNvPr id="4" name="Slide Number Placeholder 3"/>
          <p:cNvSpPr>
            <a:spLocks noGrp="1"/>
          </p:cNvSpPr>
          <p:nvPr>
            <p:ph type="sldNum" sz="quarter" idx="10"/>
          </p:nvPr>
        </p:nvSpPr>
        <p:spPr/>
        <p:txBody>
          <a:bodyPr/>
          <a:lstStyle/>
          <a:p>
            <a:fld id="{B3EF0EEC-1D1B-4067-A962-C742C5F9CB51}" type="slidenum">
              <a:rPr lang="en-US" smtClean="0"/>
              <a:t>46</a:t>
            </a:fld>
            <a:endParaRPr lang="en-US"/>
          </a:p>
        </p:txBody>
      </p:sp>
    </p:spTree>
    <p:extLst>
      <p:ext uri="{BB962C8B-B14F-4D97-AF65-F5344CB8AC3E}">
        <p14:creationId xmlns:p14="http://schemas.microsoft.com/office/powerpoint/2010/main" val="10283487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47</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48</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a:t>
            </a:r>
            <a:r>
              <a:rPr lang="en-US" sz="1200" kern="1200" dirty="0" smtClean="0">
                <a:solidFill>
                  <a:schemeClr val="tx1"/>
                </a:solidFill>
                <a:effectLst/>
                <a:latin typeface="+mn-lt"/>
                <a:ea typeface="+mn-ea"/>
                <a:cs typeface="+mn-cs"/>
              </a:rPr>
              <a:t>first two measures: </a:t>
            </a:r>
            <a:r>
              <a:rPr lang="en-US" dirty="0" smtClean="0"/>
              <a:t>AHRQ, HCUP, </a:t>
            </a:r>
            <a:r>
              <a:rPr lang="en-US" dirty="0" smtClean="0"/>
              <a:t>NIS, 2000-2011; SID, 2012-2015; and AHRQ Quality Indicators, version 4.4. </a:t>
            </a:r>
            <a:endParaRPr lang="en-US" dirty="0" smtClean="0"/>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a:t>
            </a:r>
            <a:r>
              <a:rPr lang="en-US" sz="1200" kern="1200" dirty="0" smtClean="0">
                <a:solidFill>
                  <a:schemeClr val="tx1"/>
                </a:solidFill>
                <a:effectLst/>
                <a:latin typeface="+mn-lt"/>
                <a:ea typeface="+mn-ea"/>
                <a:cs typeface="+mn-cs"/>
              </a:rPr>
              <a:t>for</a:t>
            </a:r>
            <a:r>
              <a:rPr lang="en-US" sz="1200" kern="1200" baseline="0" dirty="0" smtClean="0">
                <a:solidFill>
                  <a:schemeClr val="tx1"/>
                </a:solidFill>
                <a:effectLst/>
                <a:latin typeface="+mn-lt"/>
                <a:ea typeface="+mn-ea"/>
                <a:cs typeface="+mn-cs"/>
              </a:rPr>
              <a:t> third</a:t>
            </a:r>
            <a:r>
              <a:rPr lang="en-US" sz="1200" kern="1200" dirty="0" smtClean="0">
                <a:solidFill>
                  <a:schemeClr val="tx1"/>
                </a:solidFill>
                <a:effectLst/>
                <a:latin typeface="+mn-lt"/>
                <a:ea typeface="+mn-ea"/>
                <a:cs typeface="+mn-cs"/>
              </a:rPr>
              <a:t> measure</a:t>
            </a:r>
            <a:r>
              <a:rPr lang="en-US" sz="1200" kern="1200" dirty="0" smtClean="0">
                <a:solidFill>
                  <a:schemeClr val="tx1"/>
                </a:solidFill>
                <a:effectLst/>
                <a:latin typeface="+mn-lt"/>
                <a:ea typeface="+mn-ea"/>
                <a:cs typeface="+mn-cs"/>
              </a:rPr>
              <a:t>: </a:t>
            </a:r>
            <a:r>
              <a:rPr lang="en-US" dirty="0" smtClean="0"/>
              <a:t>CMS, Hospital Consumer Assessment of Healthcare Providers and Systems (HCAHPS).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49</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In 2015, the National Academy of Medicine published </a:t>
            </a:r>
            <a:r>
              <a:rPr lang="en-US" sz="1200" b="0" i="1" u="none" strike="noStrike" kern="1200" baseline="0" dirty="0" smtClean="0">
                <a:solidFill>
                  <a:schemeClr val="tx1"/>
                </a:solidFill>
                <a:latin typeface="+mn-lt"/>
                <a:ea typeface="+mn-ea"/>
                <a:cs typeface="+mn-cs"/>
              </a:rPr>
              <a:t>Vital Signs: Core Metrics for Health and Health Care Progress</a:t>
            </a:r>
            <a:r>
              <a:rPr lang="en-US" sz="1200" b="0" i="0" u="none" strike="noStrike" kern="1200" baseline="0" dirty="0" smtClean="0">
                <a:solidFill>
                  <a:schemeClr val="tx1"/>
                </a:solidFill>
                <a:latin typeface="+mn-lt"/>
                <a:ea typeface="+mn-ea"/>
                <a:cs typeface="+mn-cs"/>
              </a:rPr>
              <a:t>. This consensus-based report laid out a broad framework for assessing health and healthcare in the United States. As the </a:t>
            </a:r>
            <a:r>
              <a:rPr lang="en-US" sz="1200" b="0" i="1" u="none" strike="noStrike" kern="1200" baseline="0" dirty="0" smtClean="0">
                <a:solidFill>
                  <a:schemeClr val="tx1"/>
                </a:solidFill>
                <a:latin typeface="+mn-lt"/>
                <a:ea typeface="+mn-ea"/>
                <a:cs typeface="+mn-cs"/>
              </a:rPr>
              <a:t>National Healthcare Quality and Disparities Report </a:t>
            </a:r>
            <a:r>
              <a:rPr lang="en-US" sz="1200" b="0" i="0" u="none" strike="noStrike" kern="1200" baseline="0" dirty="0" smtClean="0">
                <a:solidFill>
                  <a:schemeClr val="tx1"/>
                </a:solidFill>
                <a:latin typeface="+mn-lt"/>
                <a:ea typeface="+mn-ea"/>
                <a:cs typeface="+mn-cs"/>
              </a:rPr>
              <a:t>works to provide an </a:t>
            </a:r>
            <a:r>
              <a:rPr lang="en-US" sz="1200" b="0" i="0" u="none" strike="noStrike" kern="1200" baseline="0" dirty="0" err="1" smtClean="0">
                <a:solidFill>
                  <a:schemeClr val="tx1"/>
                </a:solidFill>
                <a:latin typeface="+mn-lt"/>
                <a:ea typeface="+mn-ea"/>
                <a:cs typeface="+mn-cs"/>
              </a:rPr>
              <a:t>indepth</a:t>
            </a:r>
            <a:r>
              <a:rPr lang="en-US" sz="1200" b="0" i="0" u="none" strike="noStrike" kern="1200" baseline="0" dirty="0" smtClean="0">
                <a:solidFill>
                  <a:schemeClr val="tx1"/>
                </a:solidFill>
                <a:latin typeface="+mn-lt"/>
                <a:ea typeface="+mn-ea"/>
                <a:cs typeface="+mn-cs"/>
              </a:rPr>
              <a:t> look at healthcare quality in the United States, the Vital Signs framework can be used as a guide.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is recognized that coordination and collaboration beyond the health sector is necessary to achieve the best possible outcomes for health and well-being for all Americans. A comparison of the QDR core measures with the Vital Signs core metrics illustrates how findings from the QDR can be used to fill in details needed to inform a broader discussion of health and well-being in the United States (see QDR Appendix E online). </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a:t>
            </a:fld>
            <a:endParaRPr lang="en-US"/>
          </a:p>
        </p:txBody>
      </p:sp>
    </p:spTree>
    <p:extLst>
      <p:ext uri="{BB962C8B-B14F-4D97-AF65-F5344CB8AC3E}">
        <p14:creationId xmlns:p14="http://schemas.microsoft.com/office/powerpoint/2010/main" val="6406078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a:xfrm>
            <a:off x="777875" y="4778375"/>
            <a:ext cx="6216650" cy="4822825"/>
          </a:xfrm>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 for </a:t>
            </a:r>
            <a:r>
              <a:rPr lang="en-US" sz="1200" kern="1200" dirty="0" smtClean="0">
                <a:solidFill>
                  <a:schemeClr val="tx1"/>
                </a:solidFill>
                <a:effectLst/>
                <a:latin typeface="+mn-lt"/>
                <a:ea typeface="+mn-ea"/>
                <a:cs typeface="+mn-cs"/>
              </a:rPr>
              <a:t>first two measures: AHRQ,</a:t>
            </a:r>
            <a:r>
              <a:rPr lang="en-US" sz="1200" kern="1200" baseline="0" dirty="0" smtClean="0">
                <a:solidFill>
                  <a:schemeClr val="tx1"/>
                </a:solidFill>
                <a:effectLst/>
                <a:latin typeface="+mn-lt"/>
                <a:ea typeface="+mn-ea"/>
                <a:cs typeface="+mn-cs"/>
              </a:rPr>
              <a:t> HCUP, NEDS.</a:t>
            </a:r>
            <a:endParaRPr lang="en-US" dirty="0" smtClean="0"/>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source</a:t>
            </a:r>
            <a:r>
              <a:rPr lang="en-US" sz="1200" kern="1200" baseline="0" dirty="0" smtClean="0">
                <a:solidFill>
                  <a:schemeClr val="tx1"/>
                </a:solidFill>
                <a:effectLst/>
                <a:latin typeface="+mn-lt"/>
                <a:ea typeface="+mn-ea"/>
                <a:cs typeface="+mn-cs"/>
              </a:rPr>
              <a:t> for </a:t>
            </a:r>
            <a:r>
              <a:rPr lang="en-US" sz="1200" kern="1200" baseline="0" dirty="0" smtClean="0">
                <a:solidFill>
                  <a:schemeClr val="tx1"/>
                </a:solidFill>
                <a:effectLst/>
                <a:latin typeface="+mn-lt"/>
                <a:ea typeface="+mn-ea"/>
                <a:cs typeface="+mn-cs"/>
              </a:rPr>
              <a:t>third </a:t>
            </a:r>
            <a:r>
              <a:rPr lang="en-US" sz="1200" kern="1200" baseline="0" dirty="0" smtClean="0">
                <a:solidFill>
                  <a:schemeClr val="tx1"/>
                </a:solidFill>
                <a:effectLst/>
                <a:latin typeface="+mn-lt"/>
                <a:ea typeface="+mn-ea"/>
                <a:cs typeface="+mn-cs"/>
              </a:rPr>
              <a:t>measure: </a:t>
            </a:r>
            <a:r>
              <a:rPr lang="en-US" dirty="0" smtClean="0"/>
              <a:t>AHRQ, </a:t>
            </a:r>
            <a:r>
              <a:rPr lang="en-US" dirty="0" smtClean="0"/>
              <a:t>HCUP.</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50</a:t>
            </a:fld>
            <a:endParaRPr lang="en-US"/>
          </a:p>
        </p:txBody>
      </p:sp>
    </p:spTree>
    <p:extLst>
      <p:ext uri="{BB962C8B-B14F-4D97-AF65-F5344CB8AC3E}">
        <p14:creationId xmlns:p14="http://schemas.microsoft.com/office/powerpoint/2010/main" val="9334581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724401"/>
            <a:ext cx="6400800" cy="4571999"/>
          </a:xfrm>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Ensuring healthcare is affordable remains an important factor in achieving access to high-quality healthcare.</a:t>
            </a:r>
          </a:p>
          <a:p>
            <a:pPr marL="171450" indent="-171450">
              <a:buFont typeface="Arial" panose="020B0604020202020204" pitchFamily="34" charset="0"/>
              <a:buChar char="•"/>
            </a:pP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51</a:t>
            </a:fld>
            <a:endParaRPr lang="en-US"/>
          </a:p>
        </p:txBody>
      </p:sp>
    </p:spTree>
    <p:extLst>
      <p:ext uri="{BB962C8B-B14F-4D97-AF65-F5344CB8AC3E}">
        <p14:creationId xmlns:p14="http://schemas.microsoft.com/office/powerpoint/2010/main" val="2004855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724401"/>
            <a:ext cx="6781800" cy="4571999"/>
          </a:xfrm>
        </p:spPr>
        <p:txBody>
          <a:bodyPr/>
          <a:lstStyle/>
          <a:p>
            <a:pPr marL="171450" indent="-171450">
              <a:buFont typeface="Arial" panose="020B0604020202020204" pitchFamily="34" charset="0"/>
              <a:buChar char="•"/>
            </a:pPr>
            <a:r>
              <a:rPr lang="en-US" kern="1200" dirty="0" smtClean="0">
                <a:solidFill>
                  <a:schemeClr val="tx1"/>
                </a:solidFill>
                <a:effectLst/>
              </a:rPr>
              <a:t>Data source</a:t>
            </a:r>
            <a:r>
              <a:rPr lang="en-US" kern="1200" baseline="0" dirty="0" smtClean="0">
                <a:solidFill>
                  <a:schemeClr val="tx1"/>
                </a:solidFill>
                <a:effectLst/>
              </a:rPr>
              <a:t> for measure: </a:t>
            </a:r>
            <a:r>
              <a:rPr lang="en-US" dirty="0" smtClean="0"/>
              <a:t>AHRQ, MEPS.</a:t>
            </a:r>
            <a:endParaRPr lang="en-US" kern="1200" dirty="0">
              <a:solidFill>
                <a:schemeClr val="tx1"/>
              </a:solidFill>
              <a:effectLst/>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52</a:t>
            </a:fld>
            <a:endParaRPr lang="en-US"/>
          </a:p>
        </p:txBody>
      </p:sp>
    </p:spTree>
    <p:extLst>
      <p:ext uri="{BB962C8B-B14F-4D97-AF65-F5344CB8AC3E}">
        <p14:creationId xmlns:p14="http://schemas.microsoft.com/office/powerpoint/2010/main" val="20048558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EF0EEC-1D1B-4067-A962-C742C5F9CB51}" type="slidenum">
              <a:rPr lang="en-US" smtClean="0"/>
              <a:t>53</a:t>
            </a:fld>
            <a:endParaRPr lang="en-US"/>
          </a:p>
        </p:txBody>
      </p:sp>
    </p:spTree>
    <p:extLst>
      <p:ext uri="{BB962C8B-B14F-4D97-AF65-F5344CB8AC3E}">
        <p14:creationId xmlns:p14="http://schemas.microsoft.com/office/powerpoint/2010/main" val="249795312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54</a:t>
            </a:fld>
            <a:endParaRPr lang="en-US"/>
          </a:p>
        </p:txBody>
      </p:sp>
    </p:spTree>
    <p:extLst>
      <p:ext uri="{BB962C8B-B14F-4D97-AF65-F5344CB8AC3E}">
        <p14:creationId xmlns:p14="http://schemas.microsoft.com/office/powerpoint/2010/main" val="28138724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55</a:t>
            </a:fld>
            <a:endParaRPr lang="en-US"/>
          </a:p>
        </p:txBody>
      </p:sp>
    </p:spTree>
    <p:extLst>
      <p:ext uri="{BB962C8B-B14F-4D97-AF65-F5344CB8AC3E}">
        <p14:creationId xmlns:p14="http://schemas.microsoft.com/office/powerpoint/2010/main" val="1386865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1"/>
            <a:ext cx="7315200" cy="5029200"/>
          </a:xfrm>
        </p:spPr>
        <p:txBody>
          <a:bodyPr/>
          <a:lstStyle/>
          <a:p>
            <a:pPr marL="171450" indent="-171450">
              <a:buFont typeface="Arial" panose="020B0604020202020204" pitchFamily="34" charset="0"/>
              <a:buChar char="•"/>
            </a:pPr>
            <a:r>
              <a:rPr lang="en-US" sz="1150" kern="1200" dirty="0" smtClean="0">
                <a:solidFill>
                  <a:schemeClr val="tx1"/>
                </a:solidFill>
                <a:effectLst/>
              </a:rPr>
              <a:t>Data for the most recent year show that disparities remain for about 40% of quality measures for Blacks (Figure 19). The largest disparities for Blacks compared with Whites include the following:</a:t>
            </a:r>
          </a:p>
          <a:p>
            <a:pPr marL="338138" lvl="1" indent="-163513">
              <a:buFont typeface="Arial" panose="020B0604020202020204" pitchFamily="34" charset="0"/>
              <a:buChar char="•"/>
            </a:pPr>
            <a:r>
              <a:rPr lang="en-US" sz="1150" kern="1200" dirty="0" smtClean="0">
                <a:solidFill>
                  <a:schemeClr val="tx1"/>
                </a:solidFill>
                <a:effectLst/>
              </a:rPr>
              <a:t>In 2016, the rate of new HIV cases per 100,000 population age 13 and over was worse for Blacks compared with Whites (52.9 compared with 6.0, National Center for HIV/AIDS, Viral Hepatitis, STD, and TB Prevention [NCHHSTP], Division of HIV/AIDS [DHAP], National HIV/AIDS Surveillance System [NHSS]).</a:t>
            </a:r>
          </a:p>
          <a:p>
            <a:pPr marL="338138" lvl="1" indent="-163513">
              <a:buFont typeface="Arial" panose="020B0604020202020204" pitchFamily="34" charset="0"/>
              <a:buChar char="•"/>
            </a:pPr>
            <a:r>
              <a:rPr lang="en-US" sz="1150" kern="1200" dirty="0" smtClean="0">
                <a:solidFill>
                  <a:schemeClr val="tx1"/>
                </a:solidFill>
                <a:effectLst/>
              </a:rPr>
              <a:t>In 2015, the rate of HIV infection deaths per 100,000 population was worse for Blacks compared with Whites (7.9 compared with 1.1, CDC, NVSS-Mortality).</a:t>
            </a:r>
          </a:p>
          <a:p>
            <a:pPr marL="338138" lvl="1" indent="-163513">
              <a:buFont typeface="Arial" panose="020B0604020202020204" pitchFamily="34" charset="0"/>
              <a:buChar char="•"/>
            </a:pPr>
            <a:r>
              <a:rPr lang="en-US" sz="1150" kern="1200" dirty="0" smtClean="0">
                <a:solidFill>
                  <a:schemeClr val="tx1"/>
                </a:solidFill>
                <a:effectLst/>
              </a:rPr>
              <a:t>In 2015, the rate of adults with potentially avoidable hospital admissions for hypertension per 100,000 population was worse for Blacks than for Whites (170.3 admissions per 100,00 compared with 33.9 admissions per 100,000, AHRQ, HCUP, SID, 2001-2015; and AHRQ Quality Indicators, version 4.4).</a:t>
            </a:r>
          </a:p>
          <a:p>
            <a:pPr marL="171450" indent="-171450">
              <a:buFont typeface="Arial" panose="020B0604020202020204" pitchFamily="34" charset="0"/>
              <a:buChar char="•"/>
            </a:pPr>
            <a:r>
              <a:rPr lang="en-US" sz="1150" kern="1200" dirty="0" smtClean="0">
                <a:solidFill>
                  <a:schemeClr val="tx1"/>
                </a:solidFill>
                <a:effectLst/>
              </a:rPr>
              <a:t>Trends show about 55% percent of quality measures improving overall for Blacks (Figure 21). Largest improvements include the following:</a:t>
            </a:r>
          </a:p>
          <a:p>
            <a:pPr marL="338138" lvl="1" indent="-163513">
              <a:buFont typeface="Arial" panose="020B0604020202020204" pitchFamily="34" charset="0"/>
              <a:buChar char="•"/>
            </a:pPr>
            <a:r>
              <a:rPr lang="en-US" sz="1150" kern="1200" dirty="0" smtClean="0">
                <a:solidFill>
                  <a:schemeClr val="tx1"/>
                </a:solidFill>
                <a:effectLst/>
              </a:rPr>
              <a:t>From 2012 to 2015, the percentage of Black hospital patients who received influenza vaccination improved from 84.9% to 93.5% (CMS Clinical Data Warehouse).</a:t>
            </a:r>
          </a:p>
          <a:p>
            <a:pPr marL="338138" lvl="1" indent="-163513">
              <a:buFont typeface="Arial" panose="020B0604020202020204" pitchFamily="34" charset="0"/>
              <a:buChar char="•"/>
            </a:pPr>
            <a:r>
              <a:rPr lang="en-US" sz="1150" kern="1200" dirty="0" smtClean="0">
                <a:solidFill>
                  <a:schemeClr val="tx1"/>
                </a:solidFill>
                <a:effectLst/>
              </a:rPr>
              <a:t>From 2008 to 2015, the percentage of Black adolescents ages 16-17 who received 1 or more doses of the </a:t>
            </a:r>
            <a:r>
              <a:rPr lang="en-US" sz="1150" kern="1200" dirty="0" err="1" smtClean="0">
                <a:solidFill>
                  <a:schemeClr val="tx1"/>
                </a:solidFill>
                <a:effectLst/>
              </a:rPr>
              <a:t>Tdap</a:t>
            </a:r>
            <a:r>
              <a:rPr lang="en-US" sz="1150" kern="1200" dirty="0" smtClean="0">
                <a:solidFill>
                  <a:schemeClr val="tx1"/>
                </a:solidFill>
                <a:effectLst/>
              </a:rPr>
              <a:t> vaccine improved from 26.5% to 84.1% (CDC, NCIRD and NCHS, National Immunization Survey - Teen).</a:t>
            </a:r>
          </a:p>
          <a:p>
            <a:pPr marL="171450" indent="-171450">
              <a:buFont typeface="Arial" panose="020B0604020202020204" pitchFamily="34" charset="0"/>
              <a:buChar char="•"/>
            </a:pPr>
            <a:r>
              <a:rPr lang="en-US" sz="1150" kern="1200" dirty="0" smtClean="0">
                <a:solidFill>
                  <a:schemeClr val="tx1"/>
                </a:solidFill>
                <a:effectLst/>
              </a:rPr>
              <a:t>The gap between Blacks and Whites remained the same for 75% of measures (Figure 20). Three measures showed an increasing gap between Blacks and Whites:</a:t>
            </a:r>
          </a:p>
          <a:p>
            <a:pPr marL="338138" lvl="1" indent="-163513">
              <a:buFont typeface="Arial" panose="020B0604020202020204" pitchFamily="34" charset="0"/>
              <a:buChar char="•"/>
            </a:pPr>
            <a:r>
              <a:rPr lang="en-US" sz="1150" kern="1200" dirty="0" smtClean="0">
                <a:solidFill>
                  <a:schemeClr val="tx1"/>
                </a:solidFill>
                <a:effectLst/>
              </a:rPr>
              <a:t>Children ages 2-19 who visited the emergency department for asthma. In 2006-2008, the rate was 220.8 and in 2012-2014, the rate was 252.5 for Blacks. In 2006-2008, the rate was 60.0 and in 2012-2014, the rate was 76.0 for Whites (CDC, NCHS, National Hospital Ambulatory Medical Care Survey).</a:t>
            </a:r>
          </a:p>
          <a:p>
            <a:pPr marL="338138" lvl="1" indent="-163513">
              <a:buFont typeface="Arial" panose="020B0604020202020204" pitchFamily="34" charset="0"/>
              <a:buChar char="•"/>
            </a:pPr>
            <a:r>
              <a:rPr lang="en-US" sz="1150" kern="1200" dirty="0" smtClean="0">
                <a:solidFill>
                  <a:schemeClr val="tx1"/>
                </a:solidFill>
                <a:effectLst/>
              </a:rPr>
              <a:t>In 2001, Blacks had a rate of 156.7 per 100,000 population of potentially avoidable hospital admissions with hypertension compared with Whites, who had a rate of 33.2 per 100,000 population. In 2015, this disparity was increasing as Blacks had a rate of 170.3 and Whites had a rate of 33.9 (AHRQ, HCUP, NIS, 2000-2011; SID, 2012-2015; and AHRQ Quality Indicators, version 4.4).</a:t>
            </a:r>
          </a:p>
          <a:p>
            <a:pPr marL="338138" lvl="1" indent="-163513">
              <a:buFont typeface="Arial" panose="020B0604020202020204" pitchFamily="34" charset="0"/>
              <a:buChar char="•"/>
            </a:pPr>
            <a:r>
              <a:rPr lang="en-US" sz="1150" kern="1200" dirty="0" smtClean="0">
                <a:solidFill>
                  <a:schemeClr val="tx1"/>
                </a:solidFill>
                <a:effectLst/>
              </a:rPr>
              <a:t>In 2009, 24.2% of Black infants received exclusive breastfeeding through 3 months compared with 39.6% of White infants. In 2014, this disparity had increased. Fewer Black infants (28.9%) received breastfeeding exclusively through 3 months compared with White infants (51.6%) (CDC, NCIRD and NCHS, National Immunization Survey).</a:t>
            </a:r>
          </a:p>
          <a:p>
            <a:endParaRPr lang="en-US" sz="1150" dirty="0"/>
          </a:p>
        </p:txBody>
      </p:sp>
      <p:sp>
        <p:nvSpPr>
          <p:cNvPr id="4" name="Slide Number Placeholder 3"/>
          <p:cNvSpPr>
            <a:spLocks noGrp="1"/>
          </p:cNvSpPr>
          <p:nvPr>
            <p:ph type="sldNum" sz="quarter" idx="10"/>
          </p:nvPr>
        </p:nvSpPr>
        <p:spPr/>
        <p:txBody>
          <a:bodyPr/>
          <a:lstStyle/>
          <a:p>
            <a:fld id="{B3EF0EEC-1D1B-4067-A962-C742C5F9CB51}" type="slidenum">
              <a:rPr lang="en-US" smtClean="0"/>
              <a:t>56</a:t>
            </a:fld>
            <a:endParaRPr lang="en-US"/>
          </a:p>
        </p:txBody>
      </p:sp>
    </p:spTree>
    <p:extLst>
      <p:ext uri="{BB962C8B-B14F-4D97-AF65-F5344CB8AC3E}">
        <p14:creationId xmlns:p14="http://schemas.microsoft.com/office/powerpoint/2010/main" val="280728090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1"/>
            <a:ext cx="7315200" cy="4724400"/>
          </a:xfrm>
        </p:spPr>
        <p:txBody>
          <a:bodyPr/>
          <a:lstStyle/>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Data for the most recent year show that disparities remain for about 20% of quality measures for Asians (Figure 19). Largest disparities for Asians compared with Whites were in patient safety and person-centered care:</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In 2015, the percentage of hospital patients with an anticoagulant-related adverse drug event with heparin was higher for Asians than for Whites (11.4% compared with 2.7%, AHRQ and CMS, MPSMS).</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In 2015, the percentage of adults with limited English proficiency and a usual source of care (USC) whose USC had language assistance was lower for Asians than for Whites (78.3% compared with 92.3%, AHRQ, MEPS).</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Trends show 60% of quality measures improving overall for Asians (Figure 22). Largest improvements over time for Asians were observed in:</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Asian hospital patients who received influenza vaccination, which improved from 83.3% to 95.1% from 2012 to 2015 (CMS Clinical Data Warehouse).</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Asian hospital patients who received pneumococcal immunization, which improved from 85.7% to 94.9% from 2012 to 2015 (CMS Clinical Data Warehouse) .</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Asian adolescents ages 16-17 who received 1 or more doses of the </a:t>
            </a:r>
            <a:r>
              <a:rPr lang="en-US" sz="1150" kern="1200" dirty="0" err="1" smtClean="0">
                <a:solidFill>
                  <a:schemeClr val="tx1"/>
                </a:solidFill>
                <a:effectLst/>
                <a:latin typeface="+mn-lt"/>
                <a:ea typeface="+mn-ea"/>
                <a:cs typeface="+mn-cs"/>
              </a:rPr>
              <a:t>Tdap</a:t>
            </a:r>
            <a:r>
              <a:rPr lang="en-US" sz="1150" kern="1200" dirty="0" smtClean="0">
                <a:solidFill>
                  <a:schemeClr val="tx1"/>
                </a:solidFill>
                <a:effectLst/>
                <a:latin typeface="+mn-lt"/>
                <a:ea typeface="+mn-ea"/>
                <a:cs typeface="+mn-cs"/>
              </a:rPr>
              <a:t> vaccine from 2008 to 2015, which improved from 38.4% to 87.5% (CDC, NCIRD and NCHS, National Immunization Survey - Teen).</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Disparities persist for Asians, with the gap between Asians and Whites remaining the same for about 90% of measures (Figure 20). Three quality measures showed a decreasing gap between Asians and Whites over time:</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From 2012 to 2015, the gap decreased between Asian and White hospital patients who received pneumococcal immunization. In 2012, 85.7% of Asians and 90% of Whites received this immunization. In 2015, 94.9% of Asians and 88.4% of Whites were immunized (CMS, Clinical Data Warehouse).</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In 2005, Asians and Whites had a rate of 165.7 and 136.7, respectively, for deaths per 1,000 elective-surgery admissions having developed specified complications of care during hospitalization. In 2015, the gap between these populations decreased, and the mortality rates were 122.4 per 1,000 and 108.1 per 1,000 for Asians and Whites, respectively (AHRQ, HCUP, NIS, 2000-2011; SID, 2012-2015; and AHRQ Quality Indicators, version 4.4.</a:t>
            </a:r>
          </a:p>
          <a:p>
            <a:pPr marL="338138" lvl="1" indent="-163513">
              <a:buFont typeface="Arial" panose="020B0604020202020204" pitchFamily="34" charset="0"/>
              <a:buChar char="•"/>
            </a:pPr>
            <a:r>
              <a:rPr lang="en-US" sz="1150" kern="1200" dirty="0" smtClean="0">
                <a:solidFill>
                  <a:schemeClr val="tx1"/>
                </a:solidFill>
                <a:effectLst/>
                <a:latin typeface="+mn-lt"/>
                <a:ea typeface="+mn-ea"/>
                <a:cs typeface="+mn-cs"/>
              </a:rPr>
              <a:t>In 2010, 72.2% of Asian and 85.9% of White people living with HIV knew their </a:t>
            </a:r>
            <a:r>
              <a:rPr lang="en-US" sz="1150" kern="1200" dirty="0" err="1" smtClean="0">
                <a:solidFill>
                  <a:schemeClr val="tx1"/>
                </a:solidFill>
                <a:effectLst/>
                <a:latin typeface="+mn-lt"/>
                <a:ea typeface="+mn-ea"/>
                <a:cs typeface="+mn-cs"/>
              </a:rPr>
              <a:t>serostatus</a:t>
            </a:r>
            <a:r>
              <a:rPr lang="en-US" sz="1150" kern="1200" dirty="0" smtClean="0">
                <a:solidFill>
                  <a:schemeClr val="tx1"/>
                </a:solidFill>
                <a:effectLst/>
                <a:latin typeface="+mn-lt"/>
                <a:ea typeface="+mn-ea"/>
                <a:cs typeface="+mn-cs"/>
              </a:rPr>
              <a:t>. In 2014, this gap decreased, with 80.4% of Asian people and 87.7% of White people living with HIV knowing their </a:t>
            </a:r>
            <a:r>
              <a:rPr lang="en-US" sz="1150" kern="1200" dirty="0" err="1" smtClean="0">
                <a:solidFill>
                  <a:schemeClr val="tx1"/>
                </a:solidFill>
                <a:effectLst/>
                <a:latin typeface="+mn-lt"/>
                <a:ea typeface="+mn-ea"/>
                <a:cs typeface="+mn-cs"/>
              </a:rPr>
              <a:t>serostatus</a:t>
            </a:r>
            <a:r>
              <a:rPr lang="en-US" sz="1150" kern="1200" dirty="0" smtClean="0">
                <a:solidFill>
                  <a:schemeClr val="tx1"/>
                </a:solidFill>
                <a:effectLst/>
                <a:latin typeface="+mn-lt"/>
                <a:ea typeface="+mn-ea"/>
                <a:cs typeface="+mn-cs"/>
              </a:rPr>
              <a:t> (NCHHSTP, DHAP, NHSS).</a:t>
            </a:r>
          </a:p>
        </p:txBody>
      </p:sp>
      <p:sp>
        <p:nvSpPr>
          <p:cNvPr id="4" name="Slide Number Placeholder 3"/>
          <p:cNvSpPr>
            <a:spLocks noGrp="1"/>
          </p:cNvSpPr>
          <p:nvPr>
            <p:ph type="sldNum" sz="quarter" idx="10"/>
          </p:nvPr>
        </p:nvSpPr>
        <p:spPr/>
        <p:txBody>
          <a:bodyPr/>
          <a:lstStyle/>
          <a:p>
            <a:fld id="{B3EF0EEC-1D1B-4067-A962-C742C5F9CB51}" type="slidenum">
              <a:rPr lang="en-US" smtClean="0"/>
              <a:t>57</a:t>
            </a:fld>
            <a:endParaRPr lang="en-US"/>
          </a:p>
        </p:txBody>
      </p:sp>
    </p:spTree>
    <p:extLst>
      <p:ext uri="{BB962C8B-B14F-4D97-AF65-F5344CB8AC3E}">
        <p14:creationId xmlns:p14="http://schemas.microsoft.com/office/powerpoint/2010/main" val="199322839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1"/>
            <a:ext cx="7315200" cy="4656138"/>
          </a:xfrm>
        </p:spPr>
        <p:txBody>
          <a:bodyPr/>
          <a:lstStyle/>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Data for the most recent year show that disparities remain for about 30% of quality measures for AI/ANs (Figure 19). Largest disparities between AI/ANs and Whites include:</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Hospital patients who received influenza vaccination (85.2% compared with 94.7%, CMS Clinical Data Warehouse).</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Adults who had a doctor’s office or clinic visit in the last 12 months who rated their healthcare as poor (26.0% compared with 10.3%, AHRQ, MEPS).</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Infant mortality per 1,000 live births in 2014 (3.9 compared with 1.8, CDC, NCHS, NVSS - Linked Birth and Infant Death Data).</a:t>
            </a:r>
          </a:p>
          <a:p>
            <a:pPr marL="174625" lvl="0" indent="-174625">
              <a:buFont typeface="Arial" panose="020B0604020202020204" pitchFamily="34" charset="0"/>
              <a:buChar char="•"/>
            </a:pPr>
            <a:r>
              <a:rPr lang="en-US" sz="1150" kern="1200" dirty="0" smtClean="0">
                <a:solidFill>
                  <a:schemeClr val="tx1"/>
                </a:solidFill>
                <a:effectLst/>
                <a:latin typeface="+mn-lt"/>
                <a:ea typeface="+mn-ea"/>
                <a:cs typeface="+mn-cs"/>
              </a:rPr>
              <a:t>Trends show almost 35% of quality measures improving for AI/ANs overall (Figure 23). Largest improvements over time for AI/ANs were observed in:</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Adolescents ages 16-17 who received 1 or more doses of the </a:t>
            </a:r>
            <a:r>
              <a:rPr lang="en-US" sz="1150" kern="1200" dirty="0" err="1" smtClean="0">
                <a:solidFill>
                  <a:schemeClr val="tx1"/>
                </a:solidFill>
                <a:effectLst/>
                <a:latin typeface="+mn-lt"/>
                <a:ea typeface="+mn-ea"/>
                <a:cs typeface="+mn-cs"/>
              </a:rPr>
              <a:t>Tdap</a:t>
            </a:r>
            <a:r>
              <a:rPr lang="en-US" sz="1150" kern="1200" dirty="0" smtClean="0">
                <a:solidFill>
                  <a:schemeClr val="tx1"/>
                </a:solidFill>
                <a:effectLst/>
                <a:latin typeface="+mn-lt"/>
                <a:ea typeface="+mn-ea"/>
                <a:cs typeface="+mn-cs"/>
              </a:rPr>
              <a:t> vaccine, which improved from 43.7% to 90.6% from 2008 to 2014 (CDC, NCIRD and NCHS, National Immunization Survey - Teen).</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Adolescents ages 13-15 who received 1 or more doses of meningococcal conjugate vaccine, which improved from 51.8% to 88.3% from 2008 to 2015 (CDC, NCIRD and NCHS, National Immunization Survey - Teen).</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Disparities persist for AI/ANs, with the gap between AI/ANs and Whites remaining the same for about 90% of measures (Figure 20). Two quality measures showed the gap between AI/ANs and Whites decreasing over time:</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From 2008 to 2015, the disparities gap between AI/ANs and Whites decreased for the adjusted incident rate of end stage renal disease due to diabetes. For AI/ANs the rate decreased (from 526 per million population to 275.8 per million) and for Whites did not statistically change (from 133.3 per million to 139.8 per million) (National Institute of Health [NIH], National Institute on Diabetes and Digestive and Kidney Diseases [NIDDK], U.S. Renal Data System [RDS]).</a:t>
            </a:r>
          </a:p>
          <a:p>
            <a:pPr marL="338138" lvl="0" indent="-163513">
              <a:buFont typeface="Arial" panose="020B0604020202020204" pitchFamily="34" charset="0"/>
              <a:buChar char="•"/>
            </a:pPr>
            <a:r>
              <a:rPr lang="en-US" sz="1150" kern="1200" dirty="0" smtClean="0">
                <a:solidFill>
                  <a:schemeClr val="tx1"/>
                </a:solidFill>
                <a:effectLst/>
                <a:latin typeface="+mn-lt"/>
                <a:ea typeface="+mn-ea"/>
                <a:cs typeface="+mn-cs"/>
              </a:rPr>
              <a:t>From 2002 to 2015, the disparities gap between AI/ANs and Whites decreased for the percentage of children ages 2-17 for whom a health provider gave advice within the past 2 years about healthy eating. For AI/ANs the rate increased (from 28.7% to 58.2%) and for Whites the rates also increased (46.8% to 64.7%) (AHRQ, MEPS).</a:t>
            </a:r>
          </a:p>
        </p:txBody>
      </p:sp>
      <p:sp>
        <p:nvSpPr>
          <p:cNvPr id="4" name="Slide Number Placeholder 3"/>
          <p:cNvSpPr>
            <a:spLocks noGrp="1"/>
          </p:cNvSpPr>
          <p:nvPr>
            <p:ph type="sldNum" sz="quarter" idx="10"/>
          </p:nvPr>
        </p:nvSpPr>
        <p:spPr/>
        <p:txBody>
          <a:bodyPr/>
          <a:lstStyle/>
          <a:p>
            <a:fld id="{B3EF0EEC-1D1B-4067-A962-C742C5F9CB51}" type="slidenum">
              <a:rPr lang="en-US" smtClean="0"/>
              <a:t>58</a:t>
            </a:fld>
            <a:endParaRPr lang="en-US"/>
          </a:p>
        </p:txBody>
      </p:sp>
    </p:spTree>
    <p:extLst>
      <p:ext uri="{BB962C8B-B14F-4D97-AF65-F5344CB8AC3E}">
        <p14:creationId xmlns:p14="http://schemas.microsoft.com/office/powerpoint/2010/main" val="26644698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778375"/>
            <a:ext cx="6858000" cy="4899025"/>
          </a:xfrm>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Data for the most recent year show that disparities remain for nearly one-third of quality measures for Native Hawaiians/Pacific Islanders (NHPIs) (Figure 19). Largest disparities for NHPIs compared with Whites include the following:</a:t>
            </a:r>
          </a:p>
          <a:p>
            <a:pPr marL="338138" lvl="1" indent="-163513">
              <a:buFont typeface="Arial" panose="020B0604020202020204" pitchFamily="34" charset="0"/>
              <a:buChar char="•"/>
            </a:pPr>
            <a:r>
              <a:rPr lang="en-US" kern="1200" dirty="0" smtClean="0">
                <a:solidFill>
                  <a:schemeClr val="tx1"/>
                </a:solidFill>
                <a:effectLst/>
                <a:latin typeface="+mn-lt"/>
                <a:ea typeface="+mn-ea"/>
                <a:cs typeface="+mn-cs"/>
              </a:rPr>
              <a:t>In 2014, the percentage of adults who received a blood pressure measurement in the last 2 years and could state whether their blood pressure was normal or high was worse for NHPIs than for Whites (84.2% compared with 91.9%, CDC, NCHS, NHIS).</a:t>
            </a:r>
          </a:p>
          <a:p>
            <a:pPr marL="338138" lvl="1" indent="-163513">
              <a:buFont typeface="Arial" panose="020B0604020202020204" pitchFamily="34" charset="0"/>
              <a:buChar char="•"/>
            </a:pPr>
            <a:r>
              <a:rPr lang="en-US" kern="1200" dirty="0" smtClean="0">
                <a:solidFill>
                  <a:schemeClr val="tx1"/>
                </a:solidFill>
                <a:effectLst/>
                <a:latin typeface="+mn-lt"/>
                <a:ea typeface="+mn-ea"/>
                <a:cs typeface="+mn-cs"/>
              </a:rPr>
              <a:t>In 2016, the percentage of adults who reported that home health providers always treated them with courtesy and respect in the last 2 months was worse for NHPIs than for Whites (88.7% compared with 94.2%, CMS, HHCAHPS).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Trends show about 25% of quality measures improving over time for NHPIs (Figure 24). Largest improvements include:</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From 2008 to 2011, the percentage of NHPI adolescents ages 16-17 who received 1 or more doses of meningococcal conjugate vaccine, which improved from 29.5% to 90.7% (CDC, NCIRD and NCHS, National Immunization Survey - Teen).</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From 2008 to 2013, the percentage of NHPI adolescents ages 16-17 who received 1 or more doses of the </a:t>
            </a:r>
            <a:r>
              <a:rPr lang="en-US" sz="1200" kern="1200" dirty="0" err="1" smtClean="0">
                <a:solidFill>
                  <a:schemeClr val="tx1"/>
                </a:solidFill>
                <a:effectLst/>
                <a:latin typeface="+mn-lt"/>
                <a:ea typeface="+mn-ea"/>
                <a:cs typeface="+mn-cs"/>
              </a:rPr>
              <a:t>Tdap</a:t>
            </a:r>
            <a:r>
              <a:rPr lang="en-US" sz="1200" kern="1200" dirty="0" smtClean="0">
                <a:solidFill>
                  <a:schemeClr val="tx1"/>
                </a:solidFill>
                <a:effectLst/>
                <a:latin typeface="+mn-lt"/>
                <a:ea typeface="+mn-ea"/>
                <a:cs typeface="+mn-cs"/>
              </a:rPr>
              <a:t> vaccine, which improved from 41.9% to 92.4% (CDC, NCIRD and NCHS, National Immunization Survey - Teen).</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From 2010 to 2014, the percentage of NHPIs living with HIV who knew their </a:t>
            </a:r>
            <a:r>
              <a:rPr lang="en-US" sz="1200" kern="1200" dirty="0" err="1" smtClean="0">
                <a:solidFill>
                  <a:schemeClr val="tx1"/>
                </a:solidFill>
                <a:effectLst/>
                <a:latin typeface="+mn-lt"/>
                <a:ea typeface="+mn-ea"/>
                <a:cs typeface="+mn-cs"/>
              </a:rPr>
              <a:t>serostatus</a:t>
            </a:r>
            <a:r>
              <a:rPr lang="en-US" sz="1200" kern="1200" dirty="0" smtClean="0">
                <a:solidFill>
                  <a:schemeClr val="tx1"/>
                </a:solidFill>
                <a:effectLst/>
                <a:latin typeface="+mn-lt"/>
                <a:ea typeface="+mn-ea"/>
                <a:cs typeface="+mn-cs"/>
              </a:rPr>
              <a:t>,</a:t>
            </a:r>
            <a:r>
              <a:rPr lang="en-US" sz="1200" kern="1200" baseline="300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improved from 75.2% to 82.8% (NCHHSTP, DHAP, NHSS).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gap between NHPIs and Whites remained the same for all but one quality measure (Figure 20):</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In 2008, 9.5% of NHPI and 21.3% of White adolescent females ages 16-17 received 3 or more doses of human papillomavirus vaccine. In 2011, the gap improved between NHPIs and Whites (86.7% compared with 42.6%) (CDC, NCIRD and NCHS, National Immunization Survey - Teen).</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59</a:t>
            </a:fld>
            <a:endParaRPr lang="en-US"/>
          </a:p>
        </p:txBody>
      </p:sp>
    </p:spTree>
    <p:extLst>
      <p:ext uri="{BB962C8B-B14F-4D97-AF65-F5344CB8AC3E}">
        <p14:creationId xmlns:p14="http://schemas.microsoft.com/office/powerpoint/2010/main" val="119499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Healthcare in the United States is complex. The healthcare industry employs millions of workers providing billions of services each year. In 2016, there were 626 health systems in the United States.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QDR tracks care delivered by providers in many types of healthcare settings. The goal is to provide high-quality healthcare that is culturally and linguistically sensitive, patient centered, timely, affordable, well coordinated, and safe. The receipt of appropriate high-quality services and counseling about healthy lifestyles can facilitate the maintenance of well-being and functioning. In addition, social determinants of health, such as education, income, and residence location, can affect access to care and quality of care.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Improving care requires facility administrators and providers to work together to expand access, enhance quality, and reduce disparities. It also requires coordination between the healthcare sector and other sectors for social welfare, education, and economic development. For example, healthy People 2020 includes 33 social determinants of health objectives for federal programs and interventions.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numbers of health service encounters and people working in health occupations illustrate the large scale and inherent complexity of the U.S. healthcare system. The tracking of healthcare quality measures in this report attempts to quantify progress made in improving quality and reducing disparities in the delivery of healthcare to the American people.</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For more information, refer to Healthy People 2020 midcourse review. Chapter IV: Leading Health Indicators. Hyattsville, MD; National Center for Health Statistics; 2016. </a:t>
            </a:r>
            <a:r>
              <a:rPr lang="en-US" sz="1200" u="sng" kern="1200" dirty="0" smtClean="0">
                <a:solidFill>
                  <a:schemeClr val="tx1"/>
                </a:solidFill>
                <a:effectLst/>
                <a:latin typeface="+mn-lt"/>
                <a:ea typeface="+mn-ea"/>
                <a:cs typeface="+mn-cs"/>
                <a:hlinkClick r:id="rId3"/>
              </a:rPr>
              <a:t>https://www.cdc.gov/nchs/data/hpdata2020/HP2020MCR-B04-LHI.pdf</a:t>
            </a:r>
            <a:r>
              <a:rPr lang="en-US" sz="1200" kern="1200" dirty="0" smtClean="0">
                <a:solidFill>
                  <a:schemeClr val="tx1"/>
                </a:solidFill>
                <a:effectLst/>
                <a:latin typeface="+mn-lt"/>
                <a:ea typeface="+mn-ea"/>
                <a:cs typeface="+mn-cs"/>
              </a:rPr>
              <a:t>. Also refer to Chapter 39: Social Determinants of Health (SDOH). </a:t>
            </a:r>
            <a:r>
              <a:rPr lang="en-US" sz="1200" u="sng" kern="1200" dirty="0" smtClean="0">
                <a:solidFill>
                  <a:schemeClr val="tx1"/>
                </a:solidFill>
                <a:effectLst/>
                <a:latin typeface="+mn-lt"/>
                <a:ea typeface="+mn-ea"/>
                <a:cs typeface="+mn-cs"/>
                <a:hlinkClick r:id="rId4"/>
              </a:rPr>
              <a:t>https://www.cdc.gov/nchs/data/hpdata2020/HP2020MCR-C39-SDOH.pdf</a:t>
            </a:r>
            <a:r>
              <a:rPr lang="en-US" sz="1200" u="sng"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dirty="0" smtClean="0"/>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a:t>
            </a:fld>
            <a:endParaRPr lang="en-US"/>
          </a:p>
        </p:txBody>
      </p:sp>
    </p:spTree>
    <p:extLst>
      <p:ext uri="{BB962C8B-B14F-4D97-AF65-F5344CB8AC3E}">
        <p14:creationId xmlns:p14="http://schemas.microsoft.com/office/powerpoint/2010/main" val="10087883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0"/>
            <a:ext cx="7315200" cy="4905375"/>
          </a:xfrm>
        </p:spPr>
        <p:txBody>
          <a:bodyPr/>
          <a:lstStyle/>
          <a:p>
            <a:pPr marL="171450" indent="-171450">
              <a:buFont typeface="Arial" panose="020B0604020202020204" pitchFamily="34" charset="0"/>
              <a:buChar char="•"/>
            </a:pPr>
            <a:r>
              <a:rPr lang="en-US" sz="1100" kern="1200" dirty="0" smtClean="0">
                <a:solidFill>
                  <a:schemeClr val="tx1"/>
                </a:solidFill>
                <a:effectLst/>
              </a:rPr>
              <a:t>Data for the most recent year show that disparities remain for nearly one-third of quality measures for Hispanics (Figure 19). Largest disparities between Hispanics and non-Hispanic Whites include:</a:t>
            </a:r>
          </a:p>
          <a:p>
            <a:pPr marL="338138" lvl="0" indent="-163513">
              <a:buFont typeface="Arial" panose="020B0604020202020204" pitchFamily="34" charset="0"/>
              <a:buChar char="•"/>
            </a:pPr>
            <a:r>
              <a:rPr lang="en-US" sz="1100" kern="1200" dirty="0" smtClean="0">
                <a:solidFill>
                  <a:schemeClr val="tx1"/>
                </a:solidFill>
                <a:effectLst/>
              </a:rPr>
              <a:t>Children ages 2-5 with obesity in 2011-2014 (15.6% compared with 5.2%, CDC, NCHS, NHANES).</a:t>
            </a:r>
          </a:p>
          <a:p>
            <a:pPr marL="338138" lvl="0" indent="-163513">
              <a:buFont typeface="Arial" panose="020B0604020202020204" pitchFamily="34" charset="0"/>
              <a:buChar char="•"/>
            </a:pPr>
            <a:r>
              <a:rPr lang="en-US" sz="1100" kern="1200" dirty="0" smtClean="0">
                <a:solidFill>
                  <a:schemeClr val="tx1"/>
                </a:solidFill>
                <a:effectLst/>
              </a:rPr>
              <a:t>New HIV cases per 100,000 population age 13 and over (23.1 compared with 6.2) (CDC, NCHHSTP, DHAP, NHSS).</a:t>
            </a:r>
          </a:p>
          <a:p>
            <a:pPr marL="171450" indent="-171450">
              <a:buFont typeface="Arial" panose="020B0604020202020204" pitchFamily="34" charset="0"/>
              <a:buChar char="•"/>
            </a:pPr>
            <a:r>
              <a:rPr lang="en-US" sz="1100" kern="1200" dirty="0" smtClean="0">
                <a:solidFill>
                  <a:schemeClr val="tx1"/>
                </a:solidFill>
                <a:effectLst/>
              </a:rPr>
              <a:t>Trends show about 60% of quality measures improving for Hispanics overall (Figure 25). Largest improvements for Hispanics over time were observed in:</a:t>
            </a:r>
          </a:p>
          <a:p>
            <a:pPr marL="338138" lvl="0" indent="-163513">
              <a:buFont typeface="Arial" panose="020B0604020202020204" pitchFamily="34" charset="0"/>
              <a:buChar char="•"/>
            </a:pPr>
            <a:r>
              <a:rPr lang="en-US" sz="1100" kern="1200" dirty="0" smtClean="0">
                <a:solidFill>
                  <a:schemeClr val="tx1"/>
                </a:solidFill>
                <a:effectLst/>
              </a:rPr>
              <a:t>Adolescents ages 16-17 who received 1 or more doses of the </a:t>
            </a:r>
            <a:r>
              <a:rPr lang="en-US" sz="1100" kern="1200" dirty="0" err="1" smtClean="0">
                <a:solidFill>
                  <a:schemeClr val="tx1"/>
                </a:solidFill>
                <a:effectLst/>
              </a:rPr>
              <a:t>Tdap</a:t>
            </a:r>
            <a:r>
              <a:rPr lang="en-US" sz="1100" kern="1200" dirty="0" smtClean="0">
                <a:solidFill>
                  <a:schemeClr val="tx1"/>
                </a:solidFill>
                <a:effectLst/>
              </a:rPr>
              <a:t> vaccine, which improved from 29.4% to 81.4% from 2008 to 2015 (CDC, NCIRD and NCHS, National Immunization Survey - Teen).</a:t>
            </a:r>
          </a:p>
          <a:p>
            <a:pPr marL="338138" lvl="0" indent="-163513">
              <a:buFont typeface="Arial" panose="020B0604020202020204" pitchFamily="34" charset="0"/>
              <a:buChar char="•"/>
            </a:pPr>
            <a:r>
              <a:rPr lang="en-US" sz="1100" kern="1200" dirty="0" smtClean="0">
                <a:solidFill>
                  <a:schemeClr val="tx1"/>
                </a:solidFill>
                <a:effectLst/>
              </a:rPr>
              <a:t>Adolescents ages 13-15 who received 1 or more doses of the </a:t>
            </a:r>
            <a:r>
              <a:rPr lang="en-US" sz="1100" kern="1200" dirty="0" err="1" smtClean="0">
                <a:solidFill>
                  <a:schemeClr val="tx1"/>
                </a:solidFill>
                <a:effectLst/>
              </a:rPr>
              <a:t>Tdap</a:t>
            </a:r>
            <a:r>
              <a:rPr lang="en-US" sz="1100" kern="1200" dirty="0" smtClean="0">
                <a:solidFill>
                  <a:schemeClr val="tx1"/>
                </a:solidFill>
                <a:effectLst/>
              </a:rPr>
              <a:t> vaccine, which improved from 48.5% to 87.6% from 2008 to 2015 (CDC, NCIRD and NCHS, National Immunization Survey - Teen).</a:t>
            </a:r>
          </a:p>
          <a:p>
            <a:pPr marL="171450" indent="-171450">
              <a:buFont typeface="Arial" panose="020B0604020202020204" pitchFamily="34" charset="0"/>
              <a:buChar char="•"/>
            </a:pPr>
            <a:r>
              <a:rPr lang="en-US" sz="1100" kern="1200" dirty="0" smtClean="0">
                <a:solidFill>
                  <a:schemeClr val="tx1"/>
                </a:solidFill>
                <a:effectLst/>
              </a:rPr>
              <a:t>Disparities persist for Hispanics, with the gap between Hispanics and non-Hispanic Whites remaining the same for about 80% of quality measures (Figure 20). The gap is getting smaller over time for about 20% of quality measures, including the following:</a:t>
            </a:r>
          </a:p>
          <a:p>
            <a:pPr marL="338138" lvl="0" indent="-163513">
              <a:buFont typeface="Arial" panose="020B0604020202020204" pitchFamily="34" charset="0"/>
              <a:buChar char="•"/>
            </a:pPr>
            <a:r>
              <a:rPr lang="en-US" sz="1100" kern="1200" dirty="0" smtClean="0">
                <a:solidFill>
                  <a:schemeClr val="tx1"/>
                </a:solidFill>
                <a:effectLst/>
              </a:rPr>
              <a:t>From 2001 to 2015, the gap between Hispanics and non-Hispanic Whites decreased for the rate of potentially avoidable hospital admissions for uncontrolled diabetes. The rate decreased both for Hispanics (from 46.0 per 100,000 to 17.6 per 100,000) and for non-Hispanic Whites (from 17.6 per 100,000 to 8.9 per 100,000). (AHRQ, HCUP, NIS, 2000-2011; SID, 2012-2015; and AHRQ Quality Indicators, version 4.4).</a:t>
            </a:r>
          </a:p>
          <a:p>
            <a:pPr marL="338138" lvl="0" indent="-163513">
              <a:buFont typeface="Arial" panose="020B0604020202020204" pitchFamily="34" charset="0"/>
              <a:buChar char="•"/>
            </a:pPr>
            <a:r>
              <a:rPr lang="en-US" sz="1100" kern="1200" dirty="0" smtClean="0">
                <a:solidFill>
                  <a:schemeClr val="tx1"/>
                </a:solidFill>
                <a:effectLst/>
              </a:rPr>
              <a:t>From 2001 to 2015, the gap between Hispanics and non-Hispanic Whites decreased for the rate of potentially avoidable hospital admissions for short-term complications of diabetes. However, the rate actually increased for both Hispanics (from 51.8 per 100,000 to 64.6 per 100,000) and non-Hispanic Whites (from 42.1 per 100,000 to 75.4 per 100,000) (AHRQ, HCUP, NIS, 2000-2011; SID, 2012-2015; and AHRQ Quality Indicators, version 4.4).</a:t>
            </a:r>
          </a:p>
          <a:p>
            <a:pPr marL="338138" lvl="0" indent="-163513">
              <a:buFont typeface="Arial" panose="020B0604020202020204" pitchFamily="34" charset="0"/>
              <a:buChar char="•"/>
            </a:pPr>
            <a:r>
              <a:rPr lang="en-US" sz="1100" kern="1200" dirty="0" smtClean="0">
                <a:solidFill>
                  <a:schemeClr val="tx1"/>
                </a:solidFill>
                <a:effectLst/>
              </a:rPr>
              <a:t>In 2001, the adjusted incident rates of end stage renal disease (ESRD) due to diabetes per million population for non-Hispanic Whites was 114.5 and for Hispanics was 410.0 per million population. In 2015, the rate for non-Hispanic Whites was 116.8 and for Hispanics, 302.6 per 100,000 (NIH, NIDDK, USRDS).</a:t>
            </a:r>
          </a:p>
          <a:p>
            <a:pPr marL="338138" lvl="0" indent="-163513">
              <a:buFont typeface="Arial" panose="020B0604020202020204" pitchFamily="34" charset="0"/>
              <a:buChar char="•"/>
            </a:pPr>
            <a:r>
              <a:rPr lang="en-US" sz="1100" kern="1200" dirty="0" smtClean="0">
                <a:solidFill>
                  <a:schemeClr val="tx1"/>
                </a:solidFill>
                <a:effectLst/>
              </a:rPr>
              <a:t>In 2001, the rate of potentially avoidable hospital admissions for long-term complications of diabetes per 100,000 population was worse for Hispanic adults (206.6) compared with non-Hispanic White adults (96.7). In 2015, this disparity was smaller. Hispanics had a rate of 165.9 per 100,000 population and non-Hispanic Whites had a rate of 88.8 per 100,000 population (AHRQ, HCUP, NIS, 2000-2011; SID, 2012-2015; and AHRQ Quality Indicators, version 4.4).</a:t>
            </a:r>
          </a:p>
          <a:p>
            <a:pPr marL="171450" indent="-171450">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fld id="{B3EF0EEC-1D1B-4067-A962-C742C5F9CB51}" type="slidenum">
              <a:rPr lang="en-US" smtClean="0"/>
              <a:t>60</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61</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62</a:t>
            </a:fld>
            <a:endParaRPr lang="en-US"/>
          </a:p>
        </p:txBody>
      </p:sp>
    </p:spTree>
    <p:extLst>
      <p:ext uri="{BB962C8B-B14F-4D97-AF65-F5344CB8AC3E}">
        <p14:creationId xmlns:p14="http://schemas.microsoft.com/office/powerpoint/2010/main" val="323764012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63</a:t>
            </a:fld>
            <a:endParaRPr lang="en-US"/>
          </a:p>
        </p:txBody>
      </p:sp>
    </p:spTree>
    <p:extLst>
      <p:ext uri="{BB962C8B-B14F-4D97-AF65-F5344CB8AC3E}">
        <p14:creationId xmlns:p14="http://schemas.microsoft.com/office/powerpoint/2010/main" val="100406967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There were significant disparities for poor and uninsured populations in all priority areas. Figures 26-29 show that overall, while some disparities were getting smaller from 2000 through 2014-2015, disparities persist, especially among people in poor and low-income households and uninsured people.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64</a:t>
            </a:fld>
            <a:endParaRPr lang="en-US"/>
          </a:p>
        </p:txBody>
      </p:sp>
    </p:spTree>
    <p:extLst>
      <p:ext uri="{BB962C8B-B14F-4D97-AF65-F5344CB8AC3E}">
        <p14:creationId xmlns:p14="http://schemas.microsoft.com/office/powerpoint/2010/main" val="5523480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QDR uses the 2006 National Center for Health Statistics (NCHS) classification for analyzing healthcare quality and disparities by geographic location. The NCHS scheme includes six urbanization categories, including:</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Four metropolitan county designations:</a:t>
            </a:r>
          </a:p>
          <a:p>
            <a:pPr marL="576263" lvl="0" indent="-238125">
              <a:buFont typeface="Arial" panose="020B0604020202020204" pitchFamily="34" charset="0"/>
              <a:buChar char="•"/>
            </a:pPr>
            <a:r>
              <a:rPr lang="en-US" sz="1200" kern="1200" dirty="0" smtClean="0">
                <a:solidFill>
                  <a:schemeClr val="tx1"/>
                </a:solidFill>
                <a:effectLst/>
                <a:latin typeface="+mn-lt"/>
                <a:ea typeface="+mn-ea"/>
                <a:cs typeface="+mn-cs"/>
              </a:rPr>
              <a:t>Large Central Metropolitan: Large central metropolitan counties in a metropolitan statistical area (MSA) of 1 million or more population:</a:t>
            </a:r>
          </a:p>
          <a:p>
            <a:pPr marL="801688" lvl="0" indent="-225425">
              <a:buFont typeface="Arial" panose="020B0604020202020204" pitchFamily="34" charset="0"/>
              <a:buChar char="•"/>
            </a:pPr>
            <a:r>
              <a:rPr lang="en-US" sz="1200" kern="1200" dirty="0" smtClean="0">
                <a:solidFill>
                  <a:schemeClr val="tx1"/>
                </a:solidFill>
                <a:effectLst/>
                <a:latin typeface="+mn-lt"/>
                <a:ea typeface="+mn-ea"/>
                <a:cs typeface="+mn-cs"/>
              </a:rPr>
              <a:t>That contain the entire population of the largest principal city of the MSA, or</a:t>
            </a:r>
          </a:p>
          <a:p>
            <a:pPr marL="801688" lvl="0" indent="-225425">
              <a:buFont typeface="Arial" panose="020B0604020202020204" pitchFamily="34" charset="0"/>
              <a:buChar char="•"/>
            </a:pPr>
            <a:r>
              <a:rPr lang="en-US" sz="1200" kern="1200" dirty="0" smtClean="0">
                <a:solidFill>
                  <a:schemeClr val="tx1"/>
                </a:solidFill>
                <a:effectLst/>
                <a:latin typeface="+mn-lt"/>
                <a:ea typeface="+mn-ea"/>
                <a:cs typeface="+mn-cs"/>
              </a:rPr>
              <a:t>Whose entire population resides in the largest principal city of the MSA, or</a:t>
            </a:r>
          </a:p>
          <a:p>
            <a:pPr marL="801688" lvl="0" indent="-225425">
              <a:buFont typeface="Arial" panose="020B0604020202020204" pitchFamily="34" charset="0"/>
              <a:buChar char="•"/>
            </a:pPr>
            <a:r>
              <a:rPr lang="en-US" sz="1200" kern="1200" dirty="0" smtClean="0">
                <a:solidFill>
                  <a:schemeClr val="tx1"/>
                </a:solidFill>
                <a:effectLst/>
                <a:latin typeface="+mn-lt"/>
                <a:ea typeface="+mn-ea"/>
                <a:cs typeface="+mn-cs"/>
              </a:rPr>
              <a:t>That contain at least 250,000 of the population of any principal city in the MSA.</a:t>
            </a:r>
          </a:p>
          <a:p>
            <a:pPr marL="576263" lvl="0" indent="-238125">
              <a:buFont typeface="Arial" panose="020B0604020202020204" pitchFamily="34" charset="0"/>
              <a:buChar char="•"/>
            </a:pPr>
            <a:r>
              <a:rPr lang="en-US" sz="1200" kern="1200" dirty="0" smtClean="0">
                <a:solidFill>
                  <a:schemeClr val="tx1"/>
                </a:solidFill>
                <a:effectLst/>
                <a:latin typeface="+mn-lt"/>
                <a:ea typeface="+mn-ea"/>
                <a:cs typeface="+mn-cs"/>
              </a:rPr>
              <a:t>Large Fringe Metropolitan: Counties in an MSA of 1 million or more population that do not qualify as large central.</a:t>
            </a:r>
          </a:p>
          <a:p>
            <a:pPr marL="576263" lvl="0" indent="-238125">
              <a:buFont typeface="Arial" panose="020B0604020202020204" pitchFamily="34" charset="0"/>
              <a:buChar char="•"/>
            </a:pPr>
            <a:r>
              <a:rPr lang="en-US" sz="1200" kern="1200" dirty="0" smtClean="0">
                <a:solidFill>
                  <a:schemeClr val="tx1"/>
                </a:solidFill>
                <a:effectLst/>
                <a:latin typeface="+mn-lt"/>
                <a:ea typeface="+mn-ea"/>
                <a:cs typeface="+mn-cs"/>
              </a:rPr>
              <a:t>Medium Metropolitan: Counties in an MSA of 250,000 to 999,999 population.</a:t>
            </a:r>
          </a:p>
          <a:p>
            <a:pPr marL="576263" lvl="0" indent="-238125">
              <a:buFont typeface="Arial" panose="020B0604020202020204" pitchFamily="34" charset="0"/>
              <a:buChar char="•"/>
            </a:pPr>
            <a:r>
              <a:rPr lang="en-US" sz="1200" kern="1200" dirty="0" smtClean="0">
                <a:solidFill>
                  <a:schemeClr val="tx1"/>
                </a:solidFill>
                <a:effectLst/>
                <a:latin typeface="+mn-lt"/>
                <a:ea typeface="+mn-ea"/>
                <a:cs typeface="+mn-cs"/>
              </a:rPr>
              <a:t>Small Metropolitan: Counties in an MSA of 50,000 to 249,999 population.</a:t>
            </a:r>
          </a:p>
          <a:p>
            <a:pPr marL="338138" lvl="0" indent="-163513">
              <a:buFont typeface="Arial" panose="020B0604020202020204" pitchFamily="34" charset="0"/>
              <a:buChar char="•"/>
            </a:pPr>
            <a:r>
              <a:rPr lang="en-US" sz="1200" kern="1200" dirty="0" smtClean="0">
                <a:solidFill>
                  <a:schemeClr val="tx1"/>
                </a:solidFill>
                <a:effectLst/>
                <a:latin typeface="+mn-lt"/>
                <a:ea typeface="+mn-ea"/>
                <a:cs typeface="+mn-cs"/>
              </a:rPr>
              <a:t>Two nonmetropolitan county designations:</a:t>
            </a:r>
          </a:p>
          <a:p>
            <a:pPr marL="576263" lvl="0" indent="-238125">
              <a:buFont typeface="Arial" panose="020B0604020202020204" pitchFamily="34" charset="0"/>
              <a:buChar char="•"/>
            </a:pPr>
            <a:r>
              <a:rPr lang="en-US" sz="1200" kern="1200" dirty="0" err="1" smtClean="0">
                <a:solidFill>
                  <a:schemeClr val="tx1"/>
                </a:solidFill>
                <a:effectLst/>
                <a:latin typeface="+mn-lt"/>
                <a:ea typeface="+mn-ea"/>
                <a:cs typeface="+mn-cs"/>
              </a:rPr>
              <a:t>Micropolitan</a:t>
            </a:r>
            <a:r>
              <a:rPr lang="en-US" sz="1200" kern="1200" dirty="0" smtClean="0">
                <a:solidFill>
                  <a:schemeClr val="tx1"/>
                </a:solidFill>
                <a:effectLst/>
                <a:latin typeface="+mn-lt"/>
                <a:ea typeface="+mn-ea"/>
                <a:cs typeface="+mn-cs"/>
              </a:rPr>
              <a:t>: Counties in a </a:t>
            </a:r>
            <a:r>
              <a:rPr lang="en-US" sz="1200" kern="1200" dirty="0" err="1" smtClean="0">
                <a:solidFill>
                  <a:schemeClr val="tx1"/>
                </a:solidFill>
                <a:effectLst/>
                <a:latin typeface="+mn-lt"/>
                <a:ea typeface="+mn-ea"/>
                <a:cs typeface="+mn-cs"/>
              </a:rPr>
              <a:t>micropolitan</a:t>
            </a:r>
            <a:r>
              <a:rPr lang="en-US" sz="1200" kern="1200" dirty="0" smtClean="0">
                <a:solidFill>
                  <a:schemeClr val="tx1"/>
                </a:solidFill>
                <a:effectLst/>
                <a:latin typeface="+mn-lt"/>
                <a:ea typeface="+mn-ea"/>
                <a:cs typeface="+mn-cs"/>
              </a:rPr>
              <a:t> statistical area.</a:t>
            </a:r>
          </a:p>
          <a:p>
            <a:pPr marL="576263" lvl="0" indent="-238125">
              <a:buFont typeface="Arial" panose="020B0604020202020204" pitchFamily="34" charset="0"/>
              <a:buChar char="•"/>
            </a:pPr>
            <a:r>
              <a:rPr lang="en-US" sz="1200" kern="1200" dirty="0" smtClean="0">
                <a:solidFill>
                  <a:schemeClr val="tx1"/>
                </a:solidFill>
                <a:effectLst/>
                <a:latin typeface="+mn-lt"/>
                <a:ea typeface="+mn-ea"/>
                <a:cs typeface="+mn-cs"/>
              </a:rPr>
              <a:t>Noncore: Counties not in a </a:t>
            </a:r>
            <a:r>
              <a:rPr lang="en-US" sz="1200" kern="1200" dirty="0" err="1" smtClean="0">
                <a:solidFill>
                  <a:schemeClr val="tx1"/>
                </a:solidFill>
                <a:effectLst/>
                <a:latin typeface="+mn-lt"/>
                <a:ea typeface="+mn-ea"/>
                <a:cs typeface="+mn-cs"/>
              </a:rPr>
              <a:t>micropolitan</a:t>
            </a:r>
            <a:r>
              <a:rPr lang="en-US" sz="1200" kern="1200" dirty="0" smtClean="0">
                <a:solidFill>
                  <a:schemeClr val="tx1"/>
                </a:solidFill>
                <a:effectLst/>
                <a:latin typeface="+mn-lt"/>
                <a:ea typeface="+mn-ea"/>
                <a:cs typeface="+mn-cs"/>
              </a:rPr>
              <a:t> statistical area.</a:t>
            </a:r>
          </a:p>
        </p:txBody>
      </p:sp>
      <p:sp>
        <p:nvSpPr>
          <p:cNvPr id="4" name="Slide Number Placeholder 3"/>
          <p:cNvSpPr>
            <a:spLocks noGrp="1"/>
          </p:cNvSpPr>
          <p:nvPr>
            <p:ph type="sldNum" sz="quarter" idx="10"/>
          </p:nvPr>
        </p:nvSpPr>
        <p:spPr/>
        <p:txBody>
          <a:bodyPr/>
          <a:lstStyle/>
          <a:p>
            <a:fld id="{B3EF0EEC-1D1B-4067-A962-C742C5F9CB51}" type="slidenum">
              <a:rPr lang="en-US" smtClean="0"/>
              <a:t>65</a:t>
            </a:fld>
            <a:endParaRPr lang="en-US"/>
          </a:p>
        </p:txBody>
      </p:sp>
    </p:spTree>
    <p:extLst>
      <p:ext uri="{BB962C8B-B14F-4D97-AF65-F5344CB8AC3E}">
        <p14:creationId xmlns:p14="http://schemas.microsoft.com/office/powerpoint/2010/main" val="12868499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Areas categorized as medium metropolitan areas include Scott County, Kentucky; York County, Maine; and Douglas County, Nebraska. Performance for most quality measures was not significantly different from that in large fringe metropolitan areas.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all three measures: AHRQ, HCUP, NIS, 2000-2011; SID, 2012-2015 NIS; and AHRQ Quality Indicators, version 4.4).</a:t>
            </a:r>
          </a:p>
        </p:txBody>
      </p:sp>
      <p:sp>
        <p:nvSpPr>
          <p:cNvPr id="4" name="Slide Number Placeholder 3"/>
          <p:cNvSpPr>
            <a:spLocks noGrp="1"/>
          </p:cNvSpPr>
          <p:nvPr>
            <p:ph type="sldNum" sz="quarter" idx="10"/>
          </p:nvPr>
        </p:nvSpPr>
        <p:spPr/>
        <p:txBody>
          <a:bodyPr/>
          <a:lstStyle/>
          <a:p>
            <a:fld id="{B3EF0EEC-1D1B-4067-A962-C742C5F9CB51}" type="slidenum">
              <a:rPr lang="en-US" smtClean="0"/>
              <a:t>66</a:t>
            </a:fld>
            <a:endParaRPr lang="en-US"/>
          </a:p>
        </p:txBody>
      </p:sp>
    </p:spTree>
    <p:extLst>
      <p:ext uri="{BB962C8B-B14F-4D97-AF65-F5344CB8AC3E}">
        <p14:creationId xmlns:p14="http://schemas.microsoft.com/office/powerpoint/2010/main" val="360412352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first measure: AHRQ, HCUP.</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Source for second</a:t>
            </a:r>
            <a:r>
              <a:rPr lang="en-US" sz="1200" kern="1200" baseline="0" dirty="0" smtClean="0">
                <a:solidFill>
                  <a:schemeClr val="tx1"/>
                </a:solidFill>
                <a:effectLst/>
                <a:latin typeface="+mn-lt"/>
                <a:ea typeface="+mn-ea"/>
                <a:cs typeface="+mn-cs"/>
              </a:rPr>
              <a:t> measure: </a:t>
            </a:r>
            <a:r>
              <a:rPr lang="en-US" sz="1200" kern="1200" dirty="0" smtClean="0">
                <a:solidFill>
                  <a:schemeClr val="tx1"/>
                </a:solidFill>
                <a:effectLst/>
                <a:latin typeface="+mn-lt"/>
                <a:ea typeface="+mn-ea"/>
                <a:cs typeface="+mn-cs"/>
              </a:rPr>
              <a:t>AHRQ, MEPS.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67</a:t>
            </a:fld>
            <a:endParaRPr lang="en-US"/>
          </a:p>
        </p:txBody>
      </p:sp>
    </p:spTree>
    <p:extLst>
      <p:ext uri="{BB962C8B-B14F-4D97-AF65-F5344CB8AC3E}">
        <p14:creationId xmlns:p14="http://schemas.microsoft.com/office/powerpoint/2010/main" val="151588640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Areas categorized as medium metropolitan areas include Scott County, Kentucky; York County, Maine; and Douglas County, Nebraska. Performance for most quality measures was not significantly different from that in large fringe metropolitan areas.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all three measures: </a:t>
            </a:r>
            <a:r>
              <a:rPr lang="en-US" dirty="0" smtClean="0"/>
              <a:t>AHRQ, HCUP, NIS, 2000-2011; SID, 2012-2015 NIS; and AHRQ Quality Indicators, version 4.4.</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68</a:t>
            </a:fld>
            <a:endParaRPr lang="en-US"/>
          </a:p>
        </p:txBody>
      </p:sp>
    </p:spTree>
    <p:extLst>
      <p:ext uri="{BB962C8B-B14F-4D97-AF65-F5344CB8AC3E}">
        <p14:creationId xmlns:p14="http://schemas.microsoft.com/office/powerpoint/2010/main" val="360412352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smtClean="0">
              <a:solidFill>
                <a:schemeClr val="tx1"/>
              </a:solidFill>
              <a:effectLst/>
              <a:latin typeface="+mn-lt"/>
              <a:ea typeface="+mn-ea"/>
              <a:cs typeface="+mn-cs"/>
            </a:endParaRP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AHRQ, MEPS.</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measure: </a:t>
            </a:r>
            <a:r>
              <a:rPr lang="en-US" dirty="0" smtClean="0"/>
              <a:t>AHRQ, HCUP, SID, and AHRQ Quality Indicators, version 4.4.</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Source for third measure: CDC, NCHS, NHIS.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69</a:t>
            </a:fld>
            <a:endParaRPr lang="en-US"/>
          </a:p>
        </p:txBody>
      </p:sp>
    </p:spTree>
    <p:extLst>
      <p:ext uri="{BB962C8B-B14F-4D97-AF65-F5344CB8AC3E}">
        <p14:creationId xmlns:p14="http://schemas.microsoft.com/office/powerpoint/2010/main" val="4099752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In 2013, there were 923 million physician office visits, including visits to physicians in health </a:t>
            </a:r>
            <a:r>
              <a:rPr lang="en-US" dirty="0" smtClean="0"/>
              <a:t>centers.</a:t>
            </a:r>
            <a:endParaRPr lang="en-US" dirty="0"/>
          </a:p>
          <a:p>
            <a:pPr marL="171450" lvl="0" indent="-171450">
              <a:buFont typeface="Arial" panose="020B0604020202020204" pitchFamily="34" charset="0"/>
              <a:buChar char="•"/>
            </a:pPr>
            <a:r>
              <a:rPr lang="en-US" dirty="0"/>
              <a:t>In 2014, there were 803 million hospital outpatient visits.</a:t>
            </a:r>
          </a:p>
          <a:p>
            <a:pPr marL="171450" lvl="0" indent="-171450">
              <a:buFont typeface="Arial" panose="020B0604020202020204" pitchFamily="34" charset="0"/>
              <a:buChar char="•"/>
            </a:pPr>
            <a:r>
              <a:rPr lang="en-US" dirty="0"/>
              <a:t>In 2014, patients spent 500 million days in nursing homes and 213 million days in hospitals.</a:t>
            </a:r>
          </a:p>
          <a:p>
            <a:pPr marL="171450" lvl="0" indent="-171450">
              <a:buFont typeface="Arial" panose="020B0604020202020204" pitchFamily="34" charset="0"/>
              <a:buChar char="•"/>
            </a:pPr>
            <a:r>
              <a:rPr lang="en-US" dirty="0"/>
              <a:t>In 2015, patients spent 120 million days in hospice.</a:t>
            </a:r>
          </a:p>
          <a:p>
            <a:pPr marL="171450" lvl="0" indent="-171450">
              <a:buFont typeface="Arial" panose="020B0604020202020204" pitchFamily="34" charset="0"/>
              <a:buChar char="•"/>
            </a:pPr>
            <a:r>
              <a:rPr lang="en-US" dirty="0"/>
              <a:t>In 2015, there were 117 million home health visits.</a:t>
            </a:r>
          </a:p>
        </p:txBody>
      </p:sp>
      <p:sp>
        <p:nvSpPr>
          <p:cNvPr id="4" name="Slide Number Placeholder 3"/>
          <p:cNvSpPr>
            <a:spLocks noGrp="1"/>
          </p:cNvSpPr>
          <p:nvPr>
            <p:ph type="sldNum" sz="quarter" idx="10"/>
          </p:nvPr>
        </p:nvSpPr>
        <p:spPr/>
        <p:txBody>
          <a:bodyPr/>
          <a:lstStyle/>
          <a:p>
            <a:fld id="{B3EF0EEC-1D1B-4067-A962-C742C5F9CB51}" type="slidenum">
              <a:rPr lang="en-US" smtClean="0"/>
              <a:t>7</a:t>
            </a:fld>
            <a:endParaRPr lang="en-US"/>
          </a:p>
        </p:txBody>
      </p:sp>
    </p:spTree>
    <p:extLst>
      <p:ext uri="{BB962C8B-B14F-4D97-AF65-F5344CB8AC3E}">
        <p14:creationId xmlns:p14="http://schemas.microsoft.com/office/powerpoint/2010/main" val="4987304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Areas categorized as small metropolitan areas include Allen County, Ohio; Wayne County, North Carolina; and Carson City County, Nevada.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a:t>
            </a:r>
            <a:r>
              <a:rPr lang="en-US" dirty="0" smtClean="0"/>
              <a:t>National Cancer Database (NCDB)</a:t>
            </a:r>
            <a:r>
              <a:rPr lang="en-US" sz="1200" kern="1200" dirty="0" smtClean="0">
                <a:solidFill>
                  <a:schemeClr val="tx1"/>
                </a:solidFill>
                <a:effectLst/>
                <a:latin typeface="+mn-lt"/>
                <a:ea typeface="+mn-ea"/>
                <a:cs typeface="+mn-cs"/>
              </a:rPr>
              <a:t>.</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and third measures: </a:t>
            </a:r>
            <a:r>
              <a:rPr lang="en-US" dirty="0" smtClean="0"/>
              <a:t>AHRQ, HCUP, NIS, 2000-2011; SID, 2012-2015; and AHRQ Quality Indicators version 4.4.</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70</a:t>
            </a:fld>
            <a:endParaRPr lang="en-US"/>
          </a:p>
        </p:txBody>
      </p:sp>
    </p:spTree>
    <p:extLst>
      <p:ext uri="{BB962C8B-B14F-4D97-AF65-F5344CB8AC3E}">
        <p14:creationId xmlns:p14="http://schemas.microsoft.com/office/powerpoint/2010/main" val="409933147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AHRQ, HCUP.</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measure:</a:t>
            </a:r>
            <a:r>
              <a:rPr lang="en-US" sz="1200" kern="1200" baseline="0" dirty="0" smtClean="0">
                <a:solidFill>
                  <a:schemeClr val="tx1"/>
                </a:solidFill>
                <a:effectLst/>
                <a:latin typeface="+mn-lt"/>
                <a:ea typeface="+mn-ea"/>
                <a:cs typeface="+mn-cs"/>
              </a:rPr>
              <a:t> </a:t>
            </a:r>
            <a:r>
              <a:rPr lang="en-US" dirty="0" smtClean="0"/>
              <a:t>CDC, NVSS-Linked Birth and Infant Death Data. </a:t>
            </a:r>
            <a:endParaRPr lang="en-US" sz="1200" kern="1200" dirty="0" smtClean="0">
              <a:solidFill>
                <a:schemeClr val="tx1"/>
              </a:solidFill>
              <a:effectLst/>
              <a:latin typeface="+mn-lt"/>
              <a:ea typeface="+mn-ea"/>
              <a:cs typeface="+mn-cs"/>
            </a:endParaRP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third measure: CDC, NHIS</a:t>
            </a:r>
            <a:r>
              <a:rPr lang="en-US" dirty="0" smtClean="0"/>
              <a:t>.</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71</a:t>
            </a:fld>
            <a:endParaRPr lang="en-US"/>
          </a:p>
        </p:txBody>
      </p:sp>
    </p:spTree>
    <p:extLst>
      <p:ext uri="{BB962C8B-B14F-4D97-AF65-F5344CB8AC3E}">
        <p14:creationId xmlns:p14="http://schemas.microsoft.com/office/powerpoint/2010/main" val="154607678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Areas categorized as </a:t>
            </a:r>
            <a:r>
              <a:rPr lang="en-US" sz="1200" kern="1200" dirty="0" err="1" smtClean="0">
                <a:solidFill>
                  <a:schemeClr val="tx1"/>
                </a:solidFill>
                <a:effectLst/>
                <a:latin typeface="+mn-lt"/>
                <a:ea typeface="+mn-ea"/>
                <a:cs typeface="+mn-cs"/>
              </a:rPr>
              <a:t>micropolitan</a:t>
            </a:r>
            <a:r>
              <a:rPr lang="en-US" sz="1200" kern="1200" dirty="0" smtClean="0">
                <a:solidFill>
                  <a:schemeClr val="tx1"/>
                </a:solidFill>
                <a:effectLst/>
                <a:latin typeface="+mn-lt"/>
                <a:ea typeface="+mn-ea"/>
                <a:cs typeface="+mn-cs"/>
              </a:rPr>
              <a:t> areas include Love County, Oklahoma; Cherokee County, South Carolina; and Harrison County, West Virginia. </a:t>
            </a:r>
            <a:r>
              <a:rPr lang="en-US" dirty="0" smtClean="0"/>
              <a:t>Performance for most quality measures was not significantly different from that in large fringe metropolitan areas.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NCDB.</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and third measures:</a:t>
            </a:r>
            <a:r>
              <a:rPr lang="en-US" sz="1200" kern="1200" baseline="0" dirty="0" smtClean="0">
                <a:solidFill>
                  <a:schemeClr val="tx1"/>
                </a:solidFill>
                <a:effectLst/>
                <a:latin typeface="+mn-lt"/>
                <a:ea typeface="+mn-ea"/>
                <a:cs typeface="+mn-cs"/>
              </a:rPr>
              <a:t> </a:t>
            </a:r>
            <a:r>
              <a:rPr lang="en-US" dirty="0" smtClean="0"/>
              <a:t>AHRQ, HCUP, NIS, 2000-2011; SID, 2012-2015; and AHRQ Quality Indicators version 4.4. </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72</a:t>
            </a:fld>
            <a:endParaRPr lang="en-US"/>
          </a:p>
        </p:txBody>
      </p:sp>
    </p:spTree>
    <p:extLst>
      <p:ext uri="{BB962C8B-B14F-4D97-AF65-F5344CB8AC3E}">
        <p14:creationId xmlns:p14="http://schemas.microsoft.com/office/powerpoint/2010/main" val="406274945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AHRQ, HCUP, NEDS.</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measure: </a:t>
            </a:r>
            <a:r>
              <a:rPr lang="en-US" dirty="0" smtClean="0"/>
              <a:t>AHRQ, HCUP, SID; and AHRQ Quality Indicators version 4.4.</a:t>
            </a:r>
            <a:endParaRPr lang="en-US" sz="1200" kern="1200" dirty="0" smtClean="0">
              <a:solidFill>
                <a:schemeClr val="tx1"/>
              </a:solidFill>
              <a:effectLst/>
              <a:latin typeface="+mn-lt"/>
              <a:ea typeface="+mn-ea"/>
              <a:cs typeface="+mn-cs"/>
            </a:endParaRP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third measure:</a:t>
            </a:r>
            <a:r>
              <a:rPr lang="en-US" sz="1200" kern="1200" baseline="0" dirty="0" smtClean="0">
                <a:solidFill>
                  <a:schemeClr val="tx1"/>
                </a:solidFill>
                <a:effectLst/>
                <a:latin typeface="+mn-lt"/>
                <a:ea typeface="+mn-ea"/>
                <a:cs typeface="+mn-cs"/>
              </a:rPr>
              <a:t> CDC, NCHS, NHIS</a:t>
            </a:r>
            <a:r>
              <a:rPr lang="en-US" dirty="0" smtClean="0"/>
              <a:t>. </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73</a:t>
            </a:fld>
            <a:endParaRPr lang="en-US"/>
          </a:p>
        </p:txBody>
      </p:sp>
    </p:spTree>
    <p:extLst>
      <p:ext uri="{BB962C8B-B14F-4D97-AF65-F5344CB8AC3E}">
        <p14:creationId xmlns:p14="http://schemas.microsoft.com/office/powerpoint/2010/main" val="114166838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Areas categorized as noncore areas include Wallowa, Oregon; Bedford, Pennsylvania; and Crane, Texas. Performance for most quality measures was not significantly different from that in large fringe metropolitan areas. </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NCDB.</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and third measures: </a:t>
            </a:r>
            <a:r>
              <a:rPr lang="en-US" dirty="0" smtClean="0"/>
              <a:t>AHRQ, HCUP, NIS, 2000-2011, SID, 2012-2015; and AHRQ Quality Indicators version 4.4.</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74</a:t>
            </a:fld>
            <a:endParaRPr lang="en-US"/>
          </a:p>
        </p:txBody>
      </p:sp>
    </p:spTree>
    <p:extLst>
      <p:ext uri="{BB962C8B-B14F-4D97-AF65-F5344CB8AC3E}">
        <p14:creationId xmlns:p14="http://schemas.microsoft.com/office/powerpoint/2010/main" val="334431152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first measure: AHRQ, HCUP.</a:t>
            </a: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second measure: </a:t>
            </a:r>
            <a:r>
              <a:rPr lang="en-US" dirty="0" smtClean="0"/>
              <a:t>CDC, NVSS - Linked Birth and Infant Death Data.</a:t>
            </a:r>
            <a:endParaRPr lang="en-US" sz="1200" kern="1200" dirty="0" smtClean="0">
              <a:solidFill>
                <a:schemeClr val="tx1"/>
              </a:solidFill>
              <a:effectLst/>
              <a:latin typeface="+mn-lt"/>
              <a:ea typeface="+mn-ea"/>
              <a:cs typeface="+mn-cs"/>
            </a:endParaRPr>
          </a:p>
          <a:p>
            <a:pPr marL="171450" marR="0" lvl="0" indent="-171450" algn="l" defTabSz="9142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Source for third measure: </a:t>
            </a:r>
            <a:r>
              <a:rPr lang="en-US" dirty="0" smtClean="0"/>
              <a:t>AHRQ, MEPS.</a:t>
            </a:r>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75</a:t>
            </a:fld>
            <a:endParaRPr lang="en-US"/>
          </a:p>
        </p:txBody>
      </p:sp>
    </p:spTree>
    <p:extLst>
      <p:ext uri="{BB962C8B-B14F-4D97-AF65-F5344CB8AC3E}">
        <p14:creationId xmlns:p14="http://schemas.microsoft.com/office/powerpoint/2010/main" val="279509565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648200"/>
            <a:ext cx="7315200" cy="5410199"/>
          </a:xfrm>
        </p:spPr>
        <p:txBody>
          <a:bodyPr/>
          <a:lstStyle/>
          <a:p>
            <a:pPr marL="171450" indent="-171450">
              <a:buFont typeface="Arial" panose="020B0604020202020204" pitchFamily="34" charset="0"/>
              <a:buChar char="•"/>
            </a:pP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76</a:t>
            </a:fld>
            <a:endParaRPr lang="en-US"/>
          </a:p>
        </p:txBody>
      </p:sp>
    </p:spTree>
    <p:extLst>
      <p:ext uri="{BB962C8B-B14F-4D97-AF65-F5344CB8AC3E}">
        <p14:creationId xmlns:p14="http://schemas.microsoft.com/office/powerpoint/2010/main" val="278303464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778375"/>
            <a:ext cx="7315200" cy="5203825"/>
          </a:xfrm>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Opioid</a:t>
            </a:r>
            <a:r>
              <a:rPr lang="en-US" sz="1200" b="1" kern="1200" baseline="0" dirty="0" smtClean="0">
                <a:solidFill>
                  <a:schemeClr val="tx1"/>
                </a:solidFill>
                <a:effectLst/>
                <a:latin typeface="+mn-lt"/>
                <a:ea typeface="+mn-ea"/>
                <a:cs typeface="+mn-cs"/>
              </a:rPr>
              <a:t> Misuse.</a:t>
            </a:r>
            <a:r>
              <a:rPr lang="en-US" sz="1200" kern="1200" dirty="0" smtClean="0">
                <a:solidFill>
                  <a:schemeClr val="tx1"/>
                </a:solidFill>
                <a:effectLst/>
                <a:latin typeface="+mn-lt"/>
                <a:ea typeface="+mn-ea"/>
                <a:cs typeface="+mn-cs"/>
              </a:rPr>
              <a:t> In 2016, nearly 116 people died </a:t>
            </a:r>
            <a:r>
              <a:rPr lang="en-US" sz="1200" kern="1200" dirty="0" smtClean="0">
                <a:solidFill>
                  <a:schemeClr val="tx1"/>
                </a:solidFill>
                <a:effectLst/>
                <a:latin typeface="+mn-lt"/>
                <a:ea typeface="+mn-ea"/>
                <a:cs typeface="+mn-cs"/>
              </a:rPr>
              <a:t>everyday </a:t>
            </a:r>
            <a:r>
              <a:rPr lang="en-US" sz="1200" kern="1200" dirty="0" smtClean="0">
                <a:solidFill>
                  <a:schemeClr val="tx1"/>
                </a:solidFill>
                <a:effectLst/>
                <a:latin typeface="+mn-lt"/>
                <a:ea typeface="+mn-ea"/>
                <a:cs typeface="+mn-cs"/>
              </a:rPr>
              <a:t>from opioid-related drug overdose (HHS, 2018) and 11.5 million people age 12 and over misused prescription pain relievers in the past year (SAMHSA, 2016). Drug overdose deaths in the United States continue to increase. </a:t>
            </a:r>
            <a:endParaRPr lang="en-US" sz="1200" b="1"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Patient </a:t>
            </a:r>
            <a:r>
              <a:rPr lang="en-US" sz="1200" b="1" kern="1200" dirty="0" smtClean="0">
                <a:solidFill>
                  <a:schemeClr val="tx1"/>
                </a:solidFill>
                <a:effectLst/>
                <a:latin typeface="+mn-lt"/>
                <a:ea typeface="+mn-ea"/>
                <a:cs typeface="+mn-cs"/>
              </a:rPr>
              <a:t>Safety</a:t>
            </a:r>
            <a:r>
              <a:rPr lang="en-US" b="1" dirty="0" smtClean="0"/>
              <a:t>.</a:t>
            </a:r>
            <a:r>
              <a:rPr lang="en-US" dirty="0" smtClean="0"/>
              <a:t> </a:t>
            </a:r>
            <a:r>
              <a:rPr lang="en-US" dirty="0"/>
              <a:t>The </a:t>
            </a:r>
            <a:r>
              <a:rPr lang="en-US" i="1" u="sng" dirty="0">
                <a:hlinkClick r:id="rId3"/>
              </a:rPr>
              <a:t>AHRQ National Scorecard on Hospital-Acquired Conditions </a:t>
            </a:r>
            <a:r>
              <a:rPr lang="en-US" sz="1200" kern="1200" dirty="0" smtClean="0">
                <a:solidFill>
                  <a:schemeClr val="tx1"/>
                </a:solidFill>
                <a:effectLst/>
                <a:latin typeface="+mn-lt"/>
                <a:ea typeface="+mn-ea"/>
                <a:cs typeface="+mn-cs"/>
              </a:rPr>
              <a:t>estimates that 350,000 hospital-acquired conditions were avoided, and the rate was reduced by 8% from 2014. </a:t>
            </a:r>
            <a:r>
              <a:rPr lang="en-US" dirty="0" smtClean="0"/>
              <a:t>Federal </a:t>
            </a:r>
            <a:r>
              <a:rPr lang="en-US" dirty="0"/>
              <a:t>experts note that the gains in safety among hospital patients echoed earlier successes, including 2.1 million hospital-acquired conditions avoided between 2010 and 2014.</a:t>
            </a:r>
          </a:p>
          <a:p>
            <a:pPr marL="171450" indent="-171450">
              <a:buFont typeface="Arial" panose="020B0604020202020204" pitchFamily="34" charset="0"/>
              <a:buChar char="•"/>
            </a:pPr>
            <a:r>
              <a:rPr lang="en-US" dirty="0"/>
              <a:t>Future improvements in patient safety are expected as ambulatory settings focus on improving patient safety. </a:t>
            </a:r>
            <a:r>
              <a:rPr lang="en-US" dirty="0" smtClean="0"/>
              <a:t>The </a:t>
            </a:r>
            <a:r>
              <a:rPr lang="en-US" u="sng" dirty="0">
                <a:hlinkClick r:id="rId4"/>
              </a:rPr>
              <a:t>Community-Acquired Pneumonia Clinical Decision Support Implementation Toolkit</a:t>
            </a:r>
            <a:r>
              <a:rPr lang="en-US" dirty="0"/>
              <a:t> helps clinicians in emergency departments, primary care, and other ambulatory settings implement and adopt a clinical decision support alert for identifying and managing patients with community-acquired </a:t>
            </a:r>
            <a:r>
              <a:rPr lang="en-US" dirty="0" smtClean="0"/>
              <a:t>pneumonia.</a:t>
            </a:r>
          </a:p>
          <a:p>
            <a:pPr marL="171450" indent="-171450">
              <a:buFont typeface="Arial" panose="020B0604020202020204" pitchFamily="34" charset="0"/>
              <a:buChar char="•"/>
            </a:pPr>
            <a:r>
              <a:rPr lang="en-US" dirty="0" smtClean="0"/>
              <a:t>Clinical </a:t>
            </a:r>
            <a:r>
              <a:rPr lang="en-US" dirty="0"/>
              <a:t>staff working in ambulatory care settings have a new resource to improve the quality and safety of care transitions, especially for patients with chronic conditions. </a:t>
            </a:r>
            <a:r>
              <a:rPr lang="en-US" u="sng" dirty="0">
                <a:hlinkClick r:id="rId5"/>
              </a:rPr>
              <a:t>AHRQ’s Safe Transitions Toolkit</a:t>
            </a:r>
            <a:r>
              <a:rPr lang="en-US" dirty="0"/>
              <a:t> provides practical and evidence-based tools to help clinical staff work more effectively with patients for new and </a:t>
            </a:r>
            <a:r>
              <a:rPr lang="en-US" dirty="0" err="1"/>
              <a:t>followup</a:t>
            </a:r>
            <a:r>
              <a:rPr lang="en-US" dirty="0"/>
              <a:t> </a:t>
            </a:r>
            <a:r>
              <a:rPr lang="en-US" dirty="0" smtClean="0"/>
              <a:t>appointments.</a:t>
            </a:r>
          </a:p>
          <a:p>
            <a:pPr marL="171450" indent="-171450">
              <a:buFont typeface="Arial" panose="020B0604020202020204" pitchFamily="34" charset="0"/>
              <a:buChar char="•"/>
            </a:pPr>
            <a:r>
              <a:rPr lang="en-US" dirty="0" smtClean="0"/>
              <a:t>AHRQ </a:t>
            </a:r>
            <a:r>
              <a:rPr lang="en-US" dirty="0"/>
              <a:t>has also released a new resource, the </a:t>
            </a:r>
            <a:r>
              <a:rPr lang="en-US" u="sng" dirty="0">
                <a:hlinkClick r:id="rId6"/>
              </a:rPr>
              <a:t>Toolkit To Promote Safe Surgery</a:t>
            </a:r>
            <a:r>
              <a:rPr lang="en-US" dirty="0"/>
              <a:t>, which helps hospitals make care safer for their patients who undergo surgery. </a:t>
            </a:r>
            <a:r>
              <a:rPr lang="en-US" dirty="0" smtClean="0"/>
              <a:t>The </a:t>
            </a:r>
            <a:r>
              <a:rPr lang="en-US" dirty="0"/>
              <a:t>latest tool developed by AHRQ to address adverse drug events is the </a:t>
            </a:r>
            <a:r>
              <a:rPr lang="en-US" u="sng" dirty="0">
                <a:hlinkClick r:id="rId7"/>
              </a:rPr>
              <a:t>Patient and Family Engagement in Primary Care guide</a:t>
            </a:r>
            <a:r>
              <a:rPr lang="en-US" dirty="0"/>
              <a:t>.</a:t>
            </a:r>
          </a:p>
          <a:p>
            <a:pPr marL="171450" lvl="0" indent="-171450">
              <a:buFont typeface="Arial" panose="020B0604020202020204" pitchFamily="34" charset="0"/>
              <a:buChar char="•"/>
            </a:pPr>
            <a:r>
              <a:rPr lang="en-US" b="1" dirty="0" smtClean="0"/>
              <a:t>Ef</a:t>
            </a:r>
            <a:r>
              <a:rPr lang="en-US" sz="1200" b="1" kern="1200" dirty="0" smtClean="0">
                <a:solidFill>
                  <a:schemeClr val="tx1"/>
                </a:solidFill>
                <a:effectLst/>
                <a:latin typeface="+mn-lt"/>
                <a:ea typeface="+mn-ea"/>
                <a:cs typeface="+mn-cs"/>
              </a:rPr>
              <a:t>fective </a:t>
            </a:r>
            <a:r>
              <a:rPr lang="en-US" sz="1200" b="1" kern="1200" dirty="0" smtClean="0">
                <a:solidFill>
                  <a:schemeClr val="tx1"/>
                </a:solidFill>
                <a:effectLst/>
                <a:latin typeface="+mn-lt"/>
                <a:ea typeface="+mn-ea"/>
                <a:cs typeface="+mn-cs"/>
              </a:rPr>
              <a:t>Treatment and Care Coordination.</a:t>
            </a:r>
            <a:r>
              <a:rPr lang="en-US" sz="1200" kern="1200" dirty="0" smtClean="0">
                <a:solidFill>
                  <a:schemeClr val="tx1"/>
                </a:solidFill>
                <a:effectLst/>
                <a:latin typeface="+mn-lt"/>
                <a:ea typeface="+mn-ea"/>
                <a:cs typeface="+mn-cs"/>
              </a:rPr>
              <a:t> The findings of the </a:t>
            </a:r>
            <a:r>
              <a:rPr lang="en-US" sz="1200" u="sng" kern="1200" dirty="0" smtClean="0">
                <a:solidFill>
                  <a:schemeClr val="tx1"/>
                </a:solidFill>
                <a:effectLst/>
                <a:latin typeface="+mn-lt"/>
                <a:ea typeface="+mn-ea"/>
                <a:cs typeface="+mn-cs"/>
                <a:hlinkClick r:id="rId8"/>
              </a:rPr>
              <a:t>2018 National Impact Assessment of the Centers for Medicare &amp; Medicaid Services (CMS) Quality Measures Report</a:t>
            </a:r>
            <a:r>
              <a:rPr lang="en-US" sz="1200" kern="1200" dirty="0" smtClean="0">
                <a:solidFill>
                  <a:schemeClr val="tx1"/>
                </a:solidFill>
                <a:effectLst/>
                <a:latin typeface="+mn-lt"/>
                <a:ea typeface="+mn-ea"/>
                <a:cs typeface="+mn-cs"/>
              </a:rPr>
              <a:t> show</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the quality and efficiency impact for patients in Medicare and Medicaid improved for 60% of measures analyzed.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The report, </a:t>
            </a:r>
            <a:r>
              <a:rPr lang="en-US" sz="1200" u="sng" kern="1200" dirty="0" smtClean="0">
                <a:solidFill>
                  <a:schemeClr val="tx1"/>
                </a:solidFill>
                <a:effectLst/>
                <a:latin typeface="+mn-lt"/>
                <a:ea typeface="+mn-ea"/>
                <a:cs typeface="+mn-cs"/>
                <a:hlinkClick r:id="rId9"/>
              </a:rPr>
              <a:t>Quitting Smoking Among Adults — United States, 2000–2015</a:t>
            </a:r>
            <a:r>
              <a:rPr lang="en-US" sz="1200" kern="1200" dirty="0" smtClean="0">
                <a:solidFill>
                  <a:schemeClr val="tx1"/>
                </a:solidFill>
                <a:effectLst/>
                <a:latin typeface="+mn-lt"/>
                <a:ea typeface="+mn-ea"/>
                <a:cs typeface="+mn-cs"/>
              </a:rPr>
              <a:t>, was recently released by CDC’s Office on Smoking and Health (OSH). The report discusses healthcare quality-related disparities in the delivery and receipt of tobacco cessation interventions and treatments. </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77</a:t>
            </a:fld>
            <a:endParaRPr lang="en-US"/>
          </a:p>
        </p:txBody>
      </p:sp>
    </p:spTree>
    <p:extLst>
      <p:ext uri="{BB962C8B-B14F-4D97-AF65-F5344CB8AC3E}">
        <p14:creationId xmlns:p14="http://schemas.microsoft.com/office/powerpoint/2010/main" val="103351806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724399"/>
            <a:ext cx="7315200" cy="5257801"/>
          </a:xfrm>
        </p:spPr>
        <p:txBody>
          <a:bodyPr/>
          <a:lstStyle/>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HHS continues to address health disparities through targeted initiatives throughout the department. The HHS Health Disparities Council was established in 2004 to develop, influence, and advise on programs, policies, research, data, and communications on racial and ethnic minority health. The Council works to identify and facilitate collaborative, action-oriented approaches to address the HHS minority health, racial and ethnic health disparities, and health equity agenda and priorities, and to more effectively and efficiently share information within HHS.</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Increasing data and resources to address health disparities, especially among racial and ethnic minorities, continues to be a priority. The Federal Interagency Health Equity Team (FIHET) published the </a:t>
            </a:r>
            <a:r>
              <a:rPr lang="en-US" sz="1150" u="sng" kern="1200" dirty="0" smtClean="0">
                <a:solidFill>
                  <a:schemeClr val="tx1"/>
                </a:solidFill>
                <a:effectLst/>
                <a:latin typeface="+mn-lt"/>
                <a:ea typeface="+mn-ea"/>
                <a:cs typeface="+mn-cs"/>
                <a:hlinkClick r:id="rId3"/>
              </a:rPr>
              <a:t>Data Compendium</a:t>
            </a:r>
            <a:r>
              <a:rPr lang="en-US" sz="1150" kern="1200" dirty="0" smtClean="0">
                <a:solidFill>
                  <a:schemeClr val="tx1"/>
                </a:solidFill>
                <a:effectLst/>
                <a:latin typeface="+mn-lt"/>
                <a:ea typeface="+mn-ea"/>
                <a:cs typeface="+mn-cs"/>
              </a:rPr>
              <a:t> of data sources available. The purpose of the FIHET is to identify opportunities for federal collaboration, partnership, coordination, and action on efforts relevant to the National Partnership for Action; provide leadership and guidance for federal, regional, state, tribal, territorial, and local efforts to address health equity; and infuse health disparities and health equity goals and strategies into member agency policies and practices.</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The </a:t>
            </a:r>
            <a:r>
              <a:rPr lang="en-US" sz="1150" u="sng" kern="1200" dirty="0" smtClean="0">
                <a:solidFill>
                  <a:schemeClr val="tx1"/>
                </a:solidFill>
                <a:effectLst/>
                <a:latin typeface="+mn-lt"/>
                <a:ea typeface="+mn-ea"/>
                <a:cs typeface="+mn-cs"/>
                <a:hlinkClick r:id="rId4"/>
              </a:rPr>
              <a:t>2014 Native Hawaiian and Pacific Islander National Health Interview Survey</a:t>
            </a:r>
            <a:r>
              <a:rPr lang="en-US" sz="1150" kern="1200" dirty="0" smtClean="0">
                <a:solidFill>
                  <a:schemeClr val="tx1"/>
                </a:solidFill>
                <a:effectLst/>
                <a:latin typeface="+mn-lt"/>
                <a:ea typeface="+mn-ea"/>
                <a:cs typeface="+mn-cs"/>
              </a:rPr>
              <a:t> (NHPI NHIS) public-use data were released in August 2017 by CDC. The NHPI NHIS was an unprecedented opportunity to collect rich and accurate information from a large NHPI sample about the health of NHPIs in all 50 states. The NHPI NHIS data show that NHPI adults were more likely than all U.S. adults to be in fair or poor health, to have diabetes, and to have ever had asthma, but they were less likely to have cancer.</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A recent report from the Health Resources and Services Administration (HRSA) focuses on health equity. The </a:t>
            </a:r>
            <a:r>
              <a:rPr lang="en-US" sz="1150" u="sng" kern="1200" dirty="0" smtClean="0">
                <a:solidFill>
                  <a:schemeClr val="tx1"/>
                </a:solidFill>
                <a:effectLst/>
                <a:latin typeface="+mn-lt"/>
                <a:ea typeface="+mn-ea"/>
                <a:cs typeface="+mn-cs"/>
                <a:hlinkClick r:id="rId5"/>
              </a:rPr>
              <a:t>Health Equity Report 2017</a:t>
            </a:r>
            <a:r>
              <a:rPr lang="en-US" sz="1150" kern="1200" dirty="0" smtClean="0">
                <a:solidFill>
                  <a:schemeClr val="tx1"/>
                </a:solidFill>
                <a:effectLst/>
                <a:latin typeface="+mn-lt"/>
                <a:ea typeface="+mn-ea"/>
                <a:cs typeface="+mn-cs"/>
              </a:rPr>
              <a:t> presents a comprehensive analysis of HRSA’s program efforts in reducing health disparities and promoting health equity for various populations at the national, state, and local levels. The report describes trends in health disparities and improvements in health equity for multiple HRSA programs, such as maternal and child health, primary healthcare access and quality, HIV/AIDS, health workforce, and rural-urban and geographic disparities.</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Recently, the </a:t>
            </a:r>
            <a:r>
              <a:rPr lang="en-US" sz="1150" u="sng" kern="1200" dirty="0" smtClean="0">
                <a:solidFill>
                  <a:schemeClr val="tx1"/>
                </a:solidFill>
                <a:effectLst/>
                <a:latin typeface="+mn-lt"/>
                <a:ea typeface="+mn-ea"/>
                <a:cs typeface="+mn-cs"/>
                <a:hlinkClick r:id="rId6"/>
              </a:rPr>
              <a:t>National Institute on Minority Health and Health Disparities</a:t>
            </a:r>
            <a:r>
              <a:rPr lang="en-US" sz="1150" kern="1200" dirty="0" smtClean="0">
                <a:solidFill>
                  <a:schemeClr val="tx1"/>
                </a:solidFill>
                <a:effectLst/>
                <a:latin typeface="+mn-lt"/>
                <a:ea typeface="+mn-ea"/>
                <a:cs typeface="+mn-cs"/>
              </a:rPr>
              <a:t>, launched a new online resource, </a:t>
            </a:r>
            <a:r>
              <a:rPr lang="en-US" sz="1150" u="sng" kern="1200" dirty="0" err="1" smtClean="0">
                <a:solidFill>
                  <a:schemeClr val="tx1"/>
                </a:solidFill>
                <a:effectLst/>
                <a:latin typeface="+mn-lt"/>
                <a:ea typeface="+mn-ea"/>
                <a:cs typeface="+mn-cs"/>
                <a:hlinkClick r:id="rId7"/>
              </a:rPr>
              <a:t>HDPulse</a:t>
            </a:r>
            <a:r>
              <a:rPr lang="en-US" sz="1150" kern="1200" dirty="0" smtClean="0">
                <a:solidFill>
                  <a:schemeClr val="tx1"/>
                </a:solidFill>
                <a:effectLst/>
                <a:latin typeface="+mn-lt"/>
                <a:ea typeface="+mn-ea"/>
                <a:cs typeface="+mn-cs"/>
              </a:rPr>
              <a:t>, for public health professionals and researchers. The Data Portal allows users to explore issues related to health disparities and access data, published reports, and public use files.</a:t>
            </a:r>
          </a:p>
          <a:p>
            <a:pPr marL="171450" indent="-171450">
              <a:buFont typeface="Arial" panose="020B0604020202020204" pitchFamily="34" charset="0"/>
              <a:buChar char="•"/>
            </a:pPr>
            <a:r>
              <a:rPr lang="en-US" sz="1150" kern="1200" dirty="0" smtClean="0">
                <a:solidFill>
                  <a:schemeClr val="tx1"/>
                </a:solidFill>
                <a:effectLst/>
                <a:latin typeface="+mn-lt"/>
                <a:ea typeface="+mn-ea"/>
                <a:cs typeface="+mn-cs"/>
              </a:rPr>
              <a:t>The Intradepartmental Council for Native American Affairs advises the HHS Secretary on Native American issues, coordinates all federal agencies’ resources for Native Americans, develops and implements policies on Native American affairs for HHS, and ensures policy consistency throughout HHS, and, where possible, throughout the federal government.</a:t>
            </a:r>
          </a:p>
          <a:p>
            <a:pPr marL="171450" indent="-171450">
              <a:buFont typeface="Arial" panose="020B0604020202020204" pitchFamily="34" charset="0"/>
              <a:buChar char="•"/>
            </a:pPr>
            <a:endParaRPr lang="en-US" sz="115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78</a:t>
            </a:fld>
            <a:endParaRPr lang="en-US"/>
          </a:p>
        </p:txBody>
      </p:sp>
    </p:spTree>
    <p:extLst>
      <p:ext uri="{BB962C8B-B14F-4D97-AF65-F5344CB8AC3E}">
        <p14:creationId xmlns:p14="http://schemas.microsoft.com/office/powerpoint/2010/main" val="16042344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79</a:t>
            </a:fld>
            <a:endParaRPr lang="en-US"/>
          </a:p>
        </p:txBody>
      </p:sp>
    </p:spTree>
    <p:extLst>
      <p:ext uri="{BB962C8B-B14F-4D97-AF65-F5344CB8AC3E}">
        <p14:creationId xmlns:p14="http://schemas.microsoft.com/office/powerpoint/2010/main" val="3805024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2017, there were 951,000 active medical doctors in the United States, which include doctors of medicine and doctors of osteopathy (Figure 3).</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2015, there were 196,000 dentists.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2016, there were also 2.9 million registered nurses, 2.4 million health technologists, and 2.6 million nursing and other aides.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 2016, 361,000 other health practitioners provided care, including more than 104,000 physician assistants.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3EF0EEC-1D1B-4067-A962-C742C5F9CB51}" type="slidenum">
              <a:rPr lang="en-US" smtClean="0"/>
              <a:t>8</a:t>
            </a:fld>
            <a:endParaRPr lang="en-US"/>
          </a:p>
        </p:txBody>
      </p:sp>
    </p:spTree>
    <p:extLst>
      <p:ext uri="{BB962C8B-B14F-4D97-AF65-F5344CB8AC3E}">
        <p14:creationId xmlns:p14="http://schemas.microsoft.com/office/powerpoint/2010/main" val="2035222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6213" y="754063"/>
            <a:ext cx="4879975" cy="3771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a:t>
            </a:r>
            <a:r>
              <a:rPr lang="en-US" sz="1200" kern="1200" dirty="0" smtClean="0">
                <a:solidFill>
                  <a:schemeClr val="tx1"/>
                </a:solidFill>
                <a:effectLst/>
                <a:latin typeface="+mn-lt"/>
                <a:ea typeface="+mn-ea"/>
                <a:cs typeface="+mn-cs"/>
              </a:rPr>
              <a:t>QDR tracks care for most of </a:t>
            </a:r>
            <a:r>
              <a:rPr lang="en-US" sz="1200" kern="1200" dirty="0" smtClean="0">
                <a:solidFill>
                  <a:schemeClr val="tx1"/>
                </a:solidFill>
                <a:effectLst/>
                <a:latin typeface="+mn-lt"/>
                <a:ea typeface="+mn-ea"/>
                <a:cs typeface="+mn-cs"/>
              </a:rPr>
              <a:t>the leading causes of morbidity and mortality. </a:t>
            </a:r>
            <a:r>
              <a:rPr lang="en-US" sz="1200" kern="1200" dirty="0" smtClean="0">
                <a:solidFill>
                  <a:schemeClr val="tx1"/>
                </a:solidFill>
                <a:effectLst/>
                <a:latin typeface="+mn-lt"/>
                <a:ea typeface="+mn-ea"/>
                <a:cs typeface="+mn-cs"/>
              </a:rPr>
              <a:t>Variation in access to care and care delivery across communities contributes to disparities related to race, ethnicity, sex, and socioeconomic status.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YPLL </a:t>
            </a:r>
            <a:r>
              <a:rPr lang="en-US" sz="1200" kern="1200" dirty="0" smtClean="0">
                <a:solidFill>
                  <a:schemeClr val="tx1"/>
                </a:solidFill>
                <a:effectLst/>
                <a:latin typeface="+mn-lt"/>
                <a:ea typeface="+mn-ea"/>
                <a:cs typeface="+mn-cs"/>
              </a:rPr>
              <a:t>is used to help quantify social and economic loss owing to premature death, and it has been promoted to emphasize specific causes of death affecting younger age groups. YPLL inherently incorporates age at death, and its calculation mathematically weights the total deaths by applying values to death at each age (Gardner &amp; Sanborn, 1990).</a:t>
            </a:r>
          </a:p>
          <a:p>
            <a:endParaRPr lang="en-US" dirty="0"/>
          </a:p>
        </p:txBody>
      </p:sp>
      <p:sp>
        <p:nvSpPr>
          <p:cNvPr id="4" name="Slide Number Placeholder 3"/>
          <p:cNvSpPr>
            <a:spLocks noGrp="1"/>
          </p:cNvSpPr>
          <p:nvPr>
            <p:ph type="sldNum" sz="quarter" idx="10"/>
          </p:nvPr>
        </p:nvSpPr>
        <p:spPr/>
        <p:txBody>
          <a:bodyPr/>
          <a:lstStyle/>
          <a:p>
            <a:fld id="{B3EF0EEC-1D1B-4067-A962-C742C5F9CB51}" type="slidenum">
              <a:rPr lang="en-US" smtClean="0"/>
              <a:t>9</a:t>
            </a:fld>
            <a:endParaRPr lang="en-US"/>
          </a:p>
        </p:txBody>
      </p:sp>
    </p:spTree>
    <p:extLst>
      <p:ext uri="{BB962C8B-B14F-4D97-AF65-F5344CB8AC3E}">
        <p14:creationId xmlns:p14="http://schemas.microsoft.com/office/powerpoint/2010/main" val="3044641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1D8BD707-D9CF-40AE-B4C6-C98DA3205C09}" type="datetimeFigureOut">
              <a:rPr lang="en-US" smtClean="0"/>
              <a:t>11/7/2018</a:t>
            </a:fld>
            <a:endParaRPr lang="en-US"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233" indent="0">
              <a:buNone/>
              <a:defRPr sz="3100"/>
            </a:lvl2pPr>
            <a:lvl3pPr marL="1018467" indent="0">
              <a:buNone/>
              <a:defRPr sz="2700"/>
            </a:lvl3pPr>
            <a:lvl4pPr marL="1527701" indent="0">
              <a:buNone/>
              <a:defRPr sz="2200"/>
            </a:lvl4pPr>
            <a:lvl5pPr marL="2036935" indent="0">
              <a:buNone/>
              <a:defRPr sz="2200"/>
            </a:lvl5pPr>
            <a:lvl6pPr marL="2546169" indent="0">
              <a:buNone/>
              <a:defRPr sz="2200"/>
            </a:lvl6pPr>
            <a:lvl7pPr marL="3055400" indent="0">
              <a:buNone/>
              <a:defRPr sz="2200"/>
            </a:lvl7pPr>
            <a:lvl8pPr marL="3564636" indent="0">
              <a:buNone/>
              <a:defRPr sz="2200"/>
            </a:lvl8pPr>
            <a:lvl9pPr marL="4073867" indent="0">
              <a:buNone/>
              <a:defRPr sz="2200"/>
            </a:lvl9pPr>
          </a:lstStyle>
          <a:p>
            <a:r>
              <a:rPr lang="en-US" smtClean="0"/>
              <a:t>Click icon to add picture</a:t>
            </a:r>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233" indent="0">
              <a:buNone/>
              <a:defRPr sz="1300"/>
            </a:lvl2pPr>
            <a:lvl3pPr marL="1018467" indent="0">
              <a:buNone/>
              <a:defRPr sz="1100"/>
            </a:lvl3pPr>
            <a:lvl4pPr marL="1527701" indent="0">
              <a:buNone/>
              <a:defRPr sz="1000"/>
            </a:lvl4pPr>
            <a:lvl5pPr marL="2036935" indent="0">
              <a:buNone/>
              <a:defRPr sz="1000"/>
            </a:lvl5pPr>
            <a:lvl6pPr marL="2546169" indent="0">
              <a:buNone/>
              <a:defRPr sz="1000"/>
            </a:lvl6pPr>
            <a:lvl7pPr marL="3055400" indent="0">
              <a:buNone/>
              <a:defRPr sz="1000"/>
            </a:lvl7pPr>
            <a:lvl8pPr marL="3564636" indent="0">
              <a:buNone/>
              <a:defRPr sz="1000"/>
            </a:lvl8pPr>
            <a:lvl9pPr marL="407386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9CEEB-D5BD-4BA4-9F0F-BBFD9BD91A1F}" type="datetimeFigureOut">
              <a:rPr lang="en-US" smtClean="0"/>
              <a:pPr/>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311257"/>
            <a:ext cx="2263140" cy="66317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0" y="311257"/>
            <a:ext cx="6621780" cy="6631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t>11/7/2018</a:t>
            </a:fld>
            <a:endParaRPr lang="en-US" smtClean="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54380" y="3799840"/>
            <a:ext cx="8549640" cy="146812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508760" y="5527040"/>
            <a:ext cx="7040880" cy="863600"/>
          </a:xfrm>
        </p:spPr>
        <p:txBody>
          <a:bodyPr/>
          <a:lstStyle>
            <a:lvl1pPr marL="0" indent="0" algn="ctr">
              <a:buNone/>
              <a:defRPr b="1">
                <a:solidFill>
                  <a:schemeClr val="tx1">
                    <a:tint val="75000"/>
                  </a:schemeClr>
                </a:solidFill>
              </a:defRPr>
            </a:lvl1pPr>
            <a:lvl2pPr marL="509233" indent="0" algn="ctr">
              <a:buNone/>
              <a:defRPr>
                <a:solidFill>
                  <a:schemeClr val="tx1">
                    <a:tint val="75000"/>
                  </a:schemeClr>
                </a:solidFill>
              </a:defRPr>
            </a:lvl2pPr>
            <a:lvl3pPr marL="1018467" indent="0" algn="ctr">
              <a:buNone/>
              <a:defRPr>
                <a:solidFill>
                  <a:schemeClr val="tx1">
                    <a:tint val="75000"/>
                  </a:schemeClr>
                </a:solidFill>
              </a:defRPr>
            </a:lvl3pPr>
            <a:lvl4pPr marL="1527701" indent="0" algn="ctr">
              <a:buNone/>
              <a:defRPr>
                <a:solidFill>
                  <a:schemeClr val="tx1">
                    <a:tint val="75000"/>
                  </a:schemeClr>
                </a:solidFill>
              </a:defRPr>
            </a:lvl4pPr>
            <a:lvl5pPr marL="2036935" indent="0" algn="ctr">
              <a:buNone/>
              <a:defRPr>
                <a:solidFill>
                  <a:schemeClr val="tx1">
                    <a:tint val="75000"/>
                  </a:schemeClr>
                </a:solidFill>
              </a:defRPr>
            </a:lvl5pPr>
            <a:lvl6pPr marL="2546169" indent="0" algn="ctr">
              <a:buNone/>
              <a:defRPr>
                <a:solidFill>
                  <a:schemeClr val="tx1">
                    <a:tint val="75000"/>
                  </a:schemeClr>
                </a:solidFill>
              </a:defRPr>
            </a:lvl6pPr>
            <a:lvl7pPr marL="3055400" indent="0" algn="ctr">
              <a:buNone/>
              <a:defRPr>
                <a:solidFill>
                  <a:schemeClr val="tx1">
                    <a:tint val="75000"/>
                  </a:schemeClr>
                </a:solidFill>
              </a:defRPr>
            </a:lvl7pPr>
            <a:lvl8pPr marL="3564636" indent="0" algn="ctr">
              <a:buNone/>
              <a:defRPr>
                <a:solidFill>
                  <a:schemeClr val="tx1">
                    <a:tint val="75000"/>
                  </a:schemeClr>
                </a:solidFill>
              </a:defRPr>
            </a:lvl8pPr>
            <a:lvl9pPr marL="4073867"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8369CEEB-D5BD-4BA4-9F0F-BBFD9BD91A1F}" type="datetimeFigureOut">
              <a:rPr lang="en-US" smtClean="0"/>
              <a:pPr/>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9CEEB-D5BD-4BA4-9F0F-BBFD9BD91A1F}" type="datetimeFigureOut">
              <a:rPr lang="en-US" smtClean="0"/>
              <a:pPr/>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92"/>
            <a:ext cx="8549640" cy="1543685"/>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233" indent="0">
              <a:buNone/>
              <a:defRPr sz="2000">
                <a:solidFill>
                  <a:schemeClr val="tx1">
                    <a:tint val="75000"/>
                  </a:schemeClr>
                </a:solidFill>
              </a:defRPr>
            </a:lvl2pPr>
            <a:lvl3pPr marL="1018467" indent="0">
              <a:buNone/>
              <a:defRPr sz="1800">
                <a:solidFill>
                  <a:schemeClr val="tx1">
                    <a:tint val="75000"/>
                  </a:schemeClr>
                </a:solidFill>
              </a:defRPr>
            </a:lvl3pPr>
            <a:lvl4pPr marL="1527701" indent="0">
              <a:buNone/>
              <a:defRPr sz="1600">
                <a:solidFill>
                  <a:schemeClr val="tx1">
                    <a:tint val="75000"/>
                  </a:schemeClr>
                </a:solidFill>
              </a:defRPr>
            </a:lvl4pPr>
            <a:lvl5pPr marL="2036935" indent="0">
              <a:buNone/>
              <a:defRPr sz="1600">
                <a:solidFill>
                  <a:schemeClr val="tx1">
                    <a:tint val="75000"/>
                  </a:schemeClr>
                </a:solidFill>
              </a:defRPr>
            </a:lvl5pPr>
            <a:lvl6pPr marL="2546169" indent="0">
              <a:buNone/>
              <a:defRPr sz="1600">
                <a:solidFill>
                  <a:schemeClr val="tx1">
                    <a:tint val="75000"/>
                  </a:schemeClr>
                </a:solidFill>
              </a:defRPr>
            </a:lvl6pPr>
            <a:lvl7pPr marL="3055400" indent="0">
              <a:buNone/>
              <a:defRPr sz="1600">
                <a:solidFill>
                  <a:schemeClr val="tx1">
                    <a:tint val="75000"/>
                  </a:schemeClr>
                </a:solidFill>
              </a:defRPr>
            </a:lvl7pPr>
            <a:lvl8pPr marL="3564636" indent="0">
              <a:buNone/>
              <a:defRPr sz="1600">
                <a:solidFill>
                  <a:schemeClr val="tx1">
                    <a:tint val="75000"/>
                  </a:schemeClr>
                </a:solidFill>
              </a:defRPr>
            </a:lvl8pPr>
            <a:lvl9pPr marL="4073867"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9CEEB-D5BD-4BA4-9F0F-BBFD9BD91A1F}" type="datetimeFigureOut">
              <a:rPr lang="en-US" smtClean="0"/>
              <a:pPr/>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29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1813565"/>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9CEEB-D5BD-4BA4-9F0F-BBFD9BD91A1F}" type="datetimeFigureOut">
              <a:rPr lang="en-US" smtClean="0"/>
              <a:pPr/>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2921" y="1739795"/>
            <a:ext cx="4444207"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02921"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32" y="1739795"/>
            <a:ext cx="4445953" cy="725064"/>
          </a:xfrm>
        </p:spPr>
        <p:txBody>
          <a:bodyPr anchor="b"/>
          <a:lstStyle>
            <a:lvl1pPr marL="0" indent="0">
              <a:buNone/>
              <a:defRPr sz="2700" b="1"/>
            </a:lvl1pPr>
            <a:lvl2pPr marL="509233" indent="0">
              <a:buNone/>
              <a:defRPr sz="2200" b="1"/>
            </a:lvl2pPr>
            <a:lvl3pPr marL="1018467" indent="0">
              <a:buNone/>
              <a:defRPr sz="2000" b="1"/>
            </a:lvl3pPr>
            <a:lvl4pPr marL="1527701" indent="0">
              <a:buNone/>
              <a:defRPr sz="1800" b="1"/>
            </a:lvl4pPr>
            <a:lvl5pPr marL="2036935" indent="0">
              <a:buNone/>
              <a:defRPr sz="1800" b="1"/>
            </a:lvl5pPr>
            <a:lvl6pPr marL="2546169" indent="0">
              <a:buNone/>
              <a:defRPr sz="1800" b="1"/>
            </a:lvl6pPr>
            <a:lvl7pPr marL="3055400" indent="0">
              <a:buNone/>
              <a:defRPr sz="1800" b="1"/>
            </a:lvl7pPr>
            <a:lvl8pPr marL="3564636" indent="0">
              <a:buNone/>
              <a:defRPr sz="1800" b="1"/>
            </a:lvl8pPr>
            <a:lvl9pPr marL="407386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09532"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9CEEB-D5BD-4BA4-9F0F-BBFD9BD91A1F}" type="datetimeFigureOut">
              <a:rPr lang="en-US" smtClean="0"/>
              <a:pPr/>
              <a:t>11/7/2018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69CEEB-D5BD-4BA4-9F0F-BBFD9BD91A1F}" type="datetimeFigureOut">
              <a:rPr lang="en-US" smtClean="0"/>
              <a:pPr/>
              <a:t>11/7/2018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9CEEB-D5BD-4BA4-9F0F-BBFD9BD91A1F}" type="datetimeFigureOut">
              <a:rPr lang="en-US" smtClean="0"/>
              <a:pPr/>
              <a:t>11/7/2018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627120"/>
            <a:ext cx="9052560" cy="1813560"/>
          </a:xfrm>
          <a:prstGeom prst="rect">
            <a:avLst/>
          </a:prstGeom>
        </p:spPr>
        <p:txBody>
          <a:bodyPr vert="horz" lIns="101870" tIns="50935" rIns="101870" bIns="50935"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502920" y="5613403"/>
            <a:ext cx="9052560" cy="1329585"/>
          </a:xfrm>
          <a:prstGeom prst="rect">
            <a:avLst/>
          </a:prstGeom>
        </p:spPr>
        <p:txBody>
          <a:bodyPr vert="horz" lIns="101870" tIns="50935" rIns="101870" bIns="50935"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502920" y="7203864"/>
            <a:ext cx="2346960" cy="413808"/>
          </a:xfrm>
          <a:prstGeom prst="rect">
            <a:avLst/>
          </a:prstGeom>
        </p:spPr>
        <p:txBody>
          <a:bodyPr vert="horz" lIns="101870" tIns="50935" rIns="101870" bIns="50935" rtlCol="0" anchor="ctr"/>
          <a:lstStyle>
            <a:lvl1pPr algn="l">
              <a:defRPr sz="1300">
                <a:solidFill>
                  <a:schemeClr val="tx1">
                    <a:tint val="75000"/>
                  </a:schemeClr>
                </a:solidFill>
              </a:defRPr>
            </a:lvl1pPr>
          </a:lstStyle>
          <a:p>
            <a:fld id="{1D8BD707-D9CF-40AE-B4C6-C98DA3205C09}" type="datetimeFigureOut">
              <a:rPr lang="en-US" smtClean="0"/>
              <a:t>11/7/2018</a:t>
            </a:fld>
            <a:endParaRPr lang="en-US" smtClean="0"/>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70" tIns="50935" rIns="101870" bIns="50935"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70" tIns="50935" rIns="101870" bIns="50935" rtlCol="0" anchor="ctr"/>
          <a:lstStyle>
            <a:lvl1pPr algn="r">
              <a:defRPr sz="13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timing>
    <p:tnLst>
      <p:par>
        <p:cTn id="1" dur="indefinite" restart="never" nodeType="tmRoot"/>
      </p:par>
    </p:tnLst>
  </p:timing>
  <p:txStyles>
    <p:titleStyle>
      <a:lvl1pPr algn="ctr" defTabSz="1018705" rtl="0" eaLnBrk="1" latinLnBrk="0" hangingPunct="1">
        <a:spcBef>
          <a:spcPct val="0"/>
        </a:spcBef>
        <a:buNone/>
        <a:defRPr sz="4000" b="1" kern="1200">
          <a:solidFill>
            <a:schemeClr val="accent1"/>
          </a:solidFill>
          <a:latin typeface="Arial" pitchFamily="34" charset="0"/>
          <a:ea typeface="+mj-ea"/>
          <a:cs typeface="Arial" pitchFamily="34" charset="0"/>
        </a:defRPr>
      </a:lvl1pPr>
    </p:titleStyle>
    <p:bodyStyle>
      <a:lvl1pPr marL="382015" indent="-382015" algn="ctr" defTabSz="1018705" rtl="0" eaLnBrk="1" latinLnBrk="0" hangingPunct="1">
        <a:spcBef>
          <a:spcPct val="20000"/>
        </a:spcBef>
        <a:buFont typeface="Arial" pitchFamily="34" charset="0"/>
        <a:buNone/>
        <a:defRPr sz="3100" b="1" kern="1200" baseline="0">
          <a:solidFill>
            <a:schemeClr val="tx1"/>
          </a:solidFill>
          <a:latin typeface="Arial" pitchFamily="34" charset="0"/>
          <a:ea typeface="+mn-ea"/>
          <a:cs typeface="Arial" pitchFamily="34" charset="0"/>
        </a:defRPr>
      </a:lvl1pPr>
      <a:lvl2pPr marL="827698" indent="-318346" algn="l" defTabSz="1018705"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73382" indent="-254676" algn="l" defTabSz="1018705"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782734"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2087"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440"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793"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145"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9498" indent="-254676" algn="l" defTabSz="101870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705" rtl="0" eaLnBrk="1" latinLnBrk="0" hangingPunct="1">
        <a:defRPr sz="2000" kern="1200">
          <a:solidFill>
            <a:schemeClr val="tx1"/>
          </a:solidFill>
          <a:latin typeface="+mn-lt"/>
          <a:ea typeface="+mn-ea"/>
          <a:cs typeface="+mn-cs"/>
        </a:defRPr>
      </a:lvl1pPr>
      <a:lvl2pPr marL="509352" algn="l" defTabSz="1018705" rtl="0" eaLnBrk="1" latinLnBrk="0" hangingPunct="1">
        <a:defRPr sz="2000" kern="1200">
          <a:solidFill>
            <a:schemeClr val="tx1"/>
          </a:solidFill>
          <a:latin typeface="+mn-lt"/>
          <a:ea typeface="+mn-ea"/>
          <a:cs typeface="+mn-cs"/>
        </a:defRPr>
      </a:lvl2pPr>
      <a:lvl3pPr marL="1018705" algn="l" defTabSz="1018705" rtl="0" eaLnBrk="1" latinLnBrk="0" hangingPunct="1">
        <a:defRPr sz="2000" kern="1200">
          <a:solidFill>
            <a:schemeClr val="tx1"/>
          </a:solidFill>
          <a:latin typeface="+mn-lt"/>
          <a:ea typeface="+mn-ea"/>
          <a:cs typeface="+mn-cs"/>
        </a:defRPr>
      </a:lvl3pPr>
      <a:lvl4pPr marL="1528058" algn="l" defTabSz="1018705" rtl="0" eaLnBrk="1" latinLnBrk="0" hangingPunct="1">
        <a:defRPr sz="2000" kern="1200">
          <a:solidFill>
            <a:schemeClr val="tx1"/>
          </a:solidFill>
          <a:latin typeface="+mn-lt"/>
          <a:ea typeface="+mn-ea"/>
          <a:cs typeface="+mn-cs"/>
        </a:defRPr>
      </a:lvl4pPr>
      <a:lvl5pPr marL="2037411" algn="l" defTabSz="1018705" rtl="0" eaLnBrk="1" latinLnBrk="0" hangingPunct="1">
        <a:defRPr sz="2000" kern="1200">
          <a:solidFill>
            <a:schemeClr val="tx1"/>
          </a:solidFill>
          <a:latin typeface="+mn-lt"/>
          <a:ea typeface="+mn-ea"/>
          <a:cs typeface="+mn-cs"/>
        </a:defRPr>
      </a:lvl5pPr>
      <a:lvl6pPr marL="2546764" algn="l" defTabSz="1018705" rtl="0" eaLnBrk="1" latinLnBrk="0" hangingPunct="1">
        <a:defRPr sz="2000" kern="1200">
          <a:solidFill>
            <a:schemeClr val="tx1"/>
          </a:solidFill>
          <a:latin typeface="+mn-lt"/>
          <a:ea typeface="+mn-ea"/>
          <a:cs typeface="+mn-cs"/>
        </a:defRPr>
      </a:lvl6pPr>
      <a:lvl7pPr marL="3056116" algn="l" defTabSz="1018705" rtl="0" eaLnBrk="1" latinLnBrk="0" hangingPunct="1">
        <a:defRPr sz="2000" kern="1200">
          <a:solidFill>
            <a:schemeClr val="tx1"/>
          </a:solidFill>
          <a:latin typeface="+mn-lt"/>
          <a:ea typeface="+mn-ea"/>
          <a:cs typeface="+mn-cs"/>
        </a:defRPr>
      </a:lvl7pPr>
      <a:lvl8pPr marL="3565469" algn="l" defTabSz="1018705" rtl="0" eaLnBrk="1" latinLnBrk="0" hangingPunct="1">
        <a:defRPr sz="2000" kern="1200">
          <a:solidFill>
            <a:schemeClr val="tx1"/>
          </a:solidFill>
          <a:latin typeface="+mn-lt"/>
          <a:ea typeface="+mn-ea"/>
          <a:cs typeface="+mn-cs"/>
        </a:defRPr>
      </a:lvl8pPr>
      <a:lvl9pPr marL="4074821" algn="l" defTabSz="1018705"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60220" y="311256"/>
            <a:ext cx="7795260" cy="984144"/>
          </a:xfrm>
          <a:prstGeom prst="rect">
            <a:avLst/>
          </a:prstGeom>
        </p:spPr>
        <p:txBody>
          <a:bodyPr vert="horz" lIns="101858" tIns="50929" rIns="101858" bIns="50929"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502920" y="1813564"/>
            <a:ext cx="9052560" cy="5129425"/>
          </a:xfrm>
          <a:prstGeom prst="rect">
            <a:avLst/>
          </a:prstGeom>
        </p:spPr>
        <p:txBody>
          <a:bodyPr vert="horz" lIns="101858" tIns="50929" rIns="101858" bIns="50929"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58" tIns="50929" rIns="101858" bIns="50929" rtlCol="0" anchor="ctr"/>
          <a:lstStyle>
            <a:lvl1pPr algn="l">
              <a:defRPr sz="1300">
                <a:solidFill>
                  <a:schemeClr val="tx1">
                    <a:tint val="75000"/>
                  </a:schemeClr>
                </a:solidFill>
              </a:defRPr>
            </a:lvl1pPr>
          </a:lstStyle>
          <a:p>
            <a:fld id="{8369CEEB-D5BD-4BA4-9F0F-BBFD9BD91A1F}" type="datetimeFigureOut">
              <a:rPr lang="en-US" smtClean="0"/>
              <a:pPr/>
              <a:t>11/7/2018</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58" tIns="50929" rIns="101858" bIns="50929"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58" tIns="50929" rIns="101858" bIns="50929" rtlCol="0" anchor="ctr"/>
          <a:lstStyle>
            <a:lvl1pPr algn="r">
              <a:defRPr sz="13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timing>
    <p:tnLst>
      <p:par>
        <p:cTn id="1" dur="indefinite" restart="never" nodeType="tmRoot"/>
      </p:par>
    </p:tnLst>
  </p:timing>
  <p:txStyles>
    <p:titleStyle>
      <a:lvl1pPr algn="l" defTabSz="1018586" rtl="0" eaLnBrk="1" latinLnBrk="0" hangingPunct="1">
        <a:spcBef>
          <a:spcPct val="0"/>
        </a:spcBef>
        <a:buNone/>
        <a:defRPr sz="4000" b="1" kern="1200" baseline="0">
          <a:solidFill>
            <a:schemeClr val="accent1"/>
          </a:solidFill>
          <a:latin typeface="+mj-lt"/>
          <a:ea typeface="+mj-ea"/>
          <a:cs typeface="+mj-cs"/>
        </a:defRPr>
      </a:lvl1pPr>
    </p:titleStyle>
    <p:bodyStyle>
      <a:lvl1pPr marL="381970" indent="-381970" algn="l" defTabSz="1018586" rtl="0" eaLnBrk="1" latinLnBrk="0" hangingPunct="1">
        <a:spcBef>
          <a:spcPct val="20000"/>
        </a:spcBef>
        <a:buClr>
          <a:schemeClr val="tx2"/>
        </a:buClr>
        <a:buSzPct val="150000"/>
        <a:buFont typeface="Arial" pitchFamily="34" charset="0"/>
        <a:buChar char="•"/>
        <a:defRPr sz="3100" kern="1200">
          <a:solidFill>
            <a:schemeClr val="tx1"/>
          </a:solidFill>
          <a:latin typeface="+mn-lt"/>
          <a:ea typeface="+mn-ea"/>
          <a:cs typeface="+mn-cs"/>
        </a:defRPr>
      </a:lvl1pPr>
      <a:lvl2pPr marL="763939" indent="-376665" algn="l" defTabSz="1018586" rtl="0" eaLnBrk="1" latinLnBrk="0" hangingPunct="1">
        <a:spcBef>
          <a:spcPct val="20000"/>
        </a:spcBef>
        <a:buClr>
          <a:schemeClr val="tx2">
            <a:lumMod val="60000"/>
            <a:lumOff val="40000"/>
          </a:schemeClr>
        </a:buClr>
        <a:buSzPct val="80000"/>
        <a:buFont typeface="Arial" pitchFamily="34" charset="0"/>
        <a:buChar char="►"/>
        <a:defRPr sz="2700" kern="1200">
          <a:solidFill>
            <a:schemeClr val="tx1"/>
          </a:solidFill>
          <a:latin typeface="+mn-lt"/>
          <a:ea typeface="+mn-ea"/>
          <a:cs typeface="+mn-cs"/>
        </a:defRPr>
      </a:lvl2pPr>
      <a:lvl3pPr marL="1080481" indent="-316540" algn="l" defTabSz="1018586" rtl="0" eaLnBrk="1" latinLnBrk="0" hangingPunct="1">
        <a:spcBef>
          <a:spcPct val="20000"/>
        </a:spcBef>
        <a:buFont typeface="Courier New" pitchFamily="49" charset="0"/>
        <a:buChar char="o"/>
        <a:defRPr sz="2200" kern="1200">
          <a:solidFill>
            <a:schemeClr val="tx1"/>
          </a:solidFill>
          <a:latin typeface="+mn-lt"/>
          <a:ea typeface="+mn-ea"/>
          <a:cs typeface="+mn-cs"/>
        </a:defRPr>
      </a:lvl3pPr>
      <a:lvl4pPr marL="1782525"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91819"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80111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0406"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19698"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28992" indent="-254646" algn="l" defTabSz="1018586"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586" rtl="0" eaLnBrk="1" latinLnBrk="0" hangingPunct="1">
        <a:defRPr sz="2000" kern="1200">
          <a:solidFill>
            <a:schemeClr val="tx1"/>
          </a:solidFill>
          <a:latin typeface="+mn-lt"/>
          <a:ea typeface="+mn-ea"/>
          <a:cs typeface="+mn-cs"/>
        </a:defRPr>
      </a:lvl1pPr>
      <a:lvl2pPr marL="509292" algn="l" defTabSz="1018586" rtl="0" eaLnBrk="1" latinLnBrk="0" hangingPunct="1">
        <a:defRPr sz="2000" kern="1200">
          <a:solidFill>
            <a:schemeClr val="tx1"/>
          </a:solidFill>
          <a:latin typeface="+mn-lt"/>
          <a:ea typeface="+mn-ea"/>
          <a:cs typeface="+mn-cs"/>
        </a:defRPr>
      </a:lvl2pPr>
      <a:lvl3pPr marL="1018586" algn="l" defTabSz="1018586" rtl="0" eaLnBrk="1" latinLnBrk="0" hangingPunct="1">
        <a:defRPr sz="2000" kern="1200">
          <a:solidFill>
            <a:schemeClr val="tx1"/>
          </a:solidFill>
          <a:latin typeface="+mn-lt"/>
          <a:ea typeface="+mn-ea"/>
          <a:cs typeface="+mn-cs"/>
        </a:defRPr>
      </a:lvl3pPr>
      <a:lvl4pPr marL="1527879" algn="l" defTabSz="1018586" rtl="0" eaLnBrk="1" latinLnBrk="0" hangingPunct="1">
        <a:defRPr sz="2000" kern="1200">
          <a:solidFill>
            <a:schemeClr val="tx1"/>
          </a:solidFill>
          <a:latin typeface="+mn-lt"/>
          <a:ea typeface="+mn-ea"/>
          <a:cs typeface="+mn-cs"/>
        </a:defRPr>
      </a:lvl4pPr>
      <a:lvl5pPr marL="2037173" algn="l" defTabSz="1018586" rtl="0" eaLnBrk="1" latinLnBrk="0" hangingPunct="1">
        <a:defRPr sz="2000" kern="1200">
          <a:solidFill>
            <a:schemeClr val="tx1"/>
          </a:solidFill>
          <a:latin typeface="+mn-lt"/>
          <a:ea typeface="+mn-ea"/>
          <a:cs typeface="+mn-cs"/>
        </a:defRPr>
      </a:lvl5pPr>
      <a:lvl6pPr marL="2546466" algn="l" defTabSz="1018586" rtl="0" eaLnBrk="1" latinLnBrk="0" hangingPunct="1">
        <a:defRPr sz="2000" kern="1200">
          <a:solidFill>
            <a:schemeClr val="tx1"/>
          </a:solidFill>
          <a:latin typeface="+mn-lt"/>
          <a:ea typeface="+mn-ea"/>
          <a:cs typeface="+mn-cs"/>
        </a:defRPr>
      </a:lvl6pPr>
      <a:lvl7pPr marL="3055758" algn="l" defTabSz="1018586" rtl="0" eaLnBrk="1" latinLnBrk="0" hangingPunct="1">
        <a:defRPr sz="2000" kern="1200">
          <a:solidFill>
            <a:schemeClr val="tx1"/>
          </a:solidFill>
          <a:latin typeface="+mn-lt"/>
          <a:ea typeface="+mn-ea"/>
          <a:cs typeface="+mn-cs"/>
        </a:defRPr>
      </a:lvl7pPr>
      <a:lvl8pPr marL="3565052" algn="l" defTabSz="1018586" rtl="0" eaLnBrk="1" latinLnBrk="0" hangingPunct="1">
        <a:defRPr sz="2000" kern="1200">
          <a:solidFill>
            <a:schemeClr val="tx1"/>
          </a:solidFill>
          <a:latin typeface="+mn-lt"/>
          <a:ea typeface="+mn-ea"/>
          <a:cs typeface="+mn-cs"/>
        </a:defRPr>
      </a:lvl8pPr>
      <a:lvl9pPr marL="4074344" algn="l" defTabSz="1018586"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injury"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chart" Target="../charts/chart3.xml"/><Relationship Id="rId4" Type="http://schemas.openxmlformats.org/officeDocument/2006/relationships/hyperlink" Target="https://webappa.cdc.gov/sasweb/ncipc/ypll.html" TargetMode="Externa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nchs/products/databriefs/db293.htm"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ms.gov/Research-Statistics-Data-and-Systems/Statistics-Trends-and-Reports/NationalHealthExpendData/Downloads/DSM-16.pdf"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hyperlink" Target="https://www.cdc.gov/nchs/hus/index.htm"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www.cdc.gov/nchs/nhis.htm"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www.cdc.gov/nchs/data/nhis/earlyrelease/insur201805.pdf" TargetMode="External"/><Relationship Id="rId2" Type="http://schemas.openxmlformats.org/officeDocument/2006/relationships/notesSlide" Target="../notesSlides/notesSlide30.xml"/><Relationship Id="rId1" Type="http://schemas.openxmlformats.org/officeDocument/2006/relationships/slideLayout" Target="../slideLayouts/slideLayout8.xml"/><Relationship Id="rId4" Type="http://schemas.openxmlformats.org/officeDocument/2006/relationships/chart" Target="../charts/chart10.xml"/></Relationships>
</file>

<file path=ppt/slides/_rels/slide31.xml.rels><?xml version="1.0" encoding="UTF-8" standalone="yes"?>
<Relationships xmlns="http://schemas.openxmlformats.org/package/2006/relationships"><Relationship Id="rId3" Type="http://schemas.openxmlformats.org/officeDocument/2006/relationships/hyperlink" Target="https://www.cdc.gov/nchs/data/nhis/earlyrelease/insur201805.pdf"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openxmlformats.org/officeDocument/2006/relationships/chart" Target="../charts/chart11.xml"/></Relationships>
</file>

<file path=ppt/slides/_rels/slide32.xml.rels><?xml version="1.0" encoding="UTF-8" standalone="yes"?>
<Relationships xmlns="http://schemas.openxmlformats.org/package/2006/relationships"><Relationship Id="rId3" Type="http://schemas.openxmlformats.org/officeDocument/2006/relationships/hyperlink" Target="https://www.cdc.gov/nchs/data/nhis/earlyrelease/insur201805.pdf" TargetMode="External"/><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chart" Target="../charts/chart12.xml"/></Relationships>
</file>

<file path=ppt/slides/_rels/slide33.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hyperlink" Target="https://www.cdc.gov/nchs/data/nhis/earlyrelease/insur201805.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cdc.gov/nchs/data/nhis/earlyrelease/insur201805.pdf"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www.ahrq.gov/sites/default/files/wysiwyg/snapshot-of-us-health-systems-2016v2.pdf" TargetMode="External"/></Relationships>
</file>

<file path=ppt/slides/_rels/slide60.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65.xml"/><Relationship Id="rId1" Type="http://schemas.openxmlformats.org/officeDocument/2006/relationships/slideLayout" Target="../slideLayouts/slideLayout4.xml"/><Relationship Id="rId4" Type="http://schemas.openxmlformats.org/officeDocument/2006/relationships/hyperlink" Target="https://www.cdc.gov/nchs/data_access/urban_rural.htm" TargetMode="Externa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medpac.gov/docs/default-source/data-book/jun17_databookentirereport_sec.pdf" TargetMode="External"/><Relationship Id="rId5" Type="http://schemas.openxmlformats.org/officeDocument/2006/relationships/hyperlink" Target="https://www.cdc.gov/nchs/data/series/sr_03/sr03_038.pdf" TargetMode="External"/><Relationship Id="rId4" Type="http://schemas.openxmlformats.org/officeDocument/2006/relationships/hyperlink" Target="https://www.cdc.gov/nchs/data/hus/hus16.pdf" TargetMode="Externa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8" Type="http://schemas.openxmlformats.org/officeDocument/2006/relationships/hyperlink" Target="https://www.ahrq.gov/professionals/quality-patient-safety/hais/tools/surgery/index.html" TargetMode="External"/><Relationship Id="rId3" Type="http://schemas.openxmlformats.org/officeDocument/2006/relationships/hyperlink" Target="https://www.hhs.gov/opioids/" TargetMode="External"/><Relationship Id="rId7" Type="http://schemas.openxmlformats.org/officeDocument/2006/relationships/hyperlink" Target="https://www.ahrq.gov/professionals/quality-patient-safety/hais/tools/ambulatory-care/safetransitions.html?utm_source=ahrq&amp;utm_medium=en-2&amp;utm_term=&amp;utm_content=2&amp;utm_campaign=ahrq_en1_9_2018" TargetMode="External"/><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hyperlink" Target="https://www.ahrq.gov/professionals/quality-patient-safety/hais/tools/ambulatory-care/cap-toolkit.html?utm_source=ahrq&amp;utm_medium=en-9&amp;utm_term=&amp;utm_content=9&amp;utm_campaign=ahrq_en1_24_2018" TargetMode="External"/><Relationship Id="rId11" Type="http://schemas.openxmlformats.org/officeDocument/2006/relationships/hyperlink" Target="https://www.cdc.gov/mmwr/volumes/65/wr/mm6552a1.htm?s_cid=mm6552a1_w" TargetMode="External"/><Relationship Id="rId5" Type="http://schemas.openxmlformats.org/officeDocument/2006/relationships/hyperlink" Target="https://www.ahrq.gov/sites/default/files/wysiwyg/professionals/quality-patient-safety/pfp/natlhacratereport-rebaselining2014-2016_0.pdf" TargetMode="External"/><Relationship Id="rId10" Type="http://schemas.openxmlformats.org/officeDocument/2006/relationships/hyperlink" Target="https://www.cms.gov/Medicare/Quality-Initiatives-Patient-Assessment-Instruments/QualityMeasures/National-Impact-Assessment-of-the-Centers-for-Medicare-and-Medicaid-Services-CMS-Quality-Measures-Reports.html" TargetMode="External"/><Relationship Id="rId4" Type="http://schemas.openxmlformats.org/officeDocument/2006/relationships/hyperlink" Target="https://www.hhs.gov/ash/about-ash/news/2016/national-pain-strategy-outlines-actions-improving-pain-care/index.html" TargetMode="External"/><Relationship Id="rId9" Type="http://schemas.openxmlformats.org/officeDocument/2006/relationships/hyperlink" Target="https://www.ahrq.gov/professionals/quality-patient-safety/patient-family-engagement/pfeprimarycare/interventions/medmanage.html"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s://minorityhealth.hhs.gov/NPA/Materials/FIHET_Data_Compendium_508_version_FINAL_11_28_2016.pdf" TargetMode="External"/><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hyperlink" Target="https://hdpulse.nimhd.nih.gov/?utm_medium=email&amp;utm_source=govdelivery" TargetMode="External"/><Relationship Id="rId5" Type="http://schemas.openxmlformats.org/officeDocument/2006/relationships/hyperlink" Target="https://www.hrsa.gov/sites/default/files/hrsa/health-equity/2017-HRSA-health-equity-report-PRINTER.pdf" TargetMode="External"/><Relationship Id="rId4" Type="http://schemas.openxmlformats.org/officeDocument/2006/relationships/hyperlink" Target="https://www.cdc.gov/nchs/nhis/nhpi.html" TargetMode="Externa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www.bls.gov/oes/" TargetMode="External"/><Relationship Id="rId5" Type="http://schemas.openxmlformats.org/officeDocument/2006/relationships/hyperlink" Target="https://www.kff.org/other/state-indicator/total-active-physicians/?currentTimeframe=0&amp;sortModel=%7b%22colId%22:%22Location%22,%22sort%22:%22asc%22%7d" TargetMode="External"/><Relationship Id="rId4" Type="http://schemas.openxmlformats.org/officeDocument/2006/relationships/hyperlink" Target="https://www.cdc.gov/nchs/hus/index.htm"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p:nvPr/>
        </p:nvSpPr>
        <p:spPr>
          <a:xfrm>
            <a:off x="7336066" y="1462754"/>
            <a:ext cx="2722334" cy="336745"/>
          </a:xfrm>
          <a:custGeom>
            <a:avLst/>
            <a:gdLst/>
            <a:ahLst/>
            <a:cxnLst/>
            <a:rect l="l" t="t" r="r" b="b"/>
            <a:pathLst>
              <a:path w="2103622" h="435787">
                <a:moveTo>
                  <a:pt x="141732" y="0"/>
                </a:moveTo>
                <a:lnTo>
                  <a:pt x="0" y="317804"/>
                </a:lnTo>
                <a:lnTo>
                  <a:pt x="2103622" y="435787"/>
                </a:lnTo>
                <a:lnTo>
                  <a:pt x="2103622" y="303046"/>
                </a:lnTo>
                <a:lnTo>
                  <a:pt x="141732" y="0"/>
                </a:lnTo>
              </a:path>
            </a:pathLst>
          </a:custGeom>
          <a:solidFill>
            <a:srgbClr val="FFFFFF"/>
          </a:solidFill>
        </p:spPr>
        <p:txBody>
          <a:bodyPr wrap="square" lIns="0" tIns="0" rIns="0" bIns="0" rtlCol="0">
            <a:noAutofit/>
          </a:bodyPr>
          <a:lstStyle/>
          <a:p>
            <a:endParaRPr/>
          </a:p>
        </p:txBody>
      </p:sp>
      <p:sp>
        <p:nvSpPr>
          <p:cNvPr id="81" name="object 81"/>
          <p:cNvSpPr/>
          <p:nvPr/>
        </p:nvSpPr>
        <p:spPr>
          <a:xfrm>
            <a:off x="5688984" y="4480591"/>
            <a:ext cx="225484" cy="155760"/>
          </a:xfrm>
          <a:prstGeom prst="rect">
            <a:avLst/>
          </a:prstGeom>
          <a:blipFill>
            <a:blip r:embed="rId3" cstate="print"/>
            <a:stretch>
              <a:fillRect/>
            </a:stretch>
          </a:blipFill>
        </p:spPr>
        <p:txBody>
          <a:bodyPr wrap="square" lIns="0" tIns="0" rIns="0" bIns="0" rtlCol="0">
            <a:noAutofit/>
          </a:bodyPr>
          <a:lstStyle/>
          <a:p>
            <a:endParaRPr/>
          </a:p>
        </p:txBody>
      </p:sp>
      <p:sp>
        <p:nvSpPr>
          <p:cNvPr id="130" name="object 130"/>
          <p:cNvSpPr txBox="1"/>
          <p:nvPr/>
        </p:nvSpPr>
        <p:spPr>
          <a:xfrm>
            <a:off x="3826340" y="2071560"/>
            <a:ext cx="5622514" cy="444558"/>
          </a:xfrm>
          <a:prstGeom prst="rect">
            <a:avLst/>
          </a:prstGeom>
        </p:spPr>
        <p:txBody>
          <a:bodyPr vert="horz" wrap="square" lIns="0" tIns="0" rIns="0" bIns="0" rtlCol="0">
            <a:noAutofit/>
          </a:bodyPr>
          <a:lstStyle/>
          <a:p>
            <a:pPr marL="12699" marR="12699">
              <a:lnSpc>
                <a:spcPct val="76400"/>
              </a:lnSpc>
            </a:pPr>
            <a:endParaRPr sz="2500" dirty="0">
              <a:latin typeface="Arial"/>
              <a:cs typeface="Arial"/>
            </a:endParaRPr>
          </a:p>
        </p:txBody>
      </p:sp>
      <p:sp>
        <p:nvSpPr>
          <p:cNvPr id="131" name="Title 130"/>
          <p:cNvSpPr>
            <a:spLocks noGrp="1"/>
          </p:cNvSpPr>
          <p:nvPr>
            <p:ph type="title"/>
          </p:nvPr>
        </p:nvSpPr>
        <p:spPr>
          <a:xfrm>
            <a:off x="502920" y="3048000"/>
            <a:ext cx="9052560" cy="2392680"/>
          </a:xfrm>
        </p:spPr>
        <p:txBody>
          <a:bodyPr>
            <a:normAutofit/>
          </a:bodyPr>
          <a:lstStyle/>
          <a:p>
            <a:r>
              <a:rPr lang="en-US" dirty="0" smtClean="0"/>
              <a:t>2017 National Healthcare Quality and Disparities Report</a:t>
            </a:r>
            <a:endParaRPr lang="en-US" dirty="0"/>
          </a:p>
        </p:txBody>
      </p:sp>
      <p:sp>
        <p:nvSpPr>
          <p:cNvPr id="3" name="Content Placeholder 2"/>
          <p:cNvSpPr>
            <a:spLocks noGrp="1"/>
          </p:cNvSpPr>
          <p:nvPr>
            <p:ph idx="1"/>
          </p:nvPr>
        </p:nvSpPr>
        <p:spPr>
          <a:xfrm>
            <a:off x="502920" y="5943600"/>
            <a:ext cx="9052560" cy="999388"/>
          </a:xfrm>
        </p:spPr>
        <p:txBody>
          <a:bodyPr>
            <a:normAutofit/>
          </a:bodyPr>
          <a:lstStyle/>
          <a:p>
            <a:pPr algn="l"/>
            <a:r>
              <a:rPr lang="en-US" sz="1600" b="0" dirty="0" smtClean="0"/>
              <a:t>This presentation contains notes. Select View, then Notes page to read them.</a:t>
            </a:r>
            <a:endParaRPr lang="en-US" sz="1600" b="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7795260" cy="984144"/>
          </a:xfrm>
        </p:spPr>
        <p:txBody>
          <a:bodyPr>
            <a:normAutofit/>
          </a:bodyPr>
          <a:lstStyle/>
          <a:p>
            <a:r>
              <a:rPr lang="en-US" sz="2000" dirty="0"/>
              <a:t>Figure </a:t>
            </a:r>
            <a:r>
              <a:rPr lang="en-US" sz="2000" dirty="0" smtClean="0"/>
              <a:t>4. </a:t>
            </a:r>
            <a:r>
              <a:rPr lang="en-US" sz="2000" dirty="0"/>
              <a:t>Years of potential life lost before age 65, </a:t>
            </a:r>
            <a:r>
              <a:rPr lang="en-US" sz="2000" dirty="0" smtClean="0"/>
              <a:t>United States, 2016</a:t>
            </a:r>
            <a:endParaRPr lang="en-US" sz="2000" dirty="0"/>
          </a:p>
        </p:txBody>
      </p:sp>
      <p:sp>
        <p:nvSpPr>
          <p:cNvPr id="7" name="TextBox 6"/>
          <p:cNvSpPr txBox="1"/>
          <p:nvPr/>
        </p:nvSpPr>
        <p:spPr>
          <a:xfrm>
            <a:off x="457200" y="5943600"/>
            <a:ext cx="8686800" cy="830997"/>
          </a:xfrm>
          <a:prstGeom prst="rect">
            <a:avLst/>
          </a:prstGeom>
          <a:noFill/>
        </p:spPr>
        <p:txBody>
          <a:bodyPr wrap="square" rtlCol="0">
            <a:spAutoFit/>
          </a:bodyPr>
          <a:lstStyle/>
          <a:p>
            <a:r>
              <a:rPr lang="en-US" sz="1200" b="1" dirty="0"/>
              <a:t>Key: </a:t>
            </a:r>
            <a:r>
              <a:rPr lang="en-US" sz="1200" dirty="0" smtClean="0"/>
              <a:t>YPLL </a:t>
            </a:r>
            <a:r>
              <a:rPr lang="en-US" sz="1200" dirty="0"/>
              <a:t>= </a:t>
            </a:r>
            <a:r>
              <a:rPr lang="en-US" sz="1200" dirty="0" smtClean="0"/>
              <a:t>years of potential life lost.</a:t>
            </a:r>
            <a:endParaRPr lang="en-US" sz="1200" dirty="0"/>
          </a:p>
          <a:p>
            <a:r>
              <a:rPr lang="en-US" sz="1200" b="1" dirty="0"/>
              <a:t>Source:</a:t>
            </a:r>
            <a:r>
              <a:rPr lang="en-US" sz="1200" dirty="0"/>
              <a:t> Centers for Disease Control and Prevention, </a:t>
            </a:r>
            <a:r>
              <a:rPr lang="en-US" sz="1200" u="sng" dirty="0">
                <a:hlinkClick r:id="rId3"/>
              </a:rPr>
              <a:t>National Center for Injury Prevention and Control</a:t>
            </a:r>
            <a:r>
              <a:rPr lang="en-US" sz="1200" dirty="0"/>
              <a:t>, Years of Potential Life Lost (YPLL) Reports, </a:t>
            </a:r>
            <a:r>
              <a:rPr lang="en-US" sz="1200" dirty="0" smtClean="0"/>
              <a:t>1999–2016. </a:t>
            </a:r>
            <a:r>
              <a:rPr lang="en-US" sz="1200" u="sng" dirty="0" smtClean="0">
                <a:hlinkClick r:id="rId4"/>
              </a:rPr>
              <a:t>https://webappa.cdc.gov/sasweb/ncipc/ypll.html</a:t>
            </a:r>
            <a:r>
              <a:rPr lang="en-US" sz="1200" dirty="0" smtClean="0"/>
              <a:t>.</a:t>
            </a:r>
          </a:p>
          <a:p>
            <a:r>
              <a:rPr lang="en-US" sz="1200" b="1" dirty="0"/>
              <a:t>Note:</a:t>
            </a:r>
            <a:r>
              <a:rPr lang="en-US" sz="1200" dirty="0"/>
              <a:t> The perinatal period occurs from 22 completed weeks (154 days) of gestation and ends 7 completed days after birth</a:t>
            </a:r>
          </a:p>
        </p:txBody>
      </p:sp>
      <p:graphicFrame>
        <p:nvGraphicFramePr>
          <p:cNvPr id="6" name="Chart 5"/>
          <p:cNvGraphicFramePr>
            <a:graphicFrameLocks/>
          </p:cNvGraphicFramePr>
          <p:nvPr>
            <p:extLst>
              <p:ext uri="{D42A27DB-BD31-4B8C-83A1-F6EECF244321}">
                <p14:modId xmlns:p14="http://schemas.microsoft.com/office/powerpoint/2010/main" val="1223048138"/>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0941466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Figure 5. Years lived with disability, United States, 2015</a:t>
            </a:r>
            <a:endParaRPr lang="en-US" sz="2000" dirty="0"/>
          </a:p>
        </p:txBody>
      </p:sp>
      <p:graphicFrame>
        <p:nvGraphicFramePr>
          <p:cNvPr id="4" name="Chart 3" descr="Bar chart showing age-adjusted rate of years lived with disability per 100,000 population:&#10;Cancer and Tumors, 263&#10;Circulatory Illnesses, 386&#10;Chronic Respiratory Diseases, 470&#10;Injuries, 575&#10;Skin Diseases, 622&#10;Sense Organ Diseases, 624&#10;Nervous System, 877&#10;Endocrine (Diabetes, Kidney Disease), 1,085&#10;Musculoskeletal Disorders, 2,310&#10;Mental Health and Substance Use Disorders, 2,829&#10;"/>
          <p:cNvGraphicFramePr>
            <a:graphicFrameLocks/>
          </p:cNvGraphicFramePr>
          <p:nvPr>
            <p:extLst>
              <p:ext uri="{D42A27DB-BD31-4B8C-83A1-F6EECF244321}">
                <p14:modId xmlns:p14="http://schemas.microsoft.com/office/powerpoint/2010/main" val="508022119"/>
              </p:ext>
            </p:extLst>
          </p:nvPr>
        </p:nvGraphicFramePr>
        <p:xfrm>
          <a:off x="914400" y="1828800"/>
          <a:ext cx="8229600" cy="402336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6126480"/>
            <a:ext cx="8686800" cy="646331"/>
          </a:xfrm>
          <a:prstGeom prst="rect">
            <a:avLst/>
          </a:prstGeom>
          <a:noFill/>
        </p:spPr>
        <p:txBody>
          <a:bodyPr wrap="square" rtlCol="0">
            <a:spAutoFit/>
          </a:bodyPr>
          <a:lstStyle/>
          <a:p>
            <a:r>
              <a:rPr lang="en-US" sz="1200" b="1" dirty="0"/>
              <a:t>Key:</a:t>
            </a:r>
            <a:r>
              <a:rPr lang="en-US" sz="1200" dirty="0"/>
              <a:t> YLD = years lived with disability.</a:t>
            </a:r>
          </a:p>
          <a:p>
            <a:r>
              <a:rPr lang="en-US" sz="1200" b="1" dirty="0"/>
              <a:t>Source:</a:t>
            </a:r>
            <a:r>
              <a:rPr lang="en-US" sz="1200" dirty="0"/>
              <a:t> Kaiser Family Foundation analysis of data from Institute for Health Metrics and Evaluation. Global Burden of Disease Study 2015 (GBD 2015) Data Downloads.</a:t>
            </a:r>
          </a:p>
        </p:txBody>
      </p:sp>
    </p:spTree>
    <p:extLst>
      <p:ext uri="{BB962C8B-B14F-4D97-AF65-F5344CB8AC3E}">
        <p14:creationId xmlns:p14="http://schemas.microsoft.com/office/powerpoint/2010/main" val="2646423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a:t>
            </a:r>
            <a:r>
              <a:rPr lang="en-US" sz="2000" dirty="0" smtClean="0"/>
              <a:t>6. </a:t>
            </a:r>
            <a:r>
              <a:rPr lang="en-US" sz="2000" dirty="0"/>
              <a:t>Leading causes of death for the total population, United States, </a:t>
            </a:r>
            <a:r>
              <a:rPr lang="en-US" sz="2000" dirty="0" smtClean="0"/>
              <a:t>2015 and 2016</a:t>
            </a:r>
            <a:endParaRPr lang="en-US" sz="2000" dirty="0"/>
          </a:p>
        </p:txBody>
      </p:sp>
      <p:sp>
        <p:nvSpPr>
          <p:cNvPr id="7" name="TextBox 6"/>
          <p:cNvSpPr txBox="1"/>
          <p:nvPr/>
        </p:nvSpPr>
        <p:spPr>
          <a:xfrm>
            <a:off x="457200" y="5943600"/>
            <a:ext cx="8686800" cy="461665"/>
          </a:xfrm>
          <a:prstGeom prst="rect">
            <a:avLst/>
          </a:prstGeom>
          <a:noFill/>
        </p:spPr>
        <p:txBody>
          <a:bodyPr wrap="square" rtlCol="0">
            <a:spAutoFit/>
          </a:bodyPr>
          <a:lstStyle/>
          <a:p>
            <a:r>
              <a:rPr lang="en-US" sz="1200" b="1" dirty="0"/>
              <a:t>Source: </a:t>
            </a:r>
            <a:r>
              <a:rPr lang="en-US" sz="1200" dirty="0"/>
              <a:t>Centers for Disease Control and Prevention, National Center for Health Statistics, National Vital Statistics System - Mortality. Mortality in the United States, 2016. </a:t>
            </a:r>
            <a:r>
              <a:rPr lang="en-US" sz="1200" u="sng" dirty="0">
                <a:hlinkClick r:id="rId3"/>
              </a:rPr>
              <a:t>https://www.cdc.gov/nchs/products/databriefs/db293.htm</a:t>
            </a:r>
            <a:r>
              <a:rPr lang="en-US" sz="1200" dirty="0"/>
              <a:t>.</a:t>
            </a:r>
          </a:p>
        </p:txBody>
      </p:sp>
      <p:graphicFrame>
        <p:nvGraphicFramePr>
          <p:cNvPr id="8" name="Chart 7"/>
          <p:cNvGraphicFramePr/>
          <p:nvPr>
            <p:extLst>
              <p:ext uri="{D42A27DB-BD31-4B8C-83A1-F6EECF244321}">
                <p14:modId xmlns:p14="http://schemas.microsoft.com/office/powerpoint/2010/main" val="225089289"/>
              </p:ext>
            </p:extLst>
          </p:nvPr>
        </p:nvGraphicFramePr>
        <p:xfrm>
          <a:off x="228600" y="1645920"/>
          <a:ext cx="89154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227347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Ov</a:t>
            </a:r>
            <a:r>
              <a:rPr lang="en-US" smtClean="0"/>
              <a:t>erview of Healthcare Costs in the United States</a:t>
            </a:r>
            <a:endParaRPr lang="en-US" dirty="0"/>
          </a:p>
        </p:txBody>
      </p:sp>
      <p:sp>
        <p:nvSpPr>
          <p:cNvPr id="5" name="Content Placeholder 4"/>
          <p:cNvSpPr>
            <a:spLocks noGrp="1"/>
          </p:cNvSpPr>
          <p:nvPr>
            <p:ph idx="1"/>
          </p:nvPr>
        </p:nvSpPr>
        <p:spPr/>
        <p:txBody>
          <a:bodyPr>
            <a:normAutofit/>
          </a:bodyPr>
          <a:lstStyle/>
          <a:p>
            <a:r>
              <a:rPr lang="en-US" dirty="0" smtClean="0"/>
              <a:t>In 2015:</a:t>
            </a:r>
          </a:p>
          <a:p>
            <a:pPr lvl="1"/>
            <a:r>
              <a:rPr lang="en-US" dirty="0" smtClean="0"/>
              <a:t>U.S</a:t>
            </a:r>
            <a:r>
              <a:rPr lang="en-US" dirty="0"/>
              <a:t>. healthcare spending increased 5.8% to $3.2 trillion, or $9,990 per person. </a:t>
            </a:r>
            <a:endParaRPr lang="en-US" dirty="0" smtClean="0"/>
          </a:p>
          <a:p>
            <a:pPr lvl="1"/>
            <a:r>
              <a:rPr lang="en-US" dirty="0" smtClean="0"/>
              <a:t>In 2015, </a:t>
            </a:r>
            <a:r>
              <a:rPr lang="en-US" dirty="0"/>
              <a:t>the overall share of the U.S. economy devoted to healthcare spending increased slightly, from 17.4% in 2014 to 17.8% in 2015 (CMS, 2015).</a:t>
            </a:r>
          </a:p>
          <a:p>
            <a:endParaRPr lang="en-US" dirty="0"/>
          </a:p>
          <a:p>
            <a:endParaRPr lang="en-US" dirty="0" smtClean="0"/>
          </a:p>
          <a:p>
            <a:endParaRPr lang="en-US" dirty="0"/>
          </a:p>
        </p:txBody>
      </p:sp>
    </p:spTree>
    <p:extLst>
      <p:ext uri="{BB962C8B-B14F-4D97-AF65-F5344CB8AC3E}">
        <p14:creationId xmlns:p14="http://schemas.microsoft.com/office/powerpoint/2010/main" val="1363813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a:t>
            </a:r>
            <a:r>
              <a:rPr lang="en-US" sz="2000" dirty="0" smtClean="0"/>
              <a:t>7. </a:t>
            </a:r>
            <a:r>
              <a:rPr lang="en-US" sz="2000" dirty="0"/>
              <a:t>Personal health care expenditures, by type of expenditure, </a:t>
            </a:r>
            <a:r>
              <a:rPr lang="en-US" sz="2000" dirty="0" smtClean="0"/>
              <a:t>2015</a:t>
            </a:r>
            <a:endParaRPr lang="en-US" sz="2000" dirty="0"/>
          </a:p>
        </p:txBody>
      </p:sp>
      <p:sp>
        <p:nvSpPr>
          <p:cNvPr id="5" name="TextBox 4"/>
          <p:cNvSpPr txBox="1"/>
          <p:nvPr/>
        </p:nvSpPr>
        <p:spPr>
          <a:xfrm>
            <a:off x="457200" y="6126480"/>
            <a:ext cx="8686800" cy="1384995"/>
          </a:xfrm>
          <a:prstGeom prst="rect">
            <a:avLst/>
          </a:prstGeom>
          <a:noFill/>
        </p:spPr>
        <p:txBody>
          <a:bodyPr wrap="square" rtlCol="0">
            <a:spAutoFit/>
          </a:bodyPr>
          <a:lstStyle/>
          <a:p>
            <a:r>
              <a:rPr lang="en-US" sz="1200" b="1" dirty="0" smtClean="0"/>
              <a:t>Source</a:t>
            </a:r>
            <a:r>
              <a:rPr lang="en-US" sz="1200" b="1" dirty="0"/>
              <a:t>:</a:t>
            </a:r>
            <a:r>
              <a:rPr lang="en-US" sz="1200" dirty="0"/>
              <a:t> Centers for Medicare &amp; Medicaid Services, National Health Expenditures by type of service and source of funds, CY 1960-2015. https://www.cms.gov/Research-Statistics-Data-and-Systems/Statistics-Trends-and-Reports/NationalHealthExpendData/NationalHealthAccountsHistorical.html.</a:t>
            </a:r>
            <a:r>
              <a:rPr lang="en-US" sz="1200" b="1" dirty="0"/>
              <a:t>Note: </a:t>
            </a:r>
            <a:r>
              <a:rPr lang="en-US" sz="1200" dirty="0"/>
              <a:t>Personal health care expenditures are outlays for goods and services related directly to patient care. These expenditures are total national health expenditures minus expenditures for investment, health insurance program administration and the net cost of insurance, and public health activities. More detailed information is available at </a:t>
            </a:r>
            <a:r>
              <a:rPr lang="en-US" sz="1200" u="sng" dirty="0">
                <a:hlinkClick r:id="rId3"/>
              </a:rPr>
              <a:t>https://www.cms.gov/Research-Statistics-Data-and-Systems/Statistics-Trends-and-Reports/NationalHealthExpendData/Downloads/DSM-16.pdf</a:t>
            </a:r>
            <a:r>
              <a:rPr lang="en-US" sz="1200" dirty="0"/>
              <a:t>. Percentages do not add to 100 due to rounding</a:t>
            </a:r>
            <a:r>
              <a:rPr lang="en-US" sz="1200" dirty="0" smtClean="0"/>
              <a:t>.</a:t>
            </a:r>
            <a:endParaRPr lang="en-US" sz="1200" dirty="0"/>
          </a:p>
        </p:txBody>
      </p:sp>
      <p:graphicFrame>
        <p:nvGraphicFramePr>
          <p:cNvPr id="6" name="Chart 5"/>
          <p:cNvGraphicFramePr>
            <a:graphicFrameLocks/>
          </p:cNvGraphicFramePr>
          <p:nvPr>
            <p:extLst>
              <p:ext uri="{D42A27DB-BD31-4B8C-83A1-F6EECF244321}">
                <p14:modId xmlns:p14="http://schemas.microsoft.com/office/powerpoint/2010/main" val="1834800543"/>
              </p:ext>
            </p:extLst>
          </p:nvPr>
        </p:nvGraphicFramePr>
        <p:xfrm>
          <a:off x="914400" y="1463040"/>
          <a:ext cx="8229600" cy="4572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6663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Figure </a:t>
            </a:r>
            <a:r>
              <a:rPr lang="en-US" sz="2000" dirty="0" smtClean="0"/>
              <a:t>8. </a:t>
            </a:r>
            <a:r>
              <a:rPr lang="en-US" sz="2000" dirty="0"/>
              <a:t>Personal health care expenditures, by source of funds, </a:t>
            </a:r>
            <a:r>
              <a:rPr lang="en-US" sz="2000" dirty="0" smtClean="0"/>
              <a:t>2015</a:t>
            </a:r>
            <a:endParaRPr lang="en-US" sz="2000" dirty="0"/>
          </a:p>
        </p:txBody>
      </p:sp>
      <p:sp>
        <p:nvSpPr>
          <p:cNvPr id="5" name="TextBox 4"/>
          <p:cNvSpPr txBox="1"/>
          <p:nvPr/>
        </p:nvSpPr>
        <p:spPr>
          <a:xfrm>
            <a:off x="472440" y="6248400"/>
            <a:ext cx="8686800" cy="1015663"/>
          </a:xfrm>
          <a:prstGeom prst="rect">
            <a:avLst/>
          </a:prstGeom>
          <a:noFill/>
        </p:spPr>
        <p:txBody>
          <a:bodyPr wrap="square" rtlCol="0">
            <a:spAutoFit/>
          </a:bodyPr>
          <a:lstStyle/>
          <a:p>
            <a:r>
              <a:rPr lang="en-US" sz="1200" b="1" dirty="0"/>
              <a:t>Source:</a:t>
            </a:r>
            <a:r>
              <a:rPr lang="en-US" sz="1200" dirty="0"/>
              <a:t> Centers for Medicare &amp; Medicaid Services, National Health Expenditures Account, as reported in </a:t>
            </a:r>
            <a:r>
              <a:rPr lang="en-US" sz="1200" i="1" dirty="0"/>
              <a:t>Health, United States, 2016</a:t>
            </a:r>
            <a:r>
              <a:rPr lang="en-US" sz="1200" dirty="0"/>
              <a:t>. </a:t>
            </a:r>
            <a:r>
              <a:rPr lang="en-US" sz="1200" u="sng" dirty="0">
                <a:hlinkClick r:id="rId3"/>
              </a:rPr>
              <a:t>https://www.cdc.gov/nchs/hus/index.htm</a:t>
            </a:r>
            <a:r>
              <a:rPr lang="en-US" sz="1200" u="sng" dirty="0"/>
              <a:t>.</a:t>
            </a:r>
            <a:endParaRPr lang="en-US" sz="1200" dirty="0"/>
          </a:p>
          <a:p>
            <a:r>
              <a:rPr lang="en-US" sz="1200" b="1" dirty="0"/>
              <a:t>Note:</a:t>
            </a:r>
            <a:r>
              <a:rPr lang="en-US" sz="1200" dirty="0"/>
              <a:t> Personal health care expenditures are outlays for goods and services related directly to patient care. These expenditures are total national health expenditures minus expenditures for investment, health insurance program administration and the net cost of insurance, and public health activities. Percentages do not add to 100 due to rounding</a:t>
            </a:r>
            <a:r>
              <a:rPr lang="en-US" sz="1200" dirty="0" smtClean="0"/>
              <a:t>.</a:t>
            </a:r>
            <a:endParaRPr lang="en-US" sz="1200" dirty="0"/>
          </a:p>
        </p:txBody>
      </p:sp>
      <p:graphicFrame>
        <p:nvGraphicFramePr>
          <p:cNvPr id="7" name="Chart 6"/>
          <p:cNvGraphicFramePr/>
          <p:nvPr>
            <p:extLst>
              <p:ext uri="{D42A27DB-BD31-4B8C-83A1-F6EECF244321}">
                <p14:modId xmlns:p14="http://schemas.microsoft.com/office/powerpoint/2010/main" val="729448698"/>
              </p:ext>
            </p:extLst>
          </p:nvPr>
        </p:nvGraphicFramePr>
        <p:xfrm>
          <a:off x="914400" y="1645920"/>
          <a:ext cx="8229600" cy="44500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94947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State Variation in Healthcare Quality and Disparities</a:t>
            </a:r>
            <a:endParaRPr lang="en-US" dirty="0"/>
          </a:p>
        </p:txBody>
      </p:sp>
      <p:sp>
        <p:nvSpPr>
          <p:cNvPr id="3" name="Content Placeholder 2"/>
          <p:cNvSpPr>
            <a:spLocks noGrp="1"/>
          </p:cNvSpPr>
          <p:nvPr>
            <p:ph idx="1"/>
          </p:nvPr>
        </p:nvSpPr>
        <p:spPr/>
        <p:txBody>
          <a:bodyPr/>
          <a:lstStyle/>
          <a:p>
            <a:r>
              <a:rPr lang="en-US" sz="3200" dirty="0"/>
              <a:t>State-level data show that healthcare quality and disparities vary widely depending on state and region. </a:t>
            </a:r>
            <a:endParaRPr lang="en-US" sz="3200" dirty="0" smtClean="0"/>
          </a:p>
          <a:p>
            <a:r>
              <a:rPr lang="en-US" sz="3200" dirty="0" smtClean="0"/>
              <a:t>Although </a:t>
            </a:r>
            <a:r>
              <a:rPr lang="en-US" sz="3200" dirty="0"/>
              <a:t>a state may perform well in overall quality, the same state may face significant disparities in healthcare access or disparities within specific areas of quality.</a:t>
            </a:r>
          </a:p>
          <a:p>
            <a:endParaRPr lang="en-US" dirty="0"/>
          </a:p>
        </p:txBody>
      </p:sp>
    </p:spTree>
    <p:extLst>
      <p:ext uri="{BB962C8B-B14F-4D97-AF65-F5344CB8AC3E}">
        <p14:creationId xmlns:p14="http://schemas.microsoft.com/office/powerpoint/2010/main" val="2633298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a:t>
            </a:r>
            <a:r>
              <a:rPr lang="en-US" sz="2000" dirty="0" smtClean="0"/>
              <a:t>9. </a:t>
            </a:r>
            <a:r>
              <a:rPr lang="en-US" sz="2000" dirty="0"/>
              <a:t>Overall quality of care, by state, </a:t>
            </a:r>
            <a:r>
              <a:rPr lang="en-US" sz="2000" dirty="0" smtClean="0"/>
              <a:t>2015-2016</a:t>
            </a:r>
            <a:endParaRPr lang="en-US" sz="2000" dirty="0"/>
          </a:p>
        </p:txBody>
      </p:sp>
      <p:sp>
        <p:nvSpPr>
          <p:cNvPr id="230" name="TextBox 229"/>
          <p:cNvSpPr txBox="1"/>
          <p:nvPr/>
        </p:nvSpPr>
        <p:spPr>
          <a:xfrm>
            <a:off x="457200" y="6583680"/>
            <a:ext cx="8686800" cy="646331"/>
          </a:xfrm>
          <a:prstGeom prst="rect">
            <a:avLst/>
          </a:prstGeom>
          <a:noFill/>
        </p:spPr>
        <p:txBody>
          <a:bodyPr wrap="square" rtlCol="0">
            <a:spAutoFit/>
          </a:bodyPr>
          <a:lstStyle/>
          <a:p>
            <a:r>
              <a:rPr lang="en-US" sz="1200" b="1" dirty="0"/>
              <a:t>Note:</a:t>
            </a:r>
            <a:r>
              <a:rPr lang="en-US" sz="1200" dirty="0"/>
              <a:t> All state-level measures with data are used to compute an overall quality score for each state based on the number of quality measures above, at, or below the average across all states. States were ranked and quartiles are shown on the map. The states with the worst quality score are in the fourth quartile, and states with the best quality score are in the first quartile. </a:t>
            </a:r>
          </a:p>
        </p:txBody>
      </p:sp>
      <p:grpSp>
        <p:nvGrpSpPr>
          <p:cNvPr id="231" name="Group 230" descr="Map showing quality in quartiles, with the first quartile the lowest and the fourth quartile the highest:&#10;Quartile 1: Alaska, Arkansas, Indiana, Kentucky, Louisiana, Mississippi, Nevada, New Mexico, Oklahoma, Oregon, Texas, West Virginia, Wyoming&#10;Quartile 2: Colorado, Connecticut, Hawaii, Idaho, Maryland, Michigan, Missouri, North Carolina, South Carolina, South Dakota, Utah, Vermont, Virginia&#10;Quartile 3: Alabama, Arizona, California, District of Columbia, Florida, Georgia, Illinois, Kansas, Montana, New York, Ohio, Tennessee, Washington  &#10;Quartile 4: Delaware, Iowa, Maine, Massachusetts, Minnesota, Nebraska, New Hampshire, New Jersey, North Dakota, Pennsylvania, Rhode Island, Wisconsin" title="Overall quality of care, by state"/>
          <p:cNvGrpSpPr/>
          <p:nvPr/>
        </p:nvGrpSpPr>
        <p:grpSpPr>
          <a:xfrm>
            <a:off x="1181100" y="1645920"/>
            <a:ext cx="7696200" cy="4782185"/>
            <a:chOff x="0" y="0"/>
            <a:chExt cx="6724775" cy="4900929"/>
          </a:xfrm>
        </p:grpSpPr>
        <p:grpSp>
          <p:nvGrpSpPr>
            <p:cNvPr id="232" name="Group 231"/>
            <p:cNvGrpSpPr/>
            <p:nvPr/>
          </p:nvGrpSpPr>
          <p:grpSpPr>
            <a:xfrm>
              <a:off x="0" y="0"/>
              <a:ext cx="6724775" cy="4900929"/>
              <a:chOff x="0" y="0"/>
              <a:chExt cx="6724775" cy="4900929"/>
            </a:xfrm>
          </p:grpSpPr>
          <p:grpSp>
            <p:nvGrpSpPr>
              <p:cNvPr id="234" name="Group 233"/>
              <p:cNvGrpSpPr/>
              <p:nvPr/>
            </p:nvGrpSpPr>
            <p:grpSpPr>
              <a:xfrm>
                <a:off x="0" y="0"/>
                <a:ext cx="6724775" cy="4900929"/>
                <a:chOff x="0" y="0"/>
                <a:chExt cx="6728026" cy="4903470"/>
              </a:xfrm>
            </p:grpSpPr>
            <p:grpSp>
              <p:nvGrpSpPr>
                <p:cNvPr id="240" name="Group 239"/>
                <p:cNvGrpSpPr/>
                <p:nvPr/>
              </p:nvGrpSpPr>
              <p:grpSpPr>
                <a:xfrm>
                  <a:off x="0" y="0"/>
                  <a:ext cx="5949316" cy="4303394"/>
                  <a:chOff x="0" y="0"/>
                  <a:chExt cx="5949316" cy="4303394"/>
                </a:xfrm>
              </p:grpSpPr>
              <p:grpSp>
                <p:nvGrpSpPr>
                  <p:cNvPr id="252" name="Group 251"/>
                  <p:cNvGrpSpPr>
                    <a:grpSpLocks noChangeAspect="1"/>
                  </p:cNvGrpSpPr>
                  <p:nvPr/>
                </p:nvGrpSpPr>
                <p:grpSpPr bwMode="auto">
                  <a:xfrm>
                    <a:off x="28576" y="0"/>
                    <a:ext cx="5920740" cy="3680461"/>
                    <a:chOff x="28574" y="0"/>
                    <a:chExt cx="4782" cy="2948"/>
                  </a:xfrm>
                </p:grpSpPr>
                <p:sp>
                  <p:nvSpPr>
                    <p:cNvPr id="292" name="Freeform 291"/>
                    <p:cNvSpPr>
                      <a:spLocks/>
                    </p:cNvSpPr>
                    <p:nvPr/>
                  </p:nvSpPr>
                  <p:spPr bwMode="auto">
                    <a:xfrm>
                      <a:off x="28816" y="25"/>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endParaRPr lang="en-US"/>
                    </a:p>
                  </p:txBody>
                </p:sp>
                <p:sp>
                  <p:nvSpPr>
                    <p:cNvPr id="293" name="Freeform 292"/>
                    <p:cNvSpPr>
                      <a:spLocks/>
                    </p:cNvSpPr>
                    <p:nvPr/>
                  </p:nvSpPr>
                  <p:spPr bwMode="auto">
                    <a:xfrm>
                      <a:off x="28953" y="51"/>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endParaRPr lang="en-US"/>
                    </a:p>
                  </p:txBody>
                </p:sp>
                <p:sp>
                  <p:nvSpPr>
                    <p:cNvPr id="294" name="Freeform 293"/>
                    <p:cNvSpPr>
                      <a:spLocks/>
                    </p:cNvSpPr>
                    <p:nvPr/>
                  </p:nvSpPr>
                  <p:spPr bwMode="auto">
                    <a:xfrm>
                      <a:off x="29356" y="961"/>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endParaRPr lang="en-US"/>
                    </a:p>
                  </p:txBody>
                </p:sp>
                <p:sp>
                  <p:nvSpPr>
                    <p:cNvPr id="295" name="Freeform 294"/>
                    <p:cNvSpPr>
                      <a:spLocks/>
                    </p:cNvSpPr>
                    <p:nvPr/>
                  </p:nvSpPr>
                  <p:spPr bwMode="auto">
                    <a:xfrm>
                      <a:off x="28662" y="293"/>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endParaRPr lang="en-US"/>
                    </a:p>
                  </p:txBody>
                </p:sp>
                <p:sp>
                  <p:nvSpPr>
                    <p:cNvPr id="296" name="Freeform 295"/>
                    <p:cNvSpPr>
                      <a:spLocks/>
                    </p:cNvSpPr>
                    <p:nvPr/>
                  </p:nvSpPr>
                  <p:spPr bwMode="auto">
                    <a:xfrm>
                      <a:off x="28596" y="751"/>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endParaRPr lang="en-US"/>
                    </a:p>
                  </p:txBody>
                </p:sp>
                <p:sp>
                  <p:nvSpPr>
                    <p:cNvPr id="297" name="Freeform 296"/>
                    <p:cNvSpPr>
                      <a:spLocks/>
                    </p:cNvSpPr>
                    <p:nvPr/>
                  </p:nvSpPr>
                  <p:spPr bwMode="auto">
                    <a:xfrm>
                      <a:off x="28908" y="848"/>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endParaRPr lang="en-US"/>
                    </a:p>
                  </p:txBody>
                </p:sp>
                <p:sp>
                  <p:nvSpPr>
                    <p:cNvPr id="298" name="Freeform 297"/>
                    <p:cNvSpPr>
                      <a:spLocks/>
                    </p:cNvSpPr>
                    <p:nvPr/>
                  </p:nvSpPr>
                  <p:spPr bwMode="auto">
                    <a:xfrm>
                      <a:off x="29227" y="133"/>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endParaRPr lang="en-US"/>
                    </a:p>
                  </p:txBody>
                </p:sp>
                <p:sp>
                  <p:nvSpPr>
                    <p:cNvPr id="299" name="Freeform 298"/>
                    <p:cNvSpPr>
                      <a:spLocks/>
                    </p:cNvSpPr>
                    <p:nvPr/>
                  </p:nvSpPr>
                  <p:spPr bwMode="auto">
                    <a:xfrm>
                      <a:off x="29447" y="148"/>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endParaRPr lang="en-US"/>
                    </a:p>
                  </p:txBody>
                </p:sp>
                <p:sp>
                  <p:nvSpPr>
                    <p:cNvPr id="300" name="Freeform 299"/>
                    <p:cNvSpPr>
                      <a:spLocks/>
                    </p:cNvSpPr>
                    <p:nvPr/>
                  </p:nvSpPr>
                  <p:spPr bwMode="auto">
                    <a:xfrm>
                      <a:off x="29191" y="1526"/>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endParaRPr lang="en-US"/>
                    </a:p>
                  </p:txBody>
                </p:sp>
                <p:sp>
                  <p:nvSpPr>
                    <p:cNvPr id="301" name="Freeform 300"/>
                    <p:cNvSpPr>
                      <a:spLocks/>
                    </p:cNvSpPr>
                    <p:nvPr/>
                  </p:nvSpPr>
                  <p:spPr bwMode="auto">
                    <a:xfrm>
                      <a:off x="29685" y="668"/>
                      <a:ext cx="617"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endParaRPr lang="en-US"/>
                    </a:p>
                  </p:txBody>
                </p:sp>
                <p:sp>
                  <p:nvSpPr>
                    <p:cNvPr id="302" name="Freeform 301"/>
                    <p:cNvSpPr>
                      <a:spLocks/>
                    </p:cNvSpPr>
                    <p:nvPr/>
                  </p:nvSpPr>
                  <p:spPr bwMode="auto">
                    <a:xfrm>
                      <a:off x="29787" y="1147"/>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endParaRPr lang="en-US"/>
                    </a:p>
                  </p:txBody>
                </p:sp>
                <p:sp>
                  <p:nvSpPr>
                    <p:cNvPr id="303" name="Freeform 302"/>
                    <p:cNvSpPr>
                      <a:spLocks/>
                    </p:cNvSpPr>
                    <p:nvPr/>
                  </p:nvSpPr>
                  <p:spPr bwMode="auto">
                    <a:xfrm>
                      <a:off x="29698" y="1602"/>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endParaRPr lang="en-US"/>
                    </a:p>
                  </p:txBody>
                </p:sp>
                <p:sp>
                  <p:nvSpPr>
                    <p:cNvPr id="304" name="Freeform 303"/>
                    <p:cNvSpPr>
                      <a:spLocks/>
                    </p:cNvSpPr>
                    <p:nvPr/>
                  </p:nvSpPr>
                  <p:spPr bwMode="auto">
                    <a:xfrm>
                      <a:off x="29929" y="1722"/>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endParaRPr lang="en-US"/>
                    </a:p>
                  </p:txBody>
                </p:sp>
                <p:sp>
                  <p:nvSpPr>
                    <p:cNvPr id="305" name="Freeform 304"/>
                    <p:cNvSpPr>
                      <a:spLocks/>
                    </p:cNvSpPr>
                    <p:nvPr/>
                  </p:nvSpPr>
                  <p:spPr bwMode="auto">
                    <a:xfrm>
                      <a:off x="30311" y="288"/>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endParaRPr lang="en-US"/>
                    </a:p>
                  </p:txBody>
                </p:sp>
                <p:sp>
                  <p:nvSpPr>
                    <p:cNvPr id="306" name="Freeform 305"/>
                    <p:cNvSpPr>
                      <a:spLocks/>
                    </p:cNvSpPr>
                    <p:nvPr/>
                  </p:nvSpPr>
                  <p:spPr bwMode="auto">
                    <a:xfrm>
                      <a:off x="30281" y="632"/>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endParaRPr lang="en-US"/>
                    </a:p>
                  </p:txBody>
                </p:sp>
                <p:sp>
                  <p:nvSpPr>
                    <p:cNvPr id="307" name="Freeform 306"/>
                    <p:cNvSpPr>
                      <a:spLocks/>
                    </p:cNvSpPr>
                    <p:nvPr/>
                  </p:nvSpPr>
                  <p:spPr bwMode="auto">
                    <a:xfrm>
                      <a:off x="30262" y="968"/>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endParaRPr lang="en-US"/>
                    </a:p>
                  </p:txBody>
                </p:sp>
                <p:sp>
                  <p:nvSpPr>
                    <p:cNvPr id="308" name="Freeform 307"/>
                    <p:cNvSpPr>
                      <a:spLocks/>
                    </p:cNvSpPr>
                    <p:nvPr/>
                  </p:nvSpPr>
                  <p:spPr bwMode="auto">
                    <a:xfrm>
                      <a:off x="30395" y="1322"/>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endParaRPr lang="en-US"/>
                    </a:p>
                  </p:txBody>
                </p:sp>
                <p:sp>
                  <p:nvSpPr>
                    <p:cNvPr id="309" name="Freeform 308"/>
                    <p:cNvSpPr>
                      <a:spLocks/>
                    </p:cNvSpPr>
                    <p:nvPr/>
                  </p:nvSpPr>
                  <p:spPr bwMode="auto">
                    <a:xfrm>
                      <a:off x="30308" y="1663"/>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endParaRPr lang="en-US"/>
                    </a:p>
                  </p:txBody>
                </p:sp>
                <p:sp>
                  <p:nvSpPr>
                    <p:cNvPr id="310" name="Freeform 309"/>
                    <p:cNvSpPr>
                      <a:spLocks/>
                    </p:cNvSpPr>
                    <p:nvPr/>
                  </p:nvSpPr>
                  <p:spPr bwMode="auto">
                    <a:xfrm>
                      <a:off x="30842" y="285"/>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endParaRPr lang="en-US"/>
                    </a:p>
                  </p:txBody>
                </p:sp>
                <p:sp>
                  <p:nvSpPr>
                    <p:cNvPr id="311" name="Freeform 310"/>
                    <p:cNvSpPr>
                      <a:spLocks/>
                    </p:cNvSpPr>
                    <p:nvPr/>
                  </p:nvSpPr>
                  <p:spPr bwMode="auto">
                    <a:xfrm>
                      <a:off x="30882" y="933"/>
                      <a:ext cx="523"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endParaRPr lang="en-US"/>
                    </a:p>
                  </p:txBody>
                </p:sp>
                <p:sp>
                  <p:nvSpPr>
                    <p:cNvPr id="312" name="Freeform 311"/>
                    <p:cNvSpPr>
                      <a:spLocks/>
                    </p:cNvSpPr>
                    <p:nvPr/>
                  </p:nvSpPr>
                  <p:spPr bwMode="auto">
                    <a:xfrm>
                      <a:off x="30948" y="1265"/>
                      <a:ext cx="581"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endParaRPr lang="en-US"/>
                    </a:p>
                  </p:txBody>
                </p:sp>
                <p:sp>
                  <p:nvSpPr>
                    <p:cNvPr id="313" name="Freeform 312"/>
                    <p:cNvSpPr>
                      <a:spLocks/>
                    </p:cNvSpPr>
                    <p:nvPr/>
                  </p:nvSpPr>
                  <p:spPr bwMode="auto">
                    <a:xfrm>
                      <a:off x="31046" y="1732"/>
                      <a:ext cx="440"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endParaRPr lang="en-US"/>
                    </a:p>
                  </p:txBody>
                </p:sp>
                <p:sp>
                  <p:nvSpPr>
                    <p:cNvPr id="314" name="Freeform 313"/>
                    <p:cNvSpPr>
                      <a:spLocks/>
                    </p:cNvSpPr>
                    <p:nvPr/>
                  </p:nvSpPr>
                  <p:spPr bwMode="auto">
                    <a:xfrm>
                      <a:off x="31102" y="2139"/>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endParaRPr lang="en-US"/>
                    </a:p>
                  </p:txBody>
                </p:sp>
                <p:sp>
                  <p:nvSpPr>
                    <p:cNvPr id="315" name="Freeform 314"/>
                    <p:cNvSpPr>
                      <a:spLocks/>
                    </p:cNvSpPr>
                    <p:nvPr/>
                  </p:nvSpPr>
                  <p:spPr bwMode="auto">
                    <a:xfrm>
                      <a:off x="31356" y="469"/>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endParaRPr lang="en-US"/>
                    </a:p>
                  </p:txBody>
                </p:sp>
                <p:sp>
                  <p:nvSpPr>
                    <p:cNvPr id="316" name="Freeform 315"/>
                    <p:cNvSpPr>
                      <a:spLocks/>
                    </p:cNvSpPr>
                    <p:nvPr/>
                  </p:nvSpPr>
                  <p:spPr bwMode="auto">
                    <a:xfrm>
                      <a:off x="31678" y="632"/>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endParaRPr lang="en-US"/>
                    </a:p>
                  </p:txBody>
                </p:sp>
                <p:sp>
                  <p:nvSpPr>
                    <p:cNvPr id="317" name="Freeform 316"/>
                    <p:cNvSpPr>
                      <a:spLocks/>
                    </p:cNvSpPr>
                    <p:nvPr/>
                  </p:nvSpPr>
                  <p:spPr bwMode="auto">
                    <a:xfrm>
                      <a:off x="31168" y="542"/>
                      <a:ext cx="465"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endParaRPr lang="en-US"/>
                    </a:p>
                  </p:txBody>
                </p:sp>
                <p:sp>
                  <p:nvSpPr>
                    <p:cNvPr id="318" name="Freeform 317"/>
                    <p:cNvSpPr>
                      <a:spLocks/>
                    </p:cNvSpPr>
                    <p:nvPr/>
                  </p:nvSpPr>
                  <p:spPr bwMode="auto">
                    <a:xfrm>
                      <a:off x="31304" y="1031"/>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endParaRPr lang="en-US"/>
                    </a:p>
                  </p:txBody>
                </p:sp>
                <p:sp>
                  <p:nvSpPr>
                    <p:cNvPr id="319" name="Freeform 318"/>
                    <p:cNvSpPr>
                      <a:spLocks/>
                    </p:cNvSpPr>
                    <p:nvPr/>
                  </p:nvSpPr>
                  <p:spPr bwMode="auto">
                    <a:xfrm>
                      <a:off x="31607" y="1089"/>
                      <a:ext cx="270"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endParaRPr lang="en-US"/>
                    </a:p>
                  </p:txBody>
                </p:sp>
                <p:sp>
                  <p:nvSpPr>
                    <p:cNvPr id="320" name="Freeform 319"/>
                    <p:cNvSpPr>
                      <a:spLocks/>
                    </p:cNvSpPr>
                    <p:nvPr/>
                  </p:nvSpPr>
                  <p:spPr bwMode="auto">
                    <a:xfrm>
                      <a:off x="31505" y="1392"/>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endParaRPr lang="en-US"/>
                    </a:p>
                  </p:txBody>
                </p:sp>
                <p:sp>
                  <p:nvSpPr>
                    <p:cNvPr id="321" name="Freeform 320"/>
                    <p:cNvSpPr>
                      <a:spLocks/>
                    </p:cNvSpPr>
                    <p:nvPr/>
                  </p:nvSpPr>
                  <p:spPr bwMode="auto">
                    <a:xfrm>
                      <a:off x="31436" y="1643"/>
                      <a:ext cx="749"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endParaRPr lang="en-US"/>
                    </a:p>
                  </p:txBody>
                </p:sp>
                <p:sp>
                  <p:nvSpPr>
                    <p:cNvPr id="322" name="Freeform 321"/>
                    <p:cNvSpPr>
                      <a:spLocks/>
                    </p:cNvSpPr>
                    <p:nvPr/>
                  </p:nvSpPr>
                  <p:spPr bwMode="auto">
                    <a:xfrm>
                      <a:off x="31334" y="1894"/>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endParaRPr lang="en-US"/>
                    </a:p>
                  </p:txBody>
                </p:sp>
                <p:sp>
                  <p:nvSpPr>
                    <p:cNvPr id="323" name="Freeform 322"/>
                    <p:cNvSpPr>
                      <a:spLocks/>
                    </p:cNvSpPr>
                    <p:nvPr/>
                  </p:nvSpPr>
                  <p:spPr bwMode="auto">
                    <a:xfrm>
                      <a:off x="31624" y="1871"/>
                      <a:ext cx="332"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endParaRPr lang="en-US"/>
                    </a:p>
                  </p:txBody>
                </p:sp>
                <p:sp>
                  <p:nvSpPr>
                    <p:cNvPr id="324" name="Freeform 323"/>
                    <p:cNvSpPr>
                      <a:spLocks/>
                    </p:cNvSpPr>
                    <p:nvPr/>
                  </p:nvSpPr>
                  <p:spPr bwMode="auto">
                    <a:xfrm>
                      <a:off x="31855" y="1843"/>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endParaRPr lang="en-US"/>
                    </a:p>
                  </p:txBody>
                </p:sp>
                <p:sp>
                  <p:nvSpPr>
                    <p:cNvPr id="325" name="Freeform 324"/>
                    <p:cNvSpPr>
                      <a:spLocks/>
                    </p:cNvSpPr>
                    <p:nvPr/>
                  </p:nvSpPr>
                  <p:spPr bwMode="auto">
                    <a:xfrm>
                      <a:off x="31712" y="2301"/>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endParaRPr lang="en-US"/>
                    </a:p>
                  </p:txBody>
                </p:sp>
                <p:sp>
                  <p:nvSpPr>
                    <p:cNvPr id="326" name="Freeform 325"/>
                    <p:cNvSpPr>
                      <a:spLocks/>
                    </p:cNvSpPr>
                    <p:nvPr/>
                  </p:nvSpPr>
                  <p:spPr bwMode="auto">
                    <a:xfrm>
                      <a:off x="31843" y="1018"/>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endParaRPr lang="en-US"/>
                    </a:p>
                  </p:txBody>
                </p:sp>
                <p:sp>
                  <p:nvSpPr>
                    <p:cNvPr id="327" name="Freeform 326"/>
                    <p:cNvSpPr>
                      <a:spLocks/>
                    </p:cNvSpPr>
                    <p:nvPr/>
                  </p:nvSpPr>
                  <p:spPr bwMode="auto">
                    <a:xfrm>
                      <a:off x="32074" y="1167"/>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endParaRPr lang="en-US"/>
                    </a:p>
                  </p:txBody>
                </p:sp>
                <p:sp>
                  <p:nvSpPr>
                    <p:cNvPr id="328" name="Freeform 327"/>
                    <p:cNvSpPr>
                      <a:spLocks/>
                    </p:cNvSpPr>
                    <p:nvPr/>
                  </p:nvSpPr>
                  <p:spPr bwMode="auto">
                    <a:xfrm>
                      <a:off x="32310" y="1198"/>
                      <a:ext cx="399"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endParaRPr lang="en-US"/>
                    </a:p>
                  </p:txBody>
                </p:sp>
                <p:sp>
                  <p:nvSpPr>
                    <p:cNvPr id="329" name="Freeform 328"/>
                    <p:cNvSpPr>
                      <a:spLocks/>
                    </p:cNvSpPr>
                    <p:nvPr/>
                  </p:nvSpPr>
                  <p:spPr bwMode="auto">
                    <a:xfrm>
                      <a:off x="32010" y="1270"/>
                      <a:ext cx="674"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endParaRPr lang="en-US"/>
                    </a:p>
                  </p:txBody>
                </p:sp>
                <p:sp>
                  <p:nvSpPr>
                    <p:cNvPr id="330" name="Freeform 329"/>
                    <p:cNvSpPr>
                      <a:spLocks/>
                    </p:cNvSpPr>
                    <p:nvPr/>
                  </p:nvSpPr>
                  <p:spPr bwMode="auto">
                    <a:xfrm>
                      <a:off x="32656" y="1379"/>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endParaRPr lang="en-US"/>
                    </a:p>
                  </p:txBody>
                </p:sp>
                <p:sp>
                  <p:nvSpPr>
                    <p:cNvPr id="331" name="Freeform 330"/>
                    <p:cNvSpPr>
                      <a:spLocks/>
                    </p:cNvSpPr>
                    <p:nvPr/>
                  </p:nvSpPr>
                  <p:spPr bwMode="auto">
                    <a:xfrm>
                      <a:off x="31970" y="1560"/>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endParaRPr lang="en-US"/>
                    </a:p>
                  </p:txBody>
                </p:sp>
                <p:sp>
                  <p:nvSpPr>
                    <p:cNvPr id="332" name="Freeform 331"/>
                    <p:cNvSpPr>
                      <a:spLocks/>
                    </p:cNvSpPr>
                    <p:nvPr/>
                  </p:nvSpPr>
                  <p:spPr bwMode="auto">
                    <a:xfrm>
                      <a:off x="32059" y="1798"/>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endParaRPr lang="en-US"/>
                    </a:p>
                  </p:txBody>
                </p:sp>
                <p:sp>
                  <p:nvSpPr>
                    <p:cNvPr id="333" name="Freeform 332"/>
                    <p:cNvSpPr>
                      <a:spLocks/>
                    </p:cNvSpPr>
                    <p:nvPr/>
                  </p:nvSpPr>
                  <p:spPr bwMode="auto">
                    <a:xfrm>
                      <a:off x="32616" y="1183"/>
                      <a:ext cx="93"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endParaRPr lang="en-US"/>
                    </a:p>
                  </p:txBody>
                </p:sp>
                <p:sp>
                  <p:nvSpPr>
                    <p:cNvPr id="334" name="Freeform 333"/>
                    <p:cNvSpPr>
                      <a:spLocks/>
                    </p:cNvSpPr>
                    <p:nvPr/>
                  </p:nvSpPr>
                  <p:spPr bwMode="auto">
                    <a:xfrm>
                      <a:off x="32187" y="934"/>
                      <a:ext cx="509"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endParaRPr lang="en-US"/>
                    </a:p>
                  </p:txBody>
                </p:sp>
                <p:sp>
                  <p:nvSpPr>
                    <p:cNvPr id="335" name="Freeform 334"/>
                    <p:cNvSpPr>
                      <a:spLocks/>
                    </p:cNvSpPr>
                    <p:nvPr/>
                  </p:nvSpPr>
                  <p:spPr bwMode="auto">
                    <a:xfrm>
                      <a:off x="32640" y="993"/>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endParaRPr lang="en-US"/>
                    </a:p>
                  </p:txBody>
                </p:sp>
                <p:sp>
                  <p:nvSpPr>
                    <p:cNvPr id="336" name="Freeform 335"/>
                    <p:cNvSpPr>
                      <a:spLocks/>
                    </p:cNvSpPr>
                    <p:nvPr/>
                  </p:nvSpPr>
                  <p:spPr bwMode="auto">
                    <a:xfrm>
                      <a:off x="32241" y="560"/>
                      <a:ext cx="522"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endParaRPr lang="en-US"/>
                    </a:p>
                  </p:txBody>
                </p:sp>
                <p:sp>
                  <p:nvSpPr>
                    <p:cNvPr id="337" name="Freeform 336"/>
                    <p:cNvSpPr>
                      <a:spLocks/>
                    </p:cNvSpPr>
                    <p:nvPr/>
                  </p:nvSpPr>
                  <p:spPr bwMode="auto">
                    <a:xfrm>
                      <a:off x="32723" y="1061"/>
                      <a:ext cx="15"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endParaRPr lang="en-US"/>
                    </a:p>
                  </p:txBody>
                </p:sp>
                <p:sp>
                  <p:nvSpPr>
                    <p:cNvPr id="338" name="Freeform 337"/>
                    <p:cNvSpPr>
                      <a:spLocks/>
                    </p:cNvSpPr>
                    <p:nvPr/>
                  </p:nvSpPr>
                  <p:spPr bwMode="auto">
                    <a:xfrm>
                      <a:off x="32740" y="971"/>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endParaRPr lang="en-US"/>
                    </a:p>
                  </p:txBody>
                </p:sp>
                <p:sp>
                  <p:nvSpPr>
                    <p:cNvPr id="339" name="Freeform 338"/>
                    <p:cNvSpPr>
                      <a:spLocks/>
                    </p:cNvSpPr>
                    <p:nvPr/>
                  </p:nvSpPr>
                  <p:spPr bwMode="auto">
                    <a:xfrm>
                      <a:off x="32747" y="864"/>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endParaRPr lang="en-US"/>
                    </a:p>
                  </p:txBody>
                </p:sp>
                <p:sp>
                  <p:nvSpPr>
                    <p:cNvPr id="340" name="Freeform 339"/>
                    <p:cNvSpPr>
                      <a:spLocks/>
                    </p:cNvSpPr>
                    <p:nvPr/>
                  </p:nvSpPr>
                  <p:spPr bwMode="auto">
                    <a:xfrm>
                      <a:off x="32884" y="856"/>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endParaRPr lang="en-US"/>
                    </a:p>
                  </p:txBody>
                </p:sp>
                <p:sp>
                  <p:nvSpPr>
                    <p:cNvPr id="341" name="Freeform 340"/>
                    <p:cNvSpPr>
                      <a:spLocks/>
                    </p:cNvSpPr>
                    <p:nvPr/>
                  </p:nvSpPr>
                  <p:spPr bwMode="auto">
                    <a:xfrm>
                      <a:off x="32745" y="750"/>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endParaRPr lang="en-US"/>
                    </a:p>
                  </p:txBody>
                </p:sp>
                <p:sp>
                  <p:nvSpPr>
                    <p:cNvPr id="342" name="Freeform 341"/>
                    <p:cNvSpPr>
                      <a:spLocks/>
                    </p:cNvSpPr>
                    <p:nvPr/>
                  </p:nvSpPr>
                  <p:spPr bwMode="auto">
                    <a:xfrm>
                      <a:off x="32979" y="900"/>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endParaRPr lang="en-US"/>
                    </a:p>
                  </p:txBody>
                </p:sp>
                <p:sp>
                  <p:nvSpPr>
                    <p:cNvPr id="343" name="Freeform 342"/>
                    <p:cNvSpPr>
                      <a:spLocks/>
                    </p:cNvSpPr>
                    <p:nvPr/>
                  </p:nvSpPr>
                  <p:spPr bwMode="auto">
                    <a:xfrm>
                      <a:off x="33028" y="896"/>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endParaRPr lang="en-US"/>
                    </a:p>
                  </p:txBody>
                </p:sp>
                <p:sp>
                  <p:nvSpPr>
                    <p:cNvPr id="344" name="Freeform 343"/>
                    <p:cNvSpPr>
                      <a:spLocks/>
                    </p:cNvSpPr>
                    <p:nvPr/>
                  </p:nvSpPr>
                  <p:spPr bwMode="auto">
                    <a:xfrm>
                      <a:off x="32681" y="526"/>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endParaRPr lang="en-US"/>
                    </a:p>
                  </p:txBody>
                </p:sp>
                <p:sp>
                  <p:nvSpPr>
                    <p:cNvPr id="345" name="Freeform 344"/>
                    <p:cNvSpPr>
                      <a:spLocks/>
                    </p:cNvSpPr>
                    <p:nvPr/>
                  </p:nvSpPr>
                  <p:spPr bwMode="auto">
                    <a:xfrm>
                      <a:off x="32805" y="483"/>
                      <a:ext cx="133"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endParaRPr lang="en-US"/>
                    </a:p>
                  </p:txBody>
                </p:sp>
                <p:sp>
                  <p:nvSpPr>
                    <p:cNvPr id="346" name="Freeform 345"/>
                    <p:cNvSpPr>
                      <a:spLocks/>
                    </p:cNvSpPr>
                    <p:nvPr/>
                  </p:nvSpPr>
                  <p:spPr bwMode="auto">
                    <a:xfrm>
                      <a:off x="32848" y="201"/>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endParaRPr lang="en-US"/>
                    </a:p>
                  </p:txBody>
                </p:sp>
                <p:sp>
                  <p:nvSpPr>
                    <p:cNvPr id="347" name="Freeform 346"/>
                    <p:cNvSpPr>
                      <a:spLocks/>
                    </p:cNvSpPr>
                    <p:nvPr/>
                  </p:nvSpPr>
                  <p:spPr bwMode="auto">
                    <a:xfrm>
                      <a:off x="28793" y="0"/>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48" name="Freeform 347"/>
                    <p:cNvSpPr>
                      <a:spLocks/>
                    </p:cNvSpPr>
                    <p:nvPr/>
                  </p:nvSpPr>
                  <p:spPr bwMode="auto">
                    <a:xfrm>
                      <a:off x="29333" y="935"/>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rgbClr val="AABA00"/>
                    </a:solidFill>
                    <a:ln w="19050">
                      <a:solidFill>
                        <a:schemeClr val="accent6">
                          <a:lumMod val="75000"/>
                        </a:schemeClr>
                      </a:solidFill>
                      <a:round/>
                      <a:headEnd/>
                      <a:tailEnd/>
                    </a:ln>
                  </p:spPr>
                  <p:txBody>
                    <a:bodyPr/>
                    <a:lstStyle/>
                    <a:p>
                      <a:endParaRPr lang="en-US"/>
                    </a:p>
                  </p:txBody>
                </p:sp>
                <p:sp>
                  <p:nvSpPr>
                    <p:cNvPr id="349" name="Freeform 348"/>
                    <p:cNvSpPr>
                      <a:spLocks/>
                    </p:cNvSpPr>
                    <p:nvPr/>
                  </p:nvSpPr>
                  <p:spPr bwMode="auto">
                    <a:xfrm>
                      <a:off x="28640" y="269"/>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solidFill>
                      <a:srgbClr val="AABA00"/>
                    </a:solidFill>
                    <a:ln w="19050">
                      <a:solidFill>
                        <a:srgbClr val="000000"/>
                      </a:solidFill>
                      <a:round/>
                      <a:headEnd/>
                      <a:tailEnd/>
                    </a:ln>
                  </p:spPr>
                  <p:txBody>
                    <a:bodyPr/>
                    <a:lstStyle/>
                    <a:p>
                      <a:endParaRPr lang="en-US"/>
                    </a:p>
                  </p:txBody>
                </p:sp>
                <p:sp>
                  <p:nvSpPr>
                    <p:cNvPr id="350" name="Freeform 349"/>
                    <p:cNvSpPr>
                      <a:spLocks/>
                    </p:cNvSpPr>
                    <p:nvPr/>
                  </p:nvSpPr>
                  <p:spPr bwMode="auto">
                    <a:xfrm>
                      <a:off x="28574" y="728"/>
                      <a:ext cx="693"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51" name="Freeform 350"/>
                    <p:cNvSpPr>
                      <a:spLocks/>
                    </p:cNvSpPr>
                    <p:nvPr/>
                  </p:nvSpPr>
                  <p:spPr bwMode="auto">
                    <a:xfrm>
                      <a:off x="28884" y="823"/>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52" name="Freeform 351"/>
                    <p:cNvSpPr>
                      <a:spLocks/>
                    </p:cNvSpPr>
                    <p:nvPr/>
                  </p:nvSpPr>
                  <p:spPr bwMode="auto">
                    <a:xfrm>
                      <a:off x="29203" y="109"/>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53" name="Freeform 352"/>
                    <p:cNvSpPr>
                      <a:spLocks/>
                    </p:cNvSpPr>
                    <p:nvPr/>
                  </p:nvSpPr>
                  <p:spPr bwMode="auto">
                    <a:xfrm>
                      <a:off x="29423" y="125"/>
                      <a:ext cx="895"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54" name="Freeform 353"/>
                    <p:cNvSpPr>
                      <a:spLocks/>
                    </p:cNvSpPr>
                    <p:nvPr/>
                  </p:nvSpPr>
                  <p:spPr bwMode="auto">
                    <a:xfrm>
                      <a:off x="29167" y="1502"/>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55" name="Freeform 354"/>
                    <p:cNvSpPr>
                      <a:spLocks/>
                    </p:cNvSpPr>
                    <p:nvPr/>
                  </p:nvSpPr>
                  <p:spPr bwMode="auto">
                    <a:xfrm>
                      <a:off x="29663" y="643"/>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56" name="Freeform 355"/>
                    <p:cNvSpPr>
                      <a:spLocks/>
                    </p:cNvSpPr>
                    <p:nvPr/>
                  </p:nvSpPr>
                  <p:spPr bwMode="auto">
                    <a:xfrm>
                      <a:off x="29763" y="1122"/>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0072C6"/>
                    </a:solidFill>
                    <a:ln w="19050">
                      <a:solidFill>
                        <a:srgbClr val="000000"/>
                      </a:solidFill>
                      <a:round/>
                      <a:headEnd/>
                      <a:tailEnd/>
                    </a:ln>
                  </p:spPr>
                  <p:txBody>
                    <a:bodyPr/>
                    <a:lstStyle/>
                    <a:p>
                      <a:endParaRPr lang="en-US"/>
                    </a:p>
                  </p:txBody>
                </p:sp>
                <p:sp>
                  <p:nvSpPr>
                    <p:cNvPr id="357" name="Freeform 356"/>
                    <p:cNvSpPr>
                      <a:spLocks/>
                    </p:cNvSpPr>
                    <p:nvPr/>
                  </p:nvSpPr>
                  <p:spPr bwMode="auto">
                    <a:xfrm>
                      <a:off x="29675" y="1578"/>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solidFill>
                      <a:srgbClr val="AABA00"/>
                    </a:solidFill>
                    <a:ln w="19050">
                      <a:solidFill>
                        <a:srgbClr val="000000"/>
                      </a:solidFill>
                      <a:round/>
                      <a:headEnd/>
                      <a:tailEnd/>
                    </a:ln>
                  </p:spPr>
                  <p:txBody>
                    <a:bodyPr/>
                    <a:lstStyle/>
                    <a:p>
                      <a:endParaRPr lang="en-US"/>
                    </a:p>
                  </p:txBody>
                </p:sp>
                <p:sp>
                  <p:nvSpPr>
                    <p:cNvPr id="358" name="Freeform 357"/>
                    <p:cNvSpPr>
                      <a:spLocks/>
                    </p:cNvSpPr>
                    <p:nvPr/>
                  </p:nvSpPr>
                  <p:spPr bwMode="auto">
                    <a:xfrm>
                      <a:off x="29907" y="1698"/>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rgbClr val="AABA00"/>
                    </a:solidFill>
                    <a:ln w="19050">
                      <a:solidFill>
                        <a:srgbClr val="000000"/>
                      </a:solidFill>
                      <a:round/>
                      <a:headEnd/>
                      <a:tailEnd/>
                    </a:ln>
                  </p:spPr>
                  <p:txBody>
                    <a:bodyPr/>
                    <a:lstStyle/>
                    <a:p>
                      <a:endParaRPr lang="en-US"/>
                    </a:p>
                  </p:txBody>
                </p:sp>
                <p:sp>
                  <p:nvSpPr>
                    <p:cNvPr id="359" name="Freeform 358"/>
                    <p:cNvSpPr>
                      <a:spLocks/>
                    </p:cNvSpPr>
                    <p:nvPr/>
                  </p:nvSpPr>
                  <p:spPr bwMode="auto">
                    <a:xfrm>
                      <a:off x="30289" y="263"/>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rgbClr val="0072C6"/>
                    </a:solidFill>
                    <a:ln w="19050">
                      <a:solidFill>
                        <a:srgbClr val="000000"/>
                      </a:solidFill>
                      <a:round/>
                      <a:headEnd/>
                      <a:tailEnd/>
                    </a:ln>
                  </p:spPr>
                  <p:txBody>
                    <a:bodyPr/>
                    <a:lstStyle/>
                    <a:p>
                      <a:endParaRPr lang="en-US"/>
                    </a:p>
                  </p:txBody>
                </p:sp>
                <p:sp>
                  <p:nvSpPr>
                    <p:cNvPr id="360" name="Freeform 359"/>
                    <p:cNvSpPr>
                      <a:spLocks/>
                    </p:cNvSpPr>
                    <p:nvPr/>
                  </p:nvSpPr>
                  <p:spPr bwMode="auto">
                    <a:xfrm>
                      <a:off x="30258" y="608"/>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61" name="Freeform 360"/>
                    <p:cNvSpPr>
                      <a:spLocks/>
                    </p:cNvSpPr>
                    <p:nvPr/>
                  </p:nvSpPr>
                  <p:spPr bwMode="auto">
                    <a:xfrm>
                      <a:off x="30238" y="942"/>
                      <a:ext cx="723"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rgbClr val="AABA00"/>
                    </a:solidFill>
                    <a:ln w="19050">
                      <a:solidFill>
                        <a:srgbClr val="000000"/>
                      </a:solidFill>
                      <a:round/>
                      <a:headEnd/>
                      <a:tailEnd/>
                    </a:ln>
                  </p:spPr>
                  <p:txBody>
                    <a:bodyPr/>
                    <a:lstStyle/>
                    <a:p>
                      <a:endParaRPr lang="en-US"/>
                    </a:p>
                  </p:txBody>
                </p:sp>
                <p:sp>
                  <p:nvSpPr>
                    <p:cNvPr id="362" name="Freeform 361"/>
                    <p:cNvSpPr>
                      <a:spLocks/>
                    </p:cNvSpPr>
                    <p:nvPr/>
                  </p:nvSpPr>
                  <p:spPr bwMode="auto">
                    <a:xfrm>
                      <a:off x="30374" y="1300"/>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solidFill>
                      <a:srgbClr val="AABA00"/>
                    </a:solidFill>
                    <a:ln w="19050">
                      <a:solidFill>
                        <a:srgbClr val="000000"/>
                      </a:solidFill>
                      <a:round/>
                      <a:headEnd/>
                      <a:tailEnd/>
                    </a:ln>
                  </p:spPr>
                  <p:txBody>
                    <a:bodyPr/>
                    <a:lstStyle/>
                    <a:p>
                      <a:endParaRPr lang="en-US"/>
                    </a:p>
                  </p:txBody>
                </p:sp>
                <p:sp>
                  <p:nvSpPr>
                    <p:cNvPr id="363" name="Freeform 362"/>
                    <p:cNvSpPr>
                      <a:spLocks/>
                    </p:cNvSpPr>
                    <p:nvPr/>
                  </p:nvSpPr>
                  <p:spPr bwMode="auto">
                    <a:xfrm>
                      <a:off x="30285" y="1638"/>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64" name="Freeform 363"/>
                    <p:cNvSpPr>
                      <a:spLocks/>
                    </p:cNvSpPr>
                    <p:nvPr/>
                  </p:nvSpPr>
                  <p:spPr bwMode="auto">
                    <a:xfrm>
                      <a:off x="30820" y="259"/>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rgbClr val="0072C6"/>
                    </a:solidFill>
                    <a:ln w="19050">
                      <a:solidFill>
                        <a:srgbClr val="000000"/>
                      </a:solidFill>
                      <a:round/>
                      <a:headEnd/>
                      <a:tailEnd/>
                    </a:ln>
                  </p:spPr>
                  <p:txBody>
                    <a:bodyPr/>
                    <a:lstStyle/>
                    <a:p>
                      <a:endParaRPr lang="en-US"/>
                    </a:p>
                  </p:txBody>
                </p:sp>
                <p:sp>
                  <p:nvSpPr>
                    <p:cNvPr id="365" name="Freeform 364"/>
                    <p:cNvSpPr>
                      <a:spLocks/>
                    </p:cNvSpPr>
                    <p:nvPr/>
                  </p:nvSpPr>
                  <p:spPr bwMode="auto">
                    <a:xfrm>
                      <a:off x="30859" y="911"/>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66" name="Freeform 365"/>
                    <p:cNvSpPr>
                      <a:spLocks/>
                    </p:cNvSpPr>
                    <p:nvPr/>
                  </p:nvSpPr>
                  <p:spPr bwMode="auto">
                    <a:xfrm>
                      <a:off x="30925" y="1241"/>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solidFill>
                      <a:srgbClr val="AABA00"/>
                    </a:solidFill>
                    <a:ln w="19050">
                      <a:solidFill>
                        <a:srgbClr val="000000"/>
                      </a:solidFill>
                      <a:round/>
                      <a:headEnd/>
                      <a:tailEnd/>
                    </a:ln>
                  </p:spPr>
                  <p:txBody>
                    <a:bodyPr/>
                    <a:lstStyle/>
                    <a:p>
                      <a:endParaRPr lang="en-US"/>
                    </a:p>
                  </p:txBody>
                </p:sp>
                <p:sp>
                  <p:nvSpPr>
                    <p:cNvPr id="367" name="Freeform 366"/>
                    <p:cNvSpPr>
                      <a:spLocks/>
                    </p:cNvSpPr>
                    <p:nvPr/>
                  </p:nvSpPr>
                  <p:spPr bwMode="auto">
                    <a:xfrm>
                      <a:off x="31024" y="1707"/>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68" name="Freeform 367"/>
                    <p:cNvSpPr>
                      <a:spLocks/>
                    </p:cNvSpPr>
                    <p:nvPr/>
                  </p:nvSpPr>
                  <p:spPr bwMode="auto">
                    <a:xfrm>
                      <a:off x="31081" y="2116"/>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rgbClr val="AABA00"/>
                    </a:solidFill>
                    <a:ln w="19050">
                      <a:solidFill>
                        <a:srgbClr val="000000"/>
                      </a:solidFill>
                      <a:round/>
                      <a:headEnd/>
                      <a:tailEnd/>
                    </a:ln>
                  </p:spPr>
                  <p:txBody>
                    <a:bodyPr/>
                    <a:lstStyle/>
                    <a:p>
                      <a:endParaRPr lang="en-US"/>
                    </a:p>
                  </p:txBody>
                </p:sp>
                <p:sp>
                  <p:nvSpPr>
                    <p:cNvPr id="369" name="Freeform 368"/>
                    <p:cNvSpPr>
                      <a:spLocks/>
                    </p:cNvSpPr>
                    <p:nvPr/>
                  </p:nvSpPr>
                  <p:spPr bwMode="auto">
                    <a:xfrm>
                      <a:off x="31334" y="444"/>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70" name="Freeform 369"/>
                    <p:cNvSpPr>
                      <a:spLocks/>
                    </p:cNvSpPr>
                    <p:nvPr/>
                  </p:nvSpPr>
                  <p:spPr bwMode="auto">
                    <a:xfrm>
                      <a:off x="31655" y="608"/>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71" name="Freeform 370"/>
                    <p:cNvSpPr>
                      <a:spLocks/>
                    </p:cNvSpPr>
                    <p:nvPr/>
                  </p:nvSpPr>
                  <p:spPr bwMode="auto">
                    <a:xfrm>
                      <a:off x="31147" y="517"/>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rgbClr val="0072C6"/>
                    </a:solidFill>
                    <a:ln w="19050">
                      <a:solidFill>
                        <a:srgbClr val="000000"/>
                      </a:solidFill>
                      <a:round/>
                      <a:headEnd/>
                      <a:tailEnd/>
                    </a:ln>
                  </p:spPr>
                  <p:txBody>
                    <a:bodyPr/>
                    <a:lstStyle/>
                    <a:p>
                      <a:endParaRPr lang="en-US"/>
                    </a:p>
                  </p:txBody>
                </p:sp>
                <p:sp>
                  <p:nvSpPr>
                    <p:cNvPr id="372" name="Freeform 371"/>
                    <p:cNvSpPr>
                      <a:spLocks/>
                    </p:cNvSpPr>
                    <p:nvPr/>
                  </p:nvSpPr>
                  <p:spPr bwMode="auto">
                    <a:xfrm>
                      <a:off x="31281" y="1006"/>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solidFill>
                      <a:srgbClr val="AABA00"/>
                    </a:solidFill>
                    <a:ln w="19050">
                      <a:solidFill>
                        <a:srgbClr val="000000"/>
                      </a:solidFill>
                      <a:round/>
                      <a:headEnd/>
                      <a:tailEnd/>
                    </a:ln>
                  </p:spPr>
                  <p:txBody>
                    <a:bodyPr/>
                    <a:lstStyle/>
                    <a:p>
                      <a:endParaRPr lang="en-US"/>
                    </a:p>
                  </p:txBody>
                </p:sp>
                <p:sp>
                  <p:nvSpPr>
                    <p:cNvPr id="373" name="Freeform 372"/>
                    <p:cNvSpPr>
                      <a:spLocks/>
                    </p:cNvSpPr>
                    <p:nvPr/>
                  </p:nvSpPr>
                  <p:spPr bwMode="auto">
                    <a:xfrm>
                      <a:off x="31584" y="1064"/>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solidFill>
                      <a:srgbClr val="AABA00"/>
                    </a:solidFill>
                    <a:ln w="19050">
                      <a:solidFill>
                        <a:srgbClr val="000000"/>
                      </a:solidFill>
                      <a:round/>
                      <a:headEnd/>
                      <a:tailEnd/>
                    </a:ln>
                  </p:spPr>
                  <p:txBody>
                    <a:bodyPr/>
                    <a:lstStyle/>
                    <a:p>
                      <a:endParaRPr lang="en-US"/>
                    </a:p>
                  </p:txBody>
                </p:sp>
                <p:sp>
                  <p:nvSpPr>
                    <p:cNvPr id="374" name="Freeform 373"/>
                    <p:cNvSpPr>
                      <a:spLocks/>
                    </p:cNvSpPr>
                    <p:nvPr/>
                  </p:nvSpPr>
                  <p:spPr bwMode="auto">
                    <a:xfrm>
                      <a:off x="31483" y="1367"/>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75" name="Freeform 374"/>
                    <p:cNvSpPr>
                      <a:spLocks/>
                    </p:cNvSpPr>
                    <p:nvPr/>
                  </p:nvSpPr>
                  <p:spPr bwMode="auto">
                    <a:xfrm>
                      <a:off x="31413" y="1618"/>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solidFill>
                      <a:srgbClr val="AABA00"/>
                    </a:solidFill>
                    <a:ln w="19050">
                      <a:solidFill>
                        <a:srgbClr val="000000"/>
                      </a:solidFill>
                      <a:round/>
                      <a:headEnd/>
                      <a:tailEnd/>
                    </a:ln>
                  </p:spPr>
                  <p:txBody>
                    <a:bodyPr/>
                    <a:lstStyle/>
                    <a:p>
                      <a:endParaRPr lang="en-US"/>
                    </a:p>
                  </p:txBody>
                </p:sp>
                <p:sp>
                  <p:nvSpPr>
                    <p:cNvPr id="376" name="Freeform 375"/>
                    <p:cNvSpPr>
                      <a:spLocks/>
                    </p:cNvSpPr>
                    <p:nvPr/>
                  </p:nvSpPr>
                  <p:spPr bwMode="auto">
                    <a:xfrm>
                      <a:off x="31311" y="1869"/>
                      <a:ext cx="311"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77" name="Freeform 376"/>
                    <p:cNvSpPr>
                      <a:spLocks/>
                    </p:cNvSpPr>
                    <p:nvPr/>
                  </p:nvSpPr>
                  <p:spPr bwMode="auto">
                    <a:xfrm>
                      <a:off x="31601" y="1848"/>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solidFill>
                      <a:srgbClr val="AABA00"/>
                    </a:solidFill>
                    <a:ln w="19050">
                      <a:solidFill>
                        <a:srgbClr val="000000"/>
                      </a:solidFill>
                      <a:round/>
                      <a:headEnd/>
                      <a:tailEnd/>
                    </a:ln>
                  </p:spPr>
                  <p:txBody>
                    <a:bodyPr/>
                    <a:lstStyle/>
                    <a:p>
                      <a:endParaRPr lang="en-US"/>
                    </a:p>
                  </p:txBody>
                </p:sp>
                <p:sp>
                  <p:nvSpPr>
                    <p:cNvPr id="378" name="Freeform 377"/>
                    <p:cNvSpPr>
                      <a:spLocks/>
                    </p:cNvSpPr>
                    <p:nvPr/>
                  </p:nvSpPr>
                  <p:spPr bwMode="auto">
                    <a:xfrm>
                      <a:off x="31832" y="1820"/>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solidFill>
                      <a:srgbClr val="AABA00"/>
                    </a:solidFill>
                    <a:ln w="19050">
                      <a:solidFill>
                        <a:srgbClr val="000000"/>
                      </a:solidFill>
                      <a:round/>
                      <a:headEnd/>
                      <a:tailEnd/>
                    </a:ln>
                  </p:spPr>
                  <p:txBody>
                    <a:bodyPr/>
                    <a:lstStyle/>
                    <a:p>
                      <a:endParaRPr lang="en-US"/>
                    </a:p>
                  </p:txBody>
                </p:sp>
                <p:sp>
                  <p:nvSpPr>
                    <p:cNvPr id="379" name="Freeform 378"/>
                    <p:cNvSpPr>
                      <a:spLocks/>
                    </p:cNvSpPr>
                    <p:nvPr/>
                  </p:nvSpPr>
                  <p:spPr bwMode="auto">
                    <a:xfrm>
                      <a:off x="31690" y="2277"/>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80" name="Freeform 379"/>
                    <p:cNvSpPr>
                      <a:spLocks/>
                    </p:cNvSpPr>
                    <p:nvPr/>
                  </p:nvSpPr>
                  <p:spPr bwMode="auto">
                    <a:xfrm>
                      <a:off x="31820" y="993"/>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81" name="Freeform 380"/>
                    <p:cNvSpPr>
                      <a:spLocks/>
                    </p:cNvSpPr>
                    <p:nvPr/>
                  </p:nvSpPr>
                  <p:spPr bwMode="auto">
                    <a:xfrm>
                      <a:off x="32052" y="1144"/>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82" name="Freeform 381"/>
                    <p:cNvSpPr>
                      <a:spLocks/>
                    </p:cNvSpPr>
                    <p:nvPr/>
                  </p:nvSpPr>
                  <p:spPr bwMode="auto">
                    <a:xfrm>
                      <a:off x="32288" y="1173"/>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solidFill>
                      <a:srgbClr val="AABA00"/>
                    </a:solidFill>
                    <a:ln w="9525">
                      <a:solidFill>
                        <a:srgbClr val="000000"/>
                      </a:solidFill>
                      <a:round/>
                      <a:headEnd/>
                      <a:tailEnd/>
                    </a:ln>
                  </p:spPr>
                  <p:txBody>
                    <a:bodyPr/>
                    <a:lstStyle/>
                    <a:p>
                      <a:endParaRPr lang="en-US"/>
                    </a:p>
                  </p:txBody>
                </p:sp>
                <p:sp>
                  <p:nvSpPr>
                    <p:cNvPr id="383" name="Freeform 382"/>
                    <p:cNvSpPr>
                      <a:spLocks/>
                    </p:cNvSpPr>
                    <p:nvPr/>
                  </p:nvSpPr>
                  <p:spPr bwMode="auto">
                    <a:xfrm>
                      <a:off x="31986" y="1248"/>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84" name="Freeform 383"/>
                    <p:cNvSpPr>
                      <a:spLocks/>
                    </p:cNvSpPr>
                    <p:nvPr/>
                  </p:nvSpPr>
                  <p:spPr bwMode="auto">
                    <a:xfrm>
                      <a:off x="32632" y="1356"/>
                      <a:ext cx="37"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endParaRPr lang="en-US"/>
                    </a:p>
                  </p:txBody>
                </p:sp>
                <p:sp>
                  <p:nvSpPr>
                    <p:cNvPr id="385" name="Freeform 384"/>
                    <p:cNvSpPr>
                      <a:spLocks/>
                    </p:cNvSpPr>
                    <p:nvPr/>
                  </p:nvSpPr>
                  <p:spPr bwMode="auto">
                    <a:xfrm>
                      <a:off x="31948" y="1536"/>
                      <a:ext cx="748"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solidFill>
                      <a:srgbClr val="0072C6"/>
                    </a:solidFill>
                    <a:ln w="19050">
                      <a:solidFill>
                        <a:srgbClr val="000000"/>
                      </a:solidFill>
                      <a:round/>
                      <a:headEnd/>
                      <a:tailEnd/>
                    </a:ln>
                  </p:spPr>
                  <p:txBody>
                    <a:bodyPr/>
                    <a:lstStyle/>
                    <a:p>
                      <a:endParaRPr lang="en-US"/>
                    </a:p>
                  </p:txBody>
                </p:sp>
                <p:sp>
                  <p:nvSpPr>
                    <p:cNvPr id="386" name="Freeform 385"/>
                    <p:cNvSpPr>
                      <a:spLocks/>
                    </p:cNvSpPr>
                    <p:nvPr/>
                  </p:nvSpPr>
                  <p:spPr bwMode="auto">
                    <a:xfrm>
                      <a:off x="32037" y="1774"/>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87" name="Freeform 386"/>
                    <p:cNvSpPr>
                      <a:spLocks/>
                    </p:cNvSpPr>
                    <p:nvPr/>
                  </p:nvSpPr>
                  <p:spPr bwMode="auto">
                    <a:xfrm>
                      <a:off x="32593" y="1159"/>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pattFill prst="pct10">
                      <a:fgClr>
                        <a:schemeClr val="tx1"/>
                      </a:fgClr>
                      <a:bgClr>
                        <a:schemeClr val="bg1"/>
                      </a:bgClr>
                    </a:pattFill>
                    <a:ln w="12700">
                      <a:solidFill>
                        <a:srgbClr val="000000"/>
                      </a:solidFill>
                      <a:round/>
                      <a:headEnd/>
                      <a:tailEnd/>
                    </a:ln>
                  </p:spPr>
                  <p:txBody>
                    <a:bodyPr/>
                    <a:lstStyle/>
                    <a:p>
                      <a:endParaRPr lang="en-US"/>
                    </a:p>
                  </p:txBody>
                </p:sp>
                <p:sp>
                  <p:nvSpPr>
                    <p:cNvPr id="388" name="Freeform 387"/>
                    <p:cNvSpPr>
                      <a:spLocks/>
                    </p:cNvSpPr>
                    <p:nvPr/>
                  </p:nvSpPr>
                  <p:spPr bwMode="auto">
                    <a:xfrm>
                      <a:off x="32164" y="911"/>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rgbClr val="0072C6"/>
                    </a:solidFill>
                    <a:ln w="19050">
                      <a:solidFill>
                        <a:srgbClr val="000000"/>
                      </a:solidFill>
                      <a:round/>
                      <a:headEnd/>
                      <a:tailEnd/>
                    </a:ln>
                  </p:spPr>
                  <p:txBody>
                    <a:bodyPr/>
                    <a:lstStyle/>
                    <a:p>
                      <a:endParaRPr lang="en-US"/>
                    </a:p>
                  </p:txBody>
                </p:sp>
                <p:sp>
                  <p:nvSpPr>
                    <p:cNvPr id="389" name="Freeform 388"/>
                    <p:cNvSpPr>
                      <a:spLocks/>
                    </p:cNvSpPr>
                    <p:nvPr/>
                  </p:nvSpPr>
                  <p:spPr bwMode="auto">
                    <a:xfrm>
                      <a:off x="32640" y="961"/>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90" name="Freeform 389"/>
                    <p:cNvSpPr>
                      <a:spLocks/>
                    </p:cNvSpPr>
                    <p:nvPr/>
                  </p:nvSpPr>
                  <p:spPr bwMode="auto">
                    <a:xfrm>
                      <a:off x="32219" y="537"/>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391" name="Freeform 390"/>
                    <p:cNvSpPr>
                      <a:spLocks/>
                    </p:cNvSpPr>
                    <p:nvPr/>
                  </p:nvSpPr>
                  <p:spPr bwMode="auto">
                    <a:xfrm>
                      <a:off x="32701" y="1037"/>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endParaRPr lang="en-US"/>
                    </a:p>
                  </p:txBody>
                </p:sp>
                <p:sp>
                  <p:nvSpPr>
                    <p:cNvPr id="392" name="Freeform 391"/>
                    <p:cNvSpPr>
                      <a:spLocks/>
                    </p:cNvSpPr>
                    <p:nvPr/>
                  </p:nvSpPr>
                  <p:spPr bwMode="auto">
                    <a:xfrm>
                      <a:off x="32716" y="946"/>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solidFill>
                      <a:schemeClr val="accent1">
                        <a:lumMod val="20000"/>
                        <a:lumOff val="80000"/>
                      </a:schemeClr>
                    </a:solidFill>
                    <a:ln w="19050">
                      <a:solidFill>
                        <a:srgbClr val="000000"/>
                      </a:solidFill>
                      <a:round/>
                      <a:headEnd/>
                      <a:tailEnd/>
                    </a:ln>
                  </p:spPr>
                  <p:txBody>
                    <a:bodyPr/>
                    <a:lstStyle/>
                    <a:p>
                      <a:endParaRPr lang="en-US"/>
                    </a:p>
                  </p:txBody>
                </p:sp>
                <p:sp>
                  <p:nvSpPr>
                    <p:cNvPr id="393" name="Freeform 392"/>
                    <p:cNvSpPr>
                      <a:spLocks/>
                    </p:cNvSpPr>
                    <p:nvPr/>
                  </p:nvSpPr>
                  <p:spPr bwMode="auto">
                    <a:xfrm>
                      <a:off x="32724" y="840"/>
                      <a:ext cx="151"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solidFill>
                      <a:srgbClr val="0072C6"/>
                    </a:solidFill>
                    <a:ln w="19050">
                      <a:solidFill>
                        <a:srgbClr val="000000"/>
                      </a:solidFill>
                      <a:round/>
                      <a:headEnd/>
                      <a:tailEnd/>
                    </a:ln>
                  </p:spPr>
                  <p:txBody>
                    <a:bodyPr/>
                    <a:lstStyle/>
                    <a:p>
                      <a:endParaRPr lang="en-US"/>
                    </a:p>
                  </p:txBody>
                </p:sp>
                <p:sp>
                  <p:nvSpPr>
                    <p:cNvPr id="394" name="Freeform 393"/>
                    <p:cNvSpPr>
                      <a:spLocks/>
                    </p:cNvSpPr>
                    <p:nvPr/>
                  </p:nvSpPr>
                  <p:spPr bwMode="auto">
                    <a:xfrm>
                      <a:off x="32860" y="832"/>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solidFill>
                      <a:srgbClr val="0072C6"/>
                    </a:solidFill>
                    <a:ln w="19050">
                      <a:solidFill>
                        <a:srgbClr val="000000"/>
                      </a:solidFill>
                      <a:round/>
                      <a:headEnd/>
                      <a:tailEnd/>
                    </a:ln>
                  </p:spPr>
                  <p:txBody>
                    <a:bodyPr/>
                    <a:lstStyle/>
                    <a:p>
                      <a:endParaRPr lang="en-US"/>
                    </a:p>
                  </p:txBody>
                </p:sp>
                <p:sp>
                  <p:nvSpPr>
                    <p:cNvPr id="395" name="Freeform 394"/>
                    <p:cNvSpPr>
                      <a:spLocks/>
                    </p:cNvSpPr>
                    <p:nvPr/>
                  </p:nvSpPr>
                  <p:spPr bwMode="auto">
                    <a:xfrm>
                      <a:off x="32724" y="727"/>
                      <a:ext cx="294"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rgbClr val="0072C6"/>
                    </a:solidFill>
                    <a:ln w="19050">
                      <a:solidFill>
                        <a:srgbClr val="000000"/>
                      </a:solidFill>
                      <a:round/>
                      <a:headEnd/>
                      <a:tailEnd/>
                    </a:ln>
                  </p:spPr>
                  <p:txBody>
                    <a:bodyPr/>
                    <a:lstStyle/>
                    <a:p>
                      <a:endParaRPr lang="en-US"/>
                    </a:p>
                  </p:txBody>
                </p:sp>
                <p:sp>
                  <p:nvSpPr>
                    <p:cNvPr id="396" name="Freeform 395"/>
                    <p:cNvSpPr>
                      <a:spLocks/>
                    </p:cNvSpPr>
                    <p:nvPr/>
                  </p:nvSpPr>
                  <p:spPr bwMode="auto">
                    <a:xfrm>
                      <a:off x="32957" y="874"/>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endParaRPr lang="en-US"/>
                    </a:p>
                  </p:txBody>
                </p:sp>
                <p:sp>
                  <p:nvSpPr>
                    <p:cNvPr id="397" name="Freeform 396"/>
                    <p:cNvSpPr>
                      <a:spLocks/>
                    </p:cNvSpPr>
                    <p:nvPr/>
                  </p:nvSpPr>
                  <p:spPr bwMode="auto">
                    <a:xfrm>
                      <a:off x="33006" y="871"/>
                      <a:ext cx="26"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endParaRPr lang="en-US"/>
                    </a:p>
                  </p:txBody>
                </p:sp>
                <p:sp>
                  <p:nvSpPr>
                    <p:cNvPr id="398" name="Freeform 397"/>
                    <p:cNvSpPr>
                      <a:spLocks/>
                    </p:cNvSpPr>
                    <p:nvPr/>
                  </p:nvSpPr>
                  <p:spPr bwMode="auto">
                    <a:xfrm>
                      <a:off x="32659" y="501"/>
                      <a:ext cx="144"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399" name="Freeform 398"/>
                    <p:cNvSpPr>
                      <a:spLocks/>
                    </p:cNvSpPr>
                    <p:nvPr/>
                  </p:nvSpPr>
                  <p:spPr bwMode="auto">
                    <a:xfrm>
                      <a:off x="32782" y="458"/>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solidFill>
                      <a:srgbClr val="0072C6"/>
                    </a:solidFill>
                    <a:ln w="19050">
                      <a:solidFill>
                        <a:srgbClr val="000000"/>
                      </a:solidFill>
                      <a:round/>
                      <a:headEnd/>
                      <a:tailEnd/>
                    </a:ln>
                  </p:spPr>
                  <p:txBody>
                    <a:bodyPr/>
                    <a:lstStyle/>
                    <a:p>
                      <a:endParaRPr lang="en-US"/>
                    </a:p>
                  </p:txBody>
                </p:sp>
                <p:sp>
                  <p:nvSpPr>
                    <p:cNvPr id="400" name="Freeform 399"/>
                    <p:cNvSpPr>
                      <a:spLocks/>
                    </p:cNvSpPr>
                    <p:nvPr/>
                  </p:nvSpPr>
                  <p:spPr bwMode="auto">
                    <a:xfrm>
                      <a:off x="32824" y="178"/>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rgbClr val="0072C6"/>
                    </a:solidFill>
                    <a:ln w="19050">
                      <a:solidFill>
                        <a:srgbClr val="000000"/>
                      </a:solidFill>
                      <a:round/>
                      <a:headEnd/>
                      <a:tailEnd/>
                    </a:ln>
                  </p:spPr>
                  <p:txBody>
                    <a:bodyPr/>
                    <a:lstStyle/>
                    <a:p>
                      <a:endParaRPr lang="en-US"/>
                    </a:p>
                  </p:txBody>
                </p:sp>
                <p:sp>
                  <p:nvSpPr>
                    <p:cNvPr id="401" name="Text Box 140"/>
                    <p:cNvSpPr txBox="1">
                      <a:spLocks noChangeArrowheads="1"/>
                    </p:cNvSpPr>
                    <p:nvPr/>
                  </p:nvSpPr>
                  <p:spPr bwMode="auto">
                    <a:xfrm>
                      <a:off x="29298" y="1780"/>
                      <a:ext cx="294"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AZ</a:t>
                      </a:r>
                      <a:endParaRPr lang="en-US" sz="1200">
                        <a:effectLst/>
                        <a:latin typeface="Times New Roman" panose="02020603050405020304" pitchFamily="18" charset="0"/>
                        <a:ea typeface="Times New Roman" panose="02020603050405020304" pitchFamily="18" charset="0"/>
                      </a:endParaRPr>
                    </a:p>
                  </p:txBody>
                </p:sp>
                <p:sp>
                  <p:nvSpPr>
                    <p:cNvPr id="402" name="Text Box 141"/>
                    <p:cNvSpPr txBox="1">
                      <a:spLocks noChangeArrowheads="1"/>
                    </p:cNvSpPr>
                    <p:nvPr/>
                  </p:nvSpPr>
                  <p:spPr bwMode="auto">
                    <a:xfrm>
                      <a:off x="28683" y="1382"/>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403" name="Text Box 142"/>
                    <p:cNvSpPr txBox="1">
                      <a:spLocks noChangeArrowheads="1"/>
                    </p:cNvSpPr>
                    <p:nvPr/>
                  </p:nvSpPr>
                  <p:spPr bwMode="auto">
                    <a:xfrm>
                      <a:off x="29409" y="1238"/>
                      <a:ext cx="375"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UT</a:t>
                      </a:r>
                      <a:endParaRPr lang="en-US" sz="1200">
                        <a:effectLst/>
                        <a:latin typeface="Times New Roman" panose="02020603050405020304" pitchFamily="18" charset="0"/>
                        <a:ea typeface="Times New Roman" panose="02020603050405020304" pitchFamily="18" charset="0"/>
                      </a:endParaRPr>
                    </a:p>
                  </p:txBody>
                </p:sp>
                <p:sp>
                  <p:nvSpPr>
                    <p:cNvPr id="404" name="Text Box 143"/>
                    <p:cNvSpPr txBox="1">
                      <a:spLocks noChangeArrowheads="1"/>
                    </p:cNvSpPr>
                    <p:nvPr/>
                  </p:nvSpPr>
                  <p:spPr bwMode="auto">
                    <a:xfrm>
                      <a:off x="32991" y="1011"/>
                      <a:ext cx="300" cy="143"/>
                    </a:xfrm>
                    <a:prstGeom prst="rect">
                      <a:avLst/>
                    </a:prstGeom>
                    <a:solidFill>
                      <a:srgbClr val="0072C6"/>
                    </a:solid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CT</a:t>
                      </a:r>
                      <a:endParaRPr lang="en-US" sz="1200">
                        <a:effectLst/>
                        <a:latin typeface="Times New Roman" panose="02020603050405020304" pitchFamily="18" charset="0"/>
                        <a:ea typeface="Times New Roman" panose="02020603050405020304" pitchFamily="18" charset="0"/>
                      </a:endParaRPr>
                    </a:p>
                  </p:txBody>
                </p:sp>
                <p:cxnSp>
                  <p:nvCxnSpPr>
                    <p:cNvPr id="405" name="Line 144"/>
                    <p:cNvCxnSpPr/>
                    <p:nvPr/>
                  </p:nvCxnSpPr>
                  <p:spPr bwMode="auto">
                    <a:xfrm>
                      <a:off x="32817" y="880"/>
                      <a:ext cx="180" cy="190"/>
                    </a:xfrm>
                    <a:prstGeom prst="line">
                      <a:avLst/>
                    </a:prstGeom>
                    <a:noFill/>
                    <a:ln w="19050">
                      <a:solidFill>
                        <a:srgbClr val="000000"/>
                      </a:solidFill>
                      <a:round/>
                      <a:headEnd/>
                      <a:tailEnd/>
                    </a:ln>
                  </p:spPr>
                </p:cxnSp>
                <p:sp>
                  <p:nvSpPr>
                    <p:cNvPr id="406" name="Text Box 145"/>
                    <p:cNvSpPr txBox="1">
                      <a:spLocks noChangeArrowheads="1"/>
                    </p:cNvSpPr>
                    <p:nvPr/>
                  </p:nvSpPr>
                  <p:spPr bwMode="auto">
                    <a:xfrm>
                      <a:off x="32166" y="2535"/>
                      <a:ext cx="338"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FL</a:t>
                      </a:r>
                      <a:endParaRPr lang="en-US" sz="1200">
                        <a:effectLst/>
                        <a:latin typeface="Times New Roman" panose="02020603050405020304" pitchFamily="18" charset="0"/>
                        <a:ea typeface="Times New Roman" panose="02020603050405020304" pitchFamily="18" charset="0"/>
                      </a:endParaRPr>
                    </a:p>
                  </p:txBody>
                </p:sp>
                <p:sp>
                  <p:nvSpPr>
                    <p:cNvPr id="407" name="Text Box 146"/>
                    <p:cNvSpPr txBox="1">
                      <a:spLocks noChangeArrowheads="1"/>
                    </p:cNvSpPr>
                    <p:nvPr/>
                  </p:nvSpPr>
                  <p:spPr bwMode="auto">
                    <a:xfrm>
                      <a:off x="31903" y="2006"/>
                      <a:ext cx="312"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GA</a:t>
                      </a:r>
                      <a:endParaRPr lang="en-US" sz="1200">
                        <a:effectLst/>
                        <a:latin typeface="Times New Roman" panose="02020603050405020304" pitchFamily="18" charset="0"/>
                        <a:ea typeface="Times New Roman" panose="02020603050405020304" pitchFamily="18" charset="0"/>
                      </a:endParaRPr>
                    </a:p>
                  </p:txBody>
                </p:sp>
                <p:sp>
                  <p:nvSpPr>
                    <p:cNvPr id="408" name="Text Box 147"/>
                    <p:cNvSpPr txBox="1">
                      <a:spLocks noChangeArrowheads="1"/>
                    </p:cNvSpPr>
                    <p:nvPr/>
                  </p:nvSpPr>
                  <p:spPr bwMode="auto">
                    <a:xfrm>
                      <a:off x="31059" y="1013"/>
                      <a:ext cx="10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IA</a:t>
                      </a:r>
                      <a:endParaRPr lang="en-US" sz="1200">
                        <a:effectLst/>
                        <a:latin typeface="Times New Roman" panose="02020603050405020304" pitchFamily="18" charset="0"/>
                        <a:ea typeface="Times New Roman" panose="02020603050405020304" pitchFamily="18" charset="0"/>
                      </a:endParaRPr>
                    </a:p>
                  </p:txBody>
                </p:sp>
                <p:sp>
                  <p:nvSpPr>
                    <p:cNvPr id="409" name="Text Box 148"/>
                    <p:cNvSpPr txBox="1">
                      <a:spLocks noChangeArrowheads="1"/>
                    </p:cNvSpPr>
                    <p:nvPr/>
                  </p:nvSpPr>
                  <p:spPr bwMode="auto">
                    <a:xfrm>
                      <a:off x="31355" y="1238"/>
                      <a:ext cx="247"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IL</a:t>
                      </a:r>
                      <a:endParaRPr lang="en-US" sz="1200">
                        <a:effectLst/>
                        <a:latin typeface="Times New Roman" panose="02020603050405020304" pitchFamily="18" charset="0"/>
                        <a:ea typeface="Times New Roman" panose="02020603050405020304" pitchFamily="18" charset="0"/>
                      </a:endParaRPr>
                    </a:p>
                  </p:txBody>
                </p:sp>
                <p:sp>
                  <p:nvSpPr>
                    <p:cNvPr id="410" name="Text Box 149"/>
                    <p:cNvSpPr txBox="1">
                      <a:spLocks noChangeArrowheads="1"/>
                    </p:cNvSpPr>
                    <p:nvPr/>
                  </p:nvSpPr>
                  <p:spPr bwMode="auto">
                    <a:xfrm>
                      <a:off x="30538" y="1430"/>
                      <a:ext cx="348"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KS</a:t>
                      </a:r>
                      <a:endParaRPr lang="en-US" sz="1200">
                        <a:effectLst/>
                        <a:latin typeface="Times New Roman" panose="02020603050405020304" pitchFamily="18" charset="0"/>
                        <a:ea typeface="Times New Roman" panose="02020603050405020304" pitchFamily="18" charset="0"/>
                      </a:endParaRPr>
                    </a:p>
                  </p:txBody>
                </p:sp>
                <p:sp>
                  <p:nvSpPr>
                    <p:cNvPr id="411" name="Text Box 150"/>
                    <p:cNvSpPr txBox="1">
                      <a:spLocks noChangeArrowheads="1"/>
                    </p:cNvSpPr>
                    <p:nvPr/>
                  </p:nvSpPr>
                  <p:spPr bwMode="auto">
                    <a:xfrm>
                      <a:off x="33032" y="709"/>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a:t>
                      </a:r>
                      <a:endParaRPr lang="en-US" sz="1200">
                        <a:effectLst/>
                        <a:latin typeface="Times New Roman" panose="02020603050405020304" pitchFamily="18" charset="0"/>
                        <a:ea typeface="Times New Roman" panose="02020603050405020304" pitchFamily="18" charset="0"/>
                      </a:endParaRPr>
                    </a:p>
                  </p:txBody>
                </p:sp>
                <p:cxnSp>
                  <p:nvCxnSpPr>
                    <p:cNvPr id="412" name="Line 151"/>
                    <p:cNvCxnSpPr/>
                    <p:nvPr/>
                  </p:nvCxnSpPr>
                  <p:spPr bwMode="auto">
                    <a:xfrm>
                      <a:off x="32907" y="785"/>
                      <a:ext cx="178" cy="0"/>
                    </a:xfrm>
                    <a:prstGeom prst="line">
                      <a:avLst/>
                    </a:prstGeom>
                    <a:noFill/>
                    <a:ln w="19050">
                      <a:solidFill>
                        <a:srgbClr val="000000"/>
                      </a:solidFill>
                      <a:round/>
                      <a:headEnd/>
                      <a:tailEnd/>
                    </a:ln>
                  </p:spPr>
                </p:cxnSp>
                <p:sp>
                  <p:nvSpPr>
                    <p:cNvPr id="413" name="Text Box 152"/>
                    <p:cNvSpPr txBox="1">
                      <a:spLocks noChangeArrowheads="1"/>
                    </p:cNvSpPr>
                    <p:nvPr/>
                  </p:nvSpPr>
                  <p:spPr bwMode="auto">
                    <a:xfrm>
                      <a:off x="32710" y="1356"/>
                      <a:ext cx="269" cy="125"/>
                    </a:xfrm>
                    <a:prstGeom prst="rect">
                      <a:avLst/>
                    </a:prstGeom>
                    <a:solidFill>
                      <a:srgbClr val="AABA00"/>
                    </a:solidFill>
                    <a:ln w="9525">
                      <a:solidFill>
                        <a:schemeClr val="tx1"/>
                      </a:solidFill>
                      <a:miter lim="800000"/>
                      <a:headEnd/>
                      <a:tailEnd/>
                    </a:ln>
                  </p:spPr>
                  <p:txBody>
                    <a:bodyPr wrap="squar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MD</a:t>
                      </a:r>
                      <a:endParaRPr lang="en-US" sz="1200">
                        <a:effectLst/>
                        <a:latin typeface="Times New Roman" panose="02020603050405020304" pitchFamily="18" charset="0"/>
                        <a:ea typeface="Times New Roman" panose="02020603050405020304" pitchFamily="18" charset="0"/>
                      </a:endParaRPr>
                    </a:p>
                  </p:txBody>
                </p:sp>
                <p:sp>
                  <p:nvSpPr>
                    <p:cNvPr id="414" name="Text Box 154"/>
                    <p:cNvSpPr txBox="1">
                      <a:spLocks noChangeArrowheads="1"/>
                    </p:cNvSpPr>
                    <p:nvPr/>
                  </p:nvSpPr>
                  <p:spPr bwMode="auto">
                    <a:xfrm>
                      <a:off x="31046" y="1430"/>
                      <a:ext cx="329"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a:t>
                      </a:r>
                      <a:endParaRPr lang="en-US" sz="1200">
                        <a:effectLst/>
                        <a:latin typeface="Times New Roman" panose="02020603050405020304" pitchFamily="18" charset="0"/>
                        <a:ea typeface="Times New Roman" panose="02020603050405020304" pitchFamily="18" charset="0"/>
                      </a:endParaRPr>
                    </a:p>
                  </p:txBody>
                </p:sp>
                <p:cxnSp>
                  <p:nvCxnSpPr>
                    <p:cNvPr id="415" name="Line 155"/>
                    <p:cNvCxnSpPr/>
                    <p:nvPr/>
                  </p:nvCxnSpPr>
                  <p:spPr bwMode="auto">
                    <a:xfrm>
                      <a:off x="32672" y="1126"/>
                      <a:ext cx="266" cy="70"/>
                    </a:xfrm>
                    <a:prstGeom prst="line">
                      <a:avLst/>
                    </a:prstGeom>
                    <a:noFill/>
                    <a:ln w="19050">
                      <a:solidFill>
                        <a:srgbClr val="000000"/>
                      </a:solidFill>
                      <a:round/>
                      <a:headEnd/>
                      <a:tailEnd/>
                    </a:ln>
                  </p:spPr>
                </p:cxnSp>
                <p:sp>
                  <p:nvSpPr>
                    <p:cNvPr id="416" name="Text Box 156"/>
                    <p:cNvSpPr txBox="1">
                      <a:spLocks noChangeArrowheads="1"/>
                    </p:cNvSpPr>
                    <p:nvPr/>
                  </p:nvSpPr>
                  <p:spPr bwMode="auto">
                    <a:xfrm>
                      <a:off x="32932" y="1169"/>
                      <a:ext cx="288" cy="143"/>
                    </a:xfrm>
                    <a:prstGeom prst="rect">
                      <a:avLst/>
                    </a:prstGeom>
                    <a:pattFill prst="pct10">
                      <a:fgClr>
                        <a:schemeClr val="tx1"/>
                      </a:fgClr>
                      <a:bgClr>
                        <a:schemeClr val="bg1"/>
                      </a:bgClr>
                    </a:patt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NJ</a:t>
                      </a:r>
                      <a:endParaRPr lang="en-US" sz="1200">
                        <a:effectLst/>
                        <a:latin typeface="Times New Roman" panose="02020603050405020304" pitchFamily="18" charset="0"/>
                        <a:ea typeface="Times New Roman" panose="02020603050405020304" pitchFamily="18" charset="0"/>
                      </a:endParaRPr>
                    </a:p>
                  </p:txBody>
                </p:sp>
                <p:sp>
                  <p:nvSpPr>
                    <p:cNvPr id="417" name="Text Box 157"/>
                    <p:cNvSpPr txBox="1">
                      <a:spLocks noChangeArrowheads="1"/>
                    </p:cNvSpPr>
                    <p:nvPr/>
                  </p:nvSpPr>
                  <p:spPr bwMode="auto">
                    <a:xfrm>
                      <a:off x="32388" y="719"/>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NY</a:t>
                      </a:r>
                      <a:endParaRPr lang="en-US" sz="1200">
                        <a:effectLst/>
                        <a:latin typeface="Times New Roman" panose="02020603050405020304" pitchFamily="18" charset="0"/>
                        <a:ea typeface="Times New Roman" panose="02020603050405020304" pitchFamily="18" charset="0"/>
                      </a:endParaRPr>
                    </a:p>
                  </p:txBody>
                </p:sp>
                <p:sp>
                  <p:nvSpPr>
                    <p:cNvPr id="418" name="Text Box 158"/>
                    <p:cNvSpPr txBox="1">
                      <a:spLocks noChangeArrowheads="1"/>
                    </p:cNvSpPr>
                    <p:nvPr/>
                  </p:nvSpPr>
                  <p:spPr bwMode="auto">
                    <a:xfrm>
                      <a:off x="28791" y="566"/>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OR</a:t>
                      </a:r>
                      <a:endParaRPr lang="en-US" sz="1200">
                        <a:effectLst/>
                        <a:latin typeface="Times New Roman" panose="02020603050405020304" pitchFamily="18" charset="0"/>
                        <a:ea typeface="Times New Roman" panose="02020603050405020304" pitchFamily="18" charset="0"/>
                      </a:endParaRPr>
                    </a:p>
                  </p:txBody>
                </p:sp>
                <p:sp>
                  <p:nvSpPr>
                    <p:cNvPr id="419" name="Text Box 159"/>
                    <p:cNvSpPr txBox="1">
                      <a:spLocks noChangeArrowheads="1"/>
                    </p:cNvSpPr>
                    <p:nvPr/>
                  </p:nvSpPr>
                  <p:spPr bwMode="auto">
                    <a:xfrm>
                      <a:off x="32252" y="998"/>
                      <a:ext cx="364"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PA</a:t>
                      </a:r>
                      <a:endParaRPr lang="en-US" sz="1200">
                        <a:effectLst/>
                        <a:latin typeface="Times New Roman" panose="02020603050405020304" pitchFamily="18" charset="0"/>
                        <a:ea typeface="Times New Roman" panose="02020603050405020304" pitchFamily="18" charset="0"/>
                      </a:endParaRPr>
                    </a:p>
                  </p:txBody>
                </p:sp>
                <p:sp>
                  <p:nvSpPr>
                    <p:cNvPr id="420" name="Text Box 160"/>
                    <p:cNvSpPr txBox="1">
                      <a:spLocks noChangeArrowheads="1"/>
                    </p:cNvSpPr>
                    <p:nvPr/>
                  </p:nvSpPr>
                  <p:spPr bwMode="auto">
                    <a:xfrm>
                      <a:off x="32162" y="1862"/>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a:t>
                      </a:r>
                      <a:endParaRPr lang="en-US" sz="1200">
                        <a:effectLst/>
                        <a:latin typeface="Times New Roman" panose="02020603050405020304" pitchFamily="18" charset="0"/>
                        <a:ea typeface="Times New Roman" panose="02020603050405020304" pitchFamily="18" charset="0"/>
                      </a:endParaRPr>
                    </a:p>
                  </p:txBody>
                </p:sp>
                <p:sp>
                  <p:nvSpPr>
                    <p:cNvPr id="421" name="Text Box 161"/>
                    <p:cNvSpPr txBox="1">
                      <a:spLocks noChangeArrowheads="1"/>
                    </p:cNvSpPr>
                    <p:nvPr/>
                  </p:nvSpPr>
                  <p:spPr bwMode="auto">
                    <a:xfrm>
                      <a:off x="31581" y="1696"/>
                      <a:ext cx="348" cy="125"/>
                    </a:xfrm>
                    <a:prstGeom prst="rect">
                      <a:avLst/>
                    </a:prstGeom>
                    <a:noFill/>
                    <a:ln w="9525">
                      <a:noFill/>
                      <a:miter lim="800000"/>
                      <a:headEnd/>
                      <a:tailEnd/>
                    </a:ln>
                  </p:spPr>
                  <p:txBody>
                    <a:bodyPr wrap="square" tIns="0" bIns="0">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TN</a:t>
                      </a:r>
                      <a:endParaRPr lang="en-US" sz="1200">
                        <a:effectLst/>
                        <a:latin typeface="Times New Roman" panose="02020603050405020304" pitchFamily="18" charset="0"/>
                        <a:ea typeface="Times New Roman" panose="02020603050405020304" pitchFamily="18" charset="0"/>
                      </a:endParaRPr>
                    </a:p>
                  </p:txBody>
                </p:sp>
                <p:sp>
                  <p:nvSpPr>
                    <p:cNvPr id="422" name="Text Box 162"/>
                    <p:cNvSpPr txBox="1">
                      <a:spLocks noChangeArrowheads="1"/>
                    </p:cNvSpPr>
                    <p:nvPr/>
                  </p:nvSpPr>
                  <p:spPr bwMode="auto">
                    <a:xfrm>
                      <a:off x="29906" y="1334"/>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CO</a:t>
                      </a:r>
                      <a:endParaRPr lang="en-US" sz="1200">
                        <a:effectLst/>
                        <a:latin typeface="Times New Roman" panose="02020603050405020304" pitchFamily="18" charset="0"/>
                        <a:ea typeface="Times New Roman" panose="02020603050405020304" pitchFamily="18" charset="0"/>
                      </a:endParaRPr>
                    </a:p>
                  </p:txBody>
                </p:sp>
                <p:sp>
                  <p:nvSpPr>
                    <p:cNvPr id="423" name="Text Box 163"/>
                    <p:cNvSpPr txBox="1">
                      <a:spLocks noChangeArrowheads="1"/>
                    </p:cNvSpPr>
                    <p:nvPr/>
                  </p:nvSpPr>
                  <p:spPr bwMode="auto">
                    <a:xfrm>
                      <a:off x="28946" y="181"/>
                      <a:ext cx="329"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a:t>
                      </a:r>
                      <a:endParaRPr lang="en-US" sz="1200">
                        <a:effectLst/>
                        <a:latin typeface="Times New Roman" panose="02020603050405020304" pitchFamily="18" charset="0"/>
                        <a:ea typeface="Times New Roman" panose="02020603050405020304" pitchFamily="18" charset="0"/>
                      </a:endParaRPr>
                    </a:p>
                  </p:txBody>
                </p:sp>
                <p:sp>
                  <p:nvSpPr>
                    <p:cNvPr id="424" name="Text Box 164"/>
                    <p:cNvSpPr txBox="1">
                      <a:spLocks noChangeArrowheads="1"/>
                    </p:cNvSpPr>
                    <p:nvPr/>
                  </p:nvSpPr>
                  <p:spPr bwMode="auto">
                    <a:xfrm>
                      <a:off x="31239" y="698"/>
                      <a:ext cx="28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WI</a:t>
                      </a:r>
                      <a:endParaRPr lang="en-US" sz="1200">
                        <a:effectLst/>
                        <a:latin typeface="Times New Roman" panose="02020603050405020304" pitchFamily="18" charset="0"/>
                        <a:ea typeface="Times New Roman" panose="02020603050405020304" pitchFamily="18" charset="0"/>
                      </a:endParaRPr>
                    </a:p>
                  </p:txBody>
                </p:sp>
                <p:sp>
                  <p:nvSpPr>
                    <p:cNvPr id="425" name="Text Box 165"/>
                    <p:cNvSpPr txBox="1">
                      <a:spLocks noChangeArrowheads="1"/>
                    </p:cNvSpPr>
                    <p:nvPr/>
                  </p:nvSpPr>
                  <p:spPr bwMode="auto">
                    <a:xfrm>
                      <a:off x="32333" y="1377"/>
                      <a:ext cx="14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a:t>
                      </a:r>
                      <a:endParaRPr lang="en-US" sz="1200">
                        <a:effectLst/>
                        <a:latin typeface="Times New Roman" panose="02020603050405020304" pitchFamily="18" charset="0"/>
                        <a:ea typeface="Times New Roman" panose="02020603050405020304" pitchFamily="18" charset="0"/>
                      </a:endParaRPr>
                    </a:p>
                  </p:txBody>
                </p:sp>
                <p:sp>
                  <p:nvSpPr>
                    <p:cNvPr id="426" name="Text Box 166"/>
                    <p:cNvSpPr txBox="1">
                      <a:spLocks noChangeArrowheads="1"/>
                    </p:cNvSpPr>
                    <p:nvPr/>
                  </p:nvSpPr>
                  <p:spPr bwMode="auto">
                    <a:xfrm>
                      <a:off x="32822" y="311"/>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ME</a:t>
                      </a:r>
                      <a:endParaRPr lang="en-US" sz="1200">
                        <a:effectLst/>
                        <a:latin typeface="Times New Roman" panose="02020603050405020304" pitchFamily="18" charset="0"/>
                        <a:ea typeface="Times New Roman" panose="02020603050405020304" pitchFamily="18" charset="0"/>
                      </a:endParaRPr>
                    </a:p>
                  </p:txBody>
                </p:sp>
                <p:sp>
                  <p:nvSpPr>
                    <p:cNvPr id="427" name="Text Box 167"/>
                    <p:cNvSpPr txBox="1">
                      <a:spLocks noChangeArrowheads="1"/>
                    </p:cNvSpPr>
                    <p:nvPr/>
                  </p:nvSpPr>
                  <p:spPr bwMode="auto">
                    <a:xfrm>
                      <a:off x="30934" y="560"/>
                      <a:ext cx="172" cy="128"/>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MN</a:t>
                      </a:r>
                      <a:endParaRPr lang="en-US" sz="1200">
                        <a:effectLst/>
                        <a:latin typeface="Times New Roman" panose="02020603050405020304" pitchFamily="18" charset="0"/>
                        <a:ea typeface="Times New Roman" panose="02020603050405020304" pitchFamily="18" charset="0"/>
                      </a:endParaRPr>
                    </a:p>
                  </p:txBody>
                </p:sp>
                <p:sp>
                  <p:nvSpPr>
                    <p:cNvPr id="428" name="Text Box 168"/>
                    <p:cNvSpPr txBox="1">
                      <a:spLocks noChangeArrowheads="1"/>
                    </p:cNvSpPr>
                    <p:nvPr/>
                  </p:nvSpPr>
                  <p:spPr bwMode="auto">
                    <a:xfrm>
                      <a:off x="31688" y="835"/>
                      <a:ext cx="295" cy="203"/>
                    </a:xfrm>
                    <a:prstGeom prst="rect">
                      <a:avLst/>
                    </a:prstGeom>
                    <a:noFill/>
                    <a:ln w="9525">
                      <a:noFill/>
                      <a:miter lim="800000"/>
                      <a:headEnd/>
                      <a:tailEnd/>
                    </a:ln>
                  </p:spPr>
                  <p:txBody>
                    <a:bodyPr>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MI</a:t>
                      </a:r>
                      <a:endParaRPr lang="en-US" sz="1200">
                        <a:effectLst/>
                        <a:latin typeface="Times New Roman" panose="02020603050405020304" pitchFamily="18" charset="0"/>
                        <a:ea typeface="Times New Roman" panose="02020603050405020304" pitchFamily="18" charset="0"/>
                      </a:endParaRPr>
                    </a:p>
                  </p:txBody>
                </p:sp>
                <p:sp>
                  <p:nvSpPr>
                    <p:cNvPr id="429" name="Text Box 169"/>
                    <p:cNvSpPr txBox="1">
                      <a:spLocks noChangeArrowheads="1"/>
                    </p:cNvSpPr>
                    <p:nvPr/>
                  </p:nvSpPr>
                  <p:spPr bwMode="auto">
                    <a:xfrm>
                      <a:off x="32236" y="1618"/>
                      <a:ext cx="312"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NC</a:t>
                      </a:r>
                      <a:endParaRPr lang="en-US" sz="1200">
                        <a:effectLst/>
                        <a:latin typeface="Times New Roman" panose="02020603050405020304" pitchFamily="18" charset="0"/>
                        <a:ea typeface="Times New Roman" panose="02020603050405020304" pitchFamily="18" charset="0"/>
                      </a:endParaRPr>
                    </a:p>
                  </p:txBody>
                </p:sp>
                <p:sp>
                  <p:nvSpPr>
                    <p:cNvPr id="430" name="Text Box 170"/>
                    <p:cNvSpPr txBox="1">
                      <a:spLocks noChangeArrowheads="1"/>
                    </p:cNvSpPr>
                    <p:nvPr/>
                  </p:nvSpPr>
                  <p:spPr bwMode="auto">
                    <a:xfrm>
                      <a:off x="30447" y="2231"/>
                      <a:ext cx="294"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TX</a:t>
                      </a:r>
                      <a:endParaRPr lang="en-US" sz="1200">
                        <a:effectLst/>
                        <a:latin typeface="Times New Roman" panose="02020603050405020304" pitchFamily="18" charset="0"/>
                        <a:ea typeface="Times New Roman" panose="02020603050405020304" pitchFamily="18" charset="0"/>
                      </a:endParaRPr>
                    </a:p>
                  </p:txBody>
                </p:sp>
                <p:sp>
                  <p:nvSpPr>
                    <p:cNvPr id="431" name="Text Box 171"/>
                    <p:cNvSpPr txBox="1">
                      <a:spLocks noChangeArrowheads="1"/>
                    </p:cNvSpPr>
                    <p:nvPr/>
                  </p:nvSpPr>
                  <p:spPr bwMode="auto">
                    <a:xfrm>
                      <a:off x="31653" y="1440"/>
                      <a:ext cx="361" cy="207"/>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KY</a:t>
                      </a:r>
                      <a:endParaRPr lang="en-US" sz="1200">
                        <a:effectLst/>
                        <a:latin typeface="Times New Roman" panose="02020603050405020304" pitchFamily="18" charset="0"/>
                        <a:ea typeface="Times New Roman" panose="02020603050405020304" pitchFamily="18" charset="0"/>
                      </a:endParaRPr>
                    </a:p>
                  </p:txBody>
                </p:sp>
                <p:sp>
                  <p:nvSpPr>
                    <p:cNvPr id="432" name="Text Box 172"/>
                    <p:cNvSpPr txBox="1">
                      <a:spLocks noChangeArrowheads="1"/>
                    </p:cNvSpPr>
                    <p:nvPr/>
                  </p:nvSpPr>
                  <p:spPr bwMode="auto">
                    <a:xfrm>
                      <a:off x="31996" y="1300"/>
                      <a:ext cx="361" cy="178"/>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WV</a:t>
                      </a:r>
                      <a:endParaRPr lang="en-US" sz="1200">
                        <a:effectLst/>
                        <a:latin typeface="Times New Roman" panose="02020603050405020304" pitchFamily="18" charset="0"/>
                        <a:ea typeface="Times New Roman" panose="02020603050405020304" pitchFamily="18" charset="0"/>
                      </a:endParaRPr>
                    </a:p>
                  </p:txBody>
                </p:sp>
                <p:cxnSp>
                  <p:nvCxnSpPr>
                    <p:cNvPr id="433" name="Line 174"/>
                    <p:cNvCxnSpPr/>
                    <p:nvPr/>
                  </p:nvCxnSpPr>
                  <p:spPr bwMode="auto">
                    <a:xfrm>
                      <a:off x="32880" y="879"/>
                      <a:ext cx="199" cy="51"/>
                    </a:xfrm>
                    <a:prstGeom prst="line">
                      <a:avLst/>
                    </a:prstGeom>
                    <a:noFill/>
                    <a:ln w="12700">
                      <a:solidFill>
                        <a:srgbClr val="000000"/>
                      </a:solidFill>
                      <a:round/>
                      <a:headEnd/>
                      <a:tailEnd/>
                    </a:ln>
                  </p:spPr>
                </p:cxnSp>
                <p:sp>
                  <p:nvSpPr>
                    <p:cNvPr id="434" name="Rectangle 433"/>
                    <p:cNvSpPr>
                      <a:spLocks noChangeArrowheads="1"/>
                    </p:cNvSpPr>
                    <p:nvPr/>
                  </p:nvSpPr>
                  <p:spPr bwMode="auto">
                    <a:xfrm>
                      <a:off x="30471" y="1080"/>
                      <a:ext cx="308" cy="206"/>
                    </a:xfrm>
                    <a:prstGeom prst="rect">
                      <a:avLst/>
                    </a:prstGeom>
                    <a:noFill/>
                    <a:ln w="12700">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NE</a:t>
                      </a:r>
                      <a:endParaRPr lang="en-US" sz="1200">
                        <a:effectLst/>
                        <a:latin typeface="Times New Roman" panose="02020603050405020304" pitchFamily="18" charset="0"/>
                        <a:ea typeface="Times New Roman" panose="02020603050405020304" pitchFamily="18" charset="0"/>
                      </a:endParaRPr>
                    </a:p>
                  </p:txBody>
                </p:sp>
                <p:sp>
                  <p:nvSpPr>
                    <p:cNvPr id="435" name="Text Box 176"/>
                    <p:cNvSpPr txBox="1">
                      <a:spLocks noChangeArrowheads="1"/>
                    </p:cNvSpPr>
                    <p:nvPr/>
                  </p:nvSpPr>
                  <p:spPr bwMode="auto">
                    <a:xfrm>
                      <a:off x="32481" y="339"/>
                      <a:ext cx="363" cy="143"/>
                    </a:xfrm>
                    <a:prstGeom prst="rect">
                      <a:avLst/>
                    </a:prstGeom>
                    <a:noFill/>
                    <a:ln w="12700">
                      <a:noFill/>
                      <a:miter lim="800000"/>
                      <a:headEnd/>
                      <a:tailEnd/>
                    </a:ln>
                  </p:spPr>
                  <p:txBody>
                    <a:bodyPr/>
                    <a:lstStyle/>
                    <a:p>
                      <a:pPr marL="0" marR="0" algn="ctr" eaLnBrk="0" hangingPunct="0">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VT</a:t>
                      </a:r>
                      <a:endParaRPr lang="en-US" sz="1200">
                        <a:effectLst/>
                        <a:latin typeface="Times New Roman" panose="02020603050405020304" pitchFamily="18" charset="0"/>
                        <a:ea typeface="Times New Roman" panose="02020603050405020304" pitchFamily="18" charset="0"/>
                      </a:endParaRPr>
                    </a:p>
                  </p:txBody>
                </p:sp>
                <p:cxnSp>
                  <p:nvCxnSpPr>
                    <p:cNvPr id="436" name="Line 177"/>
                    <p:cNvCxnSpPr/>
                    <p:nvPr/>
                  </p:nvCxnSpPr>
                  <p:spPr bwMode="auto">
                    <a:xfrm>
                      <a:off x="32661" y="483"/>
                      <a:ext cx="81" cy="144"/>
                    </a:xfrm>
                    <a:prstGeom prst="line">
                      <a:avLst/>
                    </a:prstGeom>
                    <a:noFill/>
                    <a:ln w="12700">
                      <a:solidFill>
                        <a:srgbClr val="000000"/>
                      </a:solidFill>
                      <a:round/>
                      <a:headEnd/>
                      <a:tailEnd/>
                    </a:ln>
                  </p:spPr>
                </p:cxnSp>
                <p:grpSp>
                  <p:nvGrpSpPr>
                    <p:cNvPr id="437" name="Group 436"/>
                    <p:cNvGrpSpPr>
                      <a:grpSpLocks/>
                    </p:cNvGrpSpPr>
                    <p:nvPr/>
                  </p:nvGrpSpPr>
                  <p:grpSpPr bwMode="auto">
                    <a:xfrm>
                      <a:off x="29008" y="561"/>
                      <a:ext cx="4305" cy="1789"/>
                      <a:chOff x="29006" y="561"/>
                      <a:chExt cx="4576" cy="1825"/>
                    </a:xfrm>
                  </p:grpSpPr>
                  <p:sp>
                    <p:nvSpPr>
                      <p:cNvPr id="449" name="Text Box 179"/>
                      <p:cNvSpPr txBox="1">
                        <a:spLocks noChangeArrowheads="1"/>
                      </p:cNvSpPr>
                      <p:nvPr/>
                    </p:nvSpPr>
                    <p:spPr bwMode="auto">
                      <a:xfrm>
                        <a:off x="29006" y="1153"/>
                        <a:ext cx="339" cy="207"/>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NV</a:t>
                        </a:r>
                        <a:endParaRPr lang="en-US" sz="1200">
                          <a:effectLst/>
                          <a:latin typeface="Times New Roman" panose="02020603050405020304" pitchFamily="18" charset="0"/>
                          <a:ea typeface="Times New Roman" panose="02020603050405020304" pitchFamily="18" charset="0"/>
                        </a:endParaRPr>
                      </a:p>
                    </p:txBody>
                  </p:sp>
                  <p:sp>
                    <p:nvSpPr>
                      <p:cNvPr id="450" name="Text Box 180"/>
                      <p:cNvSpPr txBox="1">
                        <a:spLocks noChangeArrowheads="1"/>
                      </p:cNvSpPr>
                      <p:nvPr/>
                    </p:nvSpPr>
                    <p:spPr bwMode="auto">
                      <a:xfrm>
                        <a:off x="31987" y="1158"/>
                        <a:ext cx="367" cy="207"/>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OH</a:t>
                        </a:r>
                        <a:endParaRPr lang="en-US" sz="1200">
                          <a:effectLst/>
                          <a:latin typeface="Times New Roman" panose="02020603050405020304" pitchFamily="18" charset="0"/>
                          <a:ea typeface="Times New Roman" panose="02020603050405020304" pitchFamily="18" charset="0"/>
                        </a:endParaRPr>
                      </a:p>
                    </p:txBody>
                  </p:sp>
                  <p:sp>
                    <p:nvSpPr>
                      <p:cNvPr id="451" name="Text Box 181"/>
                      <p:cNvSpPr txBox="1">
                        <a:spLocks noChangeArrowheads="1"/>
                      </p:cNvSpPr>
                      <p:nvPr/>
                    </p:nvSpPr>
                    <p:spPr bwMode="auto">
                      <a:xfrm>
                        <a:off x="30466" y="745"/>
                        <a:ext cx="386" cy="206"/>
                      </a:xfrm>
                      <a:prstGeom prst="rect">
                        <a:avLst/>
                      </a:prstGeom>
                      <a:noFill/>
                      <a:ln w="9525">
                        <a:noFill/>
                        <a:miter lim="800000"/>
                        <a:headEnd/>
                        <a:tailEnd/>
                      </a:ln>
                    </p:spPr>
                    <p:txBody>
                      <a:bodyPr>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SD</a:t>
                        </a:r>
                        <a:endParaRPr lang="en-US" sz="1200">
                          <a:effectLst/>
                          <a:latin typeface="Times New Roman" panose="02020603050405020304" pitchFamily="18" charset="0"/>
                          <a:ea typeface="Times New Roman" panose="02020603050405020304" pitchFamily="18" charset="0"/>
                        </a:endParaRPr>
                      </a:p>
                    </p:txBody>
                  </p:sp>
                  <p:sp>
                    <p:nvSpPr>
                      <p:cNvPr id="452" name="Text Box 182"/>
                      <p:cNvSpPr txBox="1">
                        <a:spLocks noChangeArrowheads="1"/>
                      </p:cNvSpPr>
                      <p:nvPr/>
                    </p:nvSpPr>
                    <p:spPr bwMode="auto">
                      <a:xfrm>
                        <a:off x="31214" y="2211"/>
                        <a:ext cx="288" cy="175"/>
                      </a:xfrm>
                      <a:prstGeom prst="rect">
                        <a:avLst/>
                      </a:prstGeom>
                      <a:noFill/>
                      <a:ln w="9525">
                        <a:noFill/>
                        <a:miter lim="800000"/>
                        <a:headEnd/>
                        <a:tailEnd/>
                      </a:ln>
                    </p:spPr>
                    <p:txBody>
                      <a:bodyPr>
                        <a:spAutoFit/>
                      </a:bodyPr>
                      <a:lstStyle/>
                      <a:p>
                        <a:endParaRPr lang="en-US"/>
                      </a:p>
                    </p:txBody>
                  </p:sp>
                  <p:sp>
                    <p:nvSpPr>
                      <p:cNvPr id="453" name="Text Box 183"/>
                      <p:cNvSpPr txBox="1">
                        <a:spLocks noChangeArrowheads="1"/>
                      </p:cNvSpPr>
                      <p:nvPr/>
                    </p:nvSpPr>
                    <p:spPr bwMode="auto">
                      <a:xfrm>
                        <a:off x="31188" y="1825"/>
                        <a:ext cx="314" cy="214"/>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AR</a:t>
                        </a:r>
                        <a:endParaRPr lang="en-US" sz="1200">
                          <a:effectLst/>
                          <a:latin typeface="Times New Roman" panose="02020603050405020304" pitchFamily="18" charset="0"/>
                          <a:ea typeface="Times New Roman" panose="02020603050405020304" pitchFamily="18" charset="0"/>
                        </a:endParaRPr>
                      </a:p>
                    </p:txBody>
                  </p:sp>
                  <p:sp>
                    <p:nvSpPr>
                      <p:cNvPr id="454" name="Text Box 184"/>
                      <p:cNvSpPr txBox="1">
                        <a:spLocks noChangeArrowheads="1"/>
                      </p:cNvSpPr>
                      <p:nvPr/>
                    </p:nvSpPr>
                    <p:spPr bwMode="auto">
                      <a:xfrm>
                        <a:off x="31742" y="1201"/>
                        <a:ext cx="287" cy="210"/>
                      </a:xfrm>
                      <a:prstGeom prst="rect">
                        <a:avLst/>
                      </a:prstGeom>
                      <a:noFill/>
                      <a:ln w="9525">
                        <a:noFill/>
                        <a:miter lim="800000"/>
                        <a:headEnd/>
                        <a:tailEnd/>
                      </a:ln>
                    </p:spPr>
                    <p:txBody>
                      <a:bodyPr lIns="0" tIns="0" rIns="0" bIns="0">
                        <a:no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IN</a:t>
                        </a:r>
                        <a:endParaRPr lang="en-US" sz="1200">
                          <a:effectLst/>
                          <a:latin typeface="Times New Roman" panose="02020603050405020304" pitchFamily="18" charset="0"/>
                          <a:ea typeface="Times New Roman" panose="02020603050405020304" pitchFamily="18" charset="0"/>
                        </a:endParaRPr>
                      </a:p>
                    </p:txBody>
                  </p:sp>
                  <p:sp>
                    <p:nvSpPr>
                      <p:cNvPr id="455" name="Text Box 185"/>
                      <p:cNvSpPr txBox="1">
                        <a:spLocks noChangeArrowheads="1"/>
                      </p:cNvSpPr>
                      <p:nvPr/>
                    </p:nvSpPr>
                    <p:spPr bwMode="auto">
                      <a:xfrm>
                        <a:off x="33345" y="561"/>
                        <a:ext cx="237" cy="195"/>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NH</a:t>
                        </a:r>
                        <a:endParaRPr lang="en-US" sz="1200">
                          <a:effectLst/>
                          <a:latin typeface="Times New Roman" panose="02020603050405020304" pitchFamily="18" charset="0"/>
                          <a:ea typeface="Times New Roman" panose="02020603050405020304" pitchFamily="18" charset="0"/>
                        </a:endParaRPr>
                      </a:p>
                    </p:txBody>
                  </p:sp>
                  <p:cxnSp>
                    <p:nvCxnSpPr>
                      <p:cNvPr id="456" name="Line 186"/>
                      <p:cNvCxnSpPr/>
                      <p:nvPr/>
                    </p:nvCxnSpPr>
                    <p:spPr bwMode="auto">
                      <a:xfrm flipV="1">
                        <a:off x="33082" y="670"/>
                        <a:ext cx="287" cy="44"/>
                      </a:xfrm>
                      <a:prstGeom prst="line">
                        <a:avLst/>
                      </a:prstGeom>
                      <a:noFill/>
                      <a:ln w="19050">
                        <a:solidFill>
                          <a:srgbClr val="000000"/>
                        </a:solidFill>
                        <a:round/>
                        <a:headEnd/>
                        <a:tailEnd/>
                      </a:ln>
                    </p:spPr>
                  </p:cxnSp>
                </p:grpSp>
                <p:sp>
                  <p:nvSpPr>
                    <p:cNvPr id="438" name="Text Box 207"/>
                    <p:cNvSpPr txBox="1">
                      <a:spLocks noChangeArrowheads="1"/>
                    </p:cNvSpPr>
                    <p:nvPr/>
                  </p:nvSpPr>
                  <p:spPr bwMode="auto">
                    <a:xfrm>
                      <a:off x="29682" y="339"/>
                      <a:ext cx="361"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endParaRPr lang="en-US" sz="1200">
                        <a:effectLst/>
                        <a:latin typeface="Times New Roman" panose="02020603050405020304" pitchFamily="18" charset="0"/>
                        <a:ea typeface="Times New Roman" panose="02020603050405020304" pitchFamily="18" charset="0"/>
                      </a:endParaRPr>
                    </a:p>
                  </p:txBody>
                </p:sp>
                <p:sp>
                  <p:nvSpPr>
                    <p:cNvPr id="439" name="Text Box 208"/>
                    <p:cNvSpPr txBox="1">
                      <a:spLocks noChangeArrowheads="1"/>
                    </p:cNvSpPr>
                    <p:nvPr/>
                  </p:nvSpPr>
                  <p:spPr bwMode="auto">
                    <a:xfrm>
                      <a:off x="29300" y="622"/>
                      <a:ext cx="271"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ID</a:t>
                      </a:r>
                      <a:endParaRPr lang="en-US" sz="1200">
                        <a:effectLst/>
                        <a:latin typeface="Times New Roman" panose="02020603050405020304" pitchFamily="18" charset="0"/>
                        <a:ea typeface="Times New Roman" panose="02020603050405020304" pitchFamily="18" charset="0"/>
                      </a:endParaRPr>
                    </a:p>
                  </p:txBody>
                </p:sp>
                <p:sp>
                  <p:nvSpPr>
                    <p:cNvPr id="440" name="Text Box 209"/>
                    <p:cNvSpPr txBox="1">
                      <a:spLocks noChangeArrowheads="1"/>
                    </p:cNvSpPr>
                    <p:nvPr/>
                  </p:nvSpPr>
                  <p:spPr bwMode="auto">
                    <a:xfrm>
                      <a:off x="29784" y="778"/>
                      <a:ext cx="403"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WY</a:t>
                      </a:r>
                      <a:endParaRPr lang="en-US" sz="1200">
                        <a:effectLst/>
                        <a:latin typeface="Times New Roman" panose="02020603050405020304" pitchFamily="18" charset="0"/>
                        <a:ea typeface="Times New Roman" panose="02020603050405020304" pitchFamily="18" charset="0"/>
                      </a:endParaRPr>
                    </a:p>
                  </p:txBody>
                </p:sp>
                <p:sp>
                  <p:nvSpPr>
                    <p:cNvPr id="441" name="Text Box 210"/>
                    <p:cNvSpPr txBox="1">
                      <a:spLocks noChangeArrowheads="1"/>
                    </p:cNvSpPr>
                    <p:nvPr/>
                  </p:nvSpPr>
                  <p:spPr bwMode="auto">
                    <a:xfrm>
                      <a:off x="30397" y="339"/>
                      <a:ext cx="357"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ND</a:t>
                      </a:r>
                      <a:endParaRPr lang="en-US" sz="1200">
                        <a:effectLst/>
                        <a:latin typeface="Times New Roman" panose="02020603050405020304" pitchFamily="18" charset="0"/>
                        <a:ea typeface="Times New Roman" panose="02020603050405020304" pitchFamily="18" charset="0"/>
                      </a:endParaRPr>
                    </a:p>
                  </p:txBody>
                </p:sp>
                <p:sp>
                  <p:nvSpPr>
                    <p:cNvPr id="442" name="Text Box 211"/>
                    <p:cNvSpPr txBox="1">
                      <a:spLocks noChangeArrowheads="1"/>
                    </p:cNvSpPr>
                    <p:nvPr/>
                  </p:nvSpPr>
                  <p:spPr bwMode="auto">
                    <a:xfrm>
                      <a:off x="29809" y="1714"/>
                      <a:ext cx="438"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NM</a:t>
                      </a:r>
                      <a:endParaRPr lang="en-US" sz="1200">
                        <a:effectLst/>
                        <a:latin typeface="Times New Roman" panose="02020603050405020304" pitchFamily="18" charset="0"/>
                        <a:ea typeface="Times New Roman" panose="02020603050405020304" pitchFamily="18" charset="0"/>
                      </a:endParaRPr>
                    </a:p>
                  </p:txBody>
                </p:sp>
                <p:sp>
                  <p:nvSpPr>
                    <p:cNvPr id="443" name="Text Box 212"/>
                    <p:cNvSpPr txBox="1">
                      <a:spLocks noChangeArrowheads="1"/>
                    </p:cNvSpPr>
                    <p:nvPr/>
                  </p:nvSpPr>
                  <p:spPr bwMode="auto">
                    <a:xfrm>
                      <a:off x="30599" y="1732"/>
                      <a:ext cx="362" cy="203"/>
                    </a:xfrm>
                    <a:prstGeom prst="rect">
                      <a:avLst/>
                    </a:prstGeom>
                    <a:noFill/>
                    <a:ln w="9525">
                      <a:noFill/>
                      <a:miter lim="800000"/>
                      <a:headEnd/>
                      <a:tailEnd/>
                    </a:ln>
                  </p:spPr>
                  <p:txBody>
                    <a:bodyPr>
                      <a:spAutoFit/>
                    </a:bodyPr>
                    <a:lstStyle/>
                    <a:p>
                      <a:pPr marL="0" marR="0" algn="ctr">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OK</a:t>
                      </a:r>
                      <a:endParaRPr lang="en-US" sz="1200">
                        <a:effectLst/>
                        <a:latin typeface="Times New Roman" panose="02020603050405020304" pitchFamily="18" charset="0"/>
                        <a:ea typeface="Times New Roman" panose="02020603050405020304" pitchFamily="18" charset="0"/>
                      </a:endParaRPr>
                    </a:p>
                  </p:txBody>
                </p:sp>
                <p:sp>
                  <p:nvSpPr>
                    <p:cNvPr id="444" name="Text Box 213"/>
                    <p:cNvSpPr txBox="1">
                      <a:spLocks noChangeArrowheads="1"/>
                    </p:cNvSpPr>
                    <p:nvPr/>
                  </p:nvSpPr>
                  <p:spPr bwMode="auto">
                    <a:xfrm>
                      <a:off x="31081" y="2232"/>
                      <a:ext cx="309"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LA</a:t>
                      </a:r>
                      <a:endParaRPr lang="en-US" sz="1200">
                        <a:effectLst/>
                        <a:latin typeface="Times New Roman" panose="02020603050405020304" pitchFamily="18" charset="0"/>
                        <a:ea typeface="Times New Roman" panose="02020603050405020304" pitchFamily="18" charset="0"/>
                      </a:endParaRPr>
                    </a:p>
                  </p:txBody>
                </p:sp>
                <p:sp>
                  <p:nvSpPr>
                    <p:cNvPr id="445" name="Text Box 214"/>
                    <p:cNvSpPr txBox="1">
                      <a:spLocks noChangeArrowheads="1"/>
                    </p:cNvSpPr>
                    <p:nvPr/>
                  </p:nvSpPr>
                  <p:spPr bwMode="auto">
                    <a:xfrm>
                      <a:off x="31316" y="2019"/>
                      <a:ext cx="362"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MS</a:t>
                      </a:r>
                      <a:endParaRPr lang="en-US" sz="1200">
                        <a:effectLst/>
                        <a:latin typeface="Times New Roman" panose="02020603050405020304" pitchFamily="18" charset="0"/>
                        <a:ea typeface="Times New Roman" panose="02020603050405020304" pitchFamily="18" charset="0"/>
                      </a:endParaRPr>
                    </a:p>
                  </p:txBody>
                </p:sp>
                <p:sp>
                  <p:nvSpPr>
                    <p:cNvPr id="446" name="Text Box 215"/>
                    <p:cNvSpPr txBox="1">
                      <a:spLocks noChangeArrowheads="1"/>
                    </p:cNvSpPr>
                    <p:nvPr/>
                  </p:nvSpPr>
                  <p:spPr bwMode="auto">
                    <a:xfrm>
                      <a:off x="31601" y="2047"/>
                      <a:ext cx="302" cy="203"/>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cxnSp>
                  <p:nvCxnSpPr>
                    <p:cNvPr id="447" name="Line 216"/>
                    <p:cNvCxnSpPr/>
                    <p:nvPr/>
                  </p:nvCxnSpPr>
                  <p:spPr bwMode="auto">
                    <a:xfrm>
                      <a:off x="32661" y="1284"/>
                      <a:ext cx="448" cy="64"/>
                    </a:xfrm>
                    <a:prstGeom prst="line">
                      <a:avLst/>
                    </a:prstGeom>
                    <a:noFill/>
                    <a:ln w="19050">
                      <a:solidFill>
                        <a:srgbClr val="000000"/>
                      </a:solidFill>
                      <a:round/>
                      <a:headEnd/>
                      <a:tailEnd/>
                    </a:ln>
                  </p:spPr>
                </p:cxnSp>
                <p:sp>
                  <p:nvSpPr>
                    <p:cNvPr id="448" name="Text Box 217"/>
                    <p:cNvSpPr txBox="1">
                      <a:spLocks noChangeArrowheads="1"/>
                    </p:cNvSpPr>
                    <p:nvPr/>
                  </p:nvSpPr>
                  <p:spPr bwMode="auto">
                    <a:xfrm>
                      <a:off x="33042" y="1339"/>
                      <a:ext cx="314" cy="170"/>
                    </a:xfrm>
                    <a:prstGeom prst="rect">
                      <a:avLst/>
                    </a:prstGeom>
                    <a:pattFill prst="pct10">
                      <a:fgClr>
                        <a:schemeClr val="tx1"/>
                      </a:fgClr>
                      <a:bgClr>
                        <a:schemeClr val="bg1"/>
                      </a:bgClr>
                    </a:pattFill>
                    <a:ln w="9525">
                      <a:solidFill>
                        <a:schemeClr val="tx1"/>
                      </a:solidFill>
                      <a:miter lim="800000"/>
                      <a:headEnd/>
                      <a:tailEnd/>
                    </a:ln>
                  </p:spPr>
                  <p:txBody>
                    <a:bodyPr lIns="0" tIns="0" rIns="0" bIns="0" anchor="ctr">
                      <a:noAutofit/>
                    </a:bodyPr>
                    <a:lstStyle/>
                    <a:p>
                      <a:pPr marL="0" marR="0" algn="ctr">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DE</a:t>
                      </a:r>
                      <a:endParaRPr lang="en-US" sz="1200">
                        <a:effectLst/>
                        <a:latin typeface="Times New Roman" panose="02020603050405020304" pitchFamily="18" charset="0"/>
                        <a:ea typeface="Times New Roman" panose="02020603050405020304" pitchFamily="18" charset="0"/>
                      </a:endParaRPr>
                    </a:p>
                  </p:txBody>
                </p:sp>
              </p:grpSp>
              <p:grpSp>
                <p:nvGrpSpPr>
                  <p:cNvPr id="253" name="Group 252"/>
                  <p:cNvGrpSpPr/>
                  <p:nvPr/>
                </p:nvGrpSpPr>
                <p:grpSpPr bwMode="auto">
                  <a:xfrm>
                    <a:off x="0" y="2971800"/>
                    <a:ext cx="1143000" cy="1152144"/>
                    <a:chOff x="0" y="2971800"/>
                    <a:chExt cx="1253" cy="975"/>
                  </a:xfrm>
                </p:grpSpPr>
                <p:grpSp>
                  <p:nvGrpSpPr>
                    <p:cNvPr id="278" name="Group 277"/>
                    <p:cNvGrpSpPr>
                      <a:grpSpLocks/>
                    </p:cNvGrpSpPr>
                    <p:nvPr/>
                  </p:nvGrpSpPr>
                  <p:grpSpPr bwMode="auto">
                    <a:xfrm>
                      <a:off x="73" y="2971897"/>
                      <a:ext cx="1087" cy="711"/>
                      <a:chOff x="73" y="2971897"/>
                      <a:chExt cx="1087" cy="711"/>
                    </a:xfrm>
                  </p:grpSpPr>
                  <p:sp>
                    <p:nvSpPr>
                      <p:cNvPr id="290" name="Freeform 289"/>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91" name="Freeform 290"/>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sp>
                  <p:nvSpPr>
                    <p:cNvPr id="279" name="Rectangle 278"/>
                    <p:cNvSpPr>
                      <a:spLocks noChangeArrowheads="1"/>
                    </p:cNvSpPr>
                    <p:nvPr/>
                  </p:nvSpPr>
                  <p:spPr bwMode="auto">
                    <a:xfrm>
                      <a:off x="422" y="29720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AK</a:t>
                      </a:r>
                      <a:endParaRPr lang="en-US" sz="1200">
                        <a:effectLst/>
                        <a:latin typeface="Times New Roman" panose="02020603050405020304" pitchFamily="18" charset="0"/>
                        <a:ea typeface="Times New Roman" panose="02020603050405020304" pitchFamily="18" charset="0"/>
                      </a:endParaRPr>
                    </a:p>
                  </p:txBody>
                </p:sp>
                <p:sp>
                  <p:nvSpPr>
                    <p:cNvPr id="280" name="Rectangle 279"/>
                    <p:cNvSpPr>
                      <a:spLocks noChangeArrowheads="1"/>
                    </p:cNvSpPr>
                    <p:nvPr/>
                  </p:nvSpPr>
                  <p:spPr bwMode="auto">
                    <a:xfrm>
                      <a:off x="0" y="2971800"/>
                      <a:ext cx="1253" cy="975"/>
                    </a:xfrm>
                    <a:prstGeom prst="rect">
                      <a:avLst/>
                    </a:prstGeom>
                    <a:noFill/>
                    <a:ln w="5715" cap="rnd">
                      <a:solidFill>
                        <a:srgbClr val="000000"/>
                      </a:solidFill>
                      <a:miter lim="800000"/>
                      <a:headEnd/>
                      <a:tailEnd/>
                    </a:ln>
                  </p:spPr>
                  <p:txBody>
                    <a:bodyPr/>
                    <a:lstStyle/>
                    <a:p>
                      <a:endParaRPr lang="en-US"/>
                    </a:p>
                  </p:txBody>
                </p:sp>
                <p:grpSp>
                  <p:nvGrpSpPr>
                    <p:cNvPr id="281" name="Group 280"/>
                    <p:cNvGrpSpPr>
                      <a:grpSpLocks/>
                    </p:cNvGrpSpPr>
                    <p:nvPr/>
                  </p:nvGrpSpPr>
                  <p:grpSpPr bwMode="auto">
                    <a:xfrm>
                      <a:off x="0" y="2971800"/>
                      <a:ext cx="1253" cy="975"/>
                      <a:chOff x="0" y="2971800"/>
                      <a:chExt cx="1253" cy="975"/>
                    </a:xfrm>
                  </p:grpSpPr>
                  <p:grpSp>
                    <p:nvGrpSpPr>
                      <p:cNvPr id="282" name="Group 281"/>
                      <p:cNvGrpSpPr>
                        <a:grpSpLocks/>
                      </p:cNvGrpSpPr>
                      <p:nvPr/>
                    </p:nvGrpSpPr>
                    <p:grpSpPr bwMode="auto">
                      <a:xfrm>
                        <a:off x="73" y="2971897"/>
                        <a:ext cx="1087" cy="711"/>
                        <a:chOff x="73" y="2971897"/>
                        <a:chExt cx="1087" cy="711"/>
                      </a:xfrm>
                    </p:grpSpPr>
                    <p:sp>
                      <p:nvSpPr>
                        <p:cNvPr id="288" name="Freeform 287"/>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89" name="Freeform 288"/>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grpSp>
                    <p:nvGrpSpPr>
                      <p:cNvPr id="283" name="Group 282"/>
                      <p:cNvGrpSpPr>
                        <a:grpSpLocks/>
                      </p:cNvGrpSpPr>
                      <p:nvPr/>
                    </p:nvGrpSpPr>
                    <p:grpSpPr bwMode="auto">
                      <a:xfrm>
                        <a:off x="73" y="2971897"/>
                        <a:ext cx="1087" cy="711"/>
                        <a:chOff x="73" y="2971897"/>
                        <a:chExt cx="1087" cy="711"/>
                      </a:xfrm>
                    </p:grpSpPr>
                    <p:sp>
                      <p:nvSpPr>
                        <p:cNvPr id="286" name="Freeform 285"/>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287" name="Freeform 286"/>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solidFill>
                          <a:schemeClr val="bg1">
                            <a:lumMod val="50000"/>
                          </a:schemeClr>
                        </a:solidFill>
                        <a:ln w="5715" cap="rnd">
                          <a:solidFill>
                            <a:srgbClr val="000000"/>
                          </a:solidFill>
                          <a:round/>
                          <a:headEnd/>
                          <a:tailEnd/>
                        </a:ln>
                      </p:spPr>
                      <p:txBody>
                        <a:bodyPr/>
                        <a:lstStyle/>
                        <a:p>
                          <a:endParaRPr lang="en-US"/>
                        </a:p>
                      </p:txBody>
                    </p:sp>
                  </p:grpSp>
                  <p:sp>
                    <p:nvSpPr>
                      <p:cNvPr id="284" name="Rectangle 283"/>
                      <p:cNvSpPr>
                        <a:spLocks noChangeArrowheads="1"/>
                      </p:cNvSpPr>
                      <p:nvPr/>
                    </p:nvSpPr>
                    <p:spPr bwMode="auto">
                      <a:xfrm>
                        <a:off x="461" y="29720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AK</a:t>
                        </a:r>
                        <a:endParaRPr lang="en-US" sz="1200">
                          <a:effectLst/>
                          <a:latin typeface="Times New Roman" panose="02020603050405020304" pitchFamily="18" charset="0"/>
                          <a:ea typeface="Times New Roman" panose="02020603050405020304" pitchFamily="18" charset="0"/>
                        </a:endParaRPr>
                      </a:p>
                    </p:txBody>
                  </p:sp>
                  <p:sp>
                    <p:nvSpPr>
                      <p:cNvPr id="285" name="Rectangle 284"/>
                      <p:cNvSpPr>
                        <a:spLocks noChangeArrowheads="1"/>
                      </p:cNvSpPr>
                      <p:nvPr/>
                    </p:nvSpPr>
                    <p:spPr bwMode="auto">
                      <a:xfrm>
                        <a:off x="0" y="2971800"/>
                        <a:ext cx="1253" cy="975"/>
                      </a:xfrm>
                      <a:prstGeom prst="rect">
                        <a:avLst/>
                      </a:prstGeom>
                      <a:noFill/>
                      <a:ln w="12700" cap="rnd" cmpd="dbl">
                        <a:solidFill>
                          <a:srgbClr val="000000"/>
                        </a:solidFill>
                        <a:miter lim="800000"/>
                        <a:headEnd/>
                        <a:tailEnd/>
                      </a:ln>
                    </p:spPr>
                    <p:txBody>
                      <a:bodyPr/>
                      <a:lstStyle/>
                      <a:p>
                        <a:endParaRPr lang="en-US"/>
                      </a:p>
                    </p:txBody>
                  </p:sp>
                </p:grpSp>
              </p:grpSp>
              <p:grpSp>
                <p:nvGrpSpPr>
                  <p:cNvPr id="254" name="Group 253"/>
                  <p:cNvGrpSpPr/>
                  <p:nvPr/>
                </p:nvGrpSpPr>
                <p:grpSpPr bwMode="auto">
                  <a:xfrm>
                    <a:off x="1360582" y="3438524"/>
                    <a:ext cx="873124" cy="864870"/>
                    <a:chOff x="1362075" y="3438525"/>
                    <a:chExt cx="912" cy="672"/>
                  </a:xfrm>
                  <a:solidFill>
                    <a:schemeClr val="accent1">
                      <a:lumMod val="20000"/>
                      <a:lumOff val="80000"/>
                    </a:schemeClr>
                  </a:solidFill>
                </p:grpSpPr>
                <p:sp>
                  <p:nvSpPr>
                    <p:cNvPr id="259" name="Rectangle 258"/>
                    <p:cNvSpPr>
                      <a:spLocks noChangeArrowheads="1"/>
                    </p:cNvSpPr>
                    <p:nvPr/>
                  </p:nvSpPr>
                  <p:spPr bwMode="auto">
                    <a:xfrm>
                      <a:off x="1362075" y="3438525"/>
                      <a:ext cx="912" cy="672"/>
                    </a:xfrm>
                    <a:prstGeom prst="rect">
                      <a:avLst/>
                    </a:prstGeom>
                    <a:solidFill>
                      <a:schemeClr val="bg1"/>
                    </a:solidFill>
                    <a:ln w="12700" cmpd="dbl">
                      <a:solidFill>
                        <a:srgbClr val="000000"/>
                      </a:solidFill>
                      <a:miter lim="800000"/>
                      <a:headEnd/>
                      <a:tailEnd/>
                    </a:ln>
                    <a:effectLst>
                      <a:outerShdw dist="35921" dir="2700000" algn="ctr" rotWithShape="0">
                        <a:srgbClr val="808080"/>
                      </a:outerShdw>
                    </a:effectLst>
                  </p:spPr>
                  <p:txBody>
                    <a:bodyPr wrap="none" anchor="ctr"/>
                    <a:lstStyle/>
                    <a:p>
                      <a:endParaRPr lang="en-US"/>
                    </a:p>
                  </p:txBody>
                </p:sp>
                <p:grpSp>
                  <p:nvGrpSpPr>
                    <p:cNvPr id="260" name="Group 259"/>
                    <p:cNvGrpSpPr>
                      <a:grpSpLocks noChangeAspect="1"/>
                    </p:cNvGrpSpPr>
                    <p:nvPr/>
                  </p:nvGrpSpPr>
                  <p:grpSpPr bwMode="auto">
                    <a:xfrm>
                      <a:off x="1362121" y="3438631"/>
                      <a:ext cx="695" cy="478"/>
                      <a:chOff x="1362121" y="3438633"/>
                      <a:chExt cx="869" cy="594"/>
                    </a:xfrm>
                    <a:grpFill/>
                  </p:grpSpPr>
                  <p:sp>
                    <p:nvSpPr>
                      <p:cNvPr id="262" name="Freeform 261"/>
                      <p:cNvSpPr>
                        <a:spLocks noChangeAspect="1"/>
                      </p:cNvSpPr>
                      <p:nvPr/>
                    </p:nvSpPr>
                    <p:spPr bwMode="auto">
                      <a:xfrm>
                        <a:off x="1362775" y="3438996"/>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grpFill/>
                      <a:ln w="3175">
                        <a:solidFill>
                          <a:srgbClr val="000000"/>
                        </a:solidFill>
                        <a:round/>
                        <a:headEnd/>
                        <a:tailEnd/>
                      </a:ln>
                    </p:spPr>
                    <p:txBody>
                      <a:bodyPr/>
                      <a:lstStyle/>
                      <a:p>
                        <a:endParaRPr lang="en-US"/>
                      </a:p>
                    </p:txBody>
                  </p:sp>
                  <p:sp>
                    <p:nvSpPr>
                      <p:cNvPr id="263" name="Freeform 262"/>
                      <p:cNvSpPr>
                        <a:spLocks noChangeAspect="1"/>
                      </p:cNvSpPr>
                      <p:nvPr/>
                    </p:nvSpPr>
                    <p:spPr bwMode="auto">
                      <a:xfrm>
                        <a:off x="1362657" y="3438847"/>
                        <a:ext cx="128" cy="79"/>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3175">
                        <a:solidFill>
                          <a:srgbClr val="000000"/>
                        </a:solidFill>
                        <a:round/>
                        <a:headEnd/>
                        <a:tailEnd/>
                      </a:ln>
                    </p:spPr>
                    <p:txBody>
                      <a:bodyPr/>
                      <a:lstStyle/>
                      <a:p>
                        <a:endParaRPr lang="en-US"/>
                      </a:p>
                    </p:txBody>
                  </p:sp>
                  <p:sp>
                    <p:nvSpPr>
                      <p:cNvPr id="264" name="Freeform 263"/>
                      <p:cNvSpPr>
                        <a:spLocks noChangeAspect="1"/>
                      </p:cNvSpPr>
                      <p:nvPr/>
                    </p:nvSpPr>
                    <p:spPr bwMode="auto">
                      <a:xfrm>
                        <a:off x="1362662" y="3438911"/>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3175">
                        <a:solidFill>
                          <a:srgbClr val="000000"/>
                        </a:solidFill>
                        <a:round/>
                        <a:headEnd/>
                        <a:tailEnd/>
                      </a:ln>
                    </p:spPr>
                    <p:txBody>
                      <a:bodyPr/>
                      <a:lstStyle/>
                      <a:p>
                        <a:endParaRPr lang="en-US"/>
                      </a:p>
                    </p:txBody>
                  </p:sp>
                  <p:sp>
                    <p:nvSpPr>
                      <p:cNvPr id="265" name="Freeform 264"/>
                      <p:cNvSpPr>
                        <a:spLocks noChangeAspect="1"/>
                      </p:cNvSpPr>
                      <p:nvPr/>
                    </p:nvSpPr>
                    <p:spPr bwMode="auto">
                      <a:xfrm>
                        <a:off x="1362596" y="3438859"/>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3175">
                        <a:solidFill>
                          <a:srgbClr val="000000"/>
                        </a:solidFill>
                        <a:round/>
                        <a:headEnd/>
                        <a:tailEnd/>
                      </a:ln>
                    </p:spPr>
                    <p:txBody>
                      <a:bodyPr/>
                      <a:lstStyle/>
                      <a:p>
                        <a:endParaRPr lang="en-US"/>
                      </a:p>
                    </p:txBody>
                  </p:sp>
                  <p:sp>
                    <p:nvSpPr>
                      <p:cNvPr id="266" name="Freeform 265"/>
                      <p:cNvSpPr>
                        <a:spLocks noChangeAspect="1"/>
                      </p:cNvSpPr>
                      <p:nvPr/>
                    </p:nvSpPr>
                    <p:spPr bwMode="auto">
                      <a:xfrm>
                        <a:off x="1362554" y="3438807"/>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3175">
                        <a:solidFill>
                          <a:srgbClr val="000000"/>
                        </a:solidFill>
                        <a:round/>
                        <a:headEnd/>
                        <a:tailEnd/>
                      </a:ln>
                    </p:spPr>
                    <p:txBody>
                      <a:bodyPr/>
                      <a:lstStyle/>
                      <a:p>
                        <a:endParaRPr lang="en-US"/>
                      </a:p>
                    </p:txBody>
                  </p:sp>
                  <p:sp>
                    <p:nvSpPr>
                      <p:cNvPr id="267" name="Freeform 266"/>
                      <p:cNvSpPr>
                        <a:spLocks noChangeAspect="1"/>
                      </p:cNvSpPr>
                      <p:nvPr/>
                    </p:nvSpPr>
                    <p:spPr bwMode="auto">
                      <a:xfrm>
                        <a:off x="1362384" y="3438726"/>
                        <a:ext cx="109" cy="82"/>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3175">
                        <a:solidFill>
                          <a:srgbClr val="000000"/>
                        </a:solidFill>
                        <a:round/>
                        <a:headEnd/>
                        <a:tailEnd/>
                      </a:ln>
                    </p:spPr>
                    <p:txBody>
                      <a:bodyPr/>
                      <a:lstStyle/>
                      <a:p>
                        <a:endParaRPr lang="en-US"/>
                      </a:p>
                    </p:txBody>
                  </p:sp>
                  <p:sp>
                    <p:nvSpPr>
                      <p:cNvPr id="268" name="Freeform 267"/>
                      <p:cNvSpPr>
                        <a:spLocks noChangeAspect="1"/>
                      </p:cNvSpPr>
                      <p:nvPr/>
                    </p:nvSpPr>
                    <p:spPr bwMode="auto">
                      <a:xfrm>
                        <a:off x="1362201" y="3438640"/>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grpFill/>
                      <a:ln w="3175">
                        <a:solidFill>
                          <a:srgbClr val="000000"/>
                        </a:solidFill>
                        <a:round/>
                        <a:headEnd/>
                        <a:tailEnd/>
                      </a:ln>
                    </p:spPr>
                    <p:txBody>
                      <a:bodyPr/>
                      <a:lstStyle/>
                      <a:p>
                        <a:endParaRPr lang="en-US"/>
                      </a:p>
                    </p:txBody>
                  </p:sp>
                  <p:sp>
                    <p:nvSpPr>
                      <p:cNvPr id="269" name="Freeform 268"/>
                      <p:cNvSpPr>
                        <a:spLocks noChangeAspect="1"/>
                      </p:cNvSpPr>
                      <p:nvPr/>
                    </p:nvSpPr>
                    <p:spPr bwMode="auto">
                      <a:xfrm>
                        <a:off x="1362125" y="3438683"/>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3175">
                        <a:solidFill>
                          <a:srgbClr val="000000"/>
                        </a:solidFill>
                        <a:round/>
                        <a:headEnd/>
                        <a:tailEnd/>
                      </a:ln>
                    </p:spPr>
                    <p:txBody>
                      <a:bodyPr/>
                      <a:lstStyle/>
                      <a:p>
                        <a:endParaRPr lang="en-US"/>
                      </a:p>
                    </p:txBody>
                  </p:sp>
                  <p:sp>
                    <p:nvSpPr>
                      <p:cNvPr id="270" name="Freeform 269"/>
                      <p:cNvSpPr>
                        <a:spLocks noChangeAspect="1"/>
                      </p:cNvSpPr>
                      <p:nvPr/>
                    </p:nvSpPr>
                    <p:spPr bwMode="auto">
                      <a:xfrm>
                        <a:off x="1362771" y="3438986"/>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solidFill>
                        <a:srgbClr val="0072C6"/>
                      </a:solidFill>
                      <a:ln w="3175">
                        <a:solidFill>
                          <a:srgbClr val="000000"/>
                        </a:solidFill>
                        <a:round/>
                        <a:headEnd/>
                        <a:tailEnd/>
                      </a:ln>
                    </p:spPr>
                    <p:txBody>
                      <a:bodyPr/>
                      <a:lstStyle/>
                      <a:p>
                        <a:endParaRPr lang="en-US"/>
                      </a:p>
                    </p:txBody>
                  </p:sp>
                  <p:sp>
                    <p:nvSpPr>
                      <p:cNvPr id="271" name="Freeform 270"/>
                      <p:cNvSpPr>
                        <a:spLocks noChangeAspect="1"/>
                      </p:cNvSpPr>
                      <p:nvPr/>
                    </p:nvSpPr>
                    <p:spPr bwMode="auto">
                      <a:xfrm>
                        <a:off x="1362653" y="3438841"/>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rgbClr val="0072C6"/>
                      </a:solidFill>
                      <a:ln w="3175">
                        <a:solidFill>
                          <a:srgbClr val="000000"/>
                        </a:solidFill>
                        <a:round/>
                        <a:headEnd/>
                        <a:tailEnd/>
                      </a:ln>
                    </p:spPr>
                    <p:txBody>
                      <a:bodyPr/>
                      <a:lstStyle/>
                      <a:p>
                        <a:endParaRPr lang="en-US"/>
                      </a:p>
                    </p:txBody>
                  </p:sp>
                  <p:sp>
                    <p:nvSpPr>
                      <p:cNvPr id="272" name="Freeform 271"/>
                      <p:cNvSpPr>
                        <a:spLocks noChangeAspect="1"/>
                      </p:cNvSpPr>
                      <p:nvPr/>
                    </p:nvSpPr>
                    <p:spPr bwMode="auto">
                      <a:xfrm>
                        <a:off x="1362657" y="3438904"/>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solidFill>
                        <a:schemeClr val="tx2">
                          <a:lumMod val="60000"/>
                          <a:lumOff val="40000"/>
                        </a:schemeClr>
                      </a:solidFill>
                      <a:ln w="3175">
                        <a:solidFill>
                          <a:srgbClr val="000000"/>
                        </a:solidFill>
                        <a:round/>
                        <a:headEnd/>
                        <a:tailEnd/>
                      </a:ln>
                    </p:spPr>
                    <p:txBody>
                      <a:bodyPr/>
                      <a:lstStyle/>
                      <a:p>
                        <a:endParaRPr lang="en-US"/>
                      </a:p>
                    </p:txBody>
                  </p:sp>
                  <p:sp>
                    <p:nvSpPr>
                      <p:cNvPr id="273" name="Freeform 272"/>
                      <p:cNvSpPr>
                        <a:spLocks noChangeAspect="1"/>
                      </p:cNvSpPr>
                      <p:nvPr/>
                    </p:nvSpPr>
                    <p:spPr bwMode="auto">
                      <a:xfrm>
                        <a:off x="1362592" y="3438852"/>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solidFill>
                        <a:schemeClr val="accent2"/>
                      </a:solidFill>
                      <a:ln w="3175">
                        <a:solidFill>
                          <a:srgbClr val="000000"/>
                        </a:solidFill>
                        <a:round/>
                        <a:headEnd/>
                        <a:tailEnd/>
                      </a:ln>
                    </p:spPr>
                    <p:txBody>
                      <a:bodyPr/>
                      <a:lstStyle/>
                      <a:p>
                        <a:endParaRPr lang="en-US"/>
                      </a:p>
                    </p:txBody>
                  </p:sp>
                  <p:sp>
                    <p:nvSpPr>
                      <p:cNvPr id="274" name="Freeform 273"/>
                      <p:cNvSpPr>
                        <a:spLocks noChangeAspect="1"/>
                      </p:cNvSpPr>
                      <p:nvPr/>
                    </p:nvSpPr>
                    <p:spPr bwMode="auto">
                      <a:xfrm>
                        <a:off x="1362550" y="3438800"/>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solidFill>
                        <a:srgbClr val="0072C6"/>
                      </a:solidFill>
                      <a:ln w="3175">
                        <a:solidFill>
                          <a:srgbClr val="000000"/>
                        </a:solidFill>
                        <a:round/>
                        <a:headEnd/>
                        <a:tailEnd/>
                      </a:ln>
                    </p:spPr>
                    <p:txBody>
                      <a:bodyPr/>
                      <a:lstStyle/>
                      <a:p>
                        <a:endParaRPr lang="en-US"/>
                      </a:p>
                    </p:txBody>
                  </p:sp>
                  <p:sp>
                    <p:nvSpPr>
                      <p:cNvPr id="275" name="Freeform 274"/>
                      <p:cNvSpPr>
                        <a:spLocks noChangeAspect="1"/>
                      </p:cNvSpPr>
                      <p:nvPr/>
                    </p:nvSpPr>
                    <p:spPr bwMode="auto">
                      <a:xfrm>
                        <a:off x="1362380" y="3438717"/>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rgbClr val="0072C6"/>
                      </a:solidFill>
                      <a:ln w="3175">
                        <a:solidFill>
                          <a:srgbClr val="000000"/>
                        </a:solidFill>
                        <a:round/>
                        <a:headEnd/>
                        <a:tailEnd/>
                      </a:ln>
                    </p:spPr>
                    <p:txBody>
                      <a:bodyPr/>
                      <a:lstStyle/>
                      <a:p>
                        <a:endParaRPr lang="en-US"/>
                      </a:p>
                    </p:txBody>
                  </p:sp>
                  <p:sp>
                    <p:nvSpPr>
                      <p:cNvPr id="276" name="Freeform 275"/>
                      <p:cNvSpPr>
                        <a:spLocks noChangeAspect="1"/>
                      </p:cNvSpPr>
                      <p:nvPr/>
                    </p:nvSpPr>
                    <p:spPr bwMode="auto">
                      <a:xfrm>
                        <a:off x="1362197" y="3438633"/>
                        <a:ext cx="82" cy="67"/>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solidFill>
                        <a:srgbClr val="0072C6"/>
                      </a:solidFill>
                      <a:ln w="3175">
                        <a:solidFill>
                          <a:srgbClr val="000000"/>
                        </a:solidFill>
                        <a:round/>
                        <a:headEnd/>
                        <a:tailEnd/>
                      </a:ln>
                    </p:spPr>
                    <p:txBody>
                      <a:bodyPr/>
                      <a:lstStyle/>
                      <a:p>
                        <a:endParaRPr lang="en-US"/>
                      </a:p>
                    </p:txBody>
                  </p:sp>
                  <p:sp>
                    <p:nvSpPr>
                      <p:cNvPr id="277" name="Freeform 276"/>
                      <p:cNvSpPr>
                        <a:spLocks noChangeAspect="1"/>
                      </p:cNvSpPr>
                      <p:nvPr/>
                    </p:nvSpPr>
                    <p:spPr bwMode="auto">
                      <a:xfrm>
                        <a:off x="1362121" y="3438676"/>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solidFill>
                        <a:srgbClr val="0072C6"/>
                      </a:solidFill>
                      <a:ln w="3175">
                        <a:solidFill>
                          <a:srgbClr val="000000"/>
                        </a:solidFill>
                        <a:round/>
                        <a:headEnd/>
                        <a:tailEnd/>
                      </a:ln>
                    </p:spPr>
                    <p:txBody>
                      <a:bodyPr/>
                      <a:lstStyle/>
                      <a:p>
                        <a:endParaRPr lang="en-US"/>
                      </a:p>
                    </p:txBody>
                  </p:sp>
                </p:grpSp>
                <p:sp>
                  <p:nvSpPr>
                    <p:cNvPr id="261" name="Text Box 30"/>
                    <p:cNvSpPr txBox="1">
                      <a:spLocks noChangeArrowheads="1"/>
                    </p:cNvSpPr>
                    <p:nvPr/>
                  </p:nvSpPr>
                  <p:spPr bwMode="auto">
                    <a:xfrm>
                      <a:off x="1362122" y="3438954"/>
                      <a:ext cx="336" cy="192"/>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HI</a:t>
                      </a:r>
                      <a:endParaRPr lang="en-US" sz="1200">
                        <a:effectLst/>
                        <a:latin typeface="Times New Roman" panose="02020603050405020304" pitchFamily="18" charset="0"/>
                        <a:ea typeface="Times New Roman" panose="02020603050405020304" pitchFamily="18" charset="0"/>
                      </a:endParaRPr>
                    </a:p>
                  </p:txBody>
                </p:sp>
              </p:grpSp>
              <p:grpSp>
                <p:nvGrpSpPr>
                  <p:cNvPr id="255" name="Group 254"/>
                  <p:cNvGrpSpPr/>
                  <p:nvPr/>
                </p:nvGrpSpPr>
                <p:grpSpPr>
                  <a:xfrm>
                    <a:off x="5057775" y="3086100"/>
                    <a:ext cx="838200" cy="640080"/>
                    <a:chOff x="5057775" y="3086100"/>
                    <a:chExt cx="838200" cy="640080"/>
                  </a:xfrm>
                </p:grpSpPr>
                <p:sp>
                  <p:nvSpPr>
                    <p:cNvPr id="256" name="Rectangle 255"/>
                    <p:cNvSpPr>
                      <a:spLocks noChangeArrowheads="1"/>
                    </p:cNvSpPr>
                    <p:nvPr/>
                  </p:nvSpPr>
                  <p:spPr bwMode="auto">
                    <a:xfrm>
                      <a:off x="5057775" y="3086100"/>
                      <a:ext cx="838200" cy="640080"/>
                    </a:xfrm>
                    <a:prstGeom prst="rect">
                      <a:avLst/>
                    </a:prstGeom>
                    <a:noFill/>
                    <a:ln w="19050">
                      <a:solidFill>
                        <a:srgbClr val="000000"/>
                      </a:solidFill>
                      <a:round/>
                      <a:headEnd/>
                      <a:tailEnd/>
                    </a:ln>
                  </p:spPr>
                  <p:txBody>
                    <a:bodyPr/>
                    <a:lstStyle/>
                    <a:p>
                      <a:endParaRPr lang="en-US"/>
                    </a:p>
                  </p:txBody>
                </p:sp>
                <p:sp>
                  <p:nvSpPr>
                    <p:cNvPr id="257" name="Freeform 256"/>
                    <p:cNvSpPr/>
                    <p:nvPr/>
                  </p:nvSpPr>
                  <p:spPr>
                    <a:xfrm>
                      <a:off x="5181600" y="3171825"/>
                      <a:ext cx="558800" cy="228600"/>
                    </a:xfrm>
                    <a:custGeom>
                      <a:avLst/>
                      <a:gdLst>
                        <a:gd name="connsiteX0" fmla="*/ 294564 w 457566"/>
                        <a:gd name="connsiteY0" fmla="*/ 11927 h 167823"/>
                        <a:gd name="connsiteX1" fmla="*/ 330345 w 457566"/>
                        <a:gd name="connsiteY1" fmla="*/ 15902 h 167823"/>
                        <a:gd name="connsiteX2" fmla="*/ 386004 w 457566"/>
                        <a:gd name="connsiteY2" fmla="*/ 23854 h 167823"/>
                        <a:gd name="connsiteX3" fmla="*/ 405882 w 457566"/>
                        <a:gd name="connsiteY3" fmla="*/ 27829 h 167823"/>
                        <a:gd name="connsiteX4" fmla="*/ 417809 w 457566"/>
                        <a:gd name="connsiteY4" fmla="*/ 31805 h 167823"/>
                        <a:gd name="connsiteX5" fmla="*/ 433712 w 457566"/>
                        <a:gd name="connsiteY5" fmla="*/ 35781 h 167823"/>
                        <a:gd name="connsiteX6" fmla="*/ 457566 w 457566"/>
                        <a:gd name="connsiteY6" fmla="*/ 43732 h 167823"/>
                        <a:gd name="connsiteX7" fmla="*/ 449615 w 457566"/>
                        <a:gd name="connsiteY7" fmla="*/ 55659 h 167823"/>
                        <a:gd name="connsiteX8" fmla="*/ 457566 w 457566"/>
                        <a:gd name="connsiteY8" fmla="*/ 83489 h 167823"/>
                        <a:gd name="connsiteX9" fmla="*/ 433712 w 457566"/>
                        <a:gd name="connsiteY9" fmla="*/ 91440 h 167823"/>
                        <a:gd name="connsiteX10" fmla="*/ 413834 w 457566"/>
                        <a:gd name="connsiteY10" fmla="*/ 107342 h 167823"/>
                        <a:gd name="connsiteX11" fmla="*/ 397931 w 457566"/>
                        <a:gd name="connsiteY11" fmla="*/ 127221 h 167823"/>
                        <a:gd name="connsiteX12" fmla="*/ 393955 w 457566"/>
                        <a:gd name="connsiteY12" fmla="*/ 139148 h 167823"/>
                        <a:gd name="connsiteX13" fmla="*/ 370102 w 457566"/>
                        <a:gd name="connsiteY13" fmla="*/ 147099 h 167823"/>
                        <a:gd name="connsiteX14" fmla="*/ 358175 w 457566"/>
                        <a:gd name="connsiteY14" fmla="*/ 151075 h 167823"/>
                        <a:gd name="connsiteX15" fmla="*/ 350223 w 457566"/>
                        <a:gd name="connsiteY15" fmla="*/ 159026 h 167823"/>
                        <a:gd name="connsiteX16" fmla="*/ 322394 w 457566"/>
                        <a:gd name="connsiteY16" fmla="*/ 163002 h 167823"/>
                        <a:gd name="connsiteX17" fmla="*/ 310467 w 457566"/>
                        <a:gd name="connsiteY17" fmla="*/ 166977 h 167823"/>
                        <a:gd name="connsiteX18" fmla="*/ 282637 w 457566"/>
                        <a:gd name="connsiteY18" fmla="*/ 163002 h 167823"/>
                        <a:gd name="connsiteX19" fmla="*/ 274686 w 457566"/>
                        <a:gd name="connsiteY19" fmla="*/ 155050 h 167823"/>
                        <a:gd name="connsiteX20" fmla="*/ 258783 w 457566"/>
                        <a:gd name="connsiteY20" fmla="*/ 151075 h 167823"/>
                        <a:gd name="connsiteX21" fmla="*/ 230954 w 457566"/>
                        <a:gd name="connsiteY21" fmla="*/ 155050 h 167823"/>
                        <a:gd name="connsiteX22" fmla="*/ 250832 w 457566"/>
                        <a:gd name="connsiteY22" fmla="*/ 151075 h 167823"/>
                        <a:gd name="connsiteX23" fmla="*/ 242881 w 457566"/>
                        <a:gd name="connsiteY23" fmla="*/ 163002 h 167823"/>
                        <a:gd name="connsiteX24" fmla="*/ 199148 w 457566"/>
                        <a:gd name="connsiteY24" fmla="*/ 159026 h 167823"/>
                        <a:gd name="connsiteX25" fmla="*/ 175295 w 457566"/>
                        <a:gd name="connsiteY25" fmla="*/ 155050 h 167823"/>
                        <a:gd name="connsiteX26" fmla="*/ 163368 w 457566"/>
                        <a:gd name="connsiteY26" fmla="*/ 151075 h 167823"/>
                        <a:gd name="connsiteX27" fmla="*/ 115660 w 457566"/>
                        <a:gd name="connsiteY27" fmla="*/ 155050 h 167823"/>
                        <a:gd name="connsiteX28" fmla="*/ 107708 w 457566"/>
                        <a:gd name="connsiteY28" fmla="*/ 163002 h 167823"/>
                        <a:gd name="connsiteX29" fmla="*/ 56025 w 457566"/>
                        <a:gd name="connsiteY29" fmla="*/ 151075 h 167823"/>
                        <a:gd name="connsiteX30" fmla="*/ 24220 w 457566"/>
                        <a:gd name="connsiteY30" fmla="*/ 155050 h 167823"/>
                        <a:gd name="connsiteX31" fmla="*/ 28195 w 457566"/>
                        <a:gd name="connsiteY31" fmla="*/ 143123 h 167823"/>
                        <a:gd name="connsiteX32" fmla="*/ 20244 w 457566"/>
                        <a:gd name="connsiteY32" fmla="*/ 131196 h 167823"/>
                        <a:gd name="connsiteX33" fmla="*/ 32171 w 457566"/>
                        <a:gd name="connsiteY33" fmla="*/ 99391 h 167823"/>
                        <a:gd name="connsiteX34" fmla="*/ 36147 w 457566"/>
                        <a:gd name="connsiteY34" fmla="*/ 87464 h 167823"/>
                        <a:gd name="connsiteX35" fmla="*/ 32171 w 457566"/>
                        <a:gd name="connsiteY35" fmla="*/ 75537 h 167823"/>
                        <a:gd name="connsiteX36" fmla="*/ 8317 w 457566"/>
                        <a:gd name="connsiteY36" fmla="*/ 67586 h 167823"/>
                        <a:gd name="connsiteX37" fmla="*/ 8317 w 457566"/>
                        <a:gd name="connsiteY37" fmla="*/ 39756 h 167823"/>
                        <a:gd name="connsiteX38" fmla="*/ 24220 w 457566"/>
                        <a:gd name="connsiteY38" fmla="*/ 35781 h 167823"/>
                        <a:gd name="connsiteX39" fmla="*/ 32171 w 457566"/>
                        <a:gd name="connsiteY39" fmla="*/ 27829 h 167823"/>
                        <a:gd name="connsiteX40" fmla="*/ 44098 w 457566"/>
                        <a:gd name="connsiteY40" fmla="*/ 3976 h 167823"/>
                        <a:gd name="connsiteX41" fmla="*/ 56025 w 457566"/>
                        <a:gd name="connsiteY41" fmla="*/ 0 h 167823"/>
                        <a:gd name="connsiteX42" fmla="*/ 135538 w 457566"/>
                        <a:gd name="connsiteY42" fmla="*/ 7951 h 16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57566" h="167823">
                          <a:moveTo>
                            <a:pt x="294564" y="11927"/>
                          </a:moveTo>
                          <a:cubicBezTo>
                            <a:pt x="320766" y="3192"/>
                            <a:pt x="289868" y="10842"/>
                            <a:pt x="330345" y="15902"/>
                          </a:cubicBezTo>
                          <a:cubicBezTo>
                            <a:pt x="358005" y="19360"/>
                            <a:pt x="360773" y="19267"/>
                            <a:pt x="386004" y="23854"/>
                          </a:cubicBezTo>
                          <a:cubicBezTo>
                            <a:pt x="392652" y="25063"/>
                            <a:pt x="399327" y="26190"/>
                            <a:pt x="405882" y="27829"/>
                          </a:cubicBezTo>
                          <a:cubicBezTo>
                            <a:pt x="409948" y="28845"/>
                            <a:pt x="413780" y="30654"/>
                            <a:pt x="417809" y="31805"/>
                          </a:cubicBezTo>
                          <a:cubicBezTo>
                            <a:pt x="423063" y="33306"/>
                            <a:pt x="428478" y="34211"/>
                            <a:pt x="433712" y="35781"/>
                          </a:cubicBezTo>
                          <a:cubicBezTo>
                            <a:pt x="441740" y="38189"/>
                            <a:pt x="457566" y="43732"/>
                            <a:pt x="457566" y="43732"/>
                          </a:cubicBezTo>
                          <a:cubicBezTo>
                            <a:pt x="454916" y="47708"/>
                            <a:pt x="450291" y="50929"/>
                            <a:pt x="449615" y="55659"/>
                          </a:cubicBezTo>
                          <a:cubicBezTo>
                            <a:pt x="449115" y="59156"/>
                            <a:pt x="456073" y="79011"/>
                            <a:pt x="457566" y="83489"/>
                          </a:cubicBezTo>
                          <a:cubicBezTo>
                            <a:pt x="449615" y="86139"/>
                            <a:pt x="438361" y="84466"/>
                            <a:pt x="433712" y="91440"/>
                          </a:cubicBezTo>
                          <a:cubicBezTo>
                            <a:pt x="423437" y="106854"/>
                            <a:pt x="430294" y="101856"/>
                            <a:pt x="413834" y="107342"/>
                          </a:cubicBezTo>
                          <a:cubicBezTo>
                            <a:pt x="403840" y="137321"/>
                            <a:pt x="418483" y="101530"/>
                            <a:pt x="397931" y="127221"/>
                          </a:cubicBezTo>
                          <a:cubicBezTo>
                            <a:pt x="395313" y="130493"/>
                            <a:pt x="397365" y="136712"/>
                            <a:pt x="393955" y="139148"/>
                          </a:cubicBezTo>
                          <a:cubicBezTo>
                            <a:pt x="387135" y="144019"/>
                            <a:pt x="378053" y="144449"/>
                            <a:pt x="370102" y="147099"/>
                          </a:cubicBezTo>
                          <a:lnTo>
                            <a:pt x="358175" y="151075"/>
                          </a:lnTo>
                          <a:cubicBezTo>
                            <a:pt x="355524" y="153725"/>
                            <a:pt x="353779" y="157841"/>
                            <a:pt x="350223" y="159026"/>
                          </a:cubicBezTo>
                          <a:cubicBezTo>
                            <a:pt x="341333" y="161989"/>
                            <a:pt x="331583" y="161164"/>
                            <a:pt x="322394" y="163002"/>
                          </a:cubicBezTo>
                          <a:cubicBezTo>
                            <a:pt x="318285" y="163824"/>
                            <a:pt x="314443" y="165652"/>
                            <a:pt x="310467" y="166977"/>
                          </a:cubicBezTo>
                          <a:cubicBezTo>
                            <a:pt x="301190" y="165652"/>
                            <a:pt x="291527" y="165965"/>
                            <a:pt x="282637" y="163002"/>
                          </a:cubicBezTo>
                          <a:cubicBezTo>
                            <a:pt x="279081" y="161817"/>
                            <a:pt x="278039" y="156726"/>
                            <a:pt x="274686" y="155050"/>
                          </a:cubicBezTo>
                          <a:cubicBezTo>
                            <a:pt x="269799" y="152606"/>
                            <a:pt x="264084" y="152400"/>
                            <a:pt x="258783" y="151075"/>
                          </a:cubicBezTo>
                          <a:cubicBezTo>
                            <a:pt x="249507" y="152400"/>
                            <a:pt x="240324" y="155050"/>
                            <a:pt x="230954" y="155050"/>
                          </a:cubicBezTo>
                          <a:cubicBezTo>
                            <a:pt x="224197" y="155050"/>
                            <a:pt x="245210" y="147327"/>
                            <a:pt x="250832" y="151075"/>
                          </a:cubicBezTo>
                          <a:cubicBezTo>
                            <a:pt x="254808" y="153726"/>
                            <a:pt x="245531" y="159026"/>
                            <a:pt x="242881" y="163002"/>
                          </a:cubicBezTo>
                          <a:cubicBezTo>
                            <a:pt x="212616" y="152913"/>
                            <a:pt x="227246" y="153406"/>
                            <a:pt x="199148" y="159026"/>
                          </a:cubicBezTo>
                          <a:cubicBezTo>
                            <a:pt x="191197" y="157701"/>
                            <a:pt x="183164" y="156799"/>
                            <a:pt x="175295" y="155050"/>
                          </a:cubicBezTo>
                          <a:cubicBezTo>
                            <a:pt x="171204" y="154141"/>
                            <a:pt x="167559" y="151075"/>
                            <a:pt x="163368" y="151075"/>
                          </a:cubicBezTo>
                          <a:cubicBezTo>
                            <a:pt x="147410" y="151075"/>
                            <a:pt x="131563" y="153725"/>
                            <a:pt x="115660" y="155050"/>
                          </a:cubicBezTo>
                          <a:cubicBezTo>
                            <a:pt x="113009" y="157701"/>
                            <a:pt x="111444" y="162691"/>
                            <a:pt x="107708" y="163002"/>
                          </a:cubicBezTo>
                          <a:cubicBezTo>
                            <a:pt x="74079" y="165805"/>
                            <a:pt x="75130" y="163811"/>
                            <a:pt x="56025" y="151075"/>
                          </a:cubicBezTo>
                          <a:cubicBezTo>
                            <a:pt x="46813" y="157216"/>
                            <a:pt x="36993" y="167823"/>
                            <a:pt x="24220" y="155050"/>
                          </a:cubicBezTo>
                          <a:cubicBezTo>
                            <a:pt x="21257" y="152087"/>
                            <a:pt x="26870" y="147099"/>
                            <a:pt x="28195" y="143123"/>
                          </a:cubicBezTo>
                          <a:cubicBezTo>
                            <a:pt x="25545" y="139147"/>
                            <a:pt x="20837" y="135937"/>
                            <a:pt x="20244" y="131196"/>
                          </a:cubicBezTo>
                          <a:cubicBezTo>
                            <a:pt x="17943" y="112789"/>
                            <a:pt x="25573" y="112588"/>
                            <a:pt x="32171" y="99391"/>
                          </a:cubicBezTo>
                          <a:cubicBezTo>
                            <a:pt x="34045" y="95643"/>
                            <a:pt x="34822" y="91440"/>
                            <a:pt x="36147" y="87464"/>
                          </a:cubicBezTo>
                          <a:cubicBezTo>
                            <a:pt x="34822" y="83488"/>
                            <a:pt x="35581" y="77973"/>
                            <a:pt x="32171" y="75537"/>
                          </a:cubicBezTo>
                          <a:cubicBezTo>
                            <a:pt x="25351" y="70665"/>
                            <a:pt x="8317" y="67586"/>
                            <a:pt x="8317" y="67586"/>
                          </a:cubicBezTo>
                          <a:cubicBezTo>
                            <a:pt x="6734" y="61253"/>
                            <a:pt x="0" y="46409"/>
                            <a:pt x="8317" y="39756"/>
                          </a:cubicBezTo>
                          <a:cubicBezTo>
                            <a:pt x="12584" y="36343"/>
                            <a:pt x="18919" y="37106"/>
                            <a:pt x="24220" y="35781"/>
                          </a:cubicBezTo>
                          <a:cubicBezTo>
                            <a:pt x="26870" y="33130"/>
                            <a:pt x="30243" y="31043"/>
                            <a:pt x="32171" y="27829"/>
                          </a:cubicBezTo>
                          <a:cubicBezTo>
                            <a:pt x="38818" y="16750"/>
                            <a:pt x="32500" y="13254"/>
                            <a:pt x="44098" y="3976"/>
                          </a:cubicBezTo>
                          <a:cubicBezTo>
                            <a:pt x="47370" y="1358"/>
                            <a:pt x="52049" y="1325"/>
                            <a:pt x="56025" y="0"/>
                          </a:cubicBezTo>
                          <a:cubicBezTo>
                            <a:pt x="97480" y="13818"/>
                            <a:pt x="71498" y="7951"/>
                            <a:pt x="135538" y="7951"/>
                          </a:cubicBezTo>
                        </a:path>
                      </a:pathLst>
                    </a:cu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endParaRPr lang="en-US"/>
                    </a:p>
                  </p:txBody>
                </p:sp>
                <p:sp>
                  <p:nvSpPr>
                    <p:cNvPr id="258" name="Text Box 30"/>
                    <p:cNvSpPr txBox="1">
                      <a:spLocks noChangeArrowheads="1"/>
                    </p:cNvSpPr>
                    <p:nvPr/>
                  </p:nvSpPr>
                  <p:spPr bwMode="auto">
                    <a:xfrm>
                      <a:off x="5257800" y="3438223"/>
                      <a:ext cx="372080" cy="246976"/>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a:t>
                      </a:r>
                      <a:endParaRPr lang="en-US" sz="1200">
                        <a:effectLst/>
                        <a:latin typeface="Times New Roman" panose="02020603050405020304" pitchFamily="18" charset="0"/>
                        <a:ea typeface="Times New Roman" panose="02020603050405020304" pitchFamily="18" charset="0"/>
                      </a:endParaRPr>
                    </a:p>
                  </p:txBody>
                </p:sp>
              </p:grpSp>
            </p:grpSp>
            <p:grpSp>
              <p:nvGrpSpPr>
                <p:cNvPr id="241" name="Group 240"/>
                <p:cNvGrpSpPr/>
                <p:nvPr/>
              </p:nvGrpSpPr>
              <p:grpSpPr>
                <a:xfrm>
                  <a:off x="2362200" y="3844123"/>
                  <a:ext cx="4365826" cy="1059347"/>
                  <a:chOff x="2362200" y="3844123"/>
                  <a:chExt cx="4365826" cy="1059347"/>
                </a:xfrm>
              </p:grpSpPr>
              <p:sp>
                <p:nvSpPr>
                  <p:cNvPr id="242" name="Rectangle 241"/>
                  <p:cNvSpPr>
                    <a:spLocks noChangeArrowheads="1"/>
                  </p:cNvSpPr>
                  <p:nvPr/>
                </p:nvSpPr>
                <p:spPr bwMode="auto">
                  <a:xfrm>
                    <a:off x="4448163" y="3844123"/>
                    <a:ext cx="272129" cy="271901"/>
                  </a:xfrm>
                  <a:prstGeom prst="rect">
                    <a:avLst/>
                  </a:prstGeom>
                  <a:pattFill prst="pct10">
                    <a:fgClr>
                      <a:schemeClr val="tx1"/>
                    </a:fgClr>
                    <a:bgClr>
                      <a:schemeClr val="bg1"/>
                    </a:bgClr>
                  </a:pattFill>
                  <a:ln w="9525">
                    <a:solidFill>
                      <a:srgbClr val="000000"/>
                    </a:solidFill>
                    <a:miter lim="800000"/>
                    <a:headEnd/>
                    <a:tailEnd/>
                  </a:ln>
                </p:spPr>
                <p:txBody>
                  <a:bodyPr wrap="none" anchor="ctr"/>
                  <a:lstStyle/>
                  <a:p>
                    <a:endParaRPr lang="en-US"/>
                  </a:p>
                </p:txBody>
              </p:sp>
              <p:sp>
                <p:nvSpPr>
                  <p:cNvPr id="243" name="Rectangle 242"/>
                  <p:cNvSpPr>
                    <a:spLocks noChangeArrowheads="1"/>
                  </p:cNvSpPr>
                  <p:nvPr/>
                </p:nvSpPr>
                <p:spPr bwMode="auto">
                  <a:xfrm>
                    <a:off x="2362200" y="4229100"/>
                    <a:ext cx="274320" cy="274320"/>
                  </a:xfrm>
                  <a:prstGeom prst="rect">
                    <a:avLst/>
                  </a:prstGeom>
                  <a:solidFill>
                    <a:srgbClr val="AABA0A"/>
                  </a:solidFill>
                  <a:ln w="9525">
                    <a:solidFill>
                      <a:srgbClr val="000000"/>
                    </a:solidFill>
                    <a:miter lim="800000"/>
                    <a:headEnd/>
                    <a:tailEnd/>
                  </a:ln>
                </p:spPr>
                <p:txBody>
                  <a:bodyPr wrap="none" anchor="ctr"/>
                  <a:lstStyle/>
                  <a:p>
                    <a:endParaRPr lang="en-US"/>
                  </a:p>
                </p:txBody>
              </p:sp>
              <p:sp>
                <p:nvSpPr>
                  <p:cNvPr id="244" name="Text Box 220"/>
                  <p:cNvSpPr txBox="1">
                    <a:spLocks noChangeArrowheads="1"/>
                  </p:cNvSpPr>
                  <p:nvPr/>
                </p:nvSpPr>
                <p:spPr bwMode="auto">
                  <a:xfrm>
                    <a:off x="2714410" y="3913985"/>
                    <a:ext cx="1915838"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a:t>
                    </a:r>
                    <a:r>
                      <a:rPr lang="en-US" sz="1100" kern="1200" baseline="300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th</a:t>
                    </a:r>
                    <a:r>
                      <a:rPr lang="en-US" sz="11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 (Lowest-Worst)</a:t>
                    </a:r>
                    <a:endParaRPr lang="en-US" sz="1200" dirty="0">
                      <a:effectLst/>
                      <a:latin typeface="Times New Roman" panose="02020603050405020304" pitchFamily="18" charset="0"/>
                      <a:ea typeface="Times New Roman" panose="02020603050405020304" pitchFamily="18" charset="0"/>
                    </a:endParaRPr>
                  </a:p>
                </p:txBody>
              </p:sp>
              <p:sp>
                <p:nvSpPr>
                  <p:cNvPr id="245" name="Text Box 220"/>
                  <p:cNvSpPr txBox="1">
                    <a:spLocks noChangeArrowheads="1"/>
                  </p:cNvSpPr>
                  <p:nvPr/>
                </p:nvSpPr>
                <p:spPr bwMode="auto">
                  <a:xfrm>
                    <a:off x="2714410" y="4294908"/>
                    <a:ext cx="1915186"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rd</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a:t>
                    </a:r>
                    <a:endParaRPr lang="en-US" sz="1200">
                      <a:effectLst/>
                      <a:latin typeface="Times New Roman" panose="02020603050405020304" pitchFamily="18" charset="0"/>
                      <a:ea typeface="Times New Roman" panose="02020603050405020304" pitchFamily="18" charset="0"/>
                    </a:endParaRPr>
                  </a:p>
                </p:txBody>
              </p:sp>
              <p:sp>
                <p:nvSpPr>
                  <p:cNvPr id="246" name="Rectangle 245"/>
                  <p:cNvSpPr>
                    <a:spLocks noChangeArrowheads="1"/>
                  </p:cNvSpPr>
                  <p:nvPr/>
                </p:nvSpPr>
                <p:spPr bwMode="auto">
                  <a:xfrm>
                    <a:off x="2362200" y="3848100"/>
                    <a:ext cx="274320" cy="274320"/>
                  </a:xfrm>
                  <a:prstGeom prst="rect">
                    <a:avLst/>
                  </a:prstGeom>
                  <a:solidFill>
                    <a:schemeClr val="bg1">
                      <a:lumMod val="50000"/>
                    </a:schemeClr>
                  </a:solidFill>
                  <a:ln w="9525">
                    <a:solidFill>
                      <a:srgbClr val="000000"/>
                    </a:solidFill>
                    <a:miter lim="800000"/>
                    <a:headEnd/>
                    <a:tailEnd/>
                  </a:ln>
                </p:spPr>
                <p:txBody>
                  <a:bodyPr wrap="none" anchor="ctr"/>
                  <a:lstStyle/>
                  <a:p>
                    <a:endParaRPr lang="en-US"/>
                  </a:p>
                </p:txBody>
              </p:sp>
              <p:sp>
                <p:nvSpPr>
                  <p:cNvPr id="247" name="Rectangle 246"/>
                  <p:cNvSpPr>
                    <a:spLocks noChangeArrowheads="1"/>
                  </p:cNvSpPr>
                  <p:nvPr/>
                </p:nvSpPr>
                <p:spPr bwMode="auto">
                  <a:xfrm>
                    <a:off x="4448163" y="4229100"/>
                    <a:ext cx="272129" cy="271901"/>
                  </a:xfrm>
                  <a:prstGeom prst="rect">
                    <a:avLst/>
                  </a:prstGeom>
                  <a:solidFill>
                    <a:srgbClr val="0072C6"/>
                  </a:solidFill>
                  <a:ln w="9525">
                    <a:solidFill>
                      <a:srgbClr val="000000"/>
                    </a:solidFill>
                    <a:miter lim="800000"/>
                    <a:headEnd/>
                    <a:tailEnd/>
                  </a:ln>
                </p:spPr>
                <p:txBody>
                  <a:bodyPr wrap="none" anchor="ctr"/>
                  <a:lstStyle/>
                  <a:p>
                    <a:endParaRPr lang="en-US"/>
                  </a:p>
                </p:txBody>
              </p:sp>
              <p:sp>
                <p:nvSpPr>
                  <p:cNvPr id="248" name="Text Box 220"/>
                  <p:cNvSpPr txBox="1">
                    <a:spLocks noChangeArrowheads="1"/>
                  </p:cNvSpPr>
                  <p:nvPr/>
                </p:nvSpPr>
                <p:spPr bwMode="auto">
                  <a:xfrm>
                    <a:off x="4811187" y="4294036"/>
                    <a:ext cx="1914287" cy="18751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st</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 (Highest-Best)</a:t>
                    </a:r>
                    <a:endParaRPr lang="en-US" sz="1200">
                      <a:effectLst/>
                      <a:latin typeface="Times New Roman" panose="02020603050405020304" pitchFamily="18" charset="0"/>
                      <a:ea typeface="Times New Roman" panose="02020603050405020304" pitchFamily="18" charset="0"/>
                    </a:endParaRPr>
                  </a:p>
                </p:txBody>
              </p:sp>
              <p:sp>
                <p:nvSpPr>
                  <p:cNvPr id="249" name="Text Box 220"/>
                  <p:cNvSpPr txBox="1">
                    <a:spLocks noChangeArrowheads="1"/>
                  </p:cNvSpPr>
                  <p:nvPr/>
                </p:nvSpPr>
                <p:spPr bwMode="auto">
                  <a:xfrm>
                    <a:off x="4813739" y="3909884"/>
                    <a:ext cx="1914287" cy="18751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nd</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a:t>
                    </a:r>
                    <a:endParaRPr lang="en-US" sz="1200">
                      <a:effectLst/>
                      <a:latin typeface="Times New Roman" panose="02020603050405020304" pitchFamily="18" charset="0"/>
                      <a:ea typeface="Times New Roman" panose="02020603050405020304" pitchFamily="18" charset="0"/>
                    </a:endParaRPr>
                  </a:p>
                </p:txBody>
              </p:sp>
              <p:sp>
                <p:nvSpPr>
                  <p:cNvPr id="250" name="Rectangle 249"/>
                  <p:cNvSpPr>
                    <a:spLocks noChangeArrowheads="1"/>
                  </p:cNvSpPr>
                  <p:nvPr/>
                </p:nvSpPr>
                <p:spPr bwMode="auto">
                  <a:xfrm>
                    <a:off x="2362200" y="4629150"/>
                    <a:ext cx="274320" cy="274320"/>
                  </a:xfrm>
                  <a:prstGeom prst="rect">
                    <a:avLst/>
                  </a:prstGeom>
                  <a:solidFill>
                    <a:schemeClr val="bg1"/>
                  </a:solidFill>
                  <a:ln w="9525">
                    <a:solidFill>
                      <a:srgbClr val="000000"/>
                    </a:solidFill>
                    <a:miter lim="800000"/>
                    <a:headEnd/>
                    <a:tailEnd/>
                  </a:ln>
                </p:spPr>
                <p:txBody>
                  <a:bodyPr wrap="none" anchor="ctr"/>
                  <a:lstStyle/>
                  <a:p>
                    <a:endParaRPr lang="en-US"/>
                  </a:p>
                </p:txBody>
              </p:sp>
              <p:sp>
                <p:nvSpPr>
                  <p:cNvPr id="251" name="Text Box 220"/>
                  <p:cNvSpPr txBox="1">
                    <a:spLocks noChangeArrowheads="1"/>
                  </p:cNvSpPr>
                  <p:nvPr/>
                </p:nvSpPr>
                <p:spPr bwMode="auto">
                  <a:xfrm>
                    <a:off x="2714358" y="4685766"/>
                    <a:ext cx="1915186"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Missing</a:t>
                    </a:r>
                    <a:endParaRPr lang="en-US" sz="1200">
                      <a:effectLst/>
                      <a:latin typeface="Times New Roman" panose="02020603050405020304" pitchFamily="18" charset="0"/>
                      <a:ea typeface="Times New Roman" panose="02020603050405020304" pitchFamily="18" charset="0"/>
                    </a:endParaRPr>
                  </a:p>
                </p:txBody>
              </p:sp>
            </p:grpSp>
          </p:grpSp>
          <p:sp>
            <p:nvSpPr>
              <p:cNvPr id="235" name="Text Box 474"/>
              <p:cNvSpPr txBox="1"/>
              <p:nvPr/>
            </p:nvSpPr>
            <p:spPr>
              <a:xfrm>
                <a:off x="5572125" y="1095375"/>
                <a:ext cx="274320" cy="131021"/>
              </a:xfrm>
              <a:prstGeom prst="rect">
                <a:avLst/>
              </a:prstGeom>
              <a:solidFill>
                <a:srgbClr val="0072C6"/>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200"/>
                  </a:spcAft>
                </a:pPr>
                <a:r>
                  <a:rPr lang="en-US" sz="1000" kern="120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RI</a:t>
                </a:r>
                <a:endParaRPr lang="en-US" sz="1200">
                  <a:effectLst/>
                  <a:latin typeface="Times New Roman" panose="02020603050405020304" pitchFamily="18" charset="0"/>
                  <a:ea typeface="Times New Roman" panose="02020603050405020304" pitchFamily="18" charset="0"/>
                </a:endParaRPr>
              </a:p>
            </p:txBody>
          </p:sp>
          <p:sp>
            <p:nvSpPr>
              <p:cNvPr id="236" name="Text Box 475"/>
              <p:cNvSpPr txBox="1"/>
              <p:nvPr/>
            </p:nvSpPr>
            <p:spPr>
              <a:xfrm>
                <a:off x="5314950" y="1952625"/>
                <a:ext cx="331659" cy="182880"/>
              </a:xfrm>
              <a:prstGeom prst="rect">
                <a:avLst/>
              </a:prstGeom>
              <a:solidFill>
                <a:schemeClr val="bg1">
                  <a:lumMod val="50000"/>
                </a:schemeClr>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27432" rIns="0" bIns="0" numCol="1" spcCol="0" rtlCol="0" fromWordArt="0" anchor="ctr" anchorCtr="0" forceAA="0" compatLnSpc="1">
                <a:prstTxWarp prst="textNoShape">
                  <a:avLst/>
                </a:prstTxWarp>
                <a:noAutofit/>
              </a:bodyPr>
              <a:lstStyle/>
              <a:p>
                <a:pPr marL="0" marR="0" algn="ctr">
                  <a:spcBef>
                    <a:spcPts val="0"/>
                  </a:spcBef>
                  <a:spcAft>
                    <a:spcPts val="1200"/>
                  </a:spcAft>
                </a:pPr>
                <a:r>
                  <a:rPr lang="en-US" sz="1000" kern="1200">
                    <a:solidFill>
                      <a:srgbClr val="FFFFFF"/>
                    </a:solidFill>
                    <a:effectLst/>
                    <a:latin typeface="Arial" panose="020B0604020202020204" pitchFamily="34" charset="0"/>
                    <a:ea typeface="Calibri" panose="020F0502020204030204" pitchFamily="34" charset="0"/>
                    <a:cs typeface="Times New Roman" panose="02020603050405020304" pitchFamily="18" charset="0"/>
                  </a:rPr>
                  <a:t>DC</a:t>
                </a:r>
                <a:endParaRPr lang="en-US" sz="1200">
                  <a:effectLst/>
                  <a:latin typeface="Times New Roman" panose="02020603050405020304" pitchFamily="18" charset="0"/>
                  <a:ea typeface="Times New Roman" panose="02020603050405020304" pitchFamily="18" charset="0"/>
                </a:endParaRPr>
              </a:p>
            </p:txBody>
          </p:sp>
          <p:cxnSp>
            <p:nvCxnSpPr>
              <p:cNvPr id="237" name="Straight Connector 236"/>
              <p:cNvCxnSpPr/>
              <p:nvPr/>
            </p:nvCxnSpPr>
            <p:spPr>
              <a:xfrm>
                <a:off x="4895850" y="1600200"/>
                <a:ext cx="420413" cy="4417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4895850" y="1514475"/>
                <a:ext cx="274320" cy="228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Text Box 478"/>
              <p:cNvSpPr txBox="1"/>
              <p:nvPr/>
            </p:nvSpPr>
            <p:spPr>
              <a:xfrm>
                <a:off x="4905375" y="390525"/>
                <a:ext cx="285795" cy="218367"/>
              </a:xfrm>
              <a:prstGeom prst="rect">
                <a:avLst/>
              </a:prstGeom>
              <a:pattFill prst="pct10">
                <a:fgClr>
                  <a:schemeClr val="tx1"/>
                </a:fgClr>
                <a:bgClr>
                  <a:schemeClr val="bg1"/>
                </a:bgClr>
              </a:patt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1000" kern="1200">
                    <a:effectLst/>
                    <a:latin typeface="Arial" panose="020B0604020202020204" pitchFamily="34" charset="0"/>
                    <a:ea typeface="Calibri" panose="020F0502020204030204" pitchFamily="34" charset="0"/>
                    <a:cs typeface="Times New Roman" panose="02020603050405020304" pitchFamily="18" charset="0"/>
                  </a:rPr>
                  <a:t>VT</a:t>
                </a:r>
                <a:endParaRPr lang="en-US" sz="1200">
                  <a:effectLst/>
                  <a:latin typeface="Times New Roman" panose="02020603050405020304" pitchFamily="18" charset="0"/>
                  <a:ea typeface="Times New Roman" panose="02020603050405020304" pitchFamily="18" charset="0"/>
                </a:endParaRPr>
              </a:p>
            </p:txBody>
          </p:sp>
        </p:grpSp>
        <p:sp>
          <p:nvSpPr>
            <p:cNvPr id="233" name="Freeform 232"/>
            <p:cNvSpPr/>
            <p:nvPr/>
          </p:nvSpPr>
          <p:spPr>
            <a:xfrm>
              <a:off x="5340349" y="3181350"/>
              <a:ext cx="219456" cy="9144"/>
            </a:xfrm>
            <a:custGeom>
              <a:avLst/>
              <a:gdLst>
                <a:gd name="connsiteX0" fmla="*/ 0 w 219075"/>
                <a:gd name="connsiteY0" fmla="*/ 9525 h 9525"/>
                <a:gd name="connsiteX1" fmla="*/ 57150 w 219075"/>
                <a:gd name="connsiteY1" fmla="*/ 0 h 9525"/>
                <a:gd name="connsiteX2" fmla="*/ 219075 w 219075"/>
                <a:gd name="connsiteY2" fmla="*/ 9525 h 9525"/>
              </a:gdLst>
              <a:ahLst/>
              <a:cxnLst>
                <a:cxn ang="0">
                  <a:pos x="connsiteX0" y="connsiteY0"/>
                </a:cxn>
                <a:cxn ang="0">
                  <a:pos x="connsiteX1" y="connsiteY1"/>
                </a:cxn>
                <a:cxn ang="0">
                  <a:pos x="connsiteX2" y="connsiteY2"/>
                </a:cxn>
              </a:cxnLst>
              <a:rect l="l" t="t" r="r" b="b"/>
              <a:pathLst>
                <a:path w="219075" h="9525">
                  <a:moveTo>
                    <a:pt x="0" y="9525"/>
                  </a:moveTo>
                  <a:cubicBezTo>
                    <a:pt x="19050" y="6350"/>
                    <a:pt x="37837" y="0"/>
                    <a:pt x="57150" y="0"/>
                  </a:cubicBezTo>
                  <a:cubicBezTo>
                    <a:pt x="111218" y="0"/>
                    <a:pt x="219075" y="9525"/>
                    <a:pt x="219075" y="9525"/>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33743188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987" y="311869"/>
            <a:ext cx="7307580" cy="984144"/>
          </a:xfrm>
        </p:spPr>
        <p:txBody>
          <a:bodyPr>
            <a:noAutofit/>
          </a:bodyPr>
          <a:lstStyle/>
          <a:p>
            <a:r>
              <a:rPr lang="en-US" sz="2000" dirty="0"/>
              <a:t>Figure </a:t>
            </a:r>
            <a:r>
              <a:rPr lang="en-US" sz="2000" dirty="0" smtClean="0"/>
              <a:t>10. </a:t>
            </a:r>
            <a:r>
              <a:rPr lang="en-US" sz="2000" dirty="0"/>
              <a:t>Average differences in quality of care for Blacks, Hispanics, and Asians compared with Whites, by state, </a:t>
            </a:r>
            <a:r>
              <a:rPr lang="en-US" sz="2000" dirty="0" smtClean="0"/>
              <a:t>2015-2016</a:t>
            </a:r>
            <a:endParaRPr lang="en-US" sz="2000" dirty="0"/>
          </a:p>
        </p:txBody>
      </p:sp>
      <p:sp>
        <p:nvSpPr>
          <p:cNvPr id="230" name="TextBox 229"/>
          <p:cNvSpPr txBox="1"/>
          <p:nvPr/>
        </p:nvSpPr>
        <p:spPr>
          <a:xfrm>
            <a:off x="457200" y="6492240"/>
            <a:ext cx="8686800" cy="1107996"/>
          </a:xfrm>
          <a:prstGeom prst="rect">
            <a:avLst/>
          </a:prstGeom>
          <a:noFill/>
        </p:spPr>
        <p:txBody>
          <a:bodyPr wrap="square" rtlCol="0">
            <a:spAutoFit/>
          </a:bodyPr>
          <a:lstStyle/>
          <a:p>
            <a:r>
              <a:rPr lang="en-US" sz="1100" b="1" dirty="0"/>
              <a:t>Note:</a:t>
            </a:r>
            <a:r>
              <a:rPr lang="en-US" sz="1100" dirty="0"/>
              <a:t> All measures in this report that had state-level data to assess racial and ethnic disparities were used. Separate quality scores were computed for Whites, Blacks, Hispanics, and Asians. For each state, the average of the Black, Hispanic, and Asian scores was divided by the White score. State-level AI/AN data were not available for analysis. States were ranked on this ratio, and quartiles are shown on the map. The states with the worst disparity score are in the fourth quartile, and states with the best disparity score are in the first quartile. Disparity scores were not risk adjusted for population characteristics in each state, so these findings do not take into account population differences between states. </a:t>
            </a:r>
          </a:p>
        </p:txBody>
      </p:sp>
      <p:grpSp>
        <p:nvGrpSpPr>
          <p:cNvPr id="457" name="Group 456" descr="Map showing quality in quartiles, with the first quartile the lowest and the fourth quartile the highest:&#10;Quartile 1: Alaska, Arkansas, Indiana, Kentucky, Louisiana, Mississippi, Nevada, New Mexico, Oklahoma, Oregon, Texas, West Virginia, Wyoming&#10;Quartile 2: Colorado, Connecticut, Hawaii, Idaho, Maryland, Michigan, Missouri, North Carolina, South Carolina, South Dakota, Utah, Vermont, Virginia&#10;Quartile 3: Alabama, Arizona, California, District of Columbia, Florida, Georgia, Illinois, Kansas, Montana, New York, Ohio, Tennessee, Washington  &#10;Quartile 4: Delaware, Iowa, Maine, Massachusetts, Minnesota, Nebraska, New Hampshire, New Jersey, North Dakota, Pennsylvania, Rhode Island, Wisconsin" title="Overall quality of care, by state"/>
          <p:cNvGrpSpPr/>
          <p:nvPr/>
        </p:nvGrpSpPr>
        <p:grpSpPr>
          <a:xfrm>
            <a:off x="1028700" y="1618615"/>
            <a:ext cx="8001000" cy="4782185"/>
            <a:chOff x="0" y="0"/>
            <a:chExt cx="6790053" cy="4900929"/>
          </a:xfrm>
        </p:grpSpPr>
        <p:grpSp>
          <p:nvGrpSpPr>
            <p:cNvPr id="458" name="Group 457"/>
            <p:cNvGrpSpPr/>
            <p:nvPr/>
          </p:nvGrpSpPr>
          <p:grpSpPr>
            <a:xfrm>
              <a:off x="0" y="0"/>
              <a:ext cx="6790053" cy="4900929"/>
              <a:chOff x="0" y="0"/>
              <a:chExt cx="6790053" cy="4900929"/>
            </a:xfrm>
          </p:grpSpPr>
          <p:grpSp>
            <p:nvGrpSpPr>
              <p:cNvPr id="460" name="Group 459"/>
              <p:cNvGrpSpPr/>
              <p:nvPr/>
            </p:nvGrpSpPr>
            <p:grpSpPr>
              <a:xfrm>
                <a:off x="0" y="0"/>
                <a:ext cx="6790053" cy="4900929"/>
                <a:chOff x="0" y="0"/>
                <a:chExt cx="6793335" cy="4903470"/>
              </a:xfrm>
            </p:grpSpPr>
            <p:grpSp>
              <p:nvGrpSpPr>
                <p:cNvPr id="466" name="Group 465"/>
                <p:cNvGrpSpPr/>
                <p:nvPr/>
              </p:nvGrpSpPr>
              <p:grpSpPr>
                <a:xfrm>
                  <a:off x="0" y="0"/>
                  <a:ext cx="5949316" cy="4303394"/>
                  <a:chOff x="0" y="0"/>
                  <a:chExt cx="5949316" cy="4303394"/>
                </a:xfrm>
              </p:grpSpPr>
              <p:grpSp>
                <p:nvGrpSpPr>
                  <p:cNvPr id="478" name="Group 477"/>
                  <p:cNvGrpSpPr>
                    <a:grpSpLocks noChangeAspect="1"/>
                  </p:cNvGrpSpPr>
                  <p:nvPr/>
                </p:nvGrpSpPr>
                <p:grpSpPr bwMode="auto">
                  <a:xfrm>
                    <a:off x="28576" y="0"/>
                    <a:ext cx="5920740" cy="3680461"/>
                    <a:chOff x="28574" y="0"/>
                    <a:chExt cx="4782" cy="2948"/>
                  </a:xfrm>
                </p:grpSpPr>
                <p:sp>
                  <p:nvSpPr>
                    <p:cNvPr id="518" name="Freeform 517"/>
                    <p:cNvSpPr>
                      <a:spLocks/>
                    </p:cNvSpPr>
                    <p:nvPr/>
                  </p:nvSpPr>
                  <p:spPr bwMode="auto">
                    <a:xfrm>
                      <a:off x="28816" y="25"/>
                      <a:ext cx="584" cy="441"/>
                    </a:xfrm>
                    <a:custGeom>
                      <a:avLst/>
                      <a:gdLst>
                        <a:gd name="T0" fmla="*/ 19 w 622"/>
                        <a:gd name="T1" fmla="*/ 95 h 440"/>
                        <a:gd name="T2" fmla="*/ 11 w 622"/>
                        <a:gd name="T3" fmla="*/ 217 h 440"/>
                        <a:gd name="T4" fmla="*/ 23 w 622"/>
                        <a:gd name="T5" fmla="*/ 217 h 440"/>
                        <a:gd name="T6" fmla="*/ 17 w 622"/>
                        <a:gd name="T7" fmla="*/ 246 h 440"/>
                        <a:gd name="T8" fmla="*/ 8 w 622"/>
                        <a:gd name="T9" fmla="*/ 230 h 440"/>
                        <a:gd name="T10" fmla="*/ 0 w 622"/>
                        <a:gd name="T11" fmla="*/ 263 h 440"/>
                        <a:gd name="T12" fmla="*/ 35 w 622"/>
                        <a:gd name="T13" fmla="*/ 287 h 440"/>
                        <a:gd name="T14" fmla="*/ 36 w 622"/>
                        <a:gd name="T15" fmla="*/ 298 h 440"/>
                        <a:gd name="T16" fmla="*/ 45 w 622"/>
                        <a:gd name="T17" fmla="*/ 300 h 440"/>
                        <a:gd name="T18" fmla="*/ 89 w 622"/>
                        <a:gd name="T19" fmla="*/ 389 h 440"/>
                        <a:gd name="T20" fmla="*/ 138 w 622"/>
                        <a:gd name="T21" fmla="*/ 386 h 440"/>
                        <a:gd name="T22" fmla="*/ 175 w 622"/>
                        <a:gd name="T23" fmla="*/ 407 h 440"/>
                        <a:gd name="T24" fmla="*/ 193 w 622"/>
                        <a:gd name="T25" fmla="*/ 403 h 440"/>
                        <a:gd name="T26" fmla="*/ 305 w 622"/>
                        <a:gd name="T27" fmla="*/ 407 h 440"/>
                        <a:gd name="T28" fmla="*/ 431 w 622"/>
                        <a:gd name="T29" fmla="*/ 444 h 440"/>
                        <a:gd name="T30" fmla="*/ 434 w 622"/>
                        <a:gd name="T31" fmla="*/ 395 h 440"/>
                        <a:gd name="T32" fmla="*/ 486 w 622"/>
                        <a:gd name="T33" fmla="*/ 108 h 440"/>
                        <a:gd name="T34" fmla="*/ 150 w 622"/>
                        <a:gd name="T35" fmla="*/ 0 h 440"/>
                        <a:gd name="T36" fmla="*/ 152 w 622"/>
                        <a:gd name="T37" fmla="*/ 82 h 440"/>
                        <a:gd name="T38" fmla="*/ 136 w 622"/>
                        <a:gd name="T39" fmla="*/ 150 h 440"/>
                        <a:gd name="T40" fmla="*/ 133 w 622"/>
                        <a:gd name="T41" fmla="*/ 186 h 440"/>
                        <a:gd name="T42" fmla="*/ 98 w 622"/>
                        <a:gd name="T43" fmla="*/ 197 h 440"/>
                        <a:gd name="T44" fmla="*/ 96 w 622"/>
                        <a:gd name="T45" fmla="*/ 181 h 440"/>
                        <a:gd name="T46" fmla="*/ 125 w 622"/>
                        <a:gd name="T47" fmla="*/ 158 h 440"/>
                        <a:gd name="T48" fmla="*/ 122 w 622"/>
                        <a:gd name="T49" fmla="*/ 139 h 440"/>
                        <a:gd name="T50" fmla="*/ 96 w 622"/>
                        <a:gd name="T51" fmla="*/ 144 h 440"/>
                        <a:gd name="T52" fmla="*/ 116 w 622"/>
                        <a:gd name="T53" fmla="*/ 123 h 440"/>
                        <a:gd name="T54" fmla="*/ 130 w 622"/>
                        <a:gd name="T55" fmla="*/ 108 h 440"/>
                        <a:gd name="T56" fmla="*/ 21 w 622"/>
                        <a:gd name="T57" fmla="*/ 21 h 440"/>
                        <a:gd name="T58" fmla="*/ 11 w 622"/>
                        <a:gd name="T59" fmla="*/ 45 h 440"/>
                        <a:gd name="T60" fmla="*/ 19 w 622"/>
                        <a:gd name="T61" fmla="*/ 95 h 440"/>
                        <a:gd name="T62" fmla="*/ 19 w 622"/>
                        <a:gd name="T63" fmla="*/ 95 h 44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0"/>
                        <a:gd name="T98" fmla="*/ 622 w 622"/>
                        <a:gd name="T99" fmla="*/ 440 h 44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0">
                          <a:moveTo>
                            <a:pt x="23" y="95"/>
                          </a:moveTo>
                          <a:lnTo>
                            <a:pt x="15" y="217"/>
                          </a:lnTo>
                          <a:lnTo>
                            <a:pt x="30" y="217"/>
                          </a:lnTo>
                          <a:lnTo>
                            <a:pt x="21" y="242"/>
                          </a:lnTo>
                          <a:lnTo>
                            <a:pt x="10" y="226"/>
                          </a:lnTo>
                          <a:lnTo>
                            <a:pt x="0" y="259"/>
                          </a:lnTo>
                          <a:lnTo>
                            <a:pt x="44" y="283"/>
                          </a:lnTo>
                          <a:lnTo>
                            <a:pt x="46" y="294"/>
                          </a:lnTo>
                          <a:lnTo>
                            <a:pt x="57" y="296"/>
                          </a:lnTo>
                          <a:lnTo>
                            <a:pt x="114" y="385"/>
                          </a:lnTo>
                          <a:lnTo>
                            <a:pt x="177" y="382"/>
                          </a:lnTo>
                          <a:lnTo>
                            <a:pt x="224" y="403"/>
                          </a:lnTo>
                          <a:lnTo>
                            <a:pt x="247" y="399"/>
                          </a:lnTo>
                          <a:lnTo>
                            <a:pt x="389" y="403"/>
                          </a:lnTo>
                          <a:lnTo>
                            <a:pt x="551" y="440"/>
                          </a:lnTo>
                          <a:lnTo>
                            <a:pt x="554" y="391"/>
                          </a:lnTo>
                          <a:lnTo>
                            <a:pt x="622" y="108"/>
                          </a:lnTo>
                          <a:lnTo>
                            <a:pt x="191" y="0"/>
                          </a:lnTo>
                          <a:lnTo>
                            <a:pt x="195" y="82"/>
                          </a:lnTo>
                          <a:lnTo>
                            <a:pt x="174" y="150"/>
                          </a:lnTo>
                          <a:lnTo>
                            <a:pt x="170" y="186"/>
                          </a:lnTo>
                          <a:lnTo>
                            <a:pt x="125" y="197"/>
                          </a:lnTo>
                          <a:lnTo>
                            <a:pt x="122" y="181"/>
                          </a:lnTo>
                          <a:lnTo>
                            <a:pt x="159" y="158"/>
                          </a:lnTo>
                          <a:lnTo>
                            <a:pt x="156" y="139"/>
                          </a:lnTo>
                          <a:lnTo>
                            <a:pt x="122" y="144"/>
                          </a:lnTo>
                          <a:lnTo>
                            <a:pt x="148" y="123"/>
                          </a:lnTo>
                          <a:lnTo>
                            <a:pt x="166" y="108"/>
                          </a:lnTo>
                          <a:lnTo>
                            <a:pt x="26" y="21"/>
                          </a:lnTo>
                          <a:lnTo>
                            <a:pt x="15" y="45"/>
                          </a:lnTo>
                          <a:lnTo>
                            <a:pt x="23" y="95"/>
                          </a:lnTo>
                          <a:close/>
                        </a:path>
                      </a:pathLst>
                    </a:custGeom>
                    <a:solidFill>
                      <a:srgbClr val="000000"/>
                    </a:solidFill>
                    <a:ln w="9525">
                      <a:solidFill>
                        <a:srgbClr val="000000"/>
                      </a:solidFill>
                      <a:round/>
                      <a:headEnd/>
                      <a:tailEnd/>
                    </a:ln>
                  </p:spPr>
                  <p:txBody>
                    <a:bodyPr/>
                    <a:lstStyle/>
                    <a:p>
                      <a:endParaRPr lang="en-US"/>
                    </a:p>
                  </p:txBody>
                </p:sp>
                <p:sp>
                  <p:nvSpPr>
                    <p:cNvPr id="519" name="Freeform 518"/>
                    <p:cNvSpPr>
                      <a:spLocks/>
                    </p:cNvSpPr>
                    <p:nvPr/>
                  </p:nvSpPr>
                  <p:spPr bwMode="auto">
                    <a:xfrm>
                      <a:off x="28953" y="51"/>
                      <a:ext cx="27" cy="32"/>
                    </a:xfrm>
                    <a:custGeom>
                      <a:avLst/>
                      <a:gdLst>
                        <a:gd name="T0" fmla="*/ 0 w 29"/>
                        <a:gd name="T1" fmla="*/ 14 h 32"/>
                        <a:gd name="T2" fmla="*/ 18 w 29"/>
                        <a:gd name="T3" fmla="*/ 0 h 32"/>
                        <a:gd name="T4" fmla="*/ 21 w 29"/>
                        <a:gd name="T5" fmla="*/ 14 h 32"/>
                        <a:gd name="T6" fmla="*/ 18 w 29"/>
                        <a:gd name="T7" fmla="*/ 32 h 32"/>
                        <a:gd name="T8" fmla="*/ 0 w 29"/>
                        <a:gd name="T9" fmla="*/ 14 h 32"/>
                        <a:gd name="T10" fmla="*/ 0 w 29"/>
                        <a:gd name="T11" fmla="*/ 14 h 32"/>
                        <a:gd name="T12" fmla="*/ 0 w 29"/>
                        <a:gd name="T13" fmla="*/ 14 h 32"/>
                        <a:gd name="T14" fmla="*/ 0 60000 65536"/>
                        <a:gd name="T15" fmla="*/ 0 60000 65536"/>
                        <a:gd name="T16" fmla="*/ 0 60000 65536"/>
                        <a:gd name="T17" fmla="*/ 0 60000 65536"/>
                        <a:gd name="T18" fmla="*/ 0 60000 65536"/>
                        <a:gd name="T19" fmla="*/ 0 60000 65536"/>
                        <a:gd name="T20" fmla="*/ 0 60000 65536"/>
                        <a:gd name="T21" fmla="*/ 0 w 29"/>
                        <a:gd name="T22" fmla="*/ 0 h 32"/>
                        <a:gd name="T23" fmla="*/ 29 w 29"/>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32">
                          <a:moveTo>
                            <a:pt x="0" y="14"/>
                          </a:moveTo>
                          <a:lnTo>
                            <a:pt x="23" y="0"/>
                          </a:lnTo>
                          <a:lnTo>
                            <a:pt x="29" y="14"/>
                          </a:lnTo>
                          <a:lnTo>
                            <a:pt x="24" y="32"/>
                          </a:lnTo>
                          <a:lnTo>
                            <a:pt x="0" y="14"/>
                          </a:lnTo>
                          <a:close/>
                        </a:path>
                      </a:pathLst>
                    </a:custGeom>
                    <a:solidFill>
                      <a:srgbClr val="000000"/>
                    </a:solidFill>
                    <a:ln w="9525">
                      <a:solidFill>
                        <a:srgbClr val="000000"/>
                      </a:solidFill>
                      <a:round/>
                      <a:headEnd/>
                      <a:tailEnd/>
                    </a:ln>
                  </p:spPr>
                  <p:txBody>
                    <a:bodyPr/>
                    <a:lstStyle/>
                    <a:p>
                      <a:endParaRPr lang="en-US"/>
                    </a:p>
                  </p:txBody>
                </p:sp>
                <p:sp>
                  <p:nvSpPr>
                    <p:cNvPr id="520" name="Freeform 519"/>
                    <p:cNvSpPr>
                      <a:spLocks/>
                    </p:cNvSpPr>
                    <p:nvPr/>
                  </p:nvSpPr>
                  <p:spPr bwMode="auto">
                    <a:xfrm>
                      <a:off x="29356" y="961"/>
                      <a:ext cx="495" cy="641"/>
                    </a:xfrm>
                    <a:custGeom>
                      <a:avLst/>
                      <a:gdLst>
                        <a:gd name="T0" fmla="*/ 89 w 526"/>
                        <a:gd name="T1" fmla="*/ 0 h 641"/>
                        <a:gd name="T2" fmla="*/ 290 w 526"/>
                        <a:gd name="T3" fmla="*/ 47 h 641"/>
                        <a:gd name="T4" fmla="*/ 275 w 526"/>
                        <a:gd name="T5" fmla="*/ 159 h 641"/>
                        <a:gd name="T6" fmla="*/ 413 w 526"/>
                        <a:gd name="T7" fmla="*/ 186 h 641"/>
                        <a:gd name="T8" fmla="*/ 359 w 526"/>
                        <a:gd name="T9" fmla="*/ 641 h 641"/>
                        <a:gd name="T10" fmla="*/ 0 w 526"/>
                        <a:gd name="T11" fmla="*/ 565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4" y="0"/>
                          </a:moveTo>
                          <a:lnTo>
                            <a:pt x="369" y="47"/>
                          </a:lnTo>
                          <a:lnTo>
                            <a:pt x="350" y="159"/>
                          </a:lnTo>
                          <a:lnTo>
                            <a:pt x="526" y="186"/>
                          </a:lnTo>
                          <a:lnTo>
                            <a:pt x="458" y="641"/>
                          </a:lnTo>
                          <a:lnTo>
                            <a:pt x="0" y="565"/>
                          </a:lnTo>
                          <a:lnTo>
                            <a:pt x="114" y="0"/>
                          </a:lnTo>
                          <a:close/>
                        </a:path>
                      </a:pathLst>
                    </a:custGeom>
                    <a:solidFill>
                      <a:srgbClr val="000000"/>
                    </a:solidFill>
                    <a:ln w="9525">
                      <a:solidFill>
                        <a:srgbClr val="000000"/>
                      </a:solidFill>
                      <a:round/>
                      <a:headEnd/>
                      <a:tailEnd/>
                    </a:ln>
                  </p:spPr>
                  <p:txBody>
                    <a:bodyPr/>
                    <a:lstStyle/>
                    <a:p>
                      <a:endParaRPr lang="en-US"/>
                    </a:p>
                  </p:txBody>
                </p:sp>
                <p:sp>
                  <p:nvSpPr>
                    <p:cNvPr id="521" name="Freeform 520"/>
                    <p:cNvSpPr>
                      <a:spLocks/>
                    </p:cNvSpPr>
                    <p:nvPr/>
                  </p:nvSpPr>
                  <p:spPr bwMode="auto">
                    <a:xfrm>
                      <a:off x="28662" y="293"/>
                      <a:ext cx="699" cy="616"/>
                    </a:xfrm>
                    <a:custGeom>
                      <a:avLst/>
                      <a:gdLst>
                        <a:gd name="T0" fmla="*/ 0 w 741"/>
                        <a:gd name="T1" fmla="*/ 462 h 614"/>
                        <a:gd name="T2" fmla="*/ 24 w 741"/>
                        <a:gd name="T3" fmla="*/ 303 h 614"/>
                        <a:gd name="T4" fmla="*/ 55 w 741"/>
                        <a:gd name="T5" fmla="*/ 258 h 614"/>
                        <a:gd name="T6" fmla="*/ 125 w 741"/>
                        <a:gd name="T7" fmla="*/ 0 h 614"/>
                        <a:gd name="T8" fmla="*/ 162 w 741"/>
                        <a:gd name="T9" fmla="*/ 13 h 614"/>
                        <a:gd name="T10" fmla="*/ 164 w 741"/>
                        <a:gd name="T11" fmla="*/ 25 h 614"/>
                        <a:gd name="T12" fmla="*/ 172 w 741"/>
                        <a:gd name="T13" fmla="*/ 26 h 614"/>
                        <a:gd name="T14" fmla="*/ 217 w 741"/>
                        <a:gd name="T15" fmla="*/ 115 h 614"/>
                        <a:gd name="T16" fmla="*/ 266 w 741"/>
                        <a:gd name="T17" fmla="*/ 112 h 614"/>
                        <a:gd name="T18" fmla="*/ 303 w 741"/>
                        <a:gd name="T19" fmla="*/ 133 h 614"/>
                        <a:gd name="T20" fmla="*/ 321 w 741"/>
                        <a:gd name="T21" fmla="*/ 130 h 614"/>
                        <a:gd name="T22" fmla="*/ 432 w 741"/>
                        <a:gd name="T23" fmla="*/ 133 h 614"/>
                        <a:gd name="T24" fmla="*/ 559 w 741"/>
                        <a:gd name="T25" fmla="*/ 170 h 614"/>
                        <a:gd name="T26" fmla="*/ 565 w 741"/>
                        <a:gd name="T27" fmla="*/ 190 h 614"/>
                        <a:gd name="T28" fmla="*/ 580 w 741"/>
                        <a:gd name="T29" fmla="*/ 217 h 614"/>
                        <a:gd name="T30" fmla="*/ 537 w 741"/>
                        <a:gd name="T31" fmla="*/ 301 h 614"/>
                        <a:gd name="T32" fmla="*/ 510 w 741"/>
                        <a:gd name="T33" fmla="*/ 336 h 614"/>
                        <a:gd name="T34" fmla="*/ 506 w 741"/>
                        <a:gd name="T35" fmla="*/ 359 h 614"/>
                        <a:gd name="T36" fmla="*/ 522 w 741"/>
                        <a:gd name="T37" fmla="*/ 381 h 614"/>
                        <a:gd name="T38" fmla="*/ 504 w 741"/>
                        <a:gd name="T39" fmla="*/ 433 h 614"/>
                        <a:gd name="T40" fmla="*/ 469 w 741"/>
                        <a:gd name="T41" fmla="*/ 618 h 614"/>
                        <a:gd name="T42" fmla="*/ 273 w 741"/>
                        <a:gd name="T43" fmla="*/ 558 h 614"/>
                        <a:gd name="T44" fmla="*/ 0 w 741"/>
                        <a:gd name="T45" fmla="*/ 462 h 614"/>
                        <a:gd name="T46" fmla="*/ 0 w 741"/>
                        <a:gd name="T47" fmla="*/ 462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70" y="258"/>
                          </a:lnTo>
                          <a:lnTo>
                            <a:pt x="160" y="0"/>
                          </a:lnTo>
                          <a:lnTo>
                            <a:pt x="207" y="13"/>
                          </a:lnTo>
                          <a:lnTo>
                            <a:pt x="209" y="25"/>
                          </a:lnTo>
                          <a:lnTo>
                            <a:pt x="220" y="26"/>
                          </a:lnTo>
                          <a:lnTo>
                            <a:pt x="277" y="115"/>
                          </a:lnTo>
                          <a:lnTo>
                            <a:pt x="340" y="112"/>
                          </a:lnTo>
                          <a:lnTo>
                            <a:pt x="387" y="133"/>
                          </a:lnTo>
                          <a:lnTo>
                            <a:pt x="410" y="130"/>
                          </a:lnTo>
                          <a:lnTo>
                            <a:pt x="552" y="133"/>
                          </a:lnTo>
                          <a:lnTo>
                            <a:pt x="714" y="170"/>
                          </a:lnTo>
                          <a:lnTo>
                            <a:pt x="722" y="190"/>
                          </a:lnTo>
                          <a:lnTo>
                            <a:pt x="741" y="217"/>
                          </a:lnTo>
                          <a:lnTo>
                            <a:pt x="686" y="301"/>
                          </a:lnTo>
                          <a:lnTo>
                            <a:pt x="651" y="332"/>
                          </a:lnTo>
                          <a:lnTo>
                            <a:pt x="646" y="355"/>
                          </a:lnTo>
                          <a:lnTo>
                            <a:pt x="667" y="377"/>
                          </a:lnTo>
                          <a:lnTo>
                            <a:pt x="644" y="429"/>
                          </a:lnTo>
                          <a:lnTo>
                            <a:pt x="599" y="614"/>
                          </a:lnTo>
                          <a:lnTo>
                            <a:pt x="348" y="554"/>
                          </a:lnTo>
                          <a:lnTo>
                            <a:pt x="0" y="458"/>
                          </a:lnTo>
                          <a:close/>
                        </a:path>
                      </a:pathLst>
                    </a:custGeom>
                    <a:solidFill>
                      <a:srgbClr val="000000"/>
                    </a:solidFill>
                    <a:ln w="9525">
                      <a:solidFill>
                        <a:srgbClr val="000000"/>
                      </a:solidFill>
                      <a:round/>
                      <a:headEnd/>
                      <a:tailEnd/>
                    </a:ln>
                  </p:spPr>
                  <p:txBody>
                    <a:bodyPr/>
                    <a:lstStyle/>
                    <a:p>
                      <a:endParaRPr lang="en-US"/>
                    </a:p>
                  </p:txBody>
                </p:sp>
                <p:sp>
                  <p:nvSpPr>
                    <p:cNvPr id="522" name="Freeform 521"/>
                    <p:cNvSpPr>
                      <a:spLocks/>
                    </p:cNvSpPr>
                    <p:nvPr/>
                  </p:nvSpPr>
                  <p:spPr bwMode="auto">
                    <a:xfrm>
                      <a:off x="28596" y="751"/>
                      <a:ext cx="698" cy="1230"/>
                    </a:xfrm>
                    <a:custGeom>
                      <a:avLst/>
                      <a:gdLst>
                        <a:gd name="T0" fmla="*/ 21 w 738"/>
                        <a:gd name="T1" fmla="*/ 250 h 1229"/>
                        <a:gd name="T2" fmla="*/ 5 w 738"/>
                        <a:gd name="T3" fmla="*/ 345 h 1229"/>
                        <a:gd name="T4" fmla="*/ 59 w 738"/>
                        <a:gd name="T5" fmla="*/ 499 h 1229"/>
                        <a:gd name="T6" fmla="*/ 70 w 738"/>
                        <a:gd name="T7" fmla="*/ 489 h 1229"/>
                        <a:gd name="T8" fmla="*/ 86 w 738"/>
                        <a:gd name="T9" fmla="*/ 554 h 1229"/>
                        <a:gd name="T10" fmla="*/ 59 w 738"/>
                        <a:gd name="T11" fmla="*/ 509 h 1229"/>
                        <a:gd name="T12" fmla="*/ 53 w 738"/>
                        <a:gd name="T13" fmla="*/ 580 h 1229"/>
                        <a:gd name="T14" fmla="*/ 84 w 738"/>
                        <a:gd name="T15" fmla="*/ 628 h 1229"/>
                        <a:gd name="T16" fmla="*/ 63 w 738"/>
                        <a:gd name="T17" fmla="*/ 687 h 1229"/>
                        <a:gd name="T18" fmla="*/ 124 w 738"/>
                        <a:gd name="T19" fmla="*/ 851 h 1229"/>
                        <a:gd name="T20" fmla="*/ 111 w 738"/>
                        <a:gd name="T21" fmla="*/ 911 h 1229"/>
                        <a:gd name="T22" fmla="*/ 190 w 738"/>
                        <a:gd name="T23" fmla="*/ 958 h 1229"/>
                        <a:gd name="T24" fmla="*/ 218 w 738"/>
                        <a:gd name="T25" fmla="*/ 1006 h 1229"/>
                        <a:gd name="T26" fmla="*/ 252 w 738"/>
                        <a:gd name="T27" fmla="*/ 1022 h 1229"/>
                        <a:gd name="T28" fmla="*/ 253 w 738"/>
                        <a:gd name="T29" fmla="*/ 1052 h 1229"/>
                        <a:gd name="T30" fmla="*/ 275 w 738"/>
                        <a:gd name="T31" fmla="*/ 1058 h 1229"/>
                        <a:gd name="T32" fmla="*/ 321 w 738"/>
                        <a:gd name="T33" fmla="*/ 1152 h 1229"/>
                        <a:gd name="T34" fmla="*/ 321 w 738"/>
                        <a:gd name="T35" fmla="*/ 1218 h 1229"/>
                        <a:gd name="T36" fmla="*/ 527 w 738"/>
                        <a:gd name="T37" fmla="*/ 1233 h 1229"/>
                        <a:gd name="T38" fmla="*/ 513 w 738"/>
                        <a:gd name="T39" fmla="*/ 1205 h 1229"/>
                        <a:gd name="T40" fmla="*/ 520 w 738"/>
                        <a:gd name="T41" fmla="*/ 1167 h 1229"/>
                        <a:gd name="T42" fmla="*/ 553 w 738"/>
                        <a:gd name="T43" fmla="*/ 1099 h 1229"/>
                        <a:gd name="T44" fmla="*/ 577 w 738"/>
                        <a:gd name="T45" fmla="*/ 1081 h 1229"/>
                        <a:gd name="T46" fmla="*/ 563 w 738"/>
                        <a:gd name="T47" fmla="*/ 1056 h 1229"/>
                        <a:gd name="T48" fmla="*/ 553 w 738"/>
                        <a:gd name="T49" fmla="*/ 990 h 1229"/>
                        <a:gd name="T50" fmla="*/ 260 w 738"/>
                        <a:gd name="T51" fmla="*/ 423 h 1229"/>
                        <a:gd name="T52" fmla="*/ 328 w 738"/>
                        <a:gd name="T53" fmla="*/ 96 h 1229"/>
                        <a:gd name="T54" fmla="*/ 55 w 738"/>
                        <a:gd name="T55" fmla="*/ 0 h 1229"/>
                        <a:gd name="T56" fmla="*/ 48 w 738"/>
                        <a:gd name="T57" fmla="*/ 20 h 1229"/>
                        <a:gd name="T58" fmla="*/ 0 w 738"/>
                        <a:gd name="T59" fmla="*/ 164 h 1229"/>
                        <a:gd name="T60" fmla="*/ 21 w 738"/>
                        <a:gd name="T61" fmla="*/ 250 h 1229"/>
                        <a:gd name="T62" fmla="*/ 21 w 738"/>
                        <a:gd name="T63" fmla="*/ 250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8"/>
                        <a:gd name="T97" fmla="*/ 0 h 1229"/>
                        <a:gd name="T98" fmla="*/ 738 w 738"/>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8" h="1229">
                          <a:moveTo>
                            <a:pt x="26" y="250"/>
                          </a:moveTo>
                          <a:lnTo>
                            <a:pt x="5" y="345"/>
                          </a:lnTo>
                          <a:lnTo>
                            <a:pt x="76" y="499"/>
                          </a:lnTo>
                          <a:lnTo>
                            <a:pt x="89" y="489"/>
                          </a:lnTo>
                          <a:lnTo>
                            <a:pt x="110" y="554"/>
                          </a:lnTo>
                          <a:lnTo>
                            <a:pt x="76" y="509"/>
                          </a:lnTo>
                          <a:lnTo>
                            <a:pt x="68" y="580"/>
                          </a:lnTo>
                          <a:lnTo>
                            <a:pt x="107" y="624"/>
                          </a:lnTo>
                          <a:lnTo>
                            <a:pt x="81" y="683"/>
                          </a:lnTo>
                          <a:lnTo>
                            <a:pt x="158" y="847"/>
                          </a:lnTo>
                          <a:lnTo>
                            <a:pt x="141" y="907"/>
                          </a:lnTo>
                          <a:lnTo>
                            <a:pt x="243" y="954"/>
                          </a:lnTo>
                          <a:lnTo>
                            <a:pt x="280" y="1002"/>
                          </a:lnTo>
                          <a:lnTo>
                            <a:pt x="322" y="1018"/>
                          </a:lnTo>
                          <a:lnTo>
                            <a:pt x="323" y="1048"/>
                          </a:lnTo>
                          <a:lnTo>
                            <a:pt x="351" y="1054"/>
                          </a:lnTo>
                          <a:lnTo>
                            <a:pt x="411" y="1148"/>
                          </a:lnTo>
                          <a:lnTo>
                            <a:pt x="411" y="1214"/>
                          </a:lnTo>
                          <a:lnTo>
                            <a:pt x="673" y="1229"/>
                          </a:lnTo>
                          <a:lnTo>
                            <a:pt x="657" y="1201"/>
                          </a:lnTo>
                          <a:lnTo>
                            <a:pt x="665" y="1163"/>
                          </a:lnTo>
                          <a:lnTo>
                            <a:pt x="707" y="1095"/>
                          </a:lnTo>
                          <a:lnTo>
                            <a:pt x="738" y="1077"/>
                          </a:lnTo>
                          <a:lnTo>
                            <a:pt x="720" y="1052"/>
                          </a:lnTo>
                          <a:lnTo>
                            <a:pt x="707" y="986"/>
                          </a:lnTo>
                          <a:lnTo>
                            <a:pt x="332" y="423"/>
                          </a:lnTo>
                          <a:lnTo>
                            <a:pt x="419" y="96"/>
                          </a:lnTo>
                          <a:lnTo>
                            <a:pt x="71" y="0"/>
                          </a:lnTo>
                          <a:lnTo>
                            <a:pt x="61" y="20"/>
                          </a:lnTo>
                          <a:lnTo>
                            <a:pt x="0" y="164"/>
                          </a:lnTo>
                          <a:lnTo>
                            <a:pt x="26" y="250"/>
                          </a:lnTo>
                          <a:close/>
                        </a:path>
                      </a:pathLst>
                    </a:custGeom>
                    <a:solidFill>
                      <a:srgbClr val="000000"/>
                    </a:solidFill>
                    <a:ln w="9525">
                      <a:solidFill>
                        <a:srgbClr val="000000"/>
                      </a:solidFill>
                      <a:round/>
                      <a:headEnd/>
                      <a:tailEnd/>
                    </a:ln>
                  </p:spPr>
                  <p:txBody>
                    <a:bodyPr/>
                    <a:lstStyle/>
                    <a:p>
                      <a:endParaRPr lang="en-US"/>
                    </a:p>
                  </p:txBody>
                </p:sp>
                <p:sp>
                  <p:nvSpPr>
                    <p:cNvPr id="523" name="Freeform 522"/>
                    <p:cNvSpPr>
                      <a:spLocks/>
                    </p:cNvSpPr>
                    <p:nvPr/>
                  </p:nvSpPr>
                  <p:spPr bwMode="auto">
                    <a:xfrm>
                      <a:off x="28908" y="848"/>
                      <a:ext cx="556" cy="890"/>
                    </a:xfrm>
                    <a:custGeom>
                      <a:avLst/>
                      <a:gdLst>
                        <a:gd name="T0" fmla="*/ 0 w 591"/>
                        <a:gd name="T1" fmla="*/ 327 h 890"/>
                        <a:gd name="T2" fmla="*/ 294 w 591"/>
                        <a:gd name="T3" fmla="*/ 890 h 890"/>
                        <a:gd name="T4" fmla="*/ 306 w 591"/>
                        <a:gd name="T5" fmla="*/ 770 h 890"/>
                        <a:gd name="T6" fmla="*/ 322 w 591"/>
                        <a:gd name="T7" fmla="*/ 764 h 890"/>
                        <a:gd name="T8" fmla="*/ 350 w 591"/>
                        <a:gd name="T9" fmla="*/ 785 h 890"/>
                        <a:gd name="T10" fmla="*/ 373 w 591"/>
                        <a:gd name="T11" fmla="*/ 678 h 890"/>
                        <a:gd name="T12" fmla="*/ 463 w 591"/>
                        <a:gd name="T13" fmla="*/ 113 h 890"/>
                        <a:gd name="T14" fmla="*/ 264 w 591"/>
                        <a:gd name="T15" fmla="*/ 60 h 890"/>
                        <a:gd name="T16" fmla="*/ 68 w 591"/>
                        <a:gd name="T17" fmla="*/ 0 h 890"/>
                        <a:gd name="T18" fmla="*/ 0 w 591"/>
                        <a:gd name="T19" fmla="*/ 327 h 890"/>
                        <a:gd name="T20" fmla="*/ 0 w 591"/>
                        <a:gd name="T21" fmla="*/ 327 h 8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1"/>
                        <a:gd name="T34" fmla="*/ 0 h 890"/>
                        <a:gd name="T35" fmla="*/ 591 w 591"/>
                        <a:gd name="T36" fmla="*/ 890 h 8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1" h="890">
                          <a:moveTo>
                            <a:pt x="0" y="327"/>
                          </a:moveTo>
                          <a:lnTo>
                            <a:pt x="375" y="890"/>
                          </a:lnTo>
                          <a:lnTo>
                            <a:pt x="390" y="770"/>
                          </a:lnTo>
                          <a:lnTo>
                            <a:pt x="411" y="764"/>
                          </a:lnTo>
                          <a:lnTo>
                            <a:pt x="446" y="785"/>
                          </a:lnTo>
                          <a:lnTo>
                            <a:pt x="477" y="678"/>
                          </a:lnTo>
                          <a:lnTo>
                            <a:pt x="591" y="113"/>
                          </a:lnTo>
                          <a:lnTo>
                            <a:pt x="338" y="60"/>
                          </a:lnTo>
                          <a:lnTo>
                            <a:pt x="87" y="0"/>
                          </a:lnTo>
                          <a:lnTo>
                            <a:pt x="0" y="327"/>
                          </a:lnTo>
                          <a:close/>
                        </a:path>
                      </a:pathLst>
                    </a:custGeom>
                    <a:solidFill>
                      <a:srgbClr val="000000"/>
                    </a:solidFill>
                    <a:ln w="9525">
                      <a:solidFill>
                        <a:srgbClr val="000000"/>
                      </a:solidFill>
                      <a:round/>
                      <a:headEnd/>
                      <a:tailEnd/>
                    </a:ln>
                  </p:spPr>
                  <p:txBody>
                    <a:bodyPr/>
                    <a:lstStyle/>
                    <a:p>
                      <a:endParaRPr lang="en-US"/>
                    </a:p>
                  </p:txBody>
                </p:sp>
                <p:sp>
                  <p:nvSpPr>
                    <p:cNvPr id="524" name="Freeform 523"/>
                    <p:cNvSpPr>
                      <a:spLocks/>
                    </p:cNvSpPr>
                    <p:nvPr/>
                  </p:nvSpPr>
                  <p:spPr bwMode="auto">
                    <a:xfrm>
                      <a:off x="29227" y="133"/>
                      <a:ext cx="524" cy="873"/>
                    </a:xfrm>
                    <a:custGeom>
                      <a:avLst/>
                      <a:gdLst>
                        <a:gd name="T0" fmla="*/ 0 w 557"/>
                        <a:gd name="T1" fmla="*/ 774 h 873"/>
                        <a:gd name="T2" fmla="*/ 35 w 557"/>
                        <a:gd name="T3" fmla="*/ 589 h 873"/>
                        <a:gd name="T4" fmla="*/ 53 w 557"/>
                        <a:gd name="T5" fmla="*/ 537 h 873"/>
                        <a:gd name="T6" fmla="*/ 36 w 557"/>
                        <a:gd name="T7" fmla="*/ 515 h 873"/>
                        <a:gd name="T8" fmla="*/ 40 w 557"/>
                        <a:gd name="T9" fmla="*/ 492 h 873"/>
                        <a:gd name="T10" fmla="*/ 68 w 557"/>
                        <a:gd name="T11" fmla="*/ 461 h 873"/>
                        <a:gd name="T12" fmla="*/ 110 w 557"/>
                        <a:gd name="T13" fmla="*/ 377 h 873"/>
                        <a:gd name="T14" fmla="*/ 95 w 557"/>
                        <a:gd name="T15" fmla="*/ 350 h 873"/>
                        <a:gd name="T16" fmla="*/ 89 w 557"/>
                        <a:gd name="T17" fmla="*/ 330 h 873"/>
                        <a:gd name="T18" fmla="*/ 92 w 557"/>
                        <a:gd name="T19" fmla="*/ 283 h 873"/>
                        <a:gd name="T20" fmla="*/ 145 w 557"/>
                        <a:gd name="T21" fmla="*/ 0 h 873"/>
                        <a:gd name="T22" fmla="*/ 201 w 557"/>
                        <a:gd name="T23" fmla="*/ 15 h 873"/>
                        <a:gd name="T24" fmla="*/ 183 w 557"/>
                        <a:gd name="T25" fmla="*/ 126 h 873"/>
                        <a:gd name="T26" fmla="*/ 195 w 557"/>
                        <a:gd name="T27" fmla="*/ 165 h 873"/>
                        <a:gd name="T28" fmla="*/ 196 w 557"/>
                        <a:gd name="T29" fmla="*/ 189 h 873"/>
                        <a:gd name="T30" fmla="*/ 190 w 557"/>
                        <a:gd name="T31" fmla="*/ 194 h 873"/>
                        <a:gd name="T32" fmla="*/ 210 w 557"/>
                        <a:gd name="T33" fmla="*/ 220 h 873"/>
                        <a:gd name="T34" fmla="*/ 235 w 557"/>
                        <a:gd name="T35" fmla="*/ 291 h 873"/>
                        <a:gd name="T36" fmla="*/ 241 w 557"/>
                        <a:gd name="T37" fmla="*/ 355 h 873"/>
                        <a:gd name="T38" fmla="*/ 246 w 557"/>
                        <a:gd name="T39" fmla="*/ 389 h 873"/>
                        <a:gd name="T40" fmla="*/ 229 w 557"/>
                        <a:gd name="T41" fmla="*/ 421 h 873"/>
                        <a:gd name="T42" fmla="*/ 239 w 557"/>
                        <a:gd name="T43" fmla="*/ 435 h 873"/>
                        <a:gd name="T44" fmla="*/ 270 w 557"/>
                        <a:gd name="T45" fmla="*/ 414 h 873"/>
                        <a:gd name="T46" fmla="*/ 291 w 557"/>
                        <a:gd name="T47" fmla="*/ 526 h 873"/>
                        <a:gd name="T48" fmla="*/ 305 w 557"/>
                        <a:gd name="T49" fmla="*/ 531 h 873"/>
                        <a:gd name="T50" fmla="*/ 307 w 557"/>
                        <a:gd name="T51" fmla="*/ 563 h 873"/>
                        <a:gd name="T52" fmla="*/ 346 w 557"/>
                        <a:gd name="T53" fmla="*/ 576 h 873"/>
                        <a:gd name="T54" fmla="*/ 407 w 557"/>
                        <a:gd name="T55" fmla="*/ 578 h 873"/>
                        <a:gd name="T56" fmla="*/ 433 w 557"/>
                        <a:gd name="T57" fmla="*/ 593 h 873"/>
                        <a:gd name="T58" fmla="*/ 395 w 557"/>
                        <a:gd name="T59" fmla="*/ 873 h 873"/>
                        <a:gd name="T60" fmla="*/ 196 w 557"/>
                        <a:gd name="T61" fmla="*/ 827 h 873"/>
                        <a:gd name="T62" fmla="*/ 0 w 557"/>
                        <a:gd name="T63" fmla="*/ 774 h 873"/>
                        <a:gd name="T64" fmla="*/ 0 w 557"/>
                        <a:gd name="T65" fmla="*/ 774 h 87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3"/>
                        <a:gd name="T101" fmla="*/ 557 w 557"/>
                        <a:gd name="T102" fmla="*/ 873 h 87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3">
                          <a:moveTo>
                            <a:pt x="0" y="774"/>
                          </a:moveTo>
                          <a:lnTo>
                            <a:pt x="45" y="589"/>
                          </a:lnTo>
                          <a:lnTo>
                            <a:pt x="68" y="537"/>
                          </a:lnTo>
                          <a:lnTo>
                            <a:pt x="47" y="515"/>
                          </a:lnTo>
                          <a:lnTo>
                            <a:pt x="52" y="492"/>
                          </a:lnTo>
                          <a:lnTo>
                            <a:pt x="87" y="461"/>
                          </a:lnTo>
                          <a:lnTo>
                            <a:pt x="142" y="377"/>
                          </a:lnTo>
                          <a:lnTo>
                            <a:pt x="123" y="350"/>
                          </a:lnTo>
                          <a:lnTo>
                            <a:pt x="115" y="330"/>
                          </a:lnTo>
                          <a:lnTo>
                            <a:pt x="118" y="283"/>
                          </a:lnTo>
                          <a:lnTo>
                            <a:pt x="186" y="0"/>
                          </a:lnTo>
                          <a:lnTo>
                            <a:pt x="259" y="15"/>
                          </a:lnTo>
                          <a:lnTo>
                            <a:pt x="235" y="126"/>
                          </a:lnTo>
                          <a:lnTo>
                            <a:pt x="251" y="165"/>
                          </a:lnTo>
                          <a:lnTo>
                            <a:pt x="253" y="189"/>
                          </a:lnTo>
                          <a:lnTo>
                            <a:pt x="244" y="194"/>
                          </a:lnTo>
                          <a:lnTo>
                            <a:pt x="272" y="220"/>
                          </a:lnTo>
                          <a:lnTo>
                            <a:pt x="301" y="291"/>
                          </a:lnTo>
                          <a:lnTo>
                            <a:pt x="311" y="355"/>
                          </a:lnTo>
                          <a:lnTo>
                            <a:pt x="316" y="389"/>
                          </a:lnTo>
                          <a:lnTo>
                            <a:pt x="295" y="421"/>
                          </a:lnTo>
                          <a:lnTo>
                            <a:pt x="309" y="435"/>
                          </a:lnTo>
                          <a:lnTo>
                            <a:pt x="348" y="414"/>
                          </a:lnTo>
                          <a:lnTo>
                            <a:pt x="374" y="526"/>
                          </a:lnTo>
                          <a:lnTo>
                            <a:pt x="392" y="531"/>
                          </a:lnTo>
                          <a:lnTo>
                            <a:pt x="395" y="563"/>
                          </a:lnTo>
                          <a:lnTo>
                            <a:pt x="445" y="576"/>
                          </a:lnTo>
                          <a:lnTo>
                            <a:pt x="523" y="578"/>
                          </a:lnTo>
                          <a:lnTo>
                            <a:pt x="557" y="593"/>
                          </a:lnTo>
                          <a:lnTo>
                            <a:pt x="508" y="873"/>
                          </a:lnTo>
                          <a:lnTo>
                            <a:pt x="253" y="827"/>
                          </a:lnTo>
                          <a:lnTo>
                            <a:pt x="0" y="774"/>
                          </a:lnTo>
                          <a:close/>
                        </a:path>
                      </a:pathLst>
                    </a:custGeom>
                    <a:solidFill>
                      <a:srgbClr val="000000"/>
                    </a:solidFill>
                    <a:ln w="9525">
                      <a:solidFill>
                        <a:srgbClr val="000000"/>
                      </a:solidFill>
                      <a:round/>
                      <a:headEnd/>
                      <a:tailEnd/>
                    </a:ln>
                  </p:spPr>
                  <p:txBody>
                    <a:bodyPr/>
                    <a:lstStyle/>
                    <a:p>
                      <a:endParaRPr lang="en-US"/>
                    </a:p>
                  </p:txBody>
                </p:sp>
                <p:sp>
                  <p:nvSpPr>
                    <p:cNvPr id="525" name="Freeform 524"/>
                    <p:cNvSpPr>
                      <a:spLocks/>
                    </p:cNvSpPr>
                    <p:nvPr/>
                  </p:nvSpPr>
                  <p:spPr bwMode="auto">
                    <a:xfrm>
                      <a:off x="29447" y="148"/>
                      <a:ext cx="896" cy="590"/>
                    </a:xfrm>
                    <a:custGeom>
                      <a:avLst/>
                      <a:gdLst>
                        <a:gd name="T0" fmla="*/ 12 w 952"/>
                        <a:gd name="T1" fmla="*/ 150 h 590"/>
                        <a:gd name="T2" fmla="*/ 14 w 952"/>
                        <a:gd name="T3" fmla="*/ 174 h 590"/>
                        <a:gd name="T4" fmla="*/ 8 w 952"/>
                        <a:gd name="T5" fmla="*/ 179 h 590"/>
                        <a:gd name="T6" fmla="*/ 29 w 952"/>
                        <a:gd name="T7" fmla="*/ 205 h 590"/>
                        <a:gd name="T8" fmla="*/ 52 w 952"/>
                        <a:gd name="T9" fmla="*/ 276 h 590"/>
                        <a:gd name="T10" fmla="*/ 59 w 952"/>
                        <a:gd name="T11" fmla="*/ 340 h 590"/>
                        <a:gd name="T12" fmla="*/ 63 w 952"/>
                        <a:gd name="T13" fmla="*/ 374 h 590"/>
                        <a:gd name="T14" fmla="*/ 47 w 952"/>
                        <a:gd name="T15" fmla="*/ 406 h 590"/>
                        <a:gd name="T16" fmla="*/ 58 w 952"/>
                        <a:gd name="T17" fmla="*/ 420 h 590"/>
                        <a:gd name="T18" fmla="*/ 88 w 952"/>
                        <a:gd name="T19" fmla="*/ 399 h 590"/>
                        <a:gd name="T20" fmla="*/ 109 w 952"/>
                        <a:gd name="T21" fmla="*/ 511 h 590"/>
                        <a:gd name="T22" fmla="*/ 123 w 952"/>
                        <a:gd name="T23" fmla="*/ 516 h 590"/>
                        <a:gd name="T24" fmla="*/ 125 w 952"/>
                        <a:gd name="T25" fmla="*/ 548 h 590"/>
                        <a:gd name="T26" fmla="*/ 135 w 952"/>
                        <a:gd name="T27" fmla="*/ 565 h 590"/>
                        <a:gd name="T28" fmla="*/ 164 w 952"/>
                        <a:gd name="T29" fmla="*/ 561 h 590"/>
                        <a:gd name="T30" fmla="*/ 226 w 952"/>
                        <a:gd name="T31" fmla="*/ 563 h 590"/>
                        <a:gd name="T32" fmla="*/ 252 w 952"/>
                        <a:gd name="T33" fmla="*/ 578 h 590"/>
                        <a:gd name="T34" fmla="*/ 259 w 952"/>
                        <a:gd name="T35" fmla="*/ 519 h 590"/>
                        <a:gd name="T36" fmla="*/ 463 w 952"/>
                        <a:gd name="T37" fmla="*/ 558 h 590"/>
                        <a:gd name="T38" fmla="*/ 710 w 952"/>
                        <a:gd name="T39" fmla="*/ 590 h 590"/>
                        <a:gd name="T40" fmla="*/ 717 w 952"/>
                        <a:gd name="T41" fmla="*/ 484 h 590"/>
                        <a:gd name="T42" fmla="*/ 744 w 952"/>
                        <a:gd name="T43" fmla="*/ 139 h 590"/>
                        <a:gd name="T44" fmla="*/ 413 w 952"/>
                        <a:gd name="T45" fmla="*/ 90 h 590"/>
                        <a:gd name="T46" fmla="*/ 250 w 952"/>
                        <a:gd name="T47" fmla="*/ 56 h 590"/>
                        <a:gd name="T48" fmla="*/ 20 w 952"/>
                        <a:gd name="T49" fmla="*/ 0 h 590"/>
                        <a:gd name="T50" fmla="*/ 0 w 952"/>
                        <a:gd name="T51" fmla="*/ 111 h 590"/>
                        <a:gd name="T52" fmla="*/ 12 w 952"/>
                        <a:gd name="T53" fmla="*/ 150 h 590"/>
                        <a:gd name="T54" fmla="*/ 12 w 952"/>
                        <a:gd name="T55" fmla="*/ 150 h 5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90"/>
                        <a:gd name="T86" fmla="*/ 952 w 952"/>
                        <a:gd name="T87" fmla="*/ 590 h 59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90">
                          <a:moveTo>
                            <a:pt x="16" y="150"/>
                          </a:moveTo>
                          <a:lnTo>
                            <a:pt x="18" y="174"/>
                          </a:lnTo>
                          <a:lnTo>
                            <a:pt x="9" y="179"/>
                          </a:lnTo>
                          <a:lnTo>
                            <a:pt x="37" y="205"/>
                          </a:lnTo>
                          <a:lnTo>
                            <a:pt x="66" y="276"/>
                          </a:lnTo>
                          <a:lnTo>
                            <a:pt x="76" y="340"/>
                          </a:lnTo>
                          <a:lnTo>
                            <a:pt x="81" y="374"/>
                          </a:lnTo>
                          <a:lnTo>
                            <a:pt x="60" y="406"/>
                          </a:lnTo>
                          <a:lnTo>
                            <a:pt x="74" y="420"/>
                          </a:lnTo>
                          <a:lnTo>
                            <a:pt x="113" y="399"/>
                          </a:lnTo>
                          <a:lnTo>
                            <a:pt x="139" y="511"/>
                          </a:lnTo>
                          <a:lnTo>
                            <a:pt x="157" y="516"/>
                          </a:lnTo>
                          <a:lnTo>
                            <a:pt x="160" y="548"/>
                          </a:lnTo>
                          <a:lnTo>
                            <a:pt x="173" y="565"/>
                          </a:lnTo>
                          <a:lnTo>
                            <a:pt x="210" y="561"/>
                          </a:lnTo>
                          <a:lnTo>
                            <a:pt x="288" y="563"/>
                          </a:lnTo>
                          <a:lnTo>
                            <a:pt x="322" y="578"/>
                          </a:lnTo>
                          <a:lnTo>
                            <a:pt x="332" y="519"/>
                          </a:lnTo>
                          <a:lnTo>
                            <a:pt x="591" y="558"/>
                          </a:lnTo>
                          <a:lnTo>
                            <a:pt x="908" y="590"/>
                          </a:lnTo>
                          <a:lnTo>
                            <a:pt x="919" y="484"/>
                          </a:lnTo>
                          <a:lnTo>
                            <a:pt x="952" y="139"/>
                          </a:lnTo>
                          <a:lnTo>
                            <a:pt x="529" y="90"/>
                          </a:lnTo>
                          <a:lnTo>
                            <a:pt x="320" y="56"/>
                          </a:lnTo>
                          <a:lnTo>
                            <a:pt x="24" y="0"/>
                          </a:lnTo>
                          <a:lnTo>
                            <a:pt x="0" y="111"/>
                          </a:lnTo>
                          <a:lnTo>
                            <a:pt x="16" y="150"/>
                          </a:lnTo>
                          <a:close/>
                        </a:path>
                      </a:pathLst>
                    </a:custGeom>
                    <a:solidFill>
                      <a:srgbClr val="000000"/>
                    </a:solidFill>
                    <a:ln w="9525">
                      <a:solidFill>
                        <a:srgbClr val="000000"/>
                      </a:solidFill>
                      <a:round/>
                      <a:headEnd/>
                      <a:tailEnd/>
                    </a:ln>
                  </p:spPr>
                  <p:txBody>
                    <a:bodyPr/>
                    <a:lstStyle/>
                    <a:p>
                      <a:endParaRPr lang="en-US"/>
                    </a:p>
                  </p:txBody>
                </p:sp>
                <p:sp>
                  <p:nvSpPr>
                    <p:cNvPr id="526" name="Freeform 525"/>
                    <p:cNvSpPr>
                      <a:spLocks/>
                    </p:cNvSpPr>
                    <p:nvPr/>
                  </p:nvSpPr>
                  <p:spPr bwMode="auto">
                    <a:xfrm>
                      <a:off x="29191" y="1526"/>
                      <a:ext cx="596" cy="715"/>
                    </a:xfrm>
                    <a:custGeom>
                      <a:avLst/>
                      <a:gdLst>
                        <a:gd name="T0" fmla="*/ 32 w 634"/>
                        <a:gd name="T1" fmla="*/ 459 h 716"/>
                        <a:gd name="T2" fmla="*/ 20 w 634"/>
                        <a:gd name="T3" fmla="*/ 431 h 716"/>
                        <a:gd name="T4" fmla="*/ 24 w 634"/>
                        <a:gd name="T5" fmla="*/ 393 h 716"/>
                        <a:gd name="T6" fmla="*/ 58 w 634"/>
                        <a:gd name="T7" fmla="*/ 321 h 716"/>
                        <a:gd name="T8" fmla="*/ 82 w 634"/>
                        <a:gd name="T9" fmla="*/ 303 h 716"/>
                        <a:gd name="T10" fmla="*/ 68 w 634"/>
                        <a:gd name="T11" fmla="*/ 278 h 716"/>
                        <a:gd name="T12" fmla="*/ 58 w 634"/>
                        <a:gd name="T13" fmla="*/ 212 h 716"/>
                        <a:gd name="T14" fmla="*/ 70 w 634"/>
                        <a:gd name="T15" fmla="*/ 92 h 716"/>
                        <a:gd name="T16" fmla="*/ 86 w 634"/>
                        <a:gd name="T17" fmla="*/ 86 h 716"/>
                        <a:gd name="T18" fmla="*/ 113 w 634"/>
                        <a:gd name="T19" fmla="*/ 107 h 716"/>
                        <a:gd name="T20" fmla="*/ 137 w 634"/>
                        <a:gd name="T21" fmla="*/ 0 h 716"/>
                        <a:gd name="T22" fmla="*/ 494 w 634"/>
                        <a:gd name="T23" fmla="*/ 76 h 716"/>
                        <a:gd name="T24" fmla="*/ 421 w 634"/>
                        <a:gd name="T25" fmla="*/ 720 h 716"/>
                        <a:gd name="T26" fmla="*/ 311 w 634"/>
                        <a:gd name="T27" fmla="*/ 700 h 716"/>
                        <a:gd name="T28" fmla="*/ 243 w 634"/>
                        <a:gd name="T29" fmla="*/ 676 h 716"/>
                        <a:gd name="T30" fmla="*/ 102 w 634"/>
                        <a:gd name="T31" fmla="*/ 605 h 716"/>
                        <a:gd name="T32" fmla="*/ 0 w 634"/>
                        <a:gd name="T33" fmla="*/ 495 h 716"/>
                        <a:gd name="T34" fmla="*/ 32 w 634"/>
                        <a:gd name="T35" fmla="*/ 459 h 716"/>
                        <a:gd name="T36" fmla="*/ 32 w 634"/>
                        <a:gd name="T37" fmla="*/ 459 h 7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4"/>
                        <a:gd name="T58" fmla="*/ 0 h 716"/>
                        <a:gd name="T59" fmla="*/ 634 w 634"/>
                        <a:gd name="T60" fmla="*/ 716 h 7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4" h="716">
                          <a:moveTo>
                            <a:pt x="40" y="455"/>
                          </a:moveTo>
                          <a:lnTo>
                            <a:pt x="24" y="427"/>
                          </a:lnTo>
                          <a:lnTo>
                            <a:pt x="32" y="389"/>
                          </a:lnTo>
                          <a:lnTo>
                            <a:pt x="74" y="321"/>
                          </a:lnTo>
                          <a:lnTo>
                            <a:pt x="105" y="303"/>
                          </a:lnTo>
                          <a:lnTo>
                            <a:pt x="87" y="278"/>
                          </a:lnTo>
                          <a:lnTo>
                            <a:pt x="74" y="212"/>
                          </a:lnTo>
                          <a:lnTo>
                            <a:pt x="89" y="92"/>
                          </a:lnTo>
                          <a:lnTo>
                            <a:pt x="110" y="86"/>
                          </a:lnTo>
                          <a:lnTo>
                            <a:pt x="145" y="107"/>
                          </a:lnTo>
                          <a:lnTo>
                            <a:pt x="176" y="0"/>
                          </a:lnTo>
                          <a:lnTo>
                            <a:pt x="634" y="76"/>
                          </a:lnTo>
                          <a:lnTo>
                            <a:pt x="539" y="716"/>
                          </a:lnTo>
                          <a:lnTo>
                            <a:pt x="398" y="696"/>
                          </a:lnTo>
                          <a:lnTo>
                            <a:pt x="311" y="672"/>
                          </a:lnTo>
                          <a:lnTo>
                            <a:pt x="131" y="601"/>
                          </a:lnTo>
                          <a:lnTo>
                            <a:pt x="0" y="491"/>
                          </a:lnTo>
                          <a:lnTo>
                            <a:pt x="40" y="455"/>
                          </a:lnTo>
                          <a:close/>
                        </a:path>
                      </a:pathLst>
                    </a:custGeom>
                    <a:solidFill>
                      <a:srgbClr val="000000"/>
                    </a:solidFill>
                    <a:ln w="9525">
                      <a:solidFill>
                        <a:srgbClr val="000000"/>
                      </a:solidFill>
                      <a:round/>
                      <a:headEnd/>
                      <a:tailEnd/>
                    </a:ln>
                  </p:spPr>
                  <p:txBody>
                    <a:bodyPr/>
                    <a:lstStyle/>
                    <a:p>
                      <a:endParaRPr lang="en-US"/>
                    </a:p>
                  </p:txBody>
                </p:sp>
                <p:sp>
                  <p:nvSpPr>
                    <p:cNvPr id="527" name="Freeform 526"/>
                    <p:cNvSpPr>
                      <a:spLocks/>
                    </p:cNvSpPr>
                    <p:nvPr/>
                  </p:nvSpPr>
                  <p:spPr bwMode="auto">
                    <a:xfrm>
                      <a:off x="29685" y="668"/>
                      <a:ext cx="617" cy="525"/>
                    </a:xfrm>
                    <a:custGeom>
                      <a:avLst/>
                      <a:gdLst>
                        <a:gd name="T0" fmla="*/ 0 w 654"/>
                        <a:gd name="T1" fmla="*/ 448 h 526"/>
                        <a:gd name="T2" fmla="*/ 61 w 654"/>
                        <a:gd name="T3" fmla="*/ 0 h 526"/>
                        <a:gd name="T4" fmla="*/ 263 w 654"/>
                        <a:gd name="T5" fmla="*/ 39 h 526"/>
                        <a:gd name="T6" fmla="*/ 512 w 654"/>
                        <a:gd name="T7" fmla="*/ 71 h 526"/>
                        <a:gd name="T8" fmla="*/ 496 w 654"/>
                        <a:gd name="T9" fmla="*/ 296 h 526"/>
                        <a:gd name="T10" fmla="*/ 480 w 654"/>
                        <a:gd name="T11" fmla="*/ 522 h 526"/>
                        <a:gd name="T12" fmla="*/ 138 w 654"/>
                        <a:gd name="T13" fmla="*/ 475 h 526"/>
                        <a:gd name="T14" fmla="*/ 0 w 654"/>
                        <a:gd name="T15" fmla="*/ 448 h 526"/>
                        <a:gd name="T16" fmla="*/ 0 w 654"/>
                        <a:gd name="T17" fmla="*/ 448 h 5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4"/>
                        <a:gd name="T28" fmla="*/ 0 h 526"/>
                        <a:gd name="T29" fmla="*/ 654 w 654"/>
                        <a:gd name="T30" fmla="*/ 526 h 5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4" h="526">
                          <a:moveTo>
                            <a:pt x="0" y="452"/>
                          </a:moveTo>
                          <a:lnTo>
                            <a:pt x="78" y="0"/>
                          </a:lnTo>
                          <a:lnTo>
                            <a:pt x="337" y="39"/>
                          </a:lnTo>
                          <a:lnTo>
                            <a:pt x="654" y="71"/>
                          </a:lnTo>
                          <a:lnTo>
                            <a:pt x="633" y="300"/>
                          </a:lnTo>
                          <a:lnTo>
                            <a:pt x="612" y="526"/>
                          </a:lnTo>
                          <a:lnTo>
                            <a:pt x="176" y="479"/>
                          </a:lnTo>
                          <a:lnTo>
                            <a:pt x="0" y="452"/>
                          </a:lnTo>
                          <a:close/>
                        </a:path>
                      </a:pathLst>
                    </a:custGeom>
                    <a:solidFill>
                      <a:srgbClr val="000000"/>
                    </a:solidFill>
                    <a:ln w="9525">
                      <a:solidFill>
                        <a:srgbClr val="000000"/>
                      </a:solidFill>
                      <a:round/>
                      <a:headEnd/>
                      <a:tailEnd/>
                    </a:ln>
                  </p:spPr>
                  <p:txBody>
                    <a:bodyPr/>
                    <a:lstStyle/>
                    <a:p>
                      <a:endParaRPr lang="en-US"/>
                    </a:p>
                  </p:txBody>
                </p:sp>
                <p:sp>
                  <p:nvSpPr>
                    <p:cNvPr id="528" name="Freeform 527"/>
                    <p:cNvSpPr>
                      <a:spLocks/>
                    </p:cNvSpPr>
                    <p:nvPr/>
                  </p:nvSpPr>
                  <p:spPr bwMode="auto">
                    <a:xfrm>
                      <a:off x="29787" y="1147"/>
                      <a:ext cx="635" cy="522"/>
                    </a:xfrm>
                    <a:custGeom>
                      <a:avLst/>
                      <a:gdLst>
                        <a:gd name="T0" fmla="*/ 53 w 679"/>
                        <a:gd name="T1" fmla="*/ 0 h 522"/>
                        <a:gd name="T2" fmla="*/ 395 w 679"/>
                        <a:gd name="T3" fmla="*/ 47 h 522"/>
                        <a:gd name="T4" fmla="*/ 533 w 679"/>
                        <a:gd name="T5" fmla="*/ 63 h 522"/>
                        <a:gd name="T6" fmla="*/ 526 w 679"/>
                        <a:gd name="T7" fmla="*/ 175 h 522"/>
                        <a:gd name="T8" fmla="*/ 508 w 679"/>
                        <a:gd name="T9" fmla="*/ 522 h 522"/>
                        <a:gd name="T10" fmla="*/ 439 w 679"/>
                        <a:gd name="T11" fmla="*/ 515 h 522"/>
                        <a:gd name="T12" fmla="*/ 219 w 679"/>
                        <a:gd name="T13" fmla="*/ 491 h 522"/>
                        <a:gd name="T14" fmla="*/ 0 w 679"/>
                        <a:gd name="T15" fmla="*/ 455 h 522"/>
                        <a:gd name="T16" fmla="*/ 53 w 679"/>
                        <a:gd name="T17" fmla="*/ 0 h 522"/>
                        <a:gd name="T18" fmla="*/ 53 w 679"/>
                        <a:gd name="T19" fmla="*/ 0 h 5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9"/>
                        <a:gd name="T31" fmla="*/ 0 h 522"/>
                        <a:gd name="T32" fmla="*/ 679 w 679"/>
                        <a:gd name="T33" fmla="*/ 522 h 5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9" h="522">
                          <a:moveTo>
                            <a:pt x="68" y="0"/>
                          </a:moveTo>
                          <a:lnTo>
                            <a:pt x="504" y="47"/>
                          </a:lnTo>
                          <a:lnTo>
                            <a:pt x="679" y="63"/>
                          </a:lnTo>
                          <a:lnTo>
                            <a:pt x="671" y="175"/>
                          </a:lnTo>
                          <a:lnTo>
                            <a:pt x="648" y="522"/>
                          </a:lnTo>
                          <a:lnTo>
                            <a:pt x="559" y="515"/>
                          </a:lnTo>
                          <a:lnTo>
                            <a:pt x="280" y="491"/>
                          </a:lnTo>
                          <a:lnTo>
                            <a:pt x="0" y="455"/>
                          </a:lnTo>
                          <a:lnTo>
                            <a:pt x="68" y="0"/>
                          </a:lnTo>
                          <a:close/>
                        </a:path>
                      </a:pathLst>
                    </a:custGeom>
                    <a:solidFill>
                      <a:srgbClr val="000000"/>
                    </a:solidFill>
                    <a:ln w="9525">
                      <a:solidFill>
                        <a:srgbClr val="000000"/>
                      </a:solidFill>
                      <a:round/>
                      <a:headEnd/>
                      <a:tailEnd/>
                    </a:ln>
                  </p:spPr>
                  <p:txBody>
                    <a:bodyPr/>
                    <a:lstStyle/>
                    <a:p>
                      <a:endParaRPr lang="en-US"/>
                    </a:p>
                  </p:txBody>
                </p:sp>
                <p:sp>
                  <p:nvSpPr>
                    <p:cNvPr id="529" name="Freeform 528"/>
                    <p:cNvSpPr>
                      <a:spLocks/>
                    </p:cNvSpPr>
                    <p:nvPr/>
                  </p:nvSpPr>
                  <p:spPr bwMode="auto">
                    <a:xfrm>
                      <a:off x="29698" y="1602"/>
                      <a:ext cx="618" cy="652"/>
                    </a:xfrm>
                    <a:custGeom>
                      <a:avLst/>
                      <a:gdLst>
                        <a:gd name="T0" fmla="*/ 64 w 654"/>
                        <a:gd name="T1" fmla="*/ 655 h 651"/>
                        <a:gd name="T2" fmla="*/ 71 w 654"/>
                        <a:gd name="T3" fmla="*/ 606 h 651"/>
                        <a:gd name="T4" fmla="*/ 199 w 654"/>
                        <a:gd name="T5" fmla="*/ 627 h 651"/>
                        <a:gd name="T6" fmla="*/ 192 w 654"/>
                        <a:gd name="T7" fmla="*/ 603 h 651"/>
                        <a:gd name="T8" fmla="*/ 469 w 654"/>
                        <a:gd name="T9" fmla="*/ 635 h 651"/>
                        <a:gd name="T10" fmla="*/ 512 w 654"/>
                        <a:gd name="T11" fmla="*/ 60 h 651"/>
                        <a:gd name="T12" fmla="*/ 293 w 654"/>
                        <a:gd name="T13" fmla="*/ 36 h 651"/>
                        <a:gd name="T14" fmla="*/ 74 w 654"/>
                        <a:gd name="T15" fmla="*/ 0 h 651"/>
                        <a:gd name="T16" fmla="*/ 0 w 654"/>
                        <a:gd name="T17" fmla="*/ 644 h 651"/>
                        <a:gd name="T18" fmla="*/ 64 w 654"/>
                        <a:gd name="T19" fmla="*/ 655 h 651"/>
                        <a:gd name="T20" fmla="*/ 64 w 654"/>
                        <a:gd name="T21" fmla="*/ 655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1" y="602"/>
                          </a:lnTo>
                          <a:lnTo>
                            <a:pt x="254" y="623"/>
                          </a:lnTo>
                          <a:lnTo>
                            <a:pt x="246" y="599"/>
                          </a:lnTo>
                          <a:lnTo>
                            <a:pt x="601" y="631"/>
                          </a:lnTo>
                          <a:lnTo>
                            <a:pt x="654" y="60"/>
                          </a:lnTo>
                          <a:lnTo>
                            <a:pt x="375" y="36"/>
                          </a:lnTo>
                          <a:lnTo>
                            <a:pt x="95" y="0"/>
                          </a:lnTo>
                          <a:lnTo>
                            <a:pt x="0" y="640"/>
                          </a:lnTo>
                          <a:lnTo>
                            <a:pt x="82" y="651"/>
                          </a:lnTo>
                          <a:close/>
                        </a:path>
                      </a:pathLst>
                    </a:custGeom>
                    <a:solidFill>
                      <a:srgbClr val="000000"/>
                    </a:solidFill>
                    <a:ln w="9525">
                      <a:solidFill>
                        <a:srgbClr val="000000"/>
                      </a:solidFill>
                      <a:round/>
                      <a:headEnd/>
                      <a:tailEnd/>
                    </a:ln>
                  </p:spPr>
                  <p:txBody>
                    <a:bodyPr/>
                    <a:lstStyle/>
                    <a:p>
                      <a:endParaRPr lang="en-US"/>
                    </a:p>
                  </p:txBody>
                </p:sp>
                <p:sp>
                  <p:nvSpPr>
                    <p:cNvPr id="530" name="Freeform 529"/>
                    <p:cNvSpPr>
                      <a:spLocks/>
                    </p:cNvSpPr>
                    <p:nvPr/>
                  </p:nvSpPr>
                  <p:spPr bwMode="auto">
                    <a:xfrm>
                      <a:off x="29929" y="1722"/>
                      <a:ext cx="1224" cy="1226"/>
                    </a:xfrm>
                    <a:custGeom>
                      <a:avLst/>
                      <a:gdLst>
                        <a:gd name="T0" fmla="*/ 0 w 1302"/>
                        <a:gd name="T1" fmla="*/ 479 h 1225"/>
                        <a:gd name="T2" fmla="*/ 277 w 1302"/>
                        <a:gd name="T3" fmla="*/ 511 h 1225"/>
                        <a:gd name="T4" fmla="*/ 315 w 1302"/>
                        <a:gd name="T5" fmla="*/ 0 h 1225"/>
                        <a:gd name="T6" fmla="*/ 535 w 1302"/>
                        <a:gd name="T7" fmla="*/ 16 h 1225"/>
                        <a:gd name="T8" fmla="*/ 527 w 1302"/>
                        <a:gd name="T9" fmla="*/ 236 h 1225"/>
                        <a:gd name="T10" fmla="*/ 549 w 1302"/>
                        <a:gd name="T11" fmla="*/ 259 h 1225"/>
                        <a:gd name="T12" fmla="*/ 569 w 1302"/>
                        <a:gd name="T13" fmla="*/ 259 h 1225"/>
                        <a:gd name="T14" fmla="*/ 586 w 1302"/>
                        <a:gd name="T15" fmla="*/ 280 h 1225"/>
                        <a:gd name="T16" fmla="*/ 619 w 1302"/>
                        <a:gd name="T17" fmla="*/ 290 h 1225"/>
                        <a:gd name="T18" fmla="*/ 685 w 1302"/>
                        <a:gd name="T19" fmla="*/ 327 h 1225"/>
                        <a:gd name="T20" fmla="*/ 698 w 1302"/>
                        <a:gd name="T21" fmla="*/ 311 h 1225"/>
                        <a:gd name="T22" fmla="*/ 740 w 1302"/>
                        <a:gd name="T23" fmla="*/ 341 h 1225"/>
                        <a:gd name="T24" fmla="*/ 797 w 1302"/>
                        <a:gd name="T25" fmla="*/ 341 h 1225"/>
                        <a:gd name="T26" fmla="*/ 836 w 1302"/>
                        <a:gd name="T27" fmla="*/ 327 h 1225"/>
                        <a:gd name="T28" fmla="*/ 889 w 1302"/>
                        <a:gd name="T29" fmla="*/ 314 h 1225"/>
                        <a:gd name="T30" fmla="*/ 939 w 1302"/>
                        <a:gd name="T31" fmla="*/ 348 h 1225"/>
                        <a:gd name="T32" fmla="*/ 948 w 1302"/>
                        <a:gd name="T33" fmla="*/ 359 h 1225"/>
                        <a:gd name="T34" fmla="*/ 972 w 1302"/>
                        <a:gd name="T35" fmla="*/ 359 h 1225"/>
                        <a:gd name="T36" fmla="*/ 979 w 1302"/>
                        <a:gd name="T37" fmla="*/ 541 h 1225"/>
                        <a:gd name="T38" fmla="*/ 1017 w 1302"/>
                        <a:gd name="T39" fmla="*/ 634 h 1225"/>
                        <a:gd name="T40" fmla="*/ 1003 w 1302"/>
                        <a:gd name="T41" fmla="*/ 703 h 1225"/>
                        <a:gd name="T42" fmla="*/ 1006 w 1302"/>
                        <a:gd name="T43" fmla="*/ 761 h 1225"/>
                        <a:gd name="T44" fmla="*/ 987 w 1302"/>
                        <a:gd name="T45" fmla="*/ 791 h 1225"/>
                        <a:gd name="T46" fmla="*/ 996 w 1302"/>
                        <a:gd name="T47" fmla="*/ 800 h 1225"/>
                        <a:gd name="T48" fmla="*/ 953 w 1302"/>
                        <a:gd name="T49" fmla="*/ 816 h 1225"/>
                        <a:gd name="T50" fmla="*/ 921 w 1302"/>
                        <a:gd name="T51" fmla="*/ 821 h 1225"/>
                        <a:gd name="T52" fmla="*/ 927 w 1302"/>
                        <a:gd name="T53" fmla="*/ 789 h 1225"/>
                        <a:gd name="T54" fmla="*/ 907 w 1302"/>
                        <a:gd name="T55" fmla="*/ 807 h 1225"/>
                        <a:gd name="T56" fmla="*/ 908 w 1302"/>
                        <a:gd name="T57" fmla="*/ 844 h 1225"/>
                        <a:gd name="T58" fmla="*/ 887 w 1302"/>
                        <a:gd name="T59" fmla="*/ 881 h 1225"/>
                        <a:gd name="T60" fmla="*/ 768 w 1302"/>
                        <a:gd name="T61" fmla="*/ 959 h 1225"/>
                        <a:gd name="T62" fmla="*/ 729 w 1302"/>
                        <a:gd name="T63" fmla="*/ 1009 h 1225"/>
                        <a:gd name="T64" fmla="*/ 695 w 1302"/>
                        <a:gd name="T65" fmla="*/ 1116 h 1225"/>
                        <a:gd name="T66" fmla="*/ 724 w 1302"/>
                        <a:gd name="T67" fmla="*/ 1229 h 1225"/>
                        <a:gd name="T68" fmla="*/ 695 w 1302"/>
                        <a:gd name="T69" fmla="*/ 1229 h 1225"/>
                        <a:gd name="T70" fmla="*/ 566 w 1302"/>
                        <a:gd name="T71" fmla="*/ 1171 h 1225"/>
                        <a:gd name="T72" fmla="*/ 552 w 1302"/>
                        <a:gd name="T73" fmla="*/ 1122 h 1225"/>
                        <a:gd name="T74" fmla="*/ 538 w 1302"/>
                        <a:gd name="T75" fmla="*/ 1100 h 1225"/>
                        <a:gd name="T76" fmla="*/ 533 w 1302"/>
                        <a:gd name="T77" fmla="*/ 1037 h 1225"/>
                        <a:gd name="T78" fmla="*/ 509 w 1302"/>
                        <a:gd name="T79" fmla="*/ 1012 h 1225"/>
                        <a:gd name="T80" fmla="*/ 436 w 1302"/>
                        <a:gd name="T81" fmla="*/ 842 h 1225"/>
                        <a:gd name="T82" fmla="*/ 405 w 1302"/>
                        <a:gd name="T83" fmla="*/ 810 h 1225"/>
                        <a:gd name="T84" fmla="*/ 395 w 1302"/>
                        <a:gd name="T85" fmla="*/ 782 h 1225"/>
                        <a:gd name="T86" fmla="*/ 292 w 1302"/>
                        <a:gd name="T87" fmla="*/ 776 h 1225"/>
                        <a:gd name="T88" fmla="*/ 238 w 1302"/>
                        <a:gd name="T89" fmla="*/ 857 h 1225"/>
                        <a:gd name="T90" fmla="*/ 145 w 1302"/>
                        <a:gd name="T91" fmla="*/ 773 h 1225"/>
                        <a:gd name="T92" fmla="*/ 118 w 1302"/>
                        <a:gd name="T93" fmla="*/ 656 h 1225"/>
                        <a:gd name="T94" fmla="*/ 29 w 1302"/>
                        <a:gd name="T95" fmla="*/ 542 h 1225"/>
                        <a:gd name="T96" fmla="*/ 19 w 1302"/>
                        <a:gd name="T97" fmla="*/ 508 h 1225"/>
                        <a:gd name="T98" fmla="*/ 8 w 1302"/>
                        <a:gd name="T99" fmla="*/ 503 h 1225"/>
                        <a:gd name="T100" fmla="*/ 0 w 1302"/>
                        <a:gd name="T101" fmla="*/ 479 h 1225"/>
                        <a:gd name="T102" fmla="*/ 0 w 1302"/>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2"/>
                        <a:gd name="T157" fmla="*/ 0 h 1225"/>
                        <a:gd name="T158" fmla="*/ 1302 w 1302"/>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2" h="1225">
                          <a:moveTo>
                            <a:pt x="0" y="479"/>
                          </a:moveTo>
                          <a:lnTo>
                            <a:pt x="355" y="511"/>
                          </a:lnTo>
                          <a:lnTo>
                            <a:pt x="403" y="0"/>
                          </a:lnTo>
                          <a:lnTo>
                            <a:pt x="685" y="16"/>
                          </a:lnTo>
                          <a:lnTo>
                            <a:pt x="675" y="236"/>
                          </a:lnTo>
                          <a:lnTo>
                            <a:pt x="703" y="259"/>
                          </a:lnTo>
                          <a:lnTo>
                            <a:pt x="729" y="259"/>
                          </a:lnTo>
                          <a:lnTo>
                            <a:pt x="750" y="280"/>
                          </a:lnTo>
                          <a:lnTo>
                            <a:pt x="792" y="290"/>
                          </a:lnTo>
                          <a:lnTo>
                            <a:pt x="876" y="327"/>
                          </a:lnTo>
                          <a:lnTo>
                            <a:pt x="892" y="311"/>
                          </a:lnTo>
                          <a:lnTo>
                            <a:pt x="947" y="341"/>
                          </a:lnTo>
                          <a:lnTo>
                            <a:pt x="1020" y="341"/>
                          </a:lnTo>
                          <a:lnTo>
                            <a:pt x="1070" y="327"/>
                          </a:lnTo>
                          <a:lnTo>
                            <a:pt x="1138" y="314"/>
                          </a:lnTo>
                          <a:lnTo>
                            <a:pt x="1203" y="348"/>
                          </a:lnTo>
                          <a:lnTo>
                            <a:pt x="1213" y="359"/>
                          </a:lnTo>
                          <a:lnTo>
                            <a:pt x="1245" y="359"/>
                          </a:lnTo>
                          <a:lnTo>
                            <a:pt x="1253" y="541"/>
                          </a:lnTo>
                          <a:lnTo>
                            <a:pt x="1302" y="630"/>
                          </a:lnTo>
                          <a:lnTo>
                            <a:pt x="1284" y="699"/>
                          </a:lnTo>
                          <a:lnTo>
                            <a:pt x="1287" y="757"/>
                          </a:lnTo>
                          <a:lnTo>
                            <a:pt x="1264" y="787"/>
                          </a:lnTo>
                          <a:lnTo>
                            <a:pt x="1274" y="796"/>
                          </a:lnTo>
                          <a:lnTo>
                            <a:pt x="1221" y="812"/>
                          </a:lnTo>
                          <a:lnTo>
                            <a:pt x="1179" y="817"/>
                          </a:lnTo>
                          <a:lnTo>
                            <a:pt x="1187" y="785"/>
                          </a:lnTo>
                          <a:lnTo>
                            <a:pt x="1162" y="803"/>
                          </a:lnTo>
                          <a:lnTo>
                            <a:pt x="1164" y="840"/>
                          </a:lnTo>
                          <a:lnTo>
                            <a:pt x="1136" y="877"/>
                          </a:lnTo>
                          <a:lnTo>
                            <a:pt x="983" y="955"/>
                          </a:lnTo>
                          <a:lnTo>
                            <a:pt x="933" y="1005"/>
                          </a:lnTo>
                          <a:lnTo>
                            <a:pt x="889" y="1112"/>
                          </a:lnTo>
                          <a:lnTo>
                            <a:pt x="926" y="1225"/>
                          </a:lnTo>
                          <a:lnTo>
                            <a:pt x="889" y="1225"/>
                          </a:lnTo>
                          <a:lnTo>
                            <a:pt x="724" y="1167"/>
                          </a:lnTo>
                          <a:lnTo>
                            <a:pt x="706" y="1118"/>
                          </a:lnTo>
                          <a:lnTo>
                            <a:pt x="688" y="1096"/>
                          </a:lnTo>
                          <a:lnTo>
                            <a:pt x="682" y="1033"/>
                          </a:lnTo>
                          <a:lnTo>
                            <a:pt x="651" y="1008"/>
                          </a:lnTo>
                          <a:lnTo>
                            <a:pt x="560" y="838"/>
                          </a:lnTo>
                          <a:lnTo>
                            <a:pt x="518" y="806"/>
                          </a:lnTo>
                          <a:lnTo>
                            <a:pt x="505" y="778"/>
                          </a:lnTo>
                          <a:lnTo>
                            <a:pt x="374" y="772"/>
                          </a:lnTo>
                          <a:lnTo>
                            <a:pt x="304" y="853"/>
                          </a:lnTo>
                          <a:lnTo>
                            <a:pt x="185" y="769"/>
                          </a:lnTo>
                          <a:lnTo>
                            <a:pt x="151" y="652"/>
                          </a:lnTo>
                          <a:lnTo>
                            <a:pt x="37" y="542"/>
                          </a:lnTo>
                          <a:lnTo>
                            <a:pt x="23" y="508"/>
                          </a:lnTo>
                          <a:lnTo>
                            <a:pt x="8" y="503"/>
                          </a:lnTo>
                          <a:lnTo>
                            <a:pt x="0" y="479"/>
                          </a:lnTo>
                          <a:close/>
                        </a:path>
                      </a:pathLst>
                    </a:custGeom>
                    <a:solidFill>
                      <a:srgbClr val="000000"/>
                    </a:solidFill>
                    <a:ln w="9525">
                      <a:solidFill>
                        <a:srgbClr val="000000"/>
                      </a:solidFill>
                      <a:round/>
                      <a:headEnd/>
                      <a:tailEnd/>
                    </a:ln>
                  </p:spPr>
                  <p:txBody>
                    <a:bodyPr/>
                    <a:lstStyle/>
                    <a:p>
                      <a:endParaRPr lang="en-US"/>
                    </a:p>
                  </p:txBody>
                </p:sp>
                <p:sp>
                  <p:nvSpPr>
                    <p:cNvPr id="531" name="Freeform 530"/>
                    <p:cNvSpPr>
                      <a:spLocks/>
                    </p:cNvSpPr>
                    <p:nvPr/>
                  </p:nvSpPr>
                  <p:spPr bwMode="auto">
                    <a:xfrm>
                      <a:off x="30311" y="288"/>
                      <a:ext cx="575" cy="375"/>
                    </a:xfrm>
                    <a:custGeom>
                      <a:avLst/>
                      <a:gdLst>
                        <a:gd name="T0" fmla="*/ 25 w 612"/>
                        <a:gd name="T1" fmla="*/ 0 h 375"/>
                        <a:gd name="T2" fmla="*/ 441 w 612"/>
                        <a:gd name="T3" fmla="*/ 27 h 375"/>
                        <a:gd name="T4" fmla="*/ 444 w 612"/>
                        <a:gd name="T5" fmla="*/ 121 h 375"/>
                        <a:gd name="T6" fmla="*/ 461 w 612"/>
                        <a:gd name="T7" fmla="*/ 197 h 375"/>
                        <a:gd name="T8" fmla="*/ 464 w 612"/>
                        <a:gd name="T9" fmla="*/ 296 h 375"/>
                        <a:gd name="T10" fmla="*/ 476 w 612"/>
                        <a:gd name="T11" fmla="*/ 375 h 375"/>
                        <a:gd name="T12" fmla="*/ 226 w 612"/>
                        <a:gd name="T13" fmla="*/ 366 h 375"/>
                        <a:gd name="T14" fmla="*/ 0 w 612"/>
                        <a:gd name="T15" fmla="*/ 345 h 375"/>
                        <a:gd name="T16" fmla="*/ 25 w 612"/>
                        <a:gd name="T17" fmla="*/ 0 h 375"/>
                        <a:gd name="T18" fmla="*/ 25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3" y="0"/>
                          </a:moveTo>
                          <a:lnTo>
                            <a:pt x="565" y="27"/>
                          </a:lnTo>
                          <a:lnTo>
                            <a:pt x="569" y="121"/>
                          </a:lnTo>
                          <a:lnTo>
                            <a:pt x="593" y="197"/>
                          </a:lnTo>
                          <a:lnTo>
                            <a:pt x="596" y="296"/>
                          </a:lnTo>
                          <a:lnTo>
                            <a:pt x="612" y="375"/>
                          </a:lnTo>
                          <a:lnTo>
                            <a:pt x="290" y="366"/>
                          </a:lnTo>
                          <a:lnTo>
                            <a:pt x="0" y="345"/>
                          </a:lnTo>
                          <a:lnTo>
                            <a:pt x="33" y="0"/>
                          </a:lnTo>
                          <a:close/>
                        </a:path>
                      </a:pathLst>
                    </a:custGeom>
                    <a:solidFill>
                      <a:srgbClr val="000000"/>
                    </a:solidFill>
                    <a:ln w="9525">
                      <a:solidFill>
                        <a:srgbClr val="000000"/>
                      </a:solidFill>
                      <a:round/>
                      <a:headEnd/>
                      <a:tailEnd/>
                    </a:ln>
                  </p:spPr>
                  <p:txBody>
                    <a:bodyPr/>
                    <a:lstStyle/>
                    <a:p>
                      <a:endParaRPr lang="en-US"/>
                    </a:p>
                  </p:txBody>
                </p:sp>
                <p:sp>
                  <p:nvSpPr>
                    <p:cNvPr id="532" name="Freeform 531"/>
                    <p:cNvSpPr>
                      <a:spLocks/>
                    </p:cNvSpPr>
                    <p:nvPr/>
                  </p:nvSpPr>
                  <p:spPr bwMode="auto">
                    <a:xfrm>
                      <a:off x="30281" y="632"/>
                      <a:ext cx="615" cy="427"/>
                    </a:xfrm>
                    <a:custGeom>
                      <a:avLst/>
                      <a:gdLst>
                        <a:gd name="T0" fmla="*/ 24 w 654"/>
                        <a:gd name="T1" fmla="*/ 0 h 427"/>
                        <a:gd name="T2" fmla="*/ 252 w 654"/>
                        <a:gd name="T3" fmla="*/ 21 h 427"/>
                        <a:gd name="T4" fmla="*/ 504 w 654"/>
                        <a:gd name="T5" fmla="*/ 30 h 427"/>
                        <a:gd name="T6" fmla="*/ 486 w 654"/>
                        <a:gd name="T7" fmla="*/ 71 h 427"/>
                        <a:gd name="T8" fmla="*/ 512 w 654"/>
                        <a:gd name="T9" fmla="*/ 100 h 427"/>
                        <a:gd name="T10" fmla="*/ 510 w 654"/>
                        <a:gd name="T11" fmla="*/ 310 h 427"/>
                        <a:gd name="T12" fmla="*/ 499 w 654"/>
                        <a:gd name="T13" fmla="*/ 309 h 427"/>
                        <a:gd name="T14" fmla="*/ 499 w 654"/>
                        <a:gd name="T15" fmla="*/ 336 h 427"/>
                        <a:gd name="T16" fmla="*/ 510 w 654"/>
                        <a:gd name="T17" fmla="*/ 356 h 427"/>
                        <a:gd name="T18" fmla="*/ 504 w 654"/>
                        <a:gd name="T19" fmla="*/ 377 h 427"/>
                        <a:gd name="T20" fmla="*/ 510 w 654"/>
                        <a:gd name="T21" fmla="*/ 427 h 427"/>
                        <a:gd name="T22" fmla="*/ 497 w 654"/>
                        <a:gd name="T23" fmla="*/ 420 h 427"/>
                        <a:gd name="T24" fmla="*/ 482 w 654"/>
                        <a:gd name="T25" fmla="*/ 403 h 427"/>
                        <a:gd name="T26" fmla="*/ 439 w 654"/>
                        <a:gd name="T27" fmla="*/ 383 h 427"/>
                        <a:gd name="T28" fmla="*/ 395 w 654"/>
                        <a:gd name="T29" fmla="*/ 386 h 427"/>
                        <a:gd name="T30" fmla="*/ 370 w 654"/>
                        <a:gd name="T31" fmla="*/ 362 h 427"/>
                        <a:gd name="T32" fmla="*/ 0 w 654"/>
                        <a:gd name="T33" fmla="*/ 335 h 427"/>
                        <a:gd name="T34" fmla="*/ 24 w 654"/>
                        <a:gd name="T35" fmla="*/ 0 h 427"/>
                        <a:gd name="T36" fmla="*/ 24 w 654"/>
                        <a:gd name="T37" fmla="*/ 0 h 4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7"/>
                        <a:gd name="T59" fmla="*/ 654 w 654"/>
                        <a:gd name="T60" fmla="*/ 427 h 4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7">
                          <a:moveTo>
                            <a:pt x="32" y="0"/>
                          </a:moveTo>
                          <a:lnTo>
                            <a:pt x="322" y="21"/>
                          </a:lnTo>
                          <a:lnTo>
                            <a:pt x="644" y="30"/>
                          </a:lnTo>
                          <a:lnTo>
                            <a:pt x="622" y="71"/>
                          </a:lnTo>
                          <a:lnTo>
                            <a:pt x="654" y="100"/>
                          </a:lnTo>
                          <a:lnTo>
                            <a:pt x="652" y="310"/>
                          </a:lnTo>
                          <a:lnTo>
                            <a:pt x="639" y="309"/>
                          </a:lnTo>
                          <a:lnTo>
                            <a:pt x="639" y="336"/>
                          </a:lnTo>
                          <a:lnTo>
                            <a:pt x="651" y="356"/>
                          </a:lnTo>
                          <a:lnTo>
                            <a:pt x="644" y="377"/>
                          </a:lnTo>
                          <a:lnTo>
                            <a:pt x="651" y="427"/>
                          </a:lnTo>
                          <a:lnTo>
                            <a:pt x="636" y="420"/>
                          </a:lnTo>
                          <a:lnTo>
                            <a:pt x="618" y="403"/>
                          </a:lnTo>
                          <a:lnTo>
                            <a:pt x="562" y="383"/>
                          </a:lnTo>
                          <a:lnTo>
                            <a:pt x="505" y="386"/>
                          </a:lnTo>
                          <a:lnTo>
                            <a:pt x="473" y="362"/>
                          </a:lnTo>
                          <a:lnTo>
                            <a:pt x="0" y="335"/>
                          </a:lnTo>
                          <a:lnTo>
                            <a:pt x="32" y="0"/>
                          </a:lnTo>
                          <a:close/>
                        </a:path>
                      </a:pathLst>
                    </a:custGeom>
                    <a:solidFill>
                      <a:srgbClr val="000000"/>
                    </a:solidFill>
                    <a:ln w="9525">
                      <a:solidFill>
                        <a:srgbClr val="000000"/>
                      </a:solidFill>
                      <a:round/>
                      <a:headEnd/>
                      <a:tailEnd/>
                    </a:ln>
                  </p:spPr>
                  <p:txBody>
                    <a:bodyPr/>
                    <a:lstStyle/>
                    <a:p>
                      <a:endParaRPr lang="en-US"/>
                    </a:p>
                  </p:txBody>
                </p:sp>
                <p:sp>
                  <p:nvSpPr>
                    <p:cNvPr id="533" name="Freeform 532"/>
                    <p:cNvSpPr>
                      <a:spLocks/>
                    </p:cNvSpPr>
                    <p:nvPr/>
                  </p:nvSpPr>
                  <p:spPr bwMode="auto">
                    <a:xfrm>
                      <a:off x="30262" y="968"/>
                      <a:ext cx="726" cy="374"/>
                    </a:xfrm>
                    <a:custGeom>
                      <a:avLst/>
                      <a:gdLst>
                        <a:gd name="T0" fmla="*/ 17 w 767"/>
                        <a:gd name="T1" fmla="*/ 0 h 374"/>
                        <a:gd name="T2" fmla="*/ 385 w 767"/>
                        <a:gd name="T3" fmla="*/ 27 h 374"/>
                        <a:gd name="T4" fmla="*/ 410 w 767"/>
                        <a:gd name="T5" fmla="*/ 51 h 374"/>
                        <a:gd name="T6" fmla="*/ 455 w 767"/>
                        <a:gd name="T7" fmla="*/ 48 h 374"/>
                        <a:gd name="T8" fmla="*/ 499 w 767"/>
                        <a:gd name="T9" fmla="*/ 68 h 374"/>
                        <a:gd name="T10" fmla="*/ 513 w 767"/>
                        <a:gd name="T11" fmla="*/ 85 h 374"/>
                        <a:gd name="T12" fmla="*/ 525 w 767"/>
                        <a:gd name="T13" fmla="*/ 92 h 374"/>
                        <a:gd name="T14" fmla="*/ 545 w 767"/>
                        <a:gd name="T15" fmla="*/ 163 h 374"/>
                        <a:gd name="T16" fmla="*/ 545 w 767"/>
                        <a:gd name="T17" fmla="*/ 184 h 374"/>
                        <a:gd name="T18" fmla="*/ 558 w 767"/>
                        <a:gd name="T19" fmla="*/ 218 h 374"/>
                        <a:gd name="T20" fmla="*/ 566 w 767"/>
                        <a:gd name="T21" fmla="*/ 272 h 374"/>
                        <a:gd name="T22" fmla="*/ 561 w 767"/>
                        <a:gd name="T23" fmla="*/ 288 h 374"/>
                        <a:gd name="T24" fmla="*/ 570 w 767"/>
                        <a:gd name="T25" fmla="*/ 306 h 374"/>
                        <a:gd name="T26" fmla="*/ 599 w 767"/>
                        <a:gd name="T27" fmla="*/ 374 h 374"/>
                        <a:gd name="T28" fmla="*/ 332 w 767"/>
                        <a:gd name="T29" fmla="*/ 370 h 374"/>
                        <a:gd name="T30" fmla="*/ 131 w 767"/>
                        <a:gd name="T31" fmla="*/ 354 h 374"/>
                        <a:gd name="T32" fmla="*/ 137 w 767"/>
                        <a:gd name="T33" fmla="*/ 242 h 374"/>
                        <a:gd name="T34" fmla="*/ 0 w 767"/>
                        <a:gd name="T35" fmla="*/ 226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4" y="27"/>
                          </a:lnTo>
                          <a:lnTo>
                            <a:pt x="526" y="51"/>
                          </a:lnTo>
                          <a:lnTo>
                            <a:pt x="583" y="48"/>
                          </a:lnTo>
                          <a:lnTo>
                            <a:pt x="639" y="68"/>
                          </a:lnTo>
                          <a:lnTo>
                            <a:pt x="657" y="85"/>
                          </a:lnTo>
                          <a:lnTo>
                            <a:pt x="672" y="92"/>
                          </a:lnTo>
                          <a:lnTo>
                            <a:pt x="698" y="163"/>
                          </a:lnTo>
                          <a:lnTo>
                            <a:pt x="698" y="184"/>
                          </a:lnTo>
                          <a:lnTo>
                            <a:pt x="715" y="218"/>
                          </a:lnTo>
                          <a:lnTo>
                            <a:pt x="724" y="272"/>
                          </a:lnTo>
                          <a:lnTo>
                            <a:pt x="719" y="288"/>
                          </a:lnTo>
                          <a:lnTo>
                            <a:pt x="730" y="306"/>
                          </a:lnTo>
                          <a:lnTo>
                            <a:pt x="767" y="374"/>
                          </a:lnTo>
                          <a:lnTo>
                            <a:pt x="426" y="370"/>
                          </a:lnTo>
                          <a:lnTo>
                            <a:pt x="167" y="354"/>
                          </a:lnTo>
                          <a:lnTo>
                            <a:pt x="175" y="242"/>
                          </a:lnTo>
                          <a:lnTo>
                            <a:pt x="0" y="226"/>
                          </a:lnTo>
                          <a:lnTo>
                            <a:pt x="21" y="0"/>
                          </a:lnTo>
                          <a:close/>
                        </a:path>
                      </a:pathLst>
                    </a:custGeom>
                    <a:solidFill>
                      <a:srgbClr val="000000"/>
                    </a:solidFill>
                    <a:ln w="9525">
                      <a:solidFill>
                        <a:srgbClr val="000000"/>
                      </a:solidFill>
                      <a:round/>
                      <a:headEnd/>
                      <a:tailEnd/>
                    </a:ln>
                  </p:spPr>
                  <p:txBody>
                    <a:bodyPr/>
                    <a:lstStyle/>
                    <a:p>
                      <a:endParaRPr lang="en-US"/>
                    </a:p>
                  </p:txBody>
                </p:sp>
                <p:sp>
                  <p:nvSpPr>
                    <p:cNvPr id="534" name="Freeform 533"/>
                    <p:cNvSpPr>
                      <a:spLocks/>
                    </p:cNvSpPr>
                    <p:nvPr/>
                  </p:nvSpPr>
                  <p:spPr bwMode="auto">
                    <a:xfrm>
                      <a:off x="30395" y="1322"/>
                      <a:ext cx="646" cy="364"/>
                    </a:xfrm>
                    <a:custGeom>
                      <a:avLst/>
                      <a:gdLst>
                        <a:gd name="T0" fmla="*/ 19 w 691"/>
                        <a:gd name="T1" fmla="*/ 0 h 364"/>
                        <a:gd name="T2" fmla="*/ 220 w 691"/>
                        <a:gd name="T3" fmla="*/ 16 h 364"/>
                        <a:gd name="T4" fmla="*/ 487 w 691"/>
                        <a:gd name="T5" fmla="*/ 20 h 364"/>
                        <a:gd name="T6" fmla="*/ 501 w 691"/>
                        <a:gd name="T7" fmla="*/ 36 h 364"/>
                        <a:gd name="T8" fmla="*/ 511 w 691"/>
                        <a:gd name="T9" fmla="*/ 33 h 364"/>
                        <a:gd name="T10" fmla="*/ 521 w 691"/>
                        <a:gd name="T11" fmla="*/ 50 h 364"/>
                        <a:gd name="T12" fmla="*/ 513 w 691"/>
                        <a:gd name="T13" fmla="*/ 50 h 364"/>
                        <a:gd name="T14" fmla="*/ 503 w 691"/>
                        <a:gd name="T15" fmla="*/ 73 h 364"/>
                        <a:gd name="T16" fmla="*/ 525 w 691"/>
                        <a:gd name="T17" fmla="*/ 112 h 364"/>
                        <a:gd name="T18" fmla="*/ 541 w 691"/>
                        <a:gd name="T19" fmla="*/ 118 h 364"/>
                        <a:gd name="T20" fmla="*/ 539 w 691"/>
                        <a:gd name="T21" fmla="*/ 363 h 364"/>
                        <a:gd name="T22" fmla="*/ 309 w 691"/>
                        <a:gd name="T23" fmla="*/ 364 h 364"/>
                        <a:gd name="T24" fmla="*/ 0 w 691"/>
                        <a:gd name="T25" fmla="*/ 347 h 364"/>
                        <a:gd name="T26" fmla="*/ 19 w 691"/>
                        <a:gd name="T27" fmla="*/ 0 h 364"/>
                        <a:gd name="T28" fmla="*/ 19 w 691"/>
                        <a:gd name="T29" fmla="*/ 0 h 3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4"/>
                        <a:gd name="T47" fmla="*/ 691 w 691"/>
                        <a:gd name="T48" fmla="*/ 364 h 3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4">
                          <a:moveTo>
                            <a:pt x="23" y="0"/>
                          </a:moveTo>
                          <a:lnTo>
                            <a:pt x="282" y="16"/>
                          </a:lnTo>
                          <a:lnTo>
                            <a:pt x="623" y="20"/>
                          </a:lnTo>
                          <a:lnTo>
                            <a:pt x="641" y="36"/>
                          </a:lnTo>
                          <a:lnTo>
                            <a:pt x="652" y="33"/>
                          </a:lnTo>
                          <a:lnTo>
                            <a:pt x="665" y="50"/>
                          </a:lnTo>
                          <a:lnTo>
                            <a:pt x="654" y="50"/>
                          </a:lnTo>
                          <a:lnTo>
                            <a:pt x="643" y="73"/>
                          </a:lnTo>
                          <a:lnTo>
                            <a:pt x="670" y="112"/>
                          </a:lnTo>
                          <a:lnTo>
                            <a:pt x="691" y="118"/>
                          </a:lnTo>
                          <a:lnTo>
                            <a:pt x="688" y="363"/>
                          </a:lnTo>
                          <a:lnTo>
                            <a:pt x="395" y="364"/>
                          </a:lnTo>
                          <a:lnTo>
                            <a:pt x="0" y="347"/>
                          </a:lnTo>
                          <a:lnTo>
                            <a:pt x="23" y="0"/>
                          </a:lnTo>
                          <a:close/>
                        </a:path>
                      </a:pathLst>
                    </a:custGeom>
                    <a:solidFill>
                      <a:srgbClr val="000000"/>
                    </a:solidFill>
                    <a:ln w="9525">
                      <a:solidFill>
                        <a:srgbClr val="000000"/>
                      </a:solidFill>
                      <a:round/>
                      <a:headEnd/>
                      <a:tailEnd/>
                    </a:ln>
                  </p:spPr>
                  <p:txBody>
                    <a:bodyPr/>
                    <a:lstStyle/>
                    <a:p>
                      <a:endParaRPr lang="en-US"/>
                    </a:p>
                  </p:txBody>
                </p:sp>
                <p:sp>
                  <p:nvSpPr>
                    <p:cNvPr id="535" name="Freeform 534"/>
                    <p:cNvSpPr>
                      <a:spLocks/>
                    </p:cNvSpPr>
                    <p:nvPr/>
                  </p:nvSpPr>
                  <p:spPr bwMode="auto">
                    <a:xfrm>
                      <a:off x="30308" y="1663"/>
                      <a:ext cx="755" cy="408"/>
                    </a:xfrm>
                    <a:custGeom>
                      <a:avLst/>
                      <a:gdLst>
                        <a:gd name="T0" fmla="*/ 5 w 803"/>
                        <a:gd name="T1" fmla="*/ 0 h 408"/>
                        <a:gd name="T2" fmla="*/ 73 w 803"/>
                        <a:gd name="T3" fmla="*/ 7 h 408"/>
                        <a:gd name="T4" fmla="*/ 383 w 803"/>
                        <a:gd name="T5" fmla="*/ 24 h 408"/>
                        <a:gd name="T6" fmla="*/ 611 w 803"/>
                        <a:gd name="T7" fmla="*/ 23 h 408"/>
                        <a:gd name="T8" fmla="*/ 614 w 803"/>
                        <a:gd name="T9" fmla="*/ 83 h 408"/>
                        <a:gd name="T10" fmla="*/ 628 w 803"/>
                        <a:gd name="T11" fmla="*/ 213 h 408"/>
                        <a:gd name="T12" fmla="*/ 625 w 803"/>
                        <a:gd name="T13" fmla="*/ 412 h 408"/>
                        <a:gd name="T14" fmla="*/ 574 w 803"/>
                        <a:gd name="T15" fmla="*/ 378 h 408"/>
                        <a:gd name="T16" fmla="*/ 522 w 803"/>
                        <a:gd name="T17" fmla="*/ 391 h 408"/>
                        <a:gd name="T18" fmla="*/ 481 w 803"/>
                        <a:gd name="T19" fmla="*/ 405 h 408"/>
                        <a:gd name="T20" fmla="*/ 424 w 803"/>
                        <a:gd name="T21" fmla="*/ 405 h 408"/>
                        <a:gd name="T22" fmla="*/ 383 w 803"/>
                        <a:gd name="T23" fmla="*/ 375 h 408"/>
                        <a:gd name="T24" fmla="*/ 370 w 803"/>
                        <a:gd name="T25" fmla="*/ 391 h 408"/>
                        <a:gd name="T26" fmla="*/ 304 w 803"/>
                        <a:gd name="T27" fmla="*/ 354 h 408"/>
                        <a:gd name="T28" fmla="*/ 272 w 803"/>
                        <a:gd name="T29" fmla="*/ 344 h 408"/>
                        <a:gd name="T30" fmla="*/ 256 w 803"/>
                        <a:gd name="T31" fmla="*/ 323 h 408"/>
                        <a:gd name="T32" fmla="*/ 234 w 803"/>
                        <a:gd name="T33" fmla="*/ 323 h 408"/>
                        <a:gd name="T34" fmla="*/ 213 w 803"/>
                        <a:gd name="T35" fmla="*/ 300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7"/>
                          </a:lnTo>
                          <a:lnTo>
                            <a:pt x="489" y="24"/>
                          </a:lnTo>
                          <a:lnTo>
                            <a:pt x="782" y="23"/>
                          </a:lnTo>
                          <a:lnTo>
                            <a:pt x="785" y="83"/>
                          </a:lnTo>
                          <a:lnTo>
                            <a:pt x="803" y="209"/>
                          </a:lnTo>
                          <a:lnTo>
                            <a:pt x="800" y="408"/>
                          </a:lnTo>
                          <a:lnTo>
                            <a:pt x="735" y="374"/>
                          </a:lnTo>
                          <a:lnTo>
                            <a:pt x="667" y="387"/>
                          </a:lnTo>
                          <a:lnTo>
                            <a:pt x="617" y="401"/>
                          </a:lnTo>
                          <a:lnTo>
                            <a:pt x="544" y="401"/>
                          </a:lnTo>
                          <a:lnTo>
                            <a:pt x="489" y="371"/>
                          </a:lnTo>
                          <a:lnTo>
                            <a:pt x="473" y="387"/>
                          </a:lnTo>
                          <a:lnTo>
                            <a:pt x="389" y="350"/>
                          </a:lnTo>
                          <a:lnTo>
                            <a:pt x="347" y="340"/>
                          </a:lnTo>
                          <a:lnTo>
                            <a:pt x="326" y="319"/>
                          </a:lnTo>
                          <a:lnTo>
                            <a:pt x="300" y="319"/>
                          </a:lnTo>
                          <a:lnTo>
                            <a:pt x="272" y="296"/>
                          </a:lnTo>
                          <a:lnTo>
                            <a:pt x="282" y="76"/>
                          </a:lnTo>
                          <a:lnTo>
                            <a:pt x="0" y="60"/>
                          </a:lnTo>
                          <a:lnTo>
                            <a:pt x="5" y="0"/>
                          </a:lnTo>
                          <a:close/>
                        </a:path>
                      </a:pathLst>
                    </a:custGeom>
                    <a:solidFill>
                      <a:srgbClr val="000000"/>
                    </a:solidFill>
                    <a:ln w="9525">
                      <a:solidFill>
                        <a:srgbClr val="000000"/>
                      </a:solidFill>
                      <a:round/>
                      <a:headEnd/>
                      <a:tailEnd/>
                    </a:ln>
                  </p:spPr>
                  <p:txBody>
                    <a:bodyPr/>
                    <a:lstStyle/>
                    <a:p>
                      <a:endParaRPr lang="en-US"/>
                    </a:p>
                  </p:txBody>
                </p:sp>
                <p:sp>
                  <p:nvSpPr>
                    <p:cNvPr id="536" name="Freeform 535"/>
                    <p:cNvSpPr>
                      <a:spLocks/>
                    </p:cNvSpPr>
                    <p:nvPr/>
                  </p:nvSpPr>
                  <p:spPr bwMode="auto">
                    <a:xfrm>
                      <a:off x="30842" y="285"/>
                      <a:ext cx="570" cy="657"/>
                    </a:xfrm>
                    <a:custGeom>
                      <a:avLst/>
                      <a:gdLst>
                        <a:gd name="T0" fmla="*/ 4 w 606"/>
                        <a:gd name="T1" fmla="*/ 124 h 658"/>
                        <a:gd name="T2" fmla="*/ 22 w 606"/>
                        <a:gd name="T3" fmla="*/ 200 h 658"/>
                        <a:gd name="T4" fmla="*/ 24 w 606"/>
                        <a:gd name="T5" fmla="*/ 299 h 658"/>
                        <a:gd name="T6" fmla="*/ 37 w 606"/>
                        <a:gd name="T7" fmla="*/ 374 h 658"/>
                        <a:gd name="T8" fmla="*/ 21 w 606"/>
                        <a:gd name="T9" fmla="*/ 415 h 658"/>
                        <a:gd name="T10" fmla="*/ 45 w 606"/>
                        <a:gd name="T11" fmla="*/ 444 h 658"/>
                        <a:gd name="T12" fmla="*/ 43 w 606"/>
                        <a:gd name="T13" fmla="*/ 654 h 658"/>
                        <a:gd name="T14" fmla="*/ 388 w 606"/>
                        <a:gd name="T15" fmla="*/ 645 h 658"/>
                        <a:gd name="T16" fmla="*/ 383 w 606"/>
                        <a:gd name="T17" fmla="*/ 604 h 658"/>
                        <a:gd name="T18" fmla="*/ 346 w 606"/>
                        <a:gd name="T19" fmla="*/ 569 h 658"/>
                        <a:gd name="T20" fmla="*/ 327 w 606"/>
                        <a:gd name="T21" fmla="*/ 543 h 658"/>
                        <a:gd name="T22" fmla="*/ 280 w 606"/>
                        <a:gd name="T23" fmla="*/ 505 h 658"/>
                        <a:gd name="T24" fmla="*/ 282 w 606"/>
                        <a:gd name="T25" fmla="*/ 444 h 658"/>
                        <a:gd name="T26" fmla="*/ 272 w 606"/>
                        <a:gd name="T27" fmla="*/ 405 h 658"/>
                        <a:gd name="T28" fmla="*/ 310 w 606"/>
                        <a:gd name="T29" fmla="*/ 347 h 658"/>
                        <a:gd name="T30" fmla="*/ 309 w 606"/>
                        <a:gd name="T31" fmla="*/ 293 h 658"/>
                        <a:gd name="T32" fmla="*/ 372 w 606"/>
                        <a:gd name="T33" fmla="*/ 233 h 658"/>
                        <a:gd name="T34" fmla="*/ 387 w 606"/>
                        <a:gd name="T35" fmla="*/ 199 h 658"/>
                        <a:gd name="T36" fmla="*/ 474 w 606"/>
                        <a:gd name="T37" fmla="*/ 140 h 658"/>
                        <a:gd name="T38" fmla="*/ 435 w 606"/>
                        <a:gd name="T39" fmla="*/ 119 h 658"/>
                        <a:gd name="T40" fmla="*/ 401 w 606"/>
                        <a:gd name="T41" fmla="*/ 123 h 658"/>
                        <a:gd name="T42" fmla="*/ 393 w 606"/>
                        <a:gd name="T43" fmla="*/ 106 h 658"/>
                        <a:gd name="T44" fmla="*/ 329 w 606"/>
                        <a:gd name="T45" fmla="*/ 105 h 658"/>
                        <a:gd name="T46" fmla="*/ 288 w 606"/>
                        <a:gd name="T47" fmla="*/ 90 h 658"/>
                        <a:gd name="T48" fmla="*/ 201 w 606"/>
                        <a:gd name="T49" fmla="*/ 79 h 658"/>
                        <a:gd name="T50" fmla="*/ 188 w 606"/>
                        <a:gd name="T51" fmla="*/ 60 h 658"/>
                        <a:gd name="T52" fmla="*/ 152 w 606"/>
                        <a:gd name="T53" fmla="*/ 40 h 658"/>
                        <a:gd name="T54" fmla="*/ 147 w 606"/>
                        <a:gd name="T55" fmla="*/ 0 h 658"/>
                        <a:gd name="T56" fmla="*/ 123 w 606"/>
                        <a:gd name="T57" fmla="*/ 0 h 658"/>
                        <a:gd name="T58" fmla="*/ 123 w 606"/>
                        <a:gd name="T59" fmla="*/ 30 h 658"/>
                        <a:gd name="T60" fmla="*/ 0 w 606"/>
                        <a:gd name="T61" fmla="*/ 30 h 658"/>
                        <a:gd name="T62" fmla="*/ 4 w 606"/>
                        <a:gd name="T63" fmla="*/ 124 h 658"/>
                        <a:gd name="T64" fmla="*/ 4 w 606"/>
                        <a:gd name="T65" fmla="*/ 124 h 6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8"/>
                        <a:gd name="T101" fmla="*/ 606 w 606"/>
                        <a:gd name="T102" fmla="*/ 658 h 6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8">
                          <a:moveTo>
                            <a:pt x="4" y="124"/>
                          </a:moveTo>
                          <a:lnTo>
                            <a:pt x="28" y="200"/>
                          </a:lnTo>
                          <a:lnTo>
                            <a:pt x="31" y="299"/>
                          </a:lnTo>
                          <a:lnTo>
                            <a:pt x="47" y="378"/>
                          </a:lnTo>
                          <a:lnTo>
                            <a:pt x="25" y="419"/>
                          </a:lnTo>
                          <a:lnTo>
                            <a:pt x="57" y="448"/>
                          </a:lnTo>
                          <a:lnTo>
                            <a:pt x="55" y="658"/>
                          </a:lnTo>
                          <a:lnTo>
                            <a:pt x="497" y="649"/>
                          </a:lnTo>
                          <a:lnTo>
                            <a:pt x="489" y="608"/>
                          </a:lnTo>
                          <a:lnTo>
                            <a:pt x="442" y="573"/>
                          </a:lnTo>
                          <a:lnTo>
                            <a:pt x="418" y="547"/>
                          </a:lnTo>
                          <a:lnTo>
                            <a:pt x="358" y="509"/>
                          </a:lnTo>
                          <a:lnTo>
                            <a:pt x="360" y="448"/>
                          </a:lnTo>
                          <a:lnTo>
                            <a:pt x="347" y="409"/>
                          </a:lnTo>
                          <a:lnTo>
                            <a:pt x="397" y="351"/>
                          </a:lnTo>
                          <a:lnTo>
                            <a:pt x="394" y="293"/>
                          </a:lnTo>
                          <a:lnTo>
                            <a:pt x="475" y="233"/>
                          </a:lnTo>
                          <a:lnTo>
                            <a:pt x="494" y="199"/>
                          </a:lnTo>
                          <a:lnTo>
                            <a:pt x="606" y="140"/>
                          </a:lnTo>
                          <a:lnTo>
                            <a:pt x="556" y="119"/>
                          </a:lnTo>
                          <a:lnTo>
                            <a:pt x="512" y="123"/>
                          </a:lnTo>
                          <a:lnTo>
                            <a:pt x="502" y="106"/>
                          </a:lnTo>
                          <a:lnTo>
                            <a:pt x="421" y="105"/>
                          </a:lnTo>
                          <a:lnTo>
                            <a:pt x="368" y="90"/>
                          </a:lnTo>
                          <a:lnTo>
                            <a:pt x="256" y="79"/>
                          </a:lnTo>
                          <a:lnTo>
                            <a:pt x="240" y="60"/>
                          </a:lnTo>
                          <a:lnTo>
                            <a:pt x="195" y="40"/>
                          </a:lnTo>
                          <a:lnTo>
                            <a:pt x="187" y="0"/>
                          </a:lnTo>
                          <a:lnTo>
                            <a:pt x="157" y="0"/>
                          </a:lnTo>
                          <a:lnTo>
                            <a:pt x="157" y="30"/>
                          </a:lnTo>
                          <a:lnTo>
                            <a:pt x="0" y="30"/>
                          </a:lnTo>
                          <a:lnTo>
                            <a:pt x="4" y="124"/>
                          </a:lnTo>
                          <a:close/>
                        </a:path>
                      </a:pathLst>
                    </a:custGeom>
                    <a:solidFill>
                      <a:srgbClr val="000000"/>
                    </a:solidFill>
                    <a:ln w="9525">
                      <a:solidFill>
                        <a:srgbClr val="000000"/>
                      </a:solidFill>
                      <a:round/>
                      <a:headEnd/>
                      <a:tailEnd/>
                    </a:ln>
                  </p:spPr>
                  <p:txBody>
                    <a:bodyPr/>
                    <a:lstStyle/>
                    <a:p>
                      <a:endParaRPr lang="en-US"/>
                    </a:p>
                  </p:txBody>
                </p:sp>
                <p:sp>
                  <p:nvSpPr>
                    <p:cNvPr id="537" name="Freeform 536"/>
                    <p:cNvSpPr>
                      <a:spLocks/>
                    </p:cNvSpPr>
                    <p:nvPr/>
                  </p:nvSpPr>
                  <p:spPr bwMode="auto">
                    <a:xfrm>
                      <a:off x="30882" y="933"/>
                      <a:ext cx="523" cy="360"/>
                    </a:xfrm>
                    <a:custGeom>
                      <a:avLst/>
                      <a:gdLst>
                        <a:gd name="T0" fmla="*/ 0 w 556"/>
                        <a:gd name="T1" fmla="*/ 35 h 359"/>
                        <a:gd name="T2" fmla="*/ 8 w 556"/>
                        <a:gd name="T3" fmla="*/ 55 h 359"/>
                        <a:gd name="T4" fmla="*/ 5 w 556"/>
                        <a:gd name="T5" fmla="*/ 76 h 359"/>
                        <a:gd name="T6" fmla="*/ 8 w 556"/>
                        <a:gd name="T7" fmla="*/ 126 h 359"/>
                        <a:gd name="T8" fmla="*/ 30 w 556"/>
                        <a:gd name="T9" fmla="*/ 201 h 359"/>
                        <a:gd name="T10" fmla="*/ 30 w 556"/>
                        <a:gd name="T11" fmla="*/ 222 h 359"/>
                        <a:gd name="T12" fmla="*/ 43 w 556"/>
                        <a:gd name="T13" fmla="*/ 256 h 359"/>
                        <a:gd name="T14" fmla="*/ 50 w 556"/>
                        <a:gd name="T15" fmla="*/ 310 h 359"/>
                        <a:gd name="T16" fmla="*/ 46 w 556"/>
                        <a:gd name="T17" fmla="*/ 326 h 359"/>
                        <a:gd name="T18" fmla="*/ 54 w 556"/>
                        <a:gd name="T19" fmla="*/ 344 h 359"/>
                        <a:gd name="T20" fmla="*/ 333 w 556"/>
                        <a:gd name="T21" fmla="*/ 335 h 359"/>
                        <a:gd name="T22" fmla="*/ 353 w 556"/>
                        <a:gd name="T23" fmla="*/ 363 h 359"/>
                        <a:gd name="T24" fmla="*/ 383 w 556"/>
                        <a:gd name="T25" fmla="*/ 282 h 359"/>
                        <a:gd name="T26" fmla="*/ 374 w 556"/>
                        <a:gd name="T27" fmla="*/ 251 h 359"/>
                        <a:gd name="T28" fmla="*/ 422 w 556"/>
                        <a:gd name="T29" fmla="*/ 203 h 359"/>
                        <a:gd name="T30" fmla="*/ 432 w 556"/>
                        <a:gd name="T31" fmla="*/ 163 h 359"/>
                        <a:gd name="T32" fmla="*/ 396 w 556"/>
                        <a:gd name="T33" fmla="*/ 111 h 359"/>
                        <a:gd name="T34" fmla="*/ 360 w 556"/>
                        <a:gd name="T35" fmla="*/ 58 h 359"/>
                        <a:gd name="T36" fmla="*/ 353 w 556"/>
                        <a:gd name="T37" fmla="*/ 0 h 359"/>
                        <a:gd name="T38" fmla="*/ 9 w 556"/>
                        <a:gd name="T39" fmla="*/ 9 h 359"/>
                        <a:gd name="T40" fmla="*/ 0 w 556"/>
                        <a:gd name="T41" fmla="*/ 8 h 359"/>
                        <a:gd name="T42" fmla="*/ 0 w 556"/>
                        <a:gd name="T43" fmla="*/ 35 h 359"/>
                        <a:gd name="T44" fmla="*/ 0 w 556"/>
                        <a:gd name="T45" fmla="*/ 35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6"/>
                        <a:gd name="T70" fmla="*/ 0 h 359"/>
                        <a:gd name="T71" fmla="*/ 556 w 556"/>
                        <a:gd name="T72" fmla="*/ 359 h 35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6" h="359">
                          <a:moveTo>
                            <a:pt x="0" y="35"/>
                          </a:moveTo>
                          <a:lnTo>
                            <a:pt x="12" y="55"/>
                          </a:lnTo>
                          <a:lnTo>
                            <a:pt x="5" y="76"/>
                          </a:lnTo>
                          <a:lnTo>
                            <a:pt x="12" y="126"/>
                          </a:lnTo>
                          <a:lnTo>
                            <a:pt x="38" y="197"/>
                          </a:lnTo>
                          <a:lnTo>
                            <a:pt x="38" y="218"/>
                          </a:lnTo>
                          <a:lnTo>
                            <a:pt x="55" y="252"/>
                          </a:lnTo>
                          <a:lnTo>
                            <a:pt x="64" y="306"/>
                          </a:lnTo>
                          <a:lnTo>
                            <a:pt x="59" y="322"/>
                          </a:lnTo>
                          <a:lnTo>
                            <a:pt x="70" y="340"/>
                          </a:lnTo>
                          <a:lnTo>
                            <a:pt x="429" y="331"/>
                          </a:lnTo>
                          <a:lnTo>
                            <a:pt x="455" y="359"/>
                          </a:lnTo>
                          <a:lnTo>
                            <a:pt x="493" y="278"/>
                          </a:lnTo>
                          <a:lnTo>
                            <a:pt x="481" y="247"/>
                          </a:lnTo>
                          <a:lnTo>
                            <a:pt x="543" y="199"/>
                          </a:lnTo>
                          <a:lnTo>
                            <a:pt x="556" y="163"/>
                          </a:lnTo>
                          <a:lnTo>
                            <a:pt x="510" y="111"/>
                          </a:lnTo>
                          <a:lnTo>
                            <a:pt x="463" y="58"/>
                          </a:lnTo>
                          <a:lnTo>
                            <a:pt x="455" y="0"/>
                          </a:lnTo>
                          <a:lnTo>
                            <a:pt x="13" y="9"/>
                          </a:lnTo>
                          <a:lnTo>
                            <a:pt x="0" y="8"/>
                          </a:lnTo>
                          <a:lnTo>
                            <a:pt x="0" y="35"/>
                          </a:lnTo>
                          <a:close/>
                        </a:path>
                      </a:pathLst>
                    </a:custGeom>
                    <a:solidFill>
                      <a:srgbClr val="000000"/>
                    </a:solidFill>
                    <a:ln w="9525">
                      <a:solidFill>
                        <a:srgbClr val="000000"/>
                      </a:solidFill>
                      <a:round/>
                      <a:headEnd/>
                      <a:tailEnd/>
                    </a:ln>
                  </p:spPr>
                  <p:txBody>
                    <a:bodyPr/>
                    <a:lstStyle/>
                    <a:p>
                      <a:endParaRPr lang="en-US"/>
                    </a:p>
                  </p:txBody>
                </p:sp>
                <p:sp>
                  <p:nvSpPr>
                    <p:cNvPr id="538" name="Freeform 537"/>
                    <p:cNvSpPr>
                      <a:spLocks/>
                    </p:cNvSpPr>
                    <p:nvPr/>
                  </p:nvSpPr>
                  <p:spPr bwMode="auto">
                    <a:xfrm>
                      <a:off x="30948" y="1265"/>
                      <a:ext cx="581" cy="525"/>
                    </a:xfrm>
                    <a:custGeom>
                      <a:avLst/>
                      <a:gdLst>
                        <a:gd name="T0" fmla="*/ 29 w 619"/>
                        <a:gd name="T1" fmla="*/ 77 h 525"/>
                        <a:gd name="T2" fmla="*/ 43 w 619"/>
                        <a:gd name="T3" fmla="*/ 93 h 525"/>
                        <a:gd name="T4" fmla="*/ 52 w 619"/>
                        <a:gd name="T5" fmla="*/ 90 h 525"/>
                        <a:gd name="T6" fmla="*/ 62 w 619"/>
                        <a:gd name="T7" fmla="*/ 107 h 525"/>
                        <a:gd name="T8" fmla="*/ 53 w 619"/>
                        <a:gd name="T9" fmla="*/ 107 h 525"/>
                        <a:gd name="T10" fmla="*/ 45 w 619"/>
                        <a:gd name="T11" fmla="*/ 130 h 525"/>
                        <a:gd name="T12" fmla="*/ 66 w 619"/>
                        <a:gd name="T13" fmla="*/ 169 h 525"/>
                        <a:gd name="T14" fmla="*/ 82 w 619"/>
                        <a:gd name="T15" fmla="*/ 175 h 525"/>
                        <a:gd name="T16" fmla="*/ 80 w 619"/>
                        <a:gd name="T17" fmla="*/ 420 h 525"/>
                        <a:gd name="T18" fmla="*/ 82 w 619"/>
                        <a:gd name="T19" fmla="*/ 480 h 525"/>
                        <a:gd name="T20" fmla="*/ 404 w 619"/>
                        <a:gd name="T21" fmla="*/ 467 h 525"/>
                        <a:gd name="T22" fmla="*/ 407 w 619"/>
                        <a:gd name="T23" fmla="*/ 502 h 525"/>
                        <a:gd name="T24" fmla="*/ 394 w 619"/>
                        <a:gd name="T25" fmla="*/ 525 h 525"/>
                        <a:gd name="T26" fmla="*/ 443 w 619"/>
                        <a:gd name="T27" fmla="*/ 522 h 525"/>
                        <a:gd name="T28" fmla="*/ 451 w 619"/>
                        <a:gd name="T29" fmla="*/ 502 h 525"/>
                        <a:gd name="T30" fmla="*/ 451 w 619"/>
                        <a:gd name="T31" fmla="*/ 480 h 525"/>
                        <a:gd name="T32" fmla="*/ 464 w 619"/>
                        <a:gd name="T33" fmla="*/ 463 h 525"/>
                        <a:gd name="T34" fmla="*/ 465 w 619"/>
                        <a:gd name="T35" fmla="*/ 446 h 525"/>
                        <a:gd name="T36" fmla="*/ 480 w 619"/>
                        <a:gd name="T37" fmla="*/ 444 h 525"/>
                        <a:gd name="T38" fmla="*/ 483 w 619"/>
                        <a:gd name="T39" fmla="*/ 408 h 525"/>
                        <a:gd name="T40" fmla="*/ 465 w 619"/>
                        <a:gd name="T41" fmla="*/ 404 h 525"/>
                        <a:gd name="T42" fmla="*/ 453 w 619"/>
                        <a:gd name="T43" fmla="*/ 378 h 525"/>
                        <a:gd name="T44" fmla="*/ 437 w 619"/>
                        <a:gd name="T45" fmla="*/ 315 h 525"/>
                        <a:gd name="T46" fmla="*/ 417 w 619"/>
                        <a:gd name="T47" fmla="*/ 305 h 525"/>
                        <a:gd name="T48" fmla="*/ 394 w 619"/>
                        <a:gd name="T49" fmla="*/ 282 h 525"/>
                        <a:gd name="T50" fmla="*/ 385 w 619"/>
                        <a:gd name="T51" fmla="*/ 250 h 525"/>
                        <a:gd name="T52" fmla="*/ 399 w 619"/>
                        <a:gd name="T53" fmla="*/ 200 h 525"/>
                        <a:gd name="T54" fmla="*/ 386 w 619"/>
                        <a:gd name="T55" fmla="*/ 190 h 525"/>
                        <a:gd name="T56" fmla="*/ 360 w 619"/>
                        <a:gd name="T57" fmla="*/ 190 h 525"/>
                        <a:gd name="T58" fmla="*/ 354 w 619"/>
                        <a:gd name="T59" fmla="*/ 159 h 525"/>
                        <a:gd name="T60" fmla="*/ 307 w 619"/>
                        <a:gd name="T61" fmla="*/ 98 h 525"/>
                        <a:gd name="T62" fmla="*/ 296 w 619"/>
                        <a:gd name="T63" fmla="*/ 47 h 525"/>
                        <a:gd name="T64" fmla="*/ 301 w 619"/>
                        <a:gd name="T65" fmla="*/ 28 h 525"/>
                        <a:gd name="T66" fmla="*/ 281 w 619"/>
                        <a:gd name="T67" fmla="*/ 0 h 525"/>
                        <a:gd name="T68" fmla="*/ 0 w 619"/>
                        <a:gd name="T69" fmla="*/ 9 h 525"/>
                        <a:gd name="T70" fmla="*/ 29 w 619"/>
                        <a:gd name="T71" fmla="*/ 77 h 525"/>
                        <a:gd name="T72" fmla="*/ 29 w 619"/>
                        <a:gd name="T73" fmla="*/ 77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9"/>
                        <a:gd name="T112" fmla="*/ 0 h 525"/>
                        <a:gd name="T113" fmla="*/ 619 w 619"/>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9" h="525">
                          <a:moveTo>
                            <a:pt x="37" y="77"/>
                          </a:moveTo>
                          <a:lnTo>
                            <a:pt x="55" y="93"/>
                          </a:lnTo>
                          <a:lnTo>
                            <a:pt x="66" y="90"/>
                          </a:lnTo>
                          <a:lnTo>
                            <a:pt x="79" y="107"/>
                          </a:lnTo>
                          <a:lnTo>
                            <a:pt x="68" y="107"/>
                          </a:lnTo>
                          <a:lnTo>
                            <a:pt x="57" y="130"/>
                          </a:lnTo>
                          <a:lnTo>
                            <a:pt x="84" y="169"/>
                          </a:lnTo>
                          <a:lnTo>
                            <a:pt x="105" y="175"/>
                          </a:lnTo>
                          <a:lnTo>
                            <a:pt x="102" y="420"/>
                          </a:lnTo>
                          <a:lnTo>
                            <a:pt x="105" y="480"/>
                          </a:lnTo>
                          <a:lnTo>
                            <a:pt x="517" y="467"/>
                          </a:lnTo>
                          <a:lnTo>
                            <a:pt x="520" y="502"/>
                          </a:lnTo>
                          <a:lnTo>
                            <a:pt x="504" y="525"/>
                          </a:lnTo>
                          <a:lnTo>
                            <a:pt x="567" y="522"/>
                          </a:lnTo>
                          <a:lnTo>
                            <a:pt x="578" y="502"/>
                          </a:lnTo>
                          <a:lnTo>
                            <a:pt x="578" y="480"/>
                          </a:lnTo>
                          <a:lnTo>
                            <a:pt x="593" y="463"/>
                          </a:lnTo>
                          <a:lnTo>
                            <a:pt x="597" y="446"/>
                          </a:lnTo>
                          <a:lnTo>
                            <a:pt x="614" y="444"/>
                          </a:lnTo>
                          <a:lnTo>
                            <a:pt x="619" y="408"/>
                          </a:lnTo>
                          <a:lnTo>
                            <a:pt x="596" y="404"/>
                          </a:lnTo>
                          <a:lnTo>
                            <a:pt x="581" y="378"/>
                          </a:lnTo>
                          <a:lnTo>
                            <a:pt x="559" y="315"/>
                          </a:lnTo>
                          <a:lnTo>
                            <a:pt x="533" y="305"/>
                          </a:lnTo>
                          <a:lnTo>
                            <a:pt x="504" y="282"/>
                          </a:lnTo>
                          <a:lnTo>
                            <a:pt x="492" y="250"/>
                          </a:lnTo>
                          <a:lnTo>
                            <a:pt x="510" y="200"/>
                          </a:lnTo>
                          <a:lnTo>
                            <a:pt x="495" y="190"/>
                          </a:lnTo>
                          <a:lnTo>
                            <a:pt x="460" y="190"/>
                          </a:lnTo>
                          <a:lnTo>
                            <a:pt x="452" y="159"/>
                          </a:lnTo>
                          <a:lnTo>
                            <a:pt x="392" y="98"/>
                          </a:lnTo>
                          <a:lnTo>
                            <a:pt x="379" y="47"/>
                          </a:lnTo>
                          <a:lnTo>
                            <a:pt x="385" y="28"/>
                          </a:lnTo>
                          <a:lnTo>
                            <a:pt x="359" y="0"/>
                          </a:lnTo>
                          <a:lnTo>
                            <a:pt x="0" y="9"/>
                          </a:lnTo>
                          <a:lnTo>
                            <a:pt x="37" y="77"/>
                          </a:lnTo>
                          <a:close/>
                        </a:path>
                      </a:pathLst>
                    </a:custGeom>
                    <a:solidFill>
                      <a:srgbClr val="000000"/>
                    </a:solidFill>
                    <a:ln w="9525">
                      <a:solidFill>
                        <a:srgbClr val="000000"/>
                      </a:solidFill>
                      <a:round/>
                      <a:headEnd/>
                      <a:tailEnd/>
                    </a:ln>
                  </p:spPr>
                  <p:txBody>
                    <a:bodyPr/>
                    <a:lstStyle/>
                    <a:p>
                      <a:endParaRPr lang="en-US"/>
                    </a:p>
                  </p:txBody>
                </p:sp>
                <p:sp>
                  <p:nvSpPr>
                    <p:cNvPr id="539" name="Freeform 538"/>
                    <p:cNvSpPr>
                      <a:spLocks/>
                    </p:cNvSpPr>
                    <p:nvPr/>
                  </p:nvSpPr>
                  <p:spPr bwMode="auto">
                    <a:xfrm>
                      <a:off x="31046" y="1732"/>
                      <a:ext cx="440" cy="410"/>
                    </a:xfrm>
                    <a:custGeom>
                      <a:avLst/>
                      <a:gdLst>
                        <a:gd name="T0" fmla="*/ 14 w 468"/>
                        <a:gd name="T1" fmla="*/ 139 h 409"/>
                        <a:gd name="T2" fmla="*/ 11 w 468"/>
                        <a:gd name="T3" fmla="*/ 342 h 409"/>
                        <a:gd name="T4" fmla="*/ 21 w 468"/>
                        <a:gd name="T5" fmla="*/ 353 h 409"/>
                        <a:gd name="T6" fmla="*/ 45 w 468"/>
                        <a:gd name="T7" fmla="*/ 353 h 409"/>
                        <a:gd name="T8" fmla="*/ 46 w 468"/>
                        <a:gd name="T9" fmla="*/ 413 h 409"/>
                        <a:gd name="T10" fmla="*/ 265 w 468"/>
                        <a:gd name="T11" fmla="*/ 410 h 409"/>
                        <a:gd name="T12" fmla="*/ 259 w 468"/>
                        <a:gd name="T13" fmla="*/ 348 h 409"/>
                        <a:gd name="T14" fmla="*/ 278 w 468"/>
                        <a:gd name="T15" fmla="*/ 280 h 409"/>
                        <a:gd name="T16" fmla="*/ 306 w 468"/>
                        <a:gd name="T17" fmla="*/ 232 h 409"/>
                        <a:gd name="T18" fmla="*/ 304 w 468"/>
                        <a:gd name="T19" fmla="*/ 219 h 409"/>
                        <a:gd name="T20" fmla="*/ 324 w 468"/>
                        <a:gd name="T21" fmla="*/ 173 h 409"/>
                        <a:gd name="T22" fmla="*/ 335 w 468"/>
                        <a:gd name="T23" fmla="*/ 126 h 409"/>
                        <a:gd name="T24" fmla="*/ 332 w 468"/>
                        <a:gd name="T25" fmla="*/ 123 h 409"/>
                        <a:gd name="T26" fmla="*/ 349 w 468"/>
                        <a:gd name="T27" fmla="*/ 105 h 409"/>
                        <a:gd name="T28" fmla="*/ 366 w 468"/>
                        <a:gd name="T29" fmla="*/ 64 h 409"/>
                        <a:gd name="T30" fmla="*/ 361 w 468"/>
                        <a:gd name="T31" fmla="*/ 55 h 409"/>
                        <a:gd name="T32" fmla="*/ 312 w 468"/>
                        <a:gd name="T33" fmla="*/ 58 h 409"/>
                        <a:gd name="T34" fmla="*/ 324 w 468"/>
                        <a:gd name="T35" fmla="*/ 35 h 409"/>
                        <a:gd name="T36" fmla="*/ 322 w 468"/>
                        <a:gd name="T37" fmla="*/ 0 h 409"/>
                        <a:gd name="T38" fmla="*/ 0 w 468"/>
                        <a:gd name="T39" fmla="*/ 13 h 409"/>
                        <a:gd name="T40" fmla="*/ 14 w 468"/>
                        <a:gd name="T41" fmla="*/ 139 h 409"/>
                        <a:gd name="T42" fmla="*/ 14 w 468"/>
                        <a:gd name="T43" fmla="*/ 139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8"/>
                        <a:gd name="T67" fmla="*/ 0 h 409"/>
                        <a:gd name="T68" fmla="*/ 468 w 468"/>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8" h="409">
                          <a:moveTo>
                            <a:pt x="18" y="139"/>
                          </a:moveTo>
                          <a:lnTo>
                            <a:pt x="15" y="338"/>
                          </a:lnTo>
                          <a:lnTo>
                            <a:pt x="25" y="349"/>
                          </a:lnTo>
                          <a:lnTo>
                            <a:pt x="57" y="349"/>
                          </a:lnTo>
                          <a:lnTo>
                            <a:pt x="59" y="409"/>
                          </a:lnTo>
                          <a:lnTo>
                            <a:pt x="339" y="406"/>
                          </a:lnTo>
                          <a:lnTo>
                            <a:pt x="332" y="344"/>
                          </a:lnTo>
                          <a:lnTo>
                            <a:pt x="356" y="276"/>
                          </a:lnTo>
                          <a:lnTo>
                            <a:pt x="392" y="228"/>
                          </a:lnTo>
                          <a:lnTo>
                            <a:pt x="389" y="215"/>
                          </a:lnTo>
                          <a:lnTo>
                            <a:pt x="415" y="173"/>
                          </a:lnTo>
                          <a:lnTo>
                            <a:pt x="429" y="126"/>
                          </a:lnTo>
                          <a:lnTo>
                            <a:pt x="424" y="123"/>
                          </a:lnTo>
                          <a:lnTo>
                            <a:pt x="447" y="105"/>
                          </a:lnTo>
                          <a:lnTo>
                            <a:pt x="468" y="64"/>
                          </a:lnTo>
                          <a:lnTo>
                            <a:pt x="462" y="55"/>
                          </a:lnTo>
                          <a:lnTo>
                            <a:pt x="399" y="58"/>
                          </a:lnTo>
                          <a:lnTo>
                            <a:pt x="415" y="35"/>
                          </a:lnTo>
                          <a:lnTo>
                            <a:pt x="412" y="0"/>
                          </a:lnTo>
                          <a:lnTo>
                            <a:pt x="0" y="13"/>
                          </a:lnTo>
                          <a:lnTo>
                            <a:pt x="18" y="139"/>
                          </a:lnTo>
                          <a:close/>
                        </a:path>
                      </a:pathLst>
                    </a:custGeom>
                    <a:solidFill>
                      <a:srgbClr val="000000"/>
                    </a:solidFill>
                    <a:ln w="9525">
                      <a:solidFill>
                        <a:srgbClr val="000000"/>
                      </a:solidFill>
                      <a:round/>
                      <a:headEnd/>
                      <a:tailEnd/>
                    </a:ln>
                  </p:spPr>
                  <p:txBody>
                    <a:bodyPr/>
                    <a:lstStyle/>
                    <a:p>
                      <a:endParaRPr lang="en-US"/>
                    </a:p>
                  </p:txBody>
                </p:sp>
                <p:sp>
                  <p:nvSpPr>
                    <p:cNvPr id="540" name="Freeform 539"/>
                    <p:cNvSpPr>
                      <a:spLocks/>
                    </p:cNvSpPr>
                    <p:nvPr/>
                  </p:nvSpPr>
                  <p:spPr bwMode="auto">
                    <a:xfrm>
                      <a:off x="31102" y="2139"/>
                      <a:ext cx="500" cy="450"/>
                    </a:xfrm>
                    <a:custGeom>
                      <a:avLst/>
                      <a:gdLst>
                        <a:gd name="T0" fmla="*/ 0 w 532"/>
                        <a:gd name="T1" fmla="*/ 3 h 450"/>
                        <a:gd name="T2" fmla="*/ 6 w 532"/>
                        <a:gd name="T3" fmla="*/ 125 h 450"/>
                        <a:gd name="T4" fmla="*/ 43 w 532"/>
                        <a:gd name="T5" fmla="*/ 214 h 450"/>
                        <a:gd name="T6" fmla="*/ 29 w 532"/>
                        <a:gd name="T7" fmla="*/ 283 h 450"/>
                        <a:gd name="T8" fmla="*/ 32 w 532"/>
                        <a:gd name="T9" fmla="*/ 341 h 450"/>
                        <a:gd name="T10" fmla="*/ 13 w 532"/>
                        <a:gd name="T11" fmla="*/ 371 h 450"/>
                        <a:gd name="T12" fmla="*/ 21 w 532"/>
                        <a:gd name="T13" fmla="*/ 380 h 450"/>
                        <a:gd name="T14" fmla="*/ 76 w 532"/>
                        <a:gd name="T15" fmla="*/ 371 h 450"/>
                        <a:gd name="T16" fmla="*/ 145 w 532"/>
                        <a:gd name="T17" fmla="*/ 395 h 450"/>
                        <a:gd name="T18" fmla="*/ 166 w 532"/>
                        <a:gd name="T19" fmla="*/ 372 h 450"/>
                        <a:gd name="T20" fmla="*/ 233 w 532"/>
                        <a:gd name="T21" fmla="*/ 408 h 450"/>
                        <a:gd name="T22" fmla="*/ 241 w 532"/>
                        <a:gd name="T23" fmla="*/ 427 h 450"/>
                        <a:gd name="T24" fmla="*/ 266 w 532"/>
                        <a:gd name="T25" fmla="*/ 442 h 450"/>
                        <a:gd name="T26" fmla="*/ 278 w 532"/>
                        <a:gd name="T27" fmla="*/ 424 h 450"/>
                        <a:gd name="T28" fmla="*/ 311 w 532"/>
                        <a:gd name="T29" fmla="*/ 440 h 450"/>
                        <a:gd name="T30" fmla="*/ 331 w 532"/>
                        <a:gd name="T31" fmla="*/ 427 h 450"/>
                        <a:gd name="T32" fmla="*/ 327 w 532"/>
                        <a:gd name="T33" fmla="*/ 401 h 450"/>
                        <a:gd name="T34" fmla="*/ 382 w 532"/>
                        <a:gd name="T35" fmla="*/ 424 h 450"/>
                        <a:gd name="T36" fmla="*/ 379 w 532"/>
                        <a:gd name="T37" fmla="*/ 450 h 450"/>
                        <a:gd name="T38" fmla="*/ 415 w 532"/>
                        <a:gd name="T39" fmla="*/ 416 h 450"/>
                        <a:gd name="T40" fmla="*/ 383 w 532"/>
                        <a:gd name="T41" fmla="*/ 411 h 450"/>
                        <a:gd name="T42" fmla="*/ 357 w 532"/>
                        <a:gd name="T43" fmla="*/ 379 h 450"/>
                        <a:gd name="T44" fmla="*/ 389 w 532"/>
                        <a:gd name="T45" fmla="*/ 337 h 450"/>
                        <a:gd name="T46" fmla="*/ 389 w 532"/>
                        <a:gd name="T47" fmla="*/ 312 h 450"/>
                        <a:gd name="T48" fmla="*/ 355 w 532"/>
                        <a:gd name="T49" fmla="*/ 348 h 450"/>
                        <a:gd name="T50" fmla="*/ 338 w 532"/>
                        <a:gd name="T51" fmla="*/ 337 h 450"/>
                        <a:gd name="T52" fmla="*/ 352 w 532"/>
                        <a:gd name="T53" fmla="*/ 316 h 450"/>
                        <a:gd name="T54" fmla="*/ 315 w 532"/>
                        <a:gd name="T55" fmla="*/ 330 h 450"/>
                        <a:gd name="T56" fmla="*/ 290 w 532"/>
                        <a:gd name="T57" fmla="*/ 317 h 450"/>
                        <a:gd name="T58" fmla="*/ 297 w 532"/>
                        <a:gd name="T59" fmla="*/ 296 h 450"/>
                        <a:gd name="T60" fmla="*/ 361 w 532"/>
                        <a:gd name="T61" fmla="*/ 312 h 450"/>
                        <a:gd name="T62" fmla="*/ 336 w 532"/>
                        <a:gd name="T63" fmla="*/ 259 h 450"/>
                        <a:gd name="T64" fmla="*/ 339 w 532"/>
                        <a:gd name="T65" fmla="*/ 220 h 450"/>
                        <a:gd name="T66" fmla="*/ 193 w 532"/>
                        <a:gd name="T67" fmla="*/ 228 h 450"/>
                        <a:gd name="T68" fmla="*/ 211 w 532"/>
                        <a:gd name="T69" fmla="*/ 144 h 450"/>
                        <a:gd name="T70" fmla="*/ 236 w 532"/>
                        <a:gd name="T71" fmla="*/ 100 h 450"/>
                        <a:gd name="T72" fmla="*/ 227 w 532"/>
                        <a:gd name="T73" fmla="*/ 89 h 450"/>
                        <a:gd name="T74" fmla="*/ 218 w 532"/>
                        <a:gd name="T75" fmla="*/ 0 h 450"/>
                        <a:gd name="T76" fmla="*/ 0 w 532"/>
                        <a:gd name="T77" fmla="*/ 3 h 450"/>
                        <a:gd name="T78" fmla="*/ 0 w 532"/>
                        <a:gd name="T79" fmla="*/ 3 h 450"/>
                        <a:gd name="T80" fmla="*/ 0 w 532"/>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2"/>
                        <a:gd name="T124" fmla="*/ 0 h 450"/>
                        <a:gd name="T125" fmla="*/ 532 w 532"/>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2" h="450">
                          <a:moveTo>
                            <a:pt x="0" y="3"/>
                          </a:moveTo>
                          <a:lnTo>
                            <a:pt x="6" y="125"/>
                          </a:lnTo>
                          <a:lnTo>
                            <a:pt x="55" y="214"/>
                          </a:lnTo>
                          <a:lnTo>
                            <a:pt x="37" y="283"/>
                          </a:lnTo>
                          <a:lnTo>
                            <a:pt x="40" y="341"/>
                          </a:lnTo>
                          <a:lnTo>
                            <a:pt x="17" y="371"/>
                          </a:lnTo>
                          <a:lnTo>
                            <a:pt x="27" y="380"/>
                          </a:lnTo>
                          <a:lnTo>
                            <a:pt x="97" y="371"/>
                          </a:lnTo>
                          <a:lnTo>
                            <a:pt x="186" y="395"/>
                          </a:lnTo>
                          <a:lnTo>
                            <a:pt x="213" y="372"/>
                          </a:lnTo>
                          <a:lnTo>
                            <a:pt x="299" y="408"/>
                          </a:lnTo>
                          <a:lnTo>
                            <a:pt x="307" y="427"/>
                          </a:lnTo>
                          <a:lnTo>
                            <a:pt x="340" y="442"/>
                          </a:lnTo>
                          <a:lnTo>
                            <a:pt x="356" y="424"/>
                          </a:lnTo>
                          <a:lnTo>
                            <a:pt x="398" y="440"/>
                          </a:lnTo>
                          <a:lnTo>
                            <a:pt x="424" y="427"/>
                          </a:lnTo>
                          <a:lnTo>
                            <a:pt x="419" y="401"/>
                          </a:lnTo>
                          <a:lnTo>
                            <a:pt x="489" y="424"/>
                          </a:lnTo>
                          <a:lnTo>
                            <a:pt x="485" y="450"/>
                          </a:lnTo>
                          <a:lnTo>
                            <a:pt x="532" y="416"/>
                          </a:lnTo>
                          <a:lnTo>
                            <a:pt x="490" y="411"/>
                          </a:lnTo>
                          <a:lnTo>
                            <a:pt x="458" y="379"/>
                          </a:lnTo>
                          <a:lnTo>
                            <a:pt x="498" y="337"/>
                          </a:lnTo>
                          <a:lnTo>
                            <a:pt x="498" y="312"/>
                          </a:lnTo>
                          <a:lnTo>
                            <a:pt x="455" y="348"/>
                          </a:lnTo>
                          <a:lnTo>
                            <a:pt x="433" y="337"/>
                          </a:lnTo>
                          <a:lnTo>
                            <a:pt x="451" y="316"/>
                          </a:lnTo>
                          <a:lnTo>
                            <a:pt x="403" y="330"/>
                          </a:lnTo>
                          <a:lnTo>
                            <a:pt x="372" y="317"/>
                          </a:lnTo>
                          <a:lnTo>
                            <a:pt x="380" y="296"/>
                          </a:lnTo>
                          <a:lnTo>
                            <a:pt x="463" y="312"/>
                          </a:lnTo>
                          <a:lnTo>
                            <a:pt x="430" y="259"/>
                          </a:lnTo>
                          <a:lnTo>
                            <a:pt x="435" y="220"/>
                          </a:lnTo>
                          <a:lnTo>
                            <a:pt x="247" y="228"/>
                          </a:lnTo>
                          <a:lnTo>
                            <a:pt x="270" y="144"/>
                          </a:lnTo>
                          <a:lnTo>
                            <a:pt x="302" y="100"/>
                          </a:lnTo>
                          <a:lnTo>
                            <a:pt x="291" y="89"/>
                          </a:lnTo>
                          <a:lnTo>
                            <a:pt x="280" y="0"/>
                          </a:lnTo>
                          <a:lnTo>
                            <a:pt x="0" y="3"/>
                          </a:lnTo>
                          <a:close/>
                        </a:path>
                      </a:pathLst>
                    </a:custGeom>
                    <a:solidFill>
                      <a:srgbClr val="000000"/>
                    </a:solidFill>
                    <a:ln w="9525">
                      <a:solidFill>
                        <a:srgbClr val="000000"/>
                      </a:solidFill>
                      <a:round/>
                      <a:headEnd/>
                      <a:tailEnd/>
                    </a:ln>
                  </p:spPr>
                  <p:txBody>
                    <a:bodyPr/>
                    <a:lstStyle/>
                    <a:p>
                      <a:endParaRPr lang="en-US"/>
                    </a:p>
                  </p:txBody>
                </p:sp>
                <p:sp>
                  <p:nvSpPr>
                    <p:cNvPr id="541" name="Freeform 540"/>
                    <p:cNvSpPr>
                      <a:spLocks/>
                    </p:cNvSpPr>
                    <p:nvPr/>
                  </p:nvSpPr>
                  <p:spPr bwMode="auto">
                    <a:xfrm>
                      <a:off x="31356" y="469"/>
                      <a:ext cx="497" cy="265"/>
                    </a:xfrm>
                    <a:custGeom>
                      <a:avLst/>
                      <a:gdLst>
                        <a:gd name="T0" fmla="*/ 148 w 529"/>
                        <a:gd name="T1" fmla="*/ 173 h 264"/>
                        <a:gd name="T2" fmla="*/ 155 w 529"/>
                        <a:gd name="T3" fmla="*/ 190 h 264"/>
                        <a:gd name="T4" fmla="*/ 169 w 529"/>
                        <a:gd name="T5" fmla="*/ 194 h 264"/>
                        <a:gd name="T6" fmla="*/ 189 w 529"/>
                        <a:gd name="T7" fmla="*/ 264 h 264"/>
                        <a:gd name="T8" fmla="*/ 226 w 529"/>
                        <a:gd name="T9" fmla="*/ 168 h 264"/>
                        <a:gd name="T10" fmla="*/ 244 w 529"/>
                        <a:gd name="T11" fmla="*/ 172 h 264"/>
                        <a:gd name="T12" fmla="*/ 268 w 529"/>
                        <a:gd name="T13" fmla="*/ 157 h 264"/>
                        <a:gd name="T14" fmla="*/ 308 w 529"/>
                        <a:gd name="T15" fmla="*/ 157 h 264"/>
                        <a:gd name="T16" fmla="*/ 322 w 529"/>
                        <a:gd name="T17" fmla="*/ 134 h 264"/>
                        <a:gd name="T18" fmla="*/ 399 w 529"/>
                        <a:gd name="T19" fmla="*/ 138 h 264"/>
                        <a:gd name="T20" fmla="*/ 412 w 529"/>
                        <a:gd name="T21" fmla="*/ 123 h 264"/>
                        <a:gd name="T22" fmla="*/ 389 w 529"/>
                        <a:gd name="T23" fmla="*/ 86 h 264"/>
                        <a:gd name="T24" fmla="*/ 341 w 529"/>
                        <a:gd name="T25" fmla="*/ 88 h 264"/>
                        <a:gd name="T26" fmla="*/ 303 w 529"/>
                        <a:gd name="T27" fmla="*/ 81 h 264"/>
                        <a:gd name="T28" fmla="*/ 256 w 529"/>
                        <a:gd name="T29" fmla="*/ 81 h 264"/>
                        <a:gd name="T30" fmla="*/ 241 w 529"/>
                        <a:gd name="T31" fmla="*/ 112 h 264"/>
                        <a:gd name="T32" fmla="*/ 215 w 529"/>
                        <a:gd name="T33" fmla="*/ 94 h 264"/>
                        <a:gd name="T34" fmla="*/ 190 w 529"/>
                        <a:gd name="T35" fmla="*/ 97 h 264"/>
                        <a:gd name="T36" fmla="*/ 180 w 529"/>
                        <a:gd name="T37" fmla="*/ 65 h 264"/>
                        <a:gd name="T38" fmla="*/ 127 w 529"/>
                        <a:gd name="T39" fmla="*/ 60 h 264"/>
                        <a:gd name="T40" fmla="*/ 121 w 529"/>
                        <a:gd name="T41" fmla="*/ 47 h 264"/>
                        <a:gd name="T42" fmla="*/ 145 w 529"/>
                        <a:gd name="T43" fmla="*/ 15 h 264"/>
                        <a:gd name="T44" fmla="*/ 163 w 529"/>
                        <a:gd name="T45" fmla="*/ 11 h 264"/>
                        <a:gd name="T46" fmla="*/ 145 w 529"/>
                        <a:gd name="T47" fmla="*/ 0 h 264"/>
                        <a:gd name="T48" fmla="*/ 115 w 529"/>
                        <a:gd name="T49" fmla="*/ 10 h 264"/>
                        <a:gd name="T50" fmla="*/ 65 w 529"/>
                        <a:gd name="T51" fmla="*/ 75 h 264"/>
                        <a:gd name="T52" fmla="*/ 39 w 529"/>
                        <a:gd name="T53" fmla="*/ 81 h 264"/>
                        <a:gd name="T54" fmla="*/ 0 w 529"/>
                        <a:gd name="T55" fmla="*/ 113 h 264"/>
                        <a:gd name="T56" fmla="*/ 148 w 529"/>
                        <a:gd name="T57" fmla="*/ 173 h 264"/>
                        <a:gd name="T58" fmla="*/ 148 w 529"/>
                        <a:gd name="T59" fmla="*/ 173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9"/>
                        <a:gd name="T91" fmla="*/ 0 h 264"/>
                        <a:gd name="T92" fmla="*/ 529 w 529"/>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9" h="264">
                          <a:moveTo>
                            <a:pt x="191" y="173"/>
                          </a:moveTo>
                          <a:lnTo>
                            <a:pt x="199" y="190"/>
                          </a:lnTo>
                          <a:lnTo>
                            <a:pt x="217" y="194"/>
                          </a:lnTo>
                          <a:lnTo>
                            <a:pt x="243" y="264"/>
                          </a:lnTo>
                          <a:lnTo>
                            <a:pt x="290" y="168"/>
                          </a:lnTo>
                          <a:lnTo>
                            <a:pt x="314" y="172"/>
                          </a:lnTo>
                          <a:lnTo>
                            <a:pt x="343" y="157"/>
                          </a:lnTo>
                          <a:lnTo>
                            <a:pt x="395" y="157"/>
                          </a:lnTo>
                          <a:lnTo>
                            <a:pt x="413" y="134"/>
                          </a:lnTo>
                          <a:lnTo>
                            <a:pt x="512" y="138"/>
                          </a:lnTo>
                          <a:lnTo>
                            <a:pt x="529" y="123"/>
                          </a:lnTo>
                          <a:lnTo>
                            <a:pt x="499" y="86"/>
                          </a:lnTo>
                          <a:lnTo>
                            <a:pt x="437" y="88"/>
                          </a:lnTo>
                          <a:lnTo>
                            <a:pt x="390" y="81"/>
                          </a:lnTo>
                          <a:lnTo>
                            <a:pt x="329" y="81"/>
                          </a:lnTo>
                          <a:lnTo>
                            <a:pt x="308" y="112"/>
                          </a:lnTo>
                          <a:lnTo>
                            <a:pt x="277" y="94"/>
                          </a:lnTo>
                          <a:lnTo>
                            <a:pt x="244" y="97"/>
                          </a:lnTo>
                          <a:lnTo>
                            <a:pt x="231" y="65"/>
                          </a:lnTo>
                          <a:lnTo>
                            <a:pt x="163" y="60"/>
                          </a:lnTo>
                          <a:lnTo>
                            <a:pt x="155" y="47"/>
                          </a:lnTo>
                          <a:lnTo>
                            <a:pt x="186" y="15"/>
                          </a:lnTo>
                          <a:lnTo>
                            <a:pt x="210" y="11"/>
                          </a:lnTo>
                          <a:lnTo>
                            <a:pt x="186" y="0"/>
                          </a:lnTo>
                          <a:lnTo>
                            <a:pt x="147" y="10"/>
                          </a:lnTo>
                          <a:lnTo>
                            <a:pt x="83" y="75"/>
                          </a:lnTo>
                          <a:lnTo>
                            <a:pt x="50" y="81"/>
                          </a:lnTo>
                          <a:lnTo>
                            <a:pt x="0" y="113"/>
                          </a:lnTo>
                          <a:lnTo>
                            <a:pt x="191" y="173"/>
                          </a:lnTo>
                          <a:close/>
                        </a:path>
                      </a:pathLst>
                    </a:custGeom>
                    <a:solidFill>
                      <a:srgbClr val="000000"/>
                    </a:solidFill>
                    <a:ln w="9525">
                      <a:solidFill>
                        <a:srgbClr val="000000"/>
                      </a:solidFill>
                      <a:round/>
                      <a:headEnd/>
                      <a:tailEnd/>
                    </a:ln>
                  </p:spPr>
                  <p:txBody>
                    <a:bodyPr/>
                    <a:lstStyle/>
                    <a:p>
                      <a:endParaRPr lang="en-US"/>
                    </a:p>
                  </p:txBody>
                </p:sp>
                <p:sp>
                  <p:nvSpPr>
                    <p:cNvPr id="542" name="Freeform 541"/>
                    <p:cNvSpPr>
                      <a:spLocks/>
                    </p:cNvSpPr>
                    <p:nvPr/>
                  </p:nvSpPr>
                  <p:spPr bwMode="auto">
                    <a:xfrm>
                      <a:off x="31678" y="632"/>
                      <a:ext cx="337" cy="476"/>
                    </a:xfrm>
                    <a:custGeom>
                      <a:avLst/>
                      <a:gdLst>
                        <a:gd name="T0" fmla="*/ 33 w 358"/>
                        <a:gd name="T1" fmla="*/ 399 h 475"/>
                        <a:gd name="T2" fmla="*/ 26 w 358"/>
                        <a:gd name="T3" fmla="*/ 319 h 475"/>
                        <a:gd name="T4" fmla="*/ 5 w 358"/>
                        <a:gd name="T5" fmla="*/ 259 h 475"/>
                        <a:gd name="T6" fmla="*/ 14 w 358"/>
                        <a:gd name="T7" fmla="*/ 136 h 475"/>
                        <a:gd name="T8" fmla="*/ 55 w 358"/>
                        <a:gd name="T9" fmla="*/ 71 h 475"/>
                        <a:gd name="T10" fmla="*/ 53 w 358"/>
                        <a:gd name="T11" fmla="*/ 119 h 475"/>
                        <a:gd name="T12" fmla="*/ 65 w 358"/>
                        <a:gd name="T13" fmla="*/ 108 h 475"/>
                        <a:gd name="T14" fmla="*/ 65 w 358"/>
                        <a:gd name="T15" fmla="*/ 71 h 475"/>
                        <a:gd name="T16" fmla="*/ 80 w 358"/>
                        <a:gd name="T17" fmla="*/ 48 h 475"/>
                        <a:gd name="T18" fmla="*/ 86 w 358"/>
                        <a:gd name="T19" fmla="*/ 4 h 475"/>
                        <a:gd name="T20" fmla="*/ 99 w 358"/>
                        <a:gd name="T21" fmla="*/ 0 h 475"/>
                        <a:gd name="T22" fmla="*/ 185 w 358"/>
                        <a:gd name="T23" fmla="*/ 37 h 475"/>
                        <a:gd name="T24" fmla="*/ 192 w 358"/>
                        <a:gd name="T25" fmla="*/ 68 h 475"/>
                        <a:gd name="T26" fmla="*/ 204 w 358"/>
                        <a:gd name="T27" fmla="*/ 97 h 475"/>
                        <a:gd name="T28" fmla="*/ 206 w 358"/>
                        <a:gd name="T29" fmla="*/ 149 h 475"/>
                        <a:gd name="T30" fmla="*/ 177 w 358"/>
                        <a:gd name="T31" fmla="*/ 192 h 475"/>
                        <a:gd name="T32" fmla="*/ 176 w 358"/>
                        <a:gd name="T33" fmla="*/ 228 h 475"/>
                        <a:gd name="T34" fmla="*/ 192 w 358"/>
                        <a:gd name="T35" fmla="*/ 243 h 475"/>
                        <a:gd name="T36" fmla="*/ 216 w 358"/>
                        <a:gd name="T37" fmla="*/ 192 h 475"/>
                        <a:gd name="T38" fmla="*/ 237 w 358"/>
                        <a:gd name="T39" fmla="*/ 176 h 475"/>
                        <a:gd name="T40" fmla="*/ 252 w 358"/>
                        <a:gd name="T41" fmla="*/ 186 h 475"/>
                        <a:gd name="T42" fmla="*/ 281 w 358"/>
                        <a:gd name="T43" fmla="*/ 295 h 475"/>
                        <a:gd name="T44" fmla="*/ 263 w 358"/>
                        <a:gd name="T45" fmla="*/ 340 h 475"/>
                        <a:gd name="T46" fmla="*/ 257 w 358"/>
                        <a:gd name="T47" fmla="*/ 371 h 475"/>
                        <a:gd name="T48" fmla="*/ 247 w 358"/>
                        <a:gd name="T49" fmla="*/ 382 h 475"/>
                        <a:gd name="T50" fmla="*/ 245 w 358"/>
                        <a:gd name="T51" fmla="*/ 412 h 475"/>
                        <a:gd name="T52" fmla="*/ 231 w 358"/>
                        <a:gd name="T53" fmla="*/ 449 h 475"/>
                        <a:gd name="T54" fmla="*/ 137 w 358"/>
                        <a:gd name="T55" fmla="*/ 467 h 475"/>
                        <a:gd name="T56" fmla="*/ 135 w 358"/>
                        <a:gd name="T57" fmla="*/ 460 h 475"/>
                        <a:gd name="T58" fmla="*/ 0 w 358"/>
                        <a:gd name="T59" fmla="*/ 479 h 475"/>
                        <a:gd name="T60" fmla="*/ 33 w 358"/>
                        <a:gd name="T61" fmla="*/ 399 h 475"/>
                        <a:gd name="T62" fmla="*/ 33 w 358"/>
                        <a:gd name="T63" fmla="*/ 399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8"/>
                        <a:gd name="T97" fmla="*/ 0 h 475"/>
                        <a:gd name="T98" fmla="*/ 358 w 358"/>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8" h="475">
                          <a:moveTo>
                            <a:pt x="41" y="395"/>
                          </a:moveTo>
                          <a:lnTo>
                            <a:pt x="34" y="315"/>
                          </a:lnTo>
                          <a:lnTo>
                            <a:pt x="5" y="255"/>
                          </a:lnTo>
                          <a:lnTo>
                            <a:pt x="18" y="136"/>
                          </a:lnTo>
                          <a:lnTo>
                            <a:pt x="70" y="71"/>
                          </a:lnTo>
                          <a:lnTo>
                            <a:pt x="67" y="119"/>
                          </a:lnTo>
                          <a:lnTo>
                            <a:pt x="83" y="108"/>
                          </a:lnTo>
                          <a:lnTo>
                            <a:pt x="83" y="71"/>
                          </a:lnTo>
                          <a:lnTo>
                            <a:pt x="102" y="48"/>
                          </a:lnTo>
                          <a:lnTo>
                            <a:pt x="109" y="4"/>
                          </a:lnTo>
                          <a:lnTo>
                            <a:pt x="126" y="0"/>
                          </a:lnTo>
                          <a:lnTo>
                            <a:pt x="235" y="37"/>
                          </a:lnTo>
                          <a:lnTo>
                            <a:pt x="245" y="68"/>
                          </a:lnTo>
                          <a:lnTo>
                            <a:pt x="259" y="97"/>
                          </a:lnTo>
                          <a:lnTo>
                            <a:pt x="262" y="149"/>
                          </a:lnTo>
                          <a:lnTo>
                            <a:pt x="225" y="192"/>
                          </a:lnTo>
                          <a:lnTo>
                            <a:pt x="224" y="228"/>
                          </a:lnTo>
                          <a:lnTo>
                            <a:pt x="245" y="239"/>
                          </a:lnTo>
                          <a:lnTo>
                            <a:pt x="274" y="192"/>
                          </a:lnTo>
                          <a:lnTo>
                            <a:pt x="303" y="176"/>
                          </a:lnTo>
                          <a:lnTo>
                            <a:pt x="322" y="186"/>
                          </a:lnTo>
                          <a:lnTo>
                            <a:pt x="358" y="291"/>
                          </a:lnTo>
                          <a:lnTo>
                            <a:pt x="334" y="336"/>
                          </a:lnTo>
                          <a:lnTo>
                            <a:pt x="327" y="367"/>
                          </a:lnTo>
                          <a:lnTo>
                            <a:pt x="313" y="378"/>
                          </a:lnTo>
                          <a:lnTo>
                            <a:pt x="311" y="408"/>
                          </a:lnTo>
                          <a:lnTo>
                            <a:pt x="293" y="445"/>
                          </a:lnTo>
                          <a:lnTo>
                            <a:pt x="175" y="463"/>
                          </a:lnTo>
                          <a:lnTo>
                            <a:pt x="172" y="456"/>
                          </a:lnTo>
                          <a:lnTo>
                            <a:pt x="0" y="475"/>
                          </a:lnTo>
                          <a:lnTo>
                            <a:pt x="41" y="395"/>
                          </a:lnTo>
                          <a:close/>
                        </a:path>
                      </a:pathLst>
                    </a:custGeom>
                    <a:solidFill>
                      <a:srgbClr val="000000"/>
                    </a:solidFill>
                    <a:ln w="9525">
                      <a:solidFill>
                        <a:srgbClr val="000000"/>
                      </a:solidFill>
                      <a:round/>
                      <a:headEnd/>
                      <a:tailEnd/>
                    </a:ln>
                  </p:spPr>
                  <p:txBody>
                    <a:bodyPr/>
                    <a:lstStyle/>
                    <a:p>
                      <a:endParaRPr lang="en-US"/>
                    </a:p>
                  </p:txBody>
                </p:sp>
                <p:sp>
                  <p:nvSpPr>
                    <p:cNvPr id="543" name="Freeform 542"/>
                    <p:cNvSpPr>
                      <a:spLocks/>
                    </p:cNvSpPr>
                    <p:nvPr/>
                  </p:nvSpPr>
                  <p:spPr bwMode="auto">
                    <a:xfrm>
                      <a:off x="31168" y="542"/>
                      <a:ext cx="465" cy="501"/>
                    </a:xfrm>
                    <a:custGeom>
                      <a:avLst/>
                      <a:gdLst>
                        <a:gd name="T0" fmla="*/ 9 w 494"/>
                        <a:gd name="T1" fmla="*/ 191 h 503"/>
                        <a:gd name="T2" fmla="*/ 8 w 494"/>
                        <a:gd name="T3" fmla="*/ 252 h 503"/>
                        <a:gd name="T4" fmla="*/ 56 w 494"/>
                        <a:gd name="T5" fmla="*/ 290 h 503"/>
                        <a:gd name="T6" fmla="*/ 74 w 494"/>
                        <a:gd name="T7" fmla="*/ 316 h 503"/>
                        <a:gd name="T8" fmla="*/ 112 w 494"/>
                        <a:gd name="T9" fmla="*/ 351 h 503"/>
                        <a:gd name="T10" fmla="*/ 118 w 494"/>
                        <a:gd name="T11" fmla="*/ 392 h 503"/>
                        <a:gd name="T12" fmla="*/ 124 w 494"/>
                        <a:gd name="T13" fmla="*/ 450 h 503"/>
                        <a:gd name="T14" fmla="*/ 161 w 494"/>
                        <a:gd name="T15" fmla="*/ 503 h 503"/>
                        <a:gd name="T16" fmla="*/ 354 w 494"/>
                        <a:gd name="T17" fmla="*/ 489 h 503"/>
                        <a:gd name="T18" fmla="*/ 341 w 494"/>
                        <a:gd name="T19" fmla="*/ 411 h 503"/>
                        <a:gd name="T20" fmla="*/ 360 w 494"/>
                        <a:gd name="T21" fmla="*/ 293 h 503"/>
                        <a:gd name="T22" fmla="*/ 358 w 494"/>
                        <a:gd name="T23" fmla="*/ 261 h 503"/>
                        <a:gd name="T24" fmla="*/ 388 w 494"/>
                        <a:gd name="T25" fmla="*/ 168 h 503"/>
                        <a:gd name="T26" fmla="*/ 380 w 494"/>
                        <a:gd name="T27" fmla="*/ 165 h 503"/>
                        <a:gd name="T28" fmla="*/ 362 w 494"/>
                        <a:gd name="T29" fmla="*/ 218 h 503"/>
                        <a:gd name="T30" fmla="*/ 347 w 494"/>
                        <a:gd name="T31" fmla="*/ 222 h 503"/>
                        <a:gd name="T32" fmla="*/ 340 w 494"/>
                        <a:gd name="T33" fmla="*/ 244 h 503"/>
                        <a:gd name="T34" fmla="*/ 325 w 494"/>
                        <a:gd name="T35" fmla="*/ 259 h 503"/>
                        <a:gd name="T36" fmla="*/ 335 w 494"/>
                        <a:gd name="T37" fmla="*/ 210 h 503"/>
                        <a:gd name="T38" fmla="*/ 347 w 494"/>
                        <a:gd name="T39" fmla="*/ 191 h 503"/>
                        <a:gd name="T40" fmla="*/ 327 w 494"/>
                        <a:gd name="T41" fmla="*/ 121 h 503"/>
                        <a:gd name="T42" fmla="*/ 313 w 494"/>
                        <a:gd name="T43" fmla="*/ 117 h 503"/>
                        <a:gd name="T44" fmla="*/ 306 w 494"/>
                        <a:gd name="T45" fmla="*/ 100 h 503"/>
                        <a:gd name="T46" fmla="*/ 156 w 494"/>
                        <a:gd name="T47" fmla="*/ 40 h 503"/>
                        <a:gd name="T48" fmla="*/ 138 w 494"/>
                        <a:gd name="T49" fmla="*/ 29 h 503"/>
                        <a:gd name="T50" fmla="*/ 127 w 494"/>
                        <a:gd name="T51" fmla="*/ 40 h 503"/>
                        <a:gd name="T52" fmla="*/ 123 w 494"/>
                        <a:gd name="T53" fmla="*/ 37 h 503"/>
                        <a:gd name="T54" fmla="*/ 129 w 494"/>
                        <a:gd name="T55" fmla="*/ 16 h 503"/>
                        <a:gd name="T56" fmla="*/ 134 w 494"/>
                        <a:gd name="T57" fmla="*/ 3 h 503"/>
                        <a:gd name="T58" fmla="*/ 128 w 494"/>
                        <a:gd name="T59" fmla="*/ 0 h 503"/>
                        <a:gd name="T60" fmla="*/ 68 w 494"/>
                        <a:gd name="T61" fmla="*/ 32 h 503"/>
                        <a:gd name="T62" fmla="*/ 60 w 494"/>
                        <a:gd name="T63" fmla="*/ 32 h 503"/>
                        <a:gd name="T64" fmla="*/ 48 w 494"/>
                        <a:gd name="T65" fmla="*/ 26 h 503"/>
                        <a:gd name="T66" fmla="*/ 37 w 494"/>
                        <a:gd name="T67" fmla="*/ 36 h 503"/>
                        <a:gd name="T68" fmla="*/ 39 w 494"/>
                        <a:gd name="T69" fmla="*/ 94 h 503"/>
                        <a:gd name="T70" fmla="*/ 0 w 494"/>
                        <a:gd name="T71" fmla="*/ 152 h 503"/>
                        <a:gd name="T72" fmla="*/ 9 w 494"/>
                        <a:gd name="T73" fmla="*/ 191 h 503"/>
                        <a:gd name="T74" fmla="*/ 9 w 494"/>
                        <a:gd name="T75" fmla="*/ 191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4"/>
                        <a:gd name="T115" fmla="*/ 0 h 503"/>
                        <a:gd name="T116" fmla="*/ 494 w 494"/>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4" h="503">
                          <a:moveTo>
                            <a:pt x="13" y="191"/>
                          </a:moveTo>
                          <a:lnTo>
                            <a:pt x="11" y="252"/>
                          </a:lnTo>
                          <a:lnTo>
                            <a:pt x="71" y="290"/>
                          </a:lnTo>
                          <a:lnTo>
                            <a:pt x="95" y="316"/>
                          </a:lnTo>
                          <a:lnTo>
                            <a:pt x="142" y="351"/>
                          </a:lnTo>
                          <a:lnTo>
                            <a:pt x="150" y="392"/>
                          </a:lnTo>
                          <a:lnTo>
                            <a:pt x="158" y="450"/>
                          </a:lnTo>
                          <a:lnTo>
                            <a:pt x="205" y="503"/>
                          </a:lnTo>
                          <a:lnTo>
                            <a:pt x="450" y="489"/>
                          </a:lnTo>
                          <a:lnTo>
                            <a:pt x="435" y="411"/>
                          </a:lnTo>
                          <a:lnTo>
                            <a:pt x="458" y="293"/>
                          </a:lnTo>
                          <a:lnTo>
                            <a:pt x="456" y="261"/>
                          </a:lnTo>
                          <a:lnTo>
                            <a:pt x="494" y="168"/>
                          </a:lnTo>
                          <a:lnTo>
                            <a:pt x="484" y="165"/>
                          </a:lnTo>
                          <a:lnTo>
                            <a:pt x="461" y="218"/>
                          </a:lnTo>
                          <a:lnTo>
                            <a:pt x="442" y="222"/>
                          </a:lnTo>
                          <a:lnTo>
                            <a:pt x="432" y="244"/>
                          </a:lnTo>
                          <a:lnTo>
                            <a:pt x="413" y="259"/>
                          </a:lnTo>
                          <a:lnTo>
                            <a:pt x="427" y="210"/>
                          </a:lnTo>
                          <a:lnTo>
                            <a:pt x="442" y="191"/>
                          </a:lnTo>
                          <a:lnTo>
                            <a:pt x="416" y="121"/>
                          </a:lnTo>
                          <a:lnTo>
                            <a:pt x="398" y="117"/>
                          </a:lnTo>
                          <a:lnTo>
                            <a:pt x="390" y="100"/>
                          </a:lnTo>
                          <a:lnTo>
                            <a:pt x="199" y="40"/>
                          </a:lnTo>
                          <a:lnTo>
                            <a:pt x="176" y="29"/>
                          </a:lnTo>
                          <a:lnTo>
                            <a:pt x="162" y="40"/>
                          </a:lnTo>
                          <a:lnTo>
                            <a:pt x="157" y="37"/>
                          </a:lnTo>
                          <a:lnTo>
                            <a:pt x="165" y="16"/>
                          </a:lnTo>
                          <a:lnTo>
                            <a:pt x="170" y="3"/>
                          </a:lnTo>
                          <a:lnTo>
                            <a:pt x="163" y="0"/>
                          </a:lnTo>
                          <a:lnTo>
                            <a:pt x="86" y="32"/>
                          </a:lnTo>
                          <a:lnTo>
                            <a:pt x="76" y="32"/>
                          </a:lnTo>
                          <a:lnTo>
                            <a:pt x="61" y="26"/>
                          </a:lnTo>
                          <a:lnTo>
                            <a:pt x="47" y="36"/>
                          </a:lnTo>
                          <a:lnTo>
                            <a:pt x="50" y="94"/>
                          </a:lnTo>
                          <a:lnTo>
                            <a:pt x="0" y="152"/>
                          </a:lnTo>
                          <a:lnTo>
                            <a:pt x="13" y="191"/>
                          </a:lnTo>
                          <a:close/>
                        </a:path>
                      </a:pathLst>
                    </a:custGeom>
                    <a:solidFill>
                      <a:srgbClr val="000000"/>
                    </a:solidFill>
                    <a:ln w="9525">
                      <a:solidFill>
                        <a:srgbClr val="000000"/>
                      </a:solidFill>
                      <a:round/>
                      <a:headEnd/>
                      <a:tailEnd/>
                    </a:ln>
                  </p:spPr>
                  <p:txBody>
                    <a:bodyPr/>
                    <a:lstStyle/>
                    <a:p>
                      <a:endParaRPr lang="en-US"/>
                    </a:p>
                  </p:txBody>
                </p:sp>
                <p:sp>
                  <p:nvSpPr>
                    <p:cNvPr id="544" name="Freeform 543"/>
                    <p:cNvSpPr>
                      <a:spLocks/>
                    </p:cNvSpPr>
                    <p:nvPr/>
                  </p:nvSpPr>
                  <p:spPr bwMode="auto">
                    <a:xfrm>
                      <a:off x="31304" y="1031"/>
                      <a:ext cx="342" cy="645"/>
                    </a:xfrm>
                    <a:custGeom>
                      <a:avLst/>
                      <a:gdLst>
                        <a:gd name="T0" fmla="*/ 6 w 364"/>
                        <a:gd name="T1" fmla="*/ 262 h 641"/>
                        <a:gd name="T2" fmla="*/ 35 w 364"/>
                        <a:gd name="T3" fmla="*/ 181 h 641"/>
                        <a:gd name="T4" fmla="*/ 24 w 364"/>
                        <a:gd name="T5" fmla="*/ 150 h 641"/>
                        <a:gd name="T6" fmla="*/ 73 w 364"/>
                        <a:gd name="T7" fmla="*/ 102 h 641"/>
                        <a:gd name="T8" fmla="*/ 84 w 364"/>
                        <a:gd name="T9" fmla="*/ 66 h 641"/>
                        <a:gd name="T10" fmla="*/ 48 w 364"/>
                        <a:gd name="T11" fmla="*/ 14 h 641"/>
                        <a:gd name="T12" fmla="*/ 240 w 364"/>
                        <a:gd name="T13" fmla="*/ 0 h 641"/>
                        <a:gd name="T14" fmla="*/ 241 w 364"/>
                        <a:gd name="T15" fmla="*/ 37 h 641"/>
                        <a:gd name="T16" fmla="*/ 263 w 364"/>
                        <a:gd name="T17" fmla="*/ 84 h 641"/>
                        <a:gd name="T18" fmla="*/ 279 w 364"/>
                        <a:gd name="T19" fmla="*/ 328 h 641"/>
                        <a:gd name="T20" fmla="*/ 275 w 364"/>
                        <a:gd name="T21" fmla="*/ 380 h 641"/>
                        <a:gd name="T22" fmla="*/ 284 w 364"/>
                        <a:gd name="T23" fmla="*/ 409 h 641"/>
                        <a:gd name="T24" fmla="*/ 273 w 364"/>
                        <a:gd name="T25" fmla="*/ 464 h 641"/>
                        <a:gd name="T26" fmla="*/ 258 w 364"/>
                        <a:gd name="T27" fmla="*/ 489 h 641"/>
                        <a:gd name="T28" fmla="*/ 252 w 364"/>
                        <a:gd name="T29" fmla="*/ 527 h 641"/>
                        <a:gd name="T30" fmla="*/ 259 w 364"/>
                        <a:gd name="T31" fmla="*/ 542 h 641"/>
                        <a:gd name="T32" fmla="*/ 253 w 364"/>
                        <a:gd name="T33" fmla="*/ 563 h 641"/>
                        <a:gd name="T34" fmla="*/ 256 w 364"/>
                        <a:gd name="T35" fmla="*/ 573 h 641"/>
                        <a:gd name="T36" fmla="*/ 233 w 364"/>
                        <a:gd name="T37" fmla="*/ 584 h 641"/>
                        <a:gd name="T38" fmla="*/ 227 w 364"/>
                        <a:gd name="T39" fmla="*/ 625 h 641"/>
                        <a:gd name="T40" fmla="*/ 196 w 364"/>
                        <a:gd name="T41" fmla="*/ 612 h 641"/>
                        <a:gd name="T42" fmla="*/ 179 w 364"/>
                        <a:gd name="T43" fmla="*/ 641 h 641"/>
                        <a:gd name="T44" fmla="*/ 169 w 364"/>
                        <a:gd name="T45" fmla="*/ 638 h 641"/>
                        <a:gd name="T46" fmla="*/ 158 w 364"/>
                        <a:gd name="T47" fmla="*/ 612 h 641"/>
                        <a:gd name="T48" fmla="*/ 140 w 364"/>
                        <a:gd name="T49" fmla="*/ 549 h 641"/>
                        <a:gd name="T50" fmla="*/ 97 w 364"/>
                        <a:gd name="T51" fmla="*/ 516 h 641"/>
                        <a:gd name="T52" fmla="*/ 88 w 364"/>
                        <a:gd name="T53" fmla="*/ 484 h 641"/>
                        <a:gd name="T54" fmla="*/ 102 w 364"/>
                        <a:gd name="T55" fmla="*/ 434 h 641"/>
                        <a:gd name="T56" fmla="*/ 90 w 364"/>
                        <a:gd name="T57" fmla="*/ 424 h 641"/>
                        <a:gd name="T58" fmla="*/ 63 w 364"/>
                        <a:gd name="T59" fmla="*/ 424 h 641"/>
                        <a:gd name="T60" fmla="*/ 57 w 364"/>
                        <a:gd name="T61" fmla="*/ 393 h 641"/>
                        <a:gd name="T62" fmla="*/ 9 w 364"/>
                        <a:gd name="T63" fmla="*/ 332 h 641"/>
                        <a:gd name="T64" fmla="*/ 0 w 364"/>
                        <a:gd name="T65" fmla="*/ 281 h 641"/>
                        <a:gd name="T66" fmla="*/ 6 w 364"/>
                        <a:gd name="T67" fmla="*/ 262 h 641"/>
                        <a:gd name="T68" fmla="*/ 6 w 364"/>
                        <a:gd name="T69" fmla="*/ 262 h 64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4"/>
                        <a:gd name="T106" fmla="*/ 0 h 641"/>
                        <a:gd name="T107" fmla="*/ 364 w 364"/>
                        <a:gd name="T108" fmla="*/ 641 h 64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4" h="641">
                          <a:moveTo>
                            <a:pt x="6" y="262"/>
                          </a:moveTo>
                          <a:lnTo>
                            <a:pt x="44" y="181"/>
                          </a:lnTo>
                          <a:lnTo>
                            <a:pt x="32" y="150"/>
                          </a:lnTo>
                          <a:lnTo>
                            <a:pt x="94" y="102"/>
                          </a:lnTo>
                          <a:lnTo>
                            <a:pt x="107" y="66"/>
                          </a:lnTo>
                          <a:lnTo>
                            <a:pt x="61" y="14"/>
                          </a:lnTo>
                          <a:lnTo>
                            <a:pt x="306" y="0"/>
                          </a:lnTo>
                          <a:lnTo>
                            <a:pt x="311" y="37"/>
                          </a:lnTo>
                          <a:lnTo>
                            <a:pt x="337" y="84"/>
                          </a:lnTo>
                          <a:lnTo>
                            <a:pt x="358" y="328"/>
                          </a:lnTo>
                          <a:lnTo>
                            <a:pt x="353" y="380"/>
                          </a:lnTo>
                          <a:lnTo>
                            <a:pt x="364" y="409"/>
                          </a:lnTo>
                          <a:lnTo>
                            <a:pt x="351" y="464"/>
                          </a:lnTo>
                          <a:lnTo>
                            <a:pt x="332" y="489"/>
                          </a:lnTo>
                          <a:lnTo>
                            <a:pt x="322" y="527"/>
                          </a:lnTo>
                          <a:lnTo>
                            <a:pt x="333" y="542"/>
                          </a:lnTo>
                          <a:lnTo>
                            <a:pt x="324" y="563"/>
                          </a:lnTo>
                          <a:lnTo>
                            <a:pt x="329" y="573"/>
                          </a:lnTo>
                          <a:lnTo>
                            <a:pt x="299" y="584"/>
                          </a:lnTo>
                          <a:lnTo>
                            <a:pt x="293" y="625"/>
                          </a:lnTo>
                          <a:lnTo>
                            <a:pt x="251" y="612"/>
                          </a:lnTo>
                          <a:lnTo>
                            <a:pt x="230" y="641"/>
                          </a:lnTo>
                          <a:lnTo>
                            <a:pt x="217" y="638"/>
                          </a:lnTo>
                          <a:lnTo>
                            <a:pt x="202" y="612"/>
                          </a:lnTo>
                          <a:lnTo>
                            <a:pt x="180" y="549"/>
                          </a:lnTo>
                          <a:lnTo>
                            <a:pt x="125" y="516"/>
                          </a:lnTo>
                          <a:lnTo>
                            <a:pt x="113" y="484"/>
                          </a:lnTo>
                          <a:lnTo>
                            <a:pt x="131" y="434"/>
                          </a:lnTo>
                          <a:lnTo>
                            <a:pt x="116" y="424"/>
                          </a:lnTo>
                          <a:lnTo>
                            <a:pt x="81" y="424"/>
                          </a:lnTo>
                          <a:lnTo>
                            <a:pt x="73" y="393"/>
                          </a:lnTo>
                          <a:lnTo>
                            <a:pt x="13" y="332"/>
                          </a:lnTo>
                          <a:lnTo>
                            <a:pt x="0" y="281"/>
                          </a:lnTo>
                          <a:lnTo>
                            <a:pt x="6" y="262"/>
                          </a:lnTo>
                          <a:close/>
                        </a:path>
                      </a:pathLst>
                    </a:custGeom>
                    <a:solidFill>
                      <a:srgbClr val="000000"/>
                    </a:solidFill>
                    <a:ln w="9525">
                      <a:solidFill>
                        <a:srgbClr val="000000"/>
                      </a:solidFill>
                      <a:round/>
                      <a:headEnd/>
                      <a:tailEnd/>
                    </a:ln>
                  </p:spPr>
                  <p:txBody>
                    <a:bodyPr/>
                    <a:lstStyle/>
                    <a:p>
                      <a:endParaRPr lang="en-US"/>
                    </a:p>
                  </p:txBody>
                </p:sp>
                <p:sp>
                  <p:nvSpPr>
                    <p:cNvPr id="545" name="Freeform 544"/>
                    <p:cNvSpPr>
                      <a:spLocks/>
                    </p:cNvSpPr>
                    <p:nvPr/>
                  </p:nvSpPr>
                  <p:spPr bwMode="auto">
                    <a:xfrm>
                      <a:off x="31607" y="1089"/>
                      <a:ext cx="270" cy="481"/>
                    </a:xfrm>
                    <a:custGeom>
                      <a:avLst/>
                      <a:gdLst>
                        <a:gd name="T0" fmla="*/ 8 w 288"/>
                        <a:gd name="T1" fmla="*/ 481 h 481"/>
                        <a:gd name="T2" fmla="*/ 14 w 288"/>
                        <a:gd name="T3" fmla="*/ 468 h 481"/>
                        <a:gd name="T4" fmla="*/ 56 w 288"/>
                        <a:gd name="T5" fmla="*/ 465 h 481"/>
                        <a:gd name="T6" fmla="*/ 91 w 288"/>
                        <a:gd name="T7" fmla="*/ 450 h 481"/>
                        <a:gd name="T8" fmla="*/ 125 w 288"/>
                        <a:gd name="T9" fmla="*/ 423 h 481"/>
                        <a:gd name="T10" fmla="*/ 154 w 288"/>
                        <a:gd name="T11" fmla="*/ 421 h 481"/>
                        <a:gd name="T12" fmla="*/ 188 w 288"/>
                        <a:gd name="T13" fmla="*/ 351 h 481"/>
                        <a:gd name="T14" fmla="*/ 198 w 288"/>
                        <a:gd name="T15" fmla="*/ 356 h 481"/>
                        <a:gd name="T16" fmla="*/ 222 w 288"/>
                        <a:gd name="T17" fmla="*/ 332 h 481"/>
                        <a:gd name="T18" fmla="*/ 217 w 288"/>
                        <a:gd name="T19" fmla="*/ 314 h 481"/>
                        <a:gd name="T20" fmla="*/ 217 w 288"/>
                        <a:gd name="T21" fmla="*/ 303 h 481"/>
                        <a:gd name="T22" fmla="*/ 193 w 288"/>
                        <a:gd name="T23" fmla="*/ 7 h 481"/>
                        <a:gd name="T24" fmla="*/ 190 w 288"/>
                        <a:gd name="T25" fmla="*/ 0 h 481"/>
                        <a:gd name="T26" fmla="*/ 59 w 288"/>
                        <a:gd name="T27" fmla="*/ 19 h 481"/>
                        <a:gd name="T28" fmla="*/ 34 w 288"/>
                        <a:gd name="T29" fmla="*/ 36 h 481"/>
                        <a:gd name="T30" fmla="*/ 11 w 288"/>
                        <a:gd name="T31" fmla="*/ 26 h 481"/>
                        <a:gd name="T32" fmla="*/ 28 w 288"/>
                        <a:gd name="T33" fmla="*/ 270 h 481"/>
                        <a:gd name="T34" fmla="*/ 23 w 288"/>
                        <a:gd name="T35" fmla="*/ 322 h 481"/>
                        <a:gd name="T36" fmla="*/ 33 w 288"/>
                        <a:gd name="T37" fmla="*/ 351 h 481"/>
                        <a:gd name="T38" fmla="*/ 22 w 288"/>
                        <a:gd name="T39" fmla="*/ 406 h 481"/>
                        <a:gd name="T40" fmla="*/ 8 w 288"/>
                        <a:gd name="T41" fmla="*/ 431 h 481"/>
                        <a:gd name="T42" fmla="*/ 0 w 288"/>
                        <a:gd name="T43" fmla="*/ 469 h 481"/>
                        <a:gd name="T44" fmla="*/ 8 w 288"/>
                        <a:gd name="T45" fmla="*/ 481 h 481"/>
                        <a:gd name="T46" fmla="*/ 8 w 288"/>
                        <a:gd name="T47" fmla="*/ 481 h 4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1"/>
                        <a:gd name="T74" fmla="*/ 288 w 288"/>
                        <a:gd name="T75" fmla="*/ 481 h 48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1">
                          <a:moveTo>
                            <a:pt x="10" y="481"/>
                          </a:moveTo>
                          <a:lnTo>
                            <a:pt x="18" y="468"/>
                          </a:lnTo>
                          <a:lnTo>
                            <a:pt x="73" y="465"/>
                          </a:lnTo>
                          <a:lnTo>
                            <a:pt x="118" y="450"/>
                          </a:lnTo>
                          <a:lnTo>
                            <a:pt x="162" y="423"/>
                          </a:lnTo>
                          <a:lnTo>
                            <a:pt x="199" y="421"/>
                          </a:lnTo>
                          <a:lnTo>
                            <a:pt x="243" y="351"/>
                          </a:lnTo>
                          <a:lnTo>
                            <a:pt x="256" y="356"/>
                          </a:lnTo>
                          <a:lnTo>
                            <a:pt x="288" y="332"/>
                          </a:lnTo>
                          <a:lnTo>
                            <a:pt x="280" y="314"/>
                          </a:lnTo>
                          <a:lnTo>
                            <a:pt x="283" y="303"/>
                          </a:lnTo>
                          <a:lnTo>
                            <a:pt x="251" y="7"/>
                          </a:lnTo>
                          <a:lnTo>
                            <a:pt x="248" y="0"/>
                          </a:lnTo>
                          <a:lnTo>
                            <a:pt x="76" y="19"/>
                          </a:lnTo>
                          <a:lnTo>
                            <a:pt x="44" y="36"/>
                          </a:lnTo>
                          <a:lnTo>
                            <a:pt x="15" y="26"/>
                          </a:lnTo>
                          <a:lnTo>
                            <a:pt x="36" y="270"/>
                          </a:lnTo>
                          <a:lnTo>
                            <a:pt x="31" y="322"/>
                          </a:lnTo>
                          <a:lnTo>
                            <a:pt x="42" y="351"/>
                          </a:lnTo>
                          <a:lnTo>
                            <a:pt x="29" y="406"/>
                          </a:lnTo>
                          <a:lnTo>
                            <a:pt x="10" y="431"/>
                          </a:lnTo>
                          <a:lnTo>
                            <a:pt x="0" y="469"/>
                          </a:lnTo>
                          <a:lnTo>
                            <a:pt x="10" y="481"/>
                          </a:lnTo>
                          <a:close/>
                        </a:path>
                      </a:pathLst>
                    </a:custGeom>
                    <a:solidFill>
                      <a:srgbClr val="000000"/>
                    </a:solidFill>
                    <a:ln w="9525">
                      <a:solidFill>
                        <a:srgbClr val="000000"/>
                      </a:solidFill>
                      <a:round/>
                      <a:headEnd/>
                      <a:tailEnd/>
                    </a:ln>
                  </p:spPr>
                  <p:txBody>
                    <a:bodyPr/>
                    <a:lstStyle/>
                    <a:p>
                      <a:endParaRPr lang="en-US"/>
                    </a:p>
                  </p:txBody>
                </p:sp>
                <p:sp>
                  <p:nvSpPr>
                    <p:cNvPr id="546" name="Freeform 545"/>
                    <p:cNvSpPr>
                      <a:spLocks/>
                    </p:cNvSpPr>
                    <p:nvPr/>
                  </p:nvSpPr>
                  <p:spPr bwMode="auto">
                    <a:xfrm>
                      <a:off x="31505" y="1392"/>
                      <a:ext cx="635" cy="336"/>
                    </a:xfrm>
                    <a:custGeom>
                      <a:avLst/>
                      <a:gdLst>
                        <a:gd name="T0" fmla="*/ 4 w 675"/>
                        <a:gd name="T1" fmla="*/ 319 h 336"/>
                        <a:gd name="T2" fmla="*/ 17 w 675"/>
                        <a:gd name="T3" fmla="*/ 317 h 336"/>
                        <a:gd name="T4" fmla="*/ 21 w 675"/>
                        <a:gd name="T5" fmla="*/ 281 h 336"/>
                        <a:gd name="T6" fmla="*/ 12 w 675"/>
                        <a:gd name="T7" fmla="*/ 280 h 336"/>
                        <a:gd name="T8" fmla="*/ 29 w 675"/>
                        <a:gd name="T9" fmla="*/ 251 h 336"/>
                        <a:gd name="T10" fmla="*/ 62 w 675"/>
                        <a:gd name="T11" fmla="*/ 264 h 336"/>
                        <a:gd name="T12" fmla="*/ 67 w 675"/>
                        <a:gd name="T13" fmla="*/ 223 h 336"/>
                        <a:gd name="T14" fmla="*/ 90 w 675"/>
                        <a:gd name="T15" fmla="*/ 212 h 336"/>
                        <a:gd name="T16" fmla="*/ 86 w 675"/>
                        <a:gd name="T17" fmla="*/ 202 h 336"/>
                        <a:gd name="T18" fmla="*/ 99 w 675"/>
                        <a:gd name="T19" fmla="*/ 165 h 336"/>
                        <a:gd name="T20" fmla="*/ 142 w 675"/>
                        <a:gd name="T21" fmla="*/ 162 h 336"/>
                        <a:gd name="T22" fmla="*/ 177 w 675"/>
                        <a:gd name="T23" fmla="*/ 147 h 336"/>
                        <a:gd name="T24" fmla="*/ 200 w 675"/>
                        <a:gd name="T25" fmla="*/ 128 h 336"/>
                        <a:gd name="T26" fmla="*/ 212 w 675"/>
                        <a:gd name="T27" fmla="*/ 120 h 336"/>
                        <a:gd name="T28" fmla="*/ 241 w 675"/>
                        <a:gd name="T29" fmla="*/ 118 h 336"/>
                        <a:gd name="T30" fmla="*/ 275 w 675"/>
                        <a:gd name="T31" fmla="*/ 48 h 336"/>
                        <a:gd name="T32" fmla="*/ 285 w 675"/>
                        <a:gd name="T33" fmla="*/ 53 h 336"/>
                        <a:gd name="T34" fmla="*/ 310 w 675"/>
                        <a:gd name="T35" fmla="*/ 29 h 336"/>
                        <a:gd name="T36" fmla="*/ 304 w 675"/>
                        <a:gd name="T37" fmla="*/ 11 h 336"/>
                        <a:gd name="T38" fmla="*/ 306 w 675"/>
                        <a:gd name="T39" fmla="*/ 0 h 336"/>
                        <a:gd name="T40" fmla="*/ 330 w 675"/>
                        <a:gd name="T41" fmla="*/ 0 h 336"/>
                        <a:gd name="T42" fmla="*/ 344 w 675"/>
                        <a:gd name="T43" fmla="*/ 6 h 336"/>
                        <a:gd name="T44" fmla="*/ 389 w 675"/>
                        <a:gd name="T45" fmla="*/ 40 h 336"/>
                        <a:gd name="T46" fmla="*/ 423 w 675"/>
                        <a:gd name="T47" fmla="*/ 39 h 336"/>
                        <a:gd name="T48" fmla="*/ 439 w 675"/>
                        <a:gd name="T49" fmla="*/ 26 h 336"/>
                        <a:gd name="T50" fmla="*/ 473 w 675"/>
                        <a:gd name="T51" fmla="*/ 55 h 336"/>
                        <a:gd name="T52" fmla="*/ 485 w 675"/>
                        <a:gd name="T53" fmla="*/ 110 h 336"/>
                        <a:gd name="T54" fmla="*/ 529 w 675"/>
                        <a:gd name="T55" fmla="*/ 149 h 336"/>
                        <a:gd name="T56" fmla="*/ 509 w 675"/>
                        <a:gd name="T57" fmla="*/ 178 h 336"/>
                        <a:gd name="T58" fmla="*/ 470 w 675"/>
                        <a:gd name="T59" fmla="*/ 223 h 336"/>
                        <a:gd name="T60" fmla="*/ 470 w 675"/>
                        <a:gd name="T61" fmla="*/ 233 h 336"/>
                        <a:gd name="T62" fmla="*/ 420 w 675"/>
                        <a:gd name="T63" fmla="*/ 275 h 336"/>
                        <a:gd name="T64" fmla="*/ 127 w 675"/>
                        <a:gd name="T65" fmla="*/ 309 h 336"/>
                        <a:gd name="T66" fmla="*/ 97 w 675"/>
                        <a:gd name="T67" fmla="*/ 307 h 336"/>
                        <a:gd name="T68" fmla="*/ 97 w 675"/>
                        <a:gd name="T69" fmla="*/ 327 h 336"/>
                        <a:gd name="T70" fmla="*/ 0 w 675"/>
                        <a:gd name="T71" fmla="*/ 336 h 336"/>
                        <a:gd name="T72" fmla="*/ 4 w 675"/>
                        <a:gd name="T73" fmla="*/ 319 h 336"/>
                        <a:gd name="T74" fmla="*/ 4 w 675"/>
                        <a:gd name="T75" fmla="*/ 319 h 3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5"/>
                        <a:gd name="T115" fmla="*/ 0 h 336"/>
                        <a:gd name="T116" fmla="*/ 675 w 675"/>
                        <a:gd name="T117" fmla="*/ 336 h 3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5" h="336">
                          <a:moveTo>
                            <a:pt x="4" y="319"/>
                          </a:moveTo>
                          <a:lnTo>
                            <a:pt x="21" y="317"/>
                          </a:lnTo>
                          <a:lnTo>
                            <a:pt x="26" y="281"/>
                          </a:lnTo>
                          <a:lnTo>
                            <a:pt x="16" y="280"/>
                          </a:lnTo>
                          <a:lnTo>
                            <a:pt x="37" y="251"/>
                          </a:lnTo>
                          <a:lnTo>
                            <a:pt x="79" y="264"/>
                          </a:lnTo>
                          <a:lnTo>
                            <a:pt x="85" y="223"/>
                          </a:lnTo>
                          <a:lnTo>
                            <a:pt x="115" y="212"/>
                          </a:lnTo>
                          <a:lnTo>
                            <a:pt x="110" y="202"/>
                          </a:lnTo>
                          <a:lnTo>
                            <a:pt x="126" y="165"/>
                          </a:lnTo>
                          <a:lnTo>
                            <a:pt x="181" y="162"/>
                          </a:lnTo>
                          <a:lnTo>
                            <a:pt x="226" y="147"/>
                          </a:lnTo>
                          <a:lnTo>
                            <a:pt x="255" y="128"/>
                          </a:lnTo>
                          <a:lnTo>
                            <a:pt x="270" y="120"/>
                          </a:lnTo>
                          <a:lnTo>
                            <a:pt x="307" y="118"/>
                          </a:lnTo>
                          <a:lnTo>
                            <a:pt x="351" y="48"/>
                          </a:lnTo>
                          <a:lnTo>
                            <a:pt x="364" y="53"/>
                          </a:lnTo>
                          <a:lnTo>
                            <a:pt x="396" y="29"/>
                          </a:lnTo>
                          <a:lnTo>
                            <a:pt x="388" y="11"/>
                          </a:lnTo>
                          <a:lnTo>
                            <a:pt x="391" y="0"/>
                          </a:lnTo>
                          <a:lnTo>
                            <a:pt x="421" y="0"/>
                          </a:lnTo>
                          <a:lnTo>
                            <a:pt x="440" y="6"/>
                          </a:lnTo>
                          <a:lnTo>
                            <a:pt x="498" y="40"/>
                          </a:lnTo>
                          <a:lnTo>
                            <a:pt x="540" y="39"/>
                          </a:lnTo>
                          <a:lnTo>
                            <a:pt x="560" y="26"/>
                          </a:lnTo>
                          <a:lnTo>
                            <a:pt x="605" y="55"/>
                          </a:lnTo>
                          <a:lnTo>
                            <a:pt x="621" y="110"/>
                          </a:lnTo>
                          <a:lnTo>
                            <a:pt x="675" y="149"/>
                          </a:lnTo>
                          <a:lnTo>
                            <a:pt x="649" y="178"/>
                          </a:lnTo>
                          <a:lnTo>
                            <a:pt x="602" y="223"/>
                          </a:lnTo>
                          <a:lnTo>
                            <a:pt x="602" y="233"/>
                          </a:lnTo>
                          <a:lnTo>
                            <a:pt x="536" y="275"/>
                          </a:lnTo>
                          <a:lnTo>
                            <a:pt x="163" y="309"/>
                          </a:lnTo>
                          <a:lnTo>
                            <a:pt x="123" y="307"/>
                          </a:lnTo>
                          <a:lnTo>
                            <a:pt x="124" y="327"/>
                          </a:lnTo>
                          <a:lnTo>
                            <a:pt x="0" y="336"/>
                          </a:lnTo>
                          <a:lnTo>
                            <a:pt x="4" y="319"/>
                          </a:lnTo>
                          <a:close/>
                        </a:path>
                      </a:pathLst>
                    </a:custGeom>
                    <a:solidFill>
                      <a:srgbClr val="000000"/>
                    </a:solidFill>
                    <a:ln w="9525">
                      <a:solidFill>
                        <a:srgbClr val="000000"/>
                      </a:solidFill>
                      <a:round/>
                      <a:headEnd/>
                      <a:tailEnd/>
                    </a:ln>
                  </p:spPr>
                  <p:txBody>
                    <a:bodyPr/>
                    <a:lstStyle/>
                    <a:p>
                      <a:endParaRPr lang="en-US"/>
                    </a:p>
                  </p:txBody>
                </p:sp>
                <p:sp>
                  <p:nvSpPr>
                    <p:cNvPr id="547" name="Freeform 546"/>
                    <p:cNvSpPr>
                      <a:spLocks/>
                    </p:cNvSpPr>
                    <p:nvPr/>
                  </p:nvSpPr>
                  <p:spPr bwMode="auto">
                    <a:xfrm>
                      <a:off x="31436" y="1643"/>
                      <a:ext cx="749" cy="261"/>
                    </a:xfrm>
                    <a:custGeom>
                      <a:avLst/>
                      <a:gdLst>
                        <a:gd name="T0" fmla="*/ 10 w 793"/>
                        <a:gd name="T1" fmla="*/ 215 h 262"/>
                        <a:gd name="T2" fmla="*/ 8 w 793"/>
                        <a:gd name="T3" fmla="*/ 212 h 262"/>
                        <a:gd name="T4" fmla="*/ 24 w 793"/>
                        <a:gd name="T5" fmla="*/ 194 h 262"/>
                        <a:gd name="T6" fmla="*/ 41 w 793"/>
                        <a:gd name="T7" fmla="*/ 153 h 262"/>
                        <a:gd name="T8" fmla="*/ 37 w 793"/>
                        <a:gd name="T9" fmla="*/ 144 h 262"/>
                        <a:gd name="T10" fmla="*/ 46 w 793"/>
                        <a:gd name="T11" fmla="*/ 124 h 262"/>
                        <a:gd name="T12" fmla="*/ 46 w 793"/>
                        <a:gd name="T13" fmla="*/ 102 h 262"/>
                        <a:gd name="T14" fmla="*/ 57 w 793"/>
                        <a:gd name="T15" fmla="*/ 85 h 262"/>
                        <a:gd name="T16" fmla="*/ 154 w 793"/>
                        <a:gd name="T17" fmla="*/ 76 h 262"/>
                        <a:gd name="T18" fmla="*/ 153 w 793"/>
                        <a:gd name="T19" fmla="*/ 56 h 262"/>
                        <a:gd name="T20" fmla="*/ 185 w 793"/>
                        <a:gd name="T21" fmla="*/ 58 h 262"/>
                        <a:gd name="T22" fmla="*/ 477 w 793"/>
                        <a:gd name="T23" fmla="*/ 24 h 262"/>
                        <a:gd name="T24" fmla="*/ 621 w 793"/>
                        <a:gd name="T25" fmla="*/ 0 h 262"/>
                        <a:gd name="T26" fmla="*/ 596 w 793"/>
                        <a:gd name="T27" fmla="*/ 63 h 262"/>
                        <a:gd name="T28" fmla="*/ 555 w 793"/>
                        <a:gd name="T29" fmla="*/ 74 h 262"/>
                        <a:gd name="T30" fmla="*/ 537 w 793"/>
                        <a:gd name="T31" fmla="*/ 105 h 262"/>
                        <a:gd name="T32" fmla="*/ 468 w 793"/>
                        <a:gd name="T33" fmla="*/ 158 h 262"/>
                        <a:gd name="T34" fmla="*/ 463 w 793"/>
                        <a:gd name="T35" fmla="*/ 178 h 262"/>
                        <a:gd name="T36" fmla="*/ 444 w 793"/>
                        <a:gd name="T37" fmla="*/ 189 h 262"/>
                        <a:gd name="T38" fmla="*/ 444 w 793"/>
                        <a:gd name="T39" fmla="*/ 215 h 262"/>
                        <a:gd name="T40" fmla="*/ 349 w 793"/>
                        <a:gd name="T41" fmla="*/ 228 h 262"/>
                        <a:gd name="T42" fmla="*/ 156 w 793"/>
                        <a:gd name="T43" fmla="*/ 251 h 262"/>
                        <a:gd name="T44" fmla="*/ 0 w 793"/>
                        <a:gd name="T45" fmla="*/ 262 h 262"/>
                        <a:gd name="T46" fmla="*/ 10 w 793"/>
                        <a:gd name="T47" fmla="*/ 215 h 262"/>
                        <a:gd name="T48" fmla="*/ 10 w 793"/>
                        <a:gd name="T49" fmla="*/ 215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3"/>
                        <a:gd name="T76" fmla="*/ 0 h 262"/>
                        <a:gd name="T77" fmla="*/ 793 w 793"/>
                        <a:gd name="T78" fmla="*/ 262 h 2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3" h="262">
                          <a:moveTo>
                            <a:pt x="14" y="215"/>
                          </a:moveTo>
                          <a:lnTo>
                            <a:pt x="9" y="212"/>
                          </a:lnTo>
                          <a:lnTo>
                            <a:pt x="32" y="194"/>
                          </a:lnTo>
                          <a:lnTo>
                            <a:pt x="53" y="153"/>
                          </a:lnTo>
                          <a:lnTo>
                            <a:pt x="47" y="144"/>
                          </a:lnTo>
                          <a:lnTo>
                            <a:pt x="58" y="124"/>
                          </a:lnTo>
                          <a:lnTo>
                            <a:pt x="58" y="102"/>
                          </a:lnTo>
                          <a:lnTo>
                            <a:pt x="73" y="85"/>
                          </a:lnTo>
                          <a:lnTo>
                            <a:pt x="197" y="76"/>
                          </a:lnTo>
                          <a:lnTo>
                            <a:pt x="196" y="56"/>
                          </a:lnTo>
                          <a:lnTo>
                            <a:pt x="236" y="58"/>
                          </a:lnTo>
                          <a:lnTo>
                            <a:pt x="609" y="24"/>
                          </a:lnTo>
                          <a:lnTo>
                            <a:pt x="793" y="0"/>
                          </a:lnTo>
                          <a:lnTo>
                            <a:pt x="761" y="63"/>
                          </a:lnTo>
                          <a:lnTo>
                            <a:pt x="709" y="74"/>
                          </a:lnTo>
                          <a:lnTo>
                            <a:pt x="686" y="105"/>
                          </a:lnTo>
                          <a:lnTo>
                            <a:pt x="596" y="158"/>
                          </a:lnTo>
                          <a:lnTo>
                            <a:pt x="591" y="178"/>
                          </a:lnTo>
                          <a:lnTo>
                            <a:pt x="568" y="189"/>
                          </a:lnTo>
                          <a:lnTo>
                            <a:pt x="568" y="215"/>
                          </a:lnTo>
                          <a:lnTo>
                            <a:pt x="445" y="228"/>
                          </a:lnTo>
                          <a:lnTo>
                            <a:pt x="199" y="251"/>
                          </a:lnTo>
                          <a:lnTo>
                            <a:pt x="0" y="262"/>
                          </a:lnTo>
                          <a:lnTo>
                            <a:pt x="14" y="215"/>
                          </a:lnTo>
                          <a:close/>
                        </a:path>
                      </a:pathLst>
                    </a:custGeom>
                    <a:solidFill>
                      <a:srgbClr val="000000"/>
                    </a:solidFill>
                    <a:ln w="9525">
                      <a:solidFill>
                        <a:srgbClr val="000000"/>
                      </a:solidFill>
                      <a:round/>
                      <a:headEnd/>
                      <a:tailEnd/>
                    </a:ln>
                  </p:spPr>
                  <p:txBody>
                    <a:bodyPr/>
                    <a:lstStyle/>
                    <a:p>
                      <a:endParaRPr lang="en-US"/>
                    </a:p>
                  </p:txBody>
                </p:sp>
                <p:sp>
                  <p:nvSpPr>
                    <p:cNvPr id="548" name="Freeform 547"/>
                    <p:cNvSpPr>
                      <a:spLocks/>
                    </p:cNvSpPr>
                    <p:nvPr/>
                  </p:nvSpPr>
                  <p:spPr bwMode="auto">
                    <a:xfrm>
                      <a:off x="31334" y="1894"/>
                      <a:ext cx="311" cy="557"/>
                    </a:xfrm>
                    <a:custGeom>
                      <a:avLst/>
                      <a:gdLst>
                        <a:gd name="T0" fmla="*/ 19 w 331"/>
                        <a:gd name="T1" fmla="*/ 392 h 556"/>
                        <a:gd name="T2" fmla="*/ 43 w 331"/>
                        <a:gd name="T3" fmla="*/ 348 h 556"/>
                        <a:gd name="T4" fmla="*/ 35 w 331"/>
                        <a:gd name="T5" fmla="*/ 337 h 556"/>
                        <a:gd name="T6" fmla="*/ 25 w 331"/>
                        <a:gd name="T7" fmla="*/ 244 h 556"/>
                        <a:gd name="T8" fmla="*/ 21 w 331"/>
                        <a:gd name="T9" fmla="*/ 182 h 556"/>
                        <a:gd name="T10" fmla="*/ 39 w 331"/>
                        <a:gd name="T11" fmla="*/ 114 h 556"/>
                        <a:gd name="T12" fmla="*/ 67 w 331"/>
                        <a:gd name="T13" fmla="*/ 66 h 556"/>
                        <a:gd name="T14" fmla="*/ 65 w 331"/>
                        <a:gd name="T15" fmla="*/ 53 h 556"/>
                        <a:gd name="T16" fmla="*/ 85 w 331"/>
                        <a:gd name="T17" fmla="*/ 11 h 556"/>
                        <a:gd name="T18" fmla="*/ 241 w 331"/>
                        <a:gd name="T19" fmla="*/ 0 h 556"/>
                        <a:gd name="T20" fmla="*/ 248 w 331"/>
                        <a:gd name="T21" fmla="*/ 9 h 556"/>
                        <a:gd name="T22" fmla="*/ 241 w 331"/>
                        <a:gd name="T23" fmla="*/ 360 h 556"/>
                        <a:gd name="T24" fmla="*/ 257 w 331"/>
                        <a:gd name="T25" fmla="*/ 526 h 556"/>
                        <a:gd name="T26" fmla="*/ 252 w 331"/>
                        <a:gd name="T27" fmla="*/ 534 h 556"/>
                        <a:gd name="T28" fmla="*/ 217 w 331"/>
                        <a:gd name="T29" fmla="*/ 525 h 556"/>
                        <a:gd name="T30" fmla="*/ 168 w 331"/>
                        <a:gd name="T31" fmla="*/ 560 h 556"/>
                        <a:gd name="T32" fmla="*/ 143 w 331"/>
                        <a:gd name="T33" fmla="*/ 507 h 556"/>
                        <a:gd name="T34" fmla="*/ 147 w 331"/>
                        <a:gd name="T35" fmla="*/ 468 h 556"/>
                        <a:gd name="T36" fmla="*/ 0 w 331"/>
                        <a:gd name="T37" fmla="*/ 476 h 556"/>
                        <a:gd name="T38" fmla="*/ 19 w 331"/>
                        <a:gd name="T39" fmla="*/ 392 h 556"/>
                        <a:gd name="T40" fmla="*/ 19 w 331"/>
                        <a:gd name="T41" fmla="*/ 392 h 5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1"/>
                        <a:gd name="T64" fmla="*/ 0 h 556"/>
                        <a:gd name="T65" fmla="*/ 331 w 331"/>
                        <a:gd name="T66" fmla="*/ 556 h 5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1" h="556">
                          <a:moveTo>
                            <a:pt x="23" y="388"/>
                          </a:moveTo>
                          <a:lnTo>
                            <a:pt x="55" y="344"/>
                          </a:lnTo>
                          <a:lnTo>
                            <a:pt x="44" y="333"/>
                          </a:lnTo>
                          <a:lnTo>
                            <a:pt x="33" y="244"/>
                          </a:lnTo>
                          <a:lnTo>
                            <a:pt x="26" y="182"/>
                          </a:lnTo>
                          <a:lnTo>
                            <a:pt x="50" y="114"/>
                          </a:lnTo>
                          <a:lnTo>
                            <a:pt x="86" y="66"/>
                          </a:lnTo>
                          <a:lnTo>
                            <a:pt x="83" y="53"/>
                          </a:lnTo>
                          <a:lnTo>
                            <a:pt x="109" y="11"/>
                          </a:lnTo>
                          <a:lnTo>
                            <a:pt x="308" y="0"/>
                          </a:lnTo>
                          <a:lnTo>
                            <a:pt x="318" y="9"/>
                          </a:lnTo>
                          <a:lnTo>
                            <a:pt x="308" y="356"/>
                          </a:lnTo>
                          <a:lnTo>
                            <a:pt x="331" y="522"/>
                          </a:lnTo>
                          <a:lnTo>
                            <a:pt x="322" y="530"/>
                          </a:lnTo>
                          <a:lnTo>
                            <a:pt x="279" y="521"/>
                          </a:lnTo>
                          <a:lnTo>
                            <a:pt x="216" y="556"/>
                          </a:lnTo>
                          <a:lnTo>
                            <a:pt x="183" y="503"/>
                          </a:lnTo>
                          <a:lnTo>
                            <a:pt x="188" y="464"/>
                          </a:lnTo>
                          <a:lnTo>
                            <a:pt x="0" y="472"/>
                          </a:lnTo>
                          <a:lnTo>
                            <a:pt x="23" y="388"/>
                          </a:lnTo>
                          <a:close/>
                        </a:path>
                      </a:pathLst>
                    </a:custGeom>
                    <a:solidFill>
                      <a:srgbClr val="000000"/>
                    </a:solidFill>
                    <a:ln w="9525">
                      <a:solidFill>
                        <a:srgbClr val="000000"/>
                      </a:solidFill>
                      <a:round/>
                      <a:headEnd/>
                      <a:tailEnd/>
                    </a:ln>
                  </p:spPr>
                  <p:txBody>
                    <a:bodyPr/>
                    <a:lstStyle/>
                    <a:p>
                      <a:endParaRPr lang="en-US"/>
                    </a:p>
                  </p:txBody>
                </p:sp>
                <p:sp>
                  <p:nvSpPr>
                    <p:cNvPr id="549" name="Freeform 548"/>
                    <p:cNvSpPr>
                      <a:spLocks/>
                    </p:cNvSpPr>
                    <p:nvPr/>
                  </p:nvSpPr>
                  <p:spPr bwMode="auto">
                    <a:xfrm>
                      <a:off x="31624" y="1871"/>
                      <a:ext cx="332" cy="564"/>
                    </a:xfrm>
                    <a:custGeom>
                      <a:avLst/>
                      <a:gdLst>
                        <a:gd name="T0" fmla="*/ 8 w 354"/>
                        <a:gd name="T1" fmla="*/ 32 h 563"/>
                        <a:gd name="T2" fmla="*/ 0 w 354"/>
                        <a:gd name="T3" fmla="*/ 383 h 563"/>
                        <a:gd name="T4" fmla="*/ 19 w 354"/>
                        <a:gd name="T5" fmla="*/ 549 h 563"/>
                        <a:gd name="T6" fmla="*/ 36 w 354"/>
                        <a:gd name="T7" fmla="*/ 556 h 563"/>
                        <a:gd name="T8" fmla="*/ 53 w 354"/>
                        <a:gd name="T9" fmla="*/ 543 h 563"/>
                        <a:gd name="T10" fmla="*/ 64 w 354"/>
                        <a:gd name="T11" fmla="*/ 556 h 563"/>
                        <a:gd name="T12" fmla="*/ 47 w 354"/>
                        <a:gd name="T13" fmla="*/ 567 h 563"/>
                        <a:gd name="T14" fmla="*/ 86 w 354"/>
                        <a:gd name="T15" fmla="*/ 554 h 563"/>
                        <a:gd name="T16" fmla="*/ 93 w 354"/>
                        <a:gd name="T17" fmla="*/ 538 h 563"/>
                        <a:gd name="T18" fmla="*/ 89 w 354"/>
                        <a:gd name="T19" fmla="*/ 530 h 563"/>
                        <a:gd name="T20" fmla="*/ 92 w 354"/>
                        <a:gd name="T21" fmla="*/ 515 h 563"/>
                        <a:gd name="T22" fmla="*/ 73 w 354"/>
                        <a:gd name="T23" fmla="*/ 494 h 563"/>
                        <a:gd name="T24" fmla="*/ 73 w 354"/>
                        <a:gd name="T25" fmla="*/ 475 h 563"/>
                        <a:gd name="T26" fmla="*/ 274 w 354"/>
                        <a:gd name="T27" fmla="*/ 452 h 563"/>
                        <a:gd name="T28" fmla="*/ 257 w 354"/>
                        <a:gd name="T29" fmla="*/ 365 h 563"/>
                        <a:gd name="T30" fmla="*/ 267 w 354"/>
                        <a:gd name="T31" fmla="*/ 311 h 563"/>
                        <a:gd name="T32" fmla="*/ 242 w 354"/>
                        <a:gd name="T33" fmla="*/ 238 h 563"/>
                        <a:gd name="T34" fmla="*/ 191 w 354"/>
                        <a:gd name="T35" fmla="*/ 0 h 563"/>
                        <a:gd name="T36" fmla="*/ 0 w 354"/>
                        <a:gd name="T37" fmla="*/ 23 h 563"/>
                        <a:gd name="T38" fmla="*/ 8 w 354"/>
                        <a:gd name="T39" fmla="*/ 32 h 563"/>
                        <a:gd name="T40" fmla="*/ 8 w 354"/>
                        <a:gd name="T41" fmla="*/ 32 h 56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3"/>
                        <a:gd name="T65" fmla="*/ 354 w 354"/>
                        <a:gd name="T66" fmla="*/ 563 h 56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3">
                          <a:moveTo>
                            <a:pt x="10" y="32"/>
                          </a:moveTo>
                          <a:lnTo>
                            <a:pt x="0" y="379"/>
                          </a:lnTo>
                          <a:lnTo>
                            <a:pt x="23" y="545"/>
                          </a:lnTo>
                          <a:lnTo>
                            <a:pt x="47" y="552"/>
                          </a:lnTo>
                          <a:lnTo>
                            <a:pt x="68" y="539"/>
                          </a:lnTo>
                          <a:lnTo>
                            <a:pt x="82" y="552"/>
                          </a:lnTo>
                          <a:lnTo>
                            <a:pt x="61" y="563"/>
                          </a:lnTo>
                          <a:lnTo>
                            <a:pt x="112" y="550"/>
                          </a:lnTo>
                          <a:lnTo>
                            <a:pt x="121" y="534"/>
                          </a:lnTo>
                          <a:lnTo>
                            <a:pt x="115" y="526"/>
                          </a:lnTo>
                          <a:lnTo>
                            <a:pt x="118" y="511"/>
                          </a:lnTo>
                          <a:lnTo>
                            <a:pt x="94" y="490"/>
                          </a:lnTo>
                          <a:lnTo>
                            <a:pt x="95" y="471"/>
                          </a:lnTo>
                          <a:lnTo>
                            <a:pt x="354" y="448"/>
                          </a:lnTo>
                          <a:lnTo>
                            <a:pt x="332" y="361"/>
                          </a:lnTo>
                          <a:lnTo>
                            <a:pt x="346" y="307"/>
                          </a:lnTo>
                          <a:lnTo>
                            <a:pt x="312" y="238"/>
                          </a:lnTo>
                          <a:lnTo>
                            <a:pt x="246" y="0"/>
                          </a:lnTo>
                          <a:lnTo>
                            <a:pt x="0" y="23"/>
                          </a:lnTo>
                          <a:lnTo>
                            <a:pt x="10" y="32"/>
                          </a:lnTo>
                          <a:close/>
                        </a:path>
                      </a:pathLst>
                    </a:custGeom>
                    <a:solidFill>
                      <a:srgbClr val="000000"/>
                    </a:solidFill>
                    <a:ln w="9525">
                      <a:solidFill>
                        <a:srgbClr val="000000"/>
                      </a:solidFill>
                      <a:round/>
                      <a:headEnd/>
                      <a:tailEnd/>
                    </a:ln>
                  </p:spPr>
                  <p:txBody>
                    <a:bodyPr/>
                    <a:lstStyle/>
                    <a:p>
                      <a:endParaRPr lang="en-US"/>
                    </a:p>
                  </p:txBody>
                </p:sp>
                <p:sp>
                  <p:nvSpPr>
                    <p:cNvPr id="550" name="Freeform 549"/>
                    <p:cNvSpPr>
                      <a:spLocks/>
                    </p:cNvSpPr>
                    <p:nvPr/>
                  </p:nvSpPr>
                  <p:spPr bwMode="auto">
                    <a:xfrm>
                      <a:off x="31855" y="1843"/>
                      <a:ext cx="470" cy="512"/>
                    </a:xfrm>
                    <a:custGeom>
                      <a:avLst/>
                      <a:gdLst>
                        <a:gd name="T0" fmla="*/ 52 w 500"/>
                        <a:gd name="T1" fmla="*/ 266 h 512"/>
                        <a:gd name="T2" fmla="*/ 78 w 500"/>
                        <a:gd name="T3" fmla="*/ 335 h 512"/>
                        <a:gd name="T4" fmla="*/ 67 w 500"/>
                        <a:gd name="T5" fmla="*/ 389 h 512"/>
                        <a:gd name="T6" fmla="*/ 85 w 500"/>
                        <a:gd name="T7" fmla="*/ 476 h 512"/>
                        <a:gd name="T8" fmla="*/ 98 w 500"/>
                        <a:gd name="T9" fmla="*/ 507 h 512"/>
                        <a:gd name="T10" fmla="*/ 308 w 500"/>
                        <a:gd name="T11" fmla="*/ 491 h 512"/>
                        <a:gd name="T12" fmla="*/ 311 w 500"/>
                        <a:gd name="T13" fmla="*/ 510 h 512"/>
                        <a:gd name="T14" fmla="*/ 323 w 500"/>
                        <a:gd name="T15" fmla="*/ 512 h 512"/>
                        <a:gd name="T16" fmla="*/ 319 w 500"/>
                        <a:gd name="T17" fmla="*/ 470 h 512"/>
                        <a:gd name="T18" fmla="*/ 327 w 500"/>
                        <a:gd name="T19" fmla="*/ 458 h 512"/>
                        <a:gd name="T20" fmla="*/ 358 w 500"/>
                        <a:gd name="T21" fmla="*/ 465 h 512"/>
                        <a:gd name="T22" fmla="*/ 363 w 500"/>
                        <a:gd name="T23" fmla="*/ 436 h 512"/>
                        <a:gd name="T24" fmla="*/ 359 w 500"/>
                        <a:gd name="T25" fmla="*/ 395 h 512"/>
                        <a:gd name="T26" fmla="*/ 371 w 500"/>
                        <a:gd name="T27" fmla="*/ 384 h 512"/>
                        <a:gd name="T28" fmla="*/ 390 w 500"/>
                        <a:gd name="T29" fmla="*/ 306 h 512"/>
                        <a:gd name="T30" fmla="*/ 376 w 500"/>
                        <a:gd name="T31" fmla="*/ 303 h 512"/>
                        <a:gd name="T32" fmla="*/ 326 w 500"/>
                        <a:gd name="T33" fmla="*/ 203 h 512"/>
                        <a:gd name="T34" fmla="*/ 216 w 500"/>
                        <a:gd name="T35" fmla="*/ 76 h 512"/>
                        <a:gd name="T36" fmla="*/ 169 w 500"/>
                        <a:gd name="T37" fmla="*/ 38 h 512"/>
                        <a:gd name="T38" fmla="*/ 184 w 500"/>
                        <a:gd name="T39" fmla="*/ 0 h 512"/>
                        <a:gd name="T40" fmla="*/ 96 w 500"/>
                        <a:gd name="T41" fmla="*/ 15 h 512"/>
                        <a:gd name="T42" fmla="*/ 0 w 500"/>
                        <a:gd name="T43" fmla="*/ 28 h 512"/>
                        <a:gd name="T44" fmla="*/ 52 w 500"/>
                        <a:gd name="T45" fmla="*/ 266 h 512"/>
                        <a:gd name="T46" fmla="*/ 52 w 500"/>
                        <a:gd name="T47" fmla="*/ 266 h 51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2"/>
                        <a:gd name="T74" fmla="*/ 500 w 500"/>
                        <a:gd name="T75" fmla="*/ 512 h 51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2">
                          <a:moveTo>
                            <a:pt x="66" y="266"/>
                          </a:moveTo>
                          <a:lnTo>
                            <a:pt x="100" y="335"/>
                          </a:lnTo>
                          <a:lnTo>
                            <a:pt x="86" y="389"/>
                          </a:lnTo>
                          <a:lnTo>
                            <a:pt x="108" y="476"/>
                          </a:lnTo>
                          <a:lnTo>
                            <a:pt x="126" y="507"/>
                          </a:lnTo>
                          <a:lnTo>
                            <a:pt x="395" y="491"/>
                          </a:lnTo>
                          <a:lnTo>
                            <a:pt x="398" y="510"/>
                          </a:lnTo>
                          <a:lnTo>
                            <a:pt x="414" y="512"/>
                          </a:lnTo>
                          <a:lnTo>
                            <a:pt x="408" y="470"/>
                          </a:lnTo>
                          <a:lnTo>
                            <a:pt x="419" y="458"/>
                          </a:lnTo>
                          <a:lnTo>
                            <a:pt x="458" y="465"/>
                          </a:lnTo>
                          <a:lnTo>
                            <a:pt x="465" y="436"/>
                          </a:lnTo>
                          <a:lnTo>
                            <a:pt x="460" y="395"/>
                          </a:lnTo>
                          <a:lnTo>
                            <a:pt x="476" y="384"/>
                          </a:lnTo>
                          <a:lnTo>
                            <a:pt x="500" y="306"/>
                          </a:lnTo>
                          <a:lnTo>
                            <a:pt x="482" y="303"/>
                          </a:lnTo>
                          <a:lnTo>
                            <a:pt x="418" y="203"/>
                          </a:lnTo>
                          <a:lnTo>
                            <a:pt x="278" y="76"/>
                          </a:lnTo>
                          <a:lnTo>
                            <a:pt x="217" y="38"/>
                          </a:lnTo>
                          <a:lnTo>
                            <a:pt x="236" y="0"/>
                          </a:lnTo>
                          <a:lnTo>
                            <a:pt x="123" y="15"/>
                          </a:lnTo>
                          <a:lnTo>
                            <a:pt x="0" y="28"/>
                          </a:lnTo>
                          <a:lnTo>
                            <a:pt x="66" y="266"/>
                          </a:lnTo>
                          <a:close/>
                        </a:path>
                      </a:pathLst>
                    </a:custGeom>
                    <a:solidFill>
                      <a:srgbClr val="000000"/>
                    </a:solidFill>
                    <a:ln w="9525">
                      <a:solidFill>
                        <a:srgbClr val="000000"/>
                      </a:solidFill>
                      <a:round/>
                      <a:headEnd/>
                      <a:tailEnd/>
                    </a:ln>
                  </p:spPr>
                  <p:txBody>
                    <a:bodyPr/>
                    <a:lstStyle/>
                    <a:p>
                      <a:endParaRPr lang="en-US"/>
                    </a:p>
                  </p:txBody>
                </p:sp>
                <p:sp>
                  <p:nvSpPr>
                    <p:cNvPr id="551" name="Freeform 550"/>
                    <p:cNvSpPr>
                      <a:spLocks/>
                    </p:cNvSpPr>
                    <p:nvPr/>
                  </p:nvSpPr>
                  <p:spPr bwMode="auto">
                    <a:xfrm>
                      <a:off x="31712" y="2301"/>
                      <a:ext cx="794" cy="623"/>
                    </a:xfrm>
                    <a:custGeom>
                      <a:avLst/>
                      <a:gdLst>
                        <a:gd name="T0" fmla="*/ 0 w 845"/>
                        <a:gd name="T1" fmla="*/ 60 h 622"/>
                        <a:gd name="T2" fmla="*/ 20 w 845"/>
                        <a:gd name="T3" fmla="*/ 81 h 622"/>
                        <a:gd name="T4" fmla="*/ 17 w 845"/>
                        <a:gd name="T5" fmla="*/ 96 h 622"/>
                        <a:gd name="T6" fmla="*/ 21 w 845"/>
                        <a:gd name="T7" fmla="*/ 104 h 622"/>
                        <a:gd name="T8" fmla="*/ 14 w 845"/>
                        <a:gd name="T9" fmla="*/ 120 h 622"/>
                        <a:gd name="T10" fmla="*/ 90 w 845"/>
                        <a:gd name="T11" fmla="*/ 86 h 622"/>
                        <a:gd name="T12" fmla="*/ 189 w 845"/>
                        <a:gd name="T13" fmla="*/ 165 h 622"/>
                        <a:gd name="T14" fmla="*/ 270 w 845"/>
                        <a:gd name="T15" fmla="*/ 110 h 622"/>
                        <a:gd name="T16" fmla="*/ 316 w 845"/>
                        <a:gd name="T17" fmla="*/ 123 h 622"/>
                        <a:gd name="T18" fmla="*/ 376 w 845"/>
                        <a:gd name="T19" fmla="*/ 198 h 622"/>
                        <a:gd name="T20" fmla="*/ 396 w 845"/>
                        <a:gd name="T21" fmla="*/ 198 h 622"/>
                        <a:gd name="T22" fmla="*/ 417 w 845"/>
                        <a:gd name="T23" fmla="*/ 250 h 622"/>
                        <a:gd name="T24" fmla="*/ 412 w 845"/>
                        <a:gd name="T25" fmla="*/ 352 h 622"/>
                        <a:gd name="T26" fmla="*/ 425 w 845"/>
                        <a:gd name="T27" fmla="*/ 364 h 622"/>
                        <a:gd name="T28" fmla="*/ 428 w 845"/>
                        <a:gd name="T29" fmla="*/ 346 h 622"/>
                        <a:gd name="T30" fmla="*/ 446 w 845"/>
                        <a:gd name="T31" fmla="*/ 346 h 622"/>
                        <a:gd name="T32" fmla="*/ 428 w 845"/>
                        <a:gd name="T33" fmla="*/ 393 h 622"/>
                        <a:gd name="T34" fmla="*/ 477 w 845"/>
                        <a:gd name="T35" fmla="*/ 458 h 622"/>
                        <a:gd name="T36" fmla="*/ 486 w 845"/>
                        <a:gd name="T37" fmla="*/ 438 h 622"/>
                        <a:gd name="T38" fmla="*/ 490 w 845"/>
                        <a:gd name="T39" fmla="*/ 485 h 622"/>
                        <a:gd name="T40" fmla="*/ 506 w 845"/>
                        <a:gd name="T41" fmla="*/ 495 h 622"/>
                        <a:gd name="T42" fmla="*/ 523 w 845"/>
                        <a:gd name="T43" fmla="*/ 550 h 622"/>
                        <a:gd name="T44" fmla="*/ 540 w 845"/>
                        <a:gd name="T45" fmla="*/ 550 h 622"/>
                        <a:gd name="T46" fmla="*/ 579 w 845"/>
                        <a:gd name="T47" fmla="*/ 602 h 622"/>
                        <a:gd name="T48" fmla="*/ 600 w 845"/>
                        <a:gd name="T49" fmla="*/ 605 h 622"/>
                        <a:gd name="T50" fmla="*/ 600 w 845"/>
                        <a:gd name="T51" fmla="*/ 613 h 622"/>
                        <a:gd name="T52" fmla="*/ 585 w 845"/>
                        <a:gd name="T53" fmla="*/ 626 h 622"/>
                        <a:gd name="T54" fmla="*/ 620 w 845"/>
                        <a:gd name="T55" fmla="*/ 621 h 622"/>
                        <a:gd name="T56" fmla="*/ 640 w 845"/>
                        <a:gd name="T57" fmla="*/ 608 h 622"/>
                        <a:gd name="T58" fmla="*/ 652 w 845"/>
                        <a:gd name="T59" fmla="*/ 537 h 622"/>
                        <a:gd name="T60" fmla="*/ 659 w 845"/>
                        <a:gd name="T61" fmla="*/ 540 h 622"/>
                        <a:gd name="T62" fmla="*/ 652 w 845"/>
                        <a:gd name="T63" fmla="*/ 440 h 622"/>
                        <a:gd name="T64" fmla="*/ 645 w 845"/>
                        <a:gd name="T65" fmla="*/ 411 h 622"/>
                        <a:gd name="T66" fmla="*/ 574 w 845"/>
                        <a:gd name="T67" fmla="*/ 261 h 622"/>
                        <a:gd name="T68" fmla="*/ 519 w 845"/>
                        <a:gd name="T69" fmla="*/ 123 h 622"/>
                        <a:gd name="T70" fmla="*/ 485 w 845"/>
                        <a:gd name="T71" fmla="*/ 10 h 622"/>
                        <a:gd name="T72" fmla="*/ 475 w 845"/>
                        <a:gd name="T73" fmla="*/ 7 h 622"/>
                        <a:gd name="T74" fmla="*/ 446 w 845"/>
                        <a:gd name="T75" fmla="*/ 0 h 622"/>
                        <a:gd name="T76" fmla="*/ 436 w 845"/>
                        <a:gd name="T77" fmla="*/ 12 h 622"/>
                        <a:gd name="T78" fmla="*/ 442 w 845"/>
                        <a:gd name="T79" fmla="*/ 54 h 622"/>
                        <a:gd name="T80" fmla="*/ 429 w 845"/>
                        <a:gd name="T81" fmla="*/ 52 h 622"/>
                        <a:gd name="T82" fmla="*/ 427 w 845"/>
                        <a:gd name="T83" fmla="*/ 33 h 622"/>
                        <a:gd name="T84" fmla="*/ 216 w 845"/>
                        <a:gd name="T85" fmla="*/ 49 h 622"/>
                        <a:gd name="T86" fmla="*/ 202 w 845"/>
                        <a:gd name="T87" fmla="*/ 18 h 622"/>
                        <a:gd name="T88" fmla="*/ 1 w 845"/>
                        <a:gd name="T89" fmla="*/ 41 h 622"/>
                        <a:gd name="T90" fmla="*/ 0 w 845"/>
                        <a:gd name="T91" fmla="*/ 60 h 622"/>
                        <a:gd name="T92" fmla="*/ 0 w 845"/>
                        <a:gd name="T93" fmla="*/ 60 h 62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5"/>
                        <a:gd name="T142" fmla="*/ 0 h 622"/>
                        <a:gd name="T143" fmla="*/ 845 w 845"/>
                        <a:gd name="T144" fmla="*/ 622 h 62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5" h="622">
                          <a:moveTo>
                            <a:pt x="0" y="60"/>
                          </a:moveTo>
                          <a:lnTo>
                            <a:pt x="24" y="81"/>
                          </a:lnTo>
                          <a:lnTo>
                            <a:pt x="21" y="96"/>
                          </a:lnTo>
                          <a:lnTo>
                            <a:pt x="27" y="104"/>
                          </a:lnTo>
                          <a:lnTo>
                            <a:pt x="18" y="120"/>
                          </a:lnTo>
                          <a:lnTo>
                            <a:pt x="116" y="86"/>
                          </a:lnTo>
                          <a:lnTo>
                            <a:pt x="243" y="165"/>
                          </a:lnTo>
                          <a:lnTo>
                            <a:pt x="346" y="110"/>
                          </a:lnTo>
                          <a:lnTo>
                            <a:pt x="406" y="123"/>
                          </a:lnTo>
                          <a:lnTo>
                            <a:pt x="482" y="198"/>
                          </a:lnTo>
                          <a:lnTo>
                            <a:pt x="508" y="198"/>
                          </a:lnTo>
                          <a:lnTo>
                            <a:pt x="534" y="250"/>
                          </a:lnTo>
                          <a:lnTo>
                            <a:pt x="528" y="348"/>
                          </a:lnTo>
                          <a:lnTo>
                            <a:pt x="545" y="360"/>
                          </a:lnTo>
                          <a:lnTo>
                            <a:pt x="549" y="342"/>
                          </a:lnTo>
                          <a:lnTo>
                            <a:pt x="573" y="342"/>
                          </a:lnTo>
                          <a:lnTo>
                            <a:pt x="549" y="389"/>
                          </a:lnTo>
                          <a:lnTo>
                            <a:pt x="613" y="454"/>
                          </a:lnTo>
                          <a:lnTo>
                            <a:pt x="623" y="434"/>
                          </a:lnTo>
                          <a:lnTo>
                            <a:pt x="628" y="481"/>
                          </a:lnTo>
                          <a:lnTo>
                            <a:pt x="649" y="491"/>
                          </a:lnTo>
                          <a:lnTo>
                            <a:pt x="672" y="546"/>
                          </a:lnTo>
                          <a:lnTo>
                            <a:pt x="693" y="546"/>
                          </a:lnTo>
                          <a:lnTo>
                            <a:pt x="743" y="598"/>
                          </a:lnTo>
                          <a:lnTo>
                            <a:pt x="770" y="601"/>
                          </a:lnTo>
                          <a:lnTo>
                            <a:pt x="770" y="609"/>
                          </a:lnTo>
                          <a:lnTo>
                            <a:pt x="751" y="622"/>
                          </a:lnTo>
                          <a:lnTo>
                            <a:pt x="795" y="617"/>
                          </a:lnTo>
                          <a:lnTo>
                            <a:pt x="822" y="604"/>
                          </a:lnTo>
                          <a:lnTo>
                            <a:pt x="837" y="533"/>
                          </a:lnTo>
                          <a:lnTo>
                            <a:pt x="845" y="536"/>
                          </a:lnTo>
                          <a:lnTo>
                            <a:pt x="837" y="436"/>
                          </a:lnTo>
                          <a:lnTo>
                            <a:pt x="827" y="407"/>
                          </a:lnTo>
                          <a:lnTo>
                            <a:pt x="736" y="261"/>
                          </a:lnTo>
                          <a:lnTo>
                            <a:pt x="665" y="123"/>
                          </a:lnTo>
                          <a:lnTo>
                            <a:pt x="622" y="10"/>
                          </a:lnTo>
                          <a:lnTo>
                            <a:pt x="610" y="7"/>
                          </a:lnTo>
                          <a:lnTo>
                            <a:pt x="571" y="0"/>
                          </a:lnTo>
                          <a:lnTo>
                            <a:pt x="560" y="12"/>
                          </a:lnTo>
                          <a:lnTo>
                            <a:pt x="566" y="54"/>
                          </a:lnTo>
                          <a:lnTo>
                            <a:pt x="550" y="52"/>
                          </a:lnTo>
                          <a:lnTo>
                            <a:pt x="547" y="33"/>
                          </a:lnTo>
                          <a:lnTo>
                            <a:pt x="278" y="49"/>
                          </a:lnTo>
                          <a:lnTo>
                            <a:pt x="260" y="18"/>
                          </a:lnTo>
                          <a:lnTo>
                            <a:pt x="1" y="41"/>
                          </a:lnTo>
                          <a:lnTo>
                            <a:pt x="0" y="60"/>
                          </a:lnTo>
                          <a:close/>
                        </a:path>
                      </a:pathLst>
                    </a:custGeom>
                    <a:solidFill>
                      <a:srgbClr val="000000"/>
                    </a:solidFill>
                    <a:ln w="9525">
                      <a:solidFill>
                        <a:srgbClr val="000000"/>
                      </a:solidFill>
                      <a:round/>
                      <a:headEnd/>
                      <a:tailEnd/>
                    </a:ln>
                  </p:spPr>
                  <p:txBody>
                    <a:bodyPr/>
                    <a:lstStyle/>
                    <a:p>
                      <a:endParaRPr lang="en-US"/>
                    </a:p>
                  </p:txBody>
                </p:sp>
                <p:sp>
                  <p:nvSpPr>
                    <p:cNvPr id="552" name="Freeform 551"/>
                    <p:cNvSpPr>
                      <a:spLocks/>
                    </p:cNvSpPr>
                    <p:nvPr/>
                  </p:nvSpPr>
                  <p:spPr bwMode="auto">
                    <a:xfrm>
                      <a:off x="31843" y="1018"/>
                      <a:ext cx="366" cy="430"/>
                    </a:xfrm>
                    <a:custGeom>
                      <a:avLst/>
                      <a:gdLst>
                        <a:gd name="T0" fmla="*/ 0 w 390"/>
                        <a:gd name="T1" fmla="*/ 78 h 429"/>
                        <a:gd name="T2" fmla="*/ 24 w 390"/>
                        <a:gd name="T3" fmla="*/ 374 h 429"/>
                        <a:gd name="T4" fmla="*/ 63 w 390"/>
                        <a:gd name="T5" fmla="*/ 380 h 429"/>
                        <a:gd name="T6" fmla="*/ 107 w 390"/>
                        <a:gd name="T7" fmla="*/ 414 h 429"/>
                        <a:gd name="T8" fmla="*/ 141 w 390"/>
                        <a:gd name="T9" fmla="*/ 413 h 429"/>
                        <a:gd name="T10" fmla="*/ 156 w 390"/>
                        <a:gd name="T11" fmla="*/ 400 h 429"/>
                        <a:gd name="T12" fmla="*/ 191 w 390"/>
                        <a:gd name="T13" fmla="*/ 429 h 429"/>
                        <a:gd name="T14" fmla="*/ 213 w 390"/>
                        <a:gd name="T15" fmla="*/ 403 h 429"/>
                        <a:gd name="T16" fmla="*/ 218 w 390"/>
                        <a:gd name="T17" fmla="*/ 358 h 429"/>
                        <a:gd name="T18" fmla="*/ 234 w 390"/>
                        <a:gd name="T19" fmla="*/ 366 h 429"/>
                        <a:gd name="T20" fmla="*/ 238 w 390"/>
                        <a:gd name="T21" fmla="*/ 328 h 429"/>
                        <a:gd name="T22" fmla="*/ 290 w 390"/>
                        <a:gd name="T23" fmla="*/ 272 h 429"/>
                        <a:gd name="T24" fmla="*/ 298 w 390"/>
                        <a:gd name="T25" fmla="*/ 178 h 429"/>
                        <a:gd name="T26" fmla="*/ 293 w 390"/>
                        <a:gd name="T27" fmla="*/ 158 h 429"/>
                        <a:gd name="T28" fmla="*/ 302 w 390"/>
                        <a:gd name="T29" fmla="*/ 149 h 429"/>
                        <a:gd name="T30" fmla="*/ 283 w 390"/>
                        <a:gd name="T31" fmla="*/ 0 h 429"/>
                        <a:gd name="T32" fmla="*/ 234 w 390"/>
                        <a:gd name="T33" fmla="*/ 34 h 429"/>
                        <a:gd name="T34" fmla="*/ 207 w 390"/>
                        <a:gd name="T35" fmla="*/ 69 h 429"/>
                        <a:gd name="T36" fmla="*/ 187 w 390"/>
                        <a:gd name="T37" fmla="*/ 71 h 429"/>
                        <a:gd name="T38" fmla="*/ 158 w 390"/>
                        <a:gd name="T39" fmla="*/ 90 h 429"/>
                        <a:gd name="T40" fmla="*/ 92 w 390"/>
                        <a:gd name="T41" fmla="*/ 60 h 429"/>
                        <a:gd name="T42" fmla="*/ 0 w 390"/>
                        <a:gd name="T43" fmla="*/ 78 h 429"/>
                        <a:gd name="T44" fmla="*/ 0 w 390"/>
                        <a:gd name="T45" fmla="*/ 78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9"/>
                        <a:gd name="T71" fmla="*/ 390 w 390"/>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9">
                          <a:moveTo>
                            <a:pt x="0" y="78"/>
                          </a:moveTo>
                          <a:lnTo>
                            <a:pt x="32" y="374"/>
                          </a:lnTo>
                          <a:lnTo>
                            <a:pt x="81" y="380"/>
                          </a:lnTo>
                          <a:lnTo>
                            <a:pt x="139" y="414"/>
                          </a:lnTo>
                          <a:lnTo>
                            <a:pt x="181" y="413"/>
                          </a:lnTo>
                          <a:lnTo>
                            <a:pt x="201" y="400"/>
                          </a:lnTo>
                          <a:lnTo>
                            <a:pt x="246" y="429"/>
                          </a:lnTo>
                          <a:lnTo>
                            <a:pt x="275" y="403"/>
                          </a:lnTo>
                          <a:lnTo>
                            <a:pt x="280" y="358"/>
                          </a:lnTo>
                          <a:lnTo>
                            <a:pt x="300" y="366"/>
                          </a:lnTo>
                          <a:lnTo>
                            <a:pt x="308" y="328"/>
                          </a:lnTo>
                          <a:lnTo>
                            <a:pt x="374" y="272"/>
                          </a:lnTo>
                          <a:lnTo>
                            <a:pt x="385" y="178"/>
                          </a:lnTo>
                          <a:lnTo>
                            <a:pt x="377" y="158"/>
                          </a:lnTo>
                          <a:lnTo>
                            <a:pt x="390" y="149"/>
                          </a:lnTo>
                          <a:lnTo>
                            <a:pt x="366" y="0"/>
                          </a:lnTo>
                          <a:lnTo>
                            <a:pt x="300" y="34"/>
                          </a:lnTo>
                          <a:lnTo>
                            <a:pt x="266" y="69"/>
                          </a:lnTo>
                          <a:lnTo>
                            <a:pt x="241" y="71"/>
                          </a:lnTo>
                          <a:lnTo>
                            <a:pt x="204" y="90"/>
                          </a:lnTo>
                          <a:lnTo>
                            <a:pt x="118" y="60"/>
                          </a:lnTo>
                          <a:lnTo>
                            <a:pt x="0" y="78"/>
                          </a:lnTo>
                          <a:close/>
                        </a:path>
                      </a:pathLst>
                    </a:custGeom>
                    <a:solidFill>
                      <a:srgbClr val="000000"/>
                    </a:solidFill>
                    <a:ln w="9525">
                      <a:solidFill>
                        <a:srgbClr val="000000"/>
                      </a:solidFill>
                      <a:round/>
                      <a:headEnd/>
                      <a:tailEnd/>
                    </a:ln>
                  </p:spPr>
                  <p:txBody>
                    <a:bodyPr/>
                    <a:lstStyle/>
                    <a:p>
                      <a:endParaRPr lang="en-US"/>
                    </a:p>
                  </p:txBody>
                </p:sp>
                <p:sp>
                  <p:nvSpPr>
                    <p:cNvPr id="553" name="Freeform 552"/>
                    <p:cNvSpPr>
                      <a:spLocks/>
                    </p:cNvSpPr>
                    <p:nvPr/>
                  </p:nvSpPr>
                  <p:spPr bwMode="auto">
                    <a:xfrm>
                      <a:off x="32074" y="1167"/>
                      <a:ext cx="392" cy="403"/>
                    </a:xfrm>
                    <a:custGeom>
                      <a:avLst/>
                      <a:gdLst>
                        <a:gd name="T0" fmla="*/ 0 w 418"/>
                        <a:gd name="T1" fmla="*/ 280 h 403"/>
                        <a:gd name="T2" fmla="*/ 12 w 418"/>
                        <a:gd name="T3" fmla="*/ 335 h 403"/>
                        <a:gd name="T4" fmla="*/ 55 w 418"/>
                        <a:gd name="T5" fmla="*/ 374 h 403"/>
                        <a:gd name="T6" fmla="*/ 75 w 418"/>
                        <a:gd name="T7" fmla="*/ 403 h 403"/>
                        <a:gd name="T8" fmla="*/ 137 w 418"/>
                        <a:gd name="T9" fmla="*/ 372 h 403"/>
                        <a:gd name="T10" fmla="*/ 165 w 418"/>
                        <a:gd name="T11" fmla="*/ 366 h 403"/>
                        <a:gd name="T12" fmla="*/ 180 w 418"/>
                        <a:gd name="T13" fmla="*/ 343 h 403"/>
                        <a:gd name="T14" fmla="*/ 203 w 418"/>
                        <a:gd name="T15" fmla="*/ 222 h 403"/>
                        <a:gd name="T16" fmla="*/ 229 w 418"/>
                        <a:gd name="T17" fmla="*/ 236 h 403"/>
                        <a:gd name="T18" fmla="*/ 281 w 418"/>
                        <a:gd name="T19" fmla="*/ 103 h 403"/>
                        <a:gd name="T20" fmla="*/ 320 w 418"/>
                        <a:gd name="T21" fmla="*/ 132 h 403"/>
                        <a:gd name="T22" fmla="*/ 326 w 418"/>
                        <a:gd name="T23" fmla="*/ 108 h 403"/>
                        <a:gd name="T24" fmla="*/ 299 w 418"/>
                        <a:gd name="T25" fmla="*/ 81 h 403"/>
                        <a:gd name="T26" fmla="*/ 277 w 418"/>
                        <a:gd name="T27" fmla="*/ 84 h 403"/>
                        <a:gd name="T28" fmla="*/ 270 w 418"/>
                        <a:gd name="T29" fmla="*/ 98 h 403"/>
                        <a:gd name="T30" fmla="*/ 229 w 418"/>
                        <a:gd name="T31" fmla="*/ 113 h 403"/>
                        <a:gd name="T32" fmla="*/ 204 w 418"/>
                        <a:gd name="T33" fmla="*/ 149 h 403"/>
                        <a:gd name="T34" fmla="*/ 197 w 418"/>
                        <a:gd name="T35" fmla="*/ 90 h 403"/>
                        <a:gd name="T36" fmla="*/ 126 w 418"/>
                        <a:gd name="T37" fmla="*/ 107 h 403"/>
                        <a:gd name="T38" fmla="*/ 112 w 418"/>
                        <a:gd name="T39" fmla="*/ 0 h 403"/>
                        <a:gd name="T40" fmla="*/ 102 w 418"/>
                        <a:gd name="T41" fmla="*/ 9 h 403"/>
                        <a:gd name="T42" fmla="*/ 109 w 418"/>
                        <a:gd name="T43" fmla="*/ 29 h 403"/>
                        <a:gd name="T44" fmla="*/ 100 w 418"/>
                        <a:gd name="T45" fmla="*/ 123 h 403"/>
                        <a:gd name="T46" fmla="*/ 49 w 418"/>
                        <a:gd name="T47" fmla="*/ 179 h 403"/>
                        <a:gd name="T48" fmla="*/ 42 w 418"/>
                        <a:gd name="T49" fmla="*/ 217 h 403"/>
                        <a:gd name="T50" fmla="*/ 26 w 418"/>
                        <a:gd name="T51" fmla="*/ 209 h 403"/>
                        <a:gd name="T52" fmla="*/ 23 w 418"/>
                        <a:gd name="T53" fmla="*/ 254 h 403"/>
                        <a:gd name="T54" fmla="*/ 0 w 418"/>
                        <a:gd name="T55" fmla="*/ 280 h 403"/>
                        <a:gd name="T56" fmla="*/ 0 w 418"/>
                        <a:gd name="T57" fmla="*/ 280 h 403"/>
                        <a:gd name="T58" fmla="*/ 0 w 418"/>
                        <a:gd name="T59" fmla="*/ 280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8"/>
                        <a:gd name="T91" fmla="*/ 0 h 403"/>
                        <a:gd name="T92" fmla="*/ 418 w 418"/>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8" h="403">
                          <a:moveTo>
                            <a:pt x="0" y="280"/>
                          </a:moveTo>
                          <a:lnTo>
                            <a:pt x="16" y="335"/>
                          </a:lnTo>
                          <a:lnTo>
                            <a:pt x="70" y="374"/>
                          </a:lnTo>
                          <a:lnTo>
                            <a:pt x="96" y="403"/>
                          </a:lnTo>
                          <a:lnTo>
                            <a:pt x="175" y="372"/>
                          </a:lnTo>
                          <a:lnTo>
                            <a:pt x="211" y="366"/>
                          </a:lnTo>
                          <a:lnTo>
                            <a:pt x="230" y="343"/>
                          </a:lnTo>
                          <a:lnTo>
                            <a:pt x="261" y="222"/>
                          </a:lnTo>
                          <a:lnTo>
                            <a:pt x="295" y="236"/>
                          </a:lnTo>
                          <a:lnTo>
                            <a:pt x="360" y="103"/>
                          </a:lnTo>
                          <a:lnTo>
                            <a:pt x="410" y="132"/>
                          </a:lnTo>
                          <a:lnTo>
                            <a:pt x="418" y="108"/>
                          </a:lnTo>
                          <a:lnTo>
                            <a:pt x="382" y="81"/>
                          </a:lnTo>
                          <a:lnTo>
                            <a:pt x="355" y="84"/>
                          </a:lnTo>
                          <a:lnTo>
                            <a:pt x="345" y="98"/>
                          </a:lnTo>
                          <a:lnTo>
                            <a:pt x="295" y="113"/>
                          </a:lnTo>
                          <a:lnTo>
                            <a:pt x="262" y="149"/>
                          </a:lnTo>
                          <a:lnTo>
                            <a:pt x="251" y="90"/>
                          </a:lnTo>
                          <a:lnTo>
                            <a:pt x="162" y="107"/>
                          </a:lnTo>
                          <a:lnTo>
                            <a:pt x="144" y="0"/>
                          </a:lnTo>
                          <a:lnTo>
                            <a:pt x="131" y="9"/>
                          </a:lnTo>
                          <a:lnTo>
                            <a:pt x="139" y="29"/>
                          </a:lnTo>
                          <a:lnTo>
                            <a:pt x="128" y="123"/>
                          </a:lnTo>
                          <a:lnTo>
                            <a:pt x="62" y="179"/>
                          </a:lnTo>
                          <a:lnTo>
                            <a:pt x="54" y="217"/>
                          </a:lnTo>
                          <a:lnTo>
                            <a:pt x="34" y="209"/>
                          </a:lnTo>
                          <a:lnTo>
                            <a:pt x="29" y="254"/>
                          </a:lnTo>
                          <a:lnTo>
                            <a:pt x="0" y="280"/>
                          </a:lnTo>
                          <a:close/>
                        </a:path>
                      </a:pathLst>
                    </a:custGeom>
                    <a:solidFill>
                      <a:srgbClr val="000000"/>
                    </a:solidFill>
                    <a:ln w="9525">
                      <a:solidFill>
                        <a:srgbClr val="000000"/>
                      </a:solidFill>
                      <a:round/>
                      <a:headEnd/>
                      <a:tailEnd/>
                    </a:ln>
                  </p:spPr>
                  <p:txBody>
                    <a:bodyPr/>
                    <a:lstStyle/>
                    <a:p>
                      <a:endParaRPr lang="en-US"/>
                    </a:p>
                  </p:txBody>
                </p:sp>
                <p:sp>
                  <p:nvSpPr>
                    <p:cNvPr id="554" name="Freeform 553"/>
                    <p:cNvSpPr>
                      <a:spLocks/>
                    </p:cNvSpPr>
                    <p:nvPr/>
                  </p:nvSpPr>
                  <p:spPr bwMode="auto">
                    <a:xfrm>
                      <a:off x="32310" y="1198"/>
                      <a:ext cx="399" cy="203"/>
                    </a:xfrm>
                    <a:custGeom>
                      <a:avLst/>
                      <a:gdLst>
                        <a:gd name="T0" fmla="*/ 0 w 424"/>
                        <a:gd name="T1" fmla="*/ 59 h 203"/>
                        <a:gd name="T2" fmla="*/ 8 w 424"/>
                        <a:gd name="T3" fmla="*/ 118 h 203"/>
                        <a:gd name="T4" fmla="*/ 35 w 424"/>
                        <a:gd name="T5" fmla="*/ 82 h 203"/>
                        <a:gd name="T6" fmla="*/ 73 w 424"/>
                        <a:gd name="T7" fmla="*/ 67 h 203"/>
                        <a:gd name="T8" fmla="*/ 82 w 424"/>
                        <a:gd name="T9" fmla="*/ 53 h 203"/>
                        <a:gd name="T10" fmla="*/ 103 w 424"/>
                        <a:gd name="T11" fmla="*/ 50 h 203"/>
                        <a:gd name="T12" fmla="*/ 131 w 424"/>
                        <a:gd name="T13" fmla="*/ 77 h 203"/>
                        <a:gd name="T14" fmla="*/ 150 w 424"/>
                        <a:gd name="T15" fmla="*/ 84 h 203"/>
                        <a:gd name="T16" fmla="*/ 185 w 424"/>
                        <a:gd name="T17" fmla="*/ 126 h 203"/>
                        <a:gd name="T18" fmla="*/ 173 w 424"/>
                        <a:gd name="T19" fmla="*/ 165 h 203"/>
                        <a:gd name="T20" fmla="*/ 178 w 424"/>
                        <a:gd name="T21" fmla="*/ 182 h 203"/>
                        <a:gd name="T22" fmla="*/ 192 w 424"/>
                        <a:gd name="T23" fmla="*/ 174 h 203"/>
                        <a:gd name="T24" fmla="*/ 206 w 424"/>
                        <a:gd name="T25" fmla="*/ 174 h 203"/>
                        <a:gd name="T26" fmla="*/ 215 w 424"/>
                        <a:gd name="T27" fmla="*/ 186 h 203"/>
                        <a:gd name="T28" fmla="*/ 232 w 424"/>
                        <a:gd name="T29" fmla="*/ 186 h 203"/>
                        <a:gd name="T30" fmla="*/ 237 w 424"/>
                        <a:gd name="T31" fmla="*/ 182 h 203"/>
                        <a:gd name="T32" fmla="*/ 226 w 424"/>
                        <a:gd name="T33" fmla="*/ 147 h 203"/>
                        <a:gd name="T34" fmla="*/ 225 w 424"/>
                        <a:gd name="T35" fmla="*/ 82 h 203"/>
                        <a:gd name="T36" fmla="*/ 211 w 424"/>
                        <a:gd name="T37" fmla="*/ 72 h 203"/>
                        <a:gd name="T38" fmla="*/ 237 w 424"/>
                        <a:gd name="T39" fmla="*/ 42 h 203"/>
                        <a:gd name="T40" fmla="*/ 238 w 424"/>
                        <a:gd name="T41" fmla="*/ 24 h 203"/>
                        <a:gd name="T42" fmla="*/ 254 w 424"/>
                        <a:gd name="T43" fmla="*/ 25 h 203"/>
                        <a:gd name="T44" fmla="*/ 234 w 424"/>
                        <a:gd name="T45" fmla="*/ 66 h 203"/>
                        <a:gd name="T46" fmla="*/ 247 w 424"/>
                        <a:gd name="T47" fmla="*/ 113 h 203"/>
                        <a:gd name="T48" fmla="*/ 251 w 424"/>
                        <a:gd name="T49" fmla="*/ 127 h 203"/>
                        <a:gd name="T50" fmla="*/ 260 w 424"/>
                        <a:gd name="T51" fmla="*/ 134 h 203"/>
                        <a:gd name="T52" fmla="*/ 245 w 424"/>
                        <a:gd name="T53" fmla="*/ 132 h 203"/>
                        <a:gd name="T54" fmla="*/ 247 w 424"/>
                        <a:gd name="T55" fmla="*/ 161 h 203"/>
                        <a:gd name="T56" fmla="*/ 276 w 424"/>
                        <a:gd name="T57" fmla="*/ 182 h 203"/>
                        <a:gd name="T58" fmla="*/ 282 w 424"/>
                        <a:gd name="T59" fmla="*/ 186 h 203"/>
                        <a:gd name="T60" fmla="*/ 290 w 424"/>
                        <a:gd name="T61" fmla="*/ 186 h 203"/>
                        <a:gd name="T62" fmla="*/ 286 w 424"/>
                        <a:gd name="T63" fmla="*/ 203 h 203"/>
                        <a:gd name="T64" fmla="*/ 318 w 424"/>
                        <a:gd name="T65" fmla="*/ 182 h 203"/>
                        <a:gd name="T66" fmla="*/ 326 w 424"/>
                        <a:gd name="T67" fmla="*/ 157 h 203"/>
                        <a:gd name="T68" fmla="*/ 332 w 424"/>
                        <a:gd name="T69" fmla="*/ 129 h 203"/>
                        <a:gd name="T70" fmla="*/ 286 w 424"/>
                        <a:gd name="T71" fmla="*/ 140 h 203"/>
                        <a:gd name="T72" fmla="*/ 256 w 424"/>
                        <a:gd name="T73" fmla="*/ 0 h 203"/>
                        <a:gd name="T74" fmla="*/ 0 w 424"/>
                        <a:gd name="T75" fmla="*/ 59 h 203"/>
                        <a:gd name="T76" fmla="*/ 0 w 424"/>
                        <a:gd name="T77" fmla="*/ 59 h 203"/>
                        <a:gd name="T78" fmla="*/ 0 w 424"/>
                        <a:gd name="T79" fmla="*/ 59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4"/>
                        <a:gd name="T121" fmla="*/ 0 h 203"/>
                        <a:gd name="T122" fmla="*/ 424 w 424"/>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4" h="203">
                          <a:moveTo>
                            <a:pt x="0" y="59"/>
                          </a:moveTo>
                          <a:lnTo>
                            <a:pt x="11" y="118"/>
                          </a:lnTo>
                          <a:lnTo>
                            <a:pt x="44" y="82"/>
                          </a:lnTo>
                          <a:lnTo>
                            <a:pt x="94" y="67"/>
                          </a:lnTo>
                          <a:lnTo>
                            <a:pt x="104" y="53"/>
                          </a:lnTo>
                          <a:lnTo>
                            <a:pt x="131" y="50"/>
                          </a:lnTo>
                          <a:lnTo>
                            <a:pt x="167" y="77"/>
                          </a:lnTo>
                          <a:lnTo>
                            <a:pt x="191" y="84"/>
                          </a:lnTo>
                          <a:lnTo>
                            <a:pt x="236" y="126"/>
                          </a:lnTo>
                          <a:lnTo>
                            <a:pt x="220" y="165"/>
                          </a:lnTo>
                          <a:lnTo>
                            <a:pt x="227" y="182"/>
                          </a:lnTo>
                          <a:lnTo>
                            <a:pt x="246" y="174"/>
                          </a:lnTo>
                          <a:lnTo>
                            <a:pt x="264" y="174"/>
                          </a:lnTo>
                          <a:lnTo>
                            <a:pt x="274" y="186"/>
                          </a:lnTo>
                          <a:lnTo>
                            <a:pt x="295" y="186"/>
                          </a:lnTo>
                          <a:lnTo>
                            <a:pt x="303" y="182"/>
                          </a:lnTo>
                          <a:lnTo>
                            <a:pt x="288" y="147"/>
                          </a:lnTo>
                          <a:lnTo>
                            <a:pt x="287" y="82"/>
                          </a:lnTo>
                          <a:lnTo>
                            <a:pt x="269" y="72"/>
                          </a:lnTo>
                          <a:lnTo>
                            <a:pt x="303" y="42"/>
                          </a:lnTo>
                          <a:lnTo>
                            <a:pt x="304" y="24"/>
                          </a:lnTo>
                          <a:lnTo>
                            <a:pt x="324" y="25"/>
                          </a:lnTo>
                          <a:lnTo>
                            <a:pt x="300" y="66"/>
                          </a:lnTo>
                          <a:lnTo>
                            <a:pt x="314" y="113"/>
                          </a:lnTo>
                          <a:lnTo>
                            <a:pt x="321" y="127"/>
                          </a:lnTo>
                          <a:lnTo>
                            <a:pt x="330" y="134"/>
                          </a:lnTo>
                          <a:lnTo>
                            <a:pt x="311" y="132"/>
                          </a:lnTo>
                          <a:lnTo>
                            <a:pt x="317" y="161"/>
                          </a:lnTo>
                          <a:lnTo>
                            <a:pt x="351" y="182"/>
                          </a:lnTo>
                          <a:lnTo>
                            <a:pt x="360" y="186"/>
                          </a:lnTo>
                          <a:lnTo>
                            <a:pt x="369" y="186"/>
                          </a:lnTo>
                          <a:lnTo>
                            <a:pt x="364" y="203"/>
                          </a:lnTo>
                          <a:lnTo>
                            <a:pt x="406" y="182"/>
                          </a:lnTo>
                          <a:lnTo>
                            <a:pt x="415" y="157"/>
                          </a:lnTo>
                          <a:lnTo>
                            <a:pt x="424" y="129"/>
                          </a:lnTo>
                          <a:lnTo>
                            <a:pt x="364" y="140"/>
                          </a:lnTo>
                          <a:lnTo>
                            <a:pt x="326" y="0"/>
                          </a:lnTo>
                          <a:lnTo>
                            <a:pt x="0" y="59"/>
                          </a:lnTo>
                          <a:close/>
                        </a:path>
                      </a:pathLst>
                    </a:custGeom>
                    <a:solidFill>
                      <a:srgbClr val="000000"/>
                    </a:solidFill>
                    <a:ln w="9525">
                      <a:solidFill>
                        <a:srgbClr val="000000"/>
                      </a:solidFill>
                      <a:round/>
                      <a:headEnd/>
                      <a:tailEnd/>
                    </a:ln>
                  </p:spPr>
                  <p:txBody>
                    <a:bodyPr/>
                    <a:lstStyle/>
                    <a:p>
                      <a:endParaRPr lang="en-US"/>
                    </a:p>
                  </p:txBody>
                </p:sp>
                <p:sp>
                  <p:nvSpPr>
                    <p:cNvPr id="555" name="Freeform 554"/>
                    <p:cNvSpPr>
                      <a:spLocks/>
                    </p:cNvSpPr>
                    <p:nvPr/>
                  </p:nvSpPr>
                  <p:spPr bwMode="auto">
                    <a:xfrm>
                      <a:off x="32010" y="1270"/>
                      <a:ext cx="674" cy="392"/>
                    </a:xfrm>
                    <a:custGeom>
                      <a:avLst/>
                      <a:gdLst>
                        <a:gd name="T0" fmla="*/ 52 w 718"/>
                        <a:gd name="T1" fmla="*/ 355 h 397"/>
                        <a:gd name="T2" fmla="*/ 52 w 718"/>
                        <a:gd name="T3" fmla="*/ 345 h 397"/>
                        <a:gd name="T4" fmla="*/ 88 w 718"/>
                        <a:gd name="T5" fmla="*/ 300 h 397"/>
                        <a:gd name="T6" fmla="*/ 109 w 718"/>
                        <a:gd name="T7" fmla="*/ 271 h 397"/>
                        <a:gd name="T8" fmla="*/ 129 w 718"/>
                        <a:gd name="T9" fmla="*/ 300 h 397"/>
                        <a:gd name="T10" fmla="*/ 190 w 718"/>
                        <a:gd name="T11" fmla="*/ 269 h 397"/>
                        <a:gd name="T12" fmla="*/ 218 w 718"/>
                        <a:gd name="T13" fmla="*/ 263 h 397"/>
                        <a:gd name="T14" fmla="*/ 233 w 718"/>
                        <a:gd name="T15" fmla="*/ 240 h 397"/>
                        <a:gd name="T16" fmla="*/ 258 w 718"/>
                        <a:gd name="T17" fmla="*/ 119 h 397"/>
                        <a:gd name="T18" fmla="*/ 285 w 718"/>
                        <a:gd name="T19" fmla="*/ 133 h 397"/>
                        <a:gd name="T20" fmla="*/ 335 w 718"/>
                        <a:gd name="T21" fmla="*/ 0 h 397"/>
                        <a:gd name="T22" fmla="*/ 374 w 718"/>
                        <a:gd name="T23" fmla="*/ 29 h 397"/>
                        <a:gd name="T24" fmla="*/ 381 w 718"/>
                        <a:gd name="T25" fmla="*/ 5 h 397"/>
                        <a:gd name="T26" fmla="*/ 399 w 718"/>
                        <a:gd name="T27" fmla="*/ 12 h 397"/>
                        <a:gd name="T28" fmla="*/ 435 w 718"/>
                        <a:gd name="T29" fmla="*/ 54 h 397"/>
                        <a:gd name="T30" fmla="*/ 422 w 718"/>
                        <a:gd name="T31" fmla="*/ 93 h 397"/>
                        <a:gd name="T32" fmla="*/ 427 w 718"/>
                        <a:gd name="T33" fmla="*/ 110 h 397"/>
                        <a:gd name="T34" fmla="*/ 442 w 718"/>
                        <a:gd name="T35" fmla="*/ 102 h 397"/>
                        <a:gd name="T36" fmla="*/ 453 w 718"/>
                        <a:gd name="T37" fmla="*/ 120 h 397"/>
                        <a:gd name="T38" fmla="*/ 508 w 718"/>
                        <a:gd name="T39" fmla="*/ 143 h 397"/>
                        <a:gd name="T40" fmla="*/ 458 w 718"/>
                        <a:gd name="T41" fmla="*/ 140 h 397"/>
                        <a:gd name="T42" fmla="*/ 510 w 718"/>
                        <a:gd name="T43" fmla="*/ 199 h 397"/>
                        <a:gd name="T44" fmla="*/ 477 w 718"/>
                        <a:gd name="T45" fmla="*/ 193 h 397"/>
                        <a:gd name="T46" fmla="*/ 544 w 718"/>
                        <a:gd name="T47" fmla="*/ 248 h 397"/>
                        <a:gd name="T48" fmla="*/ 561 w 718"/>
                        <a:gd name="T49" fmla="*/ 285 h 397"/>
                        <a:gd name="T50" fmla="*/ 550 w 718"/>
                        <a:gd name="T51" fmla="*/ 280 h 397"/>
                        <a:gd name="T52" fmla="*/ 548 w 718"/>
                        <a:gd name="T53" fmla="*/ 290 h 397"/>
                        <a:gd name="T54" fmla="*/ 326 w 718"/>
                        <a:gd name="T55" fmla="*/ 343 h 397"/>
                        <a:gd name="T56" fmla="*/ 144 w 718"/>
                        <a:gd name="T57" fmla="*/ 373 h 397"/>
                        <a:gd name="T58" fmla="*/ 0 w 718"/>
                        <a:gd name="T59" fmla="*/ 397 h 397"/>
                        <a:gd name="T60" fmla="*/ 52 w 718"/>
                        <a:gd name="T61" fmla="*/ 355 h 397"/>
                        <a:gd name="T62" fmla="*/ 52 w 718"/>
                        <a:gd name="T63" fmla="*/ 355 h 3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8"/>
                        <a:gd name="T97" fmla="*/ 0 h 397"/>
                        <a:gd name="T98" fmla="*/ 718 w 718"/>
                        <a:gd name="T99" fmla="*/ 397 h 3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8" h="397">
                          <a:moveTo>
                            <a:pt x="66" y="355"/>
                          </a:moveTo>
                          <a:lnTo>
                            <a:pt x="66" y="345"/>
                          </a:lnTo>
                          <a:lnTo>
                            <a:pt x="113" y="300"/>
                          </a:lnTo>
                          <a:lnTo>
                            <a:pt x="139" y="271"/>
                          </a:lnTo>
                          <a:lnTo>
                            <a:pt x="165" y="300"/>
                          </a:lnTo>
                          <a:lnTo>
                            <a:pt x="244" y="269"/>
                          </a:lnTo>
                          <a:lnTo>
                            <a:pt x="280" y="263"/>
                          </a:lnTo>
                          <a:lnTo>
                            <a:pt x="299" y="240"/>
                          </a:lnTo>
                          <a:lnTo>
                            <a:pt x="330" y="119"/>
                          </a:lnTo>
                          <a:lnTo>
                            <a:pt x="364" y="133"/>
                          </a:lnTo>
                          <a:lnTo>
                            <a:pt x="429" y="0"/>
                          </a:lnTo>
                          <a:lnTo>
                            <a:pt x="479" y="29"/>
                          </a:lnTo>
                          <a:lnTo>
                            <a:pt x="487" y="5"/>
                          </a:lnTo>
                          <a:lnTo>
                            <a:pt x="511" y="12"/>
                          </a:lnTo>
                          <a:lnTo>
                            <a:pt x="556" y="54"/>
                          </a:lnTo>
                          <a:lnTo>
                            <a:pt x="540" y="93"/>
                          </a:lnTo>
                          <a:lnTo>
                            <a:pt x="547" y="110"/>
                          </a:lnTo>
                          <a:lnTo>
                            <a:pt x="566" y="102"/>
                          </a:lnTo>
                          <a:lnTo>
                            <a:pt x="581" y="120"/>
                          </a:lnTo>
                          <a:lnTo>
                            <a:pt x="650" y="143"/>
                          </a:lnTo>
                          <a:lnTo>
                            <a:pt x="586" y="140"/>
                          </a:lnTo>
                          <a:lnTo>
                            <a:pt x="654" y="199"/>
                          </a:lnTo>
                          <a:lnTo>
                            <a:pt x="610" y="193"/>
                          </a:lnTo>
                          <a:lnTo>
                            <a:pt x="697" y="248"/>
                          </a:lnTo>
                          <a:lnTo>
                            <a:pt x="718" y="285"/>
                          </a:lnTo>
                          <a:lnTo>
                            <a:pt x="704" y="280"/>
                          </a:lnTo>
                          <a:lnTo>
                            <a:pt x="701" y="290"/>
                          </a:lnTo>
                          <a:lnTo>
                            <a:pt x="417" y="343"/>
                          </a:lnTo>
                          <a:lnTo>
                            <a:pt x="184" y="373"/>
                          </a:lnTo>
                          <a:lnTo>
                            <a:pt x="0" y="397"/>
                          </a:lnTo>
                          <a:lnTo>
                            <a:pt x="66" y="355"/>
                          </a:lnTo>
                          <a:close/>
                        </a:path>
                      </a:pathLst>
                    </a:custGeom>
                    <a:solidFill>
                      <a:srgbClr val="000000"/>
                    </a:solidFill>
                    <a:ln w="9525">
                      <a:solidFill>
                        <a:srgbClr val="000000"/>
                      </a:solidFill>
                      <a:round/>
                      <a:headEnd/>
                      <a:tailEnd/>
                    </a:ln>
                  </p:spPr>
                  <p:txBody>
                    <a:bodyPr/>
                    <a:lstStyle/>
                    <a:p>
                      <a:endParaRPr lang="en-US"/>
                    </a:p>
                  </p:txBody>
                </p:sp>
                <p:sp>
                  <p:nvSpPr>
                    <p:cNvPr id="556" name="Freeform 555"/>
                    <p:cNvSpPr>
                      <a:spLocks/>
                    </p:cNvSpPr>
                    <p:nvPr/>
                  </p:nvSpPr>
                  <p:spPr bwMode="auto">
                    <a:xfrm>
                      <a:off x="32656" y="1379"/>
                      <a:ext cx="40" cy="95"/>
                    </a:xfrm>
                    <a:custGeom>
                      <a:avLst/>
                      <a:gdLst>
                        <a:gd name="T0" fmla="*/ 0 w 38"/>
                        <a:gd name="T1" fmla="*/ 103 h 99"/>
                        <a:gd name="T2" fmla="*/ 9 w 38"/>
                        <a:gd name="T3" fmla="*/ 76 h 99"/>
                        <a:gd name="T4" fmla="*/ 23 w 38"/>
                        <a:gd name="T5" fmla="*/ 59 h 99"/>
                        <a:gd name="T6" fmla="*/ 30 w 38"/>
                        <a:gd name="T7" fmla="*/ 0 h 99"/>
                        <a:gd name="T8" fmla="*/ 10 w 38"/>
                        <a:gd name="T9" fmla="*/ 13 h 99"/>
                        <a:gd name="T10" fmla="*/ 0 w 38"/>
                        <a:gd name="T11" fmla="*/ 69 h 99"/>
                        <a:gd name="T12" fmla="*/ 0 w 38"/>
                        <a:gd name="T13" fmla="*/ 103 h 99"/>
                        <a:gd name="T14" fmla="*/ 0 w 38"/>
                        <a:gd name="T15" fmla="*/ 103 h 99"/>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99"/>
                        <a:gd name="T26" fmla="*/ 38 w 38"/>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99">
                          <a:moveTo>
                            <a:pt x="0" y="99"/>
                          </a:moveTo>
                          <a:lnTo>
                            <a:pt x="13" y="72"/>
                          </a:lnTo>
                          <a:lnTo>
                            <a:pt x="27" y="55"/>
                          </a:lnTo>
                          <a:lnTo>
                            <a:pt x="38" y="0"/>
                          </a:lnTo>
                          <a:lnTo>
                            <a:pt x="14" y="13"/>
                          </a:lnTo>
                          <a:lnTo>
                            <a:pt x="0" y="65"/>
                          </a:lnTo>
                          <a:lnTo>
                            <a:pt x="0" y="99"/>
                          </a:lnTo>
                          <a:close/>
                        </a:path>
                      </a:pathLst>
                    </a:custGeom>
                    <a:solidFill>
                      <a:srgbClr val="000000"/>
                    </a:solidFill>
                    <a:ln w="9525">
                      <a:solidFill>
                        <a:srgbClr val="000000"/>
                      </a:solidFill>
                      <a:round/>
                      <a:headEnd/>
                      <a:tailEnd/>
                    </a:ln>
                  </p:spPr>
                  <p:txBody>
                    <a:bodyPr/>
                    <a:lstStyle/>
                    <a:p>
                      <a:endParaRPr lang="en-US"/>
                    </a:p>
                  </p:txBody>
                </p:sp>
                <p:sp>
                  <p:nvSpPr>
                    <p:cNvPr id="557" name="Freeform 556"/>
                    <p:cNvSpPr>
                      <a:spLocks/>
                    </p:cNvSpPr>
                    <p:nvPr/>
                  </p:nvSpPr>
                  <p:spPr bwMode="auto">
                    <a:xfrm>
                      <a:off x="31970" y="1560"/>
                      <a:ext cx="753" cy="346"/>
                    </a:xfrm>
                    <a:custGeom>
                      <a:avLst/>
                      <a:gdLst>
                        <a:gd name="T0" fmla="*/ 0 w 793"/>
                        <a:gd name="T1" fmla="*/ 298 h 346"/>
                        <a:gd name="T2" fmla="*/ 88 w 793"/>
                        <a:gd name="T3" fmla="*/ 283 h 346"/>
                        <a:gd name="T4" fmla="*/ 142 w 793"/>
                        <a:gd name="T5" fmla="*/ 251 h 346"/>
                        <a:gd name="T6" fmla="*/ 242 w 793"/>
                        <a:gd name="T7" fmla="*/ 238 h 346"/>
                        <a:gd name="T8" fmla="*/ 281 w 793"/>
                        <a:gd name="T9" fmla="*/ 270 h 346"/>
                        <a:gd name="T10" fmla="*/ 346 w 793"/>
                        <a:gd name="T11" fmla="*/ 259 h 346"/>
                        <a:gd name="T12" fmla="*/ 443 w 793"/>
                        <a:gd name="T13" fmla="*/ 346 h 346"/>
                        <a:gd name="T14" fmla="*/ 483 w 793"/>
                        <a:gd name="T15" fmla="*/ 335 h 346"/>
                        <a:gd name="T16" fmla="*/ 536 w 793"/>
                        <a:gd name="T17" fmla="*/ 235 h 346"/>
                        <a:gd name="T18" fmla="*/ 581 w 793"/>
                        <a:gd name="T19" fmla="*/ 214 h 346"/>
                        <a:gd name="T20" fmla="*/ 594 w 793"/>
                        <a:gd name="T21" fmla="*/ 185 h 346"/>
                        <a:gd name="T22" fmla="*/ 547 w 793"/>
                        <a:gd name="T23" fmla="*/ 194 h 346"/>
                        <a:gd name="T24" fmla="*/ 534 w 793"/>
                        <a:gd name="T25" fmla="*/ 175 h 346"/>
                        <a:gd name="T26" fmla="*/ 563 w 793"/>
                        <a:gd name="T27" fmla="*/ 165 h 346"/>
                        <a:gd name="T28" fmla="*/ 562 w 793"/>
                        <a:gd name="T29" fmla="*/ 152 h 346"/>
                        <a:gd name="T30" fmla="*/ 530 w 793"/>
                        <a:gd name="T31" fmla="*/ 138 h 346"/>
                        <a:gd name="T32" fmla="*/ 572 w 793"/>
                        <a:gd name="T33" fmla="*/ 118 h 346"/>
                        <a:gd name="T34" fmla="*/ 569 w 793"/>
                        <a:gd name="T35" fmla="*/ 139 h 346"/>
                        <a:gd name="T36" fmla="*/ 596 w 793"/>
                        <a:gd name="T37" fmla="*/ 139 h 346"/>
                        <a:gd name="T38" fmla="*/ 611 w 793"/>
                        <a:gd name="T39" fmla="*/ 102 h 346"/>
                        <a:gd name="T40" fmla="*/ 621 w 793"/>
                        <a:gd name="T41" fmla="*/ 100 h 346"/>
                        <a:gd name="T42" fmla="*/ 614 w 793"/>
                        <a:gd name="T43" fmla="*/ 70 h 346"/>
                        <a:gd name="T44" fmla="*/ 596 w 793"/>
                        <a:gd name="T45" fmla="*/ 100 h 346"/>
                        <a:gd name="T46" fmla="*/ 577 w 793"/>
                        <a:gd name="T47" fmla="*/ 31 h 346"/>
                        <a:gd name="T48" fmla="*/ 590 w 793"/>
                        <a:gd name="T49" fmla="*/ 28 h 346"/>
                        <a:gd name="T50" fmla="*/ 608 w 793"/>
                        <a:gd name="T51" fmla="*/ 47 h 346"/>
                        <a:gd name="T52" fmla="*/ 595 w 793"/>
                        <a:gd name="T53" fmla="*/ 15 h 346"/>
                        <a:gd name="T54" fmla="*/ 581 w 793"/>
                        <a:gd name="T55" fmla="*/ 0 h 346"/>
                        <a:gd name="T56" fmla="*/ 358 w 793"/>
                        <a:gd name="T57" fmla="*/ 53 h 346"/>
                        <a:gd name="T58" fmla="*/ 176 w 793"/>
                        <a:gd name="T59" fmla="*/ 83 h 346"/>
                        <a:gd name="T60" fmla="*/ 151 w 793"/>
                        <a:gd name="T61" fmla="*/ 146 h 346"/>
                        <a:gd name="T62" fmla="*/ 111 w 793"/>
                        <a:gd name="T63" fmla="*/ 157 h 346"/>
                        <a:gd name="T64" fmla="*/ 92 w 793"/>
                        <a:gd name="T65" fmla="*/ 188 h 346"/>
                        <a:gd name="T66" fmla="*/ 22 w 793"/>
                        <a:gd name="T67" fmla="*/ 241 h 346"/>
                        <a:gd name="T68" fmla="*/ 19 w 793"/>
                        <a:gd name="T69" fmla="*/ 261 h 346"/>
                        <a:gd name="T70" fmla="*/ 0 w 793"/>
                        <a:gd name="T71" fmla="*/ 272 h 346"/>
                        <a:gd name="T72" fmla="*/ 0 w 793"/>
                        <a:gd name="T73" fmla="*/ 298 h 346"/>
                        <a:gd name="T74" fmla="*/ 0 w 793"/>
                        <a:gd name="T75" fmla="*/ 298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3" y="283"/>
                          </a:lnTo>
                          <a:lnTo>
                            <a:pt x="181" y="251"/>
                          </a:lnTo>
                          <a:lnTo>
                            <a:pt x="308" y="238"/>
                          </a:lnTo>
                          <a:lnTo>
                            <a:pt x="359" y="270"/>
                          </a:lnTo>
                          <a:lnTo>
                            <a:pt x="442" y="259"/>
                          </a:lnTo>
                          <a:lnTo>
                            <a:pt x="567" y="346"/>
                          </a:lnTo>
                          <a:lnTo>
                            <a:pt x="615" y="335"/>
                          </a:lnTo>
                          <a:lnTo>
                            <a:pt x="685" y="235"/>
                          </a:lnTo>
                          <a:lnTo>
                            <a:pt x="742" y="214"/>
                          </a:lnTo>
                          <a:lnTo>
                            <a:pt x="758" y="185"/>
                          </a:lnTo>
                          <a:lnTo>
                            <a:pt x="698" y="194"/>
                          </a:lnTo>
                          <a:lnTo>
                            <a:pt x="682" y="175"/>
                          </a:lnTo>
                          <a:lnTo>
                            <a:pt x="719" y="165"/>
                          </a:lnTo>
                          <a:lnTo>
                            <a:pt x="717" y="152"/>
                          </a:lnTo>
                          <a:lnTo>
                            <a:pt x="677" y="138"/>
                          </a:lnTo>
                          <a:lnTo>
                            <a:pt x="730" y="118"/>
                          </a:lnTo>
                          <a:lnTo>
                            <a:pt x="727" y="139"/>
                          </a:lnTo>
                          <a:lnTo>
                            <a:pt x="761" y="139"/>
                          </a:lnTo>
                          <a:lnTo>
                            <a:pt x="780" y="102"/>
                          </a:lnTo>
                          <a:lnTo>
                            <a:pt x="793" y="100"/>
                          </a:lnTo>
                          <a:lnTo>
                            <a:pt x="785" y="70"/>
                          </a:lnTo>
                          <a:lnTo>
                            <a:pt x="761" y="100"/>
                          </a:lnTo>
                          <a:lnTo>
                            <a:pt x="737" y="31"/>
                          </a:lnTo>
                          <a:lnTo>
                            <a:pt x="753" y="28"/>
                          </a:lnTo>
                          <a:lnTo>
                            <a:pt x="776" y="47"/>
                          </a:lnTo>
                          <a:lnTo>
                            <a:pt x="759" y="15"/>
                          </a:lnTo>
                          <a:lnTo>
                            <a:pt x="742" y="0"/>
                          </a:lnTo>
                          <a:lnTo>
                            <a:pt x="458" y="53"/>
                          </a:lnTo>
                          <a:lnTo>
                            <a:pt x="225" y="83"/>
                          </a:lnTo>
                          <a:lnTo>
                            <a:pt x="193" y="146"/>
                          </a:lnTo>
                          <a:lnTo>
                            <a:pt x="141" y="157"/>
                          </a:lnTo>
                          <a:lnTo>
                            <a:pt x="118" y="188"/>
                          </a:lnTo>
                          <a:lnTo>
                            <a:pt x="28" y="241"/>
                          </a:lnTo>
                          <a:lnTo>
                            <a:pt x="23" y="261"/>
                          </a:lnTo>
                          <a:lnTo>
                            <a:pt x="0" y="272"/>
                          </a:lnTo>
                          <a:lnTo>
                            <a:pt x="0" y="298"/>
                          </a:lnTo>
                          <a:close/>
                        </a:path>
                      </a:pathLst>
                    </a:custGeom>
                    <a:solidFill>
                      <a:srgbClr val="000000"/>
                    </a:solidFill>
                    <a:ln w="9525">
                      <a:solidFill>
                        <a:srgbClr val="000000"/>
                      </a:solidFill>
                      <a:round/>
                      <a:headEnd/>
                      <a:tailEnd/>
                    </a:ln>
                  </p:spPr>
                  <p:txBody>
                    <a:bodyPr/>
                    <a:lstStyle/>
                    <a:p>
                      <a:endParaRPr lang="en-US"/>
                    </a:p>
                  </p:txBody>
                </p:sp>
                <p:sp>
                  <p:nvSpPr>
                    <p:cNvPr id="558" name="Freeform 557"/>
                    <p:cNvSpPr>
                      <a:spLocks/>
                    </p:cNvSpPr>
                    <p:nvPr/>
                  </p:nvSpPr>
                  <p:spPr bwMode="auto">
                    <a:xfrm>
                      <a:off x="32059" y="1798"/>
                      <a:ext cx="445" cy="351"/>
                    </a:xfrm>
                    <a:custGeom>
                      <a:avLst/>
                      <a:gdLst>
                        <a:gd name="T0" fmla="*/ 15 w 473"/>
                        <a:gd name="T1" fmla="*/ 45 h 351"/>
                        <a:gd name="T2" fmla="*/ 68 w 473"/>
                        <a:gd name="T3" fmla="*/ 13 h 351"/>
                        <a:gd name="T4" fmla="*/ 167 w 473"/>
                        <a:gd name="T5" fmla="*/ 0 h 351"/>
                        <a:gd name="T6" fmla="*/ 207 w 473"/>
                        <a:gd name="T7" fmla="*/ 32 h 351"/>
                        <a:gd name="T8" fmla="*/ 273 w 473"/>
                        <a:gd name="T9" fmla="*/ 21 h 351"/>
                        <a:gd name="T10" fmla="*/ 371 w 473"/>
                        <a:gd name="T11" fmla="*/ 108 h 351"/>
                        <a:gd name="T12" fmla="*/ 327 w 473"/>
                        <a:gd name="T13" fmla="*/ 175 h 351"/>
                        <a:gd name="T14" fmla="*/ 330 w 473"/>
                        <a:gd name="T15" fmla="*/ 204 h 351"/>
                        <a:gd name="T16" fmla="*/ 255 w 473"/>
                        <a:gd name="T17" fmla="*/ 290 h 351"/>
                        <a:gd name="T18" fmla="*/ 245 w 473"/>
                        <a:gd name="T19" fmla="*/ 293 h 351"/>
                        <a:gd name="T20" fmla="*/ 237 w 473"/>
                        <a:gd name="T21" fmla="*/ 319 h 351"/>
                        <a:gd name="T22" fmla="*/ 221 w 473"/>
                        <a:gd name="T23" fmla="*/ 304 h 351"/>
                        <a:gd name="T24" fmla="*/ 235 w 473"/>
                        <a:gd name="T25" fmla="*/ 327 h 351"/>
                        <a:gd name="T26" fmla="*/ 221 w 473"/>
                        <a:gd name="T27" fmla="*/ 351 h 351"/>
                        <a:gd name="T28" fmla="*/ 207 w 473"/>
                        <a:gd name="T29" fmla="*/ 348 h 351"/>
                        <a:gd name="T30" fmla="*/ 157 w 473"/>
                        <a:gd name="T31" fmla="*/ 248 h 351"/>
                        <a:gd name="T32" fmla="*/ 48 w 473"/>
                        <a:gd name="T33" fmla="*/ 121 h 351"/>
                        <a:gd name="T34" fmla="*/ 0 w 473"/>
                        <a:gd name="T35" fmla="*/ 83 h 351"/>
                        <a:gd name="T36" fmla="*/ 15 w 473"/>
                        <a:gd name="T37" fmla="*/ 45 h 351"/>
                        <a:gd name="T38" fmla="*/ 15 w 473"/>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3"/>
                        <a:gd name="T61" fmla="*/ 0 h 351"/>
                        <a:gd name="T62" fmla="*/ 473 w 473"/>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3" h="351">
                          <a:moveTo>
                            <a:pt x="19" y="45"/>
                          </a:moveTo>
                          <a:lnTo>
                            <a:pt x="87" y="13"/>
                          </a:lnTo>
                          <a:lnTo>
                            <a:pt x="214" y="0"/>
                          </a:lnTo>
                          <a:lnTo>
                            <a:pt x="265" y="32"/>
                          </a:lnTo>
                          <a:lnTo>
                            <a:pt x="348" y="21"/>
                          </a:lnTo>
                          <a:lnTo>
                            <a:pt x="473" y="108"/>
                          </a:lnTo>
                          <a:lnTo>
                            <a:pt x="418" y="175"/>
                          </a:lnTo>
                          <a:lnTo>
                            <a:pt x="421" y="204"/>
                          </a:lnTo>
                          <a:lnTo>
                            <a:pt x="325" y="290"/>
                          </a:lnTo>
                          <a:lnTo>
                            <a:pt x="311" y="293"/>
                          </a:lnTo>
                          <a:lnTo>
                            <a:pt x="303" y="319"/>
                          </a:lnTo>
                          <a:lnTo>
                            <a:pt x="283" y="304"/>
                          </a:lnTo>
                          <a:lnTo>
                            <a:pt x="301" y="327"/>
                          </a:lnTo>
                          <a:lnTo>
                            <a:pt x="283" y="351"/>
                          </a:lnTo>
                          <a:lnTo>
                            <a:pt x="265" y="348"/>
                          </a:lnTo>
                          <a:lnTo>
                            <a:pt x="201" y="248"/>
                          </a:lnTo>
                          <a:lnTo>
                            <a:pt x="61" y="121"/>
                          </a:lnTo>
                          <a:lnTo>
                            <a:pt x="0" y="83"/>
                          </a:lnTo>
                          <a:lnTo>
                            <a:pt x="19" y="45"/>
                          </a:lnTo>
                          <a:close/>
                        </a:path>
                      </a:pathLst>
                    </a:custGeom>
                    <a:solidFill>
                      <a:srgbClr val="000000"/>
                    </a:solidFill>
                    <a:ln w="9525">
                      <a:solidFill>
                        <a:srgbClr val="000000"/>
                      </a:solidFill>
                      <a:round/>
                      <a:headEnd/>
                      <a:tailEnd/>
                    </a:ln>
                  </p:spPr>
                  <p:txBody>
                    <a:bodyPr/>
                    <a:lstStyle/>
                    <a:p>
                      <a:endParaRPr lang="en-US"/>
                    </a:p>
                  </p:txBody>
                </p:sp>
                <p:sp>
                  <p:nvSpPr>
                    <p:cNvPr id="559" name="Freeform 558"/>
                    <p:cNvSpPr>
                      <a:spLocks/>
                    </p:cNvSpPr>
                    <p:nvPr/>
                  </p:nvSpPr>
                  <p:spPr bwMode="auto">
                    <a:xfrm>
                      <a:off x="32616" y="1183"/>
                      <a:ext cx="93" cy="157"/>
                    </a:xfrm>
                    <a:custGeom>
                      <a:avLst/>
                      <a:gdLst>
                        <a:gd name="T0" fmla="*/ 0 w 98"/>
                        <a:gd name="T1" fmla="*/ 15 h 155"/>
                        <a:gd name="T2" fmla="*/ 9 w 98"/>
                        <a:gd name="T3" fmla="*/ 0 h 155"/>
                        <a:gd name="T4" fmla="*/ 26 w 98"/>
                        <a:gd name="T5" fmla="*/ 0 h 155"/>
                        <a:gd name="T6" fmla="*/ 21 w 98"/>
                        <a:gd name="T7" fmla="*/ 15 h 155"/>
                        <a:gd name="T8" fmla="*/ 17 w 98"/>
                        <a:gd name="T9" fmla="*/ 21 h 155"/>
                        <a:gd name="T10" fmla="*/ 20 w 98"/>
                        <a:gd name="T11" fmla="*/ 39 h 155"/>
                        <a:gd name="T12" fmla="*/ 40 w 98"/>
                        <a:gd name="T13" fmla="*/ 63 h 155"/>
                        <a:gd name="T14" fmla="*/ 42 w 98"/>
                        <a:gd name="T15" fmla="*/ 81 h 155"/>
                        <a:gd name="T16" fmla="*/ 58 w 98"/>
                        <a:gd name="T17" fmla="*/ 104 h 155"/>
                        <a:gd name="T18" fmla="*/ 71 w 98"/>
                        <a:gd name="T19" fmla="*/ 108 h 155"/>
                        <a:gd name="T20" fmla="*/ 76 w 98"/>
                        <a:gd name="T21" fmla="*/ 123 h 155"/>
                        <a:gd name="T22" fmla="*/ 65 w 98"/>
                        <a:gd name="T23" fmla="*/ 134 h 155"/>
                        <a:gd name="T24" fmla="*/ 76 w 98"/>
                        <a:gd name="T25" fmla="*/ 133 h 155"/>
                        <a:gd name="T26" fmla="*/ 80 w 98"/>
                        <a:gd name="T27" fmla="*/ 144 h 155"/>
                        <a:gd name="T28" fmla="*/ 30 w 98"/>
                        <a:gd name="T29" fmla="*/ 155 h 155"/>
                        <a:gd name="T30" fmla="*/ 0 w 98"/>
                        <a:gd name="T31" fmla="*/ 15 h 155"/>
                        <a:gd name="T32" fmla="*/ 0 w 98"/>
                        <a:gd name="T33" fmla="*/ 15 h 1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8"/>
                        <a:gd name="T52" fmla="*/ 0 h 155"/>
                        <a:gd name="T53" fmla="*/ 98 w 98"/>
                        <a:gd name="T54" fmla="*/ 155 h 1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8" h="155">
                          <a:moveTo>
                            <a:pt x="0" y="15"/>
                          </a:moveTo>
                          <a:lnTo>
                            <a:pt x="12" y="0"/>
                          </a:lnTo>
                          <a:lnTo>
                            <a:pt x="32" y="0"/>
                          </a:lnTo>
                          <a:lnTo>
                            <a:pt x="25" y="15"/>
                          </a:lnTo>
                          <a:lnTo>
                            <a:pt x="21" y="21"/>
                          </a:lnTo>
                          <a:lnTo>
                            <a:pt x="24" y="39"/>
                          </a:lnTo>
                          <a:lnTo>
                            <a:pt x="48" y="63"/>
                          </a:lnTo>
                          <a:lnTo>
                            <a:pt x="51" y="81"/>
                          </a:lnTo>
                          <a:lnTo>
                            <a:pt x="71" y="104"/>
                          </a:lnTo>
                          <a:lnTo>
                            <a:pt x="87" y="108"/>
                          </a:lnTo>
                          <a:lnTo>
                            <a:pt x="93" y="123"/>
                          </a:lnTo>
                          <a:lnTo>
                            <a:pt x="80" y="134"/>
                          </a:lnTo>
                          <a:lnTo>
                            <a:pt x="93" y="133"/>
                          </a:lnTo>
                          <a:lnTo>
                            <a:pt x="98" y="144"/>
                          </a:lnTo>
                          <a:lnTo>
                            <a:pt x="38" y="155"/>
                          </a:lnTo>
                          <a:lnTo>
                            <a:pt x="0" y="15"/>
                          </a:lnTo>
                          <a:close/>
                        </a:path>
                      </a:pathLst>
                    </a:custGeom>
                    <a:solidFill>
                      <a:srgbClr val="000000"/>
                    </a:solidFill>
                    <a:ln w="9525">
                      <a:solidFill>
                        <a:srgbClr val="000000"/>
                      </a:solidFill>
                      <a:round/>
                      <a:headEnd/>
                      <a:tailEnd/>
                    </a:ln>
                  </p:spPr>
                  <p:txBody>
                    <a:bodyPr/>
                    <a:lstStyle/>
                    <a:p>
                      <a:endParaRPr lang="en-US"/>
                    </a:p>
                  </p:txBody>
                </p:sp>
                <p:sp>
                  <p:nvSpPr>
                    <p:cNvPr id="560" name="Freeform 559"/>
                    <p:cNvSpPr>
                      <a:spLocks/>
                    </p:cNvSpPr>
                    <p:nvPr/>
                  </p:nvSpPr>
                  <p:spPr bwMode="auto">
                    <a:xfrm>
                      <a:off x="32187" y="934"/>
                      <a:ext cx="509" cy="338"/>
                    </a:xfrm>
                    <a:custGeom>
                      <a:avLst/>
                      <a:gdLst>
                        <a:gd name="T0" fmla="*/ 34 w 539"/>
                        <a:gd name="T1" fmla="*/ 343 h 339"/>
                        <a:gd name="T2" fmla="*/ 103 w 539"/>
                        <a:gd name="T3" fmla="*/ 326 h 339"/>
                        <a:gd name="T4" fmla="*/ 357 w 539"/>
                        <a:gd name="T5" fmla="*/ 267 h 339"/>
                        <a:gd name="T6" fmla="*/ 367 w 539"/>
                        <a:gd name="T7" fmla="*/ 252 h 339"/>
                        <a:gd name="T8" fmla="*/ 383 w 539"/>
                        <a:gd name="T9" fmla="*/ 252 h 339"/>
                        <a:gd name="T10" fmla="*/ 400 w 539"/>
                        <a:gd name="T11" fmla="*/ 237 h 339"/>
                        <a:gd name="T12" fmla="*/ 422 w 539"/>
                        <a:gd name="T13" fmla="*/ 199 h 339"/>
                        <a:gd name="T14" fmla="*/ 381 w 539"/>
                        <a:gd name="T15" fmla="*/ 152 h 339"/>
                        <a:gd name="T16" fmla="*/ 380 w 539"/>
                        <a:gd name="T17" fmla="*/ 114 h 339"/>
                        <a:gd name="T18" fmla="*/ 400 w 539"/>
                        <a:gd name="T19" fmla="*/ 59 h 339"/>
                        <a:gd name="T20" fmla="*/ 372 w 539"/>
                        <a:gd name="T21" fmla="*/ 39 h 339"/>
                        <a:gd name="T22" fmla="*/ 341 w 539"/>
                        <a:gd name="T23" fmla="*/ 0 h 339"/>
                        <a:gd name="T24" fmla="*/ 59 w 539"/>
                        <a:gd name="T25" fmla="*/ 67 h 339"/>
                        <a:gd name="T26" fmla="*/ 46 w 539"/>
                        <a:gd name="T27" fmla="*/ 39 h 339"/>
                        <a:gd name="T28" fmla="*/ 0 w 539"/>
                        <a:gd name="T29" fmla="*/ 83 h 339"/>
                        <a:gd name="T30" fmla="*/ 34 w 539"/>
                        <a:gd name="T31" fmla="*/ 343 h 339"/>
                        <a:gd name="T32" fmla="*/ 34 w 539"/>
                        <a:gd name="T33" fmla="*/ 343 h 3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39"/>
                        <a:gd name="T52" fmla="*/ 0 h 339"/>
                        <a:gd name="T53" fmla="*/ 539 w 539"/>
                        <a:gd name="T54" fmla="*/ 339 h 3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39" h="339">
                          <a:moveTo>
                            <a:pt x="42" y="339"/>
                          </a:moveTo>
                          <a:lnTo>
                            <a:pt x="131" y="322"/>
                          </a:lnTo>
                          <a:lnTo>
                            <a:pt x="457" y="263"/>
                          </a:lnTo>
                          <a:lnTo>
                            <a:pt x="469" y="248"/>
                          </a:lnTo>
                          <a:lnTo>
                            <a:pt x="489" y="248"/>
                          </a:lnTo>
                          <a:lnTo>
                            <a:pt x="510" y="233"/>
                          </a:lnTo>
                          <a:lnTo>
                            <a:pt x="539" y="195"/>
                          </a:lnTo>
                          <a:lnTo>
                            <a:pt x="487" y="152"/>
                          </a:lnTo>
                          <a:lnTo>
                            <a:pt x="486" y="114"/>
                          </a:lnTo>
                          <a:lnTo>
                            <a:pt x="510" y="59"/>
                          </a:lnTo>
                          <a:lnTo>
                            <a:pt x="474" y="39"/>
                          </a:lnTo>
                          <a:lnTo>
                            <a:pt x="435" y="0"/>
                          </a:lnTo>
                          <a:lnTo>
                            <a:pt x="76" y="67"/>
                          </a:lnTo>
                          <a:lnTo>
                            <a:pt x="58" y="39"/>
                          </a:lnTo>
                          <a:lnTo>
                            <a:pt x="0" y="83"/>
                          </a:lnTo>
                          <a:lnTo>
                            <a:pt x="42" y="339"/>
                          </a:lnTo>
                          <a:close/>
                        </a:path>
                      </a:pathLst>
                    </a:custGeom>
                    <a:solidFill>
                      <a:srgbClr val="000000"/>
                    </a:solidFill>
                    <a:ln w="9525">
                      <a:solidFill>
                        <a:srgbClr val="000000"/>
                      </a:solidFill>
                      <a:round/>
                      <a:headEnd/>
                      <a:tailEnd/>
                    </a:ln>
                  </p:spPr>
                  <p:txBody>
                    <a:bodyPr/>
                    <a:lstStyle/>
                    <a:p>
                      <a:endParaRPr lang="en-US"/>
                    </a:p>
                  </p:txBody>
                </p:sp>
                <p:sp>
                  <p:nvSpPr>
                    <p:cNvPr id="561" name="Freeform 560"/>
                    <p:cNvSpPr>
                      <a:spLocks/>
                    </p:cNvSpPr>
                    <p:nvPr/>
                  </p:nvSpPr>
                  <p:spPr bwMode="auto">
                    <a:xfrm>
                      <a:off x="32640" y="993"/>
                      <a:ext cx="108" cy="280"/>
                    </a:xfrm>
                    <a:custGeom>
                      <a:avLst/>
                      <a:gdLst>
                        <a:gd name="T0" fmla="*/ 7 w 117"/>
                        <a:gd name="T1" fmla="*/ 193 h 276"/>
                        <a:gd name="T2" fmla="*/ 22 w 117"/>
                        <a:gd name="T3" fmla="*/ 178 h 276"/>
                        <a:gd name="T4" fmla="*/ 45 w 117"/>
                        <a:gd name="T5" fmla="*/ 136 h 276"/>
                        <a:gd name="T6" fmla="*/ 5 w 117"/>
                        <a:gd name="T7" fmla="*/ 93 h 276"/>
                        <a:gd name="T8" fmla="*/ 4 w 117"/>
                        <a:gd name="T9" fmla="*/ 55 h 276"/>
                        <a:gd name="T10" fmla="*/ 22 w 117"/>
                        <a:gd name="T11" fmla="*/ 0 h 276"/>
                        <a:gd name="T12" fmla="*/ 84 w 117"/>
                        <a:gd name="T13" fmla="*/ 25 h 276"/>
                        <a:gd name="T14" fmla="*/ 84 w 117"/>
                        <a:gd name="T15" fmla="*/ 37 h 276"/>
                        <a:gd name="T16" fmla="*/ 77 w 117"/>
                        <a:gd name="T17" fmla="*/ 68 h 276"/>
                        <a:gd name="T18" fmla="*/ 71 w 117"/>
                        <a:gd name="T19" fmla="*/ 74 h 276"/>
                        <a:gd name="T20" fmla="*/ 69 w 117"/>
                        <a:gd name="T21" fmla="*/ 90 h 276"/>
                        <a:gd name="T22" fmla="*/ 76 w 117"/>
                        <a:gd name="T23" fmla="*/ 95 h 276"/>
                        <a:gd name="T24" fmla="*/ 91 w 117"/>
                        <a:gd name="T25" fmla="*/ 90 h 276"/>
                        <a:gd name="T26" fmla="*/ 91 w 117"/>
                        <a:gd name="T27" fmla="*/ 137 h 276"/>
                        <a:gd name="T28" fmla="*/ 91 w 117"/>
                        <a:gd name="T29" fmla="*/ 170 h 276"/>
                        <a:gd name="T30" fmla="*/ 91 w 117"/>
                        <a:gd name="T31" fmla="*/ 186 h 276"/>
                        <a:gd name="T32" fmla="*/ 86 w 117"/>
                        <a:gd name="T33" fmla="*/ 201 h 276"/>
                        <a:gd name="T34" fmla="*/ 80 w 117"/>
                        <a:gd name="T35" fmla="*/ 201 h 276"/>
                        <a:gd name="T36" fmla="*/ 83 w 117"/>
                        <a:gd name="T37" fmla="*/ 216 h 276"/>
                        <a:gd name="T38" fmla="*/ 60 w 117"/>
                        <a:gd name="T39" fmla="*/ 280 h 276"/>
                        <a:gd name="T40" fmla="*/ 53 w 117"/>
                        <a:gd name="T41" fmla="*/ 280 h 276"/>
                        <a:gd name="T42" fmla="*/ 52 w 117"/>
                        <a:gd name="T43" fmla="*/ 256 h 276"/>
                        <a:gd name="T44" fmla="*/ 36 w 117"/>
                        <a:gd name="T45" fmla="*/ 256 h 276"/>
                        <a:gd name="T46" fmla="*/ 5 w 117"/>
                        <a:gd name="T47" fmla="*/ 230 h 276"/>
                        <a:gd name="T48" fmla="*/ 0 w 117"/>
                        <a:gd name="T49" fmla="*/ 208 h 276"/>
                        <a:gd name="T50" fmla="*/ 7 w 117"/>
                        <a:gd name="T51" fmla="*/ 193 h 276"/>
                        <a:gd name="T52" fmla="*/ 7 w 117"/>
                        <a:gd name="T53" fmla="*/ 193 h 2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6"/>
                        <a:gd name="T83" fmla="*/ 117 w 117"/>
                        <a:gd name="T84" fmla="*/ 276 h 2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6">
                          <a:moveTo>
                            <a:pt x="7" y="189"/>
                          </a:moveTo>
                          <a:lnTo>
                            <a:pt x="28" y="174"/>
                          </a:lnTo>
                          <a:lnTo>
                            <a:pt x="57" y="136"/>
                          </a:lnTo>
                          <a:lnTo>
                            <a:pt x="5" y="93"/>
                          </a:lnTo>
                          <a:lnTo>
                            <a:pt x="4" y="55"/>
                          </a:lnTo>
                          <a:lnTo>
                            <a:pt x="28" y="0"/>
                          </a:lnTo>
                          <a:lnTo>
                            <a:pt x="107" y="25"/>
                          </a:lnTo>
                          <a:lnTo>
                            <a:pt x="107" y="37"/>
                          </a:lnTo>
                          <a:lnTo>
                            <a:pt x="99" y="68"/>
                          </a:lnTo>
                          <a:lnTo>
                            <a:pt x="91" y="74"/>
                          </a:lnTo>
                          <a:lnTo>
                            <a:pt x="88" y="90"/>
                          </a:lnTo>
                          <a:lnTo>
                            <a:pt x="98" y="95"/>
                          </a:lnTo>
                          <a:lnTo>
                            <a:pt x="117" y="90"/>
                          </a:lnTo>
                          <a:lnTo>
                            <a:pt x="117" y="137"/>
                          </a:lnTo>
                          <a:lnTo>
                            <a:pt x="117" y="166"/>
                          </a:lnTo>
                          <a:lnTo>
                            <a:pt x="117" y="182"/>
                          </a:lnTo>
                          <a:lnTo>
                            <a:pt x="111" y="197"/>
                          </a:lnTo>
                          <a:lnTo>
                            <a:pt x="102" y="197"/>
                          </a:lnTo>
                          <a:lnTo>
                            <a:pt x="106" y="212"/>
                          </a:lnTo>
                          <a:lnTo>
                            <a:pt x="77" y="276"/>
                          </a:lnTo>
                          <a:lnTo>
                            <a:pt x="68" y="276"/>
                          </a:lnTo>
                          <a:lnTo>
                            <a:pt x="67" y="252"/>
                          </a:lnTo>
                          <a:lnTo>
                            <a:pt x="46" y="252"/>
                          </a:lnTo>
                          <a:lnTo>
                            <a:pt x="5" y="226"/>
                          </a:lnTo>
                          <a:lnTo>
                            <a:pt x="0" y="204"/>
                          </a:lnTo>
                          <a:lnTo>
                            <a:pt x="7" y="189"/>
                          </a:lnTo>
                          <a:close/>
                        </a:path>
                      </a:pathLst>
                    </a:custGeom>
                    <a:solidFill>
                      <a:srgbClr val="000000"/>
                    </a:solidFill>
                    <a:ln w="9525">
                      <a:solidFill>
                        <a:srgbClr val="000000"/>
                      </a:solidFill>
                      <a:round/>
                      <a:headEnd/>
                      <a:tailEnd/>
                    </a:ln>
                  </p:spPr>
                  <p:txBody>
                    <a:bodyPr/>
                    <a:lstStyle/>
                    <a:p>
                      <a:endParaRPr lang="en-US"/>
                    </a:p>
                  </p:txBody>
                </p:sp>
                <p:sp>
                  <p:nvSpPr>
                    <p:cNvPr id="562" name="Freeform 561"/>
                    <p:cNvSpPr>
                      <a:spLocks/>
                    </p:cNvSpPr>
                    <p:nvPr/>
                  </p:nvSpPr>
                  <p:spPr bwMode="auto">
                    <a:xfrm>
                      <a:off x="32241" y="560"/>
                      <a:ext cx="522" cy="484"/>
                    </a:xfrm>
                    <a:custGeom>
                      <a:avLst/>
                      <a:gdLst>
                        <a:gd name="T0" fmla="*/ 14 w 552"/>
                        <a:gd name="T1" fmla="*/ 445 h 481"/>
                        <a:gd name="T2" fmla="*/ 294 w 552"/>
                        <a:gd name="T3" fmla="*/ 378 h 481"/>
                        <a:gd name="T4" fmla="*/ 325 w 552"/>
                        <a:gd name="T5" fmla="*/ 417 h 481"/>
                        <a:gd name="T6" fmla="*/ 354 w 552"/>
                        <a:gd name="T7" fmla="*/ 437 h 481"/>
                        <a:gd name="T8" fmla="*/ 415 w 552"/>
                        <a:gd name="T9" fmla="*/ 462 h 481"/>
                        <a:gd name="T10" fmla="*/ 421 w 552"/>
                        <a:gd name="T11" fmla="*/ 485 h 481"/>
                        <a:gd name="T12" fmla="*/ 431 w 552"/>
                        <a:gd name="T13" fmla="*/ 456 h 481"/>
                        <a:gd name="T14" fmla="*/ 432 w 552"/>
                        <a:gd name="T15" fmla="*/ 414 h 481"/>
                        <a:gd name="T16" fmla="*/ 421 w 552"/>
                        <a:gd name="T17" fmla="*/ 338 h 481"/>
                        <a:gd name="T18" fmla="*/ 419 w 552"/>
                        <a:gd name="T19" fmla="*/ 257 h 481"/>
                        <a:gd name="T20" fmla="*/ 390 w 552"/>
                        <a:gd name="T21" fmla="*/ 135 h 481"/>
                        <a:gd name="T22" fmla="*/ 385 w 552"/>
                        <a:gd name="T23" fmla="*/ 83 h 481"/>
                        <a:gd name="T24" fmla="*/ 366 w 552"/>
                        <a:gd name="T25" fmla="*/ 0 h 481"/>
                        <a:gd name="T26" fmla="*/ 275 w 552"/>
                        <a:gd name="T27" fmla="*/ 26 h 481"/>
                        <a:gd name="T28" fmla="*/ 225 w 552"/>
                        <a:gd name="T29" fmla="*/ 96 h 481"/>
                        <a:gd name="T30" fmla="*/ 222 w 552"/>
                        <a:gd name="T31" fmla="*/ 114 h 481"/>
                        <a:gd name="T32" fmla="*/ 192 w 552"/>
                        <a:gd name="T33" fmla="*/ 154 h 481"/>
                        <a:gd name="T34" fmla="*/ 200 w 552"/>
                        <a:gd name="T35" fmla="*/ 169 h 481"/>
                        <a:gd name="T36" fmla="*/ 205 w 552"/>
                        <a:gd name="T37" fmla="*/ 180 h 481"/>
                        <a:gd name="T38" fmla="*/ 201 w 552"/>
                        <a:gd name="T39" fmla="*/ 183 h 481"/>
                        <a:gd name="T40" fmla="*/ 211 w 552"/>
                        <a:gd name="T41" fmla="*/ 199 h 481"/>
                        <a:gd name="T42" fmla="*/ 212 w 552"/>
                        <a:gd name="T43" fmla="*/ 214 h 481"/>
                        <a:gd name="T44" fmla="*/ 184 w 552"/>
                        <a:gd name="T45" fmla="*/ 250 h 481"/>
                        <a:gd name="T46" fmla="*/ 142 w 552"/>
                        <a:gd name="T47" fmla="*/ 267 h 481"/>
                        <a:gd name="T48" fmla="*/ 132 w 552"/>
                        <a:gd name="T49" fmla="*/ 276 h 481"/>
                        <a:gd name="T50" fmla="*/ 116 w 552"/>
                        <a:gd name="T51" fmla="*/ 268 h 481"/>
                        <a:gd name="T52" fmla="*/ 70 w 552"/>
                        <a:gd name="T53" fmla="*/ 275 h 481"/>
                        <a:gd name="T54" fmla="*/ 35 w 552"/>
                        <a:gd name="T55" fmla="*/ 293 h 481"/>
                        <a:gd name="T56" fmla="*/ 35 w 552"/>
                        <a:gd name="T57" fmla="*/ 314 h 481"/>
                        <a:gd name="T58" fmla="*/ 42 w 552"/>
                        <a:gd name="T59" fmla="*/ 330 h 481"/>
                        <a:gd name="T60" fmla="*/ 47 w 552"/>
                        <a:gd name="T61" fmla="*/ 328 h 481"/>
                        <a:gd name="T62" fmla="*/ 52 w 552"/>
                        <a:gd name="T63" fmla="*/ 348 h 481"/>
                        <a:gd name="T64" fmla="*/ 43 w 552"/>
                        <a:gd name="T65" fmla="*/ 356 h 481"/>
                        <a:gd name="T66" fmla="*/ 38 w 552"/>
                        <a:gd name="T67" fmla="*/ 372 h 481"/>
                        <a:gd name="T68" fmla="*/ 0 w 552"/>
                        <a:gd name="T69" fmla="*/ 417 h 481"/>
                        <a:gd name="T70" fmla="*/ 14 w 552"/>
                        <a:gd name="T71" fmla="*/ 445 h 481"/>
                        <a:gd name="T72" fmla="*/ 14 w 552"/>
                        <a:gd name="T73" fmla="*/ 445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1"/>
                          </a:moveTo>
                          <a:lnTo>
                            <a:pt x="377" y="374"/>
                          </a:lnTo>
                          <a:lnTo>
                            <a:pt x="416" y="413"/>
                          </a:lnTo>
                          <a:lnTo>
                            <a:pt x="452" y="433"/>
                          </a:lnTo>
                          <a:lnTo>
                            <a:pt x="531" y="458"/>
                          </a:lnTo>
                          <a:lnTo>
                            <a:pt x="538" y="481"/>
                          </a:lnTo>
                          <a:lnTo>
                            <a:pt x="551" y="452"/>
                          </a:lnTo>
                          <a:lnTo>
                            <a:pt x="552" y="410"/>
                          </a:lnTo>
                          <a:lnTo>
                            <a:pt x="538" y="334"/>
                          </a:lnTo>
                          <a:lnTo>
                            <a:pt x="536" y="253"/>
                          </a:lnTo>
                          <a:lnTo>
                            <a:pt x="499" y="135"/>
                          </a:lnTo>
                          <a:lnTo>
                            <a:pt x="492" y="83"/>
                          </a:lnTo>
                          <a:lnTo>
                            <a:pt x="468" y="0"/>
                          </a:lnTo>
                          <a:lnTo>
                            <a:pt x="352" y="26"/>
                          </a:lnTo>
                          <a:lnTo>
                            <a:pt x="287" y="96"/>
                          </a:lnTo>
                          <a:lnTo>
                            <a:pt x="284" y="114"/>
                          </a:lnTo>
                          <a:lnTo>
                            <a:pt x="246" y="154"/>
                          </a:lnTo>
                          <a:lnTo>
                            <a:pt x="256" y="169"/>
                          </a:lnTo>
                          <a:lnTo>
                            <a:pt x="263" y="180"/>
                          </a:lnTo>
                          <a:lnTo>
                            <a:pt x="258" y="183"/>
                          </a:lnTo>
                          <a:lnTo>
                            <a:pt x="269" y="199"/>
                          </a:lnTo>
                          <a:lnTo>
                            <a:pt x="271" y="214"/>
                          </a:lnTo>
                          <a:lnTo>
                            <a:pt x="235" y="246"/>
                          </a:lnTo>
                          <a:lnTo>
                            <a:pt x="182" y="263"/>
                          </a:lnTo>
                          <a:lnTo>
                            <a:pt x="169" y="272"/>
                          </a:lnTo>
                          <a:lnTo>
                            <a:pt x="148" y="264"/>
                          </a:lnTo>
                          <a:lnTo>
                            <a:pt x="89" y="271"/>
                          </a:lnTo>
                          <a:lnTo>
                            <a:pt x="44" y="289"/>
                          </a:lnTo>
                          <a:lnTo>
                            <a:pt x="44" y="310"/>
                          </a:lnTo>
                          <a:lnTo>
                            <a:pt x="54" y="326"/>
                          </a:lnTo>
                          <a:lnTo>
                            <a:pt x="60" y="324"/>
                          </a:lnTo>
                          <a:lnTo>
                            <a:pt x="67" y="344"/>
                          </a:lnTo>
                          <a:lnTo>
                            <a:pt x="55" y="352"/>
                          </a:lnTo>
                          <a:lnTo>
                            <a:pt x="49" y="368"/>
                          </a:lnTo>
                          <a:lnTo>
                            <a:pt x="0" y="413"/>
                          </a:lnTo>
                          <a:lnTo>
                            <a:pt x="18" y="441"/>
                          </a:lnTo>
                          <a:close/>
                        </a:path>
                      </a:pathLst>
                    </a:custGeom>
                    <a:solidFill>
                      <a:srgbClr val="000000"/>
                    </a:solidFill>
                    <a:ln w="9525">
                      <a:solidFill>
                        <a:srgbClr val="000000"/>
                      </a:solidFill>
                      <a:round/>
                      <a:headEnd/>
                      <a:tailEnd/>
                    </a:ln>
                  </p:spPr>
                  <p:txBody>
                    <a:bodyPr/>
                    <a:lstStyle/>
                    <a:p>
                      <a:endParaRPr lang="en-US"/>
                    </a:p>
                  </p:txBody>
                </p:sp>
                <p:sp>
                  <p:nvSpPr>
                    <p:cNvPr id="563" name="Freeform 562"/>
                    <p:cNvSpPr>
                      <a:spLocks/>
                    </p:cNvSpPr>
                    <p:nvPr/>
                  </p:nvSpPr>
                  <p:spPr bwMode="auto">
                    <a:xfrm>
                      <a:off x="32723" y="1061"/>
                      <a:ext cx="15" cy="23"/>
                    </a:xfrm>
                    <a:custGeom>
                      <a:avLst/>
                      <a:gdLst>
                        <a:gd name="T0" fmla="*/ 0 w 16"/>
                        <a:gd name="T1" fmla="*/ 26 h 22"/>
                        <a:gd name="T2" fmla="*/ 3 w 16"/>
                        <a:gd name="T3" fmla="*/ 6 h 22"/>
                        <a:gd name="T4" fmla="*/ 8 w 16"/>
                        <a:gd name="T5" fmla="*/ 0 h 22"/>
                        <a:gd name="T6" fmla="*/ 12 w 16"/>
                        <a:gd name="T7" fmla="*/ 4 h 22"/>
                        <a:gd name="T8" fmla="*/ 0 w 16"/>
                        <a:gd name="T9" fmla="*/ 26 h 22"/>
                        <a:gd name="T10" fmla="*/ 0 w 16"/>
                        <a:gd name="T11" fmla="*/ 26 h 22"/>
                        <a:gd name="T12" fmla="*/ 0 w 16"/>
                        <a:gd name="T13" fmla="*/ 26 h 22"/>
                        <a:gd name="T14" fmla="*/ 0 60000 65536"/>
                        <a:gd name="T15" fmla="*/ 0 60000 65536"/>
                        <a:gd name="T16" fmla="*/ 0 60000 65536"/>
                        <a:gd name="T17" fmla="*/ 0 60000 65536"/>
                        <a:gd name="T18" fmla="*/ 0 60000 65536"/>
                        <a:gd name="T19" fmla="*/ 0 60000 65536"/>
                        <a:gd name="T20" fmla="*/ 0 60000 65536"/>
                        <a:gd name="T21" fmla="*/ 0 w 16"/>
                        <a:gd name="T22" fmla="*/ 0 h 22"/>
                        <a:gd name="T23" fmla="*/ 16 w 16"/>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2">
                          <a:moveTo>
                            <a:pt x="0" y="22"/>
                          </a:moveTo>
                          <a:lnTo>
                            <a:pt x="3" y="6"/>
                          </a:lnTo>
                          <a:lnTo>
                            <a:pt x="11" y="0"/>
                          </a:lnTo>
                          <a:lnTo>
                            <a:pt x="16" y="4"/>
                          </a:lnTo>
                          <a:lnTo>
                            <a:pt x="0" y="22"/>
                          </a:lnTo>
                          <a:close/>
                        </a:path>
                      </a:pathLst>
                    </a:custGeom>
                    <a:solidFill>
                      <a:srgbClr val="000000"/>
                    </a:solidFill>
                    <a:ln w="9525">
                      <a:solidFill>
                        <a:srgbClr val="000000"/>
                      </a:solidFill>
                      <a:round/>
                      <a:headEnd/>
                      <a:tailEnd/>
                    </a:ln>
                  </p:spPr>
                  <p:txBody>
                    <a:bodyPr/>
                    <a:lstStyle/>
                    <a:p>
                      <a:endParaRPr lang="en-US"/>
                    </a:p>
                  </p:txBody>
                </p:sp>
                <p:sp>
                  <p:nvSpPr>
                    <p:cNvPr id="564" name="Freeform 563"/>
                    <p:cNvSpPr>
                      <a:spLocks/>
                    </p:cNvSpPr>
                    <p:nvPr/>
                  </p:nvSpPr>
                  <p:spPr bwMode="auto">
                    <a:xfrm>
                      <a:off x="32740" y="971"/>
                      <a:ext cx="160" cy="98"/>
                    </a:xfrm>
                    <a:custGeom>
                      <a:avLst/>
                      <a:gdLst>
                        <a:gd name="T0" fmla="*/ 9 w 171"/>
                        <a:gd name="T1" fmla="*/ 95 h 99"/>
                        <a:gd name="T2" fmla="*/ 56 w 171"/>
                        <a:gd name="T3" fmla="*/ 61 h 99"/>
                        <a:gd name="T4" fmla="*/ 87 w 171"/>
                        <a:gd name="T5" fmla="*/ 45 h 99"/>
                        <a:gd name="T6" fmla="*/ 54 w 171"/>
                        <a:gd name="T7" fmla="*/ 72 h 99"/>
                        <a:gd name="T8" fmla="*/ 57 w 171"/>
                        <a:gd name="T9" fmla="*/ 74 h 99"/>
                        <a:gd name="T10" fmla="*/ 107 w 171"/>
                        <a:gd name="T11" fmla="*/ 34 h 99"/>
                        <a:gd name="T12" fmla="*/ 131 w 171"/>
                        <a:gd name="T13" fmla="*/ 5 h 99"/>
                        <a:gd name="T14" fmla="*/ 129 w 171"/>
                        <a:gd name="T15" fmla="*/ 0 h 99"/>
                        <a:gd name="T16" fmla="*/ 107 w 171"/>
                        <a:gd name="T17" fmla="*/ 16 h 99"/>
                        <a:gd name="T18" fmla="*/ 104 w 171"/>
                        <a:gd name="T19" fmla="*/ 14 h 99"/>
                        <a:gd name="T20" fmla="*/ 93 w 171"/>
                        <a:gd name="T21" fmla="*/ 34 h 99"/>
                        <a:gd name="T22" fmla="*/ 85 w 171"/>
                        <a:gd name="T23" fmla="*/ 34 h 99"/>
                        <a:gd name="T24" fmla="*/ 102 w 171"/>
                        <a:gd name="T25" fmla="*/ 0 h 99"/>
                        <a:gd name="T26" fmla="*/ 85 w 171"/>
                        <a:gd name="T27" fmla="*/ 24 h 99"/>
                        <a:gd name="T28" fmla="*/ 26 w 171"/>
                        <a:gd name="T29" fmla="*/ 49 h 99"/>
                        <a:gd name="T30" fmla="*/ 15 w 171"/>
                        <a:gd name="T31" fmla="*/ 67 h 99"/>
                        <a:gd name="T32" fmla="*/ 6 w 171"/>
                        <a:gd name="T33" fmla="*/ 70 h 99"/>
                        <a:gd name="T34" fmla="*/ 0 w 171"/>
                        <a:gd name="T35" fmla="*/ 85 h 99"/>
                        <a:gd name="T36" fmla="*/ 9 w 171"/>
                        <a:gd name="T37" fmla="*/ 95 h 99"/>
                        <a:gd name="T38" fmla="*/ 9 w 171"/>
                        <a:gd name="T39" fmla="*/ 95 h 9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1"/>
                        <a:gd name="T61" fmla="*/ 0 h 99"/>
                        <a:gd name="T62" fmla="*/ 171 w 171"/>
                        <a:gd name="T63" fmla="*/ 99 h 9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1" h="99">
                          <a:moveTo>
                            <a:pt x="13" y="99"/>
                          </a:moveTo>
                          <a:lnTo>
                            <a:pt x="73" y="65"/>
                          </a:lnTo>
                          <a:lnTo>
                            <a:pt x="113" y="45"/>
                          </a:lnTo>
                          <a:lnTo>
                            <a:pt x="71" y="76"/>
                          </a:lnTo>
                          <a:lnTo>
                            <a:pt x="74" y="78"/>
                          </a:lnTo>
                          <a:lnTo>
                            <a:pt x="139" y="34"/>
                          </a:lnTo>
                          <a:lnTo>
                            <a:pt x="171" y="5"/>
                          </a:lnTo>
                          <a:lnTo>
                            <a:pt x="168" y="0"/>
                          </a:lnTo>
                          <a:lnTo>
                            <a:pt x="139" y="16"/>
                          </a:lnTo>
                          <a:lnTo>
                            <a:pt x="136" y="14"/>
                          </a:lnTo>
                          <a:lnTo>
                            <a:pt x="121" y="34"/>
                          </a:lnTo>
                          <a:lnTo>
                            <a:pt x="111" y="34"/>
                          </a:lnTo>
                          <a:lnTo>
                            <a:pt x="134" y="0"/>
                          </a:lnTo>
                          <a:lnTo>
                            <a:pt x="111" y="24"/>
                          </a:lnTo>
                          <a:lnTo>
                            <a:pt x="34" y="52"/>
                          </a:lnTo>
                          <a:lnTo>
                            <a:pt x="19" y="71"/>
                          </a:lnTo>
                          <a:lnTo>
                            <a:pt x="6" y="74"/>
                          </a:lnTo>
                          <a:lnTo>
                            <a:pt x="0" y="89"/>
                          </a:lnTo>
                          <a:lnTo>
                            <a:pt x="13" y="99"/>
                          </a:lnTo>
                          <a:close/>
                        </a:path>
                      </a:pathLst>
                    </a:custGeom>
                    <a:solidFill>
                      <a:srgbClr val="000000"/>
                    </a:solidFill>
                    <a:ln w="9525">
                      <a:solidFill>
                        <a:srgbClr val="000000"/>
                      </a:solidFill>
                      <a:round/>
                      <a:headEnd/>
                      <a:tailEnd/>
                    </a:ln>
                  </p:spPr>
                  <p:txBody>
                    <a:bodyPr/>
                    <a:lstStyle/>
                    <a:p>
                      <a:endParaRPr lang="en-US"/>
                    </a:p>
                  </p:txBody>
                </p:sp>
                <p:sp>
                  <p:nvSpPr>
                    <p:cNvPr id="565" name="Freeform 564"/>
                    <p:cNvSpPr>
                      <a:spLocks/>
                    </p:cNvSpPr>
                    <p:nvPr/>
                  </p:nvSpPr>
                  <p:spPr bwMode="auto">
                    <a:xfrm>
                      <a:off x="32747" y="864"/>
                      <a:ext cx="149" cy="148"/>
                    </a:xfrm>
                    <a:custGeom>
                      <a:avLst/>
                      <a:gdLst>
                        <a:gd name="T0" fmla="*/ 10 w 160"/>
                        <a:gd name="T1" fmla="*/ 103 h 149"/>
                        <a:gd name="T2" fmla="*/ 9 w 160"/>
                        <a:gd name="T3" fmla="*/ 145 h 149"/>
                        <a:gd name="T4" fmla="*/ 22 w 160"/>
                        <a:gd name="T5" fmla="*/ 142 h 149"/>
                        <a:gd name="T6" fmla="*/ 44 w 160"/>
                        <a:gd name="T7" fmla="*/ 119 h 149"/>
                        <a:gd name="T8" fmla="*/ 53 w 160"/>
                        <a:gd name="T9" fmla="*/ 100 h 149"/>
                        <a:gd name="T10" fmla="*/ 58 w 160"/>
                        <a:gd name="T11" fmla="*/ 103 h 149"/>
                        <a:gd name="T12" fmla="*/ 92 w 160"/>
                        <a:gd name="T13" fmla="*/ 92 h 149"/>
                        <a:gd name="T14" fmla="*/ 92 w 160"/>
                        <a:gd name="T15" fmla="*/ 85 h 149"/>
                        <a:gd name="T16" fmla="*/ 97 w 160"/>
                        <a:gd name="T17" fmla="*/ 88 h 149"/>
                        <a:gd name="T18" fmla="*/ 104 w 160"/>
                        <a:gd name="T19" fmla="*/ 82 h 149"/>
                        <a:gd name="T20" fmla="*/ 112 w 160"/>
                        <a:gd name="T21" fmla="*/ 80 h 149"/>
                        <a:gd name="T22" fmla="*/ 127 w 160"/>
                        <a:gd name="T23" fmla="*/ 74 h 149"/>
                        <a:gd name="T24" fmla="*/ 114 w 160"/>
                        <a:gd name="T25" fmla="*/ 0 h 149"/>
                        <a:gd name="T26" fmla="*/ 0 w 160"/>
                        <a:gd name="T27" fmla="*/ 31 h 149"/>
                        <a:gd name="T28" fmla="*/ 10 w 160"/>
                        <a:gd name="T29" fmla="*/ 103 h 149"/>
                        <a:gd name="T30" fmla="*/ 10 w 160"/>
                        <a:gd name="T31" fmla="*/ 103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0"/>
                        <a:gd name="T49" fmla="*/ 0 h 149"/>
                        <a:gd name="T50" fmla="*/ 160 w 160"/>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0" h="149">
                          <a:moveTo>
                            <a:pt x="14" y="107"/>
                          </a:moveTo>
                          <a:lnTo>
                            <a:pt x="13" y="149"/>
                          </a:lnTo>
                          <a:lnTo>
                            <a:pt x="26" y="146"/>
                          </a:lnTo>
                          <a:lnTo>
                            <a:pt x="56" y="123"/>
                          </a:lnTo>
                          <a:lnTo>
                            <a:pt x="66" y="104"/>
                          </a:lnTo>
                          <a:lnTo>
                            <a:pt x="73" y="107"/>
                          </a:lnTo>
                          <a:lnTo>
                            <a:pt x="115" y="96"/>
                          </a:lnTo>
                          <a:lnTo>
                            <a:pt x="115" y="89"/>
                          </a:lnTo>
                          <a:lnTo>
                            <a:pt x="123" y="92"/>
                          </a:lnTo>
                          <a:lnTo>
                            <a:pt x="131" y="86"/>
                          </a:lnTo>
                          <a:lnTo>
                            <a:pt x="142" y="84"/>
                          </a:lnTo>
                          <a:lnTo>
                            <a:pt x="160" y="76"/>
                          </a:lnTo>
                          <a:lnTo>
                            <a:pt x="144" y="0"/>
                          </a:lnTo>
                          <a:lnTo>
                            <a:pt x="0" y="31"/>
                          </a:lnTo>
                          <a:lnTo>
                            <a:pt x="14" y="107"/>
                          </a:lnTo>
                          <a:close/>
                        </a:path>
                      </a:pathLst>
                    </a:custGeom>
                    <a:solidFill>
                      <a:srgbClr val="000000"/>
                    </a:solidFill>
                    <a:ln w="9525">
                      <a:solidFill>
                        <a:srgbClr val="000000"/>
                      </a:solidFill>
                      <a:round/>
                      <a:headEnd/>
                      <a:tailEnd/>
                    </a:ln>
                  </p:spPr>
                  <p:txBody>
                    <a:bodyPr/>
                    <a:lstStyle/>
                    <a:p>
                      <a:endParaRPr lang="en-US"/>
                    </a:p>
                  </p:txBody>
                </p:sp>
                <p:sp>
                  <p:nvSpPr>
                    <p:cNvPr id="566" name="Freeform 565"/>
                    <p:cNvSpPr>
                      <a:spLocks/>
                    </p:cNvSpPr>
                    <p:nvPr/>
                  </p:nvSpPr>
                  <p:spPr bwMode="auto">
                    <a:xfrm>
                      <a:off x="32884" y="856"/>
                      <a:ext cx="67" cy="83"/>
                    </a:xfrm>
                    <a:custGeom>
                      <a:avLst/>
                      <a:gdLst>
                        <a:gd name="T0" fmla="*/ 12 w 71"/>
                        <a:gd name="T1" fmla="*/ 80 h 84"/>
                        <a:gd name="T2" fmla="*/ 33 w 71"/>
                        <a:gd name="T3" fmla="*/ 69 h 84"/>
                        <a:gd name="T4" fmla="*/ 35 w 71"/>
                        <a:gd name="T5" fmla="*/ 39 h 84"/>
                        <a:gd name="T6" fmla="*/ 41 w 71"/>
                        <a:gd name="T7" fmla="*/ 43 h 84"/>
                        <a:gd name="T8" fmla="*/ 43 w 71"/>
                        <a:gd name="T9" fmla="*/ 59 h 84"/>
                        <a:gd name="T10" fmla="*/ 47 w 71"/>
                        <a:gd name="T11" fmla="*/ 57 h 84"/>
                        <a:gd name="T12" fmla="*/ 53 w 71"/>
                        <a:gd name="T13" fmla="*/ 43 h 84"/>
                        <a:gd name="T14" fmla="*/ 47 w 71"/>
                        <a:gd name="T15" fmla="*/ 29 h 84"/>
                        <a:gd name="T16" fmla="*/ 35 w 71"/>
                        <a:gd name="T17" fmla="*/ 26 h 84"/>
                        <a:gd name="T18" fmla="*/ 27 w 71"/>
                        <a:gd name="T19" fmla="*/ 3 h 84"/>
                        <a:gd name="T20" fmla="*/ 19 w 71"/>
                        <a:gd name="T21" fmla="*/ 0 h 84"/>
                        <a:gd name="T22" fmla="*/ 0 w 71"/>
                        <a:gd name="T23" fmla="*/ 8 h 84"/>
                        <a:gd name="T24" fmla="*/ 12 w 71"/>
                        <a:gd name="T25" fmla="*/ 80 h 84"/>
                        <a:gd name="T26" fmla="*/ 12 w 71"/>
                        <a:gd name="T27" fmla="*/ 80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84"/>
                        <a:gd name="T44" fmla="*/ 71 w 71"/>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84">
                          <a:moveTo>
                            <a:pt x="16" y="84"/>
                          </a:moveTo>
                          <a:lnTo>
                            <a:pt x="45" y="73"/>
                          </a:lnTo>
                          <a:lnTo>
                            <a:pt x="47" y="39"/>
                          </a:lnTo>
                          <a:lnTo>
                            <a:pt x="55" y="47"/>
                          </a:lnTo>
                          <a:lnTo>
                            <a:pt x="57" y="63"/>
                          </a:lnTo>
                          <a:lnTo>
                            <a:pt x="63" y="61"/>
                          </a:lnTo>
                          <a:lnTo>
                            <a:pt x="71" y="47"/>
                          </a:lnTo>
                          <a:lnTo>
                            <a:pt x="63" y="29"/>
                          </a:lnTo>
                          <a:lnTo>
                            <a:pt x="47" y="26"/>
                          </a:lnTo>
                          <a:lnTo>
                            <a:pt x="35" y="3"/>
                          </a:lnTo>
                          <a:lnTo>
                            <a:pt x="26" y="0"/>
                          </a:lnTo>
                          <a:lnTo>
                            <a:pt x="0" y="8"/>
                          </a:lnTo>
                          <a:lnTo>
                            <a:pt x="16" y="84"/>
                          </a:lnTo>
                          <a:close/>
                        </a:path>
                      </a:pathLst>
                    </a:custGeom>
                    <a:solidFill>
                      <a:srgbClr val="000000"/>
                    </a:solidFill>
                    <a:ln w="9525">
                      <a:solidFill>
                        <a:srgbClr val="000000"/>
                      </a:solidFill>
                      <a:round/>
                      <a:headEnd/>
                      <a:tailEnd/>
                    </a:ln>
                  </p:spPr>
                  <p:txBody>
                    <a:bodyPr/>
                    <a:lstStyle/>
                    <a:p>
                      <a:endParaRPr lang="en-US"/>
                    </a:p>
                  </p:txBody>
                </p:sp>
                <p:sp>
                  <p:nvSpPr>
                    <p:cNvPr id="567" name="Freeform 566"/>
                    <p:cNvSpPr>
                      <a:spLocks/>
                    </p:cNvSpPr>
                    <p:nvPr/>
                  </p:nvSpPr>
                  <p:spPr bwMode="auto">
                    <a:xfrm>
                      <a:off x="32745" y="750"/>
                      <a:ext cx="293" cy="153"/>
                    </a:xfrm>
                    <a:custGeom>
                      <a:avLst/>
                      <a:gdLst>
                        <a:gd name="T0" fmla="*/ 2 w 311"/>
                        <a:gd name="T1" fmla="*/ 148 h 152"/>
                        <a:gd name="T2" fmla="*/ 115 w 311"/>
                        <a:gd name="T3" fmla="*/ 117 h 152"/>
                        <a:gd name="T4" fmla="*/ 136 w 311"/>
                        <a:gd name="T5" fmla="*/ 109 h 152"/>
                        <a:gd name="T6" fmla="*/ 143 w 311"/>
                        <a:gd name="T7" fmla="*/ 112 h 152"/>
                        <a:gd name="T8" fmla="*/ 152 w 311"/>
                        <a:gd name="T9" fmla="*/ 135 h 152"/>
                        <a:gd name="T10" fmla="*/ 165 w 311"/>
                        <a:gd name="T11" fmla="*/ 138 h 152"/>
                        <a:gd name="T12" fmla="*/ 171 w 311"/>
                        <a:gd name="T13" fmla="*/ 156 h 152"/>
                        <a:gd name="T14" fmla="*/ 180 w 311"/>
                        <a:gd name="T15" fmla="*/ 156 h 152"/>
                        <a:gd name="T16" fmla="*/ 189 w 311"/>
                        <a:gd name="T17" fmla="*/ 140 h 152"/>
                        <a:gd name="T18" fmla="*/ 191 w 311"/>
                        <a:gd name="T19" fmla="*/ 125 h 152"/>
                        <a:gd name="T20" fmla="*/ 202 w 311"/>
                        <a:gd name="T21" fmla="*/ 145 h 152"/>
                        <a:gd name="T22" fmla="*/ 245 w 311"/>
                        <a:gd name="T23" fmla="*/ 127 h 152"/>
                        <a:gd name="T24" fmla="*/ 243 w 311"/>
                        <a:gd name="T25" fmla="*/ 106 h 152"/>
                        <a:gd name="T26" fmla="*/ 231 w 311"/>
                        <a:gd name="T27" fmla="*/ 74 h 152"/>
                        <a:gd name="T28" fmla="*/ 223 w 311"/>
                        <a:gd name="T29" fmla="*/ 71 h 152"/>
                        <a:gd name="T30" fmla="*/ 217 w 311"/>
                        <a:gd name="T31" fmla="*/ 71 h 152"/>
                        <a:gd name="T32" fmla="*/ 219 w 311"/>
                        <a:gd name="T33" fmla="*/ 81 h 152"/>
                        <a:gd name="T34" fmla="*/ 228 w 311"/>
                        <a:gd name="T35" fmla="*/ 83 h 152"/>
                        <a:gd name="T36" fmla="*/ 233 w 311"/>
                        <a:gd name="T37" fmla="*/ 109 h 152"/>
                        <a:gd name="T38" fmla="*/ 214 w 311"/>
                        <a:gd name="T39" fmla="*/ 119 h 152"/>
                        <a:gd name="T40" fmla="*/ 189 w 311"/>
                        <a:gd name="T41" fmla="*/ 98 h 152"/>
                        <a:gd name="T42" fmla="*/ 180 w 311"/>
                        <a:gd name="T43" fmla="*/ 71 h 152"/>
                        <a:gd name="T44" fmla="*/ 169 w 311"/>
                        <a:gd name="T45" fmla="*/ 63 h 152"/>
                        <a:gd name="T46" fmla="*/ 167 w 311"/>
                        <a:gd name="T47" fmla="*/ 71 h 152"/>
                        <a:gd name="T48" fmla="*/ 156 w 311"/>
                        <a:gd name="T49" fmla="*/ 58 h 152"/>
                        <a:gd name="T50" fmla="*/ 166 w 311"/>
                        <a:gd name="T51" fmla="*/ 42 h 152"/>
                        <a:gd name="T52" fmla="*/ 173 w 311"/>
                        <a:gd name="T53" fmla="*/ 26 h 152"/>
                        <a:gd name="T54" fmla="*/ 158 w 311"/>
                        <a:gd name="T55" fmla="*/ 0 h 152"/>
                        <a:gd name="T56" fmla="*/ 136 w 311"/>
                        <a:gd name="T57" fmla="*/ 21 h 152"/>
                        <a:gd name="T58" fmla="*/ 54 w 311"/>
                        <a:gd name="T59" fmla="*/ 48 h 152"/>
                        <a:gd name="T60" fmla="*/ 0 w 311"/>
                        <a:gd name="T61" fmla="*/ 63 h 152"/>
                        <a:gd name="T62" fmla="*/ 2 w 311"/>
                        <a:gd name="T63" fmla="*/ 148 h 152"/>
                        <a:gd name="T64" fmla="*/ 2 w 311"/>
                        <a:gd name="T65" fmla="*/ 148 h 1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2"/>
                        <a:gd name="T101" fmla="*/ 311 w 311"/>
                        <a:gd name="T102" fmla="*/ 152 h 1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2">
                          <a:moveTo>
                            <a:pt x="2" y="144"/>
                          </a:moveTo>
                          <a:lnTo>
                            <a:pt x="146" y="113"/>
                          </a:lnTo>
                          <a:lnTo>
                            <a:pt x="172" y="105"/>
                          </a:lnTo>
                          <a:lnTo>
                            <a:pt x="181" y="108"/>
                          </a:lnTo>
                          <a:lnTo>
                            <a:pt x="193" y="131"/>
                          </a:lnTo>
                          <a:lnTo>
                            <a:pt x="209" y="134"/>
                          </a:lnTo>
                          <a:lnTo>
                            <a:pt x="217" y="152"/>
                          </a:lnTo>
                          <a:lnTo>
                            <a:pt x="228" y="152"/>
                          </a:lnTo>
                          <a:lnTo>
                            <a:pt x="240" y="136"/>
                          </a:lnTo>
                          <a:lnTo>
                            <a:pt x="243" y="121"/>
                          </a:lnTo>
                          <a:lnTo>
                            <a:pt x="256" y="141"/>
                          </a:lnTo>
                          <a:lnTo>
                            <a:pt x="311" y="123"/>
                          </a:lnTo>
                          <a:lnTo>
                            <a:pt x="309" y="102"/>
                          </a:lnTo>
                          <a:lnTo>
                            <a:pt x="293" y="74"/>
                          </a:lnTo>
                          <a:lnTo>
                            <a:pt x="283" y="71"/>
                          </a:lnTo>
                          <a:lnTo>
                            <a:pt x="275" y="71"/>
                          </a:lnTo>
                          <a:lnTo>
                            <a:pt x="277" y="77"/>
                          </a:lnTo>
                          <a:lnTo>
                            <a:pt x="290" y="79"/>
                          </a:lnTo>
                          <a:lnTo>
                            <a:pt x="295" y="105"/>
                          </a:lnTo>
                          <a:lnTo>
                            <a:pt x="272" y="115"/>
                          </a:lnTo>
                          <a:lnTo>
                            <a:pt x="240" y="94"/>
                          </a:lnTo>
                          <a:lnTo>
                            <a:pt x="228" y="71"/>
                          </a:lnTo>
                          <a:lnTo>
                            <a:pt x="214" y="63"/>
                          </a:lnTo>
                          <a:lnTo>
                            <a:pt x="212" y="71"/>
                          </a:lnTo>
                          <a:lnTo>
                            <a:pt x="199" y="58"/>
                          </a:lnTo>
                          <a:lnTo>
                            <a:pt x="211" y="42"/>
                          </a:lnTo>
                          <a:lnTo>
                            <a:pt x="220" y="26"/>
                          </a:lnTo>
                          <a:lnTo>
                            <a:pt x="201" y="0"/>
                          </a:lnTo>
                          <a:lnTo>
                            <a:pt x="172" y="21"/>
                          </a:lnTo>
                          <a:lnTo>
                            <a:pt x="68" y="48"/>
                          </a:lnTo>
                          <a:lnTo>
                            <a:pt x="0" y="63"/>
                          </a:lnTo>
                          <a:lnTo>
                            <a:pt x="2" y="144"/>
                          </a:lnTo>
                          <a:close/>
                        </a:path>
                      </a:pathLst>
                    </a:custGeom>
                    <a:solidFill>
                      <a:srgbClr val="000000"/>
                    </a:solidFill>
                    <a:ln w="9525">
                      <a:solidFill>
                        <a:srgbClr val="000000"/>
                      </a:solidFill>
                      <a:round/>
                      <a:headEnd/>
                      <a:tailEnd/>
                    </a:ln>
                  </p:spPr>
                  <p:txBody>
                    <a:bodyPr/>
                    <a:lstStyle/>
                    <a:p>
                      <a:endParaRPr lang="en-US"/>
                    </a:p>
                  </p:txBody>
                </p:sp>
                <p:sp>
                  <p:nvSpPr>
                    <p:cNvPr id="568" name="Freeform 567"/>
                    <p:cNvSpPr>
                      <a:spLocks/>
                    </p:cNvSpPr>
                    <p:nvPr/>
                  </p:nvSpPr>
                  <p:spPr bwMode="auto">
                    <a:xfrm>
                      <a:off x="32979" y="900"/>
                      <a:ext cx="27" cy="23"/>
                    </a:xfrm>
                    <a:custGeom>
                      <a:avLst/>
                      <a:gdLst>
                        <a:gd name="T0" fmla="*/ 0 w 28"/>
                        <a:gd name="T1" fmla="*/ 21 h 21"/>
                        <a:gd name="T2" fmla="*/ 12 w 28"/>
                        <a:gd name="T3" fmla="*/ 0 h 21"/>
                        <a:gd name="T4" fmla="*/ 24 w 28"/>
                        <a:gd name="T5" fmla="*/ 9 h 21"/>
                        <a:gd name="T6" fmla="*/ 0 w 28"/>
                        <a:gd name="T7" fmla="*/ 21 h 21"/>
                        <a:gd name="T8" fmla="*/ 0 w 28"/>
                        <a:gd name="T9" fmla="*/ 21 h 21"/>
                        <a:gd name="T10" fmla="*/ 0 w 28"/>
                        <a:gd name="T11" fmla="*/ 21 h 21"/>
                        <a:gd name="T12" fmla="*/ 0 60000 65536"/>
                        <a:gd name="T13" fmla="*/ 0 60000 65536"/>
                        <a:gd name="T14" fmla="*/ 0 60000 65536"/>
                        <a:gd name="T15" fmla="*/ 0 60000 65536"/>
                        <a:gd name="T16" fmla="*/ 0 60000 65536"/>
                        <a:gd name="T17" fmla="*/ 0 60000 65536"/>
                        <a:gd name="T18" fmla="*/ 0 w 28"/>
                        <a:gd name="T19" fmla="*/ 0 h 21"/>
                        <a:gd name="T20" fmla="*/ 28 w 2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28" h="21">
                          <a:moveTo>
                            <a:pt x="0" y="21"/>
                          </a:moveTo>
                          <a:lnTo>
                            <a:pt x="12" y="0"/>
                          </a:lnTo>
                          <a:lnTo>
                            <a:pt x="28" y="9"/>
                          </a:lnTo>
                          <a:lnTo>
                            <a:pt x="0" y="21"/>
                          </a:lnTo>
                          <a:close/>
                        </a:path>
                      </a:pathLst>
                    </a:custGeom>
                    <a:solidFill>
                      <a:srgbClr val="000000"/>
                    </a:solidFill>
                    <a:ln w="9525">
                      <a:solidFill>
                        <a:srgbClr val="000000"/>
                      </a:solidFill>
                      <a:round/>
                      <a:headEnd/>
                      <a:tailEnd/>
                    </a:ln>
                  </p:spPr>
                  <p:txBody>
                    <a:bodyPr/>
                    <a:lstStyle/>
                    <a:p>
                      <a:endParaRPr lang="en-US"/>
                    </a:p>
                  </p:txBody>
                </p:sp>
                <p:sp>
                  <p:nvSpPr>
                    <p:cNvPr id="569" name="Freeform 568"/>
                    <p:cNvSpPr>
                      <a:spLocks/>
                    </p:cNvSpPr>
                    <p:nvPr/>
                  </p:nvSpPr>
                  <p:spPr bwMode="auto">
                    <a:xfrm>
                      <a:off x="33028" y="896"/>
                      <a:ext cx="22" cy="17"/>
                    </a:xfrm>
                    <a:custGeom>
                      <a:avLst/>
                      <a:gdLst>
                        <a:gd name="T0" fmla="*/ 0 w 23"/>
                        <a:gd name="T1" fmla="*/ 17 h 17"/>
                        <a:gd name="T2" fmla="*/ 11 w 23"/>
                        <a:gd name="T3" fmla="*/ 0 h 17"/>
                        <a:gd name="T4" fmla="*/ 19 w 23"/>
                        <a:gd name="T5" fmla="*/ 12 h 17"/>
                        <a:gd name="T6" fmla="*/ 0 w 23"/>
                        <a:gd name="T7" fmla="*/ 17 h 17"/>
                        <a:gd name="T8" fmla="*/ 0 w 23"/>
                        <a:gd name="T9" fmla="*/ 17 h 17"/>
                        <a:gd name="T10" fmla="*/ 0 w 23"/>
                        <a:gd name="T11" fmla="*/ 17 h 17"/>
                        <a:gd name="T12" fmla="*/ 0 60000 65536"/>
                        <a:gd name="T13" fmla="*/ 0 60000 65536"/>
                        <a:gd name="T14" fmla="*/ 0 60000 65536"/>
                        <a:gd name="T15" fmla="*/ 0 60000 65536"/>
                        <a:gd name="T16" fmla="*/ 0 60000 65536"/>
                        <a:gd name="T17" fmla="*/ 0 60000 65536"/>
                        <a:gd name="T18" fmla="*/ 0 w 23"/>
                        <a:gd name="T19" fmla="*/ 0 h 17"/>
                        <a:gd name="T20" fmla="*/ 23 w 23"/>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23" h="17">
                          <a:moveTo>
                            <a:pt x="0" y="17"/>
                          </a:moveTo>
                          <a:lnTo>
                            <a:pt x="13" y="0"/>
                          </a:lnTo>
                          <a:lnTo>
                            <a:pt x="23" y="12"/>
                          </a:lnTo>
                          <a:lnTo>
                            <a:pt x="0" y="17"/>
                          </a:lnTo>
                          <a:close/>
                        </a:path>
                      </a:pathLst>
                    </a:custGeom>
                    <a:solidFill>
                      <a:srgbClr val="000000"/>
                    </a:solidFill>
                    <a:ln w="9525">
                      <a:solidFill>
                        <a:srgbClr val="000000"/>
                      </a:solidFill>
                      <a:round/>
                      <a:headEnd/>
                      <a:tailEnd/>
                    </a:ln>
                  </p:spPr>
                  <p:txBody>
                    <a:bodyPr/>
                    <a:lstStyle/>
                    <a:p>
                      <a:endParaRPr lang="en-US"/>
                    </a:p>
                  </p:txBody>
                </p:sp>
                <p:sp>
                  <p:nvSpPr>
                    <p:cNvPr id="570" name="Freeform 569"/>
                    <p:cNvSpPr>
                      <a:spLocks/>
                    </p:cNvSpPr>
                    <p:nvPr/>
                  </p:nvSpPr>
                  <p:spPr bwMode="auto">
                    <a:xfrm>
                      <a:off x="32681" y="526"/>
                      <a:ext cx="142" cy="287"/>
                    </a:xfrm>
                    <a:custGeom>
                      <a:avLst/>
                      <a:gdLst>
                        <a:gd name="T0" fmla="*/ 20 w 151"/>
                        <a:gd name="T1" fmla="*/ 118 h 288"/>
                        <a:gd name="T2" fmla="*/ 24 w 151"/>
                        <a:gd name="T3" fmla="*/ 166 h 288"/>
                        <a:gd name="T4" fmla="*/ 53 w 151"/>
                        <a:gd name="T5" fmla="*/ 284 h 288"/>
                        <a:gd name="T6" fmla="*/ 106 w 151"/>
                        <a:gd name="T7" fmla="*/ 269 h 288"/>
                        <a:gd name="T8" fmla="*/ 103 w 151"/>
                        <a:gd name="T9" fmla="*/ 105 h 288"/>
                        <a:gd name="T10" fmla="*/ 115 w 151"/>
                        <a:gd name="T11" fmla="*/ 71 h 288"/>
                        <a:gd name="T12" fmla="*/ 118 w 151"/>
                        <a:gd name="T13" fmla="*/ 0 h 288"/>
                        <a:gd name="T14" fmla="*/ 0 w 151"/>
                        <a:gd name="T15" fmla="*/ 35 h 288"/>
                        <a:gd name="T16" fmla="*/ 20 w 151"/>
                        <a:gd name="T17" fmla="*/ 118 h 288"/>
                        <a:gd name="T18" fmla="*/ 20 w 151"/>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288"/>
                        <a:gd name="T32" fmla="*/ 151 w 151"/>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288">
                          <a:moveTo>
                            <a:pt x="24" y="118"/>
                          </a:moveTo>
                          <a:lnTo>
                            <a:pt x="31" y="170"/>
                          </a:lnTo>
                          <a:lnTo>
                            <a:pt x="68" y="288"/>
                          </a:lnTo>
                          <a:lnTo>
                            <a:pt x="136" y="273"/>
                          </a:lnTo>
                          <a:lnTo>
                            <a:pt x="131" y="105"/>
                          </a:lnTo>
                          <a:lnTo>
                            <a:pt x="147" y="71"/>
                          </a:lnTo>
                          <a:lnTo>
                            <a:pt x="151" y="0"/>
                          </a:lnTo>
                          <a:lnTo>
                            <a:pt x="0" y="35"/>
                          </a:lnTo>
                          <a:lnTo>
                            <a:pt x="24" y="118"/>
                          </a:lnTo>
                          <a:close/>
                        </a:path>
                      </a:pathLst>
                    </a:custGeom>
                    <a:solidFill>
                      <a:srgbClr val="000000"/>
                    </a:solidFill>
                    <a:ln w="9525">
                      <a:solidFill>
                        <a:srgbClr val="000000"/>
                      </a:solidFill>
                      <a:round/>
                      <a:headEnd/>
                      <a:tailEnd/>
                    </a:ln>
                  </p:spPr>
                  <p:txBody>
                    <a:bodyPr/>
                    <a:lstStyle/>
                    <a:p>
                      <a:endParaRPr lang="en-US"/>
                    </a:p>
                  </p:txBody>
                </p:sp>
                <p:sp>
                  <p:nvSpPr>
                    <p:cNvPr id="571" name="Freeform 570"/>
                    <p:cNvSpPr>
                      <a:spLocks/>
                    </p:cNvSpPr>
                    <p:nvPr/>
                  </p:nvSpPr>
                  <p:spPr bwMode="auto">
                    <a:xfrm>
                      <a:off x="32805" y="483"/>
                      <a:ext cx="133" cy="318"/>
                    </a:xfrm>
                    <a:custGeom>
                      <a:avLst/>
                      <a:gdLst>
                        <a:gd name="T0" fmla="*/ 0 w 140"/>
                        <a:gd name="T1" fmla="*/ 147 h 315"/>
                        <a:gd name="T2" fmla="*/ 12 w 140"/>
                        <a:gd name="T3" fmla="*/ 113 h 315"/>
                        <a:gd name="T4" fmla="*/ 16 w 140"/>
                        <a:gd name="T5" fmla="*/ 42 h 315"/>
                        <a:gd name="T6" fmla="*/ 14 w 140"/>
                        <a:gd name="T7" fmla="*/ 14 h 315"/>
                        <a:gd name="T8" fmla="*/ 35 w 140"/>
                        <a:gd name="T9" fmla="*/ 0 h 315"/>
                        <a:gd name="T10" fmla="*/ 83 w 140"/>
                        <a:gd name="T11" fmla="*/ 201 h 315"/>
                        <a:gd name="T12" fmla="*/ 108 w 140"/>
                        <a:gd name="T13" fmla="*/ 243 h 315"/>
                        <a:gd name="T14" fmla="*/ 106 w 140"/>
                        <a:gd name="T15" fmla="*/ 271 h 315"/>
                        <a:gd name="T16" fmla="*/ 83 w 140"/>
                        <a:gd name="T17" fmla="*/ 292 h 315"/>
                        <a:gd name="T18" fmla="*/ 5 w 140"/>
                        <a:gd name="T19" fmla="*/ 319 h 315"/>
                        <a:gd name="T20" fmla="*/ 0 w 140"/>
                        <a:gd name="T21" fmla="*/ 147 h 315"/>
                        <a:gd name="T22" fmla="*/ 0 w 140"/>
                        <a:gd name="T23" fmla="*/ 147 h 3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0"/>
                        <a:gd name="T37" fmla="*/ 0 h 315"/>
                        <a:gd name="T38" fmla="*/ 140 w 140"/>
                        <a:gd name="T39" fmla="*/ 315 h 3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0" h="315">
                          <a:moveTo>
                            <a:pt x="0" y="147"/>
                          </a:moveTo>
                          <a:lnTo>
                            <a:pt x="16" y="113"/>
                          </a:lnTo>
                          <a:lnTo>
                            <a:pt x="20" y="42"/>
                          </a:lnTo>
                          <a:lnTo>
                            <a:pt x="18" y="14"/>
                          </a:lnTo>
                          <a:lnTo>
                            <a:pt x="46" y="0"/>
                          </a:lnTo>
                          <a:lnTo>
                            <a:pt x="109" y="197"/>
                          </a:lnTo>
                          <a:lnTo>
                            <a:pt x="140" y="239"/>
                          </a:lnTo>
                          <a:lnTo>
                            <a:pt x="138" y="267"/>
                          </a:lnTo>
                          <a:lnTo>
                            <a:pt x="109" y="288"/>
                          </a:lnTo>
                          <a:lnTo>
                            <a:pt x="5" y="315"/>
                          </a:lnTo>
                          <a:lnTo>
                            <a:pt x="0" y="147"/>
                          </a:lnTo>
                          <a:close/>
                        </a:path>
                      </a:pathLst>
                    </a:custGeom>
                    <a:solidFill>
                      <a:srgbClr val="000000"/>
                    </a:solidFill>
                    <a:ln w="9525">
                      <a:solidFill>
                        <a:srgbClr val="000000"/>
                      </a:solidFill>
                      <a:round/>
                      <a:headEnd/>
                      <a:tailEnd/>
                    </a:ln>
                  </p:spPr>
                  <p:txBody>
                    <a:bodyPr/>
                    <a:lstStyle/>
                    <a:p>
                      <a:endParaRPr lang="en-US"/>
                    </a:p>
                  </p:txBody>
                </p:sp>
                <p:sp>
                  <p:nvSpPr>
                    <p:cNvPr id="572" name="Freeform 571"/>
                    <p:cNvSpPr>
                      <a:spLocks/>
                    </p:cNvSpPr>
                    <p:nvPr/>
                  </p:nvSpPr>
                  <p:spPr bwMode="auto">
                    <a:xfrm>
                      <a:off x="32848" y="201"/>
                      <a:ext cx="320" cy="522"/>
                    </a:xfrm>
                    <a:custGeom>
                      <a:avLst/>
                      <a:gdLst>
                        <a:gd name="T0" fmla="*/ 0 w 340"/>
                        <a:gd name="T1" fmla="*/ 286 h 521"/>
                        <a:gd name="T2" fmla="*/ 15 w 340"/>
                        <a:gd name="T3" fmla="*/ 287 h 521"/>
                        <a:gd name="T4" fmla="*/ 17 w 340"/>
                        <a:gd name="T5" fmla="*/ 249 h 521"/>
                        <a:gd name="T6" fmla="*/ 36 w 340"/>
                        <a:gd name="T7" fmla="*/ 202 h 521"/>
                        <a:gd name="T8" fmla="*/ 26 w 340"/>
                        <a:gd name="T9" fmla="*/ 168 h 521"/>
                        <a:gd name="T10" fmla="*/ 64 w 340"/>
                        <a:gd name="T11" fmla="*/ 5 h 521"/>
                        <a:gd name="T12" fmla="*/ 72 w 340"/>
                        <a:gd name="T13" fmla="*/ 5 h 521"/>
                        <a:gd name="T14" fmla="*/ 76 w 340"/>
                        <a:gd name="T15" fmla="*/ 26 h 521"/>
                        <a:gd name="T16" fmla="*/ 113 w 340"/>
                        <a:gd name="T17" fmla="*/ 8 h 521"/>
                        <a:gd name="T18" fmla="*/ 115 w 340"/>
                        <a:gd name="T19" fmla="*/ 0 h 521"/>
                        <a:gd name="T20" fmla="*/ 146 w 340"/>
                        <a:gd name="T21" fmla="*/ 8 h 521"/>
                        <a:gd name="T22" fmla="*/ 195 w 340"/>
                        <a:gd name="T23" fmla="*/ 170 h 521"/>
                        <a:gd name="T24" fmla="*/ 218 w 340"/>
                        <a:gd name="T25" fmla="*/ 172 h 521"/>
                        <a:gd name="T26" fmla="*/ 260 w 340"/>
                        <a:gd name="T27" fmla="*/ 232 h 521"/>
                        <a:gd name="T28" fmla="*/ 253 w 340"/>
                        <a:gd name="T29" fmla="*/ 243 h 521"/>
                        <a:gd name="T30" fmla="*/ 266 w 340"/>
                        <a:gd name="T31" fmla="*/ 243 h 521"/>
                        <a:gd name="T32" fmla="*/ 258 w 340"/>
                        <a:gd name="T33" fmla="*/ 276 h 521"/>
                        <a:gd name="T34" fmla="*/ 236 w 340"/>
                        <a:gd name="T35" fmla="*/ 294 h 521"/>
                        <a:gd name="T36" fmla="*/ 214 w 340"/>
                        <a:gd name="T37" fmla="*/ 310 h 521"/>
                        <a:gd name="T38" fmla="*/ 210 w 340"/>
                        <a:gd name="T39" fmla="*/ 329 h 521"/>
                        <a:gd name="T40" fmla="*/ 200 w 340"/>
                        <a:gd name="T41" fmla="*/ 312 h 521"/>
                        <a:gd name="T42" fmla="*/ 177 w 340"/>
                        <a:gd name="T43" fmla="*/ 333 h 521"/>
                        <a:gd name="T44" fmla="*/ 168 w 340"/>
                        <a:gd name="T45" fmla="*/ 333 h 521"/>
                        <a:gd name="T46" fmla="*/ 160 w 340"/>
                        <a:gd name="T47" fmla="*/ 320 h 521"/>
                        <a:gd name="T48" fmla="*/ 154 w 340"/>
                        <a:gd name="T49" fmla="*/ 383 h 521"/>
                        <a:gd name="T50" fmla="*/ 136 w 340"/>
                        <a:gd name="T51" fmla="*/ 393 h 521"/>
                        <a:gd name="T52" fmla="*/ 127 w 340"/>
                        <a:gd name="T53" fmla="*/ 417 h 521"/>
                        <a:gd name="T54" fmla="*/ 115 w 340"/>
                        <a:gd name="T55" fmla="*/ 417 h 521"/>
                        <a:gd name="T56" fmla="*/ 88 w 340"/>
                        <a:gd name="T57" fmla="*/ 452 h 521"/>
                        <a:gd name="T58" fmla="*/ 87 w 340"/>
                        <a:gd name="T59" fmla="*/ 482 h 521"/>
                        <a:gd name="T60" fmla="*/ 81 w 340"/>
                        <a:gd name="T61" fmla="*/ 493 h 521"/>
                        <a:gd name="T62" fmla="*/ 73 w 340"/>
                        <a:gd name="T63" fmla="*/ 525 h 521"/>
                        <a:gd name="T64" fmla="*/ 50 w 340"/>
                        <a:gd name="T65" fmla="*/ 483 h 521"/>
                        <a:gd name="T66" fmla="*/ 0 w 340"/>
                        <a:gd name="T67" fmla="*/ 286 h 521"/>
                        <a:gd name="T68" fmla="*/ 0 w 340"/>
                        <a:gd name="T69" fmla="*/ 286 h 5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1"/>
                        <a:gd name="T107" fmla="*/ 340 w 340"/>
                        <a:gd name="T108" fmla="*/ 521 h 5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1">
                          <a:moveTo>
                            <a:pt x="0" y="282"/>
                          </a:moveTo>
                          <a:lnTo>
                            <a:pt x="19" y="283"/>
                          </a:lnTo>
                          <a:lnTo>
                            <a:pt x="21" y="249"/>
                          </a:lnTo>
                          <a:lnTo>
                            <a:pt x="45" y="202"/>
                          </a:lnTo>
                          <a:lnTo>
                            <a:pt x="34" y="168"/>
                          </a:lnTo>
                          <a:lnTo>
                            <a:pt x="82" y="5"/>
                          </a:lnTo>
                          <a:lnTo>
                            <a:pt x="92" y="5"/>
                          </a:lnTo>
                          <a:lnTo>
                            <a:pt x="97" y="26"/>
                          </a:lnTo>
                          <a:lnTo>
                            <a:pt x="145" y="8"/>
                          </a:lnTo>
                          <a:lnTo>
                            <a:pt x="147" y="0"/>
                          </a:lnTo>
                          <a:lnTo>
                            <a:pt x="186" y="8"/>
                          </a:lnTo>
                          <a:lnTo>
                            <a:pt x="249" y="170"/>
                          </a:lnTo>
                          <a:lnTo>
                            <a:pt x="278" y="172"/>
                          </a:lnTo>
                          <a:lnTo>
                            <a:pt x="330" y="232"/>
                          </a:lnTo>
                          <a:lnTo>
                            <a:pt x="323" y="243"/>
                          </a:lnTo>
                          <a:lnTo>
                            <a:pt x="340" y="243"/>
                          </a:lnTo>
                          <a:lnTo>
                            <a:pt x="328" y="272"/>
                          </a:lnTo>
                          <a:lnTo>
                            <a:pt x="302" y="290"/>
                          </a:lnTo>
                          <a:lnTo>
                            <a:pt x="272" y="306"/>
                          </a:lnTo>
                          <a:lnTo>
                            <a:pt x="268" y="325"/>
                          </a:lnTo>
                          <a:lnTo>
                            <a:pt x="254" y="308"/>
                          </a:lnTo>
                          <a:lnTo>
                            <a:pt x="226" y="329"/>
                          </a:lnTo>
                          <a:lnTo>
                            <a:pt x="215" y="329"/>
                          </a:lnTo>
                          <a:lnTo>
                            <a:pt x="204" y="316"/>
                          </a:lnTo>
                          <a:lnTo>
                            <a:pt x="197" y="379"/>
                          </a:lnTo>
                          <a:lnTo>
                            <a:pt x="173" y="389"/>
                          </a:lnTo>
                          <a:lnTo>
                            <a:pt x="162" y="413"/>
                          </a:lnTo>
                          <a:lnTo>
                            <a:pt x="147" y="413"/>
                          </a:lnTo>
                          <a:lnTo>
                            <a:pt x="113" y="448"/>
                          </a:lnTo>
                          <a:lnTo>
                            <a:pt x="111" y="478"/>
                          </a:lnTo>
                          <a:lnTo>
                            <a:pt x="103" y="489"/>
                          </a:lnTo>
                          <a:lnTo>
                            <a:pt x="94" y="521"/>
                          </a:lnTo>
                          <a:lnTo>
                            <a:pt x="63" y="479"/>
                          </a:lnTo>
                          <a:lnTo>
                            <a:pt x="0" y="282"/>
                          </a:lnTo>
                          <a:close/>
                        </a:path>
                      </a:pathLst>
                    </a:custGeom>
                    <a:solidFill>
                      <a:srgbClr val="000000"/>
                    </a:solidFill>
                    <a:ln w="9525">
                      <a:solidFill>
                        <a:srgbClr val="000000"/>
                      </a:solidFill>
                      <a:round/>
                      <a:headEnd/>
                      <a:tailEnd/>
                    </a:ln>
                  </p:spPr>
                  <p:txBody>
                    <a:bodyPr/>
                    <a:lstStyle/>
                    <a:p>
                      <a:endParaRPr lang="en-US"/>
                    </a:p>
                  </p:txBody>
                </p:sp>
                <p:sp>
                  <p:nvSpPr>
                    <p:cNvPr id="573" name="Freeform 572"/>
                    <p:cNvSpPr>
                      <a:spLocks/>
                    </p:cNvSpPr>
                    <p:nvPr/>
                  </p:nvSpPr>
                  <p:spPr bwMode="auto">
                    <a:xfrm>
                      <a:off x="28793" y="0"/>
                      <a:ext cx="581" cy="441"/>
                    </a:xfrm>
                    <a:custGeom>
                      <a:avLst/>
                      <a:gdLst>
                        <a:gd name="T0" fmla="*/ 19 w 622"/>
                        <a:gd name="T1" fmla="*/ 96 h 441"/>
                        <a:gd name="T2" fmla="*/ 11 w 622"/>
                        <a:gd name="T3" fmla="*/ 217 h 441"/>
                        <a:gd name="T4" fmla="*/ 23 w 622"/>
                        <a:gd name="T5" fmla="*/ 217 h 441"/>
                        <a:gd name="T6" fmla="*/ 17 w 622"/>
                        <a:gd name="T7" fmla="*/ 243 h 441"/>
                        <a:gd name="T8" fmla="*/ 8 w 622"/>
                        <a:gd name="T9" fmla="*/ 229 h 441"/>
                        <a:gd name="T10" fmla="*/ 0 w 622"/>
                        <a:gd name="T11" fmla="*/ 259 h 441"/>
                        <a:gd name="T12" fmla="*/ 35 w 622"/>
                        <a:gd name="T13" fmla="*/ 284 h 441"/>
                        <a:gd name="T14" fmla="*/ 36 w 622"/>
                        <a:gd name="T15" fmla="*/ 295 h 441"/>
                        <a:gd name="T16" fmla="*/ 45 w 622"/>
                        <a:gd name="T17" fmla="*/ 297 h 441"/>
                        <a:gd name="T18" fmla="*/ 88 w 622"/>
                        <a:gd name="T19" fmla="*/ 386 h 441"/>
                        <a:gd name="T20" fmla="*/ 138 w 622"/>
                        <a:gd name="T21" fmla="*/ 382 h 441"/>
                        <a:gd name="T22" fmla="*/ 175 w 622"/>
                        <a:gd name="T23" fmla="*/ 403 h 441"/>
                        <a:gd name="T24" fmla="*/ 192 w 622"/>
                        <a:gd name="T25" fmla="*/ 400 h 441"/>
                        <a:gd name="T26" fmla="*/ 305 w 622"/>
                        <a:gd name="T27" fmla="*/ 403 h 441"/>
                        <a:gd name="T28" fmla="*/ 431 w 622"/>
                        <a:gd name="T29" fmla="*/ 441 h 441"/>
                        <a:gd name="T30" fmla="*/ 434 w 622"/>
                        <a:gd name="T31" fmla="*/ 392 h 441"/>
                        <a:gd name="T32" fmla="*/ 486 w 622"/>
                        <a:gd name="T33" fmla="*/ 110 h 441"/>
                        <a:gd name="T34" fmla="*/ 150 w 622"/>
                        <a:gd name="T35" fmla="*/ 0 h 441"/>
                        <a:gd name="T36" fmla="*/ 151 w 622"/>
                        <a:gd name="T37" fmla="*/ 83 h 441"/>
                        <a:gd name="T38" fmla="*/ 135 w 622"/>
                        <a:gd name="T39" fmla="*/ 151 h 441"/>
                        <a:gd name="T40" fmla="*/ 133 w 622"/>
                        <a:gd name="T41" fmla="*/ 187 h 441"/>
                        <a:gd name="T42" fmla="*/ 98 w 622"/>
                        <a:gd name="T43" fmla="*/ 199 h 441"/>
                        <a:gd name="T44" fmla="*/ 96 w 622"/>
                        <a:gd name="T45" fmla="*/ 182 h 441"/>
                        <a:gd name="T46" fmla="*/ 125 w 622"/>
                        <a:gd name="T47" fmla="*/ 159 h 441"/>
                        <a:gd name="T48" fmla="*/ 122 w 622"/>
                        <a:gd name="T49" fmla="*/ 141 h 441"/>
                        <a:gd name="T50" fmla="*/ 97 w 622"/>
                        <a:gd name="T51" fmla="*/ 144 h 441"/>
                        <a:gd name="T52" fmla="*/ 115 w 622"/>
                        <a:gd name="T53" fmla="*/ 123 h 441"/>
                        <a:gd name="T54" fmla="*/ 129 w 622"/>
                        <a:gd name="T55" fmla="*/ 109 h 441"/>
                        <a:gd name="T56" fmla="*/ 21 w 622"/>
                        <a:gd name="T57" fmla="*/ 21 h 441"/>
                        <a:gd name="T58" fmla="*/ 11 w 622"/>
                        <a:gd name="T59" fmla="*/ 46 h 441"/>
                        <a:gd name="T60" fmla="*/ 19 w 622"/>
                        <a:gd name="T61" fmla="*/ 96 h 441"/>
                        <a:gd name="T62" fmla="*/ 19 w 622"/>
                        <a:gd name="T63" fmla="*/ 96 h 4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2"/>
                        <a:gd name="T97" fmla="*/ 0 h 441"/>
                        <a:gd name="T98" fmla="*/ 622 w 622"/>
                        <a:gd name="T99" fmla="*/ 441 h 4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2" h="441">
                          <a:moveTo>
                            <a:pt x="23" y="96"/>
                          </a:moveTo>
                          <a:lnTo>
                            <a:pt x="15" y="217"/>
                          </a:lnTo>
                          <a:lnTo>
                            <a:pt x="29" y="217"/>
                          </a:lnTo>
                          <a:lnTo>
                            <a:pt x="21" y="243"/>
                          </a:lnTo>
                          <a:lnTo>
                            <a:pt x="10" y="229"/>
                          </a:lnTo>
                          <a:lnTo>
                            <a:pt x="0" y="259"/>
                          </a:lnTo>
                          <a:lnTo>
                            <a:pt x="44" y="284"/>
                          </a:lnTo>
                          <a:lnTo>
                            <a:pt x="45" y="295"/>
                          </a:lnTo>
                          <a:lnTo>
                            <a:pt x="57" y="297"/>
                          </a:lnTo>
                          <a:lnTo>
                            <a:pt x="113" y="386"/>
                          </a:lnTo>
                          <a:lnTo>
                            <a:pt x="177" y="382"/>
                          </a:lnTo>
                          <a:lnTo>
                            <a:pt x="224" y="403"/>
                          </a:lnTo>
                          <a:lnTo>
                            <a:pt x="246" y="400"/>
                          </a:lnTo>
                          <a:lnTo>
                            <a:pt x="389" y="403"/>
                          </a:lnTo>
                          <a:lnTo>
                            <a:pt x="551" y="441"/>
                          </a:lnTo>
                          <a:lnTo>
                            <a:pt x="554" y="392"/>
                          </a:lnTo>
                          <a:lnTo>
                            <a:pt x="622" y="110"/>
                          </a:lnTo>
                          <a:lnTo>
                            <a:pt x="191" y="0"/>
                          </a:lnTo>
                          <a:lnTo>
                            <a:pt x="194" y="83"/>
                          </a:lnTo>
                          <a:lnTo>
                            <a:pt x="173" y="151"/>
                          </a:lnTo>
                          <a:lnTo>
                            <a:pt x="170" y="187"/>
                          </a:lnTo>
                          <a:lnTo>
                            <a:pt x="125" y="199"/>
                          </a:lnTo>
                          <a:lnTo>
                            <a:pt x="122" y="182"/>
                          </a:lnTo>
                          <a:lnTo>
                            <a:pt x="159" y="159"/>
                          </a:lnTo>
                          <a:lnTo>
                            <a:pt x="156" y="141"/>
                          </a:lnTo>
                          <a:lnTo>
                            <a:pt x="123" y="144"/>
                          </a:lnTo>
                          <a:lnTo>
                            <a:pt x="147" y="123"/>
                          </a:lnTo>
                          <a:lnTo>
                            <a:pt x="165" y="109"/>
                          </a:lnTo>
                          <a:lnTo>
                            <a:pt x="26" y="21"/>
                          </a:lnTo>
                          <a:lnTo>
                            <a:pt x="15" y="46"/>
                          </a:lnTo>
                          <a:lnTo>
                            <a:pt x="23" y="96"/>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574" name="Freeform 573"/>
                    <p:cNvSpPr>
                      <a:spLocks/>
                    </p:cNvSpPr>
                    <p:nvPr/>
                  </p:nvSpPr>
                  <p:spPr bwMode="auto">
                    <a:xfrm>
                      <a:off x="29333" y="935"/>
                      <a:ext cx="495" cy="643"/>
                    </a:xfrm>
                    <a:custGeom>
                      <a:avLst/>
                      <a:gdLst>
                        <a:gd name="T0" fmla="*/ 89 w 526"/>
                        <a:gd name="T1" fmla="*/ 0 h 641"/>
                        <a:gd name="T2" fmla="*/ 287 w 526"/>
                        <a:gd name="T3" fmla="*/ 47 h 641"/>
                        <a:gd name="T4" fmla="*/ 272 w 526"/>
                        <a:gd name="T5" fmla="*/ 159 h 641"/>
                        <a:gd name="T6" fmla="*/ 409 w 526"/>
                        <a:gd name="T7" fmla="*/ 186 h 641"/>
                        <a:gd name="T8" fmla="*/ 356 w 526"/>
                        <a:gd name="T9" fmla="*/ 645 h 641"/>
                        <a:gd name="T10" fmla="*/ 0 w 526"/>
                        <a:gd name="T11" fmla="*/ 569 h 641"/>
                        <a:gd name="T12" fmla="*/ 89 w 526"/>
                        <a:gd name="T13" fmla="*/ 0 h 641"/>
                        <a:gd name="T14" fmla="*/ 89 w 526"/>
                        <a:gd name="T15" fmla="*/ 0 h 641"/>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41"/>
                        <a:gd name="T26" fmla="*/ 526 w 526"/>
                        <a:gd name="T27" fmla="*/ 641 h 6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41">
                          <a:moveTo>
                            <a:pt x="115" y="0"/>
                          </a:moveTo>
                          <a:lnTo>
                            <a:pt x="369" y="47"/>
                          </a:lnTo>
                          <a:lnTo>
                            <a:pt x="350" y="159"/>
                          </a:lnTo>
                          <a:lnTo>
                            <a:pt x="526" y="186"/>
                          </a:lnTo>
                          <a:lnTo>
                            <a:pt x="458" y="641"/>
                          </a:lnTo>
                          <a:lnTo>
                            <a:pt x="0" y="565"/>
                          </a:lnTo>
                          <a:lnTo>
                            <a:pt x="115" y="0"/>
                          </a:lnTo>
                          <a:close/>
                        </a:path>
                      </a:pathLst>
                    </a:custGeom>
                    <a:solidFill>
                      <a:srgbClr val="0072C6"/>
                    </a:solidFill>
                    <a:ln w="19050">
                      <a:solidFill>
                        <a:schemeClr val="accent6">
                          <a:lumMod val="75000"/>
                        </a:schemeClr>
                      </a:solidFill>
                      <a:round/>
                      <a:headEnd/>
                      <a:tailEnd/>
                    </a:ln>
                  </p:spPr>
                  <p:txBody>
                    <a:bodyPr/>
                    <a:lstStyle/>
                    <a:p>
                      <a:endParaRPr lang="en-US"/>
                    </a:p>
                  </p:txBody>
                </p:sp>
                <p:sp>
                  <p:nvSpPr>
                    <p:cNvPr id="575" name="Freeform 574"/>
                    <p:cNvSpPr>
                      <a:spLocks/>
                    </p:cNvSpPr>
                    <p:nvPr/>
                  </p:nvSpPr>
                  <p:spPr bwMode="auto">
                    <a:xfrm>
                      <a:off x="28640" y="269"/>
                      <a:ext cx="697" cy="614"/>
                    </a:xfrm>
                    <a:custGeom>
                      <a:avLst/>
                      <a:gdLst>
                        <a:gd name="T0" fmla="*/ 0 w 741"/>
                        <a:gd name="T1" fmla="*/ 458 h 614"/>
                        <a:gd name="T2" fmla="*/ 24 w 741"/>
                        <a:gd name="T3" fmla="*/ 303 h 614"/>
                        <a:gd name="T4" fmla="*/ 54 w 741"/>
                        <a:gd name="T5" fmla="*/ 257 h 614"/>
                        <a:gd name="T6" fmla="*/ 125 w 741"/>
                        <a:gd name="T7" fmla="*/ 0 h 614"/>
                        <a:gd name="T8" fmla="*/ 162 w 741"/>
                        <a:gd name="T9" fmla="*/ 13 h 614"/>
                        <a:gd name="T10" fmla="*/ 163 w 741"/>
                        <a:gd name="T11" fmla="*/ 24 h 614"/>
                        <a:gd name="T12" fmla="*/ 172 w 741"/>
                        <a:gd name="T13" fmla="*/ 26 h 614"/>
                        <a:gd name="T14" fmla="*/ 216 w 741"/>
                        <a:gd name="T15" fmla="*/ 115 h 614"/>
                        <a:gd name="T16" fmla="*/ 266 w 741"/>
                        <a:gd name="T17" fmla="*/ 113 h 614"/>
                        <a:gd name="T18" fmla="*/ 303 w 741"/>
                        <a:gd name="T19" fmla="*/ 134 h 614"/>
                        <a:gd name="T20" fmla="*/ 321 w 741"/>
                        <a:gd name="T21" fmla="*/ 130 h 614"/>
                        <a:gd name="T22" fmla="*/ 432 w 741"/>
                        <a:gd name="T23" fmla="*/ 134 h 614"/>
                        <a:gd name="T24" fmla="*/ 559 w 741"/>
                        <a:gd name="T25" fmla="*/ 170 h 614"/>
                        <a:gd name="T26" fmla="*/ 565 w 741"/>
                        <a:gd name="T27" fmla="*/ 191 h 614"/>
                        <a:gd name="T28" fmla="*/ 580 w 741"/>
                        <a:gd name="T29" fmla="*/ 219 h 614"/>
                        <a:gd name="T30" fmla="*/ 537 w 741"/>
                        <a:gd name="T31" fmla="*/ 301 h 614"/>
                        <a:gd name="T32" fmla="*/ 511 w 741"/>
                        <a:gd name="T33" fmla="*/ 332 h 614"/>
                        <a:gd name="T34" fmla="*/ 507 w 741"/>
                        <a:gd name="T35" fmla="*/ 355 h 614"/>
                        <a:gd name="T36" fmla="*/ 522 w 741"/>
                        <a:gd name="T37" fmla="*/ 379 h 614"/>
                        <a:gd name="T38" fmla="*/ 504 w 741"/>
                        <a:gd name="T39" fmla="*/ 429 h 614"/>
                        <a:gd name="T40" fmla="*/ 469 w 741"/>
                        <a:gd name="T41" fmla="*/ 614 h 614"/>
                        <a:gd name="T42" fmla="*/ 274 w 741"/>
                        <a:gd name="T43" fmla="*/ 554 h 614"/>
                        <a:gd name="T44" fmla="*/ 0 w 741"/>
                        <a:gd name="T45" fmla="*/ 458 h 614"/>
                        <a:gd name="T46" fmla="*/ 0 w 741"/>
                        <a:gd name="T47" fmla="*/ 458 h 6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1"/>
                        <a:gd name="T73" fmla="*/ 0 h 614"/>
                        <a:gd name="T74" fmla="*/ 741 w 741"/>
                        <a:gd name="T75" fmla="*/ 614 h 6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1" h="614">
                          <a:moveTo>
                            <a:pt x="0" y="458"/>
                          </a:moveTo>
                          <a:lnTo>
                            <a:pt x="32" y="303"/>
                          </a:lnTo>
                          <a:lnTo>
                            <a:pt x="69" y="257"/>
                          </a:lnTo>
                          <a:lnTo>
                            <a:pt x="160" y="0"/>
                          </a:lnTo>
                          <a:lnTo>
                            <a:pt x="207" y="13"/>
                          </a:lnTo>
                          <a:lnTo>
                            <a:pt x="208" y="24"/>
                          </a:lnTo>
                          <a:lnTo>
                            <a:pt x="220" y="26"/>
                          </a:lnTo>
                          <a:lnTo>
                            <a:pt x="276" y="115"/>
                          </a:lnTo>
                          <a:lnTo>
                            <a:pt x="340" y="113"/>
                          </a:lnTo>
                          <a:lnTo>
                            <a:pt x="387" y="134"/>
                          </a:lnTo>
                          <a:lnTo>
                            <a:pt x="409" y="130"/>
                          </a:lnTo>
                          <a:lnTo>
                            <a:pt x="552" y="134"/>
                          </a:lnTo>
                          <a:lnTo>
                            <a:pt x="714" y="170"/>
                          </a:lnTo>
                          <a:lnTo>
                            <a:pt x="722" y="191"/>
                          </a:lnTo>
                          <a:lnTo>
                            <a:pt x="741" y="219"/>
                          </a:lnTo>
                          <a:lnTo>
                            <a:pt x="686" y="301"/>
                          </a:lnTo>
                          <a:lnTo>
                            <a:pt x="652" y="332"/>
                          </a:lnTo>
                          <a:lnTo>
                            <a:pt x="647" y="355"/>
                          </a:lnTo>
                          <a:lnTo>
                            <a:pt x="667" y="379"/>
                          </a:lnTo>
                          <a:lnTo>
                            <a:pt x="644" y="429"/>
                          </a:lnTo>
                          <a:lnTo>
                            <a:pt x="599" y="614"/>
                          </a:lnTo>
                          <a:lnTo>
                            <a:pt x="349" y="554"/>
                          </a:lnTo>
                          <a:lnTo>
                            <a:pt x="0" y="458"/>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576" name="Freeform 575"/>
                    <p:cNvSpPr>
                      <a:spLocks/>
                    </p:cNvSpPr>
                    <p:nvPr/>
                  </p:nvSpPr>
                  <p:spPr bwMode="auto">
                    <a:xfrm>
                      <a:off x="28574" y="728"/>
                      <a:ext cx="693" cy="1229"/>
                    </a:xfrm>
                    <a:custGeom>
                      <a:avLst/>
                      <a:gdLst>
                        <a:gd name="T0" fmla="*/ 20 w 737"/>
                        <a:gd name="T1" fmla="*/ 249 h 1229"/>
                        <a:gd name="T2" fmla="*/ 3 w 737"/>
                        <a:gd name="T3" fmla="*/ 345 h 1229"/>
                        <a:gd name="T4" fmla="*/ 58 w 737"/>
                        <a:gd name="T5" fmla="*/ 499 h 1229"/>
                        <a:gd name="T6" fmla="*/ 68 w 737"/>
                        <a:gd name="T7" fmla="*/ 489 h 1229"/>
                        <a:gd name="T8" fmla="*/ 86 w 737"/>
                        <a:gd name="T9" fmla="*/ 554 h 1229"/>
                        <a:gd name="T10" fmla="*/ 58 w 737"/>
                        <a:gd name="T11" fmla="*/ 508 h 1229"/>
                        <a:gd name="T12" fmla="*/ 52 w 737"/>
                        <a:gd name="T13" fmla="*/ 580 h 1229"/>
                        <a:gd name="T14" fmla="*/ 84 w 737"/>
                        <a:gd name="T15" fmla="*/ 623 h 1229"/>
                        <a:gd name="T16" fmla="*/ 62 w 737"/>
                        <a:gd name="T17" fmla="*/ 683 h 1229"/>
                        <a:gd name="T18" fmla="*/ 123 w 737"/>
                        <a:gd name="T19" fmla="*/ 847 h 1229"/>
                        <a:gd name="T20" fmla="*/ 109 w 737"/>
                        <a:gd name="T21" fmla="*/ 907 h 1229"/>
                        <a:gd name="T22" fmla="*/ 188 w 737"/>
                        <a:gd name="T23" fmla="*/ 953 h 1229"/>
                        <a:gd name="T24" fmla="*/ 216 w 737"/>
                        <a:gd name="T25" fmla="*/ 1002 h 1229"/>
                        <a:gd name="T26" fmla="*/ 252 w 737"/>
                        <a:gd name="T27" fmla="*/ 1018 h 1229"/>
                        <a:gd name="T28" fmla="*/ 252 w 737"/>
                        <a:gd name="T29" fmla="*/ 1047 h 1229"/>
                        <a:gd name="T30" fmla="*/ 274 w 737"/>
                        <a:gd name="T31" fmla="*/ 1054 h 1229"/>
                        <a:gd name="T32" fmla="*/ 321 w 737"/>
                        <a:gd name="T33" fmla="*/ 1148 h 1229"/>
                        <a:gd name="T34" fmla="*/ 321 w 737"/>
                        <a:gd name="T35" fmla="*/ 1214 h 1229"/>
                        <a:gd name="T36" fmla="*/ 526 w 737"/>
                        <a:gd name="T37" fmla="*/ 1229 h 1229"/>
                        <a:gd name="T38" fmla="*/ 512 w 737"/>
                        <a:gd name="T39" fmla="*/ 1203 h 1229"/>
                        <a:gd name="T40" fmla="*/ 519 w 737"/>
                        <a:gd name="T41" fmla="*/ 1162 h 1229"/>
                        <a:gd name="T42" fmla="*/ 552 w 737"/>
                        <a:gd name="T43" fmla="*/ 1096 h 1229"/>
                        <a:gd name="T44" fmla="*/ 576 w 737"/>
                        <a:gd name="T45" fmla="*/ 1076 h 1229"/>
                        <a:gd name="T46" fmla="*/ 562 w 737"/>
                        <a:gd name="T47" fmla="*/ 1052 h 1229"/>
                        <a:gd name="T48" fmla="*/ 554 w 737"/>
                        <a:gd name="T49" fmla="*/ 987 h 1229"/>
                        <a:gd name="T50" fmla="*/ 258 w 737"/>
                        <a:gd name="T51" fmla="*/ 423 h 1229"/>
                        <a:gd name="T52" fmla="*/ 327 w 737"/>
                        <a:gd name="T53" fmla="*/ 96 h 1229"/>
                        <a:gd name="T54" fmla="*/ 55 w 737"/>
                        <a:gd name="T55" fmla="*/ 0 h 1229"/>
                        <a:gd name="T56" fmla="*/ 47 w 737"/>
                        <a:gd name="T57" fmla="*/ 20 h 1229"/>
                        <a:gd name="T58" fmla="*/ 0 w 737"/>
                        <a:gd name="T59" fmla="*/ 164 h 1229"/>
                        <a:gd name="T60" fmla="*/ 20 w 737"/>
                        <a:gd name="T61" fmla="*/ 249 h 1229"/>
                        <a:gd name="T62" fmla="*/ 20 w 737"/>
                        <a:gd name="T63" fmla="*/ 249 h 12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7"/>
                        <a:gd name="T97" fmla="*/ 0 h 1229"/>
                        <a:gd name="T98" fmla="*/ 737 w 737"/>
                        <a:gd name="T99" fmla="*/ 1229 h 12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7" h="1229">
                          <a:moveTo>
                            <a:pt x="24" y="249"/>
                          </a:moveTo>
                          <a:lnTo>
                            <a:pt x="3" y="345"/>
                          </a:lnTo>
                          <a:lnTo>
                            <a:pt x="74" y="499"/>
                          </a:lnTo>
                          <a:lnTo>
                            <a:pt x="87" y="489"/>
                          </a:lnTo>
                          <a:lnTo>
                            <a:pt x="110" y="554"/>
                          </a:lnTo>
                          <a:lnTo>
                            <a:pt x="74" y="508"/>
                          </a:lnTo>
                          <a:lnTo>
                            <a:pt x="66" y="580"/>
                          </a:lnTo>
                          <a:lnTo>
                            <a:pt x="107" y="623"/>
                          </a:lnTo>
                          <a:lnTo>
                            <a:pt x="79" y="683"/>
                          </a:lnTo>
                          <a:lnTo>
                            <a:pt x="157" y="847"/>
                          </a:lnTo>
                          <a:lnTo>
                            <a:pt x="139" y="907"/>
                          </a:lnTo>
                          <a:lnTo>
                            <a:pt x="241" y="953"/>
                          </a:lnTo>
                          <a:lnTo>
                            <a:pt x="278" y="1002"/>
                          </a:lnTo>
                          <a:lnTo>
                            <a:pt x="322" y="1018"/>
                          </a:lnTo>
                          <a:lnTo>
                            <a:pt x="322" y="1047"/>
                          </a:lnTo>
                          <a:lnTo>
                            <a:pt x="350" y="1054"/>
                          </a:lnTo>
                          <a:lnTo>
                            <a:pt x="410" y="1148"/>
                          </a:lnTo>
                          <a:lnTo>
                            <a:pt x="410" y="1214"/>
                          </a:lnTo>
                          <a:lnTo>
                            <a:pt x="672" y="1229"/>
                          </a:lnTo>
                          <a:lnTo>
                            <a:pt x="656" y="1203"/>
                          </a:lnTo>
                          <a:lnTo>
                            <a:pt x="664" y="1162"/>
                          </a:lnTo>
                          <a:lnTo>
                            <a:pt x="706" y="1096"/>
                          </a:lnTo>
                          <a:lnTo>
                            <a:pt x="737" y="1076"/>
                          </a:lnTo>
                          <a:lnTo>
                            <a:pt x="719" y="1052"/>
                          </a:lnTo>
                          <a:lnTo>
                            <a:pt x="708" y="987"/>
                          </a:lnTo>
                          <a:lnTo>
                            <a:pt x="330" y="423"/>
                          </a:lnTo>
                          <a:lnTo>
                            <a:pt x="419" y="96"/>
                          </a:lnTo>
                          <a:lnTo>
                            <a:pt x="70" y="0"/>
                          </a:lnTo>
                          <a:lnTo>
                            <a:pt x="60" y="20"/>
                          </a:lnTo>
                          <a:lnTo>
                            <a:pt x="0" y="164"/>
                          </a:lnTo>
                          <a:lnTo>
                            <a:pt x="24" y="249"/>
                          </a:lnTo>
                          <a:close/>
                        </a:path>
                      </a:pathLst>
                    </a:custGeom>
                    <a:solidFill>
                      <a:srgbClr val="AABA00"/>
                    </a:solidFill>
                    <a:ln w="19050">
                      <a:solidFill>
                        <a:srgbClr val="000000"/>
                      </a:solidFill>
                      <a:round/>
                      <a:headEnd/>
                      <a:tailEnd/>
                    </a:ln>
                  </p:spPr>
                  <p:txBody>
                    <a:bodyPr/>
                    <a:lstStyle/>
                    <a:p>
                      <a:endParaRPr lang="en-US"/>
                    </a:p>
                  </p:txBody>
                </p:sp>
                <p:sp>
                  <p:nvSpPr>
                    <p:cNvPr id="577" name="Freeform 576"/>
                    <p:cNvSpPr>
                      <a:spLocks/>
                    </p:cNvSpPr>
                    <p:nvPr/>
                  </p:nvSpPr>
                  <p:spPr bwMode="auto">
                    <a:xfrm>
                      <a:off x="28884" y="823"/>
                      <a:ext cx="557" cy="892"/>
                    </a:xfrm>
                    <a:custGeom>
                      <a:avLst/>
                      <a:gdLst>
                        <a:gd name="T0" fmla="*/ 0 w 593"/>
                        <a:gd name="T1" fmla="*/ 327 h 891"/>
                        <a:gd name="T2" fmla="*/ 296 w 593"/>
                        <a:gd name="T3" fmla="*/ 895 h 891"/>
                        <a:gd name="T4" fmla="*/ 306 w 593"/>
                        <a:gd name="T5" fmla="*/ 774 h 891"/>
                        <a:gd name="T6" fmla="*/ 323 w 593"/>
                        <a:gd name="T7" fmla="*/ 768 h 891"/>
                        <a:gd name="T8" fmla="*/ 351 w 593"/>
                        <a:gd name="T9" fmla="*/ 789 h 891"/>
                        <a:gd name="T10" fmla="*/ 375 w 593"/>
                        <a:gd name="T11" fmla="*/ 682 h 891"/>
                        <a:gd name="T12" fmla="*/ 465 w 593"/>
                        <a:gd name="T13" fmla="*/ 113 h 891"/>
                        <a:gd name="T14" fmla="*/ 265 w 593"/>
                        <a:gd name="T15" fmla="*/ 60 h 891"/>
                        <a:gd name="T16" fmla="*/ 70 w 593"/>
                        <a:gd name="T17" fmla="*/ 0 h 891"/>
                        <a:gd name="T18" fmla="*/ 0 w 593"/>
                        <a:gd name="T19" fmla="*/ 327 h 891"/>
                        <a:gd name="T20" fmla="*/ 0 w 593"/>
                        <a:gd name="T21" fmla="*/ 327 h 8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93"/>
                        <a:gd name="T34" fmla="*/ 0 h 891"/>
                        <a:gd name="T35" fmla="*/ 593 w 593"/>
                        <a:gd name="T36" fmla="*/ 891 h 8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93" h="891">
                          <a:moveTo>
                            <a:pt x="0" y="327"/>
                          </a:moveTo>
                          <a:lnTo>
                            <a:pt x="378" y="891"/>
                          </a:lnTo>
                          <a:lnTo>
                            <a:pt x="390" y="770"/>
                          </a:lnTo>
                          <a:lnTo>
                            <a:pt x="412" y="764"/>
                          </a:lnTo>
                          <a:lnTo>
                            <a:pt x="447" y="785"/>
                          </a:lnTo>
                          <a:lnTo>
                            <a:pt x="478" y="678"/>
                          </a:lnTo>
                          <a:lnTo>
                            <a:pt x="593" y="113"/>
                          </a:lnTo>
                          <a:lnTo>
                            <a:pt x="339" y="60"/>
                          </a:lnTo>
                          <a:lnTo>
                            <a:pt x="89" y="0"/>
                          </a:lnTo>
                          <a:lnTo>
                            <a:pt x="0" y="327"/>
                          </a:lnTo>
                          <a:close/>
                        </a:path>
                      </a:pathLst>
                    </a:custGeom>
                    <a:solidFill>
                      <a:srgbClr val="0072C6"/>
                    </a:solidFill>
                    <a:ln w="19050">
                      <a:solidFill>
                        <a:srgbClr val="000000"/>
                      </a:solidFill>
                      <a:round/>
                      <a:headEnd/>
                      <a:tailEnd/>
                    </a:ln>
                  </p:spPr>
                  <p:txBody>
                    <a:bodyPr/>
                    <a:lstStyle/>
                    <a:p>
                      <a:endParaRPr lang="en-US"/>
                    </a:p>
                  </p:txBody>
                </p:sp>
                <p:sp>
                  <p:nvSpPr>
                    <p:cNvPr id="578" name="Freeform 577"/>
                    <p:cNvSpPr>
                      <a:spLocks/>
                    </p:cNvSpPr>
                    <p:nvPr/>
                  </p:nvSpPr>
                  <p:spPr bwMode="auto">
                    <a:xfrm>
                      <a:off x="29203" y="109"/>
                      <a:ext cx="524" cy="875"/>
                    </a:xfrm>
                    <a:custGeom>
                      <a:avLst/>
                      <a:gdLst>
                        <a:gd name="T0" fmla="*/ 0 w 557"/>
                        <a:gd name="T1" fmla="*/ 778 h 874"/>
                        <a:gd name="T2" fmla="*/ 36 w 557"/>
                        <a:gd name="T3" fmla="*/ 593 h 874"/>
                        <a:gd name="T4" fmla="*/ 53 w 557"/>
                        <a:gd name="T5" fmla="*/ 543 h 874"/>
                        <a:gd name="T6" fmla="*/ 38 w 557"/>
                        <a:gd name="T7" fmla="*/ 519 h 874"/>
                        <a:gd name="T8" fmla="*/ 41 w 557"/>
                        <a:gd name="T9" fmla="*/ 496 h 874"/>
                        <a:gd name="T10" fmla="*/ 68 w 557"/>
                        <a:gd name="T11" fmla="*/ 465 h 874"/>
                        <a:gd name="T12" fmla="*/ 112 w 557"/>
                        <a:gd name="T13" fmla="*/ 379 h 874"/>
                        <a:gd name="T14" fmla="*/ 97 w 557"/>
                        <a:gd name="T15" fmla="*/ 351 h 874"/>
                        <a:gd name="T16" fmla="*/ 90 w 557"/>
                        <a:gd name="T17" fmla="*/ 330 h 874"/>
                        <a:gd name="T18" fmla="*/ 92 w 557"/>
                        <a:gd name="T19" fmla="*/ 283 h 874"/>
                        <a:gd name="T20" fmla="*/ 146 w 557"/>
                        <a:gd name="T21" fmla="*/ 0 h 874"/>
                        <a:gd name="T22" fmla="*/ 203 w 557"/>
                        <a:gd name="T23" fmla="*/ 16 h 874"/>
                        <a:gd name="T24" fmla="*/ 183 w 557"/>
                        <a:gd name="T25" fmla="*/ 126 h 874"/>
                        <a:gd name="T26" fmla="*/ 197 w 557"/>
                        <a:gd name="T27" fmla="*/ 165 h 874"/>
                        <a:gd name="T28" fmla="*/ 198 w 557"/>
                        <a:gd name="T29" fmla="*/ 189 h 874"/>
                        <a:gd name="T30" fmla="*/ 191 w 557"/>
                        <a:gd name="T31" fmla="*/ 194 h 874"/>
                        <a:gd name="T32" fmla="*/ 214 w 557"/>
                        <a:gd name="T33" fmla="*/ 220 h 874"/>
                        <a:gd name="T34" fmla="*/ 235 w 557"/>
                        <a:gd name="T35" fmla="*/ 291 h 874"/>
                        <a:gd name="T36" fmla="*/ 245 w 557"/>
                        <a:gd name="T37" fmla="*/ 354 h 874"/>
                        <a:gd name="T38" fmla="*/ 246 w 557"/>
                        <a:gd name="T39" fmla="*/ 388 h 874"/>
                        <a:gd name="T40" fmla="*/ 231 w 557"/>
                        <a:gd name="T41" fmla="*/ 421 h 874"/>
                        <a:gd name="T42" fmla="*/ 243 w 557"/>
                        <a:gd name="T43" fmla="*/ 435 h 874"/>
                        <a:gd name="T44" fmla="*/ 273 w 557"/>
                        <a:gd name="T45" fmla="*/ 414 h 874"/>
                        <a:gd name="T46" fmla="*/ 293 w 557"/>
                        <a:gd name="T47" fmla="*/ 530 h 874"/>
                        <a:gd name="T48" fmla="*/ 307 w 557"/>
                        <a:gd name="T49" fmla="*/ 536 h 874"/>
                        <a:gd name="T50" fmla="*/ 310 w 557"/>
                        <a:gd name="T51" fmla="*/ 569 h 874"/>
                        <a:gd name="T52" fmla="*/ 349 w 557"/>
                        <a:gd name="T53" fmla="*/ 582 h 874"/>
                        <a:gd name="T54" fmla="*/ 411 w 557"/>
                        <a:gd name="T55" fmla="*/ 582 h 874"/>
                        <a:gd name="T56" fmla="*/ 437 w 557"/>
                        <a:gd name="T57" fmla="*/ 596 h 874"/>
                        <a:gd name="T58" fmla="*/ 400 w 557"/>
                        <a:gd name="T59" fmla="*/ 878 h 874"/>
                        <a:gd name="T60" fmla="*/ 199 w 557"/>
                        <a:gd name="T61" fmla="*/ 831 h 874"/>
                        <a:gd name="T62" fmla="*/ 0 w 557"/>
                        <a:gd name="T63" fmla="*/ 778 h 874"/>
                        <a:gd name="T64" fmla="*/ 0 w 557"/>
                        <a:gd name="T65" fmla="*/ 778 h 8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7"/>
                        <a:gd name="T100" fmla="*/ 0 h 874"/>
                        <a:gd name="T101" fmla="*/ 557 w 557"/>
                        <a:gd name="T102" fmla="*/ 874 h 8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7" h="874">
                          <a:moveTo>
                            <a:pt x="0" y="774"/>
                          </a:moveTo>
                          <a:lnTo>
                            <a:pt x="45" y="589"/>
                          </a:lnTo>
                          <a:lnTo>
                            <a:pt x="68" y="539"/>
                          </a:lnTo>
                          <a:lnTo>
                            <a:pt x="48" y="515"/>
                          </a:lnTo>
                          <a:lnTo>
                            <a:pt x="53" y="492"/>
                          </a:lnTo>
                          <a:lnTo>
                            <a:pt x="87" y="461"/>
                          </a:lnTo>
                          <a:lnTo>
                            <a:pt x="142" y="379"/>
                          </a:lnTo>
                          <a:lnTo>
                            <a:pt x="123" y="351"/>
                          </a:lnTo>
                          <a:lnTo>
                            <a:pt x="115" y="330"/>
                          </a:lnTo>
                          <a:lnTo>
                            <a:pt x="118" y="283"/>
                          </a:lnTo>
                          <a:lnTo>
                            <a:pt x="186" y="0"/>
                          </a:lnTo>
                          <a:lnTo>
                            <a:pt x="259" y="16"/>
                          </a:lnTo>
                          <a:lnTo>
                            <a:pt x="234" y="126"/>
                          </a:lnTo>
                          <a:lnTo>
                            <a:pt x="251" y="165"/>
                          </a:lnTo>
                          <a:lnTo>
                            <a:pt x="252" y="189"/>
                          </a:lnTo>
                          <a:lnTo>
                            <a:pt x="244" y="194"/>
                          </a:lnTo>
                          <a:lnTo>
                            <a:pt x="272" y="220"/>
                          </a:lnTo>
                          <a:lnTo>
                            <a:pt x="301" y="291"/>
                          </a:lnTo>
                          <a:lnTo>
                            <a:pt x="311" y="354"/>
                          </a:lnTo>
                          <a:lnTo>
                            <a:pt x="315" y="388"/>
                          </a:lnTo>
                          <a:lnTo>
                            <a:pt x="294" y="421"/>
                          </a:lnTo>
                          <a:lnTo>
                            <a:pt x="309" y="435"/>
                          </a:lnTo>
                          <a:lnTo>
                            <a:pt x="348" y="414"/>
                          </a:lnTo>
                          <a:lnTo>
                            <a:pt x="374" y="526"/>
                          </a:lnTo>
                          <a:lnTo>
                            <a:pt x="391" y="532"/>
                          </a:lnTo>
                          <a:lnTo>
                            <a:pt x="395" y="565"/>
                          </a:lnTo>
                          <a:lnTo>
                            <a:pt x="445" y="578"/>
                          </a:lnTo>
                          <a:lnTo>
                            <a:pt x="524" y="578"/>
                          </a:lnTo>
                          <a:lnTo>
                            <a:pt x="557" y="592"/>
                          </a:lnTo>
                          <a:lnTo>
                            <a:pt x="510" y="874"/>
                          </a:lnTo>
                          <a:lnTo>
                            <a:pt x="254" y="827"/>
                          </a:lnTo>
                          <a:lnTo>
                            <a:pt x="0" y="774"/>
                          </a:lnTo>
                          <a:close/>
                        </a:path>
                      </a:pathLst>
                    </a:custGeom>
                    <a:solidFill>
                      <a:srgbClr val="0072C6"/>
                    </a:solidFill>
                    <a:ln w="19050">
                      <a:solidFill>
                        <a:srgbClr val="000000"/>
                      </a:solidFill>
                      <a:round/>
                      <a:headEnd/>
                      <a:tailEnd/>
                    </a:ln>
                  </p:spPr>
                  <p:txBody>
                    <a:bodyPr/>
                    <a:lstStyle/>
                    <a:p>
                      <a:endParaRPr lang="en-US"/>
                    </a:p>
                  </p:txBody>
                </p:sp>
                <p:sp>
                  <p:nvSpPr>
                    <p:cNvPr id="579" name="Freeform 578"/>
                    <p:cNvSpPr>
                      <a:spLocks/>
                    </p:cNvSpPr>
                    <p:nvPr/>
                  </p:nvSpPr>
                  <p:spPr bwMode="auto">
                    <a:xfrm>
                      <a:off x="29423" y="125"/>
                      <a:ext cx="895" cy="590"/>
                    </a:xfrm>
                    <a:custGeom>
                      <a:avLst/>
                      <a:gdLst>
                        <a:gd name="T0" fmla="*/ 13 w 952"/>
                        <a:gd name="T1" fmla="*/ 149 h 589"/>
                        <a:gd name="T2" fmla="*/ 14 w 952"/>
                        <a:gd name="T3" fmla="*/ 173 h 589"/>
                        <a:gd name="T4" fmla="*/ 8 w 952"/>
                        <a:gd name="T5" fmla="*/ 178 h 589"/>
                        <a:gd name="T6" fmla="*/ 30 w 952"/>
                        <a:gd name="T7" fmla="*/ 204 h 589"/>
                        <a:gd name="T8" fmla="*/ 52 w 952"/>
                        <a:gd name="T9" fmla="*/ 275 h 589"/>
                        <a:gd name="T10" fmla="*/ 60 w 952"/>
                        <a:gd name="T11" fmla="*/ 342 h 589"/>
                        <a:gd name="T12" fmla="*/ 63 w 952"/>
                        <a:gd name="T13" fmla="*/ 376 h 589"/>
                        <a:gd name="T14" fmla="*/ 47 w 952"/>
                        <a:gd name="T15" fmla="*/ 409 h 589"/>
                        <a:gd name="T16" fmla="*/ 59 w 952"/>
                        <a:gd name="T17" fmla="*/ 423 h 589"/>
                        <a:gd name="T18" fmla="*/ 89 w 952"/>
                        <a:gd name="T19" fmla="*/ 402 h 589"/>
                        <a:gd name="T20" fmla="*/ 110 w 952"/>
                        <a:gd name="T21" fmla="*/ 514 h 589"/>
                        <a:gd name="T22" fmla="*/ 123 w 952"/>
                        <a:gd name="T23" fmla="*/ 520 h 589"/>
                        <a:gd name="T24" fmla="*/ 125 w 952"/>
                        <a:gd name="T25" fmla="*/ 553 h 589"/>
                        <a:gd name="T26" fmla="*/ 137 w 952"/>
                        <a:gd name="T27" fmla="*/ 567 h 589"/>
                        <a:gd name="T28" fmla="*/ 165 w 952"/>
                        <a:gd name="T29" fmla="*/ 566 h 589"/>
                        <a:gd name="T30" fmla="*/ 228 w 952"/>
                        <a:gd name="T31" fmla="*/ 566 h 589"/>
                        <a:gd name="T32" fmla="*/ 253 w 952"/>
                        <a:gd name="T33" fmla="*/ 580 h 589"/>
                        <a:gd name="T34" fmla="*/ 259 w 952"/>
                        <a:gd name="T35" fmla="*/ 522 h 589"/>
                        <a:gd name="T36" fmla="*/ 463 w 952"/>
                        <a:gd name="T37" fmla="*/ 561 h 589"/>
                        <a:gd name="T38" fmla="*/ 712 w 952"/>
                        <a:gd name="T39" fmla="*/ 593 h 589"/>
                        <a:gd name="T40" fmla="*/ 718 w 952"/>
                        <a:gd name="T41" fmla="*/ 486 h 589"/>
                        <a:gd name="T42" fmla="*/ 744 w 952"/>
                        <a:gd name="T43" fmla="*/ 138 h 589"/>
                        <a:gd name="T44" fmla="*/ 414 w 952"/>
                        <a:gd name="T45" fmla="*/ 89 h 589"/>
                        <a:gd name="T46" fmla="*/ 251 w 952"/>
                        <a:gd name="T47" fmla="*/ 57 h 589"/>
                        <a:gd name="T48" fmla="*/ 21 w 952"/>
                        <a:gd name="T49" fmla="*/ 0 h 589"/>
                        <a:gd name="T50" fmla="*/ 0 w 952"/>
                        <a:gd name="T51" fmla="*/ 110 h 589"/>
                        <a:gd name="T52" fmla="*/ 13 w 952"/>
                        <a:gd name="T53" fmla="*/ 149 h 589"/>
                        <a:gd name="T54" fmla="*/ 13 w 952"/>
                        <a:gd name="T55" fmla="*/ 149 h 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52"/>
                        <a:gd name="T85" fmla="*/ 0 h 589"/>
                        <a:gd name="T86" fmla="*/ 952 w 952"/>
                        <a:gd name="T87" fmla="*/ 589 h 58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52" h="589">
                          <a:moveTo>
                            <a:pt x="17" y="149"/>
                          </a:moveTo>
                          <a:lnTo>
                            <a:pt x="18" y="173"/>
                          </a:lnTo>
                          <a:lnTo>
                            <a:pt x="10" y="178"/>
                          </a:lnTo>
                          <a:lnTo>
                            <a:pt x="38" y="204"/>
                          </a:lnTo>
                          <a:lnTo>
                            <a:pt x="67" y="275"/>
                          </a:lnTo>
                          <a:lnTo>
                            <a:pt x="77" y="338"/>
                          </a:lnTo>
                          <a:lnTo>
                            <a:pt x="81" y="372"/>
                          </a:lnTo>
                          <a:lnTo>
                            <a:pt x="60" y="405"/>
                          </a:lnTo>
                          <a:lnTo>
                            <a:pt x="75" y="419"/>
                          </a:lnTo>
                          <a:lnTo>
                            <a:pt x="114" y="398"/>
                          </a:lnTo>
                          <a:lnTo>
                            <a:pt x="140" y="510"/>
                          </a:lnTo>
                          <a:lnTo>
                            <a:pt x="157" y="516"/>
                          </a:lnTo>
                          <a:lnTo>
                            <a:pt x="161" y="549"/>
                          </a:lnTo>
                          <a:lnTo>
                            <a:pt x="175" y="563"/>
                          </a:lnTo>
                          <a:lnTo>
                            <a:pt x="211" y="562"/>
                          </a:lnTo>
                          <a:lnTo>
                            <a:pt x="290" y="562"/>
                          </a:lnTo>
                          <a:lnTo>
                            <a:pt x="323" y="576"/>
                          </a:lnTo>
                          <a:lnTo>
                            <a:pt x="332" y="518"/>
                          </a:lnTo>
                          <a:lnTo>
                            <a:pt x="591" y="557"/>
                          </a:lnTo>
                          <a:lnTo>
                            <a:pt x="910" y="589"/>
                          </a:lnTo>
                          <a:lnTo>
                            <a:pt x="920" y="482"/>
                          </a:lnTo>
                          <a:lnTo>
                            <a:pt x="952" y="138"/>
                          </a:lnTo>
                          <a:lnTo>
                            <a:pt x="530" y="89"/>
                          </a:lnTo>
                          <a:lnTo>
                            <a:pt x="321" y="57"/>
                          </a:lnTo>
                          <a:lnTo>
                            <a:pt x="25" y="0"/>
                          </a:lnTo>
                          <a:lnTo>
                            <a:pt x="0" y="110"/>
                          </a:lnTo>
                          <a:lnTo>
                            <a:pt x="17" y="149"/>
                          </a:lnTo>
                          <a:close/>
                        </a:path>
                      </a:pathLst>
                    </a:custGeom>
                    <a:solidFill>
                      <a:schemeClr val="bg1"/>
                    </a:solidFill>
                    <a:ln w="19050">
                      <a:solidFill>
                        <a:srgbClr val="000000"/>
                      </a:solidFill>
                      <a:round/>
                      <a:headEnd/>
                      <a:tailEnd/>
                    </a:ln>
                  </p:spPr>
                  <p:txBody>
                    <a:bodyPr/>
                    <a:lstStyle/>
                    <a:p>
                      <a:endParaRPr lang="en-US"/>
                    </a:p>
                  </p:txBody>
                </p:sp>
                <p:sp>
                  <p:nvSpPr>
                    <p:cNvPr id="580" name="Freeform 579"/>
                    <p:cNvSpPr>
                      <a:spLocks/>
                    </p:cNvSpPr>
                    <p:nvPr/>
                  </p:nvSpPr>
                  <p:spPr bwMode="auto">
                    <a:xfrm>
                      <a:off x="29167" y="1502"/>
                      <a:ext cx="596" cy="715"/>
                    </a:xfrm>
                    <a:custGeom>
                      <a:avLst/>
                      <a:gdLst>
                        <a:gd name="T0" fmla="*/ 33 w 635"/>
                        <a:gd name="T1" fmla="*/ 455 h 715"/>
                        <a:gd name="T2" fmla="*/ 21 w 635"/>
                        <a:gd name="T3" fmla="*/ 429 h 715"/>
                        <a:gd name="T4" fmla="*/ 25 w 635"/>
                        <a:gd name="T5" fmla="*/ 388 h 715"/>
                        <a:gd name="T6" fmla="*/ 59 w 635"/>
                        <a:gd name="T7" fmla="*/ 322 h 715"/>
                        <a:gd name="T8" fmla="*/ 83 w 635"/>
                        <a:gd name="T9" fmla="*/ 302 h 715"/>
                        <a:gd name="T10" fmla="*/ 69 w 635"/>
                        <a:gd name="T11" fmla="*/ 278 h 715"/>
                        <a:gd name="T12" fmla="*/ 60 w 635"/>
                        <a:gd name="T13" fmla="*/ 213 h 715"/>
                        <a:gd name="T14" fmla="*/ 70 w 635"/>
                        <a:gd name="T15" fmla="*/ 92 h 715"/>
                        <a:gd name="T16" fmla="*/ 86 w 635"/>
                        <a:gd name="T17" fmla="*/ 86 h 715"/>
                        <a:gd name="T18" fmla="*/ 114 w 635"/>
                        <a:gd name="T19" fmla="*/ 107 h 715"/>
                        <a:gd name="T20" fmla="*/ 138 w 635"/>
                        <a:gd name="T21" fmla="*/ 0 h 715"/>
                        <a:gd name="T22" fmla="*/ 495 w 635"/>
                        <a:gd name="T23" fmla="*/ 76 h 715"/>
                        <a:gd name="T24" fmla="*/ 422 w 635"/>
                        <a:gd name="T25" fmla="*/ 715 h 715"/>
                        <a:gd name="T26" fmla="*/ 312 w 635"/>
                        <a:gd name="T27" fmla="*/ 696 h 715"/>
                        <a:gd name="T28" fmla="*/ 244 w 635"/>
                        <a:gd name="T29" fmla="*/ 672 h 715"/>
                        <a:gd name="T30" fmla="*/ 103 w 635"/>
                        <a:gd name="T31" fmla="*/ 600 h 715"/>
                        <a:gd name="T32" fmla="*/ 0 w 635"/>
                        <a:gd name="T33" fmla="*/ 490 h 715"/>
                        <a:gd name="T34" fmla="*/ 33 w 635"/>
                        <a:gd name="T35" fmla="*/ 455 h 715"/>
                        <a:gd name="T36" fmla="*/ 33 w 635"/>
                        <a:gd name="T37" fmla="*/ 455 h 7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5"/>
                        <a:gd name="T58" fmla="*/ 0 h 715"/>
                        <a:gd name="T59" fmla="*/ 635 w 635"/>
                        <a:gd name="T60" fmla="*/ 715 h 7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5" h="715">
                          <a:moveTo>
                            <a:pt x="41" y="455"/>
                          </a:moveTo>
                          <a:lnTo>
                            <a:pt x="25" y="429"/>
                          </a:lnTo>
                          <a:lnTo>
                            <a:pt x="33" y="388"/>
                          </a:lnTo>
                          <a:lnTo>
                            <a:pt x="75" y="322"/>
                          </a:lnTo>
                          <a:lnTo>
                            <a:pt x="106" y="302"/>
                          </a:lnTo>
                          <a:lnTo>
                            <a:pt x="88" y="278"/>
                          </a:lnTo>
                          <a:lnTo>
                            <a:pt x="77" y="213"/>
                          </a:lnTo>
                          <a:lnTo>
                            <a:pt x="89" y="92"/>
                          </a:lnTo>
                          <a:lnTo>
                            <a:pt x="111" y="86"/>
                          </a:lnTo>
                          <a:lnTo>
                            <a:pt x="146" y="107"/>
                          </a:lnTo>
                          <a:lnTo>
                            <a:pt x="177" y="0"/>
                          </a:lnTo>
                          <a:lnTo>
                            <a:pt x="635" y="76"/>
                          </a:lnTo>
                          <a:lnTo>
                            <a:pt x="540" y="715"/>
                          </a:lnTo>
                          <a:lnTo>
                            <a:pt x="399" y="696"/>
                          </a:lnTo>
                          <a:lnTo>
                            <a:pt x="311" y="672"/>
                          </a:lnTo>
                          <a:lnTo>
                            <a:pt x="132" y="600"/>
                          </a:lnTo>
                          <a:lnTo>
                            <a:pt x="0" y="490"/>
                          </a:lnTo>
                          <a:lnTo>
                            <a:pt x="41" y="455"/>
                          </a:lnTo>
                          <a:close/>
                        </a:path>
                      </a:pathLst>
                    </a:custGeom>
                    <a:solidFill>
                      <a:srgbClr val="AABA00"/>
                    </a:solidFill>
                    <a:ln w="19050">
                      <a:solidFill>
                        <a:srgbClr val="000000"/>
                      </a:solidFill>
                      <a:round/>
                      <a:headEnd/>
                      <a:tailEnd/>
                    </a:ln>
                  </p:spPr>
                  <p:txBody>
                    <a:bodyPr/>
                    <a:lstStyle/>
                    <a:p>
                      <a:endParaRPr lang="en-US"/>
                    </a:p>
                  </p:txBody>
                </p:sp>
                <p:sp>
                  <p:nvSpPr>
                    <p:cNvPr id="581" name="Freeform 580"/>
                    <p:cNvSpPr>
                      <a:spLocks/>
                    </p:cNvSpPr>
                    <p:nvPr/>
                  </p:nvSpPr>
                  <p:spPr bwMode="auto">
                    <a:xfrm>
                      <a:off x="29663" y="643"/>
                      <a:ext cx="616" cy="529"/>
                    </a:xfrm>
                    <a:custGeom>
                      <a:avLst/>
                      <a:gdLst>
                        <a:gd name="T0" fmla="*/ 0 w 655"/>
                        <a:gd name="T1" fmla="*/ 456 h 528"/>
                        <a:gd name="T2" fmla="*/ 60 w 655"/>
                        <a:gd name="T3" fmla="*/ 0 h 528"/>
                        <a:gd name="T4" fmla="*/ 262 w 655"/>
                        <a:gd name="T5" fmla="*/ 39 h 528"/>
                        <a:gd name="T6" fmla="*/ 513 w 655"/>
                        <a:gd name="T7" fmla="*/ 71 h 528"/>
                        <a:gd name="T8" fmla="*/ 496 w 655"/>
                        <a:gd name="T9" fmla="*/ 303 h 528"/>
                        <a:gd name="T10" fmla="*/ 480 w 655"/>
                        <a:gd name="T11" fmla="*/ 532 h 528"/>
                        <a:gd name="T12" fmla="*/ 138 w 655"/>
                        <a:gd name="T13" fmla="*/ 483 h 528"/>
                        <a:gd name="T14" fmla="*/ 0 w 655"/>
                        <a:gd name="T15" fmla="*/ 456 h 528"/>
                        <a:gd name="T16" fmla="*/ 0 w 655"/>
                        <a:gd name="T17" fmla="*/ 456 h 5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5"/>
                        <a:gd name="T28" fmla="*/ 0 h 528"/>
                        <a:gd name="T29" fmla="*/ 655 w 655"/>
                        <a:gd name="T30" fmla="*/ 528 h 5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5" h="528">
                          <a:moveTo>
                            <a:pt x="0" y="452"/>
                          </a:moveTo>
                          <a:lnTo>
                            <a:pt x="77" y="0"/>
                          </a:lnTo>
                          <a:lnTo>
                            <a:pt x="336" y="39"/>
                          </a:lnTo>
                          <a:lnTo>
                            <a:pt x="655" y="71"/>
                          </a:lnTo>
                          <a:lnTo>
                            <a:pt x="633" y="299"/>
                          </a:lnTo>
                          <a:lnTo>
                            <a:pt x="612" y="528"/>
                          </a:lnTo>
                          <a:lnTo>
                            <a:pt x="176" y="479"/>
                          </a:lnTo>
                          <a:lnTo>
                            <a:pt x="0" y="452"/>
                          </a:lnTo>
                          <a:close/>
                        </a:path>
                      </a:pathLst>
                    </a:custGeom>
                    <a:solidFill>
                      <a:srgbClr val="0072C6"/>
                    </a:solidFill>
                    <a:ln w="19050">
                      <a:solidFill>
                        <a:srgbClr val="000000"/>
                      </a:solidFill>
                      <a:round/>
                      <a:headEnd/>
                      <a:tailEnd/>
                    </a:ln>
                  </p:spPr>
                  <p:txBody>
                    <a:bodyPr/>
                    <a:lstStyle/>
                    <a:p>
                      <a:endParaRPr lang="en-US"/>
                    </a:p>
                  </p:txBody>
                </p:sp>
                <p:sp>
                  <p:nvSpPr>
                    <p:cNvPr id="582" name="Freeform 581"/>
                    <p:cNvSpPr>
                      <a:spLocks/>
                    </p:cNvSpPr>
                    <p:nvPr/>
                  </p:nvSpPr>
                  <p:spPr bwMode="auto">
                    <a:xfrm>
                      <a:off x="29763" y="1122"/>
                      <a:ext cx="632" cy="522"/>
                    </a:xfrm>
                    <a:custGeom>
                      <a:avLst/>
                      <a:gdLst>
                        <a:gd name="T0" fmla="*/ 53 w 678"/>
                        <a:gd name="T1" fmla="*/ 0 h 521"/>
                        <a:gd name="T2" fmla="*/ 395 w 678"/>
                        <a:gd name="T3" fmla="*/ 49 h 521"/>
                        <a:gd name="T4" fmla="*/ 532 w 678"/>
                        <a:gd name="T5" fmla="*/ 63 h 521"/>
                        <a:gd name="T6" fmla="*/ 527 w 678"/>
                        <a:gd name="T7" fmla="*/ 176 h 521"/>
                        <a:gd name="T8" fmla="*/ 508 w 678"/>
                        <a:gd name="T9" fmla="*/ 525 h 521"/>
                        <a:gd name="T10" fmla="*/ 439 w 678"/>
                        <a:gd name="T11" fmla="*/ 519 h 521"/>
                        <a:gd name="T12" fmla="*/ 220 w 678"/>
                        <a:gd name="T13" fmla="*/ 494 h 521"/>
                        <a:gd name="T14" fmla="*/ 0 w 678"/>
                        <a:gd name="T15" fmla="*/ 459 h 521"/>
                        <a:gd name="T16" fmla="*/ 53 w 678"/>
                        <a:gd name="T17" fmla="*/ 0 h 521"/>
                        <a:gd name="T18" fmla="*/ 53 w 678"/>
                        <a:gd name="T19" fmla="*/ 0 h 5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8"/>
                        <a:gd name="T31" fmla="*/ 0 h 521"/>
                        <a:gd name="T32" fmla="*/ 678 w 678"/>
                        <a:gd name="T33" fmla="*/ 521 h 5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8" h="521">
                          <a:moveTo>
                            <a:pt x="68" y="0"/>
                          </a:moveTo>
                          <a:lnTo>
                            <a:pt x="504" y="49"/>
                          </a:lnTo>
                          <a:lnTo>
                            <a:pt x="678" y="63"/>
                          </a:lnTo>
                          <a:lnTo>
                            <a:pt x="672" y="176"/>
                          </a:lnTo>
                          <a:lnTo>
                            <a:pt x="648" y="521"/>
                          </a:lnTo>
                          <a:lnTo>
                            <a:pt x="559" y="515"/>
                          </a:lnTo>
                          <a:lnTo>
                            <a:pt x="282" y="490"/>
                          </a:lnTo>
                          <a:lnTo>
                            <a:pt x="0" y="455"/>
                          </a:lnTo>
                          <a:lnTo>
                            <a:pt x="68" y="0"/>
                          </a:lnTo>
                          <a:close/>
                        </a:path>
                      </a:pathLst>
                    </a:custGeom>
                    <a:solidFill>
                      <a:srgbClr val="0072C6"/>
                    </a:solidFill>
                    <a:ln w="19050">
                      <a:solidFill>
                        <a:srgbClr val="000000"/>
                      </a:solidFill>
                      <a:round/>
                      <a:headEnd/>
                      <a:tailEnd/>
                    </a:ln>
                  </p:spPr>
                  <p:txBody>
                    <a:bodyPr/>
                    <a:lstStyle/>
                    <a:p>
                      <a:endParaRPr lang="en-US"/>
                    </a:p>
                  </p:txBody>
                </p:sp>
                <p:sp>
                  <p:nvSpPr>
                    <p:cNvPr id="583" name="Freeform 582"/>
                    <p:cNvSpPr>
                      <a:spLocks/>
                    </p:cNvSpPr>
                    <p:nvPr/>
                  </p:nvSpPr>
                  <p:spPr bwMode="auto">
                    <a:xfrm>
                      <a:off x="29675" y="1578"/>
                      <a:ext cx="615" cy="649"/>
                    </a:xfrm>
                    <a:custGeom>
                      <a:avLst/>
                      <a:gdLst>
                        <a:gd name="T0" fmla="*/ 64 w 654"/>
                        <a:gd name="T1" fmla="*/ 651 h 651"/>
                        <a:gd name="T2" fmla="*/ 71 w 654"/>
                        <a:gd name="T3" fmla="*/ 602 h 651"/>
                        <a:gd name="T4" fmla="*/ 199 w 654"/>
                        <a:gd name="T5" fmla="*/ 623 h 651"/>
                        <a:gd name="T6" fmla="*/ 193 w 654"/>
                        <a:gd name="T7" fmla="*/ 599 h 651"/>
                        <a:gd name="T8" fmla="*/ 468 w 654"/>
                        <a:gd name="T9" fmla="*/ 631 h 651"/>
                        <a:gd name="T10" fmla="*/ 512 w 654"/>
                        <a:gd name="T11" fmla="*/ 60 h 651"/>
                        <a:gd name="T12" fmla="*/ 295 w 654"/>
                        <a:gd name="T13" fmla="*/ 35 h 651"/>
                        <a:gd name="T14" fmla="*/ 74 w 654"/>
                        <a:gd name="T15" fmla="*/ 0 h 651"/>
                        <a:gd name="T16" fmla="*/ 0 w 654"/>
                        <a:gd name="T17" fmla="*/ 639 h 651"/>
                        <a:gd name="T18" fmla="*/ 64 w 654"/>
                        <a:gd name="T19" fmla="*/ 651 h 651"/>
                        <a:gd name="T20" fmla="*/ 64 w 654"/>
                        <a:gd name="T21" fmla="*/ 651 h 6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4"/>
                        <a:gd name="T34" fmla="*/ 0 h 651"/>
                        <a:gd name="T35" fmla="*/ 654 w 654"/>
                        <a:gd name="T36" fmla="*/ 651 h 6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4" h="651">
                          <a:moveTo>
                            <a:pt x="82" y="651"/>
                          </a:moveTo>
                          <a:lnTo>
                            <a:pt x="90" y="602"/>
                          </a:lnTo>
                          <a:lnTo>
                            <a:pt x="254" y="623"/>
                          </a:lnTo>
                          <a:lnTo>
                            <a:pt x="247" y="599"/>
                          </a:lnTo>
                          <a:lnTo>
                            <a:pt x="600" y="631"/>
                          </a:lnTo>
                          <a:lnTo>
                            <a:pt x="654" y="60"/>
                          </a:lnTo>
                          <a:lnTo>
                            <a:pt x="377" y="35"/>
                          </a:lnTo>
                          <a:lnTo>
                            <a:pt x="95" y="0"/>
                          </a:lnTo>
                          <a:lnTo>
                            <a:pt x="0" y="639"/>
                          </a:lnTo>
                          <a:lnTo>
                            <a:pt x="82" y="651"/>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584" name="Freeform 583"/>
                    <p:cNvSpPr>
                      <a:spLocks/>
                    </p:cNvSpPr>
                    <p:nvPr/>
                  </p:nvSpPr>
                  <p:spPr bwMode="auto">
                    <a:xfrm>
                      <a:off x="29907" y="1698"/>
                      <a:ext cx="1223" cy="1226"/>
                    </a:xfrm>
                    <a:custGeom>
                      <a:avLst/>
                      <a:gdLst>
                        <a:gd name="T0" fmla="*/ 0 w 1300"/>
                        <a:gd name="T1" fmla="*/ 479 h 1225"/>
                        <a:gd name="T2" fmla="*/ 277 w 1300"/>
                        <a:gd name="T3" fmla="*/ 511 h 1225"/>
                        <a:gd name="T4" fmla="*/ 315 w 1300"/>
                        <a:gd name="T5" fmla="*/ 0 h 1225"/>
                        <a:gd name="T6" fmla="*/ 535 w 1300"/>
                        <a:gd name="T7" fmla="*/ 16 h 1225"/>
                        <a:gd name="T8" fmla="*/ 528 w 1300"/>
                        <a:gd name="T9" fmla="*/ 236 h 1225"/>
                        <a:gd name="T10" fmla="*/ 548 w 1300"/>
                        <a:gd name="T11" fmla="*/ 259 h 1225"/>
                        <a:gd name="T12" fmla="*/ 569 w 1300"/>
                        <a:gd name="T13" fmla="*/ 259 h 1225"/>
                        <a:gd name="T14" fmla="*/ 586 w 1300"/>
                        <a:gd name="T15" fmla="*/ 280 h 1225"/>
                        <a:gd name="T16" fmla="*/ 619 w 1300"/>
                        <a:gd name="T17" fmla="*/ 289 h 1225"/>
                        <a:gd name="T18" fmla="*/ 686 w 1300"/>
                        <a:gd name="T19" fmla="*/ 327 h 1225"/>
                        <a:gd name="T20" fmla="*/ 697 w 1300"/>
                        <a:gd name="T21" fmla="*/ 310 h 1225"/>
                        <a:gd name="T22" fmla="*/ 740 w 1300"/>
                        <a:gd name="T23" fmla="*/ 343 h 1225"/>
                        <a:gd name="T24" fmla="*/ 799 w 1300"/>
                        <a:gd name="T25" fmla="*/ 341 h 1225"/>
                        <a:gd name="T26" fmla="*/ 837 w 1300"/>
                        <a:gd name="T27" fmla="*/ 327 h 1225"/>
                        <a:gd name="T28" fmla="*/ 892 w 1300"/>
                        <a:gd name="T29" fmla="*/ 314 h 1225"/>
                        <a:gd name="T30" fmla="*/ 942 w 1300"/>
                        <a:gd name="T31" fmla="*/ 348 h 1225"/>
                        <a:gd name="T32" fmla="*/ 949 w 1300"/>
                        <a:gd name="T33" fmla="*/ 359 h 1225"/>
                        <a:gd name="T34" fmla="*/ 976 w 1300"/>
                        <a:gd name="T35" fmla="*/ 359 h 1225"/>
                        <a:gd name="T36" fmla="*/ 980 w 1300"/>
                        <a:gd name="T37" fmla="*/ 540 h 1225"/>
                        <a:gd name="T38" fmla="*/ 1019 w 1300"/>
                        <a:gd name="T39" fmla="*/ 633 h 1225"/>
                        <a:gd name="T40" fmla="*/ 1006 w 1300"/>
                        <a:gd name="T41" fmla="*/ 703 h 1225"/>
                        <a:gd name="T42" fmla="*/ 1008 w 1300"/>
                        <a:gd name="T43" fmla="*/ 761 h 1225"/>
                        <a:gd name="T44" fmla="*/ 992 w 1300"/>
                        <a:gd name="T45" fmla="*/ 790 h 1225"/>
                        <a:gd name="T46" fmla="*/ 997 w 1300"/>
                        <a:gd name="T47" fmla="*/ 800 h 1225"/>
                        <a:gd name="T48" fmla="*/ 955 w 1300"/>
                        <a:gd name="T49" fmla="*/ 816 h 1225"/>
                        <a:gd name="T50" fmla="*/ 921 w 1300"/>
                        <a:gd name="T51" fmla="*/ 821 h 1225"/>
                        <a:gd name="T52" fmla="*/ 929 w 1300"/>
                        <a:gd name="T53" fmla="*/ 790 h 1225"/>
                        <a:gd name="T54" fmla="*/ 911 w 1300"/>
                        <a:gd name="T55" fmla="*/ 808 h 1225"/>
                        <a:gd name="T56" fmla="*/ 912 w 1300"/>
                        <a:gd name="T57" fmla="*/ 844 h 1225"/>
                        <a:gd name="T58" fmla="*/ 889 w 1300"/>
                        <a:gd name="T59" fmla="*/ 881 h 1225"/>
                        <a:gd name="T60" fmla="*/ 769 w 1300"/>
                        <a:gd name="T61" fmla="*/ 959 h 1225"/>
                        <a:gd name="T62" fmla="*/ 731 w 1300"/>
                        <a:gd name="T63" fmla="*/ 1009 h 1225"/>
                        <a:gd name="T64" fmla="*/ 695 w 1300"/>
                        <a:gd name="T65" fmla="*/ 1117 h 1225"/>
                        <a:gd name="T66" fmla="*/ 724 w 1300"/>
                        <a:gd name="T67" fmla="*/ 1229 h 1225"/>
                        <a:gd name="T68" fmla="*/ 695 w 1300"/>
                        <a:gd name="T69" fmla="*/ 1229 h 1225"/>
                        <a:gd name="T70" fmla="*/ 565 w 1300"/>
                        <a:gd name="T71" fmla="*/ 1171 h 1225"/>
                        <a:gd name="T72" fmla="*/ 552 w 1300"/>
                        <a:gd name="T73" fmla="*/ 1122 h 1225"/>
                        <a:gd name="T74" fmla="*/ 538 w 1300"/>
                        <a:gd name="T75" fmla="*/ 1101 h 1225"/>
                        <a:gd name="T76" fmla="*/ 534 w 1300"/>
                        <a:gd name="T77" fmla="*/ 1036 h 1225"/>
                        <a:gd name="T78" fmla="*/ 510 w 1300"/>
                        <a:gd name="T79" fmla="*/ 1014 h 1225"/>
                        <a:gd name="T80" fmla="*/ 439 w 1300"/>
                        <a:gd name="T81" fmla="*/ 842 h 1225"/>
                        <a:gd name="T82" fmla="*/ 405 w 1300"/>
                        <a:gd name="T83" fmla="*/ 810 h 1225"/>
                        <a:gd name="T84" fmla="*/ 395 w 1300"/>
                        <a:gd name="T85" fmla="*/ 782 h 1225"/>
                        <a:gd name="T86" fmla="*/ 292 w 1300"/>
                        <a:gd name="T87" fmla="*/ 776 h 1225"/>
                        <a:gd name="T88" fmla="*/ 237 w 1300"/>
                        <a:gd name="T89" fmla="*/ 857 h 1225"/>
                        <a:gd name="T90" fmla="*/ 145 w 1300"/>
                        <a:gd name="T91" fmla="*/ 772 h 1225"/>
                        <a:gd name="T92" fmla="*/ 117 w 1300"/>
                        <a:gd name="T93" fmla="*/ 656 h 1225"/>
                        <a:gd name="T94" fmla="*/ 28 w 1300"/>
                        <a:gd name="T95" fmla="*/ 544 h 1225"/>
                        <a:gd name="T96" fmla="*/ 19 w 1300"/>
                        <a:gd name="T97" fmla="*/ 508 h 1225"/>
                        <a:gd name="T98" fmla="*/ 7 w 1300"/>
                        <a:gd name="T99" fmla="*/ 503 h 1225"/>
                        <a:gd name="T100" fmla="*/ 0 w 1300"/>
                        <a:gd name="T101" fmla="*/ 479 h 1225"/>
                        <a:gd name="T102" fmla="*/ 0 w 1300"/>
                        <a:gd name="T103" fmla="*/ 479 h 12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00"/>
                        <a:gd name="T157" fmla="*/ 0 h 1225"/>
                        <a:gd name="T158" fmla="*/ 1300 w 1300"/>
                        <a:gd name="T159" fmla="*/ 1225 h 12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00" h="1225">
                          <a:moveTo>
                            <a:pt x="0" y="479"/>
                          </a:moveTo>
                          <a:lnTo>
                            <a:pt x="353" y="511"/>
                          </a:lnTo>
                          <a:lnTo>
                            <a:pt x="402" y="0"/>
                          </a:lnTo>
                          <a:lnTo>
                            <a:pt x="684" y="16"/>
                          </a:lnTo>
                          <a:lnTo>
                            <a:pt x="674" y="236"/>
                          </a:lnTo>
                          <a:lnTo>
                            <a:pt x="701" y="259"/>
                          </a:lnTo>
                          <a:lnTo>
                            <a:pt x="727" y="259"/>
                          </a:lnTo>
                          <a:lnTo>
                            <a:pt x="748" y="280"/>
                          </a:lnTo>
                          <a:lnTo>
                            <a:pt x="790" y="289"/>
                          </a:lnTo>
                          <a:lnTo>
                            <a:pt x="876" y="327"/>
                          </a:lnTo>
                          <a:lnTo>
                            <a:pt x="891" y="310"/>
                          </a:lnTo>
                          <a:lnTo>
                            <a:pt x="946" y="343"/>
                          </a:lnTo>
                          <a:lnTo>
                            <a:pt x="1019" y="341"/>
                          </a:lnTo>
                          <a:lnTo>
                            <a:pt x="1069" y="327"/>
                          </a:lnTo>
                          <a:lnTo>
                            <a:pt x="1138" y="314"/>
                          </a:lnTo>
                          <a:lnTo>
                            <a:pt x="1202" y="348"/>
                          </a:lnTo>
                          <a:lnTo>
                            <a:pt x="1211" y="359"/>
                          </a:lnTo>
                          <a:lnTo>
                            <a:pt x="1245" y="359"/>
                          </a:lnTo>
                          <a:lnTo>
                            <a:pt x="1252" y="540"/>
                          </a:lnTo>
                          <a:lnTo>
                            <a:pt x="1300" y="629"/>
                          </a:lnTo>
                          <a:lnTo>
                            <a:pt x="1283" y="699"/>
                          </a:lnTo>
                          <a:lnTo>
                            <a:pt x="1286" y="757"/>
                          </a:lnTo>
                          <a:lnTo>
                            <a:pt x="1265" y="786"/>
                          </a:lnTo>
                          <a:lnTo>
                            <a:pt x="1273" y="796"/>
                          </a:lnTo>
                          <a:lnTo>
                            <a:pt x="1219" y="812"/>
                          </a:lnTo>
                          <a:lnTo>
                            <a:pt x="1177" y="817"/>
                          </a:lnTo>
                          <a:lnTo>
                            <a:pt x="1185" y="786"/>
                          </a:lnTo>
                          <a:lnTo>
                            <a:pt x="1163" y="804"/>
                          </a:lnTo>
                          <a:lnTo>
                            <a:pt x="1164" y="840"/>
                          </a:lnTo>
                          <a:lnTo>
                            <a:pt x="1135" y="877"/>
                          </a:lnTo>
                          <a:lnTo>
                            <a:pt x="981" y="955"/>
                          </a:lnTo>
                          <a:lnTo>
                            <a:pt x="933" y="1005"/>
                          </a:lnTo>
                          <a:lnTo>
                            <a:pt x="888" y="1113"/>
                          </a:lnTo>
                          <a:lnTo>
                            <a:pt x="925" y="1225"/>
                          </a:lnTo>
                          <a:lnTo>
                            <a:pt x="889" y="1225"/>
                          </a:lnTo>
                          <a:lnTo>
                            <a:pt x="722" y="1167"/>
                          </a:lnTo>
                          <a:lnTo>
                            <a:pt x="705" y="1118"/>
                          </a:lnTo>
                          <a:lnTo>
                            <a:pt x="687" y="1097"/>
                          </a:lnTo>
                          <a:lnTo>
                            <a:pt x="682" y="1032"/>
                          </a:lnTo>
                          <a:lnTo>
                            <a:pt x="650" y="1010"/>
                          </a:lnTo>
                          <a:lnTo>
                            <a:pt x="560" y="838"/>
                          </a:lnTo>
                          <a:lnTo>
                            <a:pt x="517" y="806"/>
                          </a:lnTo>
                          <a:lnTo>
                            <a:pt x="504" y="778"/>
                          </a:lnTo>
                          <a:lnTo>
                            <a:pt x="373" y="772"/>
                          </a:lnTo>
                          <a:lnTo>
                            <a:pt x="303" y="853"/>
                          </a:lnTo>
                          <a:lnTo>
                            <a:pt x="185" y="768"/>
                          </a:lnTo>
                          <a:lnTo>
                            <a:pt x="149" y="652"/>
                          </a:lnTo>
                          <a:lnTo>
                            <a:pt x="36" y="544"/>
                          </a:lnTo>
                          <a:lnTo>
                            <a:pt x="23" y="508"/>
                          </a:lnTo>
                          <a:lnTo>
                            <a:pt x="7" y="503"/>
                          </a:lnTo>
                          <a:lnTo>
                            <a:pt x="0" y="479"/>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85" name="Freeform 584"/>
                    <p:cNvSpPr>
                      <a:spLocks/>
                    </p:cNvSpPr>
                    <p:nvPr/>
                  </p:nvSpPr>
                  <p:spPr bwMode="auto">
                    <a:xfrm>
                      <a:off x="30289" y="263"/>
                      <a:ext cx="578" cy="377"/>
                    </a:xfrm>
                    <a:custGeom>
                      <a:avLst/>
                      <a:gdLst>
                        <a:gd name="T0" fmla="*/ 24 w 612"/>
                        <a:gd name="T1" fmla="*/ 0 h 375"/>
                        <a:gd name="T2" fmla="*/ 444 w 612"/>
                        <a:gd name="T3" fmla="*/ 27 h 375"/>
                        <a:gd name="T4" fmla="*/ 446 w 612"/>
                        <a:gd name="T5" fmla="*/ 121 h 375"/>
                        <a:gd name="T6" fmla="*/ 465 w 612"/>
                        <a:gd name="T7" fmla="*/ 199 h 375"/>
                        <a:gd name="T8" fmla="*/ 468 w 612"/>
                        <a:gd name="T9" fmla="*/ 296 h 375"/>
                        <a:gd name="T10" fmla="*/ 480 w 612"/>
                        <a:gd name="T11" fmla="*/ 375 h 375"/>
                        <a:gd name="T12" fmla="*/ 228 w 612"/>
                        <a:gd name="T13" fmla="*/ 365 h 375"/>
                        <a:gd name="T14" fmla="*/ 0 w 612"/>
                        <a:gd name="T15" fmla="*/ 344 h 375"/>
                        <a:gd name="T16" fmla="*/ 24 w 612"/>
                        <a:gd name="T17" fmla="*/ 0 h 375"/>
                        <a:gd name="T18" fmla="*/ 24 w 612"/>
                        <a:gd name="T19" fmla="*/ 0 h 3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2"/>
                        <a:gd name="T31" fmla="*/ 0 h 375"/>
                        <a:gd name="T32" fmla="*/ 612 w 612"/>
                        <a:gd name="T33" fmla="*/ 375 h 3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2" h="375">
                          <a:moveTo>
                            <a:pt x="32" y="0"/>
                          </a:moveTo>
                          <a:lnTo>
                            <a:pt x="565" y="27"/>
                          </a:lnTo>
                          <a:lnTo>
                            <a:pt x="568" y="121"/>
                          </a:lnTo>
                          <a:lnTo>
                            <a:pt x="593" y="199"/>
                          </a:lnTo>
                          <a:lnTo>
                            <a:pt x="596" y="296"/>
                          </a:lnTo>
                          <a:lnTo>
                            <a:pt x="612" y="375"/>
                          </a:lnTo>
                          <a:lnTo>
                            <a:pt x="290" y="365"/>
                          </a:lnTo>
                          <a:lnTo>
                            <a:pt x="0" y="344"/>
                          </a:lnTo>
                          <a:lnTo>
                            <a:pt x="32" y="0"/>
                          </a:lnTo>
                          <a:close/>
                        </a:path>
                      </a:pathLst>
                    </a:custGeom>
                    <a:solidFill>
                      <a:srgbClr val="AABA00"/>
                    </a:solidFill>
                    <a:ln w="19050">
                      <a:solidFill>
                        <a:srgbClr val="000000"/>
                      </a:solidFill>
                      <a:round/>
                      <a:headEnd/>
                      <a:tailEnd/>
                    </a:ln>
                  </p:spPr>
                  <p:txBody>
                    <a:bodyPr/>
                    <a:lstStyle/>
                    <a:p>
                      <a:endParaRPr lang="en-US"/>
                    </a:p>
                  </p:txBody>
                </p:sp>
                <p:sp>
                  <p:nvSpPr>
                    <p:cNvPr id="586" name="Freeform 585"/>
                    <p:cNvSpPr>
                      <a:spLocks/>
                    </p:cNvSpPr>
                    <p:nvPr/>
                  </p:nvSpPr>
                  <p:spPr bwMode="auto">
                    <a:xfrm>
                      <a:off x="30258" y="608"/>
                      <a:ext cx="615" cy="428"/>
                    </a:xfrm>
                    <a:custGeom>
                      <a:avLst/>
                      <a:gdLst>
                        <a:gd name="T0" fmla="*/ 24 w 654"/>
                        <a:gd name="T1" fmla="*/ 0 h 428"/>
                        <a:gd name="T2" fmla="*/ 252 w 654"/>
                        <a:gd name="T3" fmla="*/ 21 h 428"/>
                        <a:gd name="T4" fmla="*/ 504 w 654"/>
                        <a:gd name="T5" fmla="*/ 31 h 428"/>
                        <a:gd name="T6" fmla="*/ 487 w 654"/>
                        <a:gd name="T7" fmla="*/ 72 h 428"/>
                        <a:gd name="T8" fmla="*/ 512 w 654"/>
                        <a:gd name="T9" fmla="*/ 101 h 428"/>
                        <a:gd name="T10" fmla="*/ 510 w 654"/>
                        <a:gd name="T11" fmla="*/ 311 h 428"/>
                        <a:gd name="T12" fmla="*/ 499 w 654"/>
                        <a:gd name="T13" fmla="*/ 309 h 428"/>
                        <a:gd name="T14" fmla="*/ 501 w 654"/>
                        <a:gd name="T15" fmla="*/ 337 h 428"/>
                        <a:gd name="T16" fmla="*/ 510 w 654"/>
                        <a:gd name="T17" fmla="*/ 358 h 428"/>
                        <a:gd name="T18" fmla="*/ 504 w 654"/>
                        <a:gd name="T19" fmla="*/ 377 h 428"/>
                        <a:gd name="T20" fmla="*/ 510 w 654"/>
                        <a:gd name="T21" fmla="*/ 428 h 428"/>
                        <a:gd name="T22" fmla="*/ 497 w 654"/>
                        <a:gd name="T23" fmla="*/ 423 h 428"/>
                        <a:gd name="T24" fmla="*/ 484 w 654"/>
                        <a:gd name="T25" fmla="*/ 403 h 428"/>
                        <a:gd name="T26" fmla="*/ 439 w 654"/>
                        <a:gd name="T27" fmla="*/ 384 h 428"/>
                        <a:gd name="T28" fmla="*/ 395 w 654"/>
                        <a:gd name="T29" fmla="*/ 387 h 428"/>
                        <a:gd name="T30" fmla="*/ 370 w 654"/>
                        <a:gd name="T31" fmla="*/ 363 h 428"/>
                        <a:gd name="T32" fmla="*/ 0 w 654"/>
                        <a:gd name="T33" fmla="*/ 335 h 428"/>
                        <a:gd name="T34" fmla="*/ 24 w 654"/>
                        <a:gd name="T35" fmla="*/ 0 h 428"/>
                        <a:gd name="T36" fmla="*/ 24 w 654"/>
                        <a:gd name="T37" fmla="*/ 0 h 4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4"/>
                        <a:gd name="T58" fmla="*/ 0 h 428"/>
                        <a:gd name="T59" fmla="*/ 654 w 654"/>
                        <a:gd name="T60" fmla="*/ 428 h 4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4" h="428">
                          <a:moveTo>
                            <a:pt x="32" y="0"/>
                          </a:moveTo>
                          <a:lnTo>
                            <a:pt x="322" y="21"/>
                          </a:lnTo>
                          <a:lnTo>
                            <a:pt x="644" y="31"/>
                          </a:lnTo>
                          <a:lnTo>
                            <a:pt x="623" y="72"/>
                          </a:lnTo>
                          <a:lnTo>
                            <a:pt x="654" y="101"/>
                          </a:lnTo>
                          <a:lnTo>
                            <a:pt x="652" y="311"/>
                          </a:lnTo>
                          <a:lnTo>
                            <a:pt x="639" y="309"/>
                          </a:lnTo>
                          <a:lnTo>
                            <a:pt x="641" y="337"/>
                          </a:lnTo>
                          <a:lnTo>
                            <a:pt x="651" y="358"/>
                          </a:lnTo>
                          <a:lnTo>
                            <a:pt x="644" y="377"/>
                          </a:lnTo>
                          <a:lnTo>
                            <a:pt x="651" y="428"/>
                          </a:lnTo>
                          <a:lnTo>
                            <a:pt x="636" y="423"/>
                          </a:lnTo>
                          <a:lnTo>
                            <a:pt x="620" y="403"/>
                          </a:lnTo>
                          <a:lnTo>
                            <a:pt x="561" y="384"/>
                          </a:lnTo>
                          <a:lnTo>
                            <a:pt x="505" y="387"/>
                          </a:lnTo>
                          <a:lnTo>
                            <a:pt x="472" y="363"/>
                          </a:lnTo>
                          <a:lnTo>
                            <a:pt x="0" y="335"/>
                          </a:lnTo>
                          <a:lnTo>
                            <a:pt x="32" y="0"/>
                          </a:lnTo>
                          <a:close/>
                        </a:path>
                      </a:pathLst>
                    </a:custGeom>
                    <a:solidFill>
                      <a:schemeClr val="bg1"/>
                    </a:solidFill>
                    <a:ln w="19050">
                      <a:solidFill>
                        <a:srgbClr val="000000"/>
                      </a:solidFill>
                      <a:round/>
                      <a:headEnd/>
                      <a:tailEnd/>
                    </a:ln>
                  </p:spPr>
                  <p:txBody>
                    <a:bodyPr/>
                    <a:lstStyle/>
                    <a:p>
                      <a:endParaRPr lang="en-US"/>
                    </a:p>
                  </p:txBody>
                </p:sp>
                <p:sp>
                  <p:nvSpPr>
                    <p:cNvPr id="587" name="Freeform 586"/>
                    <p:cNvSpPr>
                      <a:spLocks/>
                    </p:cNvSpPr>
                    <p:nvPr/>
                  </p:nvSpPr>
                  <p:spPr bwMode="auto">
                    <a:xfrm>
                      <a:off x="30238" y="942"/>
                      <a:ext cx="723" cy="374"/>
                    </a:xfrm>
                    <a:custGeom>
                      <a:avLst/>
                      <a:gdLst>
                        <a:gd name="T0" fmla="*/ 17 w 767"/>
                        <a:gd name="T1" fmla="*/ 0 h 374"/>
                        <a:gd name="T2" fmla="*/ 387 w 767"/>
                        <a:gd name="T3" fmla="*/ 28 h 374"/>
                        <a:gd name="T4" fmla="*/ 413 w 767"/>
                        <a:gd name="T5" fmla="*/ 52 h 374"/>
                        <a:gd name="T6" fmla="*/ 457 w 767"/>
                        <a:gd name="T7" fmla="*/ 49 h 374"/>
                        <a:gd name="T8" fmla="*/ 504 w 767"/>
                        <a:gd name="T9" fmla="*/ 68 h 374"/>
                        <a:gd name="T10" fmla="*/ 516 w 767"/>
                        <a:gd name="T11" fmla="*/ 88 h 374"/>
                        <a:gd name="T12" fmla="*/ 528 w 767"/>
                        <a:gd name="T13" fmla="*/ 93 h 374"/>
                        <a:gd name="T14" fmla="*/ 548 w 767"/>
                        <a:gd name="T15" fmla="*/ 164 h 374"/>
                        <a:gd name="T16" fmla="*/ 548 w 767"/>
                        <a:gd name="T17" fmla="*/ 185 h 374"/>
                        <a:gd name="T18" fmla="*/ 562 w 767"/>
                        <a:gd name="T19" fmla="*/ 219 h 374"/>
                        <a:gd name="T20" fmla="*/ 568 w 767"/>
                        <a:gd name="T21" fmla="*/ 272 h 374"/>
                        <a:gd name="T22" fmla="*/ 564 w 767"/>
                        <a:gd name="T23" fmla="*/ 289 h 374"/>
                        <a:gd name="T24" fmla="*/ 573 w 767"/>
                        <a:gd name="T25" fmla="*/ 306 h 374"/>
                        <a:gd name="T26" fmla="*/ 602 w 767"/>
                        <a:gd name="T27" fmla="*/ 374 h 374"/>
                        <a:gd name="T28" fmla="*/ 334 w 767"/>
                        <a:gd name="T29" fmla="*/ 371 h 374"/>
                        <a:gd name="T30" fmla="*/ 132 w 767"/>
                        <a:gd name="T31" fmla="*/ 356 h 374"/>
                        <a:gd name="T32" fmla="*/ 136 w 767"/>
                        <a:gd name="T33" fmla="*/ 243 h 374"/>
                        <a:gd name="T34" fmla="*/ 0 w 767"/>
                        <a:gd name="T35" fmla="*/ 229 h 374"/>
                        <a:gd name="T36" fmla="*/ 17 w 767"/>
                        <a:gd name="T37" fmla="*/ 0 h 374"/>
                        <a:gd name="T38" fmla="*/ 17 w 767"/>
                        <a:gd name="T39" fmla="*/ 0 h 37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67"/>
                        <a:gd name="T61" fmla="*/ 0 h 374"/>
                        <a:gd name="T62" fmla="*/ 767 w 767"/>
                        <a:gd name="T63" fmla="*/ 374 h 37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67" h="374">
                          <a:moveTo>
                            <a:pt x="21" y="0"/>
                          </a:moveTo>
                          <a:lnTo>
                            <a:pt x="493" y="28"/>
                          </a:lnTo>
                          <a:lnTo>
                            <a:pt x="526" y="52"/>
                          </a:lnTo>
                          <a:lnTo>
                            <a:pt x="582" y="49"/>
                          </a:lnTo>
                          <a:lnTo>
                            <a:pt x="641" y="68"/>
                          </a:lnTo>
                          <a:lnTo>
                            <a:pt x="657" y="88"/>
                          </a:lnTo>
                          <a:lnTo>
                            <a:pt x="672" y="93"/>
                          </a:lnTo>
                          <a:lnTo>
                            <a:pt x="697" y="164"/>
                          </a:lnTo>
                          <a:lnTo>
                            <a:pt x="697" y="185"/>
                          </a:lnTo>
                          <a:lnTo>
                            <a:pt x="715" y="219"/>
                          </a:lnTo>
                          <a:lnTo>
                            <a:pt x="723" y="272"/>
                          </a:lnTo>
                          <a:lnTo>
                            <a:pt x="718" y="289"/>
                          </a:lnTo>
                          <a:lnTo>
                            <a:pt x="730" y="306"/>
                          </a:lnTo>
                          <a:lnTo>
                            <a:pt x="767" y="374"/>
                          </a:lnTo>
                          <a:lnTo>
                            <a:pt x="425" y="371"/>
                          </a:lnTo>
                          <a:lnTo>
                            <a:pt x="168" y="356"/>
                          </a:lnTo>
                          <a:lnTo>
                            <a:pt x="174" y="243"/>
                          </a:lnTo>
                          <a:lnTo>
                            <a:pt x="0" y="229"/>
                          </a:lnTo>
                          <a:lnTo>
                            <a:pt x="21" y="0"/>
                          </a:lnTo>
                          <a:close/>
                        </a:path>
                      </a:pathLst>
                    </a:custGeom>
                    <a:solidFill>
                      <a:srgbClr val="AABA00"/>
                    </a:solidFill>
                    <a:ln w="19050">
                      <a:solidFill>
                        <a:srgbClr val="000000"/>
                      </a:solidFill>
                      <a:round/>
                      <a:headEnd/>
                      <a:tailEnd/>
                    </a:ln>
                  </p:spPr>
                  <p:txBody>
                    <a:bodyPr/>
                    <a:lstStyle/>
                    <a:p>
                      <a:endParaRPr lang="en-US"/>
                    </a:p>
                  </p:txBody>
                </p:sp>
                <p:sp>
                  <p:nvSpPr>
                    <p:cNvPr id="588" name="Freeform 587"/>
                    <p:cNvSpPr>
                      <a:spLocks/>
                    </p:cNvSpPr>
                    <p:nvPr/>
                  </p:nvSpPr>
                  <p:spPr bwMode="auto">
                    <a:xfrm>
                      <a:off x="30374" y="1300"/>
                      <a:ext cx="650" cy="363"/>
                    </a:xfrm>
                    <a:custGeom>
                      <a:avLst/>
                      <a:gdLst>
                        <a:gd name="T0" fmla="*/ 20 w 691"/>
                        <a:gd name="T1" fmla="*/ 0 h 363"/>
                        <a:gd name="T2" fmla="*/ 219 w 691"/>
                        <a:gd name="T3" fmla="*/ 15 h 363"/>
                        <a:gd name="T4" fmla="*/ 487 w 691"/>
                        <a:gd name="T5" fmla="*/ 18 h 363"/>
                        <a:gd name="T6" fmla="*/ 502 w 691"/>
                        <a:gd name="T7" fmla="*/ 34 h 363"/>
                        <a:gd name="T8" fmla="*/ 511 w 691"/>
                        <a:gd name="T9" fmla="*/ 31 h 363"/>
                        <a:gd name="T10" fmla="*/ 521 w 691"/>
                        <a:gd name="T11" fmla="*/ 49 h 363"/>
                        <a:gd name="T12" fmla="*/ 513 w 691"/>
                        <a:gd name="T13" fmla="*/ 49 h 363"/>
                        <a:gd name="T14" fmla="*/ 502 w 691"/>
                        <a:gd name="T15" fmla="*/ 73 h 363"/>
                        <a:gd name="T16" fmla="*/ 525 w 691"/>
                        <a:gd name="T17" fmla="*/ 112 h 363"/>
                        <a:gd name="T18" fmla="*/ 541 w 691"/>
                        <a:gd name="T19" fmla="*/ 117 h 363"/>
                        <a:gd name="T20" fmla="*/ 539 w 691"/>
                        <a:gd name="T21" fmla="*/ 361 h 363"/>
                        <a:gd name="T22" fmla="*/ 309 w 691"/>
                        <a:gd name="T23" fmla="*/ 363 h 363"/>
                        <a:gd name="T24" fmla="*/ 0 w 691"/>
                        <a:gd name="T25" fmla="*/ 345 h 363"/>
                        <a:gd name="T26" fmla="*/ 20 w 691"/>
                        <a:gd name="T27" fmla="*/ 0 h 363"/>
                        <a:gd name="T28" fmla="*/ 20 w 691"/>
                        <a:gd name="T29" fmla="*/ 0 h 3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1"/>
                        <a:gd name="T46" fmla="*/ 0 h 363"/>
                        <a:gd name="T47" fmla="*/ 691 w 691"/>
                        <a:gd name="T48" fmla="*/ 363 h 3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1" h="363">
                          <a:moveTo>
                            <a:pt x="24" y="0"/>
                          </a:moveTo>
                          <a:lnTo>
                            <a:pt x="281" y="15"/>
                          </a:lnTo>
                          <a:lnTo>
                            <a:pt x="623" y="18"/>
                          </a:lnTo>
                          <a:lnTo>
                            <a:pt x="642" y="34"/>
                          </a:lnTo>
                          <a:lnTo>
                            <a:pt x="652" y="31"/>
                          </a:lnTo>
                          <a:lnTo>
                            <a:pt x="665" y="49"/>
                          </a:lnTo>
                          <a:lnTo>
                            <a:pt x="654" y="49"/>
                          </a:lnTo>
                          <a:lnTo>
                            <a:pt x="642" y="73"/>
                          </a:lnTo>
                          <a:lnTo>
                            <a:pt x="670" y="112"/>
                          </a:lnTo>
                          <a:lnTo>
                            <a:pt x="691" y="117"/>
                          </a:lnTo>
                          <a:lnTo>
                            <a:pt x="688" y="361"/>
                          </a:lnTo>
                          <a:lnTo>
                            <a:pt x="395" y="363"/>
                          </a:lnTo>
                          <a:lnTo>
                            <a:pt x="0" y="345"/>
                          </a:lnTo>
                          <a:lnTo>
                            <a:pt x="24" y="0"/>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589" name="Freeform 588"/>
                    <p:cNvSpPr>
                      <a:spLocks/>
                    </p:cNvSpPr>
                    <p:nvPr/>
                  </p:nvSpPr>
                  <p:spPr bwMode="auto">
                    <a:xfrm>
                      <a:off x="30285" y="1638"/>
                      <a:ext cx="755" cy="408"/>
                    </a:xfrm>
                    <a:custGeom>
                      <a:avLst/>
                      <a:gdLst>
                        <a:gd name="T0" fmla="*/ 5 w 803"/>
                        <a:gd name="T1" fmla="*/ 0 h 408"/>
                        <a:gd name="T2" fmla="*/ 73 w 803"/>
                        <a:gd name="T3" fmla="*/ 6 h 408"/>
                        <a:gd name="T4" fmla="*/ 383 w 803"/>
                        <a:gd name="T5" fmla="*/ 24 h 408"/>
                        <a:gd name="T6" fmla="*/ 611 w 803"/>
                        <a:gd name="T7" fmla="*/ 22 h 408"/>
                        <a:gd name="T8" fmla="*/ 614 w 803"/>
                        <a:gd name="T9" fmla="*/ 82 h 408"/>
                        <a:gd name="T10" fmla="*/ 628 w 803"/>
                        <a:gd name="T11" fmla="*/ 210 h 408"/>
                        <a:gd name="T12" fmla="*/ 625 w 803"/>
                        <a:gd name="T13" fmla="*/ 408 h 408"/>
                        <a:gd name="T14" fmla="*/ 575 w 803"/>
                        <a:gd name="T15" fmla="*/ 374 h 408"/>
                        <a:gd name="T16" fmla="*/ 522 w 803"/>
                        <a:gd name="T17" fmla="*/ 387 h 408"/>
                        <a:gd name="T18" fmla="*/ 481 w 803"/>
                        <a:gd name="T19" fmla="*/ 401 h 408"/>
                        <a:gd name="T20" fmla="*/ 424 w 803"/>
                        <a:gd name="T21" fmla="*/ 403 h 408"/>
                        <a:gd name="T22" fmla="*/ 383 w 803"/>
                        <a:gd name="T23" fmla="*/ 370 h 408"/>
                        <a:gd name="T24" fmla="*/ 370 w 803"/>
                        <a:gd name="T25" fmla="*/ 387 h 408"/>
                        <a:gd name="T26" fmla="*/ 303 w 803"/>
                        <a:gd name="T27" fmla="*/ 349 h 408"/>
                        <a:gd name="T28" fmla="*/ 271 w 803"/>
                        <a:gd name="T29" fmla="*/ 340 h 408"/>
                        <a:gd name="T30" fmla="*/ 255 w 803"/>
                        <a:gd name="T31" fmla="*/ 320 h 408"/>
                        <a:gd name="T32" fmla="*/ 233 w 803"/>
                        <a:gd name="T33" fmla="*/ 319 h 408"/>
                        <a:gd name="T34" fmla="*/ 213 w 803"/>
                        <a:gd name="T35" fmla="*/ 296 h 408"/>
                        <a:gd name="T36" fmla="*/ 220 w 803"/>
                        <a:gd name="T37" fmla="*/ 76 h 408"/>
                        <a:gd name="T38" fmla="*/ 0 w 803"/>
                        <a:gd name="T39" fmla="*/ 60 h 408"/>
                        <a:gd name="T40" fmla="*/ 5 w 803"/>
                        <a:gd name="T41" fmla="*/ 0 h 408"/>
                        <a:gd name="T42" fmla="*/ 5 w 803"/>
                        <a:gd name="T43" fmla="*/ 0 h 4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3"/>
                        <a:gd name="T67" fmla="*/ 0 h 408"/>
                        <a:gd name="T68" fmla="*/ 803 w 803"/>
                        <a:gd name="T69" fmla="*/ 408 h 4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3" h="408">
                          <a:moveTo>
                            <a:pt x="5" y="0"/>
                          </a:moveTo>
                          <a:lnTo>
                            <a:pt x="94" y="6"/>
                          </a:lnTo>
                          <a:lnTo>
                            <a:pt x="489" y="24"/>
                          </a:lnTo>
                          <a:lnTo>
                            <a:pt x="782" y="22"/>
                          </a:lnTo>
                          <a:lnTo>
                            <a:pt x="785" y="82"/>
                          </a:lnTo>
                          <a:lnTo>
                            <a:pt x="803" y="210"/>
                          </a:lnTo>
                          <a:lnTo>
                            <a:pt x="800" y="408"/>
                          </a:lnTo>
                          <a:lnTo>
                            <a:pt x="736" y="374"/>
                          </a:lnTo>
                          <a:lnTo>
                            <a:pt x="667" y="387"/>
                          </a:lnTo>
                          <a:lnTo>
                            <a:pt x="617" y="401"/>
                          </a:lnTo>
                          <a:lnTo>
                            <a:pt x="544" y="403"/>
                          </a:lnTo>
                          <a:lnTo>
                            <a:pt x="489" y="370"/>
                          </a:lnTo>
                          <a:lnTo>
                            <a:pt x="474" y="387"/>
                          </a:lnTo>
                          <a:lnTo>
                            <a:pt x="388" y="349"/>
                          </a:lnTo>
                          <a:lnTo>
                            <a:pt x="346" y="340"/>
                          </a:lnTo>
                          <a:lnTo>
                            <a:pt x="325" y="320"/>
                          </a:lnTo>
                          <a:lnTo>
                            <a:pt x="299" y="319"/>
                          </a:lnTo>
                          <a:lnTo>
                            <a:pt x="272" y="296"/>
                          </a:lnTo>
                          <a:lnTo>
                            <a:pt x="282" y="76"/>
                          </a:lnTo>
                          <a:lnTo>
                            <a:pt x="0" y="60"/>
                          </a:lnTo>
                          <a:lnTo>
                            <a:pt x="5" y="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0" name="Freeform 589"/>
                    <p:cNvSpPr>
                      <a:spLocks/>
                    </p:cNvSpPr>
                    <p:nvPr/>
                  </p:nvSpPr>
                  <p:spPr bwMode="auto">
                    <a:xfrm>
                      <a:off x="30820" y="259"/>
                      <a:ext cx="569" cy="660"/>
                    </a:xfrm>
                    <a:custGeom>
                      <a:avLst/>
                      <a:gdLst>
                        <a:gd name="T0" fmla="*/ 3 w 606"/>
                        <a:gd name="T1" fmla="*/ 125 h 659"/>
                        <a:gd name="T2" fmla="*/ 22 w 606"/>
                        <a:gd name="T3" fmla="*/ 203 h 659"/>
                        <a:gd name="T4" fmla="*/ 23 w 606"/>
                        <a:gd name="T5" fmla="*/ 300 h 659"/>
                        <a:gd name="T6" fmla="*/ 36 w 606"/>
                        <a:gd name="T7" fmla="*/ 383 h 659"/>
                        <a:gd name="T8" fmla="*/ 21 w 606"/>
                        <a:gd name="T9" fmla="*/ 424 h 659"/>
                        <a:gd name="T10" fmla="*/ 45 w 606"/>
                        <a:gd name="T11" fmla="*/ 453 h 659"/>
                        <a:gd name="T12" fmla="*/ 43 w 606"/>
                        <a:gd name="T13" fmla="*/ 663 h 659"/>
                        <a:gd name="T14" fmla="*/ 386 w 606"/>
                        <a:gd name="T15" fmla="*/ 655 h 659"/>
                        <a:gd name="T16" fmla="*/ 382 w 606"/>
                        <a:gd name="T17" fmla="*/ 613 h 659"/>
                        <a:gd name="T18" fmla="*/ 344 w 606"/>
                        <a:gd name="T19" fmla="*/ 577 h 659"/>
                        <a:gd name="T20" fmla="*/ 325 w 606"/>
                        <a:gd name="T21" fmla="*/ 551 h 659"/>
                        <a:gd name="T22" fmla="*/ 279 w 606"/>
                        <a:gd name="T23" fmla="*/ 514 h 659"/>
                        <a:gd name="T24" fmla="*/ 281 w 606"/>
                        <a:gd name="T25" fmla="*/ 454 h 659"/>
                        <a:gd name="T26" fmla="*/ 270 w 606"/>
                        <a:gd name="T27" fmla="*/ 414 h 659"/>
                        <a:gd name="T28" fmla="*/ 309 w 606"/>
                        <a:gd name="T29" fmla="*/ 356 h 659"/>
                        <a:gd name="T30" fmla="*/ 305 w 606"/>
                        <a:gd name="T31" fmla="*/ 293 h 659"/>
                        <a:gd name="T32" fmla="*/ 368 w 606"/>
                        <a:gd name="T33" fmla="*/ 233 h 659"/>
                        <a:gd name="T34" fmla="*/ 384 w 606"/>
                        <a:gd name="T35" fmla="*/ 199 h 659"/>
                        <a:gd name="T36" fmla="*/ 470 w 606"/>
                        <a:gd name="T37" fmla="*/ 141 h 659"/>
                        <a:gd name="T38" fmla="*/ 431 w 606"/>
                        <a:gd name="T39" fmla="*/ 120 h 659"/>
                        <a:gd name="T40" fmla="*/ 398 w 606"/>
                        <a:gd name="T41" fmla="*/ 125 h 659"/>
                        <a:gd name="T42" fmla="*/ 390 w 606"/>
                        <a:gd name="T43" fmla="*/ 109 h 659"/>
                        <a:gd name="T44" fmla="*/ 327 w 606"/>
                        <a:gd name="T45" fmla="*/ 107 h 659"/>
                        <a:gd name="T46" fmla="*/ 286 w 606"/>
                        <a:gd name="T47" fmla="*/ 91 h 659"/>
                        <a:gd name="T48" fmla="*/ 198 w 606"/>
                        <a:gd name="T49" fmla="*/ 80 h 659"/>
                        <a:gd name="T50" fmla="*/ 186 w 606"/>
                        <a:gd name="T51" fmla="*/ 60 h 659"/>
                        <a:gd name="T52" fmla="*/ 151 w 606"/>
                        <a:gd name="T53" fmla="*/ 42 h 659"/>
                        <a:gd name="T54" fmla="*/ 145 w 606"/>
                        <a:gd name="T55" fmla="*/ 0 h 659"/>
                        <a:gd name="T56" fmla="*/ 123 w 606"/>
                        <a:gd name="T57" fmla="*/ 0 h 659"/>
                        <a:gd name="T58" fmla="*/ 123 w 606"/>
                        <a:gd name="T59" fmla="*/ 31 h 659"/>
                        <a:gd name="T60" fmla="*/ 0 w 606"/>
                        <a:gd name="T61" fmla="*/ 31 h 659"/>
                        <a:gd name="T62" fmla="*/ 3 w 606"/>
                        <a:gd name="T63" fmla="*/ 125 h 659"/>
                        <a:gd name="T64" fmla="*/ 3 w 606"/>
                        <a:gd name="T65" fmla="*/ 125 h 6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6"/>
                        <a:gd name="T100" fmla="*/ 0 h 659"/>
                        <a:gd name="T101" fmla="*/ 606 w 606"/>
                        <a:gd name="T102" fmla="*/ 659 h 6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6" h="659">
                          <a:moveTo>
                            <a:pt x="3" y="125"/>
                          </a:moveTo>
                          <a:lnTo>
                            <a:pt x="28" y="203"/>
                          </a:lnTo>
                          <a:lnTo>
                            <a:pt x="31" y="300"/>
                          </a:lnTo>
                          <a:lnTo>
                            <a:pt x="47" y="379"/>
                          </a:lnTo>
                          <a:lnTo>
                            <a:pt x="26" y="420"/>
                          </a:lnTo>
                          <a:lnTo>
                            <a:pt x="57" y="449"/>
                          </a:lnTo>
                          <a:lnTo>
                            <a:pt x="55" y="659"/>
                          </a:lnTo>
                          <a:lnTo>
                            <a:pt x="497" y="651"/>
                          </a:lnTo>
                          <a:lnTo>
                            <a:pt x="491" y="609"/>
                          </a:lnTo>
                          <a:lnTo>
                            <a:pt x="442" y="573"/>
                          </a:lnTo>
                          <a:lnTo>
                            <a:pt x="419" y="547"/>
                          </a:lnTo>
                          <a:lnTo>
                            <a:pt x="359" y="510"/>
                          </a:lnTo>
                          <a:lnTo>
                            <a:pt x="361" y="450"/>
                          </a:lnTo>
                          <a:lnTo>
                            <a:pt x="348" y="410"/>
                          </a:lnTo>
                          <a:lnTo>
                            <a:pt x="397" y="352"/>
                          </a:lnTo>
                          <a:lnTo>
                            <a:pt x="393" y="293"/>
                          </a:lnTo>
                          <a:lnTo>
                            <a:pt x="474" y="233"/>
                          </a:lnTo>
                          <a:lnTo>
                            <a:pt x="494" y="199"/>
                          </a:lnTo>
                          <a:lnTo>
                            <a:pt x="606" y="141"/>
                          </a:lnTo>
                          <a:lnTo>
                            <a:pt x="555" y="120"/>
                          </a:lnTo>
                          <a:lnTo>
                            <a:pt x="512" y="125"/>
                          </a:lnTo>
                          <a:lnTo>
                            <a:pt x="502" y="109"/>
                          </a:lnTo>
                          <a:lnTo>
                            <a:pt x="421" y="107"/>
                          </a:lnTo>
                          <a:lnTo>
                            <a:pt x="368" y="91"/>
                          </a:lnTo>
                          <a:lnTo>
                            <a:pt x="256" y="80"/>
                          </a:lnTo>
                          <a:lnTo>
                            <a:pt x="240" y="60"/>
                          </a:lnTo>
                          <a:lnTo>
                            <a:pt x="194" y="42"/>
                          </a:lnTo>
                          <a:lnTo>
                            <a:pt x="186" y="0"/>
                          </a:lnTo>
                          <a:lnTo>
                            <a:pt x="159" y="0"/>
                          </a:lnTo>
                          <a:lnTo>
                            <a:pt x="159" y="31"/>
                          </a:lnTo>
                          <a:lnTo>
                            <a:pt x="0" y="31"/>
                          </a:lnTo>
                          <a:lnTo>
                            <a:pt x="3" y="125"/>
                          </a:lnTo>
                          <a:close/>
                        </a:path>
                      </a:pathLst>
                    </a:custGeom>
                    <a:solidFill>
                      <a:srgbClr val="AABA00"/>
                    </a:solidFill>
                    <a:ln w="19050">
                      <a:solidFill>
                        <a:srgbClr val="000000"/>
                      </a:solidFill>
                      <a:round/>
                      <a:headEnd/>
                      <a:tailEnd/>
                    </a:ln>
                  </p:spPr>
                  <p:txBody>
                    <a:bodyPr/>
                    <a:lstStyle/>
                    <a:p>
                      <a:endParaRPr lang="en-US"/>
                    </a:p>
                  </p:txBody>
                </p:sp>
                <p:sp>
                  <p:nvSpPr>
                    <p:cNvPr id="591" name="Freeform 590"/>
                    <p:cNvSpPr>
                      <a:spLocks/>
                    </p:cNvSpPr>
                    <p:nvPr/>
                  </p:nvSpPr>
                  <p:spPr bwMode="auto">
                    <a:xfrm>
                      <a:off x="30859" y="911"/>
                      <a:ext cx="522" cy="362"/>
                    </a:xfrm>
                    <a:custGeom>
                      <a:avLst/>
                      <a:gdLst>
                        <a:gd name="T0" fmla="*/ 2 w 555"/>
                        <a:gd name="T1" fmla="*/ 34 h 358"/>
                        <a:gd name="T2" fmla="*/ 8 w 555"/>
                        <a:gd name="T3" fmla="*/ 55 h 358"/>
                        <a:gd name="T4" fmla="*/ 5 w 555"/>
                        <a:gd name="T5" fmla="*/ 74 h 358"/>
                        <a:gd name="T6" fmla="*/ 8 w 555"/>
                        <a:gd name="T7" fmla="*/ 125 h 358"/>
                        <a:gd name="T8" fmla="*/ 29 w 555"/>
                        <a:gd name="T9" fmla="*/ 196 h 358"/>
                        <a:gd name="T10" fmla="*/ 29 w 555"/>
                        <a:gd name="T11" fmla="*/ 217 h 358"/>
                        <a:gd name="T12" fmla="*/ 43 w 555"/>
                        <a:gd name="T13" fmla="*/ 251 h 358"/>
                        <a:gd name="T14" fmla="*/ 49 w 555"/>
                        <a:gd name="T15" fmla="*/ 304 h 358"/>
                        <a:gd name="T16" fmla="*/ 46 w 555"/>
                        <a:gd name="T17" fmla="*/ 321 h 358"/>
                        <a:gd name="T18" fmla="*/ 55 w 555"/>
                        <a:gd name="T19" fmla="*/ 338 h 358"/>
                        <a:gd name="T20" fmla="*/ 335 w 555"/>
                        <a:gd name="T21" fmla="*/ 330 h 358"/>
                        <a:gd name="T22" fmla="*/ 356 w 555"/>
                        <a:gd name="T23" fmla="*/ 358 h 358"/>
                        <a:gd name="T24" fmla="*/ 385 w 555"/>
                        <a:gd name="T25" fmla="*/ 277 h 358"/>
                        <a:gd name="T26" fmla="*/ 376 w 555"/>
                        <a:gd name="T27" fmla="*/ 246 h 358"/>
                        <a:gd name="T28" fmla="*/ 426 w 555"/>
                        <a:gd name="T29" fmla="*/ 197 h 358"/>
                        <a:gd name="T30" fmla="*/ 435 w 555"/>
                        <a:gd name="T31" fmla="*/ 162 h 358"/>
                        <a:gd name="T32" fmla="*/ 399 w 555"/>
                        <a:gd name="T33" fmla="*/ 110 h 358"/>
                        <a:gd name="T34" fmla="*/ 364 w 555"/>
                        <a:gd name="T35" fmla="*/ 57 h 358"/>
                        <a:gd name="T36" fmla="*/ 356 w 555"/>
                        <a:gd name="T37" fmla="*/ 0 h 358"/>
                        <a:gd name="T38" fmla="*/ 9 w 555"/>
                        <a:gd name="T39" fmla="*/ 8 h 358"/>
                        <a:gd name="T40" fmla="*/ 0 w 555"/>
                        <a:gd name="T41" fmla="*/ 6 h 358"/>
                        <a:gd name="T42" fmla="*/ 2 w 555"/>
                        <a:gd name="T43" fmla="*/ 34 h 358"/>
                        <a:gd name="T44" fmla="*/ 2 w 555"/>
                        <a:gd name="T45" fmla="*/ 34 h 35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5"/>
                        <a:gd name="T70" fmla="*/ 0 h 358"/>
                        <a:gd name="T71" fmla="*/ 555 w 555"/>
                        <a:gd name="T72" fmla="*/ 358 h 35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5" h="358">
                          <a:moveTo>
                            <a:pt x="2" y="34"/>
                          </a:moveTo>
                          <a:lnTo>
                            <a:pt x="12" y="55"/>
                          </a:lnTo>
                          <a:lnTo>
                            <a:pt x="5" y="74"/>
                          </a:lnTo>
                          <a:lnTo>
                            <a:pt x="12" y="125"/>
                          </a:lnTo>
                          <a:lnTo>
                            <a:pt x="37" y="196"/>
                          </a:lnTo>
                          <a:lnTo>
                            <a:pt x="37" y="217"/>
                          </a:lnTo>
                          <a:lnTo>
                            <a:pt x="55" y="251"/>
                          </a:lnTo>
                          <a:lnTo>
                            <a:pt x="63" y="304"/>
                          </a:lnTo>
                          <a:lnTo>
                            <a:pt x="58" y="321"/>
                          </a:lnTo>
                          <a:lnTo>
                            <a:pt x="70" y="338"/>
                          </a:lnTo>
                          <a:lnTo>
                            <a:pt x="429" y="330"/>
                          </a:lnTo>
                          <a:lnTo>
                            <a:pt x="455" y="358"/>
                          </a:lnTo>
                          <a:lnTo>
                            <a:pt x="492" y="277"/>
                          </a:lnTo>
                          <a:lnTo>
                            <a:pt x="481" y="246"/>
                          </a:lnTo>
                          <a:lnTo>
                            <a:pt x="544" y="197"/>
                          </a:lnTo>
                          <a:lnTo>
                            <a:pt x="555" y="162"/>
                          </a:lnTo>
                          <a:lnTo>
                            <a:pt x="510" y="110"/>
                          </a:lnTo>
                          <a:lnTo>
                            <a:pt x="465" y="57"/>
                          </a:lnTo>
                          <a:lnTo>
                            <a:pt x="455" y="0"/>
                          </a:lnTo>
                          <a:lnTo>
                            <a:pt x="13" y="8"/>
                          </a:lnTo>
                          <a:lnTo>
                            <a:pt x="0" y="6"/>
                          </a:lnTo>
                          <a:lnTo>
                            <a:pt x="2" y="34"/>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592" name="Freeform 591"/>
                    <p:cNvSpPr>
                      <a:spLocks/>
                    </p:cNvSpPr>
                    <p:nvPr/>
                  </p:nvSpPr>
                  <p:spPr bwMode="auto">
                    <a:xfrm>
                      <a:off x="30925" y="1241"/>
                      <a:ext cx="581" cy="525"/>
                    </a:xfrm>
                    <a:custGeom>
                      <a:avLst/>
                      <a:gdLst>
                        <a:gd name="T0" fmla="*/ 29 w 618"/>
                        <a:gd name="T1" fmla="*/ 76 h 525"/>
                        <a:gd name="T2" fmla="*/ 44 w 618"/>
                        <a:gd name="T3" fmla="*/ 92 h 525"/>
                        <a:gd name="T4" fmla="*/ 52 w 618"/>
                        <a:gd name="T5" fmla="*/ 89 h 525"/>
                        <a:gd name="T6" fmla="*/ 62 w 618"/>
                        <a:gd name="T7" fmla="*/ 107 h 525"/>
                        <a:gd name="T8" fmla="*/ 53 w 618"/>
                        <a:gd name="T9" fmla="*/ 107 h 525"/>
                        <a:gd name="T10" fmla="*/ 44 w 618"/>
                        <a:gd name="T11" fmla="*/ 131 h 525"/>
                        <a:gd name="T12" fmla="*/ 66 w 618"/>
                        <a:gd name="T13" fmla="*/ 170 h 525"/>
                        <a:gd name="T14" fmla="*/ 82 w 618"/>
                        <a:gd name="T15" fmla="*/ 175 h 525"/>
                        <a:gd name="T16" fmla="*/ 80 w 618"/>
                        <a:gd name="T17" fmla="*/ 419 h 525"/>
                        <a:gd name="T18" fmla="*/ 82 w 618"/>
                        <a:gd name="T19" fmla="*/ 479 h 525"/>
                        <a:gd name="T20" fmla="*/ 403 w 618"/>
                        <a:gd name="T21" fmla="*/ 466 h 525"/>
                        <a:gd name="T22" fmla="*/ 407 w 618"/>
                        <a:gd name="T23" fmla="*/ 502 h 525"/>
                        <a:gd name="T24" fmla="*/ 393 w 618"/>
                        <a:gd name="T25" fmla="*/ 525 h 525"/>
                        <a:gd name="T26" fmla="*/ 442 w 618"/>
                        <a:gd name="T27" fmla="*/ 521 h 525"/>
                        <a:gd name="T28" fmla="*/ 450 w 618"/>
                        <a:gd name="T29" fmla="*/ 502 h 525"/>
                        <a:gd name="T30" fmla="*/ 450 w 618"/>
                        <a:gd name="T31" fmla="*/ 479 h 525"/>
                        <a:gd name="T32" fmla="*/ 464 w 618"/>
                        <a:gd name="T33" fmla="*/ 463 h 525"/>
                        <a:gd name="T34" fmla="*/ 465 w 618"/>
                        <a:gd name="T35" fmla="*/ 445 h 525"/>
                        <a:gd name="T36" fmla="*/ 479 w 618"/>
                        <a:gd name="T37" fmla="*/ 444 h 525"/>
                        <a:gd name="T38" fmla="*/ 482 w 618"/>
                        <a:gd name="T39" fmla="*/ 408 h 525"/>
                        <a:gd name="T40" fmla="*/ 465 w 618"/>
                        <a:gd name="T41" fmla="*/ 403 h 525"/>
                        <a:gd name="T42" fmla="*/ 453 w 618"/>
                        <a:gd name="T43" fmla="*/ 377 h 525"/>
                        <a:gd name="T44" fmla="*/ 436 w 618"/>
                        <a:gd name="T45" fmla="*/ 314 h 525"/>
                        <a:gd name="T46" fmla="*/ 416 w 618"/>
                        <a:gd name="T47" fmla="*/ 306 h 525"/>
                        <a:gd name="T48" fmla="*/ 393 w 618"/>
                        <a:gd name="T49" fmla="*/ 282 h 525"/>
                        <a:gd name="T50" fmla="*/ 385 w 618"/>
                        <a:gd name="T51" fmla="*/ 249 h 525"/>
                        <a:gd name="T52" fmla="*/ 398 w 618"/>
                        <a:gd name="T53" fmla="*/ 199 h 525"/>
                        <a:gd name="T54" fmla="*/ 386 w 618"/>
                        <a:gd name="T55" fmla="*/ 190 h 525"/>
                        <a:gd name="T56" fmla="*/ 359 w 618"/>
                        <a:gd name="T57" fmla="*/ 190 h 525"/>
                        <a:gd name="T58" fmla="*/ 353 w 618"/>
                        <a:gd name="T59" fmla="*/ 159 h 525"/>
                        <a:gd name="T60" fmla="*/ 306 w 618"/>
                        <a:gd name="T61" fmla="*/ 97 h 525"/>
                        <a:gd name="T62" fmla="*/ 296 w 618"/>
                        <a:gd name="T63" fmla="*/ 47 h 525"/>
                        <a:gd name="T64" fmla="*/ 301 w 618"/>
                        <a:gd name="T65" fmla="*/ 28 h 525"/>
                        <a:gd name="T66" fmla="*/ 281 w 618"/>
                        <a:gd name="T67" fmla="*/ 0 h 525"/>
                        <a:gd name="T68" fmla="*/ 0 w 618"/>
                        <a:gd name="T69" fmla="*/ 8 h 525"/>
                        <a:gd name="T70" fmla="*/ 29 w 618"/>
                        <a:gd name="T71" fmla="*/ 76 h 525"/>
                        <a:gd name="T72" fmla="*/ 29 w 618"/>
                        <a:gd name="T73" fmla="*/ 76 h 5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18"/>
                        <a:gd name="T112" fmla="*/ 0 h 525"/>
                        <a:gd name="T113" fmla="*/ 618 w 618"/>
                        <a:gd name="T114" fmla="*/ 525 h 5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18" h="525">
                          <a:moveTo>
                            <a:pt x="37" y="76"/>
                          </a:moveTo>
                          <a:lnTo>
                            <a:pt x="56" y="92"/>
                          </a:lnTo>
                          <a:lnTo>
                            <a:pt x="66" y="89"/>
                          </a:lnTo>
                          <a:lnTo>
                            <a:pt x="79" y="107"/>
                          </a:lnTo>
                          <a:lnTo>
                            <a:pt x="68" y="107"/>
                          </a:lnTo>
                          <a:lnTo>
                            <a:pt x="56" y="131"/>
                          </a:lnTo>
                          <a:lnTo>
                            <a:pt x="84" y="170"/>
                          </a:lnTo>
                          <a:lnTo>
                            <a:pt x="105" y="175"/>
                          </a:lnTo>
                          <a:lnTo>
                            <a:pt x="102" y="419"/>
                          </a:lnTo>
                          <a:lnTo>
                            <a:pt x="105" y="479"/>
                          </a:lnTo>
                          <a:lnTo>
                            <a:pt x="516" y="466"/>
                          </a:lnTo>
                          <a:lnTo>
                            <a:pt x="521" y="502"/>
                          </a:lnTo>
                          <a:lnTo>
                            <a:pt x="503" y="525"/>
                          </a:lnTo>
                          <a:lnTo>
                            <a:pt x="566" y="521"/>
                          </a:lnTo>
                          <a:lnTo>
                            <a:pt x="578" y="502"/>
                          </a:lnTo>
                          <a:lnTo>
                            <a:pt x="578" y="479"/>
                          </a:lnTo>
                          <a:lnTo>
                            <a:pt x="594" y="463"/>
                          </a:lnTo>
                          <a:lnTo>
                            <a:pt x="597" y="445"/>
                          </a:lnTo>
                          <a:lnTo>
                            <a:pt x="613" y="444"/>
                          </a:lnTo>
                          <a:lnTo>
                            <a:pt x="618" y="408"/>
                          </a:lnTo>
                          <a:lnTo>
                            <a:pt x="596" y="403"/>
                          </a:lnTo>
                          <a:lnTo>
                            <a:pt x="581" y="377"/>
                          </a:lnTo>
                          <a:lnTo>
                            <a:pt x="558" y="314"/>
                          </a:lnTo>
                          <a:lnTo>
                            <a:pt x="532" y="306"/>
                          </a:lnTo>
                          <a:lnTo>
                            <a:pt x="503" y="282"/>
                          </a:lnTo>
                          <a:lnTo>
                            <a:pt x="492" y="249"/>
                          </a:lnTo>
                          <a:lnTo>
                            <a:pt x="510" y="199"/>
                          </a:lnTo>
                          <a:lnTo>
                            <a:pt x="495" y="190"/>
                          </a:lnTo>
                          <a:lnTo>
                            <a:pt x="460" y="190"/>
                          </a:lnTo>
                          <a:lnTo>
                            <a:pt x="451" y="159"/>
                          </a:lnTo>
                          <a:lnTo>
                            <a:pt x="393" y="97"/>
                          </a:lnTo>
                          <a:lnTo>
                            <a:pt x="379" y="47"/>
                          </a:lnTo>
                          <a:lnTo>
                            <a:pt x="385" y="28"/>
                          </a:lnTo>
                          <a:lnTo>
                            <a:pt x="359" y="0"/>
                          </a:lnTo>
                          <a:lnTo>
                            <a:pt x="0" y="8"/>
                          </a:lnTo>
                          <a:lnTo>
                            <a:pt x="37" y="76"/>
                          </a:lnTo>
                          <a:close/>
                        </a:path>
                      </a:pathLst>
                    </a:custGeom>
                    <a:solidFill>
                      <a:srgbClr val="0072C6"/>
                    </a:solidFill>
                    <a:ln w="19050">
                      <a:solidFill>
                        <a:srgbClr val="000000"/>
                      </a:solidFill>
                      <a:round/>
                      <a:headEnd/>
                      <a:tailEnd/>
                    </a:ln>
                  </p:spPr>
                  <p:txBody>
                    <a:bodyPr/>
                    <a:lstStyle/>
                    <a:p>
                      <a:endParaRPr lang="en-US"/>
                    </a:p>
                  </p:txBody>
                </p:sp>
                <p:sp>
                  <p:nvSpPr>
                    <p:cNvPr id="593" name="Freeform 592"/>
                    <p:cNvSpPr>
                      <a:spLocks/>
                    </p:cNvSpPr>
                    <p:nvPr/>
                  </p:nvSpPr>
                  <p:spPr bwMode="auto">
                    <a:xfrm>
                      <a:off x="31024" y="1707"/>
                      <a:ext cx="442" cy="410"/>
                    </a:xfrm>
                    <a:custGeom>
                      <a:avLst/>
                      <a:gdLst>
                        <a:gd name="T0" fmla="*/ 14 w 470"/>
                        <a:gd name="T1" fmla="*/ 141 h 410"/>
                        <a:gd name="T2" fmla="*/ 11 w 470"/>
                        <a:gd name="T3" fmla="*/ 339 h 410"/>
                        <a:gd name="T4" fmla="*/ 20 w 470"/>
                        <a:gd name="T5" fmla="*/ 350 h 410"/>
                        <a:gd name="T6" fmla="*/ 46 w 470"/>
                        <a:gd name="T7" fmla="*/ 350 h 410"/>
                        <a:gd name="T8" fmla="*/ 47 w 470"/>
                        <a:gd name="T9" fmla="*/ 410 h 410"/>
                        <a:gd name="T10" fmla="*/ 264 w 470"/>
                        <a:gd name="T11" fmla="*/ 407 h 410"/>
                        <a:gd name="T12" fmla="*/ 260 w 470"/>
                        <a:gd name="T13" fmla="*/ 345 h 410"/>
                        <a:gd name="T14" fmla="*/ 278 w 470"/>
                        <a:gd name="T15" fmla="*/ 277 h 410"/>
                        <a:gd name="T16" fmla="*/ 307 w 470"/>
                        <a:gd name="T17" fmla="*/ 230 h 410"/>
                        <a:gd name="T18" fmla="*/ 305 w 470"/>
                        <a:gd name="T19" fmla="*/ 217 h 410"/>
                        <a:gd name="T20" fmla="*/ 324 w 470"/>
                        <a:gd name="T21" fmla="*/ 174 h 410"/>
                        <a:gd name="T22" fmla="*/ 335 w 470"/>
                        <a:gd name="T23" fmla="*/ 127 h 410"/>
                        <a:gd name="T24" fmla="*/ 332 w 470"/>
                        <a:gd name="T25" fmla="*/ 123 h 410"/>
                        <a:gd name="T26" fmla="*/ 349 w 470"/>
                        <a:gd name="T27" fmla="*/ 106 h 410"/>
                        <a:gd name="T28" fmla="*/ 368 w 470"/>
                        <a:gd name="T29" fmla="*/ 65 h 410"/>
                        <a:gd name="T30" fmla="*/ 361 w 470"/>
                        <a:gd name="T31" fmla="*/ 55 h 410"/>
                        <a:gd name="T32" fmla="*/ 311 w 470"/>
                        <a:gd name="T33" fmla="*/ 59 h 410"/>
                        <a:gd name="T34" fmla="*/ 325 w 470"/>
                        <a:gd name="T35" fmla="*/ 36 h 410"/>
                        <a:gd name="T36" fmla="*/ 322 w 470"/>
                        <a:gd name="T37" fmla="*/ 0 h 410"/>
                        <a:gd name="T38" fmla="*/ 0 w 470"/>
                        <a:gd name="T39" fmla="*/ 13 h 410"/>
                        <a:gd name="T40" fmla="*/ 14 w 470"/>
                        <a:gd name="T41" fmla="*/ 141 h 410"/>
                        <a:gd name="T42" fmla="*/ 14 w 470"/>
                        <a:gd name="T43" fmla="*/ 141 h 4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0"/>
                        <a:gd name="T67" fmla="*/ 0 h 410"/>
                        <a:gd name="T68" fmla="*/ 470 w 470"/>
                        <a:gd name="T69" fmla="*/ 410 h 4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0" h="410">
                          <a:moveTo>
                            <a:pt x="18" y="141"/>
                          </a:moveTo>
                          <a:lnTo>
                            <a:pt x="15" y="339"/>
                          </a:lnTo>
                          <a:lnTo>
                            <a:pt x="24" y="350"/>
                          </a:lnTo>
                          <a:lnTo>
                            <a:pt x="58" y="350"/>
                          </a:lnTo>
                          <a:lnTo>
                            <a:pt x="60" y="410"/>
                          </a:lnTo>
                          <a:lnTo>
                            <a:pt x="338" y="407"/>
                          </a:lnTo>
                          <a:lnTo>
                            <a:pt x="334" y="345"/>
                          </a:lnTo>
                          <a:lnTo>
                            <a:pt x="356" y="277"/>
                          </a:lnTo>
                          <a:lnTo>
                            <a:pt x="392" y="230"/>
                          </a:lnTo>
                          <a:lnTo>
                            <a:pt x="389" y="217"/>
                          </a:lnTo>
                          <a:lnTo>
                            <a:pt x="414" y="174"/>
                          </a:lnTo>
                          <a:lnTo>
                            <a:pt x="429" y="127"/>
                          </a:lnTo>
                          <a:lnTo>
                            <a:pt x="424" y="123"/>
                          </a:lnTo>
                          <a:lnTo>
                            <a:pt x="447" y="106"/>
                          </a:lnTo>
                          <a:lnTo>
                            <a:pt x="470" y="65"/>
                          </a:lnTo>
                          <a:lnTo>
                            <a:pt x="461" y="55"/>
                          </a:lnTo>
                          <a:lnTo>
                            <a:pt x="398" y="59"/>
                          </a:lnTo>
                          <a:lnTo>
                            <a:pt x="416" y="36"/>
                          </a:lnTo>
                          <a:lnTo>
                            <a:pt x="411" y="0"/>
                          </a:lnTo>
                          <a:lnTo>
                            <a:pt x="0" y="13"/>
                          </a:lnTo>
                          <a:lnTo>
                            <a:pt x="18" y="141"/>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4" name="Freeform 593"/>
                    <p:cNvSpPr>
                      <a:spLocks/>
                    </p:cNvSpPr>
                    <p:nvPr/>
                  </p:nvSpPr>
                  <p:spPr bwMode="auto">
                    <a:xfrm>
                      <a:off x="31081" y="2116"/>
                      <a:ext cx="498" cy="448"/>
                    </a:xfrm>
                    <a:custGeom>
                      <a:avLst/>
                      <a:gdLst>
                        <a:gd name="T0" fmla="*/ 0 w 531"/>
                        <a:gd name="T1" fmla="*/ 3 h 450"/>
                        <a:gd name="T2" fmla="*/ 5 w 531"/>
                        <a:gd name="T3" fmla="*/ 124 h 450"/>
                        <a:gd name="T4" fmla="*/ 41 w 531"/>
                        <a:gd name="T5" fmla="*/ 213 h 450"/>
                        <a:gd name="T6" fmla="*/ 28 w 531"/>
                        <a:gd name="T7" fmla="*/ 287 h 450"/>
                        <a:gd name="T8" fmla="*/ 31 w 531"/>
                        <a:gd name="T9" fmla="*/ 345 h 450"/>
                        <a:gd name="T10" fmla="*/ 14 w 531"/>
                        <a:gd name="T11" fmla="*/ 374 h 450"/>
                        <a:gd name="T12" fmla="*/ 21 w 531"/>
                        <a:gd name="T13" fmla="*/ 384 h 450"/>
                        <a:gd name="T14" fmla="*/ 76 w 531"/>
                        <a:gd name="T15" fmla="*/ 376 h 450"/>
                        <a:gd name="T16" fmla="*/ 144 w 531"/>
                        <a:gd name="T17" fmla="*/ 399 h 450"/>
                        <a:gd name="T18" fmla="*/ 167 w 531"/>
                        <a:gd name="T19" fmla="*/ 376 h 450"/>
                        <a:gd name="T20" fmla="*/ 233 w 531"/>
                        <a:gd name="T21" fmla="*/ 412 h 450"/>
                        <a:gd name="T22" fmla="*/ 240 w 531"/>
                        <a:gd name="T23" fmla="*/ 431 h 450"/>
                        <a:gd name="T24" fmla="*/ 264 w 531"/>
                        <a:gd name="T25" fmla="*/ 446 h 450"/>
                        <a:gd name="T26" fmla="*/ 278 w 531"/>
                        <a:gd name="T27" fmla="*/ 428 h 450"/>
                        <a:gd name="T28" fmla="*/ 310 w 531"/>
                        <a:gd name="T29" fmla="*/ 444 h 450"/>
                        <a:gd name="T30" fmla="*/ 330 w 531"/>
                        <a:gd name="T31" fmla="*/ 431 h 450"/>
                        <a:gd name="T32" fmla="*/ 326 w 531"/>
                        <a:gd name="T33" fmla="*/ 405 h 450"/>
                        <a:gd name="T34" fmla="*/ 380 w 531"/>
                        <a:gd name="T35" fmla="*/ 428 h 450"/>
                        <a:gd name="T36" fmla="*/ 378 w 531"/>
                        <a:gd name="T37" fmla="*/ 454 h 450"/>
                        <a:gd name="T38" fmla="*/ 414 w 531"/>
                        <a:gd name="T39" fmla="*/ 421 h 450"/>
                        <a:gd name="T40" fmla="*/ 382 w 531"/>
                        <a:gd name="T41" fmla="*/ 416 h 450"/>
                        <a:gd name="T42" fmla="*/ 357 w 531"/>
                        <a:gd name="T43" fmla="*/ 382 h 450"/>
                        <a:gd name="T44" fmla="*/ 388 w 531"/>
                        <a:gd name="T45" fmla="*/ 340 h 450"/>
                        <a:gd name="T46" fmla="*/ 388 w 531"/>
                        <a:gd name="T47" fmla="*/ 316 h 450"/>
                        <a:gd name="T48" fmla="*/ 353 w 531"/>
                        <a:gd name="T49" fmla="*/ 352 h 450"/>
                        <a:gd name="T50" fmla="*/ 337 w 531"/>
                        <a:gd name="T51" fmla="*/ 340 h 450"/>
                        <a:gd name="T52" fmla="*/ 351 w 531"/>
                        <a:gd name="T53" fmla="*/ 321 h 450"/>
                        <a:gd name="T54" fmla="*/ 313 w 531"/>
                        <a:gd name="T55" fmla="*/ 335 h 450"/>
                        <a:gd name="T56" fmla="*/ 289 w 531"/>
                        <a:gd name="T57" fmla="*/ 323 h 450"/>
                        <a:gd name="T58" fmla="*/ 296 w 531"/>
                        <a:gd name="T59" fmla="*/ 301 h 450"/>
                        <a:gd name="T60" fmla="*/ 359 w 531"/>
                        <a:gd name="T61" fmla="*/ 316 h 450"/>
                        <a:gd name="T62" fmla="*/ 335 w 531"/>
                        <a:gd name="T63" fmla="*/ 263 h 450"/>
                        <a:gd name="T64" fmla="*/ 338 w 531"/>
                        <a:gd name="T65" fmla="*/ 220 h 450"/>
                        <a:gd name="T66" fmla="*/ 192 w 531"/>
                        <a:gd name="T67" fmla="*/ 232 h 450"/>
                        <a:gd name="T68" fmla="*/ 211 w 531"/>
                        <a:gd name="T69" fmla="*/ 144 h 450"/>
                        <a:gd name="T70" fmla="*/ 235 w 531"/>
                        <a:gd name="T71" fmla="*/ 102 h 450"/>
                        <a:gd name="T72" fmla="*/ 227 w 531"/>
                        <a:gd name="T73" fmla="*/ 90 h 450"/>
                        <a:gd name="T74" fmla="*/ 216 w 531"/>
                        <a:gd name="T75" fmla="*/ 0 h 450"/>
                        <a:gd name="T76" fmla="*/ 0 w 531"/>
                        <a:gd name="T77" fmla="*/ 3 h 450"/>
                        <a:gd name="T78" fmla="*/ 0 w 531"/>
                        <a:gd name="T79" fmla="*/ 3 h 450"/>
                        <a:gd name="T80" fmla="*/ 0 w 531"/>
                        <a:gd name="T81" fmla="*/ 3 h 4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31"/>
                        <a:gd name="T124" fmla="*/ 0 h 450"/>
                        <a:gd name="T125" fmla="*/ 531 w 531"/>
                        <a:gd name="T126" fmla="*/ 450 h 4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31" h="450">
                          <a:moveTo>
                            <a:pt x="0" y="3"/>
                          </a:moveTo>
                          <a:lnTo>
                            <a:pt x="5" y="124"/>
                          </a:lnTo>
                          <a:lnTo>
                            <a:pt x="53" y="213"/>
                          </a:lnTo>
                          <a:lnTo>
                            <a:pt x="36" y="283"/>
                          </a:lnTo>
                          <a:lnTo>
                            <a:pt x="39" y="341"/>
                          </a:lnTo>
                          <a:lnTo>
                            <a:pt x="18" y="370"/>
                          </a:lnTo>
                          <a:lnTo>
                            <a:pt x="26" y="380"/>
                          </a:lnTo>
                          <a:lnTo>
                            <a:pt x="97" y="372"/>
                          </a:lnTo>
                          <a:lnTo>
                            <a:pt x="184" y="395"/>
                          </a:lnTo>
                          <a:lnTo>
                            <a:pt x="214" y="372"/>
                          </a:lnTo>
                          <a:lnTo>
                            <a:pt x="299" y="408"/>
                          </a:lnTo>
                          <a:lnTo>
                            <a:pt x="306" y="427"/>
                          </a:lnTo>
                          <a:lnTo>
                            <a:pt x="338" y="442"/>
                          </a:lnTo>
                          <a:lnTo>
                            <a:pt x="356" y="424"/>
                          </a:lnTo>
                          <a:lnTo>
                            <a:pt x="397" y="440"/>
                          </a:lnTo>
                          <a:lnTo>
                            <a:pt x="422" y="427"/>
                          </a:lnTo>
                          <a:lnTo>
                            <a:pt x="418" y="401"/>
                          </a:lnTo>
                          <a:lnTo>
                            <a:pt x="487" y="424"/>
                          </a:lnTo>
                          <a:lnTo>
                            <a:pt x="484" y="450"/>
                          </a:lnTo>
                          <a:lnTo>
                            <a:pt x="531" y="417"/>
                          </a:lnTo>
                          <a:lnTo>
                            <a:pt x="489" y="412"/>
                          </a:lnTo>
                          <a:lnTo>
                            <a:pt x="458" y="378"/>
                          </a:lnTo>
                          <a:lnTo>
                            <a:pt x="497" y="336"/>
                          </a:lnTo>
                          <a:lnTo>
                            <a:pt x="497" y="312"/>
                          </a:lnTo>
                          <a:lnTo>
                            <a:pt x="453" y="348"/>
                          </a:lnTo>
                          <a:lnTo>
                            <a:pt x="432" y="336"/>
                          </a:lnTo>
                          <a:lnTo>
                            <a:pt x="450" y="317"/>
                          </a:lnTo>
                          <a:lnTo>
                            <a:pt x="401" y="331"/>
                          </a:lnTo>
                          <a:lnTo>
                            <a:pt x="371" y="319"/>
                          </a:lnTo>
                          <a:lnTo>
                            <a:pt x="379" y="297"/>
                          </a:lnTo>
                          <a:lnTo>
                            <a:pt x="461" y="312"/>
                          </a:lnTo>
                          <a:lnTo>
                            <a:pt x="429" y="259"/>
                          </a:lnTo>
                          <a:lnTo>
                            <a:pt x="434" y="220"/>
                          </a:lnTo>
                          <a:lnTo>
                            <a:pt x="246" y="228"/>
                          </a:lnTo>
                          <a:lnTo>
                            <a:pt x="269" y="144"/>
                          </a:lnTo>
                          <a:lnTo>
                            <a:pt x="301" y="102"/>
                          </a:lnTo>
                          <a:lnTo>
                            <a:pt x="291" y="90"/>
                          </a:lnTo>
                          <a:lnTo>
                            <a:pt x="278" y="0"/>
                          </a:lnTo>
                          <a:lnTo>
                            <a:pt x="0" y="3"/>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5" name="Freeform 594"/>
                    <p:cNvSpPr>
                      <a:spLocks/>
                    </p:cNvSpPr>
                    <p:nvPr/>
                  </p:nvSpPr>
                  <p:spPr bwMode="auto">
                    <a:xfrm>
                      <a:off x="31334" y="444"/>
                      <a:ext cx="498" cy="265"/>
                    </a:xfrm>
                    <a:custGeom>
                      <a:avLst/>
                      <a:gdLst>
                        <a:gd name="T0" fmla="*/ 148 w 530"/>
                        <a:gd name="T1" fmla="*/ 177 h 264"/>
                        <a:gd name="T2" fmla="*/ 154 w 530"/>
                        <a:gd name="T3" fmla="*/ 193 h 264"/>
                        <a:gd name="T4" fmla="*/ 168 w 530"/>
                        <a:gd name="T5" fmla="*/ 198 h 264"/>
                        <a:gd name="T6" fmla="*/ 188 w 530"/>
                        <a:gd name="T7" fmla="*/ 268 h 264"/>
                        <a:gd name="T8" fmla="*/ 226 w 530"/>
                        <a:gd name="T9" fmla="*/ 172 h 264"/>
                        <a:gd name="T10" fmla="*/ 243 w 530"/>
                        <a:gd name="T11" fmla="*/ 175 h 264"/>
                        <a:gd name="T12" fmla="*/ 268 w 530"/>
                        <a:gd name="T13" fmla="*/ 161 h 264"/>
                        <a:gd name="T14" fmla="*/ 307 w 530"/>
                        <a:gd name="T15" fmla="*/ 161 h 264"/>
                        <a:gd name="T16" fmla="*/ 321 w 530"/>
                        <a:gd name="T17" fmla="*/ 138 h 264"/>
                        <a:gd name="T18" fmla="*/ 397 w 530"/>
                        <a:gd name="T19" fmla="*/ 141 h 264"/>
                        <a:gd name="T20" fmla="*/ 413 w 530"/>
                        <a:gd name="T21" fmla="*/ 123 h 264"/>
                        <a:gd name="T22" fmla="*/ 387 w 530"/>
                        <a:gd name="T23" fmla="*/ 86 h 264"/>
                        <a:gd name="T24" fmla="*/ 341 w 530"/>
                        <a:gd name="T25" fmla="*/ 87 h 264"/>
                        <a:gd name="T26" fmla="*/ 303 w 530"/>
                        <a:gd name="T27" fmla="*/ 81 h 264"/>
                        <a:gd name="T28" fmla="*/ 255 w 530"/>
                        <a:gd name="T29" fmla="*/ 81 h 264"/>
                        <a:gd name="T30" fmla="*/ 240 w 530"/>
                        <a:gd name="T31" fmla="*/ 112 h 264"/>
                        <a:gd name="T32" fmla="*/ 214 w 530"/>
                        <a:gd name="T33" fmla="*/ 94 h 264"/>
                        <a:gd name="T34" fmla="*/ 189 w 530"/>
                        <a:gd name="T35" fmla="*/ 97 h 264"/>
                        <a:gd name="T36" fmla="*/ 181 w 530"/>
                        <a:gd name="T37" fmla="*/ 65 h 264"/>
                        <a:gd name="T38" fmla="*/ 126 w 530"/>
                        <a:gd name="T39" fmla="*/ 60 h 264"/>
                        <a:gd name="T40" fmla="*/ 120 w 530"/>
                        <a:gd name="T41" fmla="*/ 48 h 264"/>
                        <a:gd name="T42" fmla="*/ 144 w 530"/>
                        <a:gd name="T43" fmla="*/ 14 h 264"/>
                        <a:gd name="T44" fmla="*/ 164 w 530"/>
                        <a:gd name="T45" fmla="*/ 13 h 264"/>
                        <a:gd name="T46" fmla="*/ 144 w 530"/>
                        <a:gd name="T47" fmla="*/ 0 h 264"/>
                        <a:gd name="T48" fmla="*/ 114 w 530"/>
                        <a:gd name="T49" fmla="*/ 10 h 264"/>
                        <a:gd name="T50" fmla="*/ 63 w 530"/>
                        <a:gd name="T51" fmla="*/ 74 h 264"/>
                        <a:gd name="T52" fmla="*/ 38 w 530"/>
                        <a:gd name="T53" fmla="*/ 81 h 264"/>
                        <a:gd name="T54" fmla="*/ 0 w 530"/>
                        <a:gd name="T55" fmla="*/ 113 h 264"/>
                        <a:gd name="T56" fmla="*/ 148 w 530"/>
                        <a:gd name="T57" fmla="*/ 177 h 264"/>
                        <a:gd name="T58" fmla="*/ 148 w 530"/>
                        <a:gd name="T59" fmla="*/ 177 h 2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30"/>
                        <a:gd name="T91" fmla="*/ 0 h 264"/>
                        <a:gd name="T92" fmla="*/ 530 w 530"/>
                        <a:gd name="T93" fmla="*/ 264 h 2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30" h="264">
                          <a:moveTo>
                            <a:pt x="191" y="173"/>
                          </a:moveTo>
                          <a:lnTo>
                            <a:pt x="198" y="189"/>
                          </a:lnTo>
                          <a:lnTo>
                            <a:pt x="216" y="194"/>
                          </a:lnTo>
                          <a:lnTo>
                            <a:pt x="242" y="264"/>
                          </a:lnTo>
                          <a:lnTo>
                            <a:pt x="288" y="168"/>
                          </a:lnTo>
                          <a:lnTo>
                            <a:pt x="313" y="171"/>
                          </a:lnTo>
                          <a:lnTo>
                            <a:pt x="344" y="157"/>
                          </a:lnTo>
                          <a:lnTo>
                            <a:pt x="394" y="157"/>
                          </a:lnTo>
                          <a:lnTo>
                            <a:pt x="412" y="134"/>
                          </a:lnTo>
                          <a:lnTo>
                            <a:pt x="510" y="137"/>
                          </a:lnTo>
                          <a:lnTo>
                            <a:pt x="530" y="123"/>
                          </a:lnTo>
                          <a:lnTo>
                            <a:pt x="497" y="86"/>
                          </a:lnTo>
                          <a:lnTo>
                            <a:pt x="437" y="87"/>
                          </a:lnTo>
                          <a:lnTo>
                            <a:pt x="389" y="81"/>
                          </a:lnTo>
                          <a:lnTo>
                            <a:pt x="327" y="81"/>
                          </a:lnTo>
                          <a:lnTo>
                            <a:pt x="306" y="112"/>
                          </a:lnTo>
                          <a:lnTo>
                            <a:pt x="276" y="94"/>
                          </a:lnTo>
                          <a:lnTo>
                            <a:pt x="243" y="97"/>
                          </a:lnTo>
                          <a:lnTo>
                            <a:pt x="232" y="65"/>
                          </a:lnTo>
                          <a:lnTo>
                            <a:pt x="162" y="60"/>
                          </a:lnTo>
                          <a:lnTo>
                            <a:pt x="154" y="48"/>
                          </a:lnTo>
                          <a:lnTo>
                            <a:pt x="185" y="14"/>
                          </a:lnTo>
                          <a:lnTo>
                            <a:pt x="211" y="13"/>
                          </a:lnTo>
                          <a:lnTo>
                            <a:pt x="185" y="0"/>
                          </a:lnTo>
                          <a:lnTo>
                            <a:pt x="146" y="10"/>
                          </a:lnTo>
                          <a:lnTo>
                            <a:pt x="81" y="74"/>
                          </a:lnTo>
                          <a:lnTo>
                            <a:pt x="49" y="81"/>
                          </a:lnTo>
                          <a:lnTo>
                            <a:pt x="0" y="113"/>
                          </a:lnTo>
                          <a:lnTo>
                            <a:pt x="191" y="173"/>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6" name="Freeform 595"/>
                    <p:cNvSpPr>
                      <a:spLocks/>
                    </p:cNvSpPr>
                    <p:nvPr/>
                  </p:nvSpPr>
                  <p:spPr bwMode="auto">
                    <a:xfrm>
                      <a:off x="31655" y="608"/>
                      <a:ext cx="338" cy="475"/>
                    </a:xfrm>
                    <a:custGeom>
                      <a:avLst/>
                      <a:gdLst>
                        <a:gd name="T0" fmla="*/ 32 w 359"/>
                        <a:gd name="T1" fmla="*/ 395 h 476"/>
                        <a:gd name="T2" fmla="*/ 28 w 359"/>
                        <a:gd name="T3" fmla="*/ 316 h 476"/>
                        <a:gd name="T4" fmla="*/ 5 w 359"/>
                        <a:gd name="T5" fmla="*/ 258 h 476"/>
                        <a:gd name="T6" fmla="*/ 14 w 359"/>
                        <a:gd name="T7" fmla="*/ 136 h 476"/>
                        <a:gd name="T8" fmla="*/ 55 w 359"/>
                        <a:gd name="T9" fmla="*/ 73 h 476"/>
                        <a:gd name="T10" fmla="*/ 52 w 359"/>
                        <a:gd name="T11" fmla="*/ 120 h 476"/>
                        <a:gd name="T12" fmla="*/ 64 w 359"/>
                        <a:gd name="T13" fmla="*/ 110 h 476"/>
                        <a:gd name="T14" fmla="*/ 64 w 359"/>
                        <a:gd name="T15" fmla="*/ 72 h 476"/>
                        <a:gd name="T16" fmla="*/ 80 w 359"/>
                        <a:gd name="T17" fmla="*/ 49 h 476"/>
                        <a:gd name="T18" fmla="*/ 85 w 359"/>
                        <a:gd name="T19" fmla="*/ 7 h 476"/>
                        <a:gd name="T20" fmla="*/ 99 w 359"/>
                        <a:gd name="T21" fmla="*/ 0 h 476"/>
                        <a:gd name="T22" fmla="*/ 185 w 359"/>
                        <a:gd name="T23" fmla="*/ 38 h 476"/>
                        <a:gd name="T24" fmla="*/ 192 w 359"/>
                        <a:gd name="T25" fmla="*/ 68 h 476"/>
                        <a:gd name="T26" fmla="*/ 204 w 359"/>
                        <a:gd name="T27" fmla="*/ 97 h 476"/>
                        <a:gd name="T28" fmla="*/ 206 w 359"/>
                        <a:gd name="T29" fmla="*/ 149 h 476"/>
                        <a:gd name="T30" fmla="*/ 177 w 359"/>
                        <a:gd name="T31" fmla="*/ 195 h 476"/>
                        <a:gd name="T32" fmla="*/ 175 w 359"/>
                        <a:gd name="T33" fmla="*/ 229 h 476"/>
                        <a:gd name="T34" fmla="*/ 192 w 359"/>
                        <a:gd name="T35" fmla="*/ 240 h 476"/>
                        <a:gd name="T36" fmla="*/ 216 w 359"/>
                        <a:gd name="T37" fmla="*/ 193 h 476"/>
                        <a:gd name="T38" fmla="*/ 237 w 359"/>
                        <a:gd name="T39" fmla="*/ 177 h 476"/>
                        <a:gd name="T40" fmla="*/ 252 w 359"/>
                        <a:gd name="T41" fmla="*/ 186 h 476"/>
                        <a:gd name="T42" fmla="*/ 282 w 359"/>
                        <a:gd name="T43" fmla="*/ 292 h 476"/>
                        <a:gd name="T44" fmla="*/ 263 w 359"/>
                        <a:gd name="T45" fmla="*/ 337 h 476"/>
                        <a:gd name="T46" fmla="*/ 257 w 359"/>
                        <a:gd name="T47" fmla="*/ 369 h 476"/>
                        <a:gd name="T48" fmla="*/ 246 w 359"/>
                        <a:gd name="T49" fmla="*/ 379 h 476"/>
                        <a:gd name="T50" fmla="*/ 246 w 359"/>
                        <a:gd name="T51" fmla="*/ 408 h 476"/>
                        <a:gd name="T52" fmla="*/ 231 w 359"/>
                        <a:gd name="T53" fmla="*/ 447 h 476"/>
                        <a:gd name="T54" fmla="*/ 137 w 359"/>
                        <a:gd name="T55" fmla="*/ 463 h 476"/>
                        <a:gd name="T56" fmla="*/ 136 w 359"/>
                        <a:gd name="T57" fmla="*/ 457 h 476"/>
                        <a:gd name="T58" fmla="*/ 0 w 359"/>
                        <a:gd name="T59" fmla="*/ 476 h 476"/>
                        <a:gd name="T60" fmla="*/ 32 w 359"/>
                        <a:gd name="T61" fmla="*/ 395 h 476"/>
                        <a:gd name="T62" fmla="*/ 32 w 359"/>
                        <a:gd name="T63" fmla="*/ 395 h 4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59"/>
                        <a:gd name="T97" fmla="*/ 0 h 476"/>
                        <a:gd name="T98" fmla="*/ 359 w 359"/>
                        <a:gd name="T99" fmla="*/ 476 h 4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59" h="476">
                          <a:moveTo>
                            <a:pt x="40" y="395"/>
                          </a:moveTo>
                          <a:lnTo>
                            <a:pt x="36" y="316"/>
                          </a:lnTo>
                          <a:lnTo>
                            <a:pt x="5" y="258"/>
                          </a:lnTo>
                          <a:lnTo>
                            <a:pt x="18" y="136"/>
                          </a:lnTo>
                          <a:lnTo>
                            <a:pt x="70" y="73"/>
                          </a:lnTo>
                          <a:lnTo>
                            <a:pt x="66" y="120"/>
                          </a:lnTo>
                          <a:lnTo>
                            <a:pt x="82" y="110"/>
                          </a:lnTo>
                          <a:lnTo>
                            <a:pt x="82" y="72"/>
                          </a:lnTo>
                          <a:lnTo>
                            <a:pt x="102" y="49"/>
                          </a:lnTo>
                          <a:lnTo>
                            <a:pt x="108" y="7"/>
                          </a:lnTo>
                          <a:lnTo>
                            <a:pt x="126" y="0"/>
                          </a:lnTo>
                          <a:lnTo>
                            <a:pt x="235" y="38"/>
                          </a:lnTo>
                          <a:lnTo>
                            <a:pt x="244" y="68"/>
                          </a:lnTo>
                          <a:lnTo>
                            <a:pt x="259" y="97"/>
                          </a:lnTo>
                          <a:lnTo>
                            <a:pt x="262" y="149"/>
                          </a:lnTo>
                          <a:lnTo>
                            <a:pt x="225" y="195"/>
                          </a:lnTo>
                          <a:lnTo>
                            <a:pt x="223" y="229"/>
                          </a:lnTo>
                          <a:lnTo>
                            <a:pt x="244" y="240"/>
                          </a:lnTo>
                          <a:lnTo>
                            <a:pt x="274" y="193"/>
                          </a:lnTo>
                          <a:lnTo>
                            <a:pt x="303" y="177"/>
                          </a:lnTo>
                          <a:lnTo>
                            <a:pt x="322" y="186"/>
                          </a:lnTo>
                          <a:lnTo>
                            <a:pt x="359" y="292"/>
                          </a:lnTo>
                          <a:lnTo>
                            <a:pt x="333" y="337"/>
                          </a:lnTo>
                          <a:lnTo>
                            <a:pt x="327" y="369"/>
                          </a:lnTo>
                          <a:lnTo>
                            <a:pt x="312" y="379"/>
                          </a:lnTo>
                          <a:lnTo>
                            <a:pt x="312" y="408"/>
                          </a:lnTo>
                          <a:lnTo>
                            <a:pt x="293" y="447"/>
                          </a:lnTo>
                          <a:lnTo>
                            <a:pt x="175" y="463"/>
                          </a:lnTo>
                          <a:lnTo>
                            <a:pt x="172" y="457"/>
                          </a:lnTo>
                          <a:lnTo>
                            <a:pt x="0" y="476"/>
                          </a:lnTo>
                          <a:lnTo>
                            <a:pt x="40" y="395"/>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7" name="Freeform 596"/>
                    <p:cNvSpPr>
                      <a:spLocks/>
                    </p:cNvSpPr>
                    <p:nvPr/>
                  </p:nvSpPr>
                  <p:spPr bwMode="auto">
                    <a:xfrm>
                      <a:off x="31147" y="517"/>
                      <a:ext cx="459" cy="499"/>
                    </a:xfrm>
                    <a:custGeom>
                      <a:avLst/>
                      <a:gdLst>
                        <a:gd name="T0" fmla="*/ 9 w 492"/>
                        <a:gd name="T1" fmla="*/ 192 h 503"/>
                        <a:gd name="T2" fmla="*/ 8 w 492"/>
                        <a:gd name="T3" fmla="*/ 256 h 503"/>
                        <a:gd name="T4" fmla="*/ 55 w 492"/>
                        <a:gd name="T5" fmla="*/ 293 h 503"/>
                        <a:gd name="T6" fmla="*/ 73 w 492"/>
                        <a:gd name="T7" fmla="*/ 319 h 503"/>
                        <a:gd name="T8" fmla="*/ 111 w 492"/>
                        <a:gd name="T9" fmla="*/ 355 h 503"/>
                        <a:gd name="T10" fmla="*/ 116 w 492"/>
                        <a:gd name="T11" fmla="*/ 397 h 503"/>
                        <a:gd name="T12" fmla="*/ 123 w 492"/>
                        <a:gd name="T13" fmla="*/ 454 h 503"/>
                        <a:gd name="T14" fmla="*/ 159 w 492"/>
                        <a:gd name="T15" fmla="*/ 507 h 503"/>
                        <a:gd name="T16" fmla="*/ 349 w 492"/>
                        <a:gd name="T17" fmla="*/ 493 h 503"/>
                        <a:gd name="T18" fmla="*/ 339 w 492"/>
                        <a:gd name="T19" fmla="*/ 415 h 503"/>
                        <a:gd name="T20" fmla="*/ 355 w 492"/>
                        <a:gd name="T21" fmla="*/ 297 h 503"/>
                        <a:gd name="T22" fmla="*/ 355 w 492"/>
                        <a:gd name="T23" fmla="*/ 264 h 503"/>
                        <a:gd name="T24" fmla="*/ 383 w 492"/>
                        <a:gd name="T25" fmla="*/ 168 h 503"/>
                        <a:gd name="T26" fmla="*/ 376 w 492"/>
                        <a:gd name="T27" fmla="*/ 165 h 503"/>
                        <a:gd name="T28" fmla="*/ 358 w 492"/>
                        <a:gd name="T29" fmla="*/ 218 h 503"/>
                        <a:gd name="T30" fmla="*/ 343 w 492"/>
                        <a:gd name="T31" fmla="*/ 221 h 503"/>
                        <a:gd name="T32" fmla="*/ 336 w 492"/>
                        <a:gd name="T33" fmla="*/ 244 h 503"/>
                        <a:gd name="T34" fmla="*/ 319 w 492"/>
                        <a:gd name="T35" fmla="*/ 263 h 503"/>
                        <a:gd name="T36" fmla="*/ 331 w 492"/>
                        <a:gd name="T37" fmla="*/ 210 h 503"/>
                        <a:gd name="T38" fmla="*/ 343 w 492"/>
                        <a:gd name="T39" fmla="*/ 191 h 503"/>
                        <a:gd name="T40" fmla="*/ 323 w 492"/>
                        <a:gd name="T41" fmla="*/ 121 h 503"/>
                        <a:gd name="T42" fmla="*/ 309 w 492"/>
                        <a:gd name="T43" fmla="*/ 116 h 503"/>
                        <a:gd name="T44" fmla="*/ 303 w 492"/>
                        <a:gd name="T45" fmla="*/ 100 h 503"/>
                        <a:gd name="T46" fmla="*/ 155 w 492"/>
                        <a:gd name="T47" fmla="*/ 40 h 503"/>
                        <a:gd name="T48" fmla="*/ 136 w 492"/>
                        <a:gd name="T49" fmla="*/ 29 h 503"/>
                        <a:gd name="T50" fmla="*/ 126 w 492"/>
                        <a:gd name="T51" fmla="*/ 40 h 503"/>
                        <a:gd name="T52" fmla="*/ 122 w 492"/>
                        <a:gd name="T53" fmla="*/ 37 h 503"/>
                        <a:gd name="T54" fmla="*/ 128 w 492"/>
                        <a:gd name="T55" fmla="*/ 16 h 503"/>
                        <a:gd name="T56" fmla="*/ 131 w 492"/>
                        <a:gd name="T57" fmla="*/ 3 h 503"/>
                        <a:gd name="T58" fmla="*/ 126 w 492"/>
                        <a:gd name="T59" fmla="*/ 0 h 503"/>
                        <a:gd name="T60" fmla="*/ 65 w 492"/>
                        <a:gd name="T61" fmla="*/ 32 h 503"/>
                        <a:gd name="T62" fmla="*/ 59 w 492"/>
                        <a:gd name="T63" fmla="*/ 34 h 503"/>
                        <a:gd name="T64" fmla="*/ 47 w 492"/>
                        <a:gd name="T65" fmla="*/ 26 h 503"/>
                        <a:gd name="T66" fmla="*/ 35 w 492"/>
                        <a:gd name="T67" fmla="*/ 35 h 503"/>
                        <a:gd name="T68" fmla="*/ 38 w 492"/>
                        <a:gd name="T69" fmla="*/ 94 h 503"/>
                        <a:gd name="T70" fmla="*/ 0 w 492"/>
                        <a:gd name="T71" fmla="*/ 152 h 503"/>
                        <a:gd name="T72" fmla="*/ 9 w 492"/>
                        <a:gd name="T73" fmla="*/ 192 h 503"/>
                        <a:gd name="T74" fmla="*/ 9 w 492"/>
                        <a:gd name="T75" fmla="*/ 192 h 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92"/>
                        <a:gd name="T115" fmla="*/ 0 h 503"/>
                        <a:gd name="T116" fmla="*/ 492 w 492"/>
                        <a:gd name="T117" fmla="*/ 503 h 5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92" h="503">
                          <a:moveTo>
                            <a:pt x="13" y="192"/>
                          </a:moveTo>
                          <a:lnTo>
                            <a:pt x="11" y="252"/>
                          </a:lnTo>
                          <a:lnTo>
                            <a:pt x="71" y="289"/>
                          </a:lnTo>
                          <a:lnTo>
                            <a:pt x="94" y="315"/>
                          </a:lnTo>
                          <a:lnTo>
                            <a:pt x="143" y="351"/>
                          </a:lnTo>
                          <a:lnTo>
                            <a:pt x="149" y="393"/>
                          </a:lnTo>
                          <a:lnTo>
                            <a:pt x="159" y="450"/>
                          </a:lnTo>
                          <a:lnTo>
                            <a:pt x="204" y="503"/>
                          </a:lnTo>
                          <a:lnTo>
                            <a:pt x="449" y="489"/>
                          </a:lnTo>
                          <a:lnTo>
                            <a:pt x="436" y="411"/>
                          </a:lnTo>
                          <a:lnTo>
                            <a:pt x="457" y="293"/>
                          </a:lnTo>
                          <a:lnTo>
                            <a:pt x="457" y="260"/>
                          </a:lnTo>
                          <a:lnTo>
                            <a:pt x="492" y="168"/>
                          </a:lnTo>
                          <a:lnTo>
                            <a:pt x="483" y="165"/>
                          </a:lnTo>
                          <a:lnTo>
                            <a:pt x="460" y="218"/>
                          </a:lnTo>
                          <a:lnTo>
                            <a:pt x="441" y="221"/>
                          </a:lnTo>
                          <a:lnTo>
                            <a:pt x="432" y="244"/>
                          </a:lnTo>
                          <a:lnTo>
                            <a:pt x="411" y="259"/>
                          </a:lnTo>
                          <a:lnTo>
                            <a:pt x="426" y="210"/>
                          </a:lnTo>
                          <a:lnTo>
                            <a:pt x="441" y="191"/>
                          </a:lnTo>
                          <a:lnTo>
                            <a:pt x="415" y="121"/>
                          </a:lnTo>
                          <a:lnTo>
                            <a:pt x="397" y="116"/>
                          </a:lnTo>
                          <a:lnTo>
                            <a:pt x="390" y="100"/>
                          </a:lnTo>
                          <a:lnTo>
                            <a:pt x="199" y="40"/>
                          </a:lnTo>
                          <a:lnTo>
                            <a:pt x="175" y="29"/>
                          </a:lnTo>
                          <a:lnTo>
                            <a:pt x="162" y="40"/>
                          </a:lnTo>
                          <a:lnTo>
                            <a:pt x="157" y="37"/>
                          </a:lnTo>
                          <a:lnTo>
                            <a:pt x="164" y="16"/>
                          </a:lnTo>
                          <a:lnTo>
                            <a:pt x="169" y="3"/>
                          </a:lnTo>
                          <a:lnTo>
                            <a:pt x="162" y="0"/>
                          </a:lnTo>
                          <a:lnTo>
                            <a:pt x="84" y="32"/>
                          </a:lnTo>
                          <a:lnTo>
                            <a:pt x="76" y="34"/>
                          </a:lnTo>
                          <a:lnTo>
                            <a:pt x="60" y="26"/>
                          </a:lnTo>
                          <a:lnTo>
                            <a:pt x="45" y="35"/>
                          </a:lnTo>
                          <a:lnTo>
                            <a:pt x="49" y="94"/>
                          </a:lnTo>
                          <a:lnTo>
                            <a:pt x="0" y="152"/>
                          </a:lnTo>
                          <a:lnTo>
                            <a:pt x="13" y="19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8" name="Freeform 597"/>
                    <p:cNvSpPr>
                      <a:spLocks/>
                    </p:cNvSpPr>
                    <p:nvPr/>
                  </p:nvSpPr>
                  <p:spPr bwMode="auto">
                    <a:xfrm>
                      <a:off x="31281" y="1006"/>
                      <a:ext cx="344" cy="643"/>
                    </a:xfrm>
                    <a:custGeom>
                      <a:avLst/>
                      <a:gdLst>
                        <a:gd name="T0" fmla="*/ 6 w 366"/>
                        <a:gd name="T1" fmla="*/ 262 h 640"/>
                        <a:gd name="T2" fmla="*/ 34 w 366"/>
                        <a:gd name="T3" fmla="*/ 181 h 640"/>
                        <a:gd name="T4" fmla="*/ 24 w 366"/>
                        <a:gd name="T5" fmla="*/ 150 h 640"/>
                        <a:gd name="T6" fmla="*/ 74 w 366"/>
                        <a:gd name="T7" fmla="*/ 101 h 640"/>
                        <a:gd name="T8" fmla="*/ 83 w 366"/>
                        <a:gd name="T9" fmla="*/ 66 h 640"/>
                        <a:gd name="T10" fmla="*/ 48 w 366"/>
                        <a:gd name="T11" fmla="*/ 14 h 640"/>
                        <a:gd name="T12" fmla="*/ 240 w 366"/>
                        <a:gd name="T13" fmla="*/ 0 h 640"/>
                        <a:gd name="T14" fmla="*/ 242 w 366"/>
                        <a:gd name="T15" fmla="*/ 37 h 640"/>
                        <a:gd name="T16" fmla="*/ 262 w 366"/>
                        <a:gd name="T17" fmla="*/ 85 h 640"/>
                        <a:gd name="T18" fmla="*/ 279 w 366"/>
                        <a:gd name="T19" fmla="*/ 334 h 640"/>
                        <a:gd name="T20" fmla="*/ 275 w 366"/>
                        <a:gd name="T21" fmla="*/ 384 h 640"/>
                        <a:gd name="T22" fmla="*/ 286 w 366"/>
                        <a:gd name="T23" fmla="*/ 413 h 640"/>
                        <a:gd name="T24" fmla="*/ 274 w 366"/>
                        <a:gd name="T25" fmla="*/ 468 h 640"/>
                        <a:gd name="T26" fmla="*/ 258 w 366"/>
                        <a:gd name="T27" fmla="*/ 492 h 640"/>
                        <a:gd name="T28" fmla="*/ 252 w 366"/>
                        <a:gd name="T29" fmla="*/ 533 h 640"/>
                        <a:gd name="T30" fmla="*/ 259 w 366"/>
                        <a:gd name="T31" fmla="*/ 546 h 640"/>
                        <a:gd name="T32" fmla="*/ 253 w 366"/>
                        <a:gd name="T33" fmla="*/ 568 h 640"/>
                        <a:gd name="T34" fmla="*/ 256 w 366"/>
                        <a:gd name="T35" fmla="*/ 577 h 640"/>
                        <a:gd name="T36" fmla="*/ 233 w 366"/>
                        <a:gd name="T37" fmla="*/ 588 h 640"/>
                        <a:gd name="T38" fmla="*/ 227 w 366"/>
                        <a:gd name="T39" fmla="*/ 628 h 640"/>
                        <a:gd name="T40" fmla="*/ 196 w 366"/>
                        <a:gd name="T41" fmla="*/ 615 h 640"/>
                        <a:gd name="T42" fmla="*/ 180 w 366"/>
                        <a:gd name="T43" fmla="*/ 644 h 640"/>
                        <a:gd name="T44" fmla="*/ 169 w 366"/>
                        <a:gd name="T45" fmla="*/ 641 h 640"/>
                        <a:gd name="T46" fmla="*/ 158 w 366"/>
                        <a:gd name="T47" fmla="*/ 615 h 640"/>
                        <a:gd name="T48" fmla="*/ 140 w 366"/>
                        <a:gd name="T49" fmla="*/ 552 h 640"/>
                        <a:gd name="T50" fmla="*/ 97 w 366"/>
                        <a:gd name="T51" fmla="*/ 520 h 640"/>
                        <a:gd name="T52" fmla="*/ 88 w 366"/>
                        <a:gd name="T53" fmla="*/ 487 h 640"/>
                        <a:gd name="T54" fmla="*/ 102 w 366"/>
                        <a:gd name="T55" fmla="*/ 437 h 640"/>
                        <a:gd name="T56" fmla="*/ 90 w 366"/>
                        <a:gd name="T57" fmla="*/ 428 h 640"/>
                        <a:gd name="T58" fmla="*/ 63 w 366"/>
                        <a:gd name="T59" fmla="*/ 428 h 640"/>
                        <a:gd name="T60" fmla="*/ 56 w 366"/>
                        <a:gd name="T61" fmla="*/ 397 h 640"/>
                        <a:gd name="T62" fmla="*/ 10 w 366"/>
                        <a:gd name="T63" fmla="*/ 335 h 640"/>
                        <a:gd name="T64" fmla="*/ 0 w 366"/>
                        <a:gd name="T65" fmla="*/ 281 h 640"/>
                        <a:gd name="T66" fmla="*/ 6 w 366"/>
                        <a:gd name="T67" fmla="*/ 262 h 640"/>
                        <a:gd name="T68" fmla="*/ 6 w 366"/>
                        <a:gd name="T69" fmla="*/ 262 h 6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66"/>
                        <a:gd name="T106" fmla="*/ 0 h 640"/>
                        <a:gd name="T107" fmla="*/ 366 w 366"/>
                        <a:gd name="T108" fmla="*/ 640 h 6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66" h="640">
                          <a:moveTo>
                            <a:pt x="6" y="262"/>
                          </a:moveTo>
                          <a:lnTo>
                            <a:pt x="43" y="181"/>
                          </a:lnTo>
                          <a:lnTo>
                            <a:pt x="32" y="150"/>
                          </a:lnTo>
                          <a:lnTo>
                            <a:pt x="95" y="101"/>
                          </a:lnTo>
                          <a:lnTo>
                            <a:pt x="106" y="66"/>
                          </a:lnTo>
                          <a:lnTo>
                            <a:pt x="61" y="14"/>
                          </a:lnTo>
                          <a:lnTo>
                            <a:pt x="306" y="0"/>
                          </a:lnTo>
                          <a:lnTo>
                            <a:pt x="312" y="37"/>
                          </a:lnTo>
                          <a:lnTo>
                            <a:pt x="336" y="85"/>
                          </a:lnTo>
                          <a:lnTo>
                            <a:pt x="357" y="330"/>
                          </a:lnTo>
                          <a:lnTo>
                            <a:pt x="353" y="380"/>
                          </a:lnTo>
                          <a:lnTo>
                            <a:pt x="366" y="409"/>
                          </a:lnTo>
                          <a:lnTo>
                            <a:pt x="351" y="464"/>
                          </a:lnTo>
                          <a:lnTo>
                            <a:pt x="332" y="488"/>
                          </a:lnTo>
                          <a:lnTo>
                            <a:pt x="322" y="529"/>
                          </a:lnTo>
                          <a:lnTo>
                            <a:pt x="333" y="542"/>
                          </a:lnTo>
                          <a:lnTo>
                            <a:pt x="323" y="564"/>
                          </a:lnTo>
                          <a:lnTo>
                            <a:pt x="328" y="573"/>
                          </a:lnTo>
                          <a:lnTo>
                            <a:pt x="299" y="584"/>
                          </a:lnTo>
                          <a:lnTo>
                            <a:pt x="293" y="624"/>
                          </a:lnTo>
                          <a:lnTo>
                            <a:pt x="251" y="611"/>
                          </a:lnTo>
                          <a:lnTo>
                            <a:pt x="230" y="640"/>
                          </a:lnTo>
                          <a:lnTo>
                            <a:pt x="217" y="637"/>
                          </a:lnTo>
                          <a:lnTo>
                            <a:pt x="202" y="611"/>
                          </a:lnTo>
                          <a:lnTo>
                            <a:pt x="179" y="548"/>
                          </a:lnTo>
                          <a:lnTo>
                            <a:pt x="124" y="516"/>
                          </a:lnTo>
                          <a:lnTo>
                            <a:pt x="113" y="483"/>
                          </a:lnTo>
                          <a:lnTo>
                            <a:pt x="131" y="433"/>
                          </a:lnTo>
                          <a:lnTo>
                            <a:pt x="116" y="424"/>
                          </a:lnTo>
                          <a:lnTo>
                            <a:pt x="81" y="424"/>
                          </a:lnTo>
                          <a:lnTo>
                            <a:pt x="72" y="393"/>
                          </a:lnTo>
                          <a:lnTo>
                            <a:pt x="14" y="331"/>
                          </a:lnTo>
                          <a:lnTo>
                            <a:pt x="0" y="281"/>
                          </a:lnTo>
                          <a:lnTo>
                            <a:pt x="6" y="262"/>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599" name="Freeform 598"/>
                    <p:cNvSpPr>
                      <a:spLocks/>
                    </p:cNvSpPr>
                    <p:nvPr/>
                  </p:nvSpPr>
                  <p:spPr bwMode="auto">
                    <a:xfrm>
                      <a:off x="31584" y="1064"/>
                      <a:ext cx="271" cy="483"/>
                    </a:xfrm>
                    <a:custGeom>
                      <a:avLst/>
                      <a:gdLst>
                        <a:gd name="T0" fmla="*/ 8 w 288"/>
                        <a:gd name="T1" fmla="*/ 486 h 482"/>
                        <a:gd name="T2" fmla="*/ 14 w 288"/>
                        <a:gd name="T3" fmla="*/ 472 h 482"/>
                        <a:gd name="T4" fmla="*/ 57 w 288"/>
                        <a:gd name="T5" fmla="*/ 468 h 482"/>
                        <a:gd name="T6" fmla="*/ 92 w 288"/>
                        <a:gd name="T7" fmla="*/ 454 h 482"/>
                        <a:gd name="T8" fmla="*/ 128 w 288"/>
                        <a:gd name="T9" fmla="*/ 426 h 482"/>
                        <a:gd name="T10" fmla="*/ 157 w 288"/>
                        <a:gd name="T11" fmla="*/ 425 h 482"/>
                        <a:gd name="T12" fmla="*/ 190 w 288"/>
                        <a:gd name="T13" fmla="*/ 355 h 482"/>
                        <a:gd name="T14" fmla="*/ 201 w 288"/>
                        <a:gd name="T15" fmla="*/ 360 h 482"/>
                        <a:gd name="T16" fmla="*/ 226 w 288"/>
                        <a:gd name="T17" fmla="*/ 336 h 482"/>
                        <a:gd name="T18" fmla="*/ 218 w 288"/>
                        <a:gd name="T19" fmla="*/ 318 h 482"/>
                        <a:gd name="T20" fmla="*/ 221 w 288"/>
                        <a:gd name="T21" fmla="*/ 308 h 482"/>
                        <a:gd name="T22" fmla="*/ 197 w 288"/>
                        <a:gd name="T23" fmla="*/ 6 h 482"/>
                        <a:gd name="T24" fmla="*/ 194 w 288"/>
                        <a:gd name="T25" fmla="*/ 0 h 482"/>
                        <a:gd name="T26" fmla="*/ 60 w 288"/>
                        <a:gd name="T27" fmla="*/ 19 h 482"/>
                        <a:gd name="T28" fmla="*/ 35 w 288"/>
                        <a:gd name="T29" fmla="*/ 35 h 482"/>
                        <a:gd name="T30" fmla="*/ 10 w 288"/>
                        <a:gd name="T31" fmla="*/ 27 h 482"/>
                        <a:gd name="T32" fmla="*/ 27 w 288"/>
                        <a:gd name="T33" fmla="*/ 276 h 482"/>
                        <a:gd name="T34" fmla="*/ 24 w 288"/>
                        <a:gd name="T35" fmla="*/ 326 h 482"/>
                        <a:gd name="T36" fmla="*/ 35 w 288"/>
                        <a:gd name="T37" fmla="*/ 355 h 482"/>
                        <a:gd name="T38" fmla="*/ 23 w 288"/>
                        <a:gd name="T39" fmla="*/ 410 h 482"/>
                        <a:gd name="T40" fmla="*/ 8 w 288"/>
                        <a:gd name="T41" fmla="*/ 434 h 482"/>
                        <a:gd name="T42" fmla="*/ 0 w 288"/>
                        <a:gd name="T43" fmla="*/ 475 h 482"/>
                        <a:gd name="T44" fmla="*/ 8 w 288"/>
                        <a:gd name="T45" fmla="*/ 486 h 482"/>
                        <a:gd name="T46" fmla="*/ 8 w 288"/>
                        <a:gd name="T47" fmla="*/ 486 h 4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8"/>
                        <a:gd name="T73" fmla="*/ 0 h 482"/>
                        <a:gd name="T74" fmla="*/ 288 w 288"/>
                        <a:gd name="T75" fmla="*/ 482 h 4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8" h="482">
                          <a:moveTo>
                            <a:pt x="10" y="482"/>
                          </a:moveTo>
                          <a:lnTo>
                            <a:pt x="18" y="468"/>
                          </a:lnTo>
                          <a:lnTo>
                            <a:pt x="73" y="464"/>
                          </a:lnTo>
                          <a:lnTo>
                            <a:pt x="118" y="450"/>
                          </a:lnTo>
                          <a:lnTo>
                            <a:pt x="163" y="422"/>
                          </a:lnTo>
                          <a:lnTo>
                            <a:pt x="201" y="421"/>
                          </a:lnTo>
                          <a:lnTo>
                            <a:pt x="243" y="351"/>
                          </a:lnTo>
                          <a:lnTo>
                            <a:pt x="256" y="356"/>
                          </a:lnTo>
                          <a:lnTo>
                            <a:pt x="288" y="332"/>
                          </a:lnTo>
                          <a:lnTo>
                            <a:pt x="280" y="314"/>
                          </a:lnTo>
                          <a:lnTo>
                            <a:pt x="283" y="304"/>
                          </a:lnTo>
                          <a:lnTo>
                            <a:pt x="251" y="6"/>
                          </a:lnTo>
                          <a:lnTo>
                            <a:pt x="248" y="0"/>
                          </a:lnTo>
                          <a:lnTo>
                            <a:pt x="76" y="19"/>
                          </a:lnTo>
                          <a:lnTo>
                            <a:pt x="44" y="35"/>
                          </a:lnTo>
                          <a:lnTo>
                            <a:pt x="14" y="27"/>
                          </a:lnTo>
                          <a:lnTo>
                            <a:pt x="35" y="272"/>
                          </a:lnTo>
                          <a:lnTo>
                            <a:pt x="31" y="322"/>
                          </a:lnTo>
                          <a:lnTo>
                            <a:pt x="44" y="351"/>
                          </a:lnTo>
                          <a:lnTo>
                            <a:pt x="29" y="406"/>
                          </a:lnTo>
                          <a:lnTo>
                            <a:pt x="10" y="430"/>
                          </a:lnTo>
                          <a:lnTo>
                            <a:pt x="0" y="471"/>
                          </a:lnTo>
                          <a:lnTo>
                            <a:pt x="10" y="482"/>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600" name="Freeform 599"/>
                    <p:cNvSpPr>
                      <a:spLocks/>
                    </p:cNvSpPr>
                    <p:nvPr/>
                  </p:nvSpPr>
                  <p:spPr bwMode="auto">
                    <a:xfrm>
                      <a:off x="31483" y="1367"/>
                      <a:ext cx="633" cy="337"/>
                    </a:xfrm>
                    <a:custGeom>
                      <a:avLst/>
                      <a:gdLst>
                        <a:gd name="T0" fmla="*/ 3 w 673"/>
                        <a:gd name="T1" fmla="*/ 319 h 337"/>
                        <a:gd name="T2" fmla="*/ 15 w 673"/>
                        <a:gd name="T3" fmla="*/ 318 h 337"/>
                        <a:gd name="T4" fmla="*/ 20 w 673"/>
                        <a:gd name="T5" fmla="*/ 282 h 337"/>
                        <a:gd name="T6" fmla="*/ 11 w 673"/>
                        <a:gd name="T7" fmla="*/ 280 h 337"/>
                        <a:gd name="T8" fmla="*/ 28 w 673"/>
                        <a:gd name="T9" fmla="*/ 251 h 337"/>
                        <a:gd name="T10" fmla="*/ 61 w 673"/>
                        <a:gd name="T11" fmla="*/ 264 h 337"/>
                        <a:gd name="T12" fmla="*/ 66 w 673"/>
                        <a:gd name="T13" fmla="*/ 224 h 337"/>
                        <a:gd name="T14" fmla="*/ 88 w 673"/>
                        <a:gd name="T15" fmla="*/ 213 h 337"/>
                        <a:gd name="T16" fmla="*/ 85 w 673"/>
                        <a:gd name="T17" fmla="*/ 204 h 337"/>
                        <a:gd name="T18" fmla="*/ 98 w 673"/>
                        <a:gd name="T19" fmla="*/ 166 h 337"/>
                        <a:gd name="T20" fmla="*/ 141 w 673"/>
                        <a:gd name="T21" fmla="*/ 162 h 337"/>
                        <a:gd name="T22" fmla="*/ 176 w 673"/>
                        <a:gd name="T23" fmla="*/ 148 h 337"/>
                        <a:gd name="T24" fmla="*/ 199 w 673"/>
                        <a:gd name="T25" fmla="*/ 128 h 337"/>
                        <a:gd name="T26" fmla="*/ 212 w 673"/>
                        <a:gd name="T27" fmla="*/ 120 h 337"/>
                        <a:gd name="T28" fmla="*/ 242 w 673"/>
                        <a:gd name="T29" fmla="*/ 119 h 337"/>
                        <a:gd name="T30" fmla="*/ 274 w 673"/>
                        <a:gd name="T31" fmla="*/ 49 h 337"/>
                        <a:gd name="T32" fmla="*/ 284 w 673"/>
                        <a:gd name="T33" fmla="*/ 54 h 337"/>
                        <a:gd name="T34" fmla="*/ 309 w 673"/>
                        <a:gd name="T35" fmla="*/ 30 h 337"/>
                        <a:gd name="T36" fmla="*/ 303 w 673"/>
                        <a:gd name="T37" fmla="*/ 12 h 337"/>
                        <a:gd name="T38" fmla="*/ 305 w 673"/>
                        <a:gd name="T39" fmla="*/ 2 h 337"/>
                        <a:gd name="T40" fmla="*/ 328 w 673"/>
                        <a:gd name="T41" fmla="*/ 0 h 337"/>
                        <a:gd name="T42" fmla="*/ 343 w 673"/>
                        <a:gd name="T43" fmla="*/ 7 h 337"/>
                        <a:gd name="T44" fmla="*/ 388 w 673"/>
                        <a:gd name="T45" fmla="*/ 41 h 337"/>
                        <a:gd name="T46" fmla="*/ 422 w 673"/>
                        <a:gd name="T47" fmla="*/ 39 h 337"/>
                        <a:gd name="T48" fmla="*/ 438 w 673"/>
                        <a:gd name="T49" fmla="*/ 26 h 337"/>
                        <a:gd name="T50" fmla="*/ 473 w 673"/>
                        <a:gd name="T51" fmla="*/ 55 h 337"/>
                        <a:gd name="T52" fmla="*/ 484 w 673"/>
                        <a:gd name="T53" fmla="*/ 111 h 337"/>
                        <a:gd name="T54" fmla="*/ 527 w 673"/>
                        <a:gd name="T55" fmla="*/ 149 h 337"/>
                        <a:gd name="T56" fmla="*/ 507 w 673"/>
                        <a:gd name="T57" fmla="*/ 180 h 337"/>
                        <a:gd name="T58" fmla="*/ 470 w 673"/>
                        <a:gd name="T59" fmla="*/ 224 h 337"/>
                        <a:gd name="T60" fmla="*/ 469 w 673"/>
                        <a:gd name="T61" fmla="*/ 234 h 337"/>
                        <a:gd name="T62" fmla="*/ 418 w 673"/>
                        <a:gd name="T63" fmla="*/ 276 h 337"/>
                        <a:gd name="T64" fmla="*/ 127 w 673"/>
                        <a:gd name="T65" fmla="*/ 311 h 337"/>
                        <a:gd name="T66" fmla="*/ 95 w 673"/>
                        <a:gd name="T67" fmla="*/ 308 h 337"/>
                        <a:gd name="T68" fmla="*/ 97 w 673"/>
                        <a:gd name="T69" fmla="*/ 327 h 337"/>
                        <a:gd name="T70" fmla="*/ 0 w 673"/>
                        <a:gd name="T71" fmla="*/ 337 h 337"/>
                        <a:gd name="T72" fmla="*/ 3 w 673"/>
                        <a:gd name="T73" fmla="*/ 319 h 337"/>
                        <a:gd name="T74" fmla="*/ 3 w 673"/>
                        <a:gd name="T75" fmla="*/ 319 h 3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73"/>
                        <a:gd name="T115" fmla="*/ 0 h 337"/>
                        <a:gd name="T116" fmla="*/ 673 w 673"/>
                        <a:gd name="T117" fmla="*/ 337 h 3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73" h="337">
                          <a:moveTo>
                            <a:pt x="3" y="319"/>
                          </a:moveTo>
                          <a:lnTo>
                            <a:pt x="19" y="318"/>
                          </a:lnTo>
                          <a:lnTo>
                            <a:pt x="24" y="282"/>
                          </a:lnTo>
                          <a:lnTo>
                            <a:pt x="15" y="280"/>
                          </a:lnTo>
                          <a:lnTo>
                            <a:pt x="36" y="251"/>
                          </a:lnTo>
                          <a:lnTo>
                            <a:pt x="78" y="264"/>
                          </a:lnTo>
                          <a:lnTo>
                            <a:pt x="84" y="224"/>
                          </a:lnTo>
                          <a:lnTo>
                            <a:pt x="113" y="213"/>
                          </a:lnTo>
                          <a:lnTo>
                            <a:pt x="108" y="204"/>
                          </a:lnTo>
                          <a:lnTo>
                            <a:pt x="125" y="166"/>
                          </a:lnTo>
                          <a:lnTo>
                            <a:pt x="180" y="162"/>
                          </a:lnTo>
                          <a:lnTo>
                            <a:pt x="225" y="148"/>
                          </a:lnTo>
                          <a:lnTo>
                            <a:pt x="254" y="128"/>
                          </a:lnTo>
                          <a:lnTo>
                            <a:pt x="270" y="120"/>
                          </a:lnTo>
                          <a:lnTo>
                            <a:pt x="308" y="119"/>
                          </a:lnTo>
                          <a:lnTo>
                            <a:pt x="350" y="49"/>
                          </a:lnTo>
                          <a:lnTo>
                            <a:pt x="363" y="54"/>
                          </a:lnTo>
                          <a:lnTo>
                            <a:pt x="395" y="30"/>
                          </a:lnTo>
                          <a:lnTo>
                            <a:pt x="387" y="12"/>
                          </a:lnTo>
                          <a:lnTo>
                            <a:pt x="390" y="2"/>
                          </a:lnTo>
                          <a:lnTo>
                            <a:pt x="419" y="0"/>
                          </a:lnTo>
                          <a:lnTo>
                            <a:pt x="439" y="7"/>
                          </a:lnTo>
                          <a:lnTo>
                            <a:pt x="497" y="41"/>
                          </a:lnTo>
                          <a:lnTo>
                            <a:pt x="539" y="39"/>
                          </a:lnTo>
                          <a:lnTo>
                            <a:pt x="559" y="26"/>
                          </a:lnTo>
                          <a:lnTo>
                            <a:pt x="605" y="55"/>
                          </a:lnTo>
                          <a:lnTo>
                            <a:pt x="620" y="111"/>
                          </a:lnTo>
                          <a:lnTo>
                            <a:pt x="673" y="149"/>
                          </a:lnTo>
                          <a:lnTo>
                            <a:pt x="648" y="180"/>
                          </a:lnTo>
                          <a:lnTo>
                            <a:pt x="602" y="224"/>
                          </a:lnTo>
                          <a:lnTo>
                            <a:pt x="601" y="234"/>
                          </a:lnTo>
                          <a:lnTo>
                            <a:pt x="534" y="276"/>
                          </a:lnTo>
                          <a:lnTo>
                            <a:pt x="162" y="311"/>
                          </a:lnTo>
                          <a:lnTo>
                            <a:pt x="121" y="308"/>
                          </a:lnTo>
                          <a:lnTo>
                            <a:pt x="123" y="327"/>
                          </a:lnTo>
                          <a:lnTo>
                            <a:pt x="0" y="337"/>
                          </a:lnTo>
                          <a:lnTo>
                            <a:pt x="3" y="319"/>
                          </a:lnTo>
                          <a:close/>
                        </a:path>
                      </a:pathLst>
                    </a:custGeom>
                    <a:solidFill>
                      <a:srgbClr val="AABA00"/>
                    </a:solidFill>
                    <a:ln w="19050">
                      <a:solidFill>
                        <a:srgbClr val="000000"/>
                      </a:solidFill>
                      <a:round/>
                      <a:headEnd/>
                      <a:tailEnd/>
                    </a:ln>
                  </p:spPr>
                  <p:txBody>
                    <a:bodyPr/>
                    <a:lstStyle/>
                    <a:p>
                      <a:endParaRPr lang="en-US"/>
                    </a:p>
                  </p:txBody>
                </p:sp>
                <p:sp>
                  <p:nvSpPr>
                    <p:cNvPr id="601" name="Freeform 600"/>
                    <p:cNvSpPr>
                      <a:spLocks/>
                    </p:cNvSpPr>
                    <p:nvPr/>
                  </p:nvSpPr>
                  <p:spPr bwMode="auto">
                    <a:xfrm>
                      <a:off x="31413" y="1618"/>
                      <a:ext cx="744" cy="264"/>
                    </a:xfrm>
                    <a:custGeom>
                      <a:avLst/>
                      <a:gdLst>
                        <a:gd name="T0" fmla="*/ 11 w 794"/>
                        <a:gd name="T1" fmla="*/ 220 h 263"/>
                        <a:gd name="T2" fmla="*/ 8 w 794"/>
                        <a:gd name="T3" fmla="*/ 216 h 263"/>
                        <a:gd name="T4" fmla="*/ 25 w 794"/>
                        <a:gd name="T5" fmla="*/ 199 h 263"/>
                        <a:gd name="T6" fmla="*/ 44 w 794"/>
                        <a:gd name="T7" fmla="*/ 158 h 263"/>
                        <a:gd name="T8" fmla="*/ 37 w 794"/>
                        <a:gd name="T9" fmla="*/ 148 h 263"/>
                        <a:gd name="T10" fmla="*/ 46 w 794"/>
                        <a:gd name="T11" fmla="*/ 125 h 263"/>
                        <a:gd name="T12" fmla="*/ 46 w 794"/>
                        <a:gd name="T13" fmla="*/ 102 h 263"/>
                        <a:gd name="T14" fmla="*/ 58 w 794"/>
                        <a:gd name="T15" fmla="*/ 86 h 263"/>
                        <a:gd name="T16" fmla="*/ 154 w 794"/>
                        <a:gd name="T17" fmla="*/ 76 h 263"/>
                        <a:gd name="T18" fmla="*/ 153 w 794"/>
                        <a:gd name="T19" fmla="*/ 57 h 263"/>
                        <a:gd name="T20" fmla="*/ 185 w 794"/>
                        <a:gd name="T21" fmla="*/ 60 h 263"/>
                        <a:gd name="T22" fmla="*/ 474 w 794"/>
                        <a:gd name="T23" fmla="*/ 25 h 263"/>
                        <a:gd name="T24" fmla="*/ 619 w 794"/>
                        <a:gd name="T25" fmla="*/ 0 h 263"/>
                        <a:gd name="T26" fmla="*/ 593 w 794"/>
                        <a:gd name="T27" fmla="*/ 63 h 263"/>
                        <a:gd name="T28" fmla="*/ 554 w 794"/>
                        <a:gd name="T29" fmla="*/ 75 h 263"/>
                        <a:gd name="T30" fmla="*/ 535 w 794"/>
                        <a:gd name="T31" fmla="*/ 107 h 263"/>
                        <a:gd name="T32" fmla="*/ 464 w 794"/>
                        <a:gd name="T33" fmla="*/ 163 h 263"/>
                        <a:gd name="T34" fmla="*/ 460 w 794"/>
                        <a:gd name="T35" fmla="*/ 182 h 263"/>
                        <a:gd name="T36" fmla="*/ 444 w 794"/>
                        <a:gd name="T37" fmla="*/ 194 h 263"/>
                        <a:gd name="T38" fmla="*/ 444 w 794"/>
                        <a:gd name="T39" fmla="*/ 220 h 263"/>
                        <a:gd name="T40" fmla="*/ 348 w 794"/>
                        <a:gd name="T41" fmla="*/ 234 h 263"/>
                        <a:gd name="T42" fmla="*/ 156 w 794"/>
                        <a:gd name="T43" fmla="*/ 255 h 263"/>
                        <a:gd name="T44" fmla="*/ 0 w 794"/>
                        <a:gd name="T45" fmla="*/ 267 h 263"/>
                        <a:gd name="T46" fmla="*/ 11 w 794"/>
                        <a:gd name="T47" fmla="*/ 220 h 263"/>
                        <a:gd name="T48" fmla="*/ 11 w 794"/>
                        <a:gd name="T49" fmla="*/ 220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94"/>
                        <a:gd name="T76" fmla="*/ 0 h 263"/>
                        <a:gd name="T77" fmla="*/ 794 w 794"/>
                        <a:gd name="T78" fmla="*/ 263 h 2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94" h="263">
                          <a:moveTo>
                            <a:pt x="15" y="216"/>
                          </a:moveTo>
                          <a:lnTo>
                            <a:pt x="10" y="212"/>
                          </a:lnTo>
                          <a:lnTo>
                            <a:pt x="33" y="195"/>
                          </a:lnTo>
                          <a:lnTo>
                            <a:pt x="56" y="154"/>
                          </a:lnTo>
                          <a:lnTo>
                            <a:pt x="47" y="144"/>
                          </a:lnTo>
                          <a:lnTo>
                            <a:pt x="59" y="125"/>
                          </a:lnTo>
                          <a:lnTo>
                            <a:pt x="59" y="102"/>
                          </a:lnTo>
                          <a:lnTo>
                            <a:pt x="75" y="86"/>
                          </a:lnTo>
                          <a:lnTo>
                            <a:pt x="198" y="76"/>
                          </a:lnTo>
                          <a:lnTo>
                            <a:pt x="196" y="57"/>
                          </a:lnTo>
                          <a:lnTo>
                            <a:pt x="237" y="60"/>
                          </a:lnTo>
                          <a:lnTo>
                            <a:pt x="609" y="25"/>
                          </a:lnTo>
                          <a:lnTo>
                            <a:pt x="794" y="0"/>
                          </a:lnTo>
                          <a:lnTo>
                            <a:pt x="761" y="63"/>
                          </a:lnTo>
                          <a:lnTo>
                            <a:pt x="711" y="75"/>
                          </a:lnTo>
                          <a:lnTo>
                            <a:pt x="687" y="107"/>
                          </a:lnTo>
                          <a:lnTo>
                            <a:pt x="596" y="159"/>
                          </a:lnTo>
                          <a:lnTo>
                            <a:pt x="591" y="178"/>
                          </a:lnTo>
                          <a:lnTo>
                            <a:pt x="569" y="190"/>
                          </a:lnTo>
                          <a:lnTo>
                            <a:pt x="569" y="216"/>
                          </a:lnTo>
                          <a:lnTo>
                            <a:pt x="446" y="230"/>
                          </a:lnTo>
                          <a:lnTo>
                            <a:pt x="200" y="251"/>
                          </a:lnTo>
                          <a:lnTo>
                            <a:pt x="0" y="263"/>
                          </a:lnTo>
                          <a:lnTo>
                            <a:pt x="15" y="216"/>
                          </a:lnTo>
                          <a:close/>
                        </a:path>
                      </a:pathLst>
                    </a:custGeom>
                    <a:solidFill>
                      <a:srgbClr val="0072C6"/>
                    </a:solidFill>
                    <a:ln w="19050">
                      <a:solidFill>
                        <a:srgbClr val="000000"/>
                      </a:solidFill>
                      <a:round/>
                      <a:headEnd/>
                      <a:tailEnd/>
                    </a:ln>
                  </p:spPr>
                  <p:txBody>
                    <a:bodyPr/>
                    <a:lstStyle/>
                    <a:p>
                      <a:endParaRPr lang="en-US"/>
                    </a:p>
                  </p:txBody>
                </p:sp>
                <p:sp>
                  <p:nvSpPr>
                    <p:cNvPr id="602" name="Freeform 601"/>
                    <p:cNvSpPr>
                      <a:spLocks/>
                    </p:cNvSpPr>
                    <p:nvPr/>
                  </p:nvSpPr>
                  <p:spPr bwMode="auto">
                    <a:xfrm>
                      <a:off x="31311" y="1869"/>
                      <a:ext cx="311" cy="558"/>
                    </a:xfrm>
                    <a:custGeom>
                      <a:avLst/>
                      <a:gdLst>
                        <a:gd name="T0" fmla="*/ 19 w 330"/>
                        <a:gd name="T1" fmla="*/ 393 h 557"/>
                        <a:gd name="T2" fmla="*/ 43 w 330"/>
                        <a:gd name="T3" fmla="*/ 351 h 557"/>
                        <a:gd name="T4" fmla="*/ 36 w 330"/>
                        <a:gd name="T5" fmla="*/ 339 h 557"/>
                        <a:gd name="T6" fmla="*/ 25 w 330"/>
                        <a:gd name="T7" fmla="*/ 245 h 557"/>
                        <a:gd name="T8" fmla="*/ 23 w 330"/>
                        <a:gd name="T9" fmla="*/ 183 h 557"/>
                        <a:gd name="T10" fmla="*/ 39 w 330"/>
                        <a:gd name="T11" fmla="*/ 115 h 557"/>
                        <a:gd name="T12" fmla="*/ 68 w 330"/>
                        <a:gd name="T13" fmla="*/ 68 h 557"/>
                        <a:gd name="T14" fmla="*/ 66 w 330"/>
                        <a:gd name="T15" fmla="*/ 55 h 557"/>
                        <a:gd name="T16" fmla="*/ 85 w 330"/>
                        <a:gd name="T17" fmla="*/ 12 h 557"/>
                        <a:gd name="T18" fmla="*/ 242 w 330"/>
                        <a:gd name="T19" fmla="*/ 0 h 557"/>
                        <a:gd name="T20" fmla="*/ 251 w 330"/>
                        <a:gd name="T21" fmla="*/ 10 h 557"/>
                        <a:gd name="T22" fmla="*/ 242 w 330"/>
                        <a:gd name="T23" fmla="*/ 360 h 557"/>
                        <a:gd name="T24" fmla="*/ 260 w 330"/>
                        <a:gd name="T25" fmla="*/ 527 h 557"/>
                        <a:gd name="T26" fmla="*/ 254 w 330"/>
                        <a:gd name="T27" fmla="*/ 535 h 557"/>
                        <a:gd name="T28" fmla="*/ 221 w 330"/>
                        <a:gd name="T29" fmla="*/ 525 h 557"/>
                        <a:gd name="T30" fmla="*/ 170 w 330"/>
                        <a:gd name="T31" fmla="*/ 561 h 557"/>
                        <a:gd name="T32" fmla="*/ 144 w 330"/>
                        <a:gd name="T33" fmla="*/ 508 h 557"/>
                        <a:gd name="T34" fmla="*/ 148 w 330"/>
                        <a:gd name="T35" fmla="*/ 469 h 557"/>
                        <a:gd name="T36" fmla="*/ 0 w 330"/>
                        <a:gd name="T37" fmla="*/ 477 h 557"/>
                        <a:gd name="T38" fmla="*/ 19 w 330"/>
                        <a:gd name="T39" fmla="*/ 393 h 557"/>
                        <a:gd name="T40" fmla="*/ 19 w 330"/>
                        <a:gd name="T41" fmla="*/ 393 h 5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557"/>
                        <a:gd name="T65" fmla="*/ 330 w 330"/>
                        <a:gd name="T66" fmla="*/ 557 h 5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557">
                          <a:moveTo>
                            <a:pt x="23" y="389"/>
                          </a:moveTo>
                          <a:lnTo>
                            <a:pt x="55" y="347"/>
                          </a:lnTo>
                          <a:lnTo>
                            <a:pt x="45" y="335"/>
                          </a:lnTo>
                          <a:lnTo>
                            <a:pt x="32" y="245"/>
                          </a:lnTo>
                          <a:lnTo>
                            <a:pt x="28" y="183"/>
                          </a:lnTo>
                          <a:lnTo>
                            <a:pt x="50" y="115"/>
                          </a:lnTo>
                          <a:lnTo>
                            <a:pt x="86" y="68"/>
                          </a:lnTo>
                          <a:lnTo>
                            <a:pt x="83" y="55"/>
                          </a:lnTo>
                          <a:lnTo>
                            <a:pt x="108" y="12"/>
                          </a:lnTo>
                          <a:lnTo>
                            <a:pt x="308" y="0"/>
                          </a:lnTo>
                          <a:lnTo>
                            <a:pt x="317" y="10"/>
                          </a:lnTo>
                          <a:lnTo>
                            <a:pt x="308" y="356"/>
                          </a:lnTo>
                          <a:lnTo>
                            <a:pt x="330" y="523"/>
                          </a:lnTo>
                          <a:lnTo>
                            <a:pt x="322" y="531"/>
                          </a:lnTo>
                          <a:lnTo>
                            <a:pt x="280" y="521"/>
                          </a:lnTo>
                          <a:lnTo>
                            <a:pt x="215" y="557"/>
                          </a:lnTo>
                          <a:lnTo>
                            <a:pt x="183" y="504"/>
                          </a:lnTo>
                          <a:lnTo>
                            <a:pt x="188" y="465"/>
                          </a:lnTo>
                          <a:lnTo>
                            <a:pt x="0" y="473"/>
                          </a:lnTo>
                          <a:lnTo>
                            <a:pt x="23" y="389"/>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603" name="Freeform 602"/>
                    <p:cNvSpPr>
                      <a:spLocks/>
                    </p:cNvSpPr>
                    <p:nvPr/>
                  </p:nvSpPr>
                  <p:spPr bwMode="auto">
                    <a:xfrm>
                      <a:off x="31601" y="1848"/>
                      <a:ext cx="333" cy="562"/>
                    </a:xfrm>
                    <a:custGeom>
                      <a:avLst/>
                      <a:gdLst>
                        <a:gd name="T0" fmla="*/ 8 w 354"/>
                        <a:gd name="T1" fmla="*/ 31 h 562"/>
                        <a:gd name="T2" fmla="*/ 0 w 354"/>
                        <a:gd name="T3" fmla="*/ 377 h 562"/>
                        <a:gd name="T4" fmla="*/ 18 w 354"/>
                        <a:gd name="T5" fmla="*/ 544 h 562"/>
                        <a:gd name="T6" fmla="*/ 37 w 354"/>
                        <a:gd name="T7" fmla="*/ 551 h 562"/>
                        <a:gd name="T8" fmla="*/ 54 w 354"/>
                        <a:gd name="T9" fmla="*/ 538 h 562"/>
                        <a:gd name="T10" fmla="*/ 64 w 354"/>
                        <a:gd name="T11" fmla="*/ 551 h 562"/>
                        <a:gd name="T12" fmla="*/ 49 w 354"/>
                        <a:gd name="T13" fmla="*/ 562 h 562"/>
                        <a:gd name="T14" fmla="*/ 87 w 354"/>
                        <a:gd name="T15" fmla="*/ 549 h 562"/>
                        <a:gd name="T16" fmla="*/ 95 w 354"/>
                        <a:gd name="T17" fmla="*/ 534 h 562"/>
                        <a:gd name="T18" fmla="*/ 90 w 354"/>
                        <a:gd name="T19" fmla="*/ 525 h 562"/>
                        <a:gd name="T20" fmla="*/ 92 w 354"/>
                        <a:gd name="T21" fmla="*/ 510 h 562"/>
                        <a:gd name="T22" fmla="*/ 74 w 354"/>
                        <a:gd name="T23" fmla="*/ 489 h 562"/>
                        <a:gd name="T24" fmla="*/ 74 w 354"/>
                        <a:gd name="T25" fmla="*/ 471 h 562"/>
                        <a:gd name="T26" fmla="*/ 277 w 354"/>
                        <a:gd name="T27" fmla="*/ 449 h 562"/>
                        <a:gd name="T28" fmla="*/ 261 w 354"/>
                        <a:gd name="T29" fmla="*/ 360 h 562"/>
                        <a:gd name="T30" fmla="*/ 271 w 354"/>
                        <a:gd name="T31" fmla="*/ 306 h 562"/>
                        <a:gd name="T32" fmla="*/ 246 w 354"/>
                        <a:gd name="T33" fmla="*/ 237 h 562"/>
                        <a:gd name="T34" fmla="*/ 192 w 354"/>
                        <a:gd name="T35" fmla="*/ 0 h 562"/>
                        <a:gd name="T36" fmla="*/ 0 w 354"/>
                        <a:gd name="T37" fmla="*/ 21 h 562"/>
                        <a:gd name="T38" fmla="*/ 8 w 354"/>
                        <a:gd name="T39" fmla="*/ 31 h 562"/>
                        <a:gd name="T40" fmla="*/ 8 w 354"/>
                        <a:gd name="T41" fmla="*/ 31 h 5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54"/>
                        <a:gd name="T64" fmla="*/ 0 h 562"/>
                        <a:gd name="T65" fmla="*/ 354 w 354"/>
                        <a:gd name="T66" fmla="*/ 562 h 56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54" h="562">
                          <a:moveTo>
                            <a:pt x="9" y="31"/>
                          </a:moveTo>
                          <a:lnTo>
                            <a:pt x="0" y="377"/>
                          </a:lnTo>
                          <a:lnTo>
                            <a:pt x="22" y="544"/>
                          </a:lnTo>
                          <a:lnTo>
                            <a:pt x="47" y="551"/>
                          </a:lnTo>
                          <a:lnTo>
                            <a:pt x="69" y="538"/>
                          </a:lnTo>
                          <a:lnTo>
                            <a:pt x="82" y="551"/>
                          </a:lnTo>
                          <a:lnTo>
                            <a:pt x="63" y="562"/>
                          </a:lnTo>
                          <a:lnTo>
                            <a:pt x="111" y="549"/>
                          </a:lnTo>
                          <a:lnTo>
                            <a:pt x="121" y="534"/>
                          </a:lnTo>
                          <a:lnTo>
                            <a:pt x="115" y="525"/>
                          </a:lnTo>
                          <a:lnTo>
                            <a:pt x="118" y="510"/>
                          </a:lnTo>
                          <a:lnTo>
                            <a:pt x="95" y="489"/>
                          </a:lnTo>
                          <a:lnTo>
                            <a:pt x="95" y="471"/>
                          </a:lnTo>
                          <a:lnTo>
                            <a:pt x="354" y="449"/>
                          </a:lnTo>
                          <a:lnTo>
                            <a:pt x="333" y="360"/>
                          </a:lnTo>
                          <a:lnTo>
                            <a:pt x="346" y="306"/>
                          </a:lnTo>
                          <a:lnTo>
                            <a:pt x="314" y="237"/>
                          </a:lnTo>
                          <a:lnTo>
                            <a:pt x="246" y="0"/>
                          </a:lnTo>
                          <a:lnTo>
                            <a:pt x="0" y="21"/>
                          </a:lnTo>
                          <a:lnTo>
                            <a:pt x="9" y="31"/>
                          </a:lnTo>
                          <a:close/>
                        </a:path>
                      </a:pathLst>
                    </a:custGeom>
                    <a:solidFill>
                      <a:srgbClr val="AABA00"/>
                    </a:solidFill>
                    <a:ln w="19050">
                      <a:solidFill>
                        <a:srgbClr val="000000"/>
                      </a:solidFill>
                      <a:round/>
                      <a:headEnd/>
                      <a:tailEnd/>
                    </a:ln>
                  </p:spPr>
                  <p:txBody>
                    <a:bodyPr/>
                    <a:lstStyle/>
                    <a:p>
                      <a:endParaRPr lang="en-US"/>
                    </a:p>
                  </p:txBody>
                </p:sp>
                <p:sp>
                  <p:nvSpPr>
                    <p:cNvPr id="604" name="Freeform 603"/>
                    <p:cNvSpPr>
                      <a:spLocks/>
                    </p:cNvSpPr>
                    <p:nvPr/>
                  </p:nvSpPr>
                  <p:spPr bwMode="auto">
                    <a:xfrm>
                      <a:off x="31832" y="1820"/>
                      <a:ext cx="470" cy="513"/>
                    </a:xfrm>
                    <a:custGeom>
                      <a:avLst/>
                      <a:gdLst>
                        <a:gd name="T0" fmla="*/ 53 w 500"/>
                        <a:gd name="T1" fmla="*/ 266 h 513"/>
                        <a:gd name="T2" fmla="*/ 78 w 500"/>
                        <a:gd name="T3" fmla="*/ 335 h 513"/>
                        <a:gd name="T4" fmla="*/ 68 w 500"/>
                        <a:gd name="T5" fmla="*/ 389 h 513"/>
                        <a:gd name="T6" fmla="*/ 85 w 500"/>
                        <a:gd name="T7" fmla="*/ 478 h 513"/>
                        <a:gd name="T8" fmla="*/ 100 w 500"/>
                        <a:gd name="T9" fmla="*/ 507 h 513"/>
                        <a:gd name="T10" fmla="*/ 308 w 500"/>
                        <a:gd name="T11" fmla="*/ 492 h 513"/>
                        <a:gd name="T12" fmla="*/ 311 w 500"/>
                        <a:gd name="T13" fmla="*/ 510 h 513"/>
                        <a:gd name="T14" fmla="*/ 323 w 500"/>
                        <a:gd name="T15" fmla="*/ 513 h 513"/>
                        <a:gd name="T16" fmla="*/ 319 w 500"/>
                        <a:gd name="T17" fmla="*/ 469 h 513"/>
                        <a:gd name="T18" fmla="*/ 327 w 500"/>
                        <a:gd name="T19" fmla="*/ 458 h 513"/>
                        <a:gd name="T20" fmla="*/ 358 w 500"/>
                        <a:gd name="T21" fmla="*/ 466 h 513"/>
                        <a:gd name="T22" fmla="*/ 362 w 500"/>
                        <a:gd name="T23" fmla="*/ 435 h 513"/>
                        <a:gd name="T24" fmla="*/ 359 w 500"/>
                        <a:gd name="T25" fmla="*/ 395 h 513"/>
                        <a:gd name="T26" fmla="*/ 371 w 500"/>
                        <a:gd name="T27" fmla="*/ 384 h 513"/>
                        <a:gd name="T28" fmla="*/ 390 w 500"/>
                        <a:gd name="T29" fmla="*/ 306 h 513"/>
                        <a:gd name="T30" fmla="*/ 378 w 500"/>
                        <a:gd name="T31" fmla="*/ 303 h 513"/>
                        <a:gd name="T32" fmla="*/ 327 w 500"/>
                        <a:gd name="T33" fmla="*/ 202 h 513"/>
                        <a:gd name="T34" fmla="*/ 216 w 500"/>
                        <a:gd name="T35" fmla="*/ 76 h 513"/>
                        <a:gd name="T36" fmla="*/ 169 w 500"/>
                        <a:gd name="T37" fmla="*/ 37 h 513"/>
                        <a:gd name="T38" fmla="*/ 186 w 500"/>
                        <a:gd name="T39" fmla="*/ 0 h 513"/>
                        <a:gd name="T40" fmla="*/ 96 w 500"/>
                        <a:gd name="T41" fmla="*/ 15 h 513"/>
                        <a:gd name="T42" fmla="*/ 0 w 500"/>
                        <a:gd name="T43" fmla="*/ 29 h 513"/>
                        <a:gd name="T44" fmla="*/ 53 w 500"/>
                        <a:gd name="T45" fmla="*/ 266 h 513"/>
                        <a:gd name="T46" fmla="*/ 53 w 500"/>
                        <a:gd name="T47" fmla="*/ 266 h 5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00"/>
                        <a:gd name="T73" fmla="*/ 0 h 513"/>
                        <a:gd name="T74" fmla="*/ 500 w 500"/>
                        <a:gd name="T75" fmla="*/ 513 h 5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00" h="513">
                          <a:moveTo>
                            <a:pt x="68" y="266"/>
                          </a:moveTo>
                          <a:lnTo>
                            <a:pt x="100" y="335"/>
                          </a:lnTo>
                          <a:lnTo>
                            <a:pt x="87" y="389"/>
                          </a:lnTo>
                          <a:lnTo>
                            <a:pt x="108" y="478"/>
                          </a:lnTo>
                          <a:lnTo>
                            <a:pt x="128" y="507"/>
                          </a:lnTo>
                          <a:lnTo>
                            <a:pt x="395" y="492"/>
                          </a:lnTo>
                          <a:lnTo>
                            <a:pt x="398" y="510"/>
                          </a:lnTo>
                          <a:lnTo>
                            <a:pt x="414" y="513"/>
                          </a:lnTo>
                          <a:lnTo>
                            <a:pt x="408" y="469"/>
                          </a:lnTo>
                          <a:lnTo>
                            <a:pt x="419" y="458"/>
                          </a:lnTo>
                          <a:lnTo>
                            <a:pt x="458" y="466"/>
                          </a:lnTo>
                          <a:lnTo>
                            <a:pt x="464" y="435"/>
                          </a:lnTo>
                          <a:lnTo>
                            <a:pt x="460" y="395"/>
                          </a:lnTo>
                          <a:lnTo>
                            <a:pt x="476" y="384"/>
                          </a:lnTo>
                          <a:lnTo>
                            <a:pt x="500" y="306"/>
                          </a:lnTo>
                          <a:lnTo>
                            <a:pt x="484" y="303"/>
                          </a:lnTo>
                          <a:lnTo>
                            <a:pt x="419" y="202"/>
                          </a:lnTo>
                          <a:lnTo>
                            <a:pt x="278" y="76"/>
                          </a:lnTo>
                          <a:lnTo>
                            <a:pt x="217" y="37"/>
                          </a:lnTo>
                          <a:lnTo>
                            <a:pt x="238" y="0"/>
                          </a:lnTo>
                          <a:lnTo>
                            <a:pt x="123" y="15"/>
                          </a:lnTo>
                          <a:lnTo>
                            <a:pt x="0" y="29"/>
                          </a:lnTo>
                          <a:lnTo>
                            <a:pt x="68" y="266"/>
                          </a:lnTo>
                          <a:close/>
                        </a:path>
                      </a:pathLst>
                    </a:custGeom>
                    <a:solidFill>
                      <a:srgbClr val="AABA00"/>
                    </a:solidFill>
                    <a:ln w="19050">
                      <a:solidFill>
                        <a:srgbClr val="000000"/>
                      </a:solidFill>
                      <a:round/>
                      <a:headEnd/>
                      <a:tailEnd/>
                    </a:ln>
                  </p:spPr>
                  <p:txBody>
                    <a:bodyPr/>
                    <a:lstStyle/>
                    <a:p>
                      <a:endParaRPr lang="en-US"/>
                    </a:p>
                  </p:txBody>
                </p:sp>
                <p:sp>
                  <p:nvSpPr>
                    <p:cNvPr id="605" name="Freeform 604"/>
                    <p:cNvSpPr>
                      <a:spLocks/>
                    </p:cNvSpPr>
                    <p:nvPr/>
                  </p:nvSpPr>
                  <p:spPr bwMode="auto">
                    <a:xfrm>
                      <a:off x="31690" y="2277"/>
                      <a:ext cx="794" cy="623"/>
                    </a:xfrm>
                    <a:custGeom>
                      <a:avLst/>
                      <a:gdLst>
                        <a:gd name="T0" fmla="*/ 0 w 844"/>
                        <a:gd name="T1" fmla="*/ 60 h 623"/>
                        <a:gd name="T2" fmla="*/ 19 w 844"/>
                        <a:gd name="T3" fmla="*/ 81 h 623"/>
                        <a:gd name="T4" fmla="*/ 16 w 844"/>
                        <a:gd name="T5" fmla="*/ 96 h 623"/>
                        <a:gd name="T6" fmla="*/ 21 w 844"/>
                        <a:gd name="T7" fmla="*/ 105 h 623"/>
                        <a:gd name="T8" fmla="*/ 12 w 844"/>
                        <a:gd name="T9" fmla="*/ 120 h 623"/>
                        <a:gd name="T10" fmla="*/ 90 w 844"/>
                        <a:gd name="T11" fmla="*/ 86 h 623"/>
                        <a:gd name="T12" fmla="*/ 189 w 844"/>
                        <a:gd name="T13" fmla="*/ 165 h 623"/>
                        <a:gd name="T14" fmla="*/ 271 w 844"/>
                        <a:gd name="T15" fmla="*/ 110 h 623"/>
                        <a:gd name="T16" fmla="*/ 317 w 844"/>
                        <a:gd name="T17" fmla="*/ 123 h 623"/>
                        <a:gd name="T18" fmla="*/ 377 w 844"/>
                        <a:gd name="T19" fmla="*/ 198 h 623"/>
                        <a:gd name="T20" fmla="*/ 399 w 844"/>
                        <a:gd name="T21" fmla="*/ 198 h 623"/>
                        <a:gd name="T22" fmla="*/ 417 w 844"/>
                        <a:gd name="T23" fmla="*/ 249 h 623"/>
                        <a:gd name="T24" fmla="*/ 412 w 844"/>
                        <a:gd name="T25" fmla="*/ 352 h 623"/>
                        <a:gd name="T26" fmla="*/ 426 w 844"/>
                        <a:gd name="T27" fmla="*/ 363 h 623"/>
                        <a:gd name="T28" fmla="*/ 428 w 844"/>
                        <a:gd name="T29" fmla="*/ 346 h 623"/>
                        <a:gd name="T30" fmla="*/ 448 w 844"/>
                        <a:gd name="T31" fmla="*/ 346 h 623"/>
                        <a:gd name="T32" fmla="*/ 428 w 844"/>
                        <a:gd name="T33" fmla="*/ 393 h 623"/>
                        <a:gd name="T34" fmla="*/ 480 w 844"/>
                        <a:gd name="T35" fmla="*/ 457 h 623"/>
                        <a:gd name="T36" fmla="*/ 486 w 844"/>
                        <a:gd name="T37" fmla="*/ 440 h 623"/>
                        <a:gd name="T38" fmla="*/ 491 w 844"/>
                        <a:gd name="T39" fmla="*/ 485 h 623"/>
                        <a:gd name="T40" fmla="*/ 508 w 844"/>
                        <a:gd name="T41" fmla="*/ 495 h 623"/>
                        <a:gd name="T42" fmla="*/ 525 w 844"/>
                        <a:gd name="T43" fmla="*/ 550 h 623"/>
                        <a:gd name="T44" fmla="*/ 543 w 844"/>
                        <a:gd name="T45" fmla="*/ 550 h 623"/>
                        <a:gd name="T46" fmla="*/ 581 w 844"/>
                        <a:gd name="T47" fmla="*/ 601 h 623"/>
                        <a:gd name="T48" fmla="*/ 602 w 844"/>
                        <a:gd name="T49" fmla="*/ 605 h 623"/>
                        <a:gd name="T50" fmla="*/ 602 w 844"/>
                        <a:gd name="T51" fmla="*/ 613 h 623"/>
                        <a:gd name="T52" fmla="*/ 588 w 844"/>
                        <a:gd name="T53" fmla="*/ 627 h 623"/>
                        <a:gd name="T54" fmla="*/ 621 w 844"/>
                        <a:gd name="T55" fmla="*/ 621 h 623"/>
                        <a:gd name="T56" fmla="*/ 643 w 844"/>
                        <a:gd name="T57" fmla="*/ 609 h 623"/>
                        <a:gd name="T58" fmla="*/ 654 w 844"/>
                        <a:gd name="T59" fmla="*/ 537 h 623"/>
                        <a:gd name="T60" fmla="*/ 661 w 844"/>
                        <a:gd name="T61" fmla="*/ 540 h 623"/>
                        <a:gd name="T62" fmla="*/ 655 w 844"/>
                        <a:gd name="T63" fmla="*/ 440 h 623"/>
                        <a:gd name="T64" fmla="*/ 647 w 844"/>
                        <a:gd name="T65" fmla="*/ 410 h 623"/>
                        <a:gd name="T66" fmla="*/ 575 w 844"/>
                        <a:gd name="T67" fmla="*/ 261 h 623"/>
                        <a:gd name="T68" fmla="*/ 520 w 844"/>
                        <a:gd name="T69" fmla="*/ 123 h 623"/>
                        <a:gd name="T70" fmla="*/ 485 w 844"/>
                        <a:gd name="T71" fmla="*/ 10 h 623"/>
                        <a:gd name="T72" fmla="*/ 477 w 844"/>
                        <a:gd name="T73" fmla="*/ 8 h 623"/>
                        <a:gd name="T74" fmla="*/ 446 w 844"/>
                        <a:gd name="T75" fmla="*/ 0 h 623"/>
                        <a:gd name="T76" fmla="*/ 438 w 844"/>
                        <a:gd name="T77" fmla="*/ 11 h 623"/>
                        <a:gd name="T78" fmla="*/ 442 w 844"/>
                        <a:gd name="T79" fmla="*/ 55 h 623"/>
                        <a:gd name="T80" fmla="*/ 429 w 844"/>
                        <a:gd name="T81" fmla="*/ 52 h 623"/>
                        <a:gd name="T82" fmla="*/ 428 w 844"/>
                        <a:gd name="T83" fmla="*/ 34 h 623"/>
                        <a:gd name="T84" fmla="*/ 217 w 844"/>
                        <a:gd name="T85" fmla="*/ 49 h 623"/>
                        <a:gd name="T86" fmla="*/ 203 w 844"/>
                        <a:gd name="T87" fmla="*/ 20 h 623"/>
                        <a:gd name="T88" fmla="*/ 0 w 844"/>
                        <a:gd name="T89" fmla="*/ 42 h 623"/>
                        <a:gd name="T90" fmla="*/ 0 w 844"/>
                        <a:gd name="T91" fmla="*/ 60 h 623"/>
                        <a:gd name="T92" fmla="*/ 0 w 844"/>
                        <a:gd name="T93" fmla="*/ 60 h 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4"/>
                        <a:gd name="T142" fmla="*/ 0 h 623"/>
                        <a:gd name="T143" fmla="*/ 844 w 844"/>
                        <a:gd name="T144" fmla="*/ 623 h 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4" h="623">
                          <a:moveTo>
                            <a:pt x="0" y="60"/>
                          </a:moveTo>
                          <a:lnTo>
                            <a:pt x="23" y="81"/>
                          </a:lnTo>
                          <a:lnTo>
                            <a:pt x="20" y="96"/>
                          </a:lnTo>
                          <a:lnTo>
                            <a:pt x="26" y="105"/>
                          </a:lnTo>
                          <a:lnTo>
                            <a:pt x="16" y="120"/>
                          </a:lnTo>
                          <a:lnTo>
                            <a:pt x="115" y="86"/>
                          </a:lnTo>
                          <a:lnTo>
                            <a:pt x="241" y="165"/>
                          </a:lnTo>
                          <a:lnTo>
                            <a:pt x="345" y="110"/>
                          </a:lnTo>
                          <a:lnTo>
                            <a:pt x="405" y="123"/>
                          </a:lnTo>
                          <a:lnTo>
                            <a:pt x="481" y="198"/>
                          </a:lnTo>
                          <a:lnTo>
                            <a:pt x="509" y="198"/>
                          </a:lnTo>
                          <a:lnTo>
                            <a:pt x="533" y="249"/>
                          </a:lnTo>
                          <a:lnTo>
                            <a:pt x="526" y="348"/>
                          </a:lnTo>
                          <a:lnTo>
                            <a:pt x="544" y="359"/>
                          </a:lnTo>
                          <a:lnTo>
                            <a:pt x="547" y="342"/>
                          </a:lnTo>
                          <a:lnTo>
                            <a:pt x="572" y="342"/>
                          </a:lnTo>
                          <a:lnTo>
                            <a:pt x="547" y="389"/>
                          </a:lnTo>
                          <a:lnTo>
                            <a:pt x="612" y="453"/>
                          </a:lnTo>
                          <a:lnTo>
                            <a:pt x="622" y="436"/>
                          </a:lnTo>
                          <a:lnTo>
                            <a:pt x="627" y="481"/>
                          </a:lnTo>
                          <a:lnTo>
                            <a:pt x="648" y="491"/>
                          </a:lnTo>
                          <a:lnTo>
                            <a:pt x="670" y="546"/>
                          </a:lnTo>
                          <a:lnTo>
                            <a:pt x="693" y="546"/>
                          </a:lnTo>
                          <a:lnTo>
                            <a:pt x="742" y="597"/>
                          </a:lnTo>
                          <a:lnTo>
                            <a:pt x="769" y="601"/>
                          </a:lnTo>
                          <a:lnTo>
                            <a:pt x="769" y="609"/>
                          </a:lnTo>
                          <a:lnTo>
                            <a:pt x="750" y="623"/>
                          </a:lnTo>
                          <a:lnTo>
                            <a:pt x="793" y="617"/>
                          </a:lnTo>
                          <a:lnTo>
                            <a:pt x="821" y="605"/>
                          </a:lnTo>
                          <a:lnTo>
                            <a:pt x="836" y="533"/>
                          </a:lnTo>
                          <a:lnTo>
                            <a:pt x="844" y="536"/>
                          </a:lnTo>
                          <a:lnTo>
                            <a:pt x="837" y="436"/>
                          </a:lnTo>
                          <a:lnTo>
                            <a:pt x="826" y="406"/>
                          </a:lnTo>
                          <a:lnTo>
                            <a:pt x="735" y="261"/>
                          </a:lnTo>
                          <a:lnTo>
                            <a:pt x="664" y="123"/>
                          </a:lnTo>
                          <a:lnTo>
                            <a:pt x="620" y="10"/>
                          </a:lnTo>
                          <a:lnTo>
                            <a:pt x="609" y="8"/>
                          </a:lnTo>
                          <a:lnTo>
                            <a:pt x="570" y="0"/>
                          </a:lnTo>
                          <a:lnTo>
                            <a:pt x="559" y="11"/>
                          </a:lnTo>
                          <a:lnTo>
                            <a:pt x="565" y="55"/>
                          </a:lnTo>
                          <a:lnTo>
                            <a:pt x="549" y="52"/>
                          </a:lnTo>
                          <a:lnTo>
                            <a:pt x="546" y="34"/>
                          </a:lnTo>
                          <a:lnTo>
                            <a:pt x="279" y="49"/>
                          </a:lnTo>
                          <a:lnTo>
                            <a:pt x="259" y="20"/>
                          </a:lnTo>
                          <a:lnTo>
                            <a:pt x="0" y="42"/>
                          </a:lnTo>
                          <a:lnTo>
                            <a:pt x="0" y="60"/>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606" name="Freeform 605"/>
                    <p:cNvSpPr>
                      <a:spLocks/>
                    </p:cNvSpPr>
                    <p:nvPr/>
                  </p:nvSpPr>
                  <p:spPr bwMode="auto">
                    <a:xfrm>
                      <a:off x="31820" y="993"/>
                      <a:ext cx="364" cy="429"/>
                    </a:xfrm>
                    <a:custGeom>
                      <a:avLst/>
                      <a:gdLst>
                        <a:gd name="T0" fmla="*/ 0 w 390"/>
                        <a:gd name="T1" fmla="*/ 77 h 428"/>
                        <a:gd name="T2" fmla="*/ 24 w 390"/>
                        <a:gd name="T3" fmla="*/ 379 h 428"/>
                        <a:gd name="T4" fmla="*/ 64 w 390"/>
                        <a:gd name="T5" fmla="*/ 384 h 428"/>
                        <a:gd name="T6" fmla="*/ 109 w 390"/>
                        <a:gd name="T7" fmla="*/ 418 h 428"/>
                        <a:gd name="T8" fmla="*/ 142 w 390"/>
                        <a:gd name="T9" fmla="*/ 416 h 428"/>
                        <a:gd name="T10" fmla="*/ 158 w 390"/>
                        <a:gd name="T11" fmla="*/ 403 h 428"/>
                        <a:gd name="T12" fmla="*/ 193 w 390"/>
                        <a:gd name="T13" fmla="*/ 432 h 428"/>
                        <a:gd name="T14" fmla="*/ 216 w 390"/>
                        <a:gd name="T15" fmla="*/ 408 h 428"/>
                        <a:gd name="T16" fmla="*/ 219 w 390"/>
                        <a:gd name="T17" fmla="*/ 361 h 428"/>
                        <a:gd name="T18" fmla="*/ 233 w 390"/>
                        <a:gd name="T19" fmla="*/ 371 h 428"/>
                        <a:gd name="T20" fmla="*/ 243 w 390"/>
                        <a:gd name="T21" fmla="*/ 332 h 428"/>
                        <a:gd name="T22" fmla="*/ 293 w 390"/>
                        <a:gd name="T23" fmla="*/ 275 h 428"/>
                        <a:gd name="T24" fmla="*/ 302 w 390"/>
                        <a:gd name="T25" fmla="*/ 179 h 428"/>
                        <a:gd name="T26" fmla="*/ 295 w 390"/>
                        <a:gd name="T27" fmla="*/ 160 h 428"/>
                        <a:gd name="T28" fmla="*/ 306 w 390"/>
                        <a:gd name="T29" fmla="*/ 150 h 428"/>
                        <a:gd name="T30" fmla="*/ 287 w 390"/>
                        <a:gd name="T31" fmla="*/ 0 h 428"/>
                        <a:gd name="T32" fmla="*/ 233 w 390"/>
                        <a:gd name="T33" fmla="*/ 34 h 428"/>
                        <a:gd name="T34" fmla="*/ 207 w 390"/>
                        <a:gd name="T35" fmla="*/ 69 h 428"/>
                        <a:gd name="T36" fmla="*/ 189 w 390"/>
                        <a:gd name="T37" fmla="*/ 71 h 428"/>
                        <a:gd name="T38" fmla="*/ 160 w 390"/>
                        <a:gd name="T39" fmla="*/ 90 h 428"/>
                        <a:gd name="T40" fmla="*/ 92 w 390"/>
                        <a:gd name="T41" fmla="*/ 61 h 428"/>
                        <a:gd name="T42" fmla="*/ 0 w 390"/>
                        <a:gd name="T43" fmla="*/ 77 h 428"/>
                        <a:gd name="T44" fmla="*/ 0 w 390"/>
                        <a:gd name="T45" fmla="*/ 77 h 4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0"/>
                        <a:gd name="T70" fmla="*/ 0 h 428"/>
                        <a:gd name="T71" fmla="*/ 390 w 390"/>
                        <a:gd name="T72" fmla="*/ 428 h 4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0" h="428">
                          <a:moveTo>
                            <a:pt x="0" y="77"/>
                          </a:moveTo>
                          <a:lnTo>
                            <a:pt x="32" y="375"/>
                          </a:lnTo>
                          <a:lnTo>
                            <a:pt x="81" y="380"/>
                          </a:lnTo>
                          <a:lnTo>
                            <a:pt x="139" y="414"/>
                          </a:lnTo>
                          <a:lnTo>
                            <a:pt x="181" y="412"/>
                          </a:lnTo>
                          <a:lnTo>
                            <a:pt x="201" y="399"/>
                          </a:lnTo>
                          <a:lnTo>
                            <a:pt x="247" y="428"/>
                          </a:lnTo>
                          <a:lnTo>
                            <a:pt x="275" y="404"/>
                          </a:lnTo>
                          <a:lnTo>
                            <a:pt x="281" y="357"/>
                          </a:lnTo>
                          <a:lnTo>
                            <a:pt x="299" y="367"/>
                          </a:lnTo>
                          <a:lnTo>
                            <a:pt x="309" y="328"/>
                          </a:lnTo>
                          <a:lnTo>
                            <a:pt x="374" y="271"/>
                          </a:lnTo>
                          <a:lnTo>
                            <a:pt x="385" y="179"/>
                          </a:lnTo>
                          <a:lnTo>
                            <a:pt x="377" y="160"/>
                          </a:lnTo>
                          <a:lnTo>
                            <a:pt x="390" y="150"/>
                          </a:lnTo>
                          <a:lnTo>
                            <a:pt x="366" y="0"/>
                          </a:lnTo>
                          <a:lnTo>
                            <a:pt x="299" y="34"/>
                          </a:lnTo>
                          <a:lnTo>
                            <a:pt x="265" y="69"/>
                          </a:lnTo>
                          <a:lnTo>
                            <a:pt x="241" y="71"/>
                          </a:lnTo>
                          <a:lnTo>
                            <a:pt x="204" y="90"/>
                          </a:lnTo>
                          <a:lnTo>
                            <a:pt x="118" y="61"/>
                          </a:lnTo>
                          <a:lnTo>
                            <a:pt x="0" y="77"/>
                          </a:lnTo>
                          <a:close/>
                        </a:path>
                      </a:pathLst>
                    </a:custGeom>
                    <a:solidFill>
                      <a:srgbClr val="AABA00"/>
                    </a:solidFill>
                    <a:ln w="19050">
                      <a:solidFill>
                        <a:srgbClr val="000000"/>
                      </a:solidFill>
                      <a:round/>
                      <a:headEnd/>
                      <a:tailEnd/>
                    </a:ln>
                  </p:spPr>
                  <p:txBody>
                    <a:bodyPr/>
                    <a:lstStyle/>
                    <a:p>
                      <a:endParaRPr lang="en-US"/>
                    </a:p>
                  </p:txBody>
                </p:sp>
                <p:sp>
                  <p:nvSpPr>
                    <p:cNvPr id="607" name="Freeform 606"/>
                    <p:cNvSpPr>
                      <a:spLocks/>
                    </p:cNvSpPr>
                    <p:nvPr/>
                  </p:nvSpPr>
                  <p:spPr bwMode="auto">
                    <a:xfrm>
                      <a:off x="32052" y="1144"/>
                      <a:ext cx="392" cy="403"/>
                    </a:xfrm>
                    <a:custGeom>
                      <a:avLst/>
                      <a:gdLst>
                        <a:gd name="T0" fmla="*/ 0 w 417"/>
                        <a:gd name="T1" fmla="*/ 278 h 403"/>
                        <a:gd name="T2" fmla="*/ 11 w 417"/>
                        <a:gd name="T3" fmla="*/ 334 h 403"/>
                        <a:gd name="T4" fmla="*/ 53 w 417"/>
                        <a:gd name="T5" fmla="*/ 372 h 403"/>
                        <a:gd name="T6" fmla="*/ 73 w 417"/>
                        <a:gd name="T7" fmla="*/ 403 h 403"/>
                        <a:gd name="T8" fmla="*/ 136 w 417"/>
                        <a:gd name="T9" fmla="*/ 371 h 403"/>
                        <a:gd name="T10" fmla="*/ 163 w 417"/>
                        <a:gd name="T11" fmla="*/ 366 h 403"/>
                        <a:gd name="T12" fmla="*/ 179 w 417"/>
                        <a:gd name="T13" fmla="*/ 342 h 403"/>
                        <a:gd name="T14" fmla="*/ 202 w 417"/>
                        <a:gd name="T15" fmla="*/ 220 h 403"/>
                        <a:gd name="T16" fmla="*/ 228 w 417"/>
                        <a:gd name="T17" fmla="*/ 235 h 403"/>
                        <a:gd name="T18" fmla="*/ 280 w 417"/>
                        <a:gd name="T19" fmla="*/ 104 h 403"/>
                        <a:gd name="T20" fmla="*/ 319 w 417"/>
                        <a:gd name="T21" fmla="*/ 131 h 403"/>
                        <a:gd name="T22" fmla="*/ 325 w 417"/>
                        <a:gd name="T23" fmla="*/ 109 h 403"/>
                        <a:gd name="T24" fmla="*/ 298 w 417"/>
                        <a:gd name="T25" fmla="*/ 79 h 403"/>
                        <a:gd name="T26" fmla="*/ 275 w 417"/>
                        <a:gd name="T27" fmla="*/ 83 h 403"/>
                        <a:gd name="T28" fmla="*/ 269 w 417"/>
                        <a:gd name="T29" fmla="*/ 97 h 403"/>
                        <a:gd name="T30" fmla="*/ 228 w 417"/>
                        <a:gd name="T31" fmla="*/ 112 h 403"/>
                        <a:gd name="T32" fmla="*/ 203 w 417"/>
                        <a:gd name="T33" fmla="*/ 147 h 403"/>
                        <a:gd name="T34" fmla="*/ 196 w 417"/>
                        <a:gd name="T35" fmla="*/ 91 h 403"/>
                        <a:gd name="T36" fmla="*/ 125 w 417"/>
                        <a:gd name="T37" fmla="*/ 105 h 403"/>
                        <a:gd name="T38" fmla="*/ 111 w 417"/>
                        <a:gd name="T39" fmla="*/ 0 h 403"/>
                        <a:gd name="T40" fmla="*/ 102 w 417"/>
                        <a:gd name="T41" fmla="*/ 10 h 403"/>
                        <a:gd name="T42" fmla="*/ 108 w 417"/>
                        <a:gd name="T43" fmla="*/ 29 h 403"/>
                        <a:gd name="T44" fmla="*/ 99 w 417"/>
                        <a:gd name="T45" fmla="*/ 121 h 403"/>
                        <a:gd name="T46" fmla="*/ 49 w 417"/>
                        <a:gd name="T47" fmla="*/ 178 h 403"/>
                        <a:gd name="T48" fmla="*/ 40 w 417"/>
                        <a:gd name="T49" fmla="*/ 217 h 403"/>
                        <a:gd name="T50" fmla="*/ 26 w 417"/>
                        <a:gd name="T51" fmla="*/ 207 h 403"/>
                        <a:gd name="T52" fmla="*/ 22 w 417"/>
                        <a:gd name="T53" fmla="*/ 254 h 403"/>
                        <a:gd name="T54" fmla="*/ 0 w 417"/>
                        <a:gd name="T55" fmla="*/ 278 h 403"/>
                        <a:gd name="T56" fmla="*/ 0 w 417"/>
                        <a:gd name="T57" fmla="*/ 278 h 403"/>
                        <a:gd name="T58" fmla="*/ 0 w 417"/>
                        <a:gd name="T59" fmla="*/ 278 h 4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7"/>
                        <a:gd name="T91" fmla="*/ 0 h 403"/>
                        <a:gd name="T92" fmla="*/ 417 w 417"/>
                        <a:gd name="T93" fmla="*/ 403 h 4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7" h="403">
                          <a:moveTo>
                            <a:pt x="0" y="278"/>
                          </a:moveTo>
                          <a:lnTo>
                            <a:pt x="15" y="334"/>
                          </a:lnTo>
                          <a:lnTo>
                            <a:pt x="68" y="372"/>
                          </a:lnTo>
                          <a:lnTo>
                            <a:pt x="94" y="403"/>
                          </a:lnTo>
                          <a:lnTo>
                            <a:pt x="174" y="371"/>
                          </a:lnTo>
                          <a:lnTo>
                            <a:pt x="209" y="366"/>
                          </a:lnTo>
                          <a:lnTo>
                            <a:pt x="229" y="342"/>
                          </a:lnTo>
                          <a:lnTo>
                            <a:pt x="260" y="220"/>
                          </a:lnTo>
                          <a:lnTo>
                            <a:pt x="294" y="235"/>
                          </a:lnTo>
                          <a:lnTo>
                            <a:pt x="358" y="104"/>
                          </a:lnTo>
                          <a:lnTo>
                            <a:pt x="408" y="131"/>
                          </a:lnTo>
                          <a:lnTo>
                            <a:pt x="417" y="109"/>
                          </a:lnTo>
                          <a:lnTo>
                            <a:pt x="381" y="79"/>
                          </a:lnTo>
                          <a:lnTo>
                            <a:pt x="353" y="83"/>
                          </a:lnTo>
                          <a:lnTo>
                            <a:pt x="344" y="97"/>
                          </a:lnTo>
                          <a:lnTo>
                            <a:pt x="294" y="112"/>
                          </a:lnTo>
                          <a:lnTo>
                            <a:pt x="261" y="147"/>
                          </a:lnTo>
                          <a:lnTo>
                            <a:pt x="251" y="91"/>
                          </a:lnTo>
                          <a:lnTo>
                            <a:pt x="161" y="105"/>
                          </a:lnTo>
                          <a:lnTo>
                            <a:pt x="143" y="0"/>
                          </a:lnTo>
                          <a:lnTo>
                            <a:pt x="130" y="10"/>
                          </a:lnTo>
                          <a:lnTo>
                            <a:pt x="138" y="29"/>
                          </a:lnTo>
                          <a:lnTo>
                            <a:pt x="127" y="121"/>
                          </a:lnTo>
                          <a:lnTo>
                            <a:pt x="62" y="178"/>
                          </a:lnTo>
                          <a:lnTo>
                            <a:pt x="52" y="217"/>
                          </a:lnTo>
                          <a:lnTo>
                            <a:pt x="34" y="207"/>
                          </a:lnTo>
                          <a:lnTo>
                            <a:pt x="28" y="254"/>
                          </a:lnTo>
                          <a:lnTo>
                            <a:pt x="0" y="278"/>
                          </a:lnTo>
                          <a:close/>
                        </a:path>
                      </a:pathLst>
                    </a:custGeom>
                    <a:solidFill>
                      <a:srgbClr val="AABA00"/>
                    </a:solidFill>
                    <a:ln w="19050">
                      <a:solidFill>
                        <a:srgbClr val="000000"/>
                      </a:solidFill>
                      <a:round/>
                      <a:headEnd/>
                      <a:tailEnd/>
                    </a:ln>
                  </p:spPr>
                  <p:txBody>
                    <a:bodyPr/>
                    <a:lstStyle/>
                    <a:p>
                      <a:endParaRPr lang="en-US"/>
                    </a:p>
                  </p:txBody>
                </p:sp>
                <p:sp>
                  <p:nvSpPr>
                    <p:cNvPr id="608" name="Freeform 607"/>
                    <p:cNvSpPr>
                      <a:spLocks/>
                    </p:cNvSpPr>
                    <p:nvPr/>
                  </p:nvSpPr>
                  <p:spPr bwMode="auto">
                    <a:xfrm>
                      <a:off x="32288" y="1173"/>
                      <a:ext cx="398" cy="204"/>
                    </a:xfrm>
                    <a:custGeom>
                      <a:avLst/>
                      <a:gdLst>
                        <a:gd name="T0" fmla="*/ 0 w 423"/>
                        <a:gd name="T1" fmla="*/ 62 h 204"/>
                        <a:gd name="T2" fmla="*/ 8 w 423"/>
                        <a:gd name="T3" fmla="*/ 118 h 204"/>
                        <a:gd name="T4" fmla="*/ 34 w 423"/>
                        <a:gd name="T5" fmla="*/ 83 h 204"/>
                        <a:gd name="T6" fmla="*/ 73 w 423"/>
                        <a:gd name="T7" fmla="*/ 68 h 204"/>
                        <a:gd name="T8" fmla="*/ 80 w 423"/>
                        <a:gd name="T9" fmla="*/ 54 h 204"/>
                        <a:gd name="T10" fmla="*/ 102 w 423"/>
                        <a:gd name="T11" fmla="*/ 50 h 204"/>
                        <a:gd name="T12" fmla="*/ 130 w 423"/>
                        <a:gd name="T13" fmla="*/ 80 h 204"/>
                        <a:gd name="T14" fmla="*/ 149 w 423"/>
                        <a:gd name="T15" fmla="*/ 86 h 204"/>
                        <a:gd name="T16" fmla="*/ 184 w 423"/>
                        <a:gd name="T17" fmla="*/ 126 h 204"/>
                        <a:gd name="T18" fmla="*/ 172 w 423"/>
                        <a:gd name="T19" fmla="*/ 165 h 204"/>
                        <a:gd name="T20" fmla="*/ 176 w 423"/>
                        <a:gd name="T21" fmla="*/ 183 h 204"/>
                        <a:gd name="T22" fmla="*/ 192 w 423"/>
                        <a:gd name="T23" fmla="*/ 175 h 204"/>
                        <a:gd name="T24" fmla="*/ 205 w 423"/>
                        <a:gd name="T25" fmla="*/ 175 h 204"/>
                        <a:gd name="T26" fmla="*/ 214 w 423"/>
                        <a:gd name="T27" fmla="*/ 188 h 204"/>
                        <a:gd name="T28" fmla="*/ 231 w 423"/>
                        <a:gd name="T29" fmla="*/ 188 h 204"/>
                        <a:gd name="T30" fmla="*/ 236 w 423"/>
                        <a:gd name="T31" fmla="*/ 183 h 204"/>
                        <a:gd name="T32" fmla="*/ 227 w 423"/>
                        <a:gd name="T33" fmla="*/ 148 h 204"/>
                        <a:gd name="T34" fmla="*/ 223 w 423"/>
                        <a:gd name="T35" fmla="*/ 83 h 204"/>
                        <a:gd name="T36" fmla="*/ 211 w 423"/>
                        <a:gd name="T37" fmla="*/ 73 h 204"/>
                        <a:gd name="T38" fmla="*/ 236 w 423"/>
                        <a:gd name="T39" fmla="*/ 44 h 204"/>
                        <a:gd name="T40" fmla="*/ 237 w 423"/>
                        <a:gd name="T41" fmla="*/ 25 h 204"/>
                        <a:gd name="T42" fmla="*/ 254 w 423"/>
                        <a:gd name="T43" fmla="*/ 26 h 204"/>
                        <a:gd name="T44" fmla="*/ 232 w 423"/>
                        <a:gd name="T45" fmla="*/ 67 h 204"/>
                        <a:gd name="T46" fmla="*/ 247 w 423"/>
                        <a:gd name="T47" fmla="*/ 115 h 204"/>
                        <a:gd name="T48" fmla="*/ 249 w 423"/>
                        <a:gd name="T49" fmla="*/ 128 h 204"/>
                        <a:gd name="T50" fmla="*/ 259 w 423"/>
                        <a:gd name="T51" fmla="*/ 135 h 204"/>
                        <a:gd name="T52" fmla="*/ 244 w 423"/>
                        <a:gd name="T53" fmla="*/ 133 h 204"/>
                        <a:gd name="T54" fmla="*/ 247 w 423"/>
                        <a:gd name="T55" fmla="*/ 164 h 204"/>
                        <a:gd name="T56" fmla="*/ 275 w 423"/>
                        <a:gd name="T57" fmla="*/ 183 h 204"/>
                        <a:gd name="T58" fmla="*/ 280 w 423"/>
                        <a:gd name="T59" fmla="*/ 188 h 204"/>
                        <a:gd name="T60" fmla="*/ 289 w 423"/>
                        <a:gd name="T61" fmla="*/ 188 h 204"/>
                        <a:gd name="T62" fmla="*/ 285 w 423"/>
                        <a:gd name="T63" fmla="*/ 204 h 204"/>
                        <a:gd name="T64" fmla="*/ 317 w 423"/>
                        <a:gd name="T65" fmla="*/ 183 h 204"/>
                        <a:gd name="T66" fmla="*/ 324 w 423"/>
                        <a:gd name="T67" fmla="*/ 157 h 204"/>
                        <a:gd name="T68" fmla="*/ 331 w 423"/>
                        <a:gd name="T69" fmla="*/ 130 h 204"/>
                        <a:gd name="T70" fmla="*/ 285 w 423"/>
                        <a:gd name="T71" fmla="*/ 143 h 204"/>
                        <a:gd name="T72" fmla="*/ 254 w 423"/>
                        <a:gd name="T73" fmla="*/ 0 h 204"/>
                        <a:gd name="T74" fmla="*/ 0 w 423"/>
                        <a:gd name="T75" fmla="*/ 62 h 204"/>
                        <a:gd name="T76" fmla="*/ 0 w 423"/>
                        <a:gd name="T77" fmla="*/ 62 h 204"/>
                        <a:gd name="T78" fmla="*/ 0 w 423"/>
                        <a:gd name="T79" fmla="*/ 62 h 20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23"/>
                        <a:gd name="T121" fmla="*/ 0 h 204"/>
                        <a:gd name="T122" fmla="*/ 423 w 423"/>
                        <a:gd name="T123" fmla="*/ 204 h 20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23" h="204">
                          <a:moveTo>
                            <a:pt x="0" y="62"/>
                          </a:moveTo>
                          <a:lnTo>
                            <a:pt x="10" y="118"/>
                          </a:lnTo>
                          <a:lnTo>
                            <a:pt x="43" y="83"/>
                          </a:lnTo>
                          <a:lnTo>
                            <a:pt x="93" y="68"/>
                          </a:lnTo>
                          <a:lnTo>
                            <a:pt x="102" y="54"/>
                          </a:lnTo>
                          <a:lnTo>
                            <a:pt x="130" y="50"/>
                          </a:lnTo>
                          <a:lnTo>
                            <a:pt x="166" y="80"/>
                          </a:lnTo>
                          <a:lnTo>
                            <a:pt x="190" y="86"/>
                          </a:lnTo>
                          <a:lnTo>
                            <a:pt x="235" y="126"/>
                          </a:lnTo>
                          <a:lnTo>
                            <a:pt x="219" y="165"/>
                          </a:lnTo>
                          <a:lnTo>
                            <a:pt x="225" y="183"/>
                          </a:lnTo>
                          <a:lnTo>
                            <a:pt x="245" y="175"/>
                          </a:lnTo>
                          <a:lnTo>
                            <a:pt x="263" y="175"/>
                          </a:lnTo>
                          <a:lnTo>
                            <a:pt x="272" y="188"/>
                          </a:lnTo>
                          <a:lnTo>
                            <a:pt x="293" y="188"/>
                          </a:lnTo>
                          <a:lnTo>
                            <a:pt x="302" y="183"/>
                          </a:lnTo>
                          <a:lnTo>
                            <a:pt x="289" y="148"/>
                          </a:lnTo>
                          <a:lnTo>
                            <a:pt x="285" y="83"/>
                          </a:lnTo>
                          <a:lnTo>
                            <a:pt x="269" y="73"/>
                          </a:lnTo>
                          <a:lnTo>
                            <a:pt x="302" y="44"/>
                          </a:lnTo>
                          <a:lnTo>
                            <a:pt x="303" y="25"/>
                          </a:lnTo>
                          <a:lnTo>
                            <a:pt x="324" y="26"/>
                          </a:lnTo>
                          <a:lnTo>
                            <a:pt x="298" y="67"/>
                          </a:lnTo>
                          <a:lnTo>
                            <a:pt x="313" y="115"/>
                          </a:lnTo>
                          <a:lnTo>
                            <a:pt x="319" y="128"/>
                          </a:lnTo>
                          <a:lnTo>
                            <a:pt x="329" y="135"/>
                          </a:lnTo>
                          <a:lnTo>
                            <a:pt x="310" y="133"/>
                          </a:lnTo>
                          <a:lnTo>
                            <a:pt x="316" y="164"/>
                          </a:lnTo>
                          <a:lnTo>
                            <a:pt x="350" y="183"/>
                          </a:lnTo>
                          <a:lnTo>
                            <a:pt x="358" y="188"/>
                          </a:lnTo>
                          <a:lnTo>
                            <a:pt x="368" y="188"/>
                          </a:lnTo>
                          <a:lnTo>
                            <a:pt x="363" y="204"/>
                          </a:lnTo>
                          <a:lnTo>
                            <a:pt x="405" y="183"/>
                          </a:lnTo>
                          <a:lnTo>
                            <a:pt x="413" y="157"/>
                          </a:lnTo>
                          <a:lnTo>
                            <a:pt x="423" y="130"/>
                          </a:lnTo>
                          <a:lnTo>
                            <a:pt x="363" y="143"/>
                          </a:lnTo>
                          <a:lnTo>
                            <a:pt x="324" y="0"/>
                          </a:lnTo>
                          <a:lnTo>
                            <a:pt x="0" y="62"/>
                          </a:lnTo>
                          <a:close/>
                        </a:path>
                      </a:pathLst>
                    </a:custGeom>
                    <a:pattFill prst="pct10">
                      <a:fgClr>
                        <a:schemeClr val="tx1"/>
                      </a:fgClr>
                      <a:bgClr>
                        <a:schemeClr val="bg1"/>
                      </a:bgClr>
                    </a:pattFill>
                    <a:ln w="9525">
                      <a:solidFill>
                        <a:srgbClr val="000000"/>
                      </a:solidFill>
                      <a:round/>
                      <a:headEnd/>
                      <a:tailEnd/>
                    </a:ln>
                  </p:spPr>
                  <p:txBody>
                    <a:bodyPr/>
                    <a:lstStyle/>
                    <a:p>
                      <a:endParaRPr lang="en-US"/>
                    </a:p>
                  </p:txBody>
                </p:sp>
                <p:sp>
                  <p:nvSpPr>
                    <p:cNvPr id="609" name="Freeform 608"/>
                    <p:cNvSpPr>
                      <a:spLocks/>
                    </p:cNvSpPr>
                    <p:nvPr/>
                  </p:nvSpPr>
                  <p:spPr bwMode="auto">
                    <a:xfrm>
                      <a:off x="31986" y="1248"/>
                      <a:ext cx="676" cy="395"/>
                    </a:xfrm>
                    <a:custGeom>
                      <a:avLst/>
                      <a:gdLst>
                        <a:gd name="T0" fmla="*/ 52 w 719"/>
                        <a:gd name="T1" fmla="*/ 353 h 395"/>
                        <a:gd name="T2" fmla="*/ 53 w 719"/>
                        <a:gd name="T3" fmla="*/ 343 h 395"/>
                        <a:gd name="T4" fmla="*/ 89 w 719"/>
                        <a:gd name="T5" fmla="*/ 299 h 395"/>
                        <a:gd name="T6" fmla="*/ 109 w 719"/>
                        <a:gd name="T7" fmla="*/ 268 h 395"/>
                        <a:gd name="T8" fmla="*/ 129 w 719"/>
                        <a:gd name="T9" fmla="*/ 299 h 395"/>
                        <a:gd name="T10" fmla="*/ 191 w 719"/>
                        <a:gd name="T11" fmla="*/ 267 h 395"/>
                        <a:gd name="T12" fmla="*/ 218 w 719"/>
                        <a:gd name="T13" fmla="*/ 262 h 395"/>
                        <a:gd name="T14" fmla="*/ 234 w 719"/>
                        <a:gd name="T15" fmla="*/ 238 h 395"/>
                        <a:gd name="T16" fmla="*/ 259 w 719"/>
                        <a:gd name="T17" fmla="*/ 116 h 395"/>
                        <a:gd name="T18" fmla="*/ 285 w 719"/>
                        <a:gd name="T19" fmla="*/ 131 h 395"/>
                        <a:gd name="T20" fmla="*/ 335 w 719"/>
                        <a:gd name="T21" fmla="*/ 0 h 395"/>
                        <a:gd name="T22" fmla="*/ 374 w 719"/>
                        <a:gd name="T23" fmla="*/ 27 h 395"/>
                        <a:gd name="T24" fmla="*/ 382 w 719"/>
                        <a:gd name="T25" fmla="*/ 5 h 395"/>
                        <a:gd name="T26" fmla="*/ 400 w 719"/>
                        <a:gd name="T27" fmla="*/ 11 h 395"/>
                        <a:gd name="T28" fmla="*/ 436 w 719"/>
                        <a:gd name="T29" fmla="*/ 51 h 395"/>
                        <a:gd name="T30" fmla="*/ 423 w 719"/>
                        <a:gd name="T31" fmla="*/ 90 h 395"/>
                        <a:gd name="T32" fmla="*/ 427 w 719"/>
                        <a:gd name="T33" fmla="*/ 108 h 395"/>
                        <a:gd name="T34" fmla="*/ 443 w 719"/>
                        <a:gd name="T35" fmla="*/ 100 h 395"/>
                        <a:gd name="T36" fmla="*/ 453 w 719"/>
                        <a:gd name="T37" fmla="*/ 118 h 395"/>
                        <a:gd name="T38" fmla="*/ 509 w 719"/>
                        <a:gd name="T39" fmla="*/ 141 h 395"/>
                        <a:gd name="T40" fmla="*/ 458 w 719"/>
                        <a:gd name="T41" fmla="*/ 137 h 395"/>
                        <a:gd name="T42" fmla="*/ 511 w 719"/>
                        <a:gd name="T43" fmla="*/ 197 h 395"/>
                        <a:gd name="T44" fmla="*/ 479 w 719"/>
                        <a:gd name="T45" fmla="*/ 191 h 395"/>
                        <a:gd name="T46" fmla="*/ 545 w 719"/>
                        <a:gd name="T47" fmla="*/ 246 h 395"/>
                        <a:gd name="T48" fmla="*/ 562 w 719"/>
                        <a:gd name="T49" fmla="*/ 283 h 395"/>
                        <a:gd name="T50" fmla="*/ 551 w 719"/>
                        <a:gd name="T51" fmla="*/ 278 h 395"/>
                        <a:gd name="T52" fmla="*/ 548 w 719"/>
                        <a:gd name="T53" fmla="*/ 288 h 395"/>
                        <a:gd name="T54" fmla="*/ 328 w 719"/>
                        <a:gd name="T55" fmla="*/ 341 h 395"/>
                        <a:gd name="T56" fmla="*/ 145 w 719"/>
                        <a:gd name="T57" fmla="*/ 370 h 395"/>
                        <a:gd name="T58" fmla="*/ 0 w 719"/>
                        <a:gd name="T59" fmla="*/ 395 h 395"/>
                        <a:gd name="T60" fmla="*/ 52 w 719"/>
                        <a:gd name="T61" fmla="*/ 353 h 395"/>
                        <a:gd name="T62" fmla="*/ 52 w 719"/>
                        <a:gd name="T63" fmla="*/ 353 h 3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19"/>
                        <a:gd name="T97" fmla="*/ 0 h 395"/>
                        <a:gd name="T98" fmla="*/ 719 w 719"/>
                        <a:gd name="T99" fmla="*/ 395 h 39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19" h="395">
                          <a:moveTo>
                            <a:pt x="67" y="353"/>
                          </a:moveTo>
                          <a:lnTo>
                            <a:pt x="68" y="343"/>
                          </a:lnTo>
                          <a:lnTo>
                            <a:pt x="114" y="299"/>
                          </a:lnTo>
                          <a:lnTo>
                            <a:pt x="139" y="268"/>
                          </a:lnTo>
                          <a:lnTo>
                            <a:pt x="165" y="299"/>
                          </a:lnTo>
                          <a:lnTo>
                            <a:pt x="245" y="267"/>
                          </a:lnTo>
                          <a:lnTo>
                            <a:pt x="280" y="262"/>
                          </a:lnTo>
                          <a:lnTo>
                            <a:pt x="300" y="238"/>
                          </a:lnTo>
                          <a:lnTo>
                            <a:pt x="331" y="116"/>
                          </a:lnTo>
                          <a:lnTo>
                            <a:pt x="365" y="131"/>
                          </a:lnTo>
                          <a:lnTo>
                            <a:pt x="429" y="0"/>
                          </a:lnTo>
                          <a:lnTo>
                            <a:pt x="479" y="27"/>
                          </a:lnTo>
                          <a:lnTo>
                            <a:pt x="488" y="5"/>
                          </a:lnTo>
                          <a:lnTo>
                            <a:pt x="512" y="11"/>
                          </a:lnTo>
                          <a:lnTo>
                            <a:pt x="557" y="51"/>
                          </a:lnTo>
                          <a:lnTo>
                            <a:pt x="541" y="90"/>
                          </a:lnTo>
                          <a:lnTo>
                            <a:pt x="547" y="108"/>
                          </a:lnTo>
                          <a:lnTo>
                            <a:pt x="567" y="100"/>
                          </a:lnTo>
                          <a:lnTo>
                            <a:pt x="581" y="118"/>
                          </a:lnTo>
                          <a:lnTo>
                            <a:pt x="651" y="141"/>
                          </a:lnTo>
                          <a:lnTo>
                            <a:pt x="586" y="137"/>
                          </a:lnTo>
                          <a:lnTo>
                            <a:pt x="654" y="197"/>
                          </a:lnTo>
                          <a:lnTo>
                            <a:pt x="612" y="191"/>
                          </a:lnTo>
                          <a:lnTo>
                            <a:pt x="698" y="246"/>
                          </a:lnTo>
                          <a:lnTo>
                            <a:pt x="719" y="283"/>
                          </a:lnTo>
                          <a:lnTo>
                            <a:pt x="705" y="278"/>
                          </a:lnTo>
                          <a:lnTo>
                            <a:pt x="701" y="288"/>
                          </a:lnTo>
                          <a:lnTo>
                            <a:pt x="420" y="341"/>
                          </a:lnTo>
                          <a:lnTo>
                            <a:pt x="185" y="370"/>
                          </a:lnTo>
                          <a:lnTo>
                            <a:pt x="0" y="395"/>
                          </a:lnTo>
                          <a:lnTo>
                            <a:pt x="67" y="353"/>
                          </a:lnTo>
                          <a:close/>
                        </a:path>
                      </a:pathLst>
                    </a:custGeom>
                    <a:solidFill>
                      <a:srgbClr val="0072C6"/>
                    </a:solidFill>
                    <a:ln w="19050">
                      <a:solidFill>
                        <a:srgbClr val="000000"/>
                      </a:solidFill>
                      <a:round/>
                      <a:headEnd/>
                      <a:tailEnd/>
                    </a:ln>
                  </p:spPr>
                  <p:txBody>
                    <a:bodyPr/>
                    <a:lstStyle/>
                    <a:p>
                      <a:endParaRPr lang="en-US"/>
                    </a:p>
                  </p:txBody>
                </p:sp>
                <p:sp>
                  <p:nvSpPr>
                    <p:cNvPr id="610" name="Freeform 609"/>
                    <p:cNvSpPr>
                      <a:spLocks/>
                    </p:cNvSpPr>
                    <p:nvPr/>
                  </p:nvSpPr>
                  <p:spPr bwMode="auto">
                    <a:xfrm>
                      <a:off x="32632" y="1356"/>
                      <a:ext cx="37" cy="99"/>
                    </a:xfrm>
                    <a:custGeom>
                      <a:avLst/>
                      <a:gdLst>
                        <a:gd name="T0" fmla="*/ 0 w 39"/>
                        <a:gd name="T1" fmla="*/ 99 h 99"/>
                        <a:gd name="T2" fmla="*/ 9 w 39"/>
                        <a:gd name="T3" fmla="*/ 71 h 99"/>
                        <a:gd name="T4" fmla="*/ 24 w 39"/>
                        <a:gd name="T5" fmla="*/ 55 h 99"/>
                        <a:gd name="T6" fmla="*/ 31 w 39"/>
                        <a:gd name="T7" fmla="*/ 0 h 99"/>
                        <a:gd name="T8" fmla="*/ 13 w 39"/>
                        <a:gd name="T9" fmla="*/ 13 h 99"/>
                        <a:gd name="T10" fmla="*/ 0 w 39"/>
                        <a:gd name="T11" fmla="*/ 65 h 99"/>
                        <a:gd name="T12" fmla="*/ 0 w 39"/>
                        <a:gd name="T13" fmla="*/ 99 h 99"/>
                        <a:gd name="T14" fmla="*/ 0 w 39"/>
                        <a:gd name="T15" fmla="*/ 99 h 99"/>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99"/>
                        <a:gd name="T26" fmla="*/ 39 w 39"/>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99">
                          <a:moveTo>
                            <a:pt x="0" y="99"/>
                          </a:moveTo>
                          <a:lnTo>
                            <a:pt x="13" y="71"/>
                          </a:lnTo>
                          <a:lnTo>
                            <a:pt x="28" y="55"/>
                          </a:lnTo>
                          <a:lnTo>
                            <a:pt x="39" y="0"/>
                          </a:lnTo>
                          <a:lnTo>
                            <a:pt x="17" y="13"/>
                          </a:lnTo>
                          <a:lnTo>
                            <a:pt x="0" y="65"/>
                          </a:lnTo>
                          <a:lnTo>
                            <a:pt x="0" y="99"/>
                          </a:lnTo>
                          <a:close/>
                        </a:path>
                      </a:pathLst>
                    </a:custGeom>
                    <a:solidFill>
                      <a:srgbClr val="FFFFFF"/>
                    </a:solidFill>
                    <a:ln w="9525">
                      <a:solidFill>
                        <a:srgbClr val="000000"/>
                      </a:solidFill>
                      <a:round/>
                      <a:headEnd/>
                      <a:tailEnd/>
                    </a:ln>
                  </p:spPr>
                  <p:txBody>
                    <a:bodyPr/>
                    <a:lstStyle/>
                    <a:p>
                      <a:endParaRPr lang="en-US"/>
                    </a:p>
                  </p:txBody>
                </p:sp>
                <p:sp>
                  <p:nvSpPr>
                    <p:cNvPr id="611" name="Freeform 610"/>
                    <p:cNvSpPr>
                      <a:spLocks/>
                    </p:cNvSpPr>
                    <p:nvPr/>
                  </p:nvSpPr>
                  <p:spPr bwMode="auto">
                    <a:xfrm>
                      <a:off x="31948" y="1536"/>
                      <a:ext cx="748" cy="347"/>
                    </a:xfrm>
                    <a:custGeom>
                      <a:avLst/>
                      <a:gdLst>
                        <a:gd name="T0" fmla="*/ 0 w 793"/>
                        <a:gd name="T1" fmla="*/ 302 h 346"/>
                        <a:gd name="T2" fmla="*/ 90 w 793"/>
                        <a:gd name="T3" fmla="*/ 287 h 346"/>
                        <a:gd name="T4" fmla="*/ 142 w 793"/>
                        <a:gd name="T5" fmla="*/ 255 h 346"/>
                        <a:gd name="T6" fmla="*/ 241 w 793"/>
                        <a:gd name="T7" fmla="*/ 242 h 346"/>
                        <a:gd name="T8" fmla="*/ 281 w 793"/>
                        <a:gd name="T9" fmla="*/ 274 h 346"/>
                        <a:gd name="T10" fmla="*/ 346 w 793"/>
                        <a:gd name="T11" fmla="*/ 263 h 346"/>
                        <a:gd name="T12" fmla="*/ 442 w 793"/>
                        <a:gd name="T13" fmla="*/ 350 h 346"/>
                        <a:gd name="T14" fmla="*/ 483 w 793"/>
                        <a:gd name="T15" fmla="*/ 339 h 346"/>
                        <a:gd name="T16" fmla="*/ 536 w 793"/>
                        <a:gd name="T17" fmla="*/ 238 h 346"/>
                        <a:gd name="T18" fmla="*/ 580 w 793"/>
                        <a:gd name="T19" fmla="*/ 217 h 346"/>
                        <a:gd name="T20" fmla="*/ 595 w 793"/>
                        <a:gd name="T21" fmla="*/ 188 h 346"/>
                        <a:gd name="T22" fmla="*/ 547 w 793"/>
                        <a:gd name="T23" fmla="*/ 200 h 346"/>
                        <a:gd name="T24" fmla="*/ 533 w 793"/>
                        <a:gd name="T25" fmla="*/ 179 h 346"/>
                        <a:gd name="T26" fmla="*/ 563 w 793"/>
                        <a:gd name="T27" fmla="*/ 165 h 346"/>
                        <a:gd name="T28" fmla="*/ 563 w 793"/>
                        <a:gd name="T29" fmla="*/ 152 h 346"/>
                        <a:gd name="T30" fmla="*/ 530 w 793"/>
                        <a:gd name="T31" fmla="*/ 137 h 346"/>
                        <a:gd name="T32" fmla="*/ 572 w 793"/>
                        <a:gd name="T33" fmla="*/ 118 h 346"/>
                        <a:gd name="T34" fmla="*/ 569 w 793"/>
                        <a:gd name="T35" fmla="*/ 139 h 346"/>
                        <a:gd name="T36" fmla="*/ 596 w 793"/>
                        <a:gd name="T37" fmla="*/ 139 h 346"/>
                        <a:gd name="T38" fmla="*/ 611 w 793"/>
                        <a:gd name="T39" fmla="*/ 103 h 346"/>
                        <a:gd name="T40" fmla="*/ 621 w 793"/>
                        <a:gd name="T41" fmla="*/ 102 h 346"/>
                        <a:gd name="T42" fmla="*/ 614 w 793"/>
                        <a:gd name="T43" fmla="*/ 69 h 346"/>
                        <a:gd name="T44" fmla="*/ 596 w 793"/>
                        <a:gd name="T45" fmla="*/ 102 h 346"/>
                        <a:gd name="T46" fmla="*/ 576 w 793"/>
                        <a:gd name="T47" fmla="*/ 31 h 346"/>
                        <a:gd name="T48" fmla="*/ 590 w 793"/>
                        <a:gd name="T49" fmla="*/ 27 h 346"/>
                        <a:gd name="T50" fmla="*/ 607 w 793"/>
                        <a:gd name="T51" fmla="*/ 47 h 346"/>
                        <a:gd name="T52" fmla="*/ 595 w 793"/>
                        <a:gd name="T53" fmla="*/ 14 h 346"/>
                        <a:gd name="T54" fmla="*/ 580 w 793"/>
                        <a:gd name="T55" fmla="*/ 0 h 346"/>
                        <a:gd name="T56" fmla="*/ 360 w 793"/>
                        <a:gd name="T57" fmla="*/ 53 h 346"/>
                        <a:gd name="T58" fmla="*/ 176 w 793"/>
                        <a:gd name="T59" fmla="*/ 82 h 346"/>
                        <a:gd name="T60" fmla="*/ 151 w 793"/>
                        <a:gd name="T61" fmla="*/ 145 h 346"/>
                        <a:gd name="T62" fmla="*/ 112 w 793"/>
                        <a:gd name="T63" fmla="*/ 157 h 346"/>
                        <a:gd name="T64" fmla="*/ 92 w 793"/>
                        <a:gd name="T65" fmla="*/ 193 h 346"/>
                        <a:gd name="T66" fmla="*/ 22 w 793"/>
                        <a:gd name="T67" fmla="*/ 245 h 346"/>
                        <a:gd name="T68" fmla="*/ 18 w 793"/>
                        <a:gd name="T69" fmla="*/ 264 h 346"/>
                        <a:gd name="T70" fmla="*/ 0 w 793"/>
                        <a:gd name="T71" fmla="*/ 276 h 346"/>
                        <a:gd name="T72" fmla="*/ 0 w 793"/>
                        <a:gd name="T73" fmla="*/ 302 h 346"/>
                        <a:gd name="T74" fmla="*/ 0 w 793"/>
                        <a:gd name="T75" fmla="*/ 302 h 3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93"/>
                        <a:gd name="T115" fmla="*/ 0 h 346"/>
                        <a:gd name="T116" fmla="*/ 793 w 793"/>
                        <a:gd name="T117" fmla="*/ 346 h 3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93" h="346">
                          <a:moveTo>
                            <a:pt x="0" y="298"/>
                          </a:moveTo>
                          <a:lnTo>
                            <a:pt x="115" y="283"/>
                          </a:lnTo>
                          <a:lnTo>
                            <a:pt x="181" y="251"/>
                          </a:lnTo>
                          <a:lnTo>
                            <a:pt x="307" y="238"/>
                          </a:lnTo>
                          <a:lnTo>
                            <a:pt x="359" y="270"/>
                          </a:lnTo>
                          <a:lnTo>
                            <a:pt x="442" y="259"/>
                          </a:lnTo>
                          <a:lnTo>
                            <a:pt x="566" y="346"/>
                          </a:lnTo>
                          <a:lnTo>
                            <a:pt x="615" y="335"/>
                          </a:lnTo>
                          <a:lnTo>
                            <a:pt x="685" y="234"/>
                          </a:lnTo>
                          <a:lnTo>
                            <a:pt x="741" y="213"/>
                          </a:lnTo>
                          <a:lnTo>
                            <a:pt x="759" y="184"/>
                          </a:lnTo>
                          <a:lnTo>
                            <a:pt x="698" y="196"/>
                          </a:lnTo>
                          <a:lnTo>
                            <a:pt x="681" y="175"/>
                          </a:lnTo>
                          <a:lnTo>
                            <a:pt x="719" y="165"/>
                          </a:lnTo>
                          <a:lnTo>
                            <a:pt x="719" y="152"/>
                          </a:lnTo>
                          <a:lnTo>
                            <a:pt x="677" y="137"/>
                          </a:lnTo>
                          <a:lnTo>
                            <a:pt x="730" y="118"/>
                          </a:lnTo>
                          <a:lnTo>
                            <a:pt x="727" y="139"/>
                          </a:lnTo>
                          <a:lnTo>
                            <a:pt x="761" y="139"/>
                          </a:lnTo>
                          <a:lnTo>
                            <a:pt x="780" y="103"/>
                          </a:lnTo>
                          <a:lnTo>
                            <a:pt x="793" y="102"/>
                          </a:lnTo>
                          <a:lnTo>
                            <a:pt x="785" y="69"/>
                          </a:lnTo>
                          <a:lnTo>
                            <a:pt x="761" y="102"/>
                          </a:lnTo>
                          <a:lnTo>
                            <a:pt x="736" y="31"/>
                          </a:lnTo>
                          <a:lnTo>
                            <a:pt x="753" y="27"/>
                          </a:lnTo>
                          <a:lnTo>
                            <a:pt x="775" y="47"/>
                          </a:lnTo>
                          <a:lnTo>
                            <a:pt x="759" y="14"/>
                          </a:lnTo>
                          <a:lnTo>
                            <a:pt x="741" y="0"/>
                          </a:lnTo>
                          <a:lnTo>
                            <a:pt x="460" y="53"/>
                          </a:lnTo>
                          <a:lnTo>
                            <a:pt x="225" y="82"/>
                          </a:lnTo>
                          <a:lnTo>
                            <a:pt x="192" y="145"/>
                          </a:lnTo>
                          <a:lnTo>
                            <a:pt x="142" y="157"/>
                          </a:lnTo>
                          <a:lnTo>
                            <a:pt x="118" y="189"/>
                          </a:lnTo>
                          <a:lnTo>
                            <a:pt x="27" y="241"/>
                          </a:lnTo>
                          <a:lnTo>
                            <a:pt x="22" y="260"/>
                          </a:lnTo>
                          <a:lnTo>
                            <a:pt x="0" y="272"/>
                          </a:lnTo>
                          <a:lnTo>
                            <a:pt x="0" y="298"/>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612" name="Freeform 611"/>
                    <p:cNvSpPr>
                      <a:spLocks/>
                    </p:cNvSpPr>
                    <p:nvPr/>
                  </p:nvSpPr>
                  <p:spPr bwMode="auto">
                    <a:xfrm>
                      <a:off x="32037" y="1774"/>
                      <a:ext cx="444" cy="352"/>
                    </a:xfrm>
                    <a:custGeom>
                      <a:avLst/>
                      <a:gdLst>
                        <a:gd name="T0" fmla="*/ 17 w 472"/>
                        <a:gd name="T1" fmla="*/ 45 h 351"/>
                        <a:gd name="T2" fmla="*/ 68 w 472"/>
                        <a:gd name="T3" fmla="*/ 13 h 351"/>
                        <a:gd name="T4" fmla="*/ 167 w 472"/>
                        <a:gd name="T5" fmla="*/ 0 h 351"/>
                        <a:gd name="T6" fmla="*/ 207 w 472"/>
                        <a:gd name="T7" fmla="*/ 32 h 351"/>
                        <a:gd name="T8" fmla="*/ 273 w 472"/>
                        <a:gd name="T9" fmla="*/ 21 h 351"/>
                        <a:gd name="T10" fmla="*/ 370 w 472"/>
                        <a:gd name="T11" fmla="*/ 108 h 351"/>
                        <a:gd name="T12" fmla="*/ 326 w 472"/>
                        <a:gd name="T13" fmla="*/ 175 h 351"/>
                        <a:gd name="T14" fmla="*/ 330 w 472"/>
                        <a:gd name="T15" fmla="*/ 208 h 351"/>
                        <a:gd name="T16" fmla="*/ 257 w 472"/>
                        <a:gd name="T17" fmla="*/ 293 h 351"/>
                        <a:gd name="T18" fmla="*/ 245 w 472"/>
                        <a:gd name="T19" fmla="*/ 297 h 351"/>
                        <a:gd name="T20" fmla="*/ 238 w 472"/>
                        <a:gd name="T21" fmla="*/ 323 h 351"/>
                        <a:gd name="T22" fmla="*/ 221 w 472"/>
                        <a:gd name="T23" fmla="*/ 308 h 351"/>
                        <a:gd name="T24" fmla="*/ 235 w 472"/>
                        <a:gd name="T25" fmla="*/ 332 h 351"/>
                        <a:gd name="T26" fmla="*/ 221 w 472"/>
                        <a:gd name="T27" fmla="*/ 355 h 351"/>
                        <a:gd name="T28" fmla="*/ 209 w 472"/>
                        <a:gd name="T29" fmla="*/ 352 h 351"/>
                        <a:gd name="T30" fmla="*/ 158 w 472"/>
                        <a:gd name="T31" fmla="*/ 251 h 351"/>
                        <a:gd name="T32" fmla="*/ 48 w 472"/>
                        <a:gd name="T33" fmla="*/ 121 h 351"/>
                        <a:gd name="T34" fmla="*/ 0 w 472"/>
                        <a:gd name="T35" fmla="*/ 82 h 351"/>
                        <a:gd name="T36" fmla="*/ 17 w 472"/>
                        <a:gd name="T37" fmla="*/ 45 h 351"/>
                        <a:gd name="T38" fmla="*/ 17 w 472"/>
                        <a:gd name="T39" fmla="*/ 45 h 3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2"/>
                        <a:gd name="T61" fmla="*/ 0 h 351"/>
                        <a:gd name="T62" fmla="*/ 472 w 472"/>
                        <a:gd name="T63" fmla="*/ 351 h 3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2" h="351">
                          <a:moveTo>
                            <a:pt x="21" y="45"/>
                          </a:moveTo>
                          <a:lnTo>
                            <a:pt x="87" y="13"/>
                          </a:lnTo>
                          <a:lnTo>
                            <a:pt x="213" y="0"/>
                          </a:lnTo>
                          <a:lnTo>
                            <a:pt x="265" y="32"/>
                          </a:lnTo>
                          <a:lnTo>
                            <a:pt x="348" y="21"/>
                          </a:lnTo>
                          <a:lnTo>
                            <a:pt x="472" y="108"/>
                          </a:lnTo>
                          <a:lnTo>
                            <a:pt x="417" y="175"/>
                          </a:lnTo>
                          <a:lnTo>
                            <a:pt x="421" y="204"/>
                          </a:lnTo>
                          <a:lnTo>
                            <a:pt x="327" y="289"/>
                          </a:lnTo>
                          <a:lnTo>
                            <a:pt x="311" y="293"/>
                          </a:lnTo>
                          <a:lnTo>
                            <a:pt x="304" y="319"/>
                          </a:lnTo>
                          <a:lnTo>
                            <a:pt x="283" y="304"/>
                          </a:lnTo>
                          <a:lnTo>
                            <a:pt x="301" y="328"/>
                          </a:lnTo>
                          <a:lnTo>
                            <a:pt x="283" y="351"/>
                          </a:lnTo>
                          <a:lnTo>
                            <a:pt x="267" y="348"/>
                          </a:lnTo>
                          <a:lnTo>
                            <a:pt x="202" y="247"/>
                          </a:lnTo>
                          <a:lnTo>
                            <a:pt x="61" y="121"/>
                          </a:lnTo>
                          <a:lnTo>
                            <a:pt x="0" y="82"/>
                          </a:lnTo>
                          <a:lnTo>
                            <a:pt x="21" y="45"/>
                          </a:lnTo>
                          <a:close/>
                        </a:path>
                      </a:pathLst>
                    </a:custGeom>
                    <a:solidFill>
                      <a:srgbClr val="0072C6"/>
                    </a:solidFill>
                    <a:ln w="19050">
                      <a:solidFill>
                        <a:srgbClr val="000000"/>
                      </a:solidFill>
                      <a:round/>
                      <a:headEnd/>
                      <a:tailEnd/>
                    </a:ln>
                  </p:spPr>
                  <p:txBody>
                    <a:bodyPr/>
                    <a:lstStyle/>
                    <a:p>
                      <a:endParaRPr lang="en-US"/>
                    </a:p>
                  </p:txBody>
                </p:sp>
                <p:sp>
                  <p:nvSpPr>
                    <p:cNvPr id="613" name="Freeform 612"/>
                    <p:cNvSpPr>
                      <a:spLocks/>
                    </p:cNvSpPr>
                    <p:nvPr/>
                  </p:nvSpPr>
                  <p:spPr bwMode="auto">
                    <a:xfrm>
                      <a:off x="32593" y="1159"/>
                      <a:ext cx="93" cy="156"/>
                    </a:xfrm>
                    <a:custGeom>
                      <a:avLst/>
                      <a:gdLst>
                        <a:gd name="T0" fmla="*/ 0 w 99"/>
                        <a:gd name="T1" fmla="*/ 14 h 157"/>
                        <a:gd name="T2" fmla="*/ 11 w 99"/>
                        <a:gd name="T3" fmla="*/ 0 h 157"/>
                        <a:gd name="T4" fmla="*/ 25 w 99"/>
                        <a:gd name="T5" fmla="*/ 0 h 157"/>
                        <a:gd name="T6" fmla="*/ 21 w 99"/>
                        <a:gd name="T7" fmla="*/ 16 h 157"/>
                        <a:gd name="T8" fmla="*/ 17 w 99"/>
                        <a:gd name="T9" fmla="*/ 21 h 157"/>
                        <a:gd name="T10" fmla="*/ 21 w 99"/>
                        <a:gd name="T11" fmla="*/ 39 h 157"/>
                        <a:gd name="T12" fmla="*/ 38 w 99"/>
                        <a:gd name="T13" fmla="*/ 63 h 157"/>
                        <a:gd name="T14" fmla="*/ 42 w 99"/>
                        <a:gd name="T15" fmla="*/ 78 h 157"/>
                        <a:gd name="T16" fmla="*/ 57 w 99"/>
                        <a:gd name="T17" fmla="*/ 99 h 157"/>
                        <a:gd name="T18" fmla="*/ 69 w 99"/>
                        <a:gd name="T19" fmla="*/ 104 h 157"/>
                        <a:gd name="T20" fmla="*/ 73 w 99"/>
                        <a:gd name="T21" fmla="*/ 119 h 157"/>
                        <a:gd name="T22" fmla="*/ 63 w 99"/>
                        <a:gd name="T23" fmla="*/ 130 h 157"/>
                        <a:gd name="T24" fmla="*/ 75 w 99"/>
                        <a:gd name="T25" fmla="*/ 128 h 157"/>
                        <a:gd name="T26" fmla="*/ 77 w 99"/>
                        <a:gd name="T27" fmla="*/ 140 h 157"/>
                        <a:gd name="T28" fmla="*/ 31 w 99"/>
                        <a:gd name="T29" fmla="*/ 153 h 157"/>
                        <a:gd name="T30" fmla="*/ 0 w 99"/>
                        <a:gd name="T31" fmla="*/ 14 h 157"/>
                        <a:gd name="T32" fmla="*/ 0 w 99"/>
                        <a:gd name="T33" fmla="*/ 14 h 1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9"/>
                        <a:gd name="T52" fmla="*/ 0 h 157"/>
                        <a:gd name="T53" fmla="*/ 99 w 99"/>
                        <a:gd name="T54" fmla="*/ 157 h 15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9" h="157">
                          <a:moveTo>
                            <a:pt x="0" y="14"/>
                          </a:moveTo>
                          <a:lnTo>
                            <a:pt x="15" y="0"/>
                          </a:lnTo>
                          <a:lnTo>
                            <a:pt x="33" y="0"/>
                          </a:lnTo>
                          <a:lnTo>
                            <a:pt x="26" y="16"/>
                          </a:lnTo>
                          <a:lnTo>
                            <a:pt x="21" y="21"/>
                          </a:lnTo>
                          <a:lnTo>
                            <a:pt x="26" y="39"/>
                          </a:lnTo>
                          <a:lnTo>
                            <a:pt x="49" y="63"/>
                          </a:lnTo>
                          <a:lnTo>
                            <a:pt x="54" y="82"/>
                          </a:lnTo>
                          <a:lnTo>
                            <a:pt x="73" y="103"/>
                          </a:lnTo>
                          <a:lnTo>
                            <a:pt x="88" y="108"/>
                          </a:lnTo>
                          <a:lnTo>
                            <a:pt x="94" y="123"/>
                          </a:lnTo>
                          <a:lnTo>
                            <a:pt x="81" y="134"/>
                          </a:lnTo>
                          <a:lnTo>
                            <a:pt x="96" y="132"/>
                          </a:lnTo>
                          <a:lnTo>
                            <a:pt x="99" y="144"/>
                          </a:lnTo>
                          <a:lnTo>
                            <a:pt x="39" y="157"/>
                          </a:lnTo>
                          <a:lnTo>
                            <a:pt x="0" y="14"/>
                          </a:lnTo>
                          <a:close/>
                        </a:path>
                      </a:pathLst>
                    </a:custGeom>
                    <a:solidFill>
                      <a:srgbClr val="0072C6"/>
                    </a:solidFill>
                    <a:ln w="12700">
                      <a:solidFill>
                        <a:srgbClr val="000000"/>
                      </a:solidFill>
                      <a:round/>
                      <a:headEnd/>
                      <a:tailEnd/>
                    </a:ln>
                  </p:spPr>
                  <p:txBody>
                    <a:bodyPr/>
                    <a:lstStyle/>
                    <a:p>
                      <a:endParaRPr lang="en-US"/>
                    </a:p>
                  </p:txBody>
                </p:sp>
                <p:sp>
                  <p:nvSpPr>
                    <p:cNvPr id="614" name="Freeform 613"/>
                    <p:cNvSpPr>
                      <a:spLocks/>
                    </p:cNvSpPr>
                    <p:nvPr/>
                  </p:nvSpPr>
                  <p:spPr bwMode="auto">
                    <a:xfrm>
                      <a:off x="32164" y="911"/>
                      <a:ext cx="508" cy="338"/>
                    </a:xfrm>
                    <a:custGeom>
                      <a:avLst/>
                      <a:gdLst>
                        <a:gd name="T0" fmla="*/ 34 w 540"/>
                        <a:gd name="T1" fmla="*/ 338 h 338"/>
                        <a:gd name="T2" fmla="*/ 103 w 540"/>
                        <a:gd name="T3" fmla="*/ 324 h 338"/>
                        <a:gd name="T4" fmla="*/ 357 w 540"/>
                        <a:gd name="T5" fmla="*/ 262 h 338"/>
                        <a:gd name="T6" fmla="*/ 369 w 540"/>
                        <a:gd name="T7" fmla="*/ 248 h 338"/>
                        <a:gd name="T8" fmla="*/ 383 w 540"/>
                        <a:gd name="T9" fmla="*/ 248 h 338"/>
                        <a:gd name="T10" fmla="*/ 400 w 540"/>
                        <a:gd name="T11" fmla="*/ 233 h 338"/>
                        <a:gd name="T12" fmla="*/ 423 w 540"/>
                        <a:gd name="T13" fmla="*/ 194 h 338"/>
                        <a:gd name="T14" fmla="*/ 381 w 540"/>
                        <a:gd name="T15" fmla="*/ 152 h 338"/>
                        <a:gd name="T16" fmla="*/ 380 w 540"/>
                        <a:gd name="T17" fmla="*/ 113 h 338"/>
                        <a:gd name="T18" fmla="*/ 400 w 540"/>
                        <a:gd name="T19" fmla="*/ 58 h 338"/>
                        <a:gd name="T20" fmla="*/ 372 w 540"/>
                        <a:gd name="T21" fmla="*/ 40 h 338"/>
                        <a:gd name="T22" fmla="*/ 341 w 540"/>
                        <a:gd name="T23" fmla="*/ 0 h 338"/>
                        <a:gd name="T24" fmla="*/ 59 w 540"/>
                        <a:gd name="T25" fmla="*/ 66 h 338"/>
                        <a:gd name="T26" fmla="*/ 46 w 540"/>
                        <a:gd name="T27" fmla="*/ 40 h 338"/>
                        <a:gd name="T28" fmla="*/ 0 w 540"/>
                        <a:gd name="T29" fmla="*/ 83 h 338"/>
                        <a:gd name="T30" fmla="*/ 34 w 540"/>
                        <a:gd name="T31" fmla="*/ 338 h 338"/>
                        <a:gd name="T32" fmla="*/ 34 w 540"/>
                        <a:gd name="T33" fmla="*/ 338 h 3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0"/>
                        <a:gd name="T52" fmla="*/ 0 h 338"/>
                        <a:gd name="T53" fmla="*/ 540 w 540"/>
                        <a:gd name="T54" fmla="*/ 338 h 33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0" h="338">
                          <a:moveTo>
                            <a:pt x="42" y="338"/>
                          </a:moveTo>
                          <a:lnTo>
                            <a:pt x="132" y="324"/>
                          </a:lnTo>
                          <a:lnTo>
                            <a:pt x="456" y="262"/>
                          </a:lnTo>
                          <a:lnTo>
                            <a:pt x="471" y="248"/>
                          </a:lnTo>
                          <a:lnTo>
                            <a:pt x="489" y="248"/>
                          </a:lnTo>
                          <a:lnTo>
                            <a:pt x="510" y="233"/>
                          </a:lnTo>
                          <a:lnTo>
                            <a:pt x="540" y="194"/>
                          </a:lnTo>
                          <a:lnTo>
                            <a:pt x="487" y="152"/>
                          </a:lnTo>
                          <a:lnTo>
                            <a:pt x="485" y="113"/>
                          </a:lnTo>
                          <a:lnTo>
                            <a:pt x="510" y="58"/>
                          </a:lnTo>
                          <a:lnTo>
                            <a:pt x="474" y="40"/>
                          </a:lnTo>
                          <a:lnTo>
                            <a:pt x="435" y="0"/>
                          </a:lnTo>
                          <a:lnTo>
                            <a:pt x="76" y="66"/>
                          </a:lnTo>
                          <a:lnTo>
                            <a:pt x="58" y="40"/>
                          </a:lnTo>
                          <a:lnTo>
                            <a:pt x="0" y="83"/>
                          </a:lnTo>
                          <a:lnTo>
                            <a:pt x="42" y="338"/>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615" name="Freeform 614"/>
                    <p:cNvSpPr>
                      <a:spLocks/>
                    </p:cNvSpPr>
                    <p:nvPr/>
                  </p:nvSpPr>
                  <p:spPr bwMode="auto">
                    <a:xfrm>
                      <a:off x="32640" y="961"/>
                      <a:ext cx="110" cy="277"/>
                    </a:xfrm>
                    <a:custGeom>
                      <a:avLst/>
                      <a:gdLst>
                        <a:gd name="T0" fmla="*/ 7 w 117"/>
                        <a:gd name="T1" fmla="*/ 190 h 277"/>
                        <a:gd name="T2" fmla="*/ 22 w 117"/>
                        <a:gd name="T3" fmla="*/ 175 h 277"/>
                        <a:gd name="T4" fmla="*/ 46 w 117"/>
                        <a:gd name="T5" fmla="*/ 136 h 277"/>
                        <a:gd name="T6" fmla="*/ 5 w 117"/>
                        <a:gd name="T7" fmla="*/ 94 h 277"/>
                        <a:gd name="T8" fmla="*/ 3 w 117"/>
                        <a:gd name="T9" fmla="*/ 55 h 277"/>
                        <a:gd name="T10" fmla="*/ 22 w 117"/>
                        <a:gd name="T11" fmla="*/ 0 h 277"/>
                        <a:gd name="T12" fmla="*/ 84 w 117"/>
                        <a:gd name="T13" fmla="*/ 28 h 277"/>
                        <a:gd name="T14" fmla="*/ 85 w 117"/>
                        <a:gd name="T15" fmla="*/ 38 h 277"/>
                        <a:gd name="T16" fmla="*/ 77 w 117"/>
                        <a:gd name="T17" fmla="*/ 68 h 277"/>
                        <a:gd name="T18" fmla="*/ 71 w 117"/>
                        <a:gd name="T19" fmla="*/ 75 h 277"/>
                        <a:gd name="T20" fmla="*/ 70 w 117"/>
                        <a:gd name="T21" fmla="*/ 91 h 277"/>
                        <a:gd name="T22" fmla="*/ 76 w 117"/>
                        <a:gd name="T23" fmla="*/ 96 h 277"/>
                        <a:gd name="T24" fmla="*/ 91 w 117"/>
                        <a:gd name="T25" fmla="*/ 91 h 277"/>
                        <a:gd name="T26" fmla="*/ 91 w 117"/>
                        <a:gd name="T27" fmla="*/ 138 h 277"/>
                        <a:gd name="T28" fmla="*/ 91 w 117"/>
                        <a:gd name="T29" fmla="*/ 167 h 277"/>
                        <a:gd name="T30" fmla="*/ 91 w 117"/>
                        <a:gd name="T31" fmla="*/ 183 h 277"/>
                        <a:gd name="T32" fmla="*/ 86 w 117"/>
                        <a:gd name="T33" fmla="*/ 198 h 277"/>
                        <a:gd name="T34" fmla="*/ 80 w 117"/>
                        <a:gd name="T35" fmla="*/ 199 h 277"/>
                        <a:gd name="T36" fmla="*/ 82 w 117"/>
                        <a:gd name="T37" fmla="*/ 212 h 277"/>
                        <a:gd name="T38" fmla="*/ 59 w 117"/>
                        <a:gd name="T39" fmla="*/ 277 h 277"/>
                        <a:gd name="T40" fmla="*/ 55 w 117"/>
                        <a:gd name="T41" fmla="*/ 277 h 277"/>
                        <a:gd name="T42" fmla="*/ 52 w 117"/>
                        <a:gd name="T43" fmla="*/ 253 h 277"/>
                        <a:gd name="T44" fmla="*/ 37 w 117"/>
                        <a:gd name="T45" fmla="*/ 253 h 277"/>
                        <a:gd name="T46" fmla="*/ 7 w 117"/>
                        <a:gd name="T47" fmla="*/ 227 h 277"/>
                        <a:gd name="T48" fmla="*/ 0 w 117"/>
                        <a:gd name="T49" fmla="*/ 206 h 277"/>
                        <a:gd name="T50" fmla="*/ 7 w 117"/>
                        <a:gd name="T51" fmla="*/ 190 h 277"/>
                        <a:gd name="T52" fmla="*/ 7 w 117"/>
                        <a:gd name="T53" fmla="*/ 190 h 2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7"/>
                        <a:gd name="T82" fmla="*/ 0 h 277"/>
                        <a:gd name="T83" fmla="*/ 117 w 117"/>
                        <a:gd name="T84" fmla="*/ 277 h 2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7" h="277">
                          <a:moveTo>
                            <a:pt x="7" y="190"/>
                          </a:moveTo>
                          <a:lnTo>
                            <a:pt x="28" y="175"/>
                          </a:lnTo>
                          <a:lnTo>
                            <a:pt x="58" y="136"/>
                          </a:lnTo>
                          <a:lnTo>
                            <a:pt x="5" y="94"/>
                          </a:lnTo>
                          <a:lnTo>
                            <a:pt x="3" y="55"/>
                          </a:lnTo>
                          <a:lnTo>
                            <a:pt x="28" y="0"/>
                          </a:lnTo>
                          <a:lnTo>
                            <a:pt x="107" y="28"/>
                          </a:lnTo>
                          <a:lnTo>
                            <a:pt x="109" y="38"/>
                          </a:lnTo>
                          <a:lnTo>
                            <a:pt x="99" y="68"/>
                          </a:lnTo>
                          <a:lnTo>
                            <a:pt x="91" y="75"/>
                          </a:lnTo>
                          <a:lnTo>
                            <a:pt x="89" y="91"/>
                          </a:lnTo>
                          <a:lnTo>
                            <a:pt x="97" y="96"/>
                          </a:lnTo>
                          <a:lnTo>
                            <a:pt x="117" y="91"/>
                          </a:lnTo>
                          <a:lnTo>
                            <a:pt x="117" y="138"/>
                          </a:lnTo>
                          <a:lnTo>
                            <a:pt x="117" y="167"/>
                          </a:lnTo>
                          <a:lnTo>
                            <a:pt x="117" y="183"/>
                          </a:lnTo>
                          <a:lnTo>
                            <a:pt x="110" y="198"/>
                          </a:lnTo>
                          <a:lnTo>
                            <a:pt x="102" y="199"/>
                          </a:lnTo>
                          <a:lnTo>
                            <a:pt x="105" y="212"/>
                          </a:lnTo>
                          <a:lnTo>
                            <a:pt x="76" y="277"/>
                          </a:lnTo>
                          <a:lnTo>
                            <a:pt x="70" y="277"/>
                          </a:lnTo>
                          <a:lnTo>
                            <a:pt x="67" y="253"/>
                          </a:lnTo>
                          <a:lnTo>
                            <a:pt x="47" y="253"/>
                          </a:lnTo>
                          <a:lnTo>
                            <a:pt x="7" y="227"/>
                          </a:lnTo>
                          <a:lnTo>
                            <a:pt x="0" y="206"/>
                          </a:lnTo>
                          <a:lnTo>
                            <a:pt x="7" y="190"/>
                          </a:lnTo>
                          <a:close/>
                        </a:path>
                      </a:pathLst>
                    </a:custGeom>
                    <a:solidFill>
                      <a:srgbClr val="AABA00"/>
                    </a:solidFill>
                    <a:ln w="19050">
                      <a:solidFill>
                        <a:srgbClr val="000000"/>
                      </a:solidFill>
                      <a:round/>
                      <a:headEnd/>
                      <a:tailEnd/>
                    </a:ln>
                  </p:spPr>
                  <p:txBody>
                    <a:bodyPr/>
                    <a:lstStyle/>
                    <a:p>
                      <a:endParaRPr lang="en-US"/>
                    </a:p>
                  </p:txBody>
                </p:sp>
                <p:sp>
                  <p:nvSpPr>
                    <p:cNvPr id="616" name="Freeform 615"/>
                    <p:cNvSpPr>
                      <a:spLocks/>
                    </p:cNvSpPr>
                    <p:nvPr/>
                  </p:nvSpPr>
                  <p:spPr bwMode="auto">
                    <a:xfrm>
                      <a:off x="32219" y="537"/>
                      <a:ext cx="519" cy="481"/>
                    </a:xfrm>
                    <a:custGeom>
                      <a:avLst/>
                      <a:gdLst>
                        <a:gd name="T0" fmla="*/ 14 w 552"/>
                        <a:gd name="T1" fmla="*/ 440 h 481"/>
                        <a:gd name="T2" fmla="*/ 294 w 552"/>
                        <a:gd name="T3" fmla="*/ 374 h 481"/>
                        <a:gd name="T4" fmla="*/ 325 w 552"/>
                        <a:gd name="T5" fmla="*/ 414 h 481"/>
                        <a:gd name="T6" fmla="*/ 354 w 552"/>
                        <a:gd name="T7" fmla="*/ 432 h 481"/>
                        <a:gd name="T8" fmla="*/ 415 w 552"/>
                        <a:gd name="T9" fmla="*/ 460 h 481"/>
                        <a:gd name="T10" fmla="*/ 420 w 552"/>
                        <a:gd name="T11" fmla="*/ 481 h 481"/>
                        <a:gd name="T12" fmla="*/ 430 w 552"/>
                        <a:gd name="T13" fmla="*/ 452 h 481"/>
                        <a:gd name="T14" fmla="*/ 432 w 552"/>
                        <a:gd name="T15" fmla="*/ 411 h 481"/>
                        <a:gd name="T16" fmla="*/ 420 w 552"/>
                        <a:gd name="T17" fmla="*/ 334 h 481"/>
                        <a:gd name="T18" fmla="*/ 420 w 552"/>
                        <a:gd name="T19" fmla="*/ 253 h 481"/>
                        <a:gd name="T20" fmla="*/ 390 w 552"/>
                        <a:gd name="T21" fmla="*/ 134 h 481"/>
                        <a:gd name="T22" fmla="*/ 385 w 552"/>
                        <a:gd name="T23" fmla="*/ 83 h 481"/>
                        <a:gd name="T24" fmla="*/ 366 w 552"/>
                        <a:gd name="T25" fmla="*/ 0 h 481"/>
                        <a:gd name="T26" fmla="*/ 274 w 552"/>
                        <a:gd name="T27" fmla="*/ 28 h 481"/>
                        <a:gd name="T28" fmla="*/ 225 w 552"/>
                        <a:gd name="T29" fmla="*/ 96 h 481"/>
                        <a:gd name="T30" fmla="*/ 221 w 552"/>
                        <a:gd name="T31" fmla="*/ 113 h 481"/>
                        <a:gd name="T32" fmla="*/ 192 w 552"/>
                        <a:gd name="T33" fmla="*/ 154 h 481"/>
                        <a:gd name="T34" fmla="*/ 200 w 552"/>
                        <a:gd name="T35" fmla="*/ 168 h 481"/>
                        <a:gd name="T36" fmla="*/ 206 w 552"/>
                        <a:gd name="T37" fmla="*/ 180 h 481"/>
                        <a:gd name="T38" fmla="*/ 201 w 552"/>
                        <a:gd name="T39" fmla="*/ 183 h 481"/>
                        <a:gd name="T40" fmla="*/ 211 w 552"/>
                        <a:gd name="T41" fmla="*/ 199 h 481"/>
                        <a:gd name="T42" fmla="*/ 212 w 552"/>
                        <a:gd name="T43" fmla="*/ 214 h 481"/>
                        <a:gd name="T44" fmla="*/ 184 w 552"/>
                        <a:gd name="T45" fmla="*/ 248 h 481"/>
                        <a:gd name="T46" fmla="*/ 141 w 552"/>
                        <a:gd name="T47" fmla="*/ 262 h 481"/>
                        <a:gd name="T48" fmla="*/ 132 w 552"/>
                        <a:gd name="T49" fmla="*/ 272 h 481"/>
                        <a:gd name="T50" fmla="*/ 117 w 552"/>
                        <a:gd name="T51" fmla="*/ 264 h 481"/>
                        <a:gd name="T52" fmla="*/ 70 w 552"/>
                        <a:gd name="T53" fmla="*/ 270 h 481"/>
                        <a:gd name="T54" fmla="*/ 35 w 552"/>
                        <a:gd name="T55" fmla="*/ 288 h 481"/>
                        <a:gd name="T56" fmla="*/ 35 w 552"/>
                        <a:gd name="T57" fmla="*/ 311 h 481"/>
                        <a:gd name="T58" fmla="*/ 41 w 552"/>
                        <a:gd name="T59" fmla="*/ 325 h 481"/>
                        <a:gd name="T60" fmla="*/ 47 w 552"/>
                        <a:gd name="T61" fmla="*/ 325 h 481"/>
                        <a:gd name="T62" fmla="*/ 52 w 552"/>
                        <a:gd name="T63" fmla="*/ 343 h 481"/>
                        <a:gd name="T64" fmla="*/ 43 w 552"/>
                        <a:gd name="T65" fmla="*/ 353 h 481"/>
                        <a:gd name="T66" fmla="*/ 39 w 552"/>
                        <a:gd name="T67" fmla="*/ 369 h 481"/>
                        <a:gd name="T68" fmla="*/ 0 w 552"/>
                        <a:gd name="T69" fmla="*/ 414 h 481"/>
                        <a:gd name="T70" fmla="*/ 14 w 552"/>
                        <a:gd name="T71" fmla="*/ 440 h 481"/>
                        <a:gd name="T72" fmla="*/ 14 w 552"/>
                        <a:gd name="T73" fmla="*/ 440 h 4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2"/>
                        <a:gd name="T112" fmla="*/ 0 h 481"/>
                        <a:gd name="T113" fmla="*/ 552 w 552"/>
                        <a:gd name="T114" fmla="*/ 481 h 4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2" h="481">
                          <a:moveTo>
                            <a:pt x="18" y="440"/>
                          </a:moveTo>
                          <a:lnTo>
                            <a:pt x="377" y="374"/>
                          </a:lnTo>
                          <a:lnTo>
                            <a:pt x="416" y="414"/>
                          </a:lnTo>
                          <a:lnTo>
                            <a:pt x="452" y="432"/>
                          </a:lnTo>
                          <a:lnTo>
                            <a:pt x="531" y="460"/>
                          </a:lnTo>
                          <a:lnTo>
                            <a:pt x="537" y="481"/>
                          </a:lnTo>
                          <a:lnTo>
                            <a:pt x="550" y="452"/>
                          </a:lnTo>
                          <a:lnTo>
                            <a:pt x="552" y="411"/>
                          </a:lnTo>
                          <a:lnTo>
                            <a:pt x="537" y="334"/>
                          </a:lnTo>
                          <a:lnTo>
                            <a:pt x="537" y="253"/>
                          </a:lnTo>
                          <a:lnTo>
                            <a:pt x="499" y="134"/>
                          </a:lnTo>
                          <a:lnTo>
                            <a:pt x="492" y="83"/>
                          </a:lnTo>
                          <a:lnTo>
                            <a:pt x="468" y="0"/>
                          </a:lnTo>
                          <a:lnTo>
                            <a:pt x="351" y="28"/>
                          </a:lnTo>
                          <a:lnTo>
                            <a:pt x="287" y="96"/>
                          </a:lnTo>
                          <a:lnTo>
                            <a:pt x="283" y="113"/>
                          </a:lnTo>
                          <a:lnTo>
                            <a:pt x="246" y="154"/>
                          </a:lnTo>
                          <a:lnTo>
                            <a:pt x="256" y="168"/>
                          </a:lnTo>
                          <a:lnTo>
                            <a:pt x="264" y="180"/>
                          </a:lnTo>
                          <a:lnTo>
                            <a:pt x="257" y="183"/>
                          </a:lnTo>
                          <a:lnTo>
                            <a:pt x="269" y="199"/>
                          </a:lnTo>
                          <a:lnTo>
                            <a:pt x="270" y="214"/>
                          </a:lnTo>
                          <a:lnTo>
                            <a:pt x="235" y="248"/>
                          </a:lnTo>
                          <a:lnTo>
                            <a:pt x="181" y="262"/>
                          </a:lnTo>
                          <a:lnTo>
                            <a:pt x="168" y="272"/>
                          </a:lnTo>
                          <a:lnTo>
                            <a:pt x="149" y="264"/>
                          </a:lnTo>
                          <a:lnTo>
                            <a:pt x="89" y="270"/>
                          </a:lnTo>
                          <a:lnTo>
                            <a:pt x="45" y="288"/>
                          </a:lnTo>
                          <a:lnTo>
                            <a:pt x="45" y="311"/>
                          </a:lnTo>
                          <a:lnTo>
                            <a:pt x="53" y="325"/>
                          </a:lnTo>
                          <a:lnTo>
                            <a:pt x="60" y="325"/>
                          </a:lnTo>
                          <a:lnTo>
                            <a:pt x="66" y="343"/>
                          </a:lnTo>
                          <a:lnTo>
                            <a:pt x="55" y="353"/>
                          </a:lnTo>
                          <a:lnTo>
                            <a:pt x="50" y="369"/>
                          </a:lnTo>
                          <a:lnTo>
                            <a:pt x="0" y="414"/>
                          </a:lnTo>
                          <a:lnTo>
                            <a:pt x="18" y="440"/>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617" name="Freeform 616"/>
                    <p:cNvSpPr>
                      <a:spLocks/>
                    </p:cNvSpPr>
                    <p:nvPr/>
                  </p:nvSpPr>
                  <p:spPr bwMode="auto">
                    <a:xfrm>
                      <a:off x="32701" y="1037"/>
                      <a:ext cx="14" cy="22"/>
                    </a:xfrm>
                    <a:custGeom>
                      <a:avLst/>
                      <a:gdLst>
                        <a:gd name="T0" fmla="*/ 0 w 15"/>
                        <a:gd name="T1" fmla="*/ 19 h 23"/>
                        <a:gd name="T2" fmla="*/ 2 w 15"/>
                        <a:gd name="T3" fmla="*/ 7 h 23"/>
                        <a:gd name="T4" fmla="*/ 7 w 15"/>
                        <a:gd name="T5" fmla="*/ 0 h 23"/>
                        <a:gd name="T6" fmla="*/ 11 w 15"/>
                        <a:gd name="T7" fmla="*/ 5 h 23"/>
                        <a:gd name="T8" fmla="*/ 0 w 15"/>
                        <a:gd name="T9" fmla="*/ 19 h 23"/>
                        <a:gd name="T10" fmla="*/ 0 w 15"/>
                        <a:gd name="T11" fmla="*/ 19 h 23"/>
                        <a:gd name="T12" fmla="*/ 0 w 15"/>
                        <a:gd name="T13" fmla="*/ 19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0" y="23"/>
                          </a:moveTo>
                          <a:lnTo>
                            <a:pt x="2" y="7"/>
                          </a:lnTo>
                          <a:lnTo>
                            <a:pt x="10" y="0"/>
                          </a:lnTo>
                          <a:lnTo>
                            <a:pt x="15" y="5"/>
                          </a:lnTo>
                          <a:lnTo>
                            <a:pt x="0" y="23"/>
                          </a:lnTo>
                          <a:close/>
                        </a:path>
                      </a:pathLst>
                    </a:custGeom>
                    <a:solidFill>
                      <a:srgbClr val="A9EBD9"/>
                    </a:solidFill>
                    <a:ln w="9525">
                      <a:solidFill>
                        <a:srgbClr val="000000"/>
                      </a:solidFill>
                      <a:round/>
                      <a:headEnd/>
                      <a:tailEnd/>
                    </a:ln>
                  </p:spPr>
                  <p:txBody>
                    <a:bodyPr/>
                    <a:lstStyle/>
                    <a:p>
                      <a:endParaRPr lang="en-US"/>
                    </a:p>
                  </p:txBody>
                </p:sp>
                <p:sp>
                  <p:nvSpPr>
                    <p:cNvPr id="618" name="Freeform 617"/>
                    <p:cNvSpPr>
                      <a:spLocks/>
                    </p:cNvSpPr>
                    <p:nvPr/>
                  </p:nvSpPr>
                  <p:spPr bwMode="auto">
                    <a:xfrm>
                      <a:off x="32716" y="946"/>
                      <a:ext cx="162" cy="97"/>
                    </a:xfrm>
                    <a:custGeom>
                      <a:avLst/>
                      <a:gdLst>
                        <a:gd name="T0" fmla="*/ 9 w 172"/>
                        <a:gd name="T1" fmla="*/ 102 h 98"/>
                        <a:gd name="T2" fmla="*/ 57 w 172"/>
                        <a:gd name="T3" fmla="*/ 68 h 98"/>
                        <a:gd name="T4" fmla="*/ 90 w 172"/>
                        <a:gd name="T5" fmla="*/ 45 h 98"/>
                        <a:gd name="T6" fmla="*/ 57 w 172"/>
                        <a:gd name="T7" fmla="*/ 80 h 98"/>
                        <a:gd name="T8" fmla="*/ 59 w 172"/>
                        <a:gd name="T9" fmla="*/ 81 h 98"/>
                        <a:gd name="T10" fmla="*/ 110 w 172"/>
                        <a:gd name="T11" fmla="*/ 34 h 98"/>
                        <a:gd name="T12" fmla="*/ 136 w 172"/>
                        <a:gd name="T13" fmla="*/ 4 h 98"/>
                        <a:gd name="T14" fmla="*/ 133 w 172"/>
                        <a:gd name="T15" fmla="*/ 0 h 98"/>
                        <a:gd name="T16" fmla="*/ 110 w 172"/>
                        <a:gd name="T17" fmla="*/ 16 h 98"/>
                        <a:gd name="T18" fmla="*/ 107 w 172"/>
                        <a:gd name="T19" fmla="*/ 14 h 98"/>
                        <a:gd name="T20" fmla="*/ 96 w 172"/>
                        <a:gd name="T21" fmla="*/ 34 h 98"/>
                        <a:gd name="T22" fmla="*/ 89 w 172"/>
                        <a:gd name="T23" fmla="*/ 34 h 98"/>
                        <a:gd name="T24" fmla="*/ 106 w 172"/>
                        <a:gd name="T25" fmla="*/ 0 h 98"/>
                        <a:gd name="T26" fmla="*/ 88 w 172"/>
                        <a:gd name="T27" fmla="*/ 26 h 98"/>
                        <a:gd name="T28" fmla="*/ 26 w 172"/>
                        <a:gd name="T29" fmla="*/ 55 h 98"/>
                        <a:gd name="T30" fmla="*/ 16 w 172"/>
                        <a:gd name="T31" fmla="*/ 75 h 98"/>
                        <a:gd name="T32" fmla="*/ 8 w 172"/>
                        <a:gd name="T33" fmla="*/ 78 h 98"/>
                        <a:gd name="T34" fmla="*/ 0 w 172"/>
                        <a:gd name="T35" fmla="*/ 93 h 98"/>
                        <a:gd name="T36" fmla="*/ 9 w 172"/>
                        <a:gd name="T37" fmla="*/ 102 h 98"/>
                        <a:gd name="T38" fmla="*/ 9 w 172"/>
                        <a:gd name="T39" fmla="*/ 102 h 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2"/>
                        <a:gd name="T61" fmla="*/ 0 h 98"/>
                        <a:gd name="T62" fmla="*/ 172 w 172"/>
                        <a:gd name="T63" fmla="*/ 98 h 9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2" h="98">
                          <a:moveTo>
                            <a:pt x="13" y="98"/>
                          </a:moveTo>
                          <a:lnTo>
                            <a:pt x="73" y="64"/>
                          </a:lnTo>
                          <a:lnTo>
                            <a:pt x="115" y="45"/>
                          </a:lnTo>
                          <a:lnTo>
                            <a:pt x="72" y="76"/>
                          </a:lnTo>
                          <a:lnTo>
                            <a:pt x="75" y="77"/>
                          </a:lnTo>
                          <a:lnTo>
                            <a:pt x="140" y="34"/>
                          </a:lnTo>
                          <a:lnTo>
                            <a:pt x="172" y="4"/>
                          </a:lnTo>
                          <a:lnTo>
                            <a:pt x="169" y="0"/>
                          </a:lnTo>
                          <a:lnTo>
                            <a:pt x="140" y="16"/>
                          </a:lnTo>
                          <a:lnTo>
                            <a:pt x="136" y="14"/>
                          </a:lnTo>
                          <a:lnTo>
                            <a:pt x="122" y="34"/>
                          </a:lnTo>
                          <a:lnTo>
                            <a:pt x="114" y="34"/>
                          </a:lnTo>
                          <a:lnTo>
                            <a:pt x="135" y="0"/>
                          </a:lnTo>
                          <a:lnTo>
                            <a:pt x="112" y="26"/>
                          </a:lnTo>
                          <a:lnTo>
                            <a:pt x="34" y="51"/>
                          </a:lnTo>
                          <a:lnTo>
                            <a:pt x="20" y="71"/>
                          </a:lnTo>
                          <a:lnTo>
                            <a:pt x="8" y="74"/>
                          </a:lnTo>
                          <a:lnTo>
                            <a:pt x="0" y="89"/>
                          </a:lnTo>
                          <a:lnTo>
                            <a:pt x="13" y="98"/>
                          </a:lnTo>
                          <a:close/>
                        </a:path>
                      </a:pathLst>
                    </a:custGeom>
                    <a:solidFill>
                      <a:schemeClr val="accent1">
                        <a:lumMod val="20000"/>
                        <a:lumOff val="80000"/>
                      </a:schemeClr>
                    </a:solidFill>
                    <a:ln w="19050">
                      <a:solidFill>
                        <a:srgbClr val="000000"/>
                      </a:solidFill>
                      <a:round/>
                      <a:headEnd/>
                      <a:tailEnd/>
                    </a:ln>
                  </p:spPr>
                  <p:txBody>
                    <a:bodyPr/>
                    <a:lstStyle/>
                    <a:p>
                      <a:endParaRPr lang="en-US"/>
                    </a:p>
                  </p:txBody>
                </p:sp>
                <p:sp>
                  <p:nvSpPr>
                    <p:cNvPr id="619" name="Freeform 618"/>
                    <p:cNvSpPr>
                      <a:spLocks/>
                    </p:cNvSpPr>
                    <p:nvPr/>
                  </p:nvSpPr>
                  <p:spPr bwMode="auto">
                    <a:xfrm>
                      <a:off x="32724" y="840"/>
                      <a:ext cx="151" cy="149"/>
                    </a:xfrm>
                    <a:custGeom>
                      <a:avLst/>
                      <a:gdLst>
                        <a:gd name="T0" fmla="*/ 11 w 161"/>
                        <a:gd name="T1" fmla="*/ 108 h 149"/>
                        <a:gd name="T2" fmla="*/ 9 w 161"/>
                        <a:gd name="T3" fmla="*/ 149 h 149"/>
                        <a:gd name="T4" fmla="*/ 21 w 161"/>
                        <a:gd name="T5" fmla="*/ 145 h 149"/>
                        <a:gd name="T6" fmla="*/ 44 w 161"/>
                        <a:gd name="T7" fmla="*/ 123 h 149"/>
                        <a:gd name="T8" fmla="*/ 52 w 161"/>
                        <a:gd name="T9" fmla="*/ 103 h 149"/>
                        <a:gd name="T10" fmla="*/ 56 w 161"/>
                        <a:gd name="T11" fmla="*/ 108 h 149"/>
                        <a:gd name="T12" fmla="*/ 89 w 161"/>
                        <a:gd name="T13" fmla="*/ 97 h 149"/>
                        <a:gd name="T14" fmla="*/ 91 w 161"/>
                        <a:gd name="T15" fmla="*/ 89 h 149"/>
                        <a:gd name="T16" fmla="*/ 96 w 161"/>
                        <a:gd name="T17" fmla="*/ 92 h 149"/>
                        <a:gd name="T18" fmla="*/ 102 w 161"/>
                        <a:gd name="T19" fmla="*/ 86 h 149"/>
                        <a:gd name="T20" fmla="*/ 113 w 161"/>
                        <a:gd name="T21" fmla="*/ 84 h 149"/>
                        <a:gd name="T22" fmla="*/ 125 w 161"/>
                        <a:gd name="T23" fmla="*/ 76 h 149"/>
                        <a:gd name="T24" fmla="*/ 113 w 161"/>
                        <a:gd name="T25" fmla="*/ 0 h 149"/>
                        <a:gd name="T26" fmla="*/ 0 w 161"/>
                        <a:gd name="T27" fmla="*/ 31 h 149"/>
                        <a:gd name="T28" fmla="*/ 11 w 161"/>
                        <a:gd name="T29" fmla="*/ 108 h 149"/>
                        <a:gd name="T30" fmla="*/ 11 w 161"/>
                        <a:gd name="T31" fmla="*/ 108 h 1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1"/>
                        <a:gd name="T49" fmla="*/ 0 h 149"/>
                        <a:gd name="T50" fmla="*/ 161 w 161"/>
                        <a:gd name="T51" fmla="*/ 149 h 1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1" h="149">
                          <a:moveTo>
                            <a:pt x="15" y="108"/>
                          </a:moveTo>
                          <a:lnTo>
                            <a:pt x="13" y="149"/>
                          </a:lnTo>
                          <a:lnTo>
                            <a:pt x="26" y="145"/>
                          </a:lnTo>
                          <a:lnTo>
                            <a:pt x="57" y="123"/>
                          </a:lnTo>
                          <a:lnTo>
                            <a:pt x="67" y="103"/>
                          </a:lnTo>
                          <a:lnTo>
                            <a:pt x="73" y="108"/>
                          </a:lnTo>
                          <a:lnTo>
                            <a:pt x="115" y="97"/>
                          </a:lnTo>
                          <a:lnTo>
                            <a:pt x="117" y="89"/>
                          </a:lnTo>
                          <a:lnTo>
                            <a:pt x="124" y="92"/>
                          </a:lnTo>
                          <a:lnTo>
                            <a:pt x="132" y="86"/>
                          </a:lnTo>
                          <a:lnTo>
                            <a:pt x="145" y="84"/>
                          </a:lnTo>
                          <a:lnTo>
                            <a:pt x="161" y="76"/>
                          </a:lnTo>
                          <a:lnTo>
                            <a:pt x="145" y="0"/>
                          </a:lnTo>
                          <a:lnTo>
                            <a:pt x="0" y="31"/>
                          </a:lnTo>
                          <a:lnTo>
                            <a:pt x="15" y="108"/>
                          </a:lnTo>
                          <a:close/>
                        </a:path>
                      </a:pathLst>
                    </a:custGeom>
                    <a:solidFill>
                      <a:srgbClr val="0072C6"/>
                    </a:solidFill>
                    <a:ln w="19050">
                      <a:solidFill>
                        <a:srgbClr val="000000"/>
                      </a:solidFill>
                      <a:round/>
                      <a:headEnd/>
                      <a:tailEnd/>
                    </a:ln>
                  </p:spPr>
                  <p:txBody>
                    <a:bodyPr/>
                    <a:lstStyle/>
                    <a:p>
                      <a:endParaRPr lang="en-US"/>
                    </a:p>
                  </p:txBody>
                </p:sp>
                <p:sp>
                  <p:nvSpPr>
                    <p:cNvPr id="620" name="Freeform 619"/>
                    <p:cNvSpPr>
                      <a:spLocks/>
                    </p:cNvSpPr>
                    <p:nvPr/>
                  </p:nvSpPr>
                  <p:spPr bwMode="auto">
                    <a:xfrm>
                      <a:off x="32860" y="832"/>
                      <a:ext cx="68" cy="84"/>
                    </a:xfrm>
                    <a:custGeom>
                      <a:avLst/>
                      <a:gdLst>
                        <a:gd name="T0" fmla="*/ 12 w 72"/>
                        <a:gd name="T1" fmla="*/ 84 h 84"/>
                        <a:gd name="T2" fmla="*/ 38 w 72"/>
                        <a:gd name="T3" fmla="*/ 73 h 84"/>
                        <a:gd name="T4" fmla="*/ 38 w 72"/>
                        <a:gd name="T5" fmla="*/ 39 h 84"/>
                        <a:gd name="T6" fmla="*/ 43 w 72"/>
                        <a:gd name="T7" fmla="*/ 47 h 84"/>
                        <a:gd name="T8" fmla="*/ 44 w 72"/>
                        <a:gd name="T9" fmla="*/ 63 h 84"/>
                        <a:gd name="T10" fmla="*/ 50 w 72"/>
                        <a:gd name="T11" fmla="*/ 63 h 84"/>
                        <a:gd name="T12" fmla="*/ 57 w 72"/>
                        <a:gd name="T13" fmla="*/ 47 h 84"/>
                        <a:gd name="T14" fmla="*/ 50 w 72"/>
                        <a:gd name="T15" fmla="*/ 29 h 84"/>
                        <a:gd name="T16" fmla="*/ 38 w 72"/>
                        <a:gd name="T17" fmla="*/ 26 h 84"/>
                        <a:gd name="T18" fmla="*/ 27 w 72"/>
                        <a:gd name="T19" fmla="*/ 3 h 84"/>
                        <a:gd name="T20" fmla="*/ 21 w 72"/>
                        <a:gd name="T21" fmla="*/ 0 h 84"/>
                        <a:gd name="T22" fmla="*/ 0 w 72"/>
                        <a:gd name="T23" fmla="*/ 8 h 84"/>
                        <a:gd name="T24" fmla="*/ 12 w 72"/>
                        <a:gd name="T25" fmla="*/ 84 h 84"/>
                        <a:gd name="T26" fmla="*/ 12 w 72"/>
                        <a:gd name="T27" fmla="*/ 84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2"/>
                        <a:gd name="T43" fmla="*/ 0 h 84"/>
                        <a:gd name="T44" fmla="*/ 72 w 72"/>
                        <a:gd name="T45" fmla="*/ 84 h 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2" h="84">
                          <a:moveTo>
                            <a:pt x="16" y="84"/>
                          </a:moveTo>
                          <a:lnTo>
                            <a:pt x="47" y="73"/>
                          </a:lnTo>
                          <a:lnTo>
                            <a:pt x="47" y="39"/>
                          </a:lnTo>
                          <a:lnTo>
                            <a:pt x="55" y="47"/>
                          </a:lnTo>
                          <a:lnTo>
                            <a:pt x="56" y="63"/>
                          </a:lnTo>
                          <a:lnTo>
                            <a:pt x="63" y="63"/>
                          </a:lnTo>
                          <a:lnTo>
                            <a:pt x="72" y="47"/>
                          </a:lnTo>
                          <a:lnTo>
                            <a:pt x="63" y="29"/>
                          </a:lnTo>
                          <a:lnTo>
                            <a:pt x="47" y="26"/>
                          </a:lnTo>
                          <a:lnTo>
                            <a:pt x="35" y="3"/>
                          </a:lnTo>
                          <a:lnTo>
                            <a:pt x="25" y="0"/>
                          </a:lnTo>
                          <a:lnTo>
                            <a:pt x="0" y="8"/>
                          </a:lnTo>
                          <a:lnTo>
                            <a:pt x="16" y="84"/>
                          </a:lnTo>
                          <a:close/>
                        </a:path>
                      </a:pathLst>
                    </a:custGeom>
                    <a:pattFill prst="pct10">
                      <a:fgClr>
                        <a:schemeClr val="tx1"/>
                      </a:fgClr>
                      <a:bgClr>
                        <a:schemeClr val="bg1"/>
                      </a:bgClr>
                    </a:pattFill>
                    <a:ln w="19050">
                      <a:solidFill>
                        <a:srgbClr val="000000"/>
                      </a:solidFill>
                      <a:round/>
                      <a:headEnd/>
                      <a:tailEnd/>
                    </a:ln>
                  </p:spPr>
                  <p:txBody>
                    <a:bodyPr/>
                    <a:lstStyle/>
                    <a:p>
                      <a:endParaRPr lang="en-US"/>
                    </a:p>
                  </p:txBody>
                </p:sp>
                <p:sp>
                  <p:nvSpPr>
                    <p:cNvPr id="621" name="Freeform 620"/>
                    <p:cNvSpPr>
                      <a:spLocks/>
                    </p:cNvSpPr>
                    <p:nvPr/>
                  </p:nvSpPr>
                  <p:spPr bwMode="auto">
                    <a:xfrm>
                      <a:off x="32724" y="727"/>
                      <a:ext cx="294" cy="152"/>
                    </a:xfrm>
                    <a:custGeom>
                      <a:avLst/>
                      <a:gdLst>
                        <a:gd name="T0" fmla="*/ 0 w 311"/>
                        <a:gd name="T1" fmla="*/ 140 h 153"/>
                        <a:gd name="T2" fmla="*/ 113 w 311"/>
                        <a:gd name="T3" fmla="*/ 109 h 153"/>
                        <a:gd name="T4" fmla="*/ 132 w 311"/>
                        <a:gd name="T5" fmla="*/ 101 h 153"/>
                        <a:gd name="T6" fmla="*/ 140 w 311"/>
                        <a:gd name="T7" fmla="*/ 104 h 153"/>
                        <a:gd name="T8" fmla="*/ 149 w 311"/>
                        <a:gd name="T9" fmla="*/ 127 h 153"/>
                        <a:gd name="T10" fmla="*/ 161 w 311"/>
                        <a:gd name="T11" fmla="*/ 130 h 153"/>
                        <a:gd name="T12" fmla="*/ 169 w 311"/>
                        <a:gd name="T13" fmla="*/ 148 h 153"/>
                        <a:gd name="T14" fmla="*/ 177 w 311"/>
                        <a:gd name="T15" fmla="*/ 149 h 153"/>
                        <a:gd name="T16" fmla="*/ 184 w 311"/>
                        <a:gd name="T17" fmla="*/ 131 h 153"/>
                        <a:gd name="T18" fmla="*/ 189 w 311"/>
                        <a:gd name="T19" fmla="*/ 117 h 153"/>
                        <a:gd name="T20" fmla="*/ 197 w 311"/>
                        <a:gd name="T21" fmla="*/ 136 h 153"/>
                        <a:gd name="T22" fmla="*/ 241 w 311"/>
                        <a:gd name="T23" fmla="*/ 119 h 153"/>
                        <a:gd name="T24" fmla="*/ 238 w 311"/>
                        <a:gd name="T25" fmla="*/ 97 h 153"/>
                        <a:gd name="T26" fmla="*/ 226 w 311"/>
                        <a:gd name="T27" fmla="*/ 74 h 153"/>
                        <a:gd name="T28" fmla="*/ 222 w 311"/>
                        <a:gd name="T29" fmla="*/ 71 h 153"/>
                        <a:gd name="T30" fmla="*/ 212 w 311"/>
                        <a:gd name="T31" fmla="*/ 72 h 153"/>
                        <a:gd name="T32" fmla="*/ 214 w 311"/>
                        <a:gd name="T33" fmla="*/ 76 h 153"/>
                        <a:gd name="T34" fmla="*/ 223 w 311"/>
                        <a:gd name="T35" fmla="*/ 76 h 153"/>
                        <a:gd name="T36" fmla="*/ 228 w 311"/>
                        <a:gd name="T37" fmla="*/ 101 h 153"/>
                        <a:gd name="T38" fmla="*/ 209 w 311"/>
                        <a:gd name="T39" fmla="*/ 110 h 153"/>
                        <a:gd name="T40" fmla="*/ 184 w 311"/>
                        <a:gd name="T41" fmla="*/ 89 h 153"/>
                        <a:gd name="T42" fmla="*/ 177 w 311"/>
                        <a:gd name="T43" fmla="*/ 71 h 153"/>
                        <a:gd name="T44" fmla="*/ 166 w 311"/>
                        <a:gd name="T45" fmla="*/ 64 h 153"/>
                        <a:gd name="T46" fmla="*/ 166 w 311"/>
                        <a:gd name="T47" fmla="*/ 71 h 153"/>
                        <a:gd name="T48" fmla="*/ 154 w 311"/>
                        <a:gd name="T49" fmla="*/ 58 h 153"/>
                        <a:gd name="T50" fmla="*/ 162 w 311"/>
                        <a:gd name="T51" fmla="*/ 42 h 153"/>
                        <a:gd name="T52" fmla="*/ 170 w 311"/>
                        <a:gd name="T53" fmla="*/ 27 h 153"/>
                        <a:gd name="T54" fmla="*/ 156 w 311"/>
                        <a:gd name="T55" fmla="*/ 0 h 153"/>
                        <a:gd name="T56" fmla="*/ 132 w 311"/>
                        <a:gd name="T57" fmla="*/ 22 h 153"/>
                        <a:gd name="T58" fmla="*/ 52 w 311"/>
                        <a:gd name="T59" fmla="*/ 48 h 153"/>
                        <a:gd name="T60" fmla="*/ 0 w 311"/>
                        <a:gd name="T61" fmla="*/ 63 h 153"/>
                        <a:gd name="T62" fmla="*/ 0 w 311"/>
                        <a:gd name="T63" fmla="*/ 140 h 153"/>
                        <a:gd name="T64" fmla="*/ 0 w 311"/>
                        <a:gd name="T65" fmla="*/ 140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1"/>
                        <a:gd name="T100" fmla="*/ 0 h 153"/>
                        <a:gd name="T101" fmla="*/ 311 w 311"/>
                        <a:gd name="T102" fmla="*/ 153 h 1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1" h="153">
                          <a:moveTo>
                            <a:pt x="0" y="144"/>
                          </a:moveTo>
                          <a:lnTo>
                            <a:pt x="145" y="113"/>
                          </a:lnTo>
                          <a:lnTo>
                            <a:pt x="170" y="105"/>
                          </a:lnTo>
                          <a:lnTo>
                            <a:pt x="180" y="108"/>
                          </a:lnTo>
                          <a:lnTo>
                            <a:pt x="192" y="131"/>
                          </a:lnTo>
                          <a:lnTo>
                            <a:pt x="208" y="134"/>
                          </a:lnTo>
                          <a:lnTo>
                            <a:pt x="217" y="152"/>
                          </a:lnTo>
                          <a:lnTo>
                            <a:pt x="227" y="153"/>
                          </a:lnTo>
                          <a:lnTo>
                            <a:pt x="238" y="135"/>
                          </a:lnTo>
                          <a:lnTo>
                            <a:pt x="243" y="121"/>
                          </a:lnTo>
                          <a:lnTo>
                            <a:pt x="255" y="140"/>
                          </a:lnTo>
                          <a:lnTo>
                            <a:pt x="311" y="123"/>
                          </a:lnTo>
                          <a:lnTo>
                            <a:pt x="308" y="101"/>
                          </a:lnTo>
                          <a:lnTo>
                            <a:pt x="292" y="74"/>
                          </a:lnTo>
                          <a:lnTo>
                            <a:pt x="284" y="71"/>
                          </a:lnTo>
                          <a:lnTo>
                            <a:pt x="274" y="72"/>
                          </a:lnTo>
                          <a:lnTo>
                            <a:pt x="276" y="77"/>
                          </a:lnTo>
                          <a:lnTo>
                            <a:pt x="289" y="79"/>
                          </a:lnTo>
                          <a:lnTo>
                            <a:pt x="294" y="105"/>
                          </a:lnTo>
                          <a:lnTo>
                            <a:pt x="271" y="114"/>
                          </a:lnTo>
                          <a:lnTo>
                            <a:pt x="238" y="93"/>
                          </a:lnTo>
                          <a:lnTo>
                            <a:pt x="227" y="71"/>
                          </a:lnTo>
                          <a:lnTo>
                            <a:pt x="213" y="64"/>
                          </a:lnTo>
                          <a:lnTo>
                            <a:pt x="213" y="71"/>
                          </a:lnTo>
                          <a:lnTo>
                            <a:pt x="198" y="58"/>
                          </a:lnTo>
                          <a:lnTo>
                            <a:pt x="209" y="42"/>
                          </a:lnTo>
                          <a:lnTo>
                            <a:pt x="219" y="27"/>
                          </a:lnTo>
                          <a:lnTo>
                            <a:pt x="201" y="0"/>
                          </a:lnTo>
                          <a:lnTo>
                            <a:pt x="170" y="22"/>
                          </a:lnTo>
                          <a:lnTo>
                            <a:pt x="67" y="48"/>
                          </a:lnTo>
                          <a:lnTo>
                            <a:pt x="0" y="63"/>
                          </a:lnTo>
                          <a:lnTo>
                            <a:pt x="0" y="144"/>
                          </a:lnTo>
                          <a:close/>
                        </a:path>
                      </a:pathLst>
                    </a:custGeom>
                    <a:solidFill>
                      <a:schemeClr val="bg1">
                        <a:lumMod val="50000"/>
                      </a:schemeClr>
                    </a:solidFill>
                    <a:ln w="19050">
                      <a:solidFill>
                        <a:srgbClr val="000000"/>
                      </a:solidFill>
                      <a:round/>
                      <a:headEnd/>
                      <a:tailEnd/>
                    </a:ln>
                  </p:spPr>
                  <p:txBody>
                    <a:bodyPr/>
                    <a:lstStyle/>
                    <a:p>
                      <a:endParaRPr lang="en-US"/>
                    </a:p>
                  </p:txBody>
                </p:sp>
                <p:sp>
                  <p:nvSpPr>
                    <p:cNvPr id="622" name="Freeform 621"/>
                    <p:cNvSpPr>
                      <a:spLocks/>
                    </p:cNvSpPr>
                    <p:nvPr/>
                  </p:nvSpPr>
                  <p:spPr bwMode="auto">
                    <a:xfrm>
                      <a:off x="32957" y="874"/>
                      <a:ext cx="27" cy="24"/>
                    </a:xfrm>
                    <a:custGeom>
                      <a:avLst/>
                      <a:gdLst>
                        <a:gd name="T0" fmla="*/ 0 w 29"/>
                        <a:gd name="T1" fmla="*/ 27 h 23"/>
                        <a:gd name="T2" fmla="*/ 9 w 29"/>
                        <a:gd name="T3" fmla="*/ 0 h 23"/>
                        <a:gd name="T4" fmla="*/ 21 w 29"/>
                        <a:gd name="T5" fmla="*/ 10 h 23"/>
                        <a:gd name="T6" fmla="*/ 0 w 29"/>
                        <a:gd name="T7" fmla="*/ 27 h 23"/>
                        <a:gd name="T8" fmla="*/ 0 w 29"/>
                        <a:gd name="T9" fmla="*/ 27 h 23"/>
                        <a:gd name="T10" fmla="*/ 0 w 29"/>
                        <a:gd name="T11" fmla="*/ 27 h 23"/>
                        <a:gd name="T12" fmla="*/ 0 60000 65536"/>
                        <a:gd name="T13" fmla="*/ 0 60000 65536"/>
                        <a:gd name="T14" fmla="*/ 0 60000 65536"/>
                        <a:gd name="T15" fmla="*/ 0 60000 65536"/>
                        <a:gd name="T16" fmla="*/ 0 60000 65536"/>
                        <a:gd name="T17" fmla="*/ 0 60000 65536"/>
                        <a:gd name="T18" fmla="*/ 0 w 29"/>
                        <a:gd name="T19" fmla="*/ 0 h 23"/>
                        <a:gd name="T20" fmla="*/ 29 w 29"/>
                        <a:gd name="T21" fmla="*/ 23 h 23"/>
                      </a:gdLst>
                      <a:ahLst/>
                      <a:cxnLst>
                        <a:cxn ang="T12">
                          <a:pos x="T0" y="T1"/>
                        </a:cxn>
                        <a:cxn ang="T13">
                          <a:pos x="T2" y="T3"/>
                        </a:cxn>
                        <a:cxn ang="T14">
                          <a:pos x="T4" y="T5"/>
                        </a:cxn>
                        <a:cxn ang="T15">
                          <a:pos x="T6" y="T7"/>
                        </a:cxn>
                        <a:cxn ang="T16">
                          <a:pos x="T8" y="T9"/>
                        </a:cxn>
                        <a:cxn ang="T17">
                          <a:pos x="T10" y="T11"/>
                        </a:cxn>
                      </a:cxnLst>
                      <a:rect l="T18" t="T19" r="T20" b="T21"/>
                      <a:pathLst>
                        <a:path w="29" h="23">
                          <a:moveTo>
                            <a:pt x="0" y="23"/>
                          </a:moveTo>
                          <a:lnTo>
                            <a:pt x="13" y="0"/>
                          </a:lnTo>
                          <a:lnTo>
                            <a:pt x="29" y="10"/>
                          </a:lnTo>
                          <a:lnTo>
                            <a:pt x="0" y="23"/>
                          </a:lnTo>
                          <a:close/>
                        </a:path>
                      </a:pathLst>
                    </a:custGeom>
                    <a:solidFill>
                      <a:srgbClr val="FFFFFF"/>
                    </a:solidFill>
                    <a:ln w="9525">
                      <a:solidFill>
                        <a:srgbClr val="000000"/>
                      </a:solidFill>
                      <a:round/>
                      <a:headEnd/>
                      <a:tailEnd/>
                    </a:ln>
                  </p:spPr>
                  <p:txBody>
                    <a:bodyPr/>
                    <a:lstStyle/>
                    <a:p>
                      <a:endParaRPr lang="en-US"/>
                    </a:p>
                  </p:txBody>
                </p:sp>
                <p:sp>
                  <p:nvSpPr>
                    <p:cNvPr id="623" name="Freeform 622"/>
                    <p:cNvSpPr>
                      <a:spLocks/>
                    </p:cNvSpPr>
                    <p:nvPr/>
                  </p:nvSpPr>
                  <p:spPr bwMode="auto">
                    <a:xfrm>
                      <a:off x="33006" y="871"/>
                      <a:ext cx="26" cy="16"/>
                    </a:xfrm>
                    <a:custGeom>
                      <a:avLst/>
                      <a:gdLst>
                        <a:gd name="T0" fmla="*/ 0 w 23"/>
                        <a:gd name="T1" fmla="*/ 16 h 16"/>
                        <a:gd name="T2" fmla="*/ 9 w 23"/>
                        <a:gd name="T3" fmla="*/ 0 h 16"/>
                        <a:gd name="T4" fmla="*/ 16 w 23"/>
                        <a:gd name="T5" fmla="*/ 12 h 16"/>
                        <a:gd name="T6" fmla="*/ 0 w 23"/>
                        <a:gd name="T7" fmla="*/ 16 h 16"/>
                        <a:gd name="T8" fmla="*/ 0 w 23"/>
                        <a:gd name="T9" fmla="*/ 16 h 16"/>
                        <a:gd name="T10" fmla="*/ 0 w 23"/>
                        <a:gd name="T11" fmla="*/ 16 h 16"/>
                        <a:gd name="T12" fmla="*/ 0 60000 65536"/>
                        <a:gd name="T13" fmla="*/ 0 60000 65536"/>
                        <a:gd name="T14" fmla="*/ 0 60000 65536"/>
                        <a:gd name="T15" fmla="*/ 0 60000 65536"/>
                        <a:gd name="T16" fmla="*/ 0 60000 65536"/>
                        <a:gd name="T17" fmla="*/ 0 60000 65536"/>
                        <a:gd name="T18" fmla="*/ 0 w 23"/>
                        <a:gd name="T19" fmla="*/ 0 h 16"/>
                        <a:gd name="T20" fmla="*/ 23 w 2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3" h="16">
                          <a:moveTo>
                            <a:pt x="0" y="16"/>
                          </a:moveTo>
                          <a:lnTo>
                            <a:pt x="13" y="0"/>
                          </a:lnTo>
                          <a:lnTo>
                            <a:pt x="23" y="12"/>
                          </a:lnTo>
                          <a:lnTo>
                            <a:pt x="0" y="16"/>
                          </a:lnTo>
                          <a:close/>
                        </a:path>
                      </a:pathLst>
                    </a:custGeom>
                    <a:solidFill>
                      <a:srgbClr val="FFFFFF"/>
                    </a:solidFill>
                    <a:ln w="9525">
                      <a:solidFill>
                        <a:srgbClr val="000000"/>
                      </a:solidFill>
                      <a:round/>
                      <a:headEnd/>
                      <a:tailEnd/>
                    </a:ln>
                  </p:spPr>
                  <p:txBody>
                    <a:bodyPr/>
                    <a:lstStyle/>
                    <a:p>
                      <a:endParaRPr lang="en-US"/>
                    </a:p>
                  </p:txBody>
                </p:sp>
                <p:sp>
                  <p:nvSpPr>
                    <p:cNvPr id="624" name="Freeform 623"/>
                    <p:cNvSpPr>
                      <a:spLocks/>
                    </p:cNvSpPr>
                    <p:nvPr/>
                  </p:nvSpPr>
                  <p:spPr bwMode="auto">
                    <a:xfrm>
                      <a:off x="32659" y="501"/>
                      <a:ext cx="144" cy="286"/>
                    </a:xfrm>
                    <a:custGeom>
                      <a:avLst/>
                      <a:gdLst>
                        <a:gd name="T0" fmla="*/ 20 w 150"/>
                        <a:gd name="T1" fmla="*/ 118 h 288"/>
                        <a:gd name="T2" fmla="*/ 23 w 150"/>
                        <a:gd name="T3" fmla="*/ 173 h 288"/>
                        <a:gd name="T4" fmla="*/ 54 w 150"/>
                        <a:gd name="T5" fmla="*/ 292 h 288"/>
                        <a:gd name="T6" fmla="*/ 106 w 150"/>
                        <a:gd name="T7" fmla="*/ 277 h 288"/>
                        <a:gd name="T8" fmla="*/ 102 w 150"/>
                        <a:gd name="T9" fmla="*/ 105 h 288"/>
                        <a:gd name="T10" fmla="*/ 117 w 150"/>
                        <a:gd name="T11" fmla="*/ 72 h 288"/>
                        <a:gd name="T12" fmla="*/ 117 w 150"/>
                        <a:gd name="T13" fmla="*/ 0 h 288"/>
                        <a:gd name="T14" fmla="*/ 0 w 150"/>
                        <a:gd name="T15" fmla="*/ 35 h 288"/>
                        <a:gd name="T16" fmla="*/ 20 w 150"/>
                        <a:gd name="T17" fmla="*/ 118 h 288"/>
                        <a:gd name="T18" fmla="*/ 20 w 150"/>
                        <a:gd name="T19" fmla="*/ 118 h 2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0"/>
                        <a:gd name="T31" fmla="*/ 0 h 288"/>
                        <a:gd name="T32" fmla="*/ 150 w 150"/>
                        <a:gd name="T33" fmla="*/ 288 h 2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0" h="288">
                          <a:moveTo>
                            <a:pt x="24" y="118"/>
                          </a:moveTo>
                          <a:lnTo>
                            <a:pt x="31" y="169"/>
                          </a:lnTo>
                          <a:lnTo>
                            <a:pt x="69" y="288"/>
                          </a:lnTo>
                          <a:lnTo>
                            <a:pt x="136" y="273"/>
                          </a:lnTo>
                          <a:lnTo>
                            <a:pt x="131" y="105"/>
                          </a:lnTo>
                          <a:lnTo>
                            <a:pt x="149" y="72"/>
                          </a:lnTo>
                          <a:lnTo>
                            <a:pt x="150" y="0"/>
                          </a:lnTo>
                          <a:lnTo>
                            <a:pt x="0" y="35"/>
                          </a:lnTo>
                          <a:lnTo>
                            <a:pt x="24" y="118"/>
                          </a:lnTo>
                          <a:close/>
                        </a:path>
                      </a:pathLst>
                    </a:custGeom>
                    <a:solidFill>
                      <a:schemeClr val="bg1"/>
                    </a:solidFill>
                    <a:ln w="19050">
                      <a:solidFill>
                        <a:srgbClr val="000000"/>
                      </a:solidFill>
                      <a:round/>
                      <a:headEnd/>
                      <a:tailEnd/>
                    </a:ln>
                  </p:spPr>
                  <p:txBody>
                    <a:bodyPr/>
                    <a:lstStyle/>
                    <a:p>
                      <a:endParaRPr lang="en-US"/>
                    </a:p>
                  </p:txBody>
                </p:sp>
                <p:sp>
                  <p:nvSpPr>
                    <p:cNvPr id="625" name="Freeform 624"/>
                    <p:cNvSpPr>
                      <a:spLocks/>
                    </p:cNvSpPr>
                    <p:nvPr/>
                  </p:nvSpPr>
                  <p:spPr bwMode="auto">
                    <a:xfrm>
                      <a:off x="32782" y="458"/>
                      <a:ext cx="131" cy="317"/>
                    </a:xfrm>
                    <a:custGeom>
                      <a:avLst/>
                      <a:gdLst>
                        <a:gd name="T0" fmla="*/ 0 w 139"/>
                        <a:gd name="T1" fmla="*/ 148 h 316"/>
                        <a:gd name="T2" fmla="*/ 14 w 139"/>
                        <a:gd name="T3" fmla="*/ 115 h 316"/>
                        <a:gd name="T4" fmla="*/ 15 w 139"/>
                        <a:gd name="T5" fmla="*/ 43 h 316"/>
                        <a:gd name="T6" fmla="*/ 14 w 139"/>
                        <a:gd name="T7" fmla="*/ 15 h 316"/>
                        <a:gd name="T8" fmla="*/ 36 w 139"/>
                        <a:gd name="T9" fmla="*/ 0 h 316"/>
                        <a:gd name="T10" fmla="*/ 85 w 139"/>
                        <a:gd name="T11" fmla="*/ 202 h 316"/>
                        <a:gd name="T12" fmla="*/ 109 w 139"/>
                        <a:gd name="T13" fmla="*/ 244 h 316"/>
                        <a:gd name="T14" fmla="*/ 109 w 139"/>
                        <a:gd name="T15" fmla="*/ 272 h 316"/>
                        <a:gd name="T16" fmla="*/ 85 w 139"/>
                        <a:gd name="T17" fmla="*/ 294 h 316"/>
                        <a:gd name="T18" fmla="*/ 5 w 139"/>
                        <a:gd name="T19" fmla="*/ 320 h 316"/>
                        <a:gd name="T20" fmla="*/ 0 w 139"/>
                        <a:gd name="T21" fmla="*/ 148 h 316"/>
                        <a:gd name="T22" fmla="*/ 0 w 139"/>
                        <a:gd name="T23" fmla="*/ 148 h 3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316"/>
                        <a:gd name="T38" fmla="*/ 139 w 139"/>
                        <a:gd name="T39" fmla="*/ 316 h 3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316">
                          <a:moveTo>
                            <a:pt x="0" y="148"/>
                          </a:moveTo>
                          <a:lnTo>
                            <a:pt x="18" y="115"/>
                          </a:lnTo>
                          <a:lnTo>
                            <a:pt x="19" y="43"/>
                          </a:lnTo>
                          <a:lnTo>
                            <a:pt x="18" y="15"/>
                          </a:lnTo>
                          <a:lnTo>
                            <a:pt x="45" y="0"/>
                          </a:lnTo>
                          <a:lnTo>
                            <a:pt x="108" y="198"/>
                          </a:lnTo>
                          <a:lnTo>
                            <a:pt x="139" y="240"/>
                          </a:lnTo>
                          <a:lnTo>
                            <a:pt x="139" y="268"/>
                          </a:lnTo>
                          <a:lnTo>
                            <a:pt x="108" y="290"/>
                          </a:lnTo>
                          <a:lnTo>
                            <a:pt x="5" y="316"/>
                          </a:lnTo>
                          <a:lnTo>
                            <a:pt x="0" y="148"/>
                          </a:lnTo>
                          <a:close/>
                        </a:path>
                      </a:pathLst>
                    </a:custGeom>
                    <a:solidFill>
                      <a:schemeClr val="bg1"/>
                    </a:solidFill>
                    <a:ln w="19050">
                      <a:solidFill>
                        <a:srgbClr val="000000"/>
                      </a:solidFill>
                      <a:round/>
                      <a:headEnd/>
                      <a:tailEnd/>
                    </a:ln>
                  </p:spPr>
                  <p:txBody>
                    <a:bodyPr/>
                    <a:lstStyle/>
                    <a:p>
                      <a:endParaRPr lang="en-US"/>
                    </a:p>
                  </p:txBody>
                </p:sp>
                <p:sp>
                  <p:nvSpPr>
                    <p:cNvPr id="626" name="Freeform 625"/>
                    <p:cNvSpPr>
                      <a:spLocks/>
                    </p:cNvSpPr>
                    <p:nvPr/>
                  </p:nvSpPr>
                  <p:spPr bwMode="auto">
                    <a:xfrm>
                      <a:off x="32824" y="178"/>
                      <a:ext cx="320" cy="520"/>
                    </a:xfrm>
                    <a:custGeom>
                      <a:avLst/>
                      <a:gdLst>
                        <a:gd name="T0" fmla="*/ 0 w 340"/>
                        <a:gd name="T1" fmla="*/ 280 h 520"/>
                        <a:gd name="T2" fmla="*/ 16 w 340"/>
                        <a:gd name="T3" fmla="*/ 282 h 520"/>
                        <a:gd name="T4" fmla="*/ 17 w 340"/>
                        <a:gd name="T5" fmla="*/ 248 h 520"/>
                        <a:gd name="T6" fmla="*/ 36 w 340"/>
                        <a:gd name="T7" fmla="*/ 201 h 520"/>
                        <a:gd name="T8" fmla="*/ 26 w 340"/>
                        <a:gd name="T9" fmla="*/ 167 h 520"/>
                        <a:gd name="T10" fmla="*/ 65 w 340"/>
                        <a:gd name="T11" fmla="*/ 4 h 520"/>
                        <a:gd name="T12" fmla="*/ 73 w 340"/>
                        <a:gd name="T13" fmla="*/ 4 h 520"/>
                        <a:gd name="T14" fmla="*/ 76 w 340"/>
                        <a:gd name="T15" fmla="*/ 25 h 520"/>
                        <a:gd name="T16" fmla="*/ 114 w 340"/>
                        <a:gd name="T17" fmla="*/ 7 h 520"/>
                        <a:gd name="T18" fmla="*/ 116 w 340"/>
                        <a:gd name="T19" fmla="*/ 0 h 520"/>
                        <a:gd name="T20" fmla="*/ 147 w 340"/>
                        <a:gd name="T21" fmla="*/ 9 h 520"/>
                        <a:gd name="T22" fmla="*/ 196 w 340"/>
                        <a:gd name="T23" fmla="*/ 169 h 520"/>
                        <a:gd name="T24" fmla="*/ 219 w 340"/>
                        <a:gd name="T25" fmla="*/ 170 h 520"/>
                        <a:gd name="T26" fmla="*/ 261 w 340"/>
                        <a:gd name="T27" fmla="*/ 230 h 520"/>
                        <a:gd name="T28" fmla="*/ 254 w 340"/>
                        <a:gd name="T29" fmla="*/ 242 h 520"/>
                        <a:gd name="T30" fmla="*/ 266 w 340"/>
                        <a:gd name="T31" fmla="*/ 242 h 520"/>
                        <a:gd name="T32" fmla="*/ 259 w 340"/>
                        <a:gd name="T33" fmla="*/ 271 h 520"/>
                        <a:gd name="T34" fmla="*/ 237 w 340"/>
                        <a:gd name="T35" fmla="*/ 290 h 520"/>
                        <a:gd name="T36" fmla="*/ 216 w 340"/>
                        <a:gd name="T37" fmla="*/ 305 h 520"/>
                        <a:gd name="T38" fmla="*/ 213 w 340"/>
                        <a:gd name="T39" fmla="*/ 324 h 520"/>
                        <a:gd name="T40" fmla="*/ 200 w 340"/>
                        <a:gd name="T41" fmla="*/ 306 h 520"/>
                        <a:gd name="T42" fmla="*/ 180 w 340"/>
                        <a:gd name="T43" fmla="*/ 327 h 520"/>
                        <a:gd name="T44" fmla="*/ 169 w 340"/>
                        <a:gd name="T45" fmla="*/ 327 h 520"/>
                        <a:gd name="T46" fmla="*/ 160 w 340"/>
                        <a:gd name="T47" fmla="*/ 314 h 520"/>
                        <a:gd name="T48" fmla="*/ 155 w 340"/>
                        <a:gd name="T49" fmla="*/ 378 h 520"/>
                        <a:gd name="T50" fmla="*/ 136 w 340"/>
                        <a:gd name="T51" fmla="*/ 387 h 520"/>
                        <a:gd name="T52" fmla="*/ 127 w 340"/>
                        <a:gd name="T53" fmla="*/ 412 h 520"/>
                        <a:gd name="T54" fmla="*/ 116 w 340"/>
                        <a:gd name="T55" fmla="*/ 412 h 520"/>
                        <a:gd name="T56" fmla="*/ 89 w 340"/>
                        <a:gd name="T57" fmla="*/ 449 h 520"/>
                        <a:gd name="T58" fmla="*/ 88 w 340"/>
                        <a:gd name="T59" fmla="*/ 478 h 520"/>
                        <a:gd name="T60" fmla="*/ 82 w 340"/>
                        <a:gd name="T61" fmla="*/ 489 h 520"/>
                        <a:gd name="T62" fmla="*/ 73 w 340"/>
                        <a:gd name="T63" fmla="*/ 520 h 520"/>
                        <a:gd name="T64" fmla="*/ 50 w 340"/>
                        <a:gd name="T65" fmla="*/ 478 h 520"/>
                        <a:gd name="T66" fmla="*/ 0 w 340"/>
                        <a:gd name="T67" fmla="*/ 280 h 520"/>
                        <a:gd name="T68" fmla="*/ 0 w 340"/>
                        <a:gd name="T69" fmla="*/ 280 h 5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0"/>
                        <a:gd name="T106" fmla="*/ 0 h 520"/>
                        <a:gd name="T107" fmla="*/ 340 w 340"/>
                        <a:gd name="T108" fmla="*/ 520 h 5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0" h="520">
                          <a:moveTo>
                            <a:pt x="0" y="280"/>
                          </a:moveTo>
                          <a:lnTo>
                            <a:pt x="20" y="282"/>
                          </a:lnTo>
                          <a:lnTo>
                            <a:pt x="21" y="248"/>
                          </a:lnTo>
                          <a:lnTo>
                            <a:pt x="46" y="201"/>
                          </a:lnTo>
                          <a:lnTo>
                            <a:pt x="34" y="167"/>
                          </a:lnTo>
                          <a:lnTo>
                            <a:pt x="83" y="4"/>
                          </a:lnTo>
                          <a:lnTo>
                            <a:pt x="94" y="4"/>
                          </a:lnTo>
                          <a:lnTo>
                            <a:pt x="97" y="25"/>
                          </a:lnTo>
                          <a:lnTo>
                            <a:pt x="146" y="7"/>
                          </a:lnTo>
                          <a:lnTo>
                            <a:pt x="148" y="0"/>
                          </a:lnTo>
                          <a:lnTo>
                            <a:pt x="187" y="9"/>
                          </a:lnTo>
                          <a:lnTo>
                            <a:pt x="250" y="169"/>
                          </a:lnTo>
                          <a:lnTo>
                            <a:pt x="279" y="170"/>
                          </a:lnTo>
                          <a:lnTo>
                            <a:pt x="332" y="230"/>
                          </a:lnTo>
                          <a:lnTo>
                            <a:pt x="324" y="242"/>
                          </a:lnTo>
                          <a:lnTo>
                            <a:pt x="340" y="242"/>
                          </a:lnTo>
                          <a:lnTo>
                            <a:pt x="329" y="271"/>
                          </a:lnTo>
                          <a:lnTo>
                            <a:pt x="303" y="290"/>
                          </a:lnTo>
                          <a:lnTo>
                            <a:pt x="274" y="305"/>
                          </a:lnTo>
                          <a:lnTo>
                            <a:pt x="271" y="324"/>
                          </a:lnTo>
                          <a:lnTo>
                            <a:pt x="255" y="306"/>
                          </a:lnTo>
                          <a:lnTo>
                            <a:pt x="229" y="327"/>
                          </a:lnTo>
                          <a:lnTo>
                            <a:pt x="216" y="327"/>
                          </a:lnTo>
                          <a:lnTo>
                            <a:pt x="204" y="314"/>
                          </a:lnTo>
                          <a:lnTo>
                            <a:pt x="198" y="378"/>
                          </a:lnTo>
                          <a:lnTo>
                            <a:pt x="174" y="387"/>
                          </a:lnTo>
                          <a:lnTo>
                            <a:pt x="162" y="412"/>
                          </a:lnTo>
                          <a:lnTo>
                            <a:pt x="148" y="412"/>
                          </a:lnTo>
                          <a:lnTo>
                            <a:pt x="114" y="449"/>
                          </a:lnTo>
                          <a:lnTo>
                            <a:pt x="112" y="478"/>
                          </a:lnTo>
                          <a:lnTo>
                            <a:pt x="104" y="489"/>
                          </a:lnTo>
                          <a:lnTo>
                            <a:pt x="94" y="520"/>
                          </a:lnTo>
                          <a:lnTo>
                            <a:pt x="63" y="478"/>
                          </a:lnTo>
                          <a:lnTo>
                            <a:pt x="0" y="280"/>
                          </a:lnTo>
                          <a:close/>
                        </a:path>
                      </a:pathLst>
                    </a:custGeom>
                    <a:solidFill>
                      <a:schemeClr val="bg1"/>
                    </a:solidFill>
                    <a:ln w="19050">
                      <a:solidFill>
                        <a:srgbClr val="000000"/>
                      </a:solidFill>
                      <a:round/>
                      <a:headEnd/>
                      <a:tailEnd/>
                    </a:ln>
                  </p:spPr>
                  <p:txBody>
                    <a:bodyPr/>
                    <a:lstStyle/>
                    <a:p>
                      <a:endParaRPr lang="en-US"/>
                    </a:p>
                  </p:txBody>
                </p:sp>
                <p:sp>
                  <p:nvSpPr>
                    <p:cNvPr id="627" name="Text Box 140"/>
                    <p:cNvSpPr txBox="1">
                      <a:spLocks noChangeArrowheads="1"/>
                    </p:cNvSpPr>
                    <p:nvPr/>
                  </p:nvSpPr>
                  <p:spPr bwMode="auto">
                    <a:xfrm>
                      <a:off x="29298" y="1780"/>
                      <a:ext cx="294"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AZ</a:t>
                      </a:r>
                      <a:endParaRPr lang="en-US" sz="1200">
                        <a:effectLst/>
                        <a:latin typeface="Times New Roman" panose="02020603050405020304" pitchFamily="18" charset="0"/>
                        <a:ea typeface="Times New Roman" panose="02020603050405020304" pitchFamily="18" charset="0"/>
                      </a:endParaRPr>
                    </a:p>
                  </p:txBody>
                </p:sp>
                <p:sp>
                  <p:nvSpPr>
                    <p:cNvPr id="628" name="Text Box 141"/>
                    <p:cNvSpPr txBox="1">
                      <a:spLocks noChangeArrowheads="1"/>
                    </p:cNvSpPr>
                    <p:nvPr/>
                  </p:nvSpPr>
                  <p:spPr bwMode="auto">
                    <a:xfrm>
                      <a:off x="28683" y="1382"/>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CA</a:t>
                      </a:r>
                      <a:endParaRPr lang="en-US" sz="1200">
                        <a:effectLst/>
                        <a:latin typeface="Times New Roman" panose="02020603050405020304" pitchFamily="18" charset="0"/>
                        <a:ea typeface="Times New Roman" panose="02020603050405020304" pitchFamily="18" charset="0"/>
                      </a:endParaRPr>
                    </a:p>
                  </p:txBody>
                </p:sp>
                <p:sp>
                  <p:nvSpPr>
                    <p:cNvPr id="629" name="Text Box 142"/>
                    <p:cNvSpPr txBox="1">
                      <a:spLocks noChangeArrowheads="1"/>
                    </p:cNvSpPr>
                    <p:nvPr/>
                  </p:nvSpPr>
                  <p:spPr bwMode="auto">
                    <a:xfrm>
                      <a:off x="29409" y="1238"/>
                      <a:ext cx="375"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UT</a:t>
                      </a:r>
                      <a:endParaRPr lang="en-US" sz="1200">
                        <a:effectLst/>
                        <a:latin typeface="Times New Roman" panose="02020603050405020304" pitchFamily="18" charset="0"/>
                        <a:ea typeface="Times New Roman" panose="02020603050405020304" pitchFamily="18" charset="0"/>
                      </a:endParaRPr>
                    </a:p>
                  </p:txBody>
                </p:sp>
                <p:sp>
                  <p:nvSpPr>
                    <p:cNvPr id="630" name="Text Box 143"/>
                    <p:cNvSpPr txBox="1">
                      <a:spLocks noChangeArrowheads="1"/>
                    </p:cNvSpPr>
                    <p:nvPr/>
                  </p:nvSpPr>
                  <p:spPr bwMode="auto">
                    <a:xfrm>
                      <a:off x="32991" y="1011"/>
                      <a:ext cx="300" cy="143"/>
                    </a:xfrm>
                    <a:prstGeom prst="rect">
                      <a:avLst/>
                    </a:prstGeom>
                    <a:solidFill>
                      <a:srgbClr val="0072C6"/>
                    </a:solid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CT</a:t>
                      </a:r>
                      <a:endParaRPr lang="en-US" sz="1200">
                        <a:effectLst/>
                        <a:latin typeface="Times New Roman" panose="02020603050405020304" pitchFamily="18" charset="0"/>
                        <a:ea typeface="Times New Roman" panose="02020603050405020304" pitchFamily="18" charset="0"/>
                      </a:endParaRPr>
                    </a:p>
                  </p:txBody>
                </p:sp>
                <p:cxnSp>
                  <p:nvCxnSpPr>
                    <p:cNvPr id="631" name="Line 144"/>
                    <p:cNvCxnSpPr/>
                    <p:nvPr/>
                  </p:nvCxnSpPr>
                  <p:spPr bwMode="auto">
                    <a:xfrm>
                      <a:off x="32817" y="880"/>
                      <a:ext cx="180" cy="190"/>
                    </a:xfrm>
                    <a:prstGeom prst="line">
                      <a:avLst/>
                    </a:prstGeom>
                    <a:noFill/>
                    <a:ln w="19050">
                      <a:solidFill>
                        <a:srgbClr val="000000"/>
                      </a:solidFill>
                      <a:round/>
                      <a:headEnd/>
                      <a:tailEnd/>
                    </a:ln>
                  </p:spPr>
                </p:cxnSp>
                <p:sp>
                  <p:nvSpPr>
                    <p:cNvPr id="632" name="Text Box 145"/>
                    <p:cNvSpPr txBox="1">
                      <a:spLocks noChangeArrowheads="1"/>
                    </p:cNvSpPr>
                    <p:nvPr/>
                  </p:nvSpPr>
                  <p:spPr bwMode="auto">
                    <a:xfrm>
                      <a:off x="32166" y="2535"/>
                      <a:ext cx="338"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FL</a:t>
                      </a:r>
                      <a:endParaRPr lang="en-US" sz="1200">
                        <a:effectLst/>
                        <a:latin typeface="Times New Roman" panose="02020603050405020304" pitchFamily="18" charset="0"/>
                        <a:ea typeface="Times New Roman" panose="02020603050405020304" pitchFamily="18" charset="0"/>
                      </a:endParaRPr>
                    </a:p>
                  </p:txBody>
                </p:sp>
                <p:sp>
                  <p:nvSpPr>
                    <p:cNvPr id="633" name="Text Box 146"/>
                    <p:cNvSpPr txBox="1">
                      <a:spLocks noChangeArrowheads="1"/>
                    </p:cNvSpPr>
                    <p:nvPr/>
                  </p:nvSpPr>
                  <p:spPr bwMode="auto">
                    <a:xfrm>
                      <a:off x="31903" y="2006"/>
                      <a:ext cx="312"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GA</a:t>
                      </a:r>
                      <a:endParaRPr lang="en-US" sz="1200">
                        <a:effectLst/>
                        <a:latin typeface="Times New Roman" panose="02020603050405020304" pitchFamily="18" charset="0"/>
                        <a:ea typeface="Times New Roman" panose="02020603050405020304" pitchFamily="18" charset="0"/>
                      </a:endParaRPr>
                    </a:p>
                  </p:txBody>
                </p:sp>
                <p:sp>
                  <p:nvSpPr>
                    <p:cNvPr id="634" name="Text Box 147"/>
                    <p:cNvSpPr txBox="1">
                      <a:spLocks noChangeArrowheads="1"/>
                    </p:cNvSpPr>
                    <p:nvPr/>
                  </p:nvSpPr>
                  <p:spPr bwMode="auto">
                    <a:xfrm>
                      <a:off x="31059" y="1013"/>
                      <a:ext cx="10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IA</a:t>
                      </a:r>
                      <a:endParaRPr lang="en-US" sz="1200">
                        <a:effectLst/>
                        <a:latin typeface="Times New Roman" panose="02020603050405020304" pitchFamily="18" charset="0"/>
                        <a:ea typeface="Times New Roman" panose="02020603050405020304" pitchFamily="18" charset="0"/>
                      </a:endParaRPr>
                    </a:p>
                  </p:txBody>
                </p:sp>
                <p:sp>
                  <p:nvSpPr>
                    <p:cNvPr id="635" name="Text Box 148"/>
                    <p:cNvSpPr txBox="1">
                      <a:spLocks noChangeArrowheads="1"/>
                    </p:cNvSpPr>
                    <p:nvPr/>
                  </p:nvSpPr>
                  <p:spPr bwMode="auto">
                    <a:xfrm>
                      <a:off x="31355" y="1238"/>
                      <a:ext cx="247"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IL</a:t>
                      </a:r>
                      <a:endParaRPr lang="en-US" sz="1200">
                        <a:effectLst/>
                        <a:latin typeface="Times New Roman" panose="02020603050405020304" pitchFamily="18" charset="0"/>
                        <a:ea typeface="Times New Roman" panose="02020603050405020304" pitchFamily="18" charset="0"/>
                      </a:endParaRPr>
                    </a:p>
                  </p:txBody>
                </p:sp>
                <p:sp>
                  <p:nvSpPr>
                    <p:cNvPr id="636" name="Text Box 149"/>
                    <p:cNvSpPr txBox="1">
                      <a:spLocks noChangeArrowheads="1"/>
                    </p:cNvSpPr>
                    <p:nvPr/>
                  </p:nvSpPr>
                  <p:spPr bwMode="auto">
                    <a:xfrm>
                      <a:off x="30538" y="1430"/>
                      <a:ext cx="348"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KS</a:t>
                      </a:r>
                      <a:endParaRPr lang="en-US" sz="1200">
                        <a:effectLst/>
                        <a:latin typeface="Times New Roman" panose="02020603050405020304" pitchFamily="18" charset="0"/>
                        <a:ea typeface="Times New Roman" panose="02020603050405020304" pitchFamily="18" charset="0"/>
                      </a:endParaRPr>
                    </a:p>
                  </p:txBody>
                </p:sp>
                <p:sp>
                  <p:nvSpPr>
                    <p:cNvPr id="637" name="Text Box 150"/>
                    <p:cNvSpPr txBox="1">
                      <a:spLocks noChangeArrowheads="1"/>
                    </p:cNvSpPr>
                    <p:nvPr/>
                  </p:nvSpPr>
                  <p:spPr bwMode="auto">
                    <a:xfrm>
                      <a:off x="33032" y="709"/>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a:t>
                      </a:r>
                      <a:endParaRPr lang="en-US" sz="1200">
                        <a:effectLst/>
                        <a:latin typeface="Times New Roman" panose="02020603050405020304" pitchFamily="18" charset="0"/>
                        <a:ea typeface="Times New Roman" panose="02020603050405020304" pitchFamily="18" charset="0"/>
                      </a:endParaRPr>
                    </a:p>
                  </p:txBody>
                </p:sp>
                <p:cxnSp>
                  <p:nvCxnSpPr>
                    <p:cNvPr id="638" name="Line 151"/>
                    <p:cNvCxnSpPr/>
                    <p:nvPr/>
                  </p:nvCxnSpPr>
                  <p:spPr bwMode="auto">
                    <a:xfrm>
                      <a:off x="32907" y="785"/>
                      <a:ext cx="178" cy="0"/>
                    </a:xfrm>
                    <a:prstGeom prst="line">
                      <a:avLst/>
                    </a:prstGeom>
                    <a:noFill/>
                    <a:ln w="19050">
                      <a:solidFill>
                        <a:srgbClr val="000000"/>
                      </a:solidFill>
                      <a:round/>
                      <a:headEnd/>
                      <a:tailEnd/>
                    </a:ln>
                  </p:spPr>
                </p:cxnSp>
                <p:sp>
                  <p:nvSpPr>
                    <p:cNvPr id="639" name="Text Box 152"/>
                    <p:cNvSpPr txBox="1">
                      <a:spLocks noChangeArrowheads="1"/>
                    </p:cNvSpPr>
                    <p:nvPr/>
                  </p:nvSpPr>
                  <p:spPr bwMode="auto">
                    <a:xfrm>
                      <a:off x="32710" y="1356"/>
                      <a:ext cx="269" cy="125"/>
                    </a:xfrm>
                    <a:prstGeom prst="rect">
                      <a:avLst/>
                    </a:prstGeom>
                    <a:pattFill prst="pct10">
                      <a:fgClr>
                        <a:schemeClr val="tx1"/>
                      </a:fgClr>
                      <a:bgClr>
                        <a:schemeClr val="bg1"/>
                      </a:bgClr>
                    </a:pattFill>
                    <a:ln w="9525">
                      <a:solidFill>
                        <a:schemeClr val="tx1"/>
                      </a:solidFill>
                      <a:miter lim="800000"/>
                      <a:headEnd/>
                      <a:tailEnd/>
                    </a:ln>
                  </p:spPr>
                  <p:txBody>
                    <a:bodyPr wrap="squar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MD</a:t>
                      </a:r>
                      <a:endParaRPr lang="en-US" sz="1200">
                        <a:effectLst/>
                        <a:latin typeface="Times New Roman" panose="02020603050405020304" pitchFamily="18" charset="0"/>
                        <a:ea typeface="Times New Roman" panose="02020603050405020304" pitchFamily="18" charset="0"/>
                      </a:endParaRPr>
                    </a:p>
                  </p:txBody>
                </p:sp>
                <p:sp>
                  <p:nvSpPr>
                    <p:cNvPr id="640" name="Text Box 154"/>
                    <p:cNvSpPr txBox="1">
                      <a:spLocks noChangeArrowheads="1"/>
                    </p:cNvSpPr>
                    <p:nvPr/>
                  </p:nvSpPr>
                  <p:spPr bwMode="auto">
                    <a:xfrm>
                      <a:off x="31046" y="1430"/>
                      <a:ext cx="329"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MO</a:t>
                      </a:r>
                      <a:endParaRPr lang="en-US" sz="1200">
                        <a:effectLst/>
                        <a:latin typeface="Times New Roman" panose="02020603050405020304" pitchFamily="18" charset="0"/>
                        <a:ea typeface="Times New Roman" panose="02020603050405020304" pitchFamily="18" charset="0"/>
                      </a:endParaRPr>
                    </a:p>
                  </p:txBody>
                </p:sp>
                <p:cxnSp>
                  <p:nvCxnSpPr>
                    <p:cNvPr id="641" name="Line 155"/>
                    <p:cNvCxnSpPr/>
                    <p:nvPr/>
                  </p:nvCxnSpPr>
                  <p:spPr bwMode="auto">
                    <a:xfrm>
                      <a:off x="32672" y="1126"/>
                      <a:ext cx="266" cy="70"/>
                    </a:xfrm>
                    <a:prstGeom prst="line">
                      <a:avLst/>
                    </a:prstGeom>
                    <a:noFill/>
                    <a:ln w="19050">
                      <a:solidFill>
                        <a:srgbClr val="000000"/>
                      </a:solidFill>
                      <a:round/>
                      <a:headEnd/>
                      <a:tailEnd/>
                    </a:ln>
                  </p:spPr>
                </p:cxnSp>
                <p:sp>
                  <p:nvSpPr>
                    <p:cNvPr id="642" name="Text Box 156"/>
                    <p:cNvSpPr txBox="1">
                      <a:spLocks noChangeArrowheads="1"/>
                    </p:cNvSpPr>
                    <p:nvPr/>
                  </p:nvSpPr>
                  <p:spPr bwMode="auto">
                    <a:xfrm>
                      <a:off x="32932" y="1169"/>
                      <a:ext cx="288" cy="143"/>
                    </a:xfrm>
                    <a:prstGeom prst="rect">
                      <a:avLst/>
                    </a:prstGeom>
                    <a:solidFill>
                      <a:srgbClr val="AABA00"/>
                    </a:solidFill>
                    <a:ln w="9525">
                      <a:solidFill>
                        <a:schemeClr val="tx1"/>
                      </a:solidFill>
                      <a:miter lim="800000"/>
                      <a:headEnd/>
                      <a:tailEnd/>
                    </a:ln>
                  </p:spPr>
                  <p:txBody>
                    <a:bodyPr wrap="none" tIns="9144" bIns="9144">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NJ</a:t>
                      </a:r>
                      <a:endParaRPr lang="en-US" sz="1200">
                        <a:effectLst/>
                        <a:latin typeface="Times New Roman" panose="02020603050405020304" pitchFamily="18" charset="0"/>
                        <a:ea typeface="Times New Roman" panose="02020603050405020304" pitchFamily="18" charset="0"/>
                      </a:endParaRPr>
                    </a:p>
                  </p:txBody>
                </p:sp>
                <p:sp>
                  <p:nvSpPr>
                    <p:cNvPr id="643" name="Text Box 157"/>
                    <p:cNvSpPr txBox="1">
                      <a:spLocks noChangeArrowheads="1"/>
                    </p:cNvSpPr>
                    <p:nvPr/>
                  </p:nvSpPr>
                  <p:spPr bwMode="auto">
                    <a:xfrm>
                      <a:off x="32388" y="719"/>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NY</a:t>
                      </a:r>
                      <a:endParaRPr lang="en-US" sz="1200">
                        <a:effectLst/>
                        <a:latin typeface="Times New Roman" panose="02020603050405020304" pitchFamily="18" charset="0"/>
                        <a:ea typeface="Times New Roman" panose="02020603050405020304" pitchFamily="18" charset="0"/>
                      </a:endParaRPr>
                    </a:p>
                  </p:txBody>
                </p:sp>
                <p:sp>
                  <p:nvSpPr>
                    <p:cNvPr id="644" name="Text Box 158"/>
                    <p:cNvSpPr txBox="1">
                      <a:spLocks noChangeArrowheads="1"/>
                    </p:cNvSpPr>
                    <p:nvPr/>
                  </p:nvSpPr>
                  <p:spPr bwMode="auto">
                    <a:xfrm>
                      <a:off x="28791" y="566"/>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OR</a:t>
                      </a:r>
                      <a:endParaRPr lang="en-US" sz="1200">
                        <a:effectLst/>
                        <a:latin typeface="Times New Roman" panose="02020603050405020304" pitchFamily="18" charset="0"/>
                        <a:ea typeface="Times New Roman" panose="02020603050405020304" pitchFamily="18" charset="0"/>
                      </a:endParaRPr>
                    </a:p>
                  </p:txBody>
                </p:sp>
                <p:sp>
                  <p:nvSpPr>
                    <p:cNvPr id="645" name="Text Box 159"/>
                    <p:cNvSpPr txBox="1">
                      <a:spLocks noChangeArrowheads="1"/>
                    </p:cNvSpPr>
                    <p:nvPr/>
                  </p:nvSpPr>
                  <p:spPr bwMode="auto">
                    <a:xfrm>
                      <a:off x="32252" y="998"/>
                      <a:ext cx="364" cy="203"/>
                    </a:xfrm>
                    <a:prstGeom prst="rect">
                      <a:avLst/>
                    </a:prstGeom>
                    <a:noFill/>
                    <a:ln w="9525">
                      <a:noFill/>
                      <a:miter lim="800000"/>
                      <a:headEnd/>
                      <a:tailEnd/>
                    </a:ln>
                  </p:spPr>
                  <p:txBody>
                    <a:bodyPr wrap="squar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PA</a:t>
                      </a:r>
                      <a:endParaRPr lang="en-US" sz="1200">
                        <a:effectLst/>
                        <a:latin typeface="Times New Roman" panose="02020603050405020304" pitchFamily="18" charset="0"/>
                        <a:ea typeface="Times New Roman" panose="02020603050405020304" pitchFamily="18" charset="0"/>
                      </a:endParaRPr>
                    </a:p>
                  </p:txBody>
                </p:sp>
                <p:sp>
                  <p:nvSpPr>
                    <p:cNvPr id="646" name="Text Box 160"/>
                    <p:cNvSpPr txBox="1">
                      <a:spLocks noChangeArrowheads="1"/>
                    </p:cNvSpPr>
                    <p:nvPr/>
                  </p:nvSpPr>
                  <p:spPr bwMode="auto">
                    <a:xfrm>
                      <a:off x="32162" y="1862"/>
                      <a:ext cx="306"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SC</a:t>
                      </a:r>
                      <a:endParaRPr lang="en-US" sz="1200">
                        <a:effectLst/>
                        <a:latin typeface="Times New Roman" panose="02020603050405020304" pitchFamily="18" charset="0"/>
                        <a:ea typeface="Times New Roman" panose="02020603050405020304" pitchFamily="18" charset="0"/>
                      </a:endParaRPr>
                    </a:p>
                  </p:txBody>
                </p:sp>
                <p:sp>
                  <p:nvSpPr>
                    <p:cNvPr id="647" name="Text Box 161"/>
                    <p:cNvSpPr txBox="1">
                      <a:spLocks noChangeArrowheads="1"/>
                    </p:cNvSpPr>
                    <p:nvPr/>
                  </p:nvSpPr>
                  <p:spPr bwMode="auto">
                    <a:xfrm>
                      <a:off x="31581" y="1696"/>
                      <a:ext cx="348" cy="125"/>
                    </a:xfrm>
                    <a:prstGeom prst="rect">
                      <a:avLst/>
                    </a:prstGeom>
                    <a:noFill/>
                    <a:ln w="9525">
                      <a:noFill/>
                      <a:miter lim="800000"/>
                      <a:headEnd/>
                      <a:tailEnd/>
                    </a:ln>
                  </p:spPr>
                  <p:txBody>
                    <a:bodyPr wrap="square" tIns="0" bIns="0">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TN</a:t>
                      </a:r>
                      <a:endParaRPr lang="en-US" sz="1200">
                        <a:effectLst/>
                        <a:latin typeface="Times New Roman" panose="02020603050405020304" pitchFamily="18" charset="0"/>
                        <a:ea typeface="Times New Roman" panose="02020603050405020304" pitchFamily="18" charset="0"/>
                      </a:endParaRPr>
                    </a:p>
                  </p:txBody>
                </p:sp>
                <p:sp>
                  <p:nvSpPr>
                    <p:cNvPr id="648" name="Text Box 162"/>
                    <p:cNvSpPr txBox="1">
                      <a:spLocks noChangeArrowheads="1"/>
                    </p:cNvSpPr>
                    <p:nvPr/>
                  </p:nvSpPr>
                  <p:spPr bwMode="auto">
                    <a:xfrm>
                      <a:off x="29906" y="1334"/>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CO</a:t>
                      </a:r>
                      <a:endParaRPr lang="en-US" sz="1200">
                        <a:effectLst/>
                        <a:latin typeface="Times New Roman" panose="02020603050405020304" pitchFamily="18" charset="0"/>
                        <a:ea typeface="Times New Roman" panose="02020603050405020304" pitchFamily="18" charset="0"/>
                      </a:endParaRPr>
                    </a:p>
                  </p:txBody>
                </p:sp>
                <p:sp>
                  <p:nvSpPr>
                    <p:cNvPr id="649" name="Text Box 163"/>
                    <p:cNvSpPr txBox="1">
                      <a:spLocks noChangeArrowheads="1"/>
                    </p:cNvSpPr>
                    <p:nvPr/>
                  </p:nvSpPr>
                  <p:spPr bwMode="auto">
                    <a:xfrm>
                      <a:off x="28946" y="181"/>
                      <a:ext cx="329"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a:t>
                      </a:r>
                      <a:endParaRPr lang="en-US" sz="1200">
                        <a:effectLst/>
                        <a:latin typeface="Times New Roman" panose="02020603050405020304" pitchFamily="18" charset="0"/>
                        <a:ea typeface="Times New Roman" panose="02020603050405020304" pitchFamily="18" charset="0"/>
                      </a:endParaRPr>
                    </a:p>
                  </p:txBody>
                </p:sp>
                <p:sp>
                  <p:nvSpPr>
                    <p:cNvPr id="650" name="Text Box 164"/>
                    <p:cNvSpPr txBox="1">
                      <a:spLocks noChangeArrowheads="1"/>
                    </p:cNvSpPr>
                    <p:nvPr/>
                  </p:nvSpPr>
                  <p:spPr bwMode="auto">
                    <a:xfrm>
                      <a:off x="31239" y="698"/>
                      <a:ext cx="28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WI</a:t>
                      </a:r>
                      <a:endParaRPr lang="en-US" sz="1200">
                        <a:effectLst/>
                        <a:latin typeface="Times New Roman" panose="02020603050405020304" pitchFamily="18" charset="0"/>
                        <a:ea typeface="Times New Roman" panose="02020603050405020304" pitchFamily="18" charset="0"/>
                      </a:endParaRPr>
                    </a:p>
                  </p:txBody>
                </p:sp>
                <p:sp>
                  <p:nvSpPr>
                    <p:cNvPr id="651" name="Text Box 165"/>
                    <p:cNvSpPr txBox="1">
                      <a:spLocks noChangeArrowheads="1"/>
                    </p:cNvSpPr>
                    <p:nvPr/>
                  </p:nvSpPr>
                  <p:spPr bwMode="auto">
                    <a:xfrm>
                      <a:off x="32333" y="1377"/>
                      <a:ext cx="145" cy="125"/>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VA</a:t>
                      </a:r>
                      <a:endParaRPr lang="en-US" sz="1200">
                        <a:effectLst/>
                        <a:latin typeface="Times New Roman" panose="02020603050405020304" pitchFamily="18" charset="0"/>
                        <a:ea typeface="Times New Roman" panose="02020603050405020304" pitchFamily="18" charset="0"/>
                      </a:endParaRPr>
                    </a:p>
                  </p:txBody>
                </p:sp>
                <p:sp>
                  <p:nvSpPr>
                    <p:cNvPr id="652" name="Text Box 166"/>
                    <p:cNvSpPr txBox="1">
                      <a:spLocks noChangeArrowheads="1"/>
                    </p:cNvSpPr>
                    <p:nvPr/>
                  </p:nvSpPr>
                  <p:spPr bwMode="auto">
                    <a:xfrm>
                      <a:off x="32822" y="311"/>
                      <a:ext cx="318"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ME</a:t>
                      </a:r>
                      <a:endParaRPr lang="en-US" sz="1200">
                        <a:effectLst/>
                        <a:latin typeface="Times New Roman" panose="02020603050405020304" pitchFamily="18" charset="0"/>
                        <a:ea typeface="Times New Roman" panose="02020603050405020304" pitchFamily="18" charset="0"/>
                      </a:endParaRPr>
                    </a:p>
                  </p:txBody>
                </p:sp>
                <p:sp>
                  <p:nvSpPr>
                    <p:cNvPr id="653" name="Text Box 167"/>
                    <p:cNvSpPr txBox="1">
                      <a:spLocks noChangeArrowheads="1"/>
                    </p:cNvSpPr>
                    <p:nvPr/>
                  </p:nvSpPr>
                  <p:spPr bwMode="auto">
                    <a:xfrm>
                      <a:off x="30934" y="560"/>
                      <a:ext cx="172" cy="128"/>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MN</a:t>
                      </a:r>
                      <a:endParaRPr lang="en-US" sz="1200">
                        <a:effectLst/>
                        <a:latin typeface="Times New Roman" panose="02020603050405020304" pitchFamily="18" charset="0"/>
                        <a:ea typeface="Times New Roman" panose="02020603050405020304" pitchFamily="18" charset="0"/>
                      </a:endParaRPr>
                    </a:p>
                  </p:txBody>
                </p:sp>
                <p:sp>
                  <p:nvSpPr>
                    <p:cNvPr id="654" name="Text Box 168"/>
                    <p:cNvSpPr txBox="1">
                      <a:spLocks noChangeArrowheads="1"/>
                    </p:cNvSpPr>
                    <p:nvPr/>
                  </p:nvSpPr>
                  <p:spPr bwMode="auto">
                    <a:xfrm>
                      <a:off x="31688" y="835"/>
                      <a:ext cx="295" cy="203"/>
                    </a:xfrm>
                    <a:prstGeom prst="rect">
                      <a:avLst/>
                    </a:prstGeom>
                    <a:noFill/>
                    <a:ln w="9525">
                      <a:noFill/>
                      <a:miter lim="800000"/>
                      <a:headEnd/>
                      <a:tailEnd/>
                    </a:ln>
                  </p:spPr>
                  <p:txBody>
                    <a:bodyPr>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MI</a:t>
                      </a:r>
                      <a:endParaRPr lang="en-US" sz="1200">
                        <a:effectLst/>
                        <a:latin typeface="Times New Roman" panose="02020603050405020304" pitchFamily="18" charset="0"/>
                        <a:ea typeface="Times New Roman" panose="02020603050405020304" pitchFamily="18" charset="0"/>
                      </a:endParaRPr>
                    </a:p>
                  </p:txBody>
                </p:sp>
                <p:sp>
                  <p:nvSpPr>
                    <p:cNvPr id="655" name="Text Box 169"/>
                    <p:cNvSpPr txBox="1">
                      <a:spLocks noChangeArrowheads="1"/>
                    </p:cNvSpPr>
                    <p:nvPr/>
                  </p:nvSpPr>
                  <p:spPr bwMode="auto">
                    <a:xfrm>
                      <a:off x="32236" y="1618"/>
                      <a:ext cx="312"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NC</a:t>
                      </a:r>
                      <a:endParaRPr lang="en-US" sz="1200">
                        <a:effectLst/>
                        <a:latin typeface="Times New Roman" panose="02020603050405020304" pitchFamily="18" charset="0"/>
                        <a:ea typeface="Times New Roman" panose="02020603050405020304" pitchFamily="18" charset="0"/>
                      </a:endParaRPr>
                    </a:p>
                  </p:txBody>
                </p:sp>
                <p:sp>
                  <p:nvSpPr>
                    <p:cNvPr id="656" name="Text Box 170"/>
                    <p:cNvSpPr txBox="1">
                      <a:spLocks noChangeArrowheads="1"/>
                    </p:cNvSpPr>
                    <p:nvPr/>
                  </p:nvSpPr>
                  <p:spPr bwMode="auto">
                    <a:xfrm>
                      <a:off x="30447" y="2231"/>
                      <a:ext cx="294" cy="203"/>
                    </a:xfrm>
                    <a:prstGeom prst="rect">
                      <a:avLst/>
                    </a:prstGeom>
                    <a:noFill/>
                    <a:ln w="9525">
                      <a:noFill/>
                      <a:miter lim="800000"/>
                      <a:headEnd/>
                      <a:tailEnd/>
                    </a:ln>
                  </p:spPr>
                  <p:txBody>
                    <a:bodyPr wrap="none">
                      <a:spAutoFit/>
                    </a:bodyPr>
                    <a:lstStyle/>
                    <a:p>
                      <a:pPr marL="0" marR="0" algn="ctr" eaLnBrk="0" hangingPunct="0">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TX</a:t>
                      </a:r>
                      <a:endParaRPr lang="en-US" sz="1200">
                        <a:effectLst/>
                        <a:latin typeface="Times New Roman" panose="02020603050405020304" pitchFamily="18" charset="0"/>
                        <a:ea typeface="Times New Roman" panose="02020603050405020304" pitchFamily="18" charset="0"/>
                      </a:endParaRPr>
                    </a:p>
                  </p:txBody>
                </p:sp>
                <p:sp>
                  <p:nvSpPr>
                    <p:cNvPr id="657" name="Text Box 171"/>
                    <p:cNvSpPr txBox="1">
                      <a:spLocks noChangeArrowheads="1"/>
                    </p:cNvSpPr>
                    <p:nvPr/>
                  </p:nvSpPr>
                  <p:spPr bwMode="auto">
                    <a:xfrm>
                      <a:off x="31653" y="1440"/>
                      <a:ext cx="361" cy="207"/>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KY</a:t>
                      </a:r>
                      <a:endParaRPr lang="en-US" sz="1200">
                        <a:effectLst/>
                        <a:latin typeface="Times New Roman" panose="02020603050405020304" pitchFamily="18" charset="0"/>
                        <a:ea typeface="Times New Roman" panose="02020603050405020304" pitchFamily="18" charset="0"/>
                      </a:endParaRPr>
                    </a:p>
                  </p:txBody>
                </p:sp>
                <p:sp>
                  <p:nvSpPr>
                    <p:cNvPr id="658" name="Text Box 172"/>
                    <p:cNvSpPr txBox="1">
                      <a:spLocks noChangeArrowheads="1"/>
                    </p:cNvSpPr>
                    <p:nvPr/>
                  </p:nvSpPr>
                  <p:spPr bwMode="auto">
                    <a:xfrm>
                      <a:off x="31996" y="1300"/>
                      <a:ext cx="361" cy="178"/>
                    </a:xfrm>
                    <a:prstGeom prst="rect">
                      <a:avLst/>
                    </a:prstGeom>
                    <a:noFill/>
                    <a:ln w="12700">
                      <a:noFill/>
                      <a:miter lim="800000"/>
                      <a:headEnd/>
                      <a:tailEnd/>
                    </a:ln>
                  </p:spPr>
                  <p:txBody>
                    <a:bodyPr lIns="0" tIns="0" rIns="0" bIns="0"/>
                    <a:lstStyle/>
                    <a:p>
                      <a:pPr marL="0" marR="0" algn="ctr" eaLnBrk="0" hangingPunct="0">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WV</a:t>
                      </a:r>
                      <a:endParaRPr lang="en-US" sz="1200">
                        <a:effectLst/>
                        <a:latin typeface="Times New Roman" panose="02020603050405020304" pitchFamily="18" charset="0"/>
                        <a:ea typeface="Times New Roman" panose="02020603050405020304" pitchFamily="18" charset="0"/>
                      </a:endParaRPr>
                    </a:p>
                  </p:txBody>
                </p:sp>
                <p:cxnSp>
                  <p:nvCxnSpPr>
                    <p:cNvPr id="659" name="Line 174"/>
                    <p:cNvCxnSpPr/>
                    <p:nvPr/>
                  </p:nvCxnSpPr>
                  <p:spPr bwMode="auto">
                    <a:xfrm>
                      <a:off x="32880" y="879"/>
                      <a:ext cx="199" cy="51"/>
                    </a:xfrm>
                    <a:prstGeom prst="line">
                      <a:avLst/>
                    </a:prstGeom>
                    <a:noFill/>
                    <a:ln w="12700">
                      <a:solidFill>
                        <a:srgbClr val="000000"/>
                      </a:solidFill>
                      <a:round/>
                      <a:headEnd/>
                      <a:tailEnd/>
                    </a:ln>
                  </p:spPr>
                </p:cxnSp>
                <p:sp>
                  <p:nvSpPr>
                    <p:cNvPr id="660" name="Rectangle 659"/>
                    <p:cNvSpPr>
                      <a:spLocks noChangeArrowheads="1"/>
                    </p:cNvSpPr>
                    <p:nvPr/>
                  </p:nvSpPr>
                  <p:spPr bwMode="auto">
                    <a:xfrm>
                      <a:off x="30471" y="1080"/>
                      <a:ext cx="308" cy="206"/>
                    </a:xfrm>
                    <a:prstGeom prst="rect">
                      <a:avLst/>
                    </a:prstGeom>
                    <a:noFill/>
                    <a:ln w="12700">
                      <a:noFill/>
                      <a:miter lim="800000"/>
                      <a:headEnd/>
                      <a:tailEnd/>
                    </a:ln>
                  </p:spPr>
                  <p:txBody>
                    <a:bodyPr wrap="none">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NE</a:t>
                      </a:r>
                      <a:endParaRPr lang="en-US" sz="1200">
                        <a:effectLst/>
                        <a:latin typeface="Times New Roman" panose="02020603050405020304" pitchFamily="18" charset="0"/>
                        <a:ea typeface="Times New Roman" panose="02020603050405020304" pitchFamily="18" charset="0"/>
                      </a:endParaRPr>
                    </a:p>
                  </p:txBody>
                </p:sp>
                <p:sp>
                  <p:nvSpPr>
                    <p:cNvPr id="661" name="Text Box 176"/>
                    <p:cNvSpPr txBox="1">
                      <a:spLocks noChangeArrowheads="1"/>
                    </p:cNvSpPr>
                    <p:nvPr/>
                  </p:nvSpPr>
                  <p:spPr bwMode="auto">
                    <a:xfrm>
                      <a:off x="32481" y="339"/>
                      <a:ext cx="363" cy="143"/>
                    </a:xfrm>
                    <a:prstGeom prst="rect">
                      <a:avLst/>
                    </a:prstGeom>
                    <a:noFill/>
                    <a:ln w="12700">
                      <a:noFill/>
                      <a:miter lim="800000"/>
                      <a:headEnd/>
                      <a:tailEnd/>
                    </a:ln>
                  </p:spPr>
                  <p:txBody>
                    <a:bodyPr/>
                    <a:lstStyle/>
                    <a:p>
                      <a:pPr marL="0" marR="0" algn="ctr" eaLnBrk="0" hangingPunct="0">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VT</a:t>
                      </a:r>
                      <a:endParaRPr lang="en-US" sz="1200">
                        <a:effectLst/>
                        <a:latin typeface="Times New Roman" panose="02020603050405020304" pitchFamily="18" charset="0"/>
                        <a:ea typeface="Times New Roman" panose="02020603050405020304" pitchFamily="18" charset="0"/>
                      </a:endParaRPr>
                    </a:p>
                  </p:txBody>
                </p:sp>
                <p:cxnSp>
                  <p:nvCxnSpPr>
                    <p:cNvPr id="662" name="Line 177"/>
                    <p:cNvCxnSpPr/>
                    <p:nvPr/>
                  </p:nvCxnSpPr>
                  <p:spPr bwMode="auto">
                    <a:xfrm>
                      <a:off x="32661" y="483"/>
                      <a:ext cx="81" cy="144"/>
                    </a:xfrm>
                    <a:prstGeom prst="line">
                      <a:avLst/>
                    </a:prstGeom>
                    <a:noFill/>
                    <a:ln w="12700">
                      <a:solidFill>
                        <a:srgbClr val="000000"/>
                      </a:solidFill>
                      <a:round/>
                      <a:headEnd/>
                      <a:tailEnd/>
                    </a:ln>
                  </p:spPr>
                </p:cxnSp>
                <p:grpSp>
                  <p:nvGrpSpPr>
                    <p:cNvPr id="663" name="Group 662"/>
                    <p:cNvGrpSpPr>
                      <a:grpSpLocks/>
                    </p:cNvGrpSpPr>
                    <p:nvPr/>
                  </p:nvGrpSpPr>
                  <p:grpSpPr bwMode="auto">
                    <a:xfrm>
                      <a:off x="29008" y="561"/>
                      <a:ext cx="4305" cy="1789"/>
                      <a:chOff x="29006" y="561"/>
                      <a:chExt cx="4576" cy="1825"/>
                    </a:xfrm>
                  </p:grpSpPr>
                  <p:sp>
                    <p:nvSpPr>
                      <p:cNvPr id="675" name="Text Box 179"/>
                      <p:cNvSpPr txBox="1">
                        <a:spLocks noChangeArrowheads="1"/>
                      </p:cNvSpPr>
                      <p:nvPr/>
                    </p:nvSpPr>
                    <p:spPr bwMode="auto">
                      <a:xfrm>
                        <a:off x="29006" y="1153"/>
                        <a:ext cx="339" cy="207"/>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NV</a:t>
                        </a:r>
                        <a:endParaRPr lang="en-US" sz="1200">
                          <a:effectLst/>
                          <a:latin typeface="Times New Roman" panose="02020603050405020304" pitchFamily="18" charset="0"/>
                          <a:ea typeface="Times New Roman" panose="02020603050405020304" pitchFamily="18" charset="0"/>
                        </a:endParaRPr>
                      </a:p>
                    </p:txBody>
                  </p:sp>
                  <p:sp>
                    <p:nvSpPr>
                      <p:cNvPr id="676" name="Text Box 180"/>
                      <p:cNvSpPr txBox="1">
                        <a:spLocks noChangeArrowheads="1"/>
                      </p:cNvSpPr>
                      <p:nvPr/>
                    </p:nvSpPr>
                    <p:spPr bwMode="auto">
                      <a:xfrm>
                        <a:off x="31987" y="1158"/>
                        <a:ext cx="367" cy="207"/>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OH</a:t>
                        </a:r>
                        <a:endParaRPr lang="en-US" sz="1200">
                          <a:effectLst/>
                          <a:latin typeface="Times New Roman" panose="02020603050405020304" pitchFamily="18" charset="0"/>
                          <a:ea typeface="Times New Roman" panose="02020603050405020304" pitchFamily="18" charset="0"/>
                        </a:endParaRPr>
                      </a:p>
                    </p:txBody>
                  </p:sp>
                  <p:sp>
                    <p:nvSpPr>
                      <p:cNvPr id="677" name="Text Box 181"/>
                      <p:cNvSpPr txBox="1">
                        <a:spLocks noChangeArrowheads="1"/>
                      </p:cNvSpPr>
                      <p:nvPr/>
                    </p:nvSpPr>
                    <p:spPr bwMode="auto">
                      <a:xfrm>
                        <a:off x="30466" y="745"/>
                        <a:ext cx="386" cy="206"/>
                      </a:xfrm>
                      <a:prstGeom prst="rect">
                        <a:avLst/>
                      </a:prstGeom>
                      <a:noFill/>
                      <a:ln w="9525">
                        <a:noFill/>
                        <a:miter lim="800000"/>
                        <a:headEnd/>
                        <a:tailEnd/>
                      </a:ln>
                    </p:spPr>
                    <p:txBody>
                      <a:bodyPr>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SD</a:t>
                        </a:r>
                        <a:endParaRPr lang="en-US" sz="1200">
                          <a:effectLst/>
                          <a:latin typeface="Times New Roman" panose="02020603050405020304" pitchFamily="18" charset="0"/>
                          <a:ea typeface="Times New Roman" panose="02020603050405020304" pitchFamily="18" charset="0"/>
                        </a:endParaRPr>
                      </a:p>
                    </p:txBody>
                  </p:sp>
                  <p:sp>
                    <p:nvSpPr>
                      <p:cNvPr id="678" name="Text Box 182"/>
                      <p:cNvSpPr txBox="1">
                        <a:spLocks noChangeArrowheads="1"/>
                      </p:cNvSpPr>
                      <p:nvPr/>
                    </p:nvSpPr>
                    <p:spPr bwMode="auto">
                      <a:xfrm>
                        <a:off x="31214" y="2211"/>
                        <a:ext cx="288" cy="175"/>
                      </a:xfrm>
                      <a:prstGeom prst="rect">
                        <a:avLst/>
                      </a:prstGeom>
                      <a:noFill/>
                      <a:ln w="9525">
                        <a:noFill/>
                        <a:miter lim="800000"/>
                        <a:headEnd/>
                        <a:tailEnd/>
                      </a:ln>
                    </p:spPr>
                    <p:txBody>
                      <a:bodyPr>
                        <a:spAutoFit/>
                      </a:bodyPr>
                      <a:lstStyle/>
                      <a:p>
                        <a:endParaRPr lang="en-US"/>
                      </a:p>
                    </p:txBody>
                  </p:sp>
                  <p:sp>
                    <p:nvSpPr>
                      <p:cNvPr id="679" name="Text Box 183"/>
                      <p:cNvSpPr txBox="1">
                        <a:spLocks noChangeArrowheads="1"/>
                      </p:cNvSpPr>
                      <p:nvPr/>
                    </p:nvSpPr>
                    <p:spPr bwMode="auto">
                      <a:xfrm>
                        <a:off x="31188" y="1825"/>
                        <a:ext cx="314" cy="214"/>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AR</a:t>
                        </a:r>
                        <a:endParaRPr lang="en-US" sz="1200">
                          <a:effectLst/>
                          <a:latin typeface="Times New Roman" panose="02020603050405020304" pitchFamily="18" charset="0"/>
                          <a:ea typeface="Times New Roman" panose="02020603050405020304" pitchFamily="18" charset="0"/>
                        </a:endParaRPr>
                      </a:p>
                    </p:txBody>
                  </p:sp>
                  <p:sp>
                    <p:nvSpPr>
                      <p:cNvPr id="680" name="Text Box 184"/>
                      <p:cNvSpPr txBox="1">
                        <a:spLocks noChangeArrowheads="1"/>
                      </p:cNvSpPr>
                      <p:nvPr/>
                    </p:nvSpPr>
                    <p:spPr bwMode="auto">
                      <a:xfrm>
                        <a:off x="31742" y="1201"/>
                        <a:ext cx="287" cy="210"/>
                      </a:xfrm>
                      <a:prstGeom prst="rect">
                        <a:avLst/>
                      </a:prstGeom>
                      <a:noFill/>
                      <a:ln w="9525">
                        <a:noFill/>
                        <a:miter lim="800000"/>
                        <a:headEnd/>
                        <a:tailEnd/>
                      </a:ln>
                    </p:spPr>
                    <p:txBody>
                      <a:bodyPr lIns="0" tIns="0" rIns="0" bIns="0">
                        <a:no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IN</a:t>
                        </a:r>
                        <a:endParaRPr lang="en-US" sz="1200">
                          <a:effectLst/>
                          <a:latin typeface="Times New Roman" panose="02020603050405020304" pitchFamily="18" charset="0"/>
                          <a:ea typeface="Times New Roman" panose="02020603050405020304" pitchFamily="18" charset="0"/>
                        </a:endParaRPr>
                      </a:p>
                    </p:txBody>
                  </p:sp>
                  <p:sp>
                    <p:nvSpPr>
                      <p:cNvPr id="681" name="Text Box 185"/>
                      <p:cNvSpPr txBox="1">
                        <a:spLocks noChangeArrowheads="1"/>
                      </p:cNvSpPr>
                      <p:nvPr/>
                    </p:nvSpPr>
                    <p:spPr bwMode="auto">
                      <a:xfrm>
                        <a:off x="33345" y="561"/>
                        <a:ext cx="237" cy="195"/>
                      </a:xfrm>
                      <a:prstGeom prst="rect">
                        <a:avLst/>
                      </a:prstGeom>
                      <a:noFill/>
                      <a:ln w="9525">
                        <a:noFill/>
                        <a:miter lim="800000"/>
                        <a:headEnd/>
                        <a:tailEnd/>
                      </a:ln>
                    </p:spPr>
                    <p:txBody>
                      <a:bodyPr wrap="square" lIns="0" tIns="0" rIns="0" bIns="0">
                        <a:no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NH</a:t>
                        </a:r>
                        <a:endParaRPr lang="en-US" sz="1200">
                          <a:effectLst/>
                          <a:latin typeface="Times New Roman" panose="02020603050405020304" pitchFamily="18" charset="0"/>
                          <a:ea typeface="Times New Roman" panose="02020603050405020304" pitchFamily="18" charset="0"/>
                        </a:endParaRPr>
                      </a:p>
                    </p:txBody>
                  </p:sp>
                  <p:cxnSp>
                    <p:nvCxnSpPr>
                      <p:cNvPr id="682" name="Line 186"/>
                      <p:cNvCxnSpPr/>
                      <p:nvPr/>
                    </p:nvCxnSpPr>
                    <p:spPr bwMode="auto">
                      <a:xfrm flipV="1">
                        <a:off x="33082" y="670"/>
                        <a:ext cx="287" cy="44"/>
                      </a:xfrm>
                      <a:prstGeom prst="line">
                        <a:avLst/>
                      </a:prstGeom>
                      <a:noFill/>
                      <a:ln w="19050">
                        <a:solidFill>
                          <a:srgbClr val="000000"/>
                        </a:solidFill>
                        <a:round/>
                        <a:headEnd/>
                        <a:tailEnd/>
                      </a:ln>
                    </p:spPr>
                  </p:cxnSp>
                </p:grpSp>
                <p:sp>
                  <p:nvSpPr>
                    <p:cNvPr id="664" name="Text Box 207"/>
                    <p:cNvSpPr txBox="1">
                      <a:spLocks noChangeArrowheads="1"/>
                    </p:cNvSpPr>
                    <p:nvPr/>
                  </p:nvSpPr>
                  <p:spPr bwMode="auto">
                    <a:xfrm>
                      <a:off x="29682" y="339"/>
                      <a:ext cx="361"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endParaRPr lang="en-US" sz="1200">
                        <a:effectLst/>
                        <a:latin typeface="Times New Roman" panose="02020603050405020304" pitchFamily="18" charset="0"/>
                        <a:ea typeface="Times New Roman" panose="02020603050405020304" pitchFamily="18" charset="0"/>
                      </a:endParaRPr>
                    </a:p>
                  </p:txBody>
                </p:sp>
                <p:sp>
                  <p:nvSpPr>
                    <p:cNvPr id="665" name="Text Box 208"/>
                    <p:cNvSpPr txBox="1">
                      <a:spLocks noChangeArrowheads="1"/>
                    </p:cNvSpPr>
                    <p:nvPr/>
                  </p:nvSpPr>
                  <p:spPr bwMode="auto">
                    <a:xfrm>
                      <a:off x="29300" y="622"/>
                      <a:ext cx="271"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ID</a:t>
                      </a:r>
                      <a:endParaRPr lang="en-US" sz="1200">
                        <a:effectLst/>
                        <a:latin typeface="Times New Roman" panose="02020603050405020304" pitchFamily="18" charset="0"/>
                        <a:ea typeface="Times New Roman" panose="02020603050405020304" pitchFamily="18" charset="0"/>
                      </a:endParaRPr>
                    </a:p>
                  </p:txBody>
                </p:sp>
                <p:sp>
                  <p:nvSpPr>
                    <p:cNvPr id="666" name="Text Box 209"/>
                    <p:cNvSpPr txBox="1">
                      <a:spLocks noChangeArrowheads="1"/>
                    </p:cNvSpPr>
                    <p:nvPr/>
                  </p:nvSpPr>
                  <p:spPr bwMode="auto">
                    <a:xfrm>
                      <a:off x="29784" y="778"/>
                      <a:ext cx="403"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WY</a:t>
                      </a:r>
                      <a:endParaRPr lang="en-US" sz="1200">
                        <a:effectLst/>
                        <a:latin typeface="Times New Roman" panose="02020603050405020304" pitchFamily="18" charset="0"/>
                        <a:ea typeface="Times New Roman" panose="02020603050405020304" pitchFamily="18" charset="0"/>
                      </a:endParaRPr>
                    </a:p>
                  </p:txBody>
                </p:sp>
                <p:sp>
                  <p:nvSpPr>
                    <p:cNvPr id="667" name="Text Box 210"/>
                    <p:cNvSpPr txBox="1">
                      <a:spLocks noChangeArrowheads="1"/>
                    </p:cNvSpPr>
                    <p:nvPr/>
                  </p:nvSpPr>
                  <p:spPr bwMode="auto">
                    <a:xfrm>
                      <a:off x="30397" y="339"/>
                      <a:ext cx="357"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ND</a:t>
                      </a:r>
                      <a:endParaRPr lang="en-US" sz="1200">
                        <a:effectLst/>
                        <a:latin typeface="Times New Roman" panose="02020603050405020304" pitchFamily="18" charset="0"/>
                        <a:ea typeface="Times New Roman" panose="02020603050405020304" pitchFamily="18" charset="0"/>
                      </a:endParaRPr>
                    </a:p>
                  </p:txBody>
                </p:sp>
                <p:sp>
                  <p:nvSpPr>
                    <p:cNvPr id="668" name="Text Box 211"/>
                    <p:cNvSpPr txBox="1">
                      <a:spLocks noChangeArrowheads="1"/>
                    </p:cNvSpPr>
                    <p:nvPr/>
                  </p:nvSpPr>
                  <p:spPr bwMode="auto">
                    <a:xfrm>
                      <a:off x="29809" y="1714"/>
                      <a:ext cx="438" cy="266"/>
                    </a:xfrm>
                    <a:prstGeom prst="rect">
                      <a:avLst/>
                    </a:prstGeom>
                    <a:noFill/>
                    <a:ln w="9525">
                      <a:noFill/>
                      <a:miter lim="800000"/>
                      <a:headEnd/>
                      <a:tailEnd/>
                    </a:ln>
                  </p:spPr>
                  <p:txBody>
                    <a:bodyPr wrap="square">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NM</a:t>
                      </a:r>
                      <a:endParaRPr lang="en-US" sz="1200">
                        <a:effectLst/>
                        <a:latin typeface="Times New Roman" panose="02020603050405020304" pitchFamily="18" charset="0"/>
                        <a:ea typeface="Times New Roman" panose="02020603050405020304" pitchFamily="18" charset="0"/>
                      </a:endParaRPr>
                    </a:p>
                  </p:txBody>
                </p:sp>
                <p:sp>
                  <p:nvSpPr>
                    <p:cNvPr id="669" name="Text Box 212"/>
                    <p:cNvSpPr txBox="1">
                      <a:spLocks noChangeArrowheads="1"/>
                    </p:cNvSpPr>
                    <p:nvPr/>
                  </p:nvSpPr>
                  <p:spPr bwMode="auto">
                    <a:xfrm>
                      <a:off x="30599" y="1732"/>
                      <a:ext cx="362" cy="203"/>
                    </a:xfrm>
                    <a:prstGeom prst="rect">
                      <a:avLst/>
                    </a:prstGeom>
                    <a:noFill/>
                    <a:ln w="9525">
                      <a:noFill/>
                      <a:miter lim="800000"/>
                      <a:headEnd/>
                      <a:tailEnd/>
                    </a:ln>
                  </p:spPr>
                  <p:txBody>
                    <a:bodyPr>
                      <a:spAutoFit/>
                    </a:bodyPr>
                    <a:lstStyle/>
                    <a:p>
                      <a:pPr marL="0" marR="0" algn="ctr">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OK</a:t>
                      </a:r>
                      <a:endParaRPr lang="en-US" sz="1200">
                        <a:effectLst/>
                        <a:latin typeface="Times New Roman" panose="02020603050405020304" pitchFamily="18" charset="0"/>
                        <a:ea typeface="Times New Roman" panose="02020603050405020304" pitchFamily="18" charset="0"/>
                      </a:endParaRPr>
                    </a:p>
                  </p:txBody>
                </p:sp>
                <p:sp>
                  <p:nvSpPr>
                    <p:cNvPr id="670" name="Text Box 213"/>
                    <p:cNvSpPr txBox="1">
                      <a:spLocks noChangeArrowheads="1"/>
                    </p:cNvSpPr>
                    <p:nvPr/>
                  </p:nvSpPr>
                  <p:spPr bwMode="auto">
                    <a:xfrm>
                      <a:off x="31081" y="2232"/>
                      <a:ext cx="309"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LA</a:t>
                      </a:r>
                      <a:endParaRPr lang="en-US" sz="1200">
                        <a:effectLst/>
                        <a:latin typeface="Times New Roman" panose="02020603050405020304" pitchFamily="18" charset="0"/>
                        <a:ea typeface="Times New Roman" panose="02020603050405020304" pitchFamily="18" charset="0"/>
                      </a:endParaRPr>
                    </a:p>
                  </p:txBody>
                </p:sp>
                <p:sp>
                  <p:nvSpPr>
                    <p:cNvPr id="671" name="Text Box 214"/>
                    <p:cNvSpPr txBox="1">
                      <a:spLocks noChangeArrowheads="1"/>
                    </p:cNvSpPr>
                    <p:nvPr/>
                  </p:nvSpPr>
                  <p:spPr bwMode="auto">
                    <a:xfrm>
                      <a:off x="31316" y="2019"/>
                      <a:ext cx="362" cy="266"/>
                    </a:xfrm>
                    <a:prstGeom prst="rect">
                      <a:avLst/>
                    </a:prstGeom>
                    <a:noFill/>
                    <a:ln w="9525">
                      <a:noFill/>
                      <a:miter lim="800000"/>
                      <a:headEnd/>
                      <a:tailEnd/>
                    </a:ln>
                  </p:spPr>
                  <p:txBody>
                    <a:bodyPr>
                      <a:spAutoFit/>
                    </a:bodyPr>
                    <a:lstStyle/>
                    <a:p>
                      <a:pPr marL="0" marR="0" algn="ctr">
                        <a:spcBef>
                          <a:spcPts val="60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MS</a:t>
                      </a:r>
                      <a:endParaRPr lang="en-US" sz="1200">
                        <a:effectLst/>
                        <a:latin typeface="Times New Roman" panose="02020603050405020304" pitchFamily="18" charset="0"/>
                        <a:ea typeface="Times New Roman" panose="02020603050405020304" pitchFamily="18" charset="0"/>
                      </a:endParaRPr>
                    </a:p>
                  </p:txBody>
                </p:sp>
                <p:sp>
                  <p:nvSpPr>
                    <p:cNvPr id="672" name="Text Box 215"/>
                    <p:cNvSpPr txBox="1">
                      <a:spLocks noChangeArrowheads="1"/>
                    </p:cNvSpPr>
                    <p:nvPr/>
                  </p:nvSpPr>
                  <p:spPr bwMode="auto">
                    <a:xfrm>
                      <a:off x="31601" y="2047"/>
                      <a:ext cx="302" cy="203"/>
                    </a:xfrm>
                    <a:prstGeom prst="rect">
                      <a:avLst/>
                    </a:prstGeom>
                    <a:noFill/>
                    <a:ln w="9525">
                      <a:noFill/>
                      <a:miter lim="800000"/>
                      <a:headEnd/>
                      <a:tailEnd/>
                    </a:ln>
                  </p:spPr>
                  <p:txBody>
                    <a:bodyPr wrap="square">
                      <a:sp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a:t>
                      </a:r>
                      <a:endParaRPr lang="en-US" sz="1200">
                        <a:effectLst/>
                        <a:latin typeface="Times New Roman" panose="02020603050405020304" pitchFamily="18" charset="0"/>
                        <a:ea typeface="Times New Roman" panose="02020603050405020304" pitchFamily="18" charset="0"/>
                      </a:endParaRPr>
                    </a:p>
                  </p:txBody>
                </p:sp>
                <p:cxnSp>
                  <p:nvCxnSpPr>
                    <p:cNvPr id="673" name="Line 216"/>
                    <p:cNvCxnSpPr/>
                    <p:nvPr/>
                  </p:nvCxnSpPr>
                  <p:spPr bwMode="auto">
                    <a:xfrm>
                      <a:off x="32661" y="1284"/>
                      <a:ext cx="448" cy="64"/>
                    </a:xfrm>
                    <a:prstGeom prst="line">
                      <a:avLst/>
                    </a:prstGeom>
                    <a:noFill/>
                    <a:ln w="19050">
                      <a:solidFill>
                        <a:srgbClr val="000000"/>
                      </a:solidFill>
                      <a:round/>
                      <a:headEnd/>
                      <a:tailEnd/>
                    </a:ln>
                  </p:spPr>
                </p:cxnSp>
                <p:sp>
                  <p:nvSpPr>
                    <p:cNvPr id="674" name="Text Box 217"/>
                    <p:cNvSpPr txBox="1">
                      <a:spLocks noChangeArrowheads="1"/>
                    </p:cNvSpPr>
                    <p:nvPr/>
                  </p:nvSpPr>
                  <p:spPr bwMode="auto">
                    <a:xfrm>
                      <a:off x="33042" y="1339"/>
                      <a:ext cx="314" cy="170"/>
                    </a:xfrm>
                    <a:prstGeom prst="rect">
                      <a:avLst/>
                    </a:prstGeom>
                    <a:solidFill>
                      <a:srgbClr val="0072C6"/>
                    </a:solidFill>
                    <a:ln w="9525">
                      <a:solidFill>
                        <a:schemeClr val="tx1"/>
                      </a:solidFill>
                      <a:miter lim="800000"/>
                      <a:headEnd/>
                      <a:tailEnd/>
                    </a:ln>
                  </p:spPr>
                  <p:txBody>
                    <a:bodyPr lIns="0" tIns="0" rIns="0" bIns="0" anchor="ctr">
                      <a:noAutofit/>
                    </a:bodyPr>
                    <a:lstStyle/>
                    <a:p>
                      <a:pPr marL="0" marR="0" algn="ctr">
                        <a:spcBef>
                          <a:spcPts val="0"/>
                        </a:spcBef>
                        <a:spcAft>
                          <a:spcPts val="0"/>
                        </a:spcAft>
                      </a:pPr>
                      <a:r>
                        <a:rPr lang="en-US" sz="1000" kern="120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DE</a:t>
                      </a:r>
                      <a:endParaRPr lang="en-US" sz="1200">
                        <a:effectLst/>
                        <a:latin typeface="Times New Roman" panose="02020603050405020304" pitchFamily="18" charset="0"/>
                        <a:ea typeface="Times New Roman" panose="02020603050405020304" pitchFamily="18" charset="0"/>
                      </a:endParaRPr>
                    </a:p>
                  </p:txBody>
                </p:sp>
              </p:grpSp>
              <p:grpSp>
                <p:nvGrpSpPr>
                  <p:cNvPr id="479" name="Group 478"/>
                  <p:cNvGrpSpPr/>
                  <p:nvPr/>
                </p:nvGrpSpPr>
                <p:grpSpPr bwMode="auto">
                  <a:xfrm>
                    <a:off x="0" y="2971800"/>
                    <a:ext cx="1143000" cy="1152144"/>
                    <a:chOff x="0" y="2971800"/>
                    <a:chExt cx="1253" cy="975"/>
                  </a:xfrm>
                </p:grpSpPr>
                <p:grpSp>
                  <p:nvGrpSpPr>
                    <p:cNvPr id="504" name="Group 503"/>
                    <p:cNvGrpSpPr>
                      <a:grpSpLocks/>
                    </p:cNvGrpSpPr>
                    <p:nvPr/>
                  </p:nvGrpSpPr>
                  <p:grpSpPr bwMode="auto">
                    <a:xfrm>
                      <a:off x="73" y="2971897"/>
                      <a:ext cx="1087" cy="711"/>
                      <a:chOff x="73" y="2971897"/>
                      <a:chExt cx="1087" cy="711"/>
                    </a:xfrm>
                  </p:grpSpPr>
                  <p:sp>
                    <p:nvSpPr>
                      <p:cNvPr id="516" name="Freeform 515"/>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517" name="Freeform 516"/>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sp>
                  <p:nvSpPr>
                    <p:cNvPr id="505" name="Rectangle 504"/>
                    <p:cNvSpPr>
                      <a:spLocks noChangeArrowheads="1"/>
                    </p:cNvSpPr>
                    <p:nvPr/>
                  </p:nvSpPr>
                  <p:spPr bwMode="auto">
                    <a:xfrm>
                      <a:off x="422" y="29720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AK</a:t>
                      </a:r>
                      <a:endParaRPr lang="en-US" sz="1200">
                        <a:effectLst/>
                        <a:latin typeface="Times New Roman" panose="02020603050405020304" pitchFamily="18" charset="0"/>
                        <a:ea typeface="Times New Roman" panose="02020603050405020304" pitchFamily="18" charset="0"/>
                      </a:endParaRPr>
                    </a:p>
                  </p:txBody>
                </p:sp>
                <p:sp>
                  <p:nvSpPr>
                    <p:cNvPr id="506" name="Rectangle 505"/>
                    <p:cNvSpPr>
                      <a:spLocks noChangeArrowheads="1"/>
                    </p:cNvSpPr>
                    <p:nvPr/>
                  </p:nvSpPr>
                  <p:spPr bwMode="auto">
                    <a:xfrm>
                      <a:off x="0" y="2971800"/>
                      <a:ext cx="1253" cy="975"/>
                    </a:xfrm>
                    <a:prstGeom prst="rect">
                      <a:avLst/>
                    </a:prstGeom>
                    <a:noFill/>
                    <a:ln w="5715" cap="rnd">
                      <a:solidFill>
                        <a:srgbClr val="000000"/>
                      </a:solidFill>
                      <a:miter lim="800000"/>
                      <a:headEnd/>
                      <a:tailEnd/>
                    </a:ln>
                  </p:spPr>
                  <p:txBody>
                    <a:bodyPr/>
                    <a:lstStyle/>
                    <a:p>
                      <a:endParaRPr lang="en-US"/>
                    </a:p>
                  </p:txBody>
                </p:sp>
                <p:grpSp>
                  <p:nvGrpSpPr>
                    <p:cNvPr id="507" name="Group 506"/>
                    <p:cNvGrpSpPr>
                      <a:grpSpLocks/>
                    </p:cNvGrpSpPr>
                    <p:nvPr/>
                  </p:nvGrpSpPr>
                  <p:grpSpPr bwMode="auto">
                    <a:xfrm>
                      <a:off x="0" y="2971800"/>
                      <a:ext cx="1253" cy="975"/>
                      <a:chOff x="0" y="2971800"/>
                      <a:chExt cx="1253" cy="975"/>
                    </a:xfrm>
                  </p:grpSpPr>
                  <p:grpSp>
                    <p:nvGrpSpPr>
                      <p:cNvPr id="508" name="Group 507"/>
                      <p:cNvGrpSpPr>
                        <a:grpSpLocks/>
                      </p:cNvGrpSpPr>
                      <p:nvPr/>
                    </p:nvGrpSpPr>
                    <p:grpSpPr bwMode="auto">
                      <a:xfrm>
                        <a:off x="73" y="2971897"/>
                        <a:ext cx="1087" cy="711"/>
                        <a:chOff x="73" y="2971897"/>
                        <a:chExt cx="1087" cy="711"/>
                      </a:xfrm>
                    </p:grpSpPr>
                    <p:sp>
                      <p:nvSpPr>
                        <p:cNvPr id="514" name="Freeform 513"/>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515" name="Freeform 514"/>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noFill/>
                        <a:ln w="5715" cap="rnd">
                          <a:solidFill>
                            <a:srgbClr val="000000"/>
                          </a:solidFill>
                          <a:round/>
                          <a:headEnd/>
                          <a:tailEnd/>
                        </a:ln>
                      </p:spPr>
                      <p:txBody>
                        <a:bodyPr/>
                        <a:lstStyle/>
                        <a:p>
                          <a:endParaRPr lang="en-US"/>
                        </a:p>
                      </p:txBody>
                    </p:sp>
                  </p:grpSp>
                  <p:grpSp>
                    <p:nvGrpSpPr>
                      <p:cNvPr id="509" name="Group 508"/>
                      <p:cNvGrpSpPr>
                        <a:grpSpLocks/>
                      </p:cNvGrpSpPr>
                      <p:nvPr/>
                    </p:nvGrpSpPr>
                    <p:grpSpPr bwMode="auto">
                      <a:xfrm>
                        <a:off x="73" y="2971897"/>
                        <a:ext cx="1087" cy="711"/>
                        <a:chOff x="73" y="2971897"/>
                        <a:chExt cx="1087" cy="711"/>
                      </a:xfrm>
                    </p:grpSpPr>
                    <p:sp>
                      <p:nvSpPr>
                        <p:cNvPr id="512" name="Freeform 511"/>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close/>
                            </a:path>
                          </a:pathLst>
                        </a:custGeom>
                        <a:solidFill>
                          <a:srgbClr val="FFFFFF"/>
                        </a:solidFill>
                        <a:ln w="9525">
                          <a:noFill/>
                          <a:round/>
                          <a:headEnd/>
                          <a:tailEnd/>
                        </a:ln>
                      </p:spPr>
                      <p:txBody>
                        <a:bodyPr/>
                        <a:lstStyle/>
                        <a:p>
                          <a:endParaRPr lang="en-US"/>
                        </a:p>
                      </p:txBody>
                    </p:sp>
                    <p:sp>
                      <p:nvSpPr>
                        <p:cNvPr id="513" name="Freeform 512"/>
                        <p:cNvSpPr>
                          <a:spLocks/>
                        </p:cNvSpPr>
                        <p:nvPr/>
                      </p:nvSpPr>
                      <p:spPr bwMode="auto">
                        <a:xfrm>
                          <a:off x="73" y="2971897"/>
                          <a:ext cx="1087" cy="711"/>
                        </a:xfrm>
                        <a:custGeom>
                          <a:avLst/>
                          <a:gdLst>
                            <a:gd name="T0" fmla="*/ 173 w 1086"/>
                            <a:gd name="T1" fmla="*/ 106 h 711"/>
                            <a:gd name="T2" fmla="*/ 392 w 1086"/>
                            <a:gd name="T3" fmla="*/ 0 h 711"/>
                            <a:gd name="T4" fmla="*/ 496 w 1086"/>
                            <a:gd name="T5" fmla="*/ 19 h 711"/>
                            <a:gd name="T6" fmla="*/ 547 w 1086"/>
                            <a:gd name="T7" fmla="*/ 53 h 711"/>
                            <a:gd name="T8" fmla="*/ 752 w 1086"/>
                            <a:gd name="T9" fmla="*/ 66 h 711"/>
                            <a:gd name="T10" fmla="*/ 758 w 1086"/>
                            <a:gd name="T11" fmla="*/ 418 h 711"/>
                            <a:gd name="T12" fmla="*/ 825 w 1086"/>
                            <a:gd name="T13" fmla="*/ 429 h 711"/>
                            <a:gd name="T14" fmla="*/ 855 w 1086"/>
                            <a:gd name="T15" fmla="*/ 471 h 711"/>
                            <a:gd name="T16" fmla="*/ 903 w 1086"/>
                            <a:gd name="T17" fmla="*/ 456 h 711"/>
                            <a:gd name="T18" fmla="*/ 1001 w 1086"/>
                            <a:gd name="T19" fmla="*/ 551 h 711"/>
                            <a:gd name="T20" fmla="*/ 1086 w 1086"/>
                            <a:gd name="T21" fmla="*/ 596 h 711"/>
                            <a:gd name="T22" fmla="*/ 1083 w 1086"/>
                            <a:gd name="T23" fmla="*/ 634 h 711"/>
                            <a:gd name="T24" fmla="*/ 977 w 1086"/>
                            <a:gd name="T25" fmla="*/ 638 h 711"/>
                            <a:gd name="T26" fmla="*/ 929 w 1086"/>
                            <a:gd name="T27" fmla="*/ 522 h 711"/>
                            <a:gd name="T28" fmla="*/ 591 w 1086"/>
                            <a:gd name="T29" fmla="*/ 407 h 711"/>
                            <a:gd name="T30" fmla="*/ 601 w 1086"/>
                            <a:gd name="T31" fmla="*/ 444 h 711"/>
                            <a:gd name="T32" fmla="*/ 523 w 1086"/>
                            <a:gd name="T33" fmla="*/ 490 h 711"/>
                            <a:gd name="T34" fmla="*/ 511 w 1086"/>
                            <a:gd name="T35" fmla="*/ 473 h 711"/>
                            <a:gd name="T36" fmla="*/ 489 w 1086"/>
                            <a:gd name="T37" fmla="*/ 473 h 711"/>
                            <a:gd name="T38" fmla="*/ 429 w 1086"/>
                            <a:gd name="T39" fmla="*/ 570 h 711"/>
                            <a:gd name="T40" fmla="*/ 240 w 1086"/>
                            <a:gd name="T41" fmla="*/ 665 h 711"/>
                            <a:gd name="T42" fmla="*/ 52 w 1086"/>
                            <a:gd name="T43" fmla="*/ 711 h 711"/>
                            <a:gd name="T44" fmla="*/ 0 w 1086"/>
                            <a:gd name="T45" fmla="*/ 705 h 711"/>
                            <a:gd name="T46" fmla="*/ 213 w 1086"/>
                            <a:gd name="T47" fmla="*/ 624 h 711"/>
                            <a:gd name="T48" fmla="*/ 240 w 1086"/>
                            <a:gd name="T49" fmla="*/ 624 h 711"/>
                            <a:gd name="T50" fmla="*/ 318 w 1086"/>
                            <a:gd name="T51" fmla="*/ 560 h 711"/>
                            <a:gd name="T52" fmla="*/ 353 w 1086"/>
                            <a:gd name="T53" fmla="*/ 557 h 711"/>
                            <a:gd name="T54" fmla="*/ 407 w 1086"/>
                            <a:gd name="T55" fmla="*/ 509 h 711"/>
                            <a:gd name="T56" fmla="*/ 388 w 1086"/>
                            <a:gd name="T57" fmla="*/ 487 h 711"/>
                            <a:gd name="T58" fmla="*/ 275 w 1086"/>
                            <a:gd name="T59" fmla="*/ 498 h 711"/>
                            <a:gd name="T60" fmla="*/ 195 w 1086"/>
                            <a:gd name="T61" fmla="*/ 377 h 711"/>
                            <a:gd name="T62" fmla="*/ 240 w 1086"/>
                            <a:gd name="T63" fmla="*/ 322 h 711"/>
                            <a:gd name="T64" fmla="*/ 312 w 1086"/>
                            <a:gd name="T65" fmla="*/ 303 h 711"/>
                            <a:gd name="T66" fmla="*/ 286 w 1086"/>
                            <a:gd name="T67" fmla="*/ 255 h 711"/>
                            <a:gd name="T68" fmla="*/ 211 w 1086"/>
                            <a:gd name="T69" fmla="*/ 277 h 711"/>
                            <a:gd name="T70" fmla="*/ 155 w 1086"/>
                            <a:gd name="T71" fmla="*/ 207 h 711"/>
                            <a:gd name="T72" fmla="*/ 217 w 1086"/>
                            <a:gd name="T73" fmla="*/ 191 h 711"/>
                            <a:gd name="T74" fmla="*/ 275 w 1086"/>
                            <a:gd name="T75" fmla="*/ 210 h 711"/>
                            <a:gd name="T76" fmla="*/ 300 w 1086"/>
                            <a:gd name="T77" fmla="*/ 199 h 711"/>
                            <a:gd name="T78" fmla="*/ 252 w 1086"/>
                            <a:gd name="T79" fmla="*/ 140 h 711"/>
                            <a:gd name="T80" fmla="*/ 170 w 1086"/>
                            <a:gd name="T81" fmla="*/ 135 h 711"/>
                            <a:gd name="T82" fmla="*/ 173 w 1086"/>
                            <a:gd name="T83" fmla="*/ 106 h 7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86"/>
                            <a:gd name="T127" fmla="*/ 0 h 711"/>
                            <a:gd name="T128" fmla="*/ 1086 w 1086"/>
                            <a:gd name="T129" fmla="*/ 711 h 7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86" h="711">
                              <a:moveTo>
                                <a:pt x="173" y="106"/>
                              </a:moveTo>
                              <a:lnTo>
                                <a:pt x="392" y="0"/>
                              </a:lnTo>
                              <a:lnTo>
                                <a:pt x="496" y="19"/>
                              </a:lnTo>
                              <a:lnTo>
                                <a:pt x="547" y="53"/>
                              </a:lnTo>
                              <a:lnTo>
                                <a:pt x="752" y="66"/>
                              </a:lnTo>
                              <a:lnTo>
                                <a:pt x="758" y="418"/>
                              </a:lnTo>
                              <a:lnTo>
                                <a:pt x="825" y="429"/>
                              </a:lnTo>
                              <a:lnTo>
                                <a:pt x="855" y="471"/>
                              </a:lnTo>
                              <a:lnTo>
                                <a:pt x="903" y="456"/>
                              </a:lnTo>
                              <a:lnTo>
                                <a:pt x="1001" y="551"/>
                              </a:lnTo>
                              <a:lnTo>
                                <a:pt x="1086" y="596"/>
                              </a:lnTo>
                              <a:lnTo>
                                <a:pt x="1083" y="634"/>
                              </a:lnTo>
                              <a:lnTo>
                                <a:pt x="977" y="638"/>
                              </a:lnTo>
                              <a:lnTo>
                                <a:pt x="929" y="522"/>
                              </a:lnTo>
                              <a:lnTo>
                                <a:pt x="591" y="407"/>
                              </a:lnTo>
                              <a:lnTo>
                                <a:pt x="601" y="444"/>
                              </a:lnTo>
                              <a:lnTo>
                                <a:pt x="523" y="490"/>
                              </a:lnTo>
                              <a:lnTo>
                                <a:pt x="511" y="473"/>
                              </a:lnTo>
                              <a:lnTo>
                                <a:pt x="489" y="473"/>
                              </a:lnTo>
                              <a:lnTo>
                                <a:pt x="429" y="570"/>
                              </a:lnTo>
                              <a:lnTo>
                                <a:pt x="240" y="665"/>
                              </a:lnTo>
                              <a:lnTo>
                                <a:pt x="52" y="711"/>
                              </a:lnTo>
                              <a:lnTo>
                                <a:pt x="0" y="705"/>
                              </a:lnTo>
                              <a:lnTo>
                                <a:pt x="213" y="624"/>
                              </a:lnTo>
                              <a:lnTo>
                                <a:pt x="240" y="624"/>
                              </a:lnTo>
                              <a:lnTo>
                                <a:pt x="318" y="560"/>
                              </a:lnTo>
                              <a:lnTo>
                                <a:pt x="353" y="557"/>
                              </a:lnTo>
                              <a:lnTo>
                                <a:pt x="407" y="509"/>
                              </a:lnTo>
                              <a:lnTo>
                                <a:pt x="388" y="487"/>
                              </a:lnTo>
                              <a:lnTo>
                                <a:pt x="275" y="498"/>
                              </a:lnTo>
                              <a:lnTo>
                                <a:pt x="195" y="377"/>
                              </a:lnTo>
                              <a:lnTo>
                                <a:pt x="240" y="322"/>
                              </a:lnTo>
                              <a:lnTo>
                                <a:pt x="312" y="303"/>
                              </a:lnTo>
                              <a:lnTo>
                                <a:pt x="286" y="255"/>
                              </a:lnTo>
                              <a:lnTo>
                                <a:pt x="211" y="277"/>
                              </a:lnTo>
                              <a:lnTo>
                                <a:pt x="155" y="207"/>
                              </a:lnTo>
                              <a:lnTo>
                                <a:pt x="217" y="191"/>
                              </a:lnTo>
                              <a:lnTo>
                                <a:pt x="275" y="210"/>
                              </a:lnTo>
                              <a:lnTo>
                                <a:pt x="300" y="199"/>
                              </a:lnTo>
                              <a:lnTo>
                                <a:pt x="252" y="140"/>
                              </a:lnTo>
                              <a:lnTo>
                                <a:pt x="170" y="135"/>
                              </a:lnTo>
                              <a:lnTo>
                                <a:pt x="173" y="106"/>
                              </a:lnTo>
                            </a:path>
                          </a:pathLst>
                        </a:custGeom>
                        <a:pattFill prst="pct10">
                          <a:fgClr>
                            <a:schemeClr val="tx1"/>
                          </a:fgClr>
                          <a:bgClr>
                            <a:schemeClr val="bg1"/>
                          </a:bgClr>
                        </a:pattFill>
                        <a:ln w="5715" cap="rnd">
                          <a:solidFill>
                            <a:srgbClr val="000000"/>
                          </a:solidFill>
                          <a:round/>
                          <a:headEnd/>
                          <a:tailEnd/>
                        </a:ln>
                      </p:spPr>
                      <p:txBody>
                        <a:bodyPr/>
                        <a:lstStyle/>
                        <a:p>
                          <a:endParaRPr lang="en-US"/>
                        </a:p>
                      </p:txBody>
                    </p:sp>
                  </p:grpSp>
                  <p:sp>
                    <p:nvSpPr>
                      <p:cNvPr id="510" name="Rectangle 509"/>
                      <p:cNvSpPr>
                        <a:spLocks noChangeArrowheads="1"/>
                      </p:cNvSpPr>
                      <p:nvPr/>
                    </p:nvSpPr>
                    <p:spPr bwMode="auto">
                      <a:xfrm>
                        <a:off x="461" y="2972064"/>
                        <a:ext cx="197" cy="132"/>
                      </a:xfrm>
                      <a:prstGeom prst="rect">
                        <a:avLst/>
                      </a:prstGeom>
                      <a:noFill/>
                      <a:ln w="9525">
                        <a:noFill/>
                        <a:miter lim="800000"/>
                        <a:headEnd/>
                        <a:tailEnd/>
                      </a:ln>
                    </p:spPr>
                    <p:txBody>
                      <a:bodyPr wrap="none" lIns="0" tIns="0" rIns="0" bIns="0">
                        <a:spAutoFit/>
                      </a:bodyPr>
                      <a:lstStyle/>
                      <a:p>
                        <a:pPr marL="0" marR="0" algn="ctr" eaLnBrk="0" hangingPunct="0">
                          <a:spcBef>
                            <a:spcPts val="0"/>
                          </a:spcBef>
                          <a:spcAft>
                            <a:spcPts val="0"/>
                          </a:spcAft>
                        </a:pPr>
                        <a:r>
                          <a:rPr lang="en-US" sz="1000" kern="1200">
                            <a:effectLst/>
                            <a:latin typeface="Arial" panose="020B0604020202020204" pitchFamily="34" charset="0"/>
                            <a:ea typeface="Times New Roman" panose="02020603050405020304" pitchFamily="18" charset="0"/>
                            <a:cs typeface="Times New Roman" panose="02020603050405020304" pitchFamily="18" charset="0"/>
                          </a:rPr>
                          <a:t>AK</a:t>
                        </a:r>
                        <a:endParaRPr lang="en-US" sz="1200">
                          <a:effectLst/>
                          <a:latin typeface="Times New Roman" panose="02020603050405020304" pitchFamily="18" charset="0"/>
                          <a:ea typeface="Times New Roman" panose="02020603050405020304" pitchFamily="18" charset="0"/>
                        </a:endParaRPr>
                      </a:p>
                    </p:txBody>
                  </p:sp>
                  <p:sp>
                    <p:nvSpPr>
                      <p:cNvPr id="511" name="Rectangle 510"/>
                      <p:cNvSpPr>
                        <a:spLocks noChangeArrowheads="1"/>
                      </p:cNvSpPr>
                      <p:nvPr/>
                    </p:nvSpPr>
                    <p:spPr bwMode="auto">
                      <a:xfrm>
                        <a:off x="0" y="2971800"/>
                        <a:ext cx="1253" cy="975"/>
                      </a:xfrm>
                      <a:prstGeom prst="rect">
                        <a:avLst/>
                      </a:prstGeom>
                      <a:noFill/>
                      <a:ln w="12700" cap="rnd" cmpd="dbl">
                        <a:solidFill>
                          <a:srgbClr val="000000"/>
                        </a:solidFill>
                        <a:miter lim="800000"/>
                        <a:headEnd/>
                        <a:tailEnd/>
                      </a:ln>
                    </p:spPr>
                    <p:txBody>
                      <a:bodyPr/>
                      <a:lstStyle/>
                      <a:p>
                        <a:endParaRPr lang="en-US"/>
                      </a:p>
                    </p:txBody>
                  </p:sp>
                </p:grpSp>
              </p:grpSp>
              <p:grpSp>
                <p:nvGrpSpPr>
                  <p:cNvPr id="480" name="Group 479"/>
                  <p:cNvGrpSpPr/>
                  <p:nvPr/>
                </p:nvGrpSpPr>
                <p:grpSpPr bwMode="auto">
                  <a:xfrm>
                    <a:off x="1360582" y="3438524"/>
                    <a:ext cx="873124" cy="864870"/>
                    <a:chOff x="1362075" y="3438525"/>
                    <a:chExt cx="912" cy="672"/>
                  </a:xfrm>
                  <a:solidFill>
                    <a:schemeClr val="accent1">
                      <a:lumMod val="20000"/>
                      <a:lumOff val="80000"/>
                    </a:schemeClr>
                  </a:solidFill>
                </p:grpSpPr>
                <p:sp>
                  <p:nvSpPr>
                    <p:cNvPr id="485" name="Rectangle 484"/>
                    <p:cNvSpPr>
                      <a:spLocks noChangeArrowheads="1"/>
                    </p:cNvSpPr>
                    <p:nvPr/>
                  </p:nvSpPr>
                  <p:spPr bwMode="auto">
                    <a:xfrm>
                      <a:off x="1362075" y="3438525"/>
                      <a:ext cx="912" cy="672"/>
                    </a:xfrm>
                    <a:prstGeom prst="rect">
                      <a:avLst/>
                    </a:prstGeom>
                    <a:solidFill>
                      <a:schemeClr val="bg1"/>
                    </a:solidFill>
                    <a:ln w="12700" cmpd="dbl">
                      <a:solidFill>
                        <a:srgbClr val="000000"/>
                      </a:solidFill>
                      <a:miter lim="800000"/>
                      <a:headEnd/>
                      <a:tailEnd/>
                    </a:ln>
                    <a:effectLst>
                      <a:outerShdw dist="35921" dir="2700000" algn="ctr" rotWithShape="0">
                        <a:srgbClr val="808080"/>
                      </a:outerShdw>
                    </a:effectLst>
                  </p:spPr>
                  <p:txBody>
                    <a:bodyPr wrap="none" anchor="ctr"/>
                    <a:lstStyle/>
                    <a:p>
                      <a:endParaRPr lang="en-US"/>
                    </a:p>
                  </p:txBody>
                </p:sp>
                <p:grpSp>
                  <p:nvGrpSpPr>
                    <p:cNvPr id="486" name="Group 485"/>
                    <p:cNvGrpSpPr>
                      <a:grpSpLocks noChangeAspect="1"/>
                    </p:cNvGrpSpPr>
                    <p:nvPr/>
                  </p:nvGrpSpPr>
                  <p:grpSpPr bwMode="auto">
                    <a:xfrm>
                      <a:off x="1362121" y="3438631"/>
                      <a:ext cx="695" cy="478"/>
                      <a:chOff x="1362121" y="3438633"/>
                      <a:chExt cx="869" cy="594"/>
                    </a:xfrm>
                    <a:grpFill/>
                  </p:grpSpPr>
                  <p:sp>
                    <p:nvSpPr>
                      <p:cNvPr id="488" name="Freeform 487"/>
                      <p:cNvSpPr>
                        <a:spLocks noChangeAspect="1"/>
                      </p:cNvSpPr>
                      <p:nvPr/>
                    </p:nvSpPr>
                    <p:spPr bwMode="auto">
                      <a:xfrm>
                        <a:off x="1362775" y="3438996"/>
                        <a:ext cx="215" cy="231"/>
                      </a:xfrm>
                      <a:custGeom>
                        <a:avLst/>
                        <a:gdLst>
                          <a:gd name="T0" fmla="*/ 1 w 860"/>
                          <a:gd name="T1" fmla="*/ 3 h 917"/>
                          <a:gd name="T2" fmla="*/ 1 w 860"/>
                          <a:gd name="T3" fmla="*/ 3 h 917"/>
                          <a:gd name="T4" fmla="*/ 1 w 860"/>
                          <a:gd name="T5" fmla="*/ 3 h 917"/>
                          <a:gd name="T6" fmla="*/ 2 w 860"/>
                          <a:gd name="T7" fmla="*/ 3 h 917"/>
                          <a:gd name="T8" fmla="*/ 2 w 860"/>
                          <a:gd name="T9" fmla="*/ 2 h 917"/>
                          <a:gd name="T10" fmla="*/ 2 w 860"/>
                          <a:gd name="T11" fmla="*/ 3 h 917"/>
                          <a:gd name="T12" fmla="*/ 3 w 860"/>
                          <a:gd name="T13" fmla="*/ 2 h 917"/>
                          <a:gd name="T14" fmla="*/ 3 w 860"/>
                          <a:gd name="T15" fmla="*/ 2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1 h 917"/>
                          <a:gd name="T28" fmla="*/ 3 w 860"/>
                          <a:gd name="T29" fmla="*/ 1 h 917"/>
                          <a:gd name="T30" fmla="*/ 3 w 860"/>
                          <a:gd name="T31" fmla="*/ 1 h 917"/>
                          <a:gd name="T32" fmla="*/ 2 w 860"/>
                          <a:gd name="T33" fmla="*/ 0 h 917"/>
                          <a:gd name="T34" fmla="*/ 2 w 860"/>
                          <a:gd name="T35" fmla="*/ 0 h 917"/>
                          <a:gd name="T36" fmla="*/ 2 w 860"/>
                          <a:gd name="T37" fmla="*/ 0 h 917"/>
                          <a:gd name="T38" fmla="*/ 1 w 860"/>
                          <a:gd name="T39" fmla="*/ 0 h 917"/>
                          <a:gd name="T40" fmla="*/ 1 w 860"/>
                          <a:gd name="T41" fmla="*/ 0 h 917"/>
                          <a:gd name="T42" fmla="*/ 1 w 860"/>
                          <a:gd name="T43" fmla="*/ 0 h 917"/>
                          <a:gd name="T44" fmla="*/ 1 w 860"/>
                          <a:gd name="T45" fmla="*/ 0 h 917"/>
                          <a:gd name="T46" fmla="*/ 1 w 860"/>
                          <a:gd name="T47" fmla="*/ 1 h 917"/>
                          <a:gd name="T48" fmla="*/ 1 w 860"/>
                          <a:gd name="T49" fmla="*/ 1 h 917"/>
                          <a:gd name="T50" fmla="*/ 1 w 860"/>
                          <a:gd name="T51" fmla="*/ 1 h 917"/>
                          <a:gd name="T52" fmla="*/ 0 w 860"/>
                          <a:gd name="T53" fmla="*/ 1 h 917"/>
                          <a:gd name="T54" fmla="*/ 0 w 860"/>
                          <a:gd name="T55" fmla="*/ 1 h 917"/>
                          <a:gd name="T56" fmla="*/ 1 w 860"/>
                          <a:gd name="T57" fmla="*/ 2 h 917"/>
                          <a:gd name="T58" fmla="*/ 1 w 860"/>
                          <a:gd name="T59" fmla="*/ 3 h 917"/>
                          <a:gd name="T60" fmla="*/ 1 w 860"/>
                          <a:gd name="T61" fmla="*/ 3 h 917"/>
                          <a:gd name="T62" fmla="*/ 1 w 860"/>
                          <a:gd name="T63" fmla="*/ 3 h 917"/>
                          <a:gd name="T64" fmla="*/ 1 w 860"/>
                          <a:gd name="T65" fmla="*/ 3 h 917"/>
                          <a:gd name="T66" fmla="*/ 1 w 860"/>
                          <a:gd name="T67" fmla="*/ 3 h 917"/>
                          <a:gd name="T68" fmla="*/ 1 w 860"/>
                          <a:gd name="T69" fmla="*/ 3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6" y="893"/>
                            </a:moveTo>
                            <a:lnTo>
                              <a:pt x="341" y="871"/>
                            </a:lnTo>
                            <a:lnTo>
                              <a:pt x="333" y="836"/>
                            </a:lnTo>
                            <a:lnTo>
                              <a:pt x="434" y="778"/>
                            </a:lnTo>
                            <a:lnTo>
                              <a:pt x="517" y="672"/>
                            </a:lnTo>
                            <a:lnTo>
                              <a:pt x="573" y="720"/>
                            </a:lnTo>
                            <a:lnTo>
                              <a:pt x="682" y="660"/>
                            </a:lnTo>
                            <a:lnTo>
                              <a:pt x="739" y="627"/>
                            </a:lnTo>
                            <a:lnTo>
                              <a:pt x="767" y="569"/>
                            </a:lnTo>
                            <a:lnTo>
                              <a:pt x="850" y="521"/>
                            </a:lnTo>
                            <a:lnTo>
                              <a:pt x="860" y="475"/>
                            </a:lnTo>
                            <a:lnTo>
                              <a:pt x="776" y="451"/>
                            </a:lnTo>
                            <a:lnTo>
                              <a:pt x="739" y="326"/>
                            </a:lnTo>
                            <a:lnTo>
                              <a:pt x="657" y="347"/>
                            </a:lnTo>
                            <a:lnTo>
                              <a:pt x="657" y="266"/>
                            </a:lnTo>
                            <a:lnTo>
                              <a:pt x="618" y="221"/>
                            </a:lnTo>
                            <a:lnTo>
                              <a:pt x="490" y="139"/>
                            </a:lnTo>
                            <a:lnTo>
                              <a:pt x="396" y="128"/>
                            </a:lnTo>
                            <a:lnTo>
                              <a:pt x="351" y="82"/>
                            </a:lnTo>
                            <a:lnTo>
                              <a:pt x="147" y="0"/>
                            </a:lnTo>
                            <a:lnTo>
                              <a:pt x="120" y="24"/>
                            </a:lnTo>
                            <a:lnTo>
                              <a:pt x="120" y="92"/>
                            </a:lnTo>
                            <a:lnTo>
                              <a:pt x="157" y="114"/>
                            </a:lnTo>
                            <a:lnTo>
                              <a:pt x="157" y="186"/>
                            </a:lnTo>
                            <a:lnTo>
                              <a:pt x="128" y="231"/>
                            </a:lnTo>
                            <a:lnTo>
                              <a:pt x="100" y="266"/>
                            </a:lnTo>
                            <a:lnTo>
                              <a:pt x="47" y="279"/>
                            </a:lnTo>
                            <a:lnTo>
                              <a:pt x="0" y="369"/>
                            </a:lnTo>
                            <a:lnTo>
                              <a:pt x="110" y="604"/>
                            </a:lnTo>
                            <a:lnTo>
                              <a:pt x="110" y="753"/>
                            </a:lnTo>
                            <a:lnTo>
                              <a:pt x="90" y="798"/>
                            </a:lnTo>
                            <a:lnTo>
                              <a:pt x="110" y="858"/>
                            </a:lnTo>
                            <a:lnTo>
                              <a:pt x="239" y="917"/>
                            </a:lnTo>
                            <a:lnTo>
                              <a:pt x="276" y="893"/>
                            </a:lnTo>
                            <a:close/>
                          </a:path>
                        </a:pathLst>
                      </a:custGeom>
                      <a:grpFill/>
                      <a:ln w="3175">
                        <a:solidFill>
                          <a:srgbClr val="000000"/>
                        </a:solidFill>
                        <a:round/>
                        <a:headEnd/>
                        <a:tailEnd/>
                      </a:ln>
                    </p:spPr>
                    <p:txBody>
                      <a:bodyPr/>
                      <a:lstStyle/>
                      <a:p>
                        <a:endParaRPr lang="en-US"/>
                      </a:p>
                    </p:txBody>
                  </p:sp>
                  <p:sp>
                    <p:nvSpPr>
                      <p:cNvPr id="489" name="Freeform 488"/>
                      <p:cNvSpPr>
                        <a:spLocks noChangeAspect="1"/>
                      </p:cNvSpPr>
                      <p:nvPr/>
                    </p:nvSpPr>
                    <p:spPr bwMode="auto">
                      <a:xfrm>
                        <a:off x="1362657" y="3438847"/>
                        <a:ext cx="128" cy="79"/>
                      </a:xfrm>
                      <a:custGeom>
                        <a:avLst/>
                        <a:gdLst>
                          <a:gd name="T0" fmla="*/ 2 w 510"/>
                          <a:gd name="T1" fmla="*/ 1 h 326"/>
                          <a:gd name="T2" fmla="*/ 2 w 510"/>
                          <a:gd name="T3" fmla="*/ 0 h 326"/>
                          <a:gd name="T4" fmla="*/ 1 w 510"/>
                          <a:gd name="T5" fmla="*/ 0 h 326"/>
                          <a:gd name="T6" fmla="*/ 1 w 510"/>
                          <a:gd name="T7" fmla="*/ 0 h 326"/>
                          <a:gd name="T8" fmla="*/ 1 w 510"/>
                          <a:gd name="T9" fmla="*/ 0 h 326"/>
                          <a:gd name="T10" fmla="*/ 1 w 510"/>
                          <a:gd name="T11" fmla="*/ 0 h 326"/>
                          <a:gd name="T12" fmla="*/ 1 w 510"/>
                          <a:gd name="T13" fmla="*/ 0 h 326"/>
                          <a:gd name="T14" fmla="*/ 0 w 510"/>
                          <a:gd name="T15" fmla="*/ 0 h 326"/>
                          <a:gd name="T16" fmla="*/ 0 w 510"/>
                          <a:gd name="T17" fmla="*/ 0 h 326"/>
                          <a:gd name="T18" fmla="*/ 0 w 510"/>
                          <a:gd name="T19" fmla="*/ 0 h 326"/>
                          <a:gd name="T20" fmla="*/ 0 w 510"/>
                          <a:gd name="T21" fmla="*/ 0 h 326"/>
                          <a:gd name="T22" fmla="*/ 0 w 510"/>
                          <a:gd name="T23" fmla="*/ 0 h 326"/>
                          <a:gd name="T24" fmla="*/ 0 w 510"/>
                          <a:gd name="T25" fmla="*/ 1 h 326"/>
                          <a:gd name="T26" fmla="*/ 1 w 510"/>
                          <a:gd name="T27" fmla="*/ 1 h 326"/>
                          <a:gd name="T28" fmla="*/ 0 w 510"/>
                          <a:gd name="T29" fmla="*/ 1 h 326"/>
                          <a:gd name="T30" fmla="*/ 1 w 510"/>
                          <a:gd name="T31" fmla="*/ 1 h 326"/>
                          <a:gd name="T32" fmla="*/ 1 w 510"/>
                          <a:gd name="T33" fmla="*/ 1 h 326"/>
                          <a:gd name="T34" fmla="*/ 2 w 510"/>
                          <a:gd name="T35" fmla="*/ 1 h 326"/>
                          <a:gd name="T36" fmla="*/ 2 w 510"/>
                          <a:gd name="T37" fmla="*/ 1 h 326"/>
                          <a:gd name="T38" fmla="*/ 2 w 510"/>
                          <a:gd name="T39" fmla="*/ 1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0"/>
                          <a:gd name="T61" fmla="*/ 0 h 326"/>
                          <a:gd name="T62" fmla="*/ 510 w 510"/>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0" h="326">
                            <a:moveTo>
                              <a:pt x="510" y="219"/>
                            </a:moveTo>
                            <a:lnTo>
                              <a:pt x="510" y="152"/>
                            </a:lnTo>
                            <a:lnTo>
                              <a:pt x="419" y="128"/>
                            </a:lnTo>
                            <a:lnTo>
                              <a:pt x="401" y="80"/>
                            </a:lnTo>
                            <a:lnTo>
                              <a:pt x="362" y="80"/>
                            </a:lnTo>
                            <a:lnTo>
                              <a:pt x="327" y="26"/>
                            </a:lnTo>
                            <a:lnTo>
                              <a:pt x="225" y="26"/>
                            </a:lnTo>
                            <a:lnTo>
                              <a:pt x="153" y="80"/>
                            </a:lnTo>
                            <a:lnTo>
                              <a:pt x="96" y="0"/>
                            </a:lnTo>
                            <a:lnTo>
                              <a:pt x="50" y="0"/>
                            </a:lnTo>
                            <a:lnTo>
                              <a:pt x="0" y="47"/>
                            </a:lnTo>
                            <a:lnTo>
                              <a:pt x="30" y="128"/>
                            </a:lnTo>
                            <a:lnTo>
                              <a:pt x="113" y="176"/>
                            </a:lnTo>
                            <a:lnTo>
                              <a:pt x="177" y="244"/>
                            </a:lnTo>
                            <a:lnTo>
                              <a:pt x="161" y="280"/>
                            </a:lnTo>
                            <a:lnTo>
                              <a:pt x="272" y="326"/>
                            </a:lnTo>
                            <a:lnTo>
                              <a:pt x="353" y="268"/>
                            </a:lnTo>
                            <a:lnTo>
                              <a:pt x="448" y="268"/>
                            </a:lnTo>
                            <a:lnTo>
                              <a:pt x="510" y="219"/>
                            </a:lnTo>
                            <a:close/>
                          </a:path>
                        </a:pathLst>
                      </a:custGeom>
                      <a:grpFill/>
                      <a:ln w="3175">
                        <a:solidFill>
                          <a:srgbClr val="000000"/>
                        </a:solidFill>
                        <a:round/>
                        <a:headEnd/>
                        <a:tailEnd/>
                      </a:ln>
                    </p:spPr>
                    <p:txBody>
                      <a:bodyPr/>
                      <a:lstStyle/>
                      <a:p>
                        <a:endParaRPr lang="en-US"/>
                      </a:p>
                    </p:txBody>
                  </p:sp>
                  <p:sp>
                    <p:nvSpPr>
                      <p:cNvPr id="490" name="Freeform 489"/>
                      <p:cNvSpPr>
                        <a:spLocks noChangeAspect="1"/>
                      </p:cNvSpPr>
                      <p:nvPr/>
                    </p:nvSpPr>
                    <p:spPr bwMode="auto">
                      <a:xfrm>
                        <a:off x="1362662" y="3438911"/>
                        <a:ext cx="27" cy="30"/>
                      </a:xfrm>
                      <a:custGeom>
                        <a:avLst/>
                        <a:gdLst>
                          <a:gd name="T0" fmla="*/ 0 w 110"/>
                          <a:gd name="T1" fmla="*/ 1 h 116"/>
                          <a:gd name="T2" fmla="*/ 0 w 110"/>
                          <a:gd name="T3" fmla="*/ 0 h 116"/>
                          <a:gd name="T4" fmla="*/ 0 w 110"/>
                          <a:gd name="T5" fmla="*/ 1 h 116"/>
                          <a:gd name="T6" fmla="*/ 0 w 110"/>
                          <a:gd name="T7" fmla="*/ 1 h 116"/>
                          <a:gd name="T8" fmla="*/ 0 w 110"/>
                          <a:gd name="T9" fmla="*/ 1 h 116"/>
                          <a:gd name="T10" fmla="*/ 0 w 110"/>
                          <a:gd name="T11" fmla="*/ 1 h 116"/>
                          <a:gd name="T12" fmla="*/ 0 60000 65536"/>
                          <a:gd name="T13" fmla="*/ 0 60000 65536"/>
                          <a:gd name="T14" fmla="*/ 0 60000 65536"/>
                          <a:gd name="T15" fmla="*/ 0 60000 65536"/>
                          <a:gd name="T16" fmla="*/ 0 60000 65536"/>
                          <a:gd name="T17" fmla="*/ 0 60000 65536"/>
                          <a:gd name="T18" fmla="*/ 0 w 110"/>
                          <a:gd name="T19" fmla="*/ 0 h 116"/>
                          <a:gd name="T20" fmla="*/ 110 w 110"/>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110" h="116">
                            <a:moveTo>
                              <a:pt x="110" y="108"/>
                            </a:moveTo>
                            <a:lnTo>
                              <a:pt x="92" y="0"/>
                            </a:lnTo>
                            <a:lnTo>
                              <a:pt x="0" y="91"/>
                            </a:lnTo>
                            <a:lnTo>
                              <a:pt x="9" y="116"/>
                            </a:lnTo>
                            <a:lnTo>
                              <a:pt x="110" y="108"/>
                            </a:lnTo>
                            <a:close/>
                          </a:path>
                        </a:pathLst>
                      </a:custGeom>
                      <a:grpFill/>
                      <a:ln w="3175">
                        <a:solidFill>
                          <a:srgbClr val="000000"/>
                        </a:solidFill>
                        <a:round/>
                        <a:headEnd/>
                        <a:tailEnd/>
                      </a:ln>
                    </p:spPr>
                    <p:txBody>
                      <a:bodyPr/>
                      <a:lstStyle/>
                      <a:p>
                        <a:endParaRPr lang="en-US"/>
                      </a:p>
                    </p:txBody>
                  </p:sp>
                  <p:sp>
                    <p:nvSpPr>
                      <p:cNvPr id="491" name="Freeform 490"/>
                      <p:cNvSpPr>
                        <a:spLocks noChangeAspect="1"/>
                      </p:cNvSpPr>
                      <p:nvPr/>
                    </p:nvSpPr>
                    <p:spPr bwMode="auto">
                      <a:xfrm>
                        <a:off x="1362596" y="3438859"/>
                        <a:ext cx="42" cy="41"/>
                      </a:xfrm>
                      <a:custGeom>
                        <a:avLst/>
                        <a:gdLst>
                          <a:gd name="T0" fmla="*/ 0 w 174"/>
                          <a:gd name="T1" fmla="*/ 1 h 163"/>
                          <a:gd name="T2" fmla="*/ 1 w 174"/>
                          <a:gd name="T3" fmla="*/ 1 h 163"/>
                          <a:gd name="T4" fmla="*/ 0 w 174"/>
                          <a:gd name="T5" fmla="*/ 0 h 163"/>
                          <a:gd name="T6" fmla="*/ 0 w 174"/>
                          <a:gd name="T7" fmla="*/ 0 h 163"/>
                          <a:gd name="T8" fmla="*/ 0 w 174"/>
                          <a:gd name="T9" fmla="*/ 0 h 163"/>
                          <a:gd name="T10" fmla="*/ 0 w 174"/>
                          <a:gd name="T11" fmla="*/ 0 h 163"/>
                          <a:gd name="T12" fmla="*/ 0 w 174"/>
                          <a:gd name="T13" fmla="*/ 1 h 163"/>
                          <a:gd name="T14" fmla="*/ 0 w 174"/>
                          <a:gd name="T15" fmla="*/ 1 h 163"/>
                          <a:gd name="T16" fmla="*/ 0 w 174"/>
                          <a:gd name="T17" fmla="*/ 1 h 1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3"/>
                          <a:gd name="T29" fmla="*/ 174 w 174"/>
                          <a:gd name="T30" fmla="*/ 163 h 1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3">
                            <a:moveTo>
                              <a:pt x="157" y="163"/>
                            </a:moveTo>
                            <a:lnTo>
                              <a:pt x="174" y="105"/>
                            </a:lnTo>
                            <a:lnTo>
                              <a:pt x="117" y="47"/>
                            </a:lnTo>
                            <a:lnTo>
                              <a:pt x="110" y="0"/>
                            </a:lnTo>
                            <a:lnTo>
                              <a:pt x="0" y="0"/>
                            </a:lnTo>
                            <a:lnTo>
                              <a:pt x="0" y="56"/>
                            </a:lnTo>
                            <a:lnTo>
                              <a:pt x="54" y="105"/>
                            </a:lnTo>
                            <a:lnTo>
                              <a:pt x="157" y="163"/>
                            </a:lnTo>
                            <a:close/>
                          </a:path>
                        </a:pathLst>
                      </a:custGeom>
                      <a:grpFill/>
                      <a:ln w="3175">
                        <a:solidFill>
                          <a:srgbClr val="000000"/>
                        </a:solidFill>
                        <a:round/>
                        <a:headEnd/>
                        <a:tailEnd/>
                      </a:ln>
                    </p:spPr>
                    <p:txBody>
                      <a:bodyPr/>
                      <a:lstStyle/>
                      <a:p>
                        <a:endParaRPr lang="en-US"/>
                      </a:p>
                    </p:txBody>
                  </p:sp>
                  <p:sp>
                    <p:nvSpPr>
                      <p:cNvPr id="492" name="Freeform 491"/>
                      <p:cNvSpPr>
                        <a:spLocks noChangeAspect="1"/>
                      </p:cNvSpPr>
                      <p:nvPr/>
                    </p:nvSpPr>
                    <p:spPr bwMode="auto">
                      <a:xfrm>
                        <a:off x="1362554" y="3438807"/>
                        <a:ext cx="101" cy="34"/>
                      </a:xfrm>
                      <a:custGeom>
                        <a:avLst/>
                        <a:gdLst>
                          <a:gd name="T0" fmla="*/ 2 w 406"/>
                          <a:gd name="T1" fmla="*/ 0 h 140"/>
                          <a:gd name="T2" fmla="*/ 2 w 406"/>
                          <a:gd name="T3" fmla="*/ 0 h 140"/>
                          <a:gd name="T4" fmla="*/ 1 w 406"/>
                          <a:gd name="T5" fmla="*/ 0 h 140"/>
                          <a:gd name="T6" fmla="*/ 0 w 406"/>
                          <a:gd name="T7" fmla="*/ 0 h 140"/>
                          <a:gd name="T8" fmla="*/ 0 w 406"/>
                          <a:gd name="T9" fmla="*/ 0 h 140"/>
                          <a:gd name="T10" fmla="*/ 0 w 406"/>
                          <a:gd name="T11" fmla="*/ 0 h 140"/>
                          <a:gd name="T12" fmla="*/ 1 w 406"/>
                          <a:gd name="T13" fmla="*/ 0 h 140"/>
                          <a:gd name="T14" fmla="*/ 1 w 406"/>
                          <a:gd name="T15" fmla="*/ 0 h 140"/>
                          <a:gd name="T16" fmla="*/ 1 w 406"/>
                          <a:gd name="T17" fmla="*/ 0 h 140"/>
                          <a:gd name="T18" fmla="*/ 1 w 406"/>
                          <a:gd name="T19" fmla="*/ 0 h 140"/>
                          <a:gd name="T20" fmla="*/ 2 w 406"/>
                          <a:gd name="T21" fmla="*/ 0 h 140"/>
                          <a:gd name="T22" fmla="*/ 2 w 406"/>
                          <a:gd name="T23" fmla="*/ 0 h 140"/>
                          <a:gd name="T24" fmla="*/ 2 w 406"/>
                          <a:gd name="T25" fmla="*/ 0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140"/>
                          <a:gd name="T41" fmla="*/ 406 w 406"/>
                          <a:gd name="T42" fmla="*/ 140 h 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140">
                            <a:moveTo>
                              <a:pt x="406" y="58"/>
                            </a:moveTo>
                            <a:lnTo>
                              <a:pt x="369" y="22"/>
                            </a:lnTo>
                            <a:lnTo>
                              <a:pt x="269" y="58"/>
                            </a:lnTo>
                            <a:lnTo>
                              <a:pt x="28" y="0"/>
                            </a:lnTo>
                            <a:lnTo>
                              <a:pt x="0" y="71"/>
                            </a:lnTo>
                            <a:lnTo>
                              <a:pt x="0" y="105"/>
                            </a:lnTo>
                            <a:lnTo>
                              <a:pt x="111" y="116"/>
                            </a:lnTo>
                            <a:lnTo>
                              <a:pt x="168" y="88"/>
                            </a:lnTo>
                            <a:lnTo>
                              <a:pt x="222" y="140"/>
                            </a:lnTo>
                            <a:lnTo>
                              <a:pt x="314" y="140"/>
                            </a:lnTo>
                            <a:lnTo>
                              <a:pt x="369" y="105"/>
                            </a:lnTo>
                            <a:lnTo>
                              <a:pt x="406" y="58"/>
                            </a:lnTo>
                            <a:close/>
                          </a:path>
                        </a:pathLst>
                      </a:custGeom>
                      <a:grpFill/>
                      <a:ln w="3175">
                        <a:solidFill>
                          <a:srgbClr val="000000"/>
                        </a:solidFill>
                        <a:round/>
                        <a:headEnd/>
                        <a:tailEnd/>
                      </a:ln>
                    </p:spPr>
                    <p:txBody>
                      <a:bodyPr/>
                      <a:lstStyle/>
                      <a:p>
                        <a:endParaRPr lang="en-US"/>
                      </a:p>
                    </p:txBody>
                  </p:sp>
                  <p:sp>
                    <p:nvSpPr>
                      <p:cNvPr id="493" name="Freeform 492"/>
                      <p:cNvSpPr>
                        <a:spLocks noChangeAspect="1"/>
                      </p:cNvSpPr>
                      <p:nvPr/>
                    </p:nvSpPr>
                    <p:spPr bwMode="auto">
                      <a:xfrm>
                        <a:off x="1362384" y="3438726"/>
                        <a:ext cx="109" cy="82"/>
                      </a:xfrm>
                      <a:custGeom>
                        <a:avLst/>
                        <a:gdLst>
                          <a:gd name="T0" fmla="*/ 2 w 435"/>
                          <a:gd name="T1" fmla="*/ 1 h 323"/>
                          <a:gd name="T2" fmla="*/ 2 w 435"/>
                          <a:gd name="T3" fmla="*/ 1 h 323"/>
                          <a:gd name="T4" fmla="*/ 2 w 435"/>
                          <a:gd name="T5" fmla="*/ 1 h 323"/>
                          <a:gd name="T6" fmla="*/ 2 w 435"/>
                          <a:gd name="T7" fmla="*/ 1 h 323"/>
                          <a:gd name="T8" fmla="*/ 2 w 435"/>
                          <a:gd name="T9" fmla="*/ 1 h 323"/>
                          <a:gd name="T10" fmla="*/ 1 w 435"/>
                          <a:gd name="T11" fmla="*/ 1 h 323"/>
                          <a:gd name="T12" fmla="*/ 1 w 435"/>
                          <a:gd name="T13" fmla="*/ 1 h 323"/>
                          <a:gd name="T14" fmla="*/ 1 w 435"/>
                          <a:gd name="T15" fmla="*/ 0 h 323"/>
                          <a:gd name="T16" fmla="*/ 1 w 435"/>
                          <a:gd name="T17" fmla="*/ 0 h 323"/>
                          <a:gd name="T18" fmla="*/ 1 w 435"/>
                          <a:gd name="T19" fmla="*/ 1 h 323"/>
                          <a:gd name="T20" fmla="*/ 0 w 435"/>
                          <a:gd name="T21" fmla="*/ 1 h 323"/>
                          <a:gd name="T22" fmla="*/ 0 w 435"/>
                          <a:gd name="T23" fmla="*/ 1 h 323"/>
                          <a:gd name="T24" fmla="*/ 1 w 435"/>
                          <a:gd name="T25" fmla="*/ 1 h 323"/>
                          <a:gd name="T26" fmla="*/ 1 w 435"/>
                          <a:gd name="T27" fmla="*/ 1 h 323"/>
                          <a:gd name="T28" fmla="*/ 1 w 435"/>
                          <a:gd name="T29" fmla="*/ 1 h 323"/>
                          <a:gd name="T30" fmla="*/ 1 w 435"/>
                          <a:gd name="T31" fmla="*/ 1 h 323"/>
                          <a:gd name="T32" fmla="*/ 1 w 435"/>
                          <a:gd name="T33" fmla="*/ 1 h 323"/>
                          <a:gd name="T34" fmla="*/ 1 w 435"/>
                          <a:gd name="T35" fmla="*/ 1 h 323"/>
                          <a:gd name="T36" fmla="*/ 2 w 435"/>
                          <a:gd name="T37" fmla="*/ 1 h 323"/>
                          <a:gd name="T38" fmla="*/ 2 w 435"/>
                          <a:gd name="T39" fmla="*/ 1 h 3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3"/>
                          <a:gd name="T62" fmla="*/ 435 w 435"/>
                          <a:gd name="T63" fmla="*/ 323 h 3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3">
                            <a:moveTo>
                              <a:pt x="427" y="288"/>
                            </a:moveTo>
                            <a:lnTo>
                              <a:pt x="435" y="252"/>
                            </a:lnTo>
                            <a:lnTo>
                              <a:pt x="389" y="242"/>
                            </a:lnTo>
                            <a:lnTo>
                              <a:pt x="389" y="161"/>
                            </a:lnTo>
                            <a:lnTo>
                              <a:pt x="343" y="195"/>
                            </a:lnTo>
                            <a:lnTo>
                              <a:pt x="297" y="115"/>
                            </a:lnTo>
                            <a:lnTo>
                              <a:pt x="332" y="115"/>
                            </a:lnTo>
                            <a:lnTo>
                              <a:pt x="241" y="0"/>
                            </a:lnTo>
                            <a:lnTo>
                              <a:pt x="185" y="0"/>
                            </a:lnTo>
                            <a:lnTo>
                              <a:pt x="129" y="92"/>
                            </a:lnTo>
                            <a:lnTo>
                              <a:pt x="0" y="92"/>
                            </a:lnTo>
                            <a:lnTo>
                              <a:pt x="49" y="208"/>
                            </a:lnTo>
                            <a:lnTo>
                              <a:pt x="101" y="299"/>
                            </a:lnTo>
                            <a:lnTo>
                              <a:pt x="223" y="299"/>
                            </a:lnTo>
                            <a:lnTo>
                              <a:pt x="195" y="252"/>
                            </a:lnTo>
                            <a:lnTo>
                              <a:pt x="258" y="252"/>
                            </a:lnTo>
                            <a:lnTo>
                              <a:pt x="287" y="267"/>
                            </a:lnTo>
                            <a:lnTo>
                              <a:pt x="323" y="323"/>
                            </a:lnTo>
                            <a:lnTo>
                              <a:pt x="427" y="288"/>
                            </a:lnTo>
                            <a:close/>
                          </a:path>
                        </a:pathLst>
                      </a:custGeom>
                      <a:grpFill/>
                      <a:ln w="3175">
                        <a:solidFill>
                          <a:srgbClr val="000000"/>
                        </a:solidFill>
                        <a:round/>
                        <a:headEnd/>
                        <a:tailEnd/>
                      </a:ln>
                    </p:spPr>
                    <p:txBody>
                      <a:bodyPr/>
                      <a:lstStyle/>
                      <a:p>
                        <a:endParaRPr lang="en-US"/>
                      </a:p>
                    </p:txBody>
                  </p:sp>
                  <p:sp>
                    <p:nvSpPr>
                      <p:cNvPr id="494" name="Freeform 493"/>
                      <p:cNvSpPr>
                        <a:spLocks noChangeAspect="1"/>
                      </p:cNvSpPr>
                      <p:nvPr/>
                    </p:nvSpPr>
                    <p:spPr bwMode="auto">
                      <a:xfrm>
                        <a:off x="1362201" y="3438640"/>
                        <a:ext cx="88" cy="72"/>
                      </a:xfrm>
                      <a:custGeom>
                        <a:avLst/>
                        <a:gdLst>
                          <a:gd name="T0" fmla="*/ 1 w 350"/>
                          <a:gd name="T1" fmla="*/ 1 h 291"/>
                          <a:gd name="T2" fmla="*/ 1 w 350"/>
                          <a:gd name="T3" fmla="*/ 1 h 291"/>
                          <a:gd name="T4" fmla="*/ 1 w 350"/>
                          <a:gd name="T5" fmla="*/ 1 h 291"/>
                          <a:gd name="T6" fmla="*/ 1 w 350"/>
                          <a:gd name="T7" fmla="*/ 1 h 291"/>
                          <a:gd name="T8" fmla="*/ 2 w 350"/>
                          <a:gd name="T9" fmla="*/ 1 h 291"/>
                          <a:gd name="T10" fmla="*/ 2 w 350"/>
                          <a:gd name="T11" fmla="*/ 0 h 291"/>
                          <a:gd name="T12" fmla="*/ 1 w 350"/>
                          <a:gd name="T13" fmla="*/ 0 h 291"/>
                          <a:gd name="T14" fmla="*/ 1 w 350"/>
                          <a:gd name="T15" fmla="*/ 0 h 291"/>
                          <a:gd name="T16" fmla="*/ 1 w 350"/>
                          <a:gd name="T17" fmla="*/ 0 h 291"/>
                          <a:gd name="T18" fmla="*/ 0 w 350"/>
                          <a:gd name="T19" fmla="*/ 0 h 291"/>
                          <a:gd name="T20" fmla="*/ 0 w 350"/>
                          <a:gd name="T21" fmla="*/ 1 h 291"/>
                          <a:gd name="T22" fmla="*/ 0 w 350"/>
                          <a:gd name="T23" fmla="*/ 1 h 291"/>
                          <a:gd name="T24" fmla="*/ 1 w 350"/>
                          <a:gd name="T25" fmla="*/ 1 h 291"/>
                          <a:gd name="T26" fmla="*/ 1 w 350"/>
                          <a:gd name="T27" fmla="*/ 1 h 291"/>
                          <a:gd name="T28" fmla="*/ 1 w 350"/>
                          <a:gd name="T29" fmla="*/ 1 h 291"/>
                          <a:gd name="T30" fmla="*/ 1 w 350"/>
                          <a:gd name="T31" fmla="*/ 1 h 291"/>
                          <a:gd name="T32" fmla="*/ 1 w 350"/>
                          <a:gd name="T33" fmla="*/ 1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0"/>
                          <a:gd name="T52" fmla="*/ 0 h 291"/>
                          <a:gd name="T53" fmla="*/ 350 w 350"/>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0" h="291">
                            <a:moveTo>
                              <a:pt x="240" y="255"/>
                            </a:moveTo>
                            <a:lnTo>
                              <a:pt x="268" y="223"/>
                            </a:lnTo>
                            <a:lnTo>
                              <a:pt x="284" y="199"/>
                            </a:lnTo>
                            <a:lnTo>
                              <a:pt x="284" y="140"/>
                            </a:lnTo>
                            <a:lnTo>
                              <a:pt x="350" y="104"/>
                            </a:lnTo>
                            <a:lnTo>
                              <a:pt x="350" y="49"/>
                            </a:lnTo>
                            <a:lnTo>
                              <a:pt x="313" y="0"/>
                            </a:lnTo>
                            <a:lnTo>
                              <a:pt x="212" y="0"/>
                            </a:lnTo>
                            <a:lnTo>
                              <a:pt x="164" y="11"/>
                            </a:lnTo>
                            <a:lnTo>
                              <a:pt x="46" y="59"/>
                            </a:lnTo>
                            <a:lnTo>
                              <a:pt x="0" y="128"/>
                            </a:lnTo>
                            <a:lnTo>
                              <a:pt x="0" y="209"/>
                            </a:lnTo>
                            <a:lnTo>
                              <a:pt x="119" y="223"/>
                            </a:lnTo>
                            <a:lnTo>
                              <a:pt x="156" y="291"/>
                            </a:lnTo>
                            <a:lnTo>
                              <a:pt x="212" y="265"/>
                            </a:lnTo>
                            <a:lnTo>
                              <a:pt x="240" y="255"/>
                            </a:lnTo>
                            <a:close/>
                          </a:path>
                        </a:pathLst>
                      </a:custGeom>
                      <a:grpFill/>
                      <a:ln w="3175">
                        <a:solidFill>
                          <a:srgbClr val="000000"/>
                        </a:solidFill>
                        <a:round/>
                        <a:headEnd/>
                        <a:tailEnd/>
                      </a:ln>
                    </p:spPr>
                    <p:txBody>
                      <a:bodyPr/>
                      <a:lstStyle/>
                      <a:p>
                        <a:endParaRPr lang="en-US"/>
                      </a:p>
                    </p:txBody>
                  </p:sp>
                  <p:sp>
                    <p:nvSpPr>
                      <p:cNvPr id="495" name="Freeform 494"/>
                      <p:cNvSpPr>
                        <a:spLocks noChangeAspect="1"/>
                      </p:cNvSpPr>
                      <p:nvPr/>
                    </p:nvSpPr>
                    <p:spPr bwMode="auto">
                      <a:xfrm>
                        <a:off x="1362125" y="3438683"/>
                        <a:ext cx="40" cy="44"/>
                      </a:xfrm>
                      <a:custGeom>
                        <a:avLst/>
                        <a:gdLst>
                          <a:gd name="T0" fmla="*/ 0 w 156"/>
                          <a:gd name="T1" fmla="*/ 1 h 174"/>
                          <a:gd name="T2" fmla="*/ 0 w 156"/>
                          <a:gd name="T3" fmla="*/ 0 h 174"/>
                          <a:gd name="T4" fmla="*/ 1 w 156"/>
                          <a:gd name="T5" fmla="*/ 0 h 174"/>
                          <a:gd name="T6" fmla="*/ 1 w 156"/>
                          <a:gd name="T7" fmla="*/ 0 h 174"/>
                          <a:gd name="T8" fmla="*/ 1 w 156"/>
                          <a:gd name="T9" fmla="*/ 0 h 174"/>
                          <a:gd name="T10" fmla="*/ 0 w 156"/>
                          <a:gd name="T11" fmla="*/ 0 h 174"/>
                          <a:gd name="T12" fmla="*/ 0 w 156"/>
                          <a:gd name="T13" fmla="*/ 0 h 174"/>
                          <a:gd name="T14" fmla="*/ 0 w 156"/>
                          <a:gd name="T15" fmla="*/ 0 h 174"/>
                          <a:gd name="T16" fmla="*/ 0 w 156"/>
                          <a:gd name="T17" fmla="*/ 1 h 174"/>
                          <a:gd name="T18" fmla="*/ 0 w 156"/>
                          <a:gd name="T19" fmla="*/ 1 h 174"/>
                          <a:gd name="T20" fmla="*/ 0 w 156"/>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74"/>
                          <a:gd name="T35" fmla="*/ 156 w 156"/>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74">
                            <a:moveTo>
                              <a:pt x="19" y="174"/>
                            </a:moveTo>
                            <a:lnTo>
                              <a:pt x="43" y="104"/>
                            </a:lnTo>
                            <a:lnTo>
                              <a:pt x="119" y="71"/>
                            </a:lnTo>
                            <a:lnTo>
                              <a:pt x="119" y="49"/>
                            </a:lnTo>
                            <a:lnTo>
                              <a:pt x="156" y="0"/>
                            </a:lnTo>
                            <a:lnTo>
                              <a:pt x="100" y="0"/>
                            </a:lnTo>
                            <a:lnTo>
                              <a:pt x="64" y="59"/>
                            </a:lnTo>
                            <a:lnTo>
                              <a:pt x="7" y="71"/>
                            </a:lnTo>
                            <a:lnTo>
                              <a:pt x="0" y="174"/>
                            </a:lnTo>
                            <a:lnTo>
                              <a:pt x="19" y="174"/>
                            </a:lnTo>
                            <a:close/>
                          </a:path>
                        </a:pathLst>
                      </a:custGeom>
                      <a:grpFill/>
                      <a:ln w="3175">
                        <a:solidFill>
                          <a:srgbClr val="000000"/>
                        </a:solidFill>
                        <a:round/>
                        <a:headEnd/>
                        <a:tailEnd/>
                      </a:ln>
                    </p:spPr>
                    <p:txBody>
                      <a:bodyPr/>
                      <a:lstStyle/>
                      <a:p>
                        <a:endParaRPr lang="en-US"/>
                      </a:p>
                    </p:txBody>
                  </p:sp>
                  <p:sp>
                    <p:nvSpPr>
                      <p:cNvPr id="496" name="Freeform 495"/>
                      <p:cNvSpPr>
                        <a:spLocks noChangeAspect="1"/>
                      </p:cNvSpPr>
                      <p:nvPr/>
                    </p:nvSpPr>
                    <p:spPr bwMode="auto">
                      <a:xfrm>
                        <a:off x="1362771" y="3438986"/>
                        <a:ext cx="215" cy="232"/>
                      </a:xfrm>
                      <a:custGeom>
                        <a:avLst/>
                        <a:gdLst>
                          <a:gd name="T0" fmla="*/ 1 w 860"/>
                          <a:gd name="T1" fmla="*/ 4 h 917"/>
                          <a:gd name="T2" fmla="*/ 1 w 860"/>
                          <a:gd name="T3" fmla="*/ 4 h 917"/>
                          <a:gd name="T4" fmla="*/ 1 w 860"/>
                          <a:gd name="T5" fmla="*/ 3 h 917"/>
                          <a:gd name="T6" fmla="*/ 2 w 860"/>
                          <a:gd name="T7" fmla="*/ 3 h 917"/>
                          <a:gd name="T8" fmla="*/ 2 w 860"/>
                          <a:gd name="T9" fmla="*/ 3 h 917"/>
                          <a:gd name="T10" fmla="*/ 2 w 860"/>
                          <a:gd name="T11" fmla="*/ 3 h 917"/>
                          <a:gd name="T12" fmla="*/ 3 w 860"/>
                          <a:gd name="T13" fmla="*/ 3 h 917"/>
                          <a:gd name="T14" fmla="*/ 3 w 860"/>
                          <a:gd name="T15" fmla="*/ 3 h 917"/>
                          <a:gd name="T16" fmla="*/ 3 w 860"/>
                          <a:gd name="T17" fmla="*/ 2 h 917"/>
                          <a:gd name="T18" fmla="*/ 3 w 860"/>
                          <a:gd name="T19" fmla="*/ 2 h 917"/>
                          <a:gd name="T20" fmla="*/ 3 w 860"/>
                          <a:gd name="T21" fmla="*/ 2 h 917"/>
                          <a:gd name="T22" fmla="*/ 3 w 860"/>
                          <a:gd name="T23" fmla="*/ 2 h 917"/>
                          <a:gd name="T24" fmla="*/ 3 w 860"/>
                          <a:gd name="T25" fmla="*/ 1 h 917"/>
                          <a:gd name="T26" fmla="*/ 3 w 860"/>
                          <a:gd name="T27" fmla="*/ 2 h 917"/>
                          <a:gd name="T28" fmla="*/ 3 w 860"/>
                          <a:gd name="T29" fmla="*/ 1 h 917"/>
                          <a:gd name="T30" fmla="*/ 3 w 860"/>
                          <a:gd name="T31" fmla="*/ 1 h 917"/>
                          <a:gd name="T32" fmla="*/ 2 w 860"/>
                          <a:gd name="T33" fmla="*/ 1 h 917"/>
                          <a:gd name="T34" fmla="*/ 2 w 860"/>
                          <a:gd name="T35" fmla="*/ 1 h 917"/>
                          <a:gd name="T36" fmla="*/ 2 w 860"/>
                          <a:gd name="T37" fmla="*/ 0 h 917"/>
                          <a:gd name="T38" fmla="*/ 1 w 860"/>
                          <a:gd name="T39" fmla="*/ 0 h 917"/>
                          <a:gd name="T40" fmla="*/ 1 w 860"/>
                          <a:gd name="T41" fmla="*/ 0 h 917"/>
                          <a:gd name="T42" fmla="*/ 1 w 860"/>
                          <a:gd name="T43" fmla="*/ 1 h 917"/>
                          <a:gd name="T44" fmla="*/ 1 w 860"/>
                          <a:gd name="T45" fmla="*/ 1 h 917"/>
                          <a:gd name="T46" fmla="*/ 1 w 860"/>
                          <a:gd name="T47" fmla="*/ 1 h 917"/>
                          <a:gd name="T48" fmla="*/ 1 w 860"/>
                          <a:gd name="T49" fmla="*/ 1 h 917"/>
                          <a:gd name="T50" fmla="*/ 1 w 860"/>
                          <a:gd name="T51" fmla="*/ 1 h 917"/>
                          <a:gd name="T52" fmla="*/ 0 w 860"/>
                          <a:gd name="T53" fmla="*/ 1 h 917"/>
                          <a:gd name="T54" fmla="*/ 0 w 860"/>
                          <a:gd name="T55" fmla="*/ 2 h 917"/>
                          <a:gd name="T56" fmla="*/ 1 w 860"/>
                          <a:gd name="T57" fmla="*/ 3 h 917"/>
                          <a:gd name="T58" fmla="*/ 1 w 860"/>
                          <a:gd name="T59" fmla="*/ 3 h 917"/>
                          <a:gd name="T60" fmla="*/ 1 w 860"/>
                          <a:gd name="T61" fmla="*/ 3 h 917"/>
                          <a:gd name="T62" fmla="*/ 1 w 860"/>
                          <a:gd name="T63" fmla="*/ 4 h 917"/>
                          <a:gd name="T64" fmla="*/ 1 w 860"/>
                          <a:gd name="T65" fmla="*/ 4 h 917"/>
                          <a:gd name="T66" fmla="*/ 1 w 860"/>
                          <a:gd name="T67" fmla="*/ 4 h 917"/>
                          <a:gd name="T68" fmla="*/ 1 w 860"/>
                          <a:gd name="T69" fmla="*/ 4 h 9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60"/>
                          <a:gd name="T106" fmla="*/ 0 h 917"/>
                          <a:gd name="T107" fmla="*/ 860 w 860"/>
                          <a:gd name="T108" fmla="*/ 917 h 9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60" h="917">
                            <a:moveTo>
                              <a:pt x="277" y="893"/>
                            </a:moveTo>
                            <a:lnTo>
                              <a:pt x="341" y="873"/>
                            </a:lnTo>
                            <a:lnTo>
                              <a:pt x="333" y="838"/>
                            </a:lnTo>
                            <a:lnTo>
                              <a:pt x="433" y="779"/>
                            </a:lnTo>
                            <a:lnTo>
                              <a:pt x="516" y="672"/>
                            </a:lnTo>
                            <a:lnTo>
                              <a:pt x="573" y="722"/>
                            </a:lnTo>
                            <a:lnTo>
                              <a:pt x="682" y="662"/>
                            </a:lnTo>
                            <a:lnTo>
                              <a:pt x="739" y="627"/>
                            </a:lnTo>
                            <a:lnTo>
                              <a:pt x="766" y="571"/>
                            </a:lnTo>
                            <a:lnTo>
                              <a:pt x="849" y="522"/>
                            </a:lnTo>
                            <a:lnTo>
                              <a:pt x="860" y="476"/>
                            </a:lnTo>
                            <a:lnTo>
                              <a:pt x="776" y="453"/>
                            </a:lnTo>
                            <a:lnTo>
                              <a:pt x="739" y="328"/>
                            </a:lnTo>
                            <a:lnTo>
                              <a:pt x="657" y="347"/>
                            </a:lnTo>
                            <a:lnTo>
                              <a:pt x="657" y="268"/>
                            </a:lnTo>
                            <a:lnTo>
                              <a:pt x="618" y="223"/>
                            </a:lnTo>
                            <a:lnTo>
                              <a:pt x="490" y="141"/>
                            </a:lnTo>
                            <a:lnTo>
                              <a:pt x="395" y="129"/>
                            </a:lnTo>
                            <a:lnTo>
                              <a:pt x="350" y="83"/>
                            </a:lnTo>
                            <a:lnTo>
                              <a:pt x="147" y="0"/>
                            </a:lnTo>
                            <a:lnTo>
                              <a:pt x="120" y="25"/>
                            </a:lnTo>
                            <a:lnTo>
                              <a:pt x="120" y="94"/>
                            </a:lnTo>
                            <a:lnTo>
                              <a:pt x="157" y="116"/>
                            </a:lnTo>
                            <a:lnTo>
                              <a:pt x="157" y="188"/>
                            </a:lnTo>
                            <a:lnTo>
                              <a:pt x="128" y="233"/>
                            </a:lnTo>
                            <a:lnTo>
                              <a:pt x="100" y="268"/>
                            </a:lnTo>
                            <a:lnTo>
                              <a:pt x="47" y="280"/>
                            </a:lnTo>
                            <a:lnTo>
                              <a:pt x="0" y="370"/>
                            </a:lnTo>
                            <a:lnTo>
                              <a:pt x="109" y="605"/>
                            </a:lnTo>
                            <a:lnTo>
                              <a:pt x="109" y="755"/>
                            </a:lnTo>
                            <a:lnTo>
                              <a:pt x="90" y="800"/>
                            </a:lnTo>
                            <a:lnTo>
                              <a:pt x="109" y="860"/>
                            </a:lnTo>
                            <a:lnTo>
                              <a:pt x="238" y="917"/>
                            </a:lnTo>
                            <a:lnTo>
                              <a:pt x="277" y="893"/>
                            </a:lnTo>
                            <a:close/>
                          </a:path>
                        </a:pathLst>
                      </a:custGeom>
                      <a:solidFill>
                        <a:schemeClr val="bg1">
                          <a:lumMod val="50000"/>
                        </a:schemeClr>
                      </a:solidFill>
                      <a:ln w="3175">
                        <a:solidFill>
                          <a:srgbClr val="000000"/>
                        </a:solidFill>
                        <a:round/>
                        <a:headEnd/>
                        <a:tailEnd/>
                      </a:ln>
                    </p:spPr>
                    <p:txBody>
                      <a:bodyPr/>
                      <a:lstStyle/>
                      <a:p>
                        <a:endParaRPr lang="en-US"/>
                      </a:p>
                    </p:txBody>
                  </p:sp>
                  <p:sp>
                    <p:nvSpPr>
                      <p:cNvPr id="497" name="Freeform 496"/>
                      <p:cNvSpPr>
                        <a:spLocks noChangeAspect="1"/>
                      </p:cNvSpPr>
                      <p:nvPr/>
                    </p:nvSpPr>
                    <p:spPr bwMode="auto">
                      <a:xfrm>
                        <a:off x="1362653" y="3438841"/>
                        <a:ext cx="128" cy="80"/>
                      </a:xfrm>
                      <a:custGeom>
                        <a:avLst/>
                        <a:gdLst>
                          <a:gd name="T0" fmla="*/ 2 w 509"/>
                          <a:gd name="T1" fmla="*/ 1 h 325"/>
                          <a:gd name="T2" fmla="*/ 2 w 509"/>
                          <a:gd name="T3" fmla="*/ 0 h 325"/>
                          <a:gd name="T4" fmla="*/ 1 w 509"/>
                          <a:gd name="T5" fmla="*/ 0 h 325"/>
                          <a:gd name="T6" fmla="*/ 1 w 509"/>
                          <a:gd name="T7" fmla="*/ 0 h 325"/>
                          <a:gd name="T8" fmla="*/ 1 w 509"/>
                          <a:gd name="T9" fmla="*/ 0 h 325"/>
                          <a:gd name="T10" fmla="*/ 1 w 509"/>
                          <a:gd name="T11" fmla="*/ 0 h 325"/>
                          <a:gd name="T12" fmla="*/ 1 w 509"/>
                          <a:gd name="T13" fmla="*/ 0 h 325"/>
                          <a:gd name="T14" fmla="*/ 0 w 509"/>
                          <a:gd name="T15" fmla="*/ 0 h 325"/>
                          <a:gd name="T16" fmla="*/ 0 w 509"/>
                          <a:gd name="T17" fmla="*/ 0 h 325"/>
                          <a:gd name="T18" fmla="*/ 0 w 509"/>
                          <a:gd name="T19" fmla="*/ 0 h 325"/>
                          <a:gd name="T20" fmla="*/ 0 w 509"/>
                          <a:gd name="T21" fmla="*/ 0 h 325"/>
                          <a:gd name="T22" fmla="*/ 0 w 509"/>
                          <a:gd name="T23" fmla="*/ 0 h 325"/>
                          <a:gd name="T24" fmla="*/ 0 w 509"/>
                          <a:gd name="T25" fmla="*/ 1 h 325"/>
                          <a:gd name="T26" fmla="*/ 1 w 509"/>
                          <a:gd name="T27" fmla="*/ 1 h 325"/>
                          <a:gd name="T28" fmla="*/ 0 w 509"/>
                          <a:gd name="T29" fmla="*/ 1 h 325"/>
                          <a:gd name="T30" fmla="*/ 1 w 509"/>
                          <a:gd name="T31" fmla="*/ 1 h 325"/>
                          <a:gd name="T32" fmla="*/ 1 w 509"/>
                          <a:gd name="T33" fmla="*/ 1 h 325"/>
                          <a:gd name="T34" fmla="*/ 2 w 509"/>
                          <a:gd name="T35" fmla="*/ 1 h 325"/>
                          <a:gd name="T36" fmla="*/ 2 w 509"/>
                          <a:gd name="T37" fmla="*/ 1 h 325"/>
                          <a:gd name="T38" fmla="*/ 2 w 509"/>
                          <a:gd name="T39" fmla="*/ 1 h 3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9"/>
                          <a:gd name="T61" fmla="*/ 0 h 325"/>
                          <a:gd name="T62" fmla="*/ 509 w 509"/>
                          <a:gd name="T63" fmla="*/ 325 h 3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9" h="325">
                            <a:moveTo>
                              <a:pt x="509" y="219"/>
                            </a:moveTo>
                            <a:lnTo>
                              <a:pt x="509" y="152"/>
                            </a:lnTo>
                            <a:lnTo>
                              <a:pt x="417" y="128"/>
                            </a:lnTo>
                            <a:lnTo>
                              <a:pt x="400" y="80"/>
                            </a:lnTo>
                            <a:lnTo>
                              <a:pt x="361" y="80"/>
                            </a:lnTo>
                            <a:lnTo>
                              <a:pt x="325" y="27"/>
                            </a:lnTo>
                            <a:lnTo>
                              <a:pt x="224" y="27"/>
                            </a:lnTo>
                            <a:lnTo>
                              <a:pt x="151" y="80"/>
                            </a:lnTo>
                            <a:lnTo>
                              <a:pt x="95" y="0"/>
                            </a:lnTo>
                            <a:lnTo>
                              <a:pt x="49" y="0"/>
                            </a:lnTo>
                            <a:lnTo>
                              <a:pt x="0" y="48"/>
                            </a:lnTo>
                            <a:lnTo>
                              <a:pt x="30" y="128"/>
                            </a:lnTo>
                            <a:lnTo>
                              <a:pt x="112" y="177"/>
                            </a:lnTo>
                            <a:lnTo>
                              <a:pt x="175" y="245"/>
                            </a:lnTo>
                            <a:lnTo>
                              <a:pt x="159" y="280"/>
                            </a:lnTo>
                            <a:lnTo>
                              <a:pt x="271" y="325"/>
                            </a:lnTo>
                            <a:lnTo>
                              <a:pt x="352" y="269"/>
                            </a:lnTo>
                            <a:lnTo>
                              <a:pt x="447" y="269"/>
                            </a:lnTo>
                            <a:lnTo>
                              <a:pt x="509" y="219"/>
                            </a:lnTo>
                            <a:close/>
                          </a:path>
                        </a:pathLst>
                      </a:custGeom>
                      <a:solidFill>
                        <a:schemeClr val="bg1">
                          <a:lumMod val="50000"/>
                        </a:schemeClr>
                      </a:solidFill>
                      <a:ln w="3175">
                        <a:solidFill>
                          <a:srgbClr val="000000"/>
                        </a:solidFill>
                        <a:round/>
                        <a:headEnd/>
                        <a:tailEnd/>
                      </a:ln>
                    </p:spPr>
                    <p:txBody>
                      <a:bodyPr/>
                      <a:lstStyle/>
                      <a:p>
                        <a:endParaRPr lang="en-US"/>
                      </a:p>
                    </p:txBody>
                  </p:sp>
                  <p:sp>
                    <p:nvSpPr>
                      <p:cNvPr id="498" name="Freeform 497"/>
                      <p:cNvSpPr>
                        <a:spLocks noChangeAspect="1"/>
                      </p:cNvSpPr>
                      <p:nvPr/>
                    </p:nvSpPr>
                    <p:spPr bwMode="auto">
                      <a:xfrm>
                        <a:off x="1362657" y="3438904"/>
                        <a:ext cx="29" cy="27"/>
                      </a:xfrm>
                      <a:custGeom>
                        <a:avLst/>
                        <a:gdLst>
                          <a:gd name="T0" fmla="*/ 1 w 111"/>
                          <a:gd name="T1" fmla="*/ 0 h 115"/>
                          <a:gd name="T2" fmla="*/ 1 w 111"/>
                          <a:gd name="T3" fmla="*/ 0 h 115"/>
                          <a:gd name="T4" fmla="*/ 0 w 111"/>
                          <a:gd name="T5" fmla="*/ 0 h 115"/>
                          <a:gd name="T6" fmla="*/ 0 w 111"/>
                          <a:gd name="T7" fmla="*/ 0 h 115"/>
                          <a:gd name="T8" fmla="*/ 1 w 111"/>
                          <a:gd name="T9" fmla="*/ 0 h 115"/>
                          <a:gd name="T10" fmla="*/ 1 w 111"/>
                          <a:gd name="T11" fmla="*/ 0 h 115"/>
                          <a:gd name="T12" fmla="*/ 0 60000 65536"/>
                          <a:gd name="T13" fmla="*/ 0 60000 65536"/>
                          <a:gd name="T14" fmla="*/ 0 60000 65536"/>
                          <a:gd name="T15" fmla="*/ 0 60000 65536"/>
                          <a:gd name="T16" fmla="*/ 0 60000 65536"/>
                          <a:gd name="T17" fmla="*/ 0 60000 65536"/>
                          <a:gd name="T18" fmla="*/ 0 w 111"/>
                          <a:gd name="T19" fmla="*/ 0 h 115"/>
                          <a:gd name="T20" fmla="*/ 111 w 111"/>
                          <a:gd name="T21" fmla="*/ 115 h 115"/>
                        </a:gdLst>
                        <a:ahLst/>
                        <a:cxnLst>
                          <a:cxn ang="T12">
                            <a:pos x="T0" y="T1"/>
                          </a:cxn>
                          <a:cxn ang="T13">
                            <a:pos x="T2" y="T3"/>
                          </a:cxn>
                          <a:cxn ang="T14">
                            <a:pos x="T4" y="T5"/>
                          </a:cxn>
                          <a:cxn ang="T15">
                            <a:pos x="T6" y="T7"/>
                          </a:cxn>
                          <a:cxn ang="T16">
                            <a:pos x="T8" y="T9"/>
                          </a:cxn>
                          <a:cxn ang="T17">
                            <a:pos x="T10" y="T11"/>
                          </a:cxn>
                        </a:cxnLst>
                        <a:rect l="T18" t="T19" r="T20" b="T21"/>
                        <a:pathLst>
                          <a:path w="111" h="115">
                            <a:moveTo>
                              <a:pt x="111" y="107"/>
                            </a:moveTo>
                            <a:lnTo>
                              <a:pt x="92" y="0"/>
                            </a:lnTo>
                            <a:lnTo>
                              <a:pt x="0" y="91"/>
                            </a:lnTo>
                            <a:lnTo>
                              <a:pt x="10" y="115"/>
                            </a:lnTo>
                            <a:lnTo>
                              <a:pt x="111" y="107"/>
                            </a:lnTo>
                            <a:close/>
                          </a:path>
                        </a:pathLst>
                      </a:custGeom>
                      <a:solidFill>
                        <a:schemeClr val="tx2">
                          <a:lumMod val="60000"/>
                          <a:lumOff val="40000"/>
                        </a:schemeClr>
                      </a:solidFill>
                      <a:ln w="3175">
                        <a:solidFill>
                          <a:srgbClr val="000000"/>
                        </a:solidFill>
                        <a:round/>
                        <a:headEnd/>
                        <a:tailEnd/>
                      </a:ln>
                    </p:spPr>
                    <p:txBody>
                      <a:bodyPr/>
                      <a:lstStyle/>
                      <a:p>
                        <a:endParaRPr lang="en-US"/>
                      </a:p>
                    </p:txBody>
                  </p:sp>
                  <p:sp>
                    <p:nvSpPr>
                      <p:cNvPr id="499" name="Freeform 498"/>
                      <p:cNvSpPr>
                        <a:spLocks noChangeAspect="1"/>
                      </p:cNvSpPr>
                      <p:nvPr/>
                    </p:nvSpPr>
                    <p:spPr bwMode="auto">
                      <a:xfrm>
                        <a:off x="1362592" y="3438852"/>
                        <a:ext cx="42" cy="41"/>
                      </a:xfrm>
                      <a:custGeom>
                        <a:avLst/>
                        <a:gdLst>
                          <a:gd name="T0" fmla="*/ 0 w 174"/>
                          <a:gd name="T1" fmla="*/ 1 h 162"/>
                          <a:gd name="T2" fmla="*/ 1 w 174"/>
                          <a:gd name="T3" fmla="*/ 1 h 162"/>
                          <a:gd name="T4" fmla="*/ 0 w 174"/>
                          <a:gd name="T5" fmla="*/ 0 h 162"/>
                          <a:gd name="T6" fmla="*/ 0 w 174"/>
                          <a:gd name="T7" fmla="*/ 0 h 162"/>
                          <a:gd name="T8" fmla="*/ 0 w 174"/>
                          <a:gd name="T9" fmla="*/ 0 h 162"/>
                          <a:gd name="T10" fmla="*/ 0 w 174"/>
                          <a:gd name="T11" fmla="*/ 0 h 162"/>
                          <a:gd name="T12" fmla="*/ 0 w 174"/>
                          <a:gd name="T13" fmla="*/ 1 h 162"/>
                          <a:gd name="T14" fmla="*/ 0 w 174"/>
                          <a:gd name="T15" fmla="*/ 1 h 162"/>
                          <a:gd name="T16" fmla="*/ 0 w 174"/>
                          <a:gd name="T17" fmla="*/ 1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162"/>
                          <a:gd name="T29" fmla="*/ 174 w 174"/>
                          <a:gd name="T30" fmla="*/ 162 h 1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162">
                            <a:moveTo>
                              <a:pt x="155" y="162"/>
                            </a:moveTo>
                            <a:lnTo>
                              <a:pt x="174" y="104"/>
                            </a:lnTo>
                            <a:lnTo>
                              <a:pt x="116" y="47"/>
                            </a:lnTo>
                            <a:lnTo>
                              <a:pt x="110" y="0"/>
                            </a:lnTo>
                            <a:lnTo>
                              <a:pt x="0" y="0"/>
                            </a:lnTo>
                            <a:lnTo>
                              <a:pt x="0" y="56"/>
                            </a:lnTo>
                            <a:lnTo>
                              <a:pt x="54" y="104"/>
                            </a:lnTo>
                            <a:lnTo>
                              <a:pt x="155" y="162"/>
                            </a:lnTo>
                            <a:close/>
                          </a:path>
                        </a:pathLst>
                      </a:custGeom>
                      <a:solidFill>
                        <a:schemeClr val="accent2"/>
                      </a:solidFill>
                      <a:ln w="3175">
                        <a:solidFill>
                          <a:srgbClr val="000000"/>
                        </a:solidFill>
                        <a:round/>
                        <a:headEnd/>
                        <a:tailEnd/>
                      </a:ln>
                    </p:spPr>
                    <p:txBody>
                      <a:bodyPr/>
                      <a:lstStyle/>
                      <a:p>
                        <a:endParaRPr lang="en-US"/>
                      </a:p>
                    </p:txBody>
                  </p:sp>
                  <p:sp>
                    <p:nvSpPr>
                      <p:cNvPr id="500" name="Freeform 499"/>
                      <p:cNvSpPr>
                        <a:spLocks noChangeAspect="1"/>
                      </p:cNvSpPr>
                      <p:nvPr/>
                    </p:nvSpPr>
                    <p:spPr bwMode="auto">
                      <a:xfrm>
                        <a:off x="1362550" y="3438800"/>
                        <a:ext cx="101" cy="35"/>
                      </a:xfrm>
                      <a:custGeom>
                        <a:avLst/>
                        <a:gdLst>
                          <a:gd name="T0" fmla="*/ 2 w 408"/>
                          <a:gd name="T1" fmla="*/ 0 h 139"/>
                          <a:gd name="T2" fmla="*/ 2 w 408"/>
                          <a:gd name="T3" fmla="*/ 0 h 139"/>
                          <a:gd name="T4" fmla="*/ 1 w 408"/>
                          <a:gd name="T5" fmla="*/ 0 h 139"/>
                          <a:gd name="T6" fmla="*/ 0 w 408"/>
                          <a:gd name="T7" fmla="*/ 0 h 139"/>
                          <a:gd name="T8" fmla="*/ 0 w 408"/>
                          <a:gd name="T9" fmla="*/ 0 h 139"/>
                          <a:gd name="T10" fmla="*/ 0 w 408"/>
                          <a:gd name="T11" fmla="*/ 1 h 139"/>
                          <a:gd name="T12" fmla="*/ 1 w 408"/>
                          <a:gd name="T13" fmla="*/ 1 h 139"/>
                          <a:gd name="T14" fmla="*/ 1 w 408"/>
                          <a:gd name="T15" fmla="*/ 1 h 139"/>
                          <a:gd name="T16" fmla="*/ 1 w 408"/>
                          <a:gd name="T17" fmla="*/ 1 h 139"/>
                          <a:gd name="T18" fmla="*/ 1 w 408"/>
                          <a:gd name="T19" fmla="*/ 1 h 139"/>
                          <a:gd name="T20" fmla="*/ 2 w 408"/>
                          <a:gd name="T21" fmla="*/ 1 h 139"/>
                          <a:gd name="T22" fmla="*/ 2 w 408"/>
                          <a:gd name="T23" fmla="*/ 0 h 139"/>
                          <a:gd name="T24" fmla="*/ 2 w 408"/>
                          <a:gd name="T25" fmla="*/ 0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8"/>
                          <a:gd name="T40" fmla="*/ 0 h 139"/>
                          <a:gd name="T41" fmla="*/ 408 w 408"/>
                          <a:gd name="T42" fmla="*/ 139 h 1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8" h="139">
                            <a:moveTo>
                              <a:pt x="408" y="58"/>
                            </a:moveTo>
                            <a:lnTo>
                              <a:pt x="370" y="22"/>
                            </a:lnTo>
                            <a:lnTo>
                              <a:pt x="270" y="58"/>
                            </a:lnTo>
                            <a:lnTo>
                              <a:pt x="29" y="0"/>
                            </a:lnTo>
                            <a:lnTo>
                              <a:pt x="0" y="70"/>
                            </a:lnTo>
                            <a:lnTo>
                              <a:pt x="0" y="105"/>
                            </a:lnTo>
                            <a:lnTo>
                              <a:pt x="113" y="115"/>
                            </a:lnTo>
                            <a:lnTo>
                              <a:pt x="170" y="88"/>
                            </a:lnTo>
                            <a:lnTo>
                              <a:pt x="224" y="139"/>
                            </a:lnTo>
                            <a:lnTo>
                              <a:pt x="315" y="139"/>
                            </a:lnTo>
                            <a:lnTo>
                              <a:pt x="370" y="105"/>
                            </a:lnTo>
                            <a:lnTo>
                              <a:pt x="408" y="58"/>
                            </a:lnTo>
                            <a:close/>
                          </a:path>
                        </a:pathLst>
                      </a:custGeom>
                      <a:solidFill>
                        <a:srgbClr val="AABA00"/>
                      </a:solidFill>
                      <a:ln w="3175">
                        <a:solidFill>
                          <a:srgbClr val="000000"/>
                        </a:solidFill>
                        <a:round/>
                        <a:headEnd/>
                        <a:tailEnd/>
                      </a:ln>
                    </p:spPr>
                    <p:txBody>
                      <a:bodyPr/>
                      <a:lstStyle/>
                      <a:p>
                        <a:endParaRPr lang="en-US"/>
                      </a:p>
                    </p:txBody>
                  </p:sp>
                  <p:sp>
                    <p:nvSpPr>
                      <p:cNvPr id="501" name="Freeform 500"/>
                      <p:cNvSpPr>
                        <a:spLocks noChangeAspect="1"/>
                      </p:cNvSpPr>
                      <p:nvPr/>
                    </p:nvSpPr>
                    <p:spPr bwMode="auto">
                      <a:xfrm>
                        <a:off x="1362380" y="3438717"/>
                        <a:ext cx="109" cy="83"/>
                      </a:xfrm>
                      <a:custGeom>
                        <a:avLst/>
                        <a:gdLst>
                          <a:gd name="T0" fmla="*/ 2 w 435"/>
                          <a:gd name="T1" fmla="*/ 1 h 324"/>
                          <a:gd name="T2" fmla="*/ 2 w 435"/>
                          <a:gd name="T3" fmla="*/ 1 h 324"/>
                          <a:gd name="T4" fmla="*/ 2 w 435"/>
                          <a:gd name="T5" fmla="*/ 1 h 324"/>
                          <a:gd name="T6" fmla="*/ 2 w 435"/>
                          <a:gd name="T7" fmla="*/ 1 h 324"/>
                          <a:gd name="T8" fmla="*/ 2 w 435"/>
                          <a:gd name="T9" fmla="*/ 1 h 324"/>
                          <a:gd name="T10" fmla="*/ 1 w 435"/>
                          <a:gd name="T11" fmla="*/ 1 h 324"/>
                          <a:gd name="T12" fmla="*/ 1 w 435"/>
                          <a:gd name="T13" fmla="*/ 1 h 324"/>
                          <a:gd name="T14" fmla="*/ 1 w 435"/>
                          <a:gd name="T15" fmla="*/ 0 h 324"/>
                          <a:gd name="T16" fmla="*/ 1 w 435"/>
                          <a:gd name="T17" fmla="*/ 0 h 324"/>
                          <a:gd name="T18" fmla="*/ 1 w 435"/>
                          <a:gd name="T19" fmla="*/ 0 h 324"/>
                          <a:gd name="T20" fmla="*/ 0 w 435"/>
                          <a:gd name="T21" fmla="*/ 0 h 324"/>
                          <a:gd name="T22" fmla="*/ 0 w 435"/>
                          <a:gd name="T23" fmla="*/ 1 h 324"/>
                          <a:gd name="T24" fmla="*/ 1 w 435"/>
                          <a:gd name="T25" fmla="*/ 1 h 324"/>
                          <a:gd name="T26" fmla="*/ 1 w 435"/>
                          <a:gd name="T27" fmla="*/ 1 h 324"/>
                          <a:gd name="T28" fmla="*/ 1 w 435"/>
                          <a:gd name="T29" fmla="*/ 1 h 324"/>
                          <a:gd name="T30" fmla="*/ 1 w 435"/>
                          <a:gd name="T31" fmla="*/ 1 h 324"/>
                          <a:gd name="T32" fmla="*/ 1 w 435"/>
                          <a:gd name="T33" fmla="*/ 1 h 324"/>
                          <a:gd name="T34" fmla="*/ 1 w 435"/>
                          <a:gd name="T35" fmla="*/ 1 h 324"/>
                          <a:gd name="T36" fmla="*/ 2 w 435"/>
                          <a:gd name="T37" fmla="*/ 1 h 324"/>
                          <a:gd name="T38" fmla="*/ 2 w 435"/>
                          <a:gd name="T39" fmla="*/ 1 h 3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324"/>
                          <a:gd name="T62" fmla="*/ 435 w 435"/>
                          <a:gd name="T63" fmla="*/ 324 h 3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324">
                            <a:moveTo>
                              <a:pt x="426" y="288"/>
                            </a:moveTo>
                            <a:lnTo>
                              <a:pt x="435" y="253"/>
                            </a:lnTo>
                            <a:lnTo>
                              <a:pt x="390" y="242"/>
                            </a:lnTo>
                            <a:lnTo>
                              <a:pt x="390" y="162"/>
                            </a:lnTo>
                            <a:lnTo>
                              <a:pt x="342" y="196"/>
                            </a:lnTo>
                            <a:lnTo>
                              <a:pt x="297" y="115"/>
                            </a:lnTo>
                            <a:lnTo>
                              <a:pt x="333" y="115"/>
                            </a:lnTo>
                            <a:lnTo>
                              <a:pt x="241" y="0"/>
                            </a:lnTo>
                            <a:lnTo>
                              <a:pt x="184" y="0"/>
                            </a:lnTo>
                            <a:lnTo>
                              <a:pt x="129" y="92"/>
                            </a:lnTo>
                            <a:lnTo>
                              <a:pt x="0" y="92"/>
                            </a:lnTo>
                            <a:lnTo>
                              <a:pt x="48" y="208"/>
                            </a:lnTo>
                            <a:lnTo>
                              <a:pt x="100" y="300"/>
                            </a:lnTo>
                            <a:lnTo>
                              <a:pt x="222" y="300"/>
                            </a:lnTo>
                            <a:lnTo>
                              <a:pt x="196" y="253"/>
                            </a:lnTo>
                            <a:lnTo>
                              <a:pt x="259" y="253"/>
                            </a:lnTo>
                            <a:lnTo>
                              <a:pt x="287" y="268"/>
                            </a:lnTo>
                            <a:lnTo>
                              <a:pt x="323" y="324"/>
                            </a:lnTo>
                            <a:lnTo>
                              <a:pt x="426" y="288"/>
                            </a:lnTo>
                            <a:close/>
                          </a:path>
                        </a:pathLst>
                      </a:custGeom>
                      <a:solidFill>
                        <a:schemeClr val="bg1">
                          <a:lumMod val="50000"/>
                        </a:schemeClr>
                      </a:solidFill>
                      <a:ln w="3175">
                        <a:solidFill>
                          <a:srgbClr val="000000"/>
                        </a:solidFill>
                        <a:round/>
                        <a:headEnd/>
                        <a:tailEnd/>
                      </a:ln>
                    </p:spPr>
                    <p:txBody>
                      <a:bodyPr/>
                      <a:lstStyle/>
                      <a:p>
                        <a:endParaRPr lang="en-US"/>
                      </a:p>
                    </p:txBody>
                  </p:sp>
                  <p:sp>
                    <p:nvSpPr>
                      <p:cNvPr id="502" name="Freeform 501"/>
                      <p:cNvSpPr>
                        <a:spLocks noChangeAspect="1"/>
                      </p:cNvSpPr>
                      <p:nvPr/>
                    </p:nvSpPr>
                    <p:spPr bwMode="auto">
                      <a:xfrm>
                        <a:off x="1362197" y="3438633"/>
                        <a:ext cx="82" cy="67"/>
                      </a:xfrm>
                      <a:custGeom>
                        <a:avLst/>
                        <a:gdLst>
                          <a:gd name="T0" fmla="*/ 1 w 352"/>
                          <a:gd name="T1" fmla="*/ 1 h 289"/>
                          <a:gd name="T2" fmla="*/ 1 w 352"/>
                          <a:gd name="T3" fmla="*/ 1 h 289"/>
                          <a:gd name="T4" fmla="*/ 1 w 352"/>
                          <a:gd name="T5" fmla="*/ 1 h 289"/>
                          <a:gd name="T6" fmla="*/ 1 w 352"/>
                          <a:gd name="T7" fmla="*/ 0 h 289"/>
                          <a:gd name="T8" fmla="*/ 1 w 352"/>
                          <a:gd name="T9" fmla="*/ 0 h 289"/>
                          <a:gd name="T10" fmla="*/ 1 w 352"/>
                          <a:gd name="T11" fmla="*/ 0 h 289"/>
                          <a:gd name="T12" fmla="*/ 1 w 352"/>
                          <a:gd name="T13" fmla="*/ 0 h 289"/>
                          <a:gd name="T14" fmla="*/ 1 w 352"/>
                          <a:gd name="T15" fmla="*/ 0 h 289"/>
                          <a:gd name="T16" fmla="*/ 1 w 352"/>
                          <a:gd name="T17" fmla="*/ 0 h 289"/>
                          <a:gd name="T18" fmla="*/ 0 w 352"/>
                          <a:gd name="T19" fmla="*/ 0 h 289"/>
                          <a:gd name="T20" fmla="*/ 0 w 352"/>
                          <a:gd name="T21" fmla="*/ 0 h 289"/>
                          <a:gd name="T22" fmla="*/ 0 w 352"/>
                          <a:gd name="T23" fmla="*/ 1 h 289"/>
                          <a:gd name="T24" fmla="*/ 1 w 352"/>
                          <a:gd name="T25" fmla="*/ 1 h 289"/>
                          <a:gd name="T26" fmla="*/ 1 w 352"/>
                          <a:gd name="T27" fmla="*/ 1 h 289"/>
                          <a:gd name="T28" fmla="*/ 1 w 352"/>
                          <a:gd name="T29" fmla="*/ 1 h 289"/>
                          <a:gd name="T30" fmla="*/ 1 w 352"/>
                          <a:gd name="T31" fmla="*/ 1 h 289"/>
                          <a:gd name="T32" fmla="*/ 1 w 352"/>
                          <a:gd name="T33" fmla="*/ 1 h 2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89"/>
                          <a:gd name="T53" fmla="*/ 352 w 352"/>
                          <a:gd name="T54" fmla="*/ 289 h 2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89">
                            <a:moveTo>
                              <a:pt x="241" y="255"/>
                            </a:moveTo>
                            <a:lnTo>
                              <a:pt x="270" y="222"/>
                            </a:lnTo>
                            <a:lnTo>
                              <a:pt x="286" y="198"/>
                            </a:lnTo>
                            <a:lnTo>
                              <a:pt x="286" y="139"/>
                            </a:lnTo>
                            <a:lnTo>
                              <a:pt x="352" y="104"/>
                            </a:lnTo>
                            <a:lnTo>
                              <a:pt x="352" y="47"/>
                            </a:lnTo>
                            <a:lnTo>
                              <a:pt x="315" y="0"/>
                            </a:lnTo>
                            <a:lnTo>
                              <a:pt x="213" y="0"/>
                            </a:lnTo>
                            <a:lnTo>
                              <a:pt x="165" y="10"/>
                            </a:lnTo>
                            <a:lnTo>
                              <a:pt x="47" y="59"/>
                            </a:lnTo>
                            <a:lnTo>
                              <a:pt x="0" y="128"/>
                            </a:lnTo>
                            <a:lnTo>
                              <a:pt x="0" y="209"/>
                            </a:lnTo>
                            <a:lnTo>
                              <a:pt x="121" y="222"/>
                            </a:lnTo>
                            <a:lnTo>
                              <a:pt x="157" y="289"/>
                            </a:lnTo>
                            <a:lnTo>
                              <a:pt x="213" y="265"/>
                            </a:lnTo>
                            <a:lnTo>
                              <a:pt x="241" y="255"/>
                            </a:lnTo>
                            <a:close/>
                          </a:path>
                        </a:pathLst>
                      </a:custGeom>
                      <a:solidFill>
                        <a:schemeClr val="bg1">
                          <a:lumMod val="50000"/>
                        </a:schemeClr>
                      </a:solidFill>
                      <a:ln w="3175">
                        <a:solidFill>
                          <a:srgbClr val="000000"/>
                        </a:solidFill>
                        <a:round/>
                        <a:headEnd/>
                        <a:tailEnd/>
                      </a:ln>
                    </p:spPr>
                    <p:txBody>
                      <a:bodyPr/>
                      <a:lstStyle/>
                      <a:p>
                        <a:endParaRPr lang="en-US"/>
                      </a:p>
                    </p:txBody>
                  </p:sp>
                  <p:sp>
                    <p:nvSpPr>
                      <p:cNvPr id="503" name="Freeform 502"/>
                      <p:cNvSpPr>
                        <a:spLocks noChangeAspect="1"/>
                      </p:cNvSpPr>
                      <p:nvPr/>
                    </p:nvSpPr>
                    <p:spPr bwMode="auto">
                      <a:xfrm>
                        <a:off x="1362121" y="3438676"/>
                        <a:ext cx="38" cy="45"/>
                      </a:xfrm>
                      <a:custGeom>
                        <a:avLst/>
                        <a:gdLst>
                          <a:gd name="T0" fmla="*/ 0 w 154"/>
                          <a:gd name="T1" fmla="*/ 1 h 174"/>
                          <a:gd name="T2" fmla="*/ 0 w 154"/>
                          <a:gd name="T3" fmla="*/ 1 h 174"/>
                          <a:gd name="T4" fmla="*/ 1 w 154"/>
                          <a:gd name="T5" fmla="*/ 0 h 174"/>
                          <a:gd name="T6" fmla="*/ 1 w 154"/>
                          <a:gd name="T7" fmla="*/ 0 h 174"/>
                          <a:gd name="T8" fmla="*/ 1 w 154"/>
                          <a:gd name="T9" fmla="*/ 0 h 174"/>
                          <a:gd name="T10" fmla="*/ 1 w 154"/>
                          <a:gd name="T11" fmla="*/ 0 h 174"/>
                          <a:gd name="T12" fmla="*/ 0 w 154"/>
                          <a:gd name="T13" fmla="*/ 0 h 174"/>
                          <a:gd name="T14" fmla="*/ 0 w 154"/>
                          <a:gd name="T15" fmla="*/ 0 h 174"/>
                          <a:gd name="T16" fmla="*/ 0 w 154"/>
                          <a:gd name="T17" fmla="*/ 1 h 174"/>
                          <a:gd name="T18" fmla="*/ 0 w 154"/>
                          <a:gd name="T19" fmla="*/ 1 h 174"/>
                          <a:gd name="T20" fmla="*/ 0 w 154"/>
                          <a:gd name="T21" fmla="*/ 1 h 17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74"/>
                          <a:gd name="T35" fmla="*/ 154 w 154"/>
                          <a:gd name="T36" fmla="*/ 174 h 17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74">
                            <a:moveTo>
                              <a:pt x="17" y="174"/>
                            </a:moveTo>
                            <a:lnTo>
                              <a:pt x="43" y="104"/>
                            </a:lnTo>
                            <a:lnTo>
                              <a:pt x="118" y="69"/>
                            </a:lnTo>
                            <a:lnTo>
                              <a:pt x="118" y="48"/>
                            </a:lnTo>
                            <a:lnTo>
                              <a:pt x="154" y="0"/>
                            </a:lnTo>
                            <a:lnTo>
                              <a:pt x="99" y="0"/>
                            </a:lnTo>
                            <a:lnTo>
                              <a:pt x="63" y="59"/>
                            </a:lnTo>
                            <a:lnTo>
                              <a:pt x="7" y="69"/>
                            </a:lnTo>
                            <a:lnTo>
                              <a:pt x="0" y="174"/>
                            </a:lnTo>
                            <a:lnTo>
                              <a:pt x="17" y="174"/>
                            </a:lnTo>
                            <a:close/>
                          </a:path>
                        </a:pathLst>
                      </a:custGeom>
                      <a:solidFill>
                        <a:schemeClr val="accent1">
                          <a:lumMod val="60000"/>
                          <a:lumOff val="40000"/>
                        </a:schemeClr>
                      </a:solidFill>
                      <a:ln w="3175">
                        <a:solidFill>
                          <a:srgbClr val="000000"/>
                        </a:solidFill>
                        <a:round/>
                        <a:headEnd/>
                        <a:tailEnd/>
                      </a:ln>
                    </p:spPr>
                    <p:txBody>
                      <a:bodyPr/>
                      <a:lstStyle/>
                      <a:p>
                        <a:endParaRPr lang="en-US"/>
                      </a:p>
                    </p:txBody>
                  </p:sp>
                </p:grpSp>
                <p:sp>
                  <p:nvSpPr>
                    <p:cNvPr id="487" name="Text Box 30"/>
                    <p:cNvSpPr txBox="1">
                      <a:spLocks noChangeArrowheads="1"/>
                    </p:cNvSpPr>
                    <p:nvPr/>
                  </p:nvSpPr>
                  <p:spPr bwMode="auto">
                    <a:xfrm>
                      <a:off x="1362122" y="3438954"/>
                      <a:ext cx="336" cy="192"/>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HI</a:t>
                      </a:r>
                      <a:endParaRPr lang="en-US" sz="1200">
                        <a:effectLst/>
                        <a:latin typeface="Times New Roman" panose="02020603050405020304" pitchFamily="18" charset="0"/>
                        <a:ea typeface="Times New Roman" panose="02020603050405020304" pitchFamily="18" charset="0"/>
                      </a:endParaRPr>
                    </a:p>
                  </p:txBody>
                </p:sp>
              </p:grpSp>
              <p:grpSp>
                <p:nvGrpSpPr>
                  <p:cNvPr id="481" name="Group 480"/>
                  <p:cNvGrpSpPr/>
                  <p:nvPr/>
                </p:nvGrpSpPr>
                <p:grpSpPr>
                  <a:xfrm>
                    <a:off x="5057775" y="3086100"/>
                    <a:ext cx="838200" cy="640080"/>
                    <a:chOff x="5057775" y="3086100"/>
                    <a:chExt cx="838200" cy="640080"/>
                  </a:xfrm>
                </p:grpSpPr>
                <p:sp>
                  <p:nvSpPr>
                    <p:cNvPr id="482" name="Rectangle 481"/>
                    <p:cNvSpPr>
                      <a:spLocks noChangeArrowheads="1"/>
                    </p:cNvSpPr>
                    <p:nvPr/>
                  </p:nvSpPr>
                  <p:spPr bwMode="auto">
                    <a:xfrm>
                      <a:off x="5057775" y="3086100"/>
                      <a:ext cx="838200" cy="640080"/>
                    </a:xfrm>
                    <a:prstGeom prst="rect">
                      <a:avLst/>
                    </a:prstGeom>
                    <a:noFill/>
                    <a:ln w="19050">
                      <a:solidFill>
                        <a:srgbClr val="000000"/>
                      </a:solidFill>
                      <a:round/>
                      <a:headEnd/>
                      <a:tailEnd/>
                    </a:ln>
                  </p:spPr>
                  <p:txBody>
                    <a:bodyPr/>
                    <a:lstStyle/>
                    <a:p>
                      <a:endParaRPr lang="en-US"/>
                    </a:p>
                  </p:txBody>
                </p:sp>
                <p:sp>
                  <p:nvSpPr>
                    <p:cNvPr id="483" name="Freeform 482"/>
                    <p:cNvSpPr/>
                    <p:nvPr/>
                  </p:nvSpPr>
                  <p:spPr>
                    <a:xfrm>
                      <a:off x="5181600" y="3171825"/>
                      <a:ext cx="558800" cy="228600"/>
                    </a:xfrm>
                    <a:custGeom>
                      <a:avLst/>
                      <a:gdLst>
                        <a:gd name="connsiteX0" fmla="*/ 294564 w 457566"/>
                        <a:gd name="connsiteY0" fmla="*/ 11927 h 167823"/>
                        <a:gd name="connsiteX1" fmla="*/ 330345 w 457566"/>
                        <a:gd name="connsiteY1" fmla="*/ 15902 h 167823"/>
                        <a:gd name="connsiteX2" fmla="*/ 386004 w 457566"/>
                        <a:gd name="connsiteY2" fmla="*/ 23854 h 167823"/>
                        <a:gd name="connsiteX3" fmla="*/ 405882 w 457566"/>
                        <a:gd name="connsiteY3" fmla="*/ 27829 h 167823"/>
                        <a:gd name="connsiteX4" fmla="*/ 417809 w 457566"/>
                        <a:gd name="connsiteY4" fmla="*/ 31805 h 167823"/>
                        <a:gd name="connsiteX5" fmla="*/ 433712 w 457566"/>
                        <a:gd name="connsiteY5" fmla="*/ 35781 h 167823"/>
                        <a:gd name="connsiteX6" fmla="*/ 457566 w 457566"/>
                        <a:gd name="connsiteY6" fmla="*/ 43732 h 167823"/>
                        <a:gd name="connsiteX7" fmla="*/ 449615 w 457566"/>
                        <a:gd name="connsiteY7" fmla="*/ 55659 h 167823"/>
                        <a:gd name="connsiteX8" fmla="*/ 457566 w 457566"/>
                        <a:gd name="connsiteY8" fmla="*/ 83489 h 167823"/>
                        <a:gd name="connsiteX9" fmla="*/ 433712 w 457566"/>
                        <a:gd name="connsiteY9" fmla="*/ 91440 h 167823"/>
                        <a:gd name="connsiteX10" fmla="*/ 413834 w 457566"/>
                        <a:gd name="connsiteY10" fmla="*/ 107342 h 167823"/>
                        <a:gd name="connsiteX11" fmla="*/ 397931 w 457566"/>
                        <a:gd name="connsiteY11" fmla="*/ 127221 h 167823"/>
                        <a:gd name="connsiteX12" fmla="*/ 393955 w 457566"/>
                        <a:gd name="connsiteY12" fmla="*/ 139148 h 167823"/>
                        <a:gd name="connsiteX13" fmla="*/ 370102 w 457566"/>
                        <a:gd name="connsiteY13" fmla="*/ 147099 h 167823"/>
                        <a:gd name="connsiteX14" fmla="*/ 358175 w 457566"/>
                        <a:gd name="connsiteY14" fmla="*/ 151075 h 167823"/>
                        <a:gd name="connsiteX15" fmla="*/ 350223 w 457566"/>
                        <a:gd name="connsiteY15" fmla="*/ 159026 h 167823"/>
                        <a:gd name="connsiteX16" fmla="*/ 322394 w 457566"/>
                        <a:gd name="connsiteY16" fmla="*/ 163002 h 167823"/>
                        <a:gd name="connsiteX17" fmla="*/ 310467 w 457566"/>
                        <a:gd name="connsiteY17" fmla="*/ 166977 h 167823"/>
                        <a:gd name="connsiteX18" fmla="*/ 282637 w 457566"/>
                        <a:gd name="connsiteY18" fmla="*/ 163002 h 167823"/>
                        <a:gd name="connsiteX19" fmla="*/ 274686 w 457566"/>
                        <a:gd name="connsiteY19" fmla="*/ 155050 h 167823"/>
                        <a:gd name="connsiteX20" fmla="*/ 258783 w 457566"/>
                        <a:gd name="connsiteY20" fmla="*/ 151075 h 167823"/>
                        <a:gd name="connsiteX21" fmla="*/ 230954 w 457566"/>
                        <a:gd name="connsiteY21" fmla="*/ 155050 h 167823"/>
                        <a:gd name="connsiteX22" fmla="*/ 250832 w 457566"/>
                        <a:gd name="connsiteY22" fmla="*/ 151075 h 167823"/>
                        <a:gd name="connsiteX23" fmla="*/ 242881 w 457566"/>
                        <a:gd name="connsiteY23" fmla="*/ 163002 h 167823"/>
                        <a:gd name="connsiteX24" fmla="*/ 199148 w 457566"/>
                        <a:gd name="connsiteY24" fmla="*/ 159026 h 167823"/>
                        <a:gd name="connsiteX25" fmla="*/ 175295 w 457566"/>
                        <a:gd name="connsiteY25" fmla="*/ 155050 h 167823"/>
                        <a:gd name="connsiteX26" fmla="*/ 163368 w 457566"/>
                        <a:gd name="connsiteY26" fmla="*/ 151075 h 167823"/>
                        <a:gd name="connsiteX27" fmla="*/ 115660 w 457566"/>
                        <a:gd name="connsiteY27" fmla="*/ 155050 h 167823"/>
                        <a:gd name="connsiteX28" fmla="*/ 107708 w 457566"/>
                        <a:gd name="connsiteY28" fmla="*/ 163002 h 167823"/>
                        <a:gd name="connsiteX29" fmla="*/ 56025 w 457566"/>
                        <a:gd name="connsiteY29" fmla="*/ 151075 h 167823"/>
                        <a:gd name="connsiteX30" fmla="*/ 24220 w 457566"/>
                        <a:gd name="connsiteY30" fmla="*/ 155050 h 167823"/>
                        <a:gd name="connsiteX31" fmla="*/ 28195 w 457566"/>
                        <a:gd name="connsiteY31" fmla="*/ 143123 h 167823"/>
                        <a:gd name="connsiteX32" fmla="*/ 20244 w 457566"/>
                        <a:gd name="connsiteY32" fmla="*/ 131196 h 167823"/>
                        <a:gd name="connsiteX33" fmla="*/ 32171 w 457566"/>
                        <a:gd name="connsiteY33" fmla="*/ 99391 h 167823"/>
                        <a:gd name="connsiteX34" fmla="*/ 36147 w 457566"/>
                        <a:gd name="connsiteY34" fmla="*/ 87464 h 167823"/>
                        <a:gd name="connsiteX35" fmla="*/ 32171 w 457566"/>
                        <a:gd name="connsiteY35" fmla="*/ 75537 h 167823"/>
                        <a:gd name="connsiteX36" fmla="*/ 8317 w 457566"/>
                        <a:gd name="connsiteY36" fmla="*/ 67586 h 167823"/>
                        <a:gd name="connsiteX37" fmla="*/ 8317 w 457566"/>
                        <a:gd name="connsiteY37" fmla="*/ 39756 h 167823"/>
                        <a:gd name="connsiteX38" fmla="*/ 24220 w 457566"/>
                        <a:gd name="connsiteY38" fmla="*/ 35781 h 167823"/>
                        <a:gd name="connsiteX39" fmla="*/ 32171 w 457566"/>
                        <a:gd name="connsiteY39" fmla="*/ 27829 h 167823"/>
                        <a:gd name="connsiteX40" fmla="*/ 44098 w 457566"/>
                        <a:gd name="connsiteY40" fmla="*/ 3976 h 167823"/>
                        <a:gd name="connsiteX41" fmla="*/ 56025 w 457566"/>
                        <a:gd name="connsiteY41" fmla="*/ 0 h 167823"/>
                        <a:gd name="connsiteX42" fmla="*/ 135538 w 457566"/>
                        <a:gd name="connsiteY42" fmla="*/ 7951 h 16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57566" h="167823">
                          <a:moveTo>
                            <a:pt x="294564" y="11927"/>
                          </a:moveTo>
                          <a:cubicBezTo>
                            <a:pt x="320766" y="3192"/>
                            <a:pt x="289868" y="10842"/>
                            <a:pt x="330345" y="15902"/>
                          </a:cubicBezTo>
                          <a:cubicBezTo>
                            <a:pt x="358005" y="19360"/>
                            <a:pt x="360773" y="19267"/>
                            <a:pt x="386004" y="23854"/>
                          </a:cubicBezTo>
                          <a:cubicBezTo>
                            <a:pt x="392652" y="25063"/>
                            <a:pt x="399327" y="26190"/>
                            <a:pt x="405882" y="27829"/>
                          </a:cubicBezTo>
                          <a:cubicBezTo>
                            <a:pt x="409948" y="28845"/>
                            <a:pt x="413780" y="30654"/>
                            <a:pt x="417809" y="31805"/>
                          </a:cubicBezTo>
                          <a:cubicBezTo>
                            <a:pt x="423063" y="33306"/>
                            <a:pt x="428478" y="34211"/>
                            <a:pt x="433712" y="35781"/>
                          </a:cubicBezTo>
                          <a:cubicBezTo>
                            <a:pt x="441740" y="38189"/>
                            <a:pt x="457566" y="43732"/>
                            <a:pt x="457566" y="43732"/>
                          </a:cubicBezTo>
                          <a:cubicBezTo>
                            <a:pt x="454916" y="47708"/>
                            <a:pt x="450291" y="50929"/>
                            <a:pt x="449615" y="55659"/>
                          </a:cubicBezTo>
                          <a:cubicBezTo>
                            <a:pt x="449115" y="59156"/>
                            <a:pt x="456073" y="79011"/>
                            <a:pt x="457566" y="83489"/>
                          </a:cubicBezTo>
                          <a:cubicBezTo>
                            <a:pt x="449615" y="86139"/>
                            <a:pt x="438361" y="84466"/>
                            <a:pt x="433712" y="91440"/>
                          </a:cubicBezTo>
                          <a:cubicBezTo>
                            <a:pt x="423437" y="106854"/>
                            <a:pt x="430294" y="101856"/>
                            <a:pt x="413834" y="107342"/>
                          </a:cubicBezTo>
                          <a:cubicBezTo>
                            <a:pt x="403840" y="137321"/>
                            <a:pt x="418483" y="101530"/>
                            <a:pt x="397931" y="127221"/>
                          </a:cubicBezTo>
                          <a:cubicBezTo>
                            <a:pt x="395313" y="130493"/>
                            <a:pt x="397365" y="136712"/>
                            <a:pt x="393955" y="139148"/>
                          </a:cubicBezTo>
                          <a:cubicBezTo>
                            <a:pt x="387135" y="144019"/>
                            <a:pt x="378053" y="144449"/>
                            <a:pt x="370102" y="147099"/>
                          </a:cubicBezTo>
                          <a:lnTo>
                            <a:pt x="358175" y="151075"/>
                          </a:lnTo>
                          <a:cubicBezTo>
                            <a:pt x="355524" y="153725"/>
                            <a:pt x="353779" y="157841"/>
                            <a:pt x="350223" y="159026"/>
                          </a:cubicBezTo>
                          <a:cubicBezTo>
                            <a:pt x="341333" y="161989"/>
                            <a:pt x="331583" y="161164"/>
                            <a:pt x="322394" y="163002"/>
                          </a:cubicBezTo>
                          <a:cubicBezTo>
                            <a:pt x="318285" y="163824"/>
                            <a:pt x="314443" y="165652"/>
                            <a:pt x="310467" y="166977"/>
                          </a:cubicBezTo>
                          <a:cubicBezTo>
                            <a:pt x="301190" y="165652"/>
                            <a:pt x="291527" y="165965"/>
                            <a:pt x="282637" y="163002"/>
                          </a:cubicBezTo>
                          <a:cubicBezTo>
                            <a:pt x="279081" y="161817"/>
                            <a:pt x="278039" y="156726"/>
                            <a:pt x="274686" y="155050"/>
                          </a:cubicBezTo>
                          <a:cubicBezTo>
                            <a:pt x="269799" y="152606"/>
                            <a:pt x="264084" y="152400"/>
                            <a:pt x="258783" y="151075"/>
                          </a:cubicBezTo>
                          <a:cubicBezTo>
                            <a:pt x="249507" y="152400"/>
                            <a:pt x="240324" y="155050"/>
                            <a:pt x="230954" y="155050"/>
                          </a:cubicBezTo>
                          <a:cubicBezTo>
                            <a:pt x="224197" y="155050"/>
                            <a:pt x="245210" y="147327"/>
                            <a:pt x="250832" y="151075"/>
                          </a:cubicBezTo>
                          <a:cubicBezTo>
                            <a:pt x="254808" y="153726"/>
                            <a:pt x="245531" y="159026"/>
                            <a:pt x="242881" y="163002"/>
                          </a:cubicBezTo>
                          <a:cubicBezTo>
                            <a:pt x="212616" y="152913"/>
                            <a:pt x="227246" y="153406"/>
                            <a:pt x="199148" y="159026"/>
                          </a:cubicBezTo>
                          <a:cubicBezTo>
                            <a:pt x="191197" y="157701"/>
                            <a:pt x="183164" y="156799"/>
                            <a:pt x="175295" y="155050"/>
                          </a:cubicBezTo>
                          <a:cubicBezTo>
                            <a:pt x="171204" y="154141"/>
                            <a:pt x="167559" y="151075"/>
                            <a:pt x="163368" y="151075"/>
                          </a:cubicBezTo>
                          <a:cubicBezTo>
                            <a:pt x="147410" y="151075"/>
                            <a:pt x="131563" y="153725"/>
                            <a:pt x="115660" y="155050"/>
                          </a:cubicBezTo>
                          <a:cubicBezTo>
                            <a:pt x="113009" y="157701"/>
                            <a:pt x="111444" y="162691"/>
                            <a:pt x="107708" y="163002"/>
                          </a:cubicBezTo>
                          <a:cubicBezTo>
                            <a:pt x="74079" y="165805"/>
                            <a:pt x="75130" y="163811"/>
                            <a:pt x="56025" y="151075"/>
                          </a:cubicBezTo>
                          <a:cubicBezTo>
                            <a:pt x="46813" y="157216"/>
                            <a:pt x="36993" y="167823"/>
                            <a:pt x="24220" y="155050"/>
                          </a:cubicBezTo>
                          <a:cubicBezTo>
                            <a:pt x="21257" y="152087"/>
                            <a:pt x="26870" y="147099"/>
                            <a:pt x="28195" y="143123"/>
                          </a:cubicBezTo>
                          <a:cubicBezTo>
                            <a:pt x="25545" y="139147"/>
                            <a:pt x="20837" y="135937"/>
                            <a:pt x="20244" y="131196"/>
                          </a:cubicBezTo>
                          <a:cubicBezTo>
                            <a:pt x="17943" y="112789"/>
                            <a:pt x="25573" y="112588"/>
                            <a:pt x="32171" y="99391"/>
                          </a:cubicBezTo>
                          <a:cubicBezTo>
                            <a:pt x="34045" y="95643"/>
                            <a:pt x="34822" y="91440"/>
                            <a:pt x="36147" y="87464"/>
                          </a:cubicBezTo>
                          <a:cubicBezTo>
                            <a:pt x="34822" y="83488"/>
                            <a:pt x="35581" y="77973"/>
                            <a:pt x="32171" y="75537"/>
                          </a:cubicBezTo>
                          <a:cubicBezTo>
                            <a:pt x="25351" y="70665"/>
                            <a:pt x="8317" y="67586"/>
                            <a:pt x="8317" y="67586"/>
                          </a:cubicBezTo>
                          <a:cubicBezTo>
                            <a:pt x="6734" y="61253"/>
                            <a:pt x="0" y="46409"/>
                            <a:pt x="8317" y="39756"/>
                          </a:cubicBezTo>
                          <a:cubicBezTo>
                            <a:pt x="12584" y="36343"/>
                            <a:pt x="18919" y="37106"/>
                            <a:pt x="24220" y="35781"/>
                          </a:cubicBezTo>
                          <a:cubicBezTo>
                            <a:pt x="26870" y="33130"/>
                            <a:pt x="30243" y="31043"/>
                            <a:pt x="32171" y="27829"/>
                          </a:cubicBezTo>
                          <a:cubicBezTo>
                            <a:pt x="38818" y="16750"/>
                            <a:pt x="32500" y="13254"/>
                            <a:pt x="44098" y="3976"/>
                          </a:cubicBezTo>
                          <a:cubicBezTo>
                            <a:pt x="47370" y="1358"/>
                            <a:pt x="52049" y="1325"/>
                            <a:pt x="56025" y="0"/>
                          </a:cubicBezTo>
                          <a:cubicBezTo>
                            <a:pt x="97480" y="13818"/>
                            <a:pt x="71498" y="7951"/>
                            <a:pt x="135538" y="7951"/>
                          </a:cubicBezTo>
                        </a:path>
                      </a:pathLst>
                    </a:custGeom>
                    <a:solidFill>
                      <a:schemeClr val="bg1"/>
                    </a:solidFill>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endParaRPr lang="en-US"/>
                    </a:p>
                  </p:txBody>
                </p:sp>
                <p:sp>
                  <p:nvSpPr>
                    <p:cNvPr id="484" name="Text Box 30"/>
                    <p:cNvSpPr txBox="1">
                      <a:spLocks noChangeArrowheads="1"/>
                    </p:cNvSpPr>
                    <p:nvPr/>
                  </p:nvSpPr>
                  <p:spPr bwMode="auto">
                    <a:xfrm>
                      <a:off x="5257800" y="3438223"/>
                      <a:ext cx="372080" cy="246976"/>
                    </a:xfrm>
                    <a:prstGeom prst="rect">
                      <a:avLst/>
                    </a:prstGeom>
                    <a:solidFill>
                      <a:schemeClr val="bg1"/>
                    </a:solidFill>
                    <a:ln w="3175">
                      <a:solidFill>
                        <a:srgbClr val="000000"/>
                      </a:solidFill>
                      <a:miter lim="800000"/>
                      <a:headEnd/>
                      <a:tailEnd/>
                    </a:ln>
                  </p:spPr>
                  <p:txBody>
                    <a:bodyPr wrap="none">
                      <a:spAutoFit/>
                    </a:bodyPr>
                    <a:lstStyle/>
                    <a:p>
                      <a:pPr marL="0" marR="0" algn="ctr" eaLnBrk="0" hangingPunct="0">
                        <a:spcBef>
                          <a:spcPts val="0"/>
                        </a:spcBef>
                        <a:spcAft>
                          <a:spcPts val="0"/>
                        </a:spcAft>
                      </a:pPr>
                      <a:r>
                        <a:rPr lang="en-US" sz="10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a:t>
                      </a:r>
                      <a:endParaRPr lang="en-US" sz="1200">
                        <a:effectLst/>
                        <a:latin typeface="Times New Roman" panose="02020603050405020304" pitchFamily="18" charset="0"/>
                        <a:ea typeface="Times New Roman" panose="02020603050405020304" pitchFamily="18" charset="0"/>
                      </a:endParaRPr>
                    </a:p>
                  </p:txBody>
                </p:sp>
              </p:grpSp>
            </p:grpSp>
            <p:grpSp>
              <p:nvGrpSpPr>
                <p:cNvPr id="467" name="Group 466"/>
                <p:cNvGrpSpPr/>
                <p:nvPr/>
              </p:nvGrpSpPr>
              <p:grpSpPr>
                <a:xfrm>
                  <a:off x="2362200" y="3848100"/>
                  <a:ext cx="4431135" cy="1055370"/>
                  <a:chOff x="2362200" y="3848100"/>
                  <a:chExt cx="4431135" cy="1055370"/>
                </a:xfrm>
              </p:grpSpPr>
              <p:sp>
                <p:nvSpPr>
                  <p:cNvPr id="468" name="Rectangle 467"/>
                  <p:cNvSpPr>
                    <a:spLocks noChangeArrowheads="1"/>
                  </p:cNvSpPr>
                  <p:nvPr/>
                </p:nvSpPr>
                <p:spPr bwMode="auto">
                  <a:xfrm>
                    <a:off x="4550990" y="3848100"/>
                    <a:ext cx="272121" cy="272131"/>
                  </a:xfrm>
                  <a:prstGeom prst="rect">
                    <a:avLst/>
                  </a:prstGeom>
                  <a:pattFill prst="pct10">
                    <a:fgClr>
                      <a:schemeClr val="tx1"/>
                    </a:fgClr>
                    <a:bgClr>
                      <a:schemeClr val="bg1"/>
                    </a:bgClr>
                  </a:pattFill>
                  <a:ln w="9525">
                    <a:solidFill>
                      <a:srgbClr val="000000"/>
                    </a:solidFill>
                    <a:miter lim="800000"/>
                    <a:headEnd/>
                    <a:tailEnd/>
                  </a:ln>
                </p:spPr>
                <p:txBody>
                  <a:bodyPr wrap="none" anchor="ctr"/>
                  <a:lstStyle/>
                  <a:p>
                    <a:endParaRPr lang="en-US"/>
                  </a:p>
                </p:txBody>
              </p:sp>
              <p:sp>
                <p:nvSpPr>
                  <p:cNvPr id="469" name="Rectangle 468"/>
                  <p:cNvSpPr>
                    <a:spLocks noChangeArrowheads="1"/>
                  </p:cNvSpPr>
                  <p:nvPr/>
                </p:nvSpPr>
                <p:spPr bwMode="auto">
                  <a:xfrm>
                    <a:off x="2362200" y="4229100"/>
                    <a:ext cx="274320" cy="274320"/>
                  </a:xfrm>
                  <a:prstGeom prst="rect">
                    <a:avLst/>
                  </a:prstGeom>
                  <a:solidFill>
                    <a:srgbClr val="AABA0A"/>
                  </a:solidFill>
                  <a:ln w="9525">
                    <a:solidFill>
                      <a:srgbClr val="000000"/>
                    </a:solidFill>
                    <a:miter lim="800000"/>
                    <a:headEnd/>
                    <a:tailEnd/>
                  </a:ln>
                </p:spPr>
                <p:txBody>
                  <a:bodyPr wrap="none" anchor="ctr"/>
                  <a:lstStyle/>
                  <a:p>
                    <a:endParaRPr lang="en-US"/>
                  </a:p>
                </p:txBody>
              </p:sp>
              <p:sp>
                <p:nvSpPr>
                  <p:cNvPr id="470" name="Text Box 220"/>
                  <p:cNvSpPr txBox="1">
                    <a:spLocks noChangeArrowheads="1"/>
                  </p:cNvSpPr>
                  <p:nvPr/>
                </p:nvSpPr>
                <p:spPr bwMode="auto">
                  <a:xfrm>
                    <a:off x="2713676" y="3912613"/>
                    <a:ext cx="1915788"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4</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th</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 (Highest-Worst)</a:t>
                    </a:r>
                    <a:endParaRPr lang="en-US" sz="1200">
                      <a:effectLst/>
                      <a:latin typeface="Times New Roman" panose="02020603050405020304" pitchFamily="18" charset="0"/>
                      <a:ea typeface="Times New Roman" panose="02020603050405020304" pitchFamily="18" charset="0"/>
                    </a:endParaRPr>
                  </a:p>
                </p:txBody>
              </p:sp>
              <p:sp>
                <p:nvSpPr>
                  <p:cNvPr id="471" name="Text Box 220"/>
                  <p:cNvSpPr txBox="1">
                    <a:spLocks noChangeArrowheads="1"/>
                  </p:cNvSpPr>
                  <p:nvPr/>
                </p:nvSpPr>
                <p:spPr bwMode="auto">
                  <a:xfrm>
                    <a:off x="2714313" y="4294908"/>
                    <a:ext cx="1915136"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3</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rd</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a:t>
                    </a:r>
                    <a:endParaRPr lang="en-US" sz="1200">
                      <a:effectLst/>
                      <a:latin typeface="Times New Roman" panose="02020603050405020304" pitchFamily="18" charset="0"/>
                      <a:ea typeface="Times New Roman" panose="02020603050405020304" pitchFamily="18" charset="0"/>
                    </a:endParaRPr>
                  </a:p>
                </p:txBody>
              </p:sp>
              <p:sp>
                <p:nvSpPr>
                  <p:cNvPr id="472" name="Rectangle 471"/>
                  <p:cNvSpPr>
                    <a:spLocks noChangeArrowheads="1"/>
                  </p:cNvSpPr>
                  <p:nvPr/>
                </p:nvSpPr>
                <p:spPr bwMode="auto">
                  <a:xfrm>
                    <a:off x="2362200" y="3848100"/>
                    <a:ext cx="274320" cy="274320"/>
                  </a:xfrm>
                  <a:prstGeom prst="rect">
                    <a:avLst/>
                  </a:prstGeom>
                  <a:solidFill>
                    <a:schemeClr val="bg1">
                      <a:lumMod val="50000"/>
                    </a:schemeClr>
                  </a:solidFill>
                  <a:ln w="9525">
                    <a:solidFill>
                      <a:srgbClr val="000000"/>
                    </a:solidFill>
                    <a:miter lim="800000"/>
                    <a:headEnd/>
                    <a:tailEnd/>
                  </a:ln>
                </p:spPr>
                <p:txBody>
                  <a:bodyPr wrap="none" anchor="ctr"/>
                  <a:lstStyle/>
                  <a:p>
                    <a:endParaRPr lang="en-US"/>
                  </a:p>
                </p:txBody>
              </p:sp>
              <p:sp>
                <p:nvSpPr>
                  <p:cNvPr id="473" name="Rectangle 472"/>
                  <p:cNvSpPr>
                    <a:spLocks noChangeArrowheads="1"/>
                  </p:cNvSpPr>
                  <p:nvPr/>
                </p:nvSpPr>
                <p:spPr bwMode="auto">
                  <a:xfrm>
                    <a:off x="4550990" y="4229100"/>
                    <a:ext cx="272121" cy="272131"/>
                  </a:xfrm>
                  <a:prstGeom prst="rect">
                    <a:avLst/>
                  </a:prstGeom>
                  <a:solidFill>
                    <a:srgbClr val="0072C6"/>
                  </a:solidFill>
                  <a:ln w="9525">
                    <a:solidFill>
                      <a:srgbClr val="000000"/>
                    </a:solidFill>
                    <a:miter lim="800000"/>
                    <a:headEnd/>
                    <a:tailEnd/>
                  </a:ln>
                </p:spPr>
                <p:txBody>
                  <a:bodyPr wrap="none" anchor="ctr"/>
                  <a:lstStyle/>
                  <a:p>
                    <a:endParaRPr lang="en-US"/>
                  </a:p>
                </p:txBody>
              </p:sp>
              <p:sp>
                <p:nvSpPr>
                  <p:cNvPr id="474" name="Text Box 220"/>
                  <p:cNvSpPr txBox="1">
                    <a:spLocks noChangeArrowheads="1"/>
                  </p:cNvSpPr>
                  <p:nvPr/>
                </p:nvSpPr>
                <p:spPr bwMode="auto">
                  <a:xfrm>
                    <a:off x="4878850" y="4294155"/>
                    <a:ext cx="1914485"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1</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st</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 (Lowest-Best)</a:t>
                    </a:r>
                    <a:endParaRPr lang="en-US" sz="1200">
                      <a:effectLst/>
                      <a:latin typeface="Times New Roman" panose="02020603050405020304" pitchFamily="18" charset="0"/>
                      <a:ea typeface="Times New Roman" panose="02020603050405020304" pitchFamily="18" charset="0"/>
                    </a:endParaRPr>
                  </a:p>
                </p:txBody>
              </p:sp>
              <p:sp>
                <p:nvSpPr>
                  <p:cNvPr id="475" name="Text Box 220"/>
                  <p:cNvSpPr txBox="1">
                    <a:spLocks noChangeArrowheads="1"/>
                  </p:cNvSpPr>
                  <p:nvPr/>
                </p:nvSpPr>
                <p:spPr bwMode="auto">
                  <a:xfrm>
                    <a:off x="4879056" y="3913985"/>
                    <a:ext cx="1913833"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2</a:t>
                    </a:r>
                    <a:r>
                      <a:rPr lang="en-US" sz="1100" kern="1200" baseline="300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nd</a:t>
                    </a: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Quartile</a:t>
                    </a:r>
                    <a:endParaRPr lang="en-US" sz="1200">
                      <a:effectLst/>
                      <a:latin typeface="Times New Roman" panose="02020603050405020304" pitchFamily="18" charset="0"/>
                      <a:ea typeface="Times New Roman" panose="02020603050405020304" pitchFamily="18" charset="0"/>
                    </a:endParaRPr>
                  </a:p>
                </p:txBody>
              </p:sp>
              <p:sp>
                <p:nvSpPr>
                  <p:cNvPr id="476" name="Rectangle 475"/>
                  <p:cNvSpPr>
                    <a:spLocks noChangeArrowheads="1"/>
                  </p:cNvSpPr>
                  <p:nvPr/>
                </p:nvSpPr>
                <p:spPr bwMode="auto">
                  <a:xfrm>
                    <a:off x="2362200" y="4629150"/>
                    <a:ext cx="274320" cy="274320"/>
                  </a:xfrm>
                  <a:prstGeom prst="rect">
                    <a:avLst/>
                  </a:prstGeom>
                  <a:solidFill>
                    <a:schemeClr val="bg1"/>
                  </a:solidFill>
                  <a:ln w="9525">
                    <a:solidFill>
                      <a:srgbClr val="000000"/>
                    </a:solidFill>
                    <a:miter lim="800000"/>
                    <a:headEnd/>
                    <a:tailEnd/>
                  </a:ln>
                </p:spPr>
                <p:txBody>
                  <a:bodyPr wrap="none" anchor="ctr"/>
                  <a:lstStyle/>
                  <a:p>
                    <a:endParaRPr lang="en-US"/>
                  </a:p>
                </p:txBody>
              </p:sp>
              <p:sp>
                <p:nvSpPr>
                  <p:cNvPr id="477" name="Text Box 220"/>
                  <p:cNvSpPr txBox="1">
                    <a:spLocks noChangeArrowheads="1"/>
                  </p:cNvSpPr>
                  <p:nvPr/>
                </p:nvSpPr>
                <p:spPr bwMode="auto">
                  <a:xfrm>
                    <a:off x="2714202" y="4685766"/>
                    <a:ext cx="1915136" cy="184908"/>
                  </a:xfrm>
                  <a:prstGeom prst="rect">
                    <a:avLst/>
                  </a:prstGeom>
                  <a:noFill/>
                  <a:ln w="9525">
                    <a:noFill/>
                    <a:miter lim="800000"/>
                    <a:headEnd/>
                    <a:tailEnd/>
                  </a:ln>
                </p:spPr>
                <p:txBody>
                  <a:bodyPr lIns="0" tIns="0" rIns="0" bIns="0">
                    <a:spAutoFit/>
                  </a:bodyPr>
                  <a:lstStyle/>
                  <a:p>
                    <a:pPr marL="0" marR="0" eaLnBrk="0" hangingPunct="0">
                      <a:spcBef>
                        <a:spcPts val="0"/>
                      </a:spcBef>
                      <a:spcAft>
                        <a:spcPts val="0"/>
                      </a:spcAft>
                    </a:pPr>
                    <a:r>
                      <a:rPr lang="en-US" sz="11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Missing</a:t>
                    </a:r>
                    <a:endParaRPr lang="en-US" sz="1200">
                      <a:effectLst/>
                      <a:latin typeface="Times New Roman" panose="02020603050405020304" pitchFamily="18" charset="0"/>
                      <a:ea typeface="Times New Roman" panose="02020603050405020304" pitchFamily="18" charset="0"/>
                    </a:endParaRPr>
                  </a:p>
                </p:txBody>
              </p:sp>
            </p:grpSp>
          </p:grpSp>
          <p:sp>
            <p:nvSpPr>
              <p:cNvPr id="461" name="Text Box 474"/>
              <p:cNvSpPr txBox="1"/>
              <p:nvPr/>
            </p:nvSpPr>
            <p:spPr>
              <a:xfrm>
                <a:off x="5572125" y="1095375"/>
                <a:ext cx="274320" cy="131021"/>
              </a:xfrm>
              <a:prstGeom prst="rect">
                <a:avLst/>
              </a:prstGeom>
              <a:pattFill prst="pct10">
                <a:fgClr>
                  <a:schemeClr val="tx1"/>
                </a:fgClr>
                <a:bgClr>
                  <a:schemeClr val="bg1"/>
                </a:bgClr>
              </a:patt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spcBef>
                    <a:spcPts val="0"/>
                  </a:spcBef>
                  <a:spcAft>
                    <a:spcPts val="1200"/>
                  </a:spcAft>
                </a:pPr>
                <a:r>
                  <a:rPr lang="en-US" sz="1000" kern="1200">
                    <a:effectLst/>
                    <a:latin typeface="Arial" panose="020B0604020202020204" pitchFamily="34" charset="0"/>
                    <a:ea typeface="Calibri" panose="020F0502020204030204" pitchFamily="34" charset="0"/>
                    <a:cs typeface="Times New Roman" panose="02020603050405020304" pitchFamily="18" charset="0"/>
                  </a:rPr>
                  <a:t>RI</a:t>
                </a:r>
                <a:endParaRPr lang="en-US" sz="1200">
                  <a:effectLst/>
                  <a:latin typeface="Times New Roman" panose="02020603050405020304" pitchFamily="18" charset="0"/>
                  <a:ea typeface="Times New Roman" panose="02020603050405020304" pitchFamily="18" charset="0"/>
                </a:endParaRPr>
              </a:p>
            </p:txBody>
          </p:sp>
          <p:sp>
            <p:nvSpPr>
              <p:cNvPr id="462" name="Text Box 475"/>
              <p:cNvSpPr txBox="1"/>
              <p:nvPr/>
            </p:nvSpPr>
            <p:spPr>
              <a:xfrm>
                <a:off x="5314950" y="1952625"/>
                <a:ext cx="331659" cy="182880"/>
              </a:xfrm>
              <a:prstGeom prst="rect">
                <a:avLst/>
              </a:prstGeom>
              <a:solidFill>
                <a:srgbClr val="AABA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27432" rIns="0" bIns="0" numCol="1" spcCol="0" rtlCol="0" fromWordArt="0" anchor="ctr" anchorCtr="0" forceAA="0" compatLnSpc="1">
                <a:prstTxWarp prst="textNoShape">
                  <a:avLst/>
                </a:prstTxWarp>
                <a:noAutofit/>
              </a:bodyPr>
              <a:lstStyle/>
              <a:p>
                <a:pPr marL="0" marR="0" algn="ctr">
                  <a:spcBef>
                    <a:spcPts val="0"/>
                  </a:spcBef>
                  <a:spcAft>
                    <a:spcPts val="1200"/>
                  </a:spcAft>
                </a:pPr>
                <a:r>
                  <a:rPr lang="en-US" sz="1000" kern="1200">
                    <a:effectLst/>
                    <a:latin typeface="Arial" panose="020B0604020202020204" pitchFamily="34" charset="0"/>
                    <a:ea typeface="Calibri" panose="020F0502020204030204" pitchFamily="34" charset="0"/>
                    <a:cs typeface="Times New Roman" panose="02020603050405020304" pitchFamily="18" charset="0"/>
                  </a:rPr>
                  <a:t>DC</a:t>
                </a:r>
                <a:endParaRPr lang="en-US" sz="1200">
                  <a:effectLst/>
                  <a:latin typeface="Times New Roman" panose="02020603050405020304" pitchFamily="18" charset="0"/>
                  <a:ea typeface="Times New Roman" panose="02020603050405020304" pitchFamily="18" charset="0"/>
                </a:endParaRPr>
              </a:p>
            </p:txBody>
          </p:sp>
          <p:cxnSp>
            <p:nvCxnSpPr>
              <p:cNvPr id="463" name="Straight Connector 462"/>
              <p:cNvCxnSpPr/>
              <p:nvPr/>
            </p:nvCxnSpPr>
            <p:spPr>
              <a:xfrm>
                <a:off x="4895850" y="1600200"/>
                <a:ext cx="420413" cy="4417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Straight Connector 463"/>
              <p:cNvCxnSpPr/>
              <p:nvPr/>
            </p:nvCxnSpPr>
            <p:spPr>
              <a:xfrm>
                <a:off x="4946512" y="1494881"/>
                <a:ext cx="274320" cy="2285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5" name="Text Box 478"/>
              <p:cNvSpPr txBox="1"/>
              <p:nvPr/>
            </p:nvSpPr>
            <p:spPr>
              <a:xfrm>
                <a:off x="4905375" y="390525"/>
                <a:ext cx="285795" cy="218367"/>
              </a:xfrm>
              <a:prstGeom prst="rect">
                <a:avLst/>
              </a:prstGeom>
              <a:solidFill>
                <a:schemeClr val="bg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a:spcBef>
                    <a:spcPts val="0"/>
                  </a:spcBef>
                  <a:spcAft>
                    <a:spcPts val="0"/>
                  </a:spcAft>
                </a:pPr>
                <a:r>
                  <a:rPr lang="en-US" sz="1000" kern="1200">
                    <a:effectLst/>
                    <a:latin typeface="Arial" panose="020B0604020202020204" pitchFamily="34" charset="0"/>
                    <a:ea typeface="Calibri" panose="020F0502020204030204" pitchFamily="34" charset="0"/>
                    <a:cs typeface="Times New Roman" panose="02020603050405020304" pitchFamily="18" charset="0"/>
                  </a:rPr>
                  <a:t>VT</a:t>
                </a:r>
                <a:endParaRPr lang="en-US" sz="1200">
                  <a:effectLst/>
                  <a:latin typeface="Times New Roman" panose="02020603050405020304" pitchFamily="18" charset="0"/>
                  <a:ea typeface="Times New Roman" panose="02020603050405020304" pitchFamily="18" charset="0"/>
                </a:endParaRPr>
              </a:p>
            </p:txBody>
          </p:sp>
        </p:grpSp>
        <p:sp>
          <p:nvSpPr>
            <p:cNvPr id="459" name="Freeform 458"/>
            <p:cNvSpPr/>
            <p:nvPr/>
          </p:nvSpPr>
          <p:spPr>
            <a:xfrm>
              <a:off x="5340349" y="3181350"/>
              <a:ext cx="219456" cy="9144"/>
            </a:xfrm>
            <a:custGeom>
              <a:avLst/>
              <a:gdLst>
                <a:gd name="connsiteX0" fmla="*/ 0 w 219075"/>
                <a:gd name="connsiteY0" fmla="*/ 9525 h 9525"/>
                <a:gd name="connsiteX1" fmla="*/ 57150 w 219075"/>
                <a:gd name="connsiteY1" fmla="*/ 0 h 9525"/>
                <a:gd name="connsiteX2" fmla="*/ 219075 w 219075"/>
                <a:gd name="connsiteY2" fmla="*/ 9525 h 9525"/>
              </a:gdLst>
              <a:ahLst/>
              <a:cxnLst>
                <a:cxn ang="0">
                  <a:pos x="connsiteX0" y="connsiteY0"/>
                </a:cxn>
                <a:cxn ang="0">
                  <a:pos x="connsiteX1" y="connsiteY1"/>
                </a:cxn>
                <a:cxn ang="0">
                  <a:pos x="connsiteX2" y="connsiteY2"/>
                </a:cxn>
              </a:cxnLst>
              <a:rect l="l" t="t" r="r" b="b"/>
              <a:pathLst>
                <a:path w="219075" h="9525">
                  <a:moveTo>
                    <a:pt x="0" y="9525"/>
                  </a:moveTo>
                  <a:cubicBezTo>
                    <a:pt x="19050" y="6350"/>
                    <a:pt x="37837" y="0"/>
                    <a:pt x="57150" y="0"/>
                  </a:cubicBezTo>
                  <a:cubicBezTo>
                    <a:pt x="111218" y="0"/>
                    <a:pt x="219075" y="9525"/>
                    <a:pt x="219075" y="9525"/>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Tree>
    <p:extLst>
      <p:ext uri="{BB962C8B-B14F-4D97-AF65-F5344CB8AC3E}">
        <p14:creationId xmlns:p14="http://schemas.microsoft.com/office/powerpoint/2010/main" val="229787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Access to Healthcare and Disparities in Access</a:t>
            </a:r>
            <a:endParaRPr lang="en-US" dirty="0"/>
          </a:p>
        </p:txBody>
      </p:sp>
      <p:sp>
        <p:nvSpPr>
          <p:cNvPr id="3" name="Content Placeholder 2"/>
          <p:cNvSpPr>
            <a:spLocks noGrp="1"/>
          </p:cNvSpPr>
          <p:nvPr>
            <p:ph idx="1"/>
          </p:nvPr>
        </p:nvSpPr>
        <p:spPr/>
        <p:txBody>
          <a:bodyPr/>
          <a:lstStyle/>
          <a:p>
            <a:r>
              <a:rPr lang="en-US" dirty="0" smtClean="0"/>
              <a:t>To obtain high-quality care, Americans must first gain entry into the healthcare system. </a:t>
            </a:r>
          </a:p>
          <a:p>
            <a:r>
              <a:rPr lang="en-US" dirty="0" smtClean="0"/>
              <a:t>Measures of access to care tracked in the QDR include:</a:t>
            </a:r>
          </a:p>
          <a:p>
            <a:pPr lvl="1"/>
            <a:r>
              <a:rPr lang="en-US" dirty="0" smtClean="0"/>
              <a:t>Having health insurance, </a:t>
            </a:r>
          </a:p>
          <a:p>
            <a:pPr lvl="1"/>
            <a:r>
              <a:rPr lang="en-US" dirty="0" smtClean="0"/>
              <a:t>Having a usual source of care, </a:t>
            </a:r>
          </a:p>
          <a:p>
            <a:pPr lvl="1"/>
            <a:r>
              <a:rPr lang="en-US" dirty="0" smtClean="0"/>
              <a:t>Encountering difficulties when seeking care, and </a:t>
            </a:r>
          </a:p>
          <a:p>
            <a:pPr lvl="1"/>
            <a:r>
              <a:rPr lang="en-US" dirty="0" smtClean="0"/>
              <a:t>Receiving care as soon as wanted.</a:t>
            </a:r>
          </a:p>
          <a:p>
            <a:endParaRPr lang="en-US" dirty="0"/>
          </a:p>
        </p:txBody>
      </p:sp>
    </p:spTree>
    <p:extLst>
      <p:ext uri="{BB962C8B-B14F-4D97-AF65-F5344CB8AC3E}">
        <p14:creationId xmlns:p14="http://schemas.microsoft.com/office/powerpoint/2010/main" val="4170047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Key Findings Related to Access and Priorities</a:t>
            </a:r>
            <a:endParaRPr lang="en-US" dirty="0"/>
          </a:p>
        </p:txBody>
      </p:sp>
      <p:sp>
        <p:nvSpPr>
          <p:cNvPr id="3" name="Content Placeholder 2"/>
          <p:cNvSpPr>
            <a:spLocks noGrp="1"/>
          </p:cNvSpPr>
          <p:nvPr>
            <p:ph idx="1"/>
          </p:nvPr>
        </p:nvSpPr>
        <p:spPr>
          <a:xfrm>
            <a:off x="502920" y="1813564"/>
            <a:ext cx="9052560" cy="5577836"/>
          </a:xfrm>
        </p:spPr>
        <p:txBody>
          <a:bodyPr>
            <a:normAutofit fontScale="92500" lnSpcReduction="10000"/>
          </a:bodyPr>
          <a:lstStyle/>
          <a:p>
            <a:pPr lvl="0"/>
            <a:r>
              <a:rPr lang="en-US" b="1" dirty="0" smtClean="0"/>
              <a:t>Access</a:t>
            </a:r>
            <a:r>
              <a:rPr lang="en-US" dirty="0" smtClean="0"/>
              <a:t> to health care generally did not show significant improvement, but the percentage of people with health insurance increased. </a:t>
            </a:r>
          </a:p>
          <a:p>
            <a:pPr lvl="0"/>
            <a:r>
              <a:rPr lang="en-US" dirty="0" smtClean="0"/>
              <a:t>Quality of health care continues to improve, but the pace of improvement varies by priority area:</a:t>
            </a:r>
          </a:p>
          <a:p>
            <a:pPr lvl="1"/>
            <a:r>
              <a:rPr lang="en-US" dirty="0" smtClean="0"/>
              <a:t>Improvement was seen for most measures of </a:t>
            </a:r>
            <a:r>
              <a:rPr lang="en-US" b="1" dirty="0" smtClean="0"/>
              <a:t>Person-Centered Care</a:t>
            </a:r>
            <a:r>
              <a:rPr lang="en-US" dirty="0" smtClean="0"/>
              <a:t>, </a:t>
            </a:r>
            <a:r>
              <a:rPr lang="en-US" b="1" dirty="0" smtClean="0"/>
              <a:t>Patient Safety</a:t>
            </a:r>
            <a:r>
              <a:rPr lang="en-US" dirty="0" smtClean="0"/>
              <a:t>, and </a:t>
            </a:r>
            <a:r>
              <a:rPr lang="en-US" b="1" dirty="0" smtClean="0"/>
              <a:t>Healthy Living</a:t>
            </a:r>
            <a:r>
              <a:rPr lang="en-US" dirty="0" smtClean="0"/>
              <a:t>.</a:t>
            </a:r>
          </a:p>
          <a:p>
            <a:pPr lvl="1"/>
            <a:r>
              <a:rPr lang="en-US" dirty="0" smtClean="0"/>
              <a:t>More than half of </a:t>
            </a:r>
            <a:r>
              <a:rPr lang="en-US" b="1" dirty="0" smtClean="0"/>
              <a:t>Effective Treatment</a:t>
            </a:r>
            <a:r>
              <a:rPr lang="en-US" dirty="0" smtClean="0"/>
              <a:t> measures improved overall.</a:t>
            </a:r>
          </a:p>
          <a:p>
            <a:pPr lvl="1"/>
            <a:r>
              <a:rPr lang="en-US" dirty="0" smtClean="0"/>
              <a:t>About half of </a:t>
            </a:r>
            <a:r>
              <a:rPr lang="en-US" b="1" dirty="0" smtClean="0"/>
              <a:t>Care Coordination</a:t>
            </a:r>
            <a:r>
              <a:rPr lang="en-US" dirty="0" smtClean="0"/>
              <a:t> measures improved overall.</a:t>
            </a:r>
          </a:p>
          <a:p>
            <a:pPr lvl="1"/>
            <a:r>
              <a:rPr lang="en-US" dirty="0" smtClean="0"/>
              <a:t>Most </a:t>
            </a:r>
            <a:r>
              <a:rPr lang="en-US" b="1" dirty="0" smtClean="0"/>
              <a:t>Care Affordability</a:t>
            </a:r>
            <a:r>
              <a:rPr lang="en-US" dirty="0" smtClean="0"/>
              <a:t> measures did not change overall.</a:t>
            </a:r>
            <a:endParaRPr lang="en-US" dirty="0"/>
          </a:p>
        </p:txBody>
      </p:sp>
    </p:spTree>
    <p:extLst>
      <p:ext uri="{BB962C8B-B14F-4D97-AF65-F5344CB8AC3E}">
        <p14:creationId xmlns:p14="http://schemas.microsoft.com/office/powerpoint/2010/main" val="3694411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Types of Disparities</a:t>
            </a:r>
            <a:endParaRPr lang="en-US" dirty="0"/>
          </a:p>
        </p:txBody>
      </p:sp>
      <p:sp>
        <p:nvSpPr>
          <p:cNvPr id="3" name="Content Placeholder 2"/>
          <p:cNvSpPr>
            <a:spLocks noGrp="1"/>
          </p:cNvSpPr>
          <p:nvPr>
            <p:ph idx="1"/>
          </p:nvPr>
        </p:nvSpPr>
        <p:spPr/>
        <p:txBody>
          <a:bodyPr>
            <a:normAutofit lnSpcReduction="10000"/>
          </a:bodyPr>
          <a:lstStyle/>
          <a:p>
            <a:r>
              <a:rPr lang="en-US" dirty="0" smtClean="0"/>
              <a:t>Historically, Americans have experienced variable access to care based on: </a:t>
            </a:r>
          </a:p>
          <a:p>
            <a:pPr lvl="1"/>
            <a:r>
              <a:rPr lang="en-US" dirty="0" smtClean="0"/>
              <a:t>Race, </a:t>
            </a:r>
          </a:p>
          <a:p>
            <a:pPr lvl="1"/>
            <a:r>
              <a:rPr lang="en-US" dirty="0" smtClean="0"/>
              <a:t>Ethnicity, </a:t>
            </a:r>
          </a:p>
          <a:p>
            <a:pPr lvl="1"/>
            <a:r>
              <a:rPr lang="en-US" dirty="0" smtClean="0"/>
              <a:t>Socioeconomic status, </a:t>
            </a:r>
          </a:p>
          <a:p>
            <a:pPr lvl="1"/>
            <a:r>
              <a:rPr lang="en-US" dirty="0" smtClean="0"/>
              <a:t>Age, </a:t>
            </a:r>
          </a:p>
          <a:p>
            <a:pPr lvl="1"/>
            <a:r>
              <a:rPr lang="en-US" dirty="0" smtClean="0"/>
              <a:t>Sex, </a:t>
            </a:r>
          </a:p>
          <a:p>
            <a:pPr lvl="1"/>
            <a:r>
              <a:rPr lang="en-US" dirty="0" smtClean="0"/>
              <a:t>Disability status, </a:t>
            </a:r>
          </a:p>
          <a:p>
            <a:pPr lvl="1"/>
            <a:r>
              <a:rPr lang="en-US" dirty="0" smtClean="0"/>
              <a:t>Sexual orientation, </a:t>
            </a:r>
          </a:p>
          <a:p>
            <a:pPr lvl="1"/>
            <a:r>
              <a:rPr lang="en-US" dirty="0" smtClean="0"/>
              <a:t>Gender identity, and</a:t>
            </a:r>
          </a:p>
          <a:p>
            <a:pPr lvl="1"/>
            <a:r>
              <a:rPr lang="en-US" dirty="0" smtClean="0"/>
              <a:t>Residential location.</a:t>
            </a:r>
          </a:p>
          <a:p>
            <a:endParaRPr lang="en-US" dirty="0"/>
          </a:p>
        </p:txBody>
      </p:sp>
    </p:spTree>
    <p:extLst>
      <p:ext uri="{BB962C8B-B14F-4D97-AF65-F5344CB8AC3E}">
        <p14:creationId xmlns:p14="http://schemas.microsoft.com/office/powerpoint/2010/main" val="27605677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Figure </a:t>
            </a:r>
            <a:r>
              <a:rPr lang="en-US" sz="2000" dirty="0" smtClean="0"/>
              <a:t>11. </a:t>
            </a:r>
            <a:r>
              <a:rPr lang="en-US" sz="2000" dirty="0"/>
              <a:t>Number and percentage of access measures for which measure trends were </a:t>
            </a:r>
            <a:r>
              <a:rPr lang="en-US" sz="2000" dirty="0" smtClean="0"/>
              <a:t>improving, not changing, </a:t>
            </a:r>
            <a:r>
              <a:rPr lang="en-US" sz="2000" dirty="0"/>
              <a:t>or worsening, </a:t>
            </a:r>
            <a:r>
              <a:rPr lang="en-US" sz="2000" dirty="0" smtClean="0"/>
              <a:t>2000-2016</a:t>
            </a:r>
            <a:endParaRPr lang="en-US" sz="2000" dirty="0"/>
          </a:p>
        </p:txBody>
      </p:sp>
      <p:graphicFrame>
        <p:nvGraphicFramePr>
          <p:cNvPr id="4" name="Chart 3"/>
          <p:cNvGraphicFramePr>
            <a:graphicFrameLocks/>
          </p:cNvGraphicFramePr>
          <p:nvPr>
            <p:extLst>
              <p:ext uri="{D42A27DB-BD31-4B8C-83A1-F6EECF244321}">
                <p14:modId xmlns:p14="http://schemas.microsoft.com/office/powerpoint/2010/main" val="3948519555"/>
              </p:ext>
            </p:extLst>
          </p:nvPr>
        </p:nvGraphicFramePr>
        <p:xfrm>
          <a:off x="914400" y="18288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6035040"/>
            <a:ext cx="7620000" cy="276999"/>
          </a:xfrm>
          <a:prstGeom prst="rect">
            <a:avLst/>
          </a:prstGeom>
          <a:noFill/>
        </p:spPr>
        <p:txBody>
          <a:bodyPr wrap="square" rtlCol="0">
            <a:spAutoFit/>
          </a:bodyPr>
          <a:lstStyle/>
          <a:p>
            <a:r>
              <a:rPr lang="en-US" sz="1200" b="1" dirty="0"/>
              <a:t>Key: </a:t>
            </a:r>
            <a:r>
              <a:rPr lang="en-US" sz="1200" dirty="0"/>
              <a:t>n = number of measures</a:t>
            </a:r>
            <a:r>
              <a:rPr lang="en-US" sz="1200" dirty="0" smtClean="0"/>
              <a:t>.</a:t>
            </a:r>
            <a:endParaRPr lang="en-US" sz="1200" dirty="0"/>
          </a:p>
        </p:txBody>
      </p:sp>
    </p:spTree>
    <p:extLst>
      <p:ext uri="{BB962C8B-B14F-4D97-AF65-F5344CB8AC3E}">
        <p14:creationId xmlns:p14="http://schemas.microsoft.com/office/powerpoint/2010/main" val="41678614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Access Disparities</a:t>
            </a:r>
            <a:endParaRPr lang="en-US" dirty="0"/>
          </a:p>
        </p:txBody>
      </p:sp>
      <p:sp>
        <p:nvSpPr>
          <p:cNvPr id="3" name="Content Placeholder 2"/>
          <p:cNvSpPr>
            <a:spLocks noGrp="1"/>
          </p:cNvSpPr>
          <p:nvPr>
            <p:ph idx="1"/>
          </p:nvPr>
        </p:nvSpPr>
        <p:spPr/>
        <p:txBody>
          <a:bodyPr>
            <a:normAutofit fontScale="92500"/>
          </a:bodyPr>
          <a:lstStyle/>
          <a:p>
            <a:r>
              <a:rPr lang="en-US" dirty="0" smtClean="0"/>
              <a:t>Most disparities in access to care showed no statistically significant changes, with a few exceptions. Differences decreasing over time include:</a:t>
            </a:r>
          </a:p>
          <a:p>
            <a:pPr lvl="1"/>
            <a:r>
              <a:rPr lang="en-US" dirty="0" smtClean="0"/>
              <a:t>From 2002 to 2015, disparities between AI/ANs and Whites in the percentage of people with a usual source of care who has office hours at night or on weekends. </a:t>
            </a:r>
          </a:p>
          <a:p>
            <a:pPr lvl="1"/>
            <a:r>
              <a:rPr lang="en-US" dirty="0" smtClean="0"/>
              <a:t>From 2008 to 2015, disparities between uninsured and privately insured people and between Asians and Whites in the percentage of adults ages 18-64 who sometimes or never found it easy to access care, tests, or treatment.</a:t>
            </a:r>
          </a:p>
          <a:p>
            <a:pPr lvl="1"/>
            <a:endParaRPr lang="en-US" dirty="0"/>
          </a:p>
        </p:txBody>
      </p:sp>
    </p:spTree>
    <p:extLst>
      <p:ext uri="{BB962C8B-B14F-4D97-AF65-F5344CB8AC3E}">
        <p14:creationId xmlns:p14="http://schemas.microsoft.com/office/powerpoint/2010/main" val="2987469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smtClean="0"/>
              <a:t>Figure </a:t>
            </a:r>
            <a:r>
              <a:rPr lang="en-US" sz="1800" dirty="0" smtClean="0"/>
              <a:t>12. </a:t>
            </a:r>
            <a:r>
              <a:rPr lang="en-US" sz="1800" dirty="0"/>
              <a:t>Number and percentage of access measures for which members of selected groups experienced better, same, or worse access to care compared with reference group, 2013-2015</a:t>
            </a:r>
          </a:p>
        </p:txBody>
      </p:sp>
      <p:sp>
        <p:nvSpPr>
          <p:cNvPr id="5" name="TextBox 4"/>
          <p:cNvSpPr txBox="1"/>
          <p:nvPr/>
        </p:nvSpPr>
        <p:spPr>
          <a:xfrm>
            <a:off x="457200" y="6035040"/>
            <a:ext cx="8686800" cy="461665"/>
          </a:xfrm>
          <a:prstGeom prst="rect">
            <a:avLst/>
          </a:prstGeom>
          <a:noFill/>
        </p:spPr>
        <p:txBody>
          <a:bodyPr wrap="square" rtlCol="0">
            <a:spAutoFit/>
          </a:bodyPr>
          <a:lstStyle/>
          <a:p>
            <a:r>
              <a:rPr lang="en-US" sz="1200" b="1" dirty="0"/>
              <a:t>Key: </a:t>
            </a:r>
            <a:r>
              <a:rPr lang="en-US" sz="1200" dirty="0"/>
              <a:t>n = number of measures; NHOPI = Native Hawaiian or Other Pacific Islander; AI/AN = American Indian or Alaska Native.</a:t>
            </a:r>
          </a:p>
          <a:p>
            <a:r>
              <a:rPr lang="en-US" sz="1200" b="1" dirty="0"/>
              <a:t>Note:</a:t>
            </a:r>
            <a:r>
              <a:rPr lang="en-US" sz="1200" dirty="0"/>
              <a:t> </a:t>
            </a:r>
            <a:r>
              <a:rPr lang="en-US" sz="1200" dirty="0" smtClean="0"/>
              <a:t>The </a:t>
            </a:r>
            <a:r>
              <a:rPr lang="en-US" sz="1200" dirty="0"/>
              <a:t>number of measures is based on the measures that have </a:t>
            </a:r>
            <a:r>
              <a:rPr lang="en-US" sz="1200" dirty="0" smtClean="0"/>
              <a:t>data for </a:t>
            </a:r>
            <a:r>
              <a:rPr lang="en-US" sz="1200" dirty="0"/>
              <a:t>each population group</a:t>
            </a:r>
            <a:r>
              <a:rPr lang="en-US" sz="1200" dirty="0" smtClean="0"/>
              <a:t>.</a:t>
            </a:r>
            <a:endParaRPr lang="en-US" sz="1200" dirty="0"/>
          </a:p>
        </p:txBody>
      </p:sp>
      <p:graphicFrame>
        <p:nvGraphicFramePr>
          <p:cNvPr id="6" name="Chart 5" descr="Bar chart showing number and percentage of measures&#10;Poor vs. High Income (n=20), same, 2, 10%; worse, 18, 90% &#10;Black vs. White (n=21), better, 1, 5%; 9, 43%, worse, 11, 52%&#10;Asian vs. White (n=19), better, 7, 37% same, 7, 37%, worse, 5, 26%&#10;AI/AN vs. White (n=11), same, 7, 64%, worse, 4, 36%  &#10;NHPI vs. White (n=4), same, 4, 100%&#10;Hispanic vs. Non-Hispanic White (n=20),  better, 3, 15%, same, 3, 15%, worse, 14, 70%&#10;"/>
          <p:cNvGraphicFramePr/>
          <p:nvPr>
            <p:extLst>
              <p:ext uri="{D42A27DB-BD31-4B8C-83A1-F6EECF244321}">
                <p14:modId xmlns:p14="http://schemas.microsoft.com/office/powerpoint/2010/main" val="1189395571"/>
              </p:ext>
            </p:extLst>
          </p:nvPr>
        </p:nvGraphicFramePr>
        <p:xfrm>
          <a:off x="914400" y="173736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0030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Largest Disparities: Poor People</a:t>
            </a:r>
            <a:endParaRPr lang="en-US" dirty="0"/>
          </a:p>
        </p:txBody>
      </p:sp>
      <p:sp>
        <p:nvSpPr>
          <p:cNvPr id="3" name="Content Placeholder 2"/>
          <p:cNvSpPr>
            <a:spLocks noGrp="1"/>
          </p:cNvSpPr>
          <p:nvPr>
            <p:ph idx="1"/>
          </p:nvPr>
        </p:nvSpPr>
        <p:spPr/>
        <p:txBody>
          <a:bodyPr/>
          <a:lstStyle/>
          <a:p>
            <a:r>
              <a:rPr lang="en-US" dirty="0" smtClean="0"/>
              <a:t>Access measures that showed the largest disparities between poor people and high-income people include:</a:t>
            </a:r>
          </a:p>
          <a:p>
            <a:pPr lvl="1"/>
            <a:r>
              <a:rPr lang="en-US" dirty="0" smtClean="0"/>
              <a:t>People under age 65 who were uninsured all year (15.5% for poor compared with 4.2% for high income).</a:t>
            </a:r>
          </a:p>
          <a:p>
            <a:pPr lvl="1"/>
            <a:r>
              <a:rPr lang="en-US" dirty="0" smtClean="0"/>
              <a:t>People under age 65 with any period of </a:t>
            </a:r>
            <a:r>
              <a:rPr lang="en-US" dirty="0" err="1" smtClean="0"/>
              <a:t>uninsurance</a:t>
            </a:r>
            <a:r>
              <a:rPr lang="en-US" dirty="0" smtClean="0"/>
              <a:t> during the year (30.6% for poor compared with 10.2% for high income).</a:t>
            </a:r>
          </a:p>
          <a:p>
            <a:endParaRPr lang="en-US" dirty="0"/>
          </a:p>
        </p:txBody>
      </p:sp>
    </p:spTree>
    <p:extLst>
      <p:ext uri="{BB962C8B-B14F-4D97-AF65-F5344CB8AC3E}">
        <p14:creationId xmlns:p14="http://schemas.microsoft.com/office/powerpoint/2010/main" val="680554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Largest Disparities: Blacks</a:t>
            </a:r>
            <a:endParaRPr lang="en-US" dirty="0"/>
          </a:p>
        </p:txBody>
      </p:sp>
      <p:sp>
        <p:nvSpPr>
          <p:cNvPr id="3" name="Content Placeholder 2"/>
          <p:cNvSpPr>
            <a:spLocks noGrp="1"/>
          </p:cNvSpPr>
          <p:nvPr>
            <p:ph idx="1"/>
          </p:nvPr>
        </p:nvSpPr>
        <p:spPr>
          <a:xfrm>
            <a:off x="502920" y="1813564"/>
            <a:ext cx="9052560" cy="5349236"/>
          </a:xfrm>
        </p:spPr>
        <p:txBody>
          <a:bodyPr>
            <a:normAutofit/>
          </a:bodyPr>
          <a:lstStyle/>
          <a:p>
            <a:r>
              <a:rPr lang="en-US" dirty="0" smtClean="0"/>
              <a:t>Access measures that showed the largest disparities between Blacks and Whites include:</a:t>
            </a:r>
          </a:p>
          <a:p>
            <a:pPr lvl="1"/>
            <a:r>
              <a:rPr lang="en-US" dirty="0" smtClean="0"/>
              <a:t>Children who had any appointments for routine healthcare in the last 12 months who sometimes or never got an appointment for routine care as soon as needed, which was higher for Blacks compared with Whites (8.8% compared with 4.3%).</a:t>
            </a:r>
          </a:p>
          <a:p>
            <a:pPr lvl="1"/>
            <a:r>
              <a:rPr lang="en-US" dirty="0" smtClean="0"/>
              <a:t>Adults who needed care right away for an illness, injury, or condition in the last 12 months who sometimes or never got care as soon as needed, which was higher for Blacks compared with Whites (17.1% compared with 10.5%).</a:t>
            </a:r>
          </a:p>
          <a:p>
            <a:endParaRPr lang="en-US" dirty="0"/>
          </a:p>
        </p:txBody>
      </p:sp>
    </p:spTree>
    <p:extLst>
      <p:ext uri="{BB962C8B-B14F-4D97-AF65-F5344CB8AC3E}">
        <p14:creationId xmlns:p14="http://schemas.microsoft.com/office/powerpoint/2010/main" val="3688426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Largest Disparities: Asians</a:t>
            </a:r>
            <a:endParaRPr lang="en-US" dirty="0"/>
          </a:p>
        </p:txBody>
      </p:sp>
      <p:sp>
        <p:nvSpPr>
          <p:cNvPr id="3" name="Content Placeholder 2"/>
          <p:cNvSpPr>
            <a:spLocks noGrp="1"/>
          </p:cNvSpPr>
          <p:nvPr>
            <p:ph idx="1"/>
          </p:nvPr>
        </p:nvSpPr>
        <p:spPr>
          <a:xfrm>
            <a:off x="502920" y="1813564"/>
            <a:ext cx="9052560" cy="5501636"/>
          </a:xfrm>
        </p:spPr>
        <p:txBody>
          <a:bodyPr>
            <a:normAutofit/>
          </a:bodyPr>
          <a:lstStyle/>
          <a:p>
            <a:r>
              <a:rPr lang="en-US" dirty="0" smtClean="0"/>
              <a:t>Access </a:t>
            </a:r>
            <a:r>
              <a:rPr lang="en-US" dirty="0"/>
              <a:t>measures that showed the largest disparities between Asians and Whites include:</a:t>
            </a:r>
          </a:p>
          <a:p>
            <a:pPr lvl="1"/>
            <a:r>
              <a:rPr lang="en-US" dirty="0"/>
              <a:t>Adults who had any appointments for routine healthcare in the last 12 months who sometimes or never got an appointment for routine care as soon as needed, which was higher for Asians than for Whites (25.3% compared with 12.6</a:t>
            </a:r>
            <a:r>
              <a:rPr lang="en-US" dirty="0" smtClean="0"/>
              <a:t>%).</a:t>
            </a:r>
            <a:endParaRPr lang="en-US" dirty="0"/>
          </a:p>
          <a:p>
            <a:pPr lvl="1"/>
            <a:r>
              <a:rPr lang="en-US" dirty="0"/>
              <a:t>Children who had any appointments for routine healthcare in the last 12 months who sometimes or never got an appointment for routine care as soon as needed, which was higher for Asians than for Whites (13.0% compared with 4.3</a:t>
            </a:r>
            <a:r>
              <a:rPr lang="en-US" dirty="0" smtClean="0"/>
              <a:t>%).</a:t>
            </a:r>
            <a:endParaRPr lang="en-US" dirty="0"/>
          </a:p>
          <a:p>
            <a:endParaRPr lang="en-US" dirty="0"/>
          </a:p>
        </p:txBody>
      </p:sp>
    </p:spTree>
    <p:extLst>
      <p:ext uri="{BB962C8B-B14F-4D97-AF65-F5344CB8AC3E}">
        <p14:creationId xmlns:p14="http://schemas.microsoft.com/office/powerpoint/2010/main" val="602431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Largest Disparities: American Indians and Alaska Natives</a:t>
            </a:r>
            <a:endParaRPr lang="en-US" dirty="0"/>
          </a:p>
        </p:txBody>
      </p:sp>
      <p:sp>
        <p:nvSpPr>
          <p:cNvPr id="3" name="Content Placeholder 2"/>
          <p:cNvSpPr>
            <a:spLocks noGrp="1"/>
          </p:cNvSpPr>
          <p:nvPr>
            <p:ph idx="1"/>
          </p:nvPr>
        </p:nvSpPr>
        <p:spPr/>
        <p:txBody>
          <a:bodyPr/>
          <a:lstStyle/>
          <a:p>
            <a:r>
              <a:rPr lang="en-US" dirty="0" smtClean="0"/>
              <a:t>Access measures that showed the largest disparities between AI/ANs and Whites include:</a:t>
            </a:r>
          </a:p>
          <a:p>
            <a:pPr lvl="1"/>
            <a:r>
              <a:rPr lang="en-US" dirty="0" smtClean="0"/>
              <a:t>People under age 65 with health insurance, which was lower for AI/ANs than for Whites (74.6 % compared with 89.8%) (CDC, NCHS, NHIS, 2016).</a:t>
            </a:r>
          </a:p>
          <a:p>
            <a:pPr lvl="1"/>
            <a:r>
              <a:rPr lang="en-US" dirty="0" smtClean="0"/>
              <a:t>People under age 65 who were uninsured all year, which was higher for AI/ANs than for Whites (20.1% compared with 9.6%) (AHRQ, MEPS, 2015).</a:t>
            </a:r>
          </a:p>
          <a:p>
            <a:endParaRPr lang="en-US" dirty="0"/>
          </a:p>
        </p:txBody>
      </p:sp>
    </p:spTree>
    <p:extLst>
      <p:ext uri="{BB962C8B-B14F-4D97-AF65-F5344CB8AC3E}">
        <p14:creationId xmlns:p14="http://schemas.microsoft.com/office/powerpoint/2010/main" val="3132837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Largest Disparities: Hispanics</a:t>
            </a:r>
            <a:endParaRPr lang="en-US" dirty="0"/>
          </a:p>
        </p:txBody>
      </p:sp>
      <p:sp>
        <p:nvSpPr>
          <p:cNvPr id="3" name="Content Placeholder 2"/>
          <p:cNvSpPr>
            <a:spLocks noGrp="1"/>
          </p:cNvSpPr>
          <p:nvPr>
            <p:ph idx="1"/>
          </p:nvPr>
        </p:nvSpPr>
        <p:spPr>
          <a:xfrm>
            <a:off x="502920" y="1813564"/>
            <a:ext cx="9052560" cy="5425436"/>
          </a:xfrm>
        </p:spPr>
        <p:txBody>
          <a:bodyPr>
            <a:normAutofit/>
          </a:bodyPr>
          <a:lstStyle/>
          <a:p>
            <a:r>
              <a:rPr lang="en-US" dirty="0" smtClean="0"/>
              <a:t>Access measures that showed the largest disparities between Hispanics and non-Hispanic Whites include:</a:t>
            </a:r>
          </a:p>
          <a:p>
            <a:pPr lvl="1"/>
            <a:r>
              <a:rPr lang="en-US" dirty="0" smtClean="0"/>
              <a:t>People under age 65 who were uninsured all year, which was higher for Hispanics compared with non-Hispanic Whites (18.9% compared with 6.5%).</a:t>
            </a:r>
          </a:p>
          <a:p>
            <a:pPr lvl="1"/>
            <a:r>
              <a:rPr lang="en-US" dirty="0" smtClean="0"/>
              <a:t>Children who had any appointments for routine healthcare in the last 12 months who sometimes or never got an appointment for routine care as soon as needed, which was higher for Hispanics than for non-Hispanic Whites (7.7% compared with 3.1%).</a:t>
            </a:r>
            <a:endParaRPr lang="en-US" dirty="0"/>
          </a:p>
        </p:txBody>
      </p:sp>
    </p:spTree>
    <p:extLst>
      <p:ext uri="{BB962C8B-B14F-4D97-AF65-F5344CB8AC3E}">
        <p14:creationId xmlns:p14="http://schemas.microsoft.com/office/powerpoint/2010/main" val="4200768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Trends in Health Insurance </a:t>
            </a:r>
            <a:r>
              <a:rPr lang="en-US" dirty="0" smtClean="0"/>
              <a:t>Coverage</a:t>
            </a:r>
            <a:endParaRPr lang="en-US" dirty="0"/>
          </a:p>
        </p:txBody>
      </p:sp>
      <p:sp>
        <p:nvSpPr>
          <p:cNvPr id="3" name="Content Placeholder 2"/>
          <p:cNvSpPr>
            <a:spLocks noGrp="1"/>
          </p:cNvSpPr>
          <p:nvPr>
            <p:ph idx="1"/>
          </p:nvPr>
        </p:nvSpPr>
        <p:spPr/>
        <p:txBody>
          <a:bodyPr>
            <a:normAutofit/>
          </a:bodyPr>
          <a:lstStyle/>
          <a:p>
            <a:r>
              <a:rPr lang="en-US" dirty="0" smtClean="0"/>
              <a:t>Findings </a:t>
            </a:r>
            <a:r>
              <a:rPr lang="en-US" dirty="0"/>
              <a:t>from the </a:t>
            </a:r>
            <a:r>
              <a:rPr lang="en-US" i="1" dirty="0"/>
              <a:t>Health Insurance Coverage: Early Release of Estimates From the National Health Interview Survey, 2017 Report. </a:t>
            </a:r>
            <a:endParaRPr lang="en-US" i="1" dirty="0" smtClean="0"/>
          </a:p>
          <a:p>
            <a:r>
              <a:rPr lang="en-US" dirty="0" smtClean="0"/>
              <a:t>More </a:t>
            </a:r>
            <a:r>
              <a:rPr lang="en-US" dirty="0"/>
              <a:t>information about the </a:t>
            </a:r>
            <a:r>
              <a:rPr lang="en-US" dirty="0" smtClean="0"/>
              <a:t>estimates: </a:t>
            </a:r>
            <a:r>
              <a:rPr lang="en-US" dirty="0"/>
              <a:t>NHIS website at </a:t>
            </a:r>
            <a:r>
              <a:rPr lang="en-US" u="sng" dirty="0">
                <a:hlinkClick r:id="rId3"/>
              </a:rPr>
              <a:t>https://www.cdc.gov/nchs/nhis.htm</a:t>
            </a:r>
            <a:r>
              <a:rPr lang="en-US" dirty="0"/>
              <a:t>.</a:t>
            </a:r>
          </a:p>
          <a:p>
            <a:endParaRPr lang="en-US" dirty="0"/>
          </a:p>
        </p:txBody>
      </p:sp>
    </p:spTree>
    <p:extLst>
      <p:ext uri="{BB962C8B-B14F-4D97-AF65-F5344CB8AC3E}">
        <p14:creationId xmlns:p14="http://schemas.microsoft.com/office/powerpoint/2010/main" val="668451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Key Findings Related to Disparities</a:t>
            </a:r>
            <a:endParaRPr lang="en-US" dirty="0"/>
          </a:p>
        </p:txBody>
      </p:sp>
      <p:sp>
        <p:nvSpPr>
          <p:cNvPr id="3" name="Content Placeholder 2"/>
          <p:cNvSpPr>
            <a:spLocks noGrp="1"/>
          </p:cNvSpPr>
          <p:nvPr>
            <p:ph idx="1"/>
          </p:nvPr>
        </p:nvSpPr>
        <p:spPr/>
        <p:txBody>
          <a:bodyPr>
            <a:normAutofit/>
          </a:bodyPr>
          <a:lstStyle/>
          <a:p>
            <a:r>
              <a:rPr lang="en-US" dirty="0" smtClean="0"/>
              <a:t>Overall, some disparities were getting smaller from 2000 through 2014-2015, but disparities persist, especially for poor and uninsured people in all priority areas.</a:t>
            </a:r>
          </a:p>
          <a:p>
            <a:pPr lvl="1"/>
            <a:r>
              <a:rPr lang="en-US" dirty="0" smtClean="0"/>
              <a:t>More than half (55%) of measures show disparities getting smaller for Blacks and 60% of measures show disparities getting smaller for Asians and Hispanics.</a:t>
            </a:r>
          </a:p>
          <a:p>
            <a:pPr lvl="1"/>
            <a:r>
              <a:rPr lang="en-US" dirty="0" smtClean="0"/>
              <a:t>Most disparities have not changed for other racial and ethnic groups.</a:t>
            </a:r>
          </a:p>
        </p:txBody>
      </p:sp>
    </p:spTree>
    <p:extLst>
      <p:ext uri="{BB962C8B-B14F-4D97-AF65-F5344CB8AC3E}">
        <p14:creationId xmlns:p14="http://schemas.microsoft.com/office/powerpoint/2010/main" val="22182280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Figure </a:t>
            </a:r>
            <a:r>
              <a:rPr lang="en-US" sz="2000" dirty="0" smtClean="0"/>
              <a:t>13. Adults ages 18-64 </a:t>
            </a:r>
            <a:r>
              <a:rPr lang="en-US" sz="2000" dirty="0"/>
              <a:t>who were uninsured </a:t>
            </a:r>
            <a:r>
              <a:rPr lang="en-US" sz="2000" dirty="0" smtClean="0"/>
              <a:t>or had private or public coverage at </a:t>
            </a:r>
            <a:r>
              <a:rPr lang="en-US" sz="2000" dirty="0"/>
              <a:t>the time of interview, </a:t>
            </a:r>
            <a:r>
              <a:rPr lang="en-US" sz="2000" dirty="0" smtClean="0"/>
              <a:t>1997-2017</a:t>
            </a:r>
            <a:endParaRPr lang="en-US" sz="2000" dirty="0"/>
          </a:p>
        </p:txBody>
      </p:sp>
      <p:sp>
        <p:nvSpPr>
          <p:cNvPr id="4" name="TextBox 3"/>
          <p:cNvSpPr txBox="1"/>
          <p:nvPr/>
        </p:nvSpPr>
        <p:spPr>
          <a:xfrm>
            <a:off x="457200" y="6126480"/>
            <a:ext cx="8686800" cy="646331"/>
          </a:xfrm>
          <a:prstGeom prst="rect">
            <a:avLst/>
          </a:prstGeom>
          <a:noFill/>
        </p:spPr>
        <p:txBody>
          <a:bodyPr wrap="square" rtlCol="0">
            <a:spAutoFit/>
          </a:bodyPr>
          <a:lstStyle/>
          <a:p>
            <a:r>
              <a:rPr lang="en-US" sz="1200" b="1" dirty="0"/>
              <a:t>Source:</a:t>
            </a:r>
            <a:r>
              <a:rPr lang="en-US" sz="1200" dirty="0"/>
              <a:t> National Center for Health Statistics, National Health Interview Survey Early Release Program, 2017. </a:t>
            </a:r>
            <a:r>
              <a:rPr lang="en-US" sz="1200" u="sng" dirty="0">
                <a:hlinkClick r:id="rId3"/>
              </a:rPr>
              <a:t>https://www.cdc.gov/nchs/data/nhis/earlyrelease/insur201805.pdf</a:t>
            </a:r>
            <a:r>
              <a:rPr lang="en-US" sz="1200" dirty="0"/>
              <a:t>.</a:t>
            </a:r>
          </a:p>
          <a:p>
            <a:r>
              <a:rPr lang="en-US" sz="1200" b="1" dirty="0"/>
              <a:t>Note: </a:t>
            </a:r>
            <a:r>
              <a:rPr lang="en-US" sz="1200" dirty="0"/>
              <a:t>A small number of people were covered by both public and private plans and were included in both categories.</a:t>
            </a:r>
          </a:p>
        </p:txBody>
      </p:sp>
      <p:graphicFrame>
        <p:nvGraphicFramePr>
          <p:cNvPr id="5" name="Chart 4" descr="Line graph showing trend in percentage&#10;  &#10;1997, Private, 72.8%, Public, 10.2%, uninsured, 18.9%&#10;2005, Private, 70.9%, Public, 11.5%, uninsured, 18.9%&#10;2010, Private, 64.1%, Public, 15%, uninsured, 21.3%&#10;2017, Private, 69.3%, Public, 19.3%, uninsured, 12.8%&#10;"/>
          <p:cNvGraphicFramePr/>
          <p:nvPr>
            <p:extLst>
              <p:ext uri="{D42A27DB-BD31-4B8C-83A1-F6EECF244321}">
                <p14:modId xmlns:p14="http://schemas.microsoft.com/office/powerpoint/2010/main" val="2971796864"/>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220262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220" y="311256"/>
            <a:ext cx="7231380" cy="984144"/>
          </a:xfrm>
        </p:spPr>
        <p:txBody>
          <a:bodyPr>
            <a:noAutofit/>
          </a:bodyPr>
          <a:lstStyle/>
          <a:p>
            <a:pPr lvl="0"/>
            <a:r>
              <a:rPr lang="en-US" altLang="en-US" sz="2000" dirty="0" smtClean="0"/>
              <a:t>Figure 14. Children ages 0-17 years who were uninsured or had private or public coverage at the time of interview, 1997-2017</a:t>
            </a:r>
            <a:endParaRPr lang="en-US" altLang="en-US" sz="2000" dirty="0"/>
          </a:p>
        </p:txBody>
      </p:sp>
      <p:sp>
        <p:nvSpPr>
          <p:cNvPr id="4" name="TextBox 3"/>
          <p:cNvSpPr txBox="1"/>
          <p:nvPr/>
        </p:nvSpPr>
        <p:spPr>
          <a:xfrm>
            <a:off x="457200" y="6126480"/>
            <a:ext cx="8686800" cy="646331"/>
          </a:xfrm>
          <a:prstGeom prst="rect">
            <a:avLst/>
          </a:prstGeom>
          <a:noFill/>
        </p:spPr>
        <p:txBody>
          <a:bodyPr wrap="square" rtlCol="0">
            <a:spAutoFit/>
          </a:bodyPr>
          <a:lstStyle/>
          <a:p>
            <a:r>
              <a:rPr lang="en-US" sz="1200" b="1" dirty="0"/>
              <a:t>Source:</a:t>
            </a:r>
            <a:r>
              <a:rPr lang="en-US" sz="1200" dirty="0"/>
              <a:t> National Center for Health Statistics, National Health Interview Survey Early Release Program, 2017. </a:t>
            </a:r>
            <a:r>
              <a:rPr lang="en-US" sz="1200" u="sng" dirty="0">
                <a:hlinkClick r:id="rId3"/>
              </a:rPr>
              <a:t>https://www.cdc.gov/nchs/data/nhis/earlyrelease/insur201805.pdf</a:t>
            </a:r>
            <a:r>
              <a:rPr lang="en-US" sz="1200" dirty="0"/>
              <a:t>.</a:t>
            </a:r>
          </a:p>
          <a:p>
            <a:r>
              <a:rPr lang="en-US" sz="1200" b="1" dirty="0"/>
              <a:t>Note: </a:t>
            </a:r>
            <a:r>
              <a:rPr lang="en-US" sz="1200" dirty="0"/>
              <a:t>A small number of people were covered by both public and private plans and were included in both categories.</a:t>
            </a:r>
          </a:p>
        </p:txBody>
      </p:sp>
      <p:sp>
        <p:nvSpPr>
          <p:cNvPr id="3" name="Rectangle 2"/>
          <p:cNvSpPr>
            <a:spLocks noChangeArrowheads="1"/>
          </p:cNvSpPr>
          <p:nvPr/>
        </p:nvSpPr>
        <p:spPr bwMode="auto">
          <a:xfrm>
            <a:off x="0" y="0"/>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descr="Line graph showing trend in percentage&#10;  &#10;1997, Private, 66.2%, Public, 21.4%, uninsured, 13.9%&#10;2005, Private, 62.4%, Public, 29.9%, uninsured, 8.9%&#10;2010, Private, 53.8%, Public, 39.8%, uninsured, 7.8%&#10;2017, Private, 55%, Public, 41.3%, uninsured, 5%&#10;"/>
          <p:cNvGraphicFramePr/>
          <p:nvPr>
            <p:extLst>
              <p:ext uri="{D42A27DB-BD31-4B8C-83A1-F6EECF244321}">
                <p14:modId xmlns:p14="http://schemas.microsoft.com/office/powerpoint/2010/main" val="3883313219"/>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664382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15. Adults ages 18–64 who were uninsured at the time of interview, by poverty status, </a:t>
            </a:r>
            <a:r>
              <a:rPr lang="en-US" sz="2000" dirty="0" smtClean="0"/>
              <a:t>2010-2017</a:t>
            </a:r>
            <a:endParaRPr lang="en-US" sz="2000" dirty="0"/>
          </a:p>
        </p:txBody>
      </p:sp>
      <p:sp>
        <p:nvSpPr>
          <p:cNvPr id="4" name="TextBox 3"/>
          <p:cNvSpPr txBox="1"/>
          <p:nvPr/>
        </p:nvSpPr>
        <p:spPr>
          <a:xfrm>
            <a:off x="457200" y="6126480"/>
            <a:ext cx="8595360" cy="830997"/>
          </a:xfrm>
          <a:prstGeom prst="rect">
            <a:avLst/>
          </a:prstGeom>
          <a:noFill/>
        </p:spPr>
        <p:txBody>
          <a:bodyPr wrap="square" rtlCol="0">
            <a:spAutoFit/>
          </a:bodyPr>
          <a:lstStyle/>
          <a:p>
            <a:r>
              <a:rPr lang="en-US" sz="1200" b="1" dirty="0"/>
              <a:t>Source:</a:t>
            </a:r>
            <a:r>
              <a:rPr lang="en-US" sz="1200" dirty="0"/>
              <a:t> National Center for Health Statistics, National Health Interview Survey Early Release Program, 2017. </a:t>
            </a:r>
            <a:r>
              <a:rPr lang="en-US" sz="1200" u="sng" dirty="0">
                <a:hlinkClick r:id="rId3"/>
              </a:rPr>
              <a:t>https://www.cdc.gov/nchs/data/nhis/earlyrelease/insur201805.pdf</a:t>
            </a:r>
            <a:r>
              <a:rPr lang="en-US" sz="1200" u="sng" dirty="0"/>
              <a:t>.</a:t>
            </a:r>
            <a:endParaRPr lang="en-US" sz="1200" dirty="0"/>
          </a:p>
          <a:p>
            <a:r>
              <a:rPr lang="en-US" sz="1200" b="1" dirty="0"/>
              <a:t>Note: </a:t>
            </a:r>
            <a:r>
              <a:rPr lang="en-US" sz="1200" dirty="0"/>
              <a:t>For this measure, lower rates are better. Poverty categories are based on the Federal Poverty Level (FPL). Poor = below the FPL; near poor = 100% to &lt;200% of the FPL; not poor = 200% or more of the FPL.</a:t>
            </a:r>
          </a:p>
        </p:txBody>
      </p:sp>
      <p:graphicFrame>
        <p:nvGraphicFramePr>
          <p:cNvPr id="5" name="Chart 4" descr="Line graph showing trend in percentage&#10;  &#10;1997, Poor, 40.2%, Near Poor, 34.9%, Not Poor, 9.9%&#10;2005, Poor, 38.5%, Near Poor, 36.6%, Not Poor, 10.7%&#10;2010, Poor, 42.2%, Near Poor, 43%, Not Poor, 12.6%&#10;2017, Poor, 24.4%, Near Poor, 23.8%, Not Poor, 8.2%"/>
          <p:cNvGraphicFramePr/>
          <p:nvPr>
            <p:extLst>
              <p:ext uri="{D42A27DB-BD31-4B8C-83A1-F6EECF244321}">
                <p14:modId xmlns:p14="http://schemas.microsoft.com/office/powerpoint/2010/main" val="595987563"/>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759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16. Children ages 0-17 years who were uninsured at the time of interview, by poverty status, </a:t>
            </a:r>
            <a:r>
              <a:rPr lang="en-US" sz="2000" dirty="0" smtClean="0"/>
              <a:t>2010-2017</a:t>
            </a:r>
            <a:endParaRPr lang="en-US" sz="2000" dirty="0"/>
          </a:p>
        </p:txBody>
      </p:sp>
      <p:graphicFrame>
        <p:nvGraphicFramePr>
          <p:cNvPr id="4" name="Chart 3" descr="Line graph showing trend in percentage&#10;  &#10;1997, Poor, 22.4%, Near Poor, 22.8%, Not Poor, 6.1%&#10;2005, Poor, 13%, Near Poor, 14.7%, Not Poor, 4.6%&#10;2010, Poor, 10.2%, Near Poor, 12.6%, Not Poor, 4.6%&#10;2017, Poor, 6%, Near Poor, 7.5%, Not Poor, 3.8%"/>
          <p:cNvGraphicFramePr/>
          <p:nvPr>
            <p:extLst>
              <p:ext uri="{D42A27DB-BD31-4B8C-83A1-F6EECF244321}">
                <p14:modId xmlns:p14="http://schemas.microsoft.com/office/powerpoint/2010/main" val="3478742660"/>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57200" y="6126480"/>
            <a:ext cx="8595360" cy="830997"/>
          </a:xfrm>
          <a:prstGeom prst="rect">
            <a:avLst/>
          </a:prstGeom>
          <a:noFill/>
        </p:spPr>
        <p:txBody>
          <a:bodyPr wrap="square" rtlCol="0">
            <a:spAutoFit/>
          </a:bodyPr>
          <a:lstStyle/>
          <a:p>
            <a:r>
              <a:rPr lang="en-US" sz="1200" b="1" dirty="0"/>
              <a:t>Source:</a:t>
            </a:r>
            <a:r>
              <a:rPr lang="en-US" sz="1200" dirty="0"/>
              <a:t> National Center for Health Statistics, National Health Interview Survey Early Release Program, 2017. </a:t>
            </a:r>
            <a:r>
              <a:rPr lang="en-US" sz="1200" u="sng" dirty="0">
                <a:hlinkClick r:id="rId4"/>
              </a:rPr>
              <a:t>https://www.cdc.gov/nchs/data/nhis/earlyrelease/insur201805.pdf</a:t>
            </a:r>
            <a:r>
              <a:rPr lang="en-US" sz="1200" dirty="0"/>
              <a:t>.</a:t>
            </a:r>
          </a:p>
          <a:p>
            <a:r>
              <a:rPr lang="en-US" sz="1200" b="1" dirty="0"/>
              <a:t>Note: </a:t>
            </a:r>
            <a:r>
              <a:rPr lang="en-US" sz="1200" dirty="0"/>
              <a:t>For this measure, lower rates are better. Poverty categories are based on the Federal Poverty Level (FPL). Poor = below the FPL; near poor = 100% to &lt;200% of the FPL; not poor = 200% or more of the FPL.</a:t>
            </a:r>
          </a:p>
        </p:txBody>
      </p:sp>
    </p:spTree>
    <p:extLst>
      <p:ext uri="{BB962C8B-B14F-4D97-AF65-F5344CB8AC3E}">
        <p14:creationId xmlns:p14="http://schemas.microsoft.com/office/powerpoint/2010/main" val="3066962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Figure 17. Adults ages 18-64 who were uninsured at the time of interview, by race/ethnicity, 2010-2017</a:t>
            </a:r>
            <a:endParaRPr lang="en-US" sz="2000" dirty="0"/>
          </a:p>
        </p:txBody>
      </p:sp>
      <p:sp>
        <p:nvSpPr>
          <p:cNvPr id="5" name="TextBox 4"/>
          <p:cNvSpPr txBox="1"/>
          <p:nvPr/>
        </p:nvSpPr>
        <p:spPr>
          <a:xfrm>
            <a:off x="457200" y="6126480"/>
            <a:ext cx="8595360" cy="830997"/>
          </a:xfrm>
          <a:prstGeom prst="rect">
            <a:avLst/>
          </a:prstGeom>
          <a:noFill/>
        </p:spPr>
        <p:txBody>
          <a:bodyPr wrap="square" rtlCol="0">
            <a:spAutoFit/>
          </a:bodyPr>
          <a:lstStyle/>
          <a:p>
            <a:r>
              <a:rPr lang="en-US" sz="1200" b="1" dirty="0"/>
              <a:t>Source:</a:t>
            </a:r>
            <a:r>
              <a:rPr lang="en-US" sz="1200" dirty="0"/>
              <a:t> National Center for Health Statistics, National Health Interview Survey Early Release Program, 2017. </a:t>
            </a:r>
            <a:r>
              <a:rPr lang="en-US" sz="1200" u="sng" dirty="0">
                <a:hlinkClick r:id="rId3"/>
              </a:rPr>
              <a:t>https://www.cdc.gov/nchs/data/nhis/earlyrelease/insur201805.pdf</a:t>
            </a:r>
            <a:r>
              <a:rPr lang="en-US" sz="1200" dirty="0"/>
              <a:t>.</a:t>
            </a:r>
          </a:p>
          <a:p>
            <a:r>
              <a:rPr lang="en-US" sz="1200" b="1" dirty="0"/>
              <a:t>Note:</a:t>
            </a:r>
            <a:r>
              <a:rPr lang="en-US" sz="1200" dirty="0"/>
              <a:t> For this measure, lower rates are better. White, Black, and Asian are non-Hispanic. Hispanic includes all races. Data for Native Hawaiians/Pacific Islanders and American Indians/Alaska Natives are not available for this measure.</a:t>
            </a:r>
          </a:p>
        </p:txBody>
      </p:sp>
      <p:graphicFrame>
        <p:nvGraphicFramePr>
          <p:cNvPr id="6" name="Chart 5" descr="Line graph showing trend in percentage&#10;White, 2010, 16.4, 2017, 8.5&#10;Black, 2010, 27.2, 2017, 14.1&#10;Asian, 2010, 19.5, 2017, 7.6&#10;Hispanic, 2010, 43.2, 2017, 27.2"/>
          <p:cNvGraphicFramePr/>
          <p:nvPr>
            <p:extLst>
              <p:ext uri="{D42A27DB-BD31-4B8C-83A1-F6EECF244321}">
                <p14:modId xmlns:p14="http://schemas.microsoft.com/office/powerpoint/2010/main" val="2421413122"/>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676098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Quality and Disparities in Quality of Healthcare</a:t>
            </a:r>
            <a:endParaRPr lang="en-US" dirty="0"/>
          </a:p>
        </p:txBody>
      </p:sp>
      <p:sp>
        <p:nvSpPr>
          <p:cNvPr id="3" name="Content Placeholder 2"/>
          <p:cNvSpPr>
            <a:spLocks noGrp="1"/>
          </p:cNvSpPr>
          <p:nvPr>
            <p:ph idx="1"/>
          </p:nvPr>
        </p:nvSpPr>
        <p:spPr/>
        <p:txBody>
          <a:bodyPr/>
          <a:lstStyle/>
          <a:p>
            <a:r>
              <a:rPr lang="en-US" dirty="0"/>
              <a:t>The QDR examines quality and disparities based on six priority areas and access. </a:t>
            </a:r>
            <a:endParaRPr lang="en-US" dirty="0" smtClean="0"/>
          </a:p>
          <a:p>
            <a:r>
              <a:rPr lang="en-US" dirty="0" smtClean="0"/>
              <a:t>The </a:t>
            </a:r>
            <a:r>
              <a:rPr lang="en-US" dirty="0"/>
              <a:t>findings </a:t>
            </a:r>
            <a:r>
              <a:rPr lang="en-US" dirty="0" smtClean="0"/>
              <a:t>provide </a:t>
            </a:r>
            <a:r>
              <a:rPr lang="en-US" dirty="0"/>
              <a:t>examples of quality measures that showed significant disparities, worsening disparities, or large improvements over time. </a:t>
            </a:r>
            <a:endParaRPr lang="en-US" dirty="0" smtClean="0"/>
          </a:p>
          <a:p>
            <a:r>
              <a:rPr lang="en-US" sz="3200" dirty="0"/>
              <a:t>Quality of health care improved overall through 2016, but the pace of improvement varied by priority </a:t>
            </a:r>
            <a:r>
              <a:rPr lang="en-US" sz="3200" dirty="0" smtClean="0"/>
              <a:t>area.</a:t>
            </a:r>
            <a:endParaRPr lang="en-US" dirty="0"/>
          </a:p>
          <a:p>
            <a:endParaRPr lang="en-US" dirty="0"/>
          </a:p>
        </p:txBody>
      </p:sp>
    </p:spTree>
    <p:extLst>
      <p:ext uri="{BB962C8B-B14F-4D97-AF65-F5344CB8AC3E}">
        <p14:creationId xmlns:p14="http://schemas.microsoft.com/office/powerpoint/2010/main" val="20697652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47732"/>
            <a:ext cx="7714727" cy="2220335"/>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Autofit/>
          </a:bodyPr>
          <a:lstStyle/>
          <a:p>
            <a:r>
              <a:rPr lang="en-US" sz="2000" dirty="0" smtClean="0"/>
              <a:t>Figure 18. Number and percentage of all quality measures that were improving, not changing, or worsening, total and by priority area, from 2000 through 2014</a:t>
            </a:r>
            <a:endParaRPr lang="en-US" sz="2000" dirty="0"/>
          </a:p>
        </p:txBody>
      </p:sp>
      <p:graphicFrame>
        <p:nvGraphicFramePr>
          <p:cNvPr id="6" name="Chart 5"/>
          <p:cNvGraphicFramePr/>
          <p:nvPr>
            <p:extLst>
              <p:ext uri="{D42A27DB-BD31-4B8C-83A1-F6EECF244321}">
                <p14:modId xmlns:p14="http://schemas.microsoft.com/office/powerpoint/2010/main" val="734756175"/>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57200" y="6035040"/>
            <a:ext cx="8686800" cy="646331"/>
          </a:xfrm>
          <a:prstGeom prst="rect">
            <a:avLst/>
          </a:prstGeom>
          <a:noFill/>
        </p:spPr>
        <p:txBody>
          <a:bodyPr wrap="square" rtlCol="0">
            <a:spAutoFit/>
          </a:bodyPr>
          <a:lstStyle/>
          <a:p>
            <a:r>
              <a:rPr lang="en-US" sz="1200" b="1" dirty="0" smtClean="0"/>
              <a:t>Key</a:t>
            </a:r>
            <a:r>
              <a:rPr lang="en-US" sz="1200" b="1" dirty="0"/>
              <a:t>: </a:t>
            </a:r>
            <a:r>
              <a:rPr lang="en-US" sz="1200" dirty="0"/>
              <a:t>n = number of measures.</a:t>
            </a:r>
          </a:p>
          <a:p>
            <a:r>
              <a:rPr lang="en-US" sz="1200" b="1" dirty="0"/>
              <a:t>Note: </a:t>
            </a:r>
            <a:r>
              <a:rPr lang="en-US" sz="1200" dirty="0"/>
              <a:t>Most measures are tracked from 2000 through 2014 and others begin in later years. For more information, please review Appendix B</a:t>
            </a:r>
            <a:r>
              <a:rPr lang="en-US" sz="1200" dirty="0" smtClean="0"/>
              <a:t>.</a:t>
            </a:r>
            <a:endParaRPr lang="en-US" sz="12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299" y="3733598"/>
            <a:ext cx="7696648" cy="2881284"/>
          </a:xfrm>
          <a:prstGeom prst="rect">
            <a:avLst/>
          </a:prstGeom>
        </p:spPr>
        <p:txBody>
          <a:bodyPr vert="horz" wrap="square" lIns="0" tIns="0" rIns="0" bIns="0" rtlCol="0">
            <a:noAutofit/>
          </a:bodyPr>
          <a:lstStyle/>
          <a:p>
            <a:pPr marL="12699"/>
            <a:endParaRPr sz="1200" dirty="0">
              <a:latin typeface="Times New Roman"/>
              <a:cs typeface="Times New Roman"/>
            </a:endParaRPr>
          </a:p>
        </p:txBody>
      </p:sp>
      <p:sp>
        <p:nvSpPr>
          <p:cNvPr id="78" name="Title 77"/>
          <p:cNvSpPr>
            <a:spLocks noGrp="1"/>
          </p:cNvSpPr>
          <p:nvPr>
            <p:ph type="title"/>
          </p:nvPr>
        </p:nvSpPr>
        <p:spPr/>
        <p:txBody>
          <a:bodyPr>
            <a:normAutofit fontScale="90000"/>
          </a:bodyPr>
          <a:lstStyle/>
          <a:p>
            <a:r>
              <a:rPr lang="en-US" smtClean="0"/>
              <a:t>Trends in Person-Centered Care</a:t>
            </a:r>
            <a:endParaRPr lang="en-US" dirty="0"/>
          </a:p>
        </p:txBody>
      </p:sp>
      <p:sp>
        <p:nvSpPr>
          <p:cNvPr id="6" name="Content Placeholder 5"/>
          <p:cNvSpPr>
            <a:spLocks noGrp="1"/>
          </p:cNvSpPr>
          <p:nvPr>
            <p:ph idx="1"/>
          </p:nvPr>
        </p:nvSpPr>
        <p:spPr/>
        <p:txBody>
          <a:bodyPr>
            <a:normAutofit lnSpcReduction="10000"/>
          </a:bodyPr>
          <a:lstStyle/>
          <a:p>
            <a:r>
              <a:rPr lang="en-US" dirty="0" smtClean="0"/>
              <a:t>Person-centered care means defining success not just by the resolution of clinical symptoms but also by whether patients achieve their desired outcomes. </a:t>
            </a:r>
          </a:p>
          <a:p>
            <a:r>
              <a:rPr lang="en-US" dirty="0" smtClean="0"/>
              <a:t>Almost 70% of person-centered care measures were improving overall (Figure 18).</a:t>
            </a:r>
          </a:p>
          <a:p>
            <a:pPr lvl="1"/>
            <a:r>
              <a:rPr lang="en-US" dirty="0" smtClean="0"/>
              <a:t>For example, overall trends from 2002 to 2015 showed significant improvement in provider-patient communication for adults who had doctor visits in the past 12 months who reported their health provider sometimes or never listened carefully (10.3% compared with 6.7%).</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Trends in Patient Safety</a:t>
            </a:r>
            <a:endParaRPr lang="en-US" dirty="0"/>
          </a:p>
        </p:txBody>
      </p:sp>
      <p:sp>
        <p:nvSpPr>
          <p:cNvPr id="4" name="Content Placeholder 3"/>
          <p:cNvSpPr>
            <a:spLocks noGrp="1"/>
          </p:cNvSpPr>
          <p:nvPr>
            <p:ph idx="1"/>
          </p:nvPr>
        </p:nvSpPr>
        <p:spPr/>
        <p:txBody>
          <a:bodyPr>
            <a:normAutofit lnSpcReduction="10000"/>
          </a:bodyPr>
          <a:lstStyle/>
          <a:p>
            <a:r>
              <a:rPr lang="en-US" dirty="0" smtClean="0"/>
              <a:t>Ensuring patient safety means providing care free from accidental injury due to medical care or medical errors (Kohn, et al., 2000). </a:t>
            </a:r>
          </a:p>
          <a:p>
            <a:r>
              <a:rPr lang="en-US" dirty="0" smtClean="0"/>
              <a:t>The QDR tracks a number of patient safety measures organized by the major healthcare settings responsible for measuring, understanding, and improving healthcare. </a:t>
            </a:r>
          </a:p>
          <a:p>
            <a:r>
              <a:rPr lang="en-US" dirty="0" smtClean="0"/>
              <a:t>Measures include healthcare-associated infections, pressure ulcers in nursing homes, inappropriate prescription medications, and hospital readmissions.</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Improvement in Patient Safety Measures </a:t>
            </a:r>
            <a:endParaRPr lang="en-US" dirty="0"/>
          </a:p>
        </p:txBody>
      </p:sp>
      <p:sp>
        <p:nvSpPr>
          <p:cNvPr id="3" name="Content Placeholder 2"/>
          <p:cNvSpPr>
            <a:spLocks noGrp="1"/>
          </p:cNvSpPr>
          <p:nvPr>
            <p:ph idx="1"/>
          </p:nvPr>
        </p:nvSpPr>
        <p:spPr/>
        <p:txBody>
          <a:bodyPr>
            <a:normAutofit lnSpcReduction="10000"/>
          </a:bodyPr>
          <a:lstStyle/>
          <a:p>
            <a:r>
              <a:rPr lang="en-US" dirty="0" smtClean="0"/>
              <a:t>More than two-thirds of patient safety measures were improving overall (Figure 18), including:</a:t>
            </a:r>
          </a:p>
          <a:p>
            <a:pPr lvl="1"/>
            <a:r>
              <a:rPr lang="en-US" dirty="0" smtClean="0"/>
              <a:t>Hospital admissions with central venous catheter-related bloodstream infections, which declined from 1.9 per 1,000 discharges in 2008 to 0.67 per 1,000 discharges in 2015.</a:t>
            </a:r>
          </a:p>
          <a:p>
            <a:pPr lvl="1"/>
            <a:r>
              <a:rPr lang="en-US" dirty="0" smtClean="0"/>
              <a:t>Adult patients receiving hip joint replacement due to degenerative conditions who had adverse events, which improved from 4.0% in 2009 to 1.7% in 2015.</a:t>
            </a:r>
          </a:p>
          <a:p>
            <a:pPr lvl="1"/>
            <a:r>
              <a:rPr lang="en-US" dirty="0" smtClean="0"/>
              <a:t>Adult patients receiving knee replacement who had adverse events, which improved from 3.3% in 2009 to 1.7% in 2015.</a:t>
            </a:r>
            <a:endParaRPr lang="en-US" dirty="0"/>
          </a:p>
        </p:txBody>
      </p:sp>
    </p:spTree>
    <p:extLst>
      <p:ext uri="{BB962C8B-B14F-4D97-AF65-F5344CB8AC3E}">
        <p14:creationId xmlns:p14="http://schemas.microsoft.com/office/powerpoint/2010/main" val="2182891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5" name="Content Placeholder 4"/>
          <p:cNvSpPr>
            <a:spLocks noGrp="1"/>
          </p:cNvSpPr>
          <p:nvPr>
            <p:ph idx="1"/>
          </p:nvPr>
        </p:nvSpPr>
        <p:spPr/>
        <p:txBody>
          <a:bodyPr>
            <a:normAutofit fontScale="92500" lnSpcReduction="10000"/>
          </a:bodyPr>
          <a:lstStyle/>
          <a:p>
            <a:r>
              <a:rPr lang="en-US" dirty="0"/>
              <a:t>Annual report to Congress mandated in the Healthcare Research and Quality Act of 1999 (P.L. 106-129</a:t>
            </a:r>
            <a:r>
              <a:rPr lang="en-US" dirty="0" smtClean="0"/>
              <a:t>).</a:t>
            </a:r>
            <a:endParaRPr lang="en-US" dirty="0"/>
          </a:p>
          <a:p>
            <a:r>
              <a:rPr lang="en-US" dirty="0"/>
              <a:t>Provides a comprehensive overview </a:t>
            </a:r>
            <a:r>
              <a:rPr lang="en-US" dirty="0" smtClean="0"/>
              <a:t>of: </a:t>
            </a:r>
            <a:endParaRPr lang="en-US" dirty="0"/>
          </a:p>
          <a:p>
            <a:pPr lvl="1"/>
            <a:r>
              <a:rPr lang="en-US" dirty="0"/>
              <a:t>Quality of health care received by the general U.S. </a:t>
            </a:r>
            <a:r>
              <a:rPr lang="en-US" dirty="0" smtClean="0"/>
              <a:t>population.</a:t>
            </a:r>
            <a:endParaRPr lang="en-US" dirty="0"/>
          </a:p>
          <a:p>
            <a:pPr lvl="1"/>
            <a:r>
              <a:rPr lang="en-US" dirty="0"/>
              <a:t>Disparities in care experienced by different </a:t>
            </a:r>
            <a:r>
              <a:rPr lang="en-US" dirty="0" smtClean="0"/>
              <a:t>racial </a:t>
            </a:r>
            <a:r>
              <a:rPr lang="en-US" dirty="0"/>
              <a:t>and socioeconomic </a:t>
            </a:r>
            <a:r>
              <a:rPr lang="en-US" dirty="0" smtClean="0"/>
              <a:t>groups.</a:t>
            </a:r>
            <a:endParaRPr lang="en-US" dirty="0"/>
          </a:p>
          <a:p>
            <a:r>
              <a:rPr lang="en-US" dirty="0"/>
              <a:t>Assesses the performance of our </a:t>
            </a:r>
            <a:r>
              <a:rPr lang="en-US" dirty="0" smtClean="0"/>
              <a:t>healthcare </a:t>
            </a:r>
            <a:r>
              <a:rPr lang="en-US" dirty="0"/>
              <a:t>system and identifies areas of </a:t>
            </a:r>
            <a:r>
              <a:rPr lang="en-US" dirty="0" smtClean="0"/>
              <a:t>strength </a:t>
            </a:r>
            <a:r>
              <a:rPr lang="en-US" dirty="0"/>
              <a:t>and </a:t>
            </a:r>
            <a:r>
              <a:rPr lang="en-US" dirty="0" smtClean="0"/>
              <a:t>weakness, as well as disparities, for access to healthcare and quality of healthcare.</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normAutofit fontScale="90000"/>
          </a:bodyPr>
          <a:lstStyle/>
          <a:p>
            <a:r>
              <a:rPr lang="en-US" dirty="0" smtClean="0"/>
              <a:t>Decline in Patient Safety Measures</a:t>
            </a:r>
            <a:endParaRPr lang="en-US" dirty="0"/>
          </a:p>
        </p:txBody>
      </p:sp>
      <p:sp>
        <p:nvSpPr>
          <p:cNvPr id="5" name="Content Placeholder 4"/>
          <p:cNvSpPr>
            <a:spLocks noGrp="1"/>
          </p:cNvSpPr>
          <p:nvPr>
            <p:ph idx="1"/>
          </p:nvPr>
        </p:nvSpPr>
        <p:spPr/>
        <p:txBody>
          <a:bodyPr/>
          <a:lstStyle/>
          <a:p>
            <a:r>
              <a:rPr lang="en-US" dirty="0" smtClean="0"/>
              <a:t>Two patient safety measures worsened:</a:t>
            </a:r>
          </a:p>
          <a:p>
            <a:pPr lvl="1"/>
            <a:r>
              <a:rPr lang="en-US" dirty="0" smtClean="0"/>
              <a:t>Postoperative physiologic and metabolic derangements per 1,000 elective-surgery admissions, adults age 18 and over, which increased from 1.22 in 2000 to 1.51 in 2015 </a:t>
            </a:r>
          </a:p>
          <a:p>
            <a:pPr lvl="1"/>
            <a:r>
              <a:rPr lang="en-US" dirty="0" smtClean="0"/>
              <a:t>Adults who reported the provider asked to see all the prescription and over-the-counter medicines they were taking when they initiated home healthcare, which decreased from 78.8% in 2012 to 77.6% in 2016</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Healthy Living</a:t>
            </a:r>
            <a:endParaRPr lang="en-US" dirty="0"/>
          </a:p>
        </p:txBody>
      </p:sp>
      <p:sp>
        <p:nvSpPr>
          <p:cNvPr id="8" name="Content Placeholder 7"/>
          <p:cNvSpPr>
            <a:spLocks noGrp="1"/>
          </p:cNvSpPr>
          <p:nvPr>
            <p:ph idx="1"/>
          </p:nvPr>
        </p:nvSpPr>
        <p:spPr>
          <a:xfrm>
            <a:off x="502920" y="1813565"/>
            <a:ext cx="9052560" cy="4282436"/>
          </a:xfrm>
        </p:spPr>
        <p:txBody>
          <a:bodyPr>
            <a:normAutofit lnSpcReduction="10000"/>
          </a:bodyPr>
          <a:lstStyle/>
          <a:p>
            <a:r>
              <a:rPr lang="en-US" dirty="0" smtClean="0"/>
              <a:t>Healthy living measures track process measures that focus on helping individuals maintain healthy lifestyles and wellness in their communities. These include measures for:</a:t>
            </a:r>
          </a:p>
          <a:p>
            <a:pPr lvl="1"/>
            <a:r>
              <a:rPr lang="en-US" dirty="0" smtClean="0"/>
              <a:t>Clinical preventive services, </a:t>
            </a:r>
          </a:p>
          <a:p>
            <a:pPr lvl="1"/>
            <a:r>
              <a:rPr lang="en-US" dirty="0" smtClean="0"/>
              <a:t>Maternal and child care, </a:t>
            </a:r>
          </a:p>
          <a:p>
            <a:pPr lvl="1"/>
            <a:r>
              <a:rPr lang="en-US" dirty="0" smtClean="0"/>
              <a:t>Obesity prevention, </a:t>
            </a:r>
          </a:p>
          <a:p>
            <a:pPr lvl="1"/>
            <a:r>
              <a:rPr lang="en-US" dirty="0" smtClean="0"/>
              <a:t>Functional status preservation and rehabilitation, and </a:t>
            </a:r>
          </a:p>
          <a:p>
            <a:pPr lvl="1"/>
            <a:r>
              <a:rPr lang="en-US" dirty="0" smtClean="0"/>
              <a:t>Supportive and palliative care.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Healthy Living Measures</a:t>
            </a:r>
            <a:endParaRPr lang="en-US" dirty="0"/>
          </a:p>
        </p:txBody>
      </p:sp>
      <p:sp>
        <p:nvSpPr>
          <p:cNvPr id="8" name="Content Placeholder 7"/>
          <p:cNvSpPr>
            <a:spLocks noGrp="1"/>
          </p:cNvSpPr>
          <p:nvPr>
            <p:ph idx="1"/>
          </p:nvPr>
        </p:nvSpPr>
        <p:spPr>
          <a:xfrm>
            <a:off x="502920" y="1813565"/>
            <a:ext cx="9052560" cy="4282436"/>
          </a:xfrm>
        </p:spPr>
        <p:txBody>
          <a:bodyPr>
            <a:normAutofit lnSpcReduction="10000"/>
          </a:bodyPr>
          <a:lstStyle/>
          <a:p>
            <a:r>
              <a:rPr lang="en-US" dirty="0"/>
              <a:t>More than half of healthy living measures were improving overall (Figure 18), including adolescent vaccinations and influenza vaccinations:</a:t>
            </a:r>
          </a:p>
          <a:p>
            <a:pPr lvl="1"/>
            <a:r>
              <a:rPr lang="en-US" dirty="0"/>
              <a:t>From 2008 to 2015, the percentage of adolescents ages 13-15 and 16-17 who received </a:t>
            </a:r>
            <a:r>
              <a:rPr lang="en-US" dirty="0" err="1"/>
              <a:t>Tdap</a:t>
            </a:r>
            <a:r>
              <a:rPr lang="en-US" dirty="0"/>
              <a:t> vaccine since age 10 increased from 46.7% to 87.1% and from 31.9% to 85.3%, </a:t>
            </a:r>
            <a:r>
              <a:rPr lang="en-US" dirty="0" smtClean="0"/>
              <a:t>respectively. </a:t>
            </a:r>
          </a:p>
          <a:p>
            <a:pPr lvl="1"/>
            <a:r>
              <a:rPr lang="en-US" dirty="0" smtClean="0"/>
              <a:t>Hospital </a:t>
            </a:r>
            <a:r>
              <a:rPr lang="en-US" dirty="0"/>
              <a:t>patients who received influenza vaccination increased from 87.2% in 2012 to 94.1% in 2015. </a:t>
            </a:r>
          </a:p>
        </p:txBody>
      </p:sp>
    </p:spTree>
    <p:extLst>
      <p:ext uri="{BB962C8B-B14F-4D97-AF65-F5344CB8AC3E}">
        <p14:creationId xmlns:p14="http://schemas.microsoft.com/office/powerpoint/2010/main" val="24544726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Decline in Healthy Living Measures</a:t>
            </a:r>
            <a:endParaRPr lang="en-US" dirty="0"/>
          </a:p>
        </p:txBody>
      </p:sp>
      <p:sp>
        <p:nvSpPr>
          <p:cNvPr id="8" name="Content Placeholder 7"/>
          <p:cNvSpPr>
            <a:spLocks noGrp="1"/>
          </p:cNvSpPr>
          <p:nvPr>
            <p:ph idx="1"/>
          </p:nvPr>
        </p:nvSpPr>
        <p:spPr/>
        <p:txBody>
          <a:bodyPr>
            <a:normAutofit fontScale="92500"/>
          </a:bodyPr>
          <a:lstStyle/>
          <a:p>
            <a:r>
              <a:rPr lang="en-US" dirty="0" smtClean="0"/>
              <a:t>About 7% of all healthy living measures showed worsening performance, including one women’s health measure and one children’s health measure.</a:t>
            </a:r>
          </a:p>
          <a:p>
            <a:pPr lvl="1"/>
            <a:r>
              <a:rPr lang="en-US" dirty="0" smtClean="0"/>
              <a:t>Hospital admissions for immunization-preventable influenza per 100,000 population age 65 and over, which increased from 77.5 in 2000 to 259.8 in 2015.</a:t>
            </a:r>
          </a:p>
          <a:p>
            <a:pPr lvl="1"/>
            <a:r>
              <a:rPr lang="en-US" spc="20" dirty="0" smtClean="0"/>
              <a:t>Women ages 21-65 who received a Pap test in the last 3 years, which decreased from 87.5% in 2000 to 81.2% in 2015.</a:t>
            </a:r>
          </a:p>
          <a:p>
            <a:pPr lvl="1"/>
            <a:r>
              <a:rPr lang="en-US" dirty="0" smtClean="0"/>
              <a:t>Adolescents ages 12-19 with obesity, which increased from 16.0% in 1999-2002 to 20.5% in 2011-2014.</a:t>
            </a:r>
            <a:endParaRPr lang="en-US" dirty="0"/>
          </a:p>
        </p:txBody>
      </p:sp>
    </p:spTree>
    <p:extLst>
      <p:ext uri="{BB962C8B-B14F-4D97-AF65-F5344CB8AC3E}">
        <p14:creationId xmlns:p14="http://schemas.microsoft.com/office/powerpoint/2010/main" val="19927659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Trends in Effective Treatment</a:t>
            </a:r>
            <a:endParaRPr lang="en-US" dirty="0"/>
          </a:p>
        </p:txBody>
      </p:sp>
      <p:sp>
        <p:nvSpPr>
          <p:cNvPr id="8" name="Content Placeholder 7"/>
          <p:cNvSpPr>
            <a:spLocks noGrp="1"/>
          </p:cNvSpPr>
          <p:nvPr>
            <p:ph idx="1"/>
          </p:nvPr>
        </p:nvSpPr>
        <p:spPr>
          <a:xfrm>
            <a:off x="502920" y="1813564"/>
            <a:ext cx="9052560" cy="5577836"/>
          </a:xfrm>
        </p:spPr>
        <p:txBody>
          <a:bodyPr>
            <a:normAutofit lnSpcReduction="10000"/>
          </a:bodyPr>
          <a:lstStyle/>
          <a:p>
            <a:r>
              <a:rPr lang="en-US" dirty="0" smtClean="0"/>
              <a:t>Delivering optimal treatments for acute illness can help reduce the consequences of illness and promote the best possible recovery. </a:t>
            </a:r>
          </a:p>
          <a:p>
            <a:r>
              <a:rPr lang="en-US" dirty="0" smtClean="0"/>
              <a:t>The QDR effective treatment measures include process measures for preventive care, treatment of acute illness, and chronic disease management. </a:t>
            </a:r>
          </a:p>
          <a:p>
            <a:r>
              <a:rPr lang="en-US" dirty="0" smtClean="0"/>
              <a:t>Some outcome measures are also tracked in the QDR since timely treatment of acute illness and injury and meticulous management of chronic disease can positively affect mortality, morbidity, and quality of life. </a:t>
            </a:r>
          </a:p>
          <a:p>
            <a:endParaRPr lang="en-US" dirty="0"/>
          </a:p>
        </p:txBody>
      </p:sp>
    </p:spTree>
    <p:extLst>
      <p:ext uri="{BB962C8B-B14F-4D97-AF65-F5344CB8AC3E}">
        <p14:creationId xmlns:p14="http://schemas.microsoft.com/office/powerpoint/2010/main" val="11216841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Improvement in Effective Treatment Measures</a:t>
            </a:r>
            <a:endParaRPr lang="en-US" dirty="0"/>
          </a:p>
        </p:txBody>
      </p:sp>
      <p:sp>
        <p:nvSpPr>
          <p:cNvPr id="8" name="Content Placeholder 7"/>
          <p:cNvSpPr>
            <a:spLocks noGrp="1"/>
          </p:cNvSpPr>
          <p:nvPr>
            <p:ph idx="1"/>
          </p:nvPr>
        </p:nvSpPr>
        <p:spPr>
          <a:xfrm>
            <a:off x="502920" y="1813564"/>
            <a:ext cx="8641080" cy="5501636"/>
          </a:xfrm>
        </p:spPr>
        <p:txBody>
          <a:bodyPr>
            <a:normAutofit fontScale="92500" lnSpcReduction="10000"/>
          </a:bodyPr>
          <a:lstStyle/>
          <a:p>
            <a:r>
              <a:rPr lang="en-US" dirty="0" smtClean="0"/>
              <a:t>More than half of Effective Treatment measures were improving (Figure 18), including improvements in cancer care and pneumonia:</a:t>
            </a:r>
          </a:p>
          <a:p>
            <a:pPr lvl="1"/>
            <a:r>
              <a:rPr lang="en-US" dirty="0" smtClean="0"/>
              <a:t>Patients with colon cancer who received surgical resection of colon cancer that included at least 12 lymph nodes pathologically examined, which increased from 60.9% in 2005 to 91.2% in 2014.</a:t>
            </a:r>
          </a:p>
          <a:p>
            <a:pPr lvl="1"/>
            <a:r>
              <a:rPr lang="en-US" dirty="0" smtClean="0"/>
              <a:t>Women under age 70 treated for breast cancer with breast-conserving surgery who received radiation therapy to the breast within 1 year of diagnosis, which increased from 85.3% in 2005 to 92.5% in 2013.</a:t>
            </a:r>
          </a:p>
          <a:p>
            <a:pPr lvl="1"/>
            <a:r>
              <a:rPr lang="en-US" dirty="0" smtClean="0"/>
              <a:t>Deaths per 1,000 adult hospital admissions with pneumonia, which declined from 73.2 in 2000 to 17.5 in 2015.</a:t>
            </a:r>
          </a:p>
          <a:p>
            <a:endParaRPr lang="en-US" dirty="0"/>
          </a:p>
        </p:txBody>
      </p:sp>
    </p:spTree>
    <p:extLst>
      <p:ext uri="{BB962C8B-B14F-4D97-AF65-F5344CB8AC3E}">
        <p14:creationId xmlns:p14="http://schemas.microsoft.com/office/powerpoint/2010/main" val="2941144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Decline in Effective Treatment Measures</a:t>
            </a:r>
            <a:endParaRPr lang="en-US" dirty="0"/>
          </a:p>
        </p:txBody>
      </p:sp>
      <p:sp>
        <p:nvSpPr>
          <p:cNvPr id="3" name="Content Placeholder 2"/>
          <p:cNvSpPr>
            <a:spLocks noGrp="1"/>
          </p:cNvSpPr>
          <p:nvPr>
            <p:ph idx="1"/>
          </p:nvPr>
        </p:nvSpPr>
        <p:spPr>
          <a:xfrm>
            <a:off x="502920" y="1813564"/>
            <a:ext cx="9052560" cy="5501636"/>
          </a:xfrm>
        </p:spPr>
        <p:txBody>
          <a:bodyPr>
            <a:normAutofit fontScale="85000" lnSpcReduction="10000"/>
          </a:bodyPr>
          <a:lstStyle/>
          <a:p>
            <a:r>
              <a:rPr lang="en-US" dirty="0" smtClean="0"/>
              <a:t>Worsening performance overall in Effective Treatment measures were observed for:</a:t>
            </a:r>
          </a:p>
          <a:p>
            <a:pPr lvl="1"/>
            <a:r>
              <a:rPr lang="en-US" dirty="0" smtClean="0"/>
              <a:t>Hemodialysis patients whose hemoglobin level is less than 10 g/</a:t>
            </a:r>
            <a:r>
              <a:rPr lang="en-US" dirty="0" err="1" smtClean="0"/>
              <a:t>dL</a:t>
            </a:r>
            <a:r>
              <a:rPr lang="en-US" dirty="0" smtClean="0"/>
              <a:t>, which increased from 1.7% in 2006 to 16.8% in 2015.</a:t>
            </a:r>
          </a:p>
          <a:p>
            <a:pPr lvl="1"/>
            <a:r>
              <a:rPr lang="en-US" dirty="0" smtClean="0"/>
              <a:t>Emergency department visits involving opioid-related diagnoses per 100,000 population, which increased from 89.1 in 2005 to 209.0 in 2015.</a:t>
            </a:r>
          </a:p>
          <a:p>
            <a:pPr lvl="1"/>
            <a:r>
              <a:rPr lang="en-US" dirty="0" smtClean="0"/>
              <a:t>Hospital inpatient stays involving opioid-related diagnoses per 100,000 population, which increased from 136.8 in 2005 to 251.3 in 2015.</a:t>
            </a:r>
          </a:p>
          <a:p>
            <a:pPr lvl="1"/>
            <a:r>
              <a:rPr lang="en-US" dirty="0" smtClean="0"/>
              <a:t>Suicide deaths among people age 12 and over per 100,000 population, which increased from 10.4 in 2000 to 16.0 in 2015.</a:t>
            </a:r>
          </a:p>
          <a:p>
            <a:pPr lvl="1"/>
            <a:r>
              <a:rPr lang="en-US" dirty="0" smtClean="0"/>
              <a:t>People with current asthma who are now taking preventive medicine daily or almost daily (either oral or inhaler), which decreased from 29.6% in 2003 to 23.0% in 2015.</a:t>
            </a:r>
          </a:p>
          <a:p>
            <a:pPr lvl="1"/>
            <a:endParaRPr lang="en-US" dirty="0"/>
          </a:p>
        </p:txBody>
      </p:sp>
    </p:spTree>
    <p:extLst>
      <p:ext uri="{BB962C8B-B14F-4D97-AF65-F5344CB8AC3E}">
        <p14:creationId xmlns:p14="http://schemas.microsoft.com/office/powerpoint/2010/main" val="9165319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Care Coordination</a:t>
            </a:r>
            <a:endParaRPr lang="en-US" dirty="0"/>
          </a:p>
        </p:txBody>
      </p:sp>
      <p:sp>
        <p:nvSpPr>
          <p:cNvPr id="6" name="Content Placeholder 5"/>
          <p:cNvSpPr>
            <a:spLocks noGrp="1"/>
          </p:cNvSpPr>
          <p:nvPr>
            <p:ph idx="1"/>
          </p:nvPr>
        </p:nvSpPr>
        <p:spPr>
          <a:xfrm>
            <a:off x="502920" y="1813565"/>
            <a:ext cx="9052560" cy="4206236"/>
          </a:xfrm>
        </p:spPr>
        <p:txBody>
          <a:bodyPr>
            <a:normAutofit lnSpcReduction="10000"/>
          </a:bodyPr>
          <a:lstStyle/>
          <a:p>
            <a:r>
              <a:rPr lang="en-US" dirty="0"/>
              <a:t>Care coordination is a conscious effort to ensure that all key information needed to make care decisions is available to </a:t>
            </a:r>
            <a:r>
              <a:rPr lang="en-US" dirty="0" smtClean="0"/>
              <a:t>healthcare </a:t>
            </a:r>
            <a:r>
              <a:rPr lang="en-US" dirty="0"/>
              <a:t>consumers and providers. </a:t>
            </a:r>
            <a:endParaRPr lang="en-US" dirty="0" smtClean="0"/>
          </a:p>
          <a:p>
            <a:r>
              <a:rPr lang="en-US" dirty="0" smtClean="0"/>
              <a:t>Care </a:t>
            </a:r>
            <a:r>
              <a:rPr lang="en-US" dirty="0"/>
              <a:t>coordination is defined as the deliberate organization of patient care activities between two or more participants involved in a person’s care to facilitate appropriate delivery of </a:t>
            </a:r>
            <a:r>
              <a:rPr lang="en-US" dirty="0" smtClean="0"/>
              <a:t>healthcare </a:t>
            </a:r>
            <a:r>
              <a:rPr lang="en-US" dirty="0"/>
              <a:t>services (</a:t>
            </a:r>
            <a:r>
              <a:rPr lang="en-US" dirty="0" err="1"/>
              <a:t>Shojania</a:t>
            </a:r>
            <a:r>
              <a:rPr lang="en-US" dirty="0"/>
              <a:t>, et al., 2007). </a:t>
            </a:r>
            <a:endParaRPr lang="en-US"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Care Coordination</a:t>
            </a:r>
            <a:endParaRPr lang="en-US" dirty="0"/>
          </a:p>
        </p:txBody>
      </p:sp>
      <p:sp>
        <p:nvSpPr>
          <p:cNvPr id="6" name="Content Placeholder 5"/>
          <p:cNvSpPr>
            <a:spLocks noGrp="1"/>
          </p:cNvSpPr>
          <p:nvPr>
            <p:ph idx="1"/>
          </p:nvPr>
        </p:nvSpPr>
        <p:spPr>
          <a:xfrm>
            <a:off x="502920" y="1813565"/>
            <a:ext cx="9052560" cy="4206236"/>
          </a:xfrm>
        </p:spPr>
        <p:txBody>
          <a:bodyPr>
            <a:normAutofit lnSpcReduction="10000"/>
          </a:bodyPr>
          <a:lstStyle/>
          <a:p>
            <a:r>
              <a:rPr lang="en-US" dirty="0" smtClean="0"/>
              <a:t>Coordinating </a:t>
            </a:r>
            <a:r>
              <a:rPr lang="en-US" dirty="0"/>
              <a:t>basic patient information among providers is essential so that important information is not ignored, lost, or never communicated. </a:t>
            </a:r>
            <a:endParaRPr lang="en-US" dirty="0" smtClean="0"/>
          </a:p>
          <a:p>
            <a:r>
              <a:rPr lang="en-US" dirty="0" smtClean="0"/>
              <a:t>Incomplete </a:t>
            </a:r>
            <a:r>
              <a:rPr lang="en-US" dirty="0"/>
              <a:t>or inaccurate information and lack of </a:t>
            </a:r>
            <a:r>
              <a:rPr lang="en-US" dirty="0" err="1"/>
              <a:t>followup</a:t>
            </a:r>
            <a:r>
              <a:rPr lang="en-US" dirty="0"/>
              <a:t> care </a:t>
            </a:r>
            <a:r>
              <a:rPr lang="en-US" dirty="0" smtClean="0"/>
              <a:t>lead </a:t>
            </a:r>
            <a:r>
              <a:rPr lang="en-US" dirty="0"/>
              <a:t>to confusion, higher costs, and misuse of medications, tests, and therapies for all patients, which </a:t>
            </a:r>
            <a:r>
              <a:rPr lang="en-US" dirty="0" smtClean="0"/>
              <a:t>result </a:t>
            </a:r>
            <a:r>
              <a:rPr lang="en-US" dirty="0"/>
              <a:t>in poor outcomes (Carney Moore, et al., </a:t>
            </a:r>
            <a:r>
              <a:rPr lang="en-US" dirty="0" smtClean="0"/>
              <a:t>2015). </a:t>
            </a:r>
            <a:endParaRPr lang="en-US" dirty="0"/>
          </a:p>
        </p:txBody>
      </p:sp>
    </p:spTree>
    <p:extLst>
      <p:ext uri="{BB962C8B-B14F-4D97-AF65-F5344CB8AC3E}">
        <p14:creationId xmlns:p14="http://schemas.microsoft.com/office/powerpoint/2010/main" val="25506957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Improvement in Care Coordination Measures</a:t>
            </a:r>
            <a:endParaRPr lang="en-US" dirty="0"/>
          </a:p>
        </p:txBody>
      </p:sp>
      <p:sp>
        <p:nvSpPr>
          <p:cNvPr id="6" name="Content Placeholder 5"/>
          <p:cNvSpPr>
            <a:spLocks noGrp="1"/>
          </p:cNvSpPr>
          <p:nvPr>
            <p:ph idx="1"/>
          </p:nvPr>
        </p:nvSpPr>
        <p:spPr/>
        <p:txBody>
          <a:bodyPr>
            <a:normAutofit lnSpcReduction="10000"/>
          </a:bodyPr>
          <a:lstStyle/>
          <a:p>
            <a:r>
              <a:rPr lang="en-US" dirty="0" smtClean="0"/>
              <a:t>Half of Care Coordination measures were improving overall (Figure 18), including:</a:t>
            </a:r>
          </a:p>
          <a:p>
            <a:pPr lvl="1"/>
            <a:r>
              <a:rPr lang="en-US" dirty="0" smtClean="0"/>
              <a:t>Potentially avoidable hospital admissions for angina per 100,000 population, adults age 18 and over, which fell from 81.5 in 2000 to 11.8 in 2015.</a:t>
            </a:r>
          </a:p>
          <a:p>
            <a:pPr lvl="1"/>
            <a:r>
              <a:rPr lang="en-US" dirty="0" smtClean="0"/>
              <a:t>Potentially avoidable hospital admissions for pediatric gastroenteritis per 100,000 population, children ages 3 months to 17 years, which fell from 169.4 in 2000 to 50.8 in 2015.</a:t>
            </a:r>
          </a:p>
          <a:p>
            <a:pPr lvl="1"/>
            <a:r>
              <a:rPr lang="en-US" dirty="0" smtClean="0"/>
              <a:t>Adult hospital patients who did not receive good communication about discharge information, which fell from 15.8% in 2009 to 10.5% in 2016.</a:t>
            </a:r>
            <a:endParaRPr lang="en-US" dirty="0"/>
          </a:p>
        </p:txBody>
      </p:sp>
    </p:spTree>
    <p:extLst>
      <p:ext uri="{BB962C8B-B14F-4D97-AF65-F5344CB8AC3E}">
        <p14:creationId xmlns:p14="http://schemas.microsoft.com/office/powerpoint/2010/main" val="1223357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Healthcare Quality and Disparities Reports</a:t>
            </a:r>
            <a:endParaRPr lang="en-US" dirty="0"/>
          </a:p>
        </p:txBody>
      </p:sp>
      <p:sp>
        <p:nvSpPr>
          <p:cNvPr id="3" name="Content Placeholder 2"/>
          <p:cNvSpPr>
            <a:spLocks noGrp="1"/>
          </p:cNvSpPr>
          <p:nvPr>
            <p:ph idx="1"/>
          </p:nvPr>
        </p:nvSpPr>
        <p:spPr/>
        <p:txBody>
          <a:bodyPr>
            <a:normAutofit/>
          </a:bodyPr>
          <a:lstStyle/>
          <a:p>
            <a:r>
              <a:rPr lang="en-US" dirty="0"/>
              <a:t>Based on more than 250 measures of quality and disparities covering a broad array of </a:t>
            </a:r>
            <a:r>
              <a:rPr lang="en-US" dirty="0" smtClean="0"/>
              <a:t>healthcare </a:t>
            </a:r>
            <a:r>
              <a:rPr lang="en-US" dirty="0"/>
              <a:t>services and </a:t>
            </a:r>
            <a:r>
              <a:rPr lang="en-US" dirty="0" smtClean="0"/>
              <a:t>settings.</a:t>
            </a:r>
            <a:endParaRPr lang="en-US" dirty="0"/>
          </a:p>
          <a:p>
            <a:r>
              <a:rPr lang="en-US" dirty="0" smtClean="0"/>
              <a:t>Produced </a:t>
            </a:r>
            <a:r>
              <a:rPr lang="en-US" dirty="0"/>
              <a:t>with the help of an Interagency Work Group led by the Agency for Healthcare Research and Quality and submitted on behalf of the Secretary of Health and Human </a:t>
            </a:r>
            <a:r>
              <a:rPr lang="en-US" dirty="0" smtClean="0"/>
              <a:t>Services. </a:t>
            </a:r>
            <a:endParaRPr lang="en-US" dirty="0"/>
          </a:p>
          <a:p>
            <a:endParaRPr lang="en-US" dirty="0"/>
          </a:p>
        </p:txBody>
      </p:sp>
    </p:spTree>
    <p:extLst>
      <p:ext uri="{BB962C8B-B14F-4D97-AF65-F5344CB8AC3E}">
        <p14:creationId xmlns:p14="http://schemas.microsoft.com/office/powerpoint/2010/main" val="24279054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Decline in Care Coordination Measures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Nearly one-quarter of Care Coordination measures showed worsening overall, including:</a:t>
            </a:r>
          </a:p>
          <a:p>
            <a:pPr lvl="1"/>
            <a:r>
              <a:rPr lang="en-US" dirty="0" smtClean="0"/>
              <a:t>Emergency department visits with a principal diagnosis related to substance abuse only, per 100,000 population, which increased from 438.0 in 2007 to 713.0 in 2015.</a:t>
            </a:r>
          </a:p>
          <a:p>
            <a:pPr lvl="1"/>
            <a:r>
              <a:rPr lang="en-US" dirty="0" smtClean="0"/>
              <a:t>Emergency department visits with a principal diagnosis related to co-occurring mental health, alcohol abuse, and substance abuse, per 100,000 population, which increased from 27.0 in 2007 to 43.9 in 2015.</a:t>
            </a:r>
          </a:p>
          <a:p>
            <a:pPr lvl="1"/>
            <a:r>
              <a:rPr lang="en-US" dirty="0" smtClean="0"/>
              <a:t>Potentially avoidable hospital admissions for short-term complications of diabetes per 100,000 population, adults age 18 and over, which worsened from 50.8 in 2000 to 85.8 in 2015.</a:t>
            </a:r>
            <a:endParaRPr lang="en-US" dirty="0"/>
          </a:p>
        </p:txBody>
      </p:sp>
    </p:spTree>
    <p:extLst>
      <p:ext uri="{BB962C8B-B14F-4D97-AF65-F5344CB8AC3E}">
        <p14:creationId xmlns:p14="http://schemas.microsoft.com/office/powerpoint/2010/main" val="32694772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Trends in </a:t>
            </a:r>
            <a:r>
              <a:rPr lang="en-US" smtClean="0"/>
              <a:t>Affordable Care </a:t>
            </a:r>
            <a:endParaRPr lang="en-US" dirty="0"/>
          </a:p>
        </p:txBody>
      </p:sp>
      <p:sp>
        <p:nvSpPr>
          <p:cNvPr id="5" name="Content Placeholder 4"/>
          <p:cNvSpPr>
            <a:spLocks noGrp="1"/>
          </p:cNvSpPr>
          <p:nvPr>
            <p:ph idx="1"/>
          </p:nvPr>
        </p:nvSpPr>
        <p:spPr>
          <a:xfrm>
            <a:off x="502920" y="1813564"/>
            <a:ext cx="9052560" cy="4282436"/>
          </a:xfrm>
        </p:spPr>
        <p:txBody>
          <a:bodyPr>
            <a:normAutofit fontScale="77500" lnSpcReduction="20000"/>
          </a:bodyPr>
          <a:lstStyle/>
          <a:p>
            <a:pPr>
              <a:lnSpc>
                <a:spcPct val="120000"/>
              </a:lnSpc>
            </a:pPr>
            <a:r>
              <a:rPr lang="en-US" dirty="0" smtClean="0"/>
              <a:t>Health insurance is designed to protect individuals from the burden of high healthcare costs. However, even with health insurance, the financial burden of healthcare can be high and is increasing (</a:t>
            </a:r>
            <a:r>
              <a:rPr lang="en-US" dirty="0" err="1" smtClean="0"/>
              <a:t>Banthin</a:t>
            </a:r>
            <a:r>
              <a:rPr lang="en-US" dirty="0" smtClean="0"/>
              <a:t> &amp; Bernard, 2006). </a:t>
            </a:r>
          </a:p>
          <a:p>
            <a:pPr>
              <a:lnSpc>
                <a:spcPct val="120000"/>
              </a:lnSpc>
            </a:pPr>
            <a:r>
              <a:rPr lang="en-US" dirty="0" smtClean="0"/>
              <a:t>High premiums and out-of-pocket payments can be a significant barrier to accessing needed medical treatment, resulting in higher comorbidity and lower quality of life (</a:t>
            </a:r>
            <a:r>
              <a:rPr lang="en-US" dirty="0" err="1" smtClean="0"/>
              <a:t>Henrikson</a:t>
            </a:r>
            <a:r>
              <a:rPr lang="en-US" dirty="0" smtClean="0"/>
              <a:t>, et al., 2017). </a:t>
            </a:r>
          </a:p>
          <a:p>
            <a:pPr>
              <a:lnSpc>
                <a:spcPct val="120000"/>
              </a:lnSpc>
            </a:pPr>
            <a:r>
              <a:rPr lang="en-US" dirty="0" smtClean="0"/>
              <a:t>The advent of high-deductible health plans is placing a financial burden on many people, especially those with chronic conditions (Reed, et al., 2012; Zimmerman, 2011). </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Changes in </a:t>
            </a:r>
            <a:r>
              <a:rPr lang="en-US" smtClean="0"/>
              <a:t>Affordable Care Measures</a:t>
            </a:r>
            <a:endParaRPr lang="en-US" dirty="0"/>
          </a:p>
        </p:txBody>
      </p:sp>
      <p:sp>
        <p:nvSpPr>
          <p:cNvPr id="5" name="Content Placeholder 4"/>
          <p:cNvSpPr>
            <a:spLocks noGrp="1"/>
          </p:cNvSpPr>
          <p:nvPr>
            <p:ph idx="1"/>
          </p:nvPr>
        </p:nvSpPr>
        <p:spPr>
          <a:xfrm>
            <a:off x="502920" y="1813564"/>
            <a:ext cx="8641080" cy="5129425"/>
          </a:xfrm>
        </p:spPr>
        <p:txBody>
          <a:bodyPr/>
          <a:lstStyle/>
          <a:p>
            <a:r>
              <a:rPr lang="en-US" dirty="0" smtClean="0"/>
              <a:t>Four of five care affordability measures had no statistically significant changes overall (Figure 18).</a:t>
            </a:r>
          </a:p>
          <a:p>
            <a:r>
              <a:rPr lang="en-US" dirty="0" smtClean="0"/>
              <a:t>One measure of care affordability worsened overall:</a:t>
            </a:r>
          </a:p>
          <a:p>
            <a:pPr lvl="1"/>
            <a:r>
              <a:rPr lang="en-US" dirty="0" smtClean="0"/>
              <a:t>People without a usual source of care who indicated a financial or insurance reason for not having a source of care, which increased from 2002 (15.6%) until 2013 (24%) and then decreased through 2015 (14.9%).</a:t>
            </a:r>
            <a:endParaRPr lang="en-US" dirty="0"/>
          </a:p>
        </p:txBody>
      </p:sp>
    </p:spTree>
    <p:extLst>
      <p:ext uri="{BB962C8B-B14F-4D97-AF65-F5344CB8AC3E}">
        <p14:creationId xmlns:p14="http://schemas.microsoft.com/office/powerpoint/2010/main" val="3104723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Disparities</a:t>
            </a:r>
            <a:endParaRPr lang="en-US" dirty="0"/>
          </a:p>
        </p:txBody>
      </p:sp>
      <p:sp>
        <p:nvSpPr>
          <p:cNvPr id="3" name="Content Placeholder 2"/>
          <p:cNvSpPr>
            <a:spLocks noGrp="1"/>
          </p:cNvSpPr>
          <p:nvPr>
            <p:ph idx="1"/>
          </p:nvPr>
        </p:nvSpPr>
        <p:spPr/>
        <p:txBody>
          <a:bodyPr/>
          <a:lstStyle/>
          <a:p>
            <a:r>
              <a:rPr lang="en-US" dirty="0"/>
              <a:t>Measures in this report were analyzed by comparing race/ethnicity, income, and insurance status with their reference groups in order to show disparities that may exist between these groups. </a:t>
            </a:r>
            <a:endParaRPr lang="en-US" dirty="0" smtClean="0"/>
          </a:p>
          <a:p>
            <a:r>
              <a:rPr lang="en-US" dirty="0" smtClean="0"/>
              <a:t>Figure </a:t>
            </a:r>
            <a:r>
              <a:rPr lang="en-US" dirty="0"/>
              <a:t>19 shows disparities between racial/ethnic groups and Whites, and Figure 20 shows changes in the gaps between racial/ethnic groups and Whites.</a:t>
            </a:r>
          </a:p>
          <a:p>
            <a:endParaRPr lang="en-US" dirty="0"/>
          </a:p>
        </p:txBody>
      </p:sp>
    </p:spTree>
    <p:extLst>
      <p:ext uri="{BB962C8B-B14F-4D97-AF65-F5344CB8AC3E}">
        <p14:creationId xmlns:p14="http://schemas.microsoft.com/office/powerpoint/2010/main" val="19257065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Figure 19. Number and percentage of quality measures for which members of selected groups experienced better, same, or worse quality of care compared with reference group (White) in 2014-2016</a:t>
            </a:r>
            <a:endParaRPr lang="en-US" sz="1800" dirty="0"/>
          </a:p>
        </p:txBody>
      </p:sp>
      <p:graphicFrame>
        <p:nvGraphicFramePr>
          <p:cNvPr id="7" name="Chart 6"/>
          <p:cNvGraphicFramePr/>
          <p:nvPr>
            <p:extLst>
              <p:ext uri="{D42A27DB-BD31-4B8C-83A1-F6EECF244321}">
                <p14:modId xmlns:p14="http://schemas.microsoft.com/office/powerpoint/2010/main" val="2996284308"/>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6035040"/>
            <a:ext cx="8686800" cy="276999"/>
          </a:xfrm>
          <a:prstGeom prst="rect">
            <a:avLst/>
          </a:prstGeom>
          <a:noFill/>
        </p:spPr>
        <p:txBody>
          <a:bodyPr wrap="square" rtlCol="0">
            <a:spAutoFit/>
          </a:bodyPr>
          <a:lstStyle/>
          <a:p>
            <a:r>
              <a:rPr lang="en-US" sz="1200" b="1" dirty="0"/>
              <a:t>Key:</a:t>
            </a:r>
            <a:r>
              <a:rPr lang="en-US" sz="1200" dirty="0"/>
              <a:t> n = number of measures; AI/AN = American Indian or Alaska Native; NHPI = Native Hawaiian/Pacific Islander.</a:t>
            </a:r>
          </a:p>
        </p:txBody>
      </p:sp>
    </p:spTree>
    <p:extLst>
      <p:ext uri="{BB962C8B-B14F-4D97-AF65-F5344CB8AC3E}">
        <p14:creationId xmlns:p14="http://schemas.microsoft.com/office/powerpoint/2010/main" val="29598808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1800" dirty="0"/>
              <a:t>Figure </a:t>
            </a:r>
            <a:r>
              <a:rPr lang="en-US" sz="1800" dirty="0" smtClean="0"/>
              <a:t>20. </a:t>
            </a:r>
            <a:r>
              <a:rPr lang="en-US" sz="1800" dirty="0"/>
              <a:t>Number and percentage of quality measures with disparity at baseline for which disparities related to race and ethnicity were improving, not changing, or worsening (2000 through </a:t>
            </a:r>
            <a:r>
              <a:rPr lang="en-US" sz="1800" dirty="0" smtClean="0"/>
              <a:t>2014-2016)</a:t>
            </a:r>
            <a:endParaRPr lang="en-US" sz="1800" dirty="0"/>
          </a:p>
        </p:txBody>
      </p:sp>
      <p:graphicFrame>
        <p:nvGraphicFramePr>
          <p:cNvPr id="6" name="Chart 5"/>
          <p:cNvGraphicFramePr/>
          <p:nvPr>
            <p:extLst>
              <p:ext uri="{D42A27DB-BD31-4B8C-83A1-F6EECF244321}">
                <p14:modId xmlns:p14="http://schemas.microsoft.com/office/powerpoint/2010/main" val="4272447284"/>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6035040"/>
            <a:ext cx="8686800" cy="276999"/>
          </a:xfrm>
          <a:prstGeom prst="rect">
            <a:avLst/>
          </a:prstGeom>
          <a:noFill/>
        </p:spPr>
        <p:txBody>
          <a:bodyPr wrap="square" rtlCol="0">
            <a:spAutoFit/>
          </a:bodyPr>
          <a:lstStyle/>
          <a:p>
            <a:r>
              <a:rPr lang="en-US" sz="1200" b="1" dirty="0"/>
              <a:t>Key:</a:t>
            </a:r>
            <a:r>
              <a:rPr lang="en-US" sz="1200" dirty="0"/>
              <a:t> n = number of measures; AI/AN = American Indian or Alaska Native; NHPI = Native Hawaiian/Pacific Islander</a:t>
            </a:r>
            <a:r>
              <a:rPr lang="en-US" sz="1200" dirty="0" smtClean="0"/>
              <a:t>.</a:t>
            </a:r>
            <a:endParaRPr lang="en-US" sz="1200" dirty="0"/>
          </a:p>
        </p:txBody>
      </p:sp>
    </p:spTree>
    <p:extLst>
      <p:ext uri="{BB962C8B-B14F-4D97-AF65-F5344CB8AC3E}">
        <p14:creationId xmlns:p14="http://schemas.microsoft.com/office/powerpoint/2010/main" val="30253117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 for Blacks</a:t>
            </a:r>
            <a:endParaRPr lang="en-US" dirty="0"/>
          </a:p>
        </p:txBody>
      </p:sp>
      <p:sp>
        <p:nvSpPr>
          <p:cNvPr id="7" name="TextBox 6"/>
          <p:cNvSpPr txBox="1"/>
          <p:nvPr/>
        </p:nvSpPr>
        <p:spPr>
          <a:xfrm>
            <a:off x="914400" y="1645920"/>
            <a:ext cx="8229600" cy="923330"/>
          </a:xfrm>
          <a:prstGeom prst="rect">
            <a:avLst/>
          </a:prstGeom>
          <a:noFill/>
        </p:spPr>
        <p:txBody>
          <a:bodyPr wrap="square" rtlCol="0">
            <a:spAutoFit/>
          </a:bodyPr>
          <a:lstStyle/>
          <a:p>
            <a:pPr algn="ctr"/>
            <a:r>
              <a:rPr lang="en-US" b="1" dirty="0"/>
              <a:t>Figure 21. Number and percentage of all quality measures that were improving, not changing, or worsening, total </a:t>
            </a:r>
            <a:r>
              <a:rPr lang="en-US" b="1" dirty="0" smtClean="0"/>
              <a:t>and </a:t>
            </a:r>
            <a:r>
              <a:rPr lang="en-US" b="1" dirty="0"/>
              <a:t>by priority area, from 2000 through 2016</a:t>
            </a:r>
            <a:endParaRPr lang="en-US" b="1" dirty="0"/>
          </a:p>
        </p:txBody>
      </p:sp>
      <p:graphicFrame>
        <p:nvGraphicFramePr>
          <p:cNvPr id="8" name="Chart 7" descr="Bar chart showing number and percentage  &#10;Total (n=164), Improving, 91, 55%, Not Changing, 60, 37%, Worsening, 13, 8%&#10;Person-Centered Care (n=16), Improving, 9, 56%, Not Changing, 6, 38%, Worsening, 1, 6%&#10;Patient Safety (n=30), Improving, 18, 60%, Not Changing, 10, 33%, Worsening, 2, 7%&#10;Healthy Living (n=54), Improving, 26, 48%, Not Changing, 26, 48%, Worsening, 2, 4%&#10;Effective Treatment (n=38), Improving, 24, 63%, Not Changing, 11, 29%, Worsening, 3, 8%&#10;Care Coordination (n=21), Improving, 14, 67%, Not Changing, 3, 14%, Worsening, 4, 19%&#10;Affordable Care (n=5), Improving, 0, Not Changing, 4, 80%, Worsening, 1, 20%&#10;"/>
          <p:cNvGraphicFramePr/>
          <p:nvPr>
            <p:extLst>
              <p:ext uri="{D42A27DB-BD31-4B8C-83A1-F6EECF244321}">
                <p14:modId xmlns:p14="http://schemas.microsoft.com/office/powerpoint/2010/main" val="2352620423"/>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74394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Disparities for Asians</a:t>
            </a:r>
            <a:endParaRPr lang="en-US" dirty="0"/>
          </a:p>
        </p:txBody>
      </p:sp>
      <p:sp>
        <p:nvSpPr>
          <p:cNvPr id="7" name="TextBox 6"/>
          <p:cNvSpPr txBox="1"/>
          <p:nvPr/>
        </p:nvSpPr>
        <p:spPr>
          <a:xfrm>
            <a:off x="914400" y="1645920"/>
            <a:ext cx="8229600" cy="923330"/>
          </a:xfrm>
          <a:prstGeom prst="rect">
            <a:avLst/>
          </a:prstGeom>
          <a:noFill/>
        </p:spPr>
        <p:txBody>
          <a:bodyPr wrap="square" rtlCol="0">
            <a:spAutoFit/>
          </a:bodyPr>
          <a:lstStyle/>
          <a:p>
            <a:pPr algn="ctr"/>
            <a:r>
              <a:rPr lang="en-US" b="1" dirty="0"/>
              <a:t>Figure 22. Number and percentage of all quality measures that were improving, not changing, or worsening, total and by priority area, from 2000 through 2016</a:t>
            </a:r>
            <a:endParaRPr lang="en-US" b="1" dirty="0"/>
          </a:p>
        </p:txBody>
      </p:sp>
      <p:graphicFrame>
        <p:nvGraphicFramePr>
          <p:cNvPr id="8" name="Chart 7" descr="Bar chart showing number and percentage  &#10;Total (n=137), Improving, 83, 61%, Not Changing, 47, 34%, Worsening, 7, 5%&#10;Person-Centered Care (n=16), Improving, 13, 81%, Not Changing, 3, 19%, Worsening, 0&#10;Patient Safety (n=24), Improving, 12, 50%, Not Changing, 11, 46%, Worsening, 1, 4%&#10;Healthy Living (n=45), Improving, 26, 58%, Not Changing, 17, 38%, Worsening, 2, 4%&#10;Effective Treatment (n=29), Improving, 17, 59%, Not Changing, 10, 34%, Worsening, 2, 7%&#10;Care Coordination (n=20), Improving, 15, 75%, Not Changing, 3, 15%, Worsening, 2, 10%&#10;Affordable Care (n=3), Improving, 0, Not Changing, 3, 100%, Worsening, 0"/>
          <p:cNvGraphicFramePr/>
          <p:nvPr>
            <p:extLst>
              <p:ext uri="{D42A27DB-BD31-4B8C-83A1-F6EECF244321}">
                <p14:modId xmlns:p14="http://schemas.microsoft.com/office/powerpoint/2010/main" val="4006852836"/>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03636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for American Indians/Alaska Natives</a:t>
            </a:r>
            <a:endParaRPr lang="en-US" dirty="0"/>
          </a:p>
        </p:txBody>
      </p:sp>
      <p:sp>
        <p:nvSpPr>
          <p:cNvPr id="7" name="TextBox 6"/>
          <p:cNvSpPr txBox="1"/>
          <p:nvPr/>
        </p:nvSpPr>
        <p:spPr>
          <a:xfrm>
            <a:off x="914400" y="1645920"/>
            <a:ext cx="8229600" cy="923330"/>
          </a:xfrm>
          <a:prstGeom prst="rect">
            <a:avLst/>
          </a:prstGeom>
          <a:noFill/>
        </p:spPr>
        <p:txBody>
          <a:bodyPr wrap="square" rtlCol="0">
            <a:spAutoFit/>
          </a:bodyPr>
          <a:lstStyle/>
          <a:p>
            <a:pPr algn="ctr"/>
            <a:r>
              <a:rPr lang="en-US" b="1" dirty="0"/>
              <a:t>Figure 23. Number and percentage of all quality measures that were improving, not changing, or worsening, American Indian or Alaska </a:t>
            </a:r>
            <a:r>
              <a:rPr lang="en-US" b="1" dirty="0" smtClean="0"/>
              <a:t>Native, </a:t>
            </a:r>
            <a:r>
              <a:rPr lang="en-US" b="1" dirty="0"/>
              <a:t>by priority area, from 2000 through 201</a:t>
            </a:r>
            <a:r>
              <a:rPr lang="en-US" b="1" dirty="0" smtClean="0"/>
              <a:t>6</a:t>
            </a:r>
            <a:endParaRPr lang="en-US" b="1" dirty="0"/>
          </a:p>
        </p:txBody>
      </p:sp>
      <p:graphicFrame>
        <p:nvGraphicFramePr>
          <p:cNvPr id="8" name="Chart 7" descr="Bar chart showing number and percentage  &#10;Total (n=79), Improving, 27, 34%, Not Changing, 47, 60%, Worsening, 5, 6%&#10;Person-Centered Care (n=14), Improving, 2, 14%, Not Changing, 11, 79%, Worsening, 1, 7%&#10;Patient Safety (n=6), Improving, 1, 17%, Not Changing, 3, 50%, Worsening, 2, 33%&#10;Healthy Living (n=37), Improving, 13, 35%, Not Changing, 24, 65%, Worsening, 0&#10;Effective Treatment (n=18), Improving, 10, 56%, Not Changing, 6, 33%, Worsening, 2, 11%&#10;Care Coordination (n=3), Improving, 1, 33%, Not Changing, 2, 67%, Worsening, 0&#10;Affordable Care (n=1), Improving, 0, Not Changing, 1, 100%, Worsening, 0"/>
          <p:cNvGraphicFramePr/>
          <p:nvPr>
            <p:extLst>
              <p:ext uri="{D42A27DB-BD31-4B8C-83A1-F6EECF244321}">
                <p14:modId xmlns:p14="http://schemas.microsoft.com/office/powerpoint/2010/main" val="1008913607"/>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03534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for Native Hawaiians/Pacific Islanders</a:t>
            </a:r>
            <a:endParaRPr lang="en-US" dirty="0"/>
          </a:p>
        </p:txBody>
      </p:sp>
      <p:sp>
        <p:nvSpPr>
          <p:cNvPr id="7" name="TextBox 6"/>
          <p:cNvSpPr txBox="1"/>
          <p:nvPr/>
        </p:nvSpPr>
        <p:spPr>
          <a:xfrm>
            <a:off x="914400" y="1645920"/>
            <a:ext cx="8229600" cy="923330"/>
          </a:xfrm>
          <a:prstGeom prst="rect">
            <a:avLst/>
          </a:prstGeom>
          <a:noFill/>
        </p:spPr>
        <p:txBody>
          <a:bodyPr wrap="square" rtlCol="0">
            <a:spAutoFit/>
          </a:bodyPr>
          <a:lstStyle/>
          <a:p>
            <a:pPr algn="ctr"/>
            <a:r>
              <a:rPr lang="en-US" b="1" dirty="0"/>
              <a:t>Figure 24. Number and percentage of all quality measures that were improving, not changing, or worsening, total for NHPIs and by priority area, from 2001 through 2016</a:t>
            </a:r>
            <a:endParaRPr lang="en-US" b="1" dirty="0"/>
          </a:p>
        </p:txBody>
      </p:sp>
      <p:graphicFrame>
        <p:nvGraphicFramePr>
          <p:cNvPr id="8" name="Chart 7" descr="Bar chart showing number and percentage  &#10;Total (n=31), Improving, 8, 34%, Not Changing, 20, 60%, Worsening, 3, 6%&#10;Person-Centered Care (n=10), Improving, 3, 30%, Not Changing, 7, 70%, Worsening, 0&#10;Patient Safety (n=6), Improving, 0, Not Changing, 3, 50%, Worsening, 3, 50%&#10;Healthy Living (n=10), Improving, 2, 20%, Not Changing, 8, 80%, Worsening, 0&#10;Effective Treatment (n=2), Improving, 2, 100%, Not Changing, 0, Worsening, 0&#10;Care Coordination (n=3), Improving, 1, 33%, Not Changing, 2, 67%, Worsening, 0&#10;"/>
          <p:cNvGraphicFramePr/>
          <p:nvPr>
            <p:extLst>
              <p:ext uri="{D42A27DB-BD31-4B8C-83A1-F6EECF244321}">
                <p14:modId xmlns:p14="http://schemas.microsoft.com/office/powerpoint/2010/main" val="3782240774"/>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457200" y="6949440"/>
            <a:ext cx="8229600" cy="276999"/>
          </a:xfrm>
          <a:prstGeom prst="rect">
            <a:avLst/>
          </a:prstGeom>
          <a:noFill/>
        </p:spPr>
        <p:txBody>
          <a:bodyPr wrap="square" rtlCol="0">
            <a:spAutoFit/>
          </a:bodyPr>
          <a:lstStyle/>
          <a:p>
            <a:r>
              <a:rPr lang="en-US" sz="1200" b="1" dirty="0"/>
              <a:t>Note: </a:t>
            </a:r>
            <a:r>
              <a:rPr lang="en-US" sz="1200" dirty="0"/>
              <a:t>Measures of Affordable Care were not available or had statistically unreliable data for NHPIs</a:t>
            </a:r>
            <a:r>
              <a:rPr lang="en-US" sz="1200" dirty="0" smtClean="0"/>
              <a:t>.</a:t>
            </a:r>
            <a:endParaRPr lang="en-US" sz="1200" dirty="0"/>
          </a:p>
        </p:txBody>
      </p:sp>
    </p:spTree>
    <p:extLst>
      <p:ext uri="{BB962C8B-B14F-4D97-AF65-F5344CB8AC3E}">
        <p14:creationId xmlns:p14="http://schemas.microsoft.com/office/powerpoint/2010/main" val="2135207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Overview of Quality and Access in the U.S. Healthcare System</a:t>
            </a:r>
            <a:br>
              <a:rPr lang="en-US" sz="2400" dirty="0" smtClean="0"/>
            </a:br>
            <a:r>
              <a:rPr lang="en-US" sz="2400" dirty="0" smtClean="0"/>
              <a:t>Figure 1. Hospitals in Health Systems</a:t>
            </a:r>
            <a:endParaRPr lang="en-US" sz="2400" dirty="0"/>
          </a:p>
        </p:txBody>
      </p:sp>
      <p:pic>
        <p:nvPicPr>
          <p:cNvPr id="8" name="Content Placeholder 7" descr="Pie chart showing that 88.2 percent of U.S. hospital beds are in systems. Figure also shows 69.7 percent of U.S. hospitals are in health systems and 91.6 percent of U.S. hospital discharges are from system hospitals"/>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bwMode="auto">
          <a:xfrm>
            <a:off x="914400" y="1645920"/>
            <a:ext cx="8229600" cy="2975841"/>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
        <p:nvSpPr>
          <p:cNvPr id="7" name="TextBox 6"/>
          <p:cNvSpPr txBox="1"/>
          <p:nvPr/>
        </p:nvSpPr>
        <p:spPr>
          <a:xfrm>
            <a:off x="914400" y="4937760"/>
            <a:ext cx="8229600" cy="1384995"/>
          </a:xfrm>
          <a:prstGeom prst="rect">
            <a:avLst/>
          </a:prstGeom>
          <a:noFill/>
        </p:spPr>
        <p:txBody>
          <a:bodyPr wrap="square" rtlCol="0">
            <a:spAutoFit/>
          </a:bodyPr>
          <a:lstStyle/>
          <a:p>
            <a:r>
              <a:rPr lang="en-US" sz="1200" b="1" dirty="0"/>
              <a:t>Source:</a:t>
            </a:r>
            <a:r>
              <a:rPr lang="en-US" sz="1200" dirty="0"/>
              <a:t> Agency for Healthcare Research and Quality, Snapshot of U.S. Health Systems, 2016 Data Highlight No.1 (</a:t>
            </a:r>
            <a:r>
              <a:rPr lang="en-US" sz="1200" u="sng" dirty="0">
                <a:hlinkClick r:id="rId4"/>
              </a:rPr>
              <a:t>https://www.ahrq.gov/sites/default/files/wysiwyg/snapshot-of-us-health-systems-2016v2.pdf</a:t>
            </a:r>
            <a:r>
              <a:rPr lang="en-US" sz="1200" dirty="0"/>
              <a:t>).</a:t>
            </a:r>
          </a:p>
          <a:p>
            <a:r>
              <a:rPr lang="en-US" sz="1200" b="1" dirty="0"/>
              <a:t>Note:</a:t>
            </a:r>
            <a:r>
              <a:rPr lang="en-US" sz="1200" dirty="0"/>
              <a:t> The hospital figures represent all nonfederal general acute care hospitals in the United States. A health system is an organization that includes at least one hospital and at least one group of physicians that provides comprehensive care (including primary and specialty care) and is connected with each other and with the hospital through common ownership or joint management.</a:t>
            </a:r>
          </a:p>
          <a:p>
            <a:endParaRPr lang="en-US" sz="1200" dirty="0"/>
          </a:p>
        </p:txBody>
      </p:sp>
    </p:spTree>
    <p:extLst>
      <p:ext uri="{BB962C8B-B14F-4D97-AF65-F5344CB8AC3E}">
        <p14:creationId xmlns:p14="http://schemas.microsoft.com/office/powerpoint/2010/main" val="38451167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Disparities for Hispanics</a:t>
            </a:r>
          </a:p>
        </p:txBody>
      </p:sp>
      <p:sp>
        <p:nvSpPr>
          <p:cNvPr id="5" name="TextBox 4"/>
          <p:cNvSpPr txBox="1"/>
          <p:nvPr/>
        </p:nvSpPr>
        <p:spPr>
          <a:xfrm>
            <a:off x="914400" y="1645920"/>
            <a:ext cx="8229600" cy="923330"/>
          </a:xfrm>
          <a:prstGeom prst="rect">
            <a:avLst/>
          </a:prstGeom>
          <a:noFill/>
        </p:spPr>
        <p:txBody>
          <a:bodyPr wrap="square" rtlCol="0">
            <a:spAutoFit/>
          </a:bodyPr>
          <a:lstStyle/>
          <a:p>
            <a:pPr algn="ctr"/>
            <a:r>
              <a:rPr lang="en-US" b="1" dirty="0"/>
              <a:t>Figure 25. Number and percentage of all quality measures that were improving, not changing, or worsening, total for Hispanics and by priority area, from 2000 through 2016</a:t>
            </a:r>
            <a:endParaRPr lang="en-US" b="1" dirty="0"/>
          </a:p>
        </p:txBody>
      </p:sp>
      <p:graphicFrame>
        <p:nvGraphicFramePr>
          <p:cNvPr id="6" name="Chart 5" descr="Bar chart showing number and percentage  &#10;Total (n=152), Improving, 90, 59%, Not Changing, 52, 34%, Worsening, 10, 7%&#10;Person-Centered Care (n=16), Improving, 7, 44%, Not Changing, 9, 56%, Worsening, 0&#10;Patient Safety (n=27), Improving, 16, 59%, Not Changing, 8, 30%, Worsening, 3, 11%&#10;Healthy Living (n=49), Improving, 34, 69%, Not Changing, 13, 27%, Worsening, 2, 4% &#10;Effective Treatment (n=35), Improving, 20, 57%, Not Changing, 13, 37%, Worsening, 2, 6%&#10;Care Coordination (n=20), Improving, 13, 65%, Not Changing, 5, 25%, Worsening, 2, 10%&#10;Affordable Care (n=5), Improving, 0, Not Changing, 4, 80%, Worsening, 1, 20%"/>
          <p:cNvGraphicFramePr/>
          <p:nvPr>
            <p:extLst>
              <p:ext uri="{D42A27DB-BD31-4B8C-83A1-F6EECF244321}">
                <p14:modId xmlns:p14="http://schemas.microsoft.com/office/powerpoint/2010/main" val="346602412"/>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645815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a:t>
            </a:r>
            <a:r>
              <a:rPr lang="en-US" dirty="0" smtClean="0"/>
              <a:t>by Income and Insurance</a:t>
            </a:r>
            <a:endParaRPr lang="en-US" dirty="0"/>
          </a:p>
        </p:txBody>
      </p:sp>
      <p:sp>
        <p:nvSpPr>
          <p:cNvPr id="5" name="TextBox 4"/>
          <p:cNvSpPr txBox="1"/>
          <p:nvPr/>
        </p:nvSpPr>
        <p:spPr>
          <a:xfrm>
            <a:off x="914400" y="1645920"/>
            <a:ext cx="8229600" cy="923330"/>
          </a:xfrm>
          <a:prstGeom prst="rect">
            <a:avLst/>
          </a:prstGeom>
          <a:noFill/>
        </p:spPr>
        <p:txBody>
          <a:bodyPr wrap="square" rtlCol="0">
            <a:spAutoFit/>
          </a:bodyPr>
          <a:lstStyle/>
          <a:p>
            <a:pPr algn="ctr"/>
            <a:r>
              <a:rPr lang="en-US" b="1" dirty="0"/>
              <a:t>Figure 26. Number and percentage of all quality measures that were improving, not changing, or worsening, total for poor people and by priority area, from 2000 through 2015</a:t>
            </a:r>
            <a:endParaRPr lang="en-US" b="1" dirty="0"/>
          </a:p>
        </p:txBody>
      </p:sp>
      <p:graphicFrame>
        <p:nvGraphicFramePr>
          <p:cNvPr id="6" name="Chart 5" descr="Bar chart showing number and percentage  &#10;Total (n=123), Improving, 70, 57%, Not Changing, 40, 33%, Worsening, 13, 11% (does not add to 100 due to rounding)&#10;Person-Centered Care (n=6), Improving, 6, 100%, Not Changing, 0, Worsening, 0&#10;Patient Safety (n=18), Improving, 15, 83%, Not Changing, 2, 11%, Worsening, 1, 6%&#10;Healthy Living (n=47), Improving, 25, 53%, Not Changing, 21, 45%, Worsening, 1, 2% &#10;Effective Treatment (n=23), Improving, 12, 52%, Not Changing, 8, 35%, Worsening, 3, 13%&#10;Care Coordination (n=24), Improving, 10, 42%, Not Changing, 7, 29%, Worsening, 7, 29%&#10;Affordable Care (n=5), Improving, 2,  40%, Not Changing, 2, 40%, Worsening, 1, 20%"/>
          <p:cNvGraphicFramePr/>
          <p:nvPr>
            <p:extLst>
              <p:ext uri="{D42A27DB-BD31-4B8C-83A1-F6EECF244321}">
                <p14:modId xmlns:p14="http://schemas.microsoft.com/office/powerpoint/2010/main" val="4228478182"/>
              </p:ext>
            </p:extLst>
          </p:nvPr>
        </p:nvGraphicFramePr>
        <p:xfrm>
          <a:off x="914400" y="265176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57200" y="6949440"/>
            <a:ext cx="5867400" cy="276999"/>
          </a:xfrm>
          <a:prstGeom prst="rect">
            <a:avLst/>
          </a:prstGeom>
          <a:noFill/>
        </p:spPr>
        <p:txBody>
          <a:bodyPr wrap="square" rtlCol="0">
            <a:spAutoFit/>
          </a:bodyPr>
          <a:lstStyle/>
          <a:p>
            <a:r>
              <a:rPr lang="en-US" sz="1200" b="1" dirty="0"/>
              <a:t>Key: </a:t>
            </a:r>
            <a:r>
              <a:rPr lang="en-US" sz="1200" dirty="0"/>
              <a:t>n = number of measures</a:t>
            </a:r>
            <a:r>
              <a:rPr lang="en-US" sz="1200" dirty="0" smtClean="0"/>
              <a:t>.</a:t>
            </a:r>
            <a:endParaRPr lang="en-US" sz="1200" dirty="0"/>
          </a:p>
        </p:txBody>
      </p:sp>
    </p:spTree>
    <p:extLst>
      <p:ext uri="{BB962C8B-B14F-4D97-AF65-F5344CB8AC3E}">
        <p14:creationId xmlns:p14="http://schemas.microsoft.com/office/powerpoint/2010/main" val="20555691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0220" y="311256"/>
            <a:ext cx="7795260" cy="1060344"/>
          </a:xfrm>
        </p:spPr>
        <p:txBody>
          <a:bodyPr>
            <a:noAutofit/>
          </a:bodyPr>
          <a:lstStyle/>
          <a:p>
            <a:r>
              <a:rPr lang="en-US" sz="1800" dirty="0"/>
              <a:t>Figure 27. Number and percentage of quality measures for which income groups experienced better, same, or worse quality of care compared with reference group (high income), </a:t>
            </a:r>
            <a:r>
              <a:rPr lang="en-US" sz="1800" dirty="0" smtClean="0"/>
              <a:t>2014-2015</a:t>
            </a:r>
            <a:endParaRPr lang="en-US" sz="1800" dirty="0"/>
          </a:p>
        </p:txBody>
      </p:sp>
      <p:graphicFrame>
        <p:nvGraphicFramePr>
          <p:cNvPr id="5" name="Chart 4" descr="Bar chart showing number and percentage&#10;Poor (n=126), Better, 6, 5%, Same, 44, 35%, Worse, 76, 60%&#10;Low Income (n=125), Better, 4, 3%, Same, 48, 38%, Worse, 73, 58% (does not add to 100% due to rounding)&#10;Middle income (n=126), Better, 3, 2%, Same, 65, 52%, Worse, 58, 46%"/>
          <p:cNvGraphicFramePr/>
          <p:nvPr>
            <p:extLst>
              <p:ext uri="{D42A27DB-BD31-4B8C-83A1-F6EECF244321}">
                <p14:modId xmlns:p14="http://schemas.microsoft.com/office/powerpoint/2010/main" val="1331862481"/>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6126480"/>
            <a:ext cx="5867400" cy="276999"/>
          </a:xfrm>
          <a:prstGeom prst="rect">
            <a:avLst/>
          </a:prstGeom>
          <a:noFill/>
        </p:spPr>
        <p:txBody>
          <a:bodyPr wrap="square" rtlCol="0">
            <a:spAutoFit/>
          </a:bodyPr>
          <a:lstStyle/>
          <a:p>
            <a:r>
              <a:rPr lang="en-US" sz="1200" b="1" dirty="0"/>
              <a:t>Key: </a:t>
            </a:r>
            <a:r>
              <a:rPr lang="en-US" sz="1200" dirty="0"/>
              <a:t>n = number of measures</a:t>
            </a:r>
            <a:r>
              <a:rPr lang="en-US" sz="1200" dirty="0" smtClean="0"/>
              <a:t>.</a:t>
            </a:r>
            <a:endParaRPr lang="en-US" sz="1200" dirty="0"/>
          </a:p>
        </p:txBody>
      </p:sp>
    </p:spTree>
    <p:extLst>
      <p:ext uri="{BB962C8B-B14F-4D97-AF65-F5344CB8AC3E}">
        <p14:creationId xmlns:p14="http://schemas.microsoft.com/office/powerpoint/2010/main" val="708011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Figure 28. Number and percentage of quality measures with disparity at baseline for which disparities related to income were improving, not changing, or worsening, 2000 through 2015</a:t>
            </a:r>
            <a:endParaRPr lang="en-US" sz="1800" dirty="0"/>
          </a:p>
        </p:txBody>
      </p:sp>
      <p:graphicFrame>
        <p:nvGraphicFramePr>
          <p:cNvPr id="5" name="Chart 4" descr="Bar chart showing number and percentage&#10;Poor (n=82), Improving, 14, 17%, Not Changing, 62, 76%, Worsening, 6, 7%&#10;Low Income (n=79), Improving, 8, 10%, Not Changing, 69, 87%, Worsening, 2, 3% &#10;Middle income (n=66), Improving, 0, Not Changing, 65, 98%, Worsening, 1, 2%"/>
          <p:cNvGraphicFramePr/>
          <p:nvPr>
            <p:extLst>
              <p:ext uri="{D42A27DB-BD31-4B8C-83A1-F6EECF244321}">
                <p14:modId xmlns:p14="http://schemas.microsoft.com/office/powerpoint/2010/main" val="4055824113"/>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6126480"/>
            <a:ext cx="5867400" cy="276999"/>
          </a:xfrm>
          <a:prstGeom prst="rect">
            <a:avLst/>
          </a:prstGeom>
          <a:noFill/>
        </p:spPr>
        <p:txBody>
          <a:bodyPr wrap="square" rtlCol="0">
            <a:spAutoFit/>
          </a:bodyPr>
          <a:lstStyle/>
          <a:p>
            <a:r>
              <a:rPr lang="en-US" sz="1200" b="1" dirty="0"/>
              <a:t>Key: </a:t>
            </a:r>
            <a:r>
              <a:rPr lang="en-US" sz="1200" dirty="0"/>
              <a:t>n = number of measures</a:t>
            </a:r>
            <a:r>
              <a:rPr lang="en-US" sz="1200" dirty="0" smtClean="0"/>
              <a:t>.</a:t>
            </a:r>
            <a:endParaRPr lang="en-US" sz="1200" dirty="0"/>
          </a:p>
        </p:txBody>
      </p:sp>
    </p:spTree>
    <p:extLst>
      <p:ext uri="{BB962C8B-B14F-4D97-AF65-F5344CB8AC3E}">
        <p14:creationId xmlns:p14="http://schemas.microsoft.com/office/powerpoint/2010/main" val="1121948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Figure 29. Number and percentage of quality measures for which insurance groups experienced better, same, or worse quality of care compared with reference group (privately insured), 2014-2015</a:t>
            </a:r>
            <a:endParaRPr lang="en-US" sz="1800" dirty="0"/>
          </a:p>
        </p:txBody>
      </p:sp>
      <p:graphicFrame>
        <p:nvGraphicFramePr>
          <p:cNvPr id="5" name="Chart 4" descr="Bar chart showing number and percentage&#10;Poor (n=82), Improving, 14, 17%, Not Changing, 62, 76%, Worsening, 6, 7%&#10;Low Income (n=79), Improving, 8, 10%, Not Changing, 69, 87%, Worsening, 2, 3% &#10;Middle income (n=66), Improving, 0, Not Changing, 65, 98%, Worsening, 1, 2%"/>
          <p:cNvGraphicFramePr/>
          <p:nvPr>
            <p:extLst>
              <p:ext uri="{D42A27DB-BD31-4B8C-83A1-F6EECF244321}">
                <p14:modId xmlns:p14="http://schemas.microsoft.com/office/powerpoint/2010/main" val="2073244369"/>
              </p:ext>
            </p:extLst>
          </p:nvPr>
        </p:nvGraphicFramePr>
        <p:xfrm>
          <a:off x="914400" y="164592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6126480"/>
            <a:ext cx="5867400" cy="276999"/>
          </a:xfrm>
          <a:prstGeom prst="rect">
            <a:avLst/>
          </a:prstGeom>
          <a:noFill/>
        </p:spPr>
        <p:txBody>
          <a:bodyPr wrap="square" rtlCol="0">
            <a:spAutoFit/>
          </a:bodyPr>
          <a:lstStyle/>
          <a:p>
            <a:r>
              <a:rPr lang="en-US" sz="1200" b="1" dirty="0"/>
              <a:t>Key: </a:t>
            </a:r>
            <a:r>
              <a:rPr lang="en-US" sz="1200" dirty="0"/>
              <a:t>n = number of measures</a:t>
            </a:r>
            <a:r>
              <a:rPr lang="en-US" sz="1200" dirty="0" smtClean="0"/>
              <a:t>.</a:t>
            </a:r>
            <a:endParaRPr lang="en-US" sz="1200" dirty="0"/>
          </a:p>
        </p:txBody>
      </p:sp>
    </p:spTree>
    <p:extLst>
      <p:ext uri="{BB962C8B-B14F-4D97-AF65-F5344CB8AC3E}">
        <p14:creationId xmlns:p14="http://schemas.microsoft.com/office/powerpoint/2010/main" val="14007397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Variation in care persisted across the urban-rural continuum in </a:t>
            </a:r>
            <a:r>
              <a:rPr lang="en-US" sz="2000" dirty="0" smtClean="0"/>
              <a:t>2014-2016</a:t>
            </a:r>
            <a:endParaRPr lang="en-US" sz="2000" dirty="0"/>
          </a:p>
        </p:txBody>
      </p:sp>
      <p:sp>
        <p:nvSpPr>
          <p:cNvPr id="4" name="TextBox 3"/>
          <p:cNvSpPr txBox="1"/>
          <p:nvPr/>
        </p:nvSpPr>
        <p:spPr>
          <a:xfrm>
            <a:off x="731520" y="1554480"/>
            <a:ext cx="8595360" cy="822960"/>
          </a:xfrm>
          <a:prstGeom prst="rect">
            <a:avLst/>
          </a:prstGeom>
          <a:noFill/>
        </p:spPr>
        <p:txBody>
          <a:bodyPr wrap="square" rtlCol="0">
            <a:spAutoFit/>
          </a:bodyPr>
          <a:lstStyle/>
          <a:p>
            <a:pPr algn="ctr"/>
            <a:r>
              <a:rPr lang="en-US" sz="1600" b="1" dirty="0"/>
              <a:t>Figure </a:t>
            </a:r>
            <a:r>
              <a:rPr lang="en-US" sz="1600" b="1" dirty="0" smtClean="0"/>
              <a:t>30</a:t>
            </a:r>
            <a:r>
              <a:rPr lang="en-US" sz="1600" b="1" dirty="0"/>
              <a:t>. Number and percentage of quality and access measures for which members of selected groups experienced better, same, or worse quality of care compared with reference group </a:t>
            </a:r>
            <a:r>
              <a:rPr lang="en-US" sz="1600" b="1" dirty="0" smtClean="0"/>
              <a:t>(large fringe metro) in 2014-2016, </a:t>
            </a:r>
            <a:r>
              <a:rPr lang="en-US" sz="1600" b="1" dirty="0"/>
              <a:t>by geographic location</a:t>
            </a:r>
          </a:p>
        </p:txBody>
      </p:sp>
      <p:graphicFrame>
        <p:nvGraphicFramePr>
          <p:cNvPr id="5" name="Chart 4"/>
          <p:cNvGraphicFramePr/>
          <p:nvPr>
            <p:extLst>
              <p:ext uri="{D42A27DB-BD31-4B8C-83A1-F6EECF244321}">
                <p14:modId xmlns:p14="http://schemas.microsoft.com/office/powerpoint/2010/main" val="355484036"/>
              </p:ext>
            </p:extLst>
          </p:nvPr>
        </p:nvGraphicFramePr>
        <p:xfrm>
          <a:off x="914400" y="25146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57200" y="6675120"/>
            <a:ext cx="8686800" cy="646331"/>
          </a:xfrm>
          <a:prstGeom prst="rect">
            <a:avLst/>
          </a:prstGeom>
          <a:noFill/>
        </p:spPr>
        <p:txBody>
          <a:bodyPr wrap="square" rtlCol="0">
            <a:spAutoFit/>
          </a:bodyPr>
          <a:lstStyle/>
          <a:p>
            <a:r>
              <a:rPr lang="en-US" sz="1200" b="1" dirty="0"/>
              <a:t>Key: </a:t>
            </a:r>
            <a:r>
              <a:rPr lang="en-US" sz="1200" dirty="0"/>
              <a:t>n = number of measures.</a:t>
            </a:r>
          </a:p>
          <a:p>
            <a:r>
              <a:rPr lang="en-US" sz="1200" b="1" dirty="0"/>
              <a:t>Note:</a:t>
            </a:r>
            <a:r>
              <a:rPr lang="en-US" sz="1200" dirty="0"/>
              <a:t> </a:t>
            </a:r>
            <a:r>
              <a:rPr lang="en-US" sz="1200" dirty="0" smtClean="0"/>
              <a:t>Definitions </a:t>
            </a:r>
            <a:r>
              <a:rPr lang="en-US" sz="1200" dirty="0"/>
              <a:t>of geographic locations are available at </a:t>
            </a:r>
            <a:r>
              <a:rPr lang="en-US" sz="1200" u="sng" dirty="0">
                <a:hlinkClick r:id="rId4"/>
              </a:rPr>
              <a:t>https://www.cdc.gov/nchs/data_access/urban_rural.htm</a:t>
            </a:r>
            <a:r>
              <a:rPr lang="en-US" sz="1200" dirty="0"/>
              <a:t> (refer to Appendix D</a:t>
            </a:r>
            <a:r>
              <a:rPr lang="en-US" sz="1200" dirty="0" smtClean="0"/>
              <a:t>).</a:t>
            </a:r>
            <a:endParaRPr lang="en-US" sz="1200" dirty="0"/>
          </a:p>
        </p:txBody>
      </p:sp>
    </p:spTree>
    <p:extLst>
      <p:ext uri="{BB962C8B-B14F-4D97-AF65-F5344CB8AC3E}">
        <p14:creationId xmlns:p14="http://schemas.microsoft.com/office/powerpoint/2010/main" val="19808519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Large Central Metropolitan Areas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Some improvements over time in healthcare quality have been observed in large central metropolitan areas in patient safety and care coordination:</a:t>
            </a:r>
          </a:p>
          <a:p>
            <a:pPr lvl="1"/>
            <a:r>
              <a:rPr lang="en-US" dirty="0" smtClean="0"/>
              <a:t>Hospital admissions with central venous catheter-related bloodstream infection declined from a rate of 2.26 per 1,000 discharges in 2008 to 0.71 per 1,000 discharges in 2015.</a:t>
            </a:r>
          </a:p>
          <a:p>
            <a:pPr lvl="1"/>
            <a:r>
              <a:rPr lang="en-US" dirty="0" smtClean="0"/>
              <a:t>Potentially avoidable hospital admissions for angina per 100,000 population declined from 79.4 in 2000 to 12.9 in 2015.</a:t>
            </a:r>
          </a:p>
          <a:p>
            <a:pPr lvl="1"/>
            <a:r>
              <a:rPr lang="en-US" dirty="0" smtClean="0"/>
              <a:t>Hospital admissions for pediatric gastroenteritis per 100,000 population, children ages 3 months to 17 years, improved from 164.3 in 2000 to 52.8 in 2015.</a:t>
            </a:r>
          </a:p>
        </p:txBody>
      </p:sp>
    </p:spTree>
    <p:extLst>
      <p:ext uri="{BB962C8B-B14F-4D97-AF65-F5344CB8AC3E}">
        <p14:creationId xmlns:p14="http://schemas.microsoft.com/office/powerpoint/2010/main" val="4314855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Large Central Metropolitan Areas</a:t>
            </a:r>
            <a:endParaRPr lang="en-US" dirty="0"/>
          </a:p>
        </p:txBody>
      </p:sp>
      <p:sp>
        <p:nvSpPr>
          <p:cNvPr id="3" name="Content Placeholder 2"/>
          <p:cNvSpPr>
            <a:spLocks noGrp="1"/>
          </p:cNvSpPr>
          <p:nvPr>
            <p:ph idx="1"/>
          </p:nvPr>
        </p:nvSpPr>
        <p:spPr/>
        <p:txBody>
          <a:bodyPr>
            <a:normAutofit fontScale="92500" lnSpcReduction="10000"/>
          </a:bodyPr>
          <a:lstStyle/>
          <a:p>
            <a:r>
              <a:rPr lang="en-US" smtClean="0"/>
              <a:t>Some disparities persist in the areas of care coordination and access to care:</a:t>
            </a:r>
          </a:p>
          <a:p>
            <a:pPr lvl="1"/>
            <a:r>
              <a:rPr lang="en-US" smtClean="0"/>
              <a:t>In 2015, the rate of potentially avoidable hospital admissions for asthma was worse for children ages 2-17 in large central metropolitan areas (125.9 per 100,000 population) compared with children ages 2-17 in large fringe metropolitan areas (73.0 per 100,000 population).</a:t>
            </a:r>
          </a:p>
          <a:p>
            <a:pPr lvl="1"/>
            <a:r>
              <a:rPr lang="en-US" smtClean="0"/>
              <a:t>In 2015, the percentage of adults who had a doctor’s office or clinic visit in the last 12 months and needed care, tests, or treatment who sometimes or never found it easy to get the services was worse for residents in large central metropolitan areas (8.8%) compared with residents in large fringe metropolitan areas.</a:t>
            </a:r>
            <a:endParaRPr lang="en-US" dirty="0"/>
          </a:p>
        </p:txBody>
      </p:sp>
    </p:spTree>
    <p:extLst>
      <p:ext uri="{BB962C8B-B14F-4D97-AF65-F5344CB8AC3E}">
        <p14:creationId xmlns:p14="http://schemas.microsoft.com/office/powerpoint/2010/main" val="34722480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Medium Metropolitan Areas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Some improvements over time in healthcare quality have occurred in medium metropolitan areas in patient safety and care coordination, including:</a:t>
            </a:r>
          </a:p>
          <a:p>
            <a:pPr lvl="1"/>
            <a:r>
              <a:rPr lang="en-US" dirty="0" smtClean="0"/>
              <a:t>Hospital admissions with central venous catheter-related bloodstream infection, which declined from a rate of 1.9 per 1,000 discharges in 2008 to 0.69 per 1,000 discharges in 2015 </a:t>
            </a:r>
          </a:p>
          <a:p>
            <a:pPr lvl="1"/>
            <a:r>
              <a:rPr lang="en-US" dirty="0" smtClean="0"/>
              <a:t>Potentially avoidable hospital admissions for angina per 100,000 population, which declined from 51.4 per 100,000 in 2000 to 9.7 per 100,000 in 2015.</a:t>
            </a:r>
          </a:p>
          <a:p>
            <a:pPr lvl="1"/>
            <a:r>
              <a:rPr lang="en-US" dirty="0" smtClean="0"/>
              <a:t>Hospital admissions for pediatric gastroenteritis per 100,000 population, children ages 3 months to 17 years, which improved from 144.4 in 2000 to 45.2 in 2015.</a:t>
            </a:r>
            <a:endParaRPr lang="en-US" dirty="0"/>
          </a:p>
        </p:txBody>
      </p:sp>
    </p:spTree>
    <p:extLst>
      <p:ext uri="{BB962C8B-B14F-4D97-AF65-F5344CB8AC3E}">
        <p14:creationId xmlns:p14="http://schemas.microsoft.com/office/powerpoint/2010/main" val="19011500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Medium Metropolitan Areas</a:t>
            </a:r>
            <a:endParaRPr lang="en-US" dirty="0"/>
          </a:p>
        </p:txBody>
      </p:sp>
      <p:sp>
        <p:nvSpPr>
          <p:cNvPr id="3" name="Content Placeholder 2"/>
          <p:cNvSpPr>
            <a:spLocks noGrp="1"/>
          </p:cNvSpPr>
          <p:nvPr>
            <p:ph idx="1"/>
          </p:nvPr>
        </p:nvSpPr>
        <p:spPr>
          <a:xfrm>
            <a:off x="502920" y="1813564"/>
            <a:ext cx="9052560" cy="5577836"/>
          </a:xfrm>
        </p:spPr>
        <p:txBody>
          <a:bodyPr>
            <a:normAutofit fontScale="85000" lnSpcReduction="20000"/>
          </a:bodyPr>
          <a:lstStyle/>
          <a:p>
            <a:pPr>
              <a:lnSpc>
                <a:spcPct val="110000"/>
              </a:lnSpc>
            </a:pPr>
            <a:r>
              <a:rPr lang="en-US" dirty="0" smtClean="0"/>
              <a:t>Some disparities persist in obesity prevention, patient safety, and access to care:</a:t>
            </a:r>
          </a:p>
          <a:p>
            <a:pPr lvl="1">
              <a:lnSpc>
                <a:spcPct val="110000"/>
              </a:lnSpc>
            </a:pPr>
            <a:r>
              <a:rPr lang="en-US" dirty="0" smtClean="0"/>
              <a:t>In 2015, the percentage of children who had their height and weight measured by a health provider within the past 2 years was worse for children in medium metropolitan areas (92.8%) compared with children in large fringe metropolitan areas (95.4%).</a:t>
            </a:r>
          </a:p>
          <a:p>
            <a:pPr lvl="1">
              <a:lnSpc>
                <a:spcPct val="110000"/>
              </a:lnSpc>
            </a:pPr>
            <a:r>
              <a:rPr lang="en-US" dirty="0" smtClean="0"/>
              <a:t>In 2015, the rate of accidental puncture or laceration during procedure for children was worse in medium metropolitan areas (0.64 per 1,000 medical and surgical admissions) than in large fringe metropolitan areas (0.41 per 1,000 medical and surgical admissions) </a:t>
            </a:r>
          </a:p>
          <a:p>
            <a:pPr lvl="1">
              <a:lnSpc>
                <a:spcPct val="110000"/>
              </a:lnSpc>
            </a:pPr>
            <a:r>
              <a:rPr lang="en-US" dirty="0" smtClean="0"/>
              <a:t>In 2015, the percentage of people under 65 with any private insurance was lower for residents of medium metropolitan areas (65%) compared with residents of large fringe metropolitan areas (73.7%)</a:t>
            </a:r>
            <a:endParaRPr lang="en-US" dirty="0"/>
          </a:p>
        </p:txBody>
      </p:sp>
    </p:spTree>
    <p:extLst>
      <p:ext uri="{BB962C8B-B14F-4D97-AF65-F5344CB8AC3E}">
        <p14:creationId xmlns:p14="http://schemas.microsoft.com/office/powerpoint/2010/main" val="657781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Figure 2. Number of healthcare service encounters, United States, 2013, 2014, 2015</a:t>
            </a:r>
            <a:endParaRPr lang="en-US" sz="2000" dirty="0"/>
          </a:p>
        </p:txBody>
      </p:sp>
      <p:graphicFrame>
        <p:nvGraphicFramePr>
          <p:cNvPr id="7" name="Chart 6" descr="Bar chart showing millions in visits or days:&#10;Home Health Care Visits (2015), 117&#10;Hospice Days (2015), 120&#10;Hospital Days (2014), 213&#10;Nursing Home Days (2014), 500&#10;Hospital Outpatient Visits (2014), 803&#10;Physician Office Visits (2013), 923"/>
          <p:cNvGraphicFramePr>
            <a:graphicFrameLocks noChangeAspect="1"/>
          </p:cNvGraphicFramePr>
          <p:nvPr>
            <p:extLst>
              <p:ext uri="{D42A27DB-BD31-4B8C-83A1-F6EECF244321}">
                <p14:modId xmlns:p14="http://schemas.microsoft.com/office/powerpoint/2010/main" val="1429057745"/>
              </p:ext>
            </p:extLst>
          </p:nvPr>
        </p:nvGraphicFramePr>
        <p:xfrm>
          <a:off x="914400" y="1645920"/>
          <a:ext cx="8229600" cy="327864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57200" y="4937760"/>
            <a:ext cx="8686800" cy="1384995"/>
          </a:xfrm>
          <a:prstGeom prst="rect">
            <a:avLst/>
          </a:prstGeom>
          <a:noFill/>
        </p:spPr>
        <p:txBody>
          <a:bodyPr wrap="square" rtlCol="0">
            <a:spAutoFit/>
          </a:bodyPr>
          <a:lstStyle/>
          <a:p>
            <a:r>
              <a:rPr lang="en-US" sz="1200" b="1" dirty="0"/>
              <a:t>Source:</a:t>
            </a:r>
            <a:r>
              <a:rPr lang="en-US" sz="1200" dirty="0"/>
              <a:t> National Center for Health Statistics (NCHS), </a:t>
            </a:r>
            <a:r>
              <a:rPr lang="en-US" sz="1200" i="1" dirty="0"/>
              <a:t>Health, United States, 2016</a:t>
            </a:r>
            <a:r>
              <a:rPr lang="en-US" sz="1200" dirty="0"/>
              <a:t> (physician [Table 76] and hospital outpatient visits and hospital days [Table 82]) (</a:t>
            </a:r>
            <a:r>
              <a:rPr lang="en-US" sz="1200" u="sng" dirty="0">
                <a:hlinkClick r:id="rId4"/>
              </a:rPr>
              <a:t>https://www.cdc.gov/nchs/data/hus/hus16.pdf</a:t>
            </a:r>
            <a:r>
              <a:rPr lang="en-US" sz="1200" dirty="0"/>
              <a:t>); NCHS, Long-term care providers and services users in the United States: data from the National Study of Long-Term Care Providers, 2013-2014 (</a:t>
            </a:r>
            <a:r>
              <a:rPr lang="en-US" sz="1200" u="sng" dirty="0">
                <a:hlinkClick r:id="rId5"/>
              </a:rPr>
              <a:t>https://www.cdc.gov/nchs/data/series/sr_03/sr03_038.pdf</a:t>
            </a:r>
            <a:r>
              <a:rPr lang="en-US" sz="1200" dirty="0"/>
              <a:t>) (nursing home days); Medicare Payment Advisory Commission (</a:t>
            </a:r>
            <a:r>
              <a:rPr lang="en-US" sz="1200" dirty="0" err="1"/>
              <a:t>MedPAC</a:t>
            </a:r>
            <a:r>
              <a:rPr lang="en-US" sz="1200" dirty="0"/>
              <a:t>), Health care spending and the Medicare Program: a data book, June 2017 (</a:t>
            </a:r>
            <a:r>
              <a:rPr lang="en-US" sz="1200" u="sng" dirty="0">
                <a:hlinkClick r:id="rId6"/>
              </a:rPr>
              <a:t>http://medpac.gov/docs/default-source/data-book/jun17_databookentirereport_sec.pdf</a:t>
            </a:r>
            <a:r>
              <a:rPr lang="en-US" sz="1200" dirty="0"/>
              <a:t>) (home health [Chart 8-9]) and hospice data [Chart 11-7]).</a:t>
            </a:r>
          </a:p>
          <a:p>
            <a:endParaRPr lang="en-US" sz="1200" dirty="0"/>
          </a:p>
        </p:txBody>
      </p:sp>
    </p:spTree>
    <p:extLst>
      <p:ext uri="{BB962C8B-B14F-4D97-AF65-F5344CB8AC3E}">
        <p14:creationId xmlns:p14="http://schemas.microsoft.com/office/powerpoint/2010/main" val="6009131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Small Metropolitan Areas</a:t>
            </a:r>
            <a:endParaRPr lang="en-US" dirty="0"/>
          </a:p>
        </p:txBody>
      </p:sp>
      <p:sp>
        <p:nvSpPr>
          <p:cNvPr id="3" name="Content Placeholder 2"/>
          <p:cNvSpPr>
            <a:spLocks noGrp="1"/>
          </p:cNvSpPr>
          <p:nvPr>
            <p:ph idx="1"/>
          </p:nvPr>
        </p:nvSpPr>
        <p:spPr>
          <a:xfrm>
            <a:off x="502920" y="1813564"/>
            <a:ext cx="9052560" cy="5730236"/>
          </a:xfrm>
        </p:spPr>
        <p:txBody>
          <a:bodyPr>
            <a:normAutofit fontScale="92500"/>
          </a:bodyPr>
          <a:lstStyle/>
          <a:p>
            <a:r>
              <a:rPr lang="en-US" sz="3000" dirty="0" smtClean="0"/>
              <a:t>Some improvements over time in small metropolitan areas include measures in effective care for cancer, care coordination, and patient safety:</a:t>
            </a:r>
          </a:p>
          <a:p>
            <a:pPr lvl="1"/>
            <a:r>
              <a:rPr lang="en-US" sz="2600" dirty="0" smtClean="0"/>
              <a:t>The percentage of patients with colon cancer who received surgical resection of colon cancer improved from 60.2% in 2005 to 90.5% in 2014.</a:t>
            </a:r>
          </a:p>
          <a:p>
            <a:pPr lvl="1"/>
            <a:r>
              <a:rPr lang="en-US" sz="2600" dirty="0" smtClean="0"/>
              <a:t>The rate of potentially avoidable hospital admissions for angina for adults improved from 60.7 per 100,000 population in 2000 to 11.5 per 100,000 population in 2015.</a:t>
            </a:r>
          </a:p>
          <a:p>
            <a:pPr lvl="1"/>
            <a:r>
              <a:rPr lang="en-US" sz="2600" dirty="0" smtClean="0"/>
              <a:t>The rate of hospital admissions with central venous catheter-related bloodstream infection declined from 1.53 per 1,000 discharges in 2008 to 0.57 per 1,000 discharges in 2015.</a:t>
            </a:r>
            <a:endParaRPr lang="en-US" sz="2600" dirty="0"/>
          </a:p>
        </p:txBody>
      </p:sp>
    </p:spTree>
    <p:extLst>
      <p:ext uri="{BB962C8B-B14F-4D97-AF65-F5344CB8AC3E}">
        <p14:creationId xmlns:p14="http://schemas.microsoft.com/office/powerpoint/2010/main" val="7205602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Small Metropolitan Areas</a:t>
            </a:r>
            <a:endParaRPr lang="en-US" dirty="0"/>
          </a:p>
        </p:txBody>
      </p:sp>
      <p:sp>
        <p:nvSpPr>
          <p:cNvPr id="3" name="Content Placeholder 2"/>
          <p:cNvSpPr>
            <a:spLocks noGrp="1"/>
          </p:cNvSpPr>
          <p:nvPr>
            <p:ph idx="1"/>
          </p:nvPr>
        </p:nvSpPr>
        <p:spPr>
          <a:xfrm>
            <a:off x="502920" y="1813564"/>
            <a:ext cx="9052560" cy="5501636"/>
          </a:xfrm>
        </p:spPr>
        <p:txBody>
          <a:bodyPr>
            <a:normAutofit fontScale="92500" lnSpcReduction="10000"/>
          </a:bodyPr>
          <a:lstStyle/>
          <a:p>
            <a:r>
              <a:rPr lang="en-US" dirty="0" smtClean="0"/>
              <a:t>Some disparities have persisted in patient safety, healthy living, and access to care.</a:t>
            </a:r>
          </a:p>
          <a:p>
            <a:pPr lvl="1"/>
            <a:r>
              <a:rPr lang="en-US" dirty="0" smtClean="0"/>
              <a:t>In 2015, deaths per 1,000 hospital admissions with expected low mortality was worse for residents of small metropolitan areas (0.45) compared with residents of large fringe metropolitan areas (0.25).</a:t>
            </a:r>
          </a:p>
          <a:p>
            <a:pPr lvl="1"/>
            <a:r>
              <a:rPr lang="en-US" dirty="0" smtClean="0"/>
              <a:t>In 2014, infant mortality per 1,000 live births where birth weight was more than 2,499 grams was higher for small metropolitan areas (2.4) compared with large fringe metropolitan areas (1.7).</a:t>
            </a:r>
          </a:p>
          <a:p>
            <a:pPr lvl="1"/>
            <a:r>
              <a:rPr lang="en-US" dirty="0" smtClean="0"/>
              <a:t>In 2016, the percentage of people under 65 with any private insurance was lower for residents of small metropolitan areas (61.2%) compared with residents of large fringe metropolitan areas (72.9%).</a:t>
            </a:r>
            <a:endParaRPr lang="en-US" dirty="0"/>
          </a:p>
        </p:txBody>
      </p:sp>
    </p:spTree>
    <p:extLst>
      <p:ext uri="{BB962C8B-B14F-4D97-AF65-F5344CB8AC3E}">
        <p14:creationId xmlns:p14="http://schemas.microsoft.com/office/powerpoint/2010/main" val="41527014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Improvement in Micropolitan Areas</a:t>
            </a:r>
            <a:endParaRPr lang="en-US" dirty="0"/>
          </a:p>
        </p:txBody>
      </p:sp>
      <p:sp>
        <p:nvSpPr>
          <p:cNvPr id="3" name="Content Placeholder 2"/>
          <p:cNvSpPr>
            <a:spLocks noGrp="1"/>
          </p:cNvSpPr>
          <p:nvPr>
            <p:ph idx="1"/>
          </p:nvPr>
        </p:nvSpPr>
        <p:spPr/>
        <p:txBody>
          <a:bodyPr>
            <a:normAutofit fontScale="92500"/>
          </a:bodyPr>
          <a:lstStyle/>
          <a:p>
            <a:r>
              <a:rPr lang="en-US" sz="3000" dirty="0" smtClean="0"/>
              <a:t>Some improvements over time in </a:t>
            </a:r>
            <a:r>
              <a:rPr lang="en-US" sz="3000" dirty="0" err="1" smtClean="0"/>
              <a:t>micropolitan</a:t>
            </a:r>
            <a:r>
              <a:rPr lang="en-US" sz="3000" dirty="0" smtClean="0"/>
              <a:t> areas include measures in effective care for cancer, care coordination, and patient safety:</a:t>
            </a:r>
          </a:p>
          <a:p>
            <a:pPr lvl="1"/>
            <a:r>
              <a:rPr lang="en-US" sz="2600" dirty="0" smtClean="0"/>
              <a:t>Patients with colon cancer who received surgical resection of colon cancer improved from 53.8% in 2005 to 89.9% in 2014.</a:t>
            </a:r>
          </a:p>
          <a:p>
            <a:pPr lvl="1"/>
            <a:r>
              <a:rPr lang="en-US" sz="2600" dirty="0" smtClean="0"/>
              <a:t>Potentially avoidable hospital admissions for angina for adults improved from 113.1 per 100,000 population in 2000 to 14.1 per 100,000 population in 2015.</a:t>
            </a:r>
          </a:p>
          <a:p>
            <a:pPr lvl="1"/>
            <a:r>
              <a:rPr lang="en-US" sz="2600" dirty="0" smtClean="0"/>
              <a:t>Hospital admissions with central venous catheter-related bloodstream infection declined from 1.37 per 100,000 population in 2008 to 0.57 per 100,000 population in 2015.</a:t>
            </a:r>
            <a:endParaRPr lang="en-US" sz="2600" dirty="0"/>
          </a:p>
        </p:txBody>
      </p:sp>
    </p:spTree>
    <p:extLst>
      <p:ext uri="{BB962C8B-B14F-4D97-AF65-F5344CB8AC3E}">
        <p14:creationId xmlns:p14="http://schemas.microsoft.com/office/powerpoint/2010/main" val="65763354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Disparities in </a:t>
            </a:r>
            <a:r>
              <a:rPr lang="en-US" dirty="0" err="1" smtClean="0"/>
              <a:t>Micropolitan</a:t>
            </a:r>
            <a:r>
              <a:rPr lang="en-US" dirty="0" smtClean="0"/>
              <a:t> Areas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Some disparities persist in care coordination, patient safety, and access to care:</a:t>
            </a:r>
          </a:p>
          <a:p>
            <a:pPr lvl="1"/>
            <a:r>
              <a:rPr lang="en-US" dirty="0" smtClean="0"/>
              <a:t>In 2015, the rate of emergency department visits with a principal diagnosis related to dental conditions was worse for residents of </a:t>
            </a:r>
            <a:r>
              <a:rPr lang="en-US" dirty="0" err="1" smtClean="0"/>
              <a:t>micropolitan</a:t>
            </a:r>
            <a:r>
              <a:rPr lang="en-US" dirty="0" smtClean="0"/>
              <a:t> and noncore areas combined (496.7 per 100,000 population) compared with residents of large fringe metropolitan areas (238.2 per 100,000 population). </a:t>
            </a:r>
          </a:p>
          <a:p>
            <a:pPr lvl="1"/>
            <a:r>
              <a:rPr lang="en-US" dirty="0" smtClean="0"/>
              <a:t>In 2015, the rate of accidental puncture or laceration during procedure per 1,000 medical and surgical admissions for children was worse in </a:t>
            </a:r>
            <a:r>
              <a:rPr lang="en-US" dirty="0" err="1" smtClean="0"/>
              <a:t>micropolitan</a:t>
            </a:r>
            <a:r>
              <a:rPr lang="en-US" dirty="0" smtClean="0"/>
              <a:t> areas (0.74) compared with large fringe metropolitan areas (0.41).</a:t>
            </a:r>
          </a:p>
          <a:p>
            <a:pPr lvl="1"/>
            <a:r>
              <a:rPr lang="en-US" dirty="0" smtClean="0"/>
              <a:t>In 2016, the percentage of people under age 65 with any private health insurance was worse in </a:t>
            </a:r>
            <a:r>
              <a:rPr lang="en-US" dirty="0" err="1" smtClean="0"/>
              <a:t>micropolitan</a:t>
            </a:r>
            <a:r>
              <a:rPr lang="en-US" dirty="0" smtClean="0"/>
              <a:t> areas (58.0%) compared with large fringe metropolitan areas (72.9%).</a:t>
            </a:r>
            <a:endParaRPr lang="en-US" dirty="0"/>
          </a:p>
        </p:txBody>
      </p:sp>
    </p:spTree>
    <p:extLst>
      <p:ext uri="{BB962C8B-B14F-4D97-AF65-F5344CB8AC3E}">
        <p14:creationId xmlns:p14="http://schemas.microsoft.com/office/powerpoint/2010/main" val="38775771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Improvement in Noncore Areas</a:t>
            </a:r>
            <a:endParaRPr lang="en-US" dirty="0"/>
          </a:p>
        </p:txBody>
      </p:sp>
      <p:sp>
        <p:nvSpPr>
          <p:cNvPr id="3" name="Content Placeholder 2"/>
          <p:cNvSpPr>
            <a:spLocks noGrp="1"/>
          </p:cNvSpPr>
          <p:nvPr>
            <p:ph idx="1"/>
          </p:nvPr>
        </p:nvSpPr>
        <p:spPr/>
        <p:txBody>
          <a:bodyPr>
            <a:normAutofit fontScale="92500" lnSpcReduction="10000"/>
          </a:bodyPr>
          <a:lstStyle/>
          <a:p>
            <a:r>
              <a:rPr lang="en-US" sz="3000" dirty="0"/>
              <a:t>Some improvements over time in noncore areas include measures in effective care for cancer, care coordination, and patient safety:</a:t>
            </a:r>
          </a:p>
          <a:p>
            <a:pPr lvl="1"/>
            <a:r>
              <a:rPr lang="en-US" sz="2600" dirty="0"/>
              <a:t>Patients with colon cancer who received surgical resection of colon cancer that included at least 12 lymph nodes pathologically examined improved from 57.9% in 2005 to 89.9% in </a:t>
            </a:r>
            <a:r>
              <a:rPr lang="en-US" sz="2600" dirty="0" smtClean="0"/>
              <a:t>2014.</a:t>
            </a:r>
            <a:endParaRPr lang="en-US" sz="2600" dirty="0"/>
          </a:p>
          <a:p>
            <a:pPr lvl="1"/>
            <a:r>
              <a:rPr lang="en-US" sz="2600" dirty="0"/>
              <a:t>Potentially avoidable hospital admissions for angina for adults improved from 140.3 per 100,000 population in 2000 to 13.3 per 100,000 population in </a:t>
            </a:r>
            <a:r>
              <a:rPr lang="en-US" sz="2600" dirty="0" smtClean="0"/>
              <a:t>2015.</a:t>
            </a:r>
            <a:endParaRPr lang="en-US" sz="2600" dirty="0"/>
          </a:p>
          <a:p>
            <a:pPr lvl="1"/>
            <a:r>
              <a:rPr lang="en-US" sz="2600" dirty="0"/>
              <a:t>Hospital admissions with central venous catheter-related bloodstream infection declined from 1.21 per 1,000 discharges in 2008 to 0.54 per 1,000 discharges in </a:t>
            </a:r>
            <a:r>
              <a:rPr lang="en-US" sz="2600" dirty="0" smtClean="0"/>
              <a:t>2015.</a:t>
            </a:r>
            <a:endParaRPr lang="en-US" sz="2600" dirty="0"/>
          </a:p>
        </p:txBody>
      </p:sp>
    </p:spTree>
    <p:extLst>
      <p:ext uri="{BB962C8B-B14F-4D97-AF65-F5344CB8AC3E}">
        <p14:creationId xmlns:p14="http://schemas.microsoft.com/office/powerpoint/2010/main" val="26549231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Disparities in Noncore Areas</a:t>
            </a:r>
            <a:endParaRPr lang="en-US" dirty="0"/>
          </a:p>
        </p:txBody>
      </p:sp>
      <p:sp>
        <p:nvSpPr>
          <p:cNvPr id="3" name="Content Placeholder 2"/>
          <p:cNvSpPr>
            <a:spLocks noGrp="1"/>
          </p:cNvSpPr>
          <p:nvPr>
            <p:ph idx="1"/>
          </p:nvPr>
        </p:nvSpPr>
        <p:spPr/>
        <p:txBody>
          <a:bodyPr>
            <a:normAutofit fontScale="92500"/>
          </a:bodyPr>
          <a:lstStyle/>
          <a:p>
            <a:r>
              <a:rPr lang="en-US" sz="3000" dirty="0" smtClean="0"/>
              <a:t>Some disparities persist in care coordination, infant mortality, and person-centered care:</a:t>
            </a:r>
          </a:p>
          <a:p>
            <a:pPr lvl="1"/>
            <a:r>
              <a:rPr lang="en-US" sz="2600" dirty="0" smtClean="0"/>
              <a:t>In 2015, the rate of potentially avoidable hospital admissions for bacterial pneumonia per 100,000 population for adults in noncore areas (460.4) was worse than for adults in large fringe metropolitan areas (233.4),</a:t>
            </a:r>
          </a:p>
          <a:p>
            <a:pPr lvl="1"/>
            <a:r>
              <a:rPr lang="en-US" sz="2600" dirty="0" smtClean="0"/>
              <a:t>In 2014, the infant mortality rate per 1,000 live births was higher for noncore areas (2.9) compared with large fringe metropolitan areas (1.7).</a:t>
            </a:r>
          </a:p>
          <a:p>
            <a:pPr lvl="1"/>
            <a:r>
              <a:rPr lang="en-US" sz="2600" dirty="0" smtClean="0"/>
              <a:t>In 2015, the percentage of adults who reported low ratings for their doctor’s office or clinic was worse in noncore areas (17.1%) than in large fringe metropolitan areas (10.1%).</a:t>
            </a:r>
            <a:endParaRPr lang="en-US" sz="2600" dirty="0"/>
          </a:p>
        </p:txBody>
      </p:sp>
    </p:spTree>
    <p:extLst>
      <p:ext uri="{BB962C8B-B14F-4D97-AF65-F5344CB8AC3E}">
        <p14:creationId xmlns:p14="http://schemas.microsoft.com/office/powerpoint/2010/main" val="375339160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3" y="697160"/>
            <a:ext cx="7692539" cy="4348422"/>
          </a:xfrm>
          <a:prstGeom prst="rect">
            <a:avLst/>
          </a:prstGeom>
        </p:spPr>
        <p:txBody>
          <a:bodyPr vert="horz" wrap="square" lIns="0" tIns="0" rIns="0" bIns="0" rtlCol="0">
            <a:noAutofit/>
          </a:bodyPr>
          <a:lstStyle/>
          <a:p>
            <a:pPr>
              <a:lnSpc>
                <a:spcPts val="1100"/>
              </a:lnSpc>
              <a:spcBef>
                <a:spcPts val="19"/>
              </a:spcBef>
            </a:pPr>
            <a:endParaRPr sz="1100" dirty="0"/>
          </a:p>
          <a:p>
            <a:pPr>
              <a:lnSpc>
                <a:spcPts val="1100"/>
              </a:lnSpc>
              <a:spcBef>
                <a:spcPts val="71"/>
              </a:spcBef>
            </a:pPr>
            <a:endParaRPr sz="1100" dirty="0"/>
          </a:p>
        </p:txBody>
      </p:sp>
      <p:sp>
        <p:nvSpPr>
          <p:cNvPr id="7" name="Title 6"/>
          <p:cNvSpPr>
            <a:spLocks noGrp="1"/>
          </p:cNvSpPr>
          <p:nvPr>
            <p:ph type="title"/>
          </p:nvPr>
        </p:nvSpPr>
        <p:spPr/>
        <p:txBody>
          <a:bodyPr/>
          <a:lstStyle/>
          <a:p>
            <a:r>
              <a:rPr lang="en-US" dirty="0" smtClean="0"/>
              <a:t>Looking Forward</a:t>
            </a:r>
            <a:endParaRPr lang="en-US" dirty="0"/>
          </a:p>
        </p:txBody>
      </p:sp>
      <p:sp>
        <p:nvSpPr>
          <p:cNvPr id="5" name="Content Placeholder 4"/>
          <p:cNvSpPr>
            <a:spLocks noGrp="1"/>
          </p:cNvSpPr>
          <p:nvPr>
            <p:ph idx="1"/>
          </p:nvPr>
        </p:nvSpPr>
        <p:spPr>
          <a:xfrm>
            <a:off x="502920" y="1813564"/>
            <a:ext cx="9052560" cy="5273036"/>
          </a:xfrm>
        </p:spPr>
        <p:txBody>
          <a:bodyPr>
            <a:normAutofit fontScale="70000" lnSpcReduction="20000"/>
          </a:bodyPr>
          <a:lstStyle/>
          <a:p>
            <a:pPr>
              <a:lnSpc>
                <a:spcPct val="120000"/>
              </a:lnSpc>
            </a:pPr>
            <a:r>
              <a:rPr lang="en-US" dirty="0"/>
              <a:t>The </a:t>
            </a:r>
            <a:r>
              <a:rPr lang="en-US" dirty="0" smtClean="0"/>
              <a:t>QDR </a:t>
            </a:r>
            <a:r>
              <a:rPr lang="en-US" dirty="0"/>
              <a:t>continues to track the nation’s performance on health care access, quality, and disparities. </a:t>
            </a:r>
            <a:endParaRPr lang="en-US" dirty="0" smtClean="0"/>
          </a:p>
          <a:p>
            <a:pPr>
              <a:lnSpc>
                <a:spcPct val="120000"/>
              </a:lnSpc>
            </a:pPr>
            <a:r>
              <a:rPr lang="en-US" dirty="0" smtClean="0"/>
              <a:t>The </a:t>
            </a:r>
            <a:r>
              <a:rPr lang="en-US" dirty="0"/>
              <a:t>QDR data demonstrate significant progress in some areas and identify other areas that merit more attention where wide variations persist. </a:t>
            </a:r>
            <a:endParaRPr lang="en-US" dirty="0" smtClean="0"/>
          </a:p>
          <a:p>
            <a:pPr lvl="1">
              <a:lnSpc>
                <a:spcPct val="120000"/>
              </a:lnSpc>
            </a:pPr>
            <a:r>
              <a:rPr lang="en-US" dirty="0" smtClean="0"/>
              <a:t>The </a:t>
            </a:r>
            <a:r>
              <a:rPr lang="en-US" dirty="0"/>
              <a:t>number of measures in each priority area varies, and some measures carry more significance than others as they affect more people or have more significant </a:t>
            </a:r>
            <a:r>
              <a:rPr lang="en-US" dirty="0" smtClean="0"/>
              <a:t>consequences.  </a:t>
            </a:r>
            <a:endParaRPr lang="en-US" dirty="0"/>
          </a:p>
          <a:p>
            <a:pPr>
              <a:lnSpc>
                <a:spcPct val="120000"/>
              </a:lnSpc>
            </a:pPr>
            <a:r>
              <a:rPr lang="en-US" dirty="0" smtClean="0"/>
              <a:t>While performance </a:t>
            </a:r>
            <a:r>
              <a:rPr lang="en-US" dirty="0"/>
              <a:t>for most access measures did not change significantly over time (2000-2014), </a:t>
            </a:r>
            <a:r>
              <a:rPr lang="en-US" dirty="0" smtClean="0"/>
              <a:t>insurance </a:t>
            </a:r>
            <a:r>
              <a:rPr lang="en-US" dirty="0"/>
              <a:t>coverage rates did improve (2000-2016). </a:t>
            </a:r>
            <a:endParaRPr lang="en-US" dirty="0" smtClean="0"/>
          </a:p>
          <a:p>
            <a:pPr>
              <a:lnSpc>
                <a:spcPct val="120000"/>
              </a:lnSpc>
            </a:pPr>
            <a:r>
              <a:rPr lang="en-US" dirty="0" smtClean="0"/>
              <a:t>Quality </a:t>
            </a:r>
            <a:r>
              <a:rPr lang="en-US" dirty="0"/>
              <a:t>of </a:t>
            </a:r>
            <a:r>
              <a:rPr lang="en-US" dirty="0" smtClean="0"/>
              <a:t>healthcare </a:t>
            </a:r>
            <a:r>
              <a:rPr lang="en-US" dirty="0"/>
              <a:t>improved in most areas but some disparities still persist, especially for poor and low-income households and those without health insurance.</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HHS Quality Initiatives</a:t>
            </a:r>
            <a:endParaRPr lang="en-US" dirty="0"/>
          </a:p>
        </p:txBody>
      </p:sp>
      <p:sp>
        <p:nvSpPr>
          <p:cNvPr id="3" name="Content Placeholder 2"/>
          <p:cNvSpPr>
            <a:spLocks noGrp="1"/>
          </p:cNvSpPr>
          <p:nvPr>
            <p:ph idx="1"/>
          </p:nvPr>
        </p:nvSpPr>
        <p:spPr>
          <a:xfrm>
            <a:off x="502920" y="1600200"/>
            <a:ext cx="9052560" cy="6019800"/>
          </a:xfrm>
        </p:spPr>
        <p:txBody>
          <a:bodyPr>
            <a:noAutofit/>
          </a:bodyPr>
          <a:lstStyle/>
          <a:p>
            <a:pPr lvl="0">
              <a:lnSpc>
                <a:spcPct val="120000"/>
              </a:lnSpc>
            </a:pPr>
            <a:r>
              <a:rPr lang="en-US" sz="2400" b="1" dirty="0" smtClean="0"/>
              <a:t>Opioid </a:t>
            </a:r>
            <a:r>
              <a:rPr lang="en-US" sz="2400" b="1" dirty="0" smtClean="0"/>
              <a:t>Misuse</a:t>
            </a:r>
            <a:endParaRPr lang="en-US" sz="2400" b="1" dirty="0" smtClean="0"/>
          </a:p>
          <a:p>
            <a:pPr lvl="1">
              <a:lnSpc>
                <a:spcPct val="120000"/>
              </a:lnSpc>
            </a:pPr>
            <a:r>
              <a:rPr lang="en-US" sz="1800" dirty="0" smtClean="0"/>
              <a:t>HHS</a:t>
            </a:r>
            <a:r>
              <a:rPr lang="en-US" sz="1800" dirty="0"/>
              <a:t> </a:t>
            </a:r>
            <a:r>
              <a:rPr lang="en-US" sz="1800" u="sng" dirty="0" smtClean="0">
                <a:hlinkClick r:id="rId3"/>
              </a:rPr>
              <a:t>5-point Strategy to Combat the Opioid Crisis</a:t>
            </a:r>
            <a:endParaRPr lang="en-US" sz="1800" dirty="0" smtClean="0"/>
          </a:p>
          <a:p>
            <a:pPr lvl="1">
              <a:lnSpc>
                <a:spcPct val="120000"/>
              </a:lnSpc>
            </a:pPr>
            <a:r>
              <a:rPr lang="en-US" sz="1800" dirty="0" smtClean="0"/>
              <a:t>Federal </a:t>
            </a:r>
            <a:r>
              <a:rPr lang="en-US" sz="1800" b="1" dirty="0" smtClean="0"/>
              <a:t> </a:t>
            </a:r>
            <a:r>
              <a:rPr lang="en-US" sz="1800" u="sng" dirty="0" smtClean="0">
                <a:hlinkClick r:id="rId4"/>
              </a:rPr>
              <a:t>National </a:t>
            </a:r>
            <a:r>
              <a:rPr lang="en-US" sz="1800" u="sng" dirty="0">
                <a:hlinkClick r:id="rId4"/>
              </a:rPr>
              <a:t>Pain Strategy</a:t>
            </a:r>
            <a:r>
              <a:rPr lang="en-US" sz="1800" dirty="0"/>
              <a:t> (NPS)</a:t>
            </a:r>
            <a:endParaRPr lang="en-US" sz="1800" b="1" dirty="0" smtClean="0"/>
          </a:p>
          <a:p>
            <a:pPr lvl="0">
              <a:lnSpc>
                <a:spcPct val="120000"/>
              </a:lnSpc>
            </a:pPr>
            <a:r>
              <a:rPr lang="en-US" sz="2400" b="1" dirty="0" smtClean="0"/>
              <a:t>Patient </a:t>
            </a:r>
            <a:r>
              <a:rPr lang="en-US" sz="2400" b="1" dirty="0" smtClean="0"/>
              <a:t>Safety </a:t>
            </a:r>
            <a:endParaRPr lang="en-US" sz="2400" b="1" dirty="0" smtClean="0"/>
          </a:p>
          <a:p>
            <a:pPr lvl="1">
              <a:lnSpc>
                <a:spcPct val="120000"/>
              </a:lnSpc>
            </a:pPr>
            <a:r>
              <a:rPr lang="en-US" sz="1800" dirty="0" smtClean="0">
                <a:hlinkClick r:id="rId5"/>
              </a:rPr>
              <a:t>AHRQ National </a:t>
            </a:r>
            <a:r>
              <a:rPr lang="en-US" sz="1800" dirty="0" smtClean="0">
                <a:hlinkClick r:id="rId5"/>
              </a:rPr>
              <a:t>Scorecard on </a:t>
            </a:r>
            <a:r>
              <a:rPr lang="en-US" sz="1800" dirty="0" smtClean="0">
                <a:hlinkClick r:id="rId5"/>
              </a:rPr>
              <a:t>Hospital-Acquired Conditions</a:t>
            </a:r>
            <a:endParaRPr lang="en-US" sz="1800" dirty="0" smtClean="0"/>
          </a:p>
          <a:p>
            <a:pPr lvl="1">
              <a:lnSpc>
                <a:spcPct val="120000"/>
              </a:lnSpc>
            </a:pPr>
            <a:r>
              <a:rPr lang="en-US" sz="1800" dirty="0" smtClean="0"/>
              <a:t>AHRQ’s </a:t>
            </a:r>
            <a:r>
              <a:rPr lang="en-US" sz="1800" u="sng" dirty="0">
                <a:hlinkClick r:id="rId6"/>
              </a:rPr>
              <a:t>Community-Acquired Pneumonia Clinical Decision Support Implementation </a:t>
            </a:r>
            <a:r>
              <a:rPr lang="en-US" sz="1800" u="sng" dirty="0" smtClean="0">
                <a:hlinkClick r:id="rId6"/>
              </a:rPr>
              <a:t>Toolkit</a:t>
            </a:r>
            <a:endParaRPr lang="en-US" sz="1800" u="sng" dirty="0" smtClean="0"/>
          </a:p>
          <a:p>
            <a:pPr lvl="1">
              <a:lnSpc>
                <a:spcPct val="120000"/>
              </a:lnSpc>
            </a:pPr>
            <a:r>
              <a:rPr lang="en-US" sz="1800" dirty="0" smtClean="0"/>
              <a:t>AHRQ’s </a:t>
            </a:r>
            <a:r>
              <a:rPr lang="en-US" sz="1800" u="sng" dirty="0" smtClean="0">
                <a:hlinkClick r:id="rId7"/>
              </a:rPr>
              <a:t>Safe </a:t>
            </a:r>
            <a:r>
              <a:rPr lang="en-US" sz="1800" u="sng" dirty="0">
                <a:hlinkClick r:id="rId7"/>
              </a:rPr>
              <a:t>Transitions </a:t>
            </a:r>
            <a:r>
              <a:rPr lang="en-US" sz="1800" u="sng" dirty="0" smtClean="0">
                <a:hlinkClick r:id="rId7"/>
              </a:rPr>
              <a:t>Toolkit</a:t>
            </a:r>
            <a:endParaRPr lang="en-US" sz="1800" u="sng" dirty="0" smtClean="0"/>
          </a:p>
          <a:p>
            <a:pPr lvl="1">
              <a:lnSpc>
                <a:spcPct val="120000"/>
              </a:lnSpc>
            </a:pPr>
            <a:r>
              <a:rPr lang="en-US" sz="1800" dirty="0"/>
              <a:t>AHRQ’s </a:t>
            </a:r>
            <a:r>
              <a:rPr lang="en-US" sz="1800" u="sng" dirty="0" smtClean="0">
                <a:hlinkClick r:id="rId8"/>
              </a:rPr>
              <a:t>Toolkit </a:t>
            </a:r>
            <a:r>
              <a:rPr lang="en-US" sz="1800" u="sng" dirty="0" smtClean="0">
                <a:hlinkClick r:id="rId8"/>
              </a:rPr>
              <a:t>To </a:t>
            </a:r>
            <a:r>
              <a:rPr lang="en-US" sz="1800" u="sng" dirty="0">
                <a:hlinkClick r:id="rId8"/>
              </a:rPr>
              <a:t>Promote Safe </a:t>
            </a:r>
            <a:r>
              <a:rPr lang="en-US" sz="1800" u="sng" dirty="0" smtClean="0">
                <a:hlinkClick r:id="rId8"/>
              </a:rPr>
              <a:t>Surgery</a:t>
            </a:r>
            <a:endParaRPr lang="en-US" sz="1800" u="sng" dirty="0" smtClean="0"/>
          </a:p>
          <a:p>
            <a:pPr lvl="1">
              <a:lnSpc>
                <a:spcPct val="120000"/>
              </a:lnSpc>
            </a:pPr>
            <a:r>
              <a:rPr lang="en-US" sz="1800" dirty="0" smtClean="0"/>
              <a:t>AHRQ’s </a:t>
            </a:r>
            <a:r>
              <a:rPr lang="en-US" sz="1800" u="sng" dirty="0">
                <a:hlinkClick r:id="rId9"/>
              </a:rPr>
              <a:t>Patient and Family Engagement in Primary Care </a:t>
            </a:r>
            <a:r>
              <a:rPr lang="en-US" sz="1800" u="sng" dirty="0" smtClean="0">
                <a:hlinkClick r:id="rId9"/>
              </a:rPr>
              <a:t>guide</a:t>
            </a:r>
            <a:endParaRPr lang="en-US" sz="1800" u="sng" dirty="0" smtClean="0"/>
          </a:p>
          <a:p>
            <a:pPr lvl="0">
              <a:lnSpc>
                <a:spcPct val="120000"/>
              </a:lnSpc>
            </a:pPr>
            <a:r>
              <a:rPr lang="en-US" sz="2400" b="1" dirty="0"/>
              <a:t>Effective Treatment and Care </a:t>
            </a:r>
            <a:r>
              <a:rPr lang="en-US" sz="2400" b="1" dirty="0" smtClean="0"/>
              <a:t>Coordination</a:t>
            </a:r>
            <a:r>
              <a:rPr lang="en-US" sz="2400" dirty="0" smtClean="0"/>
              <a:t> </a:t>
            </a:r>
            <a:endParaRPr lang="en-US" sz="2400" dirty="0" smtClean="0"/>
          </a:p>
          <a:p>
            <a:pPr lvl="1">
              <a:lnSpc>
                <a:spcPct val="120000"/>
              </a:lnSpc>
            </a:pPr>
            <a:r>
              <a:rPr lang="en-US" sz="1800" u="sng" dirty="0" smtClean="0">
                <a:hlinkClick r:id="rId10"/>
              </a:rPr>
              <a:t>2018 </a:t>
            </a:r>
            <a:r>
              <a:rPr lang="en-US" sz="1800" u="sng" dirty="0">
                <a:hlinkClick r:id="rId10"/>
              </a:rPr>
              <a:t>National Impact Assessment of the Centers for Medicare &amp; Medicaid Services (CMS) Quality Measures Report </a:t>
            </a:r>
            <a:endParaRPr lang="en-US" sz="1800" u="sng" dirty="0"/>
          </a:p>
          <a:p>
            <a:pPr lvl="1">
              <a:lnSpc>
                <a:spcPct val="120000"/>
              </a:lnSpc>
            </a:pPr>
            <a:r>
              <a:rPr lang="en-US" sz="1800" dirty="0"/>
              <a:t>CDC’s </a:t>
            </a:r>
            <a:r>
              <a:rPr lang="en-US" sz="1800" u="sng" dirty="0">
                <a:hlinkClick r:id="rId11"/>
              </a:rPr>
              <a:t>Quitting Smoking Among Adults — United States, 2000–2015</a:t>
            </a:r>
            <a:endParaRPr lang="en-US" sz="1800" dirty="0"/>
          </a:p>
          <a:p>
            <a:pPr marL="0" indent="0">
              <a:lnSpc>
                <a:spcPct val="120000"/>
              </a:lnSpc>
              <a:buNone/>
            </a:pPr>
            <a:endParaRPr lang="en-US" sz="2200" dirty="0" smtClean="0"/>
          </a:p>
        </p:txBody>
      </p:sp>
    </p:spTree>
    <p:extLst>
      <p:ext uri="{BB962C8B-B14F-4D97-AF65-F5344CB8AC3E}">
        <p14:creationId xmlns:p14="http://schemas.microsoft.com/office/powerpoint/2010/main" val="57471969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HHS Disparities Reduction Initiatives</a:t>
            </a:r>
            <a:endParaRPr lang="en-US" dirty="0"/>
          </a:p>
        </p:txBody>
      </p:sp>
      <p:sp>
        <p:nvSpPr>
          <p:cNvPr id="3" name="Content Placeholder 2"/>
          <p:cNvSpPr>
            <a:spLocks noGrp="1"/>
          </p:cNvSpPr>
          <p:nvPr>
            <p:ph idx="1"/>
          </p:nvPr>
        </p:nvSpPr>
        <p:spPr/>
        <p:txBody>
          <a:bodyPr/>
          <a:lstStyle/>
          <a:p>
            <a:r>
              <a:rPr lang="en-US" sz="2800" dirty="0" smtClean="0"/>
              <a:t>Health Disparities</a:t>
            </a:r>
          </a:p>
          <a:p>
            <a:pPr lvl="1"/>
            <a:r>
              <a:rPr lang="en-US" sz="2400" dirty="0" smtClean="0"/>
              <a:t>Federal Interagency Healthcare Equity Team </a:t>
            </a:r>
            <a:r>
              <a:rPr lang="en-US" sz="2400" dirty="0" smtClean="0">
                <a:hlinkClick r:id="rId3"/>
              </a:rPr>
              <a:t>Data Compendium</a:t>
            </a:r>
            <a:r>
              <a:rPr lang="en-US" sz="2400" dirty="0" smtClean="0"/>
              <a:t> </a:t>
            </a:r>
          </a:p>
          <a:p>
            <a:pPr lvl="1"/>
            <a:r>
              <a:rPr lang="en-US" sz="2400" dirty="0" smtClean="0"/>
              <a:t>CDC’s </a:t>
            </a:r>
            <a:r>
              <a:rPr lang="en-US" sz="2400" dirty="0" smtClean="0">
                <a:hlinkClick r:id="rId4"/>
              </a:rPr>
              <a:t>2014 Native Hawaiian and Pacific Islander National Health Interview Survey</a:t>
            </a:r>
            <a:endParaRPr lang="en-US" sz="2400" dirty="0" smtClean="0"/>
          </a:p>
          <a:p>
            <a:pPr lvl="1"/>
            <a:r>
              <a:rPr lang="en-US" sz="2400" dirty="0" smtClean="0"/>
              <a:t>HRSA’s </a:t>
            </a:r>
            <a:r>
              <a:rPr lang="en-US" sz="2400" dirty="0" smtClean="0">
                <a:hlinkClick r:id="rId5"/>
              </a:rPr>
              <a:t>Health Equity Report 2017</a:t>
            </a:r>
            <a:endParaRPr lang="en-US" sz="2400" dirty="0" smtClean="0"/>
          </a:p>
          <a:p>
            <a:pPr lvl="1"/>
            <a:r>
              <a:rPr lang="en-US" sz="2400" dirty="0" smtClean="0"/>
              <a:t>NIH/NIMHD published </a:t>
            </a:r>
            <a:r>
              <a:rPr lang="en-US" sz="2400" dirty="0" err="1" smtClean="0">
                <a:hlinkClick r:id="rId6"/>
              </a:rPr>
              <a:t>HDPulse</a:t>
            </a:r>
            <a:endParaRPr lang="en-US" sz="2400" dirty="0" smtClean="0"/>
          </a:p>
          <a:p>
            <a:pPr lvl="1"/>
            <a:r>
              <a:rPr lang="en-US" sz="2400" dirty="0" smtClean="0"/>
              <a:t>HHS Intra-Departmental Council for Native American Affairs</a:t>
            </a:r>
            <a:endParaRPr lang="en-US" sz="2400" dirty="0" smtClean="0"/>
          </a:p>
        </p:txBody>
      </p:sp>
    </p:spTree>
    <p:extLst>
      <p:ext uri="{BB962C8B-B14F-4D97-AF65-F5344CB8AC3E}">
        <p14:creationId xmlns:p14="http://schemas.microsoft.com/office/powerpoint/2010/main" val="287140361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References</a:t>
            </a:r>
            <a:endParaRPr lang="en-US" dirty="0"/>
          </a:p>
        </p:txBody>
      </p:sp>
      <p:sp>
        <p:nvSpPr>
          <p:cNvPr id="5" name="Content Placeholder 4"/>
          <p:cNvSpPr>
            <a:spLocks noGrp="1"/>
          </p:cNvSpPr>
          <p:nvPr>
            <p:ph idx="1"/>
          </p:nvPr>
        </p:nvSpPr>
        <p:spPr>
          <a:xfrm>
            <a:off x="502920" y="1813564"/>
            <a:ext cx="9052560" cy="5501636"/>
          </a:xfrm>
        </p:spPr>
        <p:txBody>
          <a:bodyPr>
            <a:noAutofit/>
          </a:bodyPr>
          <a:lstStyle/>
          <a:p>
            <a:pPr marL="182880" indent="-182880">
              <a:lnSpc>
                <a:spcPct val="120000"/>
              </a:lnSpc>
              <a:spcBef>
                <a:spcPts val="0"/>
              </a:spcBef>
            </a:pPr>
            <a:r>
              <a:rPr lang="en-US" sz="1400" dirty="0" err="1" smtClean="0"/>
              <a:t>Banthin</a:t>
            </a:r>
            <a:r>
              <a:rPr lang="en-US" sz="1400" dirty="0" smtClean="0"/>
              <a:t> JS, Bernard DM. Changes in financial burdens for health care: national estimates for the population younger than 65 years, 1996 to 2003. JAMA 2006;296(22):2712-9. https://www.ncbi.nlm.nih.gov/pubmed/17164457. Accessed June 25, 2018. </a:t>
            </a:r>
          </a:p>
          <a:p>
            <a:pPr marL="182880" indent="-182880">
              <a:lnSpc>
                <a:spcPct val="120000"/>
              </a:lnSpc>
              <a:spcBef>
                <a:spcPts val="0"/>
              </a:spcBef>
            </a:pPr>
            <a:r>
              <a:rPr lang="en-US" sz="1400" dirty="0" smtClean="0"/>
              <a:t>Carney Moore JM, </a:t>
            </a:r>
            <a:r>
              <a:rPr lang="en-US" sz="1400" dirty="0" err="1" smtClean="0"/>
              <a:t>Dolansky</a:t>
            </a:r>
            <a:r>
              <a:rPr lang="en-US" sz="1400" dirty="0" smtClean="0"/>
              <a:t> M, </a:t>
            </a:r>
            <a:r>
              <a:rPr lang="en-US" sz="1400" dirty="0" err="1" smtClean="0"/>
              <a:t>Hudak</a:t>
            </a:r>
            <a:r>
              <a:rPr lang="en-US" sz="1400" dirty="0" smtClean="0"/>
              <a:t> C, et al. Care coordination between convenient care clinics and healthcare homes. J Am </a:t>
            </a:r>
            <a:r>
              <a:rPr lang="en-US" sz="1400" dirty="0" err="1" smtClean="0"/>
              <a:t>Assoc</a:t>
            </a:r>
            <a:r>
              <a:rPr lang="en-US" sz="1400" dirty="0" smtClean="0"/>
              <a:t> Nurse </a:t>
            </a:r>
            <a:r>
              <a:rPr lang="en-US" sz="1400" dirty="0" err="1" smtClean="0"/>
              <a:t>Pract</a:t>
            </a:r>
            <a:r>
              <a:rPr lang="en-US" sz="1400" dirty="0" smtClean="0"/>
              <a:t> 2015 May;27(5):262-9. https://www.ncbi.nlm.nih.gov/pubmed/25284043 [abstract only]. Accessed June 25, 2018. </a:t>
            </a:r>
          </a:p>
          <a:p>
            <a:pPr marL="182880" indent="-182880">
              <a:lnSpc>
                <a:spcPct val="120000"/>
              </a:lnSpc>
              <a:spcBef>
                <a:spcPts val="0"/>
              </a:spcBef>
            </a:pPr>
            <a:r>
              <a:rPr lang="en-US" sz="1400" dirty="0" smtClean="0"/>
              <a:t>Centers for Medicare &amp; Medicaid Services. National Health Expenditures 2015 Highlights. https://www.cms.gov/Research-Statistics-Data-and-Systems/Statistics-Trends-and-Reports/NationalHealthExpendData/NationalHealthAccountsHistorical.html. Accessed June 25, 2018. </a:t>
            </a:r>
          </a:p>
          <a:p>
            <a:pPr marL="182880" indent="-182880">
              <a:lnSpc>
                <a:spcPct val="120000"/>
              </a:lnSpc>
              <a:spcBef>
                <a:spcPts val="0"/>
              </a:spcBef>
            </a:pPr>
            <a:r>
              <a:rPr lang="en-US" sz="1400" dirty="0" smtClean="0"/>
              <a:t>Gardner JW, Sanborn JS. Years of potential life lost (YPLL)—what does it measure? Epidemiology 1990;1:322–9. https://www.ncbi.nlm.nih.gov/pubmed/2083312 [abstract only]. Accessed June 25, 2018. </a:t>
            </a:r>
          </a:p>
          <a:p>
            <a:pPr marL="182880" indent="-182880">
              <a:lnSpc>
                <a:spcPct val="120000"/>
              </a:lnSpc>
              <a:spcBef>
                <a:spcPts val="0"/>
              </a:spcBef>
            </a:pPr>
            <a:r>
              <a:rPr lang="en-US" sz="1400" dirty="0" smtClean="0"/>
              <a:t>Health Resources and Services Administration, Office of Health Equity. Health Equity Report 2017. Rockville, MD: U.S. Department of Health and Human Services; 2018. https://www.hrsa.gov/sites/default/files/hrsa/health-equity/2017-HRSA-health-equity-report-PRINTER.pdf. Accessed June 25, 2018. </a:t>
            </a:r>
          </a:p>
          <a:p>
            <a:pPr marL="182880" indent="-182880">
              <a:lnSpc>
                <a:spcPct val="120000"/>
              </a:lnSpc>
              <a:spcBef>
                <a:spcPts val="0"/>
              </a:spcBef>
            </a:pPr>
            <a:r>
              <a:rPr lang="en-US" sz="1400" dirty="0" err="1" smtClean="0"/>
              <a:t>Henrikson</a:t>
            </a:r>
            <a:r>
              <a:rPr lang="en-US" sz="1400" dirty="0" smtClean="0"/>
              <a:t> NB, Change E, Ulrich K, et al. Communication with physicians about health care costs: survey of an insured population. Perm J 2017:21:16-070. https://www.thepermanentejournal.org/issues/2017/spring/6377-communication-with-physicians.html. Accessed June 25, 2018. </a:t>
            </a:r>
          </a:p>
          <a:p>
            <a:pPr marL="182880" indent="-182880">
              <a:lnSpc>
                <a:spcPct val="120000"/>
              </a:lnSpc>
              <a:spcBef>
                <a:spcPts val="0"/>
              </a:spcBef>
            </a:pPr>
            <a:r>
              <a:rPr lang="en-US" sz="1400" dirty="0" smtClean="0"/>
              <a:t>Ingram DD, Franco SJ. NCHS urban-rural classification scheme for counties. National Center for Health Statistics. Vital Health Stat 2012;2(154). https://www.cdc.gov/nchs/data/series/sr_02/sr02_154.pdf . Accessed June 25, 2018. </a:t>
            </a:r>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1167301" y="710306"/>
            <a:ext cx="7707332" cy="2185297"/>
          </a:xfrm>
          <a:prstGeom prst="rect">
            <a:avLst/>
          </a:prstGeom>
        </p:spPr>
        <p:txBody>
          <a:bodyPr vert="horz" wrap="square" lIns="0" tIns="0" rIns="0" bIns="0" rtlCol="0">
            <a:noAutofit/>
          </a:bodyPr>
          <a:lstStyle/>
          <a:p>
            <a:pPr marL="469210" marR="65397" indent="-228574">
              <a:lnSpc>
                <a:spcPct val="95700"/>
              </a:lnSpc>
              <a:buFont typeface="Symbol"/>
              <a:buChar char=""/>
              <a:tabLst>
                <a:tab pos="469210" algn="l"/>
              </a:tabLst>
            </a:pPr>
            <a:endParaRPr sz="1200" dirty="0">
              <a:latin typeface="Times New Roman"/>
              <a:cs typeface="Times New Roman"/>
            </a:endParaRPr>
          </a:p>
          <a:p>
            <a:pPr>
              <a:lnSpc>
                <a:spcPts val="1100"/>
              </a:lnSpc>
              <a:spcBef>
                <a:spcPts val="56"/>
              </a:spcBef>
            </a:pPr>
            <a:endParaRPr sz="1100" dirty="0"/>
          </a:p>
          <a:p>
            <a:pPr>
              <a:lnSpc>
                <a:spcPts val="1200"/>
              </a:lnSpc>
              <a:spcBef>
                <a:spcPts val="23"/>
              </a:spcBef>
            </a:pPr>
            <a:endParaRPr sz="1200" dirty="0"/>
          </a:p>
          <a:p>
            <a:pPr>
              <a:lnSpc>
                <a:spcPts val="1100"/>
              </a:lnSpc>
              <a:spcBef>
                <a:spcPts val="12"/>
              </a:spcBef>
            </a:pPr>
            <a:endParaRPr sz="1100" dirty="0"/>
          </a:p>
        </p:txBody>
      </p:sp>
      <p:sp>
        <p:nvSpPr>
          <p:cNvPr id="64" name="Title 63"/>
          <p:cNvSpPr>
            <a:spLocks noGrp="1"/>
          </p:cNvSpPr>
          <p:nvPr>
            <p:ph type="title"/>
          </p:nvPr>
        </p:nvSpPr>
        <p:spPr/>
        <p:txBody>
          <a:bodyPr>
            <a:normAutofit/>
          </a:bodyPr>
          <a:lstStyle/>
          <a:p>
            <a:r>
              <a:rPr lang="en-US" sz="2000" dirty="0"/>
              <a:t>Figure </a:t>
            </a:r>
            <a:r>
              <a:rPr lang="en-US" sz="2000" dirty="0" smtClean="0"/>
              <a:t>3. </a:t>
            </a:r>
            <a:r>
              <a:rPr lang="en-US" sz="2000" dirty="0"/>
              <a:t>Number of people working in health occupations, United States, </a:t>
            </a:r>
            <a:r>
              <a:rPr lang="en-US" sz="2000" dirty="0" smtClean="0"/>
              <a:t>2016</a:t>
            </a:r>
            <a:endParaRPr lang="en-US" sz="2000" dirty="0"/>
          </a:p>
        </p:txBody>
      </p:sp>
      <p:graphicFrame>
        <p:nvGraphicFramePr>
          <p:cNvPr id="4" name="Chart 3"/>
          <p:cNvGraphicFramePr>
            <a:graphicFrameLocks/>
          </p:cNvGraphicFramePr>
          <p:nvPr>
            <p:extLst>
              <p:ext uri="{D42A27DB-BD31-4B8C-83A1-F6EECF244321}">
                <p14:modId xmlns:p14="http://schemas.microsoft.com/office/powerpoint/2010/main" val="456250514"/>
              </p:ext>
            </p:extLst>
          </p:nvPr>
        </p:nvGraphicFramePr>
        <p:xfrm>
          <a:off x="457200" y="1645920"/>
          <a:ext cx="91440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5852160"/>
            <a:ext cx="9144000" cy="1785104"/>
          </a:xfrm>
          <a:prstGeom prst="rect">
            <a:avLst/>
          </a:prstGeom>
          <a:noFill/>
        </p:spPr>
        <p:txBody>
          <a:bodyPr wrap="square" rtlCol="0">
            <a:spAutoFit/>
          </a:bodyPr>
          <a:lstStyle/>
          <a:p>
            <a:r>
              <a:rPr lang="en-US" sz="1100" b="1" dirty="0"/>
              <a:t>Source:</a:t>
            </a:r>
            <a:r>
              <a:rPr lang="en-US" sz="1100" dirty="0"/>
              <a:t> National Center for Health Statistics, </a:t>
            </a:r>
            <a:r>
              <a:rPr lang="en-US" sz="1100" i="1" dirty="0"/>
              <a:t>Health, United States, 2016</a:t>
            </a:r>
            <a:r>
              <a:rPr lang="en-US" sz="1100" dirty="0"/>
              <a:t> (</a:t>
            </a:r>
            <a:r>
              <a:rPr lang="en-US" sz="1100" u="sng" dirty="0">
                <a:hlinkClick r:id="rId4"/>
              </a:rPr>
              <a:t>https://www.cdc.gov/nchs/hus/index.htm</a:t>
            </a:r>
            <a:r>
              <a:rPr lang="en-US" sz="1100" dirty="0"/>
              <a:t>) (dentists); The Henry J. Kaiser Family Foundation, State Health Facts, Provider and Service Use, 2017 (</a:t>
            </a:r>
            <a:r>
              <a:rPr lang="en-US" sz="1100" u="sng" dirty="0">
                <a:hlinkClick r:id="rId5"/>
              </a:rPr>
              <a:t>https://www.kff.org/other/state-indicator/total-active-physicians/?currentTimeframe=0&amp;sortModel=%7B%22colId%22:%22Location%22,%22sort%22:%22asc%22%7D</a:t>
            </a:r>
            <a:r>
              <a:rPr lang="en-US" sz="1100" dirty="0"/>
              <a:t>) (doctors); and Bureau of Labor Statistics Occupational Employment Statistics (</a:t>
            </a:r>
            <a:r>
              <a:rPr lang="en-US" sz="1100" u="sng" dirty="0">
                <a:hlinkClick r:id="rId6"/>
              </a:rPr>
              <a:t>https://www.bls.gov/oes/</a:t>
            </a:r>
            <a:r>
              <a:rPr lang="en-US" sz="1100" dirty="0"/>
              <a:t>), 2016 (all other occupations).</a:t>
            </a:r>
            <a:r>
              <a:rPr lang="en-US" sz="1100" b="1" dirty="0"/>
              <a:t> </a:t>
            </a:r>
            <a:endParaRPr lang="en-US" sz="1100" dirty="0"/>
          </a:p>
          <a:p>
            <a:r>
              <a:rPr lang="en-US" sz="1100" b="1" dirty="0"/>
              <a:t>Note: </a:t>
            </a:r>
            <a:r>
              <a:rPr lang="en-US" sz="1100" dirty="0"/>
              <a:t>Doctors of Medicine includes Doctors of Osteopathic Medicine. Other health practitioners include physician assistants, medical assistants, dental assistants, chiropractors, dietitians and nutritionists, optometrists, podiatrists, and audiologists, as well as massage therapists, medical equipment preparers, medical transcriptionists, pharmacy aides, veterinary assistants and laboratory animal caretakers, phlebotomists, and healthcare support workers. Aides include nursing, psychiatric, home health, occupational therapy, and physical therapy assistants and aides. Therapists include occupational therapists, physical therapists, radiation therapists, recreational therapists, respiratory therapists, speech-language pathologists, and exercise physiologists.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(cont’d)</a:t>
            </a:r>
            <a:endParaRPr lang="en-US" dirty="0"/>
          </a:p>
        </p:txBody>
      </p:sp>
      <p:sp>
        <p:nvSpPr>
          <p:cNvPr id="3" name="Content Placeholder 2"/>
          <p:cNvSpPr>
            <a:spLocks noGrp="1"/>
          </p:cNvSpPr>
          <p:nvPr>
            <p:ph idx="1"/>
          </p:nvPr>
        </p:nvSpPr>
        <p:spPr/>
        <p:txBody>
          <a:bodyPr>
            <a:normAutofit/>
          </a:bodyPr>
          <a:lstStyle/>
          <a:p>
            <a:pPr marL="182880" indent="-182880">
              <a:lnSpc>
                <a:spcPct val="120000"/>
              </a:lnSpc>
              <a:spcBef>
                <a:spcPts val="0"/>
              </a:spcBef>
            </a:pPr>
            <a:r>
              <a:rPr lang="en-US" sz="1400" dirty="0"/>
              <a:t>Key substance use and mental health indicators in the United States: results from the 2016 National Survey on Drug Use and Health. NSDUH Series H-52. Rockville, MD:, Substance Abuse and Mental Health Services Administration, Center for Behavioral Health Statistics and Quality; 2017. HHS Publication No. SMA 17-5044. https://store.samhsa.gov/shin/content//SMA17-5044/SMA17-5044.pdf. Accessed June 25, 2018. </a:t>
            </a:r>
          </a:p>
          <a:p>
            <a:pPr marL="182880" indent="-182880">
              <a:lnSpc>
                <a:spcPct val="120000"/>
              </a:lnSpc>
              <a:spcBef>
                <a:spcPts val="0"/>
              </a:spcBef>
            </a:pPr>
            <a:r>
              <a:rPr lang="en-US" sz="1400" dirty="0"/>
              <a:t>Kohn L, Corrigan J, Donaldson M, eds. To err is human: building a safer health system. Institute of Medicine, Committee on Quality of Health Care in America. Washington, DC: National Academy Press; 2000. https://www.nap.edu/catalog/9728/to-err-is-human-building-a-safer-health-system. Accessed June 25, 2018. </a:t>
            </a:r>
          </a:p>
          <a:p>
            <a:pPr marL="182880" indent="-182880">
              <a:lnSpc>
                <a:spcPct val="120000"/>
              </a:lnSpc>
              <a:spcBef>
                <a:spcPts val="0"/>
              </a:spcBef>
            </a:pPr>
            <a:r>
              <a:rPr lang="en-US" sz="1400" dirty="0"/>
              <a:t>Reed M, </a:t>
            </a:r>
            <a:r>
              <a:rPr lang="en-US" sz="1400" dirty="0" err="1"/>
              <a:t>Graetz</a:t>
            </a:r>
            <a:r>
              <a:rPr lang="en-US" sz="1400" dirty="0"/>
              <a:t> I, Wang H, et al. Consumer-directed health plans with health savings accounts: whose skin is in the game and how do costs affect care seeking? Med Care 2012 Jul;50(7):585-90. https://www.ncbi.nlm.nih.gov/pubmed/22322099 [abstract only]. Accessed June 25, 2018. </a:t>
            </a:r>
          </a:p>
          <a:p>
            <a:pPr marL="182880" indent="-182880">
              <a:lnSpc>
                <a:spcPct val="120000"/>
              </a:lnSpc>
              <a:spcBef>
                <a:spcPts val="0"/>
              </a:spcBef>
            </a:pPr>
            <a:r>
              <a:rPr lang="en-US" sz="1400" dirty="0" err="1"/>
              <a:t>Shojania</a:t>
            </a:r>
            <a:r>
              <a:rPr lang="en-US" sz="1400" dirty="0"/>
              <a:t> K, McDonald K, </a:t>
            </a:r>
            <a:r>
              <a:rPr lang="en-US" sz="1400" dirty="0" err="1"/>
              <a:t>Wachter</a:t>
            </a:r>
            <a:r>
              <a:rPr lang="en-US" sz="1400" dirty="0"/>
              <a:t> R, et al. Closing the quality gap: a critical analysis of quality improvement strategies—Volume 7: Care coordination. Rockville, MD: Agency for Healthcare Research and Quality; 2007. http://www.ahrq.gov/research/findings/evidence-based-reports/caregaptp.html. Accessed June 25, 2018. </a:t>
            </a:r>
          </a:p>
          <a:p>
            <a:pPr marL="182880" indent="-182880">
              <a:lnSpc>
                <a:spcPct val="120000"/>
              </a:lnSpc>
              <a:spcBef>
                <a:spcPts val="0"/>
              </a:spcBef>
            </a:pPr>
            <a:r>
              <a:rPr lang="en-US" sz="1400" dirty="0"/>
              <a:t>U.S. Department of Health and Human Services. The Opioid Epidemic by the Numbers. Updated January 2018. https://www.hhs.gov/opioids/sites/default/files/2018-01/opioids-infographic.pdf. Accessed June 25, 2018. </a:t>
            </a:r>
          </a:p>
          <a:p>
            <a:pPr marL="182880" indent="-182880">
              <a:lnSpc>
                <a:spcPct val="120000"/>
              </a:lnSpc>
              <a:spcBef>
                <a:spcPts val="0"/>
              </a:spcBef>
            </a:pPr>
            <a:r>
              <a:rPr lang="en-US" sz="1400" dirty="0"/>
              <a:t>Zimmerman C. Families with chronic conditions in high-deductible health plans facing substantial financial burden. Find Brief 2011 Mar;14(1):1-3. https://www.ncbi.nlm.nih.gov/pubmed/21560795 [abstract only]. Accessed June 25, 2018.</a:t>
            </a:r>
          </a:p>
          <a:p>
            <a:pPr>
              <a:lnSpc>
                <a:spcPct val="120000"/>
              </a:lnSpc>
            </a:pPr>
            <a:endParaRPr lang="en-US" sz="1400" dirty="0"/>
          </a:p>
        </p:txBody>
      </p:sp>
    </p:spTree>
    <p:extLst>
      <p:ext uri="{BB962C8B-B14F-4D97-AF65-F5344CB8AC3E}">
        <p14:creationId xmlns:p14="http://schemas.microsoft.com/office/powerpoint/2010/main" val="1163304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Overview of Disease Burden in the United States</a:t>
            </a:r>
            <a:endParaRPr lang="en-US" dirty="0"/>
          </a:p>
        </p:txBody>
      </p:sp>
      <p:sp>
        <p:nvSpPr>
          <p:cNvPr id="5" name="Content Placeholder 4"/>
          <p:cNvSpPr>
            <a:spLocks noGrp="1"/>
          </p:cNvSpPr>
          <p:nvPr>
            <p:ph idx="1"/>
          </p:nvPr>
        </p:nvSpPr>
        <p:spPr/>
        <p:txBody>
          <a:bodyPr/>
          <a:lstStyle/>
          <a:p>
            <a:r>
              <a:rPr lang="en-US" dirty="0" smtClean="0"/>
              <a:t>The aim of a healthcare system is to mitigate the effects of the leading causes of morbidity and mortality. </a:t>
            </a:r>
          </a:p>
          <a:p>
            <a:r>
              <a:rPr lang="en-US" dirty="0" smtClean="0"/>
              <a:t>The concept of years of potential life lost (YPLL) involves estimating the average time a person would have lived had he or she not died prematurely. </a:t>
            </a:r>
          </a:p>
          <a:p>
            <a:pPr lvl="1"/>
            <a:r>
              <a:rPr lang="en-US" dirty="0" smtClean="0"/>
              <a:t>Helps quantify social and economic loss owing to premature death. </a:t>
            </a:r>
          </a:p>
          <a:p>
            <a:pPr lvl="1"/>
            <a:r>
              <a:rPr lang="en-US" dirty="0" smtClean="0"/>
              <a:t>Incorporates age at death.</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AHRQ Slide Template-2013</Template>
  <TotalTime>7344</TotalTime>
  <Words>14979</Words>
  <Application>Microsoft Office PowerPoint</Application>
  <PresentationFormat>Custom</PresentationFormat>
  <Paragraphs>816</Paragraphs>
  <Slides>80</Slides>
  <Notes>79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80</vt:i4>
      </vt:variant>
    </vt:vector>
  </HeadingPairs>
  <TitlesOfParts>
    <vt:vector size="87" baseType="lpstr">
      <vt:lpstr>Arial</vt:lpstr>
      <vt:lpstr>Calibri</vt:lpstr>
      <vt:lpstr>Courier New</vt:lpstr>
      <vt:lpstr>Symbol</vt:lpstr>
      <vt:lpstr>Times New Roman</vt:lpstr>
      <vt:lpstr>Custom Design</vt:lpstr>
      <vt:lpstr>Office Theme</vt:lpstr>
      <vt:lpstr>2017 National Healthcare Quality and Disparities Report</vt:lpstr>
      <vt:lpstr>Key Findings Related to Access and Priorities</vt:lpstr>
      <vt:lpstr>Key Findings Related to Disparities</vt:lpstr>
      <vt:lpstr>National Healthcare Quality and Disparities Reports</vt:lpstr>
      <vt:lpstr>National Healthcare Quality and Disparities Reports</vt:lpstr>
      <vt:lpstr>Overview of Quality and Access in the U.S. Healthcare System Figure 1. Hospitals in Health Systems</vt:lpstr>
      <vt:lpstr>Figure 2. Number of healthcare service encounters, United States, 2013, 2014, 2015</vt:lpstr>
      <vt:lpstr>Figure 3. Number of people working in health occupations, United States, 2016</vt:lpstr>
      <vt:lpstr>Overview of Disease Burden in the United States</vt:lpstr>
      <vt:lpstr>Figure 4. Years of potential life lost before age 65, United States, 2016</vt:lpstr>
      <vt:lpstr>Figure 5. Years lived with disability, United States, 2015</vt:lpstr>
      <vt:lpstr>Figure 6. Leading causes of death for the total population, United States, 2015 and 2016</vt:lpstr>
      <vt:lpstr>Overview of Healthcare Costs in the United States</vt:lpstr>
      <vt:lpstr>Figure 7. Personal health care expenditures, by type of expenditure, 2015</vt:lpstr>
      <vt:lpstr>Figure 8. Personal health care expenditures, by source of funds, 2015</vt:lpstr>
      <vt:lpstr>State Variation in Healthcare Quality and Disparities</vt:lpstr>
      <vt:lpstr>Figure 9. Overall quality of care, by state, 2015-2016</vt:lpstr>
      <vt:lpstr>Figure 10. Average differences in quality of care for Blacks, Hispanics, and Asians compared with Whites, by state, 2015-2016</vt:lpstr>
      <vt:lpstr>Access to Healthcare and Disparities in Access</vt:lpstr>
      <vt:lpstr>Types of Disparities</vt:lpstr>
      <vt:lpstr>Figure 11. Number and percentage of access measures for which measure trends were improving, not changing, or worsening, 2000-2016</vt:lpstr>
      <vt:lpstr>Trends in Access Disparities</vt:lpstr>
      <vt:lpstr>Figure 12. Number and percentage of access measures for which members of selected groups experienced better, same, or worse access to care compared with reference group, 2013-2015</vt:lpstr>
      <vt:lpstr>Largest Disparities: Poor People</vt:lpstr>
      <vt:lpstr>Largest Disparities: Blacks</vt:lpstr>
      <vt:lpstr>Largest Disparities: Asians</vt:lpstr>
      <vt:lpstr>Largest Disparities: American Indians and Alaska Natives</vt:lpstr>
      <vt:lpstr>Largest Disparities: Hispanics</vt:lpstr>
      <vt:lpstr>Trends in Health Insurance Coverage</vt:lpstr>
      <vt:lpstr>Figure 13. Adults ages 18-64 who were uninsured or had private or public coverage at the time of interview, 1997-2017</vt:lpstr>
      <vt:lpstr>Figure 14. Children ages 0-17 years who were uninsured or had private or public coverage at the time of interview, 1997-2017</vt:lpstr>
      <vt:lpstr>Figure 15. Adults ages 18–64 who were uninsured at the time of interview, by poverty status, 2010-2017</vt:lpstr>
      <vt:lpstr>Figure 16. Children ages 0-17 years who were uninsured at the time of interview, by poverty status, 2010-2017</vt:lpstr>
      <vt:lpstr>Figure 17. Adults ages 18-64 who were uninsured at the time of interview, by race/ethnicity, 2010-2017</vt:lpstr>
      <vt:lpstr>Quality and Disparities in Quality of Healthcare</vt:lpstr>
      <vt:lpstr>Figure 18. Number and percentage of all quality measures that were improving, not changing, or worsening, total and by priority area, from 2000 through 2014</vt:lpstr>
      <vt:lpstr>Trends in Person-Centered Care</vt:lpstr>
      <vt:lpstr>Trends in Patient Safety</vt:lpstr>
      <vt:lpstr>Improvement in Patient Safety Measures </vt:lpstr>
      <vt:lpstr>Decline in Patient Safety Measures</vt:lpstr>
      <vt:lpstr>Trends in Healthy Living</vt:lpstr>
      <vt:lpstr>Improvement in Healthy Living Measures</vt:lpstr>
      <vt:lpstr>Decline in Healthy Living Measures</vt:lpstr>
      <vt:lpstr>Trends in Effective Treatment</vt:lpstr>
      <vt:lpstr>Improvement in Effective Treatment Measures</vt:lpstr>
      <vt:lpstr>Decline in Effective Treatment Measures</vt:lpstr>
      <vt:lpstr>Trends in Care Coordination</vt:lpstr>
      <vt:lpstr>Trends in Care Coordination</vt:lpstr>
      <vt:lpstr>Improvement in Care Coordination Measures</vt:lpstr>
      <vt:lpstr>Decline in Care Coordination Measures</vt:lpstr>
      <vt:lpstr>Trends in Affordable Care </vt:lpstr>
      <vt:lpstr>Changes in Affordable Care Measures</vt:lpstr>
      <vt:lpstr>Trends in Disparities</vt:lpstr>
      <vt:lpstr>Figure 19. Number and percentage of quality measures for which members of selected groups experienced better, same, or worse quality of care compared with reference group (White) in 2014-2016</vt:lpstr>
      <vt:lpstr>Figure 20. Number and percentage of quality measures with disparity at baseline for which disparities related to race and ethnicity were improving, not changing, or worsening (2000 through 2014-2016)</vt:lpstr>
      <vt:lpstr>Disparities for Blacks</vt:lpstr>
      <vt:lpstr>Disparities for Asians</vt:lpstr>
      <vt:lpstr>Disparities for American Indians/Alaska Natives</vt:lpstr>
      <vt:lpstr>Disparities for Native Hawaiians/Pacific Islanders</vt:lpstr>
      <vt:lpstr>Disparities for Hispanics</vt:lpstr>
      <vt:lpstr>Disparities by Income and Insurance</vt:lpstr>
      <vt:lpstr>Figure 27. Number and percentage of quality measures for which income groups experienced better, same, or worse quality of care compared with reference group (high income), 2014-2015</vt:lpstr>
      <vt:lpstr>Figure 28. Number and percentage of quality measures with disparity at baseline for which disparities related to income were improving, not changing, or worsening, 2000 through 2015</vt:lpstr>
      <vt:lpstr>Figure 29. Number and percentage of quality measures for which insurance groups experienced better, same, or worse quality of care compared with reference group (privately insured), 2014-2015</vt:lpstr>
      <vt:lpstr>Variation in care persisted across the urban-rural continuum in 2014-2016</vt:lpstr>
      <vt:lpstr>Improvement in Large Central Metropolitan Areas</vt:lpstr>
      <vt:lpstr>Disparities in Large Central Metropolitan Areas</vt:lpstr>
      <vt:lpstr>Improvement in Medium Metropolitan Areas</vt:lpstr>
      <vt:lpstr>Disparities in Medium Metropolitan Areas</vt:lpstr>
      <vt:lpstr>Improvement in Small Metropolitan Areas</vt:lpstr>
      <vt:lpstr>Disparities in Small Metropolitan Areas</vt:lpstr>
      <vt:lpstr>Improvement in Micropolitan Areas</vt:lpstr>
      <vt:lpstr>Disparities in Micropolitan Areas</vt:lpstr>
      <vt:lpstr>Improvement in Noncore Areas</vt:lpstr>
      <vt:lpstr>Disparities in Noncore Areas</vt:lpstr>
      <vt:lpstr>Looking Forward</vt:lpstr>
      <vt:lpstr>HHS Quality Initiatives</vt:lpstr>
      <vt:lpstr>HHS Disparities Reduction Initiatives</vt:lpstr>
      <vt:lpstr>References</vt:lpstr>
      <vt:lpstr>References (cont’d)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2014 National Healthcare Quality and Disparities Report</dc:title>
  <dc:creator>Bonnett, Doreen (AHRQ/OC)</dc:creator>
  <cp:lastModifiedBy>Bonnett, Doreen (AHRQ/OC)</cp:lastModifiedBy>
  <cp:revision>314</cp:revision>
  <dcterms:created xsi:type="dcterms:W3CDTF">2015-05-13T11:54:53Z</dcterms:created>
  <dcterms:modified xsi:type="dcterms:W3CDTF">2018-11-09T20:47:55Z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2015-04-09T00:00:00Z</vt:filetime>
  </property>
  <property fmtid="{D5CDD505-2E9C-101B-9397-08002B2CF9AE}" pid="3" name="LastSaved">
    <vt:filetime>2015-05-13T00:00:00Z</vt:filetime>
  </property>
</Properties>
</file>