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3.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24.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25.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notesSlides/notesSlide26.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notesSlides/notesSlide27.xml" ContentType="application/vnd.openxmlformats-officedocument.presentationml.notesSlide+xml"/>
  <Override PartName="/ppt/charts/chart6.xml" ContentType="application/vnd.openxmlformats-officedocument.drawingml.chart+xml"/>
  <Override PartName="/ppt/theme/themeOverride6.xml" ContentType="application/vnd.openxmlformats-officedocument.themeOverride+xml"/>
  <Override PartName="/ppt/notesSlides/notesSlide28.xml" ContentType="application/vnd.openxmlformats-officedocument.presentationml.notesSlide+xml"/>
  <Override PartName="/ppt/charts/chart7.xml" ContentType="application/vnd.openxmlformats-officedocument.drawingml.chart+xml"/>
  <Override PartName="/ppt/theme/themeOverride7.xml" ContentType="application/vnd.openxmlformats-officedocument.themeOverride+xml"/>
  <Override PartName="/ppt/notesSlides/notesSlide29.xml" ContentType="application/vnd.openxmlformats-officedocument.presentationml.notesSlide+xml"/>
  <Override PartName="/ppt/charts/chart8.xml" ContentType="application/vnd.openxmlformats-officedocument.drawingml.chart+xml"/>
  <Override PartName="/ppt/drawings/drawing1.xml" ContentType="application/vnd.openxmlformats-officedocument.drawingml.chartshapes+xml"/>
  <Override PartName="/ppt/notesSlides/notesSlide30.xml" ContentType="application/vnd.openxmlformats-officedocument.presentationml.notesSlide+xml"/>
  <Override PartName="/ppt/charts/chart9.xml" ContentType="application/vnd.openxmlformats-officedocument.drawingml.chart+xml"/>
  <Override PartName="/ppt/drawings/drawing2.xml" ContentType="application/vnd.openxmlformats-officedocument.drawingml.chartshape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10.xml" ContentType="application/vnd.openxmlformats-officedocument.drawingml.chart+xml"/>
  <Override PartName="/ppt/theme/themeOverride8.xml" ContentType="application/vnd.openxmlformats-officedocument.themeOverride+xml"/>
  <Override PartName="/ppt/notesSlides/notesSlide33.xml" ContentType="application/vnd.openxmlformats-officedocument.presentationml.notesSlide+xml"/>
  <Override PartName="/ppt/charts/chart11.xml" ContentType="application/vnd.openxmlformats-officedocument.drawingml.chart+xml"/>
  <Override PartName="/ppt/theme/themeOverride9.xml" ContentType="application/vnd.openxmlformats-officedocument.themeOverride+xml"/>
  <Override PartName="/ppt/notesSlides/notesSlide34.xml" ContentType="application/vnd.openxmlformats-officedocument.presentationml.notesSlide+xml"/>
  <Override PartName="/ppt/charts/chart12.xml" ContentType="application/vnd.openxmlformats-officedocument.drawingml.chart+xml"/>
  <Override PartName="/ppt/theme/themeOverride10.xml" ContentType="application/vnd.openxmlformats-officedocument.themeOverride+xml"/>
  <Override PartName="/ppt/notesSlides/notesSlide35.xml" ContentType="application/vnd.openxmlformats-officedocument.presentationml.notesSlide+xml"/>
  <Override PartName="/ppt/charts/chart13.xml" ContentType="application/vnd.openxmlformats-officedocument.drawingml.chart+xml"/>
  <Override PartName="/ppt/theme/themeOverride11.xml" ContentType="application/vnd.openxmlformats-officedocument.themeOverride+xml"/>
  <Override PartName="/ppt/notesSlides/notesSlide36.xml" ContentType="application/vnd.openxmlformats-officedocument.presentationml.notesSlide+xml"/>
  <Override PartName="/ppt/charts/chart14.xml" ContentType="application/vnd.openxmlformats-officedocument.drawingml.chart+xml"/>
  <Override PartName="/ppt/theme/themeOverride12.xml" ContentType="application/vnd.openxmlformats-officedocument.themeOverride+xml"/>
  <Override PartName="/ppt/notesSlides/notesSlide37.xml" ContentType="application/vnd.openxmlformats-officedocument.presentationml.notesSlide+xml"/>
  <Override PartName="/ppt/charts/chart15.xml" ContentType="application/vnd.openxmlformats-officedocument.drawingml.chart+xml"/>
  <Override PartName="/ppt/theme/themeOverride13.xml" ContentType="application/vnd.openxmlformats-officedocument.themeOverr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harts/chart16.xml" ContentType="application/vnd.openxmlformats-officedocument.drawingml.chart+xml"/>
  <Override PartName="/ppt/theme/themeOverride14.xml" ContentType="application/vnd.openxmlformats-officedocument.themeOverride+xml"/>
  <Override PartName="/ppt/notesSlides/notesSlide40.xml" ContentType="application/vnd.openxmlformats-officedocument.presentationml.notesSlide+xml"/>
  <Override PartName="/ppt/charts/chart17.xml" ContentType="application/vnd.openxmlformats-officedocument.drawingml.chart+xml"/>
  <Override PartName="/ppt/theme/themeOverride15.xml" ContentType="application/vnd.openxmlformats-officedocument.themeOverr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harts/chart18.xml" ContentType="application/vnd.openxmlformats-officedocument.drawingml.chart+xml"/>
  <Override PartName="/ppt/theme/themeOverride16.xml" ContentType="application/vnd.openxmlformats-officedocument.themeOverride+xml"/>
  <Override PartName="/ppt/notesSlides/notesSlide43.xml" ContentType="application/vnd.openxmlformats-officedocument.presentationml.notesSlide+xml"/>
  <Override PartName="/ppt/charts/chart19.xml" ContentType="application/vnd.openxmlformats-officedocument.drawingml.chart+xml"/>
  <Override PartName="/ppt/theme/themeOverride17.xml" ContentType="application/vnd.openxmlformats-officedocument.themeOverr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harts/chart20.xml" ContentType="application/vnd.openxmlformats-officedocument.drawingml.chart+xml"/>
  <Override PartName="/ppt/theme/themeOverride18.xml" ContentType="application/vnd.openxmlformats-officedocument.themeOverride+xml"/>
  <Override PartName="/ppt/drawings/drawing3.xml" ContentType="application/vnd.openxmlformats-officedocument.drawingml.chartshapes+xml"/>
  <Override PartName="/ppt/notesSlides/notesSlide46.xml" ContentType="application/vnd.openxmlformats-officedocument.presentationml.notesSlide+xml"/>
  <Override PartName="/ppt/charts/chart21.xml" ContentType="application/vnd.openxmlformats-officedocument.drawingml.chart+xml"/>
  <Override PartName="/ppt/theme/themeOverride19.xml" ContentType="application/vnd.openxmlformats-officedocument.themeOverride+xml"/>
  <Override PartName="/ppt/notesSlides/notesSlide47.xml" ContentType="application/vnd.openxmlformats-officedocument.presentationml.notesSlide+xml"/>
  <Override PartName="/ppt/charts/chart22.xml" ContentType="application/vnd.openxmlformats-officedocument.drawingml.chart+xml"/>
  <Override PartName="/ppt/theme/themeOverride20.xml" ContentType="application/vnd.openxmlformats-officedocument.themeOverride+xml"/>
  <Override PartName="/ppt/drawings/drawing4.xml" ContentType="application/vnd.openxmlformats-officedocument.drawingml.chartshapes+xml"/>
  <Override PartName="/ppt/notesSlides/notesSlide48.xml" ContentType="application/vnd.openxmlformats-officedocument.presentationml.notesSlide+xml"/>
  <Override PartName="/ppt/charts/chart23.xml" ContentType="application/vnd.openxmlformats-officedocument.drawingml.chart+xml"/>
  <Override PartName="/ppt/theme/themeOverride21.xml" ContentType="application/vnd.openxmlformats-officedocument.themeOverr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charts/chart24.xml" ContentType="application/vnd.openxmlformats-officedocument.drawingml.chart+xml"/>
  <Override PartName="/ppt/theme/themeOverride22.xml" ContentType="application/vnd.openxmlformats-officedocument.themeOverride+xml"/>
  <Override PartName="/ppt/notesSlides/notesSlide51.xml" ContentType="application/vnd.openxmlformats-officedocument.presentationml.notesSlide+xml"/>
  <Override PartName="/ppt/charts/chart25.xml" ContentType="application/vnd.openxmlformats-officedocument.drawingml.chart+xml"/>
  <Override PartName="/ppt/theme/themeOverride23.xml" ContentType="application/vnd.openxmlformats-officedocument.themeOverride+xml"/>
  <Override PartName="/ppt/notesSlides/notesSlide52.xml" ContentType="application/vnd.openxmlformats-officedocument.presentationml.notesSlide+xml"/>
  <Override PartName="/ppt/charts/chart26.xml" ContentType="application/vnd.openxmlformats-officedocument.drawingml.chart+xml"/>
  <Override PartName="/ppt/theme/themeOverride24.xml" ContentType="application/vnd.openxmlformats-officedocument.themeOverride+xml"/>
  <Override PartName="/ppt/drawings/drawing5.xml" ContentType="application/vnd.openxmlformats-officedocument.drawingml.chartshapes+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charts/chart27.xml" ContentType="application/vnd.openxmlformats-officedocument.drawingml.chart+xml"/>
  <Override PartName="/ppt/theme/themeOverride25.xml" ContentType="application/vnd.openxmlformats-officedocument.themeOverride+xml"/>
  <Override PartName="/ppt/notesSlides/notesSlide55.xml" ContentType="application/vnd.openxmlformats-officedocument.presentationml.notesSlide+xml"/>
  <Override PartName="/ppt/charts/chart28.xml" ContentType="application/vnd.openxmlformats-officedocument.drawingml.chart+xml"/>
  <Override PartName="/ppt/theme/themeOverride26.xml" ContentType="application/vnd.openxmlformats-officedocument.themeOverride+xml"/>
  <Override PartName="/ppt/notesSlides/notesSlide56.xml" ContentType="application/vnd.openxmlformats-officedocument.presentationml.notesSlide+xml"/>
  <Override PartName="/ppt/charts/chart29.xml" ContentType="application/vnd.openxmlformats-officedocument.drawingml.chart+xml"/>
  <Override PartName="/ppt/theme/themeOverride27.xml" ContentType="application/vnd.openxmlformats-officedocument.themeOverride+xml"/>
  <Override PartName="/ppt/notesSlides/notesSlide57.xml" ContentType="application/vnd.openxmlformats-officedocument.presentationml.notesSlide+xml"/>
  <Override PartName="/ppt/charts/chart30.xml" ContentType="application/vnd.openxmlformats-officedocument.drawingml.chart+xml"/>
  <Override PartName="/ppt/theme/themeOverride28.xml" ContentType="application/vnd.openxmlformats-officedocument.themeOverride+xml"/>
  <Override PartName="/ppt/notesSlides/notesSlide58.xml" ContentType="application/vnd.openxmlformats-officedocument.presentationml.notesSlide+xml"/>
  <Override PartName="/ppt/charts/chart31.xml" ContentType="application/vnd.openxmlformats-officedocument.drawingml.chart+xml"/>
  <Override PartName="/ppt/theme/themeOverride29.xml" ContentType="application/vnd.openxmlformats-officedocument.themeOverride+xml"/>
  <Override PartName="/ppt/notesSlides/notesSlide59.xml" ContentType="application/vnd.openxmlformats-officedocument.presentationml.notesSlide+xml"/>
  <Override PartName="/ppt/charts/chart32.xml" ContentType="application/vnd.openxmlformats-officedocument.drawingml.chart+xml"/>
  <Override PartName="/ppt/theme/themeOverride30.xml" ContentType="application/vnd.openxmlformats-officedocument.themeOverride+xml"/>
  <Override PartName="/ppt/notesSlides/notesSlide60.xml" ContentType="application/vnd.openxmlformats-officedocument.presentationml.notesSlide+xml"/>
  <Override PartName="/ppt/charts/chart33.xml" ContentType="application/vnd.openxmlformats-officedocument.drawingml.chart+xml"/>
  <Override PartName="/ppt/theme/themeOverride31.xml" ContentType="application/vnd.openxmlformats-officedocument.themeOverride+xml"/>
  <Override PartName="/ppt/notesSlides/notesSlide61.xml" ContentType="application/vnd.openxmlformats-officedocument.presentationml.notesSlide+xml"/>
  <Override PartName="/ppt/charts/chart34.xml" ContentType="application/vnd.openxmlformats-officedocument.drawingml.chart+xml"/>
  <Override PartName="/ppt/theme/themeOverride32.xml" ContentType="application/vnd.openxmlformats-officedocument.themeOverride+xml"/>
  <Override PartName="/ppt/drawings/drawing6.xml" ContentType="application/vnd.openxmlformats-officedocument.drawingml.chartshapes+xml"/>
  <Override PartName="/ppt/notesSlides/notesSlide62.xml" ContentType="application/vnd.openxmlformats-officedocument.presentationml.notesSlide+xml"/>
  <Override PartName="/ppt/charts/chart35.xml" ContentType="application/vnd.openxmlformats-officedocument.drawingml.chart+xml"/>
  <Override PartName="/ppt/theme/themeOverride33.xml" ContentType="application/vnd.openxmlformats-officedocument.themeOverride+xml"/>
  <Override PartName="/ppt/notesSlides/notesSlide63.xml" ContentType="application/vnd.openxmlformats-officedocument.presentationml.notesSlide+xml"/>
  <Override PartName="/ppt/charts/chart36.xml" ContentType="application/vnd.openxmlformats-officedocument.drawingml.chart+xml"/>
  <Override PartName="/ppt/theme/themeOverride34.xml" ContentType="application/vnd.openxmlformats-officedocument.themeOverride+xml"/>
  <Override PartName="/ppt/drawings/drawing7.xml" ContentType="application/vnd.openxmlformats-officedocument.drawingml.chartshapes+xml"/>
  <Override PartName="/ppt/notesSlides/notesSlide64.xml" ContentType="application/vnd.openxmlformats-officedocument.presentationml.notesSlide+xml"/>
  <Override PartName="/ppt/charts/chart37.xml" ContentType="application/vnd.openxmlformats-officedocument.drawingml.chart+xml"/>
  <Override PartName="/ppt/theme/themeOverride35.xml" ContentType="application/vnd.openxmlformats-officedocument.themeOverr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charts/chart38.xml" ContentType="application/vnd.openxmlformats-officedocument.drawingml.chart+xml"/>
  <Override PartName="/ppt/theme/themeOverride36.xml" ContentType="application/vnd.openxmlformats-officedocument.themeOverride+xml"/>
  <Override PartName="/ppt/notesSlides/notesSlide67.xml" ContentType="application/vnd.openxmlformats-officedocument.presentationml.notesSlide+xml"/>
  <Override PartName="/ppt/charts/chart39.xml" ContentType="application/vnd.openxmlformats-officedocument.drawingml.chart+xml"/>
  <Override PartName="/ppt/theme/themeOverride37.xml" ContentType="application/vnd.openxmlformats-officedocument.themeOverride+xml"/>
  <Override PartName="/ppt/notesSlides/notesSlide68.xml" ContentType="application/vnd.openxmlformats-officedocument.presentationml.notesSlide+xml"/>
  <Override PartName="/ppt/charts/chart40.xml" ContentType="application/vnd.openxmlformats-officedocument.drawingml.chart+xml"/>
  <Override PartName="/ppt/theme/themeOverride38.xml" ContentType="application/vnd.openxmlformats-officedocument.themeOverride+xml"/>
  <Override PartName="/ppt/notesSlides/notesSlide69.xml" ContentType="application/vnd.openxmlformats-officedocument.presentationml.notesSlide+xml"/>
  <Override PartName="/ppt/charts/chart41.xml" ContentType="application/vnd.openxmlformats-officedocument.drawingml.chart+xml"/>
  <Override PartName="/ppt/theme/themeOverride39.xml" ContentType="application/vnd.openxmlformats-officedocument.themeOverride+xml"/>
  <Override PartName="/ppt/notesSlides/notesSlide7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74"/>
  </p:notesMasterIdLst>
  <p:handoutMasterIdLst>
    <p:handoutMasterId r:id="rId75"/>
  </p:handoutMasterIdLst>
  <p:sldIdLst>
    <p:sldId id="453" r:id="rId3"/>
    <p:sldId id="454" r:id="rId4"/>
    <p:sldId id="455" r:id="rId5"/>
    <p:sldId id="456" r:id="rId6"/>
    <p:sldId id="457" r:id="rId7"/>
    <p:sldId id="458" r:id="rId8"/>
    <p:sldId id="459" r:id="rId9"/>
    <p:sldId id="460" r:id="rId10"/>
    <p:sldId id="461" r:id="rId11"/>
    <p:sldId id="462" r:id="rId12"/>
    <p:sldId id="435" r:id="rId13"/>
    <p:sldId id="464" r:id="rId14"/>
    <p:sldId id="465" r:id="rId15"/>
    <p:sldId id="436" r:id="rId16"/>
    <p:sldId id="437" r:id="rId17"/>
    <p:sldId id="466" r:id="rId18"/>
    <p:sldId id="467" r:id="rId19"/>
    <p:sldId id="438" r:id="rId20"/>
    <p:sldId id="439" r:id="rId21"/>
    <p:sldId id="463" r:id="rId22"/>
    <p:sldId id="451" r:id="rId23"/>
    <p:sldId id="272" r:id="rId24"/>
    <p:sldId id="332" r:id="rId25"/>
    <p:sldId id="334" r:id="rId26"/>
    <p:sldId id="326" r:id="rId27"/>
    <p:sldId id="335" r:id="rId28"/>
    <p:sldId id="378" r:id="rId29"/>
    <p:sldId id="265" r:id="rId30"/>
    <p:sldId id="339" r:id="rId31"/>
    <p:sldId id="329" r:id="rId32"/>
    <p:sldId id="380" r:id="rId33"/>
    <p:sldId id="441" r:id="rId34"/>
    <p:sldId id="442" r:id="rId35"/>
    <p:sldId id="419" r:id="rId36"/>
    <p:sldId id="420" r:id="rId37"/>
    <p:sldId id="443" r:id="rId38"/>
    <p:sldId id="445" r:id="rId39"/>
    <p:sldId id="385" r:id="rId40"/>
    <p:sldId id="386" r:id="rId41"/>
    <p:sldId id="387" r:id="rId42"/>
    <p:sldId id="388" r:id="rId43"/>
    <p:sldId id="389" r:id="rId44"/>
    <p:sldId id="390" r:id="rId45"/>
    <p:sldId id="393" r:id="rId46"/>
    <p:sldId id="432" r:id="rId47"/>
    <p:sldId id="433" r:id="rId48"/>
    <p:sldId id="434" r:id="rId49"/>
    <p:sldId id="397" r:id="rId50"/>
    <p:sldId id="398" r:id="rId51"/>
    <p:sldId id="399" r:id="rId52"/>
    <p:sldId id="418" r:id="rId53"/>
    <p:sldId id="425" r:id="rId54"/>
    <p:sldId id="401" r:id="rId55"/>
    <p:sldId id="426" r:id="rId56"/>
    <p:sldId id="403" r:id="rId57"/>
    <p:sldId id="427" r:id="rId58"/>
    <p:sldId id="405" r:id="rId59"/>
    <p:sldId id="406" r:id="rId60"/>
    <p:sldId id="428" r:id="rId61"/>
    <p:sldId id="408" r:id="rId62"/>
    <p:sldId id="422" r:id="rId63"/>
    <p:sldId id="429" r:id="rId64"/>
    <p:sldId id="430" r:id="rId65"/>
    <p:sldId id="431" r:id="rId66"/>
    <p:sldId id="413" r:id="rId67"/>
    <p:sldId id="446" r:id="rId68"/>
    <p:sldId id="447" r:id="rId69"/>
    <p:sldId id="448" r:id="rId70"/>
    <p:sldId id="450" r:id="rId71"/>
    <p:sldId id="440" r:id="rId72"/>
    <p:sldId id="468" r:id="rId7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ton, Barbara (AHRQ/CQuIPS) (AHRQ Contractor)" initials="BB" lastIdx="4" clrIdx="0"/>
  <p:cmAuthor id="1" name="DHHS" initials="DMB" lastIdx="18" clrIdx="1"/>
  <p:cmAuthor id="2" name="Doreen Bonnett" initials="DMB" lastIdx="46" clrIdx="2"/>
  <p:cmAuthor id="3" name="DHHS" initials="EM" lastIdx="1" clrIdx="3"/>
  <p:cmAuthor id="4" name="Windows User" initials="WU" lastIdx="7"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2C6"/>
    <a:srgbClr val="AABA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5495" autoAdjust="0"/>
    <p:restoredTop sz="76068" autoAdjust="0"/>
  </p:normalViewPr>
  <p:slideViewPr>
    <p:cSldViewPr>
      <p:cViewPr varScale="1">
        <p:scale>
          <a:sx n="62" d="100"/>
          <a:sy n="62" d="100"/>
        </p:scale>
        <p:origin x="-370" y="-8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9480"/>
    </p:cViewPr>
  </p:sorterViewPr>
  <p:notesViewPr>
    <p:cSldViewPr>
      <p:cViewPr>
        <p:scale>
          <a:sx n="100" d="100"/>
          <a:sy n="100" d="100"/>
        </p:scale>
        <p:origin x="-2275" y="1670"/>
      </p:cViewPr>
      <p:guideLst>
        <p:guide orient="horz" pos="2928"/>
        <p:guide pos="2209"/>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commentAuthors" Target="commentAuthor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notesMaster" Target="notesMasters/notesMaster1.xml"/><Relationship Id="rId79"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10.xlsx"/><Relationship Id="rId1" Type="http://schemas.openxmlformats.org/officeDocument/2006/relationships/themeOverride" Target="../theme/themeOverride8.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11.xlsx"/><Relationship Id="rId1" Type="http://schemas.openxmlformats.org/officeDocument/2006/relationships/themeOverride" Target="../theme/themeOverride9.xm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Worksheet12.xlsx"/><Relationship Id="rId1" Type="http://schemas.openxmlformats.org/officeDocument/2006/relationships/themeOverride" Target="../theme/themeOverride10.xml"/></Relationships>
</file>

<file path=ppt/charts/_rels/chart13.xml.rels><?xml version="1.0" encoding="UTF-8" standalone="yes"?>
<Relationships xmlns="http://schemas.openxmlformats.org/package/2006/relationships"><Relationship Id="rId2" Type="http://schemas.openxmlformats.org/officeDocument/2006/relationships/package" Target="../embeddings/Microsoft_Excel_Worksheet13.xlsx"/><Relationship Id="rId1" Type="http://schemas.openxmlformats.org/officeDocument/2006/relationships/themeOverride" Target="../theme/themeOverride11.xml"/></Relationships>
</file>

<file path=ppt/charts/_rels/chart14.xml.rels><?xml version="1.0" encoding="UTF-8" standalone="yes"?>
<Relationships xmlns="http://schemas.openxmlformats.org/package/2006/relationships"><Relationship Id="rId2" Type="http://schemas.openxmlformats.org/officeDocument/2006/relationships/package" Target="../embeddings/Microsoft_Excel_Worksheet14.xlsx"/><Relationship Id="rId1" Type="http://schemas.openxmlformats.org/officeDocument/2006/relationships/themeOverride" Target="../theme/themeOverride12.xml"/></Relationships>
</file>

<file path=ppt/charts/_rels/chart15.xml.rels><?xml version="1.0" encoding="UTF-8" standalone="yes"?>
<Relationships xmlns="http://schemas.openxmlformats.org/package/2006/relationships"><Relationship Id="rId2" Type="http://schemas.openxmlformats.org/officeDocument/2006/relationships/package" Target="../embeddings/Microsoft_Excel_Worksheet15.xlsx"/><Relationship Id="rId1" Type="http://schemas.openxmlformats.org/officeDocument/2006/relationships/themeOverride" Target="../theme/themeOverride13.xml"/></Relationships>
</file>

<file path=ppt/charts/_rels/chart16.xml.rels><?xml version="1.0" encoding="UTF-8" standalone="yes"?>
<Relationships xmlns="http://schemas.openxmlformats.org/package/2006/relationships"><Relationship Id="rId2" Type="http://schemas.openxmlformats.org/officeDocument/2006/relationships/package" Target="../embeddings/Microsoft_Excel_Worksheet16.xlsx"/><Relationship Id="rId1" Type="http://schemas.openxmlformats.org/officeDocument/2006/relationships/themeOverride" Target="../theme/themeOverride14.xml"/></Relationships>
</file>

<file path=ppt/charts/_rels/chart17.xml.rels><?xml version="1.0" encoding="UTF-8" standalone="yes"?>
<Relationships xmlns="http://schemas.openxmlformats.org/package/2006/relationships"><Relationship Id="rId2" Type="http://schemas.openxmlformats.org/officeDocument/2006/relationships/package" Target="../embeddings/Microsoft_Excel_Worksheet17.xlsx"/><Relationship Id="rId1" Type="http://schemas.openxmlformats.org/officeDocument/2006/relationships/themeOverride" Target="../theme/themeOverride15.xml"/></Relationships>
</file>

<file path=ppt/charts/_rels/chart18.xml.rels><?xml version="1.0" encoding="UTF-8" standalone="yes"?>
<Relationships xmlns="http://schemas.openxmlformats.org/package/2006/relationships"><Relationship Id="rId2" Type="http://schemas.openxmlformats.org/officeDocument/2006/relationships/package" Target="../embeddings/Microsoft_Excel_Worksheet18.xlsx"/><Relationship Id="rId1" Type="http://schemas.openxmlformats.org/officeDocument/2006/relationships/themeOverride" Target="../theme/themeOverride16.xml"/></Relationships>
</file>

<file path=ppt/charts/_rels/chart19.xml.rels><?xml version="1.0" encoding="UTF-8" standalone="yes"?>
<Relationships xmlns="http://schemas.openxmlformats.org/package/2006/relationships"><Relationship Id="rId2" Type="http://schemas.openxmlformats.org/officeDocument/2006/relationships/package" Target="../embeddings/Microsoft_Excel_Worksheet19.xlsx"/><Relationship Id="rId1" Type="http://schemas.openxmlformats.org/officeDocument/2006/relationships/themeOverride" Target="../theme/themeOverride17.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20.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package" Target="../embeddings/Microsoft_Excel_Worksheet20.xlsx"/><Relationship Id="rId1" Type="http://schemas.openxmlformats.org/officeDocument/2006/relationships/themeOverride" Target="../theme/themeOverride18.xml"/></Relationships>
</file>

<file path=ppt/charts/_rels/chart21.xml.rels><?xml version="1.0" encoding="UTF-8" standalone="yes"?>
<Relationships xmlns="http://schemas.openxmlformats.org/package/2006/relationships"><Relationship Id="rId2" Type="http://schemas.openxmlformats.org/officeDocument/2006/relationships/package" Target="../embeddings/Microsoft_Excel_Worksheet21.xlsx"/><Relationship Id="rId1" Type="http://schemas.openxmlformats.org/officeDocument/2006/relationships/themeOverride" Target="../theme/themeOverride19.xml"/></Relationships>
</file>

<file path=ppt/charts/_rels/chart22.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package" Target="../embeddings/Microsoft_Excel_Worksheet22.xlsx"/><Relationship Id="rId1" Type="http://schemas.openxmlformats.org/officeDocument/2006/relationships/themeOverride" Target="../theme/themeOverride20.xml"/></Relationships>
</file>

<file path=ppt/charts/_rels/chart23.xml.rels><?xml version="1.0" encoding="UTF-8" standalone="yes"?>
<Relationships xmlns="http://schemas.openxmlformats.org/package/2006/relationships"><Relationship Id="rId2" Type="http://schemas.openxmlformats.org/officeDocument/2006/relationships/package" Target="../embeddings/Microsoft_Excel_Worksheet23.xlsx"/><Relationship Id="rId1" Type="http://schemas.openxmlformats.org/officeDocument/2006/relationships/themeOverride" Target="../theme/themeOverride21.xml"/></Relationships>
</file>

<file path=ppt/charts/_rels/chart24.xml.rels><?xml version="1.0" encoding="UTF-8" standalone="yes"?>
<Relationships xmlns="http://schemas.openxmlformats.org/package/2006/relationships"><Relationship Id="rId2" Type="http://schemas.openxmlformats.org/officeDocument/2006/relationships/package" Target="../embeddings/Microsoft_Excel_Worksheet24.xlsx"/><Relationship Id="rId1" Type="http://schemas.openxmlformats.org/officeDocument/2006/relationships/themeOverride" Target="../theme/themeOverride22.xml"/></Relationships>
</file>

<file path=ppt/charts/_rels/chart25.xml.rels><?xml version="1.0" encoding="UTF-8" standalone="yes"?>
<Relationships xmlns="http://schemas.openxmlformats.org/package/2006/relationships"><Relationship Id="rId2" Type="http://schemas.openxmlformats.org/officeDocument/2006/relationships/package" Target="../embeddings/Microsoft_Excel_Worksheet25.xlsx"/><Relationship Id="rId1" Type="http://schemas.openxmlformats.org/officeDocument/2006/relationships/themeOverride" Target="../theme/themeOverride23.xml"/></Relationships>
</file>

<file path=ppt/charts/_rels/chart26.xml.rels><?xml version="1.0" encoding="UTF-8" standalone="yes"?>
<Relationships xmlns="http://schemas.openxmlformats.org/package/2006/relationships"><Relationship Id="rId3" Type="http://schemas.openxmlformats.org/officeDocument/2006/relationships/chartUserShapes" Target="../drawings/drawing5.xml"/><Relationship Id="rId2" Type="http://schemas.openxmlformats.org/officeDocument/2006/relationships/package" Target="../embeddings/Microsoft_Excel_Worksheet26.xlsx"/><Relationship Id="rId1" Type="http://schemas.openxmlformats.org/officeDocument/2006/relationships/themeOverride" Target="../theme/themeOverride24.xml"/></Relationships>
</file>

<file path=ppt/charts/_rels/chart27.xml.rels><?xml version="1.0" encoding="UTF-8" standalone="yes"?>
<Relationships xmlns="http://schemas.openxmlformats.org/package/2006/relationships"><Relationship Id="rId2" Type="http://schemas.openxmlformats.org/officeDocument/2006/relationships/package" Target="../embeddings/Microsoft_Excel_Worksheet27.xlsx"/><Relationship Id="rId1" Type="http://schemas.openxmlformats.org/officeDocument/2006/relationships/themeOverride" Target="../theme/themeOverride25.xml"/></Relationships>
</file>

<file path=ppt/charts/_rels/chart28.xml.rels><?xml version="1.0" encoding="UTF-8" standalone="yes"?>
<Relationships xmlns="http://schemas.openxmlformats.org/package/2006/relationships"><Relationship Id="rId2" Type="http://schemas.openxmlformats.org/officeDocument/2006/relationships/package" Target="../embeddings/Microsoft_Excel_Worksheet28.xlsx"/><Relationship Id="rId1" Type="http://schemas.openxmlformats.org/officeDocument/2006/relationships/themeOverride" Target="../theme/themeOverride26.xml"/></Relationships>
</file>

<file path=ppt/charts/_rels/chart29.xml.rels><?xml version="1.0" encoding="UTF-8" standalone="yes"?>
<Relationships xmlns="http://schemas.openxmlformats.org/package/2006/relationships"><Relationship Id="rId2" Type="http://schemas.openxmlformats.org/officeDocument/2006/relationships/package" Target="../embeddings/Microsoft_Excel_Worksheet29.xlsx"/><Relationship Id="rId1" Type="http://schemas.openxmlformats.org/officeDocument/2006/relationships/themeOverride" Target="../theme/themeOverride27.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30.xml.rels><?xml version="1.0" encoding="UTF-8" standalone="yes"?>
<Relationships xmlns="http://schemas.openxmlformats.org/package/2006/relationships"><Relationship Id="rId2" Type="http://schemas.openxmlformats.org/officeDocument/2006/relationships/package" Target="../embeddings/Microsoft_Excel_Worksheet30.xlsx"/><Relationship Id="rId1" Type="http://schemas.openxmlformats.org/officeDocument/2006/relationships/themeOverride" Target="../theme/themeOverride28.xml"/></Relationships>
</file>

<file path=ppt/charts/_rels/chart31.xml.rels><?xml version="1.0" encoding="UTF-8" standalone="yes"?>
<Relationships xmlns="http://schemas.openxmlformats.org/package/2006/relationships"><Relationship Id="rId2" Type="http://schemas.openxmlformats.org/officeDocument/2006/relationships/package" Target="../embeddings/Microsoft_Excel_Worksheet31.xlsx"/><Relationship Id="rId1" Type="http://schemas.openxmlformats.org/officeDocument/2006/relationships/themeOverride" Target="../theme/themeOverride29.xml"/></Relationships>
</file>

<file path=ppt/charts/_rels/chart32.xml.rels><?xml version="1.0" encoding="UTF-8" standalone="yes"?>
<Relationships xmlns="http://schemas.openxmlformats.org/package/2006/relationships"><Relationship Id="rId2" Type="http://schemas.openxmlformats.org/officeDocument/2006/relationships/package" Target="../embeddings/Microsoft_Excel_Worksheet32.xlsx"/><Relationship Id="rId1" Type="http://schemas.openxmlformats.org/officeDocument/2006/relationships/themeOverride" Target="../theme/themeOverride30.xml"/></Relationships>
</file>

<file path=ppt/charts/_rels/chart33.xml.rels><?xml version="1.0" encoding="UTF-8" standalone="yes"?>
<Relationships xmlns="http://schemas.openxmlformats.org/package/2006/relationships"><Relationship Id="rId2" Type="http://schemas.openxmlformats.org/officeDocument/2006/relationships/package" Target="../embeddings/Microsoft_Excel_Worksheet33.xlsx"/><Relationship Id="rId1" Type="http://schemas.openxmlformats.org/officeDocument/2006/relationships/themeOverride" Target="../theme/themeOverride31.xml"/></Relationships>
</file>

<file path=ppt/charts/_rels/chart34.xml.rels><?xml version="1.0" encoding="UTF-8" standalone="yes"?>
<Relationships xmlns="http://schemas.openxmlformats.org/package/2006/relationships"><Relationship Id="rId3" Type="http://schemas.openxmlformats.org/officeDocument/2006/relationships/chartUserShapes" Target="../drawings/drawing6.xml"/><Relationship Id="rId2" Type="http://schemas.openxmlformats.org/officeDocument/2006/relationships/package" Target="../embeddings/Microsoft_Excel_Worksheet34.xlsx"/><Relationship Id="rId1" Type="http://schemas.openxmlformats.org/officeDocument/2006/relationships/themeOverride" Target="../theme/themeOverride32.xml"/></Relationships>
</file>

<file path=ppt/charts/_rels/chart35.xml.rels><?xml version="1.0" encoding="UTF-8" standalone="yes"?>
<Relationships xmlns="http://schemas.openxmlformats.org/package/2006/relationships"><Relationship Id="rId2" Type="http://schemas.openxmlformats.org/officeDocument/2006/relationships/package" Target="../embeddings/Microsoft_Excel_Worksheet35.xlsx"/><Relationship Id="rId1" Type="http://schemas.openxmlformats.org/officeDocument/2006/relationships/themeOverride" Target="../theme/themeOverride33.xml"/></Relationships>
</file>

<file path=ppt/charts/_rels/chart36.xml.rels><?xml version="1.0" encoding="UTF-8" standalone="yes"?>
<Relationships xmlns="http://schemas.openxmlformats.org/package/2006/relationships"><Relationship Id="rId3" Type="http://schemas.openxmlformats.org/officeDocument/2006/relationships/chartUserShapes" Target="../drawings/drawing7.xml"/><Relationship Id="rId2" Type="http://schemas.openxmlformats.org/officeDocument/2006/relationships/package" Target="../embeddings/Microsoft_Excel_Worksheet36.xlsx"/><Relationship Id="rId1" Type="http://schemas.openxmlformats.org/officeDocument/2006/relationships/themeOverride" Target="../theme/themeOverride34.xml"/></Relationships>
</file>

<file path=ppt/charts/_rels/chart37.xml.rels><?xml version="1.0" encoding="UTF-8" standalone="yes"?>
<Relationships xmlns="http://schemas.openxmlformats.org/package/2006/relationships"><Relationship Id="rId2" Type="http://schemas.openxmlformats.org/officeDocument/2006/relationships/package" Target="../embeddings/Microsoft_Excel_Worksheet37.xlsx"/><Relationship Id="rId1" Type="http://schemas.openxmlformats.org/officeDocument/2006/relationships/themeOverride" Target="../theme/themeOverride35.xml"/></Relationships>
</file>

<file path=ppt/charts/_rels/chart38.xml.rels><?xml version="1.0" encoding="UTF-8" standalone="yes"?>
<Relationships xmlns="http://schemas.openxmlformats.org/package/2006/relationships"><Relationship Id="rId2" Type="http://schemas.openxmlformats.org/officeDocument/2006/relationships/package" Target="../embeddings/Microsoft_Excel_Worksheet38.xlsx"/><Relationship Id="rId1" Type="http://schemas.openxmlformats.org/officeDocument/2006/relationships/themeOverride" Target="../theme/themeOverride36.xml"/></Relationships>
</file>

<file path=ppt/charts/_rels/chart39.xml.rels><?xml version="1.0" encoding="UTF-8" standalone="yes"?>
<Relationships xmlns="http://schemas.openxmlformats.org/package/2006/relationships"><Relationship Id="rId2" Type="http://schemas.openxmlformats.org/officeDocument/2006/relationships/package" Target="../embeddings/Microsoft_Excel_Worksheet39.xlsx"/><Relationship Id="rId1" Type="http://schemas.openxmlformats.org/officeDocument/2006/relationships/themeOverride" Target="../theme/themeOverride37.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40.xml.rels><?xml version="1.0" encoding="UTF-8" standalone="yes"?>
<Relationships xmlns="http://schemas.openxmlformats.org/package/2006/relationships"><Relationship Id="rId2" Type="http://schemas.openxmlformats.org/officeDocument/2006/relationships/package" Target="../embeddings/Microsoft_Excel_Worksheet40.xlsx"/><Relationship Id="rId1" Type="http://schemas.openxmlformats.org/officeDocument/2006/relationships/themeOverride" Target="../theme/themeOverride38.xml"/></Relationships>
</file>

<file path=ppt/charts/_rels/chart41.xml.rels><?xml version="1.0" encoding="UTF-8" standalone="yes"?>
<Relationships xmlns="http://schemas.openxmlformats.org/package/2006/relationships"><Relationship Id="rId2" Type="http://schemas.openxmlformats.org/officeDocument/2006/relationships/package" Target="../embeddings/Microsoft_Excel_Worksheet41.xlsx"/><Relationship Id="rId1" Type="http://schemas.openxmlformats.org/officeDocument/2006/relationships/themeOverride" Target="../theme/themeOverride39.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080304865737938E-2"/>
          <c:y val="0.10952668625615504"/>
          <c:w val="0.92132815128878132"/>
          <c:h val="0.78267431704589741"/>
        </c:manualLayout>
      </c:layout>
      <c:barChart>
        <c:barDir val="col"/>
        <c:grouping val="percentStacked"/>
        <c:varyColors val="0"/>
        <c:ser>
          <c:idx val="2"/>
          <c:order val="0"/>
          <c:tx>
            <c:strRef>
              <c:f>Sheet1!$D$1</c:f>
              <c:strCache>
                <c:ptCount val="1"/>
                <c:pt idx="0">
                  <c:v>Better</c:v>
                </c:pt>
              </c:strCache>
            </c:strRef>
          </c:tx>
          <c:spPr>
            <a:solidFill>
              <a:sysClr val="windowText" lastClr="000000"/>
            </a:solidFill>
          </c:spPr>
          <c:invertIfNegative val="0"/>
          <c:dLbls>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Sheet1!$A$2:$A$3</c:f>
              <c:strCache>
                <c:ptCount val="2"/>
                <c:pt idx="0">
                  <c:v>Micropolitan (n=138)</c:v>
                </c:pt>
                <c:pt idx="1">
                  <c:v>Noncore (n=139)</c:v>
                </c:pt>
              </c:strCache>
            </c:strRef>
          </c:cat>
          <c:val>
            <c:numRef>
              <c:f>Sheet1!$D$2:$D$3</c:f>
              <c:numCache>
                <c:formatCode>General</c:formatCode>
                <c:ptCount val="2"/>
                <c:pt idx="0">
                  <c:v>6</c:v>
                </c:pt>
                <c:pt idx="1">
                  <c:v>8</c:v>
                </c:pt>
              </c:numCache>
            </c:numRef>
          </c:val>
        </c:ser>
        <c:ser>
          <c:idx val="1"/>
          <c:order val="1"/>
          <c:tx>
            <c:strRef>
              <c:f>Sheet1!$C$1</c:f>
              <c:strCache>
                <c:ptCount val="1"/>
                <c:pt idx="0">
                  <c:v>Same</c:v>
                </c:pt>
              </c:strCache>
            </c:strRef>
          </c:tx>
          <c:spPr>
            <a:solidFill>
              <a:srgbClr val="0072C6"/>
            </a:solidFill>
          </c:spPr>
          <c:invertIfNegative val="0"/>
          <c:dLbls>
            <c:txPr>
              <a:bodyPr/>
              <a:lstStyle/>
              <a:p>
                <a:pPr>
                  <a:defRPr sz="1600">
                    <a:solidFill>
                      <a:schemeClr val="bg1"/>
                    </a:solidFill>
                    <a:latin typeface="Calibri" panose="020F0502020204030204" pitchFamily="34" charset="0"/>
                  </a:defRPr>
                </a:pPr>
                <a:endParaRPr lang="en-US"/>
              </a:p>
            </c:txPr>
            <c:dLblPos val="ctr"/>
            <c:showLegendKey val="0"/>
            <c:showVal val="1"/>
            <c:showCatName val="0"/>
            <c:showSerName val="0"/>
            <c:showPercent val="0"/>
            <c:showBubbleSize val="0"/>
            <c:showLeaderLines val="0"/>
          </c:dLbls>
          <c:cat>
            <c:strRef>
              <c:f>Sheet1!$A$2:$A$3</c:f>
              <c:strCache>
                <c:ptCount val="2"/>
                <c:pt idx="0">
                  <c:v>Micropolitan (n=138)</c:v>
                </c:pt>
                <c:pt idx="1">
                  <c:v>Noncore (n=139)</c:v>
                </c:pt>
              </c:strCache>
            </c:strRef>
          </c:cat>
          <c:val>
            <c:numRef>
              <c:f>Sheet1!$C$2:$C$3</c:f>
              <c:numCache>
                <c:formatCode>General</c:formatCode>
                <c:ptCount val="2"/>
                <c:pt idx="0">
                  <c:v>97</c:v>
                </c:pt>
                <c:pt idx="1">
                  <c:v>88</c:v>
                </c:pt>
              </c:numCache>
            </c:numRef>
          </c:val>
        </c:ser>
        <c:ser>
          <c:idx val="0"/>
          <c:order val="2"/>
          <c:tx>
            <c:strRef>
              <c:f>Sheet1!$B$1</c:f>
              <c:strCache>
                <c:ptCount val="1"/>
                <c:pt idx="0">
                  <c:v>Worse </c:v>
                </c:pt>
              </c:strCache>
            </c:strRef>
          </c:tx>
          <c:spPr>
            <a:solidFill>
              <a:srgbClr val="AABA0A"/>
            </a:solidFill>
          </c:spPr>
          <c:invertIfNegative val="0"/>
          <c:dLbls>
            <c:txPr>
              <a:bodyPr/>
              <a:lstStyle/>
              <a:p>
                <a:pPr>
                  <a:defRPr sz="1600">
                    <a:latin typeface="Calibri" panose="020F0502020204030204" pitchFamily="34" charset="0"/>
                  </a:defRPr>
                </a:pPr>
                <a:endParaRPr lang="en-US"/>
              </a:p>
            </c:txPr>
            <c:showLegendKey val="0"/>
            <c:showVal val="1"/>
            <c:showCatName val="0"/>
            <c:showSerName val="0"/>
            <c:showPercent val="0"/>
            <c:showBubbleSize val="0"/>
            <c:showLeaderLines val="0"/>
          </c:dLbls>
          <c:cat>
            <c:strRef>
              <c:f>Sheet1!$A$2:$A$3</c:f>
              <c:strCache>
                <c:ptCount val="2"/>
                <c:pt idx="0">
                  <c:v>Micropolitan (n=138)</c:v>
                </c:pt>
                <c:pt idx="1">
                  <c:v>Noncore (n=139)</c:v>
                </c:pt>
              </c:strCache>
            </c:strRef>
          </c:cat>
          <c:val>
            <c:numRef>
              <c:f>Sheet1!$B$2:$B$3</c:f>
              <c:numCache>
                <c:formatCode>General</c:formatCode>
                <c:ptCount val="2"/>
                <c:pt idx="0">
                  <c:v>35</c:v>
                </c:pt>
                <c:pt idx="1">
                  <c:v>43</c:v>
                </c:pt>
              </c:numCache>
            </c:numRef>
          </c:val>
        </c:ser>
        <c:dLbls>
          <c:showLegendKey val="0"/>
          <c:showVal val="1"/>
          <c:showCatName val="0"/>
          <c:showSerName val="0"/>
          <c:showPercent val="0"/>
          <c:showBubbleSize val="0"/>
        </c:dLbls>
        <c:gapWidth val="150"/>
        <c:overlap val="100"/>
        <c:axId val="33044352"/>
        <c:axId val="33045888"/>
      </c:barChart>
      <c:catAx>
        <c:axId val="33044352"/>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33045888"/>
        <c:crosses val="autoZero"/>
        <c:auto val="1"/>
        <c:lblAlgn val="ctr"/>
        <c:lblOffset val="100"/>
        <c:tickLblSkip val="1"/>
        <c:tickMarkSkip val="1"/>
        <c:noMultiLvlLbl val="0"/>
      </c:catAx>
      <c:valAx>
        <c:axId val="33045888"/>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33044352"/>
        <c:crosses val="autoZero"/>
        <c:crossBetween val="between"/>
        <c:majorUnit val="0.2"/>
      </c:valAx>
    </c:plotArea>
    <c:legend>
      <c:legendPos val="t"/>
      <c:layout>
        <c:manualLayout>
          <c:xMode val="edge"/>
          <c:yMode val="edge"/>
          <c:x val="0.31480096237970273"/>
          <c:y val="0"/>
          <c:w val="0.41895049577136195"/>
          <c:h val="7.8535997332581209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120163798969575"/>
          <c:y val="0.20263157255152109"/>
          <c:w val="0.89751676873724084"/>
          <c:h val="0.69663583197653201"/>
        </c:manualLayout>
      </c:layout>
      <c:lineChart>
        <c:grouping val="standard"/>
        <c:varyColors val="0"/>
        <c:ser>
          <c:idx val="3"/>
          <c:order val="0"/>
          <c:tx>
            <c:strRef>
              <c:f>Sheet1!$A$8</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2009</c:v>
                </c:pt>
                <c:pt idx="1">
                  <c:v>2010</c:v>
                </c:pt>
                <c:pt idx="2">
                  <c:v>2011</c:v>
                </c:pt>
                <c:pt idx="3">
                  <c:v>2012</c:v>
                </c:pt>
              </c:strCache>
            </c:strRef>
          </c:cat>
          <c:val>
            <c:numRef>
              <c:f>Sheet1!$B$8:$E$8</c:f>
              <c:numCache>
                <c:formatCode>0.0</c:formatCode>
                <c:ptCount val="4"/>
                <c:pt idx="0">
                  <c:v>85.5</c:v>
                </c:pt>
                <c:pt idx="1">
                  <c:v>85.5</c:v>
                </c:pt>
                <c:pt idx="2">
                  <c:v>86.8</c:v>
                </c:pt>
                <c:pt idx="3">
                  <c:v>85.9</c:v>
                </c:pt>
              </c:numCache>
            </c:numRef>
          </c:val>
          <c:smooth val="0"/>
        </c:ser>
        <c:ser>
          <c:idx val="0"/>
          <c:order val="1"/>
          <c:tx>
            <c:strRef>
              <c:f>Sheet1!$A$2</c:f>
              <c:strCache>
                <c:ptCount val="1"/>
                <c:pt idx="0">
                  <c:v>Large Central Metro</c:v>
                </c:pt>
              </c:strCache>
            </c:strRef>
          </c:tx>
          <c:spPr>
            <a:ln w="25400">
              <a:solidFill>
                <a:srgbClr val="0072C6"/>
              </a:solidFill>
            </a:ln>
          </c:spPr>
          <c:marker>
            <c:symbol val="square"/>
            <c:size val="7"/>
            <c:spPr>
              <a:solidFill>
                <a:srgbClr val="0072C6"/>
              </a:solidFill>
              <a:ln>
                <a:noFill/>
              </a:ln>
            </c:spPr>
          </c:marker>
          <c:cat>
            <c:strRef>
              <c:f>Sheet1!$B$1:$E$1</c:f>
              <c:strCache>
                <c:ptCount val="4"/>
                <c:pt idx="0">
                  <c:v>2009</c:v>
                </c:pt>
                <c:pt idx="1">
                  <c:v>2010</c:v>
                </c:pt>
                <c:pt idx="2">
                  <c:v>2011</c:v>
                </c:pt>
                <c:pt idx="3">
                  <c:v>2012</c:v>
                </c:pt>
              </c:strCache>
            </c:strRef>
          </c:cat>
          <c:val>
            <c:numRef>
              <c:f>Sheet1!$B$2:$E$2</c:f>
              <c:numCache>
                <c:formatCode>0.0</c:formatCode>
                <c:ptCount val="4"/>
                <c:pt idx="0">
                  <c:v>83.4</c:v>
                </c:pt>
                <c:pt idx="1">
                  <c:v>83.4</c:v>
                </c:pt>
                <c:pt idx="2">
                  <c:v>84.4</c:v>
                </c:pt>
                <c:pt idx="3">
                  <c:v>83.4</c:v>
                </c:pt>
              </c:numCache>
            </c:numRef>
          </c:val>
          <c:smooth val="0"/>
        </c:ser>
        <c:ser>
          <c:idx val="2"/>
          <c:order val="2"/>
          <c:tx>
            <c:strRef>
              <c:f>Sheet1!$A$3</c:f>
              <c:strCache>
                <c:ptCount val="1"/>
                <c:pt idx="0">
                  <c:v>Large Fringe Metro</c:v>
                </c:pt>
              </c:strCache>
            </c:strRef>
          </c:tx>
          <c:spPr>
            <a:ln w="25400">
              <a:solidFill>
                <a:srgbClr val="AABA0A"/>
              </a:solidFill>
            </a:ln>
          </c:spPr>
          <c:marker>
            <c:symbol val="triangle"/>
            <c:size val="9"/>
            <c:spPr>
              <a:solidFill>
                <a:srgbClr val="AABA0A"/>
              </a:solidFill>
              <a:ln>
                <a:noFill/>
              </a:ln>
            </c:spPr>
          </c:marker>
          <c:cat>
            <c:strRef>
              <c:f>Sheet1!$B$1:$E$1</c:f>
              <c:strCache>
                <c:ptCount val="4"/>
                <c:pt idx="0">
                  <c:v>2009</c:v>
                </c:pt>
                <c:pt idx="1">
                  <c:v>2010</c:v>
                </c:pt>
                <c:pt idx="2">
                  <c:v>2011</c:v>
                </c:pt>
                <c:pt idx="3">
                  <c:v>2012</c:v>
                </c:pt>
              </c:strCache>
            </c:strRef>
          </c:cat>
          <c:val>
            <c:numRef>
              <c:f>Sheet1!$B$3:$E$3</c:f>
              <c:numCache>
                <c:formatCode>0.0</c:formatCode>
                <c:ptCount val="4"/>
                <c:pt idx="0">
                  <c:v>88.9</c:v>
                </c:pt>
                <c:pt idx="1">
                  <c:v>87.7</c:v>
                </c:pt>
                <c:pt idx="2">
                  <c:v>89.1</c:v>
                </c:pt>
                <c:pt idx="3">
                  <c:v>87.9</c:v>
                </c:pt>
              </c:numCache>
            </c:numRef>
          </c:val>
          <c:smooth val="0"/>
        </c:ser>
        <c:ser>
          <c:idx val="1"/>
          <c:order val="3"/>
          <c:tx>
            <c:strRef>
              <c:f>Sheet1!$A$4</c:f>
              <c:strCache>
                <c:ptCount val="1"/>
                <c:pt idx="0">
                  <c:v>Medium Metro</c:v>
                </c:pt>
              </c:strCache>
            </c:strRef>
          </c:tx>
          <c:spPr>
            <a:ln w="34925">
              <a:solidFill>
                <a:srgbClr val="7BA8DF"/>
              </a:solidFill>
            </a:ln>
          </c:spPr>
          <c:marker>
            <c:symbol val="diamond"/>
            <c:size val="9"/>
            <c:spPr>
              <a:solidFill>
                <a:srgbClr val="7BA8DF"/>
              </a:solidFill>
              <a:ln>
                <a:noFill/>
              </a:ln>
            </c:spPr>
          </c:marker>
          <c:cat>
            <c:strRef>
              <c:f>Sheet1!$B$1:$E$1</c:f>
              <c:strCache>
                <c:ptCount val="4"/>
                <c:pt idx="0">
                  <c:v>2009</c:v>
                </c:pt>
                <c:pt idx="1">
                  <c:v>2010</c:v>
                </c:pt>
                <c:pt idx="2">
                  <c:v>2011</c:v>
                </c:pt>
                <c:pt idx="3">
                  <c:v>2012</c:v>
                </c:pt>
              </c:strCache>
            </c:strRef>
          </c:cat>
          <c:val>
            <c:numRef>
              <c:f>Sheet1!$B$4:$E$4</c:f>
              <c:numCache>
                <c:formatCode>0.0</c:formatCode>
                <c:ptCount val="4"/>
                <c:pt idx="0">
                  <c:v>85</c:v>
                </c:pt>
                <c:pt idx="1">
                  <c:v>85.3</c:v>
                </c:pt>
                <c:pt idx="2">
                  <c:v>86.9</c:v>
                </c:pt>
                <c:pt idx="3">
                  <c:v>85.9</c:v>
                </c:pt>
              </c:numCache>
            </c:numRef>
          </c:val>
          <c:smooth val="0"/>
        </c:ser>
        <c:ser>
          <c:idx val="4"/>
          <c:order val="4"/>
          <c:tx>
            <c:strRef>
              <c:f>Sheet1!$A$5</c:f>
              <c:strCache>
                <c:ptCount val="1"/>
                <c:pt idx="0">
                  <c:v>Small Metro</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Sheet1!$B$1:$E$1</c:f>
              <c:strCache>
                <c:ptCount val="4"/>
                <c:pt idx="0">
                  <c:v>2009</c:v>
                </c:pt>
                <c:pt idx="1">
                  <c:v>2010</c:v>
                </c:pt>
                <c:pt idx="2">
                  <c:v>2011</c:v>
                </c:pt>
                <c:pt idx="3">
                  <c:v>2012</c:v>
                </c:pt>
              </c:strCache>
            </c:strRef>
          </c:cat>
          <c:val>
            <c:numRef>
              <c:f>Sheet1!$B$5:$E$5</c:f>
              <c:numCache>
                <c:formatCode>0.0</c:formatCode>
                <c:ptCount val="4"/>
                <c:pt idx="0">
                  <c:v>84.7</c:v>
                </c:pt>
                <c:pt idx="1">
                  <c:v>85.1</c:v>
                </c:pt>
                <c:pt idx="2">
                  <c:v>85.3</c:v>
                </c:pt>
                <c:pt idx="3">
                  <c:v>85.4</c:v>
                </c:pt>
              </c:numCache>
            </c:numRef>
          </c:val>
          <c:smooth val="0"/>
        </c:ser>
        <c:ser>
          <c:idx val="5"/>
          <c:order val="5"/>
          <c:tx>
            <c:strRef>
              <c:f>Sheet1!$A$6</c:f>
              <c:strCache>
                <c:ptCount val="1"/>
                <c:pt idx="0">
                  <c:v>Micropolitan </c:v>
                </c:pt>
              </c:strCache>
            </c:strRef>
          </c:tx>
          <c:spPr>
            <a:ln>
              <a:solidFill>
                <a:srgbClr val="EEECE1">
                  <a:lumMod val="50000"/>
                </a:srgbClr>
              </a:solidFill>
            </a:ln>
          </c:spPr>
          <c:marker>
            <c:symbol val="plus"/>
            <c:size val="7"/>
            <c:spPr>
              <a:noFill/>
              <a:ln>
                <a:solidFill>
                  <a:srgbClr val="EEECE1">
                    <a:lumMod val="50000"/>
                  </a:srgbClr>
                </a:solidFill>
              </a:ln>
            </c:spPr>
          </c:marker>
          <c:cat>
            <c:strRef>
              <c:f>Sheet1!$B$1:$E$1</c:f>
              <c:strCache>
                <c:ptCount val="4"/>
                <c:pt idx="0">
                  <c:v>2009</c:v>
                </c:pt>
                <c:pt idx="1">
                  <c:v>2010</c:v>
                </c:pt>
                <c:pt idx="2">
                  <c:v>2011</c:v>
                </c:pt>
                <c:pt idx="3">
                  <c:v>2012</c:v>
                </c:pt>
              </c:strCache>
            </c:strRef>
          </c:cat>
          <c:val>
            <c:numRef>
              <c:f>Sheet1!$B$6:$E$6</c:f>
              <c:numCache>
                <c:formatCode>0.0</c:formatCode>
                <c:ptCount val="4"/>
                <c:pt idx="0">
                  <c:v>84.4</c:v>
                </c:pt>
                <c:pt idx="1">
                  <c:v>86.1</c:v>
                </c:pt>
                <c:pt idx="2">
                  <c:v>88.2</c:v>
                </c:pt>
                <c:pt idx="3">
                  <c:v>86.9</c:v>
                </c:pt>
              </c:numCache>
            </c:numRef>
          </c:val>
          <c:smooth val="0"/>
        </c:ser>
        <c:ser>
          <c:idx val="6"/>
          <c:order val="6"/>
          <c:tx>
            <c:strRef>
              <c:f>Sheet1!$A$7</c:f>
              <c:strCache>
                <c:ptCount val="1"/>
                <c:pt idx="0">
                  <c:v>Noncore</c:v>
                </c:pt>
              </c:strCache>
            </c:strRef>
          </c:tx>
          <c:cat>
            <c:strRef>
              <c:f>Sheet1!$B$1:$E$1</c:f>
              <c:strCache>
                <c:ptCount val="4"/>
                <c:pt idx="0">
                  <c:v>2009</c:v>
                </c:pt>
                <c:pt idx="1">
                  <c:v>2010</c:v>
                </c:pt>
                <c:pt idx="2">
                  <c:v>2011</c:v>
                </c:pt>
                <c:pt idx="3">
                  <c:v>2012</c:v>
                </c:pt>
              </c:strCache>
            </c:strRef>
          </c:cat>
          <c:val>
            <c:numRef>
              <c:f>Sheet1!$B$7:$E$7</c:f>
              <c:numCache>
                <c:formatCode>0.0</c:formatCode>
                <c:ptCount val="4"/>
                <c:pt idx="0">
                  <c:v>87.3</c:v>
                </c:pt>
                <c:pt idx="1">
                  <c:v>87</c:v>
                </c:pt>
                <c:pt idx="2">
                  <c:v>88.7</c:v>
                </c:pt>
                <c:pt idx="3">
                  <c:v>87.9</c:v>
                </c:pt>
              </c:numCache>
            </c:numRef>
          </c:val>
          <c:smooth val="0"/>
        </c:ser>
        <c:dLbls>
          <c:showLegendKey val="0"/>
          <c:showVal val="0"/>
          <c:showCatName val="0"/>
          <c:showSerName val="0"/>
          <c:showPercent val="0"/>
          <c:showBubbleSize val="0"/>
        </c:dLbls>
        <c:marker val="1"/>
        <c:smooth val="0"/>
        <c:axId val="37704448"/>
        <c:axId val="37705984"/>
      </c:lineChart>
      <c:catAx>
        <c:axId val="3770444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37705984"/>
        <c:crosses val="autoZero"/>
        <c:auto val="1"/>
        <c:lblAlgn val="ctr"/>
        <c:lblOffset val="100"/>
        <c:noMultiLvlLbl val="0"/>
      </c:catAx>
      <c:valAx>
        <c:axId val="37705984"/>
        <c:scaling>
          <c:orientation val="minMax"/>
          <c:max val="100"/>
          <c:min val="75"/>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670228042146907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7704448"/>
        <c:crosses val="autoZero"/>
        <c:crossBetween val="between"/>
        <c:majorUnit val="5"/>
      </c:valAx>
    </c:plotArea>
    <c:legend>
      <c:legendPos val="t"/>
      <c:layout>
        <c:manualLayout>
          <c:xMode val="edge"/>
          <c:yMode val="edge"/>
          <c:x val="0"/>
          <c:y val="1.167518533867475E-3"/>
          <c:w val="1"/>
          <c:h val="0.16188163300239644"/>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164625255176436"/>
          <c:y val="0.22142001130067071"/>
          <c:w val="0.87597939146495574"/>
          <c:h val="0.685704195829688"/>
        </c:manualLayout>
      </c:layout>
      <c:barChart>
        <c:barDir val="col"/>
        <c:grouping val="clustered"/>
        <c:varyColors val="0"/>
        <c:ser>
          <c:idx val="0"/>
          <c:order val="0"/>
          <c:tx>
            <c:strRef>
              <c:f>Sheet1!$A$2</c:f>
              <c:strCache>
                <c:ptCount val="1"/>
                <c:pt idx="0">
                  <c:v>Large Central Metro</c:v>
                </c:pt>
              </c:strCache>
            </c:strRef>
          </c:tx>
          <c:spPr>
            <a:solidFill>
              <a:srgbClr val="0072C6"/>
            </a:solidFill>
          </c:spPr>
          <c:invertIfNegative val="0"/>
          <c:cat>
            <c:strRef>
              <c:f>Sheet1!$B$1:$E$1</c:f>
              <c:strCache>
                <c:ptCount val="4"/>
                <c:pt idx="0">
                  <c:v>Total</c:v>
                </c:pt>
                <c:pt idx="1">
                  <c:v>White</c:v>
                </c:pt>
                <c:pt idx="2">
                  <c:v> Black </c:v>
                </c:pt>
                <c:pt idx="3">
                  <c:v>Hispanic</c:v>
                </c:pt>
              </c:strCache>
            </c:strRef>
          </c:cat>
          <c:val>
            <c:numRef>
              <c:f>Sheet1!$B$2:$E$2</c:f>
              <c:numCache>
                <c:formatCode>General</c:formatCode>
                <c:ptCount val="4"/>
                <c:pt idx="0" formatCode="0.0">
                  <c:v>22</c:v>
                </c:pt>
                <c:pt idx="1">
                  <c:v>14</c:v>
                </c:pt>
                <c:pt idx="2">
                  <c:v>27.9</c:v>
                </c:pt>
                <c:pt idx="3">
                  <c:v>32.1</c:v>
                </c:pt>
              </c:numCache>
            </c:numRef>
          </c:val>
        </c:ser>
        <c:ser>
          <c:idx val="1"/>
          <c:order val="1"/>
          <c:tx>
            <c:strRef>
              <c:f>Sheet1!$A$3</c:f>
              <c:strCache>
                <c:ptCount val="1"/>
                <c:pt idx="0">
                  <c:v>Large Fringe Metro</c:v>
                </c:pt>
              </c:strCache>
            </c:strRef>
          </c:tx>
          <c:spPr>
            <a:solidFill>
              <a:srgbClr val="AABA0A"/>
            </a:solidFill>
          </c:spPr>
          <c:invertIfNegative val="0"/>
          <c:cat>
            <c:strRef>
              <c:f>Sheet1!$B$1:$E$1</c:f>
              <c:strCache>
                <c:ptCount val="4"/>
                <c:pt idx="0">
                  <c:v>Total</c:v>
                </c:pt>
                <c:pt idx="1">
                  <c:v>White</c:v>
                </c:pt>
                <c:pt idx="2">
                  <c:v> Black </c:v>
                </c:pt>
                <c:pt idx="3">
                  <c:v>Hispanic</c:v>
                </c:pt>
              </c:strCache>
            </c:strRef>
          </c:cat>
          <c:val>
            <c:numRef>
              <c:f>Sheet1!$B$3:$E$3</c:f>
              <c:numCache>
                <c:formatCode>General</c:formatCode>
                <c:ptCount val="4"/>
                <c:pt idx="0" formatCode="0.0">
                  <c:v>13.6</c:v>
                </c:pt>
                <c:pt idx="1">
                  <c:v>11.3</c:v>
                </c:pt>
                <c:pt idx="2">
                  <c:v>14.5</c:v>
                </c:pt>
                <c:pt idx="3">
                  <c:v>22.3</c:v>
                </c:pt>
              </c:numCache>
            </c:numRef>
          </c:val>
        </c:ser>
        <c:ser>
          <c:idx val="2"/>
          <c:order val="2"/>
          <c:tx>
            <c:strRef>
              <c:f>Sheet1!$A$4</c:f>
              <c:strCache>
                <c:ptCount val="1"/>
                <c:pt idx="0">
                  <c:v>Medium Metro</c:v>
                </c:pt>
              </c:strCache>
            </c:strRef>
          </c:tx>
          <c:spPr>
            <a:solidFill>
              <a:sysClr val="window" lastClr="FFFFFF"/>
            </a:solidFill>
            <a:ln>
              <a:solidFill>
                <a:sysClr val="windowText" lastClr="000000"/>
              </a:solidFill>
            </a:ln>
          </c:spPr>
          <c:invertIfNegative val="0"/>
          <c:cat>
            <c:strRef>
              <c:f>Sheet1!$B$1:$E$1</c:f>
              <c:strCache>
                <c:ptCount val="4"/>
                <c:pt idx="0">
                  <c:v>Total</c:v>
                </c:pt>
                <c:pt idx="1">
                  <c:v>White</c:v>
                </c:pt>
                <c:pt idx="2">
                  <c:v> Black </c:v>
                </c:pt>
                <c:pt idx="3">
                  <c:v>Hispanic</c:v>
                </c:pt>
              </c:strCache>
            </c:strRef>
          </c:cat>
          <c:val>
            <c:numRef>
              <c:f>Sheet1!$B$4:$E$4</c:f>
              <c:numCache>
                <c:formatCode>General</c:formatCode>
                <c:ptCount val="4"/>
                <c:pt idx="0" formatCode="0.0">
                  <c:v>19.100000000000001</c:v>
                </c:pt>
                <c:pt idx="1">
                  <c:v>14.3</c:v>
                </c:pt>
                <c:pt idx="2">
                  <c:v>23.7</c:v>
                </c:pt>
                <c:pt idx="3">
                  <c:v>32.9</c:v>
                </c:pt>
              </c:numCache>
            </c:numRef>
          </c:val>
        </c:ser>
        <c:ser>
          <c:idx val="3"/>
          <c:order val="3"/>
          <c:tx>
            <c:strRef>
              <c:f>Sheet1!$A$5</c:f>
              <c:strCache>
                <c:ptCount val="1"/>
                <c:pt idx="0">
                  <c:v>Small Metro</c:v>
                </c:pt>
              </c:strCache>
            </c:strRef>
          </c:tx>
          <c:spPr>
            <a:solidFill>
              <a:sysClr val="window" lastClr="FFFFFF">
                <a:lumMod val="85000"/>
              </a:sysClr>
            </a:solidFill>
          </c:spPr>
          <c:invertIfNegative val="0"/>
          <c:cat>
            <c:strRef>
              <c:f>Sheet1!$B$1:$E$1</c:f>
              <c:strCache>
                <c:ptCount val="4"/>
                <c:pt idx="0">
                  <c:v>Total</c:v>
                </c:pt>
                <c:pt idx="1">
                  <c:v>White</c:v>
                </c:pt>
                <c:pt idx="2">
                  <c:v> Black </c:v>
                </c:pt>
                <c:pt idx="3">
                  <c:v>Hispanic</c:v>
                </c:pt>
              </c:strCache>
            </c:strRef>
          </c:cat>
          <c:val>
            <c:numRef>
              <c:f>Sheet1!$B$5:$E$5</c:f>
              <c:numCache>
                <c:formatCode>General</c:formatCode>
                <c:ptCount val="4"/>
                <c:pt idx="0" formatCode="0.0">
                  <c:v>24.8</c:v>
                </c:pt>
                <c:pt idx="1">
                  <c:v>23.4</c:v>
                </c:pt>
                <c:pt idx="2">
                  <c:v>26.1</c:v>
                </c:pt>
                <c:pt idx="3">
                  <c:v>28.6</c:v>
                </c:pt>
              </c:numCache>
            </c:numRef>
          </c:val>
        </c:ser>
        <c:ser>
          <c:idx val="4"/>
          <c:order val="4"/>
          <c:tx>
            <c:strRef>
              <c:f>Sheet1!$A$6</c:f>
              <c:strCache>
                <c:ptCount val="1"/>
                <c:pt idx="0">
                  <c:v>Micropolitan</c:v>
                </c:pt>
              </c:strCache>
            </c:strRef>
          </c:tx>
          <c:spPr>
            <a:solidFill>
              <a:srgbClr val="EEECE1">
                <a:lumMod val="75000"/>
              </a:srgbClr>
            </a:solidFill>
          </c:spPr>
          <c:invertIfNegative val="0"/>
          <c:cat>
            <c:strRef>
              <c:f>Sheet1!$B$1:$E$1</c:f>
              <c:strCache>
                <c:ptCount val="4"/>
                <c:pt idx="0">
                  <c:v>Total</c:v>
                </c:pt>
                <c:pt idx="1">
                  <c:v>White</c:v>
                </c:pt>
                <c:pt idx="2">
                  <c:v> Black </c:v>
                </c:pt>
                <c:pt idx="3">
                  <c:v>Hispanic</c:v>
                </c:pt>
              </c:strCache>
            </c:strRef>
          </c:cat>
          <c:val>
            <c:numRef>
              <c:f>Sheet1!$B$6:$E$6</c:f>
              <c:numCache>
                <c:formatCode>General</c:formatCode>
                <c:ptCount val="4"/>
                <c:pt idx="0" formatCode="0.0">
                  <c:v>26.6</c:v>
                </c:pt>
                <c:pt idx="1">
                  <c:v>24.8</c:v>
                </c:pt>
                <c:pt idx="2">
                  <c:v>27.9</c:v>
                </c:pt>
                <c:pt idx="3">
                  <c:v>34.700000000000003</c:v>
                </c:pt>
              </c:numCache>
            </c:numRef>
          </c:val>
        </c:ser>
        <c:ser>
          <c:idx val="5"/>
          <c:order val="5"/>
          <c:tx>
            <c:strRef>
              <c:f>Sheet1!$A$7</c:f>
              <c:strCache>
                <c:ptCount val="1"/>
                <c:pt idx="0">
                  <c:v>Noncore</c:v>
                </c:pt>
              </c:strCache>
            </c:strRef>
          </c:tx>
          <c:spPr>
            <a:solidFill>
              <a:sysClr val="windowText" lastClr="000000"/>
            </a:solidFill>
            <a:ln>
              <a:noFill/>
            </a:ln>
          </c:spPr>
          <c:invertIfNegative val="0"/>
          <c:cat>
            <c:strRef>
              <c:f>Sheet1!$B$1:$E$1</c:f>
              <c:strCache>
                <c:ptCount val="4"/>
                <c:pt idx="0">
                  <c:v>Total</c:v>
                </c:pt>
                <c:pt idx="1">
                  <c:v>White</c:v>
                </c:pt>
                <c:pt idx="2">
                  <c:v> Black </c:v>
                </c:pt>
                <c:pt idx="3">
                  <c:v>Hispanic</c:v>
                </c:pt>
              </c:strCache>
            </c:strRef>
          </c:cat>
          <c:val>
            <c:numRef>
              <c:f>Sheet1!$B$7:$E$7</c:f>
              <c:numCache>
                <c:formatCode>General</c:formatCode>
                <c:ptCount val="4"/>
                <c:pt idx="0" formatCode="0.0">
                  <c:v>35.800000000000011</c:v>
                </c:pt>
                <c:pt idx="1">
                  <c:v>32.800000000000011</c:v>
                </c:pt>
                <c:pt idx="2">
                  <c:v>30.4</c:v>
                </c:pt>
                <c:pt idx="3">
                  <c:v>54.8</c:v>
                </c:pt>
              </c:numCache>
            </c:numRef>
          </c:val>
        </c:ser>
        <c:dLbls>
          <c:showLegendKey val="0"/>
          <c:showVal val="0"/>
          <c:showCatName val="0"/>
          <c:showSerName val="0"/>
          <c:showPercent val="0"/>
          <c:showBubbleSize val="0"/>
        </c:dLbls>
        <c:gapWidth val="150"/>
        <c:axId val="37810944"/>
        <c:axId val="37812480"/>
      </c:barChart>
      <c:catAx>
        <c:axId val="37810944"/>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37812480"/>
        <c:crosses val="autoZero"/>
        <c:auto val="1"/>
        <c:lblAlgn val="ctr"/>
        <c:lblOffset val="100"/>
        <c:noMultiLvlLbl val="0"/>
      </c:catAx>
      <c:valAx>
        <c:axId val="37812480"/>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6.1728395061728392E-3"/>
              <c:y val="0.48537064377369504"/>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37810944"/>
        <c:crosses val="autoZero"/>
        <c:crossBetween val="between"/>
        <c:majorUnit val="10"/>
      </c:valAx>
    </c:plotArea>
    <c:legend>
      <c:legendPos val="t"/>
      <c:layout>
        <c:manualLayout>
          <c:xMode val="edge"/>
          <c:yMode val="edge"/>
          <c:x val="5.5555555555555539E-2"/>
          <c:y val="4.6748283183048564E-2"/>
          <c:w val="0.88801351219986391"/>
          <c:h val="0.13039655869922048"/>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0460897248955"/>
          <c:y val="0.16615317707379598"/>
          <c:w val="0.88825750947798177"/>
          <c:h val="0.73311435634499189"/>
        </c:manualLayout>
      </c:layout>
      <c:lineChart>
        <c:grouping val="standard"/>
        <c:varyColors val="0"/>
        <c:ser>
          <c:idx val="3"/>
          <c:order val="0"/>
          <c:tx>
            <c:strRef>
              <c:f>Sheet1!$A$2</c:f>
              <c:strCache>
                <c:ptCount val="1"/>
                <c:pt idx="0">
                  <c:v>Large Central Metro</c:v>
                </c:pt>
              </c:strCache>
            </c:strRef>
          </c:tx>
          <c:spPr>
            <a:ln w="25400">
              <a:solidFill>
                <a:sysClr val="windowText" lastClr="000000"/>
              </a:solidFill>
            </a:ln>
          </c:spPr>
          <c:marker>
            <c:symbol val="circle"/>
            <c:size val="7"/>
            <c:spPr>
              <a:solidFill>
                <a:sysClr val="windowText" lastClr="000000"/>
              </a:solidFill>
              <a:ln>
                <a:noFill/>
              </a:ln>
            </c:spPr>
          </c:marker>
          <c:cat>
            <c:strRef>
              <c:f>Sheet1!$B$1:$D$1</c:f>
              <c:strCache>
                <c:ptCount val="3"/>
                <c:pt idx="0">
                  <c:v>2010</c:v>
                </c:pt>
                <c:pt idx="1">
                  <c:v>2011</c:v>
                </c:pt>
                <c:pt idx="2">
                  <c:v>2012</c:v>
                </c:pt>
              </c:strCache>
            </c:strRef>
          </c:cat>
          <c:val>
            <c:numRef>
              <c:f>Sheet1!$B$2:$D$2</c:f>
              <c:numCache>
                <c:formatCode>0.0</c:formatCode>
                <c:ptCount val="3"/>
                <c:pt idx="0">
                  <c:v>228.77528556544519</c:v>
                </c:pt>
                <c:pt idx="1">
                  <c:v>229.69027732653328</c:v>
                </c:pt>
                <c:pt idx="2">
                  <c:v>255.941</c:v>
                </c:pt>
              </c:numCache>
            </c:numRef>
          </c:val>
          <c:smooth val="0"/>
        </c:ser>
        <c:ser>
          <c:idx val="0"/>
          <c:order val="1"/>
          <c:tx>
            <c:strRef>
              <c:f>Sheet1!$A$3</c:f>
              <c:strCache>
                <c:ptCount val="1"/>
                <c:pt idx="0">
                  <c:v>Large Fringe Metro</c:v>
                </c:pt>
              </c:strCache>
            </c:strRef>
          </c:tx>
          <c:spPr>
            <a:ln w="25400">
              <a:solidFill>
                <a:srgbClr val="0072C6"/>
              </a:solidFill>
            </a:ln>
          </c:spPr>
          <c:marker>
            <c:symbol val="square"/>
            <c:size val="7"/>
            <c:spPr>
              <a:solidFill>
                <a:srgbClr val="0072C6"/>
              </a:solidFill>
              <a:ln>
                <a:noFill/>
              </a:ln>
            </c:spPr>
          </c:marker>
          <c:cat>
            <c:strRef>
              <c:f>Sheet1!$B$1:$D$1</c:f>
              <c:strCache>
                <c:ptCount val="3"/>
                <c:pt idx="0">
                  <c:v>2010</c:v>
                </c:pt>
                <c:pt idx="1">
                  <c:v>2011</c:v>
                </c:pt>
                <c:pt idx="2">
                  <c:v>2012</c:v>
                </c:pt>
              </c:strCache>
            </c:strRef>
          </c:cat>
          <c:val>
            <c:numRef>
              <c:f>Sheet1!$B$3:$D$3</c:f>
              <c:numCache>
                <c:formatCode>0.0</c:formatCode>
                <c:ptCount val="3"/>
                <c:pt idx="0">
                  <c:v>212.74307025362901</c:v>
                </c:pt>
                <c:pt idx="1">
                  <c:v>236.08614542570669</c:v>
                </c:pt>
                <c:pt idx="2">
                  <c:v>244.018</c:v>
                </c:pt>
              </c:numCache>
            </c:numRef>
          </c:val>
          <c:smooth val="0"/>
        </c:ser>
        <c:ser>
          <c:idx val="2"/>
          <c:order val="2"/>
          <c:tx>
            <c:strRef>
              <c:f>Sheet1!$A$4</c:f>
              <c:strCache>
                <c:ptCount val="1"/>
                <c:pt idx="0">
                  <c:v>Medium and Small Metro</c:v>
                </c:pt>
              </c:strCache>
            </c:strRef>
          </c:tx>
          <c:spPr>
            <a:ln w="25400">
              <a:solidFill>
                <a:srgbClr val="AABA0A"/>
              </a:solidFill>
            </a:ln>
          </c:spPr>
          <c:marker>
            <c:symbol val="triangle"/>
            <c:size val="9"/>
            <c:spPr>
              <a:solidFill>
                <a:srgbClr val="AABA0A"/>
              </a:solidFill>
              <a:ln>
                <a:noFill/>
              </a:ln>
            </c:spPr>
          </c:marker>
          <c:cat>
            <c:strRef>
              <c:f>Sheet1!$B$1:$D$1</c:f>
              <c:strCache>
                <c:ptCount val="3"/>
                <c:pt idx="0">
                  <c:v>2010</c:v>
                </c:pt>
                <c:pt idx="1">
                  <c:v>2011</c:v>
                </c:pt>
                <c:pt idx="2">
                  <c:v>2012</c:v>
                </c:pt>
              </c:strCache>
            </c:strRef>
          </c:cat>
          <c:val>
            <c:numRef>
              <c:f>Sheet1!$B$4:$D$4</c:f>
              <c:numCache>
                <c:formatCode>0.0</c:formatCode>
                <c:ptCount val="3"/>
                <c:pt idx="0">
                  <c:v>403.54435167938362</c:v>
                </c:pt>
                <c:pt idx="1">
                  <c:v>360.69706213341891</c:v>
                </c:pt>
                <c:pt idx="2">
                  <c:v>374.08300000000003</c:v>
                </c:pt>
              </c:numCache>
            </c:numRef>
          </c:val>
          <c:smooth val="0"/>
        </c:ser>
        <c:ser>
          <c:idx val="1"/>
          <c:order val="3"/>
          <c:tx>
            <c:strRef>
              <c:f>Sheet1!$A$5</c:f>
              <c:strCache>
                <c:ptCount val="1"/>
                <c:pt idx="0">
                  <c:v>Micropolitan and Noncore</c:v>
                </c:pt>
              </c:strCache>
            </c:strRef>
          </c:tx>
          <c:spPr>
            <a:ln w="34925">
              <a:solidFill>
                <a:srgbClr val="7BA8DF"/>
              </a:solidFill>
            </a:ln>
          </c:spPr>
          <c:marker>
            <c:symbol val="diamond"/>
            <c:size val="9"/>
            <c:spPr>
              <a:solidFill>
                <a:srgbClr val="7BA8DF"/>
              </a:solidFill>
              <a:ln>
                <a:noFill/>
              </a:ln>
            </c:spPr>
          </c:marker>
          <c:cat>
            <c:strRef>
              <c:f>Sheet1!$B$1:$D$1</c:f>
              <c:strCache>
                <c:ptCount val="3"/>
                <c:pt idx="0">
                  <c:v>2010</c:v>
                </c:pt>
                <c:pt idx="1">
                  <c:v>2011</c:v>
                </c:pt>
                <c:pt idx="2">
                  <c:v>2012</c:v>
                </c:pt>
              </c:strCache>
            </c:strRef>
          </c:cat>
          <c:val>
            <c:numRef>
              <c:f>Sheet1!$B$5:$D$5</c:f>
              <c:numCache>
                <c:formatCode>0.0</c:formatCode>
                <c:ptCount val="3"/>
                <c:pt idx="0">
                  <c:v>476.31128120434676</c:v>
                </c:pt>
                <c:pt idx="1">
                  <c:v>455.76836756486375</c:v>
                </c:pt>
                <c:pt idx="2">
                  <c:v>446.83099999999996</c:v>
                </c:pt>
              </c:numCache>
            </c:numRef>
          </c:val>
          <c:smooth val="0"/>
        </c:ser>
        <c:dLbls>
          <c:showLegendKey val="0"/>
          <c:showVal val="0"/>
          <c:showCatName val="0"/>
          <c:showSerName val="0"/>
          <c:showPercent val="0"/>
          <c:showBubbleSize val="0"/>
        </c:dLbls>
        <c:marker val="1"/>
        <c:smooth val="0"/>
        <c:axId val="37882496"/>
        <c:axId val="37888768"/>
      </c:lineChart>
      <c:catAx>
        <c:axId val="3788249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37888768"/>
        <c:crosses val="autoZero"/>
        <c:auto val="1"/>
        <c:lblAlgn val="ctr"/>
        <c:lblOffset val="100"/>
        <c:noMultiLvlLbl val="0"/>
      </c:catAx>
      <c:valAx>
        <c:axId val="37888768"/>
        <c:scaling>
          <c:orientation val="minMax"/>
          <c:max val="5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1.5432098765432102E-3"/>
              <c:y val="0.265415117180586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7882496"/>
        <c:crosses val="autoZero"/>
        <c:crossBetween val="between"/>
        <c:majorUnit val="100"/>
      </c:valAx>
    </c:plotArea>
    <c:legend>
      <c:legendPos val="t"/>
      <c:layout>
        <c:manualLayout>
          <c:xMode val="edge"/>
          <c:yMode val="edge"/>
          <c:x val="0"/>
          <c:y val="1.167518533867475E-3"/>
          <c:w val="1"/>
          <c:h val="0.1273561008362327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0803048657379367E-2"/>
          <c:y val="0.10952668625615504"/>
          <c:w val="0.92132815128878132"/>
          <c:h val="0.78267431704589741"/>
        </c:manualLayout>
      </c:layout>
      <c:barChart>
        <c:barDir val="col"/>
        <c:grouping val="percentStacked"/>
        <c:varyColors val="0"/>
        <c:ser>
          <c:idx val="2"/>
          <c:order val="0"/>
          <c:tx>
            <c:strRef>
              <c:f>Sheet1!$B$1</c:f>
              <c:strCache>
                <c:ptCount val="1"/>
                <c:pt idx="0">
                  <c:v>Trauma Level I/II</c:v>
                </c:pt>
              </c:strCache>
            </c:strRef>
          </c:tx>
          <c:spPr>
            <a:solidFill>
              <a:sysClr val="windowText" lastClr="000000"/>
            </a:solidFill>
          </c:spPr>
          <c:invertIfNegative val="0"/>
          <c:cat>
            <c:strRef>
              <c:f>Sheet1!$A$2:$A$7</c:f>
              <c:strCache>
                <c:ptCount val="6"/>
                <c:pt idx="0">
                  <c:v>Large Central Metro</c:v>
                </c:pt>
                <c:pt idx="1">
                  <c:v>Large Fringe Metro</c:v>
                </c:pt>
                <c:pt idx="2">
                  <c:v>Medium Metro</c:v>
                </c:pt>
                <c:pt idx="3">
                  <c:v>Small Metro</c:v>
                </c:pt>
                <c:pt idx="4">
                  <c:v>Micropolitan</c:v>
                </c:pt>
                <c:pt idx="5">
                  <c:v>Noncore</c:v>
                </c:pt>
              </c:strCache>
            </c:strRef>
          </c:cat>
          <c:val>
            <c:numRef>
              <c:f>Sheet1!$B$2:$B$7</c:f>
              <c:numCache>
                <c:formatCode>0.0</c:formatCode>
                <c:ptCount val="6"/>
                <c:pt idx="0">
                  <c:v>69.2150205287234</c:v>
                </c:pt>
                <c:pt idx="1">
                  <c:v>66.952079031950404</c:v>
                </c:pt>
                <c:pt idx="2">
                  <c:v>67.628507276064695</c:v>
                </c:pt>
                <c:pt idx="3">
                  <c:v>51.575168757933703</c:v>
                </c:pt>
                <c:pt idx="4">
                  <c:v>49.149239758362199</c:v>
                </c:pt>
                <c:pt idx="5">
                  <c:v>56.612885598348598</c:v>
                </c:pt>
              </c:numCache>
            </c:numRef>
          </c:val>
        </c:ser>
        <c:ser>
          <c:idx val="1"/>
          <c:order val="1"/>
          <c:tx>
            <c:strRef>
              <c:f>Sheet1!$C$1</c:f>
              <c:strCache>
                <c:ptCount val="1"/>
                <c:pt idx="0">
                  <c:v>Trauma Level III</c:v>
                </c:pt>
              </c:strCache>
            </c:strRef>
          </c:tx>
          <c:spPr>
            <a:solidFill>
              <a:srgbClr val="0072C6"/>
            </a:solidFill>
          </c:spPr>
          <c:invertIfNegative val="0"/>
          <c:cat>
            <c:strRef>
              <c:f>Sheet1!$A$2:$A$7</c:f>
              <c:strCache>
                <c:ptCount val="6"/>
                <c:pt idx="0">
                  <c:v>Large Central Metro</c:v>
                </c:pt>
                <c:pt idx="1">
                  <c:v>Large Fringe Metro</c:v>
                </c:pt>
                <c:pt idx="2">
                  <c:v>Medium Metro</c:v>
                </c:pt>
                <c:pt idx="3">
                  <c:v>Small Metro</c:v>
                </c:pt>
                <c:pt idx="4">
                  <c:v>Micropolitan</c:v>
                </c:pt>
                <c:pt idx="5">
                  <c:v>Noncore</c:v>
                </c:pt>
              </c:strCache>
            </c:strRef>
          </c:cat>
          <c:val>
            <c:numRef>
              <c:f>Sheet1!$C$2:$C$7</c:f>
              <c:numCache>
                <c:formatCode>0.0</c:formatCode>
                <c:ptCount val="6"/>
                <c:pt idx="0">
                  <c:v>2.1744487703433899</c:v>
                </c:pt>
                <c:pt idx="1">
                  <c:v>2.5</c:v>
                </c:pt>
                <c:pt idx="2">
                  <c:v>6.7385572030568097</c:v>
                </c:pt>
                <c:pt idx="3">
                  <c:v>19.283819066370199</c:v>
                </c:pt>
                <c:pt idx="4">
                  <c:v>8.1992809203262293</c:v>
                </c:pt>
                <c:pt idx="5">
                  <c:v>6.8587965898166603</c:v>
                </c:pt>
              </c:numCache>
            </c:numRef>
          </c:val>
        </c:ser>
        <c:ser>
          <c:idx val="0"/>
          <c:order val="2"/>
          <c:tx>
            <c:strRef>
              <c:f>Sheet1!$D$1</c:f>
              <c:strCache>
                <c:ptCount val="1"/>
                <c:pt idx="0">
                  <c:v>Nontrauma</c:v>
                </c:pt>
              </c:strCache>
            </c:strRef>
          </c:tx>
          <c:spPr>
            <a:solidFill>
              <a:srgbClr val="AABA0A"/>
            </a:solidFill>
          </c:spPr>
          <c:invertIfNegative val="0"/>
          <c:cat>
            <c:strRef>
              <c:f>Sheet1!$A$2:$A$7</c:f>
              <c:strCache>
                <c:ptCount val="6"/>
                <c:pt idx="0">
                  <c:v>Large Central Metro</c:v>
                </c:pt>
                <c:pt idx="1">
                  <c:v>Large Fringe Metro</c:v>
                </c:pt>
                <c:pt idx="2">
                  <c:v>Medium Metro</c:v>
                </c:pt>
                <c:pt idx="3">
                  <c:v>Small Metro</c:v>
                </c:pt>
                <c:pt idx="4">
                  <c:v>Micropolitan</c:v>
                </c:pt>
                <c:pt idx="5">
                  <c:v>Noncore</c:v>
                </c:pt>
              </c:strCache>
            </c:strRef>
          </c:cat>
          <c:val>
            <c:numRef>
              <c:f>Sheet1!$D$2:$D$7</c:f>
              <c:numCache>
                <c:formatCode>0.0</c:formatCode>
                <c:ptCount val="6"/>
                <c:pt idx="0">
                  <c:v>28.610530700933101</c:v>
                </c:pt>
                <c:pt idx="1">
                  <c:v>30.599457323834301</c:v>
                </c:pt>
                <c:pt idx="2">
                  <c:v>25.632935520878402</c:v>
                </c:pt>
                <c:pt idx="3">
                  <c:v>29.141012175695899</c:v>
                </c:pt>
                <c:pt idx="4">
                  <c:v>42.651479321311498</c:v>
                </c:pt>
                <c:pt idx="5">
                  <c:v>36.528317811834697</c:v>
                </c:pt>
              </c:numCache>
            </c:numRef>
          </c:val>
        </c:ser>
        <c:dLbls>
          <c:showLegendKey val="0"/>
          <c:showVal val="0"/>
          <c:showCatName val="0"/>
          <c:showSerName val="0"/>
          <c:showPercent val="0"/>
          <c:showBubbleSize val="0"/>
        </c:dLbls>
        <c:gapWidth val="150"/>
        <c:overlap val="100"/>
        <c:axId val="37946496"/>
        <c:axId val="37948032"/>
      </c:barChart>
      <c:catAx>
        <c:axId val="37946496"/>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37948032"/>
        <c:crosses val="autoZero"/>
        <c:auto val="1"/>
        <c:lblAlgn val="ctr"/>
        <c:lblOffset val="100"/>
        <c:tickLblSkip val="1"/>
        <c:tickMarkSkip val="1"/>
        <c:noMultiLvlLbl val="0"/>
      </c:catAx>
      <c:valAx>
        <c:axId val="37948032"/>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37946496"/>
        <c:crosses val="autoZero"/>
        <c:crossBetween val="between"/>
        <c:majorUnit val="0.2"/>
      </c:valAx>
    </c:plotArea>
    <c:legend>
      <c:legendPos val="t"/>
      <c:layout>
        <c:manualLayout>
          <c:xMode val="edge"/>
          <c:yMode val="edge"/>
          <c:x val="5.3998493243900075E-2"/>
          <c:y val="0"/>
          <c:w val="0.88962950811704089"/>
          <c:h val="7.8535997332581209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0460897248955"/>
          <c:y val="0.16615317707379598"/>
          <c:w val="0.88825750947798177"/>
          <c:h val="0.73311435634499189"/>
        </c:manualLayout>
      </c:layout>
      <c:lineChart>
        <c:grouping val="standard"/>
        <c:varyColors val="0"/>
        <c:ser>
          <c:idx val="3"/>
          <c:order val="0"/>
          <c:tx>
            <c:strRef>
              <c:f>Sheet1!$B$1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Sheet1!$A$2:$A$9</c:f>
              <c:numCache>
                <c:formatCode>General</c:formatCode>
                <c:ptCount val="8"/>
                <c:pt idx="0">
                  <c:v>2005</c:v>
                </c:pt>
                <c:pt idx="1">
                  <c:v>2006</c:v>
                </c:pt>
                <c:pt idx="2">
                  <c:v>2007</c:v>
                </c:pt>
                <c:pt idx="3">
                  <c:v>2008</c:v>
                </c:pt>
                <c:pt idx="4">
                  <c:v>2009</c:v>
                </c:pt>
                <c:pt idx="5">
                  <c:v>2010</c:v>
                </c:pt>
                <c:pt idx="6">
                  <c:v>2011</c:v>
                </c:pt>
                <c:pt idx="7">
                  <c:v>2012</c:v>
                </c:pt>
              </c:numCache>
            </c:numRef>
          </c:cat>
          <c:val>
            <c:numRef>
              <c:f>Sheet1!$B$2:$B$9</c:f>
              <c:numCache>
                <c:formatCode>General</c:formatCode>
                <c:ptCount val="8"/>
                <c:pt idx="0">
                  <c:v>43.9</c:v>
                </c:pt>
                <c:pt idx="1">
                  <c:v>42.9</c:v>
                </c:pt>
                <c:pt idx="2">
                  <c:v>42.5</c:v>
                </c:pt>
                <c:pt idx="3">
                  <c:v>42.6</c:v>
                </c:pt>
                <c:pt idx="4">
                  <c:v>43.1</c:v>
                </c:pt>
                <c:pt idx="5">
                  <c:v>43.7</c:v>
                </c:pt>
                <c:pt idx="6">
                  <c:v>41.5</c:v>
                </c:pt>
                <c:pt idx="7">
                  <c:v>42.5</c:v>
                </c:pt>
              </c:numCache>
            </c:numRef>
          </c:val>
          <c:smooth val="0"/>
        </c:ser>
        <c:ser>
          <c:idx val="0"/>
          <c:order val="1"/>
          <c:tx>
            <c:strRef>
              <c:f>Sheet1!$C$1</c:f>
              <c:strCache>
                <c:ptCount val="1"/>
                <c:pt idx="0">
                  <c:v>Large Central Metro</c:v>
                </c:pt>
              </c:strCache>
            </c:strRef>
          </c:tx>
          <c:spPr>
            <a:ln w="25400">
              <a:solidFill>
                <a:srgbClr val="0072C6"/>
              </a:solidFill>
            </a:ln>
          </c:spPr>
          <c:marker>
            <c:symbol val="square"/>
            <c:size val="7"/>
            <c:spPr>
              <a:solidFill>
                <a:srgbClr val="0072C6"/>
              </a:solidFill>
              <a:ln>
                <a:noFill/>
              </a:ln>
            </c:spPr>
          </c:marker>
          <c:cat>
            <c:numRef>
              <c:f>Sheet1!$A$2:$A$9</c:f>
              <c:numCache>
                <c:formatCode>General</c:formatCode>
                <c:ptCount val="8"/>
                <c:pt idx="0">
                  <c:v>2005</c:v>
                </c:pt>
                <c:pt idx="1">
                  <c:v>2006</c:v>
                </c:pt>
                <c:pt idx="2">
                  <c:v>2007</c:v>
                </c:pt>
                <c:pt idx="3">
                  <c:v>2008</c:v>
                </c:pt>
                <c:pt idx="4">
                  <c:v>2009</c:v>
                </c:pt>
                <c:pt idx="5">
                  <c:v>2010</c:v>
                </c:pt>
                <c:pt idx="6">
                  <c:v>2011</c:v>
                </c:pt>
                <c:pt idx="7">
                  <c:v>2012</c:v>
                </c:pt>
              </c:numCache>
            </c:numRef>
          </c:cat>
          <c:val>
            <c:numRef>
              <c:f>Sheet1!$C$2:$C$9</c:f>
              <c:numCache>
                <c:formatCode>General</c:formatCode>
                <c:ptCount val="8"/>
                <c:pt idx="0">
                  <c:v>45.4</c:v>
                </c:pt>
                <c:pt idx="1">
                  <c:v>45.8</c:v>
                </c:pt>
                <c:pt idx="2">
                  <c:v>46.1</c:v>
                </c:pt>
                <c:pt idx="3">
                  <c:v>45.8</c:v>
                </c:pt>
                <c:pt idx="4">
                  <c:v>44.8</c:v>
                </c:pt>
                <c:pt idx="5">
                  <c:v>46.4</c:v>
                </c:pt>
                <c:pt idx="6">
                  <c:v>44.1</c:v>
                </c:pt>
                <c:pt idx="7">
                  <c:v>44.1</c:v>
                </c:pt>
              </c:numCache>
            </c:numRef>
          </c:val>
          <c:smooth val="0"/>
        </c:ser>
        <c:ser>
          <c:idx val="2"/>
          <c:order val="2"/>
          <c:tx>
            <c:strRef>
              <c:f>Sheet1!$D$1</c:f>
              <c:strCache>
                <c:ptCount val="1"/>
                <c:pt idx="0">
                  <c:v>Large Fringe Metro</c:v>
                </c:pt>
              </c:strCache>
            </c:strRef>
          </c:tx>
          <c:spPr>
            <a:ln w="25400">
              <a:solidFill>
                <a:srgbClr val="AABA0A"/>
              </a:solidFill>
            </a:ln>
          </c:spPr>
          <c:marker>
            <c:symbol val="triangle"/>
            <c:size val="9"/>
            <c:spPr>
              <a:solidFill>
                <a:srgbClr val="AABA0A"/>
              </a:solidFill>
              <a:ln>
                <a:noFill/>
              </a:ln>
            </c:spPr>
          </c:marker>
          <c:cat>
            <c:numRef>
              <c:f>Sheet1!$A$2:$A$9</c:f>
              <c:numCache>
                <c:formatCode>General</c:formatCode>
                <c:ptCount val="8"/>
                <c:pt idx="0">
                  <c:v>2005</c:v>
                </c:pt>
                <c:pt idx="1">
                  <c:v>2006</c:v>
                </c:pt>
                <c:pt idx="2">
                  <c:v>2007</c:v>
                </c:pt>
                <c:pt idx="3">
                  <c:v>2008</c:v>
                </c:pt>
                <c:pt idx="4">
                  <c:v>2009</c:v>
                </c:pt>
                <c:pt idx="5">
                  <c:v>2010</c:v>
                </c:pt>
                <c:pt idx="6">
                  <c:v>2011</c:v>
                </c:pt>
                <c:pt idx="7">
                  <c:v>2012</c:v>
                </c:pt>
              </c:numCache>
            </c:numRef>
          </c:cat>
          <c:val>
            <c:numRef>
              <c:f>Sheet1!$D$2:$D$9</c:f>
              <c:numCache>
                <c:formatCode>General</c:formatCode>
                <c:ptCount val="8"/>
                <c:pt idx="0">
                  <c:v>52.7</c:v>
                </c:pt>
                <c:pt idx="1">
                  <c:v>52</c:v>
                </c:pt>
                <c:pt idx="2">
                  <c:v>49.6</c:v>
                </c:pt>
                <c:pt idx="3">
                  <c:v>49.2</c:v>
                </c:pt>
                <c:pt idx="4">
                  <c:v>49.3</c:v>
                </c:pt>
                <c:pt idx="5">
                  <c:v>52.4</c:v>
                </c:pt>
                <c:pt idx="6">
                  <c:v>49.7</c:v>
                </c:pt>
                <c:pt idx="7">
                  <c:v>51</c:v>
                </c:pt>
              </c:numCache>
            </c:numRef>
          </c:val>
          <c:smooth val="0"/>
        </c:ser>
        <c:ser>
          <c:idx val="1"/>
          <c:order val="3"/>
          <c:tx>
            <c:strRef>
              <c:f>Sheet1!$E$1</c:f>
              <c:strCache>
                <c:ptCount val="1"/>
                <c:pt idx="0">
                  <c:v>Medium Metro</c:v>
                </c:pt>
              </c:strCache>
            </c:strRef>
          </c:tx>
          <c:spPr>
            <a:ln w="34925">
              <a:solidFill>
                <a:srgbClr val="7BA8DF"/>
              </a:solidFill>
            </a:ln>
          </c:spPr>
          <c:marker>
            <c:symbol val="diamond"/>
            <c:size val="9"/>
            <c:spPr>
              <a:solidFill>
                <a:srgbClr val="7BA8DF"/>
              </a:solidFill>
              <a:ln>
                <a:noFill/>
              </a:ln>
            </c:spPr>
          </c:marker>
          <c:cat>
            <c:numRef>
              <c:f>Sheet1!$A$2:$A$9</c:f>
              <c:numCache>
                <c:formatCode>General</c:formatCode>
                <c:ptCount val="8"/>
                <c:pt idx="0">
                  <c:v>2005</c:v>
                </c:pt>
                <c:pt idx="1">
                  <c:v>2006</c:v>
                </c:pt>
                <c:pt idx="2">
                  <c:v>2007</c:v>
                </c:pt>
                <c:pt idx="3">
                  <c:v>2008</c:v>
                </c:pt>
                <c:pt idx="4">
                  <c:v>2009</c:v>
                </c:pt>
                <c:pt idx="5">
                  <c:v>2010</c:v>
                </c:pt>
                <c:pt idx="6">
                  <c:v>2011</c:v>
                </c:pt>
                <c:pt idx="7">
                  <c:v>2012</c:v>
                </c:pt>
              </c:numCache>
            </c:numRef>
          </c:cat>
          <c:val>
            <c:numRef>
              <c:f>Sheet1!$E$2:$E$9</c:f>
              <c:numCache>
                <c:formatCode>General</c:formatCode>
                <c:ptCount val="8"/>
                <c:pt idx="0">
                  <c:v>40.4</c:v>
                </c:pt>
                <c:pt idx="1">
                  <c:v>39.5</c:v>
                </c:pt>
                <c:pt idx="2">
                  <c:v>39.5</c:v>
                </c:pt>
                <c:pt idx="3">
                  <c:v>39.5</c:v>
                </c:pt>
                <c:pt idx="4">
                  <c:v>42.4</c:v>
                </c:pt>
                <c:pt idx="5">
                  <c:v>39.9</c:v>
                </c:pt>
                <c:pt idx="6">
                  <c:v>38.6</c:v>
                </c:pt>
                <c:pt idx="7">
                  <c:v>39.5</c:v>
                </c:pt>
              </c:numCache>
            </c:numRef>
          </c:val>
          <c:smooth val="0"/>
        </c:ser>
        <c:ser>
          <c:idx val="4"/>
          <c:order val="4"/>
          <c:tx>
            <c:strRef>
              <c:f>Sheet1!$F$1</c:f>
              <c:strCache>
                <c:ptCount val="1"/>
                <c:pt idx="0">
                  <c:v>Small Metro</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numRef>
              <c:f>Sheet1!$A$2:$A$9</c:f>
              <c:numCache>
                <c:formatCode>General</c:formatCode>
                <c:ptCount val="8"/>
                <c:pt idx="0">
                  <c:v>2005</c:v>
                </c:pt>
                <c:pt idx="1">
                  <c:v>2006</c:v>
                </c:pt>
                <c:pt idx="2">
                  <c:v>2007</c:v>
                </c:pt>
                <c:pt idx="3">
                  <c:v>2008</c:v>
                </c:pt>
                <c:pt idx="4">
                  <c:v>2009</c:v>
                </c:pt>
                <c:pt idx="5">
                  <c:v>2010</c:v>
                </c:pt>
                <c:pt idx="6">
                  <c:v>2011</c:v>
                </c:pt>
                <c:pt idx="7">
                  <c:v>2012</c:v>
                </c:pt>
              </c:numCache>
            </c:numRef>
          </c:cat>
          <c:val>
            <c:numRef>
              <c:f>Sheet1!$F$2:$F$9</c:f>
              <c:numCache>
                <c:formatCode>General</c:formatCode>
                <c:ptCount val="8"/>
                <c:pt idx="0">
                  <c:v>46.6</c:v>
                </c:pt>
                <c:pt idx="1">
                  <c:v>40.1</c:v>
                </c:pt>
                <c:pt idx="2">
                  <c:v>38.9</c:v>
                </c:pt>
                <c:pt idx="3">
                  <c:v>40.1</c:v>
                </c:pt>
                <c:pt idx="4">
                  <c:v>39.4</c:v>
                </c:pt>
                <c:pt idx="5">
                  <c:v>36.5</c:v>
                </c:pt>
                <c:pt idx="6">
                  <c:v>34.1</c:v>
                </c:pt>
                <c:pt idx="7">
                  <c:v>39</c:v>
                </c:pt>
              </c:numCache>
            </c:numRef>
          </c:val>
          <c:smooth val="0"/>
        </c:ser>
        <c:ser>
          <c:idx val="5"/>
          <c:order val="5"/>
          <c:tx>
            <c:strRef>
              <c:f>Sheet1!$G$1</c:f>
              <c:strCache>
                <c:ptCount val="1"/>
                <c:pt idx="0">
                  <c:v>Micropolitan</c:v>
                </c:pt>
              </c:strCache>
            </c:strRef>
          </c:tx>
          <c:spPr>
            <a:ln>
              <a:solidFill>
                <a:srgbClr val="EEECE1">
                  <a:lumMod val="50000"/>
                </a:srgbClr>
              </a:solidFill>
            </a:ln>
          </c:spPr>
          <c:marker>
            <c:symbol val="plus"/>
            <c:size val="7"/>
            <c:spPr>
              <a:noFill/>
              <a:ln>
                <a:solidFill>
                  <a:srgbClr val="EEECE1">
                    <a:lumMod val="50000"/>
                  </a:srgbClr>
                </a:solidFill>
              </a:ln>
            </c:spPr>
          </c:marker>
          <c:cat>
            <c:numRef>
              <c:f>Sheet1!$A$2:$A$9</c:f>
              <c:numCache>
                <c:formatCode>General</c:formatCode>
                <c:ptCount val="8"/>
                <c:pt idx="0">
                  <c:v>2005</c:v>
                </c:pt>
                <c:pt idx="1">
                  <c:v>2006</c:v>
                </c:pt>
                <c:pt idx="2">
                  <c:v>2007</c:v>
                </c:pt>
                <c:pt idx="3">
                  <c:v>2008</c:v>
                </c:pt>
                <c:pt idx="4">
                  <c:v>2009</c:v>
                </c:pt>
                <c:pt idx="5">
                  <c:v>2010</c:v>
                </c:pt>
                <c:pt idx="6">
                  <c:v>2011</c:v>
                </c:pt>
                <c:pt idx="7">
                  <c:v>2012</c:v>
                </c:pt>
              </c:numCache>
            </c:numRef>
          </c:cat>
          <c:val>
            <c:numRef>
              <c:f>Sheet1!$G$2:$G$9</c:f>
              <c:numCache>
                <c:formatCode>General</c:formatCode>
                <c:ptCount val="8"/>
                <c:pt idx="0">
                  <c:v>32.200000000000003</c:v>
                </c:pt>
                <c:pt idx="1">
                  <c:v>31.1</c:v>
                </c:pt>
                <c:pt idx="2">
                  <c:v>30.2</c:v>
                </c:pt>
                <c:pt idx="3">
                  <c:v>34.700000000000003</c:v>
                </c:pt>
                <c:pt idx="4">
                  <c:v>37.6</c:v>
                </c:pt>
                <c:pt idx="5">
                  <c:v>38.5</c:v>
                </c:pt>
                <c:pt idx="6">
                  <c:v>37</c:v>
                </c:pt>
                <c:pt idx="7">
                  <c:v>35.700000000000003</c:v>
                </c:pt>
              </c:numCache>
            </c:numRef>
          </c:val>
          <c:smooth val="0"/>
        </c:ser>
        <c:ser>
          <c:idx val="6"/>
          <c:order val="6"/>
          <c:tx>
            <c:strRef>
              <c:f>Sheet1!$H$1</c:f>
              <c:strCache>
                <c:ptCount val="1"/>
                <c:pt idx="0">
                  <c:v>Noncore</c:v>
                </c:pt>
              </c:strCache>
            </c:strRef>
          </c:tx>
          <c:cat>
            <c:numRef>
              <c:f>Sheet1!$A$2:$A$9</c:f>
              <c:numCache>
                <c:formatCode>General</c:formatCode>
                <c:ptCount val="8"/>
                <c:pt idx="0">
                  <c:v>2005</c:v>
                </c:pt>
                <c:pt idx="1">
                  <c:v>2006</c:v>
                </c:pt>
                <c:pt idx="2">
                  <c:v>2007</c:v>
                </c:pt>
                <c:pt idx="3">
                  <c:v>2008</c:v>
                </c:pt>
                <c:pt idx="4">
                  <c:v>2009</c:v>
                </c:pt>
                <c:pt idx="5">
                  <c:v>2010</c:v>
                </c:pt>
                <c:pt idx="6">
                  <c:v>2011</c:v>
                </c:pt>
                <c:pt idx="7">
                  <c:v>2012</c:v>
                </c:pt>
              </c:numCache>
            </c:numRef>
          </c:cat>
          <c:val>
            <c:numRef>
              <c:f>Sheet1!$H$2:$H$9</c:f>
              <c:numCache>
                <c:formatCode>General</c:formatCode>
                <c:ptCount val="8"/>
                <c:pt idx="0">
                  <c:v>29.8</c:v>
                </c:pt>
                <c:pt idx="1">
                  <c:v>31.5</c:v>
                </c:pt>
                <c:pt idx="2">
                  <c:v>35</c:v>
                </c:pt>
                <c:pt idx="3">
                  <c:v>29.2</c:v>
                </c:pt>
                <c:pt idx="4">
                  <c:v>26.8</c:v>
                </c:pt>
                <c:pt idx="5">
                  <c:v>26.9</c:v>
                </c:pt>
                <c:pt idx="6">
                  <c:v>25.7</c:v>
                </c:pt>
                <c:pt idx="7">
                  <c:v>26.5</c:v>
                </c:pt>
              </c:numCache>
            </c:numRef>
          </c:val>
          <c:smooth val="0"/>
        </c:ser>
        <c:dLbls>
          <c:showLegendKey val="0"/>
          <c:showVal val="0"/>
          <c:showCatName val="0"/>
          <c:showSerName val="0"/>
          <c:showPercent val="0"/>
          <c:showBubbleSize val="0"/>
        </c:dLbls>
        <c:marker val="1"/>
        <c:smooth val="0"/>
        <c:axId val="38197888"/>
        <c:axId val="38079488"/>
      </c:lineChart>
      <c:catAx>
        <c:axId val="3819788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38079488"/>
        <c:crosses val="autoZero"/>
        <c:auto val="1"/>
        <c:lblAlgn val="ctr"/>
        <c:lblOffset val="100"/>
        <c:noMultiLvlLbl val="0"/>
      </c:catAx>
      <c:valAx>
        <c:axId val="38079488"/>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393891421560450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8197888"/>
        <c:crosses val="autoZero"/>
        <c:crossBetween val="between"/>
        <c:majorUnit val="10"/>
      </c:valAx>
    </c:plotArea>
    <c:legend>
      <c:legendPos val="t"/>
      <c:layout>
        <c:manualLayout>
          <c:xMode val="edge"/>
          <c:yMode val="edge"/>
          <c:x val="8.1995479731700217E-3"/>
          <c:y val="1.167518533867475E-3"/>
          <c:w val="0.99127867697093419"/>
          <c:h val="0.1273561008362327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318946242830757"/>
          <c:y val="0.15599346624225169"/>
          <c:w val="0.87134976183532609"/>
          <c:h val="0.70727754513238383"/>
        </c:manualLayout>
      </c:layout>
      <c:barChart>
        <c:barDir val="col"/>
        <c:grouping val="clustered"/>
        <c:varyColors val="0"/>
        <c:ser>
          <c:idx val="0"/>
          <c:order val="0"/>
          <c:tx>
            <c:strRef>
              <c:f>Sheet1!$A$2</c:f>
              <c:strCache>
                <c:ptCount val="1"/>
                <c:pt idx="0">
                  <c:v>Large Central Metro</c:v>
                </c:pt>
              </c:strCache>
            </c:strRef>
          </c:tx>
          <c:spPr>
            <a:solidFill>
              <a:srgbClr val="0072C6"/>
            </a:solidFill>
          </c:spPr>
          <c:invertIfNegative val="0"/>
          <c:cat>
            <c:strRef>
              <c:f>Sheet1!$B$1:$F$1</c:f>
              <c:strCache>
                <c:ptCount val="5"/>
                <c:pt idx="0">
                  <c:v>Total</c:v>
                </c:pt>
                <c:pt idx="1">
                  <c:v>Poor</c:v>
                </c:pt>
                <c:pt idx="2">
                  <c:v>Low Income</c:v>
                </c:pt>
                <c:pt idx="3">
                  <c:v>Middle Income</c:v>
                </c:pt>
                <c:pt idx="4">
                  <c:v>High Income</c:v>
                </c:pt>
              </c:strCache>
            </c:strRef>
          </c:cat>
          <c:val>
            <c:numRef>
              <c:f>Sheet1!$B$2:$F$2</c:f>
              <c:numCache>
                <c:formatCode>General</c:formatCode>
                <c:ptCount val="5"/>
                <c:pt idx="0">
                  <c:v>44.1</c:v>
                </c:pt>
                <c:pt idx="1">
                  <c:v>40.4</c:v>
                </c:pt>
                <c:pt idx="2">
                  <c:v>38.1</c:v>
                </c:pt>
                <c:pt idx="3">
                  <c:v>47.7</c:v>
                </c:pt>
                <c:pt idx="4">
                  <c:v>46.3</c:v>
                </c:pt>
              </c:numCache>
            </c:numRef>
          </c:val>
        </c:ser>
        <c:ser>
          <c:idx val="1"/>
          <c:order val="1"/>
          <c:tx>
            <c:strRef>
              <c:f>Sheet1!$A$3</c:f>
              <c:strCache>
                <c:ptCount val="1"/>
                <c:pt idx="0">
                  <c:v>Large Fringe Metro</c:v>
                </c:pt>
              </c:strCache>
            </c:strRef>
          </c:tx>
          <c:spPr>
            <a:solidFill>
              <a:srgbClr val="AABA0A"/>
            </a:solidFill>
          </c:spPr>
          <c:invertIfNegative val="0"/>
          <c:cat>
            <c:strRef>
              <c:f>Sheet1!$B$1:$F$1</c:f>
              <c:strCache>
                <c:ptCount val="5"/>
                <c:pt idx="0">
                  <c:v>Total</c:v>
                </c:pt>
                <c:pt idx="1">
                  <c:v>Poor</c:v>
                </c:pt>
                <c:pt idx="2">
                  <c:v>Low Income</c:v>
                </c:pt>
                <c:pt idx="3">
                  <c:v>Middle Income</c:v>
                </c:pt>
                <c:pt idx="4">
                  <c:v>High Income</c:v>
                </c:pt>
              </c:strCache>
            </c:strRef>
          </c:cat>
          <c:val>
            <c:numRef>
              <c:f>Sheet1!$B$3:$F$3</c:f>
              <c:numCache>
                <c:formatCode>General</c:formatCode>
                <c:ptCount val="5"/>
                <c:pt idx="0">
                  <c:v>51</c:v>
                </c:pt>
                <c:pt idx="1">
                  <c:v>47.1</c:v>
                </c:pt>
                <c:pt idx="2">
                  <c:v>47.2</c:v>
                </c:pt>
                <c:pt idx="3">
                  <c:v>51.2</c:v>
                </c:pt>
                <c:pt idx="4">
                  <c:v>52.8</c:v>
                </c:pt>
              </c:numCache>
            </c:numRef>
          </c:val>
        </c:ser>
        <c:ser>
          <c:idx val="2"/>
          <c:order val="2"/>
          <c:tx>
            <c:strRef>
              <c:f>Sheet1!$A$4</c:f>
              <c:strCache>
                <c:ptCount val="1"/>
                <c:pt idx="0">
                  <c:v>Medium Metro</c:v>
                </c:pt>
              </c:strCache>
            </c:strRef>
          </c:tx>
          <c:spPr>
            <a:solidFill>
              <a:sysClr val="window" lastClr="FFFFFF"/>
            </a:solidFill>
            <a:ln>
              <a:solidFill>
                <a:sysClr val="windowText" lastClr="000000"/>
              </a:solidFill>
            </a:ln>
          </c:spPr>
          <c:invertIfNegative val="0"/>
          <c:cat>
            <c:strRef>
              <c:f>Sheet1!$B$1:$F$1</c:f>
              <c:strCache>
                <c:ptCount val="5"/>
                <c:pt idx="0">
                  <c:v>Total</c:v>
                </c:pt>
                <c:pt idx="1">
                  <c:v>Poor</c:v>
                </c:pt>
                <c:pt idx="2">
                  <c:v>Low Income</c:v>
                </c:pt>
                <c:pt idx="3">
                  <c:v>Middle Income</c:v>
                </c:pt>
                <c:pt idx="4">
                  <c:v>High Income</c:v>
                </c:pt>
              </c:strCache>
            </c:strRef>
          </c:cat>
          <c:val>
            <c:numRef>
              <c:f>Sheet1!$B$4:$F$4</c:f>
              <c:numCache>
                <c:formatCode>General</c:formatCode>
                <c:ptCount val="5"/>
                <c:pt idx="0">
                  <c:v>39.5</c:v>
                </c:pt>
                <c:pt idx="1">
                  <c:v>40.300000000000011</c:v>
                </c:pt>
                <c:pt idx="2">
                  <c:v>38.4</c:v>
                </c:pt>
                <c:pt idx="3">
                  <c:v>40.4</c:v>
                </c:pt>
                <c:pt idx="4">
                  <c:v>38.9</c:v>
                </c:pt>
              </c:numCache>
            </c:numRef>
          </c:val>
        </c:ser>
        <c:ser>
          <c:idx val="3"/>
          <c:order val="3"/>
          <c:tx>
            <c:strRef>
              <c:f>Sheet1!$A$5</c:f>
              <c:strCache>
                <c:ptCount val="1"/>
                <c:pt idx="0">
                  <c:v>Small Metro</c:v>
                </c:pt>
              </c:strCache>
            </c:strRef>
          </c:tx>
          <c:spPr>
            <a:solidFill>
              <a:sysClr val="window" lastClr="FFFFFF">
                <a:lumMod val="85000"/>
              </a:sysClr>
            </a:solidFill>
          </c:spPr>
          <c:invertIfNegative val="0"/>
          <c:cat>
            <c:strRef>
              <c:f>Sheet1!$B$1:$F$1</c:f>
              <c:strCache>
                <c:ptCount val="5"/>
                <c:pt idx="0">
                  <c:v>Total</c:v>
                </c:pt>
                <c:pt idx="1">
                  <c:v>Poor</c:v>
                </c:pt>
                <c:pt idx="2">
                  <c:v>Low Income</c:v>
                </c:pt>
                <c:pt idx="3">
                  <c:v>Middle Income</c:v>
                </c:pt>
                <c:pt idx="4">
                  <c:v>High Income</c:v>
                </c:pt>
              </c:strCache>
            </c:strRef>
          </c:cat>
          <c:val>
            <c:numRef>
              <c:f>Sheet1!$B$5:$F$5</c:f>
              <c:numCache>
                <c:formatCode>General</c:formatCode>
                <c:ptCount val="5"/>
                <c:pt idx="0">
                  <c:v>39</c:v>
                </c:pt>
                <c:pt idx="1">
                  <c:v>39.4</c:v>
                </c:pt>
                <c:pt idx="2">
                  <c:v>36.700000000000003</c:v>
                </c:pt>
                <c:pt idx="3">
                  <c:v>39</c:v>
                </c:pt>
                <c:pt idx="4">
                  <c:v>40.300000000000011</c:v>
                </c:pt>
              </c:numCache>
            </c:numRef>
          </c:val>
        </c:ser>
        <c:ser>
          <c:idx val="4"/>
          <c:order val="4"/>
          <c:tx>
            <c:strRef>
              <c:f>Sheet1!$A$6</c:f>
              <c:strCache>
                <c:ptCount val="1"/>
                <c:pt idx="0">
                  <c:v>Micropolitan</c:v>
                </c:pt>
              </c:strCache>
            </c:strRef>
          </c:tx>
          <c:spPr>
            <a:solidFill>
              <a:srgbClr val="EEECE1">
                <a:lumMod val="75000"/>
              </a:srgbClr>
            </a:solidFill>
          </c:spPr>
          <c:invertIfNegative val="0"/>
          <c:cat>
            <c:strRef>
              <c:f>Sheet1!$B$1:$F$1</c:f>
              <c:strCache>
                <c:ptCount val="5"/>
                <c:pt idx="0">
                  <c:v>Total</c:v>
                </c:pt>
                <c:pt idx="1">
                  <c:v>Poor</c:v>
                </c:pt>
                <c:pt idx="2">
                  <c:v>Low Income</c:v>
                </c:pt>
                <c:pt idx="3">
                  <c:v>Middle Income</c:v>
                </c:pt>
                <c:pt idx="4">
                  <c:v>High Income</c:v>
                </c:pt>
              </c:strCache>
            </c:strRef>
          </c:cat>
          <c:val>
            <c:numRef>
              <c:f>Sheet1!$B$6:$F$6</c:f>
              <c:numCache>
                <c:formatCode>General</c:formatCode>
                <c:ptCount val="5"/>
                <c:pt idx="0">
                  <c:v>35.700000000000003</c:v>
                </c:pt>
                <c:pt idx="1">
                  <c:v>35.800000000000011</c:v>
                </c:pt>
                <c:pt idx="2">
                  <c:v>32.5</c:v>
                </c:pt>
                <c:pt idx="3">
                  <c:v>34.5</c:v>
                </c:pt>
                <c:pt idx="4">
                  <c:v>39.1</c:v>
                </c:pt>
              </c:numCache>
            </c:numRef>
          </c:val>
        </c:ser>
        <c:ser>
          <c:idx val="5"/>
          <c:order val="5"/>
          <c:tx>
            <c:strRef>
              <c:f>Sheet1!$A$7</c:f>
              <c:strCache>
                <c:ptCount val="1"/>
                <c:pt idx="0">
                  <c:v>Noncore</c:v>
                </c:pt>
              </c:strCache>
            </c:strRef>
          </c:tx>
          <c:spPr>
            <a:solidFill>
              <a:sysClr val="windowText" lastClr="000000"/>
            </a:solidFill>
            <a:ln>
              <a:noFill/>
            </a:ln>
          </c:spPr>
          <c:invertIfNegative val="0"/>
          <c:cat>
            <c:strRef>
              <c:f>Sheet1!$B$1:$F$1</c:f>
              <c:strCache>
                <c:ptCount val="5"/>
                <c:pt idx="0">
                  <c:v>Total</c:v>
                </c:pt>
                <c:pt idx="1">
                  <c:v>Poor</c:v>
                </c:pt>
                <c:pt idx="2">
                  <c:v>Low Income</c:v>
                </c:pt>
                <c:pt idx="3">
                  <c:v>Middle Income</c:v>
                </c:pt>
                <c:pt idx="4">
                  <c:v>High Income</c:v>
                </c:pt>
              </c:strCache>
            </c:strRef>
          </c:cat>
          <c:val>
            <c:numRef>
              <c:f>Sheet1!$B$7:$F$7</c:f>
              <c:numCache>
                <c:formatCode>General</c:formatCode>
                <c:ptCount val="5"/>
                <c:pt idx="0">
                  <c:v>26.5</c:v>
                </c:pt>
                <c:pt idx="1">
                  <c:v>17.5</c:v>
                </c:pt>
                <c:pt idx="2">
                  <c:v>27.2</c:v>
                </c:pt>
                <c:pt idx="3">
                  <c:v>32.5</c:v>
                </c:pt>
                <c:pt idx="4">
                  <c:v>23.8</c:v>
                </c:pt>
              </c:numCache>
            </c:numRef>
          </c:val>
        </c:ser>
        <c:dLbls>
          <c:showLegendKey val="0"/>
          <c:showVal val="0"/>
          <c:showCatName val="0"/>
          <c:showSerName val="0"/>
          <c:showPercent val="0"/>
          <c:showBubbleSize val="0"/>
        </c:dLbls>
        <c:gapWidth val="150"/>
        <c:axId val="38139776"/>
        <c:axId val="38141312"/>
      </c:barChart>
      <c:catAx>
        <c:axId val="38139776"/>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38141312"/>
        <c:crosses val="autoZero"/>
        <c:auto val="1"/>
        <c:lblAlgn val="ctr"/>
        <c:lblOffset val="100"/>
        <c:noMultiLvlLbl val="0"/>
      </c:catAx>
      <c:valAx>
        <c:axId val="38141312"/>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42448344222929585"/>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38139776"/>
        <c:crosses val="autoZero"/>
        <c:crossBetween val="between"/>
        <c:majorUnit val="10"/>
      </c:valAx>
    </c:plotArea>
    <c:legend>
      <c:legendPos val="t"/>
      <c:layout>
        <c:manualLayout>
          <c:xMode val="edge"/>
          <c:yMode val="edge"/>
          <c:x val="5.5555555555555539E-2"/>
          <c:y val="0"/>
          <c:w val="0.88801351219986391"/>
          <c:h val="0.11917242805564254"/>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0460897248955"/>
          <c:y val="0.16615317707379598"/>
          <c:w val="0.88825750947798177"/>
          <c:h val="0.73311435634499189"/>
        </c:manualLayout>
      </c:layout>
      <c:lineChart>
        <c:grouping val="standard"/>
        <c:varyColors val="0"/>
        <c:ser>
          <c:idx val="3"/>
          <c:order val="0"/>
          <c:tx>
            <c:strRef>
              <c:f>Sheet1!$A$3</c:f>
              <c:strCache>
                <c:ptCount val="1"/>
                <c:pt idx="0">
                  <c:v>Large Central Metro</c:v>
                </c:pt>
              </c:strCache>
            </c:strRef>
          </c:tx>
          <c:spPr>
            <a:ln w="25400">
              <a:solidFill>
                <a:sysClr val="windowText" lastClr="000000"/>
              </a:solidFill>
            </a:ln>
          </c:spPr>
          <c:marker>
            <c:symbol val="circle"/>
            <c:size val="7"/>
            <c:spPr>
              <a:solidFill>
                <a:sysClr val="windowText" lastClr="000000"/>
              </a:solidFill>
              <a:ln>
                <a:noFill/>
              </a:ln>
            </c:spPr>
          </c:marker>
          <c:cat>
            <c:strRef>
              <c:f>Sheet1!$B$2:$F$2</c:f>
              <c:strCache>
                <c:ptCount val="5"/>
                <c:pt idx="0">
                  <c:v>2008</c:v>
                </c:pt>
                <c:pt idx="1">
                  <c:v>2009</c:v>
                </c:pt>
                <c:pt idx="2">
                  <c:v>2010</c:v>
                </c:pt>
                <c:pt idx="3">
                  <c:v>2011</c:v>
                </c:pt>
                <c:pt idx="4">
                  <c:v>2012</c:v>
                </c:pt>
              </c:strCache>
            </c:strRef>
          </c:cat>
          <c:val>
            <c:numRef>
              <c:f>Sheet1!$B$3:$F$3</c:f>
              <c:numCache>
                <c:formatCode>0.0</c:formatCode>
                <c:ptCount val="5"/>
                <c:pt idx="0">
                  <c:v>16.311378136190729</c:v>
                </c:pt>
                <c:pt idx="1">
                  <c:v>17.727830434250105</c:v>
                </c:pt>
                <c:pt idx="2">
                  <c:v>17.754984189137016</c:v>
                </c:pt>
                <c:pt idx="3">
                  <c:v>17.535682580955349</c:v>
                </c:pt>
                <c:pt idx="4">
                  <c:v>14.009659488368651</c:v>
                </c:pt>
              </c:numCache>
            </c:numRef>
          </c:val>
          <c:smooth val="0"/>
        </c:ser>
        <c:ser>
          <c:idx val="0"/>
          <c:order val="1"/>
          <c:tx>
            <c:strRef>
              <c:f>Sheet1!$A$4</c:f>
              <c:strCache>
                <c:ptCount val="1"/>
                <c:pt idx="0">
                  <c:v>Large Fringe Metro</c:v>
                </c:pt>
              </c:strCache>
            </c:strRef>
          </c:tx>
          <c:spPr>
            <a:ln w="25400">
              <a:solidFill>
                <a:srgbClr val="0072C6"/>
              </a:solidFill>
            </a:ln>
          </c:spPr>
          <c:marker>
            <c:symbol val="square"/>
            <c:size val="7"/>
            <c:spPr>
              <a:solidFill>
                <a:srgbClr val="0072C6"/>
              </a:solidFill>
              <a:ln>
                <a:noFill/>
              </a:ln>
            </c:spPr>
          </c:marker>
          <c:cat>
            <c:strRef>
              <c:f>Sheet1!$B$2:$F$2</c:f>
              <c:strCache>
                <c:ptCount val="5"/>
                <c:pt idx="0">
                  <c:v>2008</c:v>
                </c:pt>
                <c:pt idx="1">
                  <c:v>2009</c:v>
                </c:pt>
                <c:pt idx="2">
                  <c:v>2010</c:v>
                </c:pt>
                <c:pt idx="3">
                  <c:v>2011</c:v>
                </c:pt>
                <c:pt idx="4">
                  <c:v>2012</c:v>
                </c:pt>
              </c:strCache>
            </c:strRef>
          </c:cat>
          <c:val>
            <c:numRef>
              <c:f>Sheet1!$B$4:$F$4</c:f>
              <c:numCache>
                <c:formatCode>0.0</c:formatCode>
                <c:ptCount val="5"/>
                <c:pt idx="0">
                  <c:v>15.267511509725194</c:v>
                </c:pt>
                <c:pt idx="1">
                  <c:v>18.317356841809985</c:v>
                </c:pt>
                <c:pt idx="2">
                  <c:v>17.306978973211965</c:v>
                </c:pt>
                <c:pt idx="3">
                  <c:v>17.386021318620482</c:v>
                </c:pt>
                <c:pt idx="4">
                  <c:v>14.111876559452382</c:v>
                </c:pt>
              </c:numCache>
            </c:numRef>
          </c:val>
          <c:smooth val="0"/>
        </c:ser>
        <c:ser>
          <c:idx val="2"/>
          <c:order val="2"/>
          <c:tx>
            <c:strRef>
              <c:f>Sheet1!$A$5</c:f>
              <c:strCache>
                <c:ptCount val="1"/>
                <c:pt idx="0">
                  <c:v>Medium Metro</c:v>
                </c:pt>
              </c:strCache>
            </c:strRef>
          </c:tx>
          <c:spPr>
            <a:ln w="25400">
              <a:solidFill>
                <a:srgbClr val="AABA0A"/>
              </a:solidFill>
            </a:ln>
          </c:spPr>
          <c:marker>
            <c:symbol val="triangle"/>
            <c:size val="9"/>
            <c:spPr>
              <a:solidFill>
                <a:srgbClr val="AABA0A"/>
              </a:solidFill>
              <a:ln>
                <a:noFill/>
              </a:ln>
            </c:spPr>
          </c:marker>
          <c:cat>
            <c:strRef>
              <c:f>Sheet1!$B$2:$F$2</c:f>
              <c:strCache>
                <c:ptCount val="5"/>
                <c:pt idx="0">
                  <c:v>2008</c:v>
                </c:pt>
                <c:pt idx="1">
                  <c:v>2009</c:v>
                </c:pt>
                <c:pt idx="2">
                  <c:v>2010</c:v>
                </c:pt>
                <c:pt idx="3">
                  <c:v>2011</c:v>
                </c:pt>
                <c:pt idx="4">
                  <c:v>2012</c:v>
                </c:pt>
              </c:strCache>
            </c:strRef>
          </c:cat>
          <c:val>
            <c:numRef>
              <c:f>Sheet1!$B$5:$F$5</c:f>
              <c:numCache>
                <c:formatCode>0.0</c:formatCode>
                <c:ptCount val="5"/>
                <c:pt idx="0">
                  <c:v>16.664842544933165</c:v>
                </c:pt>
                <c:pt idx="1">
                  <c:v>14.579457381514363</c:v>
                </c:pt>
                <c:pt idx="2">
                  <c:v>14.75056223466926</c:v>
                </c:pt>
                <c:pt idx="3">
                  <c:v>15.935960190535223</c:v>
                </c:pt>
                <c:pt idx="4">
                  <c:v>13.782239657923531</c:v>
                </c:pt>
              </c:numCache>
            </c:numRef>
          </c:val>
          <c:smooth val="0"/>
        </c:ser>
        <c:ser>
          <c:idx val="1"/>
          <c:order val="3"/>
          <c:tx>
            <c:strRef>
              <c:f>Sheet1!$A$6</c:f>
              <c:strCache>
                <c:ptCount val="1"/>
                <c:pt idx="0">
                  <c:v>Small Metro</c:v>
                </c:pt>
              </c:strCache>
            </c:strRef>
          </c:tx>
          <c:spPr>
            <a:ln w="34925">
              <a:solidFill>
                <a:srgbClr val="7BA8DF"/>
              </a:solidFill>
            </a:ln>
          </c:spPr>
          <c:marker>
            <c:symbol val="diamond"/>
            <c:size val="9"/>
            <c:spPr>
              <a:solidFill>
                <a:srgbClr val="7BA8DF"/>
              </a:solidFill>
              <a:ln>
                <a:noFill/>
              </a:ln>
            </c:spPr>
          </c:marker>
          <c:cat>
            <c:strRef>
              <c:f>Sheet1!$B$2:$F$2</c:f>
              <c:strCache>
                <c:ptCount val="5"/>
                <c:pt idx="0">
                  <c:v>2008</c:v>
                </c:pt>
                <c:pt idx="1">
                  <c:v>2009</c:v>
                </c:pt>
                <c:pt idx="2">
                  <c:v>2010</c:v>
                </c:pt>
                <c:pt idx="3">
                  <c:v>2011</c:v>
                </c:pt>
                <c:pt idx="4">
                  <c:v>2012</c:v>
                </c:pt>
              </c:strCache>
            </c:strRef>
          </c:cat>
          <c:val>
            <c:numRef>
              <c:f>Sheet1!$B$6:$F$6</c:f>
              <c:numCache>
                <c:formatCode>0.0</c:formatCode>
                <c:ptCount val="5"/>
                <c:pt idx="0">
                  <c:v>13.925012222710404</c:v>
                </c:pt>
                <c:pt idx="1">
                  <c:v>14.284973571240993</c:v>
                </c:pt>
                <c:pt idx="2">
                  <c:v>15.247177890435438</c:v>
                </c:pt>
                <c:pt idx="3">
                  <c:v>13.075461156284847</c:v>
                </c:pt>
                <c:pt idx="4">
                  <c:v>13.648097467539117</c:v>
                </c:pt>
              </c:numCache>
            </c:numRef>
          </c:val>
          <c:smooth val="0"/>
        </c:ser>
        <c:ser>
          <c:idx val="4"/>
          <c:order val="4"/>
          <c:tx>
            <c:strRef>
              <c:f>Sheet1!$A$7</c:f>
              <c:strCache>
                <c:ptCount val="1"/>
                <c:pt idx="0">
                  <c:v>Micropolitan</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Sheet1!$B$2:$F$2</c:f>
              <c:strCache>
                <c:ptCount val="5"/>
                <c:pt idx="0">
                  <c:v>2008</c:v>
                </c:pt>
                <c:pt idx="1">
                  <c:v>2009</c:v>
                </c:pt>
                <c:pt idx="2">
                  <c:v>2010</c:v>
                </c:pt>
                <c:pt idx="3">
                  <c:v>2011</c:v>
                </c:pt>
                <c:pt idx="4">
                  <c:v>2012</c:v>
                </c:pt>
              </c:strCache>
            </c:strRef>
          </c:cat>
          <c:val>
            <c:numRef>
              <c:f>Sheet1!$B$7:$F$7</c:f>
              <c:numCache>
                <c:formatCode>0.0</c:formatCode>
                <c:ptCount val="5"/>
                <c:pt idx="0">
                  <c:v>11.832755984707003</c:v>
                </c:pt>
                <c:pt idx="1">
                  <c:v>12.596359586616314</c:v>
                </c:pt>
                <c:pt idx="2">
                  <c:v>16.588760715419884</c:v>
                </c:pt>
                <c:pt idx="3">
                  <c:v>15.081726559191422</c:v>
                </c:pt>
                <c:pt idx="4">
                  <c:v>11.43720259789534</c:v>
                </c:pt>
              </c:numCache>
            </c:numRef>
          </c:val>
          <c:smooth val="0"/>
        </c:ser>
        <c:ser>
          <c:idx val="5"/>
          <c:order val="5"/>
          <c:tx>
            <c:strRef>
              <c:f>Sheet1!$A$8</c:f>
              <c:strCache>
                <c:ptCount val="1"/>
                <c:pt idx="0">
                  <c:v>Noncore</c:v>
                </c:pt>
              </c:strCache>
            </c:strRef>
          </c:tx>
          <c:spPr>
            <a:ln>
              <a:solidFill>
                <a:srgbClr val="EEECE1">
                  <a:lumMod val="50000"/>
                </a:srgbClr>
              </a:solidFill>
            </a:ln>
          </c:spPr>
          <c:marker>
            <c:symbol val="plus"/>
            <c:size val="7"/>
            <c:spPr>
              <a:noFill/>
              <a:ln>
                <a:solidFill>
                  <a:srgbClr val="EEECE1">
                    <a:lumMod val="50000"/>
                  </a:srgbClr>
                </a:solidFill>
              </a:ln>
            </c:spPr>
          </c:marker>
          <c:cat>
            <c:strRef>
              <c:f>Sheet1!$B$2:$F$2</c:f>
              <c:strCache>
                <c:ptCount val="5"/>
                <c:pt idx="0">
                  <c:v>2008</c:v>
                </c:pt>
                <c:pt idx="1">
                  <c:v>2009</c:v>
                </c:pt>
                <c:pt idx="2">
                  <c:v>2010</c:v>
                </c:pt>
                <c:pt idx="3">
                  <c:v>2011</c:v>
                </c:pt>
                <c:pt idx="4">
                  <c:v>2012</c:v>
                </c:pt>
              </c:strCache>
            </c:strRef>
          </c:cat>
          <c:val>
            <c:numRef>
              <c:f>Sheet1!$B$8:$F$8</c:f>
              <c:numCache>
                <c:formatCode>0.0</c:formatCode>
                <c:ptCount val="5"/>
                <c:pt idx="0">
                  <c:v>9.771695985522415</c:v>
                </c:pt>
                <c:pt idx="1">
                  <c:v>7.6910519011859169</c:v>
                </c:pt>
                <c:pt idx="2">
                  <c:v>16.385791179488997</c:v>
                </c:pt>
                <c:pt idx="3">
                  <c:v>10.278642046661837</c:v>
                </c:pt>
                <c:pt idx="4">
                  <c:v>12.197400027435659</c:v>
                </c:pt>
              </c:numCache>
            </c:numRef>
          </c:val>
          <c:smooth val="0"/>
        </c:ser>
        <c:dLbls>
          <c:showLegendKey val="0"/>
          <c:showVal val="0"/>
          <c:showCatName val="0"/>
          <c:showSerName val="0"/>
          <c:showPercent val="0"/>
          <c:showBubbleSize val="0"/>
        </c:dLbls>
        <c:marker val="1"/>
        <c:smooth val="0"/>
        <c:axId val="85188608"/>
        <c:axId val="85190528"/>
      </c:lineChart>
      <c:catAx>
        <c:axId val="8518860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85190528"/>
        <c:crosses val="autoZero"/>
        <c:auto val="1"/>
        <c:lblAlgn val="ctr"/>
        <c:lblOffset val="100"/>
        <c:noMultiLvlLbl val="0"/>
      </c:catAx>
      <c:valAx>
        <c:axId val="85190528"/>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 Discharges</a:t>
                </a:r>
                <a:endParaRPr lang="en-US" dirty="0"/>
              </a:p>
            </c:rich>
          </c:tx>
          <c:layout>
            <c:manualLayout>
              <c:xMode val="edge"/>
              <c:yMode val="edge"/>
              <c:x val="8.6054000194420201E-3"/>
              <c:y val="0.2543036287130775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85188608"/>
        <c:crosses val="autoZero"/>
        <c:crossBetween val="between"/>
        <c:majorUnit val="5"/>
      </c:valAx>
    </c:plotArea>
    <c:legend>
      <c:legendPos val="t"/>
      <c:layout>
        <c:manualLayout>
          <c:xMode val="edge"/>
          <c:yMode val="edge"/>
          <c:x val="5.4495844269466319E-2"/>
          <c:y val="1.167518533867475E-3"/>
          <c:w val="0.88942682511908233"/>
          <c:h val="0.1273561008362327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120163798969575"/>
          <c:y val="0.16615317707379598"/>
          <c:w val="0.89751676873724084"/>
          <c:h val="0.73311435634499189"/>
        </c:manualLayout>
      </c:layout>
      <c:lineChart>
        <c:grouping val="standard"/>
        <c:varyColors val="0"/>
        <c:ser>
          <c:idx val="3"/>
          <c:order val="0"/>
          <c:tx>
            <c:strRef>
              <c:f>Sheet1!$A$2</c:f>
              <c:strCache>
                <c:ptCount val="1"/>
                <c:pt idx="0">
                  <c:v>Large Central Metro</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17.0928</c:v>
                </c:pt>
                <c:pt idx="1">
                  <c:v>16.268599999999992</c:v>
                </c:pt>
                <c:pt idx="2">
                  <c:v>14.439300000000001</c:v>
                </c:pt>
                <c:pt idx="3">
                  <c:v>19.093800000000005</c:v>
                </c:pt>
                <c:pt idx="4">
                  <c:v>13.4693</c:v>
                </c:pt>
                <c:pt idx="5">
                  <c:v>12.793100000000001</c:v>
                </c:pt>
                <c:pt idx="6">
                  <c:v>9.551400000000001</c:v>
                </c:pt>
                <c:pt idx="7">
                  <c:v>12.9018</c:v>
                </c:pt>
                <c:pt idx="8">
                  <c:v>11.398200000000001</c:v>
                </c:pt>
                <c:pt idx="9">
                  <c:v>9.767100000000001</c:v>
                </c:pt>
                <c:pt idx="10">
                  <c:v>10.119900000000001</c:v>
                </c:pt>
              </c:numCache>
            </c:numRef>
          </c:val>
          <c:smooth val="0"/>
        </c:ser>
        <c:ser>
          <c:idx val="0"/>
          <c:order val="1"/>
          <c:tx>
            <c:strRef>
              <c:f>Sheet1!$A$3</c:f>
              <c:strCache>
                <c:ptCount val="1"/>
                <c:pt idx="0">
                  <c:v>Large Fringe Metro</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20.085499999999996</c:v>
                </c:pt>
                <c:pt idx="1">
                  <c:v>17.451899999999995</c:v>
                </c:pt>
                <c:pt idx="2">
                  <c:v>13.669700000000002</c:v>
                </c:pt>
                <c:pt idx="3">
                  <c:v>14.0543</c:v>
                </c:pt>
                <c:pt idx="4">
                  <c:v>14.941299999999998</c:v>
                </c:pt>
                <c:pt idx="5">
                  <c:v>13.169</c:v>
                </c:pt>
                <c:pt idx="6">
                  <c:v>11.733700000000001</c:v>
                </c:pt>
                <c:pt idx="7">
                  <c:v>11.619200000000001</c:v>
                </c:pt>
                <c:pt idx="8">
                  <c:v>13.0601</c:v>
                </c:pt>
                <c:pt idx="9">
                  <c:v>12.998000000000001</c:v>
                </c:pt>
                <c:pt idx="10">
                  <c:v>12.842500000000003</c:v>
                </c:pt>
              </c:numCache>
            </c:numRef>
          </c:val>
          <c:smooth val="0"/>
        </c:ser>
        <c:ser>
          <c:idx val="2"/>
          <c:order val="2"/>
          <c:tx>
            <c:strRef>
              <c:f>Sheet1!$A$4</c:f>
              <c:strCache>
                <c:ptCount val="1"/>
                <c:pt idx="0">
                  <c:v>Medium Metro</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19.394200000000001</c:v>
                </c:pt>
                <c:pt idx="1">
                  <c:v>20.1387</c:v>
                </c:pt>
                <c:pt idx="2">
                  <c:v>18.8093</c:v>
                </c:pt>
                <c:pt idx="3">
                  <c:v>18.3873</c:v>
                </c:pt>
                <c:pt idx="4">
                  <c:v>17.1706</c:v>
                </c:pt>
                <c:pt idx="5">
                  <c:v>17.133500000000005</c:v>
                </c:pt>
                <c:pt idx="6">
                  <c:v>16.366399999999995</c:v>
                </c:pt>
                <c:pt idx="7">
                  <c:v>13.8788</c:v>
                </c:pt>
                <c:pt idx="8">
                  <c:v>11.446200000000001</c:v>
                </c:pt>
                <c:pt idx="9">
                  <c:v>11.341299999999999</c:v>
                </c:pt>
                <c:pt idx="10">
                  <c:v>12.6751</c:v>
                </c:pt>
              </c:numCache>
            </c:numRef>
          </c:val>
          <c:smooth val="0"/>
        </c:ser>
        <c:ser>
          <c:idx val="1"/>
          <c:order val="3"/>
          <c:tx>
            <c:strRef>
              <c:f>Sheet1!$A$5</c:f>
              <c:strCache>
                <c:ptCount val="1"/>
                <c:pt idx="0">
                  <c:v>Small Metro</c:v>
                </c:pt>
              </c:strCache>
            </c:strRef>
          </c:tx>
          <c:spPr>
            <a:ln w="34925">
              <a:solidFill>
                <a:srgbClr val="7BA8DF"/>
              </a:solidFill>
            </a:ln>
          </c:spPr>
          <c:marker>
            <c:symbol val="diamond"/>
            <c:size val="9"/>
            <c:spPr>
              <a:solidFill>
                <a:srgbClr val="7BA8DF"/>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Sheet1!$B$5:$L$5</c:f>
              <c:numCache>
                <c:formatCode>0.0</c:formatCode>
                <c:ptCount val="11"/>
                <c:pt idx="0">
                  <c:v>19.712900000000001</c:v>
                </c:pt>
                <c:pt idx="1">
                  <c:v>17.634499999999999</c:v>
                </c:pt>
                <c:pt idx="2">
                  <c:v>17.584599999999991</c:v>
                </c:pt>
                <c:pt idx="3">
                  <c:v>15.043900000000001</c:v>
                </c:pt>
                <c:pt idx="4">
                  <c:v>13.208500000000001</c:v>
                </c:pt>
                <c:pt idx="5">
                  <c:v>17.944199999999995</c:v>
                </c:pt>
                <c:pt idx="6">
                  <c:v>15.543299999999999</c:v>
                </c:pt>
                <c:pt idx="7">
                  <c:v>14.211199999999998</c:v>
                </c:pt>
                <c:pt idx="8">
                  <c:v>18.511600000000001</c:v>
                </c:pt>
                <c:pt idx="9">
                  <c:v>16.027200000000001</c:v>
                </c:pt>
                <c:pt idx="10">
                  <c:v>14.5602</c:v>
                </c:pt>
              </c:numCache>
            </c:numRef>
          </c:val>
          <c:smooth val="0"/>
        </c:ser>
        <c:ser>
          <c:idx val="4"/>
          <c:order val="4"/>
          <c:tx>
            <c:strRef>
              <c:f>Sheet1!$A$6</c:f>
              <c:strCache>
                <c:ptCount val="1"/>
                <c:pt idx="0">
                  <c:v>Micropolitan</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Sheet1!$B$6:$L$6</c:f>
              <c:numCache>
                <c:formatCode>0.0</c:formatCode>
                <c:ptCount val="11"/>
                <c:pt idx="0">
                  <c:v>22.759499999999996</c:v>
                </c:pt>
                <c:pt idx="1">
                  <c:v>21.246399999999998</c:v>
                </c:pt>
                <c:pt idx="2">
                  <c:v>21.327800000000003</c:v>
                </c:pt>
                <c:pt idx="3">
                  <c:v>18.2912</c:v>
                </c:pt>
                <c:pt idx="4">
                  <c:v>17.925999999999991</c:v>
                </c:pt>
                <c:pt idx="5">
                  <c:v>17.663</c:v>
                </c:pt>
                <c:pt idx="6">
                  <c:v>14.846</c:v>
                </c:pt>
                <c:pt idx="7">
                  <c:v>16.588399999999996</c:v>
                </c:pt>
                <c:pt idx="8">
                  <c:v>18.103200000000001</c:v>
                </c:pt>
                <c:pt idx="9">
                  <c:v>17.546199999999995</c:v>
                </c:pt>
                <c:pt idx="10">
                  <c:v>14.243999999999998</c:v>
                </c:pt>
              </c:numCache>
            </c:numRef>
          </c:val>
          <c:smooth val="0"/>
        </c:ser>
        <c:ser>
          <c:idx val="5"/>
          <c:order val="5"/>
          <c:tx>
            <c:strRef>
              <c:f>Sheet1!$A$7</c:f>
              <c:strCache>
                <c:ptCount val="1"/>
                <c:pt idx="0">
                  <c:v>Noncore</c:v>
                </c:pt>
              </c:strCache>
            </c:strRef>
          </c:tx>
          <c:spPr>
            <a:ln>
              <a:solidFill>
                <a:srgbClr val="EEECE1">
                  <a:lumMod val="50000"/>
                </a:srgbClr>
              </a:solidFill>
            </a:ln>
          </c:spPr>
          <c:marker>
            <c:symbol val="plus"/>
            <c:size val="7"/>
            <c:spPr>
              <a:noFill/>
              <a:ln>
                <a:solidFill>
                  <a:srgbClr val="EEECE1">
                    <a:lumMod val="50000"/>
                  </a:srgbClr>
                </a:solid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Sheet1!$B$7:$L$7</c:f>
              <c:numCache>
                <c:formatCode>0.0</c:formatCode>
                <c:ptCount val="11"/>
                <c:pt idx="0">
                  <c:v>17.982699999999994</c:v>
                </c:pt>
                <c:pt idx="1">
                  <c:v>19.613499999999995</c:v>
                </c:pt>
                <c:pt idx="2">
                  <c:v>17.062499999999996</c:v>
                </c:pt>
                <c:pt idx="3">
                  <c:v>22.9529</c:v>
                </c:pt>
                <c:pt idx="4">
                  <c:v>21.188499999999998</c:v>
                </c:pt>
                <c:pt idx="5">
                  <c:v>19.267900000000001</c:v>
                </c:pt>
                <c:pt idx="6">
                  <c:v>15.0731</c:v>
                </c:pt>
                <c:pt idx="7">
                  <c:v>12.290999999999999</c:v>
                </c:pt>
                <c:pt idx="8">
                  <c:v>18.436299999999996</c:v>
                </c:pt>
                <c:pt idx="9">
                  <c:v>13.301</c:v>
                </c:pt>
                <c:pt idx="10">
                  <c:v>13.6328</c:v>
                </c:pt>
              </c:numCache>
            </c:numRef>
          </c:val>
          <c:smooth val="0"/>
        </c:ser>
        <c:dLbls>
          <c:showLegendKey val="0"/>
          <c:showVal val="0"/>
          <c:showCatName val="0"/>
          <c:showSerName val="0"/>
          <c:showPercent val="0"/>
          <c:showBubbleSize val="0"/>
        </c:dLbls>
        <c:marker val="1"/>
        <c:smooth val="0"/>
        <c:axId val="87966464"/>
        <c:axId val="87968384"/>
      </c:lineChart>
      <c:catAx>
        <c:axId val="87966464"/>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87968384"/>
        <c:crosses val="autoZero"/>
        <c:auto val="1"/>
        <c:lblAlgn val="ctr"/>
        <c:lblOffset val="100"/>
        <c:noMultiLvlLbl val="0"/>
      </c:catAx>
      <c:valAx>
        <c:axId val="87968384"/>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2536113541362891"/>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87966464"/>
        <c:crosses val="autoZero"/>
        <c:crossBetween val="between"/>
        <c:majorUnit val="5"/>
      </c:valAx>
    </c:plotArea>
    <c:legend>
      <c:legendPos val="t"/>
      <c:layout>
        <c:manualLayout>
          <c:xMode val="edge"/>
          <c:yMode val="edge"/>
          <c:x val="5.4495844269466319E-2"/>
          <c:y val="1.167518533867475E-3"/>
          <c:w val="0.88942682511908233"/>
          <c:h val="0.1273561008362327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194237873043648E-2"/>
          <c:y val="0.16615317707379598"/>
          <c:w val="0.90677602799650059"/>
          <c:h val="0.73311435634499189"/>
        </c:manualLayout>
      </c:layout>
      <c:lineChart>
        <c:grouping val="standard"/>
        <c:varyColors val="0"/>
        <c:ser>
          <c:idx val="3"/>
          <c:order val="0"/>
          <c:tx>
            <c:strRef>
              <c:f>Sheet1!$A$2</c:f>
              <c:strCache>
                <c:ptCount val="1"/>
                <c:pt idx="0">
                  <c:v>Large Central Metro</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12.770300000000001</c:v>
                </c:pt>
                <c:pt idx="1">
                  <c:v>11.2766</c:v>
                </c:pt>
                <c:pt idx="2">
                  <c:v>10.813700000000003</c:v>
                </c:pt>
                <c:pt idx="3">
                  <c:v>11.157</c:v>
                </c:pt>
                <c:pt idx="4">
                  <c:v>10.757200000000001</c:v>
                </c:pt>
                <c:pt idx="5">
                  <c:v>10.7597</c:v>
                </c:pt>
                <c:pt idx="6">
                  <c:v>10.111099999999999</c:v>
                </c:pt>
                <c:pt idx="7">
                  <c:v>9.4782999999999991</c:v>
                </c:pt>
                <c:pt idx="8">
                  <c:v>8.6438999999999986</c:v>
                </c:pt>
                <c:pt idx="9">
                  <c:v>9.1999000000000013</c:v>
                </c:pt>
                <c:pt idx="10">
                  <c:v>9.0638000000000005</c:v>
                </c:pt>
              </c:numCache>
            </c:numRef>
          </c:val>
          <c:smooth val="0"/>
        </c:ser>
        <c:ser>
          <c:idx val="0"/>
          <c:order val="1"/>
          <c:tx>
            <c:strRef>
              <c:f>Sheet1!$A$3</c:f>
              <c:strCache>
                <c:ptCount val="1"/>
                <c:pt idx="0">
                  <c:v>Large Fringe Metro</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10.624000000000001</c:v>
                </c:pt>
                <c:pt idx="1">
                  <c:v>9.8064000000000018</c:v>
                </c:pt>
                <c:pt idx="2">
                  <c:v>9.3120000000000012</c:v>
                </c:pt>
                <c:pt idx="3">
                  <c:v>8.8912000000000013</c:v>
                </c:pt>
                <c:pt idx="4">
                  <c:v>9.3320000000000007</c:v>
                </c:pt>
                <c:pt idx="5">
                  <c:v>8.0796000000000028</c:v>
                </c:pt>
                <c:pt idx="6">
                  <c:v>8.6530000000000005</c:v>
                </c:pt>
                <c:pt idx="7">
                  <c:v>8.180200000000001</c:v>
                </c:pt>
                <c:pt idx="8">
                  <c:v>7.3516000000000004</c:v>
                </c:pt>
                <c:pt idx="9">
                  <c:v>7.2161999999999997</c:v>
                </c:pt>
                <c:pt idx="10">
                  <c:v>6.7828999999999997</c:v>
                </c:pt>
              </c:numCache>
            </c:numRef>
          </c:val>
          <c:smooth val="0"/>
        </c:ser>
        <c:ser>
          <c:idx val="2"/>
          <c:order val="2"/>
          <c:tx>
            <c:strRef>
              <c:f>Sheet1!$A$4</c:f>
              <c:strCache>
                <c:ptCount val="1"/>
                <c:pt idx="0">
                  <c:v>Medium Metro</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9.7219999999999995</c:v>
                </c:pt>
                <c:pt idx="1">
                  <c:v>9.1772999999999989</c:v>
                </c:pt>
                <c:pt idx="2">
                  <c:v>7.7887000000000004</c:v>
                </c:pt>
                <c:pt idx="3">
                  <c:v>9.0044000000000004</c:v>
                </c:pt>
                <c:pt idx="4">
                  <c:v>9.68</c:v>
                </c:pt>
                <c:pt idx="5">
                  <c:v>8.7109999999999985</c:v>
                </c:pt>
                <c:pt idx="6">
                  <c:v>9.7878999999999987</c:v>
                </c:pt>
                <c:pt idx="7">
                  <c:v>8.9571000000000005</c:v>
                </c:pt>
                <c:pt idx="8">
                  <c:v>8.4140000000000015</c:v>
                </c:pt>
                <c:pt idx="9">
                  <c:v>8.2089999999999996</c:v>
                </c:pt>
                <c:pt idx="10">
                  <c:v>7.2888000000000002</c:v>
                </c:pt>
              </c:numCache>
            </c:numRef>
          </c:val>
          <c:smooth val="0"/>
        </c:ser>
        <c:ser>
          <c:idx val="1"/>
          <c:order val="3"/>
          <c:tx>
            <c:strRef>
              <c:f>Sheet1!$A$5</c:f>
              <c:strCache>
                <c:ptCount val="1"/>
                <c:pt idx="0">
                  <c:v>Small Metro</c:v>
                </c:pt>
              </c:strCache>
            </c:strRef>
          </c:tx>
          <c:spPr>
            <a:ln w="34925">
              <a:solidFill>
                <a:srgbClr val="7BA8DF"/>
              </a:solidFill>
            </a:ln>
          </c:spPr>
          <c:marker>
            <c:symbol val="diamond"/>
            <c:size val="9"/>
            <c:spPr>
              <a:solidFill>
                <a:srgbClr val="7BA8DF"/>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Sheet1!$B$5:$L$5</c:f>
              <c:numCache>
                <c:formatCode>0.0</c:formatCode>
                <c:ptCount val="11"/>
                <c:pt idx="0">
                  <c:v>9.9378000000000011</c:v>
                </c:pt>
                <c:pt idx="1">
                  <c:v>7.4328000000000003</c:v>
                </c:pt>
                <c:pt idx="2">
                  <c:v>9.9867000000000008</c:v>
                </c:pt>
                <c:pt idx="3">
                  <c:v>9.8583000000000016</c:v>
                </c:pt>
                <c:pt idx="4">
                  <c:v>8.6927000000000003</c:v>
                </c:pt>
                <c:pt idx="5">
                  <c:v>8.5059000000000005</c:v>
                </c:pt>
                <c:pt idx="6">
                  <c:v>10.3393</c:v>
                </c:pt>
                <c:pt idx="7">
                  <c:v>10.053900000000002</c:v>
                </c:pt>
                <c:pt idx="8">
                  <c:v>9.1380000000000017</c:v>
                </c:pt>
                <c:pt idx="9">
                  <c:v>9.4390000000000001</c:v>
                </c:pt>
                <c:pt idx="10">
                  <c:v>8.3357000000000028</c:v>
                </c:pt>
              </c:numCache>
            </c:numRef>
          </c:val>
          <c:smooth val="0"/>
        </c:ser>
        <c:ser>
          <c:idx val="4"/>
          <c:order val="4"/>
          <c:tx>
            <c:strRef>
              <c:f>Sheet1!$A$6</c:f>
              <c:strCache>
                <c:ptCount val="1"/>
                <c:pt idx="0">
                  <c:v>Micropolitan</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Sheet1!$B$6:$L$6</c:f>
              <c:numCache>
                <c:formatCode>0.0</c:formatCode>
                <c:ptCount val="11"/>
                <c:pt idx="0">
                  <c:v>8.8586000000000027</c:v>
                </c:pt>
                <c:pt idx="1">
                  <c:v>8.8362000000000016</c:v>
                </c:pt>
                <c:pt idx="2">
                  <c:v>10.014800000000001</c:v>
                </c:pt>
                <c:pt idx="3">
                  <c:v>9.4359000000000002</c:v>
                </c:pt>
                <c:pt idx="4">
                  <c:v>10.123700000000001</c:v>
                </c:pt>
                <c:pt idx="5">
                  <c:v>10.271100000000001</c:v>
                </c:pt>
                <c:pt idx="6">
                  <c:v>9.517100000000001</c:v>
                </c:pt>
                <c:pt idx="7">
                  <c:v>9.4262000000000015</c:v>
                </c:pt>
                <c:pt idx="8">
                  <c:v>7.9012000000000011</c:v>
                </c:pt>
                <c:pt idx="9">
                  <c:v>8.7980999999999998</c:v>
                </c:pt>
                <c:pt idx="10">
                  <c:v>7.5144999999999991</c:v>
                </c:pt>
              </c:numCache>
            </c:numRef>
          </c:val>
          <c:smooth val="0"/>
        </c:ser>
        <c:ser>
          <c:idx val="5"/>
          <c:order val="5"/>
          <c:tx>
            <c:strRef>
              <c:f>Sheet1!$A$7</c:f>
              <c:strCache>
                <c:ptCount val="1"/>
                <c:pt idx="0">
                  <c:v>Noncore</c:v>
                </c:pt>
              </c:strCache>
            </c:strRef>
          </c:tx>
          <c:spPr>
            <a:ln>
              <a:solidFill>
                <a:srgbClr val="EEECE1">
                  <a:lumMod val="50000"/>
                </a:srgbClr>
              </a:solidFill>
            </a:ln>
          </c:spPr>
          <c:marker>
            <c:symbol val="plus"/>
            <c:size val="7"/>
            <c:spPr>
              <a:noFill/>
              <a:ln>
                <a:solidFill>
                  <a:srgbClr val="EEECE1">
                    <a:lumMod val="50000"/>
                  </a:srgbClr>
                </a:solid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Sheet1!$B$7:$L$7</c:f>
              <c:numCache>
                <c:formatCode>0.0</c:formatCode>
                <c:ptCount val="11"/>
                <c:pt idx="0">
                  <c:v>10.9063</c:v>
                </c:pt>
                <c:pt idx="1">
                  <c:v>10.3246</c:v>
                </c:pt>
                <c:pt idx="2">
                  <c:v>9.5776000000000003</c:v>
                </c:pt>
                <c:pt idx="3">
                  <c:v>7.9973000000000001</c:v>
                </c:pt>
                <c:pt idx="4">
                  <c:v>8.6594000000000015</c:v>
                </c:pt>
                <c:pt idx="5">
                  <c:v>8.4945000000000004</c:v>
                </c:pt>
                <c:pt idx="6">
                  <c:v>7.0014000000000003</c:v>
                </c:pt>
                <c:pt idx="7">
                  <c:v>8.470500000000003</c:v>
                </c:pt>
                <c:pt idx="8">
                  <c:v>6.5272999999999994</c:v>
                </c:pt>
                <c:pt idx="9">
                  <c:v>6.3883000000000001</c:v>
                </c:pt>
                <c:pt idx="10">
                  <c:v>8.780800000000001</c:v>
                </c:pt>
              </c:numCache>
            </c:numRef>
          </c:val>
          <c:smooth val="0"/>
        </c:ser>
        <c:dLbls>
          <c:showLegendKey val="0"/>
          <c:showVal val="0"/>
          <c:showCatName val="0"/>
          <c:showSerName val="0"/>
          <c:showPercent val="0"/>
          <c:showBubbleSize val="0"/>
        </c:dLbls>
        <c:marker val="1"/>
        <c:smooth val="0"/>
        <c:axId val="88362368"/>
        <c:axId val="88364544"/>
      </c:lineChart>
      <c:catAx>
        <c:axId val="8836236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88364544"/>
        <c:crosses val="autoZero"/>
        <c:auto val="1"/>
        <c:lblAlgn val="ctr"/>
        <c:lblOffset val="100"/>
        <c:noMultiLvlLbl val="0"/>
      </c:catAx>
      <c:valAx>
        <c:axId val="88364544"/>
        <c:scaling>
          <c:orientation val="minMax"/>
          <c:max val="2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438892449490325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88362368"/>
        <c:crosses val="autoZero"/>
        <c:crossBetween val="between"/>
        <c:majorUnit val="5"/>
      </c:valAx>
    </c:plotArea>
    <c:legend>
      <c:legendPos val="t"/>
      <c:layout>
        <c:manualLayout>
          <c:xMode val="edge"/>
          <c:yMode val="edge"/>
          <c:x val="5.4495844269466319E-2"/>
          <c:y val="1.167518533867475E-3"/>
          <c:w val="0.88942682511908233"/>
          <c:h val="0.1273561008362327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0460897248955"/>
          <c:y val="0.16615317707379598"/>
          <c:w val="0.88825750947798177"/>
          <c:h val="0.73311435634499189"/>
        </c:manualLayout>
      </c:layout>
      <c:lineChart>
        <c:grouping val="standard"/>
        <c:varyColors val="0"/>
        <c:ser>
          <c:idx val="3"/>
          <c:order val="0"/>
          <c:tx>
            <c:strRef>
              <c:f>Sheet1!$A$2</c:f>
              <c:strCache>
                <c:ptCount val="1"/>
                <c:pt idx="0">
                  <c:v>Large Central Metro</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25.573899999999995</c:v>
                </c:pt>
                <c:pt idx="1">
                  <c:v>21.242399999999996</c:v>
                </c:pt>
                <c:pt idx="2">
                  <c:v>19.8292</c:v>
                </c:pt>
                <c:pt idx="3">
                  <c:v>18.806100000000001</c:v>
                </c:pt>
                <c:pt idx="4">
                  <c:v>19.049600000000002</c:v>
                </c:pt>
                <c:pt idx="5">
                  <c:v>16.8155</c:v>
                </c:pt>
                <c:pt idx="6">
                  <c:v>16.861999999999995</c:v>
                </c:pt>
                <c:pt idx="7">
                  <c:v>14.873100000000003</c:v>
                </c:pt>
                <c:pt idx="8">
                  <c:v>14.4686</c:v>
                </c:pt>
                <c:pt idx="9">
                  <c:v>16.137599999999999</c:v>
                </c:pt>
                <c:pt idx="10">
                  <c:v>13.2324</c:v>
                </c:pt>
              </c:numCache>
            </c:numRef>
          </c:val>
          <c:smooth val="0"/>
        </c:ser>
        <c:ser>
          <c:idx val="0"/>
          <c:order val="1"/>
          <c:tx>
            <c:strRef>
              <c:f>Sheet1!$A$3</c:f>
              <c:strCache>
                <c:ptCount val="1"/>
                <c:pt idx="0">
                  <c:v>Large Fringe Metro</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21.111999999999998</c:v>
                </c:pt>
                <c:pt idx="1">
                  <c:v>17.420299999999997</c:v>
                </c:pt>
                <c:pt idx="2">
                  <c:v>17.835000000000001</c:v>
                </c:pt>
                <c:pt idx="3">
                  <c:v>16.373799999999996</c:v>
                </c:pt>
                <c:pt idx="4">
                  <c:v>17.4938</c:v>
                </c:pt>
                <c:pt idx="5">
                  <c:v>14.8681</c:v>
                </c:pt>
                <c:pt idx="6">
                  <c:v>16.303000000000001</c:v>
                </c:pt>
                <c:pt idx="7">
                  <c:v>14.453000000000003</c:v>
                </c:pt>
                <c:pt idx="8">
                  <c:v>11.6868</c:v>
                </c:pt>
                <c:pt idx="9">
                  <c:v>13.4259</c:v>
                </c:pt>
                <c:pt idx="10">
                  <c:v>13.0268</c:v>
                </c:pt>
              </c:numCache>
            </c:numRef>
          </c:val>
          <c:smooth val="0"/>
        </c:ser>
        <c:ser>
          <c:idx val="2"/>
          <c:order val="2"/>
          <c:tx>
            <c:strRef>
              <c:f>Sheet1!$A$4</c:f>
              <c:strCache>
                <c:ptCount val="1"/>
                <c:pt idx="0">
                  <c:v>Medium Metro</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20.492099999999997</c:v>
                </c:pt>
                <c:pt idx="1">
                  <c:v>18.6889</c:v>
                </c:pt>
                <c:pt idx="2">
                  <c:v>16.138400000000001</c:v>
                </c:pt>
                <c:pt idx="3">
                  <c:v>18.277100000000001</c:v>
                </c:pt>
                <c:pt idx="4">
                  <c:v>15.9344</c:v>
                </c:pt>
                <c:pt idx="5">
                  <c:v>17.692900000000005</c:v>
                </c:pt>
                <c:pt idx="6">
                  <c:v>14.501100000000001</c:v>
                </c:pt>
                <c:pt idx="7">
                  <c:v>15.853700000000002</c:v>
                </c:pt>
                <c:pt idx="8">
                  <c:v>13.4177</c:v>
                </c:pt>
                <c:pt idx="9">
                  <c:v>13.3085</c:v>
                </c:pt>
                <c:pt idx="10">
                  <c:v>11.498900000000001</c:v>
                </c:pt>
              </c:numCache>
            </c:numRef>
          </c:val>
          <c:smooth val="0"/>
        </c:ser>
        <c:ser>
          <c:idx val="1"/>
          <c:order val="3"/>
          <c:tx>
            <c:strRef>
              <c:f>Sheet1!$A$5</c:f>
              <c:strCache>
                <c:ptCount val="1"/>
                <c:pt idx="0">
                  <c:v>Small Metro</c:v>
                </c:pt>
              </c:strCache>
            </c:strRef>
          </c:tx>
          <c:spPr>
            <a:ln w="34925">
              <a:solidFill>
                <a:srgbClr val="7BA8DF"/>
              </a:solidFill>
            </a:ln>
          </c:spPr>
          <c:marker>
            <c:symbol val="diamond"/>
            <c:size val="9"/>
            <c:spPr>
              <a:solidFill>
                <a:srgbClr val="7BA8DF"/>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Sheet1!$B$5:$L$5</c:f>
              <c:numCache>
                <c:formatCode>0.0</c:formatCode>
                <c:ptCount val="11"/>
                <c:pt idx="0">
                  <c:v>20.127900000000004</c:v>
                </c:pt>
                <c:pt idx="1">
                  <c:v>17.902699999999992</c:v>
                </c:pt>
                <c:pt idx="2">
                  <c:v>18.448899999999991</c:v>
                </c:pt>
                <c:pt idx="3">
                  <c:v>14.885200000000003</c:v>
                </c:pt>
                <c:pt idx="4">
                  <c:v>14.921100000000001</c:v>
                </c:pt>
                <c:pt idx="5">
                  <c:v>16.3766</c:v>
                </c:pt>
                <c:pt idx="6">
                  <c:v>17.419599999999996</c:v>
                </c:pt>
                <c:pt idx="7">
                  <c:v>18.857299999999999</c:v>
                </c:pt>
                <c:pt idx="8">
                  <c:v>14.741299999999999</c:v>
                </c:pt>
                <c:pt idx="9">
                  <c:v>14.207000000000001</c:v>
                </c:pt>
                <c:pt idx="10">
                  <c:v>13.4131</c:v>
                </c:pt>
              </c:numCache>
            </c:numRef>
          </c:val>
          <c:smooth val="0"/>
        </c:ser>
        <c:ser>
          <c:idx val="4"/>
          <c:order val="4"/>
          <c:tx>
            <c:strRef>
              <c:f>Sheet1!$A$6</c:f>
              <c:strCache>
                <c:ptCount val="1"/>
                <c:pt idx="0">
                  <c:v>Micropolitan</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Sheet1!$B$6:$L$6</c:f>
              <c:numCache>
                <c:formatCode>0.0</c:formatCode>
                <c:ptCount val="11"/>
                <c:pt idx="0">
                  <c:v>18.589699999999997</c:v>
                </c:pt>
                <c:pt idx="1">
                  <c:v>17.839099999999995</c:v>
                </c:pt>
                <c:pt idx="2">
                  <c:v>16.8675</c:v>
                </c:pt>
                <c:pt idx="3">
                  <c:v>16.386800000000001</c:v>
                </c:pt>
                <c:pt idx="4">
                  <c:v>18.116099999999999</c:v>
                </c:pt>
                <c:pt idx="5">
                  <c:v>14.198199999999998</c:v>
                </c:pt>
                <c:pt idx="6">
                  <c:v>12.895600000000002</c:v>
                </c:pt>
                <c:pt idx="7">
                  <c:v>14.528199999999998</c:v>
                </c:pt>
                <c:pt idx="8">
                  <c:v>12.0589</c:v>
                </c:pt>
                <c:pt idx="9">
                  <c:v>13.560600000000003</c:v>
                </c:pt>
                <c:pt idx="10">
                  <c:v>13.2895</c:v>
                </c:pt>
              </c:numCache>
            </c:numRef>
          </c:val>
          <c:smooth val="0"/>
        </c:ser>
        <c:ser>
          <c:idx val="5"/>
          <c:order val="5"/>
          <c:tx>
            <c:strRef>
              <c:f>Sheet1!$A$7</c:f>
              <c:strCache>
                <c:ptCount val="1"/>
                <c:pt idx="0">
                  <c:v>Noncore</c:v>
                </c:pt>
              </c:strCache>
            </c:strRef>
          </c:tx>
          <c:spPr>
            <a:ln>
              <a:solidFill>
                <a:srgbClr val="EEECE1">
                  <a:lumMod val="50000"/>
                </a:srgbClr>
              </a:solidFill>
            </a:ln>
          </c:spPr>
          <c:marker>
            <c:symbol val="plus"/>
            <c:size val="7"/>
            <c:spPr>
              <a:noFill/>
              <a:ln>
                <a:solidFill>
                  <a:srgbClr val="EEECE1">
                    <a:lumMod val="50000"/>
                  </a:srgbClr>
                </a:solid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Sheet1!$B$7:$L$7</c:f>
              <c:numCache>
                <c:formatCode>0.0</c:formatCode>
                <c:ptCount val="11"/>
                <c:pt idx="0">
                  <c:v>20.743499999999997</c:v>
                </c:pt>
                <c:pt idx="1">
                  <c:v>18.312200000000001</c:v>
                </c:pt>
                <c:pt idx="2">
                  <c:v>13.5045</c:v>
                </c:pt>
                <c:pt idx="3">
                  <c:v>13.865400000000003</c:v>
                </c:pt>
                <c:pt idx="4">
                  <c:v>14.489700000000003</c:v>
                </c:pt>
                <c:pt idx="5">
                  <c:v>12.731299999999999</c:v>
                </c:pt>
                <c:pt idx="6">
                  <c:v>12.9453</c:v>
                </c:pt>
                <c:pt idx="7">
                  <c:v>16.520099999999996</c:v>
                </c:pt>
                <c:pt idx="8">
                  <c:v>12.3003</c:v>
                </c:pt>
                <c:pt idx="9">
                  <c:v>14.816700000000003</c:v>
                </c:pt>
                <c:pt idx="10">
                  <c:v>9.611699999999999</c:v>
                </c:pt>
              </c:numCache>
            </c:numRef>
          </c:val>
          <c:smooth val="0"/>
        </c:ser>
        <c:dLbls>
          <c:showLegendKey val="0"/>
          <c:showVal val="0"/>
          <c:showCatName val="0"/>
          <c:showSerName val="0"/>
          <c:showPercent val="0"/>
          <c:showBubbleSize val="0"/>
        </c:dLbls>
        <c:marker val="1"/>
        <c:smooth val="0"/>
        <c:axId val="88498176"/>
        <c:axId val="88500096"/>
      </c:lineChart>
      <c:catAx>
        <c:axId val="8849817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88500096"/>
        <c:crosses val="autoZero"/>
        <c:auto val="1"/>
        <c:lblAlgn val="ctr"/>
        <c:lblOffset val="100"/>
        <c:noMultiLvlLbl val="0"/>
      </c:catAx>
      <c:valAx>
        <c:axId val="88500096"/>
        <c:scaling>
          <c:orientation val="minMax"/>
          <c:max val="3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1.5432098765432102E-3"/>
              <c:y val="0.4348161735464885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88498176"/>
        <c:crosses val="autoZero"/>
        <c:crossBetween val="between"/>
        <c:majorUnit val="5"/>
      </c:valAx>
    </c:plotArea>
    <c:legend>
      <c:legendPos val="t"/>
      <c:layout>
        <c:manualLayout>
          <c:xMode val="edge"/>
          <c:yMode val="edge"/>
          <c:x val="5.4495844269466319E-2"/>
          <c:y val="1.167518533867475E-3"/>
          <c:w val="0.88942682511908233"/>
          <c:h val="0.1273561008362327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0803048657379367E-2"/>
          <c:y val="0.10952668625615504"/>
          <c:w val="0.92132815128878132"/>
          <c:h val="0.78267431704589741"/>
        </c:manualLayout>
      </c:layout>
      <c:barChart>
        <c:barDir val="col"/>
        <c:grouping val="percentStacked"/>
        <c:varyColors val="0"/>
        <c:ser>
          <c:idx val="2"/>
          <c:order val="0"/>
          <c:tx>
            <c:strRef>
              <c:f>Sheet1!$D$1</c:f>
              <c:strCache>
                <c:ptCount val="1"/>
                <c:pt idx="0">
                  <c:v>Better</c:v>
                </c:pt>
              </c:strCache>
            </c:strRef>
          </c:tx>
          <c:spPr>
            <a:solidFill>
              <a:sysClr val="windowText" lastClr="000000"/>
            </a:solidFill>
          </c:spPr>
          <c:invertIfNegative val="0"/>
          <c:dLbls>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Sheet1!$A$2:$A$6</c:f>
              <c:strCache>
                <c:ptCount val="5"/>
                <c:pt idx="0">
                  <c:v>Patient Safety (n=19)</c:v>
                </c:pt>
                <c:pt idx="1">
                  <c:v>Person-Centered Care (n=15)</c:v>
                </c:pt>
                <c:pt idx="2">
                  <c:v>Effective Treatment (n=44)</c:v>
                </c:pt>
                <c:pt idx="3">
                  <c:v>Healthy Living (n=27)</c:v>
                </c:pt>
                <c:pt idx="4">
                  <c:v>Access (n=24)</c:v>
                </c:pt>
              </c:strCache>
            </c:strRef>
          </c:cat>
          <c:val>
            <c:numRef>
              <c:f>Sheet1!$D$2:$D$6</c:f>
              <c:numCache>
                <c:formatCode>General</c:formatCode>
                <c:ptCount val="5"/>
                <c:pt idx="0">
                  <c:v>4</c:v>
                </c:pt>
                <c:pt idx="3">
                  <c:v>1</c:v>
                </c:pt>
              </c:numCache>
            </c:numRef>
          </c:val>
        </c:ser>
        <c:ser>
          <c:idx val="1"/>
          <c:order val="1"/>
          <c:tx>
            <c:strRef>
              <c:f>Sheet1!$C$1</c:f>
              <c:strCache>
                <c:ptCount val="1"/>
                <c:pt idx="0">
                  <c:v>Same</c:v>
                </c:pt>
              </c:strCache>
            </c:strRef>
          </c:tx>
          <c:spPr>
            <a:solidFill>
              <a:srgbClr val="0072C6"/>
            </a:solidFill>
          </c:spPr>
          <c:invertIfNegative val="0"/>
          <c:dLbls>
            <c:txPr>
              <a:bodyPr/>
              <a:lstStyle/>
              <a:p>
                <a:pPr>
                  <a:defRPr sz="1600">
                    <a:solidFill>
                      <a:schemeClr val="bg1"/>
                    </a:solidFill>
                    <a:latin typeface="Calibri" panose="020F0502020204030204" pitchFamily="34" charset="0"/>
                  </a:defRPr>
                </a:pPr>
                <a:endParaRPr lang="en-US"/>
              </a:p>
            </c:txPr>
            <c:dLblPos val="ctr"/>
            <c:showLegendKey val="0"/>
            <c:showVal val="1"/>
            <c:showCatName val="0"/>
            <c:showSerName val="0"/>
            <c:showPercent val="0"/>
            <c:showBubbleSize val="0"/>
            <c:showLeaderLines val="0"/>
          </c:dLbls>
          <c:cat>
            <c:strRef>
              <c:f>Sheet1!$A$2:$A$6</c:f>
              <c:strCache>
                <c:ptCount val="5"/>
                <c:pt idx="0">
                  <c:v>Patient Safety (n=19)</c:v>
                </c:pt>
                <c:pt idx="1">
                  <c:v>Person-Centered Care (n=15)</c:v>
                </c:pt>
                <c:pt idx="2">
                  <c:v>Effective Treatment (n=44)</c:v>
                </c:pt>
                <c:pt idx="3">
                  <c:v>Healthy Living (n=27)</c:v>
                </c:pt>
                <c:pt idx="4">
                  <c:v>Access (n=24)</c:v>
                </c:pt>
              </c:strCache>
            </c:strRef>
          </c:cat>
          <c:val>
            <c:numRef>
              <c:f>Sheet1!$C$2:$C$6</c:f>
              <c:numCache>
                <c:formatCode>General</c:formatCode>
                <c:ptCount val="5"/>
                <c:pt idx="0">
                  <c:v>11</c:v>
                </c:pt>
                <c:pt idx="1">
                  <c:v>15</c:v>
                </c:pt>
                <c:pt idx="2">
                  <c:v>31</c:v>
                </c:pt>
                <c:pt idx="3">
                  <c:v>15</c:v>
                </c:pt>
                <c:pt idx="4">
                  <c:v>14</c:v>
                </c:pt>
              </c:numCache>
            </c:numRef>
          </c:val>
        </c:ser>
        <c:ser>
          <c:idx val="0"/>
          <c:order val="2"/>
          <c:tx>
            <c:strRef>
              <c:f>Sheet1!$B$1</c:f>
              <c:strCache>
                <c:ptCount val="1"/>
                <c:pt idx="0">
                  <c:v>Worse </c:v>
                </c:pt>
              </c:strCache>
            </c:strRef>
          </c:tx>
          <c:spPr>
            <a:solidFill>
              <a:srgbClr val="AABA0A"/>
            </a:solidFill>
          </c:spPr>
          <c:invertIfNegative val="0"/>
          <c:dLbls>
            <c:txPr>
              <a:bodyPr/>
              <a:lstStyle/>
              <a:p>
                <a:pPr>
                  <a:defRPr sz="1600">
                    <a:latin typeface="Calibri" panose="020F0502020204030204" pitchFamily="34" charset="0"/>
                  </a:defRPr>
                </a:pPr>
                <a:endParaRPr lang="en-US"/>
              </a:p>
            </c:txPr>
            <c:showLegendKey val="0"/>
            <c:showVal val="1"/>
            <c:showCatName val="0"/>
            <c:showSerName val="0"/>
            <c:showPercent val="0"/>
            <c:showBubbleSize val="0"/>
            <c:showLeaderLines val="0"/>
          </c:dLbls>
          <c:cat>
            <c:strRef>
              <c:f>Sheet1!$A$2:$A$6</c:f>
              <c:strCache>
                <c:ptCount val="5"/>
                <c:pt idx="0">
                  <c:v>Patient Safety (n=19)</c:v>
                </c:pt>
                <c:pt idx="1">
                  <c:v>Person-Centered Care (n=15)</c:v>
                </c:pt>
                <c:pt idx="2">
                  <c:v>Effective Treatment (n=44)</c:v>
                </c:pt>
                <c:pt idx="3">
                  <c:v>Healthy Living (n=27)</c:v>
                </c:pt>
                <c:pt idx="4">
                  <c:v>Access (n=24)</c:v>
                </c:pt>
              </c:strCache>
            </c:strRef>
          </c:cat>
          <c:val>
            <c:numRef>
              <c:f>Sheet1!$B$2:$B$6</c:f>
              <c:numCache>
                <c:formatCode>General</c:formatCode>
                <c:ptCount val="5"/>
                <c:pt idx="0">
                  <c:v>4</c:v>
                </c:pt>
                <c:pt idx="2">
                  <c:v>13</c:v>
                </c:pt>
                <c:pt idx="3">
                  <c:v>11</c:v>
                </c:pt>
                <c:pt idx="4">
                  <c:v>10</c:v>
                </c:pt>
              </c:numCache>
            </c:numRef>
          </c:val>
        </c:ser>
        <c:dLbls>
          <c:showLegendKey val="0"/>
          <c:showVal val="1"/>
          <c:showCatName val="0"/>
          <c:showSerName val="0"/>
          <c:showPercent val="0"/>
          <c:showBubbleSize val="0"/>
        </c:dLbls>
        <c:gapWidth val="150"/>
        <c:overlap val="100"/>
        <c:axId val="32719232"/>
        <c:axId val="32720768"/>
      </c:barChart>
      <c:catAx>
        <c:axId val="32719232"/>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32720768"/>
        <c:crosses val="autoZero"/>
        <c:auto val="1"/>
        <c:lblAlgn val="ctr"/>
        <c:lblOffset val="100"/>
        <c:tickLblSkip val="1"/>
        <c:tickMarkSkip val="1"/>
        <c:noMultiLvlLbl val="0"/>
      </c:catAx>
      <c:valAx>
        <c:axId val="32720768"/>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32719232"/>
        <c:crosses val="autoZero"/>
        <c:crossBetween val="between"/>
        <c:majorUnit val="0.2"/>
      </c:valAx>
    </c:plotArea>
    <c:legend>
      <c:legendPos val="t"/>
      <c:layout>
        <c:manualLayout>
          <c:xMode val="edge"/>
          <c:yMode val="edge"/>
          <c:x val="0.31480096237970273"/>
          <c:y val="0"/>
          <c:w val="0.41895049577136195"/>
          <c:h val="7.8535997332581209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972015650821428"/>
          <c:y val="0.16615317707379598"/>
          <c:w val="0.87899825021872291"/>
          <c:h val="0.73311435634499189"/>
        </c:manualLayout>
      </c:layout>
      <c:lineChart>
        <c:grouping val="standard"/>
        <c:varyColors val="0"/>
        <c:ser>
          <c:idx val="3"/>
          <c:order val="0"/>
          <c:tx>
            <c:strRef>
              <c:f>Sheet1!$A$8</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Sheet1!$B$8:$I$8</c:f>
              <c:numCache>
                <c:formatCode>0.0</c:formatCode>
                <c:ptCount val="8"/>
                <c:pt idx="0">
                  <c:v>1941.23</c:v>
                </c:pt>
                <c:pt idx="1">
                  <c:v>1873.5</c:v>
                </c:pt>
                <c:pt idx="2">
                  <c:v>1814.25</c:v>
                </c:pt>
                <c:pt idx="3">
                  <c:v>1814.54</c:v>
                </c:pt>
                <c:pt idx="4">
                  <c:v>1756.53</c:v>
                </c:pt>
                <c:pt idx="5">
                  <c:v>1658.32</c:v>
                </c:pt>
                <c:pt idx="6">
                  <c:v>1669.29</c:v>
                </c:pt>
                <c:pt idx="7">
                  <c:v>1582.43</c:v>
                </c:pt>
              </c:numCache>
            </c:numRef>
          </c:val>
          <c:smooth val="0"/>
        </c:ser>
        <c:ser>
          <c:idx val="0"/>
          <c:order val="1"/>
          <c:tx>
            <c:strRef>
              <c:f>Sheet1!$A$2</c:f>
              <c:strCache>
                <c:ptCount val="1"/>
                <c:pt idx="0">
                  <c:v>Large Central Metro</c:v>
                </c:pt>
              </c:strCache>
            </c:strRef>
          </c:tx>
          <c:spPr>
            <a:ln w="25400">
              <a:solidFill>
                <a:srgbClr val="0072C6"/>
              </a:solidFill>
            </a:ln>
          </c:spPr>
          <c:marker>
            <c:symbol val="square"/>
            <c:size val="7"/>
            <c:spPr>
              <a:solidFill>
                <a:srgbClr val="0072C6"/>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Sheet1!$B$2:$I$2</c:f>
              <c:numCache>
                <c:formatCode>0.0</c:formatCode>
                <c:ptCount val="8"/>
                <c:pt idx="0">
                  <c:v>1948.25</c:v>
                </c:pt>
                <c:pt idx="1">
                  <c:v>2005.65</c:v>
                </c:pt>
                <c:pt idx="2">
                  <c:v>1831.89</c:v>
                </c:pt>
                <c:pt idx="3">
                  <c:v>1885.84</c:v>
                </c:pt>
                <c:pt idx="4">
                  <c:v>1789.85</c:v>
                </c:pt>
                <c:pt idx="5">
                  <c:v>1610.93</c:v>
                </c:pt>
                <c:pt idx="6">
                  <c:v>1779.32</c:v>
                </c:pt>
                <c:pt idx="7">
                  <c:v>1542.83</c:v>
                </c:pt>
              </c:numCache>
            </c:numRef>
          </c:val>
          <c:smooth val="0"/>
        </c:ser>
        <c:ser>
          <c:idx val="2"/>
          <c:order val="2"/>
          <c:tx>
            <c:strRef>
              <c:f>Sheet1!$A$3</c:f>
              <c:strCache>
                <c:ptCount val="1"/>
                <c:pt idx="0">
                  <c:v>Large Fringe Metro</c:v>
                </c:pt>
              </c:strCache>
            </c:strRef>
          </c:tx>
          <c:spPr>
            <a:ln w="25400">
              <a:solidFill>
                <a:srgbClr val="AABA0A"/>
              </a:solidFill>
            </a:ln>
          </c:spPr>
          <c:marker>
            <c:symbol val="triangle"/>
            <c:size val="9"/>
            <c:spPr>
              <a:solidFill>
                <a:srgbClr val="AABA0A"/>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Sheet1!$B$3:$I$3</c:f>
              <c:numCache>
                <c:formatCode>0.0</c:formatCode>
                <c:ptCount val="8"/>
                <c:pt idx="0">
                  <c:v>1842.42</c:v>
                </c:pt>
                <c:pt idx="1">
                  <c:v>1648.74</c:v>
                </c:pt>
                <c:pt idx="2">
                  <c:v>1714.96</c:v>
                </c:pt>
                <c:pt idx="3">
                  <c:v>1757.99</c:v>
                </c:pt>
                <c:pt idx="4">
                  <c:v>1712.66</c:v>
                </c:pt>
                <c:pt idx="5">
                  <c:v>1725.55</c:v>
                </c:pt>
                <c:pt idx="6">
                  <c:v>1641.08</c:v>
                </c:pt>
                <c:pt idx="7">
                  <c:v>1427.14</c:v>
                </c:pt>
              </c:numCache>
            </c:numRef>
          </c:val>
          <c:smooth val="0"/>
        </c:ser>
        <c:ser>
          <c:idx val="1"/>
          <c:order val="3"/>
          <c:tx>
            <c:strRef>
              <c:f>Sheet1!$A$4</c:f>
              <c:strCache>
                <c:ptCount val="1"/>
                <c:pt idx="0">
                  <c:v>Medium Metro</c:v>
                </c:pt>
              </c:strCache>
            </c:strRef>
          </c:tx>
          <c:spPr>
            <a:ln w="34925">
              <a:solidFill>
                <a:srgbClr val="7BA8DF"/>
              </a:solidFill>
            </a:ln>
          </c:spPr>
          <c:marker>
            <c:symbol val="diamond"/>
            <c:size val="9"/>
            <c:spPr>
              <a:solidFill>
                <a:srgbClr val="7BA8DF"/>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Sheet1!$B$4:$I$4</c:f>
              <c:numCache>
                <c:formatCode>0.0</c:formatCode>
                <c:ptCount val="8"/>
                <c:pt idx="0">
                  <c:v>1795.76</c:v>
                </c:pt>
                <c:pt idx="1">
                  <c:v>1666.1</c:v>
                </c:pt>
                <c:pt idx="2">
                  <c:v>1615.39</c:v>
                </c:pt>
                <c:pt idx="3">
                  <c:v>1587.34</c:v>
                </c:pt>
                <c:pt idx="4">
                  <c:v>1552.66</c:v>
                </c:pt>
                <c:pt idx="5">
                  <c:v>1515.85</c:v>
                </c:pt>
                <c:pt idx="6">
                  <c:v>1324.23</c:v>
                </c:pt>
                <c:pt idx="7">
                  <c:v>1583.29</c:v>
                </c:pt>
              </c:numCache>
            </c:numRef>
          </c:val>
          <c:smooth val="0"/>
        </c:ser>
        <c:ser>
          <c:idx val="4"/>
          <c:order val="4"/>
          <c:tx>
            <c:strRef>
              <c:f>Sheet1!$A$5</c:f>
              <c:strCache>
                <c:ptCount val="1"/>
                <c:pt idx="0">
                  <c:v>Small Metro</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Sheet1!$B$5:$I$5</c:f>
              <c:numCache>
                <c:formatCode>0.0</c:formatCode>
                <c:ptCount val="8"/>
                <c:pt idx="0">
                  <c:v>1600.94</c:v>
                </c:pt>
                <c:pt idx="1">
                  <c:v>1632.66</c:v>
                </c:pt>
                <c:pt idx="2">
                  <c:v>1803.17</c:v>
                </c:pt>
                <c:pt idx="3">
                  <c:v>1563.84</c:v>
                </c:pt>
                <c:pt idx="4">
                  <c:v>1560.41</c:v>
                </c:pt>
                <c:pt idx="5">
                  <c:v>1484.8</c:v>
                </c:pt>
                <c:pt idx="6">
                  <c:v>1611.09</c:v>
                </c:pt>
                <c:pt idx="7">
                  <c:v>1649.83</c:v>
                </c:pt>
              </c:numCache>
            </c:numRef>
          </c:val>
          <c:smooth val="0"/>
        </c:ser>
        <c:ser>
          <c:idx val="5"/>
          <c:order val="5"/>
          <c:tx>
            <c:strRef>
              <c:f>Sheet1!$A$6</c:f>
              <c:strCache>
                <c:ptCount val="1"/>
                <c:pt idx="0">
                  <c:v>Micropolitan</c:v>
                </c:pt>
              </c:strCache>
            </c:strRef>
          </c:tx>
          <c:spPr>
            <a:ln>
              <a:solidFill>
                <a:srgbClr val="EEECE1">
                  <a:lumMod val="50000"/>
                </a:srgbClr>
              </a:solidFill>
            </a:ln>
          </c:spPr>
          <c:marker>
            <c:symbol val="plus"/>
            <c:size val="7"/>
            <c:spPr>
              <a:noFill/>
              <a:ln>
                <a:solidFill>
                  <a:srgbClr val="EEECE1">
                    <a:lumMod val="50000"/>
                  </a:srgbClr>
                </a:solid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Sheet1!$B$6:$I$6</c:f>
              <c:numCache>
                <c:formatCode>0.0</c:formatCode>
                <c:ptCount val="8"/>
                <c:pt idx="0">
                  <c:v>2261.17</c:v>
                </c:pt>
                <c:pt idx="1">
                  <c:v>2200.84</c:v>
                </c:pt>
                <c:pt idx="2">
                  <c:v>2042.66</c:v>
                </c:pt>
                <c:pt idx="3">
                  <c:v>2092.3000000000002</c:v>
                </c:pt>
                <c:pt idx="4">
                  <c:v>1981.77</c:v>
                </c:pt>
                <c:pt idx="5">
                  <c:v>1727.73</c:v>
                </c:pt>
                <c:pt idx="6">
                  <c:v>1765.76</c:v>
                </c:pt>
                <c:pt idx="7">
                  <c:v>1706.54</c:v>
                </c:pt>
              </c:numCache>
            </c:numRef>
          </c:val>
          <c:smooth val="0"/>
        </c:ser>
        <c:ser>
          <c:idx val="6"/>
          <c:order val="6"/>
          <c:tx>
            <c:strRef>
              <c:f>Sheet1!$A$7</c:f>
              <c:strCache>
                <c:ptCount val="1"/>
                <c:pt idx="0">
                  <c:v>Noncore</c:v>
                </c:pt>
              </c:strCache>
            </c:strRef>
          </c:tx>
          <c:cat>
            <c:strRef>
              <c:f>Sheet1!$B$1:$I$1</c:f>
              <c:strCache>
                <c:ptCount val="8"/>
                <c:pt idx="0">
                  <c:v>2005</c:v>
                </c:pt>
                <c:pt idx="1">
                  <c:v>2006</c:v>
                </c:pt>
                <c:pt idx="2">
                  <c:v>2007</c:v>
                </c:pt>
                <c:pt idx="3">
                  <c:v>2008</c:v>
                </c:pt>
                <c:pt idx="4">
                  <c:v>2009</c:v>
                </c:pt>
                <c:pt idx="5">
                  <c:v>2010</c:v>
                </c:pt>
                <c:pt idx="6">
                  <c:v>2011</c:v>
                </c:pt>
                <c:pt idx="7">
                  <c:v>2012</c:v>
                </c:pt>
              </c:strCache>
            </c:strRef>
          </c:cat>
          <c:val>
            <c:numRef>
              <c:f>Sheet1!$B$7:$I$7</c:f>
              <c:numCache>
                <c:formatCode>0.0</c:formatCode>
                <c:ptCount val="8"/>
                <c:pt idx="0">
                  <c:v>2582.7800000000002</c:v>
                </c:pt>
                <c:pt idx="1">
                  <c:v>2475.67</c:v>
                </c:pt>
                <c:pt idx="2">
                  <c:v>2274.17</c:v>
                </c:pt>
                <c:pt idx="3">
                  <c:v>2282</c:v>
                </c:pt>
                <c:pt idx="4">
                  <c:v>2267.6799999999998</c:v>
                </c:pt>
                <c:pt idx="5">
                  <c:v>2157.81</c:v>
                </c:pt>
                <c:pt idx="6">
                  <c:v>2268.17</c:v>
                </c:pt>
                <c:pt idx="7">
                  <c:v>1979.12</c:v>
                </c:pt>
              </c:numCache>
            </c:numRef>
          </c:val>
          <c:smooth val="0"/>
        </c:ser>
        <c:dLbls>
          <c:showLegendKey val="0"/>
          <c:showVal val="0"/>
          <c:showCatName val="0"/>
          <c:showSerName val="0"/>
          <c:showPercent val="0"/>
          <c:showBubbleSize val="0"/>
        </c:dLbls>
        <c:marker val="1"/>
        <c:smooth val="0"/>
        <c:axId val="98114944"/>
        <c:axId val="98129024"/>
      </c:lineChart>
      <c:catAx>
        <c:axId val="98114944"/>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98129024"/>
        <c:crosses val="autoZero"/>
        <c:auto val="1"/>
        <c:lblAlgn val="ctr"/>
        <c:lblOffset val="100"/>
        <c:noMultiLvlLbl val="0"/>
      </c:catAx>
      <c:valAx>
        <c:axId val="98129024"/>
        <c:scaling>
          <c:orientation val="minMax"/>
          <c:max val="30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1.5432098765432102E-3"/>
              <c:y val="0.2626090845196922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98114944"/>
        <c:crosses val="autoZero"/>
        <c:crossBetween val="between"/>
        <c:majorUnit val="500"/>
      </c:valAx>
    </c:plotArea>
    <c:legend>
      <c:legendPos val="t"/>
      <c:layout>
        <c:manualLayout>
          <c:xMode val="edge"/>
          <c:yMode val="edge"/>
          <c:x val="2.6718066491688539E-2"/>
          <c:y val="1.167518533867475E-3"/>
          <c:w val="0.9727601584524157"/>
          <c:h val="0.11613197014646387"/>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3942403032954215"/>
          <c:y val="0.18898553378502106"/>
          <c:w val="0.8605472926995239"/>
          <c:h val="0.7102819996337667"/>
        </c:manualLayout>
      </c:layout>
      <c:barChart>
        <c:barDir val="col"/>
        <c:grouping val="clustered"/>
        <c:varyColors val="0"/>
        <c:ser>
          <c:idx val="0"/>
          <c:order val="0"/>
          <c:tx>
            <c:strRef>
              <c:f>Sheet1!$A$2</c:f>
              <c:strCache>
                <c:ptCount val="1"/>
                <c:pt idx="0">
                  <c:v>Large Central Metro</c:v>
                </c:pt>
              </c:strCache>
            </c:strRef>
          </c:tx>
          <c:spPr>
            <a:solidFill>
              <a:srgbClr val="0072C6"/>
            </a:solidFill>
          </c:spPr>
          <c:invertIfNegative val="0"/>
          <c:cat>
            <c:strRef>
              <c:f>Sheet1!$B$1:$F$1</c:f>
              <c:strCache>
                <c:ptCount val="5"/>
                <c:pt idx="0">
                  <c:v>Total</c:v>
                </c:pt>
                <c:pt idx="1">
                  <c:v>White</c:v>
                </c:pt>
                <c:pt idx="2">
                  <c:v>Black</c:v>
                </c:pt>
                <c:pt idx="3">
                  <c:v>API</c:v>
                </c:pt>
                <c:pt idx="4">
                  <c:v>Hispanic</c:v>
                </c:pt>
              </c:strCache>
            </c:strRef>
          </c:cat>
          <c:val>
            <c:numRef>
              <c:f>Sheet1!$B$2:$F$2</c:f>
              <c:numCache>
                <c:formatCode>0.0</c:formatCode>
                <c:ptCount val="5"/>
                <c:pt idx="0">
                  <c:v>1528.48</c:v>
                </c:pt>
                <c:pt idx="1">
                  <c:v>1224.3799999999999</c:v>
                </c:pt>
                <c:pt idx="2">
                  <c:v>2930.48</c:v>
                </c:pt>
                <c:pt idx="3">
                  <c:v>651.125</c:v>
                </c:pt>
                <c:pt idx="4">
                  <c:v>1546.1599999999999</c:v>
                </c:pt>
              </c:numCache>
            </c:numRef>
          </c:val>
        </c:ser>
        <c:ser>
          <c:idx val="1"/>
          <c:order val="1"/>
          <c:tx>
            <c:strRef>
              <c:f>Sheet1!$A$3</c:f>
              <c:strCache>
                <c:ptCount val="1"/>
                <c:pt idx="0">
                  <c:v>Large Fringe Metro</c:v>
                </c:pt>
              </c:strCache>
            </c:strRef>
          </c:tx>
          <c:spPr>
            <a:solidFill>
              <a:srgbClr val="AABA0A"/>
            </a:solidFill>
          </c:spPr>
          <c:invertIfNegative val="0"/>
          <c:cat>
            <c:strRef>
              <c:f>Sheet1!$B$1:$F$1</c:f>
              <c:strCache>
                <c:ptCount val="5"/>
                <c:pt idx="0">
                  <c:v>Total</c:v>
                </c:pt>
                <c:pt idx="1">
                  <c:v>White</c:v>
                </c:pt>
                <c:pt idx="2">
                  <c:v>Black</c:v>
                </c:pt>
                <c:pt idx="3">
                  <c:v>API</c:v>
                </c:pt>
                <c:pt idx="4">
                  <c:v>Hispanic</c:v>
                </c:pt>
              </c:strCache>
            </c:strRef>
          </c:cat>
          <c:val>
            <c:numRef>
              <c:f>Sheet1!$B$3:$F$3</c:f>
              <c:numCache>
                <c:formatCode>0.0</c:formatCode>
                <c:ptCount val="5"/>
                <c:pt idx="0">
                  <c:v>1524.03</c:v>
                </c:pt>
                <c:pt idx="1">
                  <c:v>1436.2</c:v>
                </c:pt>
                <c:pt idx="2">
                  <c:v>2552.11</c:v>
                </c:pt>
                <c:pt idx="3">
                  <c:v>558.79500000000007</c:v>
                </c:pt>
                <c:pt idx="4">
                  <c:v>1293.57</c:v>
                </c:pt>
              </c:numCache>
            </c:numRef>
          </c:val>
        </c:ser>
        <c:ser>
          <c:idx val="2"/>
          <c:order val="2"/>
          <c:tx>
            <c:strRef>
              <c:f>Sheet1!$A$4</c:f>
              <c:strCache>
                <c:ptCount val="1"/>
                <c:pt idx="0">
                  <c:v>Medium Metro</c:v>
                </c:pt>
              </c:strCache>
            </c:strRef>
          </c:tx>
          <c:spPr>
            <a:solidFill>
              <a:sysClr val="window" lastClr="FFFFFF"/>
            </a:solidFill>
            <a:ln>
              <a:solidFill>
                <a:sysClr val="windowText" lastClr="000000"/>
              </a:solidFill>
            </a:ln>
          </c:spPr>
          <c:invertIfNegative val="0"/>
          <c:cat>
            <c:strRef>
              <c:f>Sheet1!$B$1:$F$1</c:f>
              <c:strCache>
                <c:ptCount val="5"/>
                <c:pt idx="0">
                  <c:v>Total</c:v>
                </c:pt>
                <c:pt idx="1">
                  <c:v>White</c:v>
                </c:pt>
                <c:pt idx="2">
                  <c:v>Black</c:v>
                </c:pt>
                <c:pt idx="3">
                  <c:v>API</c:v>
                </c:pt>
                <c:pt idx="4">
                  <c:v>Hispanic</c:v>
                </c:pt>
              </c:strCache>
            </c:strRef>
          </c:cat>
          <c:val>
            <c:numRef>
              <c:f>Sheet1!$B$4:$F$4</c:f>
              <c:numCache>
                <c:formatCode>0.0</c:formatCode>
                <c:ptCount val="5"/>
                <c:pt idx="0">
                  <c:v>1340.44</c:v>
                </c:pt>
                <c:pt idx="1">
                  <c:v>1249.6799999999998</c:v>
                </c:pt>
                <c:pt idx="2">
                  <c:v>2262.52</c:v>
                </c:pt>
                <c:pt idx="3">
                  <c:v>512.721</c:v>
                </c:pt>
                <c:pt idx="4">
                  <c:v>1271.1599999999999</c:v>
                </c:pt>
              </c:numCache>
            </c:numRef>
          </c:val>
        </c:ser>
        <c:ser>
          <c:idx val="3"/>
          <c:order val="3"/>
          <c:tx>
            <c:strRef>
              <c:f>Sheet1!$A$5</c:f>
              <c:strCache>
                <c:ptCount val="1"/>
                <c:pt idx="0">
                  <c:v>Small Metro</c:v>
                </c:pt>
              </c:strCache>
            </c:strRef>
          </c:tx>
          <c:spPr>
            <a:solidFill>
              <a:sysClr val="window" lastClr="FFFFFF">
                <a:lumMod val="85000"/>
              </a:sysClr>
            </a:solidFill>
          </c:spPr>
          <c:invertIfNegative val="0"/>
          <c:cat>
            <c:strRef>
              <c:f>Sheet1!$B$1:$F$1</c:f>
              <c:strCache>
                <c:ptCount val="5"/>
                <c:pt idx="0">
                  <c:v>Total</c:v>
                </c:pt>
                <c:pt idx="1">
                  <c:v>White</c:v>
                </c:pt>
                <c:pt idx="2">
                  <c:v>Black</c:v>
                </c:pt>
                <c:pt idx="3">
                  <c:v>API</c:v>
                </c:pt>
                <c:pt idx="4">
                  <c:v>Hispanic</c:v>
                </c:pt>
              </c:strCache>
            </c:strRef>
          </c:cat>
          <c:val>
            <c:numRef>
              <c:f>Sheet1!$B$5:$F$5</c:f>
              <c:numCache>
                <c:formatCode>0.0</c:formatCode>
                <c:ptCount val="5"/>
                <c:pt idx="0">
                  <c:v>1508.6899999999998</c:v>
                </c:pt>
                <c:pt idx="1">
                  <c:v>1410.37</c:v>
                </c:pt>
                <c:pt idx="2">
                  <c:v>2542.13</c:v>
                </c:pt>
                <c:pt idx="3">
                  <c:v>641.81299999999987</c:v>
                </c:pt>
              </c:numCache>
            </c:numRef>
          </c:val>
        </c:ser>
        <c:ser>
          <c:idx val="4"/>
          <c:order val="4"/>
          <c:tx>
            <c:strRef>
              <c:f>Sheet1!$A$6</c:f>
              <c:strCache>
                <c:ptCount val="1"/>
                <c:pt idx="0">
                  <c:v>Micropolitan</c:v>
                </c:pt>
              </c:strCache>
            </c:strRef>
          </c:tx>
          <c:spPr>
            <a:solidFill>
              <a:srgbClr val="EEECE1">
                <a:lumMod val="75000"/>
              </a:srgbClr>
            </a:solidFill>
          </c:spPr>
          <c:invertIfNegative val="0"/>
          <c:cat>
            <c:strRef>
              <c:f>Sheet1!$B$1:$F$1</c:f>
              <c:strCache>
                <c:ptCount val="5"/>
                <c:pt idx="0">
                  <c:v>Total</c:v>
                </c:pt>
                <c:pt idx="1">
                  <c:v>White</c:v>
                </c:pt>
                <c:pt idx="2">
                  <c:v>Black</c:v>
                </c:pt>
                <c:pt idx="3">
                  <c:v>API</c:v>
                </c:pt>
                <c:pt idx="4">
                  <c:v>Hispanic</c:v>
                </c:pt>
              </c:strCache>
            </c:strRef>
          </c:cat>
          <c:val>
            <c:numRef>
              <c:f>Sheet1!$B$6:$F$6</c:f>
              <c:numCache>
                <c:formatCode>0.0</c:formatCode>
                <c:ptCount val="5"/>
                <c:pt idx="0">
                  <c:v>1653.34</c:v>
                </c:pt>
                <c:pt idx="1">
                  <c:v>1584.1499999999999</c:v>
                </c:pt>
                <c:pt idx="2">
                  <c:v>2470.3200000000002</c:v>
                </c:pt>
                <c:pt idx="4">
                  <c:v>1565.6899999999998</c:v>
                </c:pt>
              </c:numCache>
            </c:numRef>
          </c:val>
        </c:ser>
        <c:ser>
          <c:idx val="5"/>
          <c:order val="5"/>
          <c:tx>
            <c:strRef>
              <c:f>Sheet1!$A$7</c:f>
              <c:strCache>
                <c:ptCount val="1"/>
                <c:pt idx="0">
                  <c:v>Noncore</c:v>
                </c:pt>
              </c:strCache>
            </c:strRef>
          </c:tx>
          <c:spPr>
            <a:solidFill>
              <a:sysClr val="windowText" lastClr="000000"/>
            </a:solidFill>
            <a:ln>
              <a:noFill/>
            </a:ln>
          </c:spPr>
          <c:invertIfNegative val="0"/>
          <c:cat>
            <c:strRef>
              <c:f>Sheet1!$B$1:$F$1</c:f>
              <c:strCache>
                <c:ptCount val="5"/>
                <c:pt idx="0">
                  <c:v>Total</c:v>
                </c:pt>
                <c:pt idx="1">
                  <c:v>White</c:v>
                </c:pt>
                <c:pt idx="2">
                  <c:v>Black</c:v>
                </c:pt>
                <c:pt idx="3">
                  <c:v>API</c:v>
                </c:pt>
                <c:pt idx="4">
                  <c:v>Hispanic</c:v>
                </c:pt>
              </c:strCache>
            </c:strRef>
          </c:cat>
          <c:val>
            <c:numRef>
              <c:f>Sheet1!$B$7:$F$7</c:f>
              <c:numCache>
                <c:formatCode>0.0</c:formatCode>
                <c:ptCount val="5"/>
                <c:pt idx="0">
                  <c:v>1846.87</c:v>
                </c:pt>
                <c:pt idx="1">
                  <c:v>1812.62</c:v>
                </c:pt>
                <c:pt idx="2">
                  <c:v>2508.21</c:v>
                </c:pt>
                <c:pt idx="3">
                  <c:v>937.71299999999997</c:v>
                </c:pt>
                <c:pt idx="4">
                  <c:v>1432.54</c:v>
                </c:pt>
              </c:numCache>
            </c:numRef>
          </c:val>
        </c:ser>
        <c:dLbls>
          <c:showLegendKey val="0"/>
          <c:showVal val="0"/>
          <c:showCatName val="0"/>
          <c:showSerName val="0"/>
          <c:showPercent val="0"/>
          <c:showBubbleSize val="0"/>
        </c:dLbls>
        <c:gapWidth val="150"/>
        <c:axId val="98550528"/>
        <c:axId val="98552064"/>
      </c:barChart>
      <c:catAx>
        <c:axId val="98550528"/>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98552064"/>
        <c:crosses val="autoZero"/>
        <c:auto val="1"/>
        <c:lblAlgn val="ctr"/>
        <c:lblOffset val="100"/>
        <c:noMultiLvlLbl val="0"/>
      </c:catAx>
      <c:valAx>
        <c:axId val="98552064"/>
        <c:scaling>
          <c:orientation val="minMax"/>
          <c:max val="3000"/>
          <c:min val="0"/>
        </c:scaling>
        <c:delete val="0"/>
        <c:axPos val="l"/>
        <c:majorGridlines/>
        <c:title>
          <c:tx>
            <c:rich>
              <a:bodyPr rot="-5400000" vert="horz"/>
              <a:lstStyle/>
              <a:p>
                <a:pPr>
                  <a:defRPr sz="1600">
                    <a:latin typeface="Calibri" panose="020F0502020204030204" pitchFamily="34" charset="0"/>
                  </a:defRPr>
                </a:pPr>
                <a:r>
                  <a:rPr lang="en-US" dirty="0" smtClean="0"/>
                  <a:t>Rate per 100,000 Population</a:t>
                </a:r>
                <a:endParaRPr lang="en-US" dirty="0"/>
              </a:p>
            </c:rich>
          </c:tx>
          <c:layout>
            <c:manualLayout>
              <c:xMode val="edge"/>
              <c:yMode val="edge"/>
              <c:x val="3.08641975308642E-3"/>
              <c:y val="0.2236754562656412"/>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98550528"/>
        <c:crosses val="autoZero"/>
        <c:crossBetween val="between"/>
        <c:majorUnit val="500"/>
      </c:valAx>
    </c:plotArea>
    <c:legend>
      <c:legendPos val="t"/>
      <c:layout>
        <c:manualLayout>
          <c:xMode val="edge"/>
          <c:yMode val="edge"/>
          <c:x val="5.7098765432098769E-2"/>
          <c:y val="1.8517606087367485E-3"/>
          <c:w val="0.88801351219986391"/>
          <c:h val="0.13039655869922048"/>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0460897248955"/>
          <c:y val="0.16312288236697686"/>
          <c:w val="0.88825750947798177"/>
          <c:h val="0.72705368647100943"/>
        </c:manualLayout>
      </c:layout>
      <c:lineChart>
        <c:grouping val="standard"/>
        <c:varyColors val="0"/>
        <c:ser>
          <c:idx val="3"/>
          <c:order val="0"/>
          <c:tx>
            <c:strRef>
              <c:f>Sheet1!$A$8</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Sheet1!$B$1:$N$1</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Sheet1!$B$8:$N$8</c:f>
              <c:numCache>
                <c:formatCode>0.00</c:formatCode>
                <c:ptCount val="13"/>
                <c:pt idx="0">
                  <c:v>77.53</c:v>
                </c:pt>
                <c:pt idx="1">
                  <c:v>13.390600000000003</c:v>
                </c:pt>
                <c:pt idx="2">
                  <c:v>38.411299999999997</c:v>
                </c:pt>
                <c:pt idx="3">
                  <c:v>69.152999999999992</c:v>
                </c:pt>
                <c:pt idx="4">
                  <c:v>45.122000000000007</c:v>
                </c:pt>
                <c:pt idx="5">
                  <c:v>102.32499999999999</c:v>
                </c:pt>
                <c:pt idx="6">
                  <c:v>59.585700000000003</c:v>
                </c:pt>
                <c:pt idx="7">
                  <c:v>22.002300000000002</c:v>
                </c:pt>
                <c:pt idx="8">
                  <c:v>94.5535</c:v>
                </c:pt>
                <c:pt idx="9">
                  <c:v>45.072100000000006</c:v>
                </c:pt>
                <c:pt idx="10">
                  <c:v>12.9031</c:v>
                </c:pt>
                <c:pt idx="11">
                  <c:v>56.5944</c:v>
                </c:pt>
                <c:pt idx="12">
                  <c:v>54.169500000000006</c:v>
                </c:pt>
              </c:numCache>
            </c:numRef>
          </c:val>
          <c:smooth val="0"/>
        </c:ser>
        <c:ser>
          <c:idx val="0"/>
          <c:order val="1"/>
          <c:tx>
            <c:strRef>
              <c:f>Sheet1!$A$2</c:f>
              <c:strCache>
                <c:ptCount val="1"/>
                <c:pt idx="0">
                  <c:v>Large Central Metro</c:v>
                </c:pt>
              </c:strCache>
            </c:strRef>
          </c:tx>
          <c:spPr>
            <a:ln w="25400">
              <a:solidFill>
                <a:srgbClr val="0072C6"/>
              </a:solidFill>
            </a:ln>
          </c:spPr>
          <c:marker>
            <c:symbol val="square"/>
            <c:size val="7"/>
            <c:spPr>
              <a:solidFill>
                <a:srgbClr val="0072C6"/>
              </a:solidFill>
              <a:ln>
                <a:noFill/>
              </a:ln>
            </c:spPr>
          </c:marker>
          <c:cat>
            <c:strRef>
              <c:f>Sheet1!$B$1:$N$1</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Sheet1!$B$2:$N$2</c:f>
              <c:numCache>
                <c:formatCode>0.00</c:formatCode>
                <c:ptCount val="13"/>
                <c:pt idx="0">
                  <c:v>49.963800000000006</c:v>
                </c:pt>
                <c:pt idx="1">
                  <c:v>8.9625000000000021</c:v>
                </c:pt>
                <c:pt idx="2">
                  <c:v>24.896899999999999</c:v>
                </c:pt>
                <c:pt idx="3">
                  <c:v>39.3354</c:v>
                </c:pt>
                <c:pt idx="4">
                  <c:v>31.468299999999992</c:v>
                </c:pt>
                <c:pt idx="5">
                  <c:v>73.204499999999996</c:v>
                </c:pt>
                <c:pt idx="6">
                  <c:v>40.517299999999999</c:v>
                </c:pt>
                <c:pt idx="7">
                  <c:v>19.224399999999996</c:v>
                </c:pt>
                <c:pt idx="8">
                  <c:v>68.65779999999998</c:v>
                </c:pt>
                <c:pt idx="9">
                  <c:v>44.966200000000001</c:v>
                </c:pt>
                <c:pt idx="10">
                  <c:v>12.759400000000001</c:v>
                </c:pt>
                <c:pt idx="11">
                  <c:v>61.327200000000005</c:v>
                </c:pt>
                <c:pt idx="12">
                  <c:v>54.032600000000002</c:v>
                </c:pt>
              </c:numCache>
            </c:numRef>
          </c:val>
          <c:smooth val="0"/>
        </c:ser>
        <c:ser>
          <c:idx val="2"/>
          <c:order val="2"/>
          <c:tx>
            <c:strRef>
              <c:f>Sheet1!$A$3</c:f>
              <c:strCache>
                <c:ptCount val="1"/>
                <c:pt idx="0">
                  <c:v>Large Fringe Metro</c:v>
                </c:pt>
              </c:strCache>
            </c:strRef>
          </c:tx>
          <c:spPr>
            <a:ln w="25400">
              <a:solidFill>
                <a:srgbClr val="AABA0A"/>
              </a:solidFill>
            </a:ln>
          </c:spPr>
          <c:marker>
            <c:symbol val="triangle"/>
            <c:size val="9"/>
            <c:spPr>
              <a:solidFill>
                <a:srgbClr val="AABA0A"/>
              </a:solidFill>
              <a:ln>
                <a:noFill/>
              </a:ln>
            </c:spPr>
          </c:marker>
          <c:cat>
            <c:strRef>
              <c:f>Sheet1!$B$1:$N$1</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Sheet1!$B$3:$N$3</c:f>
              <c:numCache>
                <c:formatCode>0.00</c:formatCode>
                <c:ptCount val="13"/>
                <c:pt idx="0">
                  <c:v>62.836600000000004</c:v>
                </c:pt>
                <c:pt idx="1">
                  <c:v>10.4345</c:v>
                </c:pt>
                <c:pt idx="2">
                  <c:v>25.905599999999996</c:v>
                </c:pt>
                <c:pt idx="3">
                  <c:v>58.538800000000002</c:v>
                </c:pt>
                <c:pt idx="4">
                  <c:v>57.335700000000003</c:v>
                </c:pt>
                <c:pt idx="5">
                  <c:v>98.39</c:v>
                </c:pt>
                <c:pt idx="6">
                  <c:v>64.680099999999982</c:v>
                </c:pt>
                <c:pt idx="7">
                  <c:v>20.3125</c:v>
                </c:pt>
                <c:pt idx="8">
                  <c:v>92.512299999999996</c:v>
                </c:pt>
                <c:pt idx="9">
                  <c:v>45.399700000000003</c:v>
                </c:pt>
                <c:pt idx="10">
                  <c:v>12.458</c:v>
                </c:pt>
                <c:pt idx="11">
                  <c:v>51.749000000000002</c:v>
                </c:pt>
                <c:pt idx="12">
                  <c:v>49.145900000000005</c:v>
                </c:pt>
              </c:numCache>
            </c:numRef>
          </c:val>
          <c:smooth val="0"/>
        </c:ser>
        <c:ser>
          <c:idx val="1"/>
          <c:order val="3"/>
          <c:tx>
            <c:strRef>
              <c:f>Sheet1!$A$4</c:f>
              <c:strCache>
                <c:ptCount val="1"/>
                <c:pt idx="0">
                  <c:v>Medium Metro</c:v>
                </c:pt>
              </c:strCache>
            </c:strRef>
          </c:tx>
          <c:spPr>
            <a:ln w="34925">
              <a:solidFill>
                <a:srgbClr val="7BA8DF"/>
              </a:solidFill>
            </a:ln>
          </c:spPr>
          <c:marker>
            <c:symbol val="diamond"/>
            <c:size val="9"/>
            <c:spPr>
              <a:solidFill>
                <a:srgbClr val="7BA8DF"/>
              </a:solidFill>
              <a:ln>
                <a:noFill/>
              </a:ln>
            </c:spPr>
          </c:marker>
          <c:cat>
            <c:strRef>
              <c:f>Sheet1!$B$1:$N$1</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Sheet1!$B$4:$N$4</c:f>
              <c:numCache>
                <c:formatCode>0.00</c:formatCode>
                <c:ptCount val="13"/>
                <c:pt idx="0">
                  <c:v>69.026299999999992</c:v>
                </c:pt>
                <c:pt idx="1">
                  <c:v>9.9278000000000013</c:v>
                </c:pt>
                <c:pt idx="2">
                  <c:v>33.7134</c:v>
                </c:pt>
                <c:pt idx="3">
                  <c:v>72.250600000000006</c:v>
                </c:pt>
                <c:pt idx="4">
                  <c:v>35.438200000000002</c:v>
                </c:pt>
                <c:pt idx="5">
                  <c:v>107.554</c:v>
                </c:pt>
                <c:pt idx="6">
                  <c:v>59.282700000000006</c:v>
                </c:pt>
                <c:pt idx="7">
                  <c:v>20.127500000000001</c:v>
                </c:pt>
                <c:pt idx="8">
                  <c:v>94.514600000000016</c:v>
                </c:pt>
                <c:pt idx="9">
                  <c:v>41.750900000000001</c:v>
                </c:pt>
                <c:pt idx="10">
                  <c:v>13.5572</c:v>
                </c:pt>
                <c:pt idx="11">
                  <c:v>40.325700000000005</c:v>
                </c:pt>
                <c:pt idx="12">
                  <c:v>51.722100000000012</c:v>
                </c:pt>
              </c:numCache>
            </c:numRef>
          </c:val>
          <c:smooth val="0"/>
        </c:ser>
        <c:ser>
          <c:idx val="4"/>
          <c:order val="4"/>
          <c:tx>
            <c:strRef>
              <c:f>Sheet1!$A$5</c:f>
              <c:strCache>
                <c:ptCount val="1"/>
                <c:pt idx="0">
                  <c:v>Small Metro</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Sheet1!$B$1:$N$1</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Sheet1!$B$5:$N$5</c:f>
              <c:numCache>
                <c:formatCode>0.00</c:formatCode>
                <c:ptCount val="13"/>
                <c:pt idx="0">
                  <c:v>91.298900000000003</c:v>
                </c:pt>
                <c:pt idx="1">
                  <c:v>14.4908</c:v>
                </c:pt>
                <c:pt idx="2">
                  <c:v>55.441799999999994</c:v>
                </c:pt>
                <c:pt idx="3">
                  <c:v>81.900599999999997</c:v>
                </c:pt>
                <c:pt idx="4">
                  <c:v>42.384699999999995</c:v>
                </c:pt>
                <c:pt idx="5">
                  <c:v>95.719200000000015</c:v>
                </c:pt>
                <c:pt idx="6">
                  <c:v>64.5792</c:v>
                </c:pt>
                <c:pt idx="7">
                  <c:v>20.0244</c:v>
                </c:pt>
                <c:pt idx="8">
                  <c:v>87.223299999999995</c:v>
                </c:pt>
                <c:pt idx="9">
                  <c:v>37.587599999999995</c:v>
                </c:pt>
                <c:pt idx="10">
                  <c:v>10.8141</c:v>
                </c:pt>
                <c:pt idx="11">
                  <c:v>56.200700000000005</c:v>
                </c:pt>
                <c:pt idx="12">
                  <c:v>52.954999999999998</c:v>
                </c:pt>
              </c:numCache>
            </c:numRef>
          </c:val>
          <c:smooth val="0"/>
        </c:ser>
        <c:ser>
          <c:idx val="5"/>
          <c:order val="5"/>
          <c:tx>
            <c:strRef>
              <c:f>Sheet1!$A$6</c:f>
              <c:strCache>
                <c:ptCount val="1"/>
                <c:pt idx="0">
                  <c:v>Micropolitan</c:v>
                </c:pt>
              </c:strCache>
            </c:strRef>
          </c:tx>
          <c:spPr>
            <a:ln>
              <a:solidFill>
                <a:srgbClr val="EEECE1">
                  <a:lumMod val="50000"/>
                </a:srgbClr>
              </a:solidFill>
            </a:ln>
          </c:spPr>
          <c:marker>
            <c:symbol val="plus"/>
            <c:size val="7"/>
            <c:spPr>
              <a:noFill/>
              <a:ln>
                <a:solidFill>
                  <a:srgbClr val="EEECE1">
                    <a:lumMod val="50000"/>
                  </a:srgbClr>
                </a:solidFill>
              </a:ln>
            </c:spPr>
          </c:marker>
          <c:cat>
            <c:strRef>
              <c:f>Sheet1!$B$1:$N$1</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Sheet1!$B$6:$N$6</c:f>
              <c:numCache>
                <c:formatCode>0.00</c:formatCode>
                <c:ptCount val="13"/>
                <c:pt idx="0">
                  <c:v>104.09399999999999</c:v>
                </c:pt>
                <c:pt idx="1">
                  <c:v>19.842300000000002</c:v>
                </c:pt>
                <c:pt idx="2">
                  <c:v>52.857899999999994</c:v>
                </c:pt>
                <c:pt idx="3">
                  <c:v>90.437799999999996</c:v>
                </c:pt>
                <c:pt idx="4">
                  <c:v>51.259800000000006</c:v>
                </c:pt>
                <c:pt idx="5">
                  <c:v>120.00700000000002</c:v>
                </c:pt>
                <c:pt idx="6">
                  <c:v>59.727000000000011</c:v>
                </c:pt>
                <c:pt idx="7">
                  <c:v>26.205499999999997</c:v>
                </c:pt>
                <c:pt idx="8">
                  <c:v>118.521</c:v>
                </c:pt>
                <c:pt idx="9">
                  <c:v>43.320300000000003</c:v>
                </c:pt>
                <c:pt idx="10">
                  <c:v>12.5002</c:v>
                </c:pt>
                <c:pt idx="11">
                  <c:v>59.648600000000002</c:v>
                </c:pt>
                <c:pt idx="12">
                  <c:v>57.491600000000005</c:v>
                </c:pt>
              </c:numCache>
            </c:numRef>
          </c:val>
          <c:smooth val="0"/>
        </c:ser>
        <c:ser>
          <c:idx val="6"/>
          <c:order val="6"/>
          <c:tx>
            <c:strRef>
              <c:f>Sheet1!$A$7</c:f>
              <c:strCache>
                <c:ptCount val="1"/>
                <c:pt idx="0">
                  <c:v>Noncore</c:v>
                </c:pt>
              </c:strCache>
            </c:strRef>
          </c:tx>
          <c:cat>
            <c:strRef>
              <c:f>Sheet1!$B$1:$N$1</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Sheet1!$B$7:$N$7</c:f>
              <c:numCache>
                <c:formatCode>0.00</c:formatCode>
                <c:ptCount val="13"/>
                <c:pt idx="0">
                  <c:v>169.524</c:v>
                </c:pt>
                <c:pt idx="1">
                  <c:v>33.097200000000001</c:v>
                </c:pt>
                <c:pt idx="2">
                  <c:v>83.495400000000004</c:v>
                </c:pt>
                <c:pt idx="3">
                  <c:v>135.02000000000001</c:v>
                </c:pt>
                <c:pt idx="4">
                  <c:v>74.211000000000013</c:v>
                </c:pt>
                <c:pt idx="5">
                  <c:v>174.732</c:v>
                </c:pt>
                <c:pt idx="6">
                  <c:v>101.32299999999998</c:v>
                </c:pt>
                <c:pt idx="7">
                  <c:v>36.867899999999999</c:v>
                </c:pt>
                <c:pt idx="8">
                  <c:v>156.74599999999998</c:v>
                </c:pt>
                <c:pt idx="9">
                  <c:v>64.711600000000018</c:v>
                </c:pt>
                <c:pt idx="10">
                  <c:v>16.042599999999997</c:v>
                </c:pt>
                <c:pt idx="11">
                  <c:v>92.484499999999997</c:v>
                </c:pt>
                <c:pt idx="12">
                  <c:v>71.822999999999979</c:v>
                </c:pt>
              </c:numCache>
            </c:numRef>
          </c:val>
          <c:smooth val="0"/>
        </c:ser>
        <c:dLbls>
          <c:showLegendKey val="0"/>
          <c:showVal val="0"/>
          <c:showCatName val="0"/>
          <c:showSerName val="0"/>
          <c:showPercent val="0"/>
          <c:showBubbleSize val="0"/>
        </c:dLbls>
        <c:marker val="1"/>
        <c:smooth val="0"/>
        <c:axId val="99255808"/>
        <c:axId val="99257344"/>
      </c:lineChart>
      <c:catAx>
        <c:axId val="9925580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99257344"/>
        <c:crosses val="autoZero"/>
        <c:auto val="1"/>
        <c:lblAlgn val="ctr"/>
        <c:lblOffset val="100"/>
        <c:noMultiLvlLbl val="0"/>
      </c:catAx>
      <c:valAx>
        <c:axId val="99257344"/>
        <c:scaling>
          <c:orientation val="minMax"/>
          <c:max val="2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1.5432098765432102E-3"/>
              <c:y val="0.2303970412789310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99255808"/>
        <c:crosses val="autoZero"/>
        <c:crossBetween val="between"/>
        <c:majorUnit val="20"/>
      </c:valAx>
    </c:plotArea>
    <c:legend>
      <c:legendPos val="t"/>
      <c:layout>
        <c:manualLayout>
          <c:xMode val="edge"/>
          <c:yMode val="edge"/>
          <c:x val="8.1995479731700217E-3"/>
          <c:y val="1.167518533867475E-3"/>
          <c:w val="0.99127867697093419"/>
          <c:h val="0.1273561008362327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3823867502673276"/>
          <c:y val="0.16615317707379598"/>
          <c:w val="0.86047973170020409"/>
          <c:h val="0.73311435634499189"/>
        </c:manualLayout>
      </c:layout>
      <c:lineChart>
        <c:grouping val="standard"/>
        <c:varyColors val="0"/>
        <c:ser>
          <c:idx val="3"/>
          <c:order val="0"/>
          <c:tx>
            <c:strRef>
              <c:f>Sheet1!$B$1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Sheet1!$A$2:$A$5</c:f>
              <c:numCache>
                <c:formatCode>General</c:formatCode>
                <c:ptCount val="4"/>
                <c:pt idx="0">
                  <c:v>2008</c:v>
                </c:pt>
                <c:pt idx="1">
                  <c:v>2009</c:v>
                </c:pt>
                <c:pt idx="2">
                  <c:v>2010</c:v>
                </c:pt>
                <c:pt idx="3">
                  <c:v>2011</c:v>
                </c:pt>
              </c:numCache>
            </c:numRef>
          </c:cat>
          <c:val>
            <c:numRef>
              <c:f>Sheet1!$B$2:$B$5</c:f>
              <c:numCache>
                <c:formatCode>General</c:formatCode>
                <c:ptCount val="4"/>
                <c:pt idx="0">
                  <c:v>3818.7</c:v>
                </c:pt>
                <c:pt idx="1">
                  <c:v>3835</c:v>
                </c:pt>
                <c:pt idx="2">
                  <c:v>3865.3</c:v>
                </c:pt>
                <c:pt idx="3">
                  <c:v>3865.3</c:v>
                </c:pt>
              </c:numCache>
            </c:numRef>
          </c:val>
          <c:smooth val="0"/>
        </c:ser>
        <c:ser>
          <c:idx val="0"/>
          <c:order val="1"/>
          <c:tx>
            <c:strRef>
              <c:f>Sheet1!$C$1</c:f>
              <c:strCache>
                <c:ptCount val="1"/>
                <c:pt idx="0">
                  <c:v>Large Central Metro</c:v>
                </c:pt>
              </c:strCache>
            </c:strRef>
          </c:tx>
          <c:spPr>
            <a:ln w="25400">
              <a:solidFill>
                <a:srgbClr val="0072C6"/>
              </a:solidFill>
            </a:ln>
          </c:spPr>
          <c:marker>
            <c:symbol val="square"/>
            <c:size val="7"/>
            <c:spPr>
              <a:solidFill>
                <a:srgbClr val="0072C6"/>
              </a:solidFill>
              <a:ln>
                <a:noFill/>
              </a:ln>
            </c:spPr>
          </c:marker>
          <c:cat>
            <c:numRef>
              <c:f>Sheet1!$A$2:$A$5</c:f>
              <c:numCache>
                <c:formatCode>General</c:formatCode>
                <c:ptCount val="4"/>
                <c:pt idx="0">
                  <c:v>2008</c:v>
                </c:pt>
                <c:pt idx="1">
                  <c:v>2009</c:v>
                </c:pt>
                <c:pt idx="2">
                  <c:v>2010</c:v>
                </c:pt>
                <c:pt idx="3">
                  <c:v>2011</c:v>
                </c:pt>
              </c:numCache>
            </c:numRef>
          </c:cat>
          <c:val>
            <c:numRef>
              <c:f>Sheet1!$C$2:$C$5</c:f>
              <c:numCache>
                <c:formatCode>General</c:formatCode>
                <c:ptCount val="4"/>
                <c:pt idx="0">
                  <c:v>3402.6</c:v>
                </c:pt>
                <c:pt idx="1">
                  <c:v>3639.1</c:v>
                </c:pt>
                <c:pt idx="2">
                  <c:v>3670.5</c:v>
                </c:pt>
                <c:pt idx="3">
                  <c:v>3718.3</c:v>
                </c:pt>
              </c:numCache>
            </c:numRef>
          </c:val>
          <c:smooth val="0"/>
        </c:ser>
        <c:ser>
          <c:idx val="2"/>
          <c:order val="2"/>
          <c:tx>
            <c:strRef>
              <c:f>Sheet1!$D$1</c:f>
              <c:strCache>
                <c:ptCount val="1"/>
                <c:pt idx="0">
                  <c:v>Large Fringe Metro</c:v>
                </c:pt>
              </c:strCache>
            </c:strRef>
          </c:tx>
          <c:spPr>
            <a:ln w="25400">
              <a:solidFill>
                <a:srgbClr val="AABA0A"/>
              </a:solidFill>
            </a:ln>
          </c:spPr>
          <c:marker>
            <c:symbol val="triangle"/>
            <c:size val="9"/>
            <c:spPr>
              <a:solidFill>
                <a:srgbClr val="AABA0A"/>
              </a:solidFill>
              <a:ln>
                <a:noFill/>
              </a:ln>
            </c:spPr>
          </c:marker>
          <c:cat>
            <c:numRef>
              <c:f>Sheet1!$A$2:$A$5</c:f>
              <c:numCache>
                <c:formatCode>General</c:formatCode>
                <c:ptCount val="4"/>
                <c:pt idx="0">
                  <c:v>2008</c:v>
                </c:pt>
                <c:pt idx="1">
                  <c:v>2009</c:v>
                </c:pt>
                <c:pt idx="2">
                  <c:v>2010</c:v>
                </c:pt>
                <c:pt idx="3">
                  <c:v>2011</c:v>
                </c:pt>
              </c:numCache>
            </c:numRef>
          </c:cat>
          <c:val>
            <c:numRef>
              <c:f>Sheet1!$D$2:$D$5</c:f>
              <c:numCache>
                <c:formatCode>General</c:formatCode>
                <c:ptCount val="4"/>
                <c:pt idx="0">
                  <c:v>3398.2</c:v>
                </c:pt>
                <c:pt idx="1">
                  <c:v>3253.2</c:v>
                </c:pt>
                <c:pt idx="2">
                  <c:v>3193.8</c:v>
                </c:pt>
                <c:pt idx="3">
                  <c:v>3429.8</c:v>
                </c:pt>
              </c:numCache>
            </c:numRef>
          </c:val>
          <c:smooth val="0"/>
        </c:ser>
        <c:ser>
          <c:idx val="1"/>
          <c:order val="3"/>
          <c:tx>
            <c:strRef>
              <c:f>Sheet1!$E$1</c:f>
              <c:strCache>
                <c:ptCount val="1"/>
                <c:pt idx="0">
                  <c:v>Medium Metro</c:v>
                </c:pt>
              </c:strCache>
            </c:strRef>
          </c:tx>
          <c:spPr>
            <a:ln w="34925">
              <a:solidFill>
                <a:srgbClr val="7BA8DF"/>
              </a:solidFill>
            </a:ln>
          </c:spPr>
          <c:marker>
            <c:symbol val="diamond"/>
            <c:size val="9"/>
            <c:spPr>
              <a:solidFill>
                <a:srgbClr val="7BA8DF"/>
              </a:solidFill>
              <a:ln>
                <a:noFill/>
              </a:ln>
            </c:spPr>
          </c:marker>
          <c:cat>
            <c:numRef>
              <c:f>Sheet1!$A$2:$A$5</c:f>
              <c:numCache>
                <c:formatCode>General</c:formatCode>
                <c:ptCount val="4"/>
                <c:pt idx="0">
                  <c:v>2008</c:v>
                </c:pt>
                <c:pt idx="1">
                  <c:v>2009</c:v>
                </c:pt>
                <c:pt idx="2">
                  <c:v>2010</c:v>
                </c:pt>
                <c:pt idx="3">
                  <c:v>2011</c:v>
                </c:pt>
              </c:numCache>
            </c:numRef>
          </c:cat>
          <c:val>
            <c:numRef>
              <c:f>Sheet1!$E$2:$E$5</c:f>
              <c:numCache>
                <c:formatCode>General</c:formatCode>
                <c:ptCount val="4"/>
                <c:pt idx="0">
                  <c:v>4047.6</c:v>
                </c:pt>
                <c:pt idx="1">
                  <c:v>4000.4</c:v>
                </c:pt>
                <c:pt idx="2">
                  <c:v>3991.6</c:v>
                </c:pt>
                <c:pt idx="3">
                  <c:v>4040.4</c:v>
                </c:pt>
              </c:numCache>
            </c:numRef>
          </c:val>
          <c:smooth val="0"/>
        </c:ser>
        <c:ser>
          <c:idx val="4"/>
          <c:order val="4"/>
          <c:tx>
            <c:strRef>
              <c:f>Sheet1!$F$1</c:f>
              <c:strCache>
                <c:ptCount val="1"/>
                <c:pt idx="0">
                  <c:v>Small Metro</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numRef>
              <c:f>Sheet1!$A$2:$A$5</c:f>
              <c:numCache>
                <c:formatCode>General</c:formatCode>
                <c:ptCount val="4"/>
                <c:pt idx="0">
                  <c:v>2008</c:v>
                </c:pt>
                <c:pt idx="1">
                  <c:v>2009</c:v>
                </c:pt>
                <c:pt idx="2">
                  <c:v>2010</c:v>
                </c:pt>
                <c:pt idx="3">
                  <c:v>2011</c:v>
                </c:pt>
              </c:numCache>
            </c:numRef>
          </c:cat>
          <c:val>
            <c:numRef>
              <c:f>Sheet1!$F$2:$F$5</c:f>
              <c:numCache>
                <c:formatCode>General</c:formatCode>
                <c:ptCount val="4"/>
                <c:pt idx="0">
                  <c:v>4034</c:v>
                </c:pt>
                <c:pt idx="1">
                  <c:v>3916.2</c:v>
                </c:pt>
                <c:pt idx="2">
                  <c:v>4238.9000000000005</c:v>
                </c:pt>
                <c:pt idx="3">
                  <c:v>3686.8</c:v>
                </c:pt>
              </c:numCache>
            </c:numRef>
          </c:val>
          <c:smooth val="0"/>
        </c:ser>
        <c:ser>
          <c:idx val="5"/>
          <c:order val="5"/>
          <c:tx>
            <c:strRef>
              <c:f>Sheet1!$G$1</c:f>
              <c:strCache>
                <c:ptCount val="1"/>
                <c:pt idx="0">
                  <c:v>Micropolitan</c:v>
                </c:pt>
              </c:strCache>
            </c:strRef>
          </c:tx>
          <c:spPr>
            <a:ln>
              <a:solidFill>
                <a:srgbClr val="EEECE1">
                  <a:lumMod val="50000"/>
                </a:srgbClr>
              </a:solidFill>
            </a:ln>
          </c:spPr>
          <c:marker>
            <c:symbol val="plus"/>
            <c:size val="7"/>
            <c:spPr>
              <a:noFill/>
              <a:ln>
                <a:solidFill>
                  <a:srgbClr val="EEECE1">
                    <a:lumMod val="50000"/>
                  </a:srgbClr>
                </a:solidFill>
              </a:ln>
            </c:spPr>
          </c:marker>
          <c:cat>
            <c:numRef>
              <c:f>Sheet1!$A$2:$A$5</c:f>
              <c:numCache>
                <c:formatCode>General</c:formatCode>
                <c:ptCount val="4"/>
                <c:pt idx="0">
                  <c:v>2008</c:v>
                </c:pt>
                <c:pt idx="1">
                  <c:v>2009</c:v>
                </c:pt>
                <c:pt idx="2">
                  <c:v>2010</c:v>
                </c:pt>
                <c:pt idx="3">
                  <c:v>2011</c:v>
                </c:pt>
              </c:numCache>
            </c:numRef>
          </c:cat>
          <c:val>
            <c:numRef>
              <c:f>Sheet1!$G$2:$G$5</c:f>
              <c:numCache>
                <c:formatCode>General</c:formatCode>
                <c:ptCount val="4"/>
                <c:pt idx="0">
                  <c:v>4561.9000000000005</c:v>
                </c:pt>
                <c:pt idx="1">
                  <c:v>4535.4000000000005</c:v>
                </c:pt>
                <c:pt idx="2">
                  <c:v>4668</c:v>
                </c:pt>
                <c:pt idx="3">
                  <c:v>4578.8</c:v>
                </c:pt>
              </c:numCache>
            </c:numRef>
          </c:val>
          <c:smooth val="0"/>
        </c:ser>
        <c:ser>
          <c:idx val="6"/>
          <c:order val="6"/>
          <c:tx>
            <c:strRef>
              <c:f>Sheet1!$H$1</c:f>
              <c:strCache>
                <c:ptCount val="1"/>
                <c:pt idx="0">
                  <c:v>Noncore</c:v>
                </c:pt>
              </c:strCache>
            </c:strRef>
          </c:tx>
          <c:cat>
            <c:numRef>
              <c:f>Sheet1!$A$2:$A$5</c:f>
              <c:numCache>
                <c:formatCode>General</c:formatCode>
                <c:ptCount val="4"/>
                <c:pt idx="0">
                  <c:v>2008</c:v>
                </c:pt>
                <c:pt idx="1">
                  <c:v>2009</c:v>
                </c:pt>
                <c:pt idx="2">
                  <c:v>2010</c:v>
                </c:pt>
                <c:pt idx="3">
                  <c:v>2011</c:v>
                </c:pt>
              </c:numCache>
            </c:numRef>
          </c:cat>
          <c:val>
            <c:numRef>
              <c:f>Sheet1!$H$2:$H$5</c:f>
              <c:numCache>
                <c:formatCode>General</c:formatCode>
                <c:ptCount val="4"/>
                <c:pt idx="0">
                  <c:v>4956.7</c:v>
                </c:pt>
                <c:pt idx="1">
                  <c:v>5093</c:v>
                </c:pt>
                <c:pt idx="2">
                  <c:v>4972.9000000000005</c:v>
                </c:pt>
                <c:pt idx="3">
                  <c:v>4853.3</c:v>
                </c:pt>
              </c:numCache>
            </c:numRef>
          </c:val>
          <c:smooth val="0"/>
        </c:ser>
        <c:dLbls>
          <c:showLegendKey val="0"/>
          <c:showVal val="0"/>
          <c:showCatName val="0"/>
          <c:showSerName val="0"/>
          <c:showPercent val="0"/>
          <c:showBubbleSize val="0"/>
        </c:dLbls>
        <c:marker val="1"/>
        <c:smooth val="0"/>
        <c:axId val="99339264"/>
        <c:axId val="99345152"/>
      </c:lineChart>
      <c:catAx>
        <c:axId val="99339264"/>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99345152"/>
        <c:crosses val="autoZero"/>
        <c:auto val="1"/>
        <c:lblAlgn val="ctr"/>
        <c:lblOffset val="100"/>
        <c:noMultiLvlLbl val="0"/>
      </c:catAx>
      <c:valAx>
        <c:axId val="99345152"/>
        <c:scaling>
          <c:orientation val="minMax"/>
          <c:max val="60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1.5432098765432102E-3"/>
              <c:y val="0.2300602702439972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99339264"/>
        <c:crosses val="autoZero"/>
        <c:crossBetween val="between"/>
        <c:majorUnit val="1000"/>
      </c:valAx>
    </c:plotArea>
    <c:legend>
      <c:legendPos val="t"/>
      <c:layout>
        <c:manualLayout>
          <c:xMode val="edge"/>
          <c:yMode val="edge"/>
          <c:x val="2.6718066491688539E-2"/>
          <c:y val="1.167518533867475E-3"/>
          <c:w val="0.9727601584524157"/>
          <c:h val="0.1273561008362327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23869932925051"/>
          <c:y val="3.4305677068144268E-2"/>
          <c:w val="0.89758432973656044"/>
          <c:h val="0.75711357301267579"/>
        </c:manualLayout>
      </c:layout>
      <c:barChart>
        <c:barDir val="col"/>
        <c:grouping val="clustered"/>
        <c:varyColors val="0"/>
        <c:ser>
          <c:idx val="0"/>
          <c:order val="0"/>
          <c:tx>
            <c:strRef>
              <c:f>Sheet1!$B$1</c:f>
              <c:strCache>
                <c:ptCount val="1"/>
                <c:pt idx="0">
                  <c:v>2012</c:v>
                </c:pt>
              </c:strCache>
            </c:strRef>
          </c:tx>
          <c:spPr>
            <a:solidFill>
              <a:srgbClr val="0072C6"/>
            </a:solidFill>
          </c:spPr>
          <c:invertIfNegative val="0"/>
          <c:cat>
            <c:strRef>
              <c:f>Sheet1!$A$2:$A$8</c:f>
              <c:strCache>
                <c:ptCount val="7"/>
                <c:pt idx="0">
                  <c:v>Total</c:v>
                </c:pt>
                <c:pt idx="1">
                  <c:v>Large Central Metro</c:v>
                </c:pt>
                <c:pt idx="2">
                  <c:v>Large Fringe Metro</c:v>
                </c:pt>
                <c:pt idx="3">
                  <c:v>Medium Metro</c:v>
                </c:pt>
                <c:pt idx="4">
                  <c:v>Small Metro</c:v>
                </c:pt>
                <c:pt idx="5">
                  <c:v>Micropolitan</c:v>
                </c:pt>
                <c:pt idx="6">
                  <c:v>Noncore</c:v>
                </c:pt>
              </c:strCache>
            </c:strRef>
          </c:cat>
          <c:val>
            <c:numRef>
              <c:f>Sheet1!$B$2:$B$8</c:f>
              <c:numCache>
                <c:formatCode>#,##0.0</c:formatCode>
                <c:ptCount val="7"/>
                <c:pt idx="0" formatCode="General">
                  <c:v>26.6</c:v>
                </c:pt>
                <c:pt idx="1">
                  <c:v>27.222300000000001</c:v>
                </c:pt>
                <c:pt idx="2">
                  <c:v>26.013000000000002</c:v>
                </c:pt>
                <c:pt idx="3">
                  <c:v>25.823399999999999</c:v>
                </c:pt>
                <c:pt idx="4">
                  <c:v>32.644100000000002</c:v>
                </c:pt>
                <c:pt idx="5">
                  <c:v>24.726199999999999</c:v>
                </c:pt>
                <c:pt idx="6">
                  <c:v>21.4192</c:v>
                </c:pt>
              </c:numCache>
            </c:numRef>
          </c:val>
        </c:ser>
        <c:dLbls>
          <c:showLegendKey val="0"/>
          <c:showVal val="0"/>
          <c:showCatName val="0"/>
          <c:showSerName val="0"/>
          <c:showPercent val="0"/>
          <c:showBubbleSize val="0"/>
        </c:dLbls>
        <c:gapWidth val="150"/>
        <c:axId val="99178368"/>
        <c:axId val="99179904"/>
      </c:barChart>
      <c:catAx>
        <c:axId val="99178368"/>
        <c:scaling>
          <c:orientation val="minMax"/>
        </c:scaling>
        <c:delete val="0"/>
        <c:axPos val="b"/>
        <c:minorGridlines>
          <c:spPr>
            <a:ln>
              <a:noFill/>
            </a:ln>
          </c:spPr>
        </c:minorGridlines>
        <c:majorTickMark val="out"/>
        <c:minorTickMark val="none"/>
        <c:tickLblPos val="nextTo"/>
        <c:txPr>
          <a:bodyPr rot="-900000"/>
          <a:lstStyle/>
          <a:p>
            <a:pPr>
              <a:defRPr sz="1600" b="0">
                <a:solidFill>
                  <a:schemeClr val="tx1"/>
                </a:solidFill>
                <a:latin typeface="Calibri" panose="020F0502020204030204" pitchFamily="34" charset="0"/>
              </a:defRPr>
            </a:pPr>
            <a:endParaRPr lang="en-US"/>
          </a:p>
        </c:txPr>
        <c:crossAx val="99179904"/>
        <c:crosses val="autoZero"/>
        <c:auto val="1"/>
        <c:lblAlgn val="ctr"/>
        <c:lblOffset val="100"/>
        <c:noMultiLvlLbl val="0"/>
      </c:catAx>
      <c:valAx>
        <c:axId val="99179904"/>
        <c:scaling>
          <c:orientation val="minMax"/>
          <c:max val="5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6.1728395061728392E-3"/>
              <c:y val="0.29767765140468561"/>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99178368"/>
        <c:crosses val="autoZero"/>
        <c:crossBetween val="between"/>
        <c:majorUnit val="10"/>
      </c:valAx>
    </c:plotArea>
    <c:plotVisOnly val="1"/>
    <c:dispBlanksAs val="gap"/>
    <c:showDLblsOverMax val="0"/>
  </c:chart>
  <c:spPr>
    <a:ln>
      <a:noFill/>
    </a:ln>
  </c:spPr>
  <c:externalData r:id="rId2">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0460897248955"/>
          <c:y val="0.16615317707379598"/>
          <c:w val="0.88825750947798177"/>
          <c:h val="0.73311435634499189"/>
        </c:manualLayout>
      </c:layout>
      <c:lineChart>
        <c:grouping val="standard"/>
        <c:varyColors val="0"/>
        <c:ser>
          <c:idx val="3"/>
          <c:order val="0"/>
          <c:tx>
            <c:strRef>
              <c:f>Sheet1!$A$3</c:f>
              <c:strCache>
                <c:ptCount val="1"/>
                <c:pt idx="0">
                  <c:v>Large Central Metro</c:v>
                </c:pt>
              </c:strCache>
            </c:strRef>
          </c:tx>
          <c:spPr>
            <a:ln w="25400">
              <a:solidFill>
                <a:sysClr val="windowText" lastClr="000000"/>
              </a:solidFill>
            </a:ln>
          </c:spPr>
          <c:marker>
            <c:symbol val="circle"/>
            <c:size val="7"/>
            <c:spPr>
              <a:solidFill>
                <a:sysClr val="windowText" lastClr="000000"/>
              </a:solidFill>
              <a:ln>
                <a:noFill/>
              </a:ln>
            </c:spPr>
          </c:marker>
          <c:cat>
            <c:strRef>
              <c:f>Sheet1!$B$2:$M$2</c:f>
              <c:strCach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strCache>
            </c:strRef>
          </c:cat>
          <c:val>
            <c:numRef>
              <c:f>Sheet1!$B$3:$M$3</c:f>
              <c:numCache>
                <c:formatCode>0.0</c:formatCode>
                <c:ptCount val="12"/>
                <c:pt idx="0">
                  <c:v>34.064300000000003</c:v>
                </c:pt>
                <c:pt idx="1">
                  <c:v>32.926000000000002</c:v>
                </c:pt>
                <c:pt idx="2">
                  <c:v>32.798700000000011</c:v>
                </c:pt>
                <c:pt idx="3">
                  <c:v>27.840199999999996</c:v>
                </c:pt>
                <c:pt idx="4">
                  <c:v>26.949499999999997</c:v>
                </c:pt>
                <c:pt idx="5">
                  <c:v>31.467099999999995</c:v>
                </c:pt>
                <c:pt idx="6">
                  <c:v>28.452999999999996</c:v>
                </c:pt>
                <c:pt idx="7">
                  <c:v>30.766100000000002</c:v>
                </c:pt>
                <c:pt idx="8">
                  <c:v>31.7544</c:v>
                </c:pt>
                <c:pt idx="9">
                  <c:v>23.191099999999999</c:v>
                </c:pt>
                <c:pt idx="10">
                  <c:v>25.640899999999995</c:v>
                </c:pt>
                <c:pt idx="11">
                  <c:v>19.382099999999998</c:v>
                </c:pt>
              </c:numCache>
            </c:numRef>
          </c:val>
          <c:smooth val="0"/>
        </c:ser>
        <c:ser>
          <c:idx val="0"/>
          <c:order val="1"/>
          <c:tx>
            <c:strRef>
              <c:f>Sheet1!$A$4</c:f>
              <c:strCache>
                <c:ptCount val="1"/>
                <c:pt idx="0">
                  <c:v>Large Fringe Metro</c:v>
                </c:pt>
              </c:strCache>
            </c:strRef>
          </c:tx>
          <c:spPr>
            <a:ln w="25400">
              <a:solidFill>
                <a:srgbClr val="0072C6"/>
              </a:solidFill>
            </a:ln>
          </c:spPr>
          <c:marker>
            <c:symbol val="square"/>
            <c:size val="7"/>
            <c:spPr>
              <a:solidFill>
                <a:srgbClr val="0072C6"/>
              </a:solidFill>
              <a:ln>
                <a:noFill/>
              </a:ln>
            </c:spPr>
          </c:marker>
          <c:cat>
            <c:strRef>
              <c:f>Sheet1!$B$2:$M$2</c:f>
              <c:strCach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strCache>
            </c:strRef>
          </c:cat>
          <c:val>
            <c:numRef>
              <c:f>Sheet1!$B$4:$M$4</c:f>
              <c:numCache>
                <c:formatCode>0.0</c:formatCode>
                <c:ptCount val="12"/>
                <c:pt idx="0">
                  <c:v>23.192399999999996</c:v>
                </c:pt>
                <c:pt idx="1">
                  <c:v>22.476299999999991</c:v>
                </c:pt>
                <c:pt idx="2">
                  <c:v>21.485099999999992</c:v>
                </c:pt>
                <c:pt idx="3">
                  <c:v>18.266599999999997</c:v>
                </c:pt>
                <c:pt idx="4">
                  <c:v>16.733599999999996</c:v>
                </c:pt>
                <c:pt idx="5">
                  <c:v>17.173999999999999</c:v>
                </c:pt>
                <c:pt idx="6">
                  <c:v>18.048599999999997</c:v>
                </c:pt>
                <c:pt idx="7">
                  <c:v>20.0535</c:v>
                </c:pt>
                <c:pt idx="8">
                  <c:v>18.869499999999995</c:v>
                </c:pt>
                <c:pt idx="9">
                  <c:v>20.325900000000001</c:v>
                </c:pt>
                <c:pt idx="10">
                  <c:v>17.877500000000001</c:v>
                </c:pt>
                <c:pt idx="11">
                  <c:v>15.165900000000002</c:v>
                </c:pt>
              </c:numCache>
            </c:numRef>
          </c:val>
          <c:smooth val="0"/>
        </c:ser>
        <c:ser>
          <c:idx val="2"/>
          <c:order val="2"/>
          <c:tx>
            <c:strRef>
              <c:f>Sheet1!$A$5</c:f>
              <c:strCache>
                <c:ptCount val="1"/>
                <c:pt idx="0">
                  <c:v>Medium Metro</c:v>
                </c:pt>
              </c:strCache>
            </c:strRef>
          </c:tx>
          <c:spPr>
            <a:ln w="25400">
              <a:solidFill>
                <a:srgbClr val="AABA0A"/>
              </a:solidFill>
            </a:ln>
          </c:spPr>
          <c:marker>
            <c:symbol val="triangle"/>
            <c:size val="9"/>
            <c:spPr>
              <a:solidFill>
                <a:srgbClr val="AABA0A"/>
              </a:solidFill>
              <a:ln>
                <a:noFill/>
              </a:ln>
            </c:spPr>
          </c:marker>
          <c:cat>
            <c:strRef>
              <c:f>Sheet1!$B$2:$M$2</c:f>
              <c:strCach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strCache>
            </c:strRef>
          </c:cat>
          <c:val>
            <c:numRef>
              <c:f>Sheet1!$B$5:$M$5</c:f>
              <c:numCache>
                <c:formatCode>0.0</c:formatCode>
                <c:ptCount val="12"/>
                <c:pt idx="0">
                  <c:v>19.997199999999996</c:v>
                </c:pt>
                <c:pt idx="1">
                  <c:v>19.883599999999998</c:v>
                </c:pt>
                <c:pt idx="2">
                  <c:v>14.8348</c:v>
                </c:pt>
                <c:pt idx="3">
                  <c:v>15.815000000000001</c:v>
                </c:pt>
                <c:pt idx="4">
                  <c:v>16.597000000000001</c:v>
                </c:pt>
                <c:pt idx="5">
                  <c:v>14.927300000000001</c:v>
                </c:pt>
                <c:pt idx="6">
                  <c:v>15.4801</c:v>
                </c:pt>
                <c:pt idx="7">
                  <c:v>17.082699999999992</c:v>
                </c:pt>
                <c:pt idx="8">
                  <c:v>16.593699999999991</c:v>
                </c:pt>
                <c:pt idx="9">
                  <c:v>15.498900000000001</c:v>
                </c:pt>
                <c:pt idx="10">
                  <c:v>13.7159</c:v>
                </c:pt>
                <c:pt idx="11">
                  <c:v>15.5953</c:v>
                </c:pt>
              </c:numCache>
            </c:numRef>
          </c:val>
          <c:smooth val="0"/>
        </c:ser>
        <c:ser>
          <c:idx val="1"/>
          <c:order val="3"/>
          <c:tx>
            <c:strRef>
              <c:f>Sheet1!$A$6</c:f>
              <c:strCache>
                <c:ptCount val="1"/>
                <c:pt idx="0">
                  <c:v>Small Metro</c:v>
                </c:pt>
              </c:strCache>
            </c:strRef>
          </c:tx>
          <c:spPr>
            <a:ln w="34925">
              <a:solidFill>
                <a:srgbClr val="7BA8DF"/>
              </a:solidFill>
            </a:ln>
          </c:spPr>
          <c:marker>
            <c:symbol val="diamond"/>
            <c:size val="9"/>
            <c:spPr>
              <a:solidFill>
                <a:srgbClr val="7BA8DF"/>
              </a:solidFill>
              <a:ln>
                <a:noFill/>
              </a:ln>
            </c:spPr>
          </c:marker>
          <c:cat>
            <c:strRef>
              <c:f>Sheet1!$B$2:$M$2</c:f>
              <c:strCach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strCache>
            </c:strRef>
          </c:cat>
          <c:val>
            <c:numRef>
              <c:f>Sheet1!$B$6:$M$6</c:f>
              <c:numCache>
                <c:formatCode>0.0</c:formatCode>
                <c:ptCount val="12"/>
                <c:pt idx="0">
                  <c:v>19.875900000000001</c:v>
                </c:pt>
                <c:pt idx="1">
                  <c:v>19.667999999999999</c:v>
                </c:pt>
                <c:pt idx="2">
                  <c:v>19.500399999999996</c:v>
                </c:pt>
                <c:pt idx="3">
                  <c:v>19.731000000000005</c:v>
                </c:pt>
                <c:pt idx="4">
                  <c:v>14.1851</c:v>
                </c:pt>
                <c:pt idx="5">
                  <c:v>15.226600000000001</c:v>
                </c:pt>
                <c:pt idx="6">
                  <c:v>17.818000000000001</c:v>
                </c:pt>
                <c:pt idx="7">
                  <c:v>17.247599999999991</c:v>
                </c:pt>
                <c:pt idx="8">
                  <c:v>17.100899999999999</c:v>
                </c:pt>
                <c:pt idx="9">
                  <c:v>18.023199999999996</c:v>
                </c:pt>
                <c:pt idx="10">
                  <c:v>16.0366</c:v>
                </c:pt>
                <c:pt idx="11">
                  <c:v>17.966799999999992</c:v>
                </c:pt>
              </c:numCache>
            </c:numRef>
          </c:val>
          <c:smooth val="0"/>
        </c:ser>
        <c:ser>
          <c:idx val="4"/>
          <c:order val="4"/>
          <c:tx>
            <c:strRef>
              <c:f>Sheet1!$A$7</c:f>
              <c:strCache>
                <c:ptCount val="1"/>
                <c:pt idx="0">
                  <c:v>Micropolitan</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Sheet1!$B$2:$M$2</c:f>
              <c:strCach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strCache>
            </c:strRef>
          </c:cat>
          <c:val>
            <c:numRef>
              <c:f>Sheet1!$B$7:$M$7</c:f>
              <c:numCache>
                <c:formatCode>0.0</c:formatCode>
                <c:ptCount val="12"/>
                <c:pt idx="0">
                  <c:v>33.660400000000003</c:v>
                </c:pt>
                <c:pt idx="1">
                  <c:v>28.217400000000001</c:v>
                </c:pt>
                <c:pt idx="2">
                  <c:v>28.262499999999992</c:v>
                </c:pt>
                <c:pt idx="3">
                  <c:v>28.924600000000002</c:v>
                </c:pt>
                <c:pt idx="4">
                  <c:v>23.99</c:v>
                </c:pt>
                <c:pt idx="5">
                  <c:v>25.526900000000001</c:v>
                </c:pt>
                <c:pt idx="6">
                  <c:v>23.6556</c:v>
                </c:pt>
                <c:pt idx="7">
                  <c:v>22.572900000000001</c:v>
                </c:pt>
                <c:pt idx="8">
                  <c:v>23.136600000000001</c:v>
                </c:pt>
                <c:pt idx="9">
                  <c:v>17.345099999999995</c:v>
                </c:pt>
                <c:pt idx="10">
                  <c:v>19.558900000000001</c:v>
                </c:pt>
                <c:pt idx="11">
                  <c:v>18.274699999999996</c:v>
                </c:pt>
              </c:numCache>
            </c:numRef>
          </c:val>
          <c:smooth val="0"/>
        </c:ser>
        <c:ser>
          <c:idx val="5"/>
          <c:order val="5"/>
          <c:tx>
            <c:strRef>
              <c:f>Sheet1!$A$8</c:f>
              <c:strCache>
                <c:ptCount val="1"/>
                <c:pt idx="0">
                  <c:v>Noncore</c:v>
                </c:pt>
              </c:strCache>
            </c:strRef>
          </c:tx>
          <c:spPr>
            <a:ln>
              <a:solidFill>
                <a:srgbClr val="EEECE1">
                  <a:lumMod val="50000"/>
                </a:srgbClr>
              </a:solidFill>
            </a:ln>
          </c:spPr>
          <c:marker>
            <c:symbol val="plus"/>
            <c:size val="7"/>
            <c:spPr>
              <a:noFill/>
              <a:ln>
                <a:solidFill>
                  <a:srgbClr val="EEECE1">
                    <a:lumMod val="50000"/>
                  </a:srgbClr>
                </a:solidFill>
              </a:ln>
            </c:spPr>
          </c:marker>
          <c:cat>
            <c:strRef>
              <c:f>Sheet1!$B$2:$M$2</c:f>
              <c:strCach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strCache>
            </c:strRef>
          </c:cat>
          <c:val>
            <c:numRef>
              <c:f>Sheet1!$B$8:$M$8</c:f>
              <c:numCache>
                <c:formatCode>0.0</c:formatCode>
                <c:ptCount val="12"/>
                <c:pt idx="0">
                  <c:v>41.562500000000007</c:v>
                </c:pt>
                <c:pt idx="1">
                  <c:v>37.733000000000011</c:v>
                </c:pt>
                <c:pt idx="2">
                  <c:v>34.468500000000006</c:v>
                </c:pt>
                <c:pt idx="3">
                  <c:v>35.721700000000006</c:v>
                </c:pt>
                <c:pt idx="4">
                  <c:v>32.8339</c:v>
                </c:pt>
                <c:pt idx="5">
                  <c:v>30.8841</c:v>
                </c:pt>
                <c:pt idx="6">
                  <c:v>29.0229</c:v>
                </c:pt>
                <c:pt idx="7">
                  <c:v>27.404900000000001</c:v>
                </c:pt>
                <c:pt idx="8">
                  <c:v>28.063300000000002</c:v>
                </c:pt>
                <c:pt idx="9">
                  <c:v>26.062199999999997</c:v>
                </c:pt>
                <c:pt idx="10">
                  <c:v>27.456299999999995</c:v>
                </c:pt>
                <c:pt idx="11">
                  <c:v>20.7562</c:v>
                </c:pt>
              </c:numCache>
            </c:numRef>
          </c:val>
          <c:smooth val="0"/>
        </c:ser>
        <c:dLbls>
          <c:showLegendKey val="0"/>
          <c:showVal val="0"/>
          <c:showCatName val="0"/>
          <c:showSerName val="0"/>
          <c:showPercent val="0"/>
          <c:showBubbleSize val="0"/>
        </c:dLbls>
        <c:marker val="1"/>
        <c:smooth val="0"/>
        <c:axId val="99660928"/>
        <c:axId val="99662848"/>
      </c:lineChart>
      <c:catAx>
        <c:axId val="9966092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99662848"/>
        <c:crosses val="autoZero"/>
        <c:auto val="1"/>
        <c:lblAlgn val="ctr"/>
        <c:lblOffset val="100"/>
        <c:noMultiLvlLbl val="0"/>
      </c:catAx>
      <c:valAx>
        <c:axId val="99662848"/>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1.5432098765432102E-3"/>
              <c:y val="0.22273901808785526"/>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99660928"/>
        <c:crosses val="autoZero"/>
        <c:crossBetween val="between"/>
        <c:majorUnit val="10"/>
      </c:valAx>
    </c:plotArea>
    <c:legend>
      <c:legendPos val="t"/>
      <c:layout>
        <c:manualLayout>
          <c:xMode val="edge"/>
          <c:yMode val="edge"/>
          <c:x val="5.4495844269466319E-2"/>
          <c:y val="1.167518533867475E-3"/>
          <c:w val="0.88942682511908233"/>
          <c:h val="0.1273561008362327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0460897248955"/>
          <c:y val="0.19236515272547453"/>
          <c:w val="0.88825750947798177"/>
          <c:h val="0.71347202794189879"/>
        </c:manualLayout>
      </c:layout>
      <c:lineChart>
        <c:grouping val="standard"/>
        <c:varyColors val="0"/>
        <c:ser>
          <c:idx val="3"/>
          <c:order val="0"/>
          <c:tx>
            <c:strRef>
              <c:f>Sheet1!$B$1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Sheet1!$A$2:$A$5</c:f>
              <c:numCache>
                <c:formatCode>General</c:formatCode>
                <c:ptCount val="4"/>
                <c:pt idx="0">
                  <c:v>2008</c:v>
                </c:pt>
                <c:pt idx="1">
                  <c:v>2009</c:v>
                </c:pt>
                <c:pt idx="2">
                  <c:v>2010</c:v>
                </c:pt>
                <c:pt idx="3">
                  <c:v>2011</c:v>
                </c:pt>
              </c:numCache>
            </c:numRef>
          </c:cat>
          <c:val>
            <c:numRef>
              <c:f>Sheet1!$B$2:$B$5</c:f>
              <c:numCache>
                <c:formatCode>General</c:formatCode>
                <c:ptCount val="4"/>
                <c:pt idx="0">
                  <c:v>14</c:v>
                </c:pt>
                <c:pt idx="1">
                  <c:v>14.2</c:v>
                </c:pt>
                <c:pt idx="2">
                  <c:v>14.6</c:v>
                </c:pt>
                <c:pt idx="3">
                  <c:v>14.9</c:v>
                </c:pt>
              </c:numCache>
            </c:numRef>
          </c:val>
          <c:smooth val="0"/>
        </c:ser>
        <c:ser>
          <c:idx val="0"/>
          <c:order val="1"/>
          <c:tx>
            <c:strRef>
              <c:f>Sheet1!$C$1</c:f>
              <c:strCache>
                <c:ptCount val="1"/>
                <c:pt idx="0">
                  <c:v>Large Central Metro</c:v>
                </c:pt>
              </c:strCache>
            </c:strRef>
          </c:tx>
          <c:spPr>
            <a:ln w="25400">
              <a:solidFill>
                <a:srgbClr val="0072C6"/>
              </a:solidFill>
            </a:ln>
          </c:spPr>
          <c:marker>
            <c:symbol val="square"/>
            <c:size val="7"/>
            <c:spPr>
              <a:solidFill>
                <a:srgbClr val="0072C6"/>
              </a:solidFill>
              <a:ln>
                <a:noFill/>
              </a:ln>
            </c:spPr>
          </c:marker>
          <c:cat>
            <c:numRef>
              <c:f>Sheet1!$A$2:$A$5</c:f>
              <c:numCache>
                <c:formatCode>General</c:formatCode>
                <c:ptCount val="4"/>
                <c:pt idx="0">
                  <c:v>2008</c:v>
                </c:pt>
                <c:pt idx="1">
                  <c:v>2009</c:v>
                </c:pt>
                <c:pt idx="2">
                  <c:v>2010</c:v>
                </c:pt>
                <c:pt idx="3">
                  <c:v>2011</c:v>
                </c:pt>
              </c:numCache>
            </c:numRef>
          </c:cat>
          <c:val>
            <c:numRef>
              <c:f>Sheet1!$C$2:$C$5</c:f>
              <c:numCache>
                <c:formatCode>General</c:formatCode>
                <c:ptCount val="4"/>
                <c:pt idx="0">
                  <c:v>12.3</c:v>
                </c:pt>
                <c:pt idx="1">
                  <c:v>12.1</c:v>
                </c:pt>
                <c:pt idx="2">
                  <c:v>12.3</c:v>
                </c:pt>
                <c:pt idx="3">
                  <c:v>12.3</c:v>
                </c:pt>
              </c:numCache>
            </c:numRef>
          </c:val>
          <c:smooth val="0"/>
        </c:ser>
        <c:ser>
          <c:idx val="2"/>
          <c:order val="2"/>
          <c:tx>
            <c:strRef>
              <c:f>Sheet1!$D$1</c:f>
              <c:strCache>
                <c:ptCount val="1"/>
                <c:pt idx="0">
                  <c:v>Large Fringe Metro</c:v>
                </c:pt>
              </c:strCache>
            </c:strRef>
          </c:tx>
          <c:spPr>
            <a:ln w="25400">
              <a:solidFill>
                <a:srgbClr val="AABA0A"/>
              </a:solidFill>
            </a:ln>
          </c:spPr>
          <c:marker>
            <c:symbol val="triangle"/>
            <c:size val="9"/>
            <c:spPr>
              <a:solidFill>
                <a:srgbClr val="AABA0A"/>
              </a:solidFill>
              <a:ln>
                <a:noFill/>
              </a:ln>
            </c:spPr>
          </c:marker>
          <c:cat>
            <c:numRef>
              <c:f>Sheet1!$A$2:$A$5</c:f>
              <c:numCache>
                <c:formatCode>General</c:formatCode>
                <c:ptCount val="4"/>
                <c:pt idx="0">
                  <c:v>2008</c:v>
                </c:pt>
                <c:pt idx="1">
                  <c:v>2009</c:v>
                </c:pt>
                <c:pt idx="2">
                  <c:v>2010</c:v>
                </c:pt>
                <c:pt idx="3">
                  <c:v>2011</c:v>
                </c:pt>
              </c:numCache>
            </c:numRef>
          </c:cat>
          <c:val>
            <c:numRef>
              <c:f>Sheet1!$D$2:$D$5</c:f>
              <c:numCache>
                <c:formatCode>General</c:formatCode>
                <c:ptCount val="4"/>
                <c:pt idx="0">
                  <c:v>12.7</c:v>
                </c:pt>
                <c:pt idx="1">
                  <c:v>12.9</c:v>
                </c:pt>
                <c:pt idx="2">
                  <c:v>13.5</c:v>
                </c:pt>
                <c:pt idx="3">
                  <c:v>13.8</c:v>
                </c:pt>
              </c:numCache>
            </c:numRef>
          </c:val>
          <c:smooth val="0"/>
        </c:ser>
        <c:ser>
          <c:idx val="1"/>
          <c:order val="3"/>
          <c:tx>
            <c:strRef>
              <c:f>Sheet1!$E$1</c:f>
              <c:strCache>
                <c:ptCount val="1"/>
                <c:pt idx="0">
                  <c:v>Medium Metro</c:v>
                </c:pt>
              </c:strCache>
            </c:strRef>
          </c:tx>
          <c:spPr>
            <a:ln w="34925">
              <a:solidFill>
                <a:srgbClr val="7BA8DF"/>
              </a:solidFill>
            </a:ln>
          </c:spPr>
          <c:marker>
            <c:symbol val="diamond"/>
            <c:size val="9"/>
            <c:spPr>
              <a:solidFill>
                <a:srgbClr val="7BA8DF"/>
              </a:solidFill>
              <a:ln>
                <a:noFill/>
              </a:ln>
            </c:spPr>
          </c:marker>
          <c:cat>
            <c:numRef>
              <c:f>Sheet1!$A$2:$A$5</c:f>
              <c:numCache>
                <c:formatCode>General</c:formatCode>
                <c:ptCount val="4"/>
                <c:pt idx="0">
                  <c:v>2008</c:v>
                </c:pt>
                <c:pt idx="1">
                  <c:v>2009</c:v>
                </c:pt>
                <c:pt idx="2">
                  <c:v>2010</c:v>
                </c:pt>
                <c:pt idx="3">
                  <c:v>2011</c:v>
                </c:pt>
              </c:numCache>
            </c:numRef>
          </c:cat>
          <c:val>
            <c:numRef>
              <c:f>Sheet1!$E$2:$E$5</c:f>
              <c:numCache>
                <c:formatCode>General</c:formatCode>
                <c:ptCount val="4"/>
                <c:pt idx="0">
                  <c:v>14.8</c:v>
                </c:pt>
                <c:pt idx="1">
                  <c:v>14.9</c:v>
                </c:pt>
                <c:pt idx="2">
                  <c:v>15.4</c:v>
                </c:pt>
                <c:pt idx="3">
                  <c:v>15.8</c:v>
                </c:pt>
              </c:numCache>
            </c:numRef>
          </c:val>
          <c:smooth val="0"/>
        </c:ser>
        <c:ser>
          <c:idx val="4"/>
          <c:order val="4"/>
          <c:tx>
            <c:strRef>
              <c:f>Sheet1!$F$1</c:f>
              <c:strCache>
                <c:ptCount val="1"/>
                <c:pt idx="0">
                  <c:v>Small Metro</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numRef>
              <c:f>Sheet1!$A$2:$A$5</c:f>
              <c:numCache>
                <c:formatCode>General</c:formatCode>
                <c:ptCount val="4"/>
                <c:pt idx="0">
                  <c:v>2008</c:v>
                </c:pt>
                <c:pt idx="1">
                  <c:v>2009</c:v>
                </c:pt>
                <c:pt idx="2">
                  <c:v>2010</c:v>
                </c:pt>
                <c:pt idx="3">
                  <c:v>2011</c:v>
                </c:pt>
              </c:numCache>
            </c:numRef>
          </c:cat>
          <c:val>
            <c:numRef>
              <c:f>Sheet1!$F$2:$F$5</c:f>
              <c:numCache>
                <c:formatCode>General</c:formatCode>
                <c:ptCount val="4"/>
                <c:pt idx="0">
                  <c:v>15.7</c:v>
                </c:pt>
                <c:pt idx="1">
                  <c:v>16.3</c:v>
                </c:pt>
                <c:pt idx="2">
                  <c:v>16.600000000000001</c:v>
                </c:pt>
                <c:pt idx="3">
                  <c:v>17.399999999999999</c:v>
                </c:pt>
              </c:numCache>
            </c:numRef>
          </c:val>
          <c:smooth val="0"/>
        </c:ser>
        <c:ser>
          <c:idx val="5"/>
          <c:order val="5"/>
          <c:tx>
            <c:strRef>
              <c:f>Sheet1!$G$1</c:f>
              <c:strCache>
                <c:ptCount val="1"/>
                <c:pt idx="0">
                  <c:v>Micropolitan</c:v>
                </c:pt>
              </c:strCache>
            </c:strRef>
          </c:tx>
          <c:spPr>
            <a:ln>
              <a:solidFill>
                <a:srgbClr val="EEECE1">
                  <a:lumMod val="50000"/>
                </a:srgbClr>
              </a:solidFill>
            </a:ln>
          </c:spPr>
          <c:marker>
            <c:symbol val="plus"/>
            <c:size val="7"/>
            <c:spPr>
              <a:noFill/>
              <a:ln>
                <a:solidFill>
                  <a:srgbClr val="EEECE1">
                    <a:lumMod val="50000"/>
                  </a:srgbClr>
                </a:solidFill>
              </a:ln>
            </c:spPr>
          </c:marker>
          <c:cat>
            <c:numRef>
              <c:f>Sheet1!$A$2:$A$5</c:f>
              <c:numCache>
                <c:formatCode>General</c:formatCode>
                <c:ptCount val="4"/>
                <c:pt idx="0">
                  <c:v>2008</c:v>
                </c:pt>
                <c:pt idx="1">
                  <c:v>2009</c:v>
                </c:pt>
                <c:pt idx="2">
                  <c:v>2010</c:v>
                </c:pt>
                <c:pt idx="3">
                  <c:v>2011</c:v>
                </c:pt>
              </c:numCache>
            </c:numRef>
          </c:cat>
          <c:val>
            <c:numRef>
              <c:f>Sheet1!$G$2:$G$5</c:f>
              <c:numCache>
                <c:formatCode>General</c:formatCode>
                <c:ptCount val="4"/>
                <c:pt idx="0">
                  <c:v>16.899999999999999</c:v>
                </c:pt>
                <c:pt idx="1">
                  <c:v>17.600000000000001</c:v>
                </c:pt>
                <c:pt idx="2">
                  <c:v>17.8</c:v>
                </c:pt>
                <c:pt idx="3">
                  <c:v>18.5</c:v>
                </c:pt>
              </c:numCache>
            </c:numRef>
          </c:val>
          <c:smooth val="0"/>
        </c:ser>
        <c:ser>
          <c:idx val="6"/>
          <c:order val="6"/>
          <c:tx>
            <c:strRef>
              <c:f>Sheet1!$H$1</c:f>
              <c:strCache>
                <c:ptCount val="1"/>
                <c:pt idx="0">
                  <c:v>Noncore</c:v>
                </c:pt>
              </c:strCache>
            </c:strRef>
          </c:tx>
          <c:cat>
            <c:numRef>
              <c:f>Sheet1!$A$2:$A$5</c:f>
              <c:numCache>
                <c:formatCode>General</c:formatCode>
                <c:ptCount val="4"/>
                <c:pt idx="0">
                  <c:v>2008</c:v>
                </c:pt>
                <c:pt idx="1">
                  <c:v>2009</c:v>
                </c:pt>
                <c:pt idx="2">
                  <c:v>2010</c:v>
                </c:pt>
                <c:pt idx="3">
                  <c:v>2011</c:v>
                </c:pt>
              </c:numCache>
            </c:numRef>
          </c:cat>
          <c:val>
            <c:numRef>
              <c:f>Sheet1!$H$2:$H$5</c:f>
              <c:numCache>
                <c:formatCode>General</c:formatCode>
                <c:ptCount val="4"/>
                <c:pt idx="0">
                  <c:v>18.399999999999999</c:v>
                </c:pt>
                <c:pt idx="1">
                  <c:v>18.8</c:v>
                </c:pt>
                <c:pt idx="2">
                  <c:v>20</c:v>
                </c:pt>
                <c:pt idx="3">
                  <c:v>20.2</c:v>
                </c:pt>
              </c:numCache>
            </c:numRef>
          </c:val>
          <c:smooth val="0"/>
        </c:ser>
        <c:dLbls>
          <c:showLegendKey val="0"/>
          <c:showVal val="0"/>
          <c:showCatName val="0"/>
          <c:showSerName val="0"/>
          <c:showPercent val="0"/>
          <c:showBubbleSize val="0"/>
        </c:dLbls>
        <c:marker val="1"/>
        <c:smooth val="0"/>
        <c:axId val="99453952"/>
        <c:axId val="99468032"/>
      </c:lineChart>
      <c:catAx>
        <c:axId val="9945395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99468032"/>
        <c:crosses val="autoZero"/>
        <c:auto val="1"/>
        <c:lblAlgn val="ctr"/>
        <c:lblOffset val="100"/>
        <c:noMultiLvlLbl val="0"/>
      </c:catAx>
      <c:valAx>
        <c:axId val="99468032"/>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1.5432098765432102E-3"/>
              <c:y val="0.2485788113695090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99453952"/>
        <c:crosses val="autoZero"/>
        <c:crossBetween val="between"/>
        <c:majorUnit val="5"/>
      </c:valAx>
    </c:plotArea>
    <c:legend>
      <c:legendPos val="t"/>
      <c:layout>
        <c:manualLayout>
          <c:xMode val="edge"/>
          <c:yMode val="edge"/>
          <c:x val="0"/>
          <c:y val="1.167518533867475E-3"/>
          <c:w val="0.99845679012345667"/>
          <c:h val="0.12263042527292785"/>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194237873043648E-2"/>
          <c:y val="0.16615317707379598"/>
          <c:w val="0.90677602799650059"/>
          <c:h val="0.73311435634499189"/>
        </c:manualLayout>
      </c:layout>
      <c:lineChart>
        <c:grouping val="standard"/>
        <c:varyColors val="0"/>
        <c:ser>
          <c:idx val="3"/>
          <c:order val="0"/>
          <c:tx>
            <c:strRef>
              <c:f>Sheet1!$B$1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Sheet1!$B$2:$B$12</c:f>
              <c:numCache>
                <c:formatCode>General</c:formatCode>
                <c:ptCount val="11"/>
                <c:pt idx="0">
                  <c:v>30</c:v>
                </c:pt>
                <c:pt idx="1">
                  <c:v>29.3</c:v>
                </c:pt>
                <c:pt idx="2">
                  <c:v>31</c:v>
                </c:pt>
                <c:pt idx="3">
                  <c:v>31.9</c:v>
                </c:pt>
                <c:pt idx="4">
                  <c:v>34.6</c:v>
                </c:pt>
                <c:pt idx="5">
                  <c:v>36.200000000000003</c:v>
                </c:pt>
                <c:pt idx="6">
                  <c:v>33.5</c:v>
                </c:pt>
                <c:pt idx="7">
                  <c:v>34.700000000000003</c:v>
                </c:pt>
                <c:pt idx="8">
                  <c:v>39.700000000000003</c:v>
                </c:pt>
                <c:pt idx="9">
                  <c:v>40.200000000000003</c:v>
                </c:pt>
                <c:pt idx="10">
                  <c:v>41.8</c:v>
                </c:pt>
              </c:numCache>
            </c:numRef>
          </c:val>
          <c:smooth val="0"/>
        </c:ser>
        <c:ser>
          <c:idx val="0"/>
          <c:order val="1"/>
          <c:tx>
            <c:strRef>
              <c:f>Sheet1!$C$1</c:f>
              <c:strCache>
                <c:ptCount val="1"/>
                <c:pt idx="0">
                  <c:v>Large Central Metro</c:v>
                </c:pt>
              </c:strCache>
            </c:strRef>
          </c:tx>
          <c:spPr>
            <a:ln w="25400">
              <a:solidFill>
                <a:srgbClr val="0072C6"/>
              </a:solidFill>
            </a:ln>
          </c:spPr>
          <c:marker>
            <c:symbol val="square"/>
            <c:size val="7"/>
            <c:spPr>
              <a:solidFill>
                <a:srgbClr val="0072C6"/>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Sheet1!$C$2:$C$12</c:f>
              <c:numCache>
                <c:formatCode>General</c:formatCode>
                <c:ptCount val="11"/>
                <c:pt idx="0">
                  <c:v>32.200000000000003</c:v>
                </c:pt>
                <c:pt idx="1">
                  <c:v>30.8</c:v>
                </c:pt>
                <c:pt idx="2">
                  <c:v>35.200000000000003</c:v>
                </c:pt>
                <c:pt idx="3">
                  <c:v>34.300000000000011</c:v>
                </c:pt>
                <c:pt idx="4">
                  <c:v>39.1</c:v>
                </c:pt>
                <c:pt idx="5">
                  <c:v>40.5</c:v>
                </c:pt>
                <c:pt idx="6">
                  <c:v>38.4</c:v>
                </c:pt>
                <c:pt idx="7">
                  <c:v>37.700000000000003</c:v>
                </c:pt>
                <c:pt idx="8">
                  <c:v>43.3</c:v>
                </c:pt>
                <c:pt idx="9">
                  <c:v>41.1</c:v>
                </c:pt>
                <c:pt idx="10">
                  <c:v>43.8</c:v>
                </c:pt>
              </c:numCache>
            </c:numRef>
          </c:val>
          <c:smooth val="0"/>
        </c:ser>
        <c:ser>
          <c:idx val="2"/>
          <c:order val="2"/>
          <c:tx>
            <c:strRef>
              <c:f>Sheet1!$D$1</c:f>
              <c:strCache>
                <c:ptCount val="1"/>
                <c:pt idx="0">
                  <c:v>Large Fringe Metro</c:v>
                </c:pt>
              </c:strCache>
            </c:strRef>
          </c:tx>
          <c:spPr>
            <a:ln w="25400">
              <a:solidFill>
                <a:srgbClr val="AABA0A"/>
              </a:solidFill>
            </a:ln>
          </c:spPr>
          <c:marker>
            <c:symbol val="triangle"/>
            <c:size val="9"/>
            <c:spPr>
              <a:solidFill>
                <a:srgbClr val="AABA0A"/>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Sheet1!$D$2:$D$12</c:f>
              <c:numCache>
                <c:formatCode>General</c:formatCode>
                <c:ptCount val="11"/>
                <c:pt idx="0">
                  <c:v>35.4</c:v>
                </c:pt>
                <c:pt idx="1">
                  <c:v>33.800000000000011</c:v>
                </c:pt>
                <c:pt idx="2">
                  <c:v>37.200000000000003</c:v>
                </c:pt>
                <c:pt idx="3">
                  <c:v>35.700000000000003</c:v>
                </c:pt>
                <c:pt idx="4">
                  <c:v>36.1</c:v>
                </c:pt>
                <c:pt idx="5">
                  <c:v>42.2</c:v>
                </c:pt>
                <c:pt idx="6">
                  <c:v>34.200000000000003</c:v>
                </c:pt>
                <c:pt idx="7">
                  <c:v>40.200000000000003</c:v>
                </c:pt>
                <c:pt idx="8">
                  <c:v>45.5</c:v>
                </c:pt>
                <c:pt idx="9">
                  <c:v>46.6</c:v>
                </c:pt>
                <c:pt idx="10">
                  <c:v>47.2</c:v>
                </c:pt>
              </c:numCache>
            </c:numRef>
          </c:val>
          <c:smooth val="0"/>
        </c:ser>
        <c:ser>
          <c:idx val="1"/>
          <c:order val="3"/>
          <c:tx>
            <c:strRef>
              <c:f>Sheet1!$E$1</c:f>
              <c:strCache>
                <c:ptCount val="1"/>
                <c:pt idx="0">
                  <c:v>Medium Metro</c:v>
                </c:pt>
              </c:strCache>
            </c:strRef>
          </c:tx>
          <c:spPr>
            <a:ln w="34925">
              <a:solidFill>
                <a:srgbClr val="7BA8DF"/>
              </a:solidFill>
            </a:ln>
          </c:spPr>
          <c:marker>
            <c:symbol val="diamond"/>
            <c:size val="9"/>
            <c:spPr>
              <a:solidFill>
                <a:srgbClr val="7BA8DF"/>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Sheet1!$E$2:$E$12</c:f>
              <c:numCache>
                <c:formatCode>General</c:formatCode>
                <c:ptCount val="11"/>
                <c:pt idx="0">
                  <c:v>29.4</c:v>
                </c:pt>
                <c:pt idx="1">
                  <c:v>30.9</c:v>
                </c:pt>
                <c:pt idx="2">
                  <c:v>27.4</c:v>
                </c:pt>
                <c:pt idx="3">
                  <c:v>31.9</c:v>
                </c:pt>
                <c:pt idx="4">
                  <c:v>33.9</c:v>
                </c:pt>
                <c:pt idx="5">
                  <c:v>34.5</c:v>
                </c:pt>
                <c:pt idx="6">
                  <c:v>33.700000000000003</c:v>
                </c:pt>
                <c:pt idx="7">
                  <c:v>30.8</c:v>
                </c:pt>
                <c:pt idx="8">
                  <c:v>37.1</c:v>
                </c:pt>
                <c:pt idx="9">
                  <c:v>39.5</c:v>
                </c:pt>
                <c:pt idx="10">
                  <c:v>40.5</c:v>
                </c:pt>
              </c:numCache>
            </c:numRef>
          </c:val>
          <c:smooth val="0"/>
        </c:ser>
        <c:ser>
          <c:idx val="4"/>
          <c:order val="4"/>
          <c:tx>
            <c:strRef>
              <c:f>Sheet1!$F$1</c:f>
              <c:strCache>
                <c:ptCount val="1"/>
                <c:pt idx="0">
                  <c:v>Small Metro</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Sheet1!$F$2:$F$12</c:f>
              <c:numCache>
                <c:formatCode>General</c:formatCode>
                <c:ptCount val="11"/>
                <c:pt idx="0">
                  <c:v>22.5</c:v>
                </c:pt>
                <c:pt idx="1">
                  <c:v>18.3</c:v>
                </c:pt>
                <c:pt idx="2">
                  <c:v>24.5</c:v>
                </c:pt>
                <c:pt idx="3">
                  <c:v>28.6</c:v>
                </c:pt>
                <c:pt idx="4">
                  <c:v>34.200000000000003</c:v>
                </c:pt>
                <c:pt idx="5">
                  <c:v>28.2</c:v>
                </c:pt>
                <c:pt idx="6">
                  <c:v>28.5</c:v>
                </c:pt>
                <c:pt idx="7">
                  <c:v>31.9</c:v>
                </c:pt>
                <c:pt idx="8">
                  <c:v>33.200000000000003</c:v>
                </c:pt>
                <c:pt idx="9">
                  <c:v>34.700000000000003</c:v>
                </c:pt>
                <c:pt idx="10">
                  <c:v>42.8</c:v>
                </c:pt>
              </c:numCache>
            </c:numRef>
          </c:val>
          <c:smooth val="0"/>
        </c:ser>
        <c:ser>
          <c:idx val="5"/>
          <c:order val="5"/>
          <c:tx>
            <c:strRef>
              <c:f>Sheet1!$G$1</c:f>
              <c:strCache>
                <c:ptCount val="1"/>
                <c:pt idx="0">
                  <c:v>Micropolitan</c:v>
                </c:pt>
              </c:strCache>
            </c:strRef>
          </c:tx>
          <c:spPr>
            <a:ln>
              <a:solidFill>
                <a:srgbClr val="EEECE1">
                  <a:lumMod val="50000"/>
                </a:srgbClr>
              </a:solidFill>
            </a:ln>
          </c:spPr>
          <c:marker>
            <c:symbol val="plus"/>
            <c:size val="7"/>
            <c:spPr>
              <a:noFill/>
              <a:ln>
                <a:solidFill>
                  <a:srgbClr val="EEECE1">
                    <a:lumMod val="50000"/>
                  </a:srgbClr>
                </a:solid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Sheet1!$G$2:$G$12</c:f>
              <c:numCache>
                <c:formatCode>General</c:formatCode>
                <c:ptCount val="11"/>
                <c:pt idx="0">
                  <c:v>21.9</c:v>
                </c:pt>
                <c:pt idx="1">
                  <c:v>21.6</c:v>
                </c:pt>
                <c:pt idx="2">
                  <c:v>21.8</c:v>
                </c:pt>
                <c:pt idx="3">
                  <c:v>21.2</c:v>
                </c:pt>
                <c:pt idx="4">
                  <c:v>24.3</c:v>
                </c:pt>
                <c:pt idx="5">
                  <c:v>25.6</c:v>
                </c:pt>
                <c:pt idx="6">
                  <c:v>26.4</c:v>
                </c:pt>
                <c:pt idx="7">
                  <c:v>27.1</c:v>
                </c:pt>
                <c:pt idx="8">
                  <c:v>33.200000000000003</c:v>
                </c:pt>
                <c:pt idx="9">
                  <c:v>36.5</c:v>
                </c:pt>
                <c:pt idx="10">
                  <c:v>30.6</c:v>
                </c:pt>
              </c:numCache>
            </c:numRef>
          </c:val>
          <c:smooth val="0"/>
        </c:ser>
        <c:ser>
          <c:idx val="6"/>
          <c:order val="6"/>
          <c:tx>
            <c:strRef>
              <c:f>Sheet1!$H$1</c:f>
              <c:strCache>
                <c:ptCount val="1"/>
                <c:pt idx="0">
                  <c:v>Noncore</c:v>
                </c:pt>
              </c:strCache>
            </c:strRef>
          </c:tx>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Sheet1!$H$2:$H$12</c:f>
              <c:numCache>
                <c:formatCode>General</c:formatCode>
                <c:ptCount val="11"/>
                <c:pt idx="0">
                  <c:v>22.2</c:v>
                </c:pt>
                <c:pt idx="1">
                  <c:v>25.1</c:v>
                </c:pt>
                <c:pt idx="2">
                  <c:v>20.5</c:v>
                </c:pt>
                <c:pt idx="3">
                  <c:v>26</c:v>
                </c:pt>
                <c:pt idx="4">
                  <c:v>25</c:v>
                </c:pt>
                <c:pt idx="5">
                  <c:v>26.3</c:v>
                </c:pt>
                <c:pt idx="6">
                  <c:v>27.2</c:v>
                </c:pt>
                <c:pt idx="7">
                  <c:v>28.3</c:v>
                </c:pt>
                <c:pt idx="8">
                  <c:v>26.8</c:v>
                </c:pt>
                <c:pt idx="9">
                  <c:v>24</c:v>
                </c:pt>
                <c:pt idx="10">
                  <c:v>31.6</c:v>
                </c:pt>
              </c:numCache>
            </c:numRef>
          </c:val>
          <c:smooth val="0"/>
        </c:ser>
        <c:dLbls>
          <c:showLegendKey val="0"/>
          <c:showVal val="0"/>
          <c:showCatName val="0"/>
          <c:showSerName val="0"/>
          <c:showPercent val="0"/>
          <c:showBubbleSize val="0"/>
        </c:dLbls>
        <c:marker val="1"/>
        <c:smooth val="0"/>
        <c:axId val="99405184"/>
        <c:axId val="99484800"/>
      </c:lineChart>
      <c:catAx>
        <c:axId val="99405184"/>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99484800"/>
        <c:crosses val="autoZero"/>
        <c:auto val="1"/>
        <c:lblAlgn val="ctr"/>
        <c:lblOffset val="100"/>
        <c:noMultiLvlLbl val="0"/>
      </c:catAx>
      <c:valAx>
        <c:axId val="99484800"/>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562253381214119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99405184"/>
        <c:crosses val="autoZero"/>
        <c:crossBetween val="between"/>
        <c:majorUnit val="10"/>
      </c:valAx>
    </c:plotArea>
    <c:legend>
      <c:legendPos val="t"/>
      <c:layout>
        <c:manualLayout>
          <c:xMode val="edge"/>
          <c:yMode val="edge"/>
          <c:x val="0"/>
          <c:y val="1.167518533867475E-3"/>
          <c:w val="1"/>
          <c:h val="0.1273561008362327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23869932925051"/>
          <c:y val="0.17789141846399639"/>
          <c:w val="0.88523865072421493"/>
          <c:h val="0.72794562364487092"/>
        </c:manualLayout>
      </c:layout>
      <c:barChart>
        <c:barDir val="col"/>
        <c:grouping val="clustered"/>
        <c:varyColors val="0"/>
        <c:ser>
          <c:idx val="0"/>
          <c:order val="0"/>
          <c:tx>
            <c:strRef>
              <c:f>Sheet1!$A$2</c:f>
              <c:strCache>
                <c:ptCount val="1"/>
                <c:pt idx="0">
                  <c:v>Large Central Metro</c:v>
                </c:pt>
              </c:strCache>
            </c:strRef>
          </c:tx>
          <c:spPr>
            <a:solidFill>
              <a:srgbClr val="0072C6"/>
            </a:solidFill>
          </c:spPr>
          <c:invertIfNegative val="0"/>
          <c:cat>
            <c:strRef>
              <c:f>Sheet1!$B$1:$E$1</c:f>
              <c:strCache>
                <c:ptCount val="4"/>
                <c:pt idx="0">
                  <c:v>Total</c:v>
                </c:pt>
                <c:pt idx="1">
                  <c:v>White </c:v>
                </c:pt>
                <c:pt idx="2">
                  <c:v>Black</c:v>
                </c:pt>
                <c:pt idx="3">
                  <c:v>Hispanic</c:v>
                </c:pt>
              </c:strCache>
            </c:strRef>
          </c:cat>
          <c:val>
            <c:numRef>
              <c:f>Sheet1!$B$2:$E$2</c:f>
              <c:numCache>
                <c:formatCode>General</c:formatCode>
                <c:ptCount val="4"/>
                <c:pt idx="0">
                  <c:v>43.8</c:v>
                </c:pt>
                <c:pt idx="1">
                  <c:v>40.200000000000003</c:v>
                </c:pt>
                <c:pt idx="2">
                  <c:v>42.9</c:v>
                </c:pt>
                <c:pt idx="3">
                  <c:v>47</c:v>
                </c:pt>
              </c:numCache>
            </c:numRef>
          </c:val>
        </c:ser>
        <c:ser>
          <c:idx val="1"/>
          <c:order val="1"/>
          <c:tx>
            <c:strRef>
              <c:f>Sheet1!$A$3</c:f>
              <c:strCache>
                <c:ptCount val="1"/>
                <c:pt idx="0">
                  <c:v>Large Fringe Metro</c:v>
                </c:pt>
              </c:strCache>
            </c:strRef>
          </c:tx>
          <c:spPr>
            <a:solidFill>
              <a:srgbClr val="AABA0A"/>
            </a:solidFill>
          </c:spPr>
          <c:invertIfNegative val="0"/>
          <c:cat>
            <c:strRef>
              <c:f>Sheet1!$B$1:$E$1</c:f>
              <c:strCache>
                <c:ptCount val="4"/>
                <c:pt idx="0">
                  <c:v>Total</c:v>
                </c:pt>
                <c:pt idx="1">
                  <c:v>White </c:v>
                </c:pt>
                <c:pt idx="2">
                  <c:v>Black</c:v>
                </c:pt>
                <c:pt idx="3">
                  <c:v>Hispanic</c:v>
                </c:pt>
              </c:strCache>
            </c:strRef>
          </c:cat>
          <c:val>
            <c:numRef>
              <c:f>Sheet1!$B$3:$E$3</c:f>
              <c:numCache>
                <c:formatCode>General</c:formatCode>
                <c:ptCount val="4"/>
                <c:pt idx="0">
                  <c:v>47.2</c:v>
                </c:pt>
                <c:pt idx="1">
                  <c:v>46.3</c:v>
                </c:pt>
                <c:pt idx="2">
                  <c:v>42.4</c:v>
                </c:pt>
                <c:pt idx="3">
                  <c:v>56.3</c:v>
                </c:pt>
              </c:numCache>
            </c:numRef>
          </c:val>
        </c:ser>
        <c:ser>
          <c:idx val="2"/>
          <c:order val="2"/>
          <c:tx>
            <c:strRef>
              <c:f>Sheet1!$A$4</c:f>
              <c:strCache>
                <c:ptCount val="1"/>
                <c:pt idx="0">
                  <c:v>Medium Metro</c:v>
                </c:pt>
              </c:strCache>
            </c:strRef>
          </c:tx>
          <c:spPr>
            <a:solidFill>
              <a:sysClr val="window" lastClr="FFFFFF"/>
            </a:solidFill>
            <a:ln>
              <a:solidFill>
                <a:sysClr val="windowText" lastClr="000000"/>
              </a:solidFill>
            </a:ln>
          </c:spPr>
          <c:invertIfNegative val="0"/>
          <c:cat>
            <c:strRef>
              <c:f>Sheet1!$B$1:$E$1</c:f>
              <c:strCache>
                <c:ptCount val="4"/>
                <c:pt idx="0">
                  <c:v>Total</c:v>
                </c:pt>
                <c:pt idx="1">
                  <c:v>White </c:v>
                </c:pt>
                <c:pt idx="2">
                  <c:v>Black</c:v>
                </c:pt>
                <c:pt idx="3">
                  <c:v>Hispanic</c:v>
                </c:pt>
              </c:strCache>
            </c:strRef>
          </c:cat>
          <c:val>
            <c:numRef>
              <c:f>Sheet1!$B$4:$E$4</c:f>
              <c:numCache>
                <c:formatCode>General</c:formatCode>
                <c:ptCount val="4"/>
                <c:pt idx="0">
                  <c:v>40.5</c:v>
                </c:pt>
                <c:pt idx="1">
                  <c:v>40.1</c:v>
                </c:pt>
                <c:pt idx="2">
                  <c:v>40</c:v>
                </c:pt>
                <c:pt idx="3">
                  <c:v>42.1</c:v>
                </c:pt>
              </c:numCache>
            </c:numRef>
          </c:val>
        </c:ser>
        <c:ser>
          <c:idx val="3"/>
          <c:order val="3"/>
          <c:tx>
            <c:strRef>
              <c:f>Sheet1!$A$5</c:f>
              <c:strCache>
                <c:ptCount val="1"/>
                <c:pt idx="0">
                  <c:v>Small Metro</c:v>
                </c:pt>
              </c:strCache>
            </c:strRef>
          </c:tx>
          <c:spPr>
            <a:solidFill>
              <a:sysClr val="window" lastClr="FFFFFF">
                <a:lumMod val="85000"/>
              </a:sysClr>
            </a:solidFill>
          </c:spPr>
          <c:invertIfNegative val="0"/>
          <c:cat>
            <c:strRef>
              <c:f>Sheet1!$B$1:$E$1</c:f>
              <c:strCache>
                <c:ptCount val="4"/>
                <c:pt idx="0">
                  <c:v>Total</c:v>
                </c:pt>
                <c:pt idx="1">
                  <c:v>White </c:v>
                </c:pt>
                <c:pt idx="2">
                  <c:v>Black</c:v>
                </c:pt>
                <c:pt idx="3">
                  <c:v>Hispanic</c:v>
                </c:pt>
              </c:strCache>
            </c:strRef>
          </c:cat>
          <c:val>
            <c:numRef>
              <c:f>Sheet1!$B$5:$E$5</c:f>
              <c:numCache>
                <c:formatCode>General</c:formatCode>
                <c:ptCount val="4"/>
                <c:pt idx="0">
                  <c:v>42.8</c:v>
                </c:pt>
                <c:pt idx="1">
                  <c:v>47.9</c:v>
                </c:pt>
                <c:pt idx="2">
                  <c:v>34.1</c:v>
                </c:pt>
                <c:pt idx="3">
                  <c:v>38.6</c:v>
                </c:pt>
              </c:numCache>
            </c:numRef>
          </c:val>
        </c:ser>
        <c:ser>
          <c:idx val="4"/>
          <c:order val="4"/>
          <c:tx>
            <c:strRef>
              <c:f>Sheet1!$A$6</c:f>
              <c:strCache>
                <c:ptCount val="1"/>
                <c:pt idx="0">
                  <c:v>Micropolitan</c:v>
                </c:pt>
              </c:strCache>
            </c:strRef>
          </c:tx>
          <c:spPr>
            <a:solidFill>
              <a:srgbClr val="EEECE1">
                <a:lumMod val="75000"/>
              </a:srgbClr>
            </a:solidFill>
          </c:spPr>
          <c:invertIfNegative val="0"/>
          <c:cat>
            <c:strRef>
              <c:f>Sheet1!$B$1:$E$1</c:f>
              <c:strCache>
                <c:ptCount val="4"/>
                <c:pt idx="0">
                  <c:v>Total</c:v>
                </c:pt>
                <c:pt idx="1">
                  <c:v>White </c:v>
                </c:pt>
                <c:pt idx="2">
                  <c:v>Black</c:v>
                </c:pt>
                <c:pt idx="3">
                  <c:v>Hispanic</c:v>
                </c:pt>
              </c:strCache>
            </c:strRef>
          </c:cat>
          <c:val>
            <c:numRef>
              <c:f>Sheet1!$B$6:$E$6</c:f>
              <c:numCache>
                <c:formatCode>General</c:formatCode>
                <c:ptCount val="4"/>
                <c:pt idx="0">
                  <c:v>30.6</c:v>
                </c:pt>
                <c:pt idx="1">
                  <c:v>27.5</c:v>
                </c:pt>
                <c:pt idx="2">
                  <c:v>36.5</c:v>
                </c:pt>
                <c:pt idx="3">
                  <c:v>43.9</c:v>
                </c:pt>
              </c:numCache>
            </c:numRef>
          </c:val>
        </c:ser>
        <c:ser>
          <c:idx val="5"/>
          <c:order val="5"/>
          <c:tx>
            <c:strRef>
              <c:f>Sheet1!$A$7</c:f>
              <c:strCache>
                <c:ptCount val="1"/>
                <c:pt idx="0">
                  <c:v>Noncore</c:v>
                </c:pt>
              </c:strCache>
            </c:strRef>
          </c:tx>
          <c:spPr>
            <a:solidFill>
              <a:sysClr val="windowText" lastClr="000000"/>
            </a:solidFill>
            <a:ln>
              <a:noFill/>
            </a:ln>
          </c:spPr>
          <c:invertIfNegative val="0"/>
          <c:cat>
            <c:strRef>
              <c:f>Sheet1!$B$1:$E$1</c:f>
              <c:strCache>
                <c:ptCount val="4"/>
                <c:pt idx="0">
                  <c:v>Total</c:v>
                </c:pt>
                <c:pt idx="1">
                  <c:v>White </c:v>
                </c:pt>
                <c:pt idx="2">
                  <c:v>Black</c:v>
                </c:pt>
                <c:pt idx="3">
                  <c:v>Hispanic</c:v>
                </c:pt>
              </c:strCache>
            </c:strRef>
          </c:cat>
          <c:val>
            <c:numRef>
              <c:f>Sheet1!$B$7:$E$7</c:f>
              <c:numCache>
                <c:formatCode>General</c:formatCode>
                <c:ptCount val="4"/>
                <c:pt idx="0">
                  <c:v>31.6</c:v>
                </c:pt>
                <c:pt idx="1">
                  <c:v>27.6</c:v>
                </c:pt>
                <c:pt idx="3">
                  <c:v>62.6</c:v>
                </c:pt>
              </c:numCache>
            </c:numRef>
          </c:val>
        </c:ser>
        <c:dLbls>
          <c:showLegendKey val="0"/>
          <c:showVal val="0"/>
          <c:showCatName val="0"/>
          <c:showSerName val="0"/>
          <c:showPercent val="0"/>
          <c:showBubbleSize val="0"/>
        </c:dLbls>
        <c:gapWidth val="150"/>
        <c:axId val="99552640"/>
        <c:axId val="99562624"/>
      </c:barChart>
      <c:catAx>
        <c:axId val="99552640"/>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99562624"/>
        <c:crosses val="autoZero"/>
        <c:auto val="1"/>
        <c:lblAlgn val="ctr"/>
        <c:lblOffset val="100"/>
        <c:noMultiLvlLbl val="0"/>
      </c:catAx>
      <c:valAx>
        <c:axId val="99562624"/>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4.6296296296296302E-3"/>
              <c:y val="0.45152891893948044"/>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99552640"/>
        <c:crosses val="autoZero"/>
        <c:crossBetween val="between"/>
        <c:majorUnit val="10"/>
      </c:valAx>
    </c:plotArea>
    <c:legend>
      <c:legendPos val="t"/>
      <c:layout>
        <c:manualLayout>
          <c:xMode val="edge"/>
          <c:yMode val="edge"/>
          <c:x val="5.5555555555555539E-2"/>
          <c:y val="1.6554927916619121E-2"/>
          <c:w val="0.88801351219986391"/>
          <c:h val="0.13039655869922048"/>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238699329250507"/>
          <c:y val="0.17789141846399639"/>
          <c:w val="0.88523865072421493"/>
          <c:h val="0.72794562364487092"/>
        </c:manualLayout>
      </c:layout>
      <c:barChart>
        <c:barDir val="col"/>
        <c:grouping val="clustered"/>
        <c:varyColors val="0"/>
        <c:ser>
          <c:idx val="0"/>
          <c:order val="0"/>
          <c:tx>
            <c:strRef>
              <c:f>Sheet1!$A$2</c:f>
              <c:strCache>
                <c:ptCount val="1"/>
                <c:pt idx="0">
                  <c:v>Large Central Metro</c:v>
                </c:pt>
              </c:strCache>
            </c:strRef>
          </c:tx>
          <c:spPr>
            <a:solidFill>
              <a:srgbClr val="0072C6"/>
            </a:solidFill>
          </c:spPr>
          <c:invertIfNegative val="0"/>
          <c:cat>
            <c:strRef>
              <c:f>Sheet1!$B$1:$E$1</c:f>
              <c:strCache>
                <c:ptCount val="4"/>
                <c:pt idx="0">
                  <c:v>Total</c:v>
                </c:pt>
                <c:pt idx="1">
                  <c:v>White </c:v>
                </c:pt>
                <c:pt idx="2">
                  <c:v>Black</c:v>
                </c:pt>
                <c:pt idx="3">
                  <c:v>Hispanic</c:v>
                </c:pt>
              </c:strCache>
            </c:strRef>
          </c:cat>
          <c:val>
            <c:numRef>
              <c:f>Sheet1!$B$2:$E$2</c:f>
              <c:numCache>
                <c:formatCode>General</c:formatCode>
                <c:ptCount val="4"/>
                <c:pt idx="0">
                  <c:v>60.6</c:v>
                </c:pt>
                <c:pt idx="1">
                  <c:v>58.5</c:v>
                </c:pt>
                <c:pt idx="2">
                  <c:v>60.2</c:v>
                </c:pt>
                <c:pt idx="3">
                  <c:v>62.2</c:v>
                </c:pt>
              </c:numCache>
            </c:numRef>
          </c:val>
        </c:ser>
        <c:ser>
          <c:idx val="1"/>
          <c:order val="1"/>
          <c:tx>
            <c:strRef>
              <c:f>Sheet1!$A$3</c:f>
              <c:strCache>
                <c:ptCount val="1"/>
                <c:pt idx="0">
                  <c:v>Large Fringe Metro</c:v>
                </c:pt>
              </c:strCache>
            </c:strRef>
          </c:tx>
          <c:spPr>
            <a:solidFill>
              <a:srgbClr val="AABA0A"/>
            </a:solidFill>
          </c:spPr>
          <c:invertIfNegative val="0"/>
          <c:cat>
            <c:strRef>
              <c:f>Sheet1!$B$1:$E$1</c:f>
              <c:strCache>
                <c:ptCount val="4"/>
                <c:pt idx="0">
                  <c:v>Total</c:v>
                </c:pt>
                <c:pt idx="1">
                  <c:v>White </c:v>
                </c:pt>
                <c:pt idx="2">
                  <c:v>Black</c:v>
                </c:pt>
                <c:pt idx="3">
                  <c:v>Hispanic</c:v>
                </c:pt>
              </c:strCache>
            </c:strRef>
          </c:cat>
          <c:val>
            <c:numRef>
              <c:f>Sheet1!$B$3:$E$3</c:f>
              <c:numCache>
                <c:formatCode>General</c:formatCode>
                <c:ptCount val="4"/>
                <c:pt idx="0">
                  <c:v>62.4</c:v>
                </c:pt>
                <c:pt idx="1">
                  <c:v>62.4</c:v>
                </c:pt>
                <c:pt idx="2">
                  <c:v>59.1</c:v>
                </c:pt>
                <c:pt idx="3">
                  <c:v>67.400000000000006</c:v>
                </c:pt>
              </c:numCache>
            </c:numRef>
          </c:val>
        </c:ser>
        <c:ser>
          <c:idx val="2"/>
          <c:order val="2"/>
          <c:tx>
            <c:strRef>
              <c:f>Sheet1!$A$4</c:f>
              <c:strCache>
                <c:ptCount val="1"/>
                <c:pt idx="0">
                  <c:v>Medium Metro</c:v>
                </c:pt>
              </c:strCache>
            </c:strRef>
          </c:tx>
          <c:spPr>
            <a:solidFill>
              <a:sysClr val="window" lastClr="FFFFFF"/>
            </a:solidFill>
            <a:ln>
              <a:solidFill>
                <a:sysClr val="windowText" lastClr="000000"/>
              </a:solidFill>
            </a:ln>
          </c:spPr>
          <c:invertIfNegative val="0"/>
          <c:cat>
            <c:strRef>
              <c:f>Sheet1!$B$1:$E$1</c:f>
              <c:strCache>
                <c:ptCount val="4"/>
                <c:pt idx="0">
                  <c:v>Total</c:v>
                </c:pt>
                <c:pt idx="1">
                  <c:v>White </c:v>
                </c:pt>
                <c:pt idx="2">
                  <c:v>Black</c:v>
                </c:pt>
                <c:pt idx="3">
                  <c:v>Hispanic</c:v>
                </c:pt>
              </c:strCache>
            </c:strRef>
          </c:cat>
          <c:val>
            <c:numRef>
              <c:f>Sheet1!$B$4:$E$4</c:f>
              <c:numCache>
                <c:formatCode>General</c:formatCode>
                <c:ptCount val="4"/>
                <c:pt idx="0">
                  <c:v>56.8</c:v>
                </c:pt>
                <c:pt idx="1">
                  <c:v>56.6</c:v>
                </c:pt>
                <c:pt idx="2">
                  <c:v>59.7</c:v>
                </c:pt>
                <c:pt idx="3">
                  <c:v>56.8</c:v>
                </c:pt>
              </c:numCache>
            </c:numRef>
          </c:val>
        </c:ser>
        <c:ser>
          <c:idx val="3"/>
          <c:order val="3"/>
          <c:tx>
            <c:strRef>
              <c:f>Sheet1!$A$5</c:f>
              <c:strCache>
                <c:ptCount val="1"/>
                <c:pt idx="0">
                  <c:v>Small Metro</c:v>
                </c:pt>
              </c:strCache>
            </c:strRef>
          </c:tx>
          <c:spPr>
            <a:solidFill>
              <a:sysClr val="window" lastClr="FFFFFF">
                <a:lumMod val="85000"/>
              </a:sysClr>
            </a:solidFill>
          </c:spPr>
          <c:invertIfNegative val="0"/>
          <c:cat>
            <c:strRef>
              <c:f>Sheet1!$B$1:$E$1</c:f>
              <c:strCache>
                <c:ptCount val="4"/>
                <c:pt idx="0">
                  <c:v>Total</c:v>
                </c:pt>
                <c:pt idx="1">
                  <c:v>White </c:v>
                </c:pt>
                <c:pt idx="2">
                  <c:v>Black</c:v>
                </c:pt>
                <c:pt idx="3">
                  <c:v>Hispanic</c:v>
                </c:pt>
              </c:strCache>
            </c:strRef>
          </c:cat>
          <c:val>
            <c:numRef>
              <c:f>Sheet1!$B$5:$E$5</c:f>
              <c:numCache>
                <c:formatCode>General</c:formatCode>
                <c:ptCount val="4"/>
                <c:pt idx="0">
                  <c:v>59.2</c:v>
                </c:pt>
                <c:pt idx="1">
                  <c:v>63.9</c:v>
                </c:pt>
                <c:pt idx="2">
                  <c:v>55.8</c:v>
                </c:pt>
                <c:pt idx="3">
                  <c:v>52.5</c:v>
                </c:pt>
              </c:numCache>
            </c:numRef>
          </c:val>
        </c:ser>
        <c:ser>
          <c:idx val="4"/>
          <c:order val="4"/>
          <c:tx>
            <c:strRef>
              <c:f>Sheet1!$A$6</c:f>
              <c:strCache>
                <c:ptCount val="1"/>
                <c:pt idx="0">
                  <c:v>Micropolitan</c:v>
                </c:pt>
              </c:strCache>
            </c:strRef>
          </c:tx>
          <c:spPr>
            <a:solidFill>
              <a:srgbClr val="EEECE1">
                <a:lumMod val="75000"/>
              </a:srgbClr>
            </a:solidFill>
          </c:spPr>
          <c:invertIfNegative val="0"/>
          <c:cat>
            <c:strRef>
              <c:f>Sheet1!$B$1:$E$1</c:f>
              <c:strCache>
                <c:ptCount val="4"/>
                <c:pt idx="0">
                  <c:v>Total</c:v>
                </c:pt>
                <c:pt idx="1">
                  <c:v>White </c:v>
                </c:pt>
                <c:pt idx="2">
                  <c:v>Black</c:v>
                </c:pt>
                <c:pt idx="3">
                  <c:v>Hispanic</c:v>
                </c:pt>
              </c:strCache>
            </c:strRef>
          </c:cat>
          <c:val>
            <c:numRef>
              <c:f>Sheet1!$B$6:$E$6</c:f>
              <c:numCache>
                <c:formatCode>General</c:formatCode>
                <c:ptCount val="4"/>
                <c:pt idx="0">
                  <c:v>40.1</c:v>
                </c:pt>
                <c:pt idx="1">
                  <c:v>37.800000000000011</c:v>
                </c:pt>
                <c:pt idx="2">
                  <c:v>42.5</c:v>
                </c:pt>
                <c:pt idx="3">
                  <c:v>52.8</c:v>
                </c:pt>
              </c:numCache>
            </c:numRef>
          </c:val>
        </c:ser>
        <c:ser>
          <c:idx val="5"/>
          <c:order val="5"/>
          <c:tx>
            <c:strRef>
              <c:f>Sheet1!$A$7</c:f>
              <c:strCache>
                <c:ptCount val="1"/>
                <c:pt idx="0">
                  <c:v>Noncore</c:v>
                </c:pt>
              </c:strCache>
            </c:strRef>
          </c:tx>
          <c:spPr>
            <a:solidFill>
              <a:sysClr val="windowText" lastClr="000000"/>
            </a:solidFill>
            <a:ln>
              <a:noFill/>
            </a:ln>
          </c:spPr>
          <c:invertIfNegative val="0"/>
          <c:cat>
            <c:strRef>
              <c:f>Sheet1!$B$1:$E$1</c:f>
              <c:strCache>
                <c:ptCount val="4"/>
                <c:pt idx="0">
                  <c:v>Total</c:v>
                </c:pt>
                <c:pt idx="1">
                  <c:v>White </c:v>
                </c:pt>
                <c:pt idx="2">
                  <c:v>Black</c:v>
                </c:pt>
                <c:pt idx="3">
                  <c:v>Hispanic</c:v>
                </c:pt>
              </c:strCache>
            </c:strRef>
          </c:cat>
          <c:val>
            <c:numRef>
              <c:f>Sheet1!$B$7:$E$7</c:f>
              <c:numCache>
                <c:formatCode>General</c:formatCode>
                <c:ptCount val="4"/>
                <c:pt idx="0">
                  <c:v>42.9</c:v>
                </c:pt>
                <c:pt idx="1">
                  <c:v>39.800000000000011</c:v>
                </c:pt>
                <c:pt idx="3">
                  <c:v>67.400000000000006</c:v>
                </c:pt>
              </c:numCache>
            </c:numRef>
          </c:val>
        </c:ser>
        <c:dLbls>
          <c:showLegendKey val="0"/>
          <c:showVal val="0"/>
          <c:showCatName val="0"/>
          <c:showSerName val="0"/>
          <c:showPercent val="0"/>
          <c:showBubbleSize val="0"/>
        </c:dLbls>
        <c:gapWidth val="150"/>
        <c:axId val="99751808"/>
        <c:axId val="99753344"/>
      </c:barChart>
      <c:catAx>
        <c:axId val="99751808"/>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99753344"/>
        <c:crosses val="autoZero"/>
        <c:auto val="1"/>
        <c:lblAlgn val="ctr"/>
        <c:lblOffset val="100"/>
        <c:noMultiLvlLbl val="0"/>
      </c:catAx>
      <c:valAx>
        <c:axId val="99753344"/>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45152891893948044"/>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99751808"/>
        <c:crosses val="autoZero"/>
        <c:crossBetween val="between"/>
        <c:majorUnit val="10"/>
      </c:valAx>
    </c:plotArea>
    <c:legend>
      <c:legendPos val="t"/>
      <c:layout>
        <c:manualLayout>
          <c:xMode val="edge"/>
          <c:yMode val="edge"/>
          <c:x val="5.5555555555555539E-2"/>
          <c:y val="0"/>
          <c:w val="0.88801351219986391"/>
          <c:h val="0.13039655869922048"/>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0803048657379367E-2"/>
          <c:y val="0.10952668625615504"/>
          <c:w val="0.92132815128878132"/>
          <c:h val="0.78267431704589741"/>
        </c:manualLayout>
      </c:layout>
      <c:barChart>
        <c:barDir val="col"/>
        <c:grouping val="percentStacked"/>
        <c:varyColors val="0"/>
        <c:ser>
          <c:idx val="2"/>
          <c:order val="0"/>
          <c:tx>
            <c:strRef>
              <c:f>Sheet1!$D$1</c:f>
              <c:strCache>
                <c:ptCount val="1"/>
                <c:pt idx="0">
                  <c:v>Better</c:v>
                </c:pt>
              </c:strCache>
            </c:strRef>
          </c:tx>
          <c:spPr>
            <a:solidFill>
              <a:sysClr val="windowText" lastClr="000000"/>
            </a:solidFill>
          </c:spPr>
          <c:invertIfNegative val="0"/>
          <c:dLbls>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Sheet1!$A$2:$A$6</c:f>
              <c:strCache>
                <c:ptCount val="5"/>
                <c:pt idx="0">
                  <c:v>Patient Safety (n=19)</c:v>
                </c:pt>
                <c:pt idx="1">
                  <c:v>Person-Centered Care (n=16)</c:v>
                </c:pt>
                <c:pt idx="2">
                  <c:v>Effective Treatment (n=44)</c:v>
                </c:pt>
                <c:pt idx="3">
                  <c:v>Healthy Living (n=27)</c:v>
                </c:pt>
                <c:pt idx="4">
                  <c:v>Access (n=25)</c:v>
                </c:pt>
              </c:strCache>
            </c:strRef>
          </c:cat>
          <c:val>
            <c:numRef>
              <c:f>Sheet1!$D$2:$D$6</c:f>
              <c:numCache>
                <c:formatCode>General</c:formatCode>
                <c:ptCount val="5"/>
                <c:pt idx="0">
                  <c:v>2</c:v>
                </c:pt>
                <c:pt idx="2">
                  <c:v>2</c:v>
                </c:pt>
                <c:pt idx="3">
                  <c:v>1</c:v>
                </c:pt>
              </c:numCache>
            </c:numRef>
          </c:val>
        </c:ser>
        <c:ser>
          <c:idx val="1"/>
          <c:order val="1"/>
          <c:tx>
            <c:strRef>
              <c:f>Sheet1!$C$1</c:f>
              <c:strCache>
                <c:ptCount val="1"/>
                <c:pt idx="0">
                  <c:v>Same</c:v>
                </c:pt>
              </c:strCache>
            </c:strRef>
          </c:tx>
          <c:spPr>
            <a:solidFill>
              <a:srgbClr val="0072C6"/>
            </a:solidFill>
          </c:spPr>
          <c:invertIfNegative val="0"/>
          <c:dLbls>
            <c:dLbl>
              <c:idx val="0"/>
              <c:layout/>
              <c:dLblPos val="ctr"/>
              <c:showLegendKey val="0"/>
              <c:showVal val="1"/>
              <c:showCatName val="0"/>
              <c:showSerName val="0"/>
              <c:showPercent val="0"/>
              <c:showBubbleSize val="0"/>
            </c:dLbl>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Sheet1!$A$2:$A$6</c:f>
              <c:strCache>
                <c:ptCount val="5"/>
                <c:pt idx="0">
                  <c:v>Patient Safety (n=19)</c:v>
                </c:pt>
                <c:pt idx="1">
                  <c:v>Person-Centered Care (n=16)</c:v>
                </c:pt>
                <c:pt idx="2">
                  <c:v>Effective Treatment (n=44)</c:v>
                </c:pt>
                <c:pt idx="3">
                  <c:v>Healthy Living (n=27)</c:v>
                </c:pt>
                <c:pt idx="4">
                  <c:v>Access (n=25)</c:v>
                </c:pt>
              </c:strCache>
            </c:strRef>
          </c:cat>
          <c:val>
            <c:numRef>
              <c:f>Sheet1!$C$2:$C$6</c:f>
              <c:numCache>
                <c:formatCode>General</c:formatCode>
                <c:ptCount val="5"/>
                <c:pt idx="0">
                  <c:v>13</c:v>
                </c:pt>
                <c:pt idx="1">
                  <c:v>14</c:v>
                </c:pt>
                <c:pt idx="2">
                  <c:v>25</c:v>
                </c:pt>
                <c:pt idx="3">
                  <c:v>15</c:v>
                </c:pt>
                <c:pt idx="4">
                  <c:v>16</c:v>
                </c:pt>
              </c:numCache>
            </c:numRef>
          </c:val>
        </c:ser>
        <c:ser>
          <c:idx val="0"/>
          <c:order val="2"/>
          <c:tx>
            <c:strRef>
              <c:f>Sheet1!$B$1</c:f>
              <c:strCache>
                <c:ptCount val="1"/>
                <c:pt idx="0">
                  <c:v>Worse </c:v>
                </c:pt>
              </c:strCache>
            </c:strRef>
          </c:tx>
          <c:spPr>
            <a:solidFill>
              <a:srgbClr val="AABA0A"/>
            </a:solidFill>
          </c:spPr>
          <c:invertIfNegative val="0"/>
          <c:dLbls>
            <c:txPr>
              <a:bodyPr/>
              <a:lstStyle/>
              <a:p>
                <a:pPr>
                  <a:defRPr sz="1600">
                    <a:latin typeface="Calibri" panose="020F0502020204030204" pitchFamily="34" charset="0"/>
                  </a:defRPr>
                </a:pPr>
                <a:endParaRPr lang="en-US"/>
              </a:p>
            </c:txPr>
            <c:showLegendKey val="0"/>
            <c:showVal val="1"/>
            <c:showCatName val="0"/>
            <c:showSerName val="0"/>
            <c:showPercent val="0"/>
            <c:showBubbleSize val="0"/>
            <c:showLeaderLines val="0"/>
          </c:dLbls>
          <c:cat>
            <c:strRef>
              <c:f>Sheet1!$A$2:$A$6</c:f>
              <c:strCache>
                <c:ptCount val="5"/>
                <c:pt idx="0">
                  <c:v>Patient Safety (n=19)</c:v>
                </c:pt>
                <c:pt idx="1">
                  <c:v>Person-Centered Care (n=16)</c:v>
                </c:pt>
                <c:pt idx="2">
                  <c:v>Effective Treatment (n=44)</c:v>
                </c:pt>
                <c:pt idx="3">
                  <c:v>Healthy Living (n=27)</c:v>
                </c:pt>
                <c:pt idx="4">
                  <c:v>Access (n=25)</c:v>
                </c:pt>
              </c:strCache>
            </c:strRef>
          </c:cat>
          <c:val>
            <c:numRef>
              <c:f>Sheet1!$B$2:$B$6</c:f>
              <c:numCache>
                <c:formatCode>General</c:formatCode>
                <c:ptCount val="5"/>
                <c:pt idx="0">
                  <c:v>4</c:v>
                </c:pt>
                <c:pt idx="1">
                  <c:v>2</c:v>
                </c:pt>
                <c:pt idx="2">
                  <c:v>17</c:v>
                </c:pt>
                <c:pt idx="3">
                  <c:v>11</c:v>
                </c:pt>
                <c:pt idx="4">
                  <c:v>9</c:v>
                </c:pt>
              </c:numCache>
            </c:numRef>
          </c:val>
        </c:ser>
        <c:dLbls>
          <c:showLegendKey val="0"/>
          <c:showVal val="1"/>
          <c:showCatName val="0"/>
          <c:showSerName val="0"/>
          <c:showPercent val="0"/>
          <c:showBubbleSize val="0"/>
        </c:dLbls>
        <c:gapWidth val="150"/>
        <c:overlap val="100"/>
        <c:axId val="32684672"/>
        <c:axId val="32694656"/>
      </c:barChart>
      <c:catAx>
        <c:axId val="32684672"/>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32694656"/>
        <c:crosses val="autoZero"/>
        <c:auto val="1"/>
        <c:lblAlgn val="ctr"/>
        <c:lblOffset val="100"/>
        <c:tickLblSkip val="1"/>
        <c:tickMarkSkip val="1"/>
        <c:noMultiLvlLbl val="0"/>
      </c:catAx>
      <c:valAx>
        <c:axId val="32694656"/>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32684672"/>
        <c:crosses val="autoZero"/>
        <c:crossBetween val="between"/>
        <c:majorUnit val="0.2"/>
      </c:valAx>
    </c:plotArea>
    <c:legend>
      <c:legendPos val="t"/>
      <c:layout>
        <c:manualLayout>
          <c:xMode val="edge"/>
          <c:yMode val="edge"/>
          <c:x val="0.31480096237970273"/>
          <c:y val="0"/>
          <c:w val="0.41895049577136195"/>
          <c:h val="7.8535997332581209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120163798969575"/>
          <c:y val="0.16615317707379598"/>
          <c:w val="0.89751676873724084"/>
          <c:h val="0.73311435634499189"/>
        </c:manualLayout>
      </c:layout>
      <c:lineChart>
        <c:grouping val="standard"/>
        <c:varyColors val="0"/>
        <c:ser>
          <c:idx val="3"/>
          <c:order val="0"/>
          <c:tx>
            <c:strRef>
              <c:f>Sheet1!$B$1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Sheet1!$B$2:$B$12</c:f>
              <c:numCache>
                <c:formatCode>General</c:formatCode>
                <c:ptCount val="11"/>
                <c:pt idx="0">
                  <c:v>49.1</c:v>
                </c:pt>
                <c:pt idx="1">
                  <c:v>50.9</c:v>
                </c:pt>
                <c:pt idx="2">
                  <c:v>51.6</c:v>
                </c:pt>
                <c:pt idx="3">
                  <c:v>50.7</c:v>
                </c:pt>
                <c:pt idx="4">
                  <c:v>52.2</c:v>
                </c:pt>
                <c:pt idx="5">
                  <c:v>52.2</c:v>
                </c:pt>
                <c:pt idx="6">
                  <c:v>49.3</c:v>
                </c:pt>
                <c:pt idx="7">
                  <c:v>50.9</c:v>
                </c:pt>
                <c:pt idx="8">
                  <c:v>50.6</c:v>
                </c:pt>
                <c:pt idx="9">
                  <c:v>50.5</c:v>
                </c:pt>
                <c:pt idx="10">
                  <c:v>52.8</c:v>
                </c:pt>
              </c:numCache>
            </c:numRef>
          </c:val>
          <c:smooth val="0"/>
        </c:ser>
        <c:ser>
          <c:idx val="0"/>
          <c:order val="1"/>
          <c:tx>
            <c:strRef>
              <c:f>Sheet1!$C$1</c:f>
              <c:strCache>
                <c:ptCount val="1"/>
                <c:pt idx="0">
                  <c:v>Large Central Metro</c:v>
                </c:pt>
              </c:strCache>
            </c:strRef>
          </c:tx>
          <c:spPr>
            <a:ln w="25400">
              <a:solidFill>
                <a:srgbClr val="0072C6"/>
              </a:solidFill>
            </a:ln>
          </c:spPr>
          <c:marker>
            <c:symbol val="square"/>
            <c:size val="7"/>
            <c:spPr>
              <a:solidFill>
                <a:srgbClr val="0072C6"/>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Sheet1!$C$2:$C$12</c:f>
              <c:numCache>
                <c:formatCode>General</c:formatCode>
                <c:ptCount val="11"/>
                <c:pt idx="0">
                  <c:v>41.8</c:v>
                </c:pt>
                <c:pt idx="1">
                  <c:v>42.2</c:v>
                </c:pt>
                <c:pt idx="2">
                  <c:v>44.6</c:v>
                </c:pt>
                <c:pt idx="3">
                  <c:v>45</c:v>
                </c:pt>
                <c:pt idx="4">
                  <c:v>48.3</c:v>
                </c:pt>
                <c:pt idx="5">
                  <c:v>49.3</c:v>
                </c:pt>
                <c:pt idx="6">
                  <c:v>46</c:v>
                </c:pt>
                <c:pt idx="7">
                  <c:v>45</c:v>
                </c:pt>
                <c:pt idx="8">
                  <c:v>46.1</c:v>
                </c:pt>
                <c:pt idx="9">
                  <c:v>43.5</c:v>
                </c:pt>
                <c:pt idx="10">
                  <c:v>46.9</c:v>
                </c:pt>
              </c:numCache>
            </c:numRef>
          </c:val>
          <c:smooth val="0"/>
        </c:ser>
        <c:ser>
          <c:idx val="2"/>
          <c:order val="2"/>
          <c:tx>
            <c:strRef>
              <c:f>Sheet1!$D$1</c:f>
              <c:strCache>
                <c:ptCount val="1"/>
                <c:pt idx="0">
                  <c:v>Large Fringe Metro</c:v>
                </c:pt>
              </c:strCache>
            </c:strRef>
          </c:tx>
          <c:spPr>
            <a:ln w="25400">
              <a:solidFill>
                <a:srgbClr val="AABA0A"/>
              </a:solidFill>
            </a:ln>
          </c:spPr>
          <c:marker>
            <c:symbol val="triangle"/>
            <c:size val="9"/>
            <c:spPr>
              <a:solidFill>
                <a:srgbClr val="AABA0A"/>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Sheet1!$D$2:$D$12</c:f>
              <c:numCache>
                <c:formatCode>General</c:formatCode>
                <c:ptCount val="11"/>
                <c:pt idx="0">
                  <c:v>53.5</c:v>
                </c:pt>
                <c:pt idx="1">
                  <c:v>58.2</c:v>
                </c:pt>
                <c:pt idx="2">
                  <c:v>57.9</c:v>
                </c:pt>
                <c:pt idx="3">
                  <c:v>55.7</c:v>
                </c:pt>
                <c:pt idx="4">
                  <c:v>58</c:v>
                </c:pt>
                <c:pt idx="5">
                  <c:v>55.3</c:v>
                </c:pt>
                <c:pt idx="6">
                  <c:v>54.4</c:v>
                </c:pt>
                <c:pt idx="7">
                  <c:v>56.4</c:v>
                </c:pt>
                <c:pt idx="8">
                  <c:v>57</c:v>
                </c:pt>
                <c:pt idx="9">
                  <c:v>56.7</c:v>
                </c:pt>
                <c:pt idx="10">
                  <c:v>56.5</c:v>
                </c:pt>
              </c:numCache>
            </c:numRef>
          </c:val>
          <c:smooth val="0"/>
        </c:ser>
        <c:ser>
          <c:idx val="1"/>
          <c:order val="3"/>
          <c:tx>
            <c:strRef>
              <c:f>Sheet1!$E$1</c:f>
              <c:strCache>
                <c:ptCount val="1"/>
                <c:pt idx="0">
                  <c:v>Medium Metro</c:v>
                </c:pt>
              </c:strCache>
            </c:strRef>
          </c:tx>
          <c:spPr>
            <a:ln w="34925">
              <a:solidFill>
                <a:srgbClr val="7BA8DF"/>
              </a:solidFill>
            </a:ln>
          </c:spPr>
          <c:marker>
            <c:symbol val="diamond"/>
            <c:size val="9"/>
            <c:spPr>
              <a:solidFill>
                <a:srgbClr val="7BA8DF"/>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Sheet1!$E$2:$E$12</c:f>
              <c:numCache>
                <c:formatCode>General</c:formatCode>
                <c:ptCount val="11"/>
                <c:pt idx="0">
                  <c:v>54.1</c:v>
                </c:pt>
                <c:pt idx="1">
                  <c:v>53.2</c:v>
                </c:pt>
                <c:pt idx="2">
                  <c:v>56.3</c:v>
                </c:pt>
                <c:pt idx="3">
                  <c:v>54.6</c:v>
                </c:pt>
                <c:pt idx="4">
                  <c:v>52.5</c:v>
                </c:pt>
                <c:pt idx="5">
                  <c:v>50.9</c:v>
                </c:pt>
                <c:pt idx="6">
                  <c:v>51</c:v>
                </c:pt>
                <c:pt idx="7">
                  <c:v>53.6</c:v>
                </c:pt>
                <c:pt idx="8">
                  <c:v>52.7</c:v>
                </c:pt>
                <c:pt idx="9">
                  <c:v>53.1</c:v>
                </c:pt>
                <c:pt idx="10">
                  <c:v>55.6</c:v>
                </c:pt>
              </c:numCache>
            </c:numRef>
          </c:val>
          <c:smooth val="0"/>
        </c:ser>
        <c:ser>
          <c:idx val="4"/>
          <c:order val="4"/>
          <c:tx>
            <c:strRef>
              <c:f>Sheet1!$F$1</c:f>
              <c:strCache>
                <c:ptCount val="1"/>
                <c:pt idx="0">
                  <c:v>Small Metro</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Sheet1!$F$2:$F$12</c:f>
              <c:numCache>
                <c:formatCode>General</c:formatCode>
                <c:ptCount val="11"/>
                <c:pt idx="0">
                  <c:v>49</c:v>
                </c:pt>
                <c:pt idx="1">
                  <c:v>55.1</c:v>
                </c:pt>
                <c:pt idx="2">
                  <c:v>55.8</c:v>
                </c:pt>
                <c:pt idx="3">
                  <c:v>56.1</c:v>
                </c:pt>
                <c:pt idx="4">
                  <c:v>52.6</c:v>
                </c:pt>
                <c:pt idx="5">
                  <c:v>54.9</c:v>
                </c:pt>
                <c:pt idx="6">
                  <c:v>47</c:v>
                </c:pt>
                <c:pt idx="7">
                  <c:v>51.7</c:v>
                </c:pt>
                <c:pt idx="8">
                  <c:v>55.6</c:v>
                </c:pt>
                <c:pt idx="9">
                  <c:v>57.1</c:v>
                </c:pt>
                <c:pt idx="10">
                  <c:v>56.6</c:v>
                </c:pt>
              </c:numCache>
            </c:numRef>
          </c:val>
          <c:smooth val="0"/>
        </c:ser>
        <c:ser>
          <c:idx val="5"/>
          <c:order val="5"/>
          <c:tx>
            <c:strRef>
              <c:f>Sheet1!$G$1</c:f>
              <c:strCache>
                <c:ptCount val="1"/>
                <c:pt idx="0">
                  <c:v>Micropolitan</c:v>
                </c:pt>
              </c:strCache>
            </c:strRef>
          </c:tx>
          <c:spPr>
            <a:ln>
              <a:solidFill>
                <a:srgbClr val="EEECE1">
                  <a:lumMod val="50000"/>
                </a:srgbClr>
              </a:solidFill>
            </a:ln>
          </c:spPr>
          <c:marker>
            <c:symbol val="plus"/>
            <c:size val="7"/>
            <c:spPr>
              <a:noFill/>
              <a:ln>
                <a:solidFill>
                  <a:srgbClr val="EEECE1">
                    <a:lumMod val="50000"/>
                  </a:srgbClr>
                </a:solid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Sheet1!$G$2:$G$12</c:f>
              <c:numCache>
                <c:formatCode>General</c:formatCode>
                <c:ptCount val="11"/>
                <c:pt idx="0">
                  <c:v>52.5</c:v>
                </c:pt>
                <c:pt idx="1">
                  <c:v>51</c:v>
                </c:pt>
                <c:pt idx="2">
                  <c:v>45.1</c:v>
                </c:pt>
                <c:pt idx="3">
                  <c:v>46.4</c:v>
                </c:pt>
                <c:pt idx="4">
                  <c:v>50.2</c:v>
                </c:pt>
                <c:pt idx="5">
                  <c:v>51.6</c:v>
                </c:pt>
                <c:pt idx="6">
                  <c:v>48.9</c:v>
                </c:pt>
                <c:pt idx="7">
                  <c:v>48.2</c:v>
                </c:pt>
                <c:pt idx="8">
                  <c:v>42.8</c:v>
                </c:pt>
                <c:pt idx="9">
                  <c:v>46.6</c:v>
                </c:pt>
                <c:pt idx="10">
                  <c:v>51.6</c:v>
                </c:pt>
              </c:numCache>
            </c:numRef>
          </c:val>
          <c:smooth val="0"/>
        </c:ser>
        <c:ser>
          <c:idx val="6"/>
          <c:order val="6"/>
          <c:tx>
            <c:strRef>
              <c:f>Sheet1!$H$1</c:f>
              <c:strCache>
                <c:ptCount val="1"/>
                <c:pt idx="0">
                  <c:v>Noncore</c:v>
                </c:pt>
              </c:strCache>
            </c:strRef>
          </c:tx>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Sheet1!$H$2:$H$12</c:f>
              <c:numCache>
                <c:formatCode>General</c:formatCode>
                <c:ptCount val="11"/>
                <c:pt idx="0">
                  <c:v>43.5</c:v>
                </c:pt>
                <c:pt idx="1">
                  <c:v>48.2</c:v>
                </c:pt>
                <c:pt idx="2">
                  <c:v>49.3</c:v>
                </c:pt>
                <c:pt idx="3">
                  <c:v>45.7</c:v>
                </c:pt>
                <c:pt idx="4">
                  <c:v>49.3</c:v>
                </c:pt>
                <c:pt idx="5">
                  <c:v>54.1</c:v>
                </c:pt>
                <c:pt idx="6">
                  <c:v>40.5</c:v>
                </c:pt>
                <c:pt idx="7">
                  <c:v>48.5</c:v>
                </c:pt>
                <c:pt idx="8">
                  <c:v>42.8</c:v>
                </c:pt>
                <c:pt idx="9">
                  <c:v>43.1</c:v>
                </c:pt>
                <c:pt idx="10">
                  <c:v>49</c:v>
                </c:pt>
              </c:numCache>
            </c:numRef>
          </c:val>
          <c:smooth val="0"/>
        </c:ser>
        <c:dLbls>
          <c:showLegendKey val="0"/>
          <c:showVal val="0"/>
          <c:showCatName val="0"/>
          <c:showSerName val="0"/>
          <c:showPercent val="0"/>
          <c:showBubbleSize val="0"/>
        </c:dLbls>
        <c:marker val="1"/>
        <c:smooth val="0"/>
        <c:axId val="100330880"/>
        <c:axId val="5116288"/>
      </c:lineChart>
      <c:catAx>
        <c:axId val="100330880"/>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5116288"/>
        <c:crosses val="autoZero"/>
        <c:auto val="1"/>
        <c:lblAlgn val="ctr"/>
        <c:lblOffset val="100"/>
        <c:noMultiLvlLbl val="0"/>
      </c:catAx>
      <c:valAx>
        <c:axId val="5116288"/>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393891421560450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00330880"/>
        <c:crosses val="autoZero"/>
        <c:crossBetween val="between"/>
        <c:majorUnit val="10"/>
      </c:valAx>
    </c:plotArea>
    <c:legend>
      <c:legendPos val="t"/>
      <c:layout>
        <c:manualLayout>
          <c:xMode val="edge"/>
          <c:yMode val="edge"/>
          <c:x val="8.1995479731700217E-3"/>
          <c:y val="1.167518533867475E-3"/>
          <c:w val="0.99127867697093419"/>
          <c:h val="0.1273561008362327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09055118110236"/>
          <c:y val="0.18245382521629241"/>
          <c:w val="0.86672013220569677"/>
          <c:h val="0.72129070671721596"/>
        </c:manualLayout>
      </c:layout>
      <c:barChart>
        <c:barDir val="col"/>
        <c:grouping val="clustered"/>
        <c:varyColors val="0"/>
        <c:ser>
          <c:idx val="0"/>
          <c:order val="0"/>
          <c:tx>
            <c:strRef>
              <c:f>Sheet1!$A$2</c:f>
              <c:strCache>
                <c:ptCount val="1"/>
                <c:pt idx="0">
                  <c:v>Large Central Metro</c:v>
                </c:pt>
              </c:strCache>
            </c:strRef>
          </c:tx>
          <c:spPr>
            <a:solidFill>
              <a:srgbClr val="0072C6"/>
            </a:solidFill>
          </c:spPr>
          <c:invertIfNegative val="0"/>
          <c:cat>
            <c:strRef>
              <c:f>Sheet1!$B$1:$E$1</c:f>
              <c:strCache>
                <c:ptCount val="4"/>
                <c:pt idx="0">
                  <c:v>Total</c:v>
                </c:pt>
                <c:pt idx="1">
                  <c:v>White</c:v>
                </c:pt>
                <c:pt idx="2">
                  <c:v>Black</c:v>
                </c:pt>
                <c:pt idx="3">
                  <c:v>Hispanic</c:v>
                </c:pt>
              </c:strCache>
            </c:strRef>
          </c:cat>
          <c:val>
            <c:numRef>
              <c:f>Sheet1!$B$2:$E$2</c:f>
              <c:numCache>
                <c:formatCode>General</c:formatCode>
                <c:ptCount val="4"/>
                <c:pt idx="0">
                  <c:v>46.9</c:v>
                </c:pt>
                <c:pt idx="1">
                  <c:v>58</c:v>
                </c:pt>
                <c:pt idx="2">
                  <c:v>39.200000000000003</c:v>
                </c:pt>
                <c:pt idx="3">
                  <c:v>42.2</c:v>
                </c:pt>
              </c:numCache>
            </c:numRef>
          </c:val>
        </c:ser>
        <c:ser>
          <c:idx val="1"/>
          <c:order val="1"/>
          <c:tx>
            <c:strRef>
              <c:f>Sheet1!$A$3</c:f>
              <c:strCache>
                <c:ptCount val="1"/>
                <c:pt idx="0">
                  <c:v>Large Fringe Metro</c:v>
                </c:pt>
              </c:strCache>
            </c:strRef>
          </c:tx>
          <c:spPr>
            <a:solidFill>
              <a:srgbClr val="AABA0A"/>
            </a:solidFill>
          </c:spPr>
          <c:invertIfNegative val="0"/>
          <c:cat>
            <c:strRef>
              <c:f>Sheet1!$B$1:$E$1</c:f>
              <c:strCache>
                <c:ptCount val="4"/>
                <c:pt idx="0">
                  <c:v>Total</c:v>
                </c:pt>
                <c:pt idx="1">
                  <c:v>White</c:v>
                </c:pt>
                <c:pt idx="2">
                  <c:v>Black</c:v>
                </c:pt>
                <c:pt idx="3">
                  <c:v>Hispanic</c:v>
                </c:pt>
              </c:strCache>
            </c:strRef>
          </c:cat>
          <c:val>
            <c:numRef>
              <c:f>Sheet1!$B$3:$E$3</c:f>
              <c:numCache>
                <c:formatCode>General</c:formatCode>
                <c:ptCount val="4"/>
                <c:pt idx="0">
                  <c:v>56.5</c:v>
                </c:pt>
                <c:pt idx="1">
                  <c:v>61.9</c:v>
                </c:pt>
                <c:pt idx="2">
                  <c:v>44.2</c:v>
                </c:pt>
                <c:pt idx="3">
                  <c:v>50.8</c:v>
                </c:pt>
              </c:numCache>
            </c:numRef>
          </c:val>
        </c:ser>
        <c:ser>
          <c:idx val="2"/>
          <c:order val="2"/>
          <c:tx>
            <c:strRef>
              <c:f>Sheet1!$A$4</c:f>
              <c:strCache>
                <c:ptCount val="1"/>
                <c:pt idx="0">
                  <c:v>Medium Metro</c:v>
                </c:pt>
              </c:strCache>
            </c:strRef>
          </c:tx>
          <c:spPr>
            <a:solidFill>
              <a:sysClr val="window" lastClr="FFFFFF"/>
            </a:solidFill>
            <a:ln>
              <a:solidFill>
                <a:sysClr val="windowText" lastClr="000000"/>
              </a:solidFill>
            </a:ln>
          </c:spPr>
          <c:invertIfNegative val="0"/>
          <c:cat>
            <c:strRef>
              <c:f>Sheet1!$B$1:$E$1</c:f>
              <c:strCache>
                <c:ptCount val="4"/>
                <c:pt idx="0">
                  <c:v>Total</c:v>
                </c:pt>
                <c:pt idx="1">
                  <c:v>White</c:v>
                </c:pt>
                <c:pt idx="2">
                  <c:v>Black</c:v>
                </c:pt>
                <c:pt idx="3">
                  <c:v>Hispanic</c:v>
                </c:pt>
              </c:strCache>
            </c:strRef>
          </c:cat>
          <c:val>
            <c:numRef>
              <c:f>Sheet1!$B$4:$E$4</c:f>
              <c:numCache>
                <c:formatCode>General</c:formatCode>
                <c:ptCount val="4"/>
                <c:pt idx="0">
                  <c:v>55.6</c:v>
                </c:pt>
                <c:pt idx="1">
                  <c:v>62.3</c:v>
                </c:pt>
                <c:pt idx="2">
                  <c:v>43.4</c:v>
                </c:pt>
                <c:pt idx="3">
                  <c:v>45.6</c:v>
                </c:pt>
              </c:numCache>
            </c:numRef>
          </c:val>
        </c:ser>
        <c:ser>
          <c:idx val="3"/>
          <c:order val="3"/>
          <c:tx>
            <c:strRef>
              <c:f>Sheet1!$A$5</c:f>
              <c:strCache>
                <c:ptCount val="1"/>
                <c:pt idx="0">
                  <c:v>Small Metro</c:v>
                </c:pt>
              </c:strCache>
            </c:strRef>
          </c:tx>
          <c:spPr>
            <a:solidFill>
              <a:sysClr val="window" lastClr="FFFFFF">
                <a:lumMod val="85000"/>
              </a:sysClr>
            </a:solidFill>
          </c:spPr>
          <c:invertIfNegative val="0"/>
          <c:cat>
            <c:strRef>
              <c:f>Sheet1!$B$1:$E$1</c:f>
              <c:strCache>
                <c:ptCount val="4"/>
                <c:pt idx="0">
                  <c:v>Total</c:v>
                </c:pt>
                <c:pt idx="1">
                  <c:v>White</c:v>
                </c:pt>
                <c:pt idx="2">
                  <c:v>Black</c:v>
                </c:pt>
                <c:pt idx="3">
                  <c:v>Hispanic</c:v>
                </c:pt>
              </c:strCache>
            </c:strRef>
          </c:cat>
          <c:val>
            <c:numRef>
              <c:f>Sheet1!$B$5:$E$5</c:f>
              <c:numCache>
                <c:formatCode>General</c:formatCode>
                <c:ptCount val="4"/>
                <c:pt idx="0">
                  <c:v>56.6</c:v>
                </c:pt>
                <c:pt idx="1">
                  <c:v>58.1</c:v>
                </c:pt>
                <c:pt idx="2">
                  <c:v>52.7</c:v>
                </c:pt>
                <c:pt idx="3">
                  <c:v>51.2</c:v>
                </c:pt>
              </c:numCache>
            </c:numRef>
          </c:val>
        </c:ser>
        <c:ser>
          <c:idx val="4"/>
          <c:order val="4"/>
          <c:tx>
            <c:strRef>
              <c:f>Sheet1!$A$6</c:f>
              <c:strCache>
                <c:ptCount val="1"/>
                <c:pt idx="0">
                  <c:v>Micropolitan</c:v>
                </c:pt>
              </c:strCache>
            </c:strRef>
          </c:tx>
          <c:spPr>
            <a:solidFill>
              <a:srgbClr val="EEECE1">
                <a:lumMod val="75000"/>
              </a:srgbClr>
            </a:solidFill>
          </c:spPr>
          <c:invertIfNegative val="0"/>
          <c:cat>
            <c:strRef>
              <c:f>Sheet1!$B$1:$E$1</c:f>
              <c:strCache>
                <c:ptCount val="4"/>
                <c:pt idx="0">
                  <c:v>Total</c:v>
                </c:pt>
                <c:pt idx="1">
                  <c:v>White</c:v>
                </c:pt>
                <c:pt idx="2">
                  <c:v>Black</c:v>
                </c:pt>
                <c:pt idx="3">
                  <c:v>Hispanic</c:v>
                </c:pt>
              </c:strCache>
            </c:strRef>
          </c:cat>
          <c:val>
            <c:numRef>
              <c:f>Sheet1!$B$6:$E$6</c:f>
              <c:numCache>
                <c:formatCode>General</c:formatCode>
                <c:ptCount val="4"/>
                <c:pt idx="0">
                  <c:v>51.6</c:v>
                </c:pt>
                <c:pt idx="1">
                  <c:v>52.6</c:v>
                </c:pt>
                <c:pt idx="2">
                  <c:v>50.8</c:v>
                </c:pt>
                <c:pt idx="3">
                  <c:v>41.5</c:v>
                </c:pt>
              </c:numCache>
            </c:numRef>
          </c:val>
        </c:ser>
        <c:ser>
          <c:idx val="5"/>
          <c:order val="5"/>
          <c:tx>
            <c:strRef>
              <c:f>Sheet1!$A$7</c:f>
              <c:strCache>
                <c:ptCount val="1"/>
                <c:pt idx="0">
                  <c:v>Noncore</c:v>
                </c:pt>
              </c:strCache>
            </c:strRef>
          </c:tx>
          <c:spPr>
            <a:solidFill>
              <a:sysClr val="windowText" lastClr="000000"/>
            </a:solidFill>
            <a:ln>
              <a:noFill/>
            </a:ln>
          </c:spPr>
          <c:invertIfNegative val="0"/>
          <c:cat>
            <c:strRef>
              <c:f>Sheet1!$B$1:$E$1</c:f>
              <c:strCache>
                <c:ptCount val="4"/>
                <c:pt idx="0">
                  <c:v>Total</c:v>
                </c:pt>
                <c:pt idx="1">
                  <c:v>White</c:v>
                </c:pt>
                <c:pt idx="2">
                  <c:v>Black</c:v>
                </c:pt>
                <c:pt idx="3">
                  <c:v>Hispanic</c:v>
                </c:pt>
              </c:strCache>
            </c:strRef>
          </c:cat>
          <c:val>
            <c:numRef>
              <c:f>Sheet1!$B$7:$E$7</c:f>
              <c:numCache>
                <c:formatCode>General</c:formatCode>
                <c:ptCount val="4"/>
                <c:pt idx="0">
                  <c:v>49</c:v>
                </c:pt>
                <c:pt idx="1">
                  <c:v>52.3</c:v>
                </c:pt>
                <c:pt idx="3">
                  <c:v>47.5</c:v>
                </c:pt>
              </c:numCache>
            </c:numRef>
          </c:val>
        </c:ser>
        <c:dLbls>
          <c:showLegendKey val="0"/>
          <c:showVal val="0"/>
          <c:showCatName val="0"/>
          <c:showSerName val="0"/>
          <c:showPercent val="0"/>
          <c:showBubbleSize val="0"/>
        </c:dLbls>
        <c:gapWidth val="150"/>
        <c:axId val="100514048"/>
        <c:axId val="100515840"/>
      </c:barChart>
      <c:catAx>
        <c:axId val="100514048"/>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00515840"/>
        <c:crosses val="autoZero"/>
        <c:auto val="1"/>
        <c:lblAlgn val="ctr"/>
        <c:lblOffset val="100"/>
        <c:noMultiLvlLbl val="0"/>
      </c:catAx>
      <c:valAx>
        <c:axId val="100515840"/>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9.2592592592592622E-3"/>
              <c:y val="0.44582579955283386"/>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00514048"/>
        <c:crosses val="autoZero"/>
        <c:crossBetween val="between"/>
        <c:majorUnit val="10"/>
      </c:valAx>
    </c:plotArea>
    <c:legend>
      <c:legendPos val="t"/>
      <c:layout>
        <c:manualLayout>
          <c:xMode val="edge"/>
          <c:yMode val="edge"/>
          <c:x val="5.5555555555555539E-2"/>
          <c:y val="1.5881923913209191E-2"/>
          <c:w val="0.88801351219986391"/>
          <c:h val="0.11917242805564254"/>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164625255176436"/>
          <c:y val="0.2009723437348109"/>
          <c:w val="0.87597939146495574"/>
          <c:h val="0.70277218819869747"/>
        </c:manualLayout>
      </c:layout>
      <c:barChart>
        <c:barDir val="col"/>
        <c:grouping val="clustered"/>
        <c:varyColors val="0"/>
        <c:ser>
          <c:idx val="0"/>
          <c:order val="0"/>
          <c:tx>
            <c:strRef>
              <c:f>Sheet1!$A$2</c:f>
              <c:strCache>
                <c:ptCount val="1"/>
                <c:pt idx="0">
                  <c:v>Large Central Metro</c:v>
                </c:pt>
              </c:strCache>
            </c:strRef>
          </c:tx>
          <c:spPr>
            <a:solidFill>
              <a:srgbClr val="0072C6"/>
            </a:solidFill>
          </c:spPr>
          <c:invertIfNegative val="0"/>
          <c:cat>
            <c:strRef>
              <c:f>Sheet1!$B$1:$E$1</c:f>
              <c:strCache>
                <c:ptCount val="4"/>
                <c:pt idx="0">
                  <c:v>Total</c:v>
                </c:pt>
                <c:pt idx="1">
                  <c:v>White </c:v>
                </c:pt>
                <c:pt idx="2">
                  <c:v>Black</c:v>
                </c:pt>
                <c:pt idx="3">
                  <c:v>Hispanic</c:v>
                </c:pt>
              </c:strCache>
            </c:strRef>
          </c:cat>
          <c:val>
            <c:numRef>
              <c:f>Sheet1!$B$2:$E$2</c:f>
              <c:numCache>
                <c:formatCode>General</c:formatCode>
                <c:ptCount val="4"/>
                <c:pt idx="0">
                  <c:v>81.7</c:v>
                </c:pt>
                <c:pt idx="1">
                  <c:v>82.5</c:v>
                </c:pt>
                <c:pt idx="2">
                  <c:v>87.6</c:v>
                </c:pt>
                <c:pt idx="3">
                  <c:v>79</c:v>
                </c:pt>
              </c:numCache>
            </c:numRef>
          </c:val>
        </c:ser>
        <c:ser>
          <c:idx val="1"/>
          <c:order val="1"/>
          <c:tx>
            <c:strRef>
              <c:f>Sheet1!$A$3</c:f>
              <c:strCache>
                <c:ptCount val="1"/>
                <c:pt idx="0">
                  <c:v>Large Fringe Metro</c:v>
                </c:pt>
              </c:strCache>
            </c:strRef>
          </c:tx>
          <c:spPr>
            <a:solidFill>
              <a:srgbClr val="AABA0A"/>
            </a:solidFill>
          </c:spPr>
          <c:invertIfNegative val="0"/>
          <c:cat>
            <c:strRef>
              <c:f>Sheet1!$B$1:$E$1</c:f>
              <c:strCache>
                <c:ptCount val="4"/>
                <c:pt idx="0">
                  <c:v>Total</c:v>
                </c:pt>
                <c:pt idx="1">
                  <c:v>White </c:v>
                </c:pt>
                <c:pt idx="2">
                  <c:v>Black</c:v>
                </c:pt>
                <c:pt idx="3">
                  <c:v>Hispanic</c:v>
                </c:pt>
              </c:strCache>
            </c:strRef>
          </c:cat>
          <c:val>
            <c:numRef>
              <c:f>Sheet1!$B$3:$E$3</c:f>
              <c:numCache>
                <c:formatCode>General</c:formatCode>
                <c:ptCount val="4"/>
                <c:pt idx="0">
                  <c:v>82.9</c:v>
                </c:pt>
                <c:pt idx="1">
                  <c:v>82.5</c:v>
                </c:pt>
                <c:pt idx="2">
                  <c:v>88.8</c:v>
                </c:pt>
                <c:pt idx="3">
                  <c:v>79.8</c:v>
                </c:pt>
              </c:numCache>
            </c:numRef>
          </c:val>
        </c:ser>
        <c:ser>
          <c:idx val="2"/>
          <c:order val="2"/>
          <c:tx>
            <c:strRef>
              <c:f>Sheet1!$A$4</c:f>
              <c:strCache>
                <c:ptCount val="1"/>
                <c:pt idx="0">
                  <c:v>Medium Metro</c:v>
                </c:pt>
              </c:strCache>
            </c:strRef>
          </c:tx>
          <c:spPr>
            <a:solidFill>
              <a:sysClr val="window" lastClr="FFFFFF"/>
            </a:solidFill>
            <a:ln>
              <a:solidFill>
                <a:sysClr val="windowText" lastClr="000000"/>
              </a:solidFill>
            </a:ln>
          </c:spPr>
          <c:invertIfNegative val="0"/>
          <c:cat>
            <c:strRef>
              <c:f>Sheet1!$B$1:$E$1</c:f>
              <c:strCache>
                <c:ptCount val="4"/>
                <c:pt idx="0">
                  <c:v>Total</c:v>
                </c:pt>
                <c:pt idx="1">
                  <c:v>White </c:v>
                </c:pt>
                <c:pt idx="2">
                  <c:v>Black</c:v>
                </c:pt>
                <c:pt idx="3">
                  <c:v>Hispanic</c:v>
                </c:pt>
              </c:strCache>
            </c:strRef>
          </c:cat>
          <c:val>
            <c:numRef>
              <c:f>Sheet1!$B$4:$E$4</c:f>
              <c:numCache>
                <c:formatCode>General</c:formatCode>
                <c:ptCount val="4"/>
                <c:pt idx="0">
                  <c:v>80.900000000000006</c:v>
                </c:pt>
                <c:pt idx="1">
                  <c:v>82.4</c:v>
                </c:pt>
                <c:pt idx="2">
                  <c:v>86.8</c:v>
                </c:pt>
                <c:pt idx="3">
                  <c:v>74.900000000000006</c:v>
                </c:pt>
              </c:numCache>
            </c:numRef>
          </c:val>
        </c:ser>
        <c:ser>
          <c:idx val="3"/>
          <c:order val="3"/>
          <c:tx>
            <c:strRef>
              <c:f>Sheet1!$A$5</c:f>
              <c:strCache>
                <c:ptCount val="1"/>
                <c:pt idx="0">
                  <c:v>Small Metro</c:v>
                </c:pt>
              </c:strCache>
            </c:strRef>
          </c:tx>
          <c:spPr>
            <a:solidFill>
              <a:sysClr val="window" lastClr="FFFFFF">
                <a:lumMod val="85000"/>
              </a:sysClr>
            </a:solidFill>
          </c:spPr>
          <c:invertIfNegative val="0"/>
          <c:cat>
            <c:strRef>
              <c:f>Sheet1!$B$1:$E$1</c:f>
              <c:strCache>
                <c:ptCount val="4"/>
                <c:pt idx="0">
                  <c:v>Total</c:v>
                </c:pt>
                <c:pt idx="1">
                  <c:v>White </c:v>
                </c:pt>
                <c:pt idx="2">
                  <c:v>Black</c:v>
                </c:pt>
                <c:pt idx="3">
                  <c:v>Hispanic</c:v>
                </c:pt>
              </c:strCache>
            </c:strRef>
          </c:cat>
          <c:val>
            <c:numRef>
              <c:f>Sheet1!$B$5:$E$5</c:f>
              <c:numCache>
                <c:formatCode>General</c:formatCode>
                <c:ptCount val="4"/>
                <c:pt idx="0">
                  <c:v>77.7</c:v>
                </c:pt>
                <c:pt idx="1">
                  <c:v>77.3</c:v>
                </c:pt>
                <c:pt idx="2">
                  <c:v>86.8</c:v>
                </c:pt>
                <c:pt idx="3">
                  <c:v>76.900000000000006</c:v>
                </c:pt>
              </c:numCache>
            </c:numRef>
          </c:val>
        </c:ser>
        <c:ser>
          <c:idx val="4"/>
          <c:order val="4"/>
          <c:tx>
            <c:strRef>
              <c:f>Sheet1!$A$6</c:f>
              <c:strCache>
                <c:ptCount val="1"/>
                <c:pt idx="0">
                  <c:v>Micropolitan</c:v>
                </c:pt>
              </c:strCache>
            </c:strRef>
          </c:tx>
          <c:spPr>
            <a:solidFill>
              <a:srgbClr val="EEECE1">
                <a:lumMod val="75000"/>
              </a:srgbClr>
            </a:solidFill>
          </c:spPr>
          <c:invertIfNegative val="0"/>
          <c:cat>
            <c:strRef>
              <c:f>Sheet1!$B$1:$E$1</c:f>
              <c:strCache>
                <c:ptCount val="4"/>
                <c:pt idx="0">
                  <c:v>Total</c:v>
                </c:pt>
                <c:pt idx="1">
                  <c:v>White </c:v>
                </c:pt>
                <c:pt idx="2">
                  <c:v>Black</c:v>
                </c:pt>
                <c:pt idx="3">
                  <c:v>Hispanic</c:v>
                </c:pt>
              </c:strCache>
            </c:strRef>
          </c:cat>
          <c:val>
            <c:numRef>
              <c:f>Sheet1!$B$6:$E$6</c:f>
              <c:numCache>
                <c:formatCode>General</c:formatCode>
                <c:ptCount val="4"/>
                <c:pt idx="0">
                  <c:v>76.2</c:v>
                </c:pt>
                <c:pt idx="1">
                  <c:v>77.599999999999994</c:v>
                </c:pt>
                <c:pt idx="2">
                  <c:v>75.7</c:v>
                </c:pt>
                <c:pt idx="3">
                  <c:v>69.7</c:v>
                </c:pt>
              </c:numCache>
            </c:numRef>
          </c:val>
        </c:ser>
        <c:ser>
          <c:idx val="5"/>
          <c:order val="5"/>
          <c:tx>
            <c:strRef>
              <c:f>Sheet1!$A$7</c:f>
              <c:strCache>
                <c:ptCount val="1"/>
                <c:pt idx="0">
                  <c:v>Noncore</c:v>
                </c:pt>
              </c:strCache>
            </c:strRef>
          </c:tx>
          <c:spPr>
            <a:solidFill>
              <a:sysClr val="windowText" lastClr="000000"/>
            </a:solidFill>
            <a:ln>
              <a:noFill/>
            </a:ln>
          </c:spPr>
          <c:invertIfNegative val="0"/>
          <c:cat>
            <c:strRef>
              <c:f>Sheet1!$B$1:$E$1</c:f>
              <c:strCache>
                <c:ptCount val="4"/>
                <c:pt idx="0">
                  <c:v>Total</c:v>
                </c:pt>
                <c:pt idx="1">
                  <c:v>White </c:v>
                </c:pt>
                <c:pt idx="2">
                  <c:v>Black</c:v>
                </c:pt>
                <c:pt idx="3">
                  <c:v>Hispanic</c:v>
                </c:pt>
              </c:strCache>
            </c:strRef>
          </c:cat>
          <c:val>
            <c:numRef>
              <c:f>Sheet1!$B$7:$E$7</c:f>
              <c:numCache>
                <c:formatCode>General</c:formatCode>
                <c:ptCount val="4"/>
                <c:pt idx="0">
                  <c:v>68.7</c:v>
                </c:pt>
                <c:pt idx="1">
                  <c:v>70.599999999999994</c:v>
                </c:pt>
                <c:pt idx="2">
                  <c:v>76.900000000000006</c:v>
                </c:pt>
                <c:pt idx="3">
                  <c:v>57.4</c:v>
                </c:pt>
              </c:numCache>
            </c:numRef>
          </c:val>
        </c:ser>
        <c:dLbls>
          <c:showLegendKey val="0"/>
          <c:showVal val="0"/>
          <c:showCatName val="0"/>
          <c:showSerName val="0"/>
          <c:showPercent val="0"/>
          <c:showBubbleSize val="0"/>
        </c:dLbls>
        <c:gapWidth val="150"/>
        <c:axId val="100587776"/>
        <c:axId val="100597760"/>
      </c:barChart>
      <c:catAx>
        <c:axId val="100587776"/>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00597760"/>
        <c:crosses val="autoZero"/>
        <c:auto val="1"/>
        <c:lblAlgn val="ctr"/>
        <c:lblOffset val="100"/>
        <c:noMultiLvlLbl val="0"/>
      </c:catAx>
      <c:valAx>
        <c:axId val="100597760"/>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6.1728395061728392E-3"/>
              <c:y val="0.4612578983182658"/>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00587776"/>
        <c:crosses val="autoZero"/>
        <c:crossBetween val="between"/>
        <c:majorUnit val="10"/>
      </c:valAx>
    </c:plotArea>
    <c:legend>
      <c:legendPos val="t"/>
      <c:layout>
        <c:manualLayout>
          <c:xMode val="edge"/>
          <c:yMode val="edge"/>
          <c:x val="5.5555555555555539E-2"/>
          <c:y val="1.5884125595411688E-2"/>
          <c:w val="0.88801351219986391"/>
          <c:h val="0.13039655869922048"/>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164625255176436"/>
          <c:y val="0.2009723437348109"/>
          <c:w val="0.87597939146495574"/>
          <c:h val="0.70277218819869747"/>
        </c:manualLayout>
      </c:layout>
      <c:barChart>
        <c:barDir val="col"/>
        <c:grouping val="clustered"/>
        <c:varyColors val="0"/>
        <c:ser>
          <c:idx val="0"/>
          <c:order val="0"/>
          <c:tx>
            <c:strRef>
              <c:f>Sheet1!$A$2</c:f>
              <c:strCache>
                <c:ptCount val="1"/>
                <c:pt idx="0">
                  <c:v>Large Central Metro</c:v>
                </c:pt>
              </c:strCache>
            </c:strRef>
          </c:tx>
          <c:spPr>
            <a:solidFill>
              <a:srgbClr val="0072C6"/>
            </a:solidFill>
          </c:spPr>
          <c:invertIfNegative val="0"/>
          <c:cat>
            <c:strRef>
              <c:f>Sheet1!$B$1:$E$1</c:f>
              <c:strCache>
                <c:ptCount val="4"/>
                <c:pt idx="0">
                  <c:v>Total</c:v>
                </c:pt>
                <c:pt idx="1">
                  <c:v>White</c:v>
                </c:pt>
                <c:pt idx="2">
                  <c:v>Black</c:v>
                </c:pt>
                <c:pt idx="3">
                  <c:v>Hispanic</c:v>
                </c:pt>
              </c:strCache>
            </c:strRef>
          </c:cat>
          <c:val>
            <c:numRef>
              <c:f>Sheet1!$B$2:$E$2</c:f>
              <c:numCache>
                <c:formatCode>General</c:formatCode>
                <c:ptCount val="4"/>
                <c:pt idx="0">
                  <c:v>44.2</c:v>
                </c:pt>
                <c:pt idx="1">
                  <c:v>38.200000000000003</c:v>
                </c:pt>
                <c:pt idx="2">
                  <c:v>44.9</c:v>
                </c:pt>
                <c:pt idx="3">
                  <c:v>50.3</c:v>
                </c:pt>
              </c:numCache>
            </c:numRef>
          </c:val>
        </c:ser>
        <c:ser>
          <c:idx val="1"/>
          <c:order val="1"/>
          <c:tx>
            <c:strRef>
              <c:f>Sheet1!$A$3</c:f>
              <c:strCache>
                <c:ptCount val="1"/>
                <c:pt idx="0">
                  <c:v>Large Fringe Metro</c:v>
                </c:pt>
              </c:strCache>
            </c:strRef>
          </c:tx>
          <c:spPr>
            <a:solidFill>
              <a:srgbClr val="AABA0A"/>
            </a:solidFill>
          </c:spPr>
          <c:invertIfNegative val="0"/>
          <c:cat>
            <c:strRef>
              <c:f>Sheet1!$B$1:$E$1</c:f>
              <c:strCache>
                <c:ptCount val="4"/>
                <c:pt idx="0">
                  <c:v>Total</c:v>
                </c:pt>
                <c:pt idx="1">
                  <c:v>White</c:v>
                </c:pt>
                <c:pt idx="2">
                  <c:v>Black</c:v>
                </c:pt>
                <c:pt idx="3">
                  <c:v>Hispanic</c:v>
                </c:pt>
              </c:strCache>
            </c:strRef>
          </c:cat>
          <c:val>
            <c:numRef>
              <c:f>Sheet1!$B$3:$E$3</c:f>
              <c:numCache>
                <c:formatCode>General</c:formatCode>
                <c:ptCount val="4"/>
                <c:pt idx="0">
                  <c:v>38.5</c:v>
                </c:pt>
                <c:pt idx="1">
                  <c:v>36.700000000000003</c:v>
                </c:pt>
                <c:pt idx="2">
                  <c:v>37</c:v>
                </c:pt>
                <c:pt idx="3">
                  <c:v>50.1</c:v>
                </c:pt>
              </c:numCache>
            </c:numRef>
          </c:val>
        </c:ser>
        <c:ser>
          <c:idx val="2"/>
          <c:order val="2"/>
          <c:tx>
            <c:strRef>
              <c:f>Sheet1!$A$4</c:f>
              <c:strCache>
                <c:ptCount val="1"/>
                <c:pt idx="0">
                  <c:v>Medium Metro</c:v>
                </c:pt>
              </c:strCache>
            </c:strRef>
          </c:tx>
          <c:spPr>
            <a:solidFill>
              <a:sysClr val="window" lastClr="FFFFFF"/>
            </a:solidFill>
            <a:ln>
              <a:solidFill>
                <a:sysClr val="windowText" lastClr="000000"/>
              </a:solidFill>
            </a:ln>
          </c:spPr>
          <c:invertIfNegative val="0"/>
          <c:cat>
            <c:strRef>
              <c:f>Sheet1!$B$1:$E$1</c:f>
              <c:strCache>
                <c:ptCount val="4"/>
                <c:pt idx="0">
                  <c:v>Total</c:v>
                </c:pt>
                <c:pt idx="1">
                  <c:v>White</c:v>
                </c:pt>
                <c:pt idx="2">
                  <c:v>Black</c:v>
                </c:pt>
                <c:pt idx="3">
                  <c:v>Hispanic</c:v>
                </c:pt>
              </c:strCache>
            </c:strRef>
          </c:cat>
          <c:val>
            <c:numRef>
              <c:f>Sheet1!$B$4:$E$4</c:f>
              <c:numCache>
                <c:formatCode>General</c:formatCode>
                <c:ptCount val="4"/>
                <c:pt idx="0">
                  <c:v>38.4</c:v>
                </c:pt>
                <c:pt idx="1">
                  <c:v>32.1</c:v>
                </c:pt>
                <c:pt idx="2">
                  <c:v>48</c:v>
                </c:pt>
                <c:pt idx="3">
                  <c:v>48.8</c:v>
                </c:pt>
              </c:numCache>
            </c:numRef>
          </c:val>
        </c:ser>
        <c:ser>
          <c:idx val="3"/>
          <c:order val="3"/>
          <c:tx>
            <c:strRef>
              <c:f>Sheet1!$A$5</c:f>
              <c:strCache>
                <c:ptCount val="1"/>
                <c:pt idx="0">
                  <c:v>Small Metro</c:v>
                </c:pt>
              </c:strCache>
            </c:strRef>
          </c:tx>
          <c:spPr>
            <a:solidFill>
              <a:sysClr val="window" lastClr="FFFFFF">
                <a:lumMod val="85000"/>
              </a:sysClr>
            </a:solidFill>
          </c:spPr>
          <c:invertIfNegative val="0"/>
          <c:cat>
            <c:strRef>
              <c:f>Sheet1!$B$1:$E$1</c:f>
              <c:strCache>
                <c:ptCount val="4"/>
                <c:pt idx="0">
                  <c:v>Total</c:v>
                </c:pt>
                <c:pt idx="1">
                  <c:v>White</c:v>
                </c:pt>
                <c:pt idx="2">
                  <c:v>Black</c:v>
                </c:pt>
                <c:pt idx="3">
                  <c:v>Hispanic</c:v>
                </c:pt>
              </c:strCache>
            </c:strRef>
          </c:cat>
          <c:val>
            <c:numRef>
              <c:f>Sheet1!$B$5:$E$5</c:f>
              <c:numCache>
                <c:formatCode>General</c:formatCode>
                <c:ptCount val="4"/>
                <c:pt idx="0">
                  <c:v>44.3</c:v>
                </c:pt>
                <c:pt idx="1">
                  <c:v>46.4</c:v>
                </c:pt>
                <c:pt idx="2">
                  <c:v>50.3</c:v>
                </c:pt>
                <c:pt idx="3">
                  <c:v>37.9</c:v>
                </c:pt>
              </c:numCache>
            </c:numRef>
          </c:val>
        </c:ser>
        <c:ser>
          <c:idx val="4"/>
          <c:order val="4"/>
          <c:tx>
            <c:strRef>
              <c:f>Sheet1!$A$6</c:f>
              <c:strCache>
                <c:ptCount val="1"/>
                <c:pt idx="0">
                  <c:v>Micropolitan</c:v>
                </c:pt>
              </c:strCache>
            </c:strRef>
          </c:tx>
          <c:spPr>
            <a:solidFill>
              <a:srgbClr val="EEECE1">
                <a:lumMod val="75000"/>
              </a:srgbClr>
            </a:solidFill>
          </c:spPr>
          <c:invertIfNegative val="0"/>
          <c:cat>
            <c:strRef>
              <c:f>Sheet1!$B$1:$E$1</c:f>
              <c:strCache>
                <c:ptCount val="4"/>
                <c:pt idx="0">
                  <c:v>Total</c:v>
                </c:pt>
                <c:pt idx="1">
                  <c:v>White</c:v>
                </c:pt>
                <c:pt idx="2">
                  <c:v>Black</c:v>
                </c:pt>
                <c:pt idx="3">
                  <c:v>Hispanic</c:v>
                </c:pt>
              </c:strCache>
            </c:strRef>
          </c:cat>
          <c:val>
            <c:numRef>
              <c:f>Sheet1!$B$6:$E$6</c:f>
              <c:numCache>
                <c:formatCode>General</c:formatCode>
                <c:ptCount val="4"/>
                <c:pt idx="0">
                  <c:v>35</c:v>
                </c:pt>
                <c:pt idx="1">
                  <c:v>32</c:v>
                </c:pt>
                <c:pt idx="2">
                  <c:v>40.6</c:v>
                </c:pt>
                <c:pt idx="3">
                  <c:v>49.8</c:v>
                </c:pt>
              </c:numCache>
            </c:numRef>
          </c:val>
        </c:ser>
        <c:ser>
          <c:idx val="5"/>
          <c:order val="5"/>
          <c:tx>
            <c:strRef>
              <c:f>Sheet1!$A$7</c:f>
              <c:strCache>
                <c:ptCount val="1"/>
                <c:pt idx="0">
                  <c:v>Noncore</c:v>
                </c:pt>
              </c:strCache>
            </c:strRef>
          </c:tx>
          <c:spPr>
            <a:solidFill>
              <a:sysClr val="windowText" lastClr="000000"/>
            </a:solidFill>
            <a:ln>
              <a:noFill/>
            </a:ln>
          </c:spPr>
          <c:invertIfNegative val="0"/>
          <c:cat>
            <c:strRef>
              <c:f>Sheet1!$B$1:$E$1</c:f>
              <c:strCache>
                <c:ptCount val="4"/>
                <c:pt idx="0">
                  <c:v>Total</c:v>
                </c:pt>
                <c:pt idx="1">
                  <c:v>White</c:v>
                </c:pt>
                <c:pt idx="2">
                  <c:v>Black</c:v>
                </c:pt>
                <c:pt idx="3">
                  <c:v>Hispanic</c:v>
                </c:pt>
              </c:strCache>
            </c:strRef>
          </c:cat>
          <c:val>
            <c:numRef>
              <c:f>Sheet1!$B$7:$E$7</c:f>
              <c:numCache>
                <c:formatCode>General</c:formatCode>
                <c:ptCount val="4"/>
                <c:pt idx="0">
                  <c:v>38</c:v>
                </c:pt>
                <c:pt idx="1">
                  <c:v>32.9</c:v>
                </c:pt>
                <c:pt idx="2">
                  <c:v>35.1</c:v>
                </c:pt>
                <c:pt idx="3">
                  <c:v>61.1</c:v>
                </c:pt>
              </c:numCache>
            </c:numRef>
          </c:val>
        </c:ser>
        <c:dLbls>
          <c:showLegendKey val="0"/>
          <c:showVal val="0"/>
          <c:showCatName val="0"/>
          <c:showSerName val="0"/>
          <c:showPercent val="0"/>
          <c:showBubbleSize val="0"/>
        </c:dLbls>
        <c:gapWidth val="150"/>
        <c:axId val="102779904"/>
        <c:axId val="102781696"/>
      </c:barChart>
      <c:catAx>
        <c:axId val="102779904"/>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02781696"/>
        <c:crosses val="autoZero"/>
        <c:auto val="1"/>
        <c:lblAlgn val="ctr"/>
        <c:lblOffset val="100"/>
        <c:noMultiLvlLbl val="0"/>
      </c:catAx>
      <c:valAx>
        <c:axId val="102781696"/>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3.08641975308642E-3"/>
              <c:y val="0.4612578983182658"/>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02779904"/>
        <c:crosses val="autoZero"/>
        <c:crossBetween val="between"/>
        <c:majorUnit val="10"/>
      </c:valAx>
    </c:plotArea>
    <c:legend>
      <c:legendPos val="t"/>
      <c:layout>
        <c:manualLayout>
          <c:xMode val="edge"/>
          <c:yMode val="edge"/>
          <c:x val="6.1728395061728392E-2"/>
          <c:y val="1.5884125595411688E-2"/>
          <c:w val="0.88801351219986391"/>
          <c:h val="0.13039655869922048"/>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238699329250507"/>
          <c:y val="0.16393530669777392"/>
          <c:w val="0.88523865072421493"/>
          <c:h val="0.73980922523573456"/>
        </c:manualLayout>
      </c:layout>
      <c:barChart>
        <c:barDir val="col"/>
        <c:grouping val="clustered"/>
        <c:varyColors val="0"/>
        <c:ser>
          <c:idx val="0"/>
          <c:order val="0"/>
          <c:tx>
            <c:strRef>
              <c:f>Sheet1!$A$2</c:f>
              <c:strCache>
                <c:ptCount val="1"/>
                <c:pt idx="0">
                  <c:v>Large Central Metro</c:v>
                </c:pt>
              </c:strCache>
            </c:strRef>
          </c:tx>
          <c:spPr>
            <a:solidFill>
              <a:srgbClr val="0072C6"/>
            </a:solidFill>
          </c:spPr>
          <c:invertIfNegative val="0"/>
          <c:cat>
            <c:strRef>
              <c:f>Sheet1!$B$1:$F$1</c:f>
              <c:strCache>
                <c:ptCount val="5"/>
                <c:pt idx="0">
                  <c:v>Total</c:v>
                </c:pt>
                <c:pt idx="1">
                  <c:v>Poor</c:v>
                </c:pt>
                <c:pt idx="2">
                  <c:v>Low Income </c:v>
                </c:pt>
                <c:pt idx="3">
                  <c:v>Middle Income</c:v>
                </c:pt>
                <c:pt idx="4">
                  <c:v>High Income</c:v>
                </c:pt>
              </c:strCache>
            </c:strRef>
          </c:cat>
          <c:val>
            <c:numRef>
              <c:f>Sheet1!$B$2:$F$2</c:f>
              <c:numCache>
                <c:formatCode>General</c:formatCode>
                <c:ptCount val="5"/>
                <c:pt idx="0">
                  <c:v>74.099999999999994</c:v>
                </c:pt>
                <c:pt idx="1">
                  <c:v>65</c:v>
                </c:pt>
                <c:pt idx="2">
                  <c:v>61</c:v>
                </c:pt>
                <c:pt idx="3">
                  <c:v>70.2</c:v>
                </c:pt>
                <c:pt idx="4">
                  <c:v>84.8</c:v>
                </c:pt>
              </c:numCache>
            </c:numRef>
          </c:val>
        </c:ser>
        <c:ser>
          <c:idx val="1"/>
          <c:order val="1"/>
          <c:tx>
            <c:strRef>
              <c:f>Sheet1!$A$3</c:f>
              <c:strCache>
                <c:ptCount val="1"/>
                <c:pt idx="0">
                  <c:v>Large Fringe Metro</c:v>
                </c:pt>
              </c:strCache>
            </c:strRef>
          </c:tx>
          <c:spPr>
            <a:solidFill>
              <a:srgbClr val="AABA0A"/>
            </a:solidFill>
          </c:spPr>
          <c:invertIfNegative val="0"/>
          <c:cat>
            <c:strRef>
              <c:f>Sheet1!$B$1:$F$1</c:f>
              <c:strCache>
                <c:ptCount val="5"/>
                <c:pt idx="0">
                  <c:v>Total</c:v>
                </c:pt>
                <c:pt idx="1">
                  <c:v>Poor</c:v>
                </c:pt>
                <c:pt idx="2">
                  <c:v>Low Income </c:v>
                </c:pt>
                <c:pt idx="3">
                  <c:v>Middle Income</c:v>
                </c:pt>
                <c:pt idx="4">
                  <c:v>High Income</c:v>
                </c:pt>
              </c:strCache>
            </c:strRef>
          </c:cat>
          <c:val>
            <c:numRef>
              <c:f>Sheet1!$B$3:$F$3</c:f>
              <c:numCache>
                <c:formatCode>General</c:formatCode>
                <c:ptCount val="5"/>
                <c:pt idx="0">
                  <c:v>71.599999999999994</c:v>
                </c:pt>
                <c:pt idx="1">
                  <c:v>56.3</c:v>
                </c:pt>
                <c:pt idx="2">
                  <c:v>55.9</c:v>
                </c:pt>
                <c:pt idx="3">
                  <c:v>67.5</c:v>
                </c:pt>
                <c:pt idx="4">
                  <c:v>79.900000000000006</c:v>
                </c:pt>
              </c:numCache>
            </c:numRef>
          </c:val>
        </c:ser>
        <c:ser>
          <c:idx val="2"/>
          <c:order val="2"/>
          <c:tx>
            <c:strRef>
              <c:f>Sheet1!$A$4</c:f>
              <c:strCache>
                <c:ptCount val="1"/>
                <c:pt idx="0">
                  <c:v>Medium Metro</c:v>
                </c:pt>
              </c:strCache>
            </c:strRef>
          </c:tx>
          <c:spPr>
            <a:solidFill>
              <a:sysClr val="window" lastClr="FFFFFF"/>
            </a:solidFill>
            <a:ln>
              <a:solidFill>
                <a:sysClr val="windowText" lastClr="000000"/>
              </a:solidFill>
            </a:ln>
          </c:spPr>
          <c:invertIfNegative val="0"/>
          <c:cat>
            <c:strRef>
              <c:f>Sheet1!$B$1:$F$1</c:f>
              <c:strCache>
                <c:ptCount val="5"/>
                <c:pt idx="0">
                  <c:v>Total</c:v>
                </c:pt>
                <c:pt idx="1">
                  <c:v>Poor</c:v>
                </c:pt>
                <c:pt idx="2">
                  <c:v>Low Income </c:v>
                </c:pt>
                <c:pt idx="3">
                  <c:v>Middle Income</c:v>
                </c:pt>
                <c:pt idx="4">
                  <c:v>High Income</c:v>
                </c:pt>
              </c:strCache>
            </c:strRef>
          </c:cat>
          <c:val>
            <c:numRef>
              <c:f>Sheet1!$B$4:$F$4</c:f>
              <c:numCache>
                <c:formatCode>General</c:formatCode>
                <c:ptCount val="5"/>
                <c:pt idx="0">
                  <c:v>73.8</c:v>
                </c:pt>
                <c:pt idx="1">
                  <c:v>51.9</c:v>
                </c:pt>
                <c:pt idx="2">
                  <c:v>60.1</c:v>
                </c:pt>
                <c:pt idx="3">
                  <c:v>73.400000000000006</c:v>
                </c:pt>
                <c:pt idx="4">
                  <c:v>84</c:v>
                </c:pt>
              </c:numCache>
            </c:numRef>
          </c:val>
        </c:ser>
        <c:ser>
          <c:idx val="3"/>
          <c:order val="3"/>
          <c:tx>
            <c:strRef>
              <c:f>Sheet1!$A$5</c:f>
              <c:strCache>
                <c:ptCount val="1"/>
                <c:pt idx="0">
                  <c:v>Small Metro</c:v>
                </c:pt>
              </c:strCache>
            </c:strRef>
          </c:tx>
          <c:spPr>
            <a:solidFill>
              <a:sysClr val="window" lastClr="FFFFFF">
                <a:lumMod val="85000"/>
              </a:sysClr>
            </a:solidFill>
          </c:spPr>
          <c:invertIfNegative val="0"/>
          <c:cat>
            <c:strRef>
              <c:f>Sheet1!$B$1:$F$1</c:f>
              <c:strCache>
                <c:ptCount val="5"/>
                <c:pt idx="0">
                  <c:v>Total</c:v>
                </c:pt>
                <c:pt idx="1">
                  <c:v>Poor</c:v>
                </c:pt>
                <c:pt idx="2">
                  <c:v>Low Income </c:v>
                </c:pt>
                <c:pt idx="3">
                  <c:v>Middle Income</c:v>
                </c:pt>
                <c:pt idx="4">
                  <c:v>High Income</c:v>
                </c:pt>
              </c:strCache>
            </c:strRef>
          </c:cat>
          <c:val>
            <c:numRef>
              <c:f>Sheet1!$B$5:$F$5</c:f>
              <c:numCache>
                <c:formatCode>General</c:formatCode>
                <c:ptCount val="5"/>
                <c:pt idx="0">
                  <c:v>71.099999999999994</c:v>
                </c:pt>
                <c:pt idx="1">
                  <c:v>33.6</c:v>
                </c:pt>
                <c:pt idx="2">
                  <c:v>59.2</c:v>
                </c:pt>
                <c:pt idx="3">
                  <c:v>75.099999999999994</c:v>
                </c:pt>
                <c:pt idx="4">
                  <c:v>83.9</c:v>
                </c:pt>
              </c:numCache>
            </c:numRef>
          </c:val>
        </c:ser>
        <c:ser>
          <c:idx val="4"/>
          <c:order val="4"/>
          <c:tx>
            <c:strRef>
              <c:f>Sheet1!$A$6</c:f>
              <c:strCache>
                <c:ptCount val="1"/>
                <c:pt idx="0">
                  <c:v>Micropolitan</c:v>
                </c:pt>
              </c:strCache>
            </c:strRef>
          </c:tx>
          <c:spPr>
            <a:solidFill>
              <a:srgbClr val="EEECE1">
                <a:lumMod val="75000"/>
              </a:srgbClr>
            </a:solidFill>
          </c:spPr>
          <c:invertIfNegative val="0"/>
          <c:cat>
            <c:strRef>
              <c:f>Sheet1!$B$1:$F$1</c:f>
              <c:strCache>
                <c:ptCount val="5"/>
                <c:pt idx="0">
                  <c:v>Total</c:v>
                </c:pt>
                <c:pt idx="1">
                  <c:v>Poor</c:v>
                </c:pt>
                <c:pt idx="2">
                  <c:v>Low Income </c:v>
                </c:pt>
                <c:pt idx="3">
                  <c:v>Middle Income</c:v>
                </c:pt>
                <c:pt idx="4">
                  <c:v>High Income</c:v>
                </c:pt>
              </c:strCache>
            </c:strRef>
          </c:cat>
          <c:val>
            <c:numRef>
              <c:f>Sheet1!$B$6:$F$6</c:f>
              <c:numCache>
                <c:formatCode>General</c:formatCode>
                <c:ptCount val="5"/>
                <c:pt idx="0">
                  <c:v>72.900000000000006</c:v>
                </c:pt>
                <c:pt idx="1">
                  <c:v>60</c:v>
                </c:pt>
                <c:pt idx="2">
                  <c:v>51.3</c:v>
                </c:pt>
                <c:pt idx="3">
                  <c:v>75.599999999999994</c:v>
                </c:pt>
                <c:pt idx="4">
                  <c:v>86.1</c:v>
                </c:pt>
              </c:numCache>
            </c:numRef>
          </c:val>
        </c:ser>
        <c:ser>
          <c:idx val="5"/>
          <c:order val="5"/>
          <c:tx>
            <c:strRef>
              <c:f>Sheet1!$A$7</c:f>
              <c:strCache>
                <c:ptCount val="1"/>
                <c:pt idx="0">
                  <c:v>Noncore</c:v>
                </c:pt>
              </c:strCache>
            </c:strRef>
          </c:tx>
          <c:spPr>
            <a:solidFill>
              <a:sysClr val="windowText" lastClr="000000"/>
            </a:solidFill>
            <a:ln>
              <a:noFill/>
            </a:ln>
          </c:spPr>
          <c:invertIfNegative val="0"/>
          <c:cat>
            <c:strRef>
              <c:f>Sheet1!$B$1:$F$1</c:f>
              <c:strCache>
                <c:ptCount val="5"/>
                <c:pt idx="0">
                  <c:v>Total</c:v>
                </c:pt>
                <c:pt idx="1">
                  <c:v>Poor</c:v>
                </c:pt>
                <c:pt idx="2">
                  <c:v>Low Income </c:v>
                </c:pt>
                <c:pt idx="3">
                  <c:v>Middle Income</c:v>
                </c:pt>
                <c:pt idx="4">
                  <c:v>High Income</c:v>
                </c:pt>
              </c:strCache>
            </c:strRef>
          </c:cat>
          <c:val>
            <c:numRef>
              <c:f>Sheet1!$B$7:$F$7</c:f>
              <c:numCache>
                <c:formatCode>General</c:formatCode>
                <c:ptCount val="5"/>
                <c:pt idx="0">
                  <c:v>64.599999999999994</c:v>
                </c:pt>
                <c:pt idx="1">
                  <c:v>48.7</c:v>
                </c:pt>
                <c:pt idx="2">
                  <c:v>59</c:v>
                </c:pt>
                <c:pt idx="3">
                  <c:v>67.099999999999994</c:v>
                </c:pt>
                <c:pt idx="4">
                  <c:v>75.8</c:v>
                </c:pt>
              </c:numCache>
            </c:numRef>
          </c:val>
        </c:ser>
        <c:dLbls>
          <c:showLegendKey val="0"/>
          <c:showVal val="0"/>
          <c:showCatName val="0"/>
          <c:showSerName val="0"/>
          <c:showPercent val="0"/>
          <c:showBubbleSize val="0"/>
        </c:dLbls>
        <c:gapWidth val="150"/>
        <c:axId val="101682176"/>
        <c:axId val="101692160"/>
      </c:barChart>
      <c:catAx>
        <c:axId val="101682176"/>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01692160"/>
        <c:crosses val="autoZero"/>
        <c:auto val="1"/>
        <c:lblAlgn val="ctr"/>
        <c:lblOffset val="100"/>
        <c:noMultiLvlLbl val="0"/>
      </c:catAx>
      <c:valAx>
        <c:axId val="101692160"/>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44582579955283386"/>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01682176"/>
        <c:crosses val="autoZero"/>
        <c:crossBetween val="between"/>
        <c:majorUnit val="10"/>
      </c:valAx>
    </c:plotArea>
    <c:legend>
      <c:legendPos val="t"/>
      <c:layout>
        <c:manualLayout>
          <c:xMode val="edge"/>
          <c:yMode val="edge"/>
          <c:x val="5.5555555555555539E-2"/>
          <c:y val="0"/>
          <c:w val="0.88801351219986391"/>
          <c:h val="0.13039655869922048"/>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0460897248955"/>
          <c:y val="0.16615317707379598"/>
          <c:w val="0.88825750947798177"/>
          <c:h val="0.73311435634499189"/>
        </c:manualLayout>
      </c:layout>
      <c:lineChart>
        <c:grouping val="standard"/>
        <c:varyColors val="0"/>
        <c:ser>
          <c:idx val="3"/>
          <c:order val="0"/>
          <c:tx>
            <c:strRef>
              <c:f>Sheet1!$B$1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Sheet1!$A$2:$A$4</c:f>
              <c:numCache>
                <c:formatCode>General</c:formatCode>
                <c:ptCount val="3"/>
                <c:pt idx="0">
                  <c:v>2005</c:v>
                </c:pt>
                <c:pt idx="1">
                  <c:v>2008</c:v>
                </c:pt>
                <c:pt idx="2">
                  <c:v>2010</c:v>
                </c:pt>
              </c:numCache>
            </c:numRef>
          </c:cat>
          <c:val>
            <c:numRef>
              <c:f>Sheet1!$B$2:$B$4</c:f>
              <c:numCache>
                <c:formatCode>General</c:formatCode>
                <c:ptCount val="3"/>
                <c:pt idx="0">
                  <c:v>45</c:v>
                </c:pt>
                <c:pt idx="1">
                  <c:v>52.2</c:v>
                </c:pt>
                <c:pt idx="2">
                  <c:v>59.2</c:v>
                </c:pt>
              </c:numCache>
            </c:numRef>
          </c:val>
          <c:smooth val="0"/>
        </c:ser>
        <c:ser>
          <c:idx val="0"/>
          <c:order val="1"/>
          <c:tx>
            <c:strRef>
              <c:f>Sheet1!$C$1</c:f>
              <c:strCache>
                <c:ptCount val="1"/>
                <c:pt idx="0">
                  <c:v>Large Central Metro</c:v>
                </c:pt>
              </c:strCache>
            </c:strRef>
          </c:tx>
          <c:spPr>
            <a:ln w="25400">
              <a:solidFill>
                <a:srgbClr val="0072C6"/>
              </a:solidFill>
            </a:ln>
          </c:spPr>
          <c:marker>
            <c:symbol val="square"/>
            <c:size val="7"/>
            <c:spPr>
              <a:solidFill>
                <a:srgbClr val="0072C6"/>
              </a:solidFill>
              <a:ln>
                <a:noFill/>
              </a:ln>
            </c:spPr>
          </c:marker>
          <c:cat>
            <c:numRef>
              <c:f>Sheet1!$A$2:$A$4</c:f>
              <c:numCache>
                <c:formatCode>General</c:formatCode>
                <c:ptCount val="3"/>
                <c:pt idx="0">
                  <c:v>2005</c:v>
                </c:pt>
                <c:pt idx="1">
                  <c:v>2008</c:v>
                </c:pt>
                <c:pt idx="2">
                  <c:v>2010</c:v>
                </c:pt>
              </c:numCache>
            </c:numRef>
          </c:cat>
          <c:val>
            <c:numRef>
              <c:f>Sheet1!$C$2:$C$4</c:f>
              <c:numCache>
                <c:formatCode>General</c:formatCode>
                <c:ptCount val="3"/>
                <c:pt idx="0">
                  <c:v>40.5</c:v>
                </c:pt>
                <c:pt idx="1">
                  <c:v>47</c:v>
                </c:pt>
                <c:pt idx="2">
                  <c:v>56.9</c:v>
                </c:pt>
              </c:numCache>
            </c:numRef>
          </c:val>
          <c:smooth val="0"/>
        </c:ser>
        <c:ser>
          <c:idx val="2"/>
          <c:order val="2"/>
          <c:tx>
            <c:strRef>
              <c:f>Sheet1!$D$1</c:f>
              <c:strCache>
                <c:ptCount val="1"/>
                <c:pt idx="0">
                  <c:v>Large Fringe Metro</c:v>
                </c:pt>
              </c:strCache>
            </c:strRef>
          </c:tx>
          <c:spPr>
            <a:ln w="25400">
              <a:solidFill>
                <a:srgbClr val="AABA0A"/>
              </a:solidFill>
            </a:ln>
          </c:spPr>
          <c:marker>
            <c:symbol val="triangle"/>
            <c:size val="9"/>
            <c:spPr>
              <a:solidFill>
                <a:srgbClr val="AABA0A"/>
              </a:solidFill>
              <a:ln>
                <a:noFill/>
              </a:ln>
            </c:spPr>
          </c:marker>
          <c:cat>
            <c:numRef>
              <c:f>Sheet1!$A$2:$A$4</c:f>
              <c:numCache>
                <c:formatCode>General</c:formatCode>
                <c:ptCount val="3"/>
                <c:pt idx="0">
                  <c:v>2005</c:v>
                </c:pt>
                <c:pt idx="1">
                  <c:v>2008</c:v>
                </c:pt>
                <c:pt idx="2">
                  <c:v>2010</c:v>
                </c:pt>
              </c:numCache>
            </c:numRef>
          </c:cat>
          <c:val>
            <c:numRef>
              <c:f>Sheet1!$D$2:$D$4</c:f>
              <c:numCache>
                <c:formatCode>General</c:formatCode>
                <c:ptCount val="3"/>
                <c:pt idx="0">
                  <c:v>50.3</c:v>
                </c:pt>
                <c:pt idx="1">
                  <c:v>56.2</c:v>
                </c:pt>
                <c:pt idx="2">
                  <c:v>63.6</c:v>
                </c:pt>
              </c:numCache>
            </c:numRef>
          </c:val>
          <c:smooth val="0"/>
        </c:ser>
        <c:ser>
          <c:idx val="1"/>
          <c:order val="3"/>
          <c:tx>
            <c:strRef>
              <c:f>Sheet1!$E$1</c:f>
              <c:strCache>
                <c:ptCount val="1"/>
                <c:pt idx="0">
                  <c:v>Medium Metro</c:v>
                </c:pt>
              </c:strCache>
            </c:strRef>
          </c:tx>
          <c:spPr>
            <a:ln w="34925">
              <a:solidFill>
                <a:srgbClr val="7BA8DF"/>
              </a:solidFill>
            </a:ln>
          </c:spPr>
          <c:marker>
            <c:symbol val="diamond"/>
            <c:size val="9"/>
            <c:spPr>
              <a:solidFill>
                <a:srgbClr val="7BA8DF"/>
              </a:solidFill>
              <a:ln>
                <a:noFill/>
              </a:ln>
            </c:spPr>
          </c:marker>
          <c:cat>
            <c:numRef>
              <c:f>Sheet1!$A$2:$A$4</c:f>
              <c:numCache>
                <c:formatCode>General</c:formatCode>
                <c:ptCount val="3"/>
                <c:pt idx="0">
                  <c:v>2005</c:v>
                </c:pt>
                <c:pt idx="1">
                  <c:v>2008</c:v>
                </c:pt>
                <c:pt idx="2">
                  <c:v>2010</c:v>
                </c:pt>
              </c:numCache>
            </c:numRef>
          </c:cat>
          <c:val>
            <c:numRef>
              <c:f>Sheet1!$E$2:$E$4</c:f>
              <c:numCache>
                <c:formatCode>General</c:formatCode>
                <c:ptCount val="3"/>
                <c:pt idx="0">
                  <c:v>44.9</c:v>
                </c:pt>
                <c:pt idx="1">
                  <c:v>56.2</c:v>
                </c:pt>
                <c:pt idx="2">
                  <c:v>60.3</c:v>
                </c:pt>
              </c:numCache>
            </c:numRef>
          </c:val>
          <c:smooth val="0"/>
        </c:ser>
        <c:ser>
          <c:idx val="4"/>
          <c:order val="4"/>
          <c:tx>
            <c:strRef>
              <c:f>Sheet1!$F$1</c:f>
              <c:strCache>
                <c:ptCount val="1"/>
                <c:pt idx="0">
                  <c:v>Small Metro</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numRef>
              <c:f>Sheet1!$A$2:$A$4</c:f>
              <c:numCache>
                <c:formatCode>General</c:formatCode>
                <c:ptCount val="3"/>
                <c:pt idx="0">
                  <c:v>2005</c:v>
                </c:pt>
                <c:pt idx="1">
                  <c:v>2008</c:v>
                </c:pt>
                <c:pt idx="2">
                  <c:v>2010</c:v>
                </c:pt>
              </c:numCache>
            </c:numRef>
          </c:cat>
          <c:val>
            <c:numRef>
              <c:f>Sheet1!$F$2:$F$4</c:f>
              <c:numCache>
                <c:formatCode>General</c:formatCode>
                <c:ptCount val="3"/>
                <c:pt idx="0">
                  <c:v>49.3</c:v>
                </c:pt>
                <c:pt idx="1">
                  <c:v>54.6</c:v>
                </c:pt>
                <c:pt idx="2">
                  <c:v>59.3</c:v>
                </c:pt>
              </c:numCache>
            </c:numRef>
          </c:val>
          <c:smooth val="0"/>
        </c:ser>
        <c:ser>
          <c:idx val="5"/>
          <c:order val="5"/>
          <c:tx>
            <c:strRef>
              <c:f>Sheet1!$G$1</c:f>
              <c:strCache>
                <c:ptCount val="1"/>
                <c:pt idx="0">
                  <c:v>Micropolitan</c:v>
                </c:pt>
              </c:strCache>
            </c:strRef>
          </c:tx>
          <c:spPr>
            <a:ln>
              <a:solidFill>
                <a:srgbClr val="EEECE1">
                  <a:lumMod val="50000"/>
                </a:srgbClr>
              </a:solidFill>
            </a:ln>
          </c:spPr>
          <c:marker>
            <c:symbol val="plus"/>
            <c:size val="7"/>
            <c:spPr>
              <a:noFill/>
              <a:ln>
                <a:solidFill>
                  <a:srgbClr val="EEECE1">
                    <a:lumMod val="50000"/>
                  </a:srgbClr>
                </a:solidFill>
              </a:ln>
            </c:spPr>
          </c:marker>
          <c:cat>
            <c:numRef>
              <c:f>Sheet1!$A$2:$A$4</c:f>
              <c:numCache>
                <c:formatCode>General</c:formatCode>
                <c:ptCount val="3"/>
                <c:pt idx="0">
                  <c:v>2005</c:v>
                </c:pt>
                <c:pt idx="1">
                  <c:v>2008</c:v>
                </c:pt>
                <c:pt idx="2">
                  <c:v>2010</c:v>
                </c:pt>
              </c:numCache>
            </c:numRef>
          </c:cat>
          <c:val>
            <c:numRef>
              <c:f>Sheet1!$G$2:$G$4</c:f>
              <c:numCache>
                <c:formatCode>General</c:formatCode>
                <c:ptCount val="3"/>
                <c:pt idx="0">
                  <c:v>45.1</c:v>
                </c:pt>
                <c:pt idx="1">
                  <c:v>50.2</c:v>
                </c:pt>
                <c:pt idx="2">
                  <c:v>56.4</c:v>
                </c:pt>
              </c:numCache>
            </c:numRef>
          </c:val>
          <c:smooth val="0"/>
        </c:ser>
        <c:ser>
          <c:idx val="6"/>
          <c:order val="6"/>
          <c:tx>
            <c:strRef>
              <c:f>Sheet1!$H$1</c:f>
              <c:strCache>
                <c:ptCount val="1"/>
                <c:pt idx="0">
                  <c:v>Noncore</c:v>
                </c:pt>
              </c:strCache>
            </c:strRef>
          </c:tx>
          <c:cat>
            <c:numRef>
              <c:f>Sheet1!$A$2:$A$4</c:f>
              <c:numCache>
                <c:formatCode>General</c:formatCode>
                <c:ptCount val="3"/>
                <c:pt idx="0">
                  <c:v>2005</c:v>
                </c:pt>
                <c:pt idx="1">
                  <c:v>2008</c:v>
                </c:pt>
                <c:pt idx="2">
                  <c:v>2010</c:v>
                </c:pt>
              </c:numCache>
            </c:numRef>
          </c:cat>
          <c:val>
            <c:numRef>
              <c:f>Sheet1!$H$2:$H$4</c:f>
              <c:numCache>
                <c:formatCode>General</c:formatCode>
                <c:ptCount val="3"/>
                <c:pt idx="0">
                  <c:v>38.200000000000003</c:v>
                </c:pt>
                <c:pt idx="1">
                  <c:v>46.6</c:v>
                </c:pt>
                <c:pt idx="2">
                  <c:v>51.3</c:v>
                </c:pt>
              </c:numCache>
            </c:numRef>
          </c:val>
          <c:smooth val="0"/>
        </c:ser>
        <c:dLbls>
          <c:showLegendKey val="0"/>
          <c:showVal val="0"/>
          <c:showCatName val="0"/>
          <c:showSerName val="0"/>
          <c:showPercent val="0"/>
          <c:showBubbleSize val="0"/>
        </c:dLbls>
        <c:marker val="1"/>
        <c:smooth val="0"/>
        <c:axId val="101421824"/>
        <c:axId val="101423360"/>
      </c:lineChart>
      <c:catAx>
        <c:axId val="101421824"/>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01423360"/>
        <c:crosses val="autoZero"/>
        <c:auto val="1"/>
        <c:lblAlgn val="ctr"/>
        <c:lblOffset val="100"/>
        <c:noMultiLvlLbl val="0"/>
      </c:catAx>
      <c:valAx>
        <c:axId val="101423360"/>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6.1728395061728392E-3"/>
              <c:y val="0.4430232332069602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01421824"/>
        <c:crosses val="autoZero"/>
        <c:crossBetween val="between"/>
        <c:majorUnit val="10"/>
      </c:valAx>
    </c:plotArea>
    <c:legend>
      <c:legendPos val="t"/>
      <c:layout>
        <c:manualLayout>
          <c:xMode val="edge"/>
          <c:yMode val="edge"/>
          <c:x val="8.1995479731700217E-3"/>
          <c:y val="1.167518533867475E-3"/>
          <c:w val="0.99127867697093419"/>
          <c:h val="0.1273561008362327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0460897248955"/>
          <c:y val="0.16615315446680276"/>
          <c:w val="0.88825750947798177"/>
          <c:h val="0.73759137746670578"/>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Sheet1!$B$1:$D$1</c:f>
              <c:strCache>
                <c:ptCount val="3"/>
                <c:pt idx="0">
                  <c:v>2005</c:v>
                </c:pt>
                <c:pt idx="1">
                  <c:v>2008</c:v>
                </c:pt>
                <c:pt idx="2">
                  <c:v>2010</c:v>
                </c:pt>
              </c:strCache>
            </c:strRef>
          </c:cat>
          <c:val>
            <c:numRef>
              <c:f>Sheet1!$B$2:$D$2</c:f>
              <c:numCache>
                <c:formatCode>General</c:formatCode>
                <c:ptCount val="3"/>
                <c:pt idx="0">
                  <c:v>85.3</c:v>
                </c:pt>
                <c:pt idx="1">
                  <c:v>84.5</c:v>
                </c:pt>
                <c:pt idx="2">
                  <c:v>82.8</c:v>
                </c:pt>
              </c:numCache>
            </c:numRef>
          </c:val>
          <c:smooth val="0"/>
        </c:ser>
        <c:ser>
          <c:idx val="0"/>
          <c:order val="1"/>
          <c:tx>
            <c:strRef>
              <c:f>Sheet1!$A$3</c:f>
              <c:strCache>
                <c:ptCount val="1"/>
                <c:pt idx="0">
                  <c:v>Large Central Metro</c:v>
                </c:pt>
              </c:strCache>
            </c:strRef>
          </c:tx>
          <c:spPr>
            <a:ln w="25400">
              <a:solidFill>
                <a:srgbClr val="0072C6"/>
              </a:solidFill>
            </a:ln>
          </c:spPr>
          <c:marker>
            <c:symbol val="square"/>
            <c:size val="7"/>
            <c:spPr>
              <a:solidFill>
                <a:srgbClr val="0072C6"/>
              </a:solidFill>
              <a:ln>
                <a:noFill/>
              </a:ln>
            </c:spPr>
          </c:marker>
          <c:cat>
            <c:strRef>
              <c:f>Sheet1!$B$1:$D$1</c:f>
              <c:strCache>
                <c:ptCount val="3"/>
                <c:pt idx="0">
                  <c:v>2005</c:v>
                </c:pt>
                <c:pt idx="1">
                  <c:v>2008</c:v>
                </c:pt>
                <c:pt idx="2">
                  <c:v>2010</c:v>
                </c:pt>
              </c:strCache>
            </c:strRef>
          </c:cat>
          <c:val>
            <c:numRef>
              <c:f>Sheet1!$B$3:$D$3</c:f>
              <c:numCache>
                <c:formatCode>0.0</c:formatCode>
                <c:ptCount val="3"/>
                <c:pt idx="0">
                  <c:v>84.2</c:v>
                </c:pt>
                <c:pt idx="1">
                  <c:v>83.1</c:v>
                </c:pt>
                <c:pt idx="2">
                  <c:v>82.6</c:v>
                </c:pt>
              </c:numCache>
            </c:numRef>
          </c:val>
          <c:smooth val="0"/>
        </c:ser>
        <c:ser>
          <c:idx val="2"/>
          <c:order val="2"/>
          <c:tx>
            <c:strRef>
              <c:f>Sheet1!$A$4</c:f>
              <c:strCache>
                <c:ptCount val="1"/>
                <c:pt idx="0">
                  <c:v>Large Fringe Metro</c:v>
                </c:pt>
              </c:strCache>
            </c:strRef>
          </c:tx>
          <c:spPr>
            <a:ln w="25400">
              <a:solidFill>
                <a:srgbClr val="AABA0A"/>
              </a:solidFill>
            </a:ln>
          </c:spPr>
          <c:marker>
            <c:symbol val="triangle"/>
            <c:size val="9"/>
            <c:spPr>
              <a:solidFill>
                <a:srgbClr val="AABA0A"/>
              </a:solidFill>
              <a:ln>
                <a:noFill/>
              </a:ln>
            </c:spPr>
          </c:marker>
          <c:cat>
            <c:strRef>
              <c:f>Sheet1!$B$1:$D$1</c:f>
              <c:strCache>
                <c:ptCount val="3"/>
                <c:pt idx="0">
                  <c:v>2005</c:v>
                </c:pt>
                <c:pt idx="1">
                  <c:v>2008</c:v>
                </c:pt>
                <c:pt idx="2">
                  <c:v>2010</c:v>
                </c:pt>
              </c:strCache>
            </c:strRef>
          </c:cat>
          <c:val>
            <c:numRef>
              <c:f>Sheet1!$B$4:$D$4</c:f>
              <c:numCache>
                <c:formatCode>0.0</c:formatCode>
                <c:ptCount val="3"/>
                <c:pt idx="0">
                  <c:v>87.1</c:v>
                </c:pt>
                <c:pt idx="1">
                  <c:v>86.2</c:v>
                </c:pt>
                <c:pt idx="2">
                  <c:v>83.3</c:v>
                </c:pt>
              </c:numCache>
            </c:numRef>
          </c:val>
          <c:smooth val="0"/>
        </c:ser>
        <c:ser>
          <c:idx val="1"/>
          <c:order val="3"/>
          <c:tx>
            <c:strRef>
              <c:f>Sheet1!$A$5</c:f>
              <c:strCache>
                <c:ptCount val="1"/>
                <c:pt idx="0">
                  <c:v>Medium Metro</c:v>
                </c:pt>
              </c:strCache>
            </c:strRef>
          </c:tx>
          <c:spPr>
            <a:ln w="34925">
              <a:solidFill>
                <a:srgbClr val="7BA8DF"/>
              </a:solidFill>
            </a:ln>
          </c:spPr>
          <c:marker>
            <c:symbol val="diamond"/>
            <c:size val="9"/>
            <c:spPr>
              <a:solidFill>
                <a:srgbClr val="7BA8DF"/>
              </a:solidFill>
              <a:ln>
                <a:noFill/>
              </a:ln>
            </c:spPr>
          </c:marker>
          <c:cat>
            <c:strRef>
              <c:f>Sheet1!$B$1:$D$1</c:f>
              <c:strCache>
                <c:ptCount val="3"/>
                <c:pt idx="0">
                  <c:v>2005</c:v>
                </c:pt>
                <c:pt idx="1">
                  <c:v>2008</c:v>
                </c:pt>
                <c:pt idx="2">
                  <c:v>2010</c:v>
                </c:pt>
              </c:strCache>
            </c:strRef>
          </c:cat>
          <c:val>
            <c:numRef>
              <c:f>Sheet1!$B$5:$D$5</c:f>
              <c:numCache>
                <c:formatCode>0.0</c:formatCode>
                <c:ptCount val="3"/>
                <c:pt idx="0">
                  <c:v>84.6</c:v>
                </c:pt>
                <c:pt idx="1">
                  <c:v>86.2</c:v>
                </c:pt>
                <c:pt idx="2">
                  <c:v>83.1</c:v>
                </c:pt>
              </c:numCache>
            </c:numRef>
          </c:val>
          <c:smooth val="0"/>
        </c:ser>
        <c:ser>
          <c:idx val="4"/>
          <c:order val="4"/>
          <c:tx>
            <c:strRef>
              <c:f>Sheet1!$A$6</c:f>
              <c:strCache>
                <c:ptCount val="1"/>
                <c:pt idx="0">
                  <c:v>Small Metro</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Sheet1!$B$1:$D$1</c:f>
              <c:strCache>
                <c:ptCount val="3"/>
                <c:pt idx="0">
                  <c:v>2005</c:v>
                </c:pt>
                <c:pt idx="1">
                  <c:v>2008</c:v>
                </c:pt>
                <c:pt idx="2">
                  <c:v>2010</c:v>
                </c:pt>
              </c:strCache>
            </c:strRef>
          </c:cat>
          <c:val>
            <c:numRef>
              <c:f>Sheet1!$B$6:$D$6</c:f>
              <c:numCache>
                <c:formatCode>0.0</c:formatCode>
                <c:ptCount val="3"/>
                <c:pt idx="0">
                  <c:v>88.4</c:v>
                </c:pt>
                <c:pt idx="1">
                  <c:v>83.6</c:v>
                </c:pt>
                <c:pt idx="2">
                  <c:v>83.5</c:v>
                </c:pt>
              </c:numCache>
            </c:numRef>
          </c:val>
          <c:smooth val="0"/>
        </c:ser>
        <c:ser>
          <c:idx val="5"/>
          <c:order val="5"/>
          <c:tx>
            <c:strRef>
              <c:f>Sheet1!$A$7</c:f>
              <c:strCache>
                <c:ptCount val="1"/>
                <c:pt idx="0">
                  <c:v>Micropolitan </c:v>
                </c:pt>
              </c:strCache>
            </c:strRef>
          </c:tx>
          <c:spPr>
            <a:ln>
              <a:solidFill>
                <a:srgbClr val="EEECE1">
                  <a:lumMod val="50000"/>
                </a:srgbClr>
              </a:solidFill>
            </a:ln>
          </c:spPr>
          <c:marker>
            <c:symbol val="plus"/>
            <c:size val="7"/>
            <c:spPr>
              <a:noFill/>
              <a:ln>
                <a:solidFill>
                  <a:srgbClr val="EEECE1">
                    <a:lumMod val="50000"/>
                  </a:srgbClr>
                </a:solidFill>
              </a:ln>
            </c:spPr>
          </c:marker>
          <c:cat>
            <c:strRef>
              <c:f>Sheet1!$B$1:$D$1</c:f>
              <c:strCache>
                <c:ptCount val="3"/>
                <c:pt idx="0">
                  <c:v>2005</c:v>
                </c:pt>
                <c:pt idx="1">
                  <c:v>2008</c:v>
                </c:pt>
                <c:pt idx="2">
                  <c:v>2010</c:v>
                </c:pt>
              </c:strCache>
            </c:strRef>
          </c:cat>
          <c:val>
            <c:numRef>
              <c:f>Sheet1!$B$7:$D$7</c:f>
              <c:numCache>
                <c:formatCode>0.0</c:formatCode>
                <c:ptCount val="3"/>
                <c:pt idx="0">
                  <c:v>84.6</c:v>
                </c:pt>
                <c:pt idx="1">
                  <c:v>83.1</c:v>
                </c:pt>
                <c:pt idx="2">
                  <c:v>82.8</c:v>
                </c:pt>
              </c:numCache>
            </c:numRef>
          </c:val>
          <c:smooth val="0"/>
        </c:ser>
        <c:ser>
          <c:idx val="6"/>
          <c:order val="6"/>
          <c:tx>
            <c:strRef>
              <c:f>Sheet1!$A$8</c:f>
              <c:strCache>
                <c:ptCount val="1"/>
                <c:pt idx="0">
                  <c:v>Noncore</c:v>
                </c:pt>
              </c:strCache>
            </c:strRef>
          </c:tx>
          <c:cat>
            <c:strRef>
              <c:f>Sheet1!$B$1:$D$1</c:f>
              <c:strCache>
                <c:ptCount val="3"/>
                <c:pt idx="0">
                  <c:v>2005</c:v>
                </c:pt>
                <c:pt idx="1">
                  <c:v>2008</c:v>
                </c:pt>
                <c:pt idx="2">
                  <c:v>2010</c:v>
                </c:pt>
              </c:strCache>
            </c:strRef>
          </c:cat>
          <c:val>
            <c:numRef>
              <c:f>Sheet1!$B$8:$D$8</c:f>
              <c:numCache>
                <c:formatCode>0.0</c:formatCode>
                <c:ptCount val="3"/>
                <c:pt idx="0">
                  <c:v>82.7</c:v>
                </c:pt>
                <c:pt idx="1">
                  <c:v>81.400000000000006</c:v>
                </c:pt>
                <c:pt idx="2">
                  <c:v>80.5</c:v>
                </c:pt>
              </c:numCache>
            </c:numRef>
          </c:val>
          <c:smooth val="0"/>
        </c:ser>
        <c:dLbls>
          <c:showLegendKey val="0"/>
          <c:showVal val="0"/>
          <c:showCatName val="0"/>
          <c:showSerName val="0"/>
          <c:showPercent val="0"/>
          <c:showBubbleSize val="0"/>
        </c:dLbls>
        <c:marker val="1"/>
        <c:smooth val="0"/>
        <c:axId val="101615872"/>
        <c:axId val="101621760"/>
      </c:lineChart>
      <c:catAx>
        <c:axId val="10161587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01621760"/>
        <c:crosses val="autoZero"/>
        <c:auto val="1"/>
        <c:lblAlgn val="ctr"/>
        <c:lblOffset val="100"/>
        <c:noMultiLvlLbl val="0"/>
      </c:catAx>
      <c:valAx>
        <c:axId val="101621760"/>
        <c:scaling>
          <c:orientation val="minMax"/>
          <c:max val="100"/>
          <c:min val="75"/>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1.5432098765432102E-3"/>
              <c:y val="0.4461096529600466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01615872"/>
        <c:crosses val="autoZero"/>
        <c:crossBetween val="between"/>
        <c:majorUnit val="5"/>
      </c:valAx>
    </c:plotArea>
    <c:legend>
      <c:legendPos val="t"/>
      <c:layout>
        <c:manualLayout>
          <c:xMode val="edge"/>
          <c:yMode val="edge"/>
          <c:x val="8.1995479731700217E-3"/>
          <c:y val="1.167518533867475E-3"/>
          <c:w val="0.99127867697093419"/>
          <c:h val="0.1273561008362327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120163798969575"/>
          <c:y val="0.1882491251093614"/>
          <c:w val="0.89751676873724084"/>
          <c:h val="0.71101840252922943"/>
        </c:manualLayout>
      </c:layout>
      <c:lineChart>
        <c:grouping val="standard"/>
        <c:varyColors val="0"/>
        <c:ser>
          <c:idx val="3"/>
          <c:order val="0"/>
          <c:tx>
            <c:strRef>
              <c:f>Sheet1!$B$1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Sheet1!$B$2:$B$12</c:f>
              <c:numCache>
                <c:formatCode>General</c:formatCode>
                <c:ptCount val="11"/>
                <c:pt idx="0">
                  <c:v>63.1</c:v>
                </c:pt>
                <c:pt idx="1">
                  <c:v>65.3</c:v>
                </c:pt>
                <c:pt idx="2">
                  <c:v>63.1</c:v>
                </c:pt>
                <c:pt idx="3">
                  <c:v>63.4</c:v>
                </c:pt>
                <c:pt idx="4">
                  <c:v>62.7</c:v>
                </c:pt>
                <c:pt idx="5">
                  <c:v>65.099999999999994</c:v>
                </c:pt>
                <c:pt idx="6">
                  <c:v>64.5</c:v>
                </c:pt>
                <c:pt idx="7">
                  <c:v>67.599999999999994</c:v>
                </c:pt>
                <c:pt idx="8">
                  <c:v>65.7</c:v>
                </c:pt>
                <c:pt idx="9">
                  <c:v>68.2</c:v>
                </c:pt>
                <c:pt idx="10">
                  <c:v>66.5</c:v>
                </c:pt>
              </c:numCache>
            </c:numRef>
          </c:val>
          <c:smooth val="0"/>
        </c:ser>
        <c:ser>
          <c:idx val="0"/>
          <c:order val="1"/>
          <c:tx>
            <c:strRef>
              <c:f>Sheet1!$C$1</c:f>
              <c:strCache>
                <c:ptCount val="1"/>
                <c:pt idx="0">
                  <c:v>Large Central Metro</c:v>
                </c:pt>
              </c:strCache>
            </c:strRef>
          </c:tx>
          <c:spPr>
            <a:ln w="25400">
              <a:solidFill>
                <a:srgbClr val="0072C6"/>
              </a:solidFill>
            </a:ln>
          </c:spPr>
          <c:marker>
            <c:symbol val="square"/>
            <c:size val="7"/>
            <c:spPr>
              <a:solidFill>
                <a:srgbClr val="0072C6"/>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Sheet1!$C$2:$C$12</c:f>
              <c:numCache>
                <c:formatCode>General</c:formatCode>
                <c:ptCount val="11"/>
                <c:pt idx="0">
                  <c:v>64.900000000000006</c:v>
                </c:pt>
                <c:pt idx="1">
                  <c:v>64.8</c:v>
                </c:pt>
                <c:pt idx="2">
                  <c:v>63.2</c:v>
                </c:pt>
                <c:pt idx="3">
                  <c:v>64.3</c:v>
                </c:pt>
                <c:pt idx="4">
                  <c:v>60.4</c:v>
                </c:pt>
                <c:pt idx="5">
                  <c:v>68.7</c:v>
                </c:pt>
                <c:pt idx="6">
                  <c:v>59.7</c:v>
                </c:pt>
                <c:pt idx="7">
                  <c:v>66.2</c:v>
                </c:pt>
                <c:pt idx="8">
                  <c:v>69.5</c:v>
                </c:pt>
                <c:pt idx="9">
                  <c:v>68.900000000000006</c:v>
                </c:pt>
                <c:pt idx="10">
                  <c:v>64.599999999999994</c:v>
                </c:pt>
              </c:numCache>
            </c:numRef>
          </c:val>
          <c:smooth val="0"/>
        </c:ser>
        <c:ser>
          <c:idx val="2"/>
          <c:order val="2"/>
          <c:tx>
            <c:strRef>
              <c:f>Sheet1!$D$1</c:f>
              <c:strCache>
                <c:ptCount val="1"/>
                <c:pt idx="0">
                  <c:v>Large Fringe Metro</c:v>
                </c:pt>
              </c:strCache>
            </c:strRef>
          </c:tx>
          <c:spPr>
            <a:ln w="25400">
              <a:solidFill>
                <a:srgbClr val="AABA0A"/>
              </a:solidFill>
            </a:ln>
          </c:spPr>
          <c:marker>
            <c:symbol val="triangle"/>
            <c:size val="9"/>
            <c:spPr>
              <a:solidFill>
                <a:srgbClr val="AABA0A"/>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Sheet1!$D$2:$D$12</c:f>
              <c:numCache>
                <c:formatCode>General</c:formatCode>
                <c:ptCount val="11"/>
                <c:pt idx="0">
                  <c:v>63.8</c:v>
                </c:pt>
                <c:pt idx="1">
                  <c:v>62.1</c:v>
                </c:pt>
                <c:pt idx="2">
                  <c:v>64.099999999999994</c:v>
                </c:pt>
                <c:pt idx="3">
                  <c:v>63.6</c:v>
                </c:pt>
                <c:pt idx="4">
                  <c:v>63.8</c:v>
                </c:pt>
                <c:pt idx="5">
                  <c:v>67.5</c:v>
                </c:pt>
                <c:pt idx="6">
                  <c:v>70.7</c:v>
                </c:pt>
                <c:pt idx="7">
                  <c:v>73.900000000000006</c:v>
                </c:pt>
                <c:pt idx="8">
                  <c:v>69.3</c:v>
                </c:pt>
                <c:pt idx="9">
                  <c:v>64.2</c:v>
                </c:pt>
                <c:pt idx="10">
                  <c:v>61.2</c:v>
                </c:pt>
              </c:numCache>
            </c:numRef>
          </c:val>
          <c:smooth val="0"/>
        </c:ser>
        <c:ser>
          <c:idx val="1"/>
          <c:order val="3"/>
          <c:tx>
            <c:strRef>
              <c:f>Sheet1!$E$1</c:f>
              <c:strCache>
                <c:ptCount val="1"/>
                <c:pt idx="0">
                  <c:v>Medium Metro</c:v>
                </c:pt>
              </c:strCache>
            </c:strRef>
          </c:tx>
          <c:spPr>
            <a:ln w="34925">
              <a:solidFill>
                <a:srgbClr val="7BA8DF"/>
              </a:solidFill>
            </a:ln>
          </c:spPr>
          <c:marker>
            <c:symbol val="diamond"/>
            <c:size val="9"/>
            <c:spPr>
              <a:solidFill>
                <a:srgbClr val="7BA8DF"/>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Sheet1!$E$2:$E$12</c:f>
              <c:numCache>
                <c:formatCode>General</c:formatCode>
                <c:ptCount val="11"/>
                <c:pt idx="0">
                  <c:v>62.4</c:v>
                </c:pt>
                <c:pt idx="1">
                  <c:v>69.400000000000006</c:v>
                </c:pt>
                <c:pt idx="2">
                  <c:v>65</c:v>
                </c:pt>
                <c:pt idx="3">
                  <c:v>61.8</c:v>
                </c:pt>
                <c:pt idx="4">
                  <c:v>68</c:v>
                </c:pt>
                <c:pt idx="5">
                  <c:v>66.5</c:v>
                </c:pt>
                <c:pt idx="6">
                  <c:v>64.599999999999994</c:v>
                </c:pt>
                <c:pt idx="7">
                  <c:v>67.5</c:v>
                </c:pt>
                <c:pt idx="8">
                  <c:v>61.9</c:v>
                </c:pt>
                <c:pt idx="9">
                  <c:v>71.5</c:v>
                </c:pt>
                <c:pt idx="10">
                  <c:v>68.5</c:v>
                </c:pt>
              </c:numCache>
            </c:numRef>
          </c:val>
          <c:smooth val="0"/>
        </c:ser>
        <c:ser>
          <c:idx val="4"/>
          <c:order val="4"/>
          <c:tx>
            <c:strRef>
              <c:f>Sheet1!$F$1</c:f>
              <c:strCache>
                <c:ptCount val="1"/>
                <c:pt idx="0">
                  <c:v>Small Metro</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Sheet1!$F$2:$F$12</c:f>
              <c:numCache>
                <c:formatCode>General</c:formatCode>
                <c:ptCount val="11"/>
                <c:pt idx="0">
                  <c:v>60.3</c:v>
                </c:pt>
                <c:pt idx="1">
                  <c:v>61.2</c:v>
                </c:pt>
                <c:pt idx="2">
                  <c:v>61.5</c:v>
                </c:pt>
                <c:pt idx="3">
                  <c:v>67.8</c:v>
                </c:pt>
                <c:pt idx="4">
                  <c:v>63</c:v>
                </c:pt>
                <c:pt idx="5">
                  <c:v>56.1</c:v>
                </c:pt>
                <c:pt idx="6">
                  <c:v>66.2</c:v>
                </c:pt>
                <c:pt idx="7">
                  <c:v>59.3</c:v>
                </c:pt>
                <c:pt idx="8">
                  <c:v>59.2</c:v>
                </c:pt>
                <c:pt idx="9">
                  <c:v>64.099999999999994</c:v>
                </c:pt>
                <c:pt idx="10">
                  <c:v>65.099999999999994</c:v>
                </c:pt>
              </c:numCache>
            </c:numRef>
          </c:val>
          <c:smooth val="0"/>
        </c:ser>
        <c:ser>
          <c:idx val="5"/>
          <c:order val="5"/>
          <c:tx>
            <c:strRef>
              <c:f>Sheet1!$G$1</c:f>
              <c:strCache>
                <c:ptCount val="1"/>
                <c:pt idx="0">
                  <c:v>Micropolitan</c:v>
                </c:pt>
              </c:strCache>
            </c:strRef>
          </c:tx>
          <c:spPr>
            <a:ln>
              <a:solidFill>
                <a:srgbClr val="EEECE1">
                  <a:lumMod val="50000"/>
                </a:srgbClr>
              </a:solidFill>
            </a:ln>
          </c:spPr>
          <c:marker>
            <c:symbol val="plus"/>
            <c:size val="7"/>
            <c:spPr>
              <a:noFill/>
              <a:ln>
                <a:solidFill>
                  <a:srgbClr val="EEECE1">
                    <a:lumMod val="50000"/>
                  </a:srgbClr>
                </a:solid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Sheet1!$G$2:$G$12</c:f>
              <c:numCache>
                <c:formatCode>General</c:formatCode>
                <c:ptCount val="11"/>
                <c:pt idx="0">
                  <c:v>62.7</c:v>
                </c:pt>
                <c:pt idx="1">
                  <c:v>67.8</c:v>
                </c:pt>
                <c:pt idx="2">
                  <c:v>62.4</c:v>
                </c:pt>
                <c:pt idx="3">
                  <c:v>57.2</c:v>
                </c:pt>
                <c:pt idx="4">
                  <c:v>57.7</c:v>
                </c:pt>
                <c:pt idx="5">
                  <c:v>62.5</c:v>
                </c:pt>
                <c:pt idx="6">
                  <c:v>64.3</c:v>
                </c:pt>
                <c:pt idx="7">
                  <c:v>69.400000000000006</c:v>
                </c:pt>
                <c:pt idx="8">
                  <c:v>67.900000000000006</c:v>
                </c:pt>
                <c:pt idx="9">
                  <c:v>71.099999999999994</c:v>
                </c:pt>
                <c:pt idx="10">
                  <c:v>73.400000000000006</c:v>
                </c:pt>
              </c:numCache>
            </c:numRef>
          </c:val>
          <c:smooth val="0"/>
        </c:ser>
        <c:ser>
          <c:idx val="6"/>
          <c:order val="6"/>
          <c:tx>
            <c:strRef>
              <c:f>Sheet1!$H$1</c:f>
              <c:strCache>
                <c:ptCount val="1"/>
                <c:pt idx="0">
                  <c:v>Noncore</c:v>
                </c:pt>
              </c:strCache>
            </c:strRef>
          </c:tx>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Sheet1!$H$2:$H$12</c:f>
              <c:numCache>
                <c:formatCode>General</c:formatCode>
                <c:ptCount val="11"/>
                <c:pt idx="0">
                  <c:v>59.5</c:v>
                </c:pt>
                <c:pt idx="1">
                  <c:v>67.7</c:v>
                </c:pt>
                <c:pt idx="2">
                  <c:v>57</c:v>
                </c:pt>
                <c:pt idx="3">
                  <c:v>69.3</c:v>
                </c:pt>
                <c:pt idx="4">
                  <c:v>60.3</c:v>
                </c:pt>
                <c:pt idx="6">
                  <c:v>55.7</c:v>
                </c:pt>
                <c:pt idx="9">
                  <c:v>68.400000000000006</c:v>
                </c:pt>
                <c:pt idx="10">
                  <c:v>73</c:v>
                </c:pt>
              </c:numCache>
            </c:numRef>
          </c:val>
          <c:smooth val="0"/>
        </c:ser>
        <c:dLbls>
          <c:showLegendKey val="0"/>
          <c:showVal val="0"/>
          <c:showCatName val="0"/>
          <c:showSerName val="0"/>
          <c:showPercent val="0"/>
          <c:showBubbleSize val="0"/>
        </c:dLbls>
        <c:marker val="1"/>
        <c:smooth val="0"/>
        <c:axId val="101511552"/>
        <c:axId val="101513088"/>
      </c:lineChart>
      <c:catAx>
        <c:axId val="10151155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01513088"/>
        <c:crosses val="autoZero"/>
        <c:auto val="1"/>
        <c:lblAlgn val="ctr"/>
        <c:lblOffset val="100"/>
        <c:noMultiLvlLbl val="0"/>
      </c:catAx>
      <c:valAx>
        <c:axId val="101513088"/>
        <c:scaling>
          <c:orientation val="minMax"/>
          <c:max val="100"/>
          <c:min val="5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537555674858825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01511552"/>
        <c:crosses val="autoZero"/>
        <c:crossBetween val="between"/>
        <c:majorUnit val="10"/>
      </c:valAx>
    </c:plotArea>
    <c:legend>
      <c:legendPos val="t"/>
      <c:layout>
        <c:manualLayout>
          <c:xMode val="edge"/>
          <c:yMode val="edge"/>
          <c:x val="8.1995479731700217E-3"/>
          <c:y val="1.167518533867475E-3"/>
          <c:w val="0.99127867697093419"/>
          <c:h val="0.1273561008362327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194237873043648E-2"/>
          <c:y val="0.18158525323223493"/>
          <c:w val="0.90677602799650059"/>
          <c:h val="0.71768226888305631"/>
        </c:manualLayout>
      </c:layout>
      <c:lineChart>
        <c:grouping val="standard"/>
        <c:varyColors val="0"/>
        <c:ser>
          <c:idx val="3"/>
          <c:order val="0"/>
          <c:tx>
            <c:strRef>
              <c:f>Sheet1!$A$8</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Sheet1!$B$1:$H$1</c:f>
              <c:strCache>
                <c:ptCount val="7"/>
                <c:pt idx="0">
                  <c:v>2006</c:v>
                </c:pt>
                <c:pt idx="1">
                  <c:v>2007</c:v>
                </c:pt>
                <c:pt idx="2">
                  <c:v>2008</c:v>
                </c:pt>
                <c:pt idx="3">
                  <c:v>2009</c:v>
                </c:pt>
                <c:pt idx="4">
                  <c:v>2010</c:v>
                </c:pt>
                <c:pt idx="5">
                  <c:v>2011</c:v>
                </c:pt>
                <c:pt idx="6">
                  <c:v>2012</c:v>
                </c:pt>
              </c:strCache>
            </c:strRef>
          </c:cat>
          <c:val>
            <c:numRef>
              <c:f>Sheet1!$B$8:$H$8</c:f>
              <c:numCache>
                <c:formatCode>0.0</c:formatCode>
                <c:ptCount val="7"/>
                <c:pt idx="0">
                  <c:v>17.473790999999995</c:v>
                </c:pt>
                <c:pt idx="1">
                  <c:v>16.280225999999995</c:v>
                </c:pt>
                <c:pt idx="2">
                  <c:v>17.290557</c:v>
                </c:pt>
                <c:pt idx="3">
                  <c:v>17.400827</c:v>
                </c:pt>
                <c:pt idx="4">
                  <c:v>17.56691</c:v>
                </c:pt>
                <c:pt idx="5">
                  <c:v>17.459810999999995</c:v>
                </c:pt>
                <c:pt idx="6">
                  <c:v>17.927021999999997</c:v>
                </c:pt>
              </c:numCache>
            </c:numRef>
          </c:val>
          <c:smooth val="0"/>
        </c:ser>
        <c:ser>
          <c:idx val="0"/>
          <c:order val="1"/>
          <c:tx>
            <c:strRef>
              <c:f>Sheet1!$A$2</c:f>
              <c:strCache>
                <c:ptCount val="1"/>
                <c:pt idx="0">
                  <c:v>Large Central Metro</c:v>
                </c:pt>
              </c:strCache>
            </c:strRef>
          </c:tx>
          <c:spPr>
            <a:ln w="25400">
              <a:solidFill>
                <a:srgbClr val="0072C6"/>
              </a:solidFill>
            </a:ln>
          </c:spPr>
          <c:marker>
            <c:symbol val="square"/>
            <c:size val="7"/>
            <c:spPr>
              <a:solidFill>
                <a:srgbClr val="0072C6"/>
              </a:solidFill>
              <a:ln>
                <a:noFill/>
              </a:ln>
            </c:spPr>
          </c:marker>
          <c:cat>
            <c:strRef>
              <c:f>Sheet1!$B$1:$H$1</c:f>
              <c:strCache>
                <c:ptCount val="7"/>
                <c:pt idx="0">
                  <c:v>2006</c:v>
                </c:pt>
                <c:pt idx="1">
                  <c:v>2007</c:v>
                </c:pt>
                <c:pt idx="2">
                  <c:v>2008</c:v>
                </c:pt>
                <c:pt idx="3">
                  <c:v>2009</c:v>
                </c:pt>
                <c:pt idx="4">
                  <c:v>2010</c:v>
                </c:pt>
                <c:pt idx="5">
                  <c:v>2011</c:v>
                </c:pt>
                <c:pt idx="6">
                  <c:v>2012</c:v>
                </c:pt>
              </c:strCache>
            </c:strRef>
          </c:cat>
          <c:val>
            <c:numRef>
              <c:f>Sheet1!$B$2:$H$2</c:f>
              <c:numCache>
                <c:formatCode>0.0</c:formatCode>
                <c:ptCount val="7"/>
                <c:pt idx="0">
                  <c:v>14.267359000000001</c:v>
                </c:pt>
                <c:pt idx="1">
                  <c:v>13.991989</c:v>
                </c:pt>
                <c:pt idx="2">
                  <c:v>16.158771000000005</c:v>
                </c:pt>
                <c:pt idx="3">
                  <c:v>14.656009000000001</c:v>
                </c:pt>
                <c:pt idx="4">
                  <c:v>15.126265999999999</c:v>
                </c:pt>
                <c:pt idx="5">
                  <c:v>15.552857000000003</c:v>
                </c:pt>
                <c:pt idx="6">
                  <c:v>16.425718999999994</c:v>
                </c:pt>
              </c:numCache>
            </c:numRef>
          </c:val>
          <c:smooth val="0"/>
        </c:ser>
        <c:ser>
          <c:idx val="2"/>
          <c:order val="2"/>
          <c:tx>
            <c:strRef>
              <c:f>Sheet1!$A$3</c:f>
              <c:strCache>
                <c:ptCount val="1"/>
                <c:pt idx="0">
                  <c:v>Large Fringe Metro</c:v>
                </c:pt>
              </c:strCache>
            </c:strRef>
          </c:tx>
          <c:spPr>
            <a:ln w="25400">
              <a:solidFill>
                <a:srgbClr val="AABA0A"/>
              </a:solidFill>
            </a:ln>
          </c:spPr>
          <c:marker>
            <c:symbol val="triangle"/>
            <c:size val="9"/>
            <c:spPr>
              <a:solidFill>
                <a:srgbClr val="AABA0A"/>
              </a:solidFill>
              <a:ln>
                <a:noFill/>
              </a:ln>
            </c:spPr>
          </c:marker>
          <c:cat>
            <c:strRef>
              <c:f>Sheet1!$B$1:$H$1</c:f>
              <c:strCache>
                <c:ptCount val="7"/>
                <c:pt idx="0">
                  <c:v>2006</c:v>
                </c:pt>
                <c:pt idx="1">
                  <c:v>2007</c:v>
                </c:pt>
                <c:pt idx="2">
                  <c:v>2008</c:v>
                </c:pt>
                <c:pt idx="3">
                  <c:v>2009</c:v>
                </c:pt>
                <c:pt idx="4">
                  <c:v>2010</c:v>
                </c:pt>
                <c:pt idx="5">
                  <c:v>2011</c:v>
                </c:pt>
                <c:pt idx="6">
                  <c:v>2012</c:v>
                </c:pt>
              </c:strCache>
            </c:strRef>
          </c:cat>
          <c:val>
            <c:numRef>
              <c:f>Sheet1!$B$3:$H$3</c:f>
              <c:numCache>
                <c:formatCode>0.0</c:formatCode>
                <c:ptCount val="7"/>
                <c:pt idx="0">
                  <c:v>15.512306000000002</c:v>
                </c:pt>
                <c:pt idx="1">
                  <c:v>14.891464000000001</c:v>
                </c:pt>
                <c:pt idx="2">
                  <c:v>16.208821999999998</c:v>
                </c:pt>
                <c:pt idx="3">
                  <c:v>16.810611000000005</c:v>
                </c:pt>
                <c:pt idx="4">
                  <c:v>17.069748999999998</c:v>
                </c:pt>
                <c:pt idx="5">
                  <c:v>17.381450000000001</c:v>
                </c:pt>
                <c:pt idx="6">
                  <c:v>16.576267999999999</c:v>
                </c:pt>
              </c:numCache>
            </c:numRef>
          </c:val>
          <c:smooth val="0"/>
        </c:ser>
        <c:ser>
          <c:idx val="1"/>
          <c:order val="3"/>
          <c:tx>
            <c:strRef>
              <c:f>Sheet1!$A$4</c:f>
              <c:strCache>
                <c:ptCount val="1"/>
                <c:pt idx="0">
                  <c:v>Medium Metro</c:v>
                </c:pt>
              </c:strCache>
            </c:strRef>
          </c:tx>
          <c:spPr>
            <a:ln w="34925">
              <a:solidFill>
                <a:srgbClr val="7BA8DF"/>
              </a:solidFill>
            </a:ln>
          </c:spPr>
          <c:marker>
            <c:symbol val="diamond"/>
            <c:size val="9"/>
            <c:spPr>
              <a:solidFill>
                <a:srgbClr val="7BA8DF"/>
              </a:solidFill>
              <a:ln>
                <a:noFill/>
              </a:ln>
            </c:spPr>
          </c:marker>
          <c:cat>
            <c:strRef>
              <c:f>Sheet1!$B$1:$H$1</c:f>
              <c:strCache>
                <c:ptCount val="7"/>
                <c:pt idx="0">
                  <c:v>2006</c:v>
                </c:pt>
                <c:pt idx="1">
                  <c:v>2007</c:v>
                </c:pt>
                <c:pt idx="2">
                  <c:v>2008</c:v>
                </c:pt>
                <c:pt idx="3">
                  <c:v>2009</c:v>
                </c:pt>
                <c:pt idx="4">
                  <c:v>2010</c:v>
                </c:pt>
                <c:pt idx="5">
                  <c:v>2011</c:v>
                </c:pt>
                <c:pt idx="6">
                  <c:v>2012</c:v>
                </c:pt>
              </c:strCache>
            </c:strRef>
          </c:cat>
          <c:val>
            <c:numRef>
              <c:f>Sheet1!$B$4:$H$4</c:f>
              <c:numCache>
                <c:formatCode>0.0</c:formatCode>
                <c:ptCount val="7"/>
                <c:pt idx="0">
                  <c:v>20.044281000000005</c:v>
                </c:pt>
                <c:pt idx="1">
                  <c:v>16.913402999999995</c:v>
                </c:pt>
                <c:pt idx="2">
                  <c:v>17.916999000000001</c:v>
                </c:pt>
                <c:pt idx="3">
                  <c:v>18.455765999999997</c:v>
                </c:pt>
                <c:pt idx="4">
                  <c:v>19.372484</c:v>
                </c:pt>
                <c:pt idx="5">
                  <c:v>19.212831000000001</c:v>
                </c:pt>
                <c:pt idx="6">
                  <c:v>20.402965999999999</c:v>
                </c:pt>
              </c:numCache>
            </c:numRef>
          </c:val>
          <c:smooth val="0"/>
        </c:ser>
        <c:ser>
          <c:idx val="4"/>
          <c:order val="4"/>
          <c:tx>
            <c:strRef>
              <c:f>Sheet1!$A$5</c:f>
              <c:strCache>
                <c:ptCount val="1"/>
                <c:pt idx="0">
                  <c:v>Small Metro</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Sheet1!$B$1:$H$1</c:f>
              <c:strCache>
                <c:ptCount val="7"/>
                <c:pt idx="0">
                  <c:v>2006</c:v>
                </c:pt>
                <c:pt idx="1">
                  <c:v>2007</c:v>
                </c:pt>
                <c:pt idx="2">
                  <c:v>2008</c:v>
                </c:pt>
                <c:pt idx="3">
                  <c:v>2009</c:v>
                </c:pt>
                <c:pt idx="4">
                  <c:v>2010</c:v>
                </c:pt>
                <c:pt idx="5">
                  <c:v>2011</c:v>
                </c:pt>
                <c:pt idx="6">
                  <c:v>2012</c:v>
                </c:pt>
              </c:strCache>
            </c:strRef>
          </c:cat>
          <c:val>
            <c:numRef>
              <c:f>Sheet1!$B$5:$H$5</c:f>
              <c:numCache>
                <c:formatCode>0.0</c:formatCode>
                <c:ptCount val="7"/>
                <c:pt idx="0">
                  <c:v>18.503742999999996</c:v>
                </c:pt>
                <c:pt idx="1">
                  <c:v>18.159070000000003</c:v>
                </c:pt>
                <c:pt idx="2">
                  <c:v>18.887706999999995</c:v>
                </c:pt>
                <c:pt idx="3">
                  <c:v>18.071508000000001</c:v>
                </c:pt>
                <c:pt idx="4">
                  <c:v>18.295132999999996</c:v>
                </c:pt>
                <c:pt idx="5">
                  <c:v>19.259725999999997</c:v>
                </c:pt>
                <c:pt idx="6">
                  <c:v>18.287151999999999</c:v>
                </c:pt>
              </c:numCache>
            </c:numRef>
          </c:val>
          <c:smooth val="0"/>
        </c:ser>
        <c:ser>
          <c:idx val="5"/>
          <c:order val="5"/>
          <c:tx>
            <c:strRef>
              <c:f>Sheet1!$A$6</c:f>
              <c:strCache>
                <c:ptCount val="1"/>
                <c:pt idx="0">
                  <c:v>Micropolitan</c:v>
                </c:pt>
              </c:strCache>
            </c:strRef>
          </c:tx>
          <c:spPr>
            <a:ln>
              <a:solidFill>
                <a:srgbClr val="EEECE1">
                  <a:lumMod val="50000"/>
                </a:srgbClr>
              </a:solidFill>
            </a:ln>
          </c:spPr>
          <c:marker>
            <c:symbol val="plus"/>
            <c:size val="7"/>
            <c:spPr>
              <a:noFill/>
              <a:ln>
                <a:solidFill>
                  <a:srgbClr val="EEECE1">
                    <a:lumMod val="50000"/>
                  </a:srgbClr>
                </a:solidFill>
              </a:ln>
            </c:spPr>
          </c:marker>
          <c:cat>
            <c:strRef>
              <c:f>Sheet1!$B$1:$H$1</c:f>
              <c:strCache>
                <c:ptCount val="7"/>
                <c:pt idx="0">
                  <c:v>2006</c:v>
                </c:pt>
                <c:pt idx="1">
                  <c:v>2007</c:v>
                </c:pt>
                <c:pt idx="2">
                  <c:v>2008</c:v>
                </c:pt>
                <c:pt idx="3">
                  <c:v>2009</c:v>
                </c:pt>
                <c:pt idx="4">
                  <c:v>2010</c:v>
                </c:pt>
                <c:pt idx="5">
                  <c:v>2011</c:v>
                </c:pt>
                <c:pt idx="6">
                  <c:v>2012</c:v>
                </c:pt>
              </c:strCache>
            </c:strRef>
          </c:cat>
          <c:val>
            <c:numRef>
              <c:f>Sheet1!$B$6:$H$6</c:f>
              <c:numCache>
                <c:formatCode>0.0</c:formatCode>
                <c:ptCount val="7"/>
                <c:pt idx="0">
                  <c:v>22.146515000000001</c:v>
                </c:pt>
                <c:pt idx="1">
                  <c:v>21.815982999999999</c:v>
                </c:pt>
                <c:pt idx="2">
                  <c:v>20.292239999999996</c:v>
                </c:pt>
                <c:pt idx="3">
                  <c:v>21.367045999999995</c:v>
                </c:pt>
                <c:pt idx="4">
                  <c:v>18.411718</c:v>
                </c:pt>
                <c:pt idx="5">
                  <c:v>17.362202999999997</c:v>
                </c:pt>
                <c:pt idx="6">
                  <c:v>18.585216999999997</c:v>
                </c:pt>
              </c:numCache>
            </c:numRef>
          </c:val>
          <c:smooth val="0"/>
        </c:ser>
        <c:ser>
          <c:idx val="6"/>
          <c:order val="6"/>
          <c:tx>
            <c:strRef>
              <c:f>Sheet1!$A$7</c:f>
              <c:strCache>
                <c:ptCount val="1"/>
                <c:pt idx="0">
                  <c:v>Noncore</c:v>
                </c:pt>
              </c:strCache>
            </c:strRef>
          </c:tx>
          <c:cat>
            <c:strRef>
              <c:f>Sheet1!$B$1:$H$1</c:f>
              <c:strCache>
                <c:ptCount val="7"/>
                <c:pt idx="0">
                  <c:v>2006</c:v>
                </c:pt>
                <c:pt idx="1">
                  <c:v>2007</c:v>
                </c:pt>
                <c:pt idx="2">
                  <c:v>2008</c:v>
                </c:pt>
                <c:pt idx="3">
                  <c:v>2009</c:v>
                </c:pt>
                <c:pt idx="4">
                  <c:v>2010</c:v>
                </c:pt>
                <c:pt idx="5">
                  <c:v>2011</c:v>
                </c:pt>
                <c:pt idx="6">
                  <c:v>2012</c:v>
                </c:pt>
              </c:strCache>
            </c:strRef>
          </c:cat>
          <c:val>
            <c:numRef>
              <c:f>Sheet1!$B$7:$H$7</c:f>
              <c:numCache>
                <c:formatCode>0.0</c:formatCode>
                <c:ptCount val="7"/>
                <c:pt idx="0">
                  <c:v>24.410301999999998</c:v>
                </c:pt>
                <c:pt idx="1">
                  <c:v>19.655460999999999</c:v>
                </c:pt>
                <c:pt idx="2">
                  <c:v>17.597635999999998</c:v>
                </c:pt>
                <c:pt idx="3">
                  <c:v>22.317447999999999</c:v>
                </c:pt>
                <c:pt idx="4">
                  <c:v>24.337406999999999</c:v>
                </c:pt>
                <c:pt idx="5">
                  <c:v>18.903541999999998</c:v>
                </c:pt>
                <c:pt idx="6">
                  <c:v>20.919993000000005</c:v>
                </c:pt>
              </c:numCache>
            </c:numRef>
          </c:val>
          <c:smooth val="0"/>
        </c:ser>
        <c:dLbls>
          <c:showLegendKey val="0"/>
          <c:showVal val="0"/>
          <c:showCatName val="0"/>
          <c:showSerName val="0"/>
          <c:showPercent val="0"/>
          <c:showBubbleSize val="0"/>
        </c:dLbls>
        <c:marker val="1"/>
        <c:smooth val="0"/>
        <c:axId val="107615360"/>
        <c:axId val="107616128"/>
      </c:lineChart>
      <c:catAx>
        <c:axId val="107615360"/>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07616128"/>
        <c:crosses val="autoZero"/>
        <c:auto val="1"/>
        <c:lblAlgn val="ctr"/>
        <c:lblOffset val="100"/>
        <c:noMultiLvlLbl val="0"/>
      </c:catAx>
      <c:valAx>
        <c:axId val="107616128"/>
        <c:scaling>
          <c:orientation val="minMax"/>
          <c:max val="4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430232332069602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07615360"/>
        <c:crosses val="autoZero"/>
        <c:crossBetween val="between"/>
        <c:majorUnit val="5"/>
      </c:valAx>
    </c:plotArea>
    <c:legend>
      <c:legendPos val="t"/>
      <c:layout>
        <c:manualLayout>
          <c:xMode val="edge"/>
          <c:yMode val="edge"/>
          <c:x val="8.1995479731700217E-3"/>
          <c:y val="1.167518533867475E-3"/>
          <c:w val="0.99127867697093419"/>
          <c:h val="0.1273561008362327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3127734033245813E-2"/>
          <c:y val="0.2009723437348109"/>
          <c:w val="0.89449790998347434"/>
          <c:h val="0.70277218819869747"/>
        </c:manualLayout>
      </c:layout>
      <c:barChart>
        <c:barDir val="col"/>
        <c:grouping val="clustered"/>
        <c:varyColors val="0"/>
        <c:ser>
          <c:idx val="0"/>
          <c:order val="0"/>
          <c:tx>
            <c:strRef>
              <c:f>Sheet1!$A$2</c:f>
              <c:strCache>
                <c:ptCount val="1"/>
                <c:pt idx="0">
                  <c:v>Large Central Metro</c:v>
                </c:pt>
              </c:strCache>
            </c:strRef>
          </c:tx>
          <c:spPr>
            <a:solidFill>
              <a:srgbClr val="0072C6"/>
            </a:solidFill>
          </c:spPr>
          <c:invertIfNegative val="0"/>
          <c:cat>
            <c:strRef>
              <c:f>Sheet1!$B$1:$E$1</c:f>
              <c:strCache>
                <c:ptCount val="4"/>
                <c:pt idx="0">
                  <c:v>Total</c:v>
                </c:pt>
                <c:pt idx="1">
                  <c:v>Non-Hispanic White </c:v>
                </c:pt>
                <c:pt idx="2">
                  <c:v>Non-Hispanic Black</c:v>
                </c:pt>
                <c:pt idx="3">
                  <c:v>Hispanic</c:v>
                </c:pt>
              </c:strCache>
            </c:strRef>
          </c:cat>
          <c:val>
            <c:numRef>
              <c:f>Sheet1!$B$2:$E$2</c:f>
              <c:numCache>
                <c:formatCode>0.0</c:formatCode>
                <c:ptCount val="4"/>
                <c:pt idx="0">
                  <c:v>16.425718999999994</c:v>
                </c:pt>
                <c:pt idx="1">
                  <c:v>17.511116999999999</c:v>
                </c:pt>
                <c:pt idx="2">
                  <c:v>13.6</c:v>
                </c:pt>
                <c:pt idx="3">
                  <c:v>13.871445000000001</c:v>
                </c:pt>
              </c:numCache>
            </c:numRef>
          </c:val>
        </c:ser>
        <c:ser>
          <c:idx val="1"/>
          <c:order val="1"/>
          <c:tx>
            <c:strRef>
              <c:f>Sheet1!$A$3</c:f>
              <c:strCache>
                <c:ptCount val="1"/>
                <c:pt idx="0">
                  <c:v>Large Fringe Metro</c:v>
                </c:pt>
              </c:strCache>
            </c:strRef>
          </c:tx>
          <c:spPr>
            <a:solidFill>
              <a:srgbClr val="AABA0A"/>
            </a:solidFill>
          </c:spPr>
          <c:invertIfNegative val="0"/>
          <c:cat>
            <c:strRef>
              <c:f>Sheet1!$B$1:$E$1</c:f>
              <c:strCache>
                <c:ptCount val="4"/>
                <c:pt idx="0">
                  <c:v>Total</c:v>
                </c:pt>
                <c:pt idx="1">
                  <c:v>Non-Hispanic White </c:v>
                </c:pt>
                <c:pt idx="2">
                  <c:v>Non-Hispanic Black</c:v>
                </c:pt>
                <c:pt idx="3">
                  <c:v>Hispanic</c:v>
                </c:pt>
              </c:strCache>
            </c:strRef>
          </c:cat>
          <c:val>
            <c:numRef>
              <c:f>Sheet1!$B$3:$E$3</c:f>
              <c:numCache>
                <c:formatCode>0.0</c:formatCode>
                <c:ptCount val="4"/>
                <c:pt idx="0">
                  <c:v>16.576267999999999</c:v>
                </c:pt>
                <c:pt idx="1">
                  <c:v>17.476005000000001</c:v>
                </c:pt>
                <c:pt idx="2">
                  <c:v>12.2</c:v>
                </c:pt>
                <c:pt idx="3">
                  <c:v>11.338820999999999</c:v>
                </c:pt>
              </c:numCache>
            </c:numRef>
          </c:val>
        </c:ser>
        <c:ser>
          <c:idx val="2"/>
          <c:order val="2"/>
          <c:tx>
            <c:strRef>
              <c:f>Sheet1!$A$4</c:f>
              <c:strCache>
                <c:ptCount val="1"/>
                <c:pt idx="0">
                  <c:v>Medium Metro</c:v>
                </c:pt>
              </c:strCache>
            </c:strRef>
          </c:tx>
          <c:spPr>
            <a:solidFill>
              <a:sysClr val="window" lastClr="FFFFFF"/>
            </a:solidFill>
            <a:ln>
              <a:solidFill>
                <a:sysClr val="windowText" lastClr="000000"/>
              </a:solidFill>
            </a:ln>
          </c:spPr>
          <c:invertIfNegative val="0"/>
          <c:cat>
            <c:strRef>
              <c:f>Sheet1!$B$1:$E$1</c:f>
              <c:strCache>
                <c:ptCount val="4"/>
                <c:pt idx="0">
                  <c:v>Total</c:v>
                </c:pt>
                <c:pt idx="1">
                  <c:v>Non-Hispanic White </c:v>
                </c:pt>
                <c:pt idx="2">
                  <c:v>Non-Hispanic Black</c:v>
                </c:pt>
                <c:pt idx="3">
                  <c:v>Hispanic</c:v>
                </c:pt>
              </c:strCache>
            </c:strRef>
          </c:cat>
          <c:val>
            <c:numRef>
              <c:f>Sheet1!$B$4:$E$4</c:f>
              <c:numCache>
                <c:formatCode>0.0</c:formatCode>
                <c:ptCount val="4"/>
                <c:pt idx="0">
                  <c:v>20.402965999999999</c:v>
                </c:pt>
                <c:pt idx="1">
                  <c:v>20.898048999999997</c:v>
                </c:pt>
                <c:pt idx="2">
                  <c:v>18.600000000000001</c:v>
                </c:pt>
                <c:pt idx="3">
                  <c:v>17.967552999999995</c:v>
                </c:pt>
              </c:numCache>
            </c:numRef>
          </c:val>
        </c:ser>
        <c:ser>
          <c:idx val="3"/>
          <c:order val="3"/>
          <c:tx>
            <c:strRef>
              <c:f>Sheet1!$A$5</c:f>
              <c:strCache>
                <c:ptCount val="1"/>
                <c:pt idx="0">
                  <c:v>Small Metro</c:v>
                </c:pt>
              </c:strCache>
            </c:strRef>
          </c:tx>
          <c:spPr>
            <a:solidFill>
              <a:sysClr val="window" lastClr="FFFFFF">
                <a:lumMod val="85000"/>
              </a:sysClr>
            </a:solidFill>
          </c:spPr>
          <c:invertIfNegative val="0"/>
          <c:cat>
            <c:strRef>
              <c:f>Sheet1!$B$1:$E$1</c:f>
              <c:strCache>
                <c:ptCount val="4"/>
                <c:pt idx="0">
                  <c:v>Total</c:v>
                </c:pt>
                <c:pt idx="1">
                  <c:v>Non-Hispanic White </c:v>
                </c:pt>
                <c:pt idx="2">
                  <c:v>Non-Hispanic Black</c:v>
                </c:pt>
                <c:pt idx="3">
                  <c:v>Hispanic</c:v>
                </c:pt>
              </c:strCache>
            </c:strRef>
          </c:cat>
          <c:val>
            <c:numRef>
              <c:f>Sheet1!$B$5:$E$5</c:f>
              <c:numCache>
                <c:formatCode>0.0</c:formatCode>
                <c:ptCount val="4"/>
                <c:pt idx="0">
                  <c:v>18.287151999999999</c:v>
                </c:pt>
                <c:pt idx="1">
                  <c:v>19.307820000000003</c:v>
                </c:pt>
                <c:pt idx="2">
                  <c:v>17.7</c:v>
                </c:pt>
                <c:pt idx="3">
                  <c:v>11.693864</c:v>
                </c:pt>
              </c:numCache>
            </c:numRef>
          </c:val>
        </c:ser>
        <c:ser>
          <c:idx val="4"/>
          <c:order val="4"/>
          <c:tx>
            <c:strRef>
              <c:f>Sheet1!$A$6</c:f>
              <c:strCache>
                <c:ptCount val="1"/>
                <c:pt idx="0">
                  <c:v>Micropolitan</c:v>
                </c:pt>
              </c:strCache>
            </c:strRef>
          </c:tx>
          <c:spPr>
            <a:solidFill>
              <a:srgbClr val="EEECE1">
                <a:lumMod val="75000"/>
              </a:srgbClr>
            </a:solidFill>
          </c:spPr>
          <c:invertIfNegative val="0"/>
          <c:cat>
            <c:strRef>
              <c:f>Sheet1!$B$1:$E$1</c:f>
              <c:strCache>
                <c:ptCount val="4"/>
                <c:pt idx="0">
                  <c:v>Total</c:v>
                </c:pt>
                <c:pt idx="1">
                  <c:v>Non-Hispanic White </c:v>
                </c:pt>
                <c:pt idx="2">
                  <c:v>Non-Hispanic Black</c:v>
                </c:pt>
                <c:pt idx="3">
                  <c:v>Hispanic</c:v>
                </c:pt>
              </c:strCache>
            </c:strRef>
          </c:cat>
          <c:val>
            <c:numRef>
              <c:f>Sheet1!$B$6:$E$6</c:f>
              <c:numCache>
                <c:formatCode>0.0</c:formatCode>
                <c:ptCount val="4"/>
                <c:pt idx="0">
                  <c:v>18.585216999999997</c:v>
                </c:pt>
                <c:pt idx="1">
                  <c:v>18.934702999999995</c:v>
                </c:pt>
                <c:pt idx="2">
                  <c:v>22.6</c:v>
                </c:pt>
                <c:pt idx="3">
                  <c:v>14.150017</c:v>
                </c:pt>
              </c:numCache>
            </c:numRef>
          </c:val>
        </c:ser>
        <c:ser>
          <c:idx val="5"/>
          <c:order val="5"/>
          <c:tx>
            <c:strRef>
              <c:f>Sheet1!$A$7</c:f>
              <c:strCache>
                <c:ptCount val="1"/>
                <c:pt idx="0">
                  <c:v>Noncore</c:v>
                </c:pt>
              </c:strCache>
            </c:strRef>
          </c:tx>
          <c:spPr>
            <a:solidFill>
              <a:sysClr val="windowText" lastClr="000000"/>
            </a:solidFill>
            <a:ln>
              <a:noFill/>
            </a:ln>
          </c:spPr>
          <c:invertIfNegative val="0"/>
          <c:cat>
            <c:strRef>
              <c:f>Sheet1!$B$1:$E$1</c:f>
              <c:strCache>
                <c:ptCount val="4"/>
                <c:pt idx="0">
                  <c:v>Total</c:v>
                </c:pt>
                <c:pt idx="1">
                  <c:v>Non-Hispanic White </c:v>
                </c:pt>
                <c:pt idx="2">
                  <c:v>Non-Hispanic Black</c:v>
                </c:pt>
                <c:pt idx="3">
                  <c:v>Hispanic</c:v>
                </c:pt>
              </c:strCache>
            </c:strRef>
          </c:cat>
          <c:val>
            <c:numRef>
              <c:f>Sheet1!$B$7:$E$7</c:f>
              <c:numCache>
                <c:formatCode>0.0</c:formatCode>
                <c:ptCount val="4"/>
                <c:pt idx="0">
                  <c:v>20.919993000000005</c:v>
                </c:pt>
                <c:pt idx="1">
                  <c:v>21.987055000000005</c:v>
                </c:pt>
                <c:pt idx="2">
                  <c:v>21.5</c:v>
                </c:pt>
                <c:pt idx="3">
                  <c:v>13.564728000000001</c:v>
                </c:pt>
              </c:numCache>
            </c:numRef>
          </c:val>
        </c:ser>
        <c:dLbls>
          <c:showLegendKey val="0"/>
          <c:showVal val="0"/>
          <c:showCatName val="0"/>
          <c:showSerName val="0"/>
          <c:showPercent val="0"/>
          <c:showBubbleSize val="0"/>
        </c:dLbls>
        <c:gapWidth val="150"/>
        <c:axId val="107676032"/>
        <c:axId val="107677568"/>
      </c:barChart>
      <c:catAx>
        <c:axId val="107676032"/>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07677568"/>
        <c:crosses val="autoZero"/>
        <c:auto val="1"/>
        <c:lblAlgn val="ctr"/>
        <c:lblOffset val="100"/>
        <c:noMultiLvlLbl val="0"/>
      </c:catAx>
      <c:valAx>
        <c:axId val="107677568"/>
        <c:scaling>
          <c:orientation val="minMax"/>
          <c:max val="25"/>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46434431807135229"/>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07676032"/>
        <c:crosses val="autoZero"/>
        <c:crossBetween val="between"/>
        <c:majorUnit val="5"/>
      </c:valAx>
    </c:plotArea>
    <c:legend>
      <c:legendPos val="t"/>
      <c:layout>
        <c:manualLayout>
          <c:xMode val="edge"/>
          <c:yMode val="edge"/>
          <c:x val="5.5555555555555539E-2"/>
          <c:y val="1.5884125595411688E-2"/>
          <c:w val="0.88801351219986391"/>
          <c:h val="0.13039655869922048"/>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0803048657379367E-2"/>
          <c:y val="0.10952668625615504"/>
          <c:w val="0.92132815128878132"/>
          <c:h val="0.78267431704589741"/>
        </c:manualLayout>
      </c:layout>
      <c:barChart>
        <c:barDir val="col"/>
        <c:grouping val="percentStacked"/>
        <c:varyColors val="0"/>
        <c:ser>
          <c:idx val="2"/>
          <c:order val="0"/>
          <c:tx>
            <c:strRef>
              <c:f>Sheet1!$D$1</c:f>
              <c:strCache>
                <c:ptCount val="1"/>
                <c:pt idx="0">
                  <c:v>Improving</c:v>
                </c:pt>
              </c:strCache>
            </c:strRef>
          </c:tx>
          <c:spPr>
            <a:solidFill>
              <a:sysClr val="windowText" lastClr="000000"/>
            </a:solidFill>
          </c:spPr>
          <c:invertIfNegative val="0"/>
          <c:dLbls>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Sheet1!$A$2:$A$3</c:f>
              <c:strCache>
                <c:ptCount val="2"/>
                <c:pt idx="0">
                  <c:v>Micropolitan (n=116)</c:v>
                </c:pt>
                <c:pt idx="1">
                  <c:v>Noncore (n=117)</c:v>
                </c:pt>
              </c:strCache>
            </c:strRef>
          </c:cat>
          <c:val>
            <c:numRef>
              <c:f>Sheet1!$D$2:$D$3</c:f>
              <c:numCache>
                <c:formatCode>General</c:formatCode>
                <c:ptCount val="2"/>
                <c:pt idx="0">
                  <c:v>9</c:v>
                </c:pt>
                <c:pt idx="1">
                  <c:v>6</c:v>
                </c:pt>
              </c:numCache>
            </c:numRef>
          </c:val>
        </c:ser>
        <c:ser>
          <c:idx val="1"/>
          <c:order val="1"/>
          <c:tx>
            <c:strRef>
              <c:f>Sheet1!$C$1</c:f>
              <c:strCache>
                <c:ptCount val="1"/>
                <c:pt idx="0">
                  <c:v>No Change</c:v>
                </c:pt>
              </c:strCache>
            </c:strRef>
          </c:tx>
          <c:spPr>
            <a:solidFill>
              <a:srgbClr val="0072C6"/>
            </a:solidFill>
          </c:spPr>
          <c:invertIfNegative val="0"/>
          <c:dLbls>
            <c:txPr>
              <a:bodyPr/>
              <a:lstStyle/>
              <a:p>
                <a:pPr>
                  <a:defRPr sz="1600">
                    <a:solidFill>
                      <a:schemeClr val="bg1"/>
                    </a:solidFill>
                    <a:latin typeface="Calibri" panose="020F0502020204030204" pitchFamily="34" charset="0"/>
                  </a:defRPr>
                </a:pPr>
                <a:endParaRPr lang="en-US"/>
              </a:p>
            </c:txPr>
            <c:dLblPos val="ctr"/>
            <c:showLegendKey val="0"/>
            <c:showVal val="1"/>
            <c:showCatName val="0"/>
            <c:showSerName val="0"/>
            <c:showPercent val="0"/>
            <c:showBubbleSize val="0"/>
            <c:showLeaderLines val="0"/>
          </c:dLbls>
          <c:cat>
            <c:strRef>
              <c:f>Sheet1!$A$2:$A$3</c:f>
              <c:strCache>
                <c:ptCount val="2"/>
                <c:pt idx="0">
                  <c:v>Micropolitan (n=116)</c:v>
                </c:pt>
                <c:pt idx="1">
                  <c:v>Noncore (n=117)</c:v>
                </c:pt>
              </c:strCache>
            </c:strRef>
          </c:cat>
          <c:val>
            <c:numRef>
              <c:f>Sheet1!$C$2:$C$3</c:f>
              <c:numCache>
                <c:formatCode>General</c:formatCode>
                <c:ptCount val="2"/>
                <c:pt idx="0">
                  <c:v>100</c:v>
                </c:pt>
                <c:pt idx="1">
                  <c:v>101</c:v>
                </c:pt>
              </c:numCache>
            </c:numRef>
          </c:val>
        </c:ser>
        <c:ser>
          <c:idx val="0"/>
          <c:order val="2"/>
          <c:tx>
            <c:strRef>
              <c:f>Sheet1!$B$1</c:f>
              <c:strCache>
                <c:ptCount val="1"/>
                <c:pt idx="0">
                  <c:v>Worsening</c:v>
                </c:pt>
              </c:strCache>
            </c:strRef>
          </c:tx>
          <c:spPr>
            <a:solidFill>
              <a:srgbClr val="AABA0A"/>
            </a:solidFill>
          </c:spPr>
          <c:invertIfNegative val="0"/>
          <c:dLbls>
            <c:txPr>
              <a:bodyPr/>
              <a:lstStyle/>
              <a:p>
                <a:pPr>
                  <a:defRPr sz="1600">
                    <a:latin typeface="Calibri" panose="020F0502020204030204" pitchFamily="34" charset="0"/>
                  </a:defRPr>
                </a:pPr>
                <a:endParaRPr lang="en-US"/>
              </a:p>
            </c:txPr>
            <c:showLegendKey val="0"/>
            <c:showVal val="1"/>
            <c:showCatName val="0"/>
            <c:showSerName val="0"/>
            <c:showPercent val="0"/>
            <c:showBubbleSize val="0"/>
            <c:showLeaderLines val="0"/>
          </c:dLbls>
          <c:cat>
            <c:strRef>
              <c:f>Sheet1!$A$2:$A$3</c:f>
              <c:strCache>
                <c:ptCount val="2"/>
                <c:pt idx="0">
                  <c:v>Micropolitan (n=116)</c:v>
                </c:pt>
                <c:pt idx="1">
                  <c:v>Noncore (n=117)</c:v>
                </c:pt>
              </c:strCache>
            </c:strRef>
          </c:cat>
          <c:val>
            <c:numRef>
              <c:f>Sheet1!$B$2:$B$3</c:f>
              <c:numCache>
                <c:formatCode>General</c:formatCode>
                <c:ptCount val="2"/>
                <c:pt idx="0">
                  <c:v>7</c:v>
                </c:pt>
                <c:pt idx="1">
                  <c:v>10</c:v>
                </c:pt>
              </c:numCache>
            </c:numRef>
          </c:val>
        </c:ser>
        <c:dLbls>
          <c:showLegendKey val="0"/>
          <c:showVal val="1"/>
          <c:showCatName val="0"/>
          <c:showSerName val="0"/>
          <c:showPercent val="0"/>
          <c:showBubbleSize val="0"/>
        </c:dLbls>
        <c:gapWidth val="150"/>
        <c:overlap val="100"/>
        <c:axId val="33182848"/>
        <c:axId val="33184384"/>
      </c:barChart>
      <c:catAx>
        <c:axId val="33182848"/>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33184384"/>
        <c:crosses val="autoZero"/>
        <c:auto val="1"/>
        <c:lblAlgn val="ctr"/>
        <c:lblOffset val="100"/>
        <c:tickLblSkip val="1"/>
        <c:tickMarkSkip val="1"/>
        <c:noMultiLvlLbl val="0"/>
      </c:catAx>
      <c:valAx>
        <c:axId val="33184384"/>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33182848"/>
        <c:crosses val="autoZero"/>
        <c:crossBetween val="between"/>
        <c:majorUnit val="0.2"/>
      </c:valAx>
    </c:plotArea>
    <c:legend>
      <c:legendPos val="t"/>
      <c:layout>
        <c:manualLayout>
          <c:xMode val="edge"/>
          <c:yMode val="edge"/>
          <c:x val="0.2206651599105667"/>
          <c:y val="0"/>
          <c:w val="0.55629617478370752"/>
          <c:h val="7.8535997332581209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120163798969575"/>
          <c:y val="0.18158525323223493"/>
          <c:w val="0.89751676873724084"/>
          <c:h val="0.71768226888305631"/>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61.208700000000007</c:v>
                </c:pt>
                <c:pt idx="1">
                  <c:v>63.682400000000001</c:v>
                </c:pt>
                <c:pt idx="2">
                  <c:v>63.832600000000006</c:v>
                </c:pt>
                <c:pt idx="3">
                  <c:v>65.553600000000003</c:v>
                </c:pt>
                <c:pt idx="4">
                  <c:v>65.186399999999992</c:v>
                </c:pt>
                <c:pt idx="5">
                  <c:v>64.566599999999994</c:v>
                </c:pt>
                <c:pt idx="6">
                  <c:v>65.200300000000013</c:v>
                </c:pt>
                <c:pt idx="7">
                  <c:v>69.169999999999987</c:v>
                </c:pt>
                <c:pt idx="8">
                  <c:v>71.412700000000001</c:v>
                </c:pt>
                <c:pt idx="9">
                  <c:v>68.666600000000003</c:v>
                </c:pt>
                <c:pt idx="10">
                  <c:v>69.317600000000013</c:v>
                </c:pt>
              </c:numCache>
            </c:numRef>
          </c:val>
          <c:smooth val="0"/>
        </c:ser>
        <c:ser>
          <c:idx val="0"/>
          <c:order val="1"/>
          <c:tx>
            <c:strRef>
              <c:f>Sheet1!$A$3</c:f>
              <c:strCache>
                <c:ptCount val="1"/>
                <c:pt idx="0">
                  <c:v>Large Central Metro</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61.104400000000005</c:v>
                </c:pt>
                <c:pt idx="1">
                  <c:v>61.838700000000003</c:v>
                </c:pt>
                <c:pt idx="2">
                  <c:v>64.674699999999987</c:v>
                </c:pt>
                <c:pt idx="3">
                  <c:v>66.822299999999998</c:v>
                </c:pt>
                <c:pt idx="4">
                  <c:v>66.414600000000007</c:v>
                </c:pt>
                <c:pt idx="5">
                  <c:v>61.750900000000001</c:v>
                </c:pt>
                <c:pt idx="6">
                  <c:v>62.748500000000007</c:v>
                </c:pt>
                <c:pt idx="7">
                  <c:v>70.339299999999994</c:v>
                </c:pt>
                <c:pt idx="8">
                  <c:v>71.340800000000002</c:v>
                </c:pt>
                <c:pt idx="9">
                  <c:v>69.360799999999998</c:v>
                </c:pt>
                <c:pt idx="10">
                  <c:v>72.420599999999993</c:v>
                </c:pt>
              </c:numCache>
            </c:numRef>
          </c:val>
          <c:smooth val="0"/>
        </c:ser>
        <c:ser>
          <c:idx val="2"/>
          <c:order val="2"/>
          <c:tx>
            <c:strRef>
              <c:f>Sheet1!$A$4</c:f>
              <c:strCache>
                <c:ptCount val="1"/>
                <c:pt idx="0">
                  <c:v>Large Fringe Metro</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55.763700000000007</c:v>
                </c:pt>
                <c:pt idx="1">
                  <c:v>60.826100000000004</c:v>
                </c:pt>
                <c:pt idx="2">
                  <c:v>58.688100000000006</c:v>
                </c:pt>
                <c:pt idx="3">
                  <c:v>61.875</c:v>
                </c:pt>
                <c:pt idx="4">
                  <c:v>63.567100000000003</c:v>
                </c:pt>
                <c:pt idx="5">
                  <c:v>60.370200000000004</c:v>
                </c:pt>
                <c:pt idx="6">
                  <c:v>61.787200000000006</c:v>
                </c:pt>
                <c:pt idx="7">
                  <c:v>68.374499999999998</c:v>
                </c:pt>
                <c:pt idx="8">
                  <c:v>66.753699999999995</c:v>
                </c:pt>
                <c:pt idx="9">
                  <c:v>68.673699999999982</c:v>
                </c:pt>
                <c:pt idx="10">
                  <c:v>68.177399999999992</c:v>
                </c:pt>
              </c:numCache>
            </c:numRef>
          </c:val>
          <c:smooth val="0"/>
        </c:ser>
        <c:ser>
          <c:idx val="1"/>
          <c:order val="3"/>
          <c:tx>
            <c:strRef>
              <c:f>Sheet1!$A$5</c:f>
              <c:strCache>
                <c:ptCount val="1"/>
                <c:pt idx="0">
                  <c:v>Medium Metro</c:v>
                </c:pt>
              </c:strCache>
            </c:strRef>
          </c:tx>
          <c:spPr>
            <a:ln w="34925">
              <a:solidFill>
                <a:srgbClr val="7BA8DF"/>
              </a:solidFill>
            </a:ln>
          </c:spPr>
          <c:marker>
            <c:symbol val="diamond"/>
            <c:size val="9"/>
            <c:spPr>
              <a:solidFill>
                <a:srgbClr val="7BA8DF"/>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Sheet1!$B$5:$L$5</c:f>
              <c:numCache>
                <c:formatCode>0.0</c:formatCode>
                <c:ptCount val="11"/>
                <c:pt idx="0">
                  <c:v>64.481200000000015</c:v>
                </c:pt>
                <c:pt idx="1">
                  <c:v>65.219700000000003</c:v>
                </c:pt>
                <c:pt idx="2">
                  <c:v>64.557500000000005</c:v>
                </c:pt>
                <c:pt idx="3">
                  <c:v>65.229399999999998</c:v>
                </c:pt>
                <c:pt idx="4">
                  <c:v>64.426400000000001</c:v>
                </c:pt>
                <c:pt idx="5">
                  <c:v>71.043000000000006</c:v>
                </c:pt>
                <c:pt idx="6">
                  <c:v>68.443600000000018</c:v>
                </c:pt>
                <c:pt idx="7">
                  <c:v>70.563500000000005</c:v>
                </c:pt>
                <c:pt idx="8">
                  <c:v>74.998800000000003</c:v>
                </c:pt>
                <c:pt idx="9">
                  <c:v>68.206999999999994</c:v>
                </c:pt>
                <c:pt idx="10">
                  <c:v>68.267899999999997</c:v>
                </c:pt>
              </c:numCache>
            </c:numRef>
          </c:val>
          <c:smooth val="0"/>
        </c:ser>
        <c:ser>
          <c:idx val="4"/>
          <c:order val="4"/>
          <c:tx>
            <c:strRef>
              <c:f>Sheet1!$A$6</c:f>
              <c:strCache>
                <c:ptCount val="1"/>
                <c:pt idx="0">
                  <c:v>Small Metro</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Sheet1!$B$6:$L$6</c:f>
              <c:numCache>
                <c:formatCode>0.0</c:formatCode>
                <c:ptCount val="11"/>
                <c:pt idx="0">
                  <c:v>66.659199999999998</c:v>
                </c:pt>
                <c:pt idx="1">
                  <c:v>69.915899999999993</c:v>
                </c:pt>
                <c:pt idx="2">
                  <c:v>68.092399999999998</c:v>
                </c:pt>
                <c:pt idx="3">
                  <c:v>69.4238</c:v>
                </c:pt>
                <c:pt idx="4">
                  <c:v>69.249399999999994</c:v>
                </c:pt>
                <c:pt idx="5">
                  <c:v>67.520299999999992</c:v>
                </c:pt>
                <c:pt idx="6">
                  <c:v>64.46720000000002</c:v>
                </c:pt>
                <c:pt idx="7">
                  <c:v>65.298300000000012</c:v>
                </c:pt>
                <c:pt idx="8">
                  <c:v>70.507499999999993</c:v>
                </c:pt>
                <c:pt idx="9">
                  <c:v>65.295500000000004</c:v>
                </c:pt>
                <c:pt idx="10">
                  <c:v>63.29010000000001</c:v>
                </c:pt>
              </c:numCache>
            </c:numRef>
          </c:val>
          <c:smooth val="0"/>
        </c:ser>
        <c:ser>
          <c:idx val="5"/>
          <c:order val="5"/>
          <c:tx>
            <c:strRef>
              <c:f>Sheet1!$A$7</c:f>
              <c:strCache>
                <c:ptCount val="1"/>
                <c:pt idx="0">
                  <c:v>Micropolitan</c:v>
                </c:pt>
              </c:strCache>
            </c:strRef>
          </c:tx>
          <c:spPr>
            <a:ln>
              <a:solidFill>
                <a:srgbClr val="EEECE1">
                  <a:lumMod val="50000"/>
                </a:srgbClr>
              </a:solidFill>
            </a:ln>
          </c:spPr>
          <c:marker>
            <c:symbol val="plus"/>
            <c:size val="7"/>
            <c:spPr>
              <a:noFill/>
              <a:ln>
                <a:solidFill>
                  <a:srgbClr val="EEECE1">
                    <a:lumMod val="50000"/>
                  </a:srgbClr>
                </a:solid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Sheet1!$B$7:$L$7</c:f>
              <c:numCache>
                <c:formatCode>0.0</c:formatCode>
                <c:ptCount val="11"/>
                <c:pt idx="0">
                  <c:v>59.514499999999998</c:v>
                </c:pt>
                <c:pt idx="1">
                  <c:v>65.056799999999981</c:v>
                </c:pt>
                <c:pt idx="2">
                  <c:v>64.859499999999983</c:v>
                </c:pt>
                <c:pt idx="3">
                  <c:v>65.798599999999993</c:v>
                </c:pt>
                <c:pt idx="4">
                  <c:v>65.593800000000002</c:v>
                </c:pt>
                <c:pt idx="5">
                  <c:v>65.86</c:v>
                </c:pt>
                <c:pt idx="6">
                  <c:v>70.378199999999993</c:v>
                </c:pt>
                <c:pt idx="7">
                  <c:v>68.856200000000001</c:v>
                </c:pt>
                <c:pt idx="8">
                  <c:v>71.094600000000014</c:v>
                </c:pt>
                <c:pt idx="9">
                  <c:v>67.058799999999991</c:v>
                </c:pt>
                <c:pt idx="10">
                  <c:v>72.756399999999999</c:v>
                </c:pt>
              </c:numCache>
            </c:numRef>
          </c:val>
          <c:smooth val="0"/>
        </c:ser>
        <c:ser>
          <c:idx val="6"/>
          <c:order val="6"/>
          <c:tx>
            <c:strRef>
              <c:f>Sheet1!$A$8</c:f>
              <c:strCache>
                <c:ptCount val="1"/>
                <c:pt idx="0">
                  <c:v>Noncore</c:v>
                </c:pt>
              </c:strCache>
            </c:strRef>
          </c:tx>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Sheet1!$B$8:$L$8</c:f>
              <c:numCache>
                <c:formatCode>0.0</c:formatCode>
                <c:ptCount val="11"/>
                <c:pt idx="0">
                  <c:v>65.834500000000006</c:v>
                </c:pt>
                <c:pt idx="1">
                  <c:v>65.826699999999988</c:v>
                </c:pt>
                <c:pt idx="2">
                  <c:v>68.781000000000006</c:v>
                </c:pt>
                <c:pt idx="3">
                  <c:v>68.18089999999998</c:v>
                </c:pt>
                <c:pt idx="4">
                  <c:v>62.403400000000005</c:v>
                </c:pt>
                <c:pt idx="5">
                  <c:v>65.2958</c:v>
                </c:pt>
                <c:pt idx="6">
                  <c:v>69.732600000000005</c:v>
                </c:pt>
                <c:pt idx="7">
                  <c:v>69.6648</c:v>
                </c:pt>
                <c:pt idx="8">
                  <c:v>77.686099999999982</c:v>
                </c:pt>
                <c:pt idx="9">
                  <c:v>78.615600000000001</c:v>
                </c:pt>
                <c:pt idx="10">
                  <c:v>66.658799999999985</c:v>
                </c:pt>
              </c:numCache>
            </c:numRef>
          </c:val>
          <c:smooth val="0"/>
        </c:ser>
        <c:dLbls>
          <c:showLegendKey val="0"/>
          <c:showVal val="0"/>
          <c:showCatName val="0"/>
          <c:showSerName val="0"/>
          <c:showPercent val="0"/>
          <c:showBubbleSize val="0"/>
        </c:dLbls>
        <c:marker val="1"/>
        <c:smooth val="0"/>
        <c:axId val="107783296"/>
        <c:axId val="107784832"/>
      </c:lineChart>
      <c:catAx>
        <c:axId val="10778329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07784832"/>
        <c:crosses val="autoZero"/>
        <c:auto val="1"/>
        <c:lblAlgn val="ctr"/>
        <c:lblOffset val="100"/>
        <c:noMultiLvlLbl val="0"/>
      </c:catAx>
      <c:valAx>
        <c:axId val="107784832"/>
        <c:scaling>
          <c:orientation val="minMax"/>
          <c:max val="100"/>
          <c:min val="5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430232332069602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07783296"/>
        <c:crosses val="autoZero"/>
        <c:crossBetween val="between"/>
        <c:majorUnit val="10"/>
      </c:valAx>
    </c:plotArea>
    <c:legend>
      <c:legendPos val="t"/>
      <c:layout>
        <c:manualLayout>
          <c:xMode val="edge"/>
          <c:yMode val="edge"/>
          <c:x val="8.1995479731700217E-3"/>
          <c:y val="1.167518533867475E-3"/>
          <c:w val="0.99127867697093419"/>
          <c:h val="0.1273561008362327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039673860211921"/>
          <c:y val="0.18245382521629241"/>
          <c:w val="0.86980655195878309"/>
          <c:h val="0.72129070671721596"/>
        </c:manualLayout>
      </c:layout>
      <c:barChart>
        <c:barDir val="col"/>
        <c:grouping val="clustered"/>
        <c:varyColors val="0"/>
        <c:ser>
          <c:idx val="0"/>
          <c:order val="0"/>
          <c:tx>
            <c:strRef>
              <c:f>Sheet1!$A$2</c:f>
              <c:strCache>
                <c:ptCount val="1"/>
                <c:pt idx="0">
                  <c:v>Large Central Metro</c:v>
                </c:pt>
              </c:strCache>
            </c:strRef>
          </c:tx>
          <c:spPr>
            <a:solidFill>
              <a:srgbClr val="0072C6"/>
            </a:solidFill>
          </c:spPr>
          <c:invertIfNegative val="0"/>
          <c:cat>
            <c:strRef>
              <c:f>Sheet1!$B$1:$E$1</c:f>
              <c:strCache>
                <c:ptCount val="4"/>
                <c:pt idx="0">
                  <c:v>Total</c:v>
                </c:pt>
                <c:pt idx="1">
                  <c:v>&lt;High School</c:v>
                </c:pt>
                <c:pt idx="2">
                  <c:v>High School Grad</c:v>
                </c:pt>
                <c:pt idx="3">
                  <c:v>Any College</c:v>
                </c:pt>
              </c:strCache>
            </c:strRef>
          </c:cat>
          <c:val>
            <c:numRef>
              <c:f>Sheet1!$B$2:$E$2</c:f>
              <c:numCache>
                <c:formatCode>0.0</c:formatCode>
                <c:ptCount val="4"/>
                <c:pt idx="0">
                  <c:v>25.925999999999991</c:v>
                </c:pt>
                <c:pt idx="1">
                  <c:v>36.587699999999998</c:v>
                </c:pt>
                <c:pt idx="2">
                  <c:v>28.142800000000001</c:v>
                </c:pt>
                <c:pt idx="3">
                  <c:v>20.940399999999997</c:v>
                </c:pt>
              </c:numCache>
            </c:numRef>
          </c:val>
        </c:ser>
        <c:ser>
          <c:idx val="1"/>
          <c:order val="1"/>
          <c:tx>
            <c:strRef>
              <c:f>Sheet1!$A$3</c:f>
              <c:strCache>
                <c:ptCount val="1"/>
                <c:pt idx="0">
                  <c:v>Large Fringe Metro</c:v>
                </c:pt>
              </c:strCache>
            </c:strRef>
          </c:tx>
          <c:spPr>
            <a:solidFill>
              <a:srgbClr val="AABA0A"/>
            </a:solidFill>
          </c:spPr>
          <c:invertIfNegative val="0"/>
          <c:cat>
            <c:strRef>
              <c:f>Sheet1!$B$1:$E$1</c:f>
              <c:strCache>
                <c:ptCount val="4"/>
                <c:pt idx="0">
                  <c:v>Total</c:v>
                </c:pt>
                <c:pt idx="1">
                  <c:v>&lt;High School</c:v>
                </c:pt>
                <c:pt idx="2">
                  <c:v>High School Grad</c:v>
                </c:pt>
                <c:pt idx="3">
                  <c:v>Any College</c:v>
                </c:pt>
              </c:strCache>
            </c:strRef>
          </c:cat>
          <c:val>
            <c:numRef>
              <c:f>Sheet1!$B$3:$E$3</c:f>
              <c:numCache>
                <c:formatCode>0.0</c:formatCode>
                <c:ptCount val="4"/>
                <c:pt idx="0">
                  <c:v>19.8294</c:v>
                </c:pt>
                <c:pt idx="1">
                  <c:v>33.662200000000013</c:v>
                </c:pt>
                <c:pt idx="2">
                  <c:v>23.217199999999995</c:v>
                </c:pt>
                <c:pt idx="3">
                  <c:v>14.2094</c:v>
                </c:pt>
              </c:numCache>
            </c:numRef>
          </c:val>
        </c:ser>
        <c:ser>
          <c:idx val="2"/>
          <c:order val="2"/>
          <c:tx>
            <c:strRef>
              <c:f>Sheet1!$A$4</c:f>
              <c:strCache>
                <c:ptCount val="1"/>
                <c:pt idx="0">
                  <c:v>Medium Metro</c:v>
                </c:pt>
              </c:strCache>
            </c:strRef>
          </c:tx>
          <c:spPr>
            <a:solidFill>
              <a:sysClr val="window" lastClr="FFFFFF"/>
            </a:solidFill>
            <a:ln>
              <a:solidFill>
                <a:sysClr val="windowText" lastClr="000000"/>
              </a:solidFill>
            </a:ln>
          </c:spPr>
          <c:invertIfNegative val="0"/>
          <c:cat>
            <c:strRef>
              <c:f>Sheet1!$B$1:$E$1</c:f>
              <c:strCache>
                <c:ptCount val="4"/>
                <c:pt idx="0">
                  <c:v>Total</c:v>
                </c:pt>
                <c:pt idx="1">
                  <c:v>&lt;High School</c:v>
                </c:pt>
                <c:pt idx="2">
                  <c:v>High School Grad</c:v>
                </c:pt>
                <c:pt idx="3">
                  <c:v>Any College</c:v>
                </c:pt>
              </c:strCache>
            </c:strRef>
          </c:cat>
          <c:val>
            <c:numRef>
              <c:f>Sheet1!$B$4:$E$4</c:f>
              <c:numCache>
                <c:formatCode>0.0</c:formatCode>
                <c:ptCount val="4"/>
                <c:pt idx="0">
                  <c:v>20.413799999999991</c:v>
                </c:pt>
                <c:pt idx="1">
                  <c:v>31.0428</c:v>
                </c:pt>
                <c:pt idx="2">
                  <c:v>25.555299999999995</c:v>
                </c:pt>
                <c:pt idx="3">
                  <c:v>14.4435</c:v>
                </c:pt>
              </c:numCache>
            </c:numRef>
          </c:val>
        </c:ser>
        <c:ser>
          <c:idx val="3"/>
          <c:order val="3"/>
          <c:tx>
            <c:strRef>
              <c:f>Sheet1!$A$5</c:f>
              <c:strCache>
                <c:ptCount val="1"/>
                <c:pt idx="0">
                  <c:v>Small Metro</c:v>
                </c:pt>
              </c:strCache>
            </c:strRef>
          </c:tx>
          <c:spPr>
            <a:solidFill>
              <a:sysClr val="window" lastClr="FFFFFF">
                <a:lumMod val="85000"/>
              </a:sysClr>
            </a:solidFill>
          </c:spPr>
          <c:invertIfNegative val="0"/>
          <c:cat>
            <c:strRef>
              <c:f>Sheet1!$B$1:$E$1</c:f>
              <c:strCache>
                <c:ptCount val="4"/>
                <c:pt idx="0">
                  <c:v>Total</c:v>
                </c:pt>
                <c:pt idx="1">
                  <c:v>&lt;High School</c:v>
                </c:pt>
                <c:pt idx="2">
                  <c:v>High School Grad</c:v>
                </c:pt>
                <c:pt idx="3">
                  <c:v>Any College</c:v>
                </c:pt>
              </c:strCache>
            </c:strRef>
          </c:cat>
          <c:val>
            <c:numRef>
              <c:f>Sheet1!$B$5:$E$5</c:f>
              <c:numCache>
                <c:formatCode>0.0</c:formatCode>
                <c:ptCount val="4"/>
                <c:pt idx="0">
                  <c:v>17.979399999999991</c:v>
                </c:pt>
                <c:pt idx="1">
                  <c:v>20.951499999999996</c:v>
                </c:pt>
                <c:pt idx="2">
                  <c:v>22.2103</c:v>
                </c:pt>
                <c:pt idx="3">
                  <c:v>14.310700000000002</c:v>
                </c:pt>
              </c:numCache>
            </c:numRef>
          </c:val>
        </c:ser>
        <c:ser>
          <c:idx val="4"/>
          <c:order val="4"/>
          <c:tx>
            <c:strRef>
              <c:f>Sheet1!$A$6</c:f>
              <c:strCache>
                <c:ptCount val="1"/>
                <c:pt idx="0">
                  <c:v>Micropolitan</c:v>
                </c:pt>
              </c:strCache>
            </c:strRef>
          </c:tx>
          <c:spPr>
            <a:solidFill>
              <a:srgbClr val="EEECE1">
                <a:lumMod val="75000"/>
              </a:srgbClr>
            </a:solidFill>
          </c:spPr>
          <c:invertIfNegative val="0"/>
          <c:cat>
            <c:strRef>
              <c:f>Sheet1!$B$1:$E$1</c:f>
              <c:strCache>
                <c:ptCount val="4"/>
                <c:pt idx="0">
                  <c:v>Total</c:v>
                </c:pt>
                <c:pt idx="1">
                  <c:v>&lt;High School</c:v>
                </c:pt>
                <c:pt idx="2">
                  <c:v>High School Grad</c:v>
                </c:pt>
                <c:pt idx="3">
                  <c:v>Any College</c:v>
                </c:pt>
              </c:strCache>
            </c:strRef>
          </c:cat>
          <c:val>
            <c:numRef>
              <c:f>Sheet1!$B$6:$E$6</c:f>
              <c:numCache>
                <c:formatCode>0.0</c:formatCode>
                <c:ptCount val="4"/>
                <c:pt idx="0">
                  <c:v>16.214700000000001</c:v>
                </c:pt>
                <c:pt idx="1">
                  <c:v>22.959299999999995</c:v>
                </c:pt>
                <c:pt idx="2">
                  <c:v>15.090200000000001</c:v>
                </c:pt>
                <c:pt idx="3">
                  <c:v>13.640500000000001</c:v>
                </c:pt>
              </c:numCache>
            </c:numRef>
          </c:val>
        </c:ser>
        <c:dLbls>
          <c:showLegendKey val="0"/>
          <c:showVal val="0"/>
          <c:showCatName val="0"/>
          <c:showSerName val="0"/>
          <c:showPercent val="0"/>
          <c:showBubbleSize val="0"/>
        </c:dLbls>
        <c:gapWidth val="150"/>
        <c:axId val="107979136"/>
        <c:axId val="107980672"/>
      </c:barChart>
      <c:catAx>
        <c:axId val="107979136"/>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07980672"/>
        <c:crosses val="autoZero"/>
        <c:auto val="1"/>
        <c:lblAlgn val="ctr"/>
        <c:lblOffset val="100"/>
        <c:noMultiLvlLbl val="0"/>
      </c:catAx>
      <c:valAx>
        <c:axId val="107980672"/>
        <c:scaling>
          <c:orientation val="minMax"/>
          <c:max val="5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6.1728395061728392E-3"/>
              <c:y val="0.44582579955283386"/>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07979136"/>
        <c:crosses val="autoZero"/>
        <c:crossBetween val="between"/>
        <c:majorUnit val="10"/>
      </c:valAx>
    </c:plotArea>
    <c:legend>
      <c:legendPos val="t"/>
      <c:layout>
        <c:manualLayout>
          <c:xMode val="edge"/>
          <c:yMode val="edge"/>
          <c:x val="6.1728395061728392E-2"/>
          <c:y val="1.8517606087367485E-3"/>
          <c:w val="0.88801351219986391"/>
          <c:h val="0.13039655869922048"/>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0803048657379367E-2"/>
          <c:y val="0.10952668625615504"/>
          <c:w val="0.92132815128878132"/>
          <c:h val="0.78267431704589741"/>
        </c:manualLayout>
      </c:layout>
      <c:barChart>
        <c:barDir val="col"/>
        <c:grouping val="percentStacked"/>
        <c:varyColors val="0"/>
        <c:ser>
          <c:idx val="2"/>
          <c:order val="0"/>
          <c:tx>
            <c:strRef>
              <c:f>Sheet1!$D$1</c:f>
              <c:strCache>
                <c:ptCount val="1"/>
                <c:pt idx="0">
                  <c:v>Improving</c:v>
                </c:pt>
              </c:strCache>
            </c:strRef>
          </c:tx>
          <c:spPr>
            <a:solidFill>
              <a:sysClr val="windowText" lastClr="000000"/>
            </a:solidFill>
          </c:spPr>
          <c:invertIfNegative val="0"/>
          <c:dLbls>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Sheet1!$A$2:$A$6</c:f>
              <c:strCache>
                <c:ptCount val="5"/>
                <c:pt idx="0">
                  <c:v>Patient Safety (n=19)</c:v>
                </c:pt>
                <c:pt idx="1">
                  <c:v>Person-Centered Care (n=15)</c:v>
                </c:pt>
                <c:pt idx="2">
                  <c:v>Effective Treatment (n=31)</c:v>
                </c:pt>
                <c:pt idx="3">
                  <c:v>Healthy Living (n=21)</c:v>
                </c:pt>
                <c:pt idx="4">
                  <c:v>Access (n=22)</c:v>
                </c:pt>
              </c:strCache>
            </c:strRef>
          </c:cat>
          <c:val>
            <c:numRef>
              <c:f>Sheet1!$D$2:$D$6</c:f>
              <c:numCache>
                <c:formatCode>General</c:formatCode>
                <c:ptCount val="5"/>
                <c:pt idx="2">
                  <c:v>2</c:v>
                </c:pt>
                <c:pt idx="3">
                  <c:v>1</c:v>
                </c:pt>
                <c:pt idx="4">
                  <c:v>2</c:v>
                </c:pt>
              </c:numCache>
            </c:numRef>
          </c:val>
        </c:ser>
        <c:ser>
          <c:idx val="1"/>
          <c:order val="1"/>
          <c:tx>
            <c:strRef>
              <c:f>Sheet1!$C$1</c:f>
              <c:strCache>
                <c:ptCount val="1"/>
                <c:pt idx="0">
                  <c:v>No Change</c:v>
                </c:pt>
              </c:strCache>
            </c:strRef>
          </c:tx>
          <c:spPr>
            <a:solidFill>
              <a:srgbClr val="0072C6"/>
            </a:solidFill>
          </c:spPr>
          <c:invertIfNegative val="0"/>
          <c:dLbls>
            <c:dLbl>
              <c:idx val="0"/>
              <c:layout/>
              <c:dLblPos val="ctr"/>
              <c:showLegendKey val="0"/>
              <c:showVal val="1"/>
              <c:showCatName val="0"/>
              <c:showSerName val="0"/>
              <c:showPercent val="0"/>
              <c:showBubbleSize val="0"/>
            </c:dLbl>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Sheet1!$A$2:$A$6</c:f>
              <c:strCache>
                <c:ptCount val="5"/>
                <c:pt idx="0">
                  <c:v>Patient Safety (n=19)</c:v>
                </c:pt>
                <c:pt idx="1">
                  <c:v>Person-Centered Care (n=15)</c:v>
                </c:pt>
                <c:pt idx="2">
                  <c:v>Effective Treatment (n=31)</c:v>
                </c:pt>
                <c:pt idx="3">
                  <c:v>Healthy Living (n=21)</c:v>
                </c:pt>
                <c:pt idx="4">
                  <c:v>Access (n=22)</c:v>
                </c:pt>
              </c:strCache>
            </c:strRef>
          </c:cat>
          <c:val>
            <c:numRef>
              <c:f>Sheet1!$C$2:$C$6</c:f>
              <c:numCache>
                <c:formatCode>General</c:formatCode>
                <c:ptCount val="5"/>
                <c:pt idx="0">
                  <c:v>18</c:v>
                </c:pt>
                <c:pt idx="1">
                  <c:v>15</c:v>
                </c:pt>
                <c:pt idx="2">
                  <c:v>28</c:v>
                </c:pt>
                <c:pt idx="3">
                  <c:v>19</c:v>
                </c:pt>
                <c:pt idx="4">
                  <c:v>19</c:v>
                </c:pt>
              </c:numCache>
            </c:numRef>
          </c:val>
        </c:ser>
        <c:ser>
          <c:idx val="0"/>
          <c:order val="2"/>
          <c:tx>
            <c:strRef>
              <c:f>Sheet1!$B$1</c:f>
              <c:strCache>
                <c:ptCount val="1"/>
                <c:pt idx="0">
                  <c:v>Worsening</c:v>
                </c:pt>
              </c:strCache>
            </c:strRef>
          </c:tx>
          <c:spPr>
            <a:solidFill>
              <a:srgbClr val="AABA0A"/>
            </a:solidFill>
          </c:spPr>
          <c:invertIfNegative val="0"/>
          <c:dLbls>
            <c:txPr>
              <a:bodyPr/>
              <a:lstStyle/>
              <a:p>
                <a:pPr>
                  <a:defRPr sz="1600">
                    <a:latin typeface="Calibri" panose="020F0502020204030204" pitchFamily="34" charset="0"/>
                  </a:defRPr>
                </a:pPr>
                <a:endParaRPr lang="en-US"/>
              </a:p>
            </c:txPr>
            <c:showLegendKey val="0"/>
            <c:showVal val="1"/>
            <c:showCatName val="0"/>
            <c:showSerName val="0"/>
            <c:showPercent val="0"/>
            <c:showBubbleSize val="0"/>
            <c:showLeaderLines val="0"/>
          </c:dLbls>
          <c:cat>
            <c:strRef>
              <c:f>Sheet1!$A$2:$A$6</c:f>
              <c:strCache>
                <c:ptCount val="5"/>
                <c:pt idx="0">
                  <c:v>Patient Safety (n=19)</c:v>
                </c:pt>
                <c:pt idx="1">
                  <c:v>Person-Centered Care (n=15)</c:v>
                </c:pt>
                <c:pt idx="2">
                  <c:v>Effective Treatment (n=31)</c:v>
                </c:pt>
                <c:pt idx="3">
                  <c:v>Healthy Living (n=21)</c:v>
                </c:pt>
                <c:pt idx="4">
                  <c:v>Access (n=22)</c:v>
                </c:pt>
              </c:strCache>
            </c:strRef>
          </c:cat>
          <c:val>
            <c:numRef>
              <c:f>Sheet1!$B$2:$B$6</c:f>
              <c:numCache>
                <c:formatCode>General</c:formatCode>
                <c:ptCount val="5"/>
                <c:pt idx="0">
                  <c:v>1</c:v>
                </c:pt>
                <c:pt idx="2">
                  <c:v>1</c:v>
                </c:pt>
                <c:pt idx="3">
                  <c:v>1</c:v>
                </c:pt>
                <c:pt idx="4">
                  <c:v>1</c:v>
                </c:pt>
              </c:numCache>
            </c:numRef>
          </c:val>
        </c:ser>
        <c:dLbls>
          <c:showLegendKey val="0"/>
          <c:showVal val="1"/>
          <c:showCatName val="0"/>
          <c:showSerName val="0"/>
          <c:showPercent val="0"/>
          <c:showBubbleSize val="0"/>
        </c:dLbls>
        <c:gapWidth val="150"/>
        <c:overlap val="100"/>
        <c:axId val="34377728"/>
        <c:axId val="34379264"/>
      </c:barChart>
      <c:catAx>
        <c:axId val="34377728"/>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34379264"/>
        <c:crosses val="autoZero"/>
        <c:auto val="1"/>
        <c:lblAlgn val="ctr"/>
        <c:lblOffset val="100"/>
        <c:tickLblSkip val="1"/>
        <c:tickMarkSkip val="1"/>
        <c:noMultiLvlLbl val="0"/>
      </c:catAx>
      <c:valAx>
        <c:axId val="34379264"/>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34377728"/>
        <c:crosses val="autoZero"/>
        <c:crossBetween val="between"/>
        <c:majorUnit val="0.2"/>
      </c:valAx>
    </c:plotArea>
    <c:legend>
      <c:legendPos val="t"/>
      <c:layout>
        <c:manualLayout>
          <c:xMode val="edge"/>
          <c:yMode val="edge"/>
          <c:x val="0.31480096237970273"/>
          <c:y val="0"/>
          <c:w val="0.41895049577136195"/>
          <c:h val="7.8535997332581209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0803048657379367E-2"/>
          <c:y val="0.10952668625615504"/>
          <c:w val="0.92132815128878132"/>
          <c:h val="0.78267431704589741"/>
        </c:manualLayout>
      </c:layout>
      <c:barChart>
        <c:barDir val="col"/>
        <c:grouping val="percentStacked"/>
        <c:varyColors val="0"/>
        <c:ser>
          <c:idx val="2"/>
          <c:order val="0"/>
          <c:tx>
            <c:strRef>
              <c:f>Sheet1!$D$1</c:f>
              <c:strCache>
                <c:ptCount val="1"/>
                <c:pt idx="0">
                  <c:v>Improving</c:v>
                </c:pt>
              </c:strCache>
            </c:strRef>
          </c:tx>
          <c:spPr>
            <a:solidFill>
              <a:sysClr val="windowText" lastClr="000000"/>
            </a:solidFill>
          </c:spPr>
          <c:invertIfNegative val="0"/>
          <c:dLbls>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Sheet1!$A$2:$A$6</c:f>
              <c:strCache>
                <c:ptCount val="5"/>
                <c:pt idx="0">
                  <c:v>Patient Safety (n=19)</c:v>
                </c:pt>
                <c:pt idx="1">
                  <c:v>Person-Centered Care (n=15)</c:v>
                </c:pt>
                <c:pt idx="2">
                  <c:v>Effective Treatment (n=32)</c:v>
                </c:pt>
                <c:pt idx="3">
                  <c:v>Healthy Living (n=21)</c:v>
                </c:pt>
                <c:pt idx="4">
                  <c:v>Access (n=23)</c:v>
                </c:pt>
              </c:strCache>
            </c:strRef>
          </c:cat>
          <c:val>
            <c:numRef>
              <c:f>Sheet1!$D$2:$D$6</c:f>
              <c:numCache>
                <c:formatCode>General</c:formatCode>
                <c:ptCount val="5"/>
                <c:pt idx="2">
                  <c:v>3</c:v>
                </c:pt>
              </c:numCache>
            </c:numRef>
          </c:val>
        </c:ser>
        <c:ser>
          <c:idx val="1"/>
          <c:order val="1"/>
          <c:tx>
            <c:strRef>
              <c:f>Sheet1!$C$1</c:f>
              <c:strCache>
                <c:ptCount val="1"/>
                <c:pt idx="0">
                  <c:v>No Change</c:v>
                </c:pt>
              </c:strCache>
            </c:strRef>
          </c:tx>
          <c:spPr>
            <a:solidFill>
              <a:srgbClr val="0072C6"/>
            </a:solidFill>
          </c:spPr>
          <c:invertIfNegative val="0"/>
          <c:dLbls>
            <c:dLbl>
              <c:idx val="0"/>
              <c:layout/>
              <c:dLblPos val="ctr"/>
              <c:showLegendKey val="0"/>
              <c:showVal val="1"/>
              <c:showCatName val="0"/>
              <c:showSerName val="0"/>
              <c:showPercent val="0"/>
              <c:showBubbleSize val="0"/>
            </c:dLbl>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Sheet1!$A$2:$A$6</c:f>
              <c:strCache>
                <c:ptCount val="5"/>
                <c:pt idx="0">
                  <c:v>Patient Safety (n=19)</c:v>
                </c:pt>
                <c:pt idx="1">
                  <c:v>Person-Centered Care (n=15)</c:v>
                </c:pt>
                <c:pt idx="2">
                  <c:v>Effective Treatment (n=32)</c:v>
                </c:pt>
                <c:pt idx="3">
                  <c:v>Healthy Living (n=21)</c:v>
                </c:pt>
                <c:pt idx="4">
                  <c:v>Access (n=23)</c:v>
                </c:pt>
              </c:strCache>
            </c:strRef>
          </c:cat>
          <c:val>
            <c:numRef>
              <c:f>Sheet1!$C$2:$C$6</c:f>
              <c:numCache>
                <c:formatCode>General</c:formatCode>
                <c:ptCount val="5"/>
                <c:pt idx="0">
                  <c:v>18</c:v>
                </c:pt>
                <c:pt idx="1">
                  <c:v>15</c:v>
                </c:pt>
                <c:pt idx="2">
                  <c:v>26</c:v>
                </c:pt>
                <c:pt idx="3">
                  <c:v>19</c:v>
                </c:pt>
                <c:pt idx="4">
                  <c:v>22</c:v>
                </c:pt>
              </c:numCache>
            </c:numRef>
          </c:val>
        </c:ser>
        <c:ser>
          <c:idx val="0"/>
          <c:order val="2"/>
          <c:tx>
            <c:strRef>
              <c:f>Sheet1!$B$1</c:f>
              <c:strCache>
                <c:ptCount val="1"/>
                <c:pt idx="0">
                  <c:v>Worsening</c:v>
                </c:pt>
              </c:strCache>
            </c:strRef>
          </c:tx>
          <c:spPr>
            <a:solidFill>
              <a:srgbClr val="AABA0A"/>
            </a:solidFill>
          </c:spPr>
          <c:invertIfNegative val="0"/>
          <c:dLbls>
            <c:txPr>
              <a:bodyPr/>
              <a:lstStyle/>
              <a:p>
                <a:pPr>
                  <a:defRPr sz="1600">
                    <a:latin typeface="Calibri" panose="020F0502020204030204" pitchFamily="34" charset="0"/>
                  </a:defRPr>
                </a:pPr>
                <a:endParaRPr lang="en-US"/>
              </a:p>
            </c:txPr>
            <c:showLegendKey val="0"/>
            <c:showVal val="1"/>
            <c:showCatName val="0"/>
            <c:showSerName val="0"/>
            <c:showPercent val="0"/>
            <c:showBubbleSize val="0"/>
            <c:showLeaderLines val="0"/>
          </c:dLbls>
          <c:cat>
            <c:strRef>
              <c:f>Sheet1!$A$2:$A$6</c:f>
              <c:strCache>
                <c:ptCount val="5"/>
                <c:pt idx="0">
                  <c:v>Patient Safety (n=19)</c:v>
                </c:pt>
                <c:pt idx="1">
                  <c:v>Person-Centered Care (n=15)</c:v>
                </c:pt>
                <c:pt idx="2">
                  <c:v>Effective Treatment (n=32)</c:v>
                </c:pt>
                <c:pt idx="3">
                  <c:v>Healthy Living (n=21)</c:v>
                </c:pt>
                <c:pt idx="4">
                  <c:v>Access (n=23)</c:v>
                </c:pt>
              </c:strCache>
            </c:strRef>
          </c:cat>
          <c:val>
            <c:numRef>
              <c:f>Sheet1!$B$2:$B$6</c:f>
              <c:numCache>
                <c:formatCode>General</c:formatCode>
                <c:ptCount val="5"/>
                <c:pt idx="0">
                  <c:v>1</c:v>
                </c:pt>
                <c:pt idx="2">
                  <c:v>3</c:v>
                </c:pt>
                <c:pt idx="3">
                  <c:v>2</c:v>
                </c:pt>
                <c:pt idx="4">
                  <c:v>1</c:v>
                </c:pt>
              </c:numCache>
            </c:numRef>
          </c:val>
        </c:ser>
        <c:dLbls>
          <c:showLegendKey val="0"/>
          <c:showVal val="1"/>
          <c:showCatName val="0"/>
          <c:showSerName val="0"/>
          <c:showPercent val="0"/>
          <c:showBubbleSize val="0"/>
        </c:dLbls>
        <c:gapWidth val="150"/>
        <c:overlap val="100"/>
        <c:axId val="37247232"/>
        <c:axId val="37249024"/>
      </c:barChart>
      <c:catAx>
        <c:axId val="37247232"/>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37249024"/>
        <c:crosses val="autoZero"/>
        <c:auto val="1"/>
        <c:lblAlgn val="ctr"/>
        <c:lblOffset val="100"/>
        <c:tickLblSkip val="1"/>
        <c:tickMarkSkip val="1"/>
        <c:noMultiLvlLbl val="0"/>
      </c:catAx>
      <c:valAx>
        <c:axId val="37249024"/>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37247232"/>
        <c:crosses val="autoZero"/>
        <c:crossBetween val="between"/>
        <c:majorUnit val="0.2"/>
      </c:valAx>
    </c:plotArea>
    <c:legend>
      <c:legendPos val="t"/>
      <c:layout>
        <c:manualLayout>
          <c:xMode val="edge"/>
          <c:yMode val="edge"/>
          <c:x val="0.31480096237970273"/>
          <c:y val="0"/>
          <c:w val="0.41895049577136195"/>
          <c:h val="7.8535997332581209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4475940507436572"/>
          <c:y val="0.11254612195214729"/>
          <c:w val="0.92132815128878121"/>
          <c:h val="0.76153904674959105"/>
        </c:manualLayout>
      </c:layout>
      <c:barChart>
        <c:barDir val="col"/>
        <c:grouping val="percentStacked"/>
        <c:varyColors val="0"/>
        <c:ser>
          <c:idx val="2"/>
          <c:order val="0"/>
          <c:tx>
            <c:strRef>
              <c:f>Sheet1!$D$1</c:f>
              <c:strCache>
                <c:ptCount val="1"/>
                <c:pt idx="0">
                  <c:v>Improving</c:v>
                </c:pt>
              </c:strCache>
            </c:strRef>
          </c:tx>
          <c:spPr>
            <a:solidFill>
              <a:sysClr val="windowText" lastClr="000000"/>
            </a:solidFill>
          </c:spPr>
          <c:invertIfNegative val="0"/>
          <c:dLbls>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Sheet1!$A$2:$A$3</c:f>
              <c:strCache>
                <c:ptCount val="2"/>
                <c:pt idx="0">
                  <c:v>Micropolitan (n=119)</c:v>
                </c:pt>
                <c:pt idx="1">
                  <c:v>Noncore (n=131)</c:v>
                </c:pt>
              </c:strCache>
            </c:strRef>
          </c:cat>
          <c:val>
            <c:numRef>
              <c:f>Sheet1!$D$2:$D$3</c:f>
              <c:numCache>
                <c:formatCode>General</c:formatCode>
                <c:ptCount val="2"/>
                <c:pt idx="0">
                  <c:v>55</c:v>
                </c:pt>
                <c:pt idx="1">
                  <c:v>62</c:v>
                </c:pt>
              </c:numCache>
            </c:numRef>
          </c:val>
        </c:ser>
        <c:ser>
          <c:idx val="1"/>
          <c:order val="1"/>
          <c:tx>
            <c:strRef>
              <c:f>Sheet1!$C$1</c:f>
              <c:strCache>
                <c:ptCount val="1"/>
                <c:pt idx="0">
                  <c:v>No Change</c:v>
                </c:pt>
              </c:strCache>
            </c:strRef>
          </c:tx>
          <c:spPr>
            <a:solidFill>
              <a:srgbClr val="0072C6"/>
            </a:solidFill>
          </c:spPr>
          <c:invertIfNegative val="0"/>
          <c:dLbls>
            <c:txPr>
              <a:bodyPr/>
              <a:lstStyle/>
              <a:p>
                <a:pPr>
                  <a:defRPr sz="1600">
                    <a:solidFill>
                      <a:schemeClr val="bg1"/>
                    </a:solidFill>
                    <a:latin typeface="Calibri" panose="020F0502020204030204" pitchFamily="34" charset="0"/>
                  </a:defRPr>
                </a:pPr>
                <a:endParaRPr lang="en-US"/>
              </a:p>
            </c:txPr>
            <c:dLblPos val="ctr"/>
            <c:showLegendKey val="0"/>
            <c:showVal val="1"/>
            <c:showCatName val="0"/>
            <c:showSerName val="0"/>
            <c:showPercent val="0"/>
            <c:showBubbleSize val="0"/>
            <c:showLeaderLines val="0"/>
          </c:dLbls>
          <c:cat>
            <c:strRef>
              <c:f>Sheet1!$A$2:$A$3</c:f>
              <c:strCache>
                <c:ptCount val="2"/>
                <c:pt idx="0">
                  <c:v>Micropolitan (n=119)</c:v>
                </c:pt>
                <c:pt idx="1">
                  <c:v>Noncore (n=131)</c:v>
                </c:pt>
              </c:strCache>
            </c:strRef>
          </c:cat>
          <c:val>
            <c:numRef>
              <c:f>Sheet1!$C$2:$C$3</c:f>
              <c:numCache>
                <c:formatCode>General</c:formatCode>
                <c:ptCount val="2"/>
                <c:pt idx="0">
                  <c:v>52</c:v>
                </c:pt>
                <c:pt idx="1">
                  <c:v>58</c:v>
                </c:pt>
              </c:numCache>
            </c:numRef>
          </c:val>
        </c:ser>
        <c:ser>
          <c:idx val="0"/>
          <c:order val="2"/>
          <c:tx>
            <c:strRef>
              <c:f>Sheet1!$B$1</c:f>
              <c:strCache>
                <c:ptCount val="1"/>
                <c:pt idx="0">
                  <c:v>Worsening</c:v>
                </c:pt>
              </c:strCache>
            </c:strRef>
          </c:tx>
          <c:spPr>
            <a:solidFill>
              <a:srgbClr val="AABA0A"/>
            </a:solidFill>
          </c:spPr>
          <c:invertIfNegative val="0"/>
          <c:dLbls>
            <c:txPr>
              <a:bodyPr/>
              <a:lstStyle/>
              <a:p>
                <a:pPr>
                  <a:defRPr sz="1600">
                    <a:latin typeface="Calibri" panose="020F0502020204030204" pitchFamily="34" charset="0"/>
                  </a:defRPr>
                </a:pPr>
                <a:endParaRPr lang="en-US"/>
              </a:p>
            </c:txPr>
            <c:showLegendKey val="0"/>
            <c:showVal val="1"/>
            <c:showCatName val="0"/>
            <c:showSerName val="0"/>
            <c:showPercent val="0"/>
            <c:showBubbleSize val="0"/>
            <c:showLeaderLines val="0"/>
          </c:dLbls>
          <c:cat>
            <c:strRef>
              <c:f>Sheet1!$A$2:$A$3</c:f>
              <c:strCache>
                <c:ptCount val="2"/>
                <c:pt idx="0">
                  <c:v>Micropolitan (n=119)</c:v>
                </c:pt>
                <c:pt idx="1">
                  <c:v>Noncore (n=131)</c:v>
                </c:pt>
              </c:strCache>
            </c:strRef>
          </c:cat>
          <c:val>
            <c:numRef>
              <c:f>Sheet1!$B$2:$B$3</c:f>
              <c:numCache>
                <c:formatCode>General</c:formatCode>
                <c:ptCount val="2"/>
                <c:pt idx="0">
                  <c:v>12</c:v>
                </c:pt>
                <c:pt idx="1">
                  <c:v>11</c:v>
                </c:pt>
              </c:numCache>
            </c:numRef>
          </c:val>
        </c:ser>
        <c:dLbls>
          <c:showLegendKey val="0"/>
          <c:showVal val="1"/>
          <c:showCatName val="0"/>
          <c:showSerName val="0"/>
          <c:showPercent val="0"/>
          <c:showBubbleSize val="0"/>
        </c:dLbls>
        <c:gapWidth val="150"/>
        <c:overlap val="100"/>
        <c:axId val="37626624"/>
        <c:axId val="37628160"/>
      </c:barChart>
      <c:catAx>
        <c:axId val="37626624"/>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37628160"/>
        <c:crosses val="autoZero"/>
        <c:auto val="1"/>
        <c:lblAlgn val="ctr"/>
        <c:lblOffset val="100"/>
        <c:tickLblSkip val="1"/>
        <c:tickMarkSkip val="1"/>
        <c:noMultiLvlLbl val="0"/>
      </c:catAx>
      <c:valAx>
        <c:axId val="37628160"/>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37626624"/>
        <c:crosses val="autoZero"/>
        <c:crossBetween val="between"/>
        <c:majorUnit val="0.2"/>
      </c:valAx>
    </c:plotArea>
    <c:legend>
      <c:legendPos val="t"/>
      <c:layout>
        <c:manualLayout>
          <c:xMode val="edge"/>
          <c:yMode val="edge"/>
          <c:x val="0"/>
          <c:y val="0"/>
          <c:w val="0.99672834645669295"/>
          <c:h val="7.8535997332581195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0408889860989599E-2"/>
          <c:y val="5.6689569854723584E-3"/>
          <c:w val="0.9617516039661711"/>
          <c:h val="0.87781171481678677"/>
        </c:manualLayout>
      </c:layout>
      <c:scatterChart>
        <c:scatterStyle val="lineMarker"/>
        <c:varyColors val="0"/>
        <c:ser>
          <c:idx val="0"/>
          <c:order val="0"/>
          <c:tx>
            <c:strRef>
              <c:f>Sheet1!$B$1</c:f>
              <c:strCache>
                <c:ptCount val="1"/>
                <c:pt idx="0">
                  <c:v>Y-Values</c:v>
                </c:pt>
              </c:strCache>
            </c:strRef>
          </c:tx>
          <c:spPr>
            <a:ln w="28575">
              <a:noFill/>
            </a:ln>
          </c:spPr>
          <c:marker>
            <c:spPr>
              <a:ln>
                <a:noFill/>
              </a:ln>
            </c:spPr>
          </c:marker>
          <c:dPt>
            <c:idx val="0"/>
            <c:marker>
              <c:symbol val="diamond"/>
              <c:size val="12"/>
              <c:spPr>
                <a:solidFill>
                  <a:schemeClr val="accent2"/>
                </a:solidFill>
                <a:ln>
                  <a:noFill/>
                </a:ln>
              </c:spPr>
            </c:marker>
            <c:bubble3D val="0"/>
          </c:dPt>
          <c:dPt>
            <c:idx val="9"/>
            <c:marker>
              <c:spPr>
                <a:solidFill>
                  <a:srgbClr val="FF0000"/>
                </a:solidFill>
                <a:ln>
                  <a:noFill/>
                </a:ln>
              </c:spPr>
            </c:marker>
            <c:bubble3D val="0"/>
          </c:dPt>
          <c:dPt>
            <c:idx val="26"/>
            <c:marker>
              <c:symbol val="diamond"/>
              <c:size val="12"/>
              <c:spPr>
                <a:solidFill>
                  <a:srgbClr val="FF0000"/>
                </a:solidFill>
                <a:ln>
                  <a:noFill/>
                </a:ln>
              </c:spPr>
            </c:marker>
            <c:bubble3D val="0"/>
          </c:dPt>
          <c:dPt>
            <c:idx val="27"/>
            <c:marker>
              <c:symbol val="diamond"/>
              <c:size val="7"/>
              <c:spPr>
                <a:solidFill>
                  <a:schemeClr val="accent1"/>
                </a:solidFill>
                <a:ln>
                  <a:noFill/>
                </a:ln>
              </c:spPr>
            </c:marker>
            <c:bubble3D val="0"/>
          </c:dPt>
          <c:dPt>
            <c:idx val="38"/>
            <c:marker>
              <c:symbol val="diamond"/>
              <c:size val="10"/>
              <c:spPr>
                <a:solidFill>
                  <a:srgbClr val="FF0000"/>
                </a:solidFill>
                <a:ln>
                  <a:solidFill>
                    <a:schemeClr val="accent2"/>
                  </a:solidFill>
                </a:ln>
              </c:spPr>
            </c:marker>
            <c:bubble3D val="0"/>
          </c:dPt>
          <c:dPt>
            <c:idx val="50"/>
            <c:marker>
              <c:symbol val="diamond"/>
              <c:size val="7"/>
              <c:spPr>
                <a:solidFill>
                  <a:schemeClr val="accent1"/>
                </a:solidFill>
                <a:ln>
                  <a:solidFill>
                    <a:schemeClr val="accent1"/>
                  </a:solidFill>
                </a:ln>
              </c:spPr>
            </c:marker>
            <c:bubble3D val="0"/>
          </c:dPt>
          <c:dPt>
            <c:idx val="54"/>
            <c:marker>
              <c:symbol val="diamond"/>
              <c:size val="7"/>
              <c:spPr>
                <a:solidFill>
                  <a:schemeClr val="accent1"/>
                </a:solidFill>
                <a:ln>
                  <a:solidFill>
                    <a:schemeClr val="accent1"/>
                  </a:solidFill>
                </a:ln>
              </c:spPr>
            </c:marker>
            <c:bubble3D val="0"/>
          </c:dPt>
          <c:dPt>
            <c:idx val="59"/>
            <c:marker>
              <c:symbol val="diamond"/>
              <c:size val="7"/>
              <c:spPr>
                <a:solidFill>
                  <a:schemeClr val="accent1"/>
                </a:solidFill>
                <a:ln>
                  <a:solidFill>
                    <a:schemeClr val="tx2">
                      <a:lumMod val="60000"/>
                      <a:lumOff val="40000"/>
                    </a:schemeClr>
                  </a:solidFill>
                </a:ln>
              </c:spPr>
            </c:marker>
            <c:bubble3D val="0"/>
          </c:dPt>
          <c:dPt>
            <c:idx val="81"/>
            <c:marker>
              <c:symbol val="diamond"/>
              <c:size val="10"/>
              <c:spPr>
                <a:solidFill>
                  <a:srgbClr val="FF0000"/>
                </a:solidFill>
                <a:ln>
                  <a:solidFill>
                    <a:schemeClr val="accent2"/>
                  </a:solidFill>
                </a:ln>
              </c:spPr>
            </c:marker>
            <c:bubble3D val="0"/>
          </c:dPt>
          <c:dPt>
            <c:idx val="85"/>
            <c:marker>
              <c:symbol val="diamond"/>
              <c:size val="7"/>
              <c:spPr>
                <a:solidFill>
                  <a:schemeClr val="accent1"/>
                </a:solidFill>
                <a:ln>
                  <a:solidFill>
                    <a:schemeClr val="accent1"/>
                  </a:solidFill>
                </a:ln>
              </c:spPr>
            </c:marker>
            <c:bubble3D val="0"/>
            <c:spPr>
              <a:ln w="28575">
                <a:solidFill>
                  <a:schemeClr val="accent1"/>
                </a:solidFill>
              </a:ln>
            </c:spPr>
          </c:dPt>
          <c:dPt>
            <c:idx val="95"/>
            <c:marker>
              <c:symbol val="diamond"/>
              <c:size val="10"/>
              <c:spPr>
                <a:solidFill>
                  <a:schemeClr val="accent1"/>
                </a:solidFill>
                <a:ln>
                  <a:noFill/>
                </a:ln>
              </c:spPr>
            </c:marker>
            <c:bubble3D val="0"/>
          </c:dPt>
          <c:dPt>
            <c:idx val="109"/>
            <c:marker>
              <c:symbol val="none"/>
            </c:marker>
            <c:bubble3D val="0"/>
            <c:spPr>
              <a:ln w="28575">
                <a:solidFill>
                  <a:schemeClr val="accent1"/>
                </a:solidFill>
              </a:ln>
            </c:spPr>
          </c:dPt>
          <c:dPt>
            <c:idx val="110"/>
            <c:marker>
              <c:symbol val="diamond"/>
              <c:size val="10"/>
              <c:spPr>
                <a:solidFill>
                  <a:srgbClr val="FF0000"/>
                </a:solidFill>
                <a:ln>
                  <a:solidFill>
                    <a:schemeClr val="accent2"/>
                  </a:solidFill>
                </a:ln>
              </c:spPr>
            </c:marker>
            <c:bubble3D val="0"/>
          </c:dPt>
          <c:dPt>
            <c:idx val="111"/>
            <c:marker>
              <c:symbol val="diamond"/>
              <c:size val="12"/>
              <c:spPr>
                <a:solidFill>
                  <a:schemeClr val="accent2"/>
                </a:solidFill>
                <a:ln>
                  <a:noFill/>
                </a:ln>
              </c:spPr>
            </c:marker>
            <c:bubble3D val="0"/>
          </c:dPt>
          <c:dPt>
            <c:idx val="119"/>
            <c:marker>
              <c:symbol val="diamond"/>
              <c:size val="7"/>
              <c:spPr>
                <a:solidFill>
                  <a:schemeClr val="accent1"/>
                </a:solidFill>
                <a:ln>
                  <a:solidFill>
                    <a:schemeClr val="accent1"/>
                  </a:solidFill>
                </a:ln>
              </c:spPr>
            </c:marker>
            <c:bubble3D val="0"/>
          </c:dPt>
          <c:dPt>
            <c:idx val="126"/>
            <c:marker>
              <c:symbol val="diamond"/>
              <c:size val="12"/>
              <c:spPr>
                <a:solidFill>
                  <a:schemeClr val="accent2"/>
                </a:solidFill>
                <a:ln>
                  <a:noFill/>
                </a:ln>
              </c:spPr>
            </c:marker>
            <c:bubble3D val="0"/>
          </c:dPt>
          <c:dPt>
            <c:idx val="169"/>
            <c:marker>
              <c:symbol val="diamond"/>
              <c:size val="7"/>
              <c:spPr>
                <a:solidFill>
                  <a:schemeClr val="accent1"/>
                </a:solidFill>
                <a:ln>
                  <a:noFill/>
                </a:ln>
              </c:spPr>
            </c:marker>
            <c:bubble3D val="0"/>
          </c:dPt>
          <c:dPt>
            <c:idx val="171"/>
            <c:marker>
              <c:symbol val="diamond"/>
              <c:size val="10"/>
              <c:spPr>
                <a:noFill/>
                <a:ln>
                  <a:noFill/>
                </a:ln>
              </c:spPr>
            </c:marker>
            <c:bubble3D val="0"/>
          </c:dPt>
          <c:dPt>
            <c:idx val="188"/>
            <c:marker>
              <c:symbol val="diamond"/>
              <c:size val="10"/>
              <c:spPr>
                <a:solidFill>
                  <a:schemeClr val="accent1"/>
                </a:solidFill>
                <a:ln>
                  <a:solidFill>
                    <a:schemeClr val="accent1"/>
                  </a:solidFill>
                </a:ln>
              </c:spPr>
            </c:marker>
            <c:bubble3D val="0"/>
          </c:dPt>
          <c:xVal>
            <c:numRef>
              <c:f>Sheet1!$A$2:$A$112</c:f>
              <c:numCache>
                <c:formatCode>General</c:formatCode>
                <c:ptCount val="111"/>
                <c:pt idx="0">
                  <c:v>0.22380168304054202</c:v>
                </c:pt>
                <c:pt idx="1">
                  <c:v>-0.5334933254486085</c:v>
                </c:pt>
                <c:pt idx="2">
                  <c:v>11.369657974369323</c:v>
                </c:pt>
                <c:pt idx="3">
                  <c:v>0.78266249122851417</c:v>
                </c:pt>
                <c:pt idx="4">
                  <c:v>-0.46564654026910457</c:v>
                </c:pt>
                <c:pt idx="5">
                  <c:v>-2.7838921573009494</c:v>
                </c:pt>
                <c:pt idx="6">
                  <c:v>-3.4489919618366787</c:v>
                </c:pt>
                <c:pt idx="7">
                  <c:v>-1.8000814340993101</c:v>
                </c:pt>
                <c:pt idx="8">
                  <c:v>-0.95277830645135175</c:v>
                </c:pt>
                <c:pt idx="9">
                  <c:v>0.3414315242703525</c:v>
                </c:pt>
                <c:pt idx="10">
                  <c:v>-4.7340453454272504</c:v>
                </c:pt>
                <c:pt idx="11">
                  <c:v>6.3644306697684812</c:v>
                </c:pt>
                <c:pt idx="12">
                  <c:v>1.7317125717098647</c:v>
                </c:pt>
                <c:pt idx="13">
                  <c:v>-6.9542895706475862</c:v>
                </c:pt>
                <c:pt idx="14">
                  <c:v>1.7701114705154231</c:v>
                </c:pt>
                <c:pt idx="15">
                  <c:v>1.2119154587068248</c:v>
                </c:pt>
                <c:pt idx="16">
                  <c:v>-2.0357431147521862E-2</c:v>
                </c:pt>
                <c:pt idx="17">
                  <c:v>1.097188110857328</c:v>
                </c:pt>
                <c:pt idx="18">
                  <c:v>0.90067143108022452</c:v>
                </c:pt>
                <c:pt idx="19">
                  <c:v>1.552725674270683</c:v>
                </c:pt>
                <c:pt idx="20">
                  <c:v>2.0902747974349332</c:v>
                </c:pt>
                <c:pt idx="21">
                  <c:v>-4.2569021379319949</c:v>
                </c:pt>
                <c:pt idx="22">
                  <c:v>0.1061718418107316</c:v>
                </c:pt>
                <c:pt idx="23">
                  <c:v>1.3682918563027724</c:v>
                </c:pt>
                <c:pt idx="24">
                  <c:v>4.2530513634482894</c:v>
                </c:pt>
                <c:pt idx="25">
                  <c:v>0.44847342810200308</c:v>
                </c:pt>
                <c:pt idx="26">
                  <c:v>2.3176910814150298</c:v>
                </c:pt>
                <c:pt idx="27">
                  <c:v>1.5919398731185861</c:v>
                </c:pt>
                <c:pt idx="28">
                  <c:v>3.1391740099037442</c:v>
                </c:pt>
                <c:pt idx="29">
                  <c:v>0.7650274528745229</c:v>
                </c:pt>
                <c:pt idx="30">
                  <c:v>4.9007161991264088</c:v>
                </c:pt>
                <c:pt idx="31">
                  <c:v>1.4373308241831695</c:v>
                </c:pt>
                <c:pt idx="32">
                  <c:v>4.5165118670681386</c:v>
                </c:pt>
                <c:pt idx="33">
                  <c:v>1.1793498432198346</c:v>
                </c:pt>
                <c:pt idx="34">
                  <c:v>2.3937841373971813</c:v>
                </c:pt>
                <c:pt idx="35">
                  <c:v>-2.3104587265870169</c:v>
                </c:pt>
                <c:pt idx="36">
                  <c:v>3.7104089416713397</c:v>
                </c:pt>
                <c:pt idx="37">
                  <c:v>2.5062312007059115</c:v>
                </c:pt>
                <c:pt idx="38">
                  <c:v>2</c:v>
                </c:pt>
                <c:pt idx="39">
                  <c:v>5.5913931248253963</c:v>
                </c:pt>
                <c:pt idx="40">
                  <c:v>3.1003051594819868</c:v>
                </c:pt>
                <c:pt idx="41">
                  <c:v>-6.6022724719427842E-2</c:v>
                </c:pt>
                <c:pt idx="42">
                  <c:v>11.83713951964868</c:v>
                </c:pt>
                <c:pt idx="43">
                  <c:v>-0.11723000650307737</c:v>
                </c:pt>
                <c:pt idx="44">
                  <c:v>4.7853297562370329</c:v>
                </c:pt>
                <c:pt idx="45">
                  <c:v>-7.8356470265772429E-2</c:v>
                </c:pt>
                <c:pt idx="46">
                  <c:v>1.0552958562584978</c:v>
                </c:pt>
                <c:pt idx="47">
                  <c:v>-2.2009957127320017</c:v>
                </c:pt>
                <c:pt idx="48">
                  <c:v>4.5794506336990111</c:v>
                </c:pt>
                <c:pt idx="49">
                  <c:v>4.4568334677992913</c:v>
                </c:pt>
                <c:pt idx="50">
                  <c:v>1.1904692848694554</c:v>
                </c:pt>
                <c:pt idx="51">
                  <c:v>2.0154179423187641</c:v>
                </c:pt>
                <c:pt idx="52">
                  <c:v>0.37330718251360484</c:v>
                </c:pt>
                <c:pt idx="53">
                  <c:v>2.0890932383633158</c:v>
                </c:pt>
                <c:pt idx="54">
                  <c:v>4.9266285966436909</c:v>
                </c:pt>
                <c:pt idx="55">
                  <c:v>3.2446545761018135</c:v>
                </c:pt>
                <c:pt idx="56">
                  <c:v>3.7686160321375737</c:v>
                </c:pt>
                <c:pt idx="57">
                  <c:v>10.264060542101126</c:v>
                </c:pt>
                <c:pt idx="58">
                  <c:v>2.9942793526048668</c:v>
                </c:pt>
                <c:pt idx="59">
                  <c:v>1.5005382941774446</c:v>
                </c:pt>
                <c:pt idx="60">
                  <c:v>17.205497188331595</c:v>
                </c:pt>
                <c:pt idx="61">
                  <c:v>1.9832799571230186</c:v>
                </c:pt>
                <c:pt idx="62">
                  <c:v>1.1192889009635114</c:v>
                </c:pt>
                <c:pt idx="63">
                  <c:v>3.2175358867131192</c:v>
                </c:pt>
                <c:pt idx="64">
                  <c:v>1.4300974433444578</c:v>
                </c:pt>
                <c:pt idx="65">
                  <c:v>6.513675070539704</c:v>
                </c:pt>
                <c:pt idx="66">
                  <c:v>4.2961463023817199</c:v>
                </c:pt>
                <c:pt idx="67">
                  <c:v>7.7801676680287706</c:v>
                </c:pt>
                <c:pt idx="68">
                  <c:v>4.7277572191869321</c:v>
                </c:pt>
                <c:pt idx="69">
                  <c:v>7.9780937275749091</c:v>
                </c:pt>
                <c:pt idx="70">
                  <c:v>4.9685084782554281</c:v>
                </c:pt>
                <c:pt idx="71">
                  <c:v>0.68649604073152126</c:v>
                </c:pt>
                <c:pt idx="72">
                  <c:v>-4.5107922983177451</c:v>
                </c:pt>
                <c:pt idx="73">
                  <c:v>0.83986795580025519</c:v>
                </c:pt>
                <c:pt idx="74">
                  <c:v>-1.4202791142047699</c:v>
                </c:pt>
                <c:pt idx="75">
                  <c:v>-1.4178405237098124</c:v>
                </c:pt>
                <c:pt idx="76">
                  <c:v>5.4196038806836118</c:v>
                </c:pt>
                <c:pt idx="77">
                  <c:v>-3.9544579506283646</c:v>
                </c:pt>
                <c:pt idx="78">
                  <c:v>-0.39660751518997295</c:v>
                </c:pt>
                <c:pt idx="79">
                  <c:v>1.7266015359931661</c:v>
                </c:pt>
                <c:pt idx="80">
                  <c:v>4.328232991927293</c:v>
                </c:pt>
                <c:pt idx="81">
                  <c:v>2.2443788839110583</c:v>
                </c:pt>
                <c:pt idx="82">
                  <c:v>2.53266952842176</c:v>
                </c:pt>
                <c:pt idx="83">
                  <c:v>-3.4852902789536793</c:v>
                </c:pt>
                <c:pt idx="84">
                  <c:v>0.23128913193735118</c:v>
                </c:pt>
                <c:pt idx="85">
                  <c:v>0.13173601874739707</c:v>
                </c:pt>
                <c:pt idx="86">
                  <c:v>7.9203756028392256</c:v>
                </c:pt>
                <c:pt idx="87">
                  <c:v>8.393168990239495</c:v>
                </c:pt>
                <c:pt idx="88">
                  <c:v>-1.7094409453369375</c:v>
                </c:pt>
                <c:pt idx="89">
                  <c:v>3.7875450328544562</c:v>
                </c:pt>
                <c:pt idx="90">
                  <c:v>0.7942385664769791</c:v>
                </c:pt>
                <c:pt idx="91">
                  <c:v>0</c:v>
                </c:pt>
                <c:pt idx="92">
                  <c:v>5.7760303918010258</c:v>
                </c:pt>
                <c:pt idx="93">
                  <c:v>-0.65193531938274607</c:v>
                </c:pt>
                <c:pt idx="94">
                  <c:v>4.0654804306246799</c:v>
                </c:pt>
                <c:pt idx="95">
                  <c:v>-6.29850849918734E-2</c:v>
                </c:pt>
                <c:pt idx="96">
                  <c:v>0.919793665154789</c:v>
                </c:pt>
                <c:pt idx="97">
                  <c:v>0.84930138964285351</c:v>
                </c:pt>
                <c:pt idx="98">
                  <c:v>-0.17113537304913606</c:v>
                </c:pt>
                <c:pt idx="99">
                  <c:v>0.33389191298506271</c:v>
                </c:pt>
                <c:pt idx="100">
                  <c:v>7.4227142903337864</c:v>
                </c:pt>
                <c:pt idx="101">
                  <c:v>2.9756967305614834</c:v>
                </c:pt>
                <c:pt idx="102">
                  <c:v>1.537081968467402</c:v>
                </c:pt>
                <c:pt idx="103">
                  <c:v>3.697576041470219</c:v>
                </c:pt>
                <c:pt idx="104">
                  <c:v>1.4535593136970946</c:v>
                </c:pt>
                <c:pt idx="105">
                  <c:v>2.5444643463734766</c:v>
                </c:pt>
                <c:pt idx="106">
                  <c:v>2.7144837953672178</c:v>
                </c:pt>
                <c:pt idx="107">
                  <c:v>0.14888388294251875</c:v>
                </c:pt>
                <c:pt idx="108">
                  <c:v>1.6632201116963177</c:v>
                </c:pt>
                <c:pt idx="109">
                  <c:v>-9.8034324253792923E-2</c:v>
                </c:pt>
                <c:pt idx="110">
                  <c:v>1.1383900374417391</c:v>
                </c:pt>
              </c:numCache>
            </c:numRef>
          </c:xVal>
          <c:yVal>
            <c:numRef>
              <c:f>Sheet1!$B$2:$B$112</c:f>
              <c:numCache>
                <c:formatCode>General</c:formatCode>
                <c:ptCount val="111"/>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1</c:v>
                </c:pt>
                <c:pt idx="22">
                  <c:v>1</c:v>
                </c:pt>
                <c:pt idx="23">
                  <c:v>2</c:v>
                </c:pt>
                <c:pt idx="24">
                  <c:v>2</c:v>
                </c:pt>
                <c:pt idx="25">
                  <c:v>2</c:v>
                </c:pt>
                <c:pt idx="26">
                  <c:v>2</c:v>
                </c:pt>
                <c:pt idx="27">
                  <c:v>2</c:v>
                </c:pt>
                <c:pt idx="28">
                  <c:v>2</c:v>
                </c:pt>
                <c:pt idx="29">
                  <c:v>2</c:v>
                </c:pt>
                <c:pt idx="30">
                  <c:v>2</c:v>
                </c:pt>
                <c:pt idx="31">
                  <c:v>2</c:v>
                </c:pt>
                <c:pt idx="32">
                  <c:v>2</c:v>
                </c:pt>
                <c:pt idx="33">
                  <c:v>2</c:v>
                </c:pt>
                <c:pt idx="34">
                  <c:v>2</c:v>
                </c:pt>
                <c:pt idx="35">
                  <c:v>2</c:v>
                </c:pt>
                <c:pt idx="36">
                  <c:v>2</c:v>
                </c:pt>
                <c:pt idx="37">
                  <c:v>2</c:v>
                </c:pt>
                <c:pt idx="38">
                  <c:v>3</c:v>
                </c:pt>
                <c:pt idx="39">
                  <c:v>3</c:v>
                </c:pt>
                <c:pt idx="40">
                  <c:v>3</c:v>
                </c:pt>
                <c:pt idx="41">
                  <c:v>3</c:v>
                </c:pt>
                <c:pt idx="42">
                  <c:v>3</c:v>
                </c:pt>
                <c:pt idx="43">
                  <c:v>3</c:v>
                </c:pt>
                <c:pt idx="44">
                  <c:v>3</c:v>
                </c:pt>
                <c:pt idx="45">
                  <c:v>3</c:v>
                </c:pt>
                <c:pt idx="46">
                  <c:v>3</c:v>
                </c:pt>
                <c:pt idx="47">
                  <c:v>3</c:v>
                </c:pt>
                <c:pt idx="48">
                  <c:v>3</c:v>
                </c:pt>
                <c:pt idx="49">
                  <c:v>3</c:v>
                </c:pt>
                <c:pt idx="50">
                  <c:v>3</c:v>
                </c:pt>
                <c:pt idx="51">
                  <c:v>3</c:v>
                </c:pt>
                <c:pt idx="52">
                  <c:v>3</c:v>
                </c:pt>
                <c:pt idx="53">
                  <c:v>3</c:v>
                </c:pt>
                <c:pt idx="54">
                  <c:v>3</c:v>
                </c:pt>
                <c:pt idx="55">
                  <c:v>3</c:v>
                </c:pt>
                <c:pt idx="56">
                  <c:v>3</c:v>
                </c:pt>
                <c:pt idx="57">
                  <c:v>4</c:v>
                </c:pt>
                <c:pt idx="58">
                  <c:v>4</c:v>
                </c:pt>
                <c:pt idx="59">
                  <c:v>4</c:v>
                </c:pt>
                <c:pt idx="60">
                  <c:v>4</c:v>
                </c:pt>
                <c:pt idx="61">
                  <c:v>4</c:v>
                </c:pt>
                <c:pt idx="62">
                  <c:v>4</c:v>
                </c:pt>
                <c:pt idx="63">
                  <c:v>4</c:v>
                </c:pt>
                <c:pt idx="64">
                  <c:v>4</c:v>
                </c:pt>
                <c:pt idx="65">
                  <c:v>4</c:v>
                </c:pt>
                <c:pt idx="66">
                  <c:v>4</c:v>
                </c:pt>
                <c:pt idx="67">
                  <c:v>4</c:v>
                </c:pt>
                <c:pt idx="68">
                  <c:v>4</c:v>
                </c:pt>
                <c:pt idx="69">
                  <c:v>4</c:v>
                </c:pt>
                <c:pt idx="70">
                  <c:v>4</c:v>
                </c:pt>
                <c:pt idx="71">
                  <c:v>4</c:v>
                </c:pt>
                <c:pt idx="72">
                  <c:v>4</c:v>
                </c:pt>
                <c:pt idx="73">
                  <c:v>4</c:v>
                </c:pt>
                <c:pt idx="74">
                  <c:v>4</c:v>
                </c:pt>
                <c:pt idx="75">
                  <c:v>4</c:v>
                </c:pt>
                <c:pt idx="76">
                  <c:v>4</c:v>
                </c:pt>
                <c:pt idx="77">
                  <c:v>4</c:v>
                </c:pt>
                <c:pt idx="78">
                  <c:v>4</c:v>
                </c:pt>
                <c:pt idx="79">
                  <c:v>4</c:v>
                </c:pt>
                <c:pt idx="80">
                  <c:v>4</c:v>
                </c:pt>
                <c:pt idx="81">
                  <c:v>4</c:v>
                </c:pt>
                <c:pt idx="82">
                  <c:v>4</c:v>
                </c:pt>
                <c:pt idx="83">
                  <c:v>4</c:v>
                </c:pt>
                <c:pt idx="84">
                  <c:v>4</c:v>
                </c:pt>
                <c:pt idx="85">
                  <c:v>4</c:v>
                </c:pt>
                <c:pt idx="86">
                  <c:v>4</c:v>
                </c:pt>
                <c:pt idx="87">
                  <c:v>4</c:v>
                </c:pt>
                <c:pt idx="88">
                  <c:v>4</c:v>
                </c:pt>
                <c:pt idx="89">
                  <c:v>4</c:v>
                </c:pt>
                <c:pt idx="90">
                  <c:v>5</c:v>
                </c:pt>
                <c:pt idx="91">
                  <c:v>5</c:v>
                </c:pt>
                <c:pt idx="92">
                  <c:v>5</c:v>
                </c:pt>
                <c:pt idx="93">
                  <c:v>5</c:v>
                </c:pt>
                <c:pt idx="94">
                  <c:v>5</c:v>
                </c:pt>
                <c:pt idx="95">
                  <c:v>5</c:v>
                </c:pt>
                <c:pt idx="96">
                  <c:v>5</c:v>
                </c:pt>
                <c:pt idx="97">
                  <c:v>5</c:v>
                </c:pt>
                <c:pt idx="98">
                  <c:v>5</c:v>
                </c:pt>
                <c:pt idx="99">
                  <c:v>5</c:v>
                </c:pt>
                <c:pt idx="100">
                  <c:v>5</c:v>
                </c:pt>
                <c:pt idx="101">
                  <c:v>5</c:v>
                </c:pt>
                <c:pt idx="102">
                  <c:v>5</c:v>
                </c:pt>
                <c:pt idx="103">
                  <c:v>5</c:v>
                </c:pt>
                <c:pt idx="104">
                  <c:v>5</c:v>
                </c:pt>
                <c:pt idx="105">
                  <c:v>5</c:v>
                </c:pt>
                <c:pt idx="106">
                  <c:v>5</c:v>
                </c:pt>
                <c:pt idx="107">
                  <c:v>5</c:v>
                </c:pt>
                <c:pt idx="108">
                  <c:v>5</c:v>
                </c:pt>
                <c:pt idx="109">
                  <c:v>5</c:v>
                </c:pt>
                <c:pt idx="110">
                  <c:v>5</c:v>
                </c:pt>
              </c:numCache>
            </c:numRef>
          </c:yVal>
          <c:smooth val="0"/>
        </c:ser>
        <c:dLbls>
          <c:showLegendKey val="0"/>
          <c:showVal val="0"/>
          <c:showCatName val="0"/>
          <c:showSerName val="0"/>
          <c:showPercent val="0"/>
          <c:showBubbleSize val="0"/>
        </c:dLbls>
        <c:axId val="37306752"/>
        <c:axId val="37308288"/>
      </c:scatterChart>
      <c:valAx>
        <c:axId val="37306752"/>
        <c:scaling>
          <c:orientation val="minMax"/>
        </c:scaling>
        <c:delete val="0"/>
        <c:axPos val="b"/>
        <c:numFmt formatCode="General" sourceLinked="1"/>
        <c:majorTickMark val="out"/>
        <c:minorTickMark val="none"/>
        <c:tickLblPos val="nextTo"/>
        <c:txPr>
          <a:bodyPr/>
          <a:lstStyle/>
          <a:p>
            <a:pPr>
              <a:defRPr sz="1400"/>
            </a:pPr>
            <a:endParaRPr lang="en-US"/>
          </a:p>
        </c:txPr>
        <c:crossAx val="37308288"/>
        <c:crosses val="autoZero"/>
        <c:crossBetween val="midCat"/>
        <c:majorUnit val="10"/>
      </c:valAx>
      <c:valAx>
        <c:axId val="37308288"/>
        <c:scaling>
          <c:orientation val="minMax"/>
        </c:scaling>
        <c:delete val="0"/>
        <c:axPos val="l"/>
        <c:majorGridlines/>
        <c:numFmt formatCode="General" sourceLinked="1"/>
        <c:majorTickMark val="out"/>
        <c:minorTickMark val="none"/>
        <c:tickLblPos val="none"/>
        <c:crossAx val="37306752"/>
        <c:crosses val="autoZero"/>
        <c:crossBetween val="midCat"/>
        <c:majorUnit val="1"/>
      </c:valAx>
      <c:spPr>
        <a:noFill/>
        <a:ln w="25400">
          <a:noFill/>
        </a:ln>
      </c:spPr>
    </c:plotArea>
    <c:plotVisOnly val="1"/>
    <c:dispBlanksAs val="gap"/>
    <c:showDLblsOverMax val="0"/>
  </c:chart>
  <c:externalData r:id="rId1">
    <c:autoUpdate val="0"/>
  </c:externalData>
  <c:userShapes r:id="rId2"/>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3700646290181464E-2"/>
          <c:y val="5.6689342403628109E-3"/>
          <c:w val="0.92206018518518518"/>
          <c:h val="0.87781171481678677"/>
        </c:manualLayout>
      </c:layout>
      <c:scatterChart>
        <c:scatterStyle val="lineMarker"/>
        <c:varyColors val="0"/>
        <c:ser>
          <c:idx val="0"/>
          <c:order val="0"/>
          <c:tx>
            <c:strRef>
              <c:f>Sheet1!$B$1</c:f>
              <c:strCache>
                <c:ptCount val="1"/>
                <c:pt idx="0">
                  <c:v>Y-Values</c:v>
                </c:pt>
              </c:strCache>
            </c:strRef>
          </c:tx>
          <c:spPr>
            <a:ln w="28575">
              <a:noFill/>
            </a:ln>
          </c:spPr>
          <c:marker>
            <c:spPr>
              <a:ln>
                <a:noFill/>
              </a:ln>
            </c:spPr>
          </c:marker>
          <c:dPt>
            <c:idx val="16"/>
            <c:marker>
              <c:symbol val="diamond"/>
              <c:size val="7"/>
              <c:spPr>
                <a:solidFill>
                  <a:schemeClr val="accent1"/>
                </a:solidFill>
                <a:ln>
                  <a:noFill/>
                </a:ln>
              </c:spPr>
            </c:marker>
            <c:bubble3D val="0"/>
          </c:dPt>
          <c:dPt>
            <c:idx val="18"/>
            <c:marker>
              <c:symbol val="diamond"/>
              <c:size val="12"/>
              <c:spPr>
                <a:solidFill>
                  <a:srgbClr val="FF0000"/>
                </a:solidFill>
                <a:ln>
                  <a:noFill/>
                </a:ln>
              </c:spPr>
            </c:marker>
            <c:bubble3D val="0"/>
            <c:spPr/>
          </c:dPt>
          <c:dPt>
            <c:idx val="27"/>
            <c:marker>
              <c:symbol val="diamond"/>
              <c:size val="7"/>
              <c:spPr>
                <a:solidFill>
                  <a:schemeClr val="accent1"/>
                </a:solidFill>
                <a:ln>
                  <a:noFill/>
                </a:ln>
              </c:spPr>
            </c:marker>
            <c:bubble3D val="0"/>
          </c:dPt>
          <c:dPt>
            <c:idx val="32"/>
            <c:marker>
              <c:symbol val="diamond"/>
              <c:size val="12"/>
              <c:spPr>
                <a:solidFill>
                  <a:srgbClr val="FF0000"/>
                </a:solidFill>
                <a:ln>
                  <a:noFill/>
                </a:ln>
              </c:spPr>
            </c:marker>
            <c:bubble3D val="0"/>
          </c:dPt>
          <c:dPt>
            <c:idx val="48"/>
            <c:marker>
              <c:symbol val="diamond"/>
              <c:size val="12"/>
              <c:spPr>
                <a:solidFill>
                  <a:srgbClr val="FF0000"/>
                </a:solidFill>
                <a:ln>
                  <a:noFill/>
                </a:ln>
              </c:spPr>
            </c:marker>
            <c:bubble3D val="0"/>
          </c:dPt>
          <c:dPt>
            <c:idx val="59"/>
            <c:marker>
              <c:symbol val="diamond"/>
              <c:size val="7"/>
              <c:spPr>
                <a:solidFill>
                  <a:schemeClr val="accent1"/>
                </a:solidFill>
                <a:ln>
                  <a:solidFill>
                    <a:schemeClr val="tx2">
                      <a:lumMod val="60000"/>
                      <a:lumOff val="40000"/>
                    </a:schemeClr>
                  </a:solidFill>
                </a:ln>
              </c:spPr>
            </c:marker>
            <c:bubble3D val="0"/>
          </c:dPt>
          <c:dPt>
            <c:idx val="79"/>
            <c:marker>
              <c:symbol val="diamond"/>
              <c:size val="10"/>
              <c:spPr>
                <a:solidFill>
                  <a:srgbClr val="FF0000"/>
                </a:solidFill>
                <a:ln>
                  <a:solidFill>
                    <a:schemeClr val="accent2"/>
                  </a:solidFill>
                </a:ln>
              </c:spPr>
            </c:marker>
            <c:bubble3D val="0"/>
          </c:dPt>
          <c:dPt>
            <c:idx val="85"/>
            <c:marker>
              <c:symbol val="diamond"/>
              <c:size val="7"/>
              <c:spPr>
                <a:solidFill>
                  <a:schemeClr val="accent1"/>
                </a:solidFill>
                <a:ln>
                  <a:noFill/>
                </a:ln>
              </c:spPr>
            </c:marker>
            <c:bubble3D val="0"/>
          </c:dPt>
          <c:dPt>
            <c:idx val="95"/>
            <c:marker>
              <c:symbol val="diamond"/>
              <c:size val="7"/>
              <c:spPr>
                <a:solidFill>
                  <a:schemeClr val="accent1"/>
                </a:solidFill>
                <a:ln>
                  <a:noFill/>
                </a:ln>
              </c:spPr>
            </c:marker>
            <c:bubble3D val="0"/>
          </c:dPt>
          <c:dPt>
            <c:idx val="103"/>
            <c:marker>
              <c:symbol val="diamond"/>
              <c:size val="7"/>
              <c:spPr>
                <a:solidFill>
                  <a:schemeClr val="accent1"/>
                </a:solidFill>
                <a:ln>
                  <a:solidFill>
                    <a:schemeClr val="accent1"/>
                  </a:solidFill>
                </a:ln>
              </c:spPr>
            </c:marker>
            <c:bubble3D val="0"/>
          </c:dPt>
          <c:dPt>
            <c:idx val="109"/>
            <c:marker>
              <c:symbol val="diamond"/>
              <c:size val="7"/>
              <c:spPr>
                <a:solidFill>
                  <a:schemeClr val="accent1"/>
                </a:solidFill>
                <a:ln>
                  <a:solidFill>
                    <a:schemeClr val="accent1"/>
                  </a:solidFill>
                </a:ln>
              </c:spPr>
            </c:marker>
            <c:bubble3D val="0"/>
          </c:dPt>
          <c:dPt>
            <c:idx val="116"/>
            <c:marker>
              <c:symbol val="diamond"/>
              <c:size val="10"/>
              <c:spPr>
                <a:solidFill>
                  <a:srgbClr val="FF0000"/>
                </a:solidFill>
                <a:ln>
                  <a:solidFill>
                    <a:schemeClr val="accent2"/>
                  </a:solidFill>
                </a:ln>
              </c:spPr>
            </c:marker>
            <c:bubble3D val="0"/>
          </c:dPt>
          <c:dPt>
            <c:idx val="119"/>
            <c:marker>
              <c:symbol val="diamond"/>
              <c:size val="7"/>
              <c:spPr>
                <a:solidFill>
                  <a:schemeClr val="accent1"/>
                </a:solidFill>
                <a:ln>
                  <a:solidFill>
                    <a:schemeClr val="accent1"/>
                  </a:solidFill>
                </a:ln>
              </c:spPr>
            </c:marker>
            <c:bubble3D val="0"/>
          </c:dPt>
          <c:dPt>
            <c:idx val="151"/>
            <c:marker>
              <c:symbol val="diamond"/>
              <c:size val="12"/>
              <c:spPr>
                <a:solidFill>
                  <a:schemeClr val="accent2"/>
                </a:solidFill>
                <a:ln>
                  <a:noFill/>
                </a:ln>
              </c:spPr>
            </c:marker>
            <c:bubble3D val="0"/>
          </c:dPt>
          <c:dPt>
            <c:idx val="169"/>
            <c:marker>
              <c:symbol val="diamond"/>
              <c:size val="7"/>
              <c:spPr>
                <a:solidFill>
                  <a:schemeClr val="accent1"/>
                </a:solidFill>
                <a:ln>
                  <a:noFill/>
                </a:ln>
              </c:spPr>
            </c:marker>
            <c:bubble3D val="0"/>
          </c:dPt>
          <c:dPt>
            <c:idx val="171"/>
            <c:marker>
              <c:symbol val="diamond"/>
              <c:size val="10"/>
              <c:spPr>
                <a:noFill/>
                <a:ln>
                  <a:noFill/>
                </a:ln>
              </c:spPr>
            </c:marker>
            <c:bubble3D val="0"/>
          </c:dPt>
          <c:dPt>
            <c:idx val="188"/>
            <c:marker>
              <c:symbol val="diamond"/>
              <c:size val="10"/>
              <c:spPr>
                <a:solidFill>
                  <a:srgbClr val="FF0000"/>
                </a:solidFill>
                <a:ln>
                  <a:solidFill>
                    <a:srgbClr val="FF0000"/>
                  </a:solidFill>
                </a:ln>
              </c:spPr>
            </c:marker>
            <c:bubble3D val="0"/>
          </c:dPt>
          <c:xVal>
            <c:numRef>
              <c:f>Sheet1!$A$2:$A$120</c:f>
              <c:numCache>
                <c:formatCode>General</c:formatCode>
                <c:ptCount val="119"/>
                <c:pt idx="0">
                  <c:v>-4.8797830129676099</c:v>
                </c:pt>
                <c:pt idx="1">
                  <c:v>2.2236634249821141</c:v>
                </c:pt>
                <c:pt idx="2">
                  <c:v>1.564068406673669</c:v>
                </c:pt>
                <c:pt idx="3">
                  <c:v>-2.8536309596670195</c:v>
                </c:pt>
                <c:pt idx="4">
                  <c:v>-2.1930373300838242</c:v>
                </c:pt>
                <c:pt idx="5">
                  <c:v>-3.643598870554499</c:v>
                </c:pt>
                <c:pt idx="6">
                  <c:v>-1.7042320573818601</c:v>
                </c:pt>
                <c:pt idx="7">
                  <c:v>-1.0633951646163544</c:v>
                </c:pt>
                <c:pt idx="8">
                  <c:v>-0.10753186682579408</c:v>
                </c:pt>
                <c:pt idx="9">
                  <c:v>-4.0391456801810008</c:v>
                </c:pt>
                <c:pt idx="10">
                  <c:v>2.6562771408137893</c:v>
                </c:pt>
                <c:pt idx="11">
                  <c:v>-3.2665015446765153</c:v>
                </c:pt>
                <c:pt idx="12">
                  <c:v>-5.6480607845766269</c:v>
                </c:pt>
                <c:pt idx="13">
                  <c:v>1.6198461315377168</c:v>
                </c:pt>
                <c:pt idx="14">
                  <c:v>3.4045419915722741</c:v>
                </c:pt>
                <c:pt idx="15">
                  <c:v>4.2499454401786814</c:v>
                </c:pt>
                <c:pt idx="16">
                  <c:v>3.5445218665418836</c:v>
                </c:pt>
                <c:pt idx="17">
                  <c:v>2.8314006362769701</c:v>
                </c:pt>
                <c:pt idx="18">
                  <c:v>0.57111492493270288</c:v>
                </c:pt>
                <c:pt idx="19">
                  <c:v>1.8251452119850686</c:v>
                </c:pt>
                <c:pt idx="20">
                  <c:v>-7.5165938617741244</c:v>
                </c:pt>
                <c:pt idx="21">
                  <c:v>2.0334888614176205</c:v>
                </c:pt>
                <c:pt idx="22">
                  <c:v>1.9488262936217304</c:v>
                </c:pt>
                <c:pt idx="23">
                  <c:v>2.7381163401030033</c:v>
                </c:pt>
                <c:pt idx="24">
                  <c:v>5.5752775172195115</c:v>
                </c:pt>
                <c:pt idx="25">
                  <c:v>1.7446684444759386</c:v>
                </c:pt>
                <c:pt idx="26">
                  <c:v>3.8600212440910835</c:v>
                </c:pt>
                <c:pt idx="27">
                  <c:v>2.2907574609099428</c:v>
                </c:pt>
                <c:pt idx="28">
                  <c:v>6.1349229593806065</c:v>
                </c:pt>
                <c:pt idx="29">
                  <c:v>1.9971463019118787</c:v>
                </c:pt>
                <c:pt idx="30">
                  <c:v>5.2032152984771152</c:v>
                </c:pt>
                <c:pt idx="31">
                  <c:v>4.4451010315803687</c:v>
                </c:pt>
                <c:pt idx="32">
                  <c:v>3.0137559611985938</c:v>
                </c:pt>
                <c:pt idx="33">
                  <c:v>1.4490426416503555</c:v>
                </c:pt>
                <c:pt idx="34">
                  <c:v>2.0288040496039166</c:v>
                </c:pt>
                <c:pt idx="35">
                  <c:v>-1.6528495406050725</c:v>
                </c:pt>
                <c:pt idx="36">
                  <c:v>3.9772752959759683</c:v>
                </c:pt>
                <c:pt idx="37">
                  <c:v>2.9242945652646402</c:v>
                </c:pt>
                <c:pt idx="38">
                  <c:v>3.4253234349385426</c:v>
                </c:pt>
                <c:pt idx="39">
                  <c:v>5.3208869593904558</c:v>
                </c:pt>
                <c:pt idx="40">
                  <c:v>3.4843397079072922</c:v>
                </c:pt>
                <c:pt idx="41">
                  <c:v>-1.03936023896094</c:v>
                </c:pt>
                <c:pt idx="42">
                  <c:v>10.321105031343238</c:v>
                </c:pt>
                <c:pt idx="43">
                  <c:v>-0.8527270294834246</c:v>
                </c:pt>
                <c:pt idx="44">
                  <c:v>4.0214895454115158</c:v>
                </c:pt>
                <c:pt idx="45">
                  <c:v>0.59553828497210781</c:v>
                </c:pt>
                <c:pt idx="46">
                  <c:v>-2.600964008712126</c:v>
                </c:pt>
                <c:pt idx="47">
                  <c:v>-4.3303934378332132</c:v>
                </c:pt>
                <c:pt idx="48">
                  <c:v>2.3156248940149999</c:v>
                </c:pt>
                <c:pt idx="49">
                  <c:v>3.4848033774967035</c:v>
                </c:pt>
                <c:pt idx="50">
                  <c:v>1.1893561440267102</c:v>
                </c:pt>
                <c:pt idx="51">
                  <c:v>2.775546724976663</c:v>
                </c:pt>
                <c:pt idx="52">
                  <c:v>-0.77425589346675772</c:v>
                </c:pt>
                <c:pt idx="53">
                  <c:v>1.2579463919856757</c:v>
                </c:pt>
                <c:pt idx="54">
                  <c:v>2.5101397802293595</c:v>
                </c:pt>
                <c:pt idx="55">
                  <c:v>6.8650113765722484E-2</c:v>
                </c:pt>
                <c:pt idx="56">
                  <c:v>2.5654245875753166</c:v>
                </c:pt>
                <c:pt idx="57">
                  <c:v>3.899415318405119</c:v>
                </c:pt>
                <c:pt idx="58">
                  <c:v>4.5111099341315635</c:v>
                </c:pt>
                <c:pt idx="59">
                  <c:v>1.3057327806931696</c:v>
                </c:pt>
                <c:pt idx="60">
                  <c:v>18.746731790132429</c:v>
                </c:pt>
                <c:pt idx="61">
                  <c:v>1.2984351283417355</c:v>
                </c:pt>
                <c:pt idx="62">
                  <c:v>0.90309586020552735</c:v>
                </c:pt>
                <c:pt idx="63">
                  <c:v>3.4089509189031975</c:v>
                </c:pt>
                <c:pt idx="64">
                  <c:v>0.99934483190208268</c:v>
                </c:pt>
                <c:pt idx="65">
                  <c:v>6.2507686930803796</c:v>
                </c:pt>
                <c:pt idx="66">
                  <c:v>3.6681975232177093</c:v>
                </c:pt>
                <c:pt idx="67">
                  <c:v>7.0107916324429587</c:v>
                </c:pt>
                <c:pt idx="68">
                  <c:v>1.9789494342824179</c:v>
                </c:pt>
                <c:pt idx="69">
                  <c:v>8.2954668371188625</c:v>
                </c:pt>
                <c:pt idx="70">
                  <c:v>4.5735515016404049</c:v>
                </c:pt>
                <c:pt idx="71">
                  <c:v>1.2855164659965723</c:v>
                </c:pt>
                <c:pt idx="72">
                  <c:v>-1.6789785433193096</c:v>
                </c:pt>
                <c:pt idx="73">
                  <c:v>0.63990200414537635</c:v>
                </c:pt>
                <c:pt idx="74">
                  <c:v>-0.34073134412986317</c:v>
                </c:pt>
                <c:pt idx="75">
                  <c:v>4.8709425776871651</c:v>
                </c:pt>
                <c:pt idx="76">
                  <c:v>5.2686733021292014</c:v>
                </c:pt>
                <c:pt idx="77">
                  <c:v>-3.2818644007776232</c:v>
                </c:pt>
                <c:pt idx="78">
                  <c:v>-1.0202568600798714</c:v>
                </c:pt>
                <c:pt idx="79">
                  <c:v>1.8200687153786088</c:v>
                </c:pt>
                <c:pt idx="80">
                  <c:v>4.2477513918890661</c:v>
                </c:pt>
                <c:pt idx="81">
                  <c:v>9.7010965270854417</c:v>
                </c:pt>
                <c:pt idx="82">
                  <c:v>-1.6653158821105185</c:v>
                </c:pt>
                <c:pt idx="83">
                  <c:v>-2.6422383550643413</c:v>
                </c:pt>
                <c:pt idx="84">
                  <c:v>-0.55997476655489387</c:v>
                </c:pt>
                <c:pt idx="85">
                  <c:v>-5.4782253059809447</c:v>
                </c:pt>
                <c:pt idx="86">
                  <c:v>-1.1555768075083295</c:v>
                </c:pt>
                <c:pt idx="87">
                  <c:v>2.6014950361822553</c:v>
                </c:pt>
                <c:pt idx="88">
                  <c:v>6.3721782870386985</c:v>
                </c:pt>
                <c:pt idx="89">
                  <c:v>-1.4545192211423696</c:v>
                </c:pt>
                <c:pt idx="90">
                  <c:v>4.2750280144430626</c:v>
                </c:pt>
                <c:pt idx="91">
                  <c:v>3.5393478595705186</c:v>
                </c:pt>
                <c:pt idx="92">
                  <c:v>0.4465973641401666</c:v>
                </c:pt>
                <c:pt idx="93">
                  <c:v>0.97901333399534873</c:v>
                </c:pt>
                <c:pt idx="94">
                  <c:v>15.870140470969021</c:v>
                </c:pt>
                <c:pt idx="95">
                  <c:v>14.810606084500479</c:v>
                </c:pt>
                <c:pt idx="96">
                  <c:v>4.5181369125030795</c:v>
                </c:pt>
                <c:pt idx="97">
                  <c:v>7.3022030895504857</c:v>
                </c:pt>
                <c:pt idx="98">
                  <c:v>25.106262830178931</c:v>
                </c:pt>
                <c:pt idx="99">
                  <c:v>22.59575997683811</c:v>
                </c:pt>
                <c:pt idx="100">
                  <c:v>4.0748760436065226</c:v>
                </c:pt>
                <c:pt idx="101">
                  <c:v>-0.72227094158852101</c:v>
                </c:pt>
                <c:pt idx="102">
                  <c:v>-0.28674355032360926</c:v>
                </c:pt>
                <c:pt idx="103">
                  <c:v>-0.19059028934771408</c:v>
                </c:pt>
                <c:pt idx="104">
                  <c:v>-0.55102663687440778</c:v>
                </c:pt>
                <c:pt idx="105">
                  <c:v>0.75837414560229188</c:v>
                </c:pt>
                <c:pt idx="106">
                  <c:v>0.54307557527401029</c:v>
                </c:pt>
                <c:pt idx="107">
                  <c:v>0.29135439970053861</c:v>
                </c:pt>
                <c:pt idx="108">
                  <c:v>-2.6832003470741665</c:v>
                </c:pt>
                <c:pt idx="109">
                  <c:v>4.0053137524934455</c:v>
                </c:pt>
                <c:pt idx="110">
                  <c:v>0.84504207428948175</c:v>
                </c:pt>
                <c:pt idx="111">
                  <c:v>3.6503044751655445</c:v>
                </c:pt>
                <c:pt idx="112">
                  <c:v>1.9978048127289094</c:v>
                </c:pt>
                <c:pt idx="113">
                  <c:v>2.2321905869114871</c:v>
                </c:pt>
                <c:pt idx="114">
                  <c:v>2.520525184292977</c:v>
                </c:pt>
                <c:pt idx="115">
                  <c:v>0.55495634287570084</c:v>
                </c:pt>
                <c:pt idx="116">
                  <c:v>1.5458496704173428</c:v>
                </c:pt>
                <c:pt idx="117">
                  <c:v>-0.30877950162131462</c:v>
                </c:pt>
                <c:pt idx="118">
                  <c:v>1.3866951037200816</c:v>
                </c:pt>
              </c:numCache>
            </c:numRef>
          </c:xVal>
          <c:yVal>
            <c:numRef>
              <c:f>Sheet1!$B$2:$B$120</c:f>
              <c:numCache>
                <c:formatCode>General</c:formatCode>
                <c:ptCount val="119"/>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1</c:v>
                </c:pt>
                <c:pt idx="22">
                  <c:v>1</c:v>
                </c:pt>
                <c:pt idx="23">
                  <c:v>2</c:v>
                </c:pt>
                <c:pt idx="24">
                  <c:v>2</c:v>
                </c:pt>
                <c:pt idx="25">
                  <c:v>2</c:v>
                </c:pt>
                <c:pt idx="26">
                  <c:v>2</c:v>
                </c:pt>
                <c:pt idx="27">
                  <c:v>2</c:v>
                </c:pt>
                <c:pt idx="28">
                  <c:v>2</c:v>
                </c:pt>
                <c:pt idx="29">
                  <c:v>2</c:v>
                </c:pt>
                <c:pt idx="30">
                  <c:v>2</c:v>
                </c:pt>
                <c:pt idx="31">
                  <c:v>2</c:v>
                </c:pt>
                <c:pt idx="32">
                  <c:v>2</c:v>
                </c:pt>
                <c:pt idx="33">
                  <c:v>2</c:v>
                </c:pt>
                <c:pt idx="34">
                  <c:v>2</c:v>
                </c:pt>
                <c:pt idx="35">
                  <c:v>2</c:v>
                </c:pt>
                <c:pt idx="36">
                  <c:v>2</c:v>
                </c:pt>
                <c:pt idx="37">
                  <c:v>2</c:v>
                </c:pt>
                <c:pt idx="38">
                  <c:v>3</c:v>
                </c:pt>
                <c:pt idx="39">
                  <c:v>3</c:v>
                </c:pt>
                <c:pt idx="40">
                  <c:v>3</c:v>
                </c:pt>
                <c:pt idx="41">
                  <c:v>3</c:v>
                </c:pt>
                <c:pt idx="42">
                  <c:v>3</c:v>
                </c:pt>
                <c:pt idx="43">
                  <c:v>3</c:v>
                </c:pt>
                <c:pt idx="44">
                  <c:v>3</c:v>
                </c:pt>
                <c:pt idx="45">
                  <c:v>3</c:v>
                </c:pt>
                <c:pt idx="46">
                  <c:v>3</c:v>
                </c:pt>
                <c:pt idx="47">
                  <c:v>3</c:v>
                </c:pt>
                <c:pt idx="48">
                  <c:v>3</c:v>
                </c:pt>
                <c:pt idx="49">
                  <c:v>3</c:v>
                </c:pt>
                <c:pt idx="50">
                  <c:v>3</c:v>
                </c:pt>
                <c:pt idx="51">
                  <c:v>3</c:v>
                </c:pt>
                <c:pt idx="52">
                  <c:v>3</c:v>
                </c:pt>
                <c:pt idx="53">
                  <c:v>3</c:v>
                </c:pt>
                <c:pt idx="54">
                  <c:v>3</c:v>
                </c:pt>
                <c:pt idx="55">
                  <c:v>3</c:v>
                </c:pt>
                <c:pt idx="56">
                  <c:v>3</c:v>
                </c:pt>
                <c:pt idx="57">
                  <c:v>4</c:v>
                </c:pt>
                <c:pt idx="58">
                  <c:v>4</c:v>
                </c:pt>
                <c:pt idx="59">
                  <c:v>4</c:v>
                </c:pt>
                <c:pt idx="60">
                  <c:v>4</c:v>
                </c:pt>
                <c:pt idx="61">
                  <c:v>4</c:v>
                </c:pt>
                <c:pt idx="62">
                  <c:v>4</c:v>
                </c:pt>
                <c:pt idx="63">
                  <c:v>4</c:v>
                </c:pt>
                <c:pt idx="64">
                  <c:v>4</c:v>
                </c:pt>
                <c:pt idx="65">
                  <c:v>4</c:v>
                </c:pt>
                <c:pt idx="66">
                  <c:v>4</c:v>
                </c:pt>
                <c:pt idx="67">
                  <c:v>4</c:v>
                </c:pt>
                <c:pt idx="68">
                  <c:v>4</c:v>
                </c:pt>
                <c:pt idx="69">
                  <c:v>4</c:v>
                </c:pt>
                <c:pt idx="70">
                  <c:v>4</c:v>
                </c:pt>
                <c:pt idx="71">
                  <c:v>4</c:v>
                </c:pt>
                <c:pt idx="72">
                  <c:v>4</c:v>
                </c:pt>
                <c:pt idx="73">
                  <c:v>4</c:v>
                </c:pt>
                <c:pt idx="74">
                  <c:v>4</c:v>
                </c:pt>
                <c:pt idx="75">
                  <c:v>4</c:v>
                </c:pt>
                <c:pt idx="76">
                  <c:v>4</c:v>
                </c:pt>
                <c:pt idx="77">
                  <c:v>4</c:v>
                </c:pt>
                <c:pt idx="78">
                  <c:v>4</c:v>
                </c:pt>
                <c:pt idx="79">
                  <c:v>4</c:v>
                </c:pt>
                <c:pt idx="80">
                  <c:v>4</c:v>
                </c:pt>
                <c:pt idx="81">
                  <c:v>4</c:v>
                </c:pt>
                <c:pt idx="82">
                  <c:v>4</c:v>
                </c:pt>
                <c:pt idx="83">
                  <c:v>4</c:v>
                </c:pt>
                <c:pt idx="84">
                  <c:v>4</c:v>
                </c:pt>
                <c:pt idx="85">
                  <c:v>4</c:v>
                </c:pt>
                <c:pt idx="86">
                  <c:v>4</c:v>
                </c:pt>
                <c:pt idx="87">
                  <c:v>4</c:v>
                </c:pt>
                <c:pt idx="88">
                  <c:v>4</c:v>
                </c:pt>
                <c:pt idx="89">
                  <c:v>4</c:v>
                </c:pt>
                <c:pt idx="90">
                  <c:v>4</c:v>
                </c:pt>
                <c:pt idx="91">
                  <c:v>4</c:v>
                </c:pt>
                <c:pt idx="92">
                  <c:v>5</c:v>
                </c:pt>
                <c:pt idx="93">
                  <c:v>5</c:v>
                </c:pt>
                <c:pt idx="94">
                  <c:v>5</c:v>
                </c:pt>
                <c:pt idx="95">
                  <c:v>5</c:v>
                </c:pt>
                <c:pt idx="96">
                  <c:v>5</c:v>
                </c:pt>
                <c:pt idx="97">
                  <c:v>5</c:v>
                </c:pt>
                <c:pt idx="98">
                  <c:v>5</c:v>
                </c:pt>
                <c:pt idx="99">
                  <c:v>5</c:v>
                </c:pt>
                <c:pt idx="100">
                  <c:v>5</c:v>
                </c:pt>
                <c:pt idx="101">
                  <c:v>5</c:v>
                </c:pt>
                <c:pt idx="102">
                  <c:v>5</c:v>
                </c:pt>
                <c:pt idx="103">
                  <c:v>5</c:v>
                </c:pt>
                <c:pt idx="104">
                  <c:v>5</c:v>
                </c:pt>
                <c:pt idx="105">
                  <c:v>5</c:v>
                </c:pt>
                <c:pt idx="106">
                  <c:v>5</c:v>
                </c:pt>
                <c:pt idx="107">
                  <c:v>5</c:v>
                </c:pt>
                <c:pt idx="108">
                  <c:v>5</c:v>
                </c:pt>
                <c:pt idx="109">
                  <c:v>5</c:v>
                </c:pt>
                <c:pt idx="110">
                  <c:v>5</c:v>
                </c:pt>
                <c:pt idx="111">
                  <c:v>5</c:v>
                </c:pt>
                <c:pt idx="112">
                  <c:v>5</c:v>
                </c:pt>
                <c:pt idx="113">
                  <c:v>5</c:v>
                </c:pt>
                <c:pt idx="114">
                  <c:v>5</c:v>
                </c:pt>
                <c:pt idx="115">
                  <c:v>5</c:v>
                </c:pt>
                <c:pt idx="116">
                  <c:v>5</c:v>
                </c:pt>
                <c:pt idx="117">
                  <c:v>5</c:v>
                </c:pt>
                <c:pt idx="118">
                  <c:v>5</c:v>
                </c:pt>
              </c:numCache>
            </c:numRef>
          </c:yVal>
          <c:smooth val="0"/>
        </c:ser>
        <c:dLbls>
          <c:showLegendKey val="0"/>
          <c:showVal val="0"/>
          <c:showCatName val="0"/>
          <c:showSerName val="0"/>
          <c:showPercent val="0"/>
          <c:showBubbleSize val="0"/>
        </c:dLbls>
        <c:axId val="37508608"/>
        <c:axId val="37510144"/>
      </c:scatterChart>
      <c:valAx>
        <c:axId val="37508608"/>
        <c:scaling>
          <c:orientation val="minMax"/>
        </c:scaling>
        <c:delete val="0"/>
        <c:axPos val="b"/>
        <c:numFmt formatCode="General" sourceLinked="1"/>
        <c:majorTickMark val="out"/>
        <c:minorTickMark val="none"/>
        <c:tickLblPos val="nextTo"/>
        <c:txPr>
          <a:bodyPr/>
          <a:lstStyle/>
          <a:p>
            <a:pPr>
              <a:defRPr sz="1400"/>
            </a:pPr>
            <a:endParaRPr lang="en-US"/>
          </a:p>
        </c:txPr>
        <c:crossAx val="37510144"/>
        <c:crosses val="autoZero"/>
        <c:crossBetween val="midCat"/>
        <c:majorUnit val="10"/>
      </c:valAx>
      <c:valAx>
        <c:axId val="37510144"/>
        <c:scaling>
          <c:orientation val="minMax"/>
        </c:scaling>
        <c:delete val="0"/>
        <c:axPos val="l"/>
        <c:majorGridlines/>
        <c:numFmt formatCode="General" sourceLinked="1"/>
        <c:majorTickMark val="out"/>
        <c:minorTickMark val="none"/>
        <c:tickLblPos val="none"/>
        <c:crossAx val="37508608"/>
        <c:crosses val="autoZero"/>
        <c:crossBetween val="midCat"/>
        <c:majorUnit val="1"/>
      </c:valAx>
      <c:spPr>
        <a:noFill/>
      </c:spPr>
    </c:plotArea>
    <c:plotVisOnly val="1"/>
    <c:dispBlanksAs val="gap"/>
    <c:showDLblsOverMax val="0"/>
  </c:chart>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0.35556</cdr:x>
      <cdr:y>0.33672</cdr:y>
    </cdr:from>
    <cdr:to>
      <cdr:x>0.64444</cdr:x>
      <cdr:y>0.40908</cdr:y>
    </cdr:to>
    <cdr:sp macro="" textlink="">
      <cdr:nvSpPr>
        <cdr:cNvPr id="2" name="Text Box 1"/>
        <cdr:cNvSpPr txBox="1"/>
      </cdr:nvSpPr>
      <cdr:spPr>
        <a:xfrm xmlns:a="http://schemas.openxmlformats.org/drawingml/2006/main">
          <a:off x="2926080" y="1524000"/>
          <a:ext cx="2377440" cy="327481"/>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b="1" dirty="0" smtClean="0">
              <a:latin typeface="+mn-lt"/>
            </a:rPr>
            <a:t>Patient Safety (M = 2.08)</a:t>
          </a:r>
          <a:endParaRPr lang="en-US" sz="1600" b="1" dirty="0">
            <a:latin typeface="+mn-lt"/>
          </a:endParaRPr>
        </a:p>
      </cdr:txBody>
    </cdr:sp>
  </cdr:relSizeAnchor>
  <cdr:relSizeAnchor xmlns:cdr="http://schemas.openxmlformats.org/drawingml/2006/chartDrawing">
    <cdr:from>
      <cdr:x>0.35556</cdr:x>
      <cdr:y>0.48825</cdr:y>
    </cdr:from>
    <cdr:to>
      <cdr:x>0.75556</cdr:x>
      <cdr:y>0.55932</cdr:y>
    </cdr:to>
    <cdr:sp macro="" textlink="">
      <cdr:nvSpPr>
        <cdr:cNvPr id="3" name="Text Box 2"/>
        <cdr:cNvSpPr txBox="1"/>
      </cdr:nvSpPr>
      <cdr:spPr>
        <a:xfrm xmlns:a="http://schemas.openxmlformats.org/drawingml/2006/main">
          <a:off x="2926080" y="2209800"/>
          <a:ext cx="3291840" cy="32164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b="1" baseline="0" dirty="0" smtClean="0">
              <a:latin typeface="+mn-lt"/>
            </a:rPr>
            <a:t>Person-Centered Care (M = 2.31)</a:t>
          </a:r>
          <a:endParaRPr lang="en-US" sz="1600" b="1" dirty="0">
            <a:latin typeface="+mn-lt"/>
          </a:endParaRPr>
        </a:p>
      </cdr:txBody>
    </cdr:sp>
  </cdr:relSizeAnchor>
  <cdr:relSizeAnchor xmlns:cdr="http://schemas.openxmlformats.org/drawingml/2006/chartDrawing">
    <cdr:from>
      <cdr:x>0.35556</cdr:x>
      <cdr:y>0.20203</cdr:y>
    </cdr:from>
    <cdr:to>
      <cdr:x>0.72222</cdr:x>
      <cdr:y>0.26423</cdr:y>
    </cdr:to>
    <cdr:sp macro="" textlink="">
      <cdr:nvSpPr>
        <cdr:cNvPr id="5" name="Text Box 4"/>
        <cdr:cNvSpPr txBox="1"/>
      </cdr:nvSpPr>
      <cdr:spPr>
        <a:xfrm xmlns:a="http://schemas.openxmlformats.org/drawingml/2006/main">
          <a:off x="2926079" y="914400"/>
          <a:ext cx="3017520" cy="28151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b="1" dirty="0" smtClean="0">
              <a:latin typeface="+mn-lt"/>
            </a:rPr>
            <a:t>Effective Treatment (M = 2.24)</a:t>
          </a:r>
          <a:endParaRPr lang="en-US" sz="1600" b="1" dirty="0">
            <a:latin typeface="+mn-lt"/>
          </a:endParaRPr>
        </a:p>
      </cdr:txBody>
    </cdr:sp>
  </cdr:relSizeAnchor>
  <cdr:relSizeAnchor xmlns:cdr="http://schemas.openxmlformats.org/drawingml/2006/chartDrawing">
    <cdr:from>
      <cdr:x>0.47876</cdr:x>
      <cdr:y>0.18661</cdr:y>
    </cdr:from>
    <cdr:to>
      <cdr:x>0.64542</cdr:x>
      <cdr:y>0.43063</cdr:y>
    </cdr:to>
    <cdr:sp macro="" textlink="">
      <cdr:nvSpPr>
        <cdr:cNvPr id="6" name="Text Box 5"/>
        <cdr:cNvSpPr txBox="1"/>
      </cdr:nvSpPr>
      <cdr:spPr>
        <a:xfrm xmlns:a="http://schemas.openxmlformats.org/drawingml/2006/main">
          <a:off x="2626659" y="699247"/>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0.50163</cdr:x>
      <cdr:y>0.10742</cdr:y>
    </cdr:from>
    <cdr:to>
      <cdr:x>0.50997</cdr:x>
      <cdr:y>0.11962</cdr:y>
    </cdr:to>
    <cdr:sp macro="" textlink="">
      <cdr:nvSpPr>
        <cdr:cNvPr id="7" name="Text Box 6"/>
        <cdr:cNvSpPr txBox="1"/>
      </cdr:nvSpPr>
      <cdr:spPr>
        <a:xfrm xmlns:a="http://schemas.openxmlformats.org/drawingml/2006/main">
          <a:off x="2752165" y="402516"/>
          <a:ext cx="45719" cy="4571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0.47967</cdr:x>
      <cdr:y>0.05085</cdr:y>
    </cdr:from>
    <cdr:to>
      <cdr:x>0.61127</cdr:x>
      <cdr:y>0.09912</cdr:y>
    </cdr:to>
    <cdr:sp macro="" textlink="">
      <cdr:nvSpPr>
        <cdr:cNvPr id="8" name="Text Box 7"/>
        <cdr:cNvSpPr txBox="1"/>
      </cdr:nvSpPr>
      <cdr:spPr>
        <a:xfrm xmlns:a="http://schemas.openxmlformats.org/drawingml/2006/main">
          <a:off x="3033712" y="228600"/>
          <a:ext cx="832321" cy="21702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0.35556</cdr:x>
      <cdr:y>0.05051</cdr:y>
    </cdr:from>
    <cdr:to>
      <cdr:x>0.66667</cdr:x>
      <cdr:y>0.12544</cdr:y>
    </cdr:to>
    <cdr:sp macro="" textlink="">
      <cdr:nvSpPr>
        <cdr:cNvPr id="9" name="Text Box 8"/>
        <cdr:cNvSpPr txBox="1"/>
      </cdr:nvSpPr>
      <cdr:spPr>
        <a:xfrm xmlns:a="http://schemas.openxmlformats.org/drawingml/2006/main">
          <a:off x="2926080" y="228600"/>
          <a:ext cx="2560320" cy="33915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b="1" dirty="0" smtClean="0">
              <a:latin typeface="+mn-lt"/>
            </a:rPr>
            <a:t>Healthy Living (M = 1.13)</a:t>
          </a:r>
          <a:endParaRPr lang="en-US" sz="1600" b="1" dirty="0">
            <a:latin typeface="+mn-lt"/>
          </a:endParaRPr>
        </a:p>
      </cdr:txBody>
    </cdr:sp>
  </cdr:relSizeAnchor>
  <cdr:relSizeAnchor xmlns:cdr="http://schemas.openxmlformats.org/drawingml/2006/chartDrawing">
    <cdr:from>
      <cdr:x>0.35556</cdr:x>
      <cdr:y>0.63265</cdr:y>
    </cdr:from>
    <cdr:to>
      <cdr:x>0.58889</cdr:x>
      <cdr:y>0.69999</cdr:y>
    </cdr:to>
    <cdr:sp macro="" textlink="">
      <cdr:nvSpPr>
        <cdr:cNvPr id="11" name="Text Box 10"/>
        <cdr:cNvSpPr txBox="1"/>
      </cdr:nvSpPr>
      <cdr:spPr>
        <a:xfrm xmlns:a="http://schemas.openxmlformats.org/drawingml/2006/main">
          <a:off x="2926080" y="2863334"/>
          <a:ext cx="1920240" cy="3048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b="1" dirty="0" smtClean="0">
              <a:latin typeface="+mn-lt"/>
            </a:rPr>
            <a:t>Access (M = 0.22)</a:t>
          </a:r>
          <a:endParaRPr lang="en-US" sz="1600" b="1" dirty="0">
            <a:latin typeface="+mn-lt"/>
          </a:endParaRPr>
        </a:p>
      </cdr:txBody>
    </cdr:sp>
  </cdr:relSizeAnchor>
  <cdr:relSizeAnchor xmlns:cdr="http://schemas.openxmlformats.org/drawingml/2006/chartDrawing">
    <cdr:from>
      <cdr:x>0.64615</cdr:x>
      <cdr:y>0.57855</cdr:y>
    </cdr:from>
    <cdr:to>
      <cdr:x>0.79073</cdr:x>
      <cdr:y>0.65221</cdr:y>
    </cdr:to>
    <cdr:sp macro="" textlink="">
      <cdr:nvSpPr>
        <cdr:cNvPr id="12" name="TextBox 11"/>
        <cdr:cNvSpPr txBox="1"/>
      </cdr:nvSpPr>
      <cdr:spPr>
        <a:xfrm xmlns:a="http://schemas.openxmlformats.org/drawingml/2006/main">
          <a:off x="4086667" y="2286000"/>
          <a:ext cx="914400" cy="29106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0.78602</cdr:x>
      <cdr:y>0.03061</cdr:y>
    </cdr:from>
    <cdr:to>
      <cdr:x>0.88685</cdr:x>
      <cdr:y>0.0984</cdr:y>
    </cdr:to>
    <cdr:sp macro="" textlink="">
      <cdr:nvSpPr>
        <cdr:cNvPr id="14" name="TextBox 13"/>
        <cdr:cNvSpPr txBox="1"/>
      </cdr:nvSpPr>
      <cdr:spPr>
        <a:xfrm xmlns:a="http://schemas.openxmlformats.org/drawingml/2006/main">
          <a:off x="4312404" y="137160"/>
          <a:ext cx="553194" cy="30373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800" dirty="0"/>
        </a:p>
      </cdr:txBody>
    </cdr:sp>
  </cdr:relSizeAnchor>
  <cdr:relSizeAnchor xmlns:cdr="http://schemas.openxmlformats.org/drawingml/2006/chartDrawing">
    <cdr:from>
      <cdr:x>0.875</cdr:x>
      <cdr:y>0.57006</cdr:y>
    </cdr:from>
    <cdr:to>
      <cdr:x>0.94231</cdr:x>
      <cdr:y>0.67235</cdr:y>
    </cdr:to>
    <cdr:sp macro="" textlink="">
      <cdr:nvSpPr>
        <cdr:cNvPr id="23" name="TextBox 22"/>
        <cdr:cNvSpPr txBox="1"/>
      </cdr:nvSpPr>
      <cdr:spPr>
        <a:xfrm xmlns:a="http://schemas.openxmlformats.org/drawingml/2006/main">
          <a:off x="6934200" y="2727960"/>
          <a:ext cx="533400" cy="48946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0.87019</cdr:x>
      <cdr:y>0.34713</cdr:y>
    </cdr:from>
    <cdr:to>
      <cdr:x>0.98558</cdr:x>
      <cdr:y>0.53822</cdr:y>
    </cdr:to>
    <cdr:sp macro="" textlink="">
      <cdr:nvSpPr>
        <cdr:cNvPr id="26" name="TextBox 25"/>
        <cdr:cNvSpPr txBox="1"/>
      </cdr:nvSpPr>
      <cdr:spPr>
        <a:xfrm xmlns:a="http://schemas.openxmlformats.org/drawingml/2006/main">
          <a:off x="6896100" y="166116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0.2713</cdr:x>
      <cdr:y>0.33672</cdr:y>
    </cdr:from>
    <cdr:to>
      <cdr:x>0.56019</cdr:x>
      <cdr:y>0.40475</cdr:y>
    </cdr:to>
    <cdr:sp macro="" textlink="">
      <cdr:nvSpPr>
        <cdr:cNvPr id="2" name="Text Box 1"/>
        <cdr:cNvSpPr txBox="1"/>
      </cdr:nvSpPr>
      <cdr:spPr>
        <a:xfrm xmlns:a="http://schemas.openxmlformats.org/drawingml/2006/main">
          <a:off x="2232660" y="1524000"/>
          <a:ext cx="2377440" cy="307901"/>
        </a:xfrm>
        <a:prstGeom xmlns:a="http://schemas.openxmlformats.org/drawingml/2006/main" prst="rect">
          <a:avLst/>
        </a:prstGeom>
      </cdr:spPr>
      <cdr:txBody>
        <a:bodyPr xmlns:a="http://schemas.openxmlformats.org/drawingml/2006/main" vertOverflow="clip" wrap="none" lIns="0" rtlCol="0"/>
        <a:lstStyle xmlns:a="http://schemas.openxmlformats.org/drawingml/2006/main"/>
        <a:p xmlns:a="http://schemas.openxmlformats.org/drawingml/2006/main">
          <a:r>
            <a:rPr lang="en-US" sz="1600" b="1" dirty="0" smtClean="0"/>
            <a:t>Patient Safety (M = 2.31)</a:t>
          </a:r>
          <a:endParaRPr lang="en-US" sz="1600" b="1" dirty="0"/>
        </a:p>
      </cdr:txBody>
    </cdr:sp>
  </cdr:relSizeAnchor>
  <cdr:relSizeAnchor xmlns:cdr="http://schemas.openxmlformats.org/drawingml/2006/chartDrawing">
    <cdr:from>
      <cdr:x>0.27222</cdr:x>
      <cdr:y>0.47141</cdr:y>
    </cdr:from>
    <cdr:to>
      <cdr:x>0.66111</cdr:x>
      <cdr:y>0.54248</cdr:y>
    </cdr:to>
    <cdr:sp macro="" textlink="">
      <cdr:nvSpPr>
        <cdr:cNvPr id="3" name="Text Box 2"/>
        <cdr:cNvSpPr txBox="1"/>
      </cdr:nvSpPr>
      <cdr:spPr>
        <a:xfrm xmlns:a="http://schemas.openxmlformats.org/drawingml/2006/main">
          <a:off x="2240280" y="2133600"/>
          <a:ext cx="3200400" cy="321643"/>
        </a:xfrm>
        <a:prstGeom xmlns:a="http://schemas.openxmlformats.org/drawingml/2006/main" prst="rect">
          <a:avLst/>
        </a:prstGeom>
      </cdr:spPr>
      <cdr:txBody>
        <a:bodyPr xmlns:a="http://schemas.openxmlformats.org/drawingml/2006/main" vertOverflow="clip" wrap="none" lIns="0" rtlCol="0"/>
        <a:lstStyle xmlns:a="http://schemas.openxmlformats.org/drawingml/2006/main"/>
        <a:p xmlns:a="http://schemas.openxmlformats.org/drawingml/2006/main">
          <a:r>
            <a:rPr lang="en-US" sz="1600" b="1" baseline="0" dirty="0" smtClean="0"/>
            <a:t>Person-Centered Care (M</a:t>
          </a:r>
          <a:r>
            <a:rPr lang="en-US" sz="1600" b="1" dirty="0" smtClean="0"/>
            <a:t> = 2.92)</a:t>
          </a:r>
          <a:endParaRPr lang="en-US" sz="1600" b="1" dirty="0"/>
        </a:p>
      </cdr:txBody>
    </cdr:sp>
  </cdr:relSizeAnchor>
  <cdr:relSizeAnchor xmlns:cdr="http://schemas.openxmlformats.org/drawingml/2006/chartDrawing">
    <cdr:from>
      <cdr:x>0.2713</cdr:x>
      <cdr:y>0.20203</cdr:y>
    </cdr:from>
    <cdr:to>
      <cdr:x>0.62685</cdr:x>
      <cdr:y>0.26423</cdr:y>
    </cdr:to>
    <cdr:sp macro="" textlink="">
      <cdr:nvSpPr>
        <cdr:cNvPr id="5" name="Text Box 4"/>
        <cdr:cNvSpPr txBox="1"/>
      </cdr:nvSpPr>
      <cdr:spPr>
        <a:xfrm xmlns:a="http://schemas.openxmlformats.org/drawingml/2006/main">
          <a:off x="2232660" y="914400"/>
          <a:ext cx="2926080" cy="281514"/>
        </a:xfrm>
        <a:prstGeom xmlns:a="http://schemas.openxmlformats.org/drawingml/2006/main" prst="rect">
          <a:avLst/>
        </a:prstGeom>
      </cdr:spPr>
      <cdr:txBody>
        <a:bodyPr xmlns:a="http://schemas.openxmlformats.org/drawingml/2006/main" vertOverflow="clip" wrap="none" lIns="0" rtlCol="0"/>
        <a:lstStyle xmlns:a="http://schemas.openxmlformats.org/drawingml/2006/main"/>
        <a:p xmlns:a="http://schemas.openxmlformats.org/drawingml/2006/main">
          <a:r>
            <a:rPr lang="en-US" sz="1600" b="1" dirty="0" smtClean="0"/>
            <a:t>Effective Treatment (M = 1.97)</a:t>
          </a:r>
          <a:endParaRPr lang="en-US" sz="1600" b="1" dirty="0"/>
        </a:p>
      </cdr:txBody>
    </cdr:sp>
  </cdr:relSizeAnchor>
  <cdr:relSizeAnchor xmlns:cdr="http://schemas.openxmlformats.org/drawingml/2006/chartDrawing">
    <cdr:from>
      <cdr:x>0.47876</cdr:x>
      <cdr:y>0.18661</cdr:y>
    </cdr:from>
    <cdr:to>
      <cdr:x>0.64542</cdr:x>
      <cdr:y>0.43063</cdr:y>
    </cdr:to>
    <cdr:sp macro="" textlink="">
      <cdr:nvSpPr>
        <cdr:cNvPr id="6" name="Text Box 5"/>
        <cdr:cNvSpPr txBox="1"/>
      </cdr:nvSpPr>
      <cdr:spPr>
        <a:xfrm xmlns:a="http://schemas.openxmlformats.org/drawingml/2006/main">
          <a:off x="2626659" y="699247"/>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0.50163</cdr:x>
      <cdr:y>0.10742</cdr:y>
    </cdr:from>
    <cdr:to>
      <cdr:x>0.50997</cdr:x>
      <cdr:y>0.11962</cdr:y>
    </cdr:to>
    <cdr:sp macro="" textlink="">
      <cdr:nvSpPr>
        <cdr:cNvPr id="7" name="Text Box 6"/>
        <cdr:cNvSpPr txBox="1"/>
      </cdr:nvSpPr>
      <cdr:spPr>
        <a:xfrm xmlns:a="http://schemas.openxmlformats.org/drawingml/2006/main">
          <a:off x="2752165" y="402516"/>
          <a:ext cx="45719" cy="4571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0.47967</cdr:x>
      <cdr:y>0.05085</cdr:y>
    </cdr:from>
    <cdr:to>
      <cdr:x>0.61127</cdr:x>
      <cdr:y>0.09912</cdr:y>
    </cdr:to>
    <cdr:sp macro="" textlink="">
      <cdr:nvSpPr>
        <cdr:cNvPr id="8" name="Text Box 7"/>
        <cdr:cNvSpPr txBox="1"/>
      </cdr:nvSpPr>
      <cdr:spPr>
        <a:xfrm xmlns:a="http://schemas.openxmlformats.org/drawingml/2006/main">
          <a:off x="3033712" y="228600"/>
          <a:ext cx="832321" cy="21702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0.26821</cdr:x>
      <cdr:y>0.03367</cdr:y>
    </cdr:from>
    <cdr:to>
      <cdr:x>0.54599</cdr:x>
      <cdr:y>0.10861</cdr:y>
    </cdr:to>
    <cdr:sp macro="" textlink="">
      <cdr:nvSpPr>
        <cdr:cNvPr id="9" name="Text Box 8"/>
        <cdr:cNvSpPr txBox="1"/>
      </cdr:nvSpPr>
      <cdr:spPr>
        <a:xfrm xmlns:a="http://schemas.openxmlformats.org/drawingml/2006/main">
          <a:off x="2207260" y="152400"/>
          <a:ext cx="2286000" cy="339159"/>
        </a:xfrm>
        <a:prstGeom xmlns:a="http://schemas.openxmlformats.org/drawingml/2006/main" prst="rect">
          <a:avLst/>
        </a:prstGeom>
      </cdr:spPr>
      <cdr:txBody>
        <a:bodyPr xmlns:a="http://schemas.openxmlformats.org/drawingml/2006/main" vertOverflow="clip" wrap="none" lIns="0" rtlCol="0"/>
        <a:lstStyle xmlns:a="http://schemas.openxmlformats.org/drawingml/2006/main"/>
        <a:p xmlns:a="http://schemas.openxmlformats.org/drawingml/2006/main">
          <a:r>
            <a:rPr lang="en-US" sz="1600" b="1" dirty="0" smtClean="0"/>
            <a:t>Healthy Living (M = 1.38)</a:t>
          </a:r>
          <a:endParaRPr lang="en-US" sz="1600" b="1" dirty="0"/>
        </a:p>
      </cdr:txBody>
    </cdr:sp>
  </cdr:relSizeAnchor>
  <cdr:relSizeAnchor xmlns:cdr="http://schemas.openxmlformats.org/drawingml/2006/chartDrawing">
    <cdr:from>
      <cdr:x>0.26667</cdr:x>
      <cdr:y>0.62294</cdr:y>
    </cdr:from>
    <cdr:to>
      <cdr:x>0.48889</cdr:x>
      <cdr:y>0.69028</cdr:y>
    </cdr:to>
    <cdr:sp macro="" textlink="">
      <cdr:nvSpPr>
        <cdr:cNvPr id="11" name="Text Box 10"/>
        <cdr:cNvSpPr txBox="1"/>
      </cdr:nvSpPr>
      <cdr:spPr>
        <a:xfrm xmlns:a="http://schemas.openxmlformats.org/drawingml/2006/main">
          <a:off x="2194560" y="2819400"/>
          <a:ext cx="1828800" cy="304800"/>
        </a:xfrm>
        <a:prstGeom xmlns:a="http://schemas.openxmlformats.org/drawingml/2006/main" prst="rect">
          <a:avLst/>
        </a:prstGeom>
      </cdr:spPr>
      <cdr:txBody>
        <a:bodyPr xmlns:a="http://schemas.openxmlformats.org/drawingml/2006/main" vertOverflow="clip" wrap="none" lIns="0" rtlCol="0"/>
        <a:lstStyle xmlns:a="http://schemas.openxmlformats.org/drawingml/2006/main"/>
        <a:p xmlns:a="http://schemas.openxmlformats.org/drawingml/2006/main">
          <a:r>
            <a:rPr lang="en-US" sz="1600" b="1" dirty="0" smtClean="0"/>
            <a:t>Access (M = 0.57)</a:t>
          </a:r>
          <a:endParaRPr lang="en-US" sz="1600" b="1" dirty="0"/>
        </a:p>
      </cdr:txBody>
    </cdr:sp>
  </cdr:relSizeAnchor>
  <cdr:relSizeAnchor xmlns:cdr="http://schemas.openxmlformats.org/drawingml/2006/chartDrawing">
    <cdr:from>
      <cdr:x>0.64615</cdr:x>
      <cdr:y>0.57855</cdr:y>
    </cdr:from>
    <cdr:to>
      <cdr:x>0.79073</cdr:x>
      <cdr:y>0.65221</cdr:y>
    </cdr:to>
    <cdr:sp macro="" textlink="">
      <cdr:nvSpPr>
        <cdr:cNvPr id="12" name="TextBox 11"/>
        <cdr:cNvSpPr txBox="1"/>
      </cdr:nvSpPr>
      <cdr:spPr>
        <a:xfrm xmlns:a="http://schemas.openxmlformats.org/drawingml/2006/main">
          <a:off x="4086667" y="2286000"/>
          <a:ext cx="914400" cy="29106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userShapes>
</file>

<file path=ppt/drawings/drawing3.xml><?xml version="1.0" encoding="utf-8"?>
<c:userShapes xmlns:c="http://schemas.openxmlformats.org/drawingml/2006/chart">
  <cdr:relSizeAnchor xmlns:cdr="http://schemas.openxmlformats.org/drawingml/2006/chartDrawing">
    <cdr:from>
      <cdr:x>0.12037</cdr:x>
      <cdr:y>0.68148</cdr:y>
    </cdr:from>
    <cdr:to>
      <cdr:x>0.99815</cdr:x>
      <cdr:y>0.68148</cdr:y>
    </cdr:to>
    <cdr:cxnSp macro="">
      <cdr:nvCxnSpPr>
        <cdr:cNvPr id="2" name="Straight Connector 1"/>
        <cdr:cNvCxnSpPr/>
      </cdr:nvCxnSpPr>
      <cdr:spPr>
        <a:xfrm xmlns:a="http://schemas.openxmlformats.org/drawingml/2006/main">
          <a:off x="990600" y="2804160"/>
          <a:ext cx="7223760" cy="0"/>
        </a:xfrm>
        <a:prstGeom xmlns:a="http://schemas.openxmlformats.org/drawingml/2006/main" prst="line">
          <a:avLst/>
        </a:prstGeom>
        <a:ln xmlns:a="http://schemas.openxmlformats.org/drawingml/2006/main" w="19050">
          <a:solidFill>
            <a:srgbClr val="FF0000"/>
          </a:solidFill>
          <a:prstDash val="dash"/>
        </a:ln>
        <a:effectLst xmlns:a="http://schemas.openxmlformats.org/drawingml/2006/mai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relSizeAnchor>
  <cdr:relSizeAnchor xmlns:cdr="http://schemas.openxmlformats.org/drawingml/2006/chartDrawing">
    <cdr:from>
      <cdr:x>0.43241</cdr:x>
      <cdr:y>0.7</cdr:y>
    </cdr:from>
    <cdr:to>
      <cdr:x>0.61018</cdr:x>
      <cdr:y>0.82529</cdr:y>
    </cdr:to>
    <cdr:sp macro="" textlink="">
      <cdr:nvSpPr>
        <cdr:cNvPr id="5" name="Text Box 2"/>
        <cdr:cNvSpPr txBox="1">
          <a:spLocks xmlns:a="http://schemas.openxmlformats.org/drawingml/2006/main" noChangeArrowheads="1"/>
        </cdr:cNvSpPr>
      </cdr:nvSpPr>
      <cdr:spPr bwMode="auto">
        <a:xfrm xmlns:a="http://schemas.openxmlformats.org/drawingml/2006/main">
          <a:off x="3558528" y="2880360"/>
          <a:ext cx="1463040" cy="515543"/>
        </a:xfrm>
        <a:prstGeom xmlns:a="http://schemas.openxmlformats.org/drawingml/2006/main" prst="rect">
          <a:avLst/>
        </a:prstGeom>
        <a:solidFill xmlns:a="http://schemas.openxmlformats.org/drawingml/2006/main">
          <a:srgbClr val="FFFFFF"/>
        </a:solidFill>
        <a:ln xmlns:a="http://schemas.openxmlformats.org/drawingml/2006/main" w="9525">
          <a:solidFill>
            <a:schemeClr val="tx1"/>
          </a:solidFill>
          <a:miter lim="800000"/>
          <a:headEnd/>
          <a:tailEnd/>
        </a:ln>
      </cdr:spPr>
      <cdr:txBody>
        <a:bodyPr xmlns:a="http://schemas.openxmlformats.org/drawingml/2006/main" rot="0" vert="horz" wrap="square" lIns="91440" tIns="45720" rIns="91440" bIns="45720" anchor="t" anchorCtr="0">
          <a:no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marL="0" marR="0">
            <a:spcBef>
              <a:spcPts val="0"/>
            </a:spcBef>
            <a:spcAft>
              <a:spcPts val="1200"/>
            </a:spcAft>
          </a:pPr>
          <a:r>
            <a:rPr lang="en-US" sz="1000" dirty="0">
              <a:effectLst/>
              <a:latin typeface="Arial" panose="020B0604020202020204" pitchFamily="34" charset="0"/>
              <a:ea typeface="Times New Roman"/>
              <a:cs typeface="Arial" panose="020B0604020202020204" pitchFamily="34" charset="0"/>
            </a:rPr>
            <a:t>2010 Achievable </a:t>
          </a:r>
          <a:r>
            <a:rPr lang="en-US" sz="1000" dirty="0" smtClean="0">
              <a:effectLst/>
              <a:latin typeface="Arial" panose="020B0604020202020204" pitchFamily="34" charset="0"/>
              <a:ea typeface="Times New Roman"/>
              <a:cs typeface="Arial" panose="020B0604020202020204" pitchFamily="34" charset="0"/>
            </a:rPr>
            <a:t>Benchmark:938.6 per 100,000 Population</a:t>
          </a:r>
          <a:endParaRPr lang="en-US" sz="1200" dirty="0">
            <a:effectLst/>
            <a:latin typeface="Arial" panose="020B0604020202020204" pitchFamily="34" charset="0"/>
            <a:ea typeface="Times New Roman"/>
            <a:cs typeface="Arial" panose="020B0604020202020204" pitchFamily="34" charset="0"/>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0.11111</cdr:x>
      <cdr:y>0.78182</cdr:y>
    </cdr:from>
    <cdr:to>
      <cdr:x>0.99815</cdr:x>
      <cdr:y>0.78182</cdr:y>
    </cdr:to>
    <cdr:cxnSp macro="">
      <cdr:nvCxnSpPr>
        <cdr:cNvPr id="2" name="Straight Connector 1"/>
        <cdr:cNvCxnSpPr/>
      </cdr:nvCxnSpPr>
      <cdr:spPr>
        <a:xfrm xmlns:a="http://schemas.openxmlformats.org/drawingml/2006/main">
          <a:off x="914400" y="3276599"/>
          <a:ext cx="7299960" cy="0"/>
        </a:xfrm>
        <a:prstGeom xmlns:a="http://schemas.openxmlformats.org/drawingml/2006/main" prst="line">
          <a:avLst/>
        </a:prstGeom>
        <a:ln xmlns:a="http://schemas.openxmlformats.org/drawingml/2006/main" w="19050">
          <a:solidFill>
            <a:srgbClr val="FF0000"/>
          </a:solidFill>
          <a:prstDash val="dash"/>
        </a:ln>
        <a:effectLst xmlns:a="http://schemas.openxmlformats.org/drawingml/2006/mai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relSizeAnchor>
  <cdr:relSizeAnchor xmlns:cdr="http://schemas.openxmlformats.org/drawingml/2006/chartDrawing">
    <cdr:from>
      <cdr:x>0.36111</cdr:x>
      <cdr:y>0.8</cdr:y>
    </cdr:from>
    <cdr:to>
      <cdr:x>0.58333</cdr:x>
      <cdr:y>0.88727</cdr:y>
    </cdr:to>
    <cdr:sp macro="" textlink="">
      <cdr:nvSpPr>
        <cdr:cNvPr id="5" name="Text Box 2"/>
        <cdr:cNvSpPr txBox="1">
          <a:spLocks xmlns:a="http://schemas.openxmlformats.org/drawingml/2006/main" noChangeArrowheads="1"/>
        </cdr:cNvSpPr>
      </cdr:nvSpPr>
      <cdr:spPr bwMode="auto">
        <a:xfrm xmlns:a="http://schemas.openxmlformats.org/drawingml/2006/main">
          <a:off x="2971800" y="3352799"/>
          <a:ext cx="1828800" cy="365760"/>
        </a:xfrm>
        <a:prstGeom xmlns:a="http://schemas.openxmlformats.org/drawingml/2006/main" prst="rect">
          <a:avLst/>
        </a:prstGeom>
        <a:solidFill xmlns:a="http://schemas.openxmlformats.org/drawingml/2006/main">
          <a:srgbClr val="FFFFFF"/>
        </a:solidFill>
        <a:ln xmlns:a="http://schemas.openxmlformats.org/drawingml/2006/main" w="9525">
          <a:solidFill>
            <a:srgbClr val="000000"/>
          </a:solidFill>
          <a:miter lim="800000"/>
          <a:headEnd/>
          <a:tailEnd/>
        </a:ln>
      </cdr:spPr>
      <cdr:txBody>
        <a:bodyPr xmlns:a="http://schemas.openxmlformats.org/drawingml/2006/main" rot="0" vert="horz" wrap="square" lIns="91440" tIns="45720" rIns="91440" bIns="45720" anchor="t" anchorCtr="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a:spcBef>
              <a:spcPts val="0"/>
            </a:spcBef>
            <a:spcAft>
              <a:spcPts val="1200"/>
            </a:spcAft>
          </a:pPr>
          <a:r>
            <a:rPr lang="en-US" sz="1000" dirty="0" smtClean="0">
              <a:solidFill>
                <a:schemeClr val="tx1"/>
              </a:solidFill>
              <a:effectLst/>
              <a:latin typeface="Arial" panose="020B0604020202020204" pitchFamily="34" charset="0"/>
              <a:ea typeface="Times New Roman"/>
              <a:cs typeface="Arial" panose="020B0604020202020204" pitchFamily="34" charset="0"/>
            </a:rPr>
            <a:t>2011 Achievable Benchmark: 26.3 per 100,000 Population</a:t>
          </a:r>
          <a:endParaRPr lang="en-US" sz="1200" dirty="0">
            <a:solidFill>
              <a:schemeClr val="tx1"/>
            </a:solidFill>
            <a:effectLst/>
            <a:latin typeface="Arial" panose="020B0604020202020204" pitchFamily="34" charset="0"/>
            <a:ea typeface="Times New Roman"/>
            <a:cs typeface="Arial" panose="020B0604020202020204" pitchFamily="34" charset="0"/>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0.11111</cdr:x>
      <cdr:y>0.64855</cdr:y>
    </cdr:from>
    <cdr:to>
      <cdr:x>0.98148</cdr:x>
      <cdr:y>0.64855</cdr:y>
    </cdr:to>
    <cdr:cxnSp macro="">
      <cdr:nvCxnSpPr>
        <cdr:cNvPr id="3" name="Straight Connector 2"/>
        <cdr:cNvCxnSpPr/>
      </cdr:nvCxnSpPr>
      <cdr:spPr>
        <a:xfrm xmlns:a="http://schemas.openxmlformats.org/drawingml/2006/main">
          <a:off x="914400" y="2727960"/>
          <a:ext cx="7162797"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6.xml><?xml version="1.0" encoding="utf-8"?>
<c:userShapes xmlns:c="http://schemas.openxmlformats.org/drawingml/2006/chart">
  <cdr:relSizeAnchor xmlns:cdr="http://schemas.openxmlformats.org/drawingml/2006/chartDrawing">
    <cdr:from>
      <cdr:x>0.10185</cdr:x>
      <cdr:y>0.25556</cdr:y>
    </cdr:from>
    <cdr:to>
      <cdr:x>0.97963</cdr:x>
      <cdr:y>0.25556</cdr:y>
    </cdr:to>
    <cdr:cxnSp macro="">
      <cdr:nvCxnSpPr>
        <cdr:cNvPr id="3" name="Straight Connector 2"/>
        <cdr:cNvCxnSpPr/>
      </cdr:nvCxnSpPr>
      <cdr:spPr>
        <a:xfrm xmlns:a="http://schemas.openxmlformats.org/drawingml/2006/main">
          <a:off x="838199" y="1051560"/>
          <a:ext cx="722376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0.37963</cdr:x>
      <cdr:y>0.18148</cdr:y>
    </cdr:from>
    <cdr:to>
      <cdr:x>0.65741</cdr:x>
      <cdr:y>0.24148</cdr:y>
    </cdr:to>
    <cdr:sp macro="" textlink="">
      <cdr:nvSpPr>
        <cdr:cNvPr id="2" name="TextBox 1"/>
        <cdr:cNvSpPr txBox="1"/>
      </cdr:nvSpPr>
      <cdr:spPr>
        <a:xfrm xmlns:a="http://schemas.openxmlformats.org/drawingml/2006/main">
          <a:off x="3124200" y="746760"/>
          <a:ext cx="2286000" cy="246888"/>
        </a:xfrm>
        <a:prstGeom xmlns:a="http://schemas.openxmlformats.org/drawingml/2006/main" prst="rect">
          <a:avLst/>
        </a:prstGeom>
        <a:ln xmlns:a="http://schemas.openxmlformats.org/drawingml/2006/main">
          <a:solidFill>
            <a:schemeClr val="tx1"/>
          </a:solidFill>
        </a:ln>
      </cdr:spPr>
      <cdr:txBody>
        <a:bodyPr xmlns:a="http://schemas.openxmlformats.org/drawingml/2006/main" vertOverflow="clip" wrap="square" rtlCol="0"/>
        <a:lstStyle xmlns:a="http://schemas.openxmlformats.org/drawingml/2006/main"/>
        <a:p xmlns:a="http://schemas.openxmlformats.org/drawingml/2006/main">
          <a:r>
            <a:rPr lang="en-US" sz="1000" dirty="0" smtClean="0">
              <a:latin typeface="Arial" panose="020B0604020202020204" pitchFamily="34" charset="0"/>
              <a:cs typeface="Arial" panose="020B0604020202020204" pitchFamily="34" charset="0"/>
            </a:rPr>
            <a:t>2008 Achievable Benchmark: 88.0%</a:t>
          </a:r>
        </a:p>
        <a:p xmlns:a="http://schemas.openxmlformats.org/drawingml/2006/main">
          <a:endParaRPr lang="en-US" sz="1100" dirty="0"/>
        </a:p>
      </cdr:txBody>
    </cdr:sp>
  </cdr:relSizeAnchor>
</c:userShapes>
</file>

<file path=ppt/drawings/drawing7.xml><?xml version="1.0" encoding="utf-8"?>
<c:userShapes xmlns:c="http://schemas.openxmlformats.org/drawingml/2006/chart">
  <cdr:relSizeAnchor xmlns:cdr="http://schemas.openxmlformats.org/drawingml/2006/chartDrawing">
    <cdr:from>
      <cdr:x>0.11667</cdr:x>
      <cdr:y>0.46296</cdr:y>
    </cdr:from>
    <cdr:to>
      <cdr:x>0.99444</cdr:x>
      <cdr:y>0.46296</cdr:y>
    </cdr:to>
    <cdr:cxnSp macro="">
      <cdr:nvCxnSpPr>
        <cdr:cNvPr id="3" name="Straight Connector 2"/>
        <cdr:cNvCxnSpPr/>
      </cdr:nvCxnSpPr>
      <cdr:spPr>
        <a:xfrm xmlns:a="http://schemas.openxmlformats.org/drawingml/2006/main">
          <a:off x="960120" y="1905000"/>
          <a:ext cx="722376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0"/>
            <a:ext cx="3037840"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970942" y="0"/>
            <a:ext cx="3037840" cy="464820"/>
          </a:xfrm>
          <a:prstGeom prst="rect">
            <a:avLst/>
          </a:prstGeom>
        </p:spPr>
        <p:txBody>
          <a:bodyPr vert="horz" lIns="92446" tIns="46223" rIns="92446" bIns="46223" rtlCol="0"/>
          <a:lstStyle>
            <a:lvl1pPr algn="r">
              <a:defRPr sz="1200"/>
            </a:lvl1pPr>
          </a:lstStyle>
          <a:p>
            <a:fld id="{B0E40ABE-DCA6-4B7A-B1BC-961182C98C1E}" type="datetimeFigureOut">
              <a:rPr lang="en-US" smtClean="0"/>
              <a:pPr/>
              <a:t>10/16/2015</a:t>
            </a:fld>
            <a:endParaRPr lang="en-US"/>
          </a:p>
        </p:txBody>
      </p:sp>
      <p:sp>
        <p:nvSpPr>
          <p:cNvPr id="4" name="Footer Placeholder 3"/>
          <p:cNvSpPr>
            <a:spLocks noGrp="1"/>
          </p:cNvSpPr>
          <p:nvPr>
            <p:ph type="ftr" sz="quarter" idx="2"/>
          </p:nvPr>
        </p:nvSpPr>
        <p:spPr>
          <a:xfrm>
            <a:off x="4" y="8829967"/>
            <a:ext cx="3037840" cy="464820"/>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970942" y="8829967"/>
            <a:ext cx="3037840" cy="464820"/>
          </a:xfrm>
          <a:prstGeom prst="rect">
            <a:avLst/>
          </a:prstGeom>
        </p:spPr>
        <p:txBody>
          <a:bodyPr vert="horz" lIns="92446" tIns="46223" rIns="92446" bIns="46223" rtlCol="0" anchor="b"/>
          <a:lstStyle>
            <a:lvl1pPr algn="r">
              <a:defRPr sz="1200"/>
            </a:lvl1pPr>
          </a:lstStyle>
          <a:p>
            <a:fld id="{A63DE9D1-BBA0-4F2C-9FA0-7B37DDC69B66}" type="slidenum">
              <a:rPr lang="en-US" smtClean="0"/>
              <a:pPr/>
              <a:t>‹#›</a:t>
            </a:fld>
            <a:endParaRPr lang="en-US"/>
          </a:p>
        </p:txBody>
      </p:sp>
    </p:spTree>
    <p:extLst>
      <p:ext uri="{BB962C8B-B14F-4D97-AF65-F5344CB8AC3E}">
        <p14:creationId xmlns:p14="http://schemas.microsoft.com/office/powerpoint/2010/main" val="38125159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484632" y="696913"/>
            <a:ext cx="6049298" cy="4535424"/>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457200" y="5334000"/>
            <a:ext cx="6096000" cy="39624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3970134" y="8829675"/>
            <a:ext cx="3038648" cy="465138"/>
          </a:xfrm>
          <a:prstGeom prst="rect">
            <a:avLst/>
          </a:prstGeom>
        </p:spPr>
        <p:txBody>
          <a:bodyPr vert="horz" lIns="91440" tIns="45720" rIns="91440" bIns="45720" rtlCol="0" anchor="b"/>
          <a:lstStyle>
            <a:lvl1pPr algn="r">
              <a:defRPr sz="1200"/>
            </a:lvl1pPr>
          </a:lstStyle>
          <a:p>
            <a:fld id="{05E9B153-67B9-4602-A9FE-81AAF274874B}" type="slidenum">
              <a:rPr lang="en-US" smtClean="0"/>
              <a:pPr/>
              <a:t>‹#›</a:t>
            </a:fld>
            <a:endParaRPr lang="en-US"/>
          </a:p>
        </p:txBody>
      </p:sp>
    </p:spTree>
    <p:extLst>
      <p:ext uri="{BB962C8B-B14F-4D97-AF65-F5344CB8AC3E}">
        <p14:creationId xmlns:p14="http://schemas.microsoft.com/office/powerpoint/2010/main" val="33606150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pPr/>
              <a:t>1</a:t>
            </a:fld>
            <a:endParaRPr lang="en-US"/>
          </a:p>
        </p:txBody>
      </p:sp>
    </p:spTree>
    <p:extLst>
      <p:ext uri="{BB962C8B-B14F-4D97-AF65-F5344CB8AC3E}">
        <p14:creationId xmlns:p14="http://schemas.microsoft.com/office/powerpoint/2010/main" val="23830306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pPr/>
              <a:t>10</a:t>
            </a:fld>
            <a:endParaRPr lang="en-US"/>
          </a:p>
        </p:txBody>
      </p:sp>
    </p:spTree>
    <p:extLst>
      <p:ext uri="{BB962C8B-B14F-4D97-AF65-F5344CB8AC3E}">
        <p14:creationId xmlns:p14="http://schemas.microsoft.com/office/powerpoint/2010/main" val="30935220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pPr/>
              <a:t>11</a:t>
            </a:fld>
            <a:endParaRPr lang="en-US"/>
          </a:p>
        </p:txBody>
      </p:sp>
    </p:spTree>
    <p:extLst>
      <p:ext uri="{BB962C8B-B14F-4D97-AF65-F5344CB8AC3E}">
        <p14:creationId xmlns:p14="http://schemas.microsoft.com/office/powerpoint/2010/main" val="15652867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pPr/>
              <a:t>12</a:t>
            </a:fld>
            <a:endParaRPr lang="en-US"/>
          </a:p>
        </p:txBody>
      </p:sp>
    </p:spTree>
    <p:extLst>
      <p:ext uri="{BB962C8B-B14F-4D97-AF65-F5344CB8AC3E}">
        <p14:creationId xmlns:p14="http://schemas.microsoft.com/office/powerpoint/2010/main" val="41793694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pPr/>
              <a:t>13</a:t>
            </a:fld>
            <a:endParaRPr lang="en-US"/>
          </a:p>
        </p:txBody>
      </p:sp>
    </p:spTree>
    <p:extLst>
      <p:ext uri="{BB962C8B-B14F-4D97-AF65-F5344CB8AC3E}">
        <p14:creationId xmlns:p14="http://schemas.microsoft.com/office/powerpoint/2010/main" val="22464117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pPr/>
              <a:t>14</a:t>
            </a:fld>
            <a:endParaRPr lang="en-US"/>
          </a:p>
        </p:txBody>
      </p:sp>
    </p:spTree>
    <p:extLst>
      <p:ext uri="{BB962C8B-B14F-4D97-AF65-F5344CB8AC3E}">
        <p14:creationId xmlns:p14="http://schemas.microsoft.com/office/powerpoint/2010/main" val="6636401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pPr/>
              <a:t>15</a:t>
            </a:fld>
            <a:endParaRPr lang="en-US"/>
          </a:p>
        </p:txBody>
      </p:sp>
    </p:spTree>
    <p:extLst>
      <p:ext uri="{BB962C8B-B14F-4D97-AF65-F5344CB8AC3E}">
        <p14:creationId xmlns:p14="http://schemas.microsoft.com/office/powerpoint/2010/main" val="14860086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The typical rural hospital also offers outpatient care that includes outpatient surgical services and breast cancer screening/mammography but does not offer hospice services, home health services, chemotherapy services, dental services, or outpatient drug/alcohol abuse care (Freeman, et al., 2015). </a:t>
            </a:r>
          </a:p>
        </p:txBody>
      </p:sp>
      <p:sp>
        <p:nvSpPr>
          <p:cNvPr id="4" name="Slide Number Placeholder 3"/>
          <p:cNvSpPr>
            <a:spLocks noGrp="1"/>
          </p:cNvSpPr>
          <p:nvPr>
            <p:ph type="sldNum" sz="quarter" idx="10"/>
          </p:nvPr>
        </p:nvSpPr>
        <p:spPr/>
        <p:txBody>
          <a:bodyPr/>
          <a:lstStyle/>
          <a:p>
            <a:fld id="{05E9B153-67B9-4602-A9FE-81AAF274874B}" type="slidenum">
              <a:rPr lang="en-US" smtClean="0"/>
              <a:pPr/>
              <a:t>16</a:t>
            </a:fld>
            <a:endParaRPr lang="en-US"/>
          </a:p>
        </p:txBody>
      </p:sp>
    </p:spTree>
    <p:extLst>
      <p:ext uri="{BB962C8B-B14F-4D97-AF65-F5344CB8AC3E}">
        <p14:creationId xmlns:p14="http://schemas.microsoft.com/office/powerpoint/2010/main" val="6310754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pPr/>
              <a:t>17</a:t>
            </a:fld>
            <a:endParaRPr lang="en-US"/>
          </a:p>
        </p:txBody>
      </p:sp>
    </p:spTree>
    <p:extLst>
      <p:ext uri="{BB962C8B-B14F-4D97-AF65-F5344CB8AC3E}">
        <p14:creationId xmlns:p14="http://schemas.microsoft.com/office/powerpoint/2010/main" val="7744120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The 2013 NCHS classification system is derived from data gathered from three sources: the OMB metropolitan and nonmetropolitan designations, the Rural-Urban Continuum and Urban Influence coding systems, and the U.S. Census. </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pPr/>
              <a:t>18</a:t>
            </a:fld>
            <a:endParaRPr lang="en-US"/>
          </a:p>
        </p:txBody>
      </p:sp>
    </p:spTree>
    <p:extLst>
      <p:ext uri="{BB962C8B-B14F-4D97-AF65-F5344CB8AC3E}">
        <p14:creationId xmlns:p14="http://schemas.microsoft.com/office/powerpoint/2010/main" val="3476332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pPr/>
              <a:t>19</a:t>
            </a:fld>
            <a:endParaRPr lang="en-US"/>
          </a:p>
        </p:txBody>
      </p:sp>
    </p:spTree>
    <p:extLst>
      <p:ext uri="{BB962C8B-B14F-4D97-AF65-F5344CB8AC3E}">
        <p14:creationId xmlns:p14="http://schemas.microsoft.com/office/powerpoint/2010/main" val="39689931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pPr/>
              <a:t>2</a:t>
            </a:fld>
            <a:endParaRPr lang="en-US"/>
          </a:p>
        </p:txBody>
      </p:sp>
    </p:spTree>
    <p:extLst>
      <p:ext uri="{BB962C8B-B14F-4D97-AF65-F5344CB8AC3E}">
        <p14:creationId xmlns:p14="http://schemas.microsoft.com/office/powerpoint/2010/main" val="4047224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20</a:t>
            </a:fld>
            <a:endParaRPr lang="en-US"/>
          </a:p>
        </p:txBody>
      </p:sp>
    </p:spTree>
    <p:extLst>
      <p:ext uri="{BB962C8B-B14F-4D97-AF65-F5344CB8AC3E}">
        <p14:creationId xmlns:p14="http://schemas.microsoft.com/office/powerpoint/2010/main" val="23590535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pPr/>
              <a:t>21</a:t>
            </a:fld>
            <a:endParaRPr lang="en-US"/>
          </a:p>
        </p:txBody>
      </p:sp>
    </p:spTree>
    <p:extLst>
      <p:ext uri="{BB962C8B-B14F-4D97-AF65-F5344CB8AC3E}">
        <p14:creationId xmlns:p14="http://schemas.microsoft.com/office/powerpoint/2010/main" val="38123437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Residents living in </a:t>
            </a:r>
            <a:r>
              <a:rPr lang="en-US" dirty="0" err="1" smtClean="0"/>
              <a:t>micropolitan</a:t>
            </a:r>
            <a:r>
              <a:rPr lang="en-US" dirty="0" smtClean="0"/>
              <a:t> areas received:</a:t>
            </a:r>
          </a:p>
          <a:p>
            <a:pPr marL="342900" lvl="1" indent="-168275">
              <a:buFont typeface="Arial" panose="020B0604020202020204" pitchFamily="34" charset="0"/>
              <a:buChar char="•"/>
            </a:pPr>
            <a:r>
              <a:rPr lang="en-US" dirty="0" smtClean="0"/>
              <a:t>Better quality of care for 4% (6 out of 138) of the measures, compared with those living in large fringe metropolitan areas, </a:t>
            </a:r>
          </a:p>
          <a:p>
            <a:pPr marL="342900" lvl="1" indent="-168275">
              <a:buFont typeface="Arial" panose="020B0604020202020204" pitchFamily="34" charset="0"/>
              <a:buChar char="•"/>
            </a:pPr>
            <a:r>
              <a:rPr lang="en-US" dirty="0" smtClean="0"/>
              <a:t>Worse quality of care for 25</a:t>
            </a:r>
            <a:r>
              <a:rPr lang="en-US" baseline="0" dirty="0" smtClean="0"/>
              <a:t>%</a:t>
            </a:r>
            <a:r>
              <a:rPr lang="en-US" dirty="0" smtClean="0"/>
              <a:t> (35 out of 138) of the measures, compared with those living in large fringe metropolitan areas, and</a:t>
            </a:r>
          </a:p>
          <a:p>
            <a:pPr marL="342900" lvl="1" indent="-168275">
              <a:buFont typeface="Arial" panose="020B0604020202020204" pitchFamily="34" charset="0"/>
              <a:buChar char="•"/>
            </a:pPr>
            <a:r>
              <a:rPr lang="en-US" dirty="0" smtClean="0"/>
              <a:t>The</a:t>
            </a:r>
            <a:r>
              <a:rPr lang="en-US" baseline="0" dirty="0" smtClean="0"/>
              <a:t> same quality of care for</a:t>
            </a:r>
            <a:r>
              <a:rPr lang="en-US" dirty="0" smtClean="0"/>
              <a:t> </a:t>
            </a:r>
            <a:r>
              <a:rPr lang="en-US" b="0" dirty="0" smtClean="0"/>
              <a:t>71</a:t>
            </a:r>
            <a:r>
              <a:rPr lang="en-US" dirty="0" smtClean="0"/>
              <a:t>% (97 out of 138) of the measures, compared with </a:t>
            </a:r>
            <a:r>
              <a:rPr lang="en-US" baseline="0" dirty="0" smtClean="0"/>
              <a:t>those living in </a:t>
            </a:r>
            <a:r>
              <a:rPr lang="en-US" dirty="0" smtClean="0"/>
              <a:t>large fringe metropolitan areas</a:t>
            </a:r>
            <a:r>
              <a:rPr lang="en-US" b="0" dirty="0" smtClean="0"/>
              <a:t>.</a:t>
            </a:r>
          </a:p>
          <a:p>
            <a:pPr marL="342900" lvl="1" indent="-168275">
              <a:buFont typeface="Arial" panose="020B0604020202020204" pitchFamily="34" charset="0"/>
              <a:buChar char="•"/>
            </a:pPr>
            <a:endParaRPr lang="en-US" b="1" dirty="0" smtClean="0"/>
          </a:p>
          <a:p>
            <a:pPr marL="171450" indent="-171450">
              <a:buFont typeface="Arial" panose="020B0604020202020204" pitchFamily="34" charset="0"/>
              <a:buChar char="•"/>
            </a:pPr>
            <a:r>
              <a:rPr lang="en-US" dirty="0" smtClean="0"/>
              <a:t>Residents who live in noncore areas received:</a:t>
            </a:r>
          </a:p>
          <a:p>
            <a:pPr marL="342900" lvl="1" indent="-168275">
              <a:buFont typeface="Arial" panose="020B0604020202020204" pitchFamily="34" charset="0"/>
              <a:buChar char="•"/>
            </a:pPr>
            <a:r>
              <a:rPr lang="en-US" dirty="0" smtClean="0"/>
              <a:t>Better quality of care for </a:t>
            </a:r>
            <a:r>
              <a:rPr lang="en-US" b="0" dirty="0" smtClean="0"/>
              <a:t>6</a:t>
            </a:r>
            <a:r>
              <a:rPr lang="en-US" dirty="0" smtClean="0"/>
              <a:t>% (8</a:t>
            </a:r>
            <a:r>
              <a:rPr lang="en-US" baseline="0" dirty="0" smtClean="0"/>
              <a:t> </a:t>
            </a:r>
            <a:r>
              <a:rPr lang="en-US" dirty="0" smtClean="0"/>
              <a:t>out of 139) of the measures, compared with those living in large fringe metropolitan areas, </a:t>
            </a:r>
          </a:p>
          <a:p>
            <a:pPr marL="342900" lvl="1" indent="-168275">
              <a:buFont typeface="Arial" panose="020B0604020202020204" pitchFamily="34" charset="0"/>
              <a:buChar char="•"/>
            </a:pPr>
            <a:r>
              <a:rPr lang="en-US" dirty="0" smtClean="0"/>
              <a:t>Worse quality of care for </a:t>
            </a:r>
            <a:r>
              <a:rPr lang="en-US" b="0" dirty="0" smtClean="0"/>
              <a:t>31</a:t>
            </a:r>
            <a:r>
              <a:rPr lang="en-US" dirty="0" smtClean="0"/>
              <a:t>% (43</a:t>
            </a:r>
            <a:r>
              <a:rPr lang="en-US" baseline="0" dirty="0" smtClean="0"/>
              <a:t> </a:t>
            </a:r>
            <a:r>
              <a:rPr lang="en-US" dirty="0" smtClean="0"/>
              <a:t>out of 139) of the measures, compared with those living in large fringe metropolitan areas, and</a:t>
            </a:r>
          </a:p>
          <a:p>
            <a:pPr marL="342900" lvl="1" indent="-168275">
              <a:buFont typeface="Arial" panose="020B0604020202020204" pitchFamily="34" charset="0"/>
              <a:buChar char="•"/>
            </a:pPr>
            <a:r>
              <a:rPr lang="en-US" dirty="0" smtClean="0"/>
              <a:t>The</a:t>
            </a:r>
            <a:r>
              <a:rPr lang="en-US" baseline="0" dirty="0" smtClean="0"/>
              <a:t> same quality of care for </a:t>
            </a:r>
            <a:r>
              <a:rPr lang="en-US" dirty="0" smtClean="0"/>
              <a:t>63% (88 out of 139) of the measures, compared with </a:t>
            </a:r>
            <a:r>
              <a:rPr lang="en-US" baseline="0" dirty="0" smtClean="0"/>
              <a:t>those living in </a:t>
            </a:r>
            <a:r>
              <a:rPr lang="en-US" dirty="0" smtClean="0"/>
              <a:t>large fringe metropolitan areas.</a:t>
            </a:r>
          </a:p>
          <a:p>
            <a:endParaRPr lang="en-US" dirty="0" smtClean="0"/>
          </a:p>
        </p:txBody>
      </p:sp>
      <p:sp>
        <p:nvSpPr>
          <p:cNvPr id="4" name="Slide Number Placeholder 3"/>
          <p:cNvSpPr>
            <a:spLocks noGrp="1"/>
          </p:cNvSpPr>
          <p:nvPr>
            <p:ph type="sldNum" sz="quarter" idx="10"/>
          </p:nvPr>
        </p:nvSpPr>
        <p:spPr/>
        <p:txBody>
          <a:bodyPr/>
          <a:lstStyle/>
          <a:p>
            <a:fld id="{05E9B153-67B9-4602-A9FE-81AAF274874B}" type="slidenum">
              <a:rPr lang="en-US" smtClean="0"/>
              <a:pPr/>
              <a:t>22</a:t>
            </a:fld>
            <a:endParaRPr lang="en-US"/>
          </a:p>
        </p:txBody>
      </p:sp>
      <p:sp>
        <p:nvSpPr>
          <p:cNvPr id="13" name="Slide Image Placeholder 12"/>
          <p:cNvSpPr>
            <a:spLocks noGrp="1" noRot="1" noChangeAspect="1"/>
          </p:cNvSpPr>
          <p:nvPr>
            <p:ph type="sldImg"/>
          </p:nvPr>
        </p:nvSpPr>
        <p:spPr>
          <a:xfrm>
            <a:off x="485775" y="696913"/>
            <a:ext cx="6046788" cy="4535487"/>
          </a:xfrm>
        </p:spPr>
      </p:sp>
    </p:spTree>
    <p:extLst>
      <p:ext uri="{BB962C8B-B14F-4D97-AF65-F5344CB8AC3E}">
        <p14:creationId xmlns:p14="http://schemas.microsoft.com/office/powerpoint/2010/main" val="20475271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smtClean="0"/>
              <a:t>Overall:</a:t>
            </a:r>
            <a:r>
              <a:rPr lang="en-US" b="1" baseline="0" dirty="0" smtClean="0"/>
              <a:t> </a:t>
            </a:r>
            <a:r>
              <a:rPr lang="en-US" dirty="0" smtClean="0"/>
              <a:t>Residents of </a:t>
            </a:r>
            <a:r>
              <a:rPr lang="en-US" dirty="0" err="1" smtClean="0"/>
              <a:t>micropolitan</a:t>
            </a:r>
            <a:r>
              <a:rPr lang="en-US" baseline="0" dirty="0" smtClean="0"/>
              <a:t> areas are doing worse </a:t>
            </a:r>
            <a:r>
              <a:rPr lang="en-US" b="0" baseline="0" dirty="0" smtClean="0"/>
              <a:t>than residents of large fringe metropolitan areas </a:t>
            </a:r>
            <a:r>
              <a:rPr lang="en-US" baseline="0" dirty="0" smtClean="0"/>
              <a:t>on Effective Treatment, Healthy Living, and Access measures compared with Person-Centered Care measures.</a:t>
            </a:r>
            <a:endParaRPr lang="en-US" dirty="0" smtClean="0"/>
          </a:p>
          <a:p>
            <a:pPr marL="171450" indent="-171450">
              <a:buFont typeface="Arial" panose="020B0604020202020204" pitchFamily="34" charset="0"/>
              <a:buChar char="•"/>
            </a:pPr>
            <a:r>
              <a:rPr lang="en-US" b="1" dirty="0" smtClean="0"/>
              <a:t>Patient Safety:</a:t>
            </a:r>
            <a:r>
              <a:rPr lang="en-US" dirty="0" smtClean="0"/>
              <a:t> Residents of </a:t>
            </a:r>
            <a:r>
              <a:rPr lang="en-US" dirty="0" err="1" smtClean="0"/>
              <a:t>micropolitan</a:t>
            </a:r>
            <a:r>
              <a:rPr lang="en-US" dirty="0" smtClean="0"/>
              <a:t> areas received better care for 21%, same care for 58%, and worse care for 21% of the measures compared with residents of large fringe metropolitan areas.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smtClean="0"/>
              <a:t>Person-Centered Care:</a:t>
            </a:r>
            <a:r>
              <a:rPr lang="en-US" dirty="0" smtClean="0"/>
              <a:t> Residents of </a:t>
            </a:r>
            <a:r>
              <a:rPr lang="en-US" dirty="0" err="1" smtClean="0"/>
              <a:t>micropolitan</a:t>
            </a:r>
            <a:r>
              <a:rPr lang="en-US" dirty="0" smtClean="0"/>
              <a:t> areas received the same care for 100% of the measures as residents of large fringe metropolitan areas.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smtClean="0"/>
              <a:t>Effective Treatment: </a:t>
            </a:r>
            <a:r>
              <a:rPr lang="en-US" dirty="0" smtClean="0"/>
              <a:t>Residents of </a:t>
            </a:r>
            <a:r>
              <a:rPr lang="en-US" dirty="0" err="1" smtClean="0"/>
              <a:t>micropolitan</a:t>
            </a:r>
            <a:r>
              <a:rPr lang="en-US" dirty="0" smtClean="0"/>
              <a:t> areas received the same care for 70% and worse care for 30% of the measures compared with residents of large fringe metropolitan areas.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smtClean="0"/>
              <a:t>Healthy Living:</a:t>
            </a:r>
            <a:r>
              <a:rPr lang="en-US" dirty="0" smtClean="0"/>
              <a:t> Residents of micropolitan areas received better care for 4%, the same care for 56%, and worse care for </a:t>
            </a:r>
            <a:r>
              <a:rPr lang="en-US" b="0" dirty="0" smtClean="0"/>
              <a:t>40% </a:t>
            </a:r>
            <a:r>
              <a:rPr lang="en-US" dirty="0" smtClean="0"/>
              <a:t>of the measures compared with residents of large fringe metropolitan areas</a:t>
            </a:r>
            <a:r>
              <a:rPr lang="en-US" b="0" dirty="0" smtClean="0"/>
              <a:t>.</a:t>
            </a:r>
          </a:p>
          <a:p>
            <a:pPr marL="171450" indent="-171450">
              <a:buFont typeface="Arial" panose="020B0604020202020204" pitchFamily="34" charset="0"/>
              <a:buChar char="•"/>
            </a:pPr>
            <a:r>
              <a:rPr lang="en-US" b="1" dirty="0" smtClean="0"/>
              <a:t>Access:</a:t>
            </a:r>
            <a:r>
              <a:rPr lang="en-US" dirty="0" smtClean="0"/>
              <a:t> Residents of micropolitan areas received the same care for 58% and worse care for 42% of the measures compared with residents of large fringe metropolitan areas.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latin typeface="Times New Roman" panose="02020603050405020304" pitchFamily="18" charset="0"/>
                <a:cs typeface="Times New Roman" panose="02020603050405020304" pitchFamily="18" charset="0"/>
              </a:rPr>
              <a:t>Th</a:t>
            </a:r>
            <a:r>
              <a:rPr lang="en-US" spc="-10"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re </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re</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insu</a:t>
            </a:r>
            <a:r>
              <a:rPr lang="en-US" spc="10" dirty="0" smtClean="0">
                <a:latin typeface="Times New Roman" panose="02020603050405020304" pitchFamily="18" charset="0"/>
                <a:cs typeface="Times New Roman" panose="02020603050405020304" pitchFamily="18" charset="0"/>
              </a:rPr>
              <a:t>f</a:t>
            </a:r>
            <a:r>
              <a:rPr lang="en-US" spc="0" dirty="0" smtClean="0">
                <a:latin typeface="Times New Roman" panose="02020603050405020304" pitchFamily="18" charset="0"/>
                <a:cs typeface="Times New Roman" panose="02020603050405020304" pitchFamily="18" charset="0"/>
              </a:rPr>
              <a:t>fi</a:t>
            </a:r>
            <a:r>
              <a:rPr lang="en-US" spc="-10"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ient n</a:t>
            </a:r>
            <a:r>
              <a:rPr lang="en-US" spc="10" dirty="0" smtClean="0">
                <a:latin typeface="Times New Roman" panose="02020603050405020304" pitchFamily="18" charset="0"/>
                <a:cs typeface="Times New Roman" panose="02020603050405020304" pitchFamily="18" charset="0"/>
              </a:rPr>
              <a:t>u</a:t>
            </a:r>
            <a:r>
              <a:rPr lang="en-US" spc="0" dirty="0" smtClean="0">
                <a:latin typeface="Times New Roman" panose="02020603050405020304" pitchFamily="18" charset="0"/>
                <a:cs typeface="Times New Roman" panose="02020603050405020304" pitchFamily="18" charset="0"/>
              </a:rPr>
              <a:t>mbe</a:t>
            </a:r>
            <a:r>
              <a:rPr lang="en-US" spc="-10"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s of </a:t>
            </a:r>
            <a:r>
              <a:rPr lang="en-US" spc="-10"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li</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b</a:t>
            </a:r>
            <a:r>
              <a:rPr lang="en-US" spc="10" dirty="0" smtClean="0">
                <a:latin typeface="Times New Roman" panose="02020603050405020304" pitchFamily="18" charset="0"/>
                <a:cs typeface="Times New Roman" panose="02020603050405020304" pitchFamily="18" charset="0"/>
              </a:rPr>
              <a:t>l</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me</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su</a:t>
            </a:r>
            <a:r>
              <a:rPr lang="en-US" spc="5"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 of Ca</a:t>
            </a:r>
            <a:r>
              <a:rPr lang="en-US" spc="-10"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Coordi</a:t>
            </a:r>
            <a:r>
              <a:rPr lang="en-US" spc="5" dirty="0" smtClean="0">
                <a:latin typeface="Times New Roman" panose="02020603050405020304" pitchFamily="18" charset="0"/>
                <a:cs typeface="Times New Roman" panose="02020603050405020304" pitchFamily="18" charset="0"/>
              </a:rPr>
              <a:t>n</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tion </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nd</a:t>
            </a:r>
            <a:r>
              <a:rPr lang="en-US" spc="1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re A</a:t>
            </a:r>
            <a:r>
              <a:rPr lang="en-US" spc="-10" dirty="0" smtClean="0">
                <a:latin typeface="Times New Roman" panose="02020603050405020304" pitchFamily="18" charset="0"/>
                <a:cs typeface="Times New Roman" panose="02020603050405020304" pitchFamily="18" charset="0"/>
              </a:rPr>
              <a:t>f</a:t>
            </a:r>
            <a:r>
              <a:rPr lang="en-US" spc="0" dirty="0" smtClean="0">
                <a:latin typeface="Times New Roman" panose="02020603050405020304" pitchFamily="18" charset="0"/>
                <a:cs typeface="Times New Roman" panose="02020603050405020304" pitchFamily="18" charset="0"/>
              </a:rPr>
              <a:t>fo</a:t>
            </a:r>
            <a:r>
              <a:rPr lang="en-US" spc="-10"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d</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bili</a:t>
            </a:r>
            <a:r>
              <a:rPr lang="en-US" spc="15" dirty="0" smtClean="0">
                <a:latin typeface="Times New Roman" panose="02020603050405020304" pitchFamily="18" charset="0"/>
                <a:cs typeface="Times New Roman" panose="02020603050405020304" pitchFamily="18" charset="0"/>
              </a:rPr>
              <a:t>t</a:t>
            </a:r>
            <a:r>
              <a:rPr lang="en-US" spc="0"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to summ</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rize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in this w</a:t>
            </a:r>
            <a:r>
              <a:rPr lang="en-US" spc="5" dirty="0" smtClean="0">
                <a:latin typeface="Times New Roman" panose="02020603050405020304" pitchFamily="18" charset="0"/>
                <a:cs typeface="Times New Roman" panose="02020603050405020304" pitchFamily="18" charset="0"/>
              </a:rPr>
              <a:t>a</a:t>
            </a:r>
            <a:r>
              <a:rPr lang="en-US" spc="-20" dirty="0" smtClean="0">
                <a:latin typeface="Times New Roman" panose="02020603050405020304" pitchFamily="18" charset="0"/>
                <a:cs typeface="Times New Roman" panose="02020603050405020304" pitchFamily="18" charset="0"/>
              </a:rPr>
              <a:t>y</a:t>
            </a:r>
            <a:r>
              <a:rPr lang="en-US" spc="0"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pPr/>
              <a:t>23</a:t>
            </a:fld>
            <a:endParaRPr lang="en-US"/>
          </a:p>
        </p:txBody>
      </p:sp>
      <p:sp>
        <p:nvSpPr>
          <p:cNvPr id="7" name="Slide Image Placeholder 6"/>
          <p:cNvSpPr>
            <a:spLocks noGrp="1" noRot="1" noChangeAspect="1"/>
          </p:cNvSpPr>
          <p:nvPr>
            <p:ph type="sldImg"/>
          </p:nvPr>
        </p:nvSpPr>
        <p:spPr>
          <a:xfrm>
            <a:off x="485775" y="696913"/>
            <a:ext cx="6046788" cy="4535487"/>
          </a:xfrm>
        </p:spPr>
      </p:sp>
    </p:spTree>
    <p:extLst>
      <p:ext uri="{BB962C8B-B14F-4D97-AF65-F5344CB8AC3E}">
        <p14:creationId xmlns:p14="http://schemas.microsoft.com/office/powerpoint/2010/main" val="11845279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smtClean="0"/>
              <a:t>Overall:</a:t>
            </a:r>
            <a:r>
              <a:rPr lang="en-US" b="1" baseline="0" dirty="0" smtClean="0"/>
              <a:t> </a:t>
            </a:r>
            <a:r>
              <a:rPr lang="en-US" dirty="0" smtClean="0"/>
              <a:t>Residents of noncore</a:t>
            </a:r>
            <a:r>
              <a:rPr lang="en-US" baseline="0" dirty="0" smtClean="0"/>
              <a:t> areas are doing worse </a:t>
            </a:r>
            <a:r>
              <a:rPr lang="en-US" b="0" baseline="0" dirty="0" smtClean="0"/>
              <a:t>than residents of large fringe metropolitan areas </a:t>
            </a:r>
            <a:r>
              <a:rPr lang="en-US" baseline="0" dirty="0" smtClean="0"/>
              <a:t>on Effective Treatment, Healthy Living, and Access measures compared with Person-Centered Care measures.</a:t>
            </a:r>
            <a:endParaRPr lang="en-US" dirty="0" smtClean="0"/>
          </a:p>
          <a:p>
            <a:pPr marL="171450" indent="-171450">
              <a:buFont typeface="Arial" panose="020B0604020202020204" pitchFamily="34" charset="0"/>
              <a:buChar char="•"/>
            </a:pPr>
            <a:r>
              <a:rPr lang="en-US" b="1" dirty="0" smtClean="0"/>
              <a:t>Patient Safety:</a:t>
            </a:r>
            <a:r>
              <a:rPr lang="en-US" dirty="0" smtClean="0"/>
              <a:t> Residents of noncore areas received better care for 11%, the same care for 68%, and worse care for 21% of the measures compared with residents of large fringe metropolitan areas.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smtClean="0"/>
              <a:t>Person-Centered Care: </a:t>
            </a:r>
            <a:r>
              <a:rPr lang="en-US" dirty="0" smtClean="0"/>
              <a:t>Residents of noncore areas received the same care for 88% and worse care for 12% of the measures compared with residents of large fringe metropolitan areas.</a:t>
            </a:r>
            <a:endParaRPr lang="en-US" b="1" dirty="0" smtClean="0"/>
          </a:p>
          <a:p>
            <a:pPr marL="171450" indent="-171450">
              <a:buFont typeface="Arial" panose="020B0604020202020204" pitchFamily="34" charset="0"/>
              <a:buChar char="•"/>
            </a:pPr>
            <a:r>
              <a:rPr lang="en-US" b="1" dirty="0" smtClean="0"/>
              <a:t>Effective Treatment:</a:t>
            </a:r>
            <a:r>
              <a:rPr lang="en-US" dirty="0" smtClean="0"/>
              <a:t> Residents of noncore areas received better care for 4%, the same care for 57%, and worse care for 39% of the measures compared with residents of large fringe metropolitan areas.</a:t>
            </a:r>
          </a:p>
          <a:p>
            <a:pPr marL="171450" indent="-171450">
              <a:buFont typeface="Arial" panose="020B0604020202020204" pitchFamily="34" charset="0"/>
              <a:buChar char="•"/>
            </a:pPr>
            <a:r>
              <a:rPr lang="en-US" b="1" dirty="0" smtClean="0"/>
              <a:t>Healthy Living:</a:t>
            </a:r>
            <a:r>
              <a:rPr lang="en-US" dirty="0" smtClean="0"/>
              <a:t> Residents of noncore areas received better care for 3%, the same care for 56%, and worse care for 41% of the measures compared with residents of large fringe metropolitan areas.</a:t>
            </a:r>
          </a:p>
          <a:p>
            <a:pPr marL="171450" indent="-171450">
              <a:buFont typeface="Arial" panose="020B0604020202020204" pitchFamily="34" charset="0"/>
              <a:buChar char="•"/>
            </a:pPr>
            <a:r>
              <a:rPr lang="en-US" b="1" dirty="0" smtClean="0"/>
              <a:t>Access:</a:t>
            </a:r>
            <a:r>
              <a:rPr lang="en-US" dirty="0" smtClean="0"/>
              <a:t> Residents of noncore areas received the same care for 64% and worse care for 36% of the measures compared with residents of large fringe metropolitan areas.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latin typeface="Times New Roman" panose="02020603050405020304" pitchFamily="18" charset="0"/>
                <a:cs typeface="Times New Roman" panose="02020603050405020304" pitchFamily="18" charset="0"/>
              </a:rPr>
              <a:t>Th</a:t>
            </a:r>
            <a:r>
              <a:rPr lang="en-US" spc="-10"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re </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re</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insu</a:t>
            </a:r>
            <a:r>
              <a:rPr lang="en-US" spc="10" dirty="0" smtClean="0">
                <a:latin typeface="Times New Roman" panose="02020603050405020304" pitchFamily="18" charset="0"/>
                <a:cs typeface="Times New Roman" panose="02020603050405020304" pitchFamily="18" charset="0"/>
              </a:rPr>
              <a:t>f</a:t>
            </a:r>
            <a:r>
              <a:rPr lang="en-US" spc="0" dirty="0" smtClean="0">
                <a:latin typeface="Times New Roman" panose="02020603050405020304" pitchFamily="18" charset="0"/>
                <a:cs typeface="Times New Roman" panose="02020603050405020304" pitchFamily="18" charset="0"/>
              </a:rPr>
              <a:t>fi</a:t>
            </a:r>
            <a:r>
              <a:rPr lang="en-US" spc="-10"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ient n</a:t>
            </a:r>
            <a:r>
              <a:rPr lang="en-US" spc="10" dirty="0" smtClean="0">
                <a:latin typeface="Times New Roman" panose="02020603050405020304" pitchFamily="18" charset="0"/>
                <a:cs typeface="Times New Roman" panose="02020603050405020304" pitchFamily="18" charset="0"/>
              </a:rPr>
              <a:t>u</a:t>
            </a:r>
            <a:r>
              <a:rPr lang="en-US" spc="0" dirty="0" smtClean="0">
                <a:latin typeface="Times New Roman" panose="02020603050405020304" pitchFamily="18" charset="0"/>
                <a:cs typeface="Times New Roman" panose="02020603050405020304" pitchFamily="18" charset="0"/>
              </a:rPr>
              <a:t>mbe</a:t>
            </a:r>
            <a:r>
              <a:rPr lang="en-US" spc="-10"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s of </a:t>
            </a:r>
            <a:r>
              <a:rPr lang="en-US" spc="-10"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li</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b</a:t>
            </a:r>
            <a:r>
              <a:rPr lang="en-US" spc="10" dirty="0" smtClean="0">
                <a:latin typeface="Times New Roman" panose="02020603050405020304" pitchFamily="18" charset="0"/>
                <a:cs typeface="Times New Roman" panose="02020603050405020304" pitchFamily="18" charset="0"/>
              </a:rPr>
              <a:t>l</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me</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su</a:t>
            </a:r>
            <a:r>
              <a:rPr lang="en-US" spc="5"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 of Ca</a:t>
            </a:r>
            <a:r>
              <a:rPr lang="en-US" spc="-10"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Coordi</a:t>
            </a:r>
            <a:r>
              <a:rPr lang="en-US" spc="5" dirty="0" smtClean="0">
                <a:latin typeface="Times New Roman" panose="02020603050405020304" pitchFamily="18" charset="0"/>
                <a:cs typeface="Times New Roman" panose="02020603050405020304" pitchFamily="18" charset="0"/>
              </a:rPr>
              <a:t>n</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tion </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nd</a:t>
            </a:r>
            <a:r>
              <a:rPr lang="en-US" spc="1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re A</a:t>
            </a:r>
            <a:r>
              <a:rPr lang="en-US" spc="-10" dirty="0" smtClean="0">
                <a:latin typeface="Times New Roman" panose="02020603050405020304" pitchFamily="18" charset="0"/>
                <a:cs typeface="Times New Roman" panose="02020603050405020304" pitchFamily="18" charset="0"/>
              </a:rPr>
              <a:t>f</a:t>
            </a:r>
            <a:r>
              <a:rPr lang="en-US" spc="0" dirty="0" smtClean="0">
                <a:latin typeface="Times New Roman" panose="02020603050405020304" pitchFamily="18" charset="0"/>
                <a:cs typeface="Times New Roman" panose="02020603050405020304" pitchFamily="18" charset="0"/>
              </a:rPr>
              <a:t>fo</a:t>
            </a:r>
            <a:r>
              <a:rPr lang="en-US" spc="-10"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d</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bili</a:t>
            </a:r>
            <a:r>
              <a:rPr lang="en-US" spc="15" dirty="0" smtClean="0">
                <a:latin typeface="Times New Roman" panose="02020603050405020304" pitchFamily="18" charset="0"/>
                <a:cs typeface="Times New Roman" panose="02020603050405020304" pitchFamily="18" charset="0"/>
              </a:rPr>
              <a:t>t</a:t>
            </a:r>
            <a:r>
              <a:rPr lang="en-US" spc="0"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to summ</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rize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in this w</a:t>
            </a:r>
            <a:r>
              <a:rPr lang="en-US" spc="5" dirty="0" smtClean="0">
                <a:latin typeface="Times New Roman" panose="02020603050405020304" pitchFamily="18" charset="0"/>
                <a:cs typeface="Times New Roman" panose="02020603050405020304" pitchFamily="18" charset="0"/>
              </a:rPr>
              <a:t>a</a:t>
            </a:r>
            <a:r>
              <a:rPr lang="en-US" spc="-20" dirty="0" smtClean="0">
                <a:latin typeface="Times New Roman" panose="02020603050405020304" pitchFamily="18" charset="0"/>
                <a:cs typeface="Times New Roman" panose="02020603050405020304" pitchFamily="18" charset="0"/>
              </a:rPr>
              <a:t>y</a:t>
            </a:r>
            <a:r>
              <a:rPr lang="en-US" spc="0"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pPr/>
              <a:t>24</a:t>
            </a:fld>
            <a:endParaRPr lang="en-US"/>
          </a:p>
        </p:txBody>
      </p:sp>
      <p:sp>
        <p:nvSpPr>
          <p:cNvPr id="7" name="Slide Image Placeholder 6"/>
          <p:cNvSpPr>
            <a:spLocks noGrp="1" noRot="1" noChangeAspect="1"/>
          </p:cNvSpPr>
          <p:nvPr>
            <p:ph type="sldImg"/>
          </p:nvPr>
        </p:nvSpPr>
        <p:spPr>
          <a:xfrm>
            <a:off x="485775" y="696913"/>
            <a:ext cx="6046788" cy="4535487"/>
          </a:xfrm>
        </p:spPr>
      </p:sp>
    </p:spTree>
    <p:extLst>
      <p:ext uri="{BB962C8B-B14F-4D97-AF65-F5344CB8AC3E}">
        <p14:creationId xmlns:p14="http://schemas.microsoft.com/office/powerpoint/2010/main" val="11845279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For residents of </a:t>
            </a:r>
            <a:r>
              <a:rPr lang="en-US" dirty="0" err="1" smtClean="0"/>
              <a:t>micropolitan</a:t>
            </a:r>
            <a:r>
              <a:rPr lang="en-US" dirty="0" smtClean="0"/>
              <a:t> areas:</a:t>
            </a:r>
          </a:p>
          <a:p>
            <a:pPr marL="342900" lvl="1" indent="-168275">
              <a:buFont typeface="Arial" panose="020B0604020202020204" pitchFamily="34" charset="0"/>
              <a:buChar char="•"/>
            </a:pPr>
            <a:r>
              <a:rPr lang="en-US" b="0" dirty="0" smtClean="0"/>
              <a:t>Disparities were getting smaller </a:t>
            </a:r>
            <a:r>
              <a:rPr lang="en-US" dirty="0" smtClean="0"/>
              <a:t>for 8% (9 out of 116) of the measures, compared with residents of large fringe metropolitan areas, </a:t>
            </a:r>
          </a:p>
          <a:p>
            <a:pPr marL="342900" lvl="1" indent="-168275">
              <a:buFont typeface="Arial" panose="020B0604020202020204" pitchFamily="34" charset="0"/>
              <a:buChar char="•"/>
            </a:pPr>
            <a:r>
              <a:rPr lang="en-US" b="0" dirty="0" smtClean="0"/>
              <a:t>Disparities were getting larger </a:t>
            </a:r>
            <a:r>
              <a:rPr lang="en-US" dirty="0" smtClean="0"/>
              <a:t>for 6% (7 out of 116) of the measures, compared with residents of large fringe metropolitan areas, and</a:t>
            </a:r>
          </a:p>
          <a:p>
            <a:pPr marL="342900" lvl="1" indent="-168275">
              <a:buFont typeface="Arial" panose="020B0604020202020204" pitchFamily="34" charset="0"/>
              <a:buChar char="•"/>
            </a:pPr>
            <a:r>
              <a:rPr lang="en-US" b="0" dirty="0" smtClean="0"/>
              <a:t>Disparities did not change </a:t>
            </a:r>
            <a:r>
              <a:rPr lang="en-US" dirty="0" smtClean="0"/>
              <a:t>for 86% (100 out of 116) of the measures, compared with residents of large fringe metropolitan areas.</a:t>
            </a:r>
          </a:p>
          <a:p>
            <a:pPr marL="628650" lvl="1"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For residents of noncore areas:</a:t>
            </a:r>
          </a:p>
          <a:p>
            <a:pPr marL="342900" lvl="1" indent="-168275">
              <a:buFont typeface="Arial" panose="020B0604020202020204" pitchFamily="34" charset="0"/>
              <a:buChar char="•"/>
            </a:pPr>
            <a:r>
              <a:rPr lang="en-US" b="0" dirty="0"/>
              <a:t>Disparities were getting smaller </a:t>
            </a:r>
            <a:r>
              <a:rPr lang="en-US" dirty="0"/>
              <a:t>for </a:t>
            </a:r>
            <a:r>
              <a:rPr lang="en-US" dirty="0" smtClean="0"/>
              <a:t>5</a:t>
            </a:r>
            <a:r>
              <a:rPr lang="en-US" baseline="0" dirty="0" smtClean="0"/>
              <a:t>%</a:t>
            </a:r>
            <a:r>
              <a:rPr lang="en-US" dirty="0" smtClean="0"/>
              <a:t> (6</a:t>
            </a:r>
            <a:r>
              <a:rPr lang="en-US" baseline="0" dirty="0" smtClean="0"/>
              <a:t> </a:t>
            </a:r>
            <a:r>
              <a:rPr lang="en-US" dirty="0" smtClean="0"/>
              <a:t>out of 117) of the measures, compared with residents of large fringe metropolitan areas, </a:t>
            </a:r>
          </a:p>
          <a:p>
            <a:pPr marL="342900" lvl="1" indent="-168275">
              <a:buFont typeface="Arial" panose="020B0604020202020204" pitchFamily="34" charset="0"/>
              <a:buChar char="•"/>
            </a:pPr>
            <a:r>
              <a:rPr lang="en-US" b="0" dirty="0"/>
              <a:t>Disparities were getting larger </a:t>
            </a:r>
            <a:r>
              <a:rPr lang="en-US" dirty="0" smtClean="0"/>
              <a:t>for 9% (10</a:t>
            </a:r>
            <a:r>
              <a:rPr lang="en-US" baseline="0" dirty="0" smtClean="0"/>
              <a:t> </a:t>
            </a:r>
            <a:r>
              <a:rPr lang="en-US" dirty="0" smtClean="0"/>
              <a:t>out of 117) of the measures, compared with residents of large fringe metropolitan areas, and</a:t>
            </a:r>
          </a:p>
          <a:p>
            <a:pPr marL="342900" lvl="1" indent="-168275">
              <a:buFont typeface="Arial" panose="020B0604020202020204" pitchFamily="34" charset="0"/>
              <a:buChar char="•"/>
            </a:pPr>
            <a:r>
              <a:rPr lang="en-US" b="0" dirty="0"/>
              <a:t>Disparities did not change </a:t>
            </a:r>
            <a:r>
              <a:rPr lang="en-US" dirty="0"/>
              <a:t>for </a:t>
            </a:r>
            <a:r>
              <a:rPr lang="en-US" dirty="0" smtClean="0"/>
              <a:t>86% (101 out of 117) of the measures, compared with residents of large fringe metropolitan areas.</a:t>
            </a:r>
          </a:p>
        </p:txBody>
      </p:sp>
      <p:sp>
        <p:nvSpPr>
          <p:cNvPr id="4" name="Slide Number Placeholder 3"/>
          <p:cNvSpPr>
            <a:spLocks noGrp="1"/>
          </p:cNvSpPr>
          <p:nvPr>
            <p:ph type="sldNum" sz="quarter" idx="10"/>
          </p:nvPr>
        </p:nvSpPr>
        <p:spPr/>
        <p:txBody>
          <a:bodyPr/>
          <a:lstStyle/>
          <a:p>
            <a:fld id="{05E9B153-67B9-4602-A9FE-81AAF274874B}" type="slidenum">
              <a:rPr lang="en-US" smtClean="0"/>
              <a:pPr/>
              <a:t>25</a:t>
            </a:fld>
            <a:endParaRPr lang="en-US"/>
          </a:p>
        </p:txBody>
      </p:sp>
      <p:sp>
        <p:nvSpPr>
          <p:cNvPr id="7" name="Slide Image Placeholder 6"/>
          <p:cNvSpPr>
            <a:spLocks noGrp="1" noRot="1" noChangeAspect="1"/>
          </p:cNvSpPr>
          <p:nvPr>
            <p:ph type="sldImg"/>
          </p:nvPr>
        </p:nvSpPr>
        <p:spPr>
          <a:xfrm>
            <a:off x="485775" y="696913"/>
            <a:ext cx="6046788" cy="4535487"/>
          </a:xfrm>
        </p:spPr>
      </p:sp>
    </p:spTree>
    <p:extLst>
      <p:ext uri="{BB962C8B-B14F-4D97-AF65-F5344CB8AC3E}">
        <p14:creationId xmlns:p14="http://schemas.microsoft.com/office/powerpoint/2010/main" val="34736524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smtClean="0"/>
              <a:t>Overall:</a:t>
            </a:r>
            <a:r>
              <a:rPr lang="en-US" baseline="0" dirty="0" smtClean="0"/>
              <a:t> </a:t>
            </a:r>
            <a:r>
              <a:rPr lang="en-US" b="0" baseline="0" dirty="0" smtClean="0"/>
              <a:t>There is no clear pattern in the reduction of disparities </a:t>
            </a:r>
            <a:r>
              <a:rPr lang="en-US" b="0" dirty="0" smtClean="0"/>
              <a:t>between </a:t>
            </a:r>
            <a:r>
              <a:rPr lang="en-US" b="0" dirty="0"/>
              <a:t>people living in </a:t>
            </a:r>
            <a:r>
              <a:rPr lang="en-US" b="0" dirty="0" err="1"/>
              <a:t>micropolitan</a:t>
            </a:r>
            <a:r>
              <a:rPr lang="en-US" b="0" dirty="0"/>
              <a:t> </a:t>
            </a:r>
            <a:r>
              <a:rPr lang="en-US" b="0" dirty="0" smtClean="0"/>
              <a:t>areas and people living in large fringe metropolitan areas.</a:t>
            </a:r>
            <a:endParaRPr lang="en-US" b="0" baseline="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smtClean="0"/>
              <a:t>Patient Safety:</a:t>
            </a:r>
            <a:r>
              <a:rPr lang="en-US" dirty="0" smtClean="0"/>
              <a:t> Disparities got larger for 5% of the measures and there was no change in 95% of the measures.</a:t>
            </a:r>
          </a:p>
          <a:p>
            <a:pPr marL="171450" indent="-171450">
              <a:buFont typeface="Arial" panose="020B0604020202020204" pitchFamily="34" charset="0"/>
              <a:buChar char="•"/>
            </a:pPr>
            <a:r>
              <a:rPr lang="en-US" b="1" dirty="0" smtClean="0"/>
              <a:t>Person-Centered Care: </a:t>
            </a:r>
            <a:r>
              <a:rPr lang="en-US" dirty="0" smtClean="0"/>
              <a:t>There was no change in disparities for 100% of the measures.</a:t>
            </a:r>
          </a:p>
          <a:p>
            <a:pPr marL="171450" indent="-171450">
              <a:buFont typeface="Arial" panose="020B0604020202020204" pitchFamily="34" charset="0"/>
              <a:buChar char="•"/>
            </a:pPr>
            <a:r>
              <a:rPr lang="en-US" b="1" dirty="0" smtClean="0"/>
              <a:t>Effective Treatment:</a:t>
            </a:r>
            <a:r>
              <a:rPr lang="en-US" dirty="0" smtClean="0"/>
              <a:t> Disparities got smaller for 7% of the measures, there was no change in 90%, and disparities got larger for 3% of the measures</a:t>
            </a:r>
            <a:r>
              <a:rPr lang="en-US" b="1" dirty="0" smtClean="0"/>
              <a:t>.</a:t>
            </a:r>
          </a:p>
          <a:p>
            <a:pPr marL="171450" indent="-171450">
              <a:buFont typeface="Arial" panose="020B0604020202020204" pitchFamily="34" charset="0"/>
              <a:buChar char="•"/>
            </a:pPr>
            <a:r>
              <a:rPr lang="en-US" b="1" dirty="0" smtClean="0"/>
              <a:t>Healthy Living:</a:t>
            </a:r>
            <a:r>
              <a:rPr lang="en-US" dirty="0" smtClean="0"/>
              <a:t> Disparities got smaller for 5% of the measures, there was no change in 90%, and disparities got larger for 5% of the measures.</a:t>
            </a:r>
          </a:p>
          <a:p>
            <a:pPr marL="171450" indent="-171450">
              <a:buFont typeface="Arial" panose="020B0604020202020204" pitchFamily="34" charset="0"/>
              <a:buChar char="•"/>
            </a:pPr>
            <a:r>
              <a:rPr lang="en-US" b="1" dirty="0" smtClean="0"/>
              <a:t>Access: </a:t>
            </a:r>
            <a:r>
              <a:rPr lang="en-US" dirty="0" smtClean="0"/>
              <a:t>Disparities got smaller for 9% of the measures, there was no change in 86%, and disparities got larger for 5% of the measures.</a:t>
            </a:r>
          </a:p>
          <a:p>
            <a:pPr marL="171450" indent="-1714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a:t>
            </a:r>
            <a:r>
              <a:rPr lang="en-US" spc="-10"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re </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re</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insu</a:t>
            </a:r>
            <a:r>
              <a:rPr lang="en-US" spc="10" dirty="0" smtClean="0">
                <a:latin typeface="Times New Roman" panose="02020603050405020304" pitchFamily="18" charset="0"/>
                <a:cs typeface="Times New Roman" panose="02020603050405020304" pitchFamily="18" charset="0"/>
              </a:rPr>
              <a:t>f</a:t>
            </a:r>
            <a:r>
              <a:rPr lang="en-US" spc="0" dirty="0" smtClean="0">
                <a:latin typeface="Times New Roman" panose="02020603050405020304" pitchFamily="18" charset="0"/>
                <a:cs typeface="Times New Roman" panose="02020603050405020304" pitchFamily="18" charset="0"/>
              </a:rPr>
              <a:t>fi</a:t>
            </a:r>
            <a:r>
              <a:rPr lang="en-US" spc="-10"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ient n</a:t>
            </a:r>
            <a:r>
              <a:rPr lang="en-US" spc="10" dirty="0" smtClean="0">
                <a:latin typeface="Times New Roman" panose="02020603050405020304" pitchFamily="18" charset="0"/>
                <a:cs typeface="Times New Roman" panose="02020603050405020304" pitchFamily="18" charset="0"/>
              </a:rPr>
              <a:t>u</a:t>
            </a:r>
            <a:r>
              <a:rPr lang="en-US" spc="0" dirty="0" smtClean="0">
                <a:latin typeface="Times New Roman" panose="02020603050405020304" pitchFamily="18" charset="0"/>
                <a:cs typeface="Times New Roman" panose="02020603050405020304" pitchFamily="18" charset="0"/>
              </a:rPr>
              <a:t>mbe</a:t>
            </a:r>
            <a:r>
              <a:rPr lang="en-US" spc="-10"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s of </a:t>
            </a:r>
            <a:r>
              <a:rPr lang="en-US" spc="-10"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li</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b</a:t>
            </a:r>
            <a:r>
              <a:rPr lang="en-US" spc="10" dirty="0" smtClean="0">
                <a:latin typeface="Times New Roman" panose="02020603050405020304" pitchFamily="18" charset="0"/>
                <a:cs typeface="Times New Roman" panose="02020603050405020304" pitchFamily="18" charset="0"/>
              </a:rPr>
              <a:t>l</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me</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su</a:t>
            </a:r>
            <a:r>
              <a:rPr lang="en-US" spc="5"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 of Ca</a:t>
            </a:r>
            <a:r>
              <a:rPr lang="en-US" spc="-10"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Coordi</a:t>
            </a:r>
            <a:r>
              <a:rPr lang="en-US" spc="5" dirty="0" smtClean="0">
                <a:latin typeface="Times New Roman" panose="02020603050405020304" pitchFamily="18" charset="0"/>
                <a:cs typeface="Times New Roman" panose="02020603050405020304" pitchFamily="18" charset="0"/>
              </a:rPr>
              <a:t>n</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tion </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nd</a:t>
            </a:r>
            <a:r>
              <a:rPr lang="en-US" spc="1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re A</a:t>
            </a:r>
            <a:r>
              <a:rPr lang="en-US" spc="-10" dirty="0" smtClean="0">
                <a:latin typeface="Times New Roman" panose="02020603050405020304" pitchFamily="18" charset="0"/>
                <a:cs typeface="Times New Roman" panose="02020603050405020304" pitchFamily="18" charset="0"/>
              </a:rPr>
              <a:t>f</a:t>
            </a:r>
            <a:r>
              <a:rPr lang="en-US" spc="0" dirty="0" smtClean="0">
                <a:latin typeface="Times New Roman" panose="02020603050405020304" pitchFamily="18" charset="0"/>
                <a:cs typeface="Times New Roman" panose="02020603050405020304" pitchFamily="18" charset="0"/>
              </a:rPr>
              <a:t>fo</a:t>
            </a:r>
            <a:r>
              <a:rPr lang="en-US" spc="-10"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d</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bili</a:t>
            </a:r>
            <a:r>
              <a:rPr lang="en-US" spc="15" dirty="0" smtClean="0">
                <a:latin typeface="Times New Roman" panose="02020603050405020304" pitchFamily="18" charset="0"/>
                <a:cs typeface="Times New Roman" panose="02020603050405020304" pitchFamily="18" charset="0"/>
              </a:rPr>
              <a:t>t</a:t>
            </a:r>
            <a:r>
              <a:rPr lang="en-US" spc="0"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to summ</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rize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in this w</a:t>
            </a:r>
            <a:r>
              <a:rPr lang="en-US" spc="5" dirty="0" smtClean="0">
                <a:latin typeface="Times New Roman" panose="02020603050405020304" pitchFamily="18" charset="0"/>
                <a:cs typeface="Times New Roman" panose="02020603050405020304" pitchFamily="18" charset="0"/>
              </a:rPr>
              <a:t>a</a:t>
            </a:r>
            <a:r>
              <a:rPr lang="en-US" spc="-20" dirty="0" smtClean="0">
                <a:latin typeface="Times New Roman" panose="02020603050405020304" pitchFamily="18" charset="0"/>
                <a:cs typeface="Times New Roman" panose="02020603050405020304" pitchFamily="18" charset="0"/>
              </a:rPr>
              <a:t>y</a:t>
            </a:r>
            <a:r>
              <a:rPr lang="en-US" spc="0"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pPr/>
              <a:t>26</a:t>
            </a:fld>
            <a:endParaRPr lang="en-US"/>
          </a:p>
        </p:txBody>
      </p:sp>
      <p:sp>
        <p:nvSpPr>
          <p:cNvPr id="7" name="Slide Image Placeholder 6"/>
          <p:cNvSpPr>
            <a:spLocks noGrp="1" noRot="1" noChangeAspect="1"/>
          </p:cNvSpPr>
          <p:nvPr>
            <p:ph type="sldImg"/>
          </p:nvPr>
        </p:nvSpPr>
        <p:spPr>
          <a:xfrm>
            <a:off x="485775" y="696913"/>
            <a:ext cx="6046788" cy="4535487"/>
          </a:xfrm>
        </p:spPr>
      </p:sp>
    </p:spTree>
    <p:extLst>
      <p:ext uri="{BB962C8B-B14F-4D97-AF65-F5344CB8AC3E}">
        <p14:creationId xmlns:p14="http://schemas.microsoft.com/office/powerpoint/2010/main" val="11845279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defRPr/>
            </a:pPr>
            <a:r>
              <a:rPr lang="en-US" b="1" dirty="0" smtClean="0"/>
              <a:t>Overall:</a:t>
            </a:r>
            <a:r>
              <a:rPr lang="en-US" b="1" dirty="0"/>
              <a:t> </a:t>
            </a:r>
            <a:r>
              <a:rPr lang="en-US" b="0" dirty="0"/>
              <a:t>There is no clear pattern in the reduction of disparities between people living in </a:t>
            </a:r>
            <a:r>
              <a:rPr lang="en-US" b="0" dirty="0" smtClean="0"/>
              <a:t>noncore </a:t>
            </a:r>
            <a:r>
              <a:rPr lang="en-US" b="0" dirty="0"/>
              <a:t>areas and people living in large fringe metropolitan areas.</a:t>
            </a:r>
          </a:p>
          <a:p>
            <a:pPr marL="171450" indent="-171450">
              <a:buFont typeface="Arial" panose="020B0604020202020204" pitchFamily="34" charset="0"/>
              <a:buChar char="•"/>
            </a:pPr>
            <a:r>
              <a:rPr lang="en-US" sz="1200" b="1" dirty="0" smtClean="0">
                <a:solidFill>
                  <a:schemeClr val="tx1"/>
                </a:solidFill>
              </a:rPr>
              <a:t>Patient Safety: </a:t>
            </a:r>
            <a:r>
              <a:rPr lang="en-US" dirty="0" smtClean="0"/>
              <a:t>Disparities got larger</a:t>
            </a:r>
            <a:r>
              <a:rPr lang="en-US" sz="1200" baseline="0" dirty="0" smtClean="0">
                <a:solidFill>
                  <a:schemeClr val="tx1"/>
                </a:solidFill>
              </a:rPr>
              <a:t> for 5% and did not change for </a:t>
            </a:r>
            <a:r>
              <a:rPr lang="en-US" sz="1200" dirty="0" smtClean="0">
                <a:solidFill>
                  <a:schemeClr val="tx1"/>
                </a:solidFill>
              </a:rPr>
              <a:t>95% of the measures</a:t>
            </a:r>
            <a:r>
              <a:rPr lang="en-US" sz="1200" b="0" baseline="0" dirty="0" smtClean="0">
                <a:solidFill>
                  <a:schemeClr val="tx1"/>
                </a:solidFill>
              </a:rPr>
              <a:t>.</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smtClean="0">
                <a:solidFill>
                  <a:schemeClr val="tx1"/>
                </a:solidFill>
              </a:rPr>
              <a:t>Person-Centered Care: </a:t>
            </a:r>
            <a:r>
              <a:rPr lang="en-US" sz="1200" b="0" dirty="0" smtClean="0">
                <a:solidFill>
                  <a:schemeClr val="tx1"/>
                </a:solidFill>
              </a:rPr>
              <a:t>There</a:t>
            </a:r>
            <a:r>
              <a:rPr lang="en-US" sz="1200" b="0" baseline="0" dirty="0" smtClean="0">
                <a:solidFill>
                  <a:schemeClr val="tx1"/>
                </a:solidFill>
              </a:rPr>
              <a:t> was </a:t>
            </a:r>
            <a:r>
              <a:rPr lang="en-US" sz="1200" baseline="0" dirty="0" smtClean="0">
                <a:solidFill>
                  <a:schemeClr val="tx1"/>
                </a:solidFill>
              </a:rPr>
              <a:t>no change in disparities in 100% </a:t>
            </a:r>
            <a:r>
              <a:rPr lang="en-US" sz="1200" b="0" baseline="0" dirty="0" smtClean="0">
                <a:solidFill>
                  <a:schemeClr val="tx1"/>
                </a:solidFill>
              </a:rPr>
              <a:t>of the measures.</a:t>
            </a:r>
          </a:p>
          <a:p>
            <a:pPr marL="171450" indent="-171450">
              <a:buFont typeface="Arial" panose="020B0604020202020204" pitchFamily="34" charset="0"/>
              <a:buChar char="•"/>
            </a:pPr>
            <a:r>
              <a:rPr lang="en-US" sz="1200" b="1" dirty="0" smtClean="0">
                <a:solidFill>
                  <a:schemeClr val="tx1"/>
                </a:solidFill>
              </a:rPr>
              <a:t>Effective Treatment:</a:t>
            </a:r>
            <a:r>
              <a:rPr lang="en-US" sz="1200" b="1" baseline="0" dirty="0" smtClean="0">
                <a:solidFill>
                  <a:schemeClr val="tx1"/>
                </a:solidFill>
              </a:rPr>
              <a:t> </a:t>
            </a:r>
            <a:r>
              <a:rPr lang="en-US" sz="1200" baseline="0" dirty="0" smtClean="0">
                <a:solidFill>
                  <a:schemeClr val="tx1"/>
                </a:solidFill>
              </a:rPr>
              <a:t>D</a:t>
            </a:r>
            <a:r>
              <a:rPr lang="en-US" sz="1200" b="0" baseline="0" dirty="0" smtClean="0">
                <a:solidFill>
                  <a:schemeClr val="tx1"/>
                </a:solidFill>
              </a:rPr>
              <a:t>isparities got smaller fo</a:t>
            </a:r>
            <a:r>
              <a:rPr lang="en-US" sz="1200" baseline="0" dirty="0" smtClean="0">
                <a:solidFill>
                  <a:schemeClr val="tx1"/>
                </a:solidFill>
              </a:rPr>
              <a:t>r 9</a:t>
            </a:r>
            <a:r>
              <a:rPr lang="en-US" sz="1200" dirty="0" smtClean="0">
                <a:solidFill>
                  <a:schemeClr val="tx1"/>
                </a:solidFill>
              </a:rPr>
              <a:t>% of the measures, there was no change in 82%, and disparities got larger for 9% of the measures</a:t>
            </a:r>
            <a:r>
              <a:rPr lang="en-US" sz="1200" b="0" baseline="0" dirty="0" smtClean="0">
                <a:solidFill>
                  <a:schemeClr val="tx1"/>
                </a:solidFill>
              </a:rPr>
              <a:t>.</a:t>
            </a:r>
            <a:endParaRPr lang="en-US" sz="1200" b="0" dirty="0" smtClean="0">
              <a:solidFill>
                <a:schemeClr val="tx1"/>
              </a:solidFill>
            </a:endParaRPr>
          </a:p>
          <a:p>
            <a:pPr marL="171450" indent="-171450">
              <a:buFont typeface="Arial" panose="020B0604020202020204" pitchFamily="34" charset="0"/>
              <a:buChar char="•"/>
            </a:pPr>
            <a:r>
              <a:rPr lang="en-US" sz="1200" b="1" dirty="0" smtClean="0">
                <a:solidFill>
                  <a:schemeClr val="tx1"/>
                </a:solidFill>
              </a:rPr>
              <a:t>Healthy Living: </a:t>
            </a:r>
            <a:r>
              <a:rPr lang="en-US" dirty="0" smtClean="0"/>
              <a:t>Disparities got larger for</a:t>
            </a:r>
            <a:r>
              <a:rPr lang="en-US" sz="1200" baseline="0" dirty="0" smtClean="0">
                <a:solidFill>
                  <a:schemeClr val="tx1"/>
                </a:solidFill>
              </a:rPr>
              <a:t> </a:t>
            </a:r>
            <a:r>
              <a:rPr lang="en-US" sz="1200" dirty="0" smtClean="0">
                <a:solidFill>
                  <a:schemeClr val="tx1"/>
                </a:solidFill>
              </a:rPr>
              <a:t>10% and did n</a:t>
            </a:r>
            <a:r>
              <a:rPr lang="en-US" sz="1200" baseline="0" dirty="0" smtClean="0">
                <a:solidFill>
                  <a:schemeClr val="tx1"/>
                </a:solidFill>
              </a:rPr>
              <a:t>ot change for 90% of the measures.</a:t>
            </a:r>
          </a:p>
          <a:p>
            <a:pPr marL="171450" indent="-171450">
              <a:buFont typeface="Arial" panose="020B0604020202020204" pitchFamily="34" charset="0"/>
              <a:buChar char="•"/>
            </a:pPr>
            <a:r>
              <a:rPr lang="en-US" sz="1200" b="1" dirty="0" smtClean="0">
                <a:solidFill>
                  <a:schemeClr val="tx1"/>
                </a:solidFill>
              </a:rPr>
              <a:t>Access: </a:t>
            </a:r>
            <a:r>
              <a:rPr lang="en-US" dirty="0" smtClean="0"/>
              <a:t>Disparities got larger </a:t>
            </a:r>
            <a:r>
              <a:rPr lang="en-US" sz="1200" baseline="0" dirty="0" smtClean="0">
                <a:solidFill>
                  <a:schemeClr val="tx1"/>
                </a:solidFill>
              </a:rPr>
              <a:t>for 4% and did not change for 96</a:t>
            </a:r>
            <a:r>
              <a:rPr lang="en-US" sz="1200" dirty="0" smtClean="0">
                <a:solidFill>
                  <a:schemeClr val="tx1"/>
                </a:solidFill>
              </a:rPr>
              <a:t>% of the measures.</a:t>
            </a:r>
          </a:p>
          <a:p>
            <a:pPr marL="171450" indent="-1714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a:t>
            </a:r>
            <a:r>
              <a:rPr lang="en-US" spc="-10"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re </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re</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insu</a:t>
            </a:r>
            <a:r>
              <a:rPr lang="en-US" spc="10" dirty="0" smtClean="0">
                <a:latin typeface="Times New Roman" panose="02020603050405020304" pitchFamily="18" charset="0"/>
                <a:cs typeface="Times New Roman" panose="02020603050405020304" pitchFamily="18" charset="0"/>
              </a:rPr>
              <a:t>f</a:t>
            </a:r>
            <a:r>
              <a:rPr lang="en-US" spc="0" dirty="0" smtClean="0">
                <a:latin typeface="Times New Roman" panose="02020603050405020304" pitchFamily="18" charset="0"/>
                <a:cs typeface="Times New Roman" panose="02020603050405020304" pitchFamily="18" charset="0"/>
              </a:rPr>
              <a:t>fi</a:t>
            </a:r>
            <a:r>
              <a:rPr lang="en-US" spc="-10"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ient n</a:t>
            </a:r>
            <a:r>
              <a:rPr lang="en-US" spc="10" dirty="0" smtClean="0">
                <a:latin typeface="Times New Roman" panose="02020603050405020304" pitchFamily="18" charset="0"/>
                <a:cs typeface="Times New Roman" panose="02020603050405020304" pitchFamily="18" charset="0"/>
              </a:rPr>
              <a:t>u</a:t>
            </a:r>
            <a:r>
              <a:rPr lang="en-US" spc="0" dirty="0" smtClean="0">
                <a:latin typeface="Times New Roman" panose="02020603050405020304" pitchFamily="18" charset="0"/>
                <a:cs typeface="Times New Roman" panose="02020603050405020304" pitchFamily="18" charset="0"/>
              </a:rPr>
              <a:t>mbe</a:t>
            </a:r>
            <a:r>
              <a:rPr lang="en-US" spc="-10"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s of </a:t>
            </a:r>
            <a:r>
              <a:rPr lang="en-US" spc="-10"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li</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b</a:t>
            </a:r>
            <a:r>
              <a:rPr lang="en-US" spc="10" dirty="0" smtClean="0">
                <a:latin typeface="Times New Roman" panose="02020603050405020304" pitchFamily="18" charset="0"/>
                <a:cs typeface="Times New Roman" panose="02020603050405020304" pitchFamily="18" charset="0"/>
              </a:rPr>
              <a:t>l</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me</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su</a:t>
            </a:r>
            <a:r>
              <a:rPr lang="en-US" spc="5"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 of Ca</a:t>
            </a:r>
            <a:r>
              <a:rPr lang="en-US" spc="-10"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Coordi</a:t>
            </a:r>
            <a:r>
              <a:rPr lang="en-US" spc="5" dirty="0" smtClean="0">
                <a:latin typeface="Times New Roman" panose="02020603050405020304" pitchFamily="18" charset="0"/>
                <a:cs typeface="Times New Roman" panose="02020603050405020304" pitchFamily="18" charset="0"/>
              </a:rPr>
              <a:t>n</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tion </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nd</a:t>
            </a:r>
            <a:r>
              <a:rPr lang="en-US" spc="1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re A</a:t>
            </a:r>
            <a:r>
              <a:rPr lang="en-US" spc="-10" dirty="0" smtClean="0">
                <a:latin typeface="Times New Roman" panose="02020603050405020304" pitchFamily="18" charset="0"/>
                <a:cs typeface="Times New Roman" panose="02020603050405020304" pitchFamily="18" charset="0"/>
              </a:rPr>
              <a:t>f</a:t>
            </a:r>
            <a:r>
              <a:rPr lang="en-US" spc="0" dirty="0" smtClean="0">
                <a:latin typeface="Times New Roman" panose="02020603050405020304" pitchFamily="18" charset="0"/>
                <a:cs typeface="Times New Roman" panose="02020603050405020304" pitchFamily="18" charset="0"/>
              </a:rPr>
              <a:t>fo</a:t>
            </a:r>
            <a:r>
              <a:rPr lang="en-US" spc="-10"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d</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bili</a:t>
            </a:r>
            <a:r>
              <a:rPr lang="en-US" spc="15" dirty="0" smtClean="0">
                <a:latin typeface="Times New Roman" panose="02020603050405020304" pitchFamily="18" charset="0"/>
                <a:cs typeface="Times New Roman" panose="02020603050405020304" pitchFamily="18" charset="0"/>
              </a:rPr>
              <a:t>t</a:t>
            </a:r>
            <a:r>
              <a:rPr lang="en-US" spc="0"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to summ</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rize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in this w</a:t>
            </a:r>
            <a:r>
              <a:rPr lang="en-US" spc="5" dirty="0" smtClean="0">
                <a:latin typeface="Times New Roman" panose="02020603050405020304" pitchFamily="18" charset="0"/>
                <a:cs typeface="Times New Roman" panose="02020603050405020304" pitchFamily="18" charset="0"/>
              </a:rPr>
              <a:t>a</a:t>
            </a:r>
            <a:r>
              <a:rPr lang="en-US" spc="-20" dirty="0" smtClean="0">
                <a:latin typeface="Times New Roman" panose="02020603050405020304" pitchFamily="18" charset="0"/>
                <a:cs typeface="Times New Roman" panose="02020603050405020304" pitchFamily="18" charset="0"/>
              </a:rPr>
              <a:t>y</a:t>
            </a:r>
            <a:r>
              <a:rPr lang="en-US" spc="0"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pPr/>
              <a:t>27</a:t>
            </a:fld>
            <a:endParaRPr lang="en-US"/>
          </a:p>
        </p:txBody>
      </p:sp>
    </p:spTree>
    <p:extLst>
      <p:ext uri="{BB962C8B-B14F-4D97-AF65-F5344CB8AC3E}">
        <p14:creationId xmlns:p14="http://schemas.microsoft.com/office/powerpoint/2010/main" val="11845279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The quality of care for residents living in micropolitan areas:</a:t>
            </a:r>
          </a:p>
          <a:p>
            <a:pPr marL="628650" lvl="1" indent="-171450">
              <a:buFont typeface="Arial" panose="020B0604020202020204" pitchFamily="34" charset="0"/>
              <a:buChar char="•"/>
            </a:pPr>
            <a:r>
              <a:rPr lang="en-US" dirty="0" smtClean="0"/>
              <a:t>Improved for 46% (55 out of 119) of the measures, </a:t>
            </a:r>
          </a:p>
          <a:p>
            <a:pPr marL="628650" lvl="1" indent="-171450">
              <a:buFont typeface="Arial" panose="020B0604020202020204" pitchFamily="34" charset="0"/>
              <a:buChar char="•"/>
            </a:pPr>
            <a:r>
              <a:rPr lang="en-US" dirty="0" smtClean="0"/>
              <a:t>Worsened for 10% (12 out of 119) of the measures, and</a:t>
            </a:r>
          </a:p>
          <a:p>
            <a:pPr marL="628650" lvl="1" indent="-171450">
              <a:buFont typeface="Arial" panose="020B0604020202020204" pitchFamily="34" charset="0"/>
              <a:buChar char="•"/>
            </a:pPr>
            <a:r>
              <a:rPr lang="en-US" dirty="0" smtClean="0"/>
              <a:t>Did </a:t>
            </a:r>
            <a:r>
              <a:rPr lang="en-US" smtClean="0"/>
              <a:t>not change for </a:t>
            </a:r>
            <a:r>
              <a:rPr lang="en-US" dirty="0" smtClean="0"/>
              <a:t>44% (52 out of 119) of the measures.</a:t>
            </a:r>
          </a:p>
          <a:p>
            <a:pPr lvl="1"/>
            <a:endParaRPr lang="en-US" dirty="0" smtClean="0"/>
          </a:p>
          <a:p>
            <a:pPr marL="171450" indent="-171450">
              <a:buFont typeface="Arial" panose="020B0604020202020204" pitchFamily="34" charset="0"/>
              <a:buChar char="•"/>
            </a:pPr>
            <a:r>
              <a:rPr lang="en-US" dirty="0" smtClean="0"/>
              <a:t>The quality of care for residents living in noncore areas:</a:t>
            </a:r>
          </a:p>
          <a:p>
            <a:pPr marL="628650" lvl="1" indent="-171450">
              <a:buFont typeface="Arial" panose="020B0604020202020204" pitchFamily="34" charset="0"/>
              <a:buChar char="•"/>
            </a:pPr>
            <a:r>
              <a:rPr lang="en-US" dirty="0" smtClean="0"/>
              <a:t>Improved for 48% (62 out of 131) of the measures</a:t>
            </a:r>
          </a:p>
          <a:p>
            <a:pPr marL="628650" lvl="1" indent="-171450">
              <a:buFont typeface="Arial" panose="020B0604020202020204" pitchFamily="34" charset="0"/>
              <a:buChar char="•"/>
            </a:pPr>
            <a:r>
              <a:rPr lang="en-US" dirty="0" smtClean="0"/>
              <a:t>Worsened for care for 8% (11 out of 131) of the measures, and</a:t>
            </a:r>
          </a:p>
          <a:p>
            <a:pPr marL="628650" lvl="1" indent="-171450">
              <a:buFont typeface="Arial" panose="020B0604020202020204" pitchFamily="34" charset="0"/>
              <a:buChar char="•"/>
            </a:pPr>
            <a:r>
              <a:rPr lang="en-US" dirty="0" smtClean="0"/>
              <a:t>Did not change for 44% (58 out of 131) of the measures.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pPr/>
              <a:t>28</a:t>
            </a:fld>
            <a:endParaRPr lang="en-US"/>
          </a:p>
        </p:txBody>
      </p:sp>
      <p:sp>
        <p:nvSpPr>
          <p:cNvPr id="7" name="Slide Image Placeholder 6"/>
          <p:cNvSpPr>
            <a:spLocks noGrp="1" noRot="1" noChangeAspect="1"/>
          </p:cNvSpPr>
          <p:nvPr>
            <p:ph type="sldImg"/>
          </p:nvPr>
        </p:nvSpPr>
        <p:spPr>
          <a:xfrm>
            <a:off x="485775" y="696913"/>
            <a:ext cx="6046788" cy="4535487"/>
          </a:xfrm>
        </p:spPr>
      </p:sp>
    </p:spTree>
    <p:extLst>
      <p:ext uri="{BB962C8B-B14F-4D97-AF65-F5344CB8AC3E}">
        <p14:creationId xmlns:p14="http://schemas.microsoft.com/office/powerpoint/2010/main" val="12273005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Each point represents one measure. The large red diamonds indicate median values. Quality of health care has improved steadily but the median pace of change varies across National Quality Strategy (NQS) priorities and Access.</a:t>
            </a:r>
          </a:p>
          <a:p>
            <a:pPr marL="171450" lvl="0" indent="-171450">
              <a:buFont typeface="Arial" panose="020B0604020202020204" pitchFamily="34" charset="0"/>
              <a:buChar char="•"/>
            </a:pPr>
            <a:r>
              <a:rPr lang="en-US" dirty="0" smtClean="0"/>
              <a:t>Median change in quality for residents of </a:t>
            </a:r>
            <a:r>
              <a:rPr lang="en-US" dirty="0" err="1" smtClean="0"/>
              <a:t>micropolitan</a:t>
            </a:r>
            <a:r>
              <a:rPr lang="en-US" dirty="0" smtClean="0"/>
              <a:t> areas was:</a:t>
            </a:r>
          </a:p>
          <a:p>
            <a:pPr marL="628650" lvl="1" indent="-171450">
              <a:buFont typeface="Arial" panose="020B0604020202020204" pitchFamily="34" charset="0"/>
              <a:buChar char="•"/>
            </a:pPr>
            <a:r>
              <a:rPr lang="en-US" dirty="0" smtClean="0"/>
              <a:t>1.13% per year among measures of Healthy Living.</a:t>
            </a:r>
          </a:p>
          <a:p>
            <a:pPr marL="628650" lvl="1" indent="-171450">
              <a:buFont typeface="Arial" panose="020B0604020202020204" pitchFamily="34" charset="0"/>
              <a:buChar char="•"/>
            </a:pPr>
            <a:r>
              <a:rPr lang="en-US" dirty="0" smtClean="0"/>
              <a:t>2.24 per year among measures of Effective Treatment.</a:t>
            </a:r>
          </a:p>
          <a:p>
            <a:pPr marL="628650" lvl="1" indent="-171450">
              <a:buFont typeface="Arial" panose="020B0604020202020204" pitchFamily="34" charset="0"/>
              <a:buChar char="•"/>
            </a:pPr>
            <a:r>
              <a:rPr lang="en-US" dirty="0" smtClean="0"/>
              <a:t>2.08% per year among measures of Patient Safety.</a:t>
            </a:r>
          </a:p>
          <a:p>
            <a:pPr marL="628650" lvl="1" indent="-171450">
              <a:buFont typeface="Arial" panose="020B0604020202020204" pitchFamily="34" charset="0"/>
              <a:buChar char="•"/>
            </a:pPr>
            <a:r>
              <a:rPr lang="en-US" dirty="0" smtClean="0"/>
              <a:t>2.31% per year among measures of Person-Centered Care.</a:t>
            </a:r>
          </a:p>
          <a:p>
            <a:pPr marL="628650" lvl="1" indent="-171450">
              <a:buFont typeface="Arial" panose="020B0604020202020204" pitchFamily="34" charset="0"/>
              <a:buChar char="•"/>
            </a:pPr>
            <a:r>
              <a:rPr lang="en-US" dirty="0" smtClean="0"/>
              <a:t>0.22% per year among measures of Access.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latin typeface="Times New Roman" panose="02020603050405020304" pitchFamily="18" charset="0"/>
                <a:cs typeface="Times New Roman" panose="02020603050405020304" pitchFamily="18" charset="0"/>
              </a:rPr>
              <a:t>Th</a:t>
            </a:r>
            <a:r>
              <a:rPr lang="en-US" spc="-10"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re </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re</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insu</a:t>
            </a:r>
            <a:r>
              <a:rPr lang="en-US" spc="10" dirty="0" smtClean="0">
                <a:latin typeface="Times New Roman" panose="02020603050405020304" pitchFamily="18" charset="0"/>
                <a:cs typeface="Times New Roman" panose="02020603050405020304" pitchFamily="18" charset="0"/>
              </a:rPr>
              <a:t>f</a:t>
            </a:r>
            <a:r>
              <a:rPr lang="en-US" spc="0" dirty="0" smtClean="0">
                <a:latin typeface="Times New Roman" panose="02020603050405020304" pitchFamily="18" charset="0"/>
                <a:cs typeface="Times New Roman" panose="02020603050405020304" pitchFamily="18" charset="0"/>
              </a:rPr>
              <a:t>fi</a:t>
            </a:r>
            <a:r>
              <a:rPr lang="en-US" spc="-10"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ient n</a:t>
            </a:r>
            <a:r>
              <a:rPr lang="en-US" spc="10" dirty="0" smtClean="0">
                <a:latin typeface="Times New Roman" panose="02020603050405020304" pitchFamily="18" charset="0"/>
                <a:cs typeface="Times New Roman" panose="02020603050405020304" pitchFamily="18" charset="0"/>
              </a:rPr>
              <a:t>u</a:t>
            </a:r>
            <a:r>
              <a:rPr lang="en-US" spc="0" dirty="0" smtClean="0">
                <a:latin typeface="Times New Roman" panose="02020603050405020304" pitchFamily="18" charset="0"/>
                <a:cs typeface="Times New Roman" panose="02020603050405020304" pitchFamily="18" charset="0"/>
              </a:rPr>
              <a:t>mbe</a:t>
            </a:r>
            <a:r>
              <a:rPr lang="en-US" spc="-10"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s of </a:t>
            </a:r>
            <a:r>
              <a:rPr lang="en-US" spc="-10"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li</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b</a:t>
            </a:r>
            <a:r>
              <a:rPr lang="en-US" spc="10" dirty="0" smtClean="0">
                <a:latin typeface="Times New Roman" panose="02020603050405020304" pitchFamily="18" charset="0"/>
                <a:cs typeface="Times New Roman" panose="02020603050405020304" pitchFamily="18" charset="0"/>
              </a:rPr>
              <a:t>l</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me</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su</a:t>
            </a:r>
            <a:r>
              <a:rPr lang="en-US" spc="5"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 of Ca</a:t>
            </a:r>
            <a:r>
              <a:rPr lang="en-US" spc="-10"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Coordi</a:t>
            </a:r>
            <a:r>
              <a:rPr lang="en-US" spc="5" dirty="0" smtClean="0">
                <a:latin typeface="Times New Roman" panose="02020603050405020304" pitchFamily="18" charset="0"/>
                <a:cs typeface="Times New Roman" panose="02020603050405020304" pitchFamily="18" charset="0"/>
              </a:rPr>
              <a:t>n</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tion </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nd</a:t>
            </a:r>
            <a:r>
              <a:rPr lang="en-US" spc="1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re A</a:t>
            </a:r>
            <a:r>
              <a:rPr lang="en-US" spc="-10" dirty="0" smtClean="0">
                <a:latin typeface="Times New Roman" panose="02020603050405020304" pitchFamily="18" charset="0"/>
                <a:cs typeface="Times New Roman" panose="02020603050405020304" pitchFamily="18" charset="0"/>
              </a:rPr>
              <a:t>f</a:t>
            </a:r>
            <a:r>
              <a:rPr lang="en-US" spc="0" dirty="0" smtClean="0">
                <a:latin typeface="Times New Roman" panose="02020603050405020304" pitchFamily="18" charset="0"/>
                <a:cs typeface="Times New Roman" panose="02020603050405020304" pitchFamily="18" charset="0"/>
              </a:rPr>
              <a:t>fo</a:t>
            </a:r>
            <a:r>
              <a:rPr lang="en-US" spc="-10"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d</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bili</a:t>
            </a:r>
            <a:r>
              <a:rPr lang="en-US" spc="15" dirty="0" smtClean="0">
                <a:latin typeface="Times New Roman" panose="02020603050405020304" pitchFamily="18" charset="0"/>
                <a:cs typeface="Times New Roman" panose="02020603050405020304" pitchFamily="18" charset="0"/>
              </a:rPr>
              <a:t>t</a:t>
            </a:r>
            <a:r>
              <a:rPr lang="en-US" spc="0"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to summ</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rize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in this w</a:t>
            </a:r>
            <a:r>
              <a:rPr lang="en-US" spc="5" dirty="0" smtClean="0">
                <a:latin typeface="Times New Roman" panose="02020603050405020304" pitchFamily="18" charset="0"/>
                <a:cs typeface="Times New Roman" panose="02020603050405020304" pitchFamily="18" charset="0"/>
              </a:rPr>
              <a:t>a</a:t>
            </a:r>
            <a:r>
              <a:rPr lang="en-US" spc="-20" dirty="0" smtClean="0">
                <a:latin typeface="Times New Roman" panose="02020603050405020304" pitchFamily="18" charset="0"/>
                <a:cs typeface="Times New Roman" panose="02020603050405020304" pitchFamily="18" charset="0"/>
              </a:rPr>
              <a:t>y</a:t>
            </a:r>
            <a:r>
              <a:rPr lang="en-US" spc="0"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pPr/>
              <a:t>29</a:t>
            </a:fld>
            <a:endParaRPr lang="en-US"/>
          </a:p>
        </p:txBody>
      </p:sp>
      <p:sp>
        <p:nvSpPr>
          <p:cNvPr id="5" name="Oval 4"/>
          <p:cNvSpPr/>
          <p:nvPr/>
        </p:nvSpPr>
        <p:spPr>
          <a:xfrm>
            <a:off x="4366260" y="2286000"/>
            <a:ext cx="381000" cy="152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Image Placeholder 7"/>
          <p:cNvSpPr>
            <a:spLocks noGrp="1" noRot="1" noChangeAspect="1"/>
          </p:cNvSpPr>
          <p:nvPr>
            <p:ph type="sldImg"/>
          </p:nvPr>
        </p:nvSpPr>
        <p:spPr>
          <a:xfrm>
            <a:off x="485775" y="696913"/>
            <a:ext cx="6046788" cy="4535487"/>
          </a:xfrm>
        </p:spPr>
      </p:sp>
    </p:spTree>
    <p:extLst>
      <p:ext uri="{BB962C8B-B14F-4D97-AF65-F5344CB8AC3E}">
        <p14:creationId xmlns:p14="http://schemas.microsoft.com/office/powerpoint/2010/main" val="18330134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pPr/>
              <a:t>3</a:t>
            </a:fld>
            <a:endParaRPr lang="en-US"/>
          </a:p>
        </p:txBody>
      </p:sp>
    </p:spTree>
    <p:extLst>
      <p:ext uri="{BB962C8B-B14F-4D97-AF65-F5344CB8AC3E}">
        <p14:creationId xmlns:p14="http://schemas.microsoft.com/office/powerpoint/2010/main" val="22889862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Each point represents one measure. The large red diamonds indicate median values. Quality of health care has improved steadily but the median pace of change varies across National Quality Strategy (NQS) priorities and Access.</a:t>
            </a:r>
          </a:p>
          <a:p>
            <a:pPr marL="171450" lvl="0" indent="-171450">
              <a:buFont typeface="Arial" panose="020B0604020202020204" pitchFamily="34" charset="0"/>
              <a:buChar char="•"/>
            </a:pPr>
            <a:r>
              <a:rPr lang="en-US" dirty="0" smtClean="0"/>
              <a:t>Median change in quality for residents on noncore areas was:</a:t>
            </a:r>
          </a:p>
          <a:p>
            <a:pPr marL="628650" lvl="1" indent="-171450">
              <a:buFont typeface="Arial" panose="020B0604020202020204" pitchFamily="34" charset="0"/>
              <a:buChar char="•"/>
            </a:pPr>
            <a:r>
              <a:rPr lang="en-US" dirty="0" smtClean="0"/>
              <a:t>1.38% per year among measures of Healthy Living.</a:t>
            </a:r>
          </a:p>
          <a:p>
            <a:pPr marL="628650" lvl="1" indent="-171450">
              <a:buFont typeface="Arial" panose="020B0604020202020204" pitchFamily="34" charset="0"/>
              <a:buChar char="•"/>
            </a:pPr>
            <a:r>
              <a:rPr lang="en-US" dirty="0" smtClean="0"/>
              <a:t>1.97 per year among measures of Effective Treatment.</a:t>
            </a:r>
          </a:p>
          <a:p>
            <a:pPr marL="628650" lvl="1" indent="-171450">
              <a:buFont typeface="Arial" panose="020B0604020202020204" pitchFamily="34" charset="0"/>
              <a:buChar char="•"/>
            </a:pPr>
            <a:r>
              <a:rPr lang="en-US" dirty="0" smtClean="0"/>
              <a:t>2.31% per year among measures of Patient Safety.</a:t>
            </a:r>
          </a:p>
          <a:p>
            <a:pPr marL="628650" lvl="1" indent="-171450">
              <a:buFont typeface="Arial" panose="020B0604020202020204" pitchFamily="34" charset="0"/>
              <a:buChar char="•"/>
            </a:pPr>
            <a:r>
              <a:rPr lang="en-US" dirty="0" smtClean="0"/>
              <a:t>2.92% per year among measures of Person-Centered Care.</a:t>
            </a:r>
          </a:p>
          <a:p>
            <a:pPr marL="628650" lvl="1" indent="-171450">
              <a:buFont typeface="Arial" panose="020B0604020202020204" pitchFamily="34" charset="0"/>
              <a:buChar char="•"/>
            </a:pPr>
            <a:r>
              <a:rPr lang="en-US" dirty="0" smtClean="0"/>
              <a:t>0.57% per year among measures of Access.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latin typeface="Times New Roman" panose="02020603050405020304" pitchFamily="18" charset="0"/>
                <a:cs typeface="Times New Roman" panose="02020603050405020304" pitchFamily="18" charset="0"/>
              </a:rPr>
              <a:t>Th</a:t>
            </a:r>
            <a:r>
              <a:rPr lang="en-US" spc="-10"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re </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re</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insu</a:t>
            </a:r>
            <a:r>
              <a:rPr lang="en-US" spc="10" dirty="0" smtClean="0">
                <a:latin typeface="Times New Roman" panose="02020603050405020304" pitchFamily="18" charset="0"/>
                <a:cs typeface="Times New Roman" panose="02020603050405020304" pitchFamily="18" charset="0"/>
              </a:rPr>
              <a:t>f</a:t>
            </a:r>
            <a:r>
              <a:rPr lang="en-US" spc="0" dirty="0" smtClean="0">
                <a:latin typeface="Times New Roman" panose="02020603050405020304" pitchFamily="18" charset="0"/>
                <a:cs typeface="Times New Roman" panose="02020603050405020304" pitchFamily="18" charset="0"/>
              </a:rPr>
              <a:t>fi</a:t>
            </a:r>
            <a:r>
              <a:rPr lang="en-US" spc="-10"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ient n</a:t>
            </a:r>
            <a:r>
              <a:rPr lang="en-US" spc="10" dirty="0" smtClean="0">
                <a:latin typeface="Times New Roman" panose="02020603050405020304" pitchFamily="18" charset="0"/>
                <a:cs typeface="Times New Roman" panose="02020603050405020304" pitchFamily="18" charset="0"/>
              </a:rPr>
              <a:t>u</a:t>
            </a:r>
            <a:r>
              <a:rPr lang="en-US" spc="0" dirty="0" smtClean="0">
                <a:latin typeface="Times New Roman" panose="02020603050405020304" pitchFamily="18" charset="0"/>
                <a:cs typeface="Times New Roman" panose="02020603050405020304" pitchFamily="18" charset="0"/>
              </a:rPr>
              <a:t>mbe</a:t>
            </a:r>
            <a:r>
              <a:rPr lang="en-US" spc="-10"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s of </a:t>
            </a:r>
            <a:r>
              <a:rPr lang="en-US" spc="-10"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li</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b</a:t>
            </a:r>
            <a:r>
              <a:rPr lang="en-US" spc="10" dirty="0" smtClean="0">
                <a:latin typeface="Times New Roman" panose="02020603050405020304" pitchFamily="18" charset="0"/>
                <a:cs typeface="Times New Roman" panose="02020603050405020304" pitchFamily="18" charset="0"/>
              </a:rPr>
              <a:t>l</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me</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su</a:t>
            </a:r>
            <a:r>
              <a:rPr lang="en-US" spc="5"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 of Ca</a:t>
            </a:r>
            <a:r>
              <a:rPr lang="en-US" spc="-10"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Coordi</a:t>
            </a:r>
            <a:r>
              <a:rPr lang="en-US" spc="5" dirty="0" smtClean="0">
                <a:latin typeface="Times New Roman" panose="02020603050405020304" pitchFamily="18" charset="0"/>
                <a:cs typeface="Times New Roman" panose="02020603050405020304" pitchFamily="18" charset="0"/>
              </a:rPr>
              <a:t>n</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tion </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nd</a:t>
            </a:r>
            <a:r>
              <a:rPr lang="en-US" spc="1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re A</a:t>
            </a:r>
            <a:r>
              <a:rPr lang="en-US" spc="-10" dirty="0" smtClean="0">
                <a:latin typeface="Times New Roman" panose="02020603050405020304" pitchFamily="18" charset="0"/>
                <a:cs typeface="Times New Roman" panose="02020603050405020304" pitchFamily="18" charset="0"/>
              </a:rPr>
              <a:t>f</a:t>
            </a:r>
            <a:r>
              <a:rPr lang="en-US" spc="0" dirty="0" smtClean="0">
                <a:latin typeface="Times New Roman" panose="02020603050405020304" pitchFamily="18" charset="0"/>
                <a:cs typeface="Times New Roman" panose="02020603050405020304" pitchFamily="18" charset="0"/>
              </a:rPr>
              <a:t>fo</a:t>
            </a:r>
            <a:r>
              <a:rPr lang="en-US" spc="-10"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d</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bili</a:t>
            </a:r>
            <a:r>
              <a:rPr lang="en-US" spc="15" dirty="0" smtClean="0">
                <a:latin typeface="Times New Roman" panose="02020603050405020304" pitchFamily="18" charset="0"/>
                <a:cs typeface="Times New Roman" panose="02020603050405020304" pitchFamily="18" charset="0"/>
              </a:rPr>
              <a:t>t</a:t>
            </a:r>
            <a:r>
              <a:rPr lang="en-US" spc="0"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to summ</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rize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in this w</a:t>
            </a:r>
            <a:r>
              <a:rPr lang="en-US" spc="5" dirty="0" smtClean="0">
                <a:latin typeface="Times New Roman" panose="02020603050405020304" pitchFamily="18" charset="0"/>
                <a:cs typeface="Times New Roman" panose="02020603050405020304" pitchFamily="18" charset="0"/>
              </a:rPr>
              <a:t>a</a:t>
            </a:r>
            <a:r>
              <a:rPr lang="en-US" spc="-20" dirty="0" smtClean="0">
                <a:latin typeface="Times New Roman" panose="02020603050405020304" pitchFamily="18" charset="0"/>
                <a:cs typeface="Times New Roman" panose="02020603050405020304" pitchFamily="18" charset="0"/>
              </a:rPr>
              <a:t>y</a:t>
            </a:r>
            <a:r>
              <a:rPr lang="en-US" spc="0"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pPr/>
              <a:t>30</a:t>
            </a:fld>
            <a:endParaRPr lang="en-US"/>
          </a:p>
        </p:txBody>
      </p:sp>
      <p:sp>
        <p:nvSpPr>
          <p:cNvPr id="5" name="Oval 4"/>
          <p:cNvSpPr/>
          <p:nvPr/>
        </p:nvSpPr>
        <p:spPr>
          <a:xfrm>
            <a:off x="4366260" y="2286000"/>
            <a:ext cx="381000" cy="152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Image Placeholder 7"/>
          <p:cNvSpPr>
            <a:spLocks noGrp="1" noRot="1" noChangeAspect="1"/>
          </p:cNvSpPr>
          <p:nvPr>
            <p:ph type="sldImg"/>
          </p:nvPr>
        </p:nvSpPr>
        <p:spPr>
          <a:xfrm>
            <a:off x="485775" y="696913"/>
            <a:ext cx="6046788" cy="4535487"/>
          </a:xfrm>
        </p:spPr>
      </p:sp>
    </p:spTree>
    <p:extLst>
      <p:ext uri="{BB962C8B-B14F-4D97-AF65-F5344CB8AC3E}">
        <p14:creationId xmlns:p14="http://schemas.microsoft.com/office/powerpoint/2010/main" val="18330134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pPr/>
              <a:t>31</a:t>
            </a:fld>
            <a:endParaRPr lang="en-US"/>
          </a:p>
        </p:txBody>
      </p:sp>
    </p:spTree>
    <p:extLst>
      <p:ext uri="{BB962C8B-B14F-4D97-AF65-F5344CB8AC3E}">
        <p14:creationId xmlns:p14="http://schemas.microsoft.com/office/powerpoint/2010/main" val="3617257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smtClean="0"/>
              <a:t>Importance: </a:t>
            </a:r>
            <a:r>
              <a:rPr lang="en-US" b="0" dirty="0" smtClean="0"/>
              <a:t>People with a usual</a:t>
            </a:r>
            <a:r>
              <a:rPr lang="en-US" b="0" baseline="0" dirty="0" smtClean="0"/>
              <a:t> source of care have better health outcomes and fewer disparities and costs (Healthy People 2020). Having a usual place of care and a usual provider are associated with an increased likelihood of receiving preventive services and recommended screenings compared with having no usual source of care (</a:t>
            </a:r>
            <a:r>
              <a:rPr lang="en-US" b="0" baseline="0" dirty="0" err="1" smtClean="0"/>
              <a:t>Blewett</a:t>
            </a:r>
            <a:r>
              <a:rPr lang="en-US" b="0" baseline="0" dirty="0" smtClean="0"/>
              <a:t>, et al., 2008).</a:t>
            </a:r>
            <a:endParaRPr lang="en-US" b="0" dirty="0" smtClean="0"/>
          </a:p>
          <a:p>
            <a:pPr marL="171450" indent="-171450">
              <a:buFont typeface="Arial" panose="020B0604020202020204" pitchFamily="34" charset="0"/>
              <a:buChar char="•"/>
            </a:pPr>
            <a:r>
              <a:rPr lang="en-US" b="1" dirty="0" smtClean="0"/>
              <a:t>Overall Rate: </a:t>
            </a:r>
            <a:r>
              <a:rPr lang="en-US" b="0" dirty="0" smtClean="0"/>
              <a:t>In</a:t>
            </a:r>
            <a:r>
              <a:rPr lang="en-US" b="0" baseline="0" dirty="0" smtClean="0"/>
              <a:t> 2012, the percentage of people with a specific source of ongoing care was 85.9%.</a:t>
            </a:r>
            <a:endParaRPr lang="en-US" b="0" dirty="0" smtClean="0"/>
          </a:p>
          <a:p>
            <a:pPr marL="171450" indent="-171450">
              <a:buFont typeface="Arial" panose="020B0604020202020204" pitchFamily="34" charset="0"/>
              <a:buChar char="•"/>
            </a:pPr>
            <a:r>
              <a:rPr lang="en-US" b="1" dirty="0" smtClean="0"/>
              <a:t>Change Over Time: </a:t>
            </a:r>
            <a:r>
              <a:rPr lang="en-US" dirty="0" smtClean="0"/>
              <a:t>From 2009 to 2012, the percentage</a:t>
            </a:r>
            <a:r>
              <a:rPr lang="en-US" baseline="0" dirty="0" smtClean="0"/>
              <a:t> of people with a specific source of ongoing care improved for residents of small metropolitan areas.</a:t>
            </a:r>
          </a:p>
          <a:p>
            <a:pPr marL="171450" indent="-171450">
              <a:buFont typeface="Arial" panose="020B0604020202020204" pitchFamily="34" charset="0"/>
              <a:buChar char="•"/>
            </a:pPr>
            <a:r>
              <a:rPr lang="en-US" b="1" dirty="0" smtClean="0"/>
              <a:t>Groups With Disparities:</a:t>
            </a:r>
          </a:p>
          <a:p>
            <a:pPr marL="342900" indent="-168275">
              <a:buFont typeface="Arial" panose="020B0604020202020204" pitchFamily="34" charset="0"/>
              <a:buChar char="•"/>
            </a:pPr>
            <a:r>
              <a:rPr lang="en-US" dirty="0" smtClean="0"/>
              <a:t>In</a:t>
            </a:r>
            <a:r>
              <a:rPr lang="en-US" baseline="0" dirty="0" smtClean="0"/>
              <a:t> 2012, the percentage of people with a specific source of ongoing care was lower for residents of large central metropolitan, medium metropolitan, and small metropolitan areas compared with residents of large fringe metropolitan areas.</a:t>
            </a:r>
          </a:p>
          <a:p>
            <a:pPr marL="342900" indent="-168275">
              <a:buFont typeface="Arial" panose="020B0604020202020204" pitchFamily="34" charset="0"/>
              <a:buChar char="•"/>
            </a:pPr>
            <a:r>
              <a:rPr lang="en-US" baseline="0" dirty="0" smtClean="0"/>
              <a:t>In all years, the percentage of people with a specific source of ongoing care was lower for residents of large central metropolitan, medium metropolitan, and small metropolitan areas compared with residents of large fringe metropolitan areas.</a:t>
            </a:r>
          </a:p>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E0C714E0-4C45-4825-B5DD-BB35ED8365FD}" type="slidenum">
              <a:rPr lang="en-US" smtClean="0"/>
              <a:pPr/>
              <a:t>32</a:t>
            </a:fld>
            <a:endParaRPr lang="en-US" dirty="0"/>
          </a:p>
        </p:txBody>
      </p:sp>
    </p:spTree>
    <p:extLst>
      <p:ext uri="{BB962C8B-B14F-4D97-AF65-F5344CB8AC3E}">
        <p14:creationId xmlns:p14="http://schemas.microsoft.com/office/powerpoint/2010/main" val="24849213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baseline="0" dirty="0" smtClean="0"/>
              <a:t>Overall Rate: </a:t>
            </a:r>
            <a:r>
              <a:rPr lang="en-US" baseline="0" dirty="0" smtClean="0"/>
              <a:t>In 2012, the percentage of people who identified a hospital, emergency room, or clinic as a source of ongoing care was higher for residents of large central metropolitan, medium metropolitan, small metropolitan, </a:t>
            </a:r>
            <a:r>
              <a:rPr lang="en-US" baseline="0" dirty="0" err="1" smtClean="0"/>
              <a:t>micropolitan</a:t>
            </a:r>
            <a:r>
              <a:rPr lang="en-US" baseline="0" dirty="0" smtClean="0"/>
              <a:t>, and noncore areas compared with residents of large fringe metropolitan areas.</a:t>
            </a:r>
          </a:p>
          <a:p>
            <a:pPr marL="171450" indent="-171450">
              <a:buFont typeface="Arial" panose="020B0604020202020204" pitchFamily="34" charset="0"/>
              <a:buChar char="•"/>
            </a:pPr>
            <a:r>
              <a:rPr lang="en-US" b="1" baseline="0" dirty="0" smtClean="0"/>
              <a:t>Groups With Disparities:</a:t>
            </a:r>
          </a:p>
          <a:p>
            <a:pPr marL="342900" marR="0" indent="-1682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In 2012, the percentage of people who identified a hospital, emergency room, or clinic as a source of ongoing care was higher for residents of large central metropolitan, medium metropolitan, small metropolitan, </a:t>
            </a:r>
            <a:r>
              <a:rPr lang="en-US" baseline="0" dirty="0" err="1" smtClean="0"/>
              <a:t>micropolitan</a:t>
            </a:r>
            <a:r>
              <a:rPr lang="en-US" baseline="0" dirty="0" smtClean="0"/>
              <a:t>, and noncore areas compared with residents of large fringe metropolitan areas among non-Hispanic Whites and non-Hispanic Blacks.</a:t>
            </a:r>
          </a:p>
          <a:p>
            <a:pPr marL="342900" indent="-168275">
              <a:buFont typeface="Arial" panose="020B0604020202020204" pitchFamily="34" charset="0"/>
              <a:buChar char="•"/>
              <a:defRPr/>
            </a:pPr>
            <a:r>
              <a:rPr lang="en-US" baseline="0" dirty="0" smtClean="0"/>
              <a:t>In 2012, the percentage of people who identified a hospital, emergency room, or clinic as a source of ongoing care was higher for </a:t>
            </a:r>
            <a:r>
              <a:rPr lang="en-US" dirty="0"/>
              <a:t>residents of large central metropolitan, medium metropolitan, </a:t>
            </a:r>
            <a:r>
              <a:rPr lang="en-US" dirty="0" err="1" smtClean="0"/>
              <a:t>micropolitan</a:t>
            </a:r>
            <a:r>
              <a:rPr lang="en-US" dirty="0"/>
              <a:t>, and noncore areas compared with residents of large fringe metropolitan areas </a:t>
            </a:r>
            <a:r>
              <a:rPr lang="en-US" baseline="0" dirty="0" smtClean="0"/>
              <a:t>among Hispanics. </a:t>
            </a:r>
          </a:p>
          <a:p>
            <a:pPr marL="342900" marR="0" indent="-1682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In 2012, more than half of Hispanics living in noncore areas identified a hospital, emergency room, or clinic as a source of ongoing care.</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E0C714E0-4C45-4825-B5DD-BB35ED8365FD}" type="slidenum">
              <a:rPr lang="en-US" smtClean="0"/>
              <a:pPr/>
              <a:t>33</a:t>
            </a:fld>
            <a:endParaRPr lang="en-US"/>
          </a:p>
        </p:txBody>
      </p:sp>
    </p:spTree>
    <p:extLst>
      <p:ext uri="{BB962C8B-B14F-4D97-AF65-F5344CB8AC3E}">
        <p14:creationId xmlns:p14="http://schemas.microsoft.com/office/powerpoint/2010/main" val="39712518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lvl="1" indent="-171450" defTabSz="931774">
              <a:buFont typeface="Arial" panose="020B0604020202020204" pitchFamily="34" charset="0"/>
              <a:buChar char="•"/>
              <a:defRPr/>
            </a:pPr>
            <a:r>
              <a:rPr lang="en-US" b="1" dirty="0" smtClean="0"/>
              <a:t>Importance:</a:t>
            </a:r>
            <a:r>
              <a:rPr lang="en-US" dirty="0"/>
              <a:t> </a:t>
            </a:r>
            <a:r>
              <a:rPr lang="en-US" dirty="0" smtClean="0"/>
              <a:t>Patients with limited access to community dental providers may seek dental care in emergency departments.</a:t>
            </a:r>
            <a:endParaRPr lang="en-US" dirty="0"/>
          </a:p>
          <a:p>
            <a:pPr marL="171450" lvl="1" indent="-171450">
              <a:buFont typeface="Arial" panose="020B0604020202020204" pitchFamily="34" charset="0"/>
              <a:buChar char="•"/>
              <a:defRPr/>
            </a:pPr>
            <a:r>
              <a:rPr lang="en-US" b="1" dirty="0" smtClean="0"/>
              <a:t>Overall Rate: </a:t>
            </a:r>
            <a:r>
              <a:rPr lang="en-US" dirty="0" smtClean="0"/>
              <a:t>In 2012</a:t>
            </a:r>
            <a:r>
              <a:rPr lang="en-US" dirty="0"/>
              <a:t>, the </a:t>
            </a:r>
            <a:r>
              <a:rPr lang="en-US" dirty="0" smtClean="0"/>
              <a:t>rate of emergency department visits for dental conditions was 447 per 100,000 population among residents of </a:t>
            </a:r>
            <a:r>
              <a:rPr lang="en-US" dirty="0" err="1" smtClean="0"/>
              <a:t>micropolitan</a:t>
            </a:r>
            <a:r>
              <a:rPr lang="en-US" dirty="0" smtClean="0"/>
              <a:t> and noncore areas. </a:t>
            </a:r>
            <a:endParaRPr lang="en-US" dirty="0"/>
          </a:p>
          <a:p>
            <a:pPr marL="171450" indent="-171450">
              <a:buFont typeface="Arial" panose="020B0604020202020204" pitchFamily="34" charset="0"/>
              <a:buChar char="•"/>
              <a:defRPr/>
            </a:pPr>
            <a:r>
              <a:rPr lang="en-US" b="1" dirty="0"/>
              <a:t>Groups With Disparities</a:t>
            </a:r>
            <a:r>
              <a:rPr lang="en-US" b="1" dirty="0" smtClean="0"/>
              <a:t>: </a:t>
            </a:r>
            <a:r>
              <a:rPr lang="en-US" dirty="0" smtClean="0"/>
              <a:t>In all </a:t>
            </a:r>
            <a:r>
              <a:rPr lang="en-US" dirty="0"/>
              <a:t>years, </a:t>
            </a:r>
            <a:r>
              <a:rPr lang="en-US" dirty="0" smtClean="0"/>
              <a:t>use of emergency departments for dental conditions was </a:t>
            </a:r>
            <a:r>
              <a:rPr lang="en-US" dirty="0"/>
              <a:t>higher among residents of </a:t>
            </a:r>
            <a:r>
              <a:rPr lang="en-US" dirty="0" err="1" smtClean="0"/>
              <a:t>micropolitan</a:t>
            </a:r>
            <a:r>
              <a:rPr lang="en-US" dirty="0" smtClean="0"/>
              <a:t> and noncore areas and of medium and small metropolitan areas than </a:t>
            </a:r>
            <a:r>
              <a:rPr lang="en-US" dirty="0"/>
              <a:t>among residents of large fringe metropolitan areas (suburbs</a:t>
            </a:r>
            <a:r>
              <a:rPr lang="en-US" dirty="0" smtClean="0"/>
              <a:t>).</a:t>
            </a:r>
            <a:endParaRPr lang="en-US" baseline="0" dirty="0" smtClean="0"/>
          </a:p>
          <a:p>
            <a:pPr marL="0" indent="0">
              <a:buFont typeface="Arial" panose="020B0604020202020204" pitchFamily="34" charset="0"/>
              <a:buNone/>
            </a:pPr>
            <a:endParaRPr lang="en-US" baseline="0" dirty="0" smtClean="0"/>
          </a:p>
          <a:p>
            <a:pPr marL="0" indent="0">
              <a:buFont typeface="Arial" panose="020B0604020202020204" pitchFamily="34" charset="0"/>
              <a:buNone/>
            </a:pPr>
            <a:endParaRPr lang="en-US" baseline="0" dirty="0" smtClean="0"/>
          </a:p>
        </p:txBody>
      </p:sp>
      <p:sp>
        <p:nvSpPr>
          <p:cNvPr id="4" name="Slide Number Placeholder 3"/>
          <p:cNvSpPr>
            <a:spLocks noGrp="1"/>
          </p:cNvSpPr>
          <p:nvPr>
            <p:ph type="sldNum" sz="quarter" idx="10"/>
          </p:nvPr>
        </p:nvSpPr>
        <p:spPr/>
        <p:txBody>
          <a:bodyPr/>
          <a:lstStyle/>
          <a:p>
            <a:fld id="{05E9B153-67B9-4602-A9FE-81AAF274874B}" type="slidenum">
              <a:rPr lang="en-US" smtClean="0">
                <a:solidFill>
                  <a:prstClr val="black"/>
                </a:solidFill>
              </a:rPr>
              <a:pPr/>
              <a:t>34</a:t>
            </a:fld>
            <a:endParaRPr lang="en-US" dirty="0">
              <a:solidFill>
                <a:prstClr val="black"/>
              </a:solidFill>
            </a:endParaRPr>
          </a:p>
        </p:txBody>
      </p:sp>
    </p:spTree>
    <p:extLst>
      <p:ext uri="{BB962C8B-B14F-4D97-AF65-F5344CB8AC3E}">
        <p14:creationId xmlns:p14="http://schemas.microsoft.com/office/powerpoint/2010/main" val="340736795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lvl="1" indent="-171450" defTabSz="931774">
              <a:buFont typeface="Arial" panose="020B0604020202020204" pitchFamily="34" charset="0"/>
              <a:buChar char="•"/>
              <a:defRPr/>
            </a:pPr>
            <a:r>
              <a:rPr lang="en-US" b="1" dirty="0" smtClean="0"/>
              <a:t>Importance:</a:t>
            </a:r>
            <a:r>
              <a:rPr lang="en-US" dirty="0"/>
              <a:t> </a:t>
            </a:r>
            <a:r>
              <a:rPr lang="en-US" dirty="0" smtClean="0"/>
              <a:t>Most patients with severe injuries are treated in Level I or II trauma centers, but access to trauma centers may be more difficult for residents of rural areas.</a:t>
            </a:r>
            <a:endParaRPr lang="en-US" dirty="0"/>
          </a:p>
          <a:p>
            <a:pPr marL="171450" lvl="1" indent="-171450">
              <a:buFont typeface="Arial" panose="020B0604020202020204" pitchFamily="34" charset="0"/>
              <a:buChar char="•"/>
              <a:defRPr/>
            </a:pPr>
            <a:r>
              <a:rPr lang="en-US" b="1" dirty="0" smtClean="0"/>
              <a:t>Overall Rate: </a:t>
            </a:r>
            <a:r>
              <a:rPr lang="en-US" dirty="0" smtClean="0"/>
              <a:t>In 2012</a:t>
            </a:r>
            <a:r>
              <a:rPr lang="en-US" dirty="0"/>
              <a:t>, </a:t>
            </a:r>
            <a:r>
              <a:rPr lang="en-US" dirty="0" smtClean="0"/>
              <a:t>63% of all patients with severe injuries were treated </a:t>
            </a:r>
            <a:r>
              <a:rPr lang="en-US" dirty="0"/>
              <a:t>in Level I or II </a:t>
            </a:r>
            <a:r>
              <a:rPr lang="en-US" dirty="0" smtClean="0"/>
              <a:t>trauma centers </a:t>
            </a:r>
            <a:r>
              <a:rPr lang="en-US" b="0" dirty="0" smtClean="0"/>
              <a:t>(data not shown).</a:t>
            </a:r>
            <a:endParaRPr lang="en-US" b="0" dirty="0"/>
          </a:p>
          <a:p>
            <a:pPr marL="171450" indent="-171450">
              <a:buFont typeface="Arial" panose="020B0604020202020204" pitchFamily="34" charset="0"/>
              <a:buChar char="•"/>
              <a:defRPr/>
            </a:pPr>
            <a:r>
              <a:rPr lang="en-US" b="1" dirty="0"/>
              <a:t>Groups With Disparities: </a:t>
            </a:r>
            <a:r>
              <a:rPr lang="en-US" b="0" dirty="0" smtClean="0"/>
              <a:t>Residents </a:t>
            </a:r>
            <a:r>
              <a:rPr lang="en-US" dirty="0"/>
              <a:t>of </a:t>
            </a:r>
            <a:r>
              <a:rPr lang="en-US" dirty="0" err="1" smtClean="0"/>
              <a:t>micropolitan</a:t>
            </a:r>
            <a:r>
              <a:rPr lang="en-US" dirty="0" smtClean="0"/>
              <a:t> and noncore areas with severe injuries were less likely to be treated </a:t>
            </a:r>
            <a:r>
              <a:rPr lang="en-US" dirty="0"/>
              <a:t>in Level I or II </a:t>
            </a:r>
            <a:r>
              <a:rPr lang="en-US" dirty="0" smtClean="0"/>
              <a:t>trauma centers and more likely to be treated in </a:t>
            </a:r>
            <a:r>
              <a:rPr lang="en-US" dirty="0" err="1" smtClean="0"/>
              <a:t>nontrauma</a:t>
            </a:r>
            <a:r>
              <a:rPr lang="en-US" dirty="0" smtClean="0"/>
              <a:t> emergency departments compared with residents </a:t>
            </a:r>
            <a:r>
              <a:rPr lang="en-US" dirty="0"/>
              <a:t>of large fringe metropolitan areas (</a:t>
            </a:r>
            <a:r>
              <a:rPr lang="en-US" dirty="0" smtClean="0"/>
              <a:t>suburbs), but some of these </a:t>
            </a:r>
            <a:r>
              <a:rPr lang="en-US" dirty="0"/>
              <a:t>difference were </a:t>
            </a:r>
            <a:r>
              <a:rPr lang="en-US" dirty="0" smtClean="0"/>
              <a:t>not </a:t>
            </a:r>
            <a:r>
              <a:rPr lang="en-US" dirty="0"/>
              <a:t>statistically significant due to small sample sizes.</a:t>
            </a:r>
          </a:p>
          <a:p>
            <a:pPr>
              <a:defRPr/>
            </a:pPr>
            <a:endParaRPr lang="en-US" baseline="0" dirty="0" smtClean="0"/>
          </a:p>
          <a:p>
            <a:pPr marL="0" indent="0">
              <a:buFont typeface="Arial" panose="020B0604020202020204" pitchFamily="34" charset="0"/>
              <a:buNone/>
            </a:pPr>
            <a:endParaRPr lang="en-US" baseline="0" dirty="0" smtClean="0"/>
          </a:p>
          <a:p>
            <a:pPr marL="0" indent="0">
              <a:buFont typeface="Arial" panose="020B0604020202020204" pitchFamily="34" charset="0"/>
              <a:buNone/>
            </a:pPr>
            <a:endParaRPr lang="en-US" baseline="0" dirty="0" smtClean="0"/>
          </a:p>
        </p:txBody>
      </p:sp>
      <p:sp>
        <p:nvSpPr>
          <p:cNvPr id="4" name="Slide Number Placeholder 3"/>
          <p:cNvSpPr>
            <a:spLocks noGrp="1"/>
          </p:cNvSpPr>
          <p:nvPr>
            <p:ph type="sldNum" sz="quarter" idx="10"/>
          </p:nvPr>
        </p:nvSpPr>
        <p:spPr/>
        <p:txBody>
          <a:bodyPr/>
          <a:lstStyle/>
          <a:p>
            <a:fld id="{05E9B153-67B9-4602-A9FE-81AAF274874B}" type="slidenum">
              <a:rPr lang="en-US" smtClean="0">
                <a:solidFill>
                  <a:prstClr val="black"/>
                </a:solidFill>
              </a:rPr>
              <a:pPr/>
              <a:t>35</a:t>
            </a:fld>
            <a:endParaRPr lang="en-US" dirty="0">
              <a:solidFill>
                <a:prstClr val="black"/>
              </a:solidFill>
            </a:endParaRPr>
          </a:p>
        </p:txBody>
      </p:sp>
    </p:spTree>
    <p:extLst>
      <p:ext uri="{BB962C8B-B14F-4D97-AF65-F5344CB8AC3E}">
        <p14:creationId xmlns:p14="http://schemas.microsoft.com/office/powerpoint/2010/main" val="340736795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smtClean="0"/>
              <a:t>Overall</a:t>
            </a:r>
            <a:r>
              <a:rPr lang="en-US" b="1" baseline="0" dirty="0" smtClean="0"/>
              <a:t> Rate: </a:t>
            </a:r>
            <a:r>
              <a:rPr lang="en-US" b="0" baseline="0" dirty="0" smtClean="0"/>
              <a:t>In 2012, 42.5% of people had a usual source of care, excluding hospital emergency rooms, with office hours at night or on weekends.</a:t>
            </a:r>
            <a:endParaRPr lang="en-US" b="0" dirty="0" smtClean="0"/>
          </a:p>
          <a:p>
            <a:pPr marL="171450" indent="-171450">
              <a:buFont typeface="Arial" panose="020B0604020202020204" pitchFamily="34" charset="0"/>
              <a:buChar char="•"/>
            </a:pPr>
            <a:r>
              <a:rPr lang="en-US" b="1" dirty="0" smtClean="0"/>
              <a:t>Change</a:t>
            </a:r>
            <a:r>
              <a:rPr lang="en-US" b="1" baseline="0" dirty="0" smtClean="0"/>
              <a:t> Over Time: </a:t>
            </a:r>
            <a:r>
              <a:rPr lang="en-US" baseline="0" dirty="0" smtClean="0"/>
              <a:t>From 2005 to 2012, the percentage of people with a usual source of care, excluding hospital emergency rooms, who had office hours at night or on weekends, improved for people living in micropolitan areas and worsened for those living in small metropolitan areas.</a:t>
            </a:r>
          </a:p>
          <a:p>
            <a:pPr marL="171450" indent="-171450">
              <a:buFont typeface="Arial" panose="020B0604020202020204" pitchFamily="34" charset="0"/>
              <a:buChar char="•"/>
            </a:pPr>
            <a:r>
              <a:rPr lang="en-US" b="1" baseline="0" dirty="0" smtClean="0"/>
              <a:t>Groups With Disparities:</a:t>
            </a:r>
          </a:p>
          <a:p>
            <a:pPr marL="342900" indent="-168275">
              <a:buFont typeface="Arial" panose="020B0604020202020204" pitchFamily="34" charset="0"/>
              <a:buChar char="•"/>
            </a:pPr>
            <a:r>
              <a:rPr lang="en-US" baseline="0" dirty="0" smtClean="0"/>
              <a:t>In 2012, the percentage of people with a usual source of care, excluding hospital emergency rooms, who had office hours at night or on weekends was lower for people living in large central metropolitan, medium metropolitan, small metropolitan, </a:t>
            </a:r>
            <a:r>
              <a:rPr lang="en-US" baseline="0" dirty="0" err="1" smtClean="0"/>
              <a:t>micropolitan</a:t>
            </a:r>
            <a:r>
              <a:rPr lang="en-US" baseline="0" dirty="0" smtClean="0"/>
              <a:t>, and noncore areas compared with those living in large fringe metropolitan areas.</a:t>
            </a:r>
          </a:p>
          <a:p>
            <a:pPr marL="342900" marR="0" indent="-1682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In all years, the percentage of people with a usual source of care, excluding hospital emergency rooms, who had office hours at night or on weekends was lower for people living in medium metropolitan, </a:t>
            </a:r>
            <a:r>
              <a:rPr lang="en-US" baseline="0" dirty="0" err="1" smtClean="0"/>
              <a:t>micropolitan</a:t>
            </a:r>
            <a:r>
              <a:rPr lang="en-US" baseline="0" dirty="0" smtClean="0"/>
              <a:t>, and noncore areas compared with those living in large fringe metropolitan areas.</a:t>
            </a:r>
          </a:p>
          <a:p>
            <a:pPr marL="342900" marR="0" indent="-1682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In 7 of 8 years, the percentage of people with a usual source of care, excluding hospital emergency rooms, who had office hours at night or on weekends was lower for people living in small metropolitan areas compared with those living in large fringe metropolitan areas.</a:t>
            </a:r>
          </a:p>
          <a:p>
            <a:pPr marL="342900" marR="0" indent="-1682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In 5 of 8 years, the percentage of people with a usual source of care, excluding hospital emergency rooms, who had office hours at night or one weekends was lower for people living in large central metropolitan areas compared with those living in large fringe metropolitan areas.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smtClean="0"/>
          </a:p>
          <a:p>
            <a:pPr marL="171450" indent="-171450">
              <a:buFont typeface="Arial" panose="020B0604020202020204" pitchFamily="34" charset="0"/>
              <a:buChar char="•"/>
            </a:pPr>
            <a:endParaRPr lang="en-US" baseline="0" dirty="0" smtClean="0"/>
          </a:p>
          <a:p>
            <a:endParaRPr lang="en-US" dirty="0" smtClean="0"/>
          </a:p>
        </p:txBody>
      </p:sp>
      <p:sp>
        <p:nvSpPr>
          <p:cNvPr id="4" name="Slide Number Placeholder 3"/>
          <p:cNvSpPr>
            <a:spLocks noGrp="1"/>
          </p:cNvSpPr>
          <p:nvPr>
            <p:ph type="sldNum" sz="quarter" idx="10"/>
          </p:nvPr>
        </p:nvSpPr>
        <p:spPr/>
        <p:txBody>
          <a:bodyPr/>
          <a:lstStyle/>
          <a:p>
            <a:fld id="{E0C714E0-4C45-4825-B5DD-BB35ED8365FD}" type="slidenum">
              <a:rPr lang="en-US" smtClean="0"/>
              <a:pPr/>
              <a:t>36</a:t>
            </a:fld>
            <a:endParaRPr lang="en-US"/>
          </a:p>
        </p:txBody>
      </p:sp>
    </p:spTree>
    <p:extLst>
      <p:ext uri="{BB962C8B-B14F-4D97-AF65-F5344CB8AC3E}">
        <p14:creationId xmlns:p14="http://schemas.microsoft.com/office/powerpoint/2010/main" val="21794630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baseline="0" dirty="0" smtClean="0"/>
              <a:t>Overall Rate: </a:t>
            </a:r>
            <a:r>
              <a:rPr lang="en-US" baseline="0" dirty="0" smtClean="0"/>
              <a:t>In 2012, the percentage of people with a usual source of care, excluding hospital emergency rooms, who had office hours at night or on weekends was lower for residents of large central metropolitan, medium metropolitan, small metropolitan, </a:t>
            </a:r>
            <a:r>
              <a:rPr lang="en-US" baseline="0" dirty="0" err="1" smtClean="0"/>
              <a:t>micropolitan</a:t>
            </a:r>
            <a:r>
              <a:rPr lang="en-US" baseline="0" dirty="0" smtClean="0"/>
              <a:t>, and noncore areas compared with residents of large fringe metropolitan areas.</a:t>
            </a:r>
            <a:endParaRPr lang="en-US" b="1" baseline="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baseline="0" dirty="0" smtClean="0"/>
              <a:t>Groups With Disparities:</a:t>
            </a:r>
          </a:p>
          <a:p>
            <a:pPr marL="342900" marR="0" indent="-1682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In 2012, among people with middle and high income, the percentage of people with a usual source of care, excluding hospital emergency rooms, who had office hours at night or on weekends was lower for residents of medium metropolitan, small metropolitan, </a:t>
            </a:r>
            <a:r>
              <a:rPr lang="en-US" baseline="0" dirty="0" err="1" smtClean="0"/>
              <a:t>micropolitan</a:t>
            </a:r>
            <a:r>
              <a:rPr lang="en-US" baseline="0" dirty="0" smtClean="0"/>
              <a:t>, and noncore areas compared with residents of large fringe metropolitan areas.</a:t>
            </a:r>
          </a:p>
          <a:p>
            <a:pPr marL="342900" marR="0" indent="-1682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In 2012, among people with low income, the percentage of people with a usual source of care, excluding hospital emergency rooms, who had office hours at night or on weekends was lower for residents of large central metropolitan, small metropolitan, </a:t>
            </a:r>
            <a:r>
              <a:rPr lang="en-US" baseline="0" dirty="0" err="1" smtClean="0"/>
              <a:t>micropolitan</a:t>
            </a:r>
            <a:r>
              <a:rPr lang="en-US" baseline="0" dirty="0" smtClean="0"/>
              <a:t>, and noncore areas compared with residents of large fringe metropolitan areas.</a:t>
            </a:r>
          </a:p>
          <a:p>
            <a:pPr marL="342900" marR="0" indent="-1682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In 2012, among </a:t>
            </a:r>
            <a:r>
              <a:rPr lang="en-US" b="0" baseline="0" dirty="0" smtClean="0"/>
              <a:t>poor people, </a:t>
            </a:r>
            <a:r>
              <a:rPr lang="en-US" baseline="0" dirty="0" smtClean="0"/>
              <a:t>the percentage of people with a usual source of care, excluding hospital emergency rooms, who had office hours at night or on weekends was lower for residents of large central metropolitan, </a:t>
            </a:r>
            <a:r>
              <a:rPr lang="en-US" baseline="0" dirty="0" err="1" smtClean="0"/>
              <a:t>micropolitan</a:t>
            </a:r>
            <a:r>
              <a:rPr lang="en-US" baseline="0" dirty="0" smtClean="0"/>
              <a:t>, and noncore areas compared with residents of large fringe metropolitan areas.</a:t>
            </a:r>
          </a:p>
          <a:p>
            <a:pPr marL="342900" marR="0" indent="-1682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0C714E0-4C45-4825-B5DD-BB35ED8365FD}" type="slidenum">
              <a:rPr lang="en-US" smtClean="0"/>
              <a:pPr/>
              <a:t>37</a:t>
            </a:fld>
            <a:endParaRPr lang="en-US" dirty="0"/>
          </a:p>
        </p:txBody>
      </p:sp>
    </p:spTree>
    <p:extLst>
      <p:ext uri="{BB962C8B-B14F-4D97-AF65-F5344CB8AC3E}">
        <p14:creationId xmlns:p14="http://schemas.microsoft.com/office/powerpoint/2010/main" val="227058982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pPr/>
              <a:t>38</a:t>
            </a:fld>
            <a:endParaRPr lang="en-US"/>
          </a:p>
        </p:txBody>
      </p:sp>
    </p:spTree>
    <p:extLst>
      <p:ext uri="{BB962C8B-B14F-4D97-AF65-F5344CB8AC3E}">
        <p14:creationId xmlns:p14="http://schemas.microsoft.com/office/powerpoint/2010/main" val="187006056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5889625" cy="4416425"/>
          </a:xfrm>
        </p:spPr>
      </p:sp>
      <p:sp>
        <p:nvSpPr>
          <p:cNvPr id="3" name="Notes Placeholder 2"/>
          <p:cNvSpPr>
            <a:spLocks noGrp="1"/>
          </p:cNvSpPr>
          <p:nvPr>
            <p:ph type="body" idx="1"/>
          </p:nvPr>
        </p:nvSpPr>
        <p:spPr>
          <a:xfrm>
            <a:off x="701040" y="5345430"/>
            <a:ext cx="5608320" cy="3950970"/>
          </a:xfrm>
        </p:spPr>
        <p:txBody>
          <a:bodyPr>
            <a:normAutofit/>
          </a:bodyPr>
          <a:lstStyle/>
          <a:p>
            <a:pPr marL="171450" indent="-171450">
              <a:buFont typeface="Arial" panose="020B0604020202020204" pitchFamily="34" charset="0"/>
              <a:buChar char="•"/>
            </a:pPr>
            <a:r>
              <a:rPr lang="en-US" b="1" dirty="0"/>
              <a:t>Importance: </a:t>
            </a:r>
            <a:r>
              <a:rPr lang="en-US" dirty="0"/>
              <a:t>Infections acquired during hospital care—also known as nosocomial infections—are among the most common complications of hospital care. </a:t>
            </a:r>
            <a:r>
              <a:rPr lang="en-US" dirty="0" smtClean="0"/>
              <a:t>Patients are particularly vulnerable to healthcare-associated infections after surgery. Hospitals in more rural areas may refer patients to hospitals in urban areas for complex surgeries.</a:t>
            </a:r>
            <a:endParaRPr lang="en-US" dirty="0"/>
          </a:p>
          <a:p>
            <a:pPr marL="171450" indent="-171450">
              <a:buFont typeface="Arial" panose="020B0604020202020204" pitchFamily="34" charset="0"/>
              <a:buChar char="•"/>
            </a:pPr>
            <a:r>
              <a:rPr lang="en-US" b="1" dirty="0" smtClean="0"/>
              <a:t>Change Over Time: </a:t>
            </a:r>
            <a:r>
              <a:rPr lang="en-US" dirty="0" smtClean="0"/>
              <a:t>From 2008 through 2012, the rate of postoperative sepsis did not change overall (data not shown) or for any hospital location group. </a:t>
            </a:r>
          </a:p>
          <a:p>
            <a:pPr marL="171450" indent="-171450">
              <a:buFont typeface="Arial" panose="020B0604020202020204" pitchFamily="34" charset="0"/>
              <a:buChar char="•"/>
            </a:pPr>
            <a:r>
              <a:rPr lang="en-US" b="1" dirty="0" smtClean="0"/>
              <a:t>Groups With Disparities: </a:t>
            </a:r>
            <a:r>
              <a:rPr lang="en-US" dirty="0" smtClean="0"/>
              <a:t>From 2008 to 2011, hospitals in noncore, </a:t>
            </a:r>
            <a:r>
              <a:rPr lang="en-US" dirty="0" err="1" smtClean="0"/>
              <a:t>micropolitan</a:t>
            </a:r>
            <a:r>
              <a:rPr lang="en-US" dirty="0" smtClean="0"/>
              <a:t>, and small metropolitan areas had lower rates of postoperative sepsis than hospitals in large fringe metropolitan areas (suburbs), but differences were often not statistically significant.</a:t>
            </a:r>
          </a:p>
          <a:p>
            <a:pPr marL="171450" lvl="0" indent="-171450">
              <a:buFont typeface="Arial" panose="020B0604020202020204" pitchFamily="34" charset="0"/>
              <a:buChar char="•"/>
              <a:defRPr/>
            </a:pPr>
            <a:r>
              <a:rPr lang="en-US" b="1" dirty="0"/>
              <a:t>Achievable Benchmark:</a:t>
            </a:r>
          </a:p>
          <a:p>
            <a:pPr marL="342900" lvl="0" indent="-168275">
              <a:buFont typeface="Arial" panose="020B0604020202020204" pitchFamily="34" charset="0"/>
              <a:buChar char="•"/>
              <a:defRPr/>
            </a:pPr>
            <a:r>
              <a:rPr lang="en-US" dirty="0"/>
              <a:t>The </a:t>
            </a:r>
            <a:r>
              <a:rPr lang="en-US" dirty="0" smtClean="0"/>
              <a:t>2011 </a:t>
            </a:r>
            <a:r>
              <a:rPr lang="en-US" dirty="0"/>
              <a:t>top 4 State achievable benchmark was </a:t>
            </a:r>
            <a:r>
              <a:rPr lang="en-US" dirty="0" smtClean="0"/>
              <a:t>11.3 </a:t>
            </a:r>
            <a:r>
              <a:rPr lang="en-US" dirty="0"/>
              <a:t>per </a:t>
            </a:r>
            <a:r>
              <a:rPr lang="en-US" dirty="0" smtClean="0"/>
              <a:t>1,000 discharges. The </a:t>
            </a:r>
            <a:r>
              <a:rPr lang="en-US" dirty="0"/>
              <a:t>top 4 States were </a:t>
            </a:r>
            <a:r>
              <a:rPr lang="en-US" dirty="0" smtClean="0"/>
              <a:t>Alaska, Minnesota, Montana, and Wisconsin.</a:t>
            </a:r>
            <a:endParaRPr lang="en-US" dirty="0"/>
          </a:p>
          <a:p>
            <a:pPr marL="342900" lvl="0" indent="-168275">
              <a:buFont typeface="Arial" panose="020B0604020202020204" pitchFamily="34" charset="0"/>
              <a:buChar char="•"/>
              <a:defRPr/>
            </a:pPr>
            <a:r>
              <a:rPr lang="en-US" dirty="0"/>
              <a:t>At </a:t>
            </a:r>
            <a:r>
              <a:rPr lang="en-US" dirty="0" smtClean="0"/>
              <a:t>current rates of improvement, </a:t>
            </a:r>
            <a:r>
              <a:rPr lang="en-US" dirty="0"/>
              <a:t>the benchmark </a:t>
            </a:r>
            <a:r>
              <a:rPr lang="en-US" dirty="0" smtClean="0"/>
              <a:t>could </a:t>
            </a:r>
            <a:r>
              <a:rPr lang="en-US" dirty="0"/>
              <a:t>be met in </a:t>
            </a:r>
            <a:r>
              <a:rPr lang="en-US" dirty="0" smtClean="0"/>
              <a:t>5 to 10 years by hospitals in most metropolitan areas. </a:t>
            </a:r>
            <a:endParaRPr lang="en-US" dirty="0"/>
          </a:p>
          <a:p>
            <a:pPr marL="342900" lvl="0" indent="-168275">
              <a:buFont typeface="Arial" panose="020B0604020202020204" pitchFamily="34" charset="0"/>
              <a:buChar char="•"/>
              <a:defRPr/>
            </a:pPr>
            <a:r>
              <a:rPr lang="en-US" dirty="0" smtClean="0"/>
              <a:t>While having lower rates, hospitals in noncore and </a:t>
            </a:r>
            <a:r>
              <a:rPr lang="en-US" dirty="0" err="1" smtClean="0"/>
              <a:t>micropolitan</a:t>
            </a:r>
            <a:r>
              <a:rPr lang="en-US" dirty="0" smtClean="0"/>
              <a:t> areas show no movement toward the benchmark.</a:t>
            </a:r>
          </a:p>
        </p:txBody>
      </p:sp>
      <p:sp>
        <p:nvSpPr>
          <p:cNvPr id="4" name="Slide Number Placeholder 3"/>
          <p:cNvSpPr>
            <a:spLocks noGrp="1"/>
          </p:cNvSpPr>
          <p:nvPr>
            <p:ph type="sldNum" sz="quarter" idx="10"/>
          </p:nvPr>
        </p:nvSpPr>
        <p:spPr/>
        <p:txBody>
          <a:bodyPr/>
          <a:lstStyle/>
          <a:p>
            <a:fld id="{C0F596C6-1807-4ED1-A2A6-17F710C0A291}"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pPr/>
              <a:t>4</a:t>
            </a:fld>
            <a:endParaRPr lang="en-US"/>
          </a:p>
        </p:txBody>
      </p:sp>
    </p:spTree>
    <p:extLst>
      <p:ext uri="{BB962C8B-B14F-4D97-AF65-F5344CB8AC3E}">
        <p14:creationId xmlns:p14="http://schemas.microsoft.com/office/powerpoint/2010/main" val="228898620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5661025" cy="4244975"/>
          </a:xfrm>
        </p:spPr>
      </p:sp>
      <p:sp>
        <p:nvSpPr>
          <p:cNvPr id="3" name="Notes Placeholder 2"/>
          <p:cNvSpPr>
            <a:spLocks noGrp="1"/>
          </p:cNvSpPr>
          <p:nvPr>
            <p:ph type="body" idx="1"/>
          </p:nvPr>
        </p:nvSpPr>
        <p:spPr>
          <a:xfrm>
            <a:off x="533400" y="5105400"/>
            <a:ext cx="5638800" cy="2808295"/>
          </a:xfrm>
        </p:spPr>
        <p:txBody>
          <a:bodyPr>
            <a:normAutofit/>
          </a:bodyPr>
          <a:lstStyle/>
          <a:p>
            <a:pPr marL="171450" lvl="1" indent="-171450" defTabSz="931774">
              <a:buFont typeface="Arial" panose="020B0604020202020204" pitchFamily="34" charset="0"/>
              <a:buChar char="•"/>
              <a:defRPr/>
            </a:pPr>
            <a:r>
              <a:rPr lang="en-US" b="1" dirty="0" smtClean="0"/>
              <a:t>Importance:</a:t>
            </a:r>
            <a:r>
              <a:rPr lang="en-US" dirty="0" smtClean="0"/>
              <a:t> Some drugs that are prescribed for older patients are known to be potentially harmful for this age group. </a:t>
            </a:r>
          </a:p>
          <a:p>
            <a:pPr marL="171450" lvl="1" indent="-171450">
              <a:buFont typeface="Arial" panose="020B0604020202020204" pitchFamily="34" charset="0"/>
              <a:buChar char="•"/>
              <a:defRPr/>
            </a:pPr>
            <a:r>
              <a:rPr lang="en-US" b="1" dirty="0" smtClean="0"/>
              <a:t>Change Over Time: </a:t>
            </a:r>
            <a:r>
              <a:rPr lang="en-US" dirty="0" smtClean="0"/>
              <a:t>From 2002 to 2012, the percentage of adults age 65 years and over who received potentially inappropriate prescription medications decreased overall </a:t>
            </a:r>
            <a:r>
              <a:rPr lang="en-US" b="0" dirty="0" smtClean="0"/>
              <a:t>(data not shown) </a:t>
            </a:r>
            <a:r>
              <a:rPr lang="en-US" dirty="0" smtClean="0"/>
              <a:t>and for all residence location groups except residents of small metropolitan areas. </a:t>
            </a:r>
          </a:p>
          <a:p>
            <a:pPr marL="171450" indent="-171450">
              <a:buFont typeface="Arial" panose="020B0604020202020204" pitchFamily="34" charset="0"/>
              <a:buChar char="•"/>
              <a:defRPr/>
            </a:pPr>
            <a:r>
              <a:rPr lang="en-US" b="1" dirty="0" smtClean="0"/>
              <a:t>Groups </a:t>
            </a:r>
            <a:r>
              <a:rPr lang="en-US" b="1" dirty="0"/>
              <a:t>With Disparities</a:t>
            </a:r>
            <a:r>
              <a:rPr lang="en-US" b="1" dirty="0" smtClean="0"/>
              <a:t>: </a:t>
            </a:r>
            <a:r>
              <a:rPr lang="en-US" dirty="0" smtClean="0"/>
              <a:t>In almost all years, </a:t>
            </a:r>
            <a:r>
              <a:rPr lang="en-US" dirty="0"/>
              <a:t>the percentage of adults age 65 years and over who received potentially inappropriate prescription medications </a:t>
            </a:r>
            <a:r>
              <a:rPr lang="en-US" dirty="0" smtClean="0"/>
              <a:t>was higher among residents </a:t>
            </a:r>
            <a:r>
              <a:rPr lang="en-US" dirty="0"/>
              <a:t>of </a:t>
            </a:r>
            <a:r>
              <a:rPr lang="en-US" dirty="0" smtClean="0"/>
              <a:t>noncore, </a:t>
            </a:r>
            <a:r>
              <a:rPr lang="en-US" dirty="0" err="1" smtClean="0"/>
              <a:t>micropolitan</a:t>
            </a:r>
            <a:r>
              <a:rPr lang="en-US" dirty="0" smtClean="0"/>
              <a:t>, and small metropolitan </a:t>
            </a:r>
            <a:r>
              <a:rPr lang="en-US" dirty="0"/>
              <a:t>areas </a:t>
            </a:r>
            <a:r>
              <a:rPr lang="en-US" dirty="0" smtClean="0"/>
              <a:t>than among residents </a:t>
            </a:r>
            <a:r>
              <a:rPr lang="en-US" dirty="0"/>
              <a:t>of large fringe metropolitan areas (suburbs), but </a:t>
            </a:r>
            <a:r>
              <a:rPr lang="en-US" dirty="0" smtClean="0"/>
              <a:t>these </a:t>
            </a:r>
            <a:r>
              <a:rPr lang="en-US" dirty="0"/>
              <a:t>difference </a:t>
            </a:r>
            <a:r>
              <a:rPr lang="en-US" dirty="0" smtClean="0"/>
              <a:t>were often </a:t>
            </a:r>
            <a:r>
              <a:rPr lang="en-US" dirty="0"/>
              <a:t>not </a:t>
            </a:r>
            <a:r>
              <a:rPr lang="en-US" dirty="0" smtClean="0"/>
              <a:t>statistically significant due to small sample sizes.</a:t>
            </a:r>
            <a:endParaRPr lang="en-US" dirty="0"/>
          </a:p>
          <a:p>
            <a:pPr marL="349415" lvl="2" indent="-174708">
              <a:buFont typeface="Arial" panose="020B0604020202020204" pitchFamily="34" charset="0"/>
              <a:buChar char="•"/>
              <a:defRPr/>
            </a:pPr>
            <a:endParaRPr lang="en-US" dirty="0" smtClean="0"/>
          </a:p>
          <a:p>
            <a:endParaRPr lang="en-US" u="none"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pPr/>
              <a:t>41</a:t>
            </a:fld>
            <a:endParaRPr lang="en-US"/>
          </a:p>
        </p:txBody>
      </p:sp>
    </p:spTree>
    <p:extLst>
      <p:ext uri="{BB962C8B-B14F-4D97-AF65-F5344CB8AC3E}">
        <p14:creationId xmlns:p14="http://schemas.microsoft.com/office/powerpoint/2010/main" val="155660450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a:xfrm>
            <a:off x="381000" y="5345430"/>
            <a:ext cx="6248400" cy="3253740"/>
          </a:xfrm>
        </p:spPr>
        <p:txBody>
          <a:bodyPr>
            <a:normAutofit/>
          </a:bodyPr>
          <a:lstStyle/>
          <a:p>
            <a:pPr marL="171450" lvl="1" indent="-171450" defTabSz="931774">
              <a:buFont typeface="Arial" panose="020B0604020202020204" pitchFamily="34" charset="0"/>
              <a:buChar char="•"/>
              <a:defRPr/>
            </a:pPr>
            <a:r>
              <a:rPr lang="en-US" b="1" dirty="0" smtClean="0"/>
              <a:t>Importance:</a:t>
            </a:r>
            <a:r>
              <a:rPr lang="en-US" dirty="0"/>
              <a:t> Optimal health care requires good communication between patients and providers, yet barriers to provider-patient communication are common. </a:t>
            </a:r>
            <a:r>
              <a:rPr lang="en-US" dirty="0" smtClean="0"/>
              <a:t>To </a:t>
            </a:r>
            <a:r>
              <a:rPr lang="en-US" dirty="0"/>
              <a:t>provide all patients with the best possible care, providers need to understand patients’ diverse health care needs and preferences and communicate clearly with patients about their care.</a:t>
            </a:r>
          </a:p>
          <a:p>
            <a:pPr marL="171450" lvl="1" indent="-171450">
              <a:buFont typeface="Arial" panose="020B0604020202020204" pitchFamily="34" charset="0"/>
              <a:buChar char="•"/>
              <a:defRPr/>
            </a:pPr>
            <a:r>
              <a:rPr lang="en-US" b="1" dirty="0" smtClean="0"/>
              <a:t>Change </a:t>
            </a:r>
            <a:r>
              <a:rPr lang="en-US" b="1" dirty="0"/>
              <a:t>Over Time</a:t>
            </a:r>
            <a:r>
              <a:rPr lang="en-US" b="1" dirty="0" smtClean="0"/>
              <a:t>: </a:t>
            </a:r>
            <a:r>
              <a:rPr lang="en-US" dirty="0" smtClean="0"/>
              <a:t>From </a:t>
            </a:r>
            <a:r>
              <a:rPr lang="en-US" dirty="0"/>
              <a:t>2002 to 2012, the percentage of adults </a:t>
            </a:r>
            <a:r>
              <a:rPr lang="en-US" dirty="0" smtClean="0"/>
              <a:t>who reported poor communication with health providers </a:t>
            </a:r>
            <a:r>
              <a:rPr lang="en-US" dirty="0"/>
              <a:t>decreased overall and for all residence location groups except residents of </a:t>
            </a:r>
            <a:r>
              <a:rPr lang="en-US" dirty="0" err="1" smtClean="0"/>
              <a:t>micropolitan</a:t>
            </a:r>
            <a:r>
              <a:rPr lang="en-US" dirty="0" smtClean="0"/>
              <a:t> and small </a:t>
            </a:r>
            <a:r>
              <a:rPr lang="en-US" dirty="0"/>
              <a:t>metropolitan areas</a:t>
            </a:r>
            <a:r>
              <a:rPr lang="en-US" dirty="0" smtClean="0"/>
              <a:t>. </a:t>
            </a:r>
            <a:endParaRPr lang="en-US" dirty="0"/>
          </a:p>
          <a:p>
            <a:pPr marL="171450" indent="-171450">
              <a:buFont typeface="Arial" panose="020B0604020202020204" pitchFamily="34" charset="0"/>
              <a:buChar char="•"/>
              <a:defRPr/>
            </a:pPr>
            <a:r>
              <a:rPr lang="en-US" b="1" dirty="0"/>
              <a:t>Groups With Disparities</a:t>
            </a:r>
            <a:r>
              <a:rPr lang="en-US" b="1" dirty="0" smtClean="0"/>
              <a:t>: </a:t>
            </a:r>
            <a:r>
              <a:rPr lang="en-US" dirty="0" smtClean="0"/>
              <a:t>In </a:t>
            </a:r>
            <a:r>
              <a:rPr lang="en-US" dirty="0"/>
              <a:t>almost all years, the percentage of adults who reported poor communication with health providers</a:t>
            </a:r>
            <a:r>
              <a:rPr lang="en-US" dirty="0" smtClean="0"/>
              <a:t> </a:t>
            </a:r>
            <a:r>
              <a:rPr lang="en-US" dirty="0"/>
              <a:t>was higher among residents of </a:t>
            </a:r>
            <a:r>
              <a:rPr lang="en-US" dirty="0" err="1" smtClean="0"/>
              <a:t>micropolitan</a:t>
            </a:r>
            <a:r>
              <a:rPr lang="en-US" dirty="0" smtClean="0"/>
              <a:t> </a:t>
            </a:r>
            <a:r>
              <a:rPr lang="en-US" dirty="0"/>
              <a:t>and </a:t>
            </a:r>
            <a:r>
              <a:rPr lang="en-US" dirty="0" smtClean="0"/>
              <a:t>large central </a:t>
            </a:r>
            <a:r>
              <a:rPr lang="en-US" dirty="0"/>
              <a:t>metropolitan areas than among residents of large fringe metropolitan areas (suburbs), but these difference were often not statistically significant due to small sample sizes.</a:t>
            </a:r>
          </a:p>
          <a:p>
            <a:pPr marL="628650" lvl="1" indent="-171450">
              <a:buFont typeface="Courier New" panose="02070309020205020404" pitchFamily="49" charset="0"/>
              <a:buChar char="o"/>
            </a:pP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pPr/>
              <a:t>42</a:t>
            </a:fld>
            <a:endParaRPr lang="en-US" dirty="0"/>
          </a:p>
        </p:txBody>
      </p:sp>
    </p:spTree>
    <p:extLst>
      <p:ext uri="{BB962C8B-B14F-4D97-AF65-F5344CB8AC3E}">
        <p14:creationId xmlns:p14="http://schemas.microsoft.com/office/powerpoint/2010/main" val="122426282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8025" y="696913"/>
            <a:ext cx="5165725" cy="3875087"/>
          </a:xfrm>
        </p:spPr>
      </p:sp>
      <p:sp>
        <p:nvSpPr>
          <p:cNvPr id="3" name="Notes Placeholder 2"/>
          <p:cNvSpPr>
            <a:spLocks noGrp="1"/>
          </p:cNvSpPr>
          <p:nvPr>
            <p:ph type="body" idx="1"/>
          </p:nvPr>
        </p:nvSpPr>
        <p:spPr>
          <a:xfrm>
            <a:off x="533400" y="4724400"/>
            <a:ext cx="5608320" cy="3417895"/>
          </a:xfrm>
        </p:spPr>
        <p:txBody>
          <a:bodyPr/>
          <a:lstStyle/>
          <a:p>
            <a:pPr marL="228600" lvl="1" indent="-228600" defTabSz="931774">
              <a:buFont typeface="Arial" pitchFamily="34" charset="0"/>
              <a:buChar char="•"/>
              <a:defRPr/>
            </a:pPr>
            <a:r>
              <a:rPr lang="en-US" b="1" dirty="0" smtClean="0"/>
              <a:t>Importance:</a:t>
            </a:r>
            <a:r>
              <a:rPr lang="en-US" dirty="0"/>
              <a:t> The increasing prevalence of chronic diseases has placed more responsibility on patients, since conditions such as diabetes and hypertension require self-management. </a:t>
            </a:r>
            <a:r>
              <a:rPr lang="en-US" dirty="0" smtClean="0"/>
              <a:t>Patients </a:t>
            </a:r>
            <a:r>
              <a:rPr lang="en-US" dirty="0"/>
              <a:t>need to be provided with information that allows them to make educated decisions and feel engaged in their </a:t>
            </a:r>
            <a:r>
              <a:rPr lang="en-US" dirty="0" smtClean="0"/>
              <a:t>treatment.</a:t>
            </a:r>
          </a:p>
          <a:p>
            <a:pPr marL="228600" lvl="1" indent="-228600" defTabSz="931774">
              <a:buFont typeface="Arial" pitchFamily="34" charset="0"/>
              <a:buChar char="•"/>
              <a:defRPr/>
            </a:pPr>
            <a:r>
              <a:rPr lang="en-US" b="1" dirty="0" smtClean="0"/>
              <a:t>Change </a:t>
            </a:r>
            <a:r>
              <a:rPr lang="en-US" b="1" dirty="0"/>
              <a:t>Over Time</a:t>
            </a:r>
            <a:r>
              <a:rPr lang="en-US" b="1" dirty="0" smtClean="0"/>
              <a:t>: </a:t>
            </a:r>
            <a:r>
              <a:rPr lang="en-US" dirty="0" smtClean="0"/>
              <a:t>From </a:t>
            </a:r>
            <a:r>
              <a:rPr lang="en-US" dirty="0"/>
              <a:t>2002 to 2012, the percentage of </a:t>
            </a:r>
            <a:r>
              <a:rPr lang="en-US" dirty="0" smtClean="0"/>
              <a:t>people whose health care </a:t>
            </a:r>
            <a:r>
              <a:rPr lang="en-US" dirty="0"/>
              <a:t>providers sometimes or never asked </a:t>
            </a:r>
            <a:r>
              <a:rPr lang="en-US" dirty="0" smtClean="0"/>
              <a:t>them to help make </a:t>
            </a:r>
            <a:r>
              <a:rPr lang="en-US" dirty="0"/>
              <a:t>treatment </a:t>
            </a:r>
            <a:r>
              <a:rPr lang="en-US" dirty="0" smtClean="0"/>
              <a:t>decisions decreased </a:t>
            </a:r>
            <a:r>
              <a:rPr lang="en-US" dirty="0"/>
              <a:t>overall and for all residence location </a:t>
            </a:r>
            <a:r>
              <a:rPr lang="en-US" dirty="0" smtClean="0"/>
              <a:t>groups. </a:t>
            </a:r>
          </a:p>
          <a:p>
            <a:pPr marL="228600" lvl="1" indent="-228600" defTabSz="931774">
              <a:buFont typeface="Arial" pitchFamily="34" charset="0"/>
              <a:buChar char="•"/>
              <a:defRPr/>
            </a:pPr>
            <a:r>
              <a:rPr lang="en-US" b="1" dirty="0" smtClean="0"/>
              <a:t>Groups </a:t>
            </a:r>
            <a:r>
              <a:rPr lang="en-US" b="1" dirty="0"/>
              <a:t>With Disparities</a:t>
            </a:r>
            <a:r>
              <a:rPr lang="en-US" b="1" dirty="0" smtClean="0"/>
              <a:t>: </a:t>
            </a:r>
            <a:r>
              <a:rPr lang="en-US" dirty="0" smtClean="0"/>
              <a:t>In </a:t>
            </a:r>
            <a:r>
              <a:rPr lang="en-US" dirty="0"/>
              <a:t>almost all years, the percentage of people whose health care providers sometimes or never asked them to help make treatment decisions </a:t>
            </a:r>
            <a:r>
              <a:rPr lang="en-US" dirty="0" smtClean="0"/>
              <a:t>was </a:t>
            </a:r>
            <a:r>
              <a:rPr lang="en-US" dirty="0"/>
              <a:t>higher among residents of </a:t>
            </a:r>
            <a:r>
              <a:rPr lang="en-US" dirty="0" smtClean="0"/>
              <a:t>large </a:t>
            </a:r>
            <a:r>
              <a:rPr lang="en-US" dirty="0"/>
              <a:t>central metropolitan areas than among residents of large fringe metropolitan areas (suburbs), but these difference were often not statistically significant due to small sample sizes</a:t>
            </a:r>
            <a:r>
              <a:rPr lang="en-US" dirty="0" smtClean="0"/>
              <a:t>.</a:t>
            </a:r>
            <a:endParaRPr lang="en-US" baseline="0" dirty="0" smtClean="0"/>
          </a:p>
          <a:p>
            <a:pPr marL="0" indent="0">
              <a:buFont typeface="Arial" panose="020B0604020202020204" pitchFamily="34" charset="0"/>
              <a:buNone/>
            </a:pPr>
            <a:endParaRPr lang="en-US" baseline="0" dirty="0" smtClean="0"/>
          </a:p>
          <a:p>
            <a:pPr marL="0" indent="0">
              <a:buFont typeface="Arial" panose="020B0604020202020204" pitchFamily="34" charset="0"/>
              <a:buNone/>
            </a:pPr>
            <a:endParaRPr lang="en-US" baseline="0" dirty="0" smtClean="0"/>
          </a:p>
        </p:txBody>
      </p:sp>
      <p:sp>
        <p:nvSpPr>
          <p:cNvPr id="4" name="Slide Number Placeholder 3"/>
          <p:cNvSpPr>
            <a:spLocks noGrp="1"/>
          </p:cNvSpPr>
          <p:nvPr>
            <p:ph type="sldNum" sz="quarter" idx="10"/>
          </p:nvPr>
        </p:nvSpPr>
        <p:spPr/>
        <p:txBody>
          <a:bodyPr/>
          <a:lstStyle/>
          <a:p>
            <a:fld id="{05E9B153-67B9-4602-A9FE-81AAF274874B}" type="slidenum">
              <a:rPr lang="en-US" smtClean="0"/>
              <a:pPr/>
              <a:t>43</a:t>
            </a:fld>
            <a:endParaRPr lang="en-US" dirty="0"/>
          </a:p>
        </p:txBody>
      </p:sp>
    </p:spTree>
    <p:extLst>
      <p:ext uri="{BB962C8B-B14F-4D97-AF65-F5344CB8AC3E}">
        <p14:creationId xmlns:p14="http://schemas.microsoft.com/office/powerpoint/2010/main" val="340736795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pPr/>
              <a:t>44</a:t>
            </a:fld>
            <a:endParaRPr lang="en-US"/>
          </a:p>
        </p:txBody>
      </p:sp>
    </p:spTree>
    <p:extLst>
      <p:ext uri="{BB962C8B-B14F-4D97-AF65-F5344CB8AC3E}">
        <p14:creationId xmlns:p14="http://schemas.microsoft.com/office/powerpoint/2010/main" val="61506691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81138" y="696913"/>
            <a:ext cx="4048125" cy="3036887"/>
          </a:xfrm>
        </p:spPr>
      </p:sp>
      <p:sp>
        <p:nvSpPr>
          <p:cNvPr id="3" name="Notes Placeholder 2"/>
          <p:cNvSpPr>
            <a:spLocks noGrp="1"/>
          </p:cNvSpPr>
          <p:nvPr>
            <p:ph type="body" idx="1"/>
          </p:nvPr>
        </p:nvSpPr>
        <p:spPr>
          <a:xfrm>
            <a:off x="228600" y="3810000"/>
            <a:ext cx="6629400" cy="4876800"/>
          </a:xfrm>
        </p:spPr>
        <p:txBody>
          <a:bodyPr/>
          <a:lstStyle/>
          <a:p>
            <a:pPr marL="228600" indent="-228600">
              <a:buFont typeface="Arial" pitchFamily="34" charset="0"/>
              <a:buChar char="•"/>
            </a:pPr>
            <a:r>
              <a:rPr lang="en-US" sz="1100" b="1" dirty="0" smtClean="0"/>
              <a:t>Importance:</a:t>
            </a:r>
            <a:r>
              <a:rPr lang="en-US" sz="1100" b="1" baseline="0" dirty="0" smtClean="0"/>
              <a:t> </a:t>
            </a:r>
            <a:r>
              <a:rPr lang="en-US" sz="1100" dirty="0" smtClean="0"/>
              <a:t>Hospitalizations due to ambulatory care-sensitive conditions (ACSCs) such as hypertension and pneumonia should be largely prevented if ambulatory care is provided in a timely and effective manner. Evidence suggests that effective primary care is associated with lower ACSC hospitalization (also referred to as avoidable hospitalization) (Gao, et al., 2014).</a:t>
            </a:r>
          </a:p>
          <a:p>
            <a:pPr marL="228600" indent="-228600">
              <a:buFont typeface="Arial" pitchFamily="34" charset="0"/>
              <a:buChar char="•"/>
            </a:pPr>
            <a:r>
              <a:rPr lang="en-US" sz="1100" b="1" dirty="0" smtClean="0"/>
              <a:t>Overall Rate: </a:t>
            </a:r>
            <a:r>
              <a:rPr lang="en-US" sz="1100" b="0" dirty="0" smtClean="0"/>
              <a:t>In</a:t>
            </a:r>
            <a:r>
              <a:rPr lang="en-US" sz="1100" b="0" baseline="0" dirty="0" smtClean="0"/>
              <a:t> 2012, the overall rate of potentially avoidable hospitalizations for all conditions was 1,582 per 100,000 population. </a:t>
            </a:r>
          </a:p>
          <a:p>
            <a:pPr marL="228600" indent="-228600">
              <a:buFont typeface="Arial" pitchFamily="34" charset="0"/>
              <a:buChar char="•"/>
            </a:pPr>
            <a:r>
              <a:rPr lang="en-US" sz="1100" b="1" dirty="0" smtClean="0"/>
              <a:t>Change</a:t>
            </a:r>
            <a:r>
              <a:rPr lang="en-US" sz="1100" b="1" baseline="0" dirty="0" smtClean="0"/>
              <a:t> Over Time: </a:t>
            </a:r>
          </a:p>
          <a:p>
            <a:pPr lvl="1" indent="-228600">
              <a:buFont typeface="Arial" panose="020B0604020202020204" pitchFamily="34" charset="0"/>
              <a:buChar char="•"/>
            </a:pPr>
            <a:r>
              <a:rPr lang="en-US" sz="1100" baseline="0" dirty="0" smtClean="0"/>
              <a:t>From 2005 through 2012, the overall rate of potentially avoidable hospitalizations for all conditions improved from 1,941 per 100,000 population to 1,582 per 100,000 population. </a:t>
            </a:r>
          </a:p>
          <a:p>
            <a:pPr lvl="1" indent="-228600">
              <a:buFont typeface="Arial" panose="020B0604020202020204" pitchFamily="34" charset="0"/>
              <a:buChar char="•"/>
            </a:pPr>
            <a:r>
              <a:rPr lang="en-US" sz="1100" baseline="0" dirty="0" smtClean="0"/>
              <a:t>The rate of potentially avoidable hospitalizations for all conditions improved for all residence locations except small metropolitan: large central metropolitan, large fringe metropolitan, medium metropolitan, </a:t>
            </a:r>
            <a:r>
              <a:rPr lang="en-US" sz="1100" baseline="0" dirty="0" err="1" smtClean="0"/>
              <a:t>micropolitan</a:t>
            </a:r>
            <a:r>
              <a:rPr lang="en-US" sz="1100" baseline="0" dirty="0" smtClean="0"/>
              <a:t>, and noncore areas.</a:t>
            </a:r>
          </a:p>
          <a:p>
            <a:pPr lvl="1" indent="-228600">
              <a:buFont typeface="Arial" panose="020B0604020202020204" pitchFamily="34" charset="0"/>
              <a:buChar char="•"/>
            </a:pPr>
            <a:r>
              <a:rPr lang="en-US" sz="1100" baseline="0" dirty="0" smtClean="0"/>
              <a:t>The disparity between residents living in micropolitan and large fringe metropolitan areas narrowed.</a:t>
            </a:r>
          </a:p>
          <a:p>
            <a:pPr marL="228600" indent="-228600">
              <a:buFont typeface="Arial" pitchFamily="34" charset="0"/>
              <a:buChar char="•"/>
            </a:pPr>
            <a:r>
              <a:rPr lang="en-US" sz="1100" b="1" baseline="0" dirty="0" smtClean="0"/>
              <a:t>Groups With Disparities:</a:t>
            </a:r>
            <a:r>
              <a:rPr lang="en-US" sz="1100" baseline="0" dirty="0" smtClean="0"/>
              <a:t>	</a:t>
            </a:r>
          </a:p>
          <a:p>
            <a:pPr lvl="1" indent="-228600">
              <a:buFont typeface="Arial" panose="020B0604020202020204" pitchFamily="34" charset="0"/>
              <a:buChar char="•"/>
            </a:pPr>
            <a:r>
              <a:rPr lang="en-US" sz="1100" baseline="0" dirty="0" smtClean="0"/>
              <a:t>From 2005 to 2012, the rate of potentially avoidable hospitalizations for all conditions was higher for people living in noncore areas compared with those living in large fringe metropolitan areas.</a:t>
            </a:r>
          </a:p>
          <a:p>
            <a:pPr lvl="1" indent="-228600">
              <a:buFont typeface="Arial" panose="020B0604020202020204" pitchFamily="34" charset="0"/>
              <a:buChar char="•"/>
            </a:pPr>
            <a:r>
              <a:rPr lang="en-US" sz="1100" baseline="0" dirty="0" smtClean="0"/>
              <a:t>In 5 of 8 years, the rate of potentially avoidable hospitalizations for all conditions was higher for people living in micropolitan areas compared with those living in large fringe metropolitan areas.</a:t>
            </a:r>
          </a:p>
          <a:p>
            <a:pPr lvl="1" indent="-228600">
              <a:buFont typeface="Arial" panose="020B0604020202020204" pitchFamily="34" charset="0"/>
              <a:buChar char="•"/>
            </a:pPr>
            <a:r>
              <a:rPr lang="en-US" sz="1100" baseline="0" dirty="0" smtClean="0"/>
              <a:t>In 2012, the rate of potentially avoidable hospitalizations for all conditions for people living in noncore (1,979 per 100,000) and micropolitan (1,707 per 100,000) areas was higher than for residents living in large fringe metropolitan areas (1,427 per 100,000).</a:t>
            </a:r>
          </a:p>
          <a:p>
            <a:pPr marL="228600" indent="-228600">
              <a:buFont typeface="Arial" pitchFamily="34" charset="0"/>
              <a:buChar char="•"/>
            </a:pPr>
            <a:r>
              <a:rPr lang="en-US" sz="1100" b="1" baseline="0" dirty="0" smtClean="0"/>
              <a:t>Achievable Benchmark: </a:t>
            </a:r>
          </a:p>
          <a:p>
            <a:pPr lvl="1" indent="-228600">
              <a:buFont typeface="Arial" panose="020B0604020202020204" pitchFamily="34" charset="0"/>
              <a:buChar char="•"/>
            </a:pPr>
            <a:r>
              <a:rPr lang="en-US" sz="1100" baseline="0" dirty="0" smtClean="0"/>
              <a:t>The 2010 top 4 State achievable benchmark was 938.6. </a:t>
            </a:r>
            <a:r>
              <a:rPr lang="en-US" sz="1100" kern="1200" dirty="0" smtClean="0">
                <a:effectLst/>
                <a:latin typeface="+mn-lt"/>
                <a:ea typeface="+mn-ea"/>
                <a:cs typeface="+mn-cs"/>
              </a:rPr>
              <a:t>The top 4 States that contributed to the achievable benchmark are Hawaii, Oregon,</a:t>
            </a:r>
            <a:r>
              <a:rPr lang="en-US" sz="1100" kern="1200" baseline="0" dirty="0" smtClean="0">
                <a:effectLst/>
                <a:latin typeface="+mn-lt"/>
                <a:ea typeface="+mn-ea"/>
                <a:cs typeface="+mn-cs"/>
              </a:rPr>
              <a:t> </a:t>
            </a:r>
            <a:r>
              <a:rPr lang="en-US" sz="1100" kern="1200" dirty="0" smtClean="0">
                <a:effectLst/>
                <a:latin typeface="+mn-lt"/>
                <a:ea typeface="+mn-ea"/>
                <a:cs typeface="+mn-cs"/>
              </a:rPr>
              <a:t>Utah, and Washington.</a:t>
            </a:r>
          </a:p>
          <a:p>
            <a:pPr lvl="1" indent="-228600">
              <a:buFont typeface="Arial" panose="020B0604020202020204" pitchFamily="34" charset="0"/>
              <a:buChar char="•"/>
              <a:defRPr/>
            </a:pPr>
            <a:r>
              <a:rPr lang="en-US" sz="1100" kern="1200" baseline="0" dirty="0" smtClean="0">
                <a:effectLst/>
                <a:latin typeface="+mn-lt"/>
                <a:ea typeface="+mn-ea"/>
                <a:cs typeface="+mn-cs"/>
              </a:rPr>
              <a:t>At current rates of improvement, it would take 13 years for the total population to reach the achievable benchmark.</a:t>
            </a:r>
          </a:p>
          <a:p>
            <a:pPr lvl="1" indent="-228600">
              <a:buFont typeface="Arial" panose="020B0604020202020204" pitchFamily="34" charset="0"/>
              <a:buChar char="•"/>
              <a:defRPr/>
            </a:pPr>
            <a:r>
              <a:rPr lang="en-US" sz="1100" kern="1200" baseline="0" dirty="0" smtClean="0">
                <a:effectLst/>
                <a:latin typeface="+mn-lt"/>
                <a:ea typeface="+mn-ea"/>
                <a:cs typeface="+mn-cs"/>
              </a:rPr>
              <a:t>The benchmark for residents of micropolitan, large central metropolitan, large fringe metropolitan, medium metropolitan, and noncore areas could be achieved in 9, 10, 14, 15, and 16 years, respectively. Residents of small metropolitan areas are </a:t>
            </a:r>
            <a:r>
              <a:rPr lang="en-US" sz="1100" b="0" kern="1200" baseline="0" dirty="0" smtClean="0">
                <a:effectLst/>
                <a:latin typeface="+mn-lt"/>
                <a:ea typeface="+mn-ea"/>
                <a:cs typeface="+mn-cs"/>
              </a:rPr>
              <a:t>not making progress toward the benchmark</a:t>
            </a:r>
            <a:r>
              <a:rPr lang="en-US" sz="1100" kern="1200" baseline="0" dirty="0" smtClean="0">
                <a:effectLst/>
                <a:latin typeface="+mn-lt"/>
                <a:ea typeface="+mn-ea"/>
                <a:cs typeface="+mn-cs"/>
              </a:rPr>
              <a:t>.</a:t>
            </a:r>
            <a:endParaRPr lang="en-US" sz="1100" kern="1200" dirty="0" smtClean="0">
              <a:effectLst/>
              <a:latin typeface="+mn-lt"/>
              <a:ea typeface="+mn-ea"/>
              <a:cs typeface="+mn-cs"/>
            </a:endParaRPr>
          </a:p>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E0C714E0-4C45-4825-B5DD-BB35ED8365FD}" type="slidenum">
              <a:rPr lang="en-US" smtClean="0"/>
              <a:pPr/>
              <a:t>45</a:t>
            </a:fld>
            <a:endParaRPr lang="en-US"/>
          </a:p>
        </p:txBody>
      </p:sp>
    </p:spTree>
    <p:extLst>
      <p:ext uri="{BB962C8B-B14F-4D97-AF65-F5344CB8AC3E}">
        <p14:creationId xmlns:p14="http://schemas.microsoft.com/office/powerpoint/2010/main" val="220811527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228600" indent="-228600">
              <a:buFont typeface="Arial" pitchFamily="34" charset="0"/>
              <a:buChar char="•"/>
            </a:pPr>
            <a:r>
              <a:rPr lang="en-US" b="1" dirty="0" smtClean="0"/>
              <a:t>Overall Rate:</a:t>
            </a:r>
            <a:r>
              <a:rPr lang="en-US" b="1" baseline="0" dirty="0" smtClean="0"/>
              <a:t> </a:t>
            </a:r>
            <a:r>
              <a:rPr lang="en-US" dirty="0" smtClean="0"/>
              <a:t>In 2012,</a:t>
            </a:r>
            <a:r>
              <a:rPr lang="en-US" baseline="0" dirty="0" smtClean="0"/>
              <a:t> the rate of potentially avoidable hospitalizations for all conditions per 100,000 population was 1,529 for large central metropolitan, 1,524 for large fringe metropolitan, 1,340 for medium metropolitan, 1,509 for small metropolitan, 1,653 for </a:t>
            </a:r>
            <a:r>
              <a:rPr lang="en-US" baseline="0" dirty="0" err="1" smtClean="0"/>
              <a:t>micropolitan</a:t>
            </a:r>
            <a:r>
              <a:rPr lang="en-US" baseline="0" dirty="0" smtClean="0"/>
              <a:t>, and 1,847 for noncore areas.</a:t>
            </a:r>
          </a:p>
          <a:p>
            <a:pPr marL="228600" indent="-228600">
              <a:buFont typeface="Arial" pitchFamily="34" charset="0"/>
              <a:buChar char="•"/>
            </a:pPr>
            <a:r>
              <a:rPr lang="en-US" b="1" dirty="0" smtClean="0"/>
              <a:t>Groups With Disparities:</a:t>
            </a:r>
          </a:p>
          <a:p>
            <a:pPr lvl="1" indent="-228600">
              <a:buFont typeface="Arial" panose="020B0604020202020204" pitchFamily="34" charset="0"/>
              <a:buChar char="•"/>
            </a:pPr>
            <a:r>
              <a:rPr lang="en-US" dirty="0" smtClean="0"/>
              <a:t>In 2012, the</a:t>
            </a:r>
            <a:r>
              <a:rPr lang="en-US" baseline="0" dirty="0" smtClean="0"/>
              <a:t> rate of potentially avoidable hospitalizations for all conditions was higher for Whites living in noncore areas (1,813 per 100,000 population) compared with those living in large fringe metropolitan areas (1,436 per 100,000 population).</a:t>
            </a:r>
          </a:p>
          <a:p>
            <a:pPr lvl="1" indent="-228600">
              <a:buFont typeface="Arial" panose="020B0604020202020204" pitchFamily="34" charset="0"/>
              <a:buChar char="•"/>
            </a:pPr>
            <a:r>
              <a:rPr lang="en-US" dirty="0" smtClean="0"/>
              <a:t>In</a:t>
            </a:r>
            <a:r>
              <a:rPr lang="en-US" baseline="0" dirty="0" smtClean="0"/>
              <a:t> 2012, the rate of potentially avoidable hospitalizations for all conditions was higher for Asians and Pacific Islanders (APIs) living in noncore areas (938 per 100,000 population) compared with those living in large fringe metropolitan areas (559 per 100,000 population).</a:t>
            </a:r>
            <a:endParaRPr lang="en-US" dirty="0"/>
          </a:p>
        </p:txBody>
      </p:sp>
      <p:sp>
        <p:nvSpPr>
          <p:cNvPr id="4" name="Slide Number Placeholder 3"/>
          <p:cNvSpPr>
            <a:spLocks noGrp="1"/>
          </p:cNvSpPr>
          <p:nvPr>
            <p:ph type="sldNum" sz="quarter" idx="10"/>
          </p:nvPr>
        </p:nvSpPr>
        <p:spPr/>
        <p:txBody>
          <a:bodyPr/>
          <a:lstStyle/>
          <a:p>
            <a:fld id="{E0C714E0-4C45-4825-B5DD-BB35ED8365FD}" type="slidenum">
              <a:rPr lang="en-US" smtClean="0"/>
              <a:pPr/>
              <a:t>46</a:t>
            </a:fld>
            <a:endParaRPr lang="en-US"/>
          </a:p>
        </p:txBody>
      </p:sp>
    </p:spTree>
    <p:extLst>
      <p:ext uri="{BB962C8B-B14F-4D97-AF65-F5344CB8AC3E}">
        <p14:creationId xmlns:p14="http://schemas.microsoft.com/office/powerpoint/2010/main" val="319021975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228600" indent="-228600">
              <a:buFont typeface="Arial" pitchFamily="34" charset="0"/>
              <a:buChar char="•"/>
            </a:pPr>
            <a:r>
              <a:rPr lang="en-US" b="1" dirty="0" smtClean="0"/>
              <a:t>Importance:</a:t>
            </a:r>
            <a:r>
              <a:rPr lang="en-US" b="1" baseline="0" dirty="0" smtClean="0"/>
              <a:t> </a:t>
            </a:r>
            <a:r>
              <a:rPr lang="en-US" baseline="0" dirty="0" smtClean="0"/>
              <a:t>Immunization is a cost-effective strategy for reducing illness, death, and disparities associated with influenza.</a:t>
            </a:r>
          </a:p>
          <a:p>
            <a:pPr marL="228600" indent="-228600">
              <a:buFont typeface="Arial" pitchFamily="34" charset="0"/>
              <a:buChar char="•"/>
            </a:pPr>
            <a:r>
              <a:rPr lang="en-US" b="1" dirty="0" smtClean="0"/>
              <a:t>Overall</a:t>
            </a:r>
            <a:r>
              <a:rPr lang="en-US" b="1" baseline="0" dirty="0" smtClean="0"/>
              <a:t> Rate: </a:t>
            </a:r>
            <a:r>
              <a:rPr lang="en-US" b="0" baseline="0" dirty="0" smtClean="0"/>
              <a:t>In 2012, the rate of admissions for immunization-preventable influenza in patients age 65 and over was 54 per 100,000 population.</a:t>
            </a:r>
            <a:endParaRPr lang="en-US" b="1" dirty="0" smtClean="0"/>
          </a:p>
          <a:p>
            <a:pPr marL="228600" indent="-228600">
              <a:buFont typeface="Arial" pitchFamily="34" charset="0"/>
              <a:buChar char="•"/>
            </a:pPr>
            <a:r>
              <a:rPr lang="en-US" b="1" dirty="0" smtClean="0"/>
              <a:t>Change</a:t>
            </a:r>
            <a:r>
              <a:rPr lang="en-US" b="1" baseline="0" dirty="0" smtClean="0"/>
              <a:t> Over Time: </a:t>
            </a:r>
            <a:r>
              <a:rPr lang="en-US" baseline="0" dirty="0" smtClean="0"/>
              <a:t>From 2000 to 2012, </a:t>
            </a:r>
            <a:r>
              <a:rPr lang="en-US" b="0" baseline="0" dirty="0" smtClean="0"/>
              <a:t>there was no clear geographic pattern in the rate of admissions for immunization-preventable influenza among people age 65 and over.</a:t>
            </a:r>
          </a:p>
          <a:p>
            <a:pPr marL="228600" marR="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baseline="0" dirty="0" smtClean="0"/>
              <a:t>Groups With Disparities: </a:t>
            </a:r>
            <a:r>
              <a:rPr lang="en-US" baseline="0" dirty="0" smtClean="0"/>
              <a:t>In 11 of 13 years, admissions for immunization-preventable influenza per 100,000 population age 65 and over was higher for people living in noncore areas compared with those living in large fringe metropolitan areas.</a:t>
            </a:r>
          </a:p>
          <a:p>
            <a:pPr marL="228600" indent="-228600">
              <a:buFont typeface="Arial" pitchFamily="34" charset="0"/>
              <a:buChar char="•"/>
            </a:pPr>
            <a:r>
              <a:rPr lang="en-US" b="1" baseline="0" dirty="0" smtClean="0"/>
              <a:t>Achievable Benchmark: </a:t>
            </a:r>
          </a:p>
          <a:p>
            <a:pPr marL="457200" indent="-228600">
              <a:buFont typeface="Arial" panose="020B0604020202020204" pitchFamily="34" charset="0"/>
              <a:buChar char="•"/>
            </a:pPr>
            <a:r>
              <a:rPr lang="en-US" baseline="0" dirty="0" smtClean="0"/>
              <a:t>The 2011 top 4 State achievable benchmark was 26.3 per 100,000 population. </a:t>
            </a:r>
            <a:r>
              <a:rPr lang="en-US" sz="1200" kern="1200" dirty="0" smtClean="0">
                <a:effectLst/>
                <a:latin typeface="+mn-lt"/>
                <a:ea typeface="+mn-ea"/>
                <a:cs typeface="+mn-cs"/>
              </a:rPr>
              <a:t>The top 4 States that contributed to the achievable benchmark are Hawaii, </a:t>
            </a:r>
            <a:r>
              <a:rPr lang="en-US" sz="1200" kern="1200" baseline="0" dirty="0" smtClean="0">
                <a:effectLst/>
                <a:latin typeface="+mn-lt"/>
                <a:ea typeface="+mn-ea"/>
                <a:cs typeface="+mn-cs"/>
              </a:rPr>
              <a:t>Nevada, </a:t>
            </a:r>
            <a:r>
              <a:rPr lang="en-US" sz="1200" kern="1200" dirty="0" smtClean="0">
                <a:effectLst/>
                <a:latin typeface="+mn-lt"/>
                <a:ea typeface="+mn-ea"/>
                <a:cs typeface="+mn-cs"/>
              </a:rPr>
              <a:t>New</a:t>
            </a:r>
            <a:r>
              <a:rPr lang="en-US" sz="1200" kern="1200" baseline="0" dirty="0" smtClean="0">
                <a:effectLst/>
                <a:latin typeface="+mn-lt"/>
                <a:ea typeface="+mn-ea"/>
                <a:cs typeface="+mn-cs"/>
              </a:rPr>
              <a:t> Jersey, and Oregon</a:t>
            </a:r>
            <a:r>
              <a:rPr lang="en-US" sz="1200" kern="1200" dirty="0" smtClean="0">
                <a:effectLst/>
                <a:latin typeface="+mn-lt"/>
                <a:ea typeface="+mn-ea"/>
                <a:cs typeface="+mn-cs"/>
              </a:rPr>
              <a:t>.</a:t>
            </a:r>
          </a:p>
          <a:p>
            <a:pPr marL="4572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baseline="0" dirty="0" smtClean="0">
                <a:effectLst/>
                <a:latin typeface="+mn-lt"/>
                <a:ea typeface="+mn-ea"/>
                <a:cs typeface="+mn-cs"/>
              </a:rPr>
              <a:t>The total population and residents of large central metropolitan and small metropolitan areas are moving away from the benchmark. Residents of large fringe metropolitan areas </a:t>
            </a:r>
            <a:r>
              <a:rPr lang="en-US" sz="1200" b="0" kern="1200" baseline="0" dirty="0" smtClean="0">
                <a:effectLst/>
                <a:latin typeface="+mn-lt"/>
                <a:ea typeface="+mn-ea"/>
                <a:cs typeface="+mn-cs"/>
              </a:rPr>
              <a:t>are not making progress toward the benchmark</a:t>
            </a:r>
            <a:r>
              <a:rPr lang="en-US" sz="1200" kern="1200" baseline="0" dirty="0" smtClean="0">
                <a:effectLst/>
                <a:latin typeface="+mn-lt"/>
                <a:ea typeface="+mn-ea"/>
                <a:cs typeface="+mn-cs"/>
              </a:rPr>
              <a:t>.</a:t>
            </a:r>
          </a:p>
          <a:p>
            <a:pPr marL="4572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baseline="0" dirty="0" smtClean="0">
                <a:effectLst/>
                <a:latin typeface="+mn-lt"/>
                <a:ea typeface="+mn-ea"/>
                <a:cs typeface="+mn-cs"/>
              </a:rPr>
              <a:t>Residents of micropolitan, noncore, and medium metropolitan areas </a:t>
            </a:r>
            <a:r>
              <a:rPr lang="en-US" sz="1200" b="0" kern="1200" baseline="0" dirty="0" smtClean="0">
                <a:effectLst/>
                <a:latin typeface="+mn-lt"/>
                <a:ea typeface="+mn-ea"/>
                <a:cs typeface="+mn-cs"/>
              </a:rPr>
              <a:t>could not achieve the benchmark for more than 20 years</a:t>
            </a:r>
            <a:r>
              <a:rPr lang="en-US" sz="1200" kern="1200" baseline="0" dirty="0" smtClean="0">
                <a:effectLst/>
                <a:latin typeface="+mn-lt"/>
                <a:ea typeface="+mn-ea"/>
                <a:cs typeface="+mn-cs"/>
              </a:rPr>
              <a:t>.</a:t>
            </a:r>
            <a:endParaRPr lang="en-US" sz="1200" kern="1200" dirty="0" smtClean="0">
              <a:effectLst/>
              <a:latin typeface="+mn-lt"/>
              <a:ea typeface="+mn-ea"/>
              <a:cs typeface="+mn-cs"/>
            </a:endParaRPr>
          </a:p>
        </p:txBody>
      </p:sp>
      <p:sp>
        <p:nvSpPr>
          <p:cNvPr id="4" name="Slide Number Placeholder 3"/>
          <p:cNvSpPr>
            <a:spLocks noGrp="1"/>
          </p:cNvSpPr>
          <p:nvPr>
            <p:ph type="sldNum" sz="quarter" idx="10"/>
          </p:nvPr>
        </p:nvSpPr>
        <p:spPr/>
        <p:txBody>
          <a:bodyPr/>
          <a:lstStyle/>
          <a:p>
            <a:fld id="{E0C714E0-4C45-4825-B5DD-BB35ED8365FD}" type="slidenum">
              <a:rPr lang="en-US" smtClean="0"/>
              <a:pPr/>
              <a:t>47</a:t>
            </a:fld>
            <a:endParaRPr lang="en-US"/>
          </a:p>
        </p:txBody>
      </p:sp>
    </p:spTree>
    <p:extLst>
      <p:ext uri="{BB962C8B-B14F-4D97-AF65-F5344CB8AC3E}">
        <p14:creationId xmlns:p14="http://schemas.microsoft.com/office/powerpoint/2010/main" val="410298752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228600" marR="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dirty="0" smtClean="0"/>
              <a:t>Importance: </a:t>
            </a:r>
            <a:r>
              <a:rPr lang="en-US" dirty="0" smtClean="0"/>
              <a:t>Emergency department (ED) visits are costly.</a:t>
            </a:r>
            <a:r>
              <a:rPr lang="en-US" baseline="0" dirty="0" smtClean="0"/>
              <a:t> B</a:t>
            </a:r>
            <a:r>
              <a:rPr lang="en-US" dirty="0" smtClean="0"/>
              <a:t>ecause some visits are potentially avoidable, they may be indicative of</a:t>
            </a:r>
            <a:r>
              <a:rPr lang="en-US" baseline="0" dirty="0" smtClean="0"/>
              <a:t> p</a:t>
            </a:r>
            <a:r>
              <a:rPr lang="en-US" dirty="0" smtClean="0"/>
              <a:t>oor care management,</a:t>
            </a:r>
            <a:r>
              <a:rPr lang="en-US" baseline="0" dirty="0" smtClean="0"/>
              <a:t> i</a:t>
            </a:r>
            <a:r>
              <a:rPr lang="en-US" dirty="0" smtClean="0"/>
              <a:t>nadequate access to care, or poor choices on the part of beneficiaries (Dowd, et al., 2014). ED visits for conditions that are preventable or treatable with appropriate primary care lower health system efficiency and raise costs (</a:t>
            </a:r>
            <a:r>
              <a:rPr lang="en-US" dirty="0" err="1" smtClean="0"/>
              <a:t>Enard</a:t>
            </a:r>
            <a:r>
              <a:rPr lang="en-US" dirty="0" smtClean="0"/>
              <a:t> &amp; </a:t>
            </a:r>
            <a:r>
              <a:rPr lang="en-US" dirty="0" err="1" smtClean="0"/>
              <a:t>Ganelin</a:t>
            </a:r>
            <a:r>
              <a:rPr lang="en-US" dirty="0" smtClean="0"/>
              <a:t>, 2013). An estimated 13% to 27% of ED visits in the United States could be managed in physician offices, clinics, and urgent care centers, saving $4.4 billion annually (</a:t>
            </a:r>
            <a:r>
              <a:rPr lang="en-US" dirty="0" err="1" smtClean="0"/>
              <a:t>Weinick</a:t>
            </a:r>
            <a:r>
              <a:rPr lang="en-US" dirty="0" smtClean="0"/>
              <a:t>, et al., 2010).</a:t>
            </a:r>
          </a:p>
          <a:p>
            <a:pPr marL="228600" indent="-228600">
              <a:buFont typeface="Arial" pitchFamily="34" charset="0"/>
              <a:buChar char="•"/>
            </a:pPr>
            <a:r>
              <a:rPr lang="en-US" b="1" dirty="0" smtClean="0"/>
              <a:t>Overall Rate: </a:t>
            </a:r>
            <a:r>
              <a:rPr lang="en-US" b="0" dirty="0" smtClean="0"/>
              <a:t>In</a:t>
            </a:r>
            <a:r>
              <a:rPr lang="en-US" b="0" baseline="0" dirty="0" smtClean="0"/>
              <a:t> 2011, the rate of all ED visits was 3,865 per 100,000 population.</a:t>
            </a:r>
            <a:endParaRPr lang="en-US" b="1" dirty="0" smtClean="0"/>
          </a:p>
          <a:p>
            <a:pPr marL="228600" indent="-228600">
              <a:buFont typeface="Arial" pitchFamily="34" charset="0"/>
              <a:buChar char="•"/>
            </a:pPr>
            <a:r>
              <a:rPr lang="en-US" b="1" dirty="0" smtClean="0"/>
              <a:t>Change</a:t>
            </a:r>
            <a:r>
              <a:rPr lang="en-US" b="1" baseline="0" dirty="0" smtClean="0"/>
              <a:t> Over Time: </a:t>
            </a:r>
            <a:r>
              <a:rPr lang="en-US" baseline="0" dirty="0" smtClean="0"/>
              <a:t>There were no statistically significant changes over time in the rate of ED visits overall or by residence location.</a:t>
            </a:r>
          </a:p>
          <a:p>
            <a:pPr marL="228600" marR="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baseline="0" dirty="0" smtClean="0"/>
              <a:t>Groups With Disparities: </a:t>
            </a:r>
            <a:r>
              <a:rPr lang="en-US" baseline="0" dirty="0" smtClean="0"/>
              <a:t>In 2011, the rate of ED visits per 100,000 population was higher for residents of noncore areas (4,853) and micropolitan areas (4,579) compared with residents of large fringe metropolitan areas (3,430).</a:t>
            </a:r>
          </a:p>
          <a:p>
            <a:endParaRPr lang="en-US" dirty="0"/>
          </a:p>
        </p:txBody>
      </p:sp>
      <p:sp>
        <p:nvSpPr>
          <p:cNvPr id="4" name="Slide Number Placeholder 3"/>
          <p:cNvSpPr>
            <a:spLocks noGrp="1"/>
          </p:cNvSpPr>
          <p:nvPr>
            <p:ph type="sldNum" sz="quarter" idx="10"/>
          </p:nvPr>
        </p:nvSpPr>
        <p:spPr/>
        <p:txBody>
          <a:bodyPr/>
          <a:lstStyle/>
          <a:p>
            <a:fld id="{E0C714E0-4C45-4825-B5DD-BB35ED8365FD}" type="slidenum">
              <a:rPr lang="en-US" smtClean="0"/>
              <a:pPr/>
              <a:t>48</a:t>
            </a:fld>
            <a:endParaRPr lang="en-US"/>
          </a:p>
        </p:txBody>
      </p:sp>
    </p:spTree>
    <p:extLst>
      <p:ext uri="{BB962C8B-B14F-4D97-AF65-F5344CB8AC3E}">
        <p14:creationId xmlns:p14="http://schemas.microsoft.com/office/powerpoint/2010/main" val="20948167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ACA5A0B-F09E-4EB0-80F3-1C25292FE503}" type="slidenum">
              <a:rPr lang="en-US" smtClean="0"/>
              <a:pPr/>
              <a:t>49</a:t>
            </a:fld>
            <a:endParaRPr lang="en-US"/>
          </a:p>
        </p:txBody>
      </p:sp>
    </p:spTree>
    <p:extLst>
      <p:ext uri="{BB962C8B-B14F-4D97-AF65-F5344CB8AC3E}">
        <p14:creationId xmlns:p14="http://schemas.microsoft.com/office/powerpoint/2010/main" val="16946767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pPr/>
              <a:t>5</a:t>
            </a:fld>
            <a:endParaRPr lang="en-US"/>
          </a:p>
        </p:txBody>
      </p:sp>
    </p:spTree>
    <p:extLst>
      <p:ext uri="{BB962C8B-B14F-4D97-AF65-F5344CB8AC3E}">
        <p14:creationId xmlns:p14="http://schemas.microsoft.com/office/powerpoint/2010/main" val="420875129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228600" indent="-228600">
              <a:buFont typeface="Arial" pitchFamily="34" charset="0"/>
              <a:buChar char="•"/>
            </a:pPr>
            <a:r>
              <a:rPr lang="en-US" b="1" dirty="0"/>
              <a:t>Importance</a:t>
            </a:r>
            <a:r>
              <a:rPr lang="en-US" b="1" dirty="0" smtClean="0"/>
              <a:t>:</a:t>
            </a:r>
            <a:r>
              <a:rPr lang="en-US" dirty="0" smtClean="0"/>
              <a:t> Diabetes </a:t>
            </a:r>
            <a:r>
              <a:rPr lang="en-US" dirty="0"/>
              <a:t>is one of the leading causes of hospitalization in the United States, with more than 600,000 discharges in 2009 (CDC, </a:t>
            </a:r>
            <a:r>
              <a:rPr lang="en-US" dirty="0" smtClean="0"/>
              <a:t>2011). </a:t>
            </a:r>
            <a:r>
              <a:rPr lang="en-US" dirty="0"/>
              <a:t>With appropriate and timely ambulatory care, it may be possible to prevent many hospitalizations for diabetes and related complications. </a:t>
            </a:r>
          </a:p>
          <a:p>
            <a:pPr marL="228600" indent="-228600">
              <a:buFont typeface="Arial" pitchFamily="34" charset="0"/>
              <a:buChar char="•"/>
            </a:pPr>
            <a:r>
              <a:rPr lang="en-US" b="1" dirty="0" smtClean="0"/>
              <a:t>Overall </a:t>
            </a:r>
            <a:r>
              <a:rPr lang="en-US" b="1" dirty="0"/>
              <a:t>Rate:</a:t>
            </a:r>
            <a:r>
              <a:rPr lang="en-US" dirty="0"/>
              <a:t> In 2012, </a:t>
            </a:r>
            <a:r>
              <a:rPr lang="en-US" dirty="0" smtClean="0"/>
              <a:t>26.6% </a:t>
            </a:r>
            <a:r>
              <a:rPr lang="en-US" dirty="0"/>
              <a:t>of </a:t>
            </a:r>
            <a:r>
              <a:rPr lang="en-US" dirty="0" smtClean="0"/>
              <a:t>adults diagnosed with diabetes received all four recommended services for diabetes. </a:t>
            </a:r>
          </a:p>
          <a:p>
            <a:pPr marL="457200" indent="-228600">
              <a:buFont typeface="Arial" panose="020B0604020202020204" pitchFamily="34" charset="0"/>
              <a:buChar char="•"/>
            </a:pPr>
            <a:r>
              <a:rPr lang="en-US" dirty="0" smtClean="0"/>
              <a:t>The percentage of adults </a:t>
            </a:r>
            <a:r>
              <a:rPr lang="en-US" dirty="0"/>
              <a:t>diagnosed with diabetes </a:t>
            </a:r>
            <a:r>
              <a:rPr lang="en-US" dirty="0" smtClean="0"/>
              <a:t>who received </a:t>
            </a:r>
            <a:r>
              <a:rPr lang="en-US" dirty="0"/>
              <a:t>all four recommended services for </a:t>
            </a:r>
            <a:r>
              <a:rPr lang="en-US" dirty="0" smtClean="0"/>
              <a:t>diabetes was highest in small metropolitan areas (32.6%) and lowest in noncore areas (21.4%).</a:t>
            </a:r>
          </a:p>
          <a:p>
            <a:pPr marL="457200" indent="-228600">
              <a:buFont typeface="Arial" panose="020B0604020202020204" pitchFamily="34" charset="0"/>
              <a:buChar char="•"/>
            </a:pPr>
            <a:r>
              <a:rPr lang="en-US" b="0" dirty="0" smtClean="0"/>
              <a:t>The percentage of adults with diagnosed diabetes who received all four recommended services was 27.2% in large central metropolitan areas, 26.0% in large fringe metropolitan areas, 25.8% in medium metropolitan areas, and 24.7% in </a:t>
            </a:r>
            <a:r>
              <a:rPr lang="en-US" b="0" dirty="0" err="1" smtClean="0"/>
              <a:t>micropolitan</a:t>
            </a:r>
            <a:r>
              <a:rPr lang="en-US" b="0" dirty="0" smtClean="0"/>
              <a:t> areas.</a:t>
            </a:r>
            <a:endParaRPr lang="en-US" b="0" dirty="0"/>
          </a:p>
        </p:txBody>
      </p:sp>
      <p:sp>
        <p:nvSpPr>
          <p:cNvPr id="4" name="Slide Number Placeholder 3"/>
          <p:cNvSpPr>
            <a:spLocks noGrp="1"/>
          </p:cNvSpPr>
          <p:nvPr>
            <p:ph type="sldNum" sz="quarter" idx="10"/>
          </p:nvPr>
        </p:nvSpPr>
        <p:spPr/>
        <p:txBody>
          <a:bodyPr/>
          <a:lstStyle/>
          <a:p>
            <a:fld id="{5ACA5A0B-F09E-4EB0-80F3-1C25292FE503}" type="slidenum">
              <a:rPr lang="en-US" smtClean="0"/>
              <a:pPr/>
              <a:t>50</a:t>
            </a:fld>
            <a:endParaRPr lang="en-US"/>
          </a:p>
        </p:txBody>
      </p:sp>
    </p:spTree>
    <p:extLst>
      <p:ext uri="{BB962C8B-B14F-4D97-AF65-F5344CB8AC3E}">
        <p14:creationId xmlns:p14="http://schemas.microsoft.com/office/powerpoint/2010/main" val="357923728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228600" y="5267960"/>
            <a:ext cx="6553200" cy="4028440"/>
          </a:xfrm>
        </p:spPr>
        <p:txBody>
          <a:bodyPr>
            <a:normAutofit/>
          </a:bodyPr>
          <a:lstStyle/>
          <a:p>
            <a:pPr marL="228600" marR="0" lvl="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kern="1200" dirty="0" smtClean="0">
                <a:solidFill>
                  <a:schemeClr val="tx1"/>
                </a:solidFill>
                <a:effectLst/>
                <a:latin typeface="+mn-lt"/>
                <a:ea typeface="+mn-ea"/>
                <a:cs typeface="+mn-cs"/>
              </a:rPr>
              <a:t>Importance: </a:t>
            </a:r>
            <a:r>
              <a:rPr lang="en-US" dirty="0" smtClean="0"/>
              <a:t>Individuals </a:t>
            </a:r>
            <a:r>
              <a:rPr lang="en-US" dirty="0"/>
              <a:t>who do not achieve good control of their diabetes may develop symptoms that require correction through hospitalization. </a:t>
            </a:r>
            <a:r>
              <a:rPr lang="en-US" dirty="0" smtClean="0"/>
              <a:t>Admission </a:t>
            </a:r>
            <a:r>
              <a:rPr lang="en-US" dirty="0"/>
              <a:t>rates for uncontrolled diabetes may be reduced by better outpatient treatment and patients’ tighter adherence to diet and medication.</a:t>
            </a:r>
          </a:p>
          <a:p>
            <a:pPr marL="228600" marR="0" lvl="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kern="1200" dirty="0" smtClean="0">
                <a:solidFill>
                  <a:schemeClr val="tx1"/>
                </a:solidFill>
                <a:effectLst/>
                <a:latin typeface="+mn-lt"/>
                <a:ea typeface="+mn-ea"/>
                <a:cs typeface="+mn-cs"/>
              </a:rPr>
              <a:t>Trends: </a:t>
            </a:r>
            <a:r>
              <a:rPr lang="en-US" dirty="0" smtClean="0"/>
              <a:t>From </a:t>
            </a:r>
            <a:r>
              <a:rPr lang="en-US" dirty="0"/>
              <a:t>2001 to 2012, the </a:t>
            </a:r>
            <a:r>
              <a:rPr lang="en-US" dirty="0" smtClean="0"/>
              <a:t>rate </a:t>
            </a:r>
            <a:r>
              <a:rPr lang="en-US" dirty="0"/>
              <a:t>of hospital admissions </a:t>
            </a:r>
            <a:r>
              <a:rPr lang="en-US" dirty="0" smtClean="0"/>
              <a:t>for uncontrolled diabetes decreased overall and for </a:t>
            </a:r>
            <a:r>
              <a:rPr lang="en-US" dirty="0"/>
              <a:t>all </a:t>
            </a:r>
            <a:r>
              <a:rPr lang="en-US" dirty="0" smtClean="0"/>
              <a:t>residence location groups.</a:t>
            </a:r>
          </a:p>
          <a:p>
            <a:pPr marL="228600" indent="-228600">
              <a:buFont typeface="Arial" pitchFamily="34" charset="0"/>
              <a:buChar char="•"/>
              <a:defRPr/>
            </a:pPr>
            <a:r>
              <a:rPr lang="en-US" b="1" dirty="0" smtClean="0"/>
              <a:t>Groups With Disparities: </a:t>
            </a:r>
            <a:r>
              <a:rPr lang="en-US" sz="1200" kern="1200" dirty="0" smtClean="0">
                <a:solidFill>
                  <a:schemeClr val="tx1"/>
                </a:solidFill>
                <a:effectLst/>
                <a:latin typeface="+mn-lt"/>
                <a:ea typeface="+mn-ea"/>
                <a:cs typeface="+mn-cs"/>
              </a:rPr>
              <a:t>In almost all years, the rates of hospital admissions for uncontrolled diabetes were h</a:t>
            </a:r>
            <a:r>
              <a:rPr lang="en-US" kern="1200" dirty="0" smtClean="0">
                <a:solidFill>
                  <a:schemeClr val="tx1"/>
                </a:solidFill>
                <a:effectLst/>
                <a:latin typeface="+mn-lt"/>
                <a:ea typeface="+mn-ea"/>
                <a:cs typeface="+mn-cs"/>
              </a:rPr>
              <a:t>igher among residents of noncore, micropolitan</a:t>
            </a:r>
            <a:r>
              <a:rPr lang="en-US" dirty="0" smtClean="0"/>
              <a:t>, and large central metropolitan areas and l</a:t>
            </a:r>
            <a:r>
              <a:rPr lang="en-US" kern="1200" dirty="0" smtClean="0">
                <a:solidFill>
                  <a:schemeClr val="tx1"/>
                </a:solidFill>
                <a:effectLst/>
                <a:latin typeface="+mn-lt"/>
                <a:ea typeface="+mn-ea"/>
                <a:cs typeface="+mn-cs"/>
              </a:rPr>
              <a:t>ower among residents of medium metropolitan areas </a:t>
            </a:r>
            <a:r>
              <a:rPr lang="en-US" dirty="0" smtClean="0"/>
              <a:t>compared </a:t>
            </a:r>
            <a:r>
              <a:rPr lang="en-US" dirty="0"/>
              <a:t>with </a:t>
            </a:r>
            <a:r>
              <a:rPr lang="en-US" dirty="0" smtClean="0"/>
              <a:t>residents </a:t>
            </a:r>
            <a:r>
              <a:rPr lang="en-US" dirty="0"/>
              <a:t>of large fringe metropolitan areas (suburbs)</a:t>
            </a:r>
            <a:r>
              <a:rPr lang="en-US" kern="1200" dirty="0" smtClean="0">
                <a:solidFill>
                  <a:schemeClr val="tx1"/>
                </a:solidFill>
                <a:effectLst/>
                <a:latin typeface="+mn-lt"/>
                <a:ea typeface="+mn-ea"/>
                <a:cs typeface="+mn-cs"/>
              </a:rPr>
              <a:t>, </a:t>
            </a:r>
            <a:r>
              <a:rPr lang="en-US" dirty="0" smtClean="0"/>
              <a:t>but </a:t>
            </a:r>
            <a:r>
              <a:rPr lang="en-US" dirty="0"/>
              <a:t>these </a:t>
            </a:r>
            <a:r>
              <a:rPr lang="en-US" dirty="0" smtClean="0"/>
              <a:t>differences </a:t>
            </a:r>
            <a:r>
              <a:rPr lang="en-US" dirty="0"/>
              <a:t>were often not statistically significant due to small sample sizes</a:t>
            </a:r>
            <a:r>
              <a:rPr lang="en-US" dirty="0" smtClean="0"/>
              <a:t>.</a:t>
            </a:r>
            <a:endParaRPr lang="en-US" kern="1200" dirty="0" smtClean="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dirty="0" smtClean="0"/>
              <a:t>Achievable Benchmark:</a:t>
            </a:r>
          </a:p>
          <a:p>
            <a:pPr marL="4572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The 2008 top 4 State achievable benchmark was 5 admissions per 100,000 population age 18 and over. The top 4 States that contributed to the achievable benchmark were Colorado, Hawaii, Utah, and Vermont.</a:t>
            </a:r>
            <a:endParaRPr lang="en-US" sz="1200" kern="1200" dirty="0" smtClean="0">
              <a:solidFill>
                <a:schemeClr val="tx1"/>
              </a:solidFill>
              <a:effectLst/>
            </a:endParaRPr>
          </a:p>
          <a:p>
            <a:pPr marL="4572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baseline="0" dirty="0" smtClean="0">
                <a:solidFill>
                  <a:schemeClr val="tx1"/>
                </a:solidFill>
                <a:effectLst/>
                <a:latin typeface="+mn-lt"/>
                <a:ea typeface="+mn-ea"/>
                <a:cs typeface="+mn-cs"/>
              </a:rPr>
              <a:t>At the</a:t>
            </a:r>
            <a:r>
              <a:rPr lang="en-US" sz="1200" kern="1200" dirty="0" smtClean="0">
                <a:solidFill>
                  <a:schemeClr val="tx1"/>
                </a:solidFill>
                <a:effectLst/>
                <a:latin typeface="+mn-lt"/>
                <a:ea typeface="+mn-ea"/>
                <a:cs typeface="+mn-cs"/>
              </a:rPr>
              <a:t> current</a:t>
            </a:r>
            <a:r>
              <a:rPr lang="en-US" sz="1200" kern="1200" baseline="0" dirty="0" smtClean="0">
                <a:solidFill>
                  <a:schemeClr val="tx1"/>
                </a:solidFill>
                <a:effectLst/>
                <a:latin typeface="+mn-lt"/>
                <a:ea typeface="+mn-ea"/>
                <a:cs typeface="+mn-cs"/>
              </a:rPr>
              <a:t> rates, residents of noncore and </a:t>
            </a:r>
            <a:r>
              <a:rPr lang="en-US" sz="1200" kern="1200" baseline="0" dirty="0" err="1" smtClean="0">
                <a:solidFill>
                  <a:schemeClr val="tx1"/>
                </a:solidFill>
                <a:effectLst/>
                <a:latin typeface="+mn-lt"/>
                <a:ea typeface="+mn-ea"/>
                <a:cs typeface="+mn-cs"/>
              </a:rPr>
              <a:t>micropolitan</a:t>
            </a:r>
            <a:r>
              <a:rPr lang="en-US" sz="1200" kern="1200" baseline="0" dirty="0" smtClean="0">
                <a:solidFill>
                  <a:schemeClr val="tx1"/>
                </a:solidFill>
                <a:effectLst/>
                <a:latin typeface="+mn-lt"/>
                <a:ea typeface="+mn-ea"/>
                <a:cs typeface="+mn-cs"/>
              </a:rPr>
              <a:t> (nonmetropolitan) areas should reach</a:t>
            </a:r>
            <a:r>
              <a:rPr lang="en-US" sz="1200" kern="1200" dirty="0" smtClean="0">
                <a:solidFill>
                  <a:schemeClr val="tx1"/>
                </a:solidFill>
                <a:effectLst/>
                <a:latin typeface="+mn-lt"/>
                <a:ea typeface="+mn-ea"/>
                <a:cs typeface="+mn-cs"/>
              </a:rPr>
              <a:t> the benchmark in about 10 years, sooner than residents of metropolitan areas, whose rates are not decreasing as quickly.</a:t>
            </a:r>
          </a:p>
          <a:p>
            <a:pPr marL="171450" lvl="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pPr/>
              <a:t>51</a:t>
            </a:fld>
            <a:endParaRPr lang="en-US"/>
          </a:p>
        </p:txBody>
      </p:sp>
    </p:spTree>
    <p:extLst>
      <p:ext uri="{BB962C8B-B14F-4D97-AF65-F5344CB8AC3E}">
        <p14:creationId xmlns:p14="http://schemas.microsoft.com/office/powerpoint/2010/main" val="240756748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685800"/>
            <a:ext cx="6046788" cy="4535488"/>
          </a:xfrm>
        </p:spPr>
      </p:sp>
      <p:sp>
        <p:nvSpPr>
          <p:cNvPr id="3" name="Notes Placeholder 2"/>
          <p:cNvSpPr>
            <a:spLocks noGrp="1"/>
          </p:cNvSpPr>
          <p:nvPr>
            <p:ph type="body" idx="1"/>
          </p:nvPr>
        </p:nvSpPr>
        <p:spPr>
          <a:xfrm>
            <a:off x="228600" y="5334000"/>
            <a:ext cx="6553200" cy="3581400"/>
          </a:xfrm>
        </p:spPr>
        <p:txBody>
          <a:bodyPr/>
          <a:lstStyle/>
          <a:p>
            <a:pPr marL="228600" indent="-228600">
              <a:buFont typeface="Arial" pitchFamily="34" charset="0"/>
              <a:buChar char="•"/>
            </a:pPr>
            <a:r>
              <a:rPr lang="en-US" b="1" dirty="0" smtClean="0"/>
              <a:t>Importance:</a:t>
            </a:r>
            <a:r>
              <a:rPr lang="en-US" dirty="0" smtClean="0"/>
              <a:t> </a:t>
            </a:r>
            <a:r>
              <a:rPr lang="en-US" dirty="0"/>
              <a:t>Suicide may be prevented when its warning signs are detected and treated. Identification of suicidal ideas and plans among individuals being treated for depression is expected to increase with the growing use of standardized screening instruments and electronic medical records. </a:t>
            </a:r>
            <a:endParaRPr lang="en-US" dirty="0" smtClean="0"/>
          </a:p>
          <a:p>
            <a:pPr marL="228600" indent="-228600">
              <a:buFont typeface="Arial" pitchFamily="34" charset="0"/>
              <a:buChar char="•"/>
            </a:pPr>
            <a:r>
              <a:rPr lang="en-US" b="1" dirty="0" smtClean="0"/>
              <a:t>Overall Rate:</a:t>
            </a:r>
            <a:r>
              <a:rPr lang="en-US" dirty="0" smtClean="0"/>
              <a:t> In 2011, the total suicide rate was 14.9 per 100,000 population. </a:t>
            </a:r>
          </a:p>
          <a:p>
            <a:pPr marL="228600" indent="-228600">
              <a:buFont typeface="Arial" pitchFamily="34" charset="0"/>
              <a:buChar char="•"/>
            </a:pPr>
            <a:r>
              <a:rPr lang="en-US" b="1" dirty="0" smtClean="0"/>
              <a:t>Trends: </a:t>
            </a:r>
            <a:endParaRPr lang="en-US" dirty="0" smtClean="0"/>
          </a:p>
          <a:p>
            <a:pPr marL="457200" indent="-228600">
              <a:buFont typeface="Arial" pitchFamily="34" charset="0"/>
              <a:buChar char="•"/>
            </a:pPr>
            <a:r>
              <a:rPr lang="en-US" dirty="0" smtClean="0"/>
              <a:t>From 2008 to 2011, the overall suicide rate and rates for residents of large fringe metropolitan, medium metropolitan, small metropolitan, </a:t>
            </a:r>
            <a:r>
              <a:rPr lang="en-US" dirty="0" err="1" smtClean="0"/>
              <a:t>micropolitan</a:t>
            </a:r>
            <a:r>
              <a:rPr lang="en-US" dirty="0" smtClean="0"/>
              <a:t>, and noncore areas got worse. </a:t>
            </a:r>
          </a:p>
          <a:p>
            <a:pPr marL="228600" indent="-228600">
              <a:buFont typeface="Arial" pitchFamily="34" charset="0"/>
              <a:buChar char="•"/>
            </a:pPr>
            <a:r>
              <a:rPr lang="en-US" b="1" dirty="0" smtClean="0"/>
              <a:t>Groups With Disparities:</a:t>
            </a:r>
          </a:p>
          <a:p>
            <a:pPr marL="457200" indent="-228600">
              <a:buFont typeface="Arial" panose="020B0604020202020204" pitchFamily="34" charset="0"/>
              <a:buChar char="•"/>
            </a:pPr>
            <a:r>
              <a:rPr lang="en-US" dirty="0" smtClean="0"/>
              <a:t>In 2011, residents of medium and small metropolitan, </a:t>
            </a:r>
            <a:r>
              <a:rPr lang="en-US" dirty="0" err="1" smtClean="0"/>
              <a:t>micropolitan</a:t>
            </a:r>
            <a:r>
              <a:rPr lang="en-US" dirty="0" smtClean="0"/>
              <a:t>, and noncore areas had higher rates of suicide than residents of large fringe metropolitan areas.</a:t>
            </a:r>
          </a:p>
          <a:p>
            <a:pPr marL="457200" indent="-228600">
              <a:buFont typeface="Arial" panose="020B0604020202020204" pitchFamily="34" charset="0"/>
              <a:buChar char="•"/>
            </a:pPr>
            <a:r>
              <a:rPr lang="en-US" dirty="0" smtClean="0"/>
              <a:t>Residents of large central metropolitan areas had lower rates than residents of large fringe metropolitan areas.</a:t>
            </a:r>
          </a:p>
          <a:p>
            <a:pPr marL="171450" indent="-171450">
              <a:buFont typeface="Arial" panose="020B0604020202020204" pitchFamily="34" charset="0"/>
              <a:buChar char="•"/>
            </a:pPr>
            <a:r>
              <a:rPr lang="en-US" b="1" dirty="0" smtClean="0"/>
              <a:t>Achievable Benchmark:</a:t>
            </a:r>
            <a:endParaRPr lang="en-US" b="1" dirty="0"/>
          </a:p>
          <a:p>
            <a:pPr marL="457200" indent="-228600">
              <a:buFont typeface="Arial" panose="020B0604020202020204" pitchFamily="34" charset="0"/>
              <a:buChar char="•"/>
            </a:pPr>
            <a:r>
              <a:rPr lang="en-US" dirty="0" smtClean="0"/>
              <a:t>The 2008 </a:t>
            </a:r>
            <a:r>
              <a:rPr lang="en-US" dirty="0"/>
              <a:t>top 5 State achievable benchmark </a:t>
            </a:r>
            <a:r>
              <a:rPr lang="en-US" dirty="0" smtClean="0"/>
              <a:t>was 9.0 </a:t>
            </a:r>
            <a:r>
              <a:rPr lang="en-US" dirty="0"/>
              <a:t>per 100,000 </a:t>
            </a:r>
            <a:r>
              <a:rPr lang="en-US" dirty="0" smtClean="0"/>
              <a:t>population. </a:t>
            </a:r>
            <a:r>
              <a:rPr lang="en-US" dirty="0"/>
              <a:t>The top 5 States </a:t>
            </a:r>
            <a:r>
              <a:rPr lang="en-US" dirty="0" smtClean="0"/>
              <a:t>that</a:t>
            </a:r>
            <a:r>
              <a:rPr lang="en-US" baseline="0" dirty="0" smtClean="0"/>
              <a:t> contributed to the achievable benchmark </a:t>
            </a:r>
            <a:r>
              <a:rPr lang="en-US" dirty="0" smtClean="0"/>
              <a:t>were and Connecticut, District of Columbia, Massachusetts, New Jersey, and New York.</a:t>
            </a:r>
            <a:endParaRPr lang="en-US" dirty="0"/>
          </a:p>
          <a:p>
            <a:pPr marL="457200" indent="-228600">
              <a:buFont typeface="Arial" panose="020B0604020202020204" pitchFamily="34" charset="0"/>
              <a:buChar char="•"/>
            </a:pPr>
            <a:r>
              <a:rPr lang="en-US" dirty="0" smtClean="0"/>
              <a:t>No group showed progress toward the benchmark.</a:t>
            </a:r>
            <a:endParaRPr lang="en-US" dirty="0"/>
          </a:p>
          <a:p>
            <a:endParaRPr lang="en-US" dirty="0"/>
          </a:p>
        </p:txBody>
      </p:sp>
      <p:sp>
        <p:nvSpPr>
          <p:cNvPr id="4" name="Slide Number Placeholder 3"/>
          <p:cNvSpPr>
            <a:spLocks noGrp="1"/>
          </p:cNvSpPr>
          <p:nvPr>
            <p:ph type="sldNum" sz="quarter" idx="10"/>
          </p:nvPr>
        </p:nvSpPr>
        <p:spPr/>
        <p:txBody>
          <a:bodyPr/>
          <a:lstStyle/>
          <a:p>
            <a:fld id="{5ACA5A0B-F09E-4EB0-80F3-1C25292FE503}" type="slidenum">
              <a:rPr lang="en-US" smtClean="0"/>
              <a:pPr/>
              <a:t>52</a:t>
            </a:fld>
            <a:endParaRPr lang="en-US"/>
          </a:p>
        </p:txBody>
      </p:sp>
      <p:sp>
        <p:nvSpPr>
          <p:cNvPr id="5" name="TextBox 4"/>
          <p:cNvSpPr txBox="1"/>
          <p:nvPr/>
        </p:nvSpPr>
        <p:spPr>
          <a:xfrm>
            <a:off x="1869440" y="3098800"/>
            <a:ext cx="3505200" cy="250325"/>
          </a:xfrm>
          <a:prstGeom prst="rect">
            <a:avLst/>
          </a:prstGeom>
          <a:noFill/>
        </p:spPr>
        <p:txBody>
          <a:bodyPr wrap="square" lIns="93177" tIns="46589" rIns="93177" bIns="46589" rtlCol="0">
            <a:spAutoFit/>
          </a:bodyPr>
          <a:lstStyle/>
          <a:p>
            <a:r>
              <a:rPr lang="en-US" sz="1000" dirty="0"/>
              <a:t>2008 Achievable Benchmark: 9.0 per 100,000 population</a:t>
            </a:r>
          </a:p>
        </p:txBody>
      </p:sp>
    </p:spTree>
    <p:extLst>
      <p:ext uri="{BB962C8B-B14F-4D97-AF65-F5344CB8AC3E}">
        <p14:creationId xmlns:p14="http://schemas.microsoft.com/office/powerpoint/2010/main" val="194193881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ACA5A0B-F09E-4EB0-80F3-1C25292FE503}" type="slidenum">
              <a:rPr lang="en-US" smtClean="0"/>
              <a:pPr/>
              <a:t>53</a:t>
            </a:fld>
            <a:endParaRPr lang="en-US"/>
          </a:p>
        </p:txBody>
      </p:sp>
    </p:spTree>
    <p:extLst>
      <p:ext uri="{BB962C8B-B14F-4D97-AF65-F5344CB8AC3E}">
        <p14:creationId xmlns:p14="http://schemas.microsoft.com/office/powerpoint/2010/main" val="91623415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228600" indent="-228600">
              <a:buFont typeface="Arial" pitchFamily="34" charset="0"/>
              <a:buChar char="•"/>
            </a:pPr>
            <a:r>
              <a:rPr lang="en-US" b="1" dirty="0" smtClean="0"/>
              <a:t>Importance</a:t>
            </a:r>
            <a:r>
              <a:rPr lang="en-US" dirty="0" smtClean="0"/>
              <a:t>: </a:t>
            </a:r>
            <a:r>
              <a:rPr lang="en-US" dirty="0"/>
              <a:t>Childhood is often a time when people establish healthy lifelong habits. Physicians can play an important role in encouraging healthy behaviors from a young age. For example, they can educate children and parents about the importance of regular </a:t>
            </a:r>
            <a:r>
              <a:rPr lang="en-US" dirty="0" smtClean="0"/>
              <a:t>exercise. </a:t>
            </a:r>
          </a:p>
          <a:p>
            <a:pPr marL="228600" indent="-228600">
              <a:buFont typeface="Arial" pitchFamily="34" charset="0"/>
              <a:buChar char="•"/>
            </a:pPr>
            <a:r>
              <a:rPr lang="en-US" b="1" dirty="0" smtClean="0"/>
              <a:t>Overall Rate</a:t>
            </a:r>
            <a:r>
              <a:rPr lang="en-US" dirty="0" smtClean="0"/>
              <a:t>: In 2012, 41.8% of children ages 2-17 received advice about exercise, sports, or physically active hobbies. </a:t>
            </a:r>
          </a:p>
          <a:p>
            <a:pPr marL="228600" indent="-228600">
              <a:buFont typeface="Arial" pitchFamily="34" charset="0"/>
              <a:buChar char="•"/>
            </a:pPr>
            <a:r>
              <a:rPr lang="en-US" b="1" dirty="0" smtClean="0"/>
              <a:t>Trends: </a:t>
            </a:r>
            <a:endParaRPr lang="en-US" dirty="0" smtClean="0"/>
          </a:p>
          <a:p>
            <a:pPr marL="457200" indent="-228600">
              <a:buFont typeface="Arial" panose="020B0604020202020204" pitchFamily="34" charset="0"/>
              <a:buChar char="•"/>
            </a:pPr>
            <a:r>
              <a:rPr lang="en-US" dirty="0" smtClean="0"/>
              <a:t>From 2002 to 2012, the overall percentage of children who received about exercise improved from 30.0% to 41.8%. </a:t>
            </a:r>
          </a:p>
          <a:p>
            <a:pPr marL="457200" indent="-228600">
              <a:buFont typeface="Arial" panose="020B0604020202020204" pitchFamily="34" charset="0"/>
              <a:buChar char="•"/>
            </a:pPr>
            <a:r>
              <a:rPr lang="en-US" dirty="0" smtClean="0"/>
              <a:t>Children residing in all geographic locations showed improvement. </a:t>
            </a:r>
          </a:p>
          <a:p>
            <a:pPr marL="228600" indent="-228600">
              <a:buFont typeface="Arial" pitchFamily="34" charset="0"/>
              <a:buChar char="•"/>
            </a:pPr>
            <a:r>
              <a:rPr lang="en-US" b="1" dirty="0" smtClean="0"/>
              <a:t>Groups With Disparities: </a:t>
            </a:r>
            <a:r>
              <a:rPr lang="en-US" dirty="0" smtClean="0"/>
              <a:t>In 2012, children in medium metropolitan, </a:t>
            </a:r>
            <a:r>
              <a:rPr lang="en-US" dirty="0" err="1" smtClean="0"/>
              <a:t>micropolitan</a:t>
            </a:r>
            <a:r>
              <a:rPr lang="en-US" dirty="0" smtClean="0"/>
              <a:t>, and noncore areas were less likely </a:t>
            </a:r>
            <a:r>
              <a:rPr lang="en-US" dirty="0"/>
              <a:t>to </a:t>
            </a:r>
            <a:r>
              <a:rPr lang="en-US" dirty="0" smtClean="0"/>
              <a:t>receive advice about exercise</a:t>
            </a:r>
            <a:r>
              <a:rPr lang="en-US" dirty="0"/>
              <a:t>, sports, or physically active </a:t>
            </a:r>
            <a:r>
              <a:rPr lang="en-US" dirty="0" smtClean="0"/>
              <a:t>hobbies than children in large fringe metropolitan areas. </a:t>
            </a:r>
            <a:endParaRPr lang="en-US" dirty="0"/>
          </a:p>
        </p:txBody>
      </p:sp>
      <p:sp>
        <p:nvSpPr>
          <p:cNvPr id="4" name="Slide Number Placeholder 3"/>
          <p:cNvSpPr>
            <a:spLocks noGrp="1"/>
          </p:cNvSpPr>
          <p:nvPr>
            <p:ph type="sldNum" sz="quarter" idx="10"/>
          </p:nvPr>
        </p:nvSpPr>
        <p:spPr/>
        <p:txBody>
          <a:bodyPr/>
          <a:lstStyle/>
          <a:p>
            <a:fld id="{5ACA5A0B-F09E-4EB0-80F3-1C25292FE503}" type="slidenum">
              <a:rPr lang="en-US" smtClean="0"/>
              <a:pPr/>
              <a:t>54</a:t>
            </a:fld>
            <a:endParaRPr lang="en-US"/>
          </a:p>
        </p:txBody>
      </p:sp>
    </p:spTree>
    <p:extLst>
      <p:ext uri="{BB962C8B-B14F-4D97-AF65-F5344CB8AC3E}">
        <p14:creationId xmlns:p14="http://schemas.microsoft.com/office/powerpoint/2010/main" val="79986733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228600" indent="-228600">
              <a:buFont typeface="Arial" pitchFamily="34" charset="0"/>
              <a:buChar char="•"/>
            </a:pPr>
            <a:r>
              <a:rPr lang="en-US" b="1" dirty="0" smtClean="0"/>
              <a:t>Groups With Disparities:</a:t>
            </a:r>
          </a:p>
          <a:p>
            <a:pPr marL="457200" indent="-228600">
              <a:buFont typeface="Arial" panose="020B0604020202020204" pitchFamily="34" charset="0"/>
              <a:buChar char="•"/>
            </a:pPr>
            <a:r>
              <a:rPr lang="en-US" dirty="0" smtClean="0"/>
              <a:t>Among Hispanic children, residents of large central metropolitan, medium metropolitan, and small metropolitan areas were less likely than residents of large fringe metropolitan areas to have a health care provider give advice about the amount and kind of exercise, sports, or physically active hobbies they should have.</a:t>
            </a:r>
          </a:p>
          <a:p>
            <a:pPr marL="457200" indent="-228600">
              <a:buFont typeface="Arial" panose="020B0604020202020204" pitchFamily="34" charset="0"/>
              <a:buChar char="•"/>
            </a:pPr>
            <a:r>
              <a:rPr lang="en-US" dirty="0" smtClean="0"/>
              <a:t>Among White children, residents of </a:t>
            </a:r>
            <a:r>
              <a:rPr lang="en-US" dirty="0" err="1" smtClean="0"/>
              <a:t>micropolitan</a:t>
            </a:r>
            <a:r>
              <a:rPr lang="en-US" dirty="0" smtClean="0"/>
              <a:t> and noncore areas were less likely than residents of large fringe metropolitan areas to have a health care provider give advice about the amount and kind of exercise, sports, or physically active hobbies they should have.</a:t>
            </a:r>
          </a:p>
        </p:txBody>
      </p:sp>
      <p:sp>
        <p:nvSpPr>
          <p:cNvPr id="4" name="Slide Number Placeholder 3"/>
          <p:cNvSpPr>
            <a:spLocks noGrp="1"/>
          </p:cNvSpPr>
          <p:nvPr>
            <p:ph type="sldNum" sz="quarter" idx="10"/>
          </p:nvPr>
        </p:nvSpPr>
        <p:spPr/>
        <p:txBody>
          <a:bodyPr/>
          <a:lstStyle/>
          <a:p>
            <a:fld id="{5ACA5A0B-F09E-4EB0-80F3-1C25292FE503}" type="slidenum">
              <a:rPr lang="en-US" smtClean="0"/>
              <a:pPr/>
              <a:t>55</a:t>
            </a:fld>
            <a:endParaRPr lang="en-US"/>
          </a:p>
        </p:txBody>
      </p:sp>
    </p:spTree>
    <p:extLst>
      <p:ext uri="{BB962C8B-B14F-4D97-AF65-F5344CB8AC3E}">
        <p14:creationId xmlns:p14="http://schemas.microsoft.com/office/powerpoint/2010/main" val="272375961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228600" indent="-228600">
              <a:buFont typeface="Arial" pitchFamily="34" charset="0"/>
              <a:buChar char="•"/>
            </a:pPr>
            <a:r>
              <a:rPr lang="en-US" b="1" dirty="0"/>
              <a:t>Importance: </a:t>
            </a:r>
            <a:r>
              <a:rPr lang="en-US" dirty="0"/>
              <a:t>It is essential for physicians to emphasize to patients the importance of consuming foods from all food groups, including whole grains and fibers, lean proteins, complex carbohydrates, fruits, and vegetables, as well as providing education about balancing energy intake and energy expenditure. </a:t>
            </a:r>
            <a:endParaRPr lang="en-US" dirty="0" smtClean="0"/>
          </a:p>
          <a:p>
            <a:pPr marL="228600" indent="-228600">
              <a:buFont typeface="Arial" pitchFamily="34" charset="0"/>
              <a:buChar char="•"/>
            </a:pPr>
            <a:r>
              <a:rPr lang="en-US" b="1" dirty="0" smtClean="0"/>
              <a:t>Overall </a:t>
            </a:r>
            <a:r>
              <a:rPr lang="en-US" b="1" dirty="0"/>
              <a:t>Rate:</a:t>
            </a:r>
            <a:r>
              <a:rPr lang="en-US" dirty="0"/>
              <a:t> In 2012, </a:t>
            </a:r>
            <a:r>
              <a:rPr lang="en-US" dirty="0" smtClean="0"/>
              <a:t>57.1% </a:t>
            </a:r>
            <a:r>
              <a:rPr lang="en-US" dirty="0"/>
              <a:t>of children ages 2-17 received </a:t>
            </a:r>
            <a:r>
              <a:rPr lang="en-US" dirty="0" smtClean="0"/>
              <a:t>advice about healthy eating (data not shown). </a:t>
            </a:r>
            <a:endParaRPr lang="en-US" dirty="0"/>
          </a:p>
          <a:p>
            <a:pPr marL="228600" indent="-228600">
              <a:buFont typeface="Arial" pitchFamily="34" charset="0"/>
              <a:buChar char="•"/>
            </a:pPr>
            <a:r>
              <a:rPr lang="en-US" b="1" dirty="0" smtClean="0"/>
              <a:t>Groups With Disparities:</a:t>
            </a:r>
          </a:p>
          <a:p>
            <a:pPr marL="457200" indent="-228600">
              <a:buFont typeface="Arial" panose="020B0604020202020204" pitchFamily="34" charset="0"/>
              <a:buChar char="•"/>
            </a:pPr>
            <a:r>
              <a:rPr lang="en-US" dirty="0" smtClean="0"/>
              <a:t>Overall, in 2012, children residing in </a:t>
            </a:r>
            <a:r>
              <a:rPr lang="en-US" dirty="0" err="1" smtClean="0"/>
              <a:t>micropolitan</a:t>
            </a:r>
            <a:r>
              <a:rPr lang="en-US" dirty="0" smtClean="0"/>
              <a:t> and noncore areas were less likely to </a:t>
            </a:r>
            <a:r>
              <a:rPr lang="en-US" dirty="0"/>
              <a:t>receive </a:t>
            </a:r>
            <a:r>
              <a:rPr lang="en-US" dirty="0" smtClean="0"/>
              <a:t>advice about </a:t>
            </a:r>
            <a:r>
              <a:rPr lang="en-US" dirty="0"/>
              <a:t>healthy </a:t>
            </a:r>
            <a:r>
              <a:rPr lang="en-US" dirty="0" smtClean="0"/>
              <a:t>eating than children in large fringe metropolitan areas.</a:t>
            </a:r>
          </a:p>
          <a:p>
            <a:pPr marL="457200" indent="-228600">
              <a:buFont typeface="Arial" panose="020B0604020202020204" pitchFamily="34" charset="0"/>
              <a:buChar char="•"/>
            </a:pPr>
            <a:r>
              <a:rPr lang="en-US" dirty="0" smtClean="0"/>
              <a:t>Among Hispanic children, residents of medium and small metropolitan areas were less likely than children in large fringe metropolitan areas to receive advice about </a:t>
            </a:r>
            <a:r>
              <a:rPr lang="en-US" dirty="0"/>
              <a:t>healthy </a:t>
            </a:r>
            <a:r>
              <a:rPr lang="en-US" dirty="0" smtClean="0"/>
              <a:t>eating.</a:t>
            </a:r>
          </a:p>
          <a:p>
            <a:pPr marL="457200" indent="-228600">
              <a:buFont typeface="Arial" panose="020B0604020202020204" pitchFamily="34" charset="0"/>
              <a:buChar char="•"/>
            </a:pPr>
            <a:r>
              <a:rPr lang="en-US" dirty="0" smtClean="0"/>
              <a:t>Black children in </a:t>
            </a:r>
            <a:r>
              <a:rPr lang="en-US" dirty="0" err="1" smtClean="0"/>
              <a:t>micropolitan</a:t>
            </a:r>
            <a:r>
              <a:rPr lang="en-US" dirty="0" smtClean="0"/>
              <a:t> areas were less likely than children in </a:t>
            </a:r>
            <a:r>
              <a:rPr lang="en-US" dirty="0"/>
              <a:t>large fringe metropolitan </a:t>
            </a:r>
            <a:r>
              <a:rPr lang="en-US" dirty="0" smtClean="0"/>
              <a:t>areas to receive advice about </a:t>
            </a:r>
            <a:r>
              <a:rPr lang="en-US" dirty="0"/>
              <a:t>healthy </a:t>
            </a:r>
            <a:r>
              <a:rPr lang="en-US" dirty="0" smtClean="0"/>
              <a:t>eating.</a:t>
            </a:r>
          </a:p>
          <a:p>
            <a:pPr marL="457200" indent="-228600">
              <a:buFont typeface="Arial" panose="020B0604020202020204" pitchFamily="34" charset="0"/>
              <a:buChar char="•"/>
            </a:pPr>
            <a:r>
              <a:rPr lang="en-US" dirty="0" smtClean="0"/>
              <a:t>White children residing in </a:t>
            </a:r>
            <a:r>
              <a:rPr lang="en-US" dirty="0" err="1" smtClean="0"/>
              <a:t>micropolitan</a:t>
            </a:r>
            <a:r>
              <a:rPr lang="en-US" dirty="0" smtClean="0"/>
              <a:t> and noncore areas were less likely than children in large fringe metropolitan areas to receive advice about </a:t>
            </a:r>
            <a:r>
              <a:rPr lang="en-US" dirty="0"/>
              <a:t>healthy </a:t>
            </a:r>
            <a:r>
              <a:rPr lang="en-US" dirty="0" smtClean="0"/>
              <a:t>eating.</a:t>
            </a:r>
            <a:endParaRPr lang="en-US" dirty="0"/>
          </a:p>
          <a:p>
            <a:endParaRPr lang="en-US" dirty="0"/>
          </a:p>
        </p:txBody>
      </p:sp>
      <p:sp>
        <p:nvSpPr>
          <p:cNvPr id="4" name="Slide Number Placeholder 3"/>
          <p:cNvSpPr>
            <a:spLocks noGrp="1"/>
          </p:cNvSpPr>
          <p:nvPr>
            <p:ph type="sldNum" sz="quarter" idx="10"/>
          </p:nvPr>
        </p:nvSpPr>
        <p:spPr/>
        <p:txBody>
          <a:bodyPr/>
          <a:lstStyle/>
          <a:p>
            <a:fld id="{5ACA5A0B-F09E-4EB0-80F3-1C25292FE503}" type="slidenum">
              <a:rPr lang="en-US" smtClean="0"/>
              <a:pPr/>
              <a:t>56</a:t>
            </a:fld>
            <a:endParaRPr lang="en-US"/>
          </a:p>
        </p:txBody>
      </p:sp>
    </p:spTree>
    <p:extLst>
      <p:ext uri="{BB962C8B-B14F-4D97-AF65-F5344CB8AC3E}">
        <p14:creationId xmlns:p14="http://schemas.microsoft.com/office/powerpoint/2010/main" val="136071907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228600" indent="-228600">
              <a:buFont typeface="Arial" pitchFamily="34" charset="0"/>
              <a:buChar char="•"/>
            </a:pPr>
            <a:r>
              <a:rPr lang="en-US" b="1" dirty="0" smtClean="0"/>
              <a:t>Importance</a:t>
            </a:r>
            <a:r>
              <a:rPr lang="en-US" dirty="0" smtClean="0"/>
              <a:t>: </a:t>
            </a:r>
            <a:r>
              <a:rPr lang="en-US" dirty="0"/>
              <a:t>According to the National Institute of Dental and Craniofacial Research, presence of dental caries is the single most common chronic disease of childhood, occurring five to eight times as frequently as asthma (NIDCR, 2000), the second most common chronic disease in children. Regular dental visits help to improve overall oral health and prevent dental caries. </a:t>
            </a:r>
            <a:endParaRPr lang="en-US" dirty="0" smtClean="0"/>
          </a:p>
          <a:p>
            <a:pPr marL="228600" indent="-228600">
              <a:buFont typeface="Arial" pitchFamily="34" charset="0"/>
              <a:buChar char="•"/>
            </a:pPr>
            <a:r>
              <a:rPr lang="en-US" b="1" dirty="0" smtClean="0"/>
              <a:t>Overall Rate</a:t>
            </a:r>
            <a:r>
              <a:rPr lang="en-US" dirty="0" smtClean="0"/>
              <a:t>: In 2012, 52.8% of children ages 2-17 had a dental visit in the calendar year. </a:t>
            </a:r>
          </a:p>
          <a:p>
            <a:pPr marL="228600" indent="-228600">
              <a:buFont typeface="Arial" pitchFamily="34" charset="0"/>
              <a:buChar char="•"/>
            </a:pPr>
            <a:r>
              <a:rPr lang="en-US" b="1" dirty="0" smtClean="0"/>
              <a:t>Trends: </a:t>
            </a:r>
            <a:r>
              <a:rPr lang="en-US" dirty="0" smtClean="0"/>
              <a:t>From 2002 to 2012, there were no statistically significant changes in the overall rate nor among children residing in any geographic location.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ACA5A0B-F09E-4EB0-80F3-1C25292FE503}" type="slidenum">
              <a:rPr lang="en-US" smtClean="0"/>
              <a:pPr/>
              <a:t>57</a:t>
            </a:fld>
            <a:endParaRPr lang="en-US"/>
          </a:p>
        </p:txBody>
      </p:sp>
    </p:spTree>
    <p:extLst>
      <p:ext uri="{BB962C8B-B14F-4D97-AF65-F5344CB8AC3E}">
        <p14:creationId xmlns:p14="http://schemas.microsoft.com/office/powerpoint/2010/main" val="278329719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228600" indent="-228600">
              <a:buFont typeface="Arial" pitchFamily="34" charset="0"/>
              <a:buChar char="•"/>
            </a:pPr>
            <a:r>
              <a:rPr lang="en-US" b="1" dirty="0" smtClean="0"/>
              <a:t>Groups With Disparities:</a:t>
            </a:r>
          </a:p>
          <a:p>
            <a:pPr marL="457200" indent="-228600">
              <a:buFont typeface="Arial" panose="020B0604020202020204" pitchFamily="34" charset="0"/>
              <a:buChar char="•"/>
            </a:pPr>
            <a:r>
              <a:rPr lang="en-US" dirty="0" smtClean="0"/>
              <a:t>Hispanic children living in large central metropolitan areas were less likely to have a dental visit than children in large fringe metropolitan areas.</a:t>
            </a:r>
          </a:p>
          <a:p>
            <a:pPr marL="457200" indent="-228600">
              <a:buFont typeface="Arial" panose="020B0604020202020204" pitchFamily="34" charset="0"/>
              <a:buChar char="•"/>
            </a:pPr>
            <a:r>
              <a:rPr lang="en-US" dirty="0" smtClean="0"/>
              <a:t>Among White and Black children, there were no statistically significant differences between those living in large fringe metropolitan areas and those in other geographic locations in the percentage who had a dental visit.</a:t>
            </a:r>
          </a:p>
          <a:p>
            <a:pPr marL="174708" indent="-174708">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fld id="{5ACA5A0B-F09E-4EB0-80F3-1C25292FE503}" type="slidenum">
              <a:rPr lang="en-US" smtClean="0"/>
              <a:pPr/>
              <a:t>58</a:t>
            </a:fld>
            <a:endParaRPr lang="en-US"/>
          </a:p>
        </p:txBody>
      </p:sp>
    </p:spTree>
    <p:extLst>
      <p:ext uri="{BB962C8B-B14F-4D97-AF65-F5344CB8AC3E}">
        <p14:creationId xmlns:p14="http://schemas.microsoft.com/office/powerpoint/2010/main" val="376748622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228600" indent="-228600">
              <a:buFont typeface="Arial" pitchFamily="34" charset="0"/>
              <a:buChar char="•"/>
            </a:pPr>
            <a:r>
              <a:rPr lang="en-US" b="1" dirty="0" smtClean="0"/>
              <a:t>Groups With Disparities:</a:t>
            </a:r>
            <a:endParaRPr lang="en-US" b="1" dirty="0"/>
          </a:p>
          <a:p>
            <a:pPr marL="457200" indent="-228600">
              <a:buFont typeface="Arial" panose="020B0604020202020204" pitchFamily="34" charset="0"/>
              <a:buChar char="•"/>
            </a:pPr>
            <a:r>
              <a:rPr lang="en-US" dirty="0" smtClean="0"/>
              <a:t>Overall in 2012, children residing in small metropolitan, </a:t>
            </a:r>
            <a:r>
              <a:rPr lang="en-US" dirty="0" err="1" smtClean="0"/>
              <a:t>micropolitan</a:t>
            </a:r>
            <a:r>
              <a:rPr lang="en-US" dirty="0" smtClean="0"/>
              <a:t>, and noncore areas </a:t>
            </a:r>
            <a:r>
              <a:rPr lang="en-US" dirty="0"/>
              <a:t>were less likely to have a wellness visit than children in large fringe metropolitan </a:t>
            </a:r>
            <a:r>
              <a:rPr lang="en-US" dirty="0" smtClean="0"/>
              <a:t>areas.</a:t>
            </a:r>
          </a:p>
          <a:p>
            <a:pPr marL="457200" indent="-228600">
              <a:buFont typeface="Arial" panose="020B0604020202020204" pitchFamily="34" charset="0"/>
              <a:buChar char="•"/>
            </a:pPr>
            <a:r>
              <a:rPr lang="en-US" dirty="0" smtClean="0"/>
              <a:t>Hispanic </a:t>
            </a:r>
            <a:r>
              <a:rPr lang="en-US" dirty="0"/>
              <a:t>children living in </a:t>
            </a:r>
            <a:r>
              <a:rPr lang="en-US" dirty="0" err="1" smtClean="0"/>
              <a:t>micropolitan</a:t>
            </a:r>
            <a:r>
              <a:rPr lang="en-US" dirty="0" smtClean="0"/>
              <a:t> and noncore areas </a:t>
            </a:r>
            <a:r>
              <a:rPr lang="en-US" dirty="0"/>
              <a:t>were less likely to have a </a:t>
            </a:r>
            <a:r>
              <a:rPr lang="en-US" dirty="0" smtClean="0"/>
              <a:t>wellness </a:t>
            </a:r>
            <a:r>
              <a:rPr lang="en-US" dirty="0"/>
              <a:t>visit than children in large fringe metropolitan areas</a:t>
            </a:r>
            <a:r>
              <a:rPr lang="en-US" dirty="0" smtClean="0"/>
              <a:t>.</a:t>
            </a:r>
          </a:p>
          <a:p>
            <a:pPr marL="457200" indent="-228600">
              <a:buFont typeface="Arial" panose="020B0604020202020204" pitchFamily="34" charset="0"/>
              <a:buChar char="•"/>
            </a:pPr>
            <a:r>
              <a:rPr lang="en-US" dirty="0" smtClean="0"/>
              <a:t>White children </a:t>
            </a:r>
            <a:r>
              <a:rPr lang="en-US" dirty="0"/>
              <a:t>living in s</a:t>
            </a:r>
            <a:r>
              <a:rPr lang="en-US" dirty="0" smtClean="0"/>
              <a:t>mall metropolitan, </a:t>
            </a:r>
            <a:r>
              <a:rPr lang="en-US" dirty="0" err="1" smtClean="0"/>
              <a:t>micropolitan</a:t>
            </a:r>
            <a:r>
              <a:rPr lang="en-US" dirty="0" smtClean="0"/>
              <a:t>, and </a:t>
            </a:r>
            <a:r>
              <a:rPr lang="en-US" dirty="0"/>
              <a:t>noncore areas were less likely to have a wellness visit than children in large fringe metropolitan areas</a:t>
            </a:r>
            <a:r>
              <a:rPr lang="en-US" dirty="0" smtClean="0"/>
              <a:t>.</a:t>
            </a:r>
          </a:p>
          <a:p>
            <a:pPr marL="457200" indent="-228600">
              <a:buFont typeface="Arial" panose="020B0604020202020204" pitchFamily="34" charset="0"/>
              <a:buChar char="•"/>
            </a:pPr>
            <a:r>
              <a:rPr lang="en-US" dirty="0" smtClean="0"/>
              <a:t>Black </a:t>
            </a:r>
            <a:r>
              <a:rPr lang="en-US" dirty="0"/>
              <a:t>children living in </a:t>
            </a:r>
            <a:r>
              <a:rPr lang="en-US" dirty="0" err="1" smtClean="0"/>
              <a:t>micropolitan</a:t>
            </a:r>
            <a:r>
              <a:rPr lang="en-US" dirty="0" smtClean="0"/>
              <a:t> areas </a:t>
            </a:r>
            <a:r>
              <a:rPr lang="en-US" dirty="0"/>
              <a:t>were less likely to have a wellness visit than children in large fringe metropolitan areas.</a:t>
            </a:r>
          </a:p>
          <a:p>
            <a:pPr marL="174708" indent="-174708">
              <a:buFont typeface="Arial" panose="020B0604020202020204" pitchFamily="34" charset="0"/>
              <a:buChar char="•"/>
            </a:pPr>
            <a:endParaRPr lang="en-US" dirty="0"/>
          </a:p>
          <a:p>
            <a:pPr marL="174708" indent="-174708">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5ACA5A0B-F09E-4EB0-80F3-1C25292FE503}" type="slidenum">
              <a:rPr lang="en-US" smtClean="0"/>
              <a:pPr/>
              <a:t>59</a:t>
            </a:fld>
            <a:endParaRPr lang="en-US"/>
          </a:p>
        </p:txBody>
      </p:sp>
    </p:spTree>
    <p:extLst>
      <p:ext uri="{BB962C8B-B14F-4D97-AF65-F5344CB8AC3E}">
        <p14:creationId xmlns:p14="http://schemas.microsoft.com/office/powerpoint/2010/main" val="21932991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pPr/>
              <a:t>6</a:t>
            </a:fld>
            <a:endParaRPr lang="en-US"/>
          </a:p>
        </p:txBody>
      </p:sp>
    </p:spTree>
    <p:extLst>
      <p:ext uri="{BB962C8B-B14F-4D97-AF65-F5344CB8AC3E}">
        <p14:creationId xmlns:p14="http://schemas.microsoft.com/office/powerpoint/2010/main" val="178672406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228600" indent="-228600">
              <a:buFont typeface="Arial" pitchFamily="34" charset="0"/>
              <a:buChar char="•"/>
            </a:pPr>
            <a:r>
              <a:rPr lang="en-US" b="1" dirty="0" smtClean="0"/>
              <a:t>Importance: </a:t>
            </a:r>
            <a:r>
              <a:rPr lang="en-US" dirty="0"/>
              <a:t>Secondhand smoke can cause serious health problems in </a:t>
            </a:r>
            <a:r>
              <a:rPr lang="en-US" dirty="0" smtClean="0"/>
              <a:t>children. </a:t>
            </a:r>
            <a:r>
              <a:rPr lang="en-US" dirty="0"/>
              <a:t>Studies show that older children whose parents smoke get sick more often. Their lungs grow less than children who do not breathe secondhand smoke, and they get more bronchitis and pneumonia</a:t>
            </a:r>
            <a:r>
              <a:rPr lang="en-US" dirty="0" smtClean="0"/>
              <a:t>.</a:t>
            </a:r>
          </a:p>
          <a:p>
            <a:pPr marL="228600" indent="-228600">
              <a:buFont typeface="Arial" pitchFamily="34" charset="0"/>
              <a:buChar char="•"/>
            </a:pPr>
            <a:r>
              <a:rPr lang="en-US" b="1" dirty="0" smtClean="0"/>
              <a:t>Groups With</a:t>
            </a:r>
            <a:r>
              <a:rPr lang="en-US" b="1" baseline="0" dirty="0" smtClean="0"/>
              <a:t> </a:t>
            </a:r>
            <a:r>
              <a:rPr lang="en-US" b="1" dirty="0" smtClean="0"/>
              <a:t>Disparities:</a:t>
            </a:r>
            <a:endParaRPr lang="en-US" b="1" dirty="0"/>
          </a:p>
          <a:p>
            <a:pPr marL="457200" indent="-228600">
              <a:buFont typeface="Arial" panose="020B0604020202020204" pitchFamily="34" charset="0"/>
              <a:buChar char="•"/>
            </a:pPr>
            <a:r>
              <a:rPr lang="en-US" dirty="0" smtClean="0"/>
              <a:t>Among </a:t>
            </a:r>
            <a:r>
              <a:rPr lang="en-US" dirty="0"/>
              <a:t>Hispanic </a:t>
            </a:r>
            <a:r>
              <a:rPr lang="en-US" dirty="0" smtClean="0"/>
              <a:t>children who received advice about how smoking in the home can be bad, there </a:t>
            </a:r>
            <a:r>
              <a:rPr lang="en-US" dirty="0"/>
              <a:t>were no </a:t>
            </a:r>
            <a:r>
              <a:rPr lang="en-US" dirty="0" smtClean="0"/>
              <a:t>statistically significant </a:t>
            </a:r>
            <a:r>
              <a:rPr lang="en-US" dirty="0"/>
              <a:t>differences </a:t>
            </a:r>
            <a:r>
              <a:rPr lang="en-US" dirty="0" smtClean="0"/>
              <a:t>between residents of large fringe metropolitan areas and other geographic areas.</a:t>
            </a:r>
          </a:p>
          <a:p>
            <a:pPr marL="457200" indent="-228600">
              <a:buFont typeface="Arial" panose="020B0604020202020204" pitchFamily="34" charset="0"/>
              <a:buChar char="•"/>
            </a:pPr>
            <a:r>
              <a:rPr lang="en-US" dirty="0" smtClean="0"/>
              <a:t>White and Black children </a:t>
            </a:r>
            <a:r>
              <a:rPr lang="en-US" dirty="0"/>
              <a:t>living in small </a:t>
            </a:r>
            <a:r>
              <a:rPr lang="en-US" dirty="0" smtClean="0"/>
              <a:t>metropolitan areas were more likely to receive </a:t>
            </a:r>
            <a:r>
              <a:rPr lang="en-US" dirty="0"/>
              <a:t>advice about how smoking in the home can be </a:t>
            </a:r>
            <a:r>
              <a:rPr lang="en-US" dirty="0" smtClean="0"/>
              <a:t>bad than children living in large fringe metropolitan areas.</a:t>
            </a:r>
          </a:p>
          <a:p>
            <a:pPr marL="174708" indent="-174708">
              <a:buFont typeface="Arial" panose="020B0604020202020204" pitchFamily="34" charset="0"/>
              <a:buChar char="•"/>
            </a:pPr>
            <a:endParaRPr lang="en-US" dirty="0"/>
          </a:p>
          <a:p>
            <a:pPr marL="174708" indent="-174708">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fld id="{5ACA5A0B-F09E-4EB0-80F3-1C25292FE503}" type="slidenum">
              <a:rPr lang="en-US" smtClean="0"/>
              <a:pPr/>
              <a:t>60</a:t>
            </a:fld>
            <a:endParaRPr lang="en-US"/>
          </a:p>
        </p:txBody>
      </p:sp>
    </p:spTree>
    <p:extLst>
      <p:ext uri="{BB962C8B-B14F-4D97-AF65-F5344CB8AC3E}">
        <p14:creationId xmlns:p14="http://schemas.microsoft.com/office/powerpoint/2010/main" val="384165854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228600" indent="-228600">
              <a:buFont typeface="Arial" pitchFamily="34" charset="0"/>
              <a:buChar char="•"/>
            </a:pPr>
            <a:r>
              <a:rPr lang="en-US" b="1" dirty="0" smtClean="0"/>
              <a:t>Importance: </a:t>
            </a:r>
            <a:r>
              <a:rPr lang="en-US" dirty="0"/>
              <a:t>Early detection of cancer allows more treatment options and often improves outcomes. </a:t>
            </a:r>
            <a:r>
              <a:rPr lang="en-US" dirty="0" smtClean="0"/>
              <a:t>Mammography</a:t>
            </a:r>
            <a:r>
              <a:rPr lang="en-US" dirty="0"/>
              <a:t>, the most effective method for detecting breast cancer at its early stages, can identify malignancies before they can be felt and before symptoms develop. </a:t>
            </a:r>
            <a:endParaRPr lang="en-US" dirty="0" smtClean="0"/>
          </a:p>
          <a:p>
            <a:pPr marL="228600" indent="-228600">
              <a:buFont typeface="Arial" pitchFamily="34" charset="0"/>
              <a:buChar char="•"/>
            </a:pPr>
            <a:r>
              <a:rPr lang="en-US" b="1" dirty="0" smtClean="0"/>
              <a:t>Groups With Disparities:</a:t>
            </a:r>
            <a:endParaRPr lang="en-US" b="1" dirty="0"/>
          </a:p>
          <a:p>
            <a:pPr marL="457200" indent="-228600">
              <a:buFont typeface="Arial" panose="020B0604020202020204" pitchFamily="34" charset="0"/>
              <a:buChar char="•"/>
            </a:pPr>
            <a:r>
              <a:rPr lang="en-US" dirty="0" smtClean="0"/>
              <a:t>In 2010, there were no </a:t>
            </a:r>
            <a:r>
              <a:rPr lang="en-US" dirty="0"/>
              <a:t>statistically significant </a:t>
            </a:r>
            <a:r>
              <a:rPr lang="en-US" dirty="0" smtClean="0"/>
              <a:t>differences between women overall and from large central metropolitan, medium metropolitan, </a:t>
            </a:r>
            <a:r>
              <a:rPr lang="en-US" dirty="0" err="1" smtClean="0"/>
              <a:t>micropolitan</a:t>
            </a:r>
            <a:r>
              <a:rPr lang="en-US" dirty="0" smtClean="0"/>
              <a:t>,</a:t>
            </a:r>
            <a:r>
              <a:rPr lang="en-US" baseline="0" dirty="0" smtClean="0"/>
              <a:t> and noncore areas </a:t>
            </a:r>
            <a:r>
              <a:rPr lang="en-US" dirty="0" smtClean="0"/>
              <a:t>and women from large fringe metropolitan areas in the percentage who </a:t>
            </a:r>
            <a:r>
              <a:rPr lang="en-US" dirty="0"/>
              <a:t>received a </a:t>
            </a:r>
            <a:r>
              <a:rPr lang="en-US" dirty="0" smtClean="0"/>
              <a:t>mammogram.</a:t>
            </a:r>
          </a:p>
          <a:p>
            <a:pPr marL="457200" marR="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dirty="0" smtClean="0"/>
              <a:t>Among poor women, those from small metropolitan areas were less likely to receive a mammogram than those living in large fringe metropolitan areas.</a:t>
            </a:r>
          </a:p>
          <a:p>
            <a:pPr marL="228600" indent="-228600">
              <a:buFont typeface="Arial" panose="020B0604020202020204" pitchFamily="34" charset="0"/>
              <a:buChar char="•"/>
            </a:pPr>
            <a:r>
              <a:rPr lang="en-US" b="1" dirty="0" smtClean="0"/>
              <a:t>Achievable Benchmark:</a:t>
            </a:r>
          </a:p>
          <a:p>
            <a:pPr marL="457200" indent="-228600">
              <a:buFont typeface="Arial" panose="020B0604020202020204" pitchFamily="34" charset="0"/>
              <a:buChar char="•"/>
            </a:pPr>
            <a:r>
              <a:rPr lang="en-US" dirty="0" smtClean="0"/>
              <a:t>The 2008 top 5 State achievable benchmark was 88%. The top 5 States that contributed to the achievable benchmark were Connecticut, Delaware, Massachusetts, New Hampshire, and Rhode Island.</a:t>
            </a:r>
          </a:p>
          <a:p>
            <a:pPr marL="457200" indent="-228600">
              <a:buFont typeface="Arial" panose="020B0604020202020204" pitchFamily="34" charset="0"/>
              <a:buChar char="•"/>
            </a:pPr>
            <a:r>
              <a:rPr lang="en-US" dirty="0" smtClean="0"/>
              <a:t>No group had reached the benchmark by 2010.</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5ACA5A0B-F09E-4EB0-80F3-1C25292FE503}" type="slidenum">
              <a:rPr lang="en-US" smtClean="0"/>
              <a:pPr/>
              <a:t>61</a:t>
            </a:fld>
            <a:endParaRPr lang="en-US"/>
          </a:p>
        </p:txBody>
      </p:sp>
    </p:spTree>
    <p:extLst>
      <p:ext uri="{BB962C8B-B14F-4D97-AF65-F5344CB8AC3E}">
        <p14:creationId xmlns:p14="http://schemas.microsoft.com/office/powerpoint/2010/main" val="109011293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a:xfrm>
            <a:off x="457200" y="5334000"/>
            <a:ext cx="6096000" cy="3581400"/>
          </a:xfrm>
        </p:spPr>
        <p:txBody>
          <a:bodyPr/>
          <a:lstStyle/>
          <a:p>
            <a:pPr marL="228600" indent="-228600">
              <a:buFont typeface="Arial" pitchFamily="34" charset="0"/>
              <a:buChar char="•"/>
            </a:pPr>
            <a:r>
              <a:rPr lang="en-US" b="1" dirty="0" smtClean="0"/>
              <a:t>Importance: </a:t>
            </a:r>
            <a:r>
              <a:rPr lang="en-US" dirty="0" smtClean="0"/>
              <a:t>Colorectal cancer is the third most common cancer in adults. Prevention of colorectal cancer includes modifying </a:t>
            </a:r>
            <a:r>
              <a:rPr lang="en-US" dirty="0"/>
              <a:t>risk factors such as weight, physical activity, smoking, and alcohol use, as well as screening for early disease. </a:t>
            </a:r>
            <a:endParaRPr lang="en-US" dirty="0" smtClean="0"/>
          </a:p>
          <a:p>
            <a:pPr marL="228600" indent="-228600">
              <a:buFont typeface="Arial" pitchFamily="34" charset="0"/>
              <a:buChar char="•"/>
            </a:pPr>
            <a:r>
              <a:rPr lang="en-US" b="1" dirty="0" smtClean="0"/>
              <a:t>Overall Rate:</a:t>
            </a:r>
            <a:r>
              <a:rPr lang="en-US" dirty="0" smtClean="0"/>
              <a:t> In 2010, 59.2% of adults ages 50-74 received any type of colorectal cancer screening. </a:t>
            </a:r>
          </a:p>
          <a:p>
            <a:pPr marL="228600" indent="-228600">
              <a:buFont typeface="Arial" pitchFamily="34" charset="0"/>
              <a:buChar char="•"/>
            </a:pPr>
            <a:r>
              <a:rPr lang="en-US" b="1" dirty="0" smtClean="0"/>
              <a:t>Trends:</a:t>
            </a:r>
          </a:p>
          <a:p>
            <a:pPr marL="457200" indent="-228600">
              <a:buFont typeface="Arial" panose="020B0604020202020204" pitchFamily="34" charset="0"/>
              <a:buChar char="•"/>
            </a:pPr>
            <a:r>
              <a:rPr lang="en-US" dirty="0" smtClean="0"/>
              <a:t>In 2010, 56.4% of adults in </a:t>
            </a:r>
            <a:r>
              <a:rPr lang="en-US" dirty="0" err="1" smtClean="0"/>
              <a:t>micropolitan</a:t>
            </a:r>
            <a:r>
              <a:rPr lang="en-US" dirty="0" smtClean="0"/>
              <a:t> areas received colorectal cancer screening compared with 45.1% in 2005.</a:t>
            </a:r>
          </a:p>
          <a:p>
            <a:pPr marL="457200" indent="-228600">
              <a:buFont typeface="Arial" panose="020B0604020202020204" pitchFamily="34" charset="0"/>
              <a:buChar char="•"/>
            </a:pPr>
            <a:r>
              <a:rPr lang="en-US" dirty="0" smtClean="0"/>
              <a:t>In 2010, 51.3% of adults in noncore areas received colorectal cancer screening compared with 38.2% in 2005.</a:t>
            </a:r>
          </a:p>
          <a:p>
            <a:pPr marL="228600" indent="-228600">
              <a:buFont typeface="Arial" pitchFamily="34" charset="0"/>
              <a:buChar char="•"/>
            </a:pPr>
            <a:r>
              <a:rPr lang="en-US" b="1" dirty="0" smtClean="0"/>
              <a:t>Groups With Disparities:</a:t>
            </a:r>
          </a:p>
          <a:p>
            <a:pPr marL="457200" indent="-228600">
              <a:buFont typeface="Arial" pitchFamily="34" charset="0"/>
              <a:buChar char="•"/>
            </a:pPr>
            <a:r>
              <a:rPr lang="en-US" dirty="0" smtClean="0"/>
              <a:t>In 2010, adults in large central metropolitan, </a:t>
            </a:r>
            <a:r>
              <a:rPr lang="en-US" dirty="0" err="1" smtClean="0"/>
              <a:t>micropolitan</a:t>
            </a:r>
            <a:r>
              <a:rPr lang="en-US" dirty="0" smtClean="0"/>
              <a:t>, and noncore areas were less likely to receive colorectal cancer screening than residents of large fringe metropolitan areas.</a:t>
            </a:r>
          </a:p>
          <a:p>
            <a:pPr marL="228600" indent="-228600" algn="l">
              <a:buFont typeface="Arial" pitchFamily="34" charset="0"/>
              <a:buChar char="•"/>
            </a:pPr>
            <a:r>
              <a:rPr lang="en-US" b="1" dirty="0" smtClean="0"/>
              <a:t>Achievable Benchmark:</a:t>
            </a:r>
            <a:endParaRPr lang="en-US" b="1" dirty="0"/>
          </a:p>
          <a:p>
            <a:pPr marL="457200" indent="-228600">
              <a:buFont typeface="Arial" panose="020B0604020202020204" pitchFamily="34" charset="0"/>
              <a:buChar char="•"/>
            </a:pPr>
            <a:r>
              <a:rPr lang="en-US" dirty="0" smtClean="0"/>
              <a:t>The 2010 </a:t>
            </a:r>
            <a:r>
              <a:rPr lang="en-US" dirty="0"/>
              <a:t>top </a:t>
            </a:r>
            <a:r>
              <a:rPr lang="en-US" dirty="0" smtClean="0"/>
              <a:t>5 </a:t>
            </a:r>
            <a:r>
              <a:rPr lang="en-US" dirty="0"/>
              <a:t>State achievable benchmark </a:t>
            </a:r>
            <a:r>
              <a:rPr lang="en-US" dirty="0" smtClean="0"/>
              <a:t>was 73%. </a:t>
            </a:r>
            <a:r>
              <a:rPr lang="en-US" dirty="0"/>
              <a:t>The top 5 States </a:t>
            </a:r>
            <a:r>
              <a:rPr lang="en-US" dirty="0" smtClean="0"/>
              <a:t>that contributed to the achievable benchmark were Connecticut</a:t>
            </a:r>
            <a:r>
              <a:rPr lang="en-US" dirty="0"/>
              <a:t>, </a:t>
            </a:r>
            <a:r>
              <a:rPr lang="en-US" dirty="0" smtClean="0"/>
              <a:t>Maine</a:t>
            </a:r>
            <a:r>
              <a:rPr lang="en-US" dirty="0"/>
              <a:t>, </a:t>
            </a:r>
            <a:r>
              <a:rPr lang="en-US" dirty="0" smtClean="0"/>
              <a:t>Massachusetts, New Hampshire, and Rhode </a:t>
            </a:r>
            <a:r>
              <a:rPr lang="en-US" dirty="0"/>
              <a:t>Island.</a:t>
            </a:r>
          </a:p>
          <a:p>
            <a:pPr marL="457200" indent="-228600">
              <a:buFont typeface="Arial" panose="020B0604020202020204" pitchFamily="34" charset="0"/>
              <a:buChar char="•"/>
            </a:pPr>
            <a:r>
              <a:rPr lang="en-US" dirty="0" smtClean="0"/>
              <a:t>Data </a:t>
            </a:r>
            <a:r>
              <a:rPr lang="en-US" dirty="0"/>
              <a:t>are insufficient to assess progress toward the benchmark.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ACA5A0B-F09E-4EB0-80F3-1C25292FE503}" type="slidenum">
              <a:rPr lang="en-US" smtClean="0"/>
              <a:pPr/>
              <a:t>62</a:t>
            </a:fld>
            <a:endParaRPr lang="en-US"/>
          </a:p>
        </p:txBody>
      </p:sp>
    </p:spTree>
    <p:extLst>
      <p:ext uri="{BB962C8B-B14F-4D97-AF65-F5344CB8AC3E}">
        <p14:creationId xmlns:p14="http://schemas.microsoft.com/office/powerpoint/2010/main" val="332827383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228600" indent="-228600">
              <a:buFont typeface="Arial" pitchFamily="34" charset="0"/>
              <a:buChar char="•"/>
            </a:pPr>
            <a:r>
              <a:rPr lang="en-US" b="1" dirty="0" smtClean="0"/>
              <a:t>Overall Rate:</a:t>
            </a:r>
            <a:r>
              <a:rPr lang="en-US" dirty="0" smtClean="0"/>
              <a:t> In 2010, 82.8% of women ages 21-65 received a Pap smear. </a:t>
            </a:r>
          </a:p>
          <a:p>
            <a:pPr marL="228600" indent="-228600">
              <a:buFont typeface="Arial" pitchFamily="34" charset="0"/>
              <a:buChar char="•"/>
            </a:pPr>
            <a:r>
              <a:rPr lang="en-US" b="1" dirty="0" smtClean="0"/>
              <a:t>Trends:</a:t>
            </a:r>
          </a:p>
          <a:p>
            <a:pPr marL="457200" indent="-228600">
              <a:buFont typeface="Arial" panose="020B0604020202020204" pitchFamily="34" charset="0"/>
              <a:buChar char="•"/>
            </a:pPr>
            <a:r>
              <a:rPr lang="en-US" dirty="0" smtClean="0"/>
              <a:t>In 2010, 82.8% of women in </a:t>
            </a:r>
            <a:r>
              <a:rPr lang="en-US" dirty="0" err="1" smtClean="0"/>
              <a:t>micropolitan</a:t>
            </a:r>
            <a:r>
              <a:rPr lang="en-US" dirty="0" smtClean="0"/>
              <a:t> areas received a Pap smear compared with 84.6% in 2005.</a:t>
            </a:r>
          </a:p>
          <a:p>
            <a:pPr marL="457200" indent="-228600">
              <a:buFont typeface="Arial" panose="020B0604020202020204" pitchFamily="34" charset="0"/>
              <a:buChar char="•"/>
            </a:pPr>
            <a:r>
              <a:rPr lang="en-US" dirty="0" smtClean="0"/>
              <a:t>In 2010, 80.5% of women in noncore areas received a Pap smear compared with 82.7% in 2005.</a:t>
            </a:r>
          </a:p>
          <a:p>
            <a:pPr marL="228600" indent="-228600">
              <a:buFont typeface="Arial" pitchFamily="34" charset="0"/>
              <a:buChar char="•"/>
            </a:pPr>
            <a:r>
              <a:rPr lang="en-US" b="1" dirty="0" smtClean="0"/>
              <a:t>Groups With Disparities: </a:t>
            </a:r>
            <a:r>
              <a:rPr lang="en-US" dirty="0" smtClean="0"/>
              <a:t>In </a:t>
            </a:r>
            <a:r>
              <a:rPr lang="en-US" dirty="0"/>
              <a:t>2010, </a:t>
            </a:r>
            <a:r>
              <a:rPr lang="en-US" dirty="0" smtClean="0"/>
              <a:t>there were no statistically significant</a:t>
            </a:r>
            <a:r>
              <a:rPr lang="en-US" baseline="0" dirty="0" smtClean="0"/>
              <a:t> </a:t>
            </a:r>
            <a:r>
              <a:rPr lang="en-US" dirty="0" smtClean="0"/>
              <a:t>geographic differences in the percentages of women who received cervical cancer screening.</a:t>
            </a:r>
          </a:p>
          <a:p>
            <a:pPr marL="228600" indent="-228600">
              <a:buFont typeface="Arial" pitchFamily="34" charset="0"/>
              <a:buChar char="•"/>
            </a:pPr>
            <a:r>
              <a:rPr lang="en-US" b="1" dirty="0" smtClean="0"/>
              <a:t>Achievable Benchmark:</a:t>
            </a:r>
            <a:endParaRPr lang="en-US" b="1" dirty="0"/>
          </a:p>
          <a:p>
            <a:pPr marL="457200" indent="-228600">
              <a:buFont typeface="Arial" panose="020B0604020202020204" pitchFamily="34" charset="0"/>
              <a:buChar char="•"/>
            </a:pPr>
            <a:r>
              <a:rPr lang="en-US" dirty="0" smtClean="0"/>
              <a:t>The 2010 </a:t>
            </a:r>
            <a:r>
              <a:rPr lang="en-US" dirty="0"/>
              <a:t>top 5 State achievable benchmark </a:t>
            </a:r>
            <a:r>
              <a:rPr lang="en-US" dirty="0" smtClean="0"/>
              <a:t>was 90%. </a:t>
            </a:r>
            <a:r>
              <a:rPr lang="en-US" dirty="0"/>
              <a:t>The top 5 States </a:t>
            </a:r>
            <a:r>
              <a:rPr lang="en-US" dirty="0" smtClean="0"/>
              <a:t>that contributed to the achievable benchmark</a:t>
            </a:r>
            <a:r>
              <a:rPr lang="en-US" baseline="0" dirty="0" smtClean="0"/>
              <a:t> </a:t>
            </a:r>
            <a:r>
              <a:rPr lang="en-US" dirty="0" smtClean="0"/>
              <a:t>were Delaware, District of Columbia, Massachusetts, Rhode Island, and Vermont.</a:t>
            </a:r>
            <a:endParaRPr lang="en-US" dirty="0"/>
          </a:p>
          <a:p>
            <a:pPr marL="457200" indent="-228600">
              <a:buFont typeface="Arial" panose="020B0604020202020204" pitchFamily="34" charset="0"/>
              <a:buChar char="•"/>
            </a:pPr>
            <a:r>
              <a:rPr lang="en-US" dirty="0"/>
              <a:t>Data are insufficient to assess progress toward the benchmark.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ACA5A0B-F09E-4EB0-80F3-1C25292FE503}" type="slidenum">
              <a:rPr lang="en-US" smtClean="0"/>
              <a:pPr/>
              <a:t>63</a:t>
            </a:fld>
            <a:endParaRPr lang="en-US"/>
          </a:p>
        </p:txBody>
      </p:sp>
    </p:spTree>
    <p:extLst>
      <p:ext uri="{BB962C8B-B14F-4D97-AF65-F5344CB8AC3E}">
        <p14:creationId xmlns:p14="http://schemas.microsoft.com/office/powerpoint/2010/main" val="60762856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228600" indent="-228600">
              <a:buFont typeface="Arial" pitchFamily="34" charset="0"/>
              <a:buChar char="•"/>
            </a:pPr>
            <a:r>
              <a:rPr lang="en-US" b="1" dirty="0" smtClean="0"/>
              <a:t>Importance</a:t>
            </a:r>
            <a:r>
              <a:rPr lang="en-US" dirty="0" smtClean="0"/>
              <a:t>: </a:t>
            </a:r>
            <a:r>
              <a:rPr lang="en-US" dirty="0"/>
              <a:t>Smoking harms nearly every organ of the body and causes or exacerbates many diseases. Since the first Surgeon General’s report on smoking and health in 1964, there have been more than 20 million premature deaths attributable to smoking and exposure to secondhand smoke (OSH, 2014). </a:t>
            </a:r>
            <a:r>
              <a:rPr lang="en-US" dirty="0" smtClean="0"/>
              <a:t>In 2012, </a:t>
            </a:r>
            <a:r>
              <a:rPr lang="en-US" dirty="0"/>
              <a:t>25.6</a:t>
            </a:r>
            <a:r>
              <a:rPr lang="en-US" dirty="0" smtClean="0"/>
              <a:t>% of residents</a:t>
            </a:r>
            <a:r>
              <a:rPr lang="en-US" baseline="0" dirty="0" smtClean="0"/>
              <a:t> of nonmetropolitan areas</a:t>
            </a:r>
            <a:r>
              <a:rPr lang="en-US" dirty="0" smtClean="0"/>
              <a:t> age 18 and over were current smokers compared with 15.4% of residents</a:t>
            </a:r>
            <a:r>
              <a:rPr lang="en-US" baseline="0" dirty="0" smtClean="0"/>
              <a:t> of </a:t>
            </a:r>
            <a:r>
              <a:rPr lang="en-US" dirty="0" smtClean="0"/>
              <a:t>large metropolitan areas (Blackwell, et al., 2014).</a:t>
            </a:r>
          </a:p>
          <a:p>
            <a:pPr marL="228600" indent="-228600">
              <a:buFont typeface="Arial" pitchFamily="34" charset="0"/>
              <a:buChar char="•"/>
            </a:pPr>
            <a:r>
              <a:rPr lang="en-US" b="1" dirty="0" smtClean="0"/>
              <a:t>Overall Rate</a:t>
            </a:r>
            <a:r>
              <a:rPr lang="en-US" dirty="0" smtClean="0"/>
              <a:t>: In 2012, 66.5% of current smokers received advice to quit smoking. </a:t>
            </a:r>
          </a:p>
          <a:p>
            <a:pPr marL="228600" indent="-228600">
              <a:buFont typeface="Arial" pitchFamily="34" charset="0"/>
              <a:buChar char="•"/>
            </a:pPr>
            <a:r>
              <a:rPr lang="en-US" b="1" dirty="0" smtClean="0"/>
              <a:t>Trends: </a:t>
            </a:r>
            <a:endParaRPr lang="en-US" dirty="0" smtClean="0"/>
          </a:p>
          <a:p>
            <a:pPr marL="457200" indent="-228600">
              <a:buFont typeface="Arial" panose="020B0604020202020204" pitchFamily="34" charset="0"/>
              <a:buChar char="•"/>
            </a:pPr>
            <a:r>
              <a:rPr lang="en-US" dirty="0" smtClean="0"/>
              <a:t>From 2002 to 2012, the overall percentage of adults</a:t>
            </a:r>
            <a:r>
              <a:rPr lang="en-US" baseline="0" dirty="0" smtClean="0"/>
              <a:t> who received advice to quit smoking</a:t>
            </a:r>
            <a:r>
              <a:rPr lang="en-US" dirty="0" smtClean="0"/>
              <a:t> increased from 63.1% to 66.5%.</a:t>
            </a:r>
          </a:p>
          <a:p>
            <a:pPr marL="457200" indent="-228600">
              <a:buFont typeface="Arial" panose="020B0604020202020204" pitchFamily="34" charset="0"/>
              <a:buChar char="•"/>
            </a:pPr>
            <a:r>
              <a:rPr lang="en-US" dirty="0" smtClean="0"/>
              <a:t>Among current smokers in both </a:t>
            </a:r>
            <a:r>
              <a:rPr lang="en-US" dirty="0" err="1" smtClean="0"/>
              <a:t>micropolitan</a:t>
            </a:r>
            <a:r>
              <a:rPr lang="en-US" dirty="0" smtClean="0"/>
              <a:t> and noncore areas, there were significant improvements. </a:t>
            </a:r>
            <a:r>
              <a:rPr lang="en-US" dirty="0" err="1" smtClean="0"/>
              <a:t>Micropolitan</a:t>
            </a:r>
            <a:r>
              <a:rPr lang="en-US" dirty="0" smtClean="0"/>
              <a:t> residents improved from 62.7% in 2002 to 73.4% in 2012 and percentages for noncore residents improved from 59.5% to 73.0%.</a:t>
            </a:r>
          </a:p>
          <a:p>
            <a:pPr marL="457200" indent="-228600">
              <a:buFont typeface="Arial" panose="020B0604020202020204" pitchFamily="34" charset="0"/>
              <a:buChar char="•"/>
            </a:pPr>
            <a:r>
              <a:rPr lang="en-US" dirty="0" smtClean="0"/>
              <a:t>Residents of large central metropolitan, large fringe metropolitan, and medium metropolitan areas showed no statistically significant changes.</a:t>
            </a:r>
          </a:p>
          <a:p>
            <a:pPr marL="174708" indent="-174708">
              <a:buFont typeface="Arial" panose="020B0604020202020204" pitchFamily="34" charset="0"/>
              <a:buChar char="•"/>
            </a:pPr>
            <a:endParaRPr lang="en-US" dirty="0"/>
          </a:p>
          <a:p>
            <a:pPr marL="174708" indent="-174708">
              <a:buFont typeface="Arial" panose="020B0604020202020204" pitchFamily="34" charset="0"/>
              <a:buChar char="•"/>
            </a:pPr>
            <a:endParaRPr lang="en-US" dirty="0" smtClean="0"/>
          </a:p>
          <a:p>
            <a:pPr marL="174708" indent="-174708">
              <a:buFont typeface="Arial" panose="020B0604020202020204" pitchFamily="34" charset="0"/>
              <a:buChar char="•"/>
            </a:pPr>
            <a:endParaRPr lang="en-US" dirty="0"/>
          </a:p>
          <a:p>
            <a:pPr marL="174708" indent="-174708">
              <a:buFont typeface="Arial" panose="020B0604020202020204" pitchFamily="34" charset="0"/>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5ACA5A0B-F09E-4EB0-80F3-1C25292FE503}" type="slidenum">
              <a:rPr lang="en-US" smtClean="0"/>
              <a:pPr/>
              <a:t>64</a:t>
            </a:fld>
            <a:endParaRPr lang="en-US"/>
          </a:p>
        </p:txBody>
      </p:sp>
    </p:spTree>
    <p:extLst>
      <p:ext uri="{BB962C8B-B14F-4D97-AF65-F5344CB8AC3E}">
        <p14:creationId xmlns:p14="http://schemas.microsoft.com/office/powerpoint/2010/main" val="279400697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pPr/>
              <a:t>65</a:t>
            </a:fld>
            <a:endParaRPr lang="en-US"/>
          </a:p>
        </p:txBody>
      </p:sp>
    </p:spTree>
    <p:extLst>
      <p:ext uri="{BB962C8B-B14F-4D97-AF65-F5344CB8AC3E}">
        <p14:creationId xmlns:p14="http://schemas.microsoft.com/office/powerpoint/2010/main" val="149260792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a:xfrm>
            <a:off x="0" y="5257800"/>
            <a:ext cx="7010400" cy="3886200"/>
          </a:xfrm>
        </p:spPr>
        <p:txBody>
          <a:bodyPr/>
          <a:lstStyle/>
          <a:p>
            <a:pPr marL="114300" indent="-114300">
              <a:buFont typeface="Arial" pitchFamily="34" charset="0"/>
              <a:buChar char="•"/>
            </a:pPr>
            <a:r>
              <a:rPr lang="en-US" sz="1050" b="1" dirty="0" smtClean="0"/>
              <a:t>Importance: </a:t>
            </a:r>
            <a:r>
              <a:rPr lang="en-US" sz="1050" b="0" dirty="0" smtClean="0"/>
              <a:t>Health</a:t>
            </a:r>
            <a:r>
              <a:rPr lang="en-US" sz="1050" b="0" baseline="0" dirty="0" smtClean="0"/>
              <a:t> care expenses that exceed 10% of family income are a marker of financial burden for families. These numbers predate the Affordable Care Act.</a:t>
            </a:r>
          </a:p>
          <a:p>
            <a:pPr marL="114300" indent="-114300">
              <a:buFont typeface="Arial" pitchFamily="34" charset="0"/>
              <a:buChar char="•"/>
            </a:pPr>
            <a:r>
              <a:rPr lang="en-US" sz="1050" b="1" smtClean="0"/>
              <a:t>Overall Rate</a:t>
            </a:r>
            <a:r>
              <a:rPr lang="en-US" sz="1050" b="1" dirty="0" smtClean="0"/>
              <a:t>: </a:t>
            </a:r>
            <a:r>
              <a:rPr lang="en-US" sz="1050" b="0" dirty="0" smtClean="0"/>
              <a:t>In</a:t>
            </a:r>
            <a:r>
              <a:rPr lang="en-US" sz="1050" b="0" baseline="0" dirty="0" smtClean="0"/>
              <a:t> 2012, the percentage of people under age 65 whose family’s health insurance premiums and out-of-pocket medical expenditures were more than 10% of total family income was 17.9%.</a:t>
            </a:r>
            <a:endParaRPr lang="en-US" sz="1050" b="1" dirty="0" smtClean="0"/>
          </a:p>
          <a:p>
            <a:pPr marL="114300" indent="-114300">
              <a:buFont typeface="Arial" pitchFamily="34" charset="0"/>
              <a:buChar char="•"/>
            </a:pPr>
            <a:r>
              <a:rPr lang="en-US" sz="1050" b="1" dirty="0" smtClean="0"/>
              <a:t>Trends</a:t>
            </a:r>
            <a:r>
              <a:rPr lang="en-US" sz="1050" b="1" baseline="0" dirty="0" smtClean="0"/>
              <a:t>: </a:t>
            </a:r>
          </a:p>
          <a:p>
            <a:pPr marL="228600" indent="-114300">
              <a:buFont typeface="Arial" pitchFamily="34" charset="0"/>
              <a:buChar char="•"/>
            </a:pPr>
            <a:r>
              <a:rPr lang="en-US" sz="1050" baseline="0" dirty="0" smtClean="0"/>
              <a:t>From 2006 to 2012, there was no statistically significant change in the rate of people under age 65 whose family’s health insurance premiums and out-of-pocket medical expenditures were more than 10% of their total family income.</a:t>
            </a:r>
          </a:p>
          <a:p>
            <a:pPr marL="228600" indent="-114300">
              <a:buFont typeface="Arial" pitchFamily="34" charset="0"/>
              <a:buChar char="•"/>
            </a:pPr>
            <a:r>
              <a:rPr lang="en-US" sz="1050" baseline="0" dirty="0" smtClean="0"/>
              <a:t>From 2006 to 2012, the percentage of people under age 65 whose family’s health insurance premiums and out-of-pocket medical expenditures were more than 10% of total family income improved for people living in micropolitan and noncore areas.</a:t>
            </a:r>
          </a:p>
          <a:p>
            <a:pPr marL="228600" indent="-114300">
              <a:buFont typeface="Arial" pitchFamily="34" charset="0"/>
              <a:buChar char="•"/>
            </a:pPr>
            <a:r>
              <a:rPr lang="en-US" sz="1050" baseline="0" dirty="0" smtClean="0"/>
              <a:t>From 2006 to 2012, the percentage of people under age 65 whose family’s health insurance premiums and out-of-pocket medical expenditures were more than 10% of total family income worsened for people living in large central metropolitan and large fringe metropolitan areas.</a:t>
            </a:r>
          </a:p>
          <a:p>
            <a:pPr marL="228600" indent="-114300">
              <a:buFont typeface="Arial" pitchFamily="34" charset="0"/>
              <a:buChar char="•"/>
            </a:pPr>
            <a:r>
              <a:rPr lang="en-US" sz="1050" baseline="0" dirty="0" smtClean="0"/>
              <a:t>The disparity between residents of micropolitan and large fringe metropolitan areas narrowed.</a:t>
            </a:r>
          </a:p>
          <a:p>
            <a:pPr marL="114300" indent="-114300">
              <a:buFont typeface="Arial" pitchFamily="34" charset="0"/>
              <a:buChar char="•"/>
            </a:pPr>
            <a:r>
              <a:rPr lang="en-US" sz="1050" b="1" baseline="0" dirty="0" smtClean="0"/>
              <a:t>Groups With Disparities:</a:t>
            </a:r>
          </a:p>
          <a:p>
            <a:pPr marL="228600" indent="-114300">
              <a:buFont typeface="Arial" panose="020B0604020202020204" pitchFamily="34" charset="0"/>
              <a:buChar char="•"/>
            </a:pPr>
            <a:r>
              <a:rPr lang="en-US" sz="1050" baseline="0" dirty="0" smtClean="0"/>
              <a:t>In 2012, the percentage of people under age 65 whose family’s health insurance premiums and out-of-pocket medical expenditures were more than 10% of total family income was worse for residents living in medium metropolitan and noncore areas compared with large fringe metropolitan areas.</a:t>
            </a:r>
          </a:p>
          <a:p>
            <a:pPr marL="228600" marR="0" indent="-1143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aseline="0" dirty="0" smtClean="0"/>
              <a:t>In 5 of 7 years, the percentage of people under age 65 whose family’s health insurance premiums and out-of-pocket medical expenditures were more than 10% of total family income was worse for residents living in noncore areas compared with large fringe metropolitan areas.</a:t>
            </a:r>
          </a:p>
          <a:p>
            <a:pPr marL="228600" marR="0" indent="-1143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aseline="0" dirty="0" smtClean="0"/>
              <a:t>In 4 of 7 years, the percentage of people under age 65 whose family’s health insurance premiums and out-of-pocket medical expenditures were more than 10% of total family income was worse for residents living in micropolitan areas compared with large fringe metropolitan areas.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smtClean="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E0C714E0-4C45-4825-B5DD-BB35ED8365FD}" type="slidenum">
              <a:rPr lang="en-US" smtClean="0"/>
              <a:pPr/>
              <a:t>66</a:t>
            </a:fld>
            <a:endParaRPr lang="en-US" dirty="0"/>
          </a:p>
        </p:txBody>
      </p:sp>
    </p:spTree>
    <p:extLst>
      <p:ext uri="{BB962C8B-B14F-4D97-AF65-F5344CB8AC3E}">
        <p14:creationId xmlns:p14="http://schemas.microsoft.com/office/powerpoint/2010/main" val="288284450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b="1" dirty="0" smtClean="0"/>
          </a:p>
          <a:p>
            <a:pPr marL="228600" marR="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dirty="0" smtClean="0"/>
              <a:t>Overall Rate: </a:t>
            </a:r>
            <a:r>
              <a:rPr lang="en-US" baseline="0" dirty="0" smtClean="0"/>
              <a:t>In 2012, the percentage of people under age 65 whose family’s health insurance premiums and out-of-pocket medical expenditures were more than 10% of total family income was worse for residents living in medium metropolitan and noncore areas compared with large fringe metropolitan areas.</a:t>
            </a:r>
          </a:p>
          <a:p>
            <a:pPr marL="228600" indent="-228600">
              <a:buFont typeface="Arial" pitchFamily="34" charset="0"/>
              <a:buChar char="•"/>
            </a:pPr>
            <a:r>
              <a:rPr lang="en-US" b="1" dirty="0" smtClean="0"/>
              <a:t>Groups</a:t>
            </a:r>
            <a:r>
              <a:rPr lang="en-US" b="1" baseline="0" dirty="0" smtClean="0"/>
              <a:t> With Disparities:</a:t>
            </a:r>
          </a:p>
          <a:p>
            <a:pPr marL="457200" indent="-228600">
              <a:buFont typeface="Arial" panose="020B0604020202020204" pitchFamily="34" charset="0"/>
              <a:buChar char="•"/>
            </a:pPr>
            <a:r>
              <a:rPr lang="en-US" baseline="0" dirty="0" smtClean="0"/>
              <a:t>In 2012, among non-Hispanic Black residents, the percentage of people under age 65 whose family health insurance premiums and out-of-pocket medical expenditures were more than 10% of total family income was higher for those who live in medium metropolitan, </a:t>
            </a:r>
            <a:r>
              <a:rPr lang="en-US" baseline="0" dirty="0" err="1" smtClean="0"/>
              <a:t>micropolitan</a:t>
            </a:r>
            <a:r>
              <a:rPr lang="en-US" baseline="0" dirty="0" smtClean="0"/>
              <a:t>, and noncore areas compared with those who live in large fringe metropolitan areas.</a:t>
            </a:r>
          </a:p>
          <a:p>
            <a:pPr marL="457200" marR="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In 2012, among Hispanic residents, the percentage of people under 65 whose family health insurance premiums and out of pocket medical expenditures were more than 10% of total family income was higher for those who live in medium metropolitan areas compared with those who live in large fringe metropolitan areas.</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E0C714E0-4C45-4825-B5DD-BB35ED8365FD}" type="slidenum">
              <a:rPr lang="en-US" smtClean="0"/>
              <a:pPr/>
              <a:t>67</a:t>
            </a:fld>
            <a:endParaRPr lang="en-US"/>
          </a:p>
        </p:txBody>
      </p:sp>
    </p:spTree>
    <p:extLst>
      <p:ext uri="{BB962C8B-B14F-4D97-AF65-F5344CB8AC3E}">
        <p14:creationId xmlns:p14="http://schemas.microsoft.com/office/powerpoint/2010/main" val="207015181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smtClean="0"/>
              <a:t>Importance:</a:t>
            </a:r>
            <a:r>
              <a:rPr lang="en-US" b="1" baseline="0" dirty="0" smtClean="0"/>
              <a:t> </a:t>
            </a:r>
            <a:r>
              <a:rPr lang="en-US" b="0" baseline="0" dirty="0" smtClean="0"/>
              <a:t>Some Americans cannot afford all the care they need.</a:t>
            </a:r>
          </a:p>
          <a:p>
            <a:pPr marL="171450" indent="-171450">
              <a:buFont typeface="Arial" panose="020B0604020202020204" pitchFamily="34" charset="0"/>
              <a:buChar char="•"/>
            </a:pPr>
            <a:r>
              <a:rPr lang="en-US" b="1" dirty="0" smtClean="0"/>
              <a:t>Overall Rate: </a:t>
            </a:r>
            <a:r>
              <a:rPr lang="en-US" dirty="0" smtClean="0"/>
              <a:t>In 2012, among people</a:t>
            </a:r>
            <a:r>
              <a:rPr lang="en-US" baseline="0" dirty="0" smtClean="0"/>
              <a:t> unable to get or delayed in getting needed medical care, dental care, or prescription medicines, 69.3% cited financial or insurance reasons. </a:t>
            </a:r>
            <a:r>
              <a:rPr lang="en-US" dirty="0" smtClean="0"/>
              <a:t>These</a:t>
            </a:r>
            <a:r>
              <a:rPr lang="en-US" baseline="0" dirty="0" smtClean="0"/>
              <a:t> numbers predate the Affordable Care Act.</a:t>
            </a:r>
            <a:endParaRPr lang="en-US" dirty="0" smtClean="0"/>
          </a:p>
          <a:p>
            <a:pPr marL="171450" indent="-171450">
              <a:buFont typeface="Arial" panose="020B0604020202020204" pitchFamily="34" charset="0"/>
              <a:buChar char="•"/>
            </a:pPr>
            <a:r>
              <a:rPr lang="en-US" b="1" dirty="0" smtClean="0"/>
              <a:t>Trends:</a:t>
            </a:r>
          </a:p>
          <a:p>
            <a:pPr marL="457200" indent="-282575">
              <a:buFont typeface="Arial" panose="020B0604020202020204" pitchFamily="34" charset="0"/>
              <a:buChar char="•"/>
            </a:pPr>
            <a:r>
              <a:rPr lang="en-US" dirty="0" smtClean="0"/>
              <a:t>From</a:t>
            </a:r>
            <a:r>
              <a:rPr lang="en-US" baseline="0" dirty="0" smtClean="0"/>
              <a:t> 2002 to 2012, the percentage of people unable to get or delayed in getting needed medical care, dental care, or prescription medicines due to financial or insurance reasons worsened overall and for residents of large central metropolitan, large fringe metropolitan, micropolitan, and noncore areas.</a:t>
            </a:r>
            <a:endParaRPr lang="en-US" dirty="0" smtClean="0"/>
          </a:p>
          <a:p>
            <a:pPr marL="457200" indent="-282575">
              <a:buFont typeface="Arial" panose="020B0604020202020204" pitchFamily="34" charset="0"/>
              <a:buChar char="•"/>
            </a:pPr>
            <a:r>
              <a:rPr lang="en-US" dirty="0" smtClean="0"/>
              <a:t>The disparity narrowed between residents of small metropolitan and large fringe</a:t>
            </a:r>
            <a:r>
              <a:rPr lang="en-US" baseline="0" dirty="0" smtClean="0"/>
              <a:t> metropolitan areas.</a:t>
            </a:r>
            <a:endParaRPr lang="en-US" dirty="0" smtClean="0"/>
          </a:p>
          <a:p>
            <a:endParaRPr lang="en-US" dirty="0"/>
          </a:p>
        </p:txBody>
      </p:sp>
      <p:sp>
        <p:nvSpPr>
          <p:cNvPr id="4" name="Slide Number Placeholder 3"/>
          <p:cNvSpPr>
            <a:spLocks noGrp="1"/>
          </p:cNvSpPr>
          <p:nvPr>
            <p:ph type="sldNum" sz="quarter" idx="10"/>
          </p:nvPr>
        </p:nvSpPr>
        <p:spPr/>
        <p:txBody>
          <a:bodyPr/>
          <a:lstStyle/>
          <a:p>
            <a:fld id="{E0C714E0-4C45-4825-B5DD-BB35ED8365FD}" type="slidenum">
              <a:rPr lang="en-US" smtClean="0"/>
              <a:pPr/>
              <a:t>68</a:t>
            </a:fld>
            <a:endParaRPr lang="en-US"/>
          </a:p>
        </p:txBody>
      </p:sp>
    </p:spTree>
    <p:extLst>
      <p:ext uri="{BB962C8B-B14F-4D97-AF65-F5344CB8AC3E}">
        <p14:creationId xmlns:p14="http://schemas.microsoft.com/office/powerpoint/2010/main" val="169669501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smtClean="0"/>
              <a:t>Overall Rate: </a:t>
            </a:r>
            <a:r>
              <a:rPr lang="en-US" b="0" dirty="0" smtClean="0"/>
              <a:t>In</a:t>
            </a:r>
            <a:r>
              <a:rPr lang="en-US" b="0" baseline="0" dirty="0" smtClean="0"/>
              <a:t> 2012, the percentage of people without a usual source of care who indicated a financial or insurance reason for not having a source of care was 21%.</a:t>
            </a:r>
            <a:endParaRPr lang="en-US" b="1" dirty="0" smtClean="0"/>
          </a:p>
          <a:p>
            <a:pPr marL="171450" indent="-171450">
              <a:buFont typeface="Arial" panose="020B0604020202020204" pitchFamily="34" charset="0"/>
              <a:buChar char="•"/>
            </a:pPr>
            <a:r>
              <a:rPr lang="en-US" b="1" dirty="0" smtClean="0"/>
              <a:t>Groups With Disparities:</a:t>
            </a:r>
          </a:p>
          <a:p>
            <a:pPr marL="457200" indent="-282575">
              <a:buFont typeface="Arial" panose="020B0604020202020204" pitchFamily="34" charset="0"/>
              <a:buChar char="•"/>
            </a:pPr>
            <a:r>
              <a:rPr lang="en-US" dirty="0" smtClean="0"/>
              <a:t>In 2012, overall, the percentage of people</a:t>
            </a:r>
            <a:r>
              <a:rPr lang="en-US" baseline="0" dirty="0" smtClean="0"/>
              <a:t> without a usual source of care who indicated a financial or insurance reason for not having a source of care was higher for </a:t>
            </a:r>
            <a:r>
              <a:rPr lang="en-US" dirty="0" smtClean="0"/>
              <a:t>people living</a:t>
            </a:r>
            <a:r>
              <a:rPr lang="en-US" baseline="0" dirty="0" smtClean="0"/>
              <a:t> in large central metropolitan areas compared with those living in large fringe metropolitan areas.</a:t>
            </a:r>
          </a:p>
          <a:p>
            <a:pPr marL="457200" indent="-282575">
              <a:buFont typeface="Arial" panose="020B0604020202020204" pitchFamily="34" charset="0"/>
              <a:buChar char="•"/>
            </a:pPr>
            <a:r>
              <a:rPr lang="en-US" dirty="0" smtClean="0"/>
              <a:t>In 2012, among people who had</a:t>
            </a:r>
            <a:r>
              <a:rPr lang="en-US" baseline="0" dirty="0" smtClean="0"/>
              <a:t> </a:t>
            </a:r>
            <a:r>
              <a:rPr lang="en-US" dirty="0" smtClean="0"/>
              <a:t>less than a high school education, the percentage of people</a:t>
            </a:r>
            <a:r>
              <a:rPr lang="en-US" baseline="0" dirty="0" smtClean="0"/>
              <a:t> without a usual source of care who indicated a financial or insurance reason for not having a source of care </a:t>
            </a:r>
            <a:r>
              <a:rPr lang="en-US" dirty="0" smtClean="0"/>
              <a:t>was lower for people living in small metropolitan and micropolitan areas compared with those living in large fringe metropolitan areas.</a:t>
            </a:r>
          </a:p>
          <a:p>
            <a:pPr marL="457200" indent="-282575">
              <a:buFont typeface="Arial" panose="020B0604020202020204" pitchFamily="34" charset="0"/>
              <a:buChar char="•"/>
            </a:pPr>
            <a:r>
              <a:rPr lang="en-US" dirty="0" smtClean="0"/>
              <a:t>In 2012, among high school graduates and people with any college, the percentage of people without</a:t>
            </a:r>
            <a:r>
              <a:rPr lang="en-US" baseline="0" dirty="0" smtClean="0"/>
              <a:t> a usual source of care who indicated a financial or insurance reason for not having a source of care was higher for people living in large central metropolitan areas compared with those living in large fringe metropolitan areas.</a:t>
            </a:r>
            <a:endParaRPr lang="en-US" dirty="0"/>
          </a:p>
        </p:txBody>
      </p:sp>
      <p:sp>
        <p:nvSpPr>
          <p:cNvPr id="4" name="Slide Number Placeholder 3"/>
          <p:cNvSpPr>
            <a:spLocks noGrp="1"/>
          </p:cNvSpPr>
          <p:nvPr>
            <p:ph type="sldNum" sz="quarter" idx="10"/>
          </p:nvPr>
        </p:nvSpPr>
        <p:spPr/>
        <p:txBody>
          <a:bodyPr/>
          <a:lstStyle/>
          <a:p>
            <a:fld id="{E0C714E0-4C45-4825-B5DD-BB35ED8365FD}" type="slidenum">
              <a:rPr lang="en-US" smtClean="0"/>
              <a:pPr/>
              <a:t>69</a:t>
            </a:fld>
            <a:endParaRPr lang="en-US"/>
          </a:p>
        </p:txBody>
      </p:sp>
    </p:spTree>
    <p:extLst>
      <p:ext uri="{BB962C8B-B14F-4D97-AF65-F5344CB8AC3E}">
        <p14:creationId xmlns:p14="http://schemas.microsoft.com/office/powerpoint/2010/main" val="41019206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pPr/>
              <a:t>7</a:t>
            </a:fld>
            <a:endParaRPr lang="en-US"/>
          </a:p>
        </p:txBody>
      </p:sp>
    </p:spTree>
    <p:extLst>
      <p:ext uri="{BB962C8B-B14F-4D97-AF65-F5344CB8AC3E}">
        <p14:creationId xmlns:p14="http://schemas.microsoft.com/office/powerpoint/2010/main" val="146832608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C714E0-4C45-4825-B5DD-BB35ED8365FD}" type="slidenum">
              <a:rPr lang="en-US" smtClean="0"/>
              <a:pPr/>
              <a:t>70</a:t>
            </a:fld>
            <a:endParaRPr lang="en-US"/>
          </a:p>
        </p:txBody>
      </p:sp>
    </p:spTree>
    <p:extLst>
      <p:ext uri="{BB962C8B-B14F-4D97-AF65-F5344CB8AC3E}">
        <p14:creationId xmlns:p14="http://schemas.microsoft.com/office/powerpoint/2010/main" val="30705665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701040" y="5257801"/>
            <a:ext cx="5608320" cy="3341370"/>
          </a:xfrm>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pPr/>
              <a:t>8</a:t>
            </a:fld>
            <a:endParaRPr lang="en-US"/>
          </a:p>
        </p:txBody>
      </p:sp>
    </p:spTree>
    <p:extLst>
      <p:ext uri="{BB962C8B-B14F-4D97-AF65-F5344CB8AC3E}">
        <p14:creationId xmlns:p14="http://schemas.microsoft.com/office/powerpoint/2010/main" val="9090433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pPr/>
              <a:t>9</a:t>
            </a:fld>
            <a:endParaRPr lang="en-US"/>
          </a:p>
        </p:txBody>
      </p:sp>
    </p:spTree>
    <p:extLst>
      <p:ext uri="{BB962C8B-B14F-4D97-AF65-F5344CB8AC3E}">
        <p14:creationId xmlns:p14="http://schemas.microsoft.com/office/powerpoint/2010/main" val="41182296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
        <p:nvSpPr>
          <p:cNvPr id="4" name="Date Placeholder 3"/>
          <p:cNvSpPr>
            <a:spLocks noGrp="1"/>
          </p:cNvSpPr>
          <p:nvPr>
            <p:ph type="dt" sz="half" idx="10"/>
          </p:nvPr>
        </p:nvSpPr>
        <p:spPr/>
        <p:txBody>
          <a:bodyPr/>
          <a:lstStyle/>
          <a:p>
            <a:fld id="{8369CEEB-D5BD-4BA4-9F0F-BBFD9BD91A1F}" type="datetimeFigureOut">
              <a:rPr lang="en-US" smtClean="0"/>
              <a:pPr/>
              <a:t>10/16/2015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10/16/2015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Title of Presentation</a:t>
            </a:r>
            <a:endParaRPr lang="en-US" dirty="0"/>
          </a:p>
        </p:txBody>
      </p:sp>
      <p:sp>
        <p:nvSpPr>
          <p:cNvPr id="3" name="Content Placeholder 2"/>
          <p:cNvSpPr>
            <a:spLocks noGrp="1"/>
          </p:cNvSpPr>
          <p:nvPr>
            <p:ph idx="1" hasCustomPrompt="1"/>
          </p:nvPr>
        </p:nvSpPr>
        <p:spPr/>
        <p:txBody>
          <a:bodyPr/>
          <a:lstStyle>
            <a:lvl1pPr>
              <a:defRPr baseline="0"/>
            </a:lvl1pPr>
          </a:lstStyle>
          <a:p>
            <a:pPr lvl="0"/>
            <a:r>
              <a:rPr lang="en-US" dirty="0" smtClean="0"/>
              <a:t>Author and Date </a:t>
            </a:r>
          </a:p>
        </p:txBody>
      </p:sp>
      <p:sp>
        <p:nvSpPr>
          <p:cNvPr id="4" name="Date Placeholder 3"/>
          <p:cNvSpPr>
            <a:spLocks noGrp="1"/>
          </p:cNvSpPr>
          <p:nvPr>
            <p:ph type="dt" sz="half" idx="10"/>
          </p:nvPr>
        </p:nvSpPr>
        <p:spPr/>
        <p:txBody>
          <a:bodyPr/>
          <a:lstStyle/>
          <a:p>
            <a:fld id="{8FEDEFF1-E1CD-448D-9DFE-7FC3FE0F11BB}" type="datetimeFigureOut">
              <a:rPr lang="en-US" smtClean="0"/>
              <a:pPr/>
              <a:t>10/16/2015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2977F-0695-4C57-AF40-70739867F63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10/16/2015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24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600" baseline="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69CEEB-D5BD-4BA4-9F0F-BBFD9BD91A1F}" type="datetimeFigureOut">
              <a:rPr lang="en-US" smtClean="0"/>
              <a:pPr/>
              <a:t>10/16/2015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69CEEB-D5BD-4BA4-9F0F-BBFD9BD91A1F}" type="datetimeFigureOut">
              <a:rPr lang="en-US" smtClean="0"/>
              <a:pPr/>
              <a:t>10/16/2015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Date Placeholder 2"/>
          <p:cNvSpPr>
            <a:spLocks noGrp="1"/>
          </p:cNvSpPr>
          <p:nvPr>
            <p:ph type="dt" sz="half" idx="10"/>
          </p:nvPr>
        </p:nvSpPr>
        <p:spPr/>
        <p:txBody>
          <a:bodyPr/>
          <a:lstStyle/>
          <a:p>
            <a:fld id="{8369CEEB-D5BD-4BA4-9F0F-BBFD9BD91A1F}" type="datetimeFigureOut">
              <a:rPr lang="en-US" smtClean="0"/>
              <a:pPr/>
              <a:t>10/16/2015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69CEEB-D5BD-4BA4-9F0F-BBFD9BD91A1F}" type="datetimeFigureOut">
              <a:rPr lang="en-US" smtClean="0"/>
              <a:pPr/>
              <a:t>10/16/2015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69CEEB-D5BD-4BA4-9F0F-BBFD9BD91A1F}" type="datetimeFigureOut">
              <a:rPr lang="en-US" smtClean="0"/>
              <a:pPr/>
              <a:t>10/16/2015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10/16/2015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0200" y="274638"/>
            <a:ext cx="7086600" cy="868362"/>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69CEEB-D5BD-4BA4-9F0F-BBFD9BD91A1F}" type="datetimeFigureOut">
              <a:rPr lang="en-US" smtClean="0"/>
              <a:pPr/>
              <a:t>10/16/2015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B4C657-53BA-4C64-8161-364EC652DC5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Lst>
  <p:txStyles>
    <p:titleStyle>
      <a:lvl1pPr algn="l" defTabSz="914400" rtl="0" eaLnBrk="1" latinLnBrk="0" hangingPunct="1">
        <a:spcBef>
          <a:spcPct val="0"/>
        </a:spcBef>
        <a:buNone/>
        <a:defRPr sz="3600" b="1" kern="120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200400"/>
            <a:ext cx="8229600" cy="1600200"/>
          </a:xfrm>
          <a:prstGeom prst="rect">
            <a:avLst/>
          </a:prstGeom>
        </p:spPr>
        <p:txBody>
          <a:bodyPr vert="horz" lIns="91440" tIns="45720" rIns="91440" bIns="45720" rtlCol="0" anchor="ctr">
            <a:normAutofit/>
          </a:bodyPr>
          <a:lstStyle/>
          <a:p>
            <a:r>
              <a:rPr lang="en-US" dirty="0" smtClean="0"/>
              <a:t>Title of Presentation</a:t>
            </a:r>
            <a:endParaRPr lang="en-US" dirty="0"/>
          </a:p>
        </p:txBody>
      </p:sp>
      <p:sp>
        <p:nvSpPr>
          <p:cNvPr id="3" name="Text Placeholder 2"/>
          <p:cNvSpPr>
            <a:spLocks noGrp="1"/>
          </p:cNvSpPr>
          <p:nvPr>
            <p:ph type="body" idx="1"/>
          </p:nvPr>
        </p:nvSpPr>
        <p:spPr>
          <a:xfrm>
            <a:off x="457200" y="4953000"/>
            <a:ext cx="8229600" cy="1173163"/>
          </a:xfrm>
          <a:prstGeom prst="rect">
            <a:avLst/>
          </a:prstGeom>
        </p:spPr>
        <p:txBody>
          <a:bodyPr vert="horz" lIns="91440" tIns="45720" rIns="91440" bIns="45720" rtlCol="0">
            <a:normAutofit/>
          </a:bodyPr>
          <a:lstStyle/>
          <a:p>
            <a:pPr lvl="0"/>
            <a:r>
              <a:rPr lang="en-US" dirty="0" smtClean="0"/>
              <a:t>Author and Date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EDEFF1-E1CD-448D-9DFE-7FC3FE0F11BB}" type="datetimeFigureOut">
              <a:rPr lang="en-US" smtClean="0"/>
              <a:pPr/>
              <a:t>10/16/2015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C2977F-0695-4C57-AF40-70739867F63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2" r:id="rId1"/>
  </p:sldLayoutIdLst>
  <p:txStyles>
    <p:titleStyle>
      <a:lvl1pPr algn="ctr" defTabSz="914400" rtl="0" eaLnBrk="1" latinLnBrk="0" hangingPunct="1">
        <a:spcBef>
          <a:spcPct val="0"/>
        </a:spcBef>
        <a:buNone/>
        <a:defRPr sz="3600" b="1" kern="1200">
          <a:solidFill>
            <a:schemeClr val="accent1"/>
          </a:solidFill>
          <a:latin typeface="Arial" pitchFamily="34" charset="0"/>
          <a:ea typeface="+mj-ea"/>
          <a:cs typeface="Arial" pitchFamily="34" charset="0"/>
        </a:defRPr>
      </a:lvl1pPr>
    </p:titleStyle>
    <p:bodyStyle>
      <a:lvl1pPr marL="342900" indent="-342900" algn="ctr" defTabSz="914400" rtl="0" eaLnBrk="1" latinLnBrk="0" hangingPunct="1">
        <a:spcBef>
          <a:spcPct val="20000"/>
        </a:spcBef>
        <a:buFont typeface="Arial" pitchFamily="34" charset="0"/>
        <a:buNone/>
        <a:defRPr sz="2800" b="1" kern="1200" baseline="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ahrq.gov/research/findings/nhqrdr/nhqdr14/intro.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nhqrnet.ahrq.gov/inhqrdr/data/query"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cdc.gov/nchs/data_access/urban_rural.htm"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chart" Target="../charts/chart26.xml"/><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chart" Target="../charts/chart29.xml"/><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chart" Target="../charts/chart30.xml"/><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chart" Target="../charts/chart31.xml"/><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chart" Target="../charts/chart33.xml"/><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chart" Target="../charts/chart34.xml"/><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chart" Target="../charts/chart35.xml"/><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chart" Target="../charts/chart36.xml"/><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chart" Target="../charts/chart37.xml"/><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chart" Target="../charts/chart38.xml"/><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chart" Target="../charts/chart39.xml"/><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chart" Target="../charts/chart40.xml"/><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chart" Target="../charts/chart41.xml"/><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www.ahrq.gov/research/findings/nhqrdr/2014chartbooks/" TargetMode="External"/></Relationships>
</file>

<file path=ppt/slides/_rels/slide70.xml.rels><?xml version="1.0" encoding="UTF-8" standalone="yes"?>
<Relationships xmlns="http://schemas.openxmlformats.org/package/2006/relationships"><Relationship Id="rId3" Type="http://schemas.openxmlformats.org/officeDocument/2006/relationships/hyperlink" Target="http://www.cdc.gov/nchs/data/series/sr_10/sr10_260.pdf" TargetMode="External"/><Relationship Id="rId7" Type="http://schemas.openxmlformats.org/officeDocument/2006/relationships/hyperlink" Target="http://www.shepscenter.unc.edu/wp-content/uploads/2015/02/21stCenturyRuralHospitalsChartBook.pdf" TargetMode="External"/><Relationship Id="rId2" Type="http://schemas.openxmlformats.org/officeDocument/2006/relationships/notesSlide" Target="../notesSlides/notesSlide70.xml"/><Relationship Id="rId1" Type="http://schemas.openxmlformats.org/officeDocument/2006/relationships/slideLayout" Target="../slideLayouts/slideLayout2.xml"/><Relationship Id="rId6" Type="http://schemas.openxmlformats.org/officeDocument/2006/relationships/hyperlink" Target="http://www.ncbi.nlm.nih.gov/pmc/articles/PMC4142498/" TargetMode="External"/><Relationship Id="rId5" Type="http://schemas.openxmlformats.org/officeDocument/2006/relationships/hyperlink" Target="http://www.cdc.gov/diabetes/statistics/dmfirst/fig1.htm" TargetMode="External"/><Relationship Id="rId4" Type="http://schemas.openxmlformats.org/officeDocument/2006/relationships/hyperlink" Target="http://www.ncbi.nlm.nih.gov/pmc/articles/PMC2518015/" TargetMode="External"/></Relationships>
</file>

<file path=ppt/slides/_rels/slide71.xml.rels><?xml version="1.0" encoding="UTF-8" standalone="yes"?>
<Relationships xmlns="http://schemas.openxmlformats.org/package/2006/relationships"><Relationship Id="rId3" Type="http://schemas.openxmlformats.org/officeDocument/2006/relationships/hyperlink" Target="https://ruralhealth.und.edu/projects/health-reform-policy-research-center/pdf/2014-rural-urban-chartbook-update.pdf" TargetMode="External"/><Relationship Id="rId7" Type="http://schemas.openxmlformats.org/officeDocument/2006/relationships/hyperlink" Target="http://www.ncbi.nlm.nih.gov/pmc/articles/PMC3412873/" TargetMode="External"/><Relationship Id="rId2" Type="http://schemas.openxmlformats.org/officeDocument/2006/relationships/hyperlink" Target="http://www.healthypeople.gov/2020/topics-objectives/topic/Access-to-Health-Services" TargetMode="External"/><Relationship Id="rId1" Type="http://schemas.openxmlformats.org/officeDocument/2006/relationships/slideLayout" Target="../slideLayouts/slideLayout2.xml"/><Relationship Id="rId6" Type="http://schemas.openxmlformats.org/officeDocument/2006/relationships/hyperlink" Target="http://www.census.gov/2010census/data/" TargetMode="External"/><Relationship Id="rId5" Type="http://schemas.openxmlformats.org/officeDocument/2006/relationships/hyperlink" Target="https://www.shepscenter.unc.edu/programs-projects/rural-health/rural-hospital-closures" TargetMode="External"/><Relationship Id="rId4" Type="http://schemas.openxmlformats.org/officeDocument/2006/relationships/hyperlink" Target="http://www.surgeongeneral.gov/library/reports/50-years-of-progress/50-years-of-progress-by-section.html"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National Healthcare Quality and Disparities Report</a:t>
            </a:r>
            <a:endParaRPr lang="en-US" dirty="0"/>
          </a:p>
        </p:txBody>
      </p:sp>
      <p:sp>
        <p:nvSpPr>
          <p:cNvPr id="5" name="Content Placeholder 4"/>
          <p:cNvSpPr>
            <a:spLocks noGrp="1"/>
          </p:cNvSpPr>
          <p:nvPr>
            <p:ph type="subTitle" idx="1"/>
          </p:nvPr>
        </p:nvSpPr>
        <p:spPr/>
        <p:txBody>
          <a:bodyPr>
            <a:normAutofit fontScale="85000" lnSpcReduction="20000"/>
          </a:bodyPr>
          <a:lstStyle/>
          <a:p>
            <a:r>
              <a:rPr lang="en-US" dirty="0" err="1" smtClean="0"/>
              <a:t>Chartbook</a:t>
            </a:r>
            <a:r>
              <a:rPr lang="en-US" dirty="0" smtClean="0"/>
              <a:t> on Rural Health Care</a:t>
            </a:r>
          </a:p>
          <a:p>
            <a:r>
              <a:rPr lang="en-US" dirty="0" smtClean="0"/>
              <a:t>August 2015</a:t>
            </a:r>
            <a:endParaRPr lang="en-US" dirty="0"/>
          </a:p>
        </p:txBody>
      </p:sp>
      <p:sp>
        <p:nvSpPr>
          <p:cNvPr id="6" name="TextBox 5"/>
          <p:cNvSpPr txBox="1"/>
          <p:nvPr/>
        </p:nvSpPr>
        <p:spPr>
          <a:xfrm>
            <a:off x="457200" y="6207897"/>
            <a:ext cx="8077200" cy="276999"/>
          </a:xfrm>
          <a:prstGeom prst="rect">
            <a:avLst/>
          </a:prstGeom>
          <a:noFill/>
        </p:spPr>
        <p:txBody>
          <a:bodyPr wrap="square" rtlCol="0">
            <a:spAutoFit/>
          </a:bodyPr>
          <a:lstStyle/>
          <a:p>
            <a:r>
              <a:rPr lang="en-US" sz="1200" dirty="0" smtClean="0"/>
              <a:t>This presentation contains notes. Select View, then Notes page to read them.</a:t>
            </a:r>
            <a:endParaRPr lang="en-US" sz="1200" dirty="0"/>
          </a:p>
        </p:txBody>
      </p:sp>
    </p:spTree>
    <p:extLst>
      <p:ext uri="{BB962C8B-B14F-4D97-AF65-F5344CB8AC3E}">
        <p14:creationId xmlns:p14="http://schemas.microsoft.com/office/powerpoint/2010/main" val="5289099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Chartbook on Rural Health</a:t>
            </a:r>
            <a:endParaRPr lang="en-US" dirty="0"/>
          </a:p>
        </p:txBody>
      </p:sp>
      <p:sp>
        <p:nvSpPr>
          <p:cNvPr id="5" name="Content Placeholder 4"/>
          <p:cNvSpPr>
            <a:spLocks noGrp="1"/>
          </p:cNvSpPr>
          <p:nvPr>
            <p:ph idx="1"/>
          </p:nvPr>
        </p:nvSpPr>
        <p:spPr/>
        <p:txBody>
          <a:bodyPr>
            <a:normAutofit fontScale="92500" lnSpcReduction="20000"/>
          </a:bodyPr>
          <a:lstStyle/>
          <a:p>
            <a:r>
              <a:rPr lang="en-US" dirty="0" smtClean="0"/>
              <a:t>This </a:t>
            </a:r>
            <a:r>
              <a:rPr lang="en-US" dirty="0" err="1" smtClean="0"/>
              <a:t>chartbook</a:t>
            </a:r>
            <a:r>
              <a:rPr lang="en-US" dirty="0" smtClean="0"/>
              <a:t> includes: </a:t>
            </a:r>
          </a:p>
          <a:p>
            <a:pPr lvl="1"/>
            <a:r>
              <a:rPr lang="en-US" dirty="0" smtClean="0"/>
              <a:t>Summary of trends in health care quality and disparities for rural populations.</a:t>
            </a:r>
          </a:p>
          <a:p>
            <a:pPr lvl="1"/>
            <a:r>
              <a:rPr lang="en-US" dirty="0" smtClean="0"/>
              <a:t>Figures illustrating select measures of Access to Health Care and 6 NQS Priorities for rural populations. </a:t>
            </a:r>
          </a:p>
          <a:p>
            <a:r>
              <a:rPr lang="en-US" dirty="0" smtClean="0">
                <a:hlinkClick r:id="rId3"/>
              </a:rPr>
              <a:t>Introduction and Methods</a:t>
            </a:r>
            <a:r>
              <a:rPr lang="en-US" dirty="0" smtClean="0"/>
              <a:t> contains information about methods used in the </a:t>
            </a:r>
            <a:r>
              <a:rPr lang="en-US" dirty="0" err="1" smtClean="0"/>
              <a:t>chartbook</a:t>
            </a:r>
            <a:r>
              <a:rPr lang="en-US" dirty="0" smtClean="0"/>
              <a:t>. </a:t>
            </a:r>
          </a:p>
          <a:p>
            <a:r>
              <a:rPr lang="en-US" dirty="0" smtClean="0"/>
              <a:t>Appendixes include information about measures and data.</a:t>
            </a:r>
          </a:p>
          <a:p>
            <a:r>
              <a:rPr lang="en-US" dirty="0" smtClean="0"/>
              <a:t>A Data Query tool (</a:t>
            </a:r>
            <a:r>
              <a:rPr lang="en-US" dirty="0" smtClean="0">
                <a:hlinkClick r:id="rId4"/>
              </a:rPr>
              <a:t>http://nhqrnet.ahrq.gov/</a:t>
            </a:r>
          </a:p>
          <a:p>
            <a:r>
              <a:rPr lang="en-US" dirty="0" err="1" smtClean="0">
                <a:hlinkClick r:id="rId4"/>
              </a:rPr>
              <a:t>inhqrdr</a:t>
            </a:r>
            <a:r>
              <a:rPr lang="en-US" dirty="0" smtClean="0">
                <a:hlinkClick r:id="rId4"/>
              </a:rPr>
              <a:t>/data/query</a:t>
            </a:r>
            <a:r>
              <a:rPr lang="en-US" dirty="0" smtClean="0"/>
              <a:t>) provides access to all data tables. </a:t>
            </a:r>
            <a:endParaRPr lang="en-US" dirty="0"/>
          </a:p>
        </p:txBody>
      </p:sp>
    </p:spTree>
    <p:extLst>
      <p:ext uri="{BB962C8B-B14F-4D97-AF65-F5344CB8AC3E}">
        <p14:creationId xmlns:p14="http://schemas.microsoft.com/office/powerpoint/2010/main" val="1512131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Residents of Rural Areas</a:t>
            </a:r>
            <a:endParaRPr lang="en-US" dirty="0"/>
          </a:p>
        </p:txBody>
      </p:sp>
      <p:sp>
        <p:nvSpPr>
          <p:cNvPr id="5" name="Content Placeholder 4"/>
          <p:cNvSpPr>
            <a:spLocks noGrp="1"/>
          </p:cNvSpPr>
          <p:nvPr>
            <p:ph idx="1"/>
          </p:nvPr>
        </p:nvSpPr>
        <p:spPr/>
        <p:txBody>
          <a:bodyPr>
            <a:normAutofit/>
          </a:bodyPr>
          <a:lstStyle/>
          <a:p>
            <a:r>
              <a:rPr lang="en-US" dirty="0" smtClean="0"/>
              <a:t>Approximately 17% of Americans live in a nonmetropolitan, or rural, area. </a:t>
            </a:r>
          </a:p>
          <a:p>
            <a:r>
              <a:rPr lang="en-US" dirty="0" smtClean="0"/>
              <a:t>Although rural residents make up less than one-fifth of the U.S. population, 65% of all U.S. counties are classified as nonmetropolitan (</a:t>
            </a:r>
            <a:r>
              <a:rPr lang="en-US" dirty="0" err="1" smtClean="0"/>
              <a:t>Meit</a:t>
            </a:r>
            <a:r>
              <a:rPr lang="en-US" dirty="0" smtClean="0"/>
              <a:t>, et al., 2014). </a:t>
            </a:r>
          </a:p>
          <a:p>
            <a:pPr lvl="1"/>
            <a:r>
              <a:rPr lang="en-US" dirty="0" smtClean="0"/>
              <a:t>This includes 445 “frontier</a:t>
            </a:r>
            <a:r>
              <a:rPr lang="en-US" smtClean="0"/>
              <a:t>” counties (</a:t>
            </a:r>
            <a:r>
              <a:rPr lang="en-US" dirty="0" smtClean="0"/>
              <a:t>U.S. Census Bureau, 2010) that have a population density of fewer than 7 people per square mile. </a:t>
            </a:r>
          </a:p>
          <a:p>
            <a:endParaRPr lang="en-US" dirty="0"/>
          </a:p>
        </p:txBody>
      </p:sp>
    </p:spTree>
    <p:extLst>
      <p:ext uri="{BB962C8B-B14F-4D97-AF65-F5344CB8AC3E}">
        <p14:creationId xmlns:p14="http://schemas.microsoft.com/office/powerpoint/2010/main" val="25896245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Health Issues in Rural Areas</a:t>
            </a:r>
            <a:endParaRPr lang="en-US" dirty="0"/>
          </a:p>
        </p:txBody>
      </p:sp>
      <p:sp>
        <p:nvSpPr>
          <p:cNvPr id="5" name="Content Placeholder 4"/>
          <p:cNvSpPr>
            <a:spLocks noGrp="1"/>
          </p:cNvSpPr>
          <p:nvPr>
            <p:ph idx="1"/>
          </p:nvPr>
        </p:nvSpPr>
        <p:spPr/>
        <p:txBody>
          <a:bodyPr>
            <a:normAutofit/>
          </a:bodyPr>
          <a:lstStyle/>
          <a:p>
            <a:r>
              <a:rPr lang="en-US" dirty="0" smtClean="0"/>
              <a:t>Compared with their urban counterparts, residents of rural counties are: </a:t>
            </a:r>
          </a:p>
          <a:p>
            <a:pPr lvl="1"/>
            <a:r>
              <a:rPr lang="en-US" dirty="0" smtClean="0"/>
              <a:t>Older, </a:t>
            </a:r>
          </a:p>
          <a:p>
            <a:pPr lvl="1"/>
            <a:r>
              <a:rPr lang="en-US" dirty="0" smtClean="0"/>
              <a:t>Poorer, and</a:t>
            </a:r>
          </a:p>
          <a:p>
            <a:pPr lvl="1"/>
            <a:r>
              <a:rPr lang="en-US" dirty="0" smtClean="0"/>
              <a:t>Sicker (a higher percentage of residents has activity limitations due to chronic health conditions) (</a:t>
            </a:r>
            <a:r>
              <a:rPr lang="en-US" dirty="0" err="1" smtClean="0"/>
              <a:t>Meit</a:t>
            </a:r>
            <a:r>
              <a:rPr lang="en-US" dirty="0" smtClean="0"/>
              <a:t>, et al., 2014). </a:t>
            </a:r>
          </a:p>
        </p:txBody>
      </p:sp>
    </p:spTree>
    <p:extLst>
      <p:ext uri="{BB962C8B-B14F-4D97-AF65-F5344CB8AC3E}">
        <p14:creationId xmlns:p14="http://schemas.microsoft.com/office/powerpoint/2010/main" val="33370303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Life Expectancy in Rural Areas</a:t>
            </a:r>
            <a:endParaRPr lang="en-US" dirty="0"/>
          </a:p>
        </p:txBody>
      </p:sp>
      <p:sp>
        <p:nvSpPr>
          <p:cNvPr id="5" name="Content Placeholder 4"/>
          <p:cNvSpPr>
            <a:spLocks noGrp="1"/>
          </p:cNvSpPr>
          <p:nvPr>
            <p:ph idx="1"/>
          </p:nvPr>
        </p:nvSpPr>
        <p:spPr>
          <a:xfrm>
            <a:off x="457200" y="1600200"/>
            <a:ext cx="8229600" cy="4876800"/>
          </a:xfrm>
        </p:spPr>
        <p:txBody>
          <a:bodyPr>
            <a:normAutofit fontScale="92500" lnSpcReduction="20000"/>
          </a:bodyPr>
          <a:lstStyle/>
          <a:p>
            <a:r>
              <a:rPr lang="en-US" dirty="0" smtClean="0"/>
              <a:t>The life expectancy for U.S. residents decreases as the level of </a:t>
            </a:r>
            <a:r>
              <a:rPr lang="en-US" dirty="0" err="1" smtClean="0"/>
              <a:t>rurality</a:t>
            </a:r>
            <a:r>
              <a:rPr lang="en-US" dirty="0" smtClean="0"/>
              <a:t> increases: </a:t>
            </a:r>
          </a:p>
          <a:p>
            <a:pPr lvl="1"/>
            <a:r>
              <a:rPr lang="en-US" dirty="0" smtClean="0"/>
              <a:t>In 2005-2009, those living in large metropolitan areas had a life expectancy of 79.1 years compared with 76.7 years for those living in rural areas.</a:t>
            </a:r>
          </a:p>
          <a:p>
            <a:pPr lvl="1"/>
            <a:r>
              <a:rPr lang="en-US" dirty="0" smtClean="0"/>
              <a:t>This disparity widened over time. </a:t>
            </a:r>
          </a:p>
          <a:p>
            <a:pPr lvl="1"/>
            <a:r>
              <a:rPr lang="en-US" dirty="0" smtClean="0"/>
              <a:t>Causes of death contributing most to lower life expectancy in rural areas include:</a:t>
            </a:r>
          </a:p>
          <a:p>
            <a:pPr lvl="2"/>
            <a:r>
              <a:rPr lang="en-US" dirty="0" smtClean="0"/>
              <a:t>Heart disease, </a:t>
            </a:r>
          </a:p>
          <a:p>
            <a:pPr lvl="2"/>
            <a:r>
              <a:rPr lang="en-US" dirty="0" smtClean="0"/>
              <a:t>Unintentional injuries, </a:t>
            </a:r>
          </a:p>
          <a:p>
            <a:pPr lvl="2"/>
            <a:r>
              <a:rPr lang="en-US" dirty="0" smtClean="0"/>
              <a:t>Chronic obstructive pulmonary disease, </a:t>
            </a:r>
          </a:p>
          <a:p>
            <a:pPr lvl="2"/>
            <a:r>
              <a:rPr lang="en-US" dirty="0" smtClean="0"/>
              <a:t>Lung cancer, </a:t>
            </a:r>
          </a:p>
          <a:p>
            <a:pPr lvl="2"/>
            <a:r>
              <a:rPr lang="en-US" dirty="0" smtClean="0"/>
              <a:t>Stroke, </a:t>
            </a:r>
          </a:p>
          <a:p>
            <a:pPr lvl="2"/>
            <a:r>
              <a:rPr lang="en-US" dirty="0" smtClean="0"/>
              <a:t>Suicide, and </a:t>
            </a:r>
          </a:p>
          <a:p>
            <a:pPr lvl="2"/>
            <a:r>
              <a:rPr lang="en-US" dirty="0" smtClean="0"/>
              <a:t>Diabetes (Singh &amp; </a:t>
            </a:r>
            <a:r>
              <a:rPr lang="en-US" dirty="0" err="1" smtClean="0"/>
              <a:t>Siahpush</a:t>
            </a:r>
            <a:r>
              <a:rPr lang="en-US" dirty="0" smtClean="0"/>
              <a:t>, 2014). </a:t>
            </a:r>
          </a:p>
          <a:p>
            <a:endParaRPr lang="en-US" dirty="0"/>
          </a:p>
        </p:txBody>
      </p:sp>
    </p:spTree>
    <p:extLst>
      <p:ext uri="{BB962C8B-B14F-4D97-AF65-F5344CB8AC3E}">
        <p14:creationId xmlns:p14="http://schemas.microsoft.com/office/powerpoint/2010/main" val="37682365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Health Care Providers in Rural Areas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Metropolitan, or urban, counties tend to have a greater supply of health care providers per capita than nonmetropolitan counties. </a:t>
            </a:r>
          </a:p>
          <a:p>
            <a:pPr lvl="1"/>
            <a:r>
              <a:rPr lang="en-US" dirty="0" smtClean="0"/>
              <a:t>This is especially true for specialists such as neurologists, anesthesiologists, and psychiatrists. </a:t>
            </a:r>
          </a:p>
          <a:p>
            <a:pPr lvl="1"/>
            <a:r>
              <a:rPr lang="en-US" dirty="0" smtClean="0"/>
              <a:t>The same is true for the supply of dentists, which decreases per capita as the level of </a:t>
            </a:r>
            <a:r>
              <a:rPr lang="en-US" dirty="0" err="1" smtClean="0"/>
              <a:t>rurality</a:t>
            </a:r>
            <a:r>
              <a:rPr lang="en-US" dirty="0" smtClean="0"/>
              <a:t> increases. </a:t>
            </a:r>
          </a:p>
          <a:p>
            <a:r>
              <a:rPr lang="en-US" dirty="0" smtClean="0"/>
              <a:t>Rural residents often live farther away from health care resources, which can add to the burden of accessing care (</a:t>
            </a:r>
            <a:r>
              <a:rPr lang="en-US" dirty="0" err="1" smtClean="0"/>
              <a:t>Meit</a:t>
            </a:r>
            <a:r>
              <a:rPr lang="en-US" dirty="0" smtClean="0"/>
              <a:t>, et al., 2014). </a:t>
            </a:r>
          </a:p>
          <a:p>
            <a:r>
              <a:rPr lang="en-US" dirty="0" err="1" smtClean="0"/>
              <a:t>Nonphysician</a:t>
            </a:r>
            <a:r>
              <a:rPr lang="en-US" dirty="0" smtClean="0"/>
              <a:t> practitioners, such as nurse practitioners and physician assistants are also an important part of the health care landscape in rural communities. </a:t>
            </a:r>
          </a:p>
          <a:p>
            <a:endParaRPr lang="en-US" dirty="0"/>
          </a:p>
        </p:txBody>
      </p:sp>
    </p:spTree>
    <p:extLst>
      <p:ext uri="{BB962C8B-B14F-4D97-AF65-F5344CB8AC3E}">
        <p14:creationId xmlns:p14="http://schemas.microsoft.com/office/powerpoint/2010/main" val="34646034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Hospitals in Rural Areas</a:t>
            </a:r>
            <a:endParaRPr lang="en-US" dirty="0"/>
          </a:p>
        </p:txBody>
      </p:sp>
      <p:sp>
        <p:nvSpPr>
          <p:cNvPr id="3" name="Content Placeholder 2"/>
          <p:cNvSpPr>
            <a:spLocks noGrp="1"/>
          </p:cNvSpPr>
          <p:nvPr>
            <p:ph idx="1"/>
          </p:nvPr>
        </p:nvSpPr>
        <p:spPr/>
        <p:txBody>
          <a:bodyPr>
            <a:normAutofit/>
          </a:bodyPr>
          <a:lstStyle/>
          <a:p>
            <a:r>
              <a:rPr lang="en-US" dirty="0" smtClean="0"/>
              <a:t>Many rural residents depend on small rural hospitals for their care. </a:t>
            </a:r>
          </a:p>
          <a:p>
            <a:pPr lvl="1"/>
            <a:r>
              <a:rPr lang="en-US" dirty="0" smtClean="0"/>
              <a:t>There are approximately 2,300 rural hospitals throughout the country; 71% have 50 or fewer beds. </a:t>
            </a:r>
          </a:p>
          <a:p>
            <a:pPr lvl="1"/>
            <a:r>
              <a:rPr lang="en-US" dirty="0" smtClean="0"/>
              <a:t>Most of these hospitals are critical access hospitals that have 25 or fewer beds and must meet certain distance requirements or be declared a necessary provider by the State. </a:t>
            </a:r>
          </a:p>
          <a:p>
            <a:endParaRPr lang="en-US" dirty="0"/>
          </a:p>
        </p:txBody>
      </p:sp>
    </p:spTree>
    <p:extLst>
      <p:ext uri="{BB962C8B-B14F-4D97-AF65-F5344CB8AC3E}">
        <p14:creationId xmlns:p14="http://schemas.microsoft.com/office/powerpoint/2010/main" val="42251574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Services Provided by Hospitals in Rural Areas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Although rural hospitals vary widely, the typical rural hospital offers inpatient care that includes:</a:t>
            </a:r>
          </a:p>
          <a:p>
            <a:pPr lvl="1"/>
            <a:r>
              <a:rPr lang="en-US" dirty="0" smtClean="0"/>
              <a:t>Surgical services. </a:t>
            </a:r>
          </a:p>
          <a:p>
            <a:pPr lvl="1"/>
            <a:r>
              <a:rPr lang="en-US" dirty="0" smtClean="0"/>
              <a:t>Obstetric services.</a:t>
            </a:r>
          </a:p>
          <a:p>
            <a:pPr lvl="1"/>
            <a:r>
              <a:rPr lang="en-US" dirty="0" smtClean="0"/>
              <a:t>Swing bed services.</a:t>
            </a:r>
          </a:p>
          <a:p>
            <a:r>
              <a:rPr lang="en-US" dirty="0" smtClean="0"/>
              <a:t>Rural hospitals typically do not include:</a:t>
            </a:r>
          </a:p>
          <a:p>
            <a:pPr lvl="1"/>
            <a:r>
              <a:rPr lang="en-US" dirty="0" smtClean="0"/>
              <a:t>Intensive care unit. </a:t>
            </a:r>
          </a:p>
          <a:p>
            <a:pPr lvl="1"/>
            <a:r>
              <a:rPr lang="en-US" dirty="0" smtClean="0"/>
              <a:t>Skilled nursing facility. </a:t>
            </a:r>
          </a:p>
          <a:p>
            <a:pPr lvl="1"/>
            <a:r>
              <a:rPr lang="en-US" dirty="0" smtClean="0"/>
              <a:t>Psychiatric unit.</a:t>
            </a:r>
          </a:p>
          <a:p>
            <a:pPr lvl="1"/>
            <a:r>
              <a:rPr lang="en-US" dirty="0" smtClean="0"/>
              <a:t>Rehabilitation unit. </a:t>
            </a:r>
          </a:p>
          <a:p>
            <a:r>
              <a:rPr lang="en-US" dirty="0" smtClean="0"/>
              <a:t>The typical rural hospital also offers outpatient care, such as surgical services.</a:t>
            </a:r>
            <a:endParaRPr lang="en-US" dirty="0"/>
          </a:p>
        </p:txBody>
      </p:sp>
    </p:spTree>
    <p:extLst>
      <p:ext uri="{BB962C8B-B14F-4D97-AF65-F5344CB8AC3E}">
        <p14:creationId xmlns:p14="http://schemas.microsoft.com/office/powerpoint/2010/main" val="5998166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Challenges Faced by Hospitals in Rural Areas</a:t>
            </a:r>
            <a:endParaRPr lang="en-US" dirty="0"/>
          </a:p>
        </p:txBody>
      </p:sp>
      <p:sp>
        <p:nvSpPr>
          <p:cNvPr id="3" name="Content Placeholder 2"/>
          <p:cNvSpPr>
            <a:spLocks noGrp="1"/>
          </p:cNvSpPr>
          <p:nvPr>
            <p:ph idx="1"/>
          </p:nvPr>
        </p:nvSpPr>
        <p:spPr/>
        <p:txBody>
          <a:bodyPr>
            <a:normAutofit/>
          </a:bodyPr>
          <a:lstStyle/>
          <a:p>
            <a:r>
              <a:rPr lang="en-US" dirty="0" smtClean="0"/>
              <a:t>Rural hospitals face unique challenges due to their size and case mix. </a:t>
            </a:r>
          </a:p>
          <a:p>
            <a:pPr lvl="1"/>
            <a:r>
              <a:rPr lang="en-US" dirty="0" smtClean="0"/>
              <a:t>During the 1980s, many were forced to close due to financial losses. </a:t>
            </a:r>
          </a:p>
          <a:p>
            <a:pPr lvl="1"/>
            <a:r>
              <a:rPr lang="en-US" dirty="0" smtClean="0"/>
              <a:t>The rate of closures slowed in the late 1990s and early 2000s but in recent years there has been an uptick in rural hospital closures, with at least 54 closures between January 2010 and July 2015 (North Carolina Rural Health Research Program, 2015). </a:t>
            </a:r>
          </a:p>
          <a:p>
            <a:endParaRPr lang="en-US" dirty="0"/>
          </a:p>
        </p:txBody>
      </p:sp>
    </p:spTree>
    <p:extLst>
      <p:ext uri="{BB962C8B-B14F-4D97-AF65-F5344CB8AC3E}">
        <p14:creationId xmlns:p14="http://schemas.microsoft.com/office/powerpoint/2010/main" val="30305275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NCHS Urban-Rural Classification Scheme</a:t>
            </a:r>
            <a:endParaRPr lang="en-US" dirty="0"/>
          </a:p>
        </p:txBody>
      </p:sp>
      <p:sp>
        <p:nvSpPr>
          <p:cNvPr id="3" name="Content Placeholder 2"/>
          <p:cNvSpPr>
            <a:spLocks noGrp="1"/>
          </p:cNvSpPr>
          <p:nvPr>
            <p:ph idx="1"/>
          </p:nvPr>
        </p:nvSpPr>
        <p:spPr/>
        <p:txBody>
          <a:bodyPr>
            <a:normAutofit lnSpcReduction="10000"/>
          </a:bodyPr>
          <a:lstStyle/>
          <a:p>
            <a:r>
              <a:rPr lang="en-US" dirty="0" smtClean="0"/>
              <a:t>This </a:t>
            </a:r>
            <a:r>
              <a:rPr lang="en-US" dirty="0" err="1" smtClean="0"/>
              <a:t>chartbook</a:t>
            </a:r>
            <a:r>
              <a:rPr lang="en-US" dirty="0" smtClean="0"/>
              <a:t> compares residents of nonmetropolitan (rural) areas with residents of large fringe metropolitan (suburban) areas:</a:t>
            </a:r>
          </a:p>
          <a:p>
            <a:pPr lvl="1"/>
            <a:r>
              <a:rPr lang="en-US" dirty="0" smtClean="0"/>
              <a:t>Residents of suburban areas tend to have higher quality health care and better outcomes. </a:t>
            </a:r>
          </a:p>
          <a:p>
            <a:r>
              <a:rPr lang="en-US" dirty="0" smtClean="0"/>
              <a:t>The National Center for Health Statistics (NCHS) Urban-Rural Classification Scheme is used to guide analyses involving geographic location. </a:t>
            </a:r>
          </a:p>
          <a:p>
            <a:pPr lvl="1"/>
            <a:r>
              <a:rPr lang="en-US" dirty="0" smtClean="0"/>
              <a:t>This scheme includes six urbanization categories, including four metropolitan and two nonmetropolitan county designations. </a:t>
            </a:r>
          </a:p>
          <a:p>
            <a:endParaRPr lang="en-US" dirty="0"/>
          </a:p>
        </p:txBody>
      </p:sp>
    </p:spTree>
    <p:extLst>
      <p:ext uri="{BB962C8B-B14F-4D97-AF65-F5344CB8AC3E}">
        <p14:creationId xmlns:p14="http://schemas.microsoft.com/office/powerpoint/2010/main" val="8283862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altLang="en-US" dirty="0" smtClean="0"/>
              <a:t>2013 NCHS Urban-Rural Classification System</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51425209"/>
              </p:ext>
            </p:extLst>
          </p:nvPr>
        </p:nvGraphicFramePr>
        <p:xfrm>
          <a:off x="457200" y="1505686"/>
          <a:ext cx="8229600" cy="4607560"/>
        </p:xfrm>
        <a:graphic>
          <a:graphicData uri="http://schemas.openxmlformats.org/drawingml/2006/table">
            <a:tbl>
              <a:tblPr>
                <a:tableStyleId>{5940675A-B579-460E-94D1-54222C63F5DA}</a:tableStyleId>
              </a:tblPr>
              <a:tblGrid>
                <a:gridCol w="1295400"/>
                <a:gridCol w="6934200"/>
              </a:tblGrid>
              <a:tr h="91440">
                <a:tc gridSpan="2">
                  <a:txBody>
                    <a:bodyPr/>
                    <a:lstStyle/>
                    <a:p>
                      <a:pPr marL="0" marR="0">
                        <a:spcBef>
                          <a:spcPts val="0"/>
                        </a:spcBef>
                        <a:spcAft>
                          <a:spcPts val="0"/>
                        </a:spcAft>
                      </a:pPr>
                      <a:r>
                        <a:rPr lang="en-US" sz="1600" b="1" dirty="0">
                          <a:effectLst/>
                        </a:rPr>
                        <a:t>Metropolitan </a:t>
                      </a:r>
                      <a:endParaRPr lang="en-US" sz="1600" b="1" dirty="0">
                        <a:solidFill>
                          <a:srgbClr val="000000"/>
                        </a:solidFill>
                        <a:effectLst/>
                        <a:latin typeface="Arial"/>
                        <a:ea typeface="Times New Roman"/>
                        <a:cs typeface="Times New Roman"/>
                      </a:endParaRPr>
                    </a:p>
                  </a:txBody>
                  <a:tcPr marL="73025" marR="73025" marT="8890" marB="8890"/>
                </a:tc>
                <a:tc hMerge="1">
                  <a:txBody>
                    <a:bodyPr/>
                    <a:lstStyle/>
                    <a:p>
                      <a:endParaRPr lang="en-US"/>
                    </a:p>
                  </a:txBody>
                  <a:tcPr/>
                </a:tc>
              </a:tr>
              <a:tr h="91440">
                <a:tc>
                  <a:txBody>
                    <a:bodyPr/>
                    <a:lstStyle/>
                    <a:p>
                      <a:pPr marL="0" marR="0">
                        <a:spcBef>
                          <a:spcPts val="0"/>
                        </a:spcBef>
                        <a:spcAft>
                          <a:spcPts val="0"/>
                        </a:spcAft>
                      </a:pPr>
                      <a:r>
                        <a:rPr lang="en-US" sz="1600" dirty="0">
                          <a:effectLst/>
                        </a:rPr>
                        <a:t>Large central metropolitan</a:t>
                      </a:r>
                      <a:endParaRPr lang="en-US" sz="1600" b="0" dirty="0">
                        <a:solidFill>
                          <a:srgbClr val="000000"/>
                        </a:solidFill>
                        <a:effectLst/>
                        <a:latin typeface="Arial"/>
                        <a:ea typeface="Times New Roman"/>
                        <a:cs typeface="Times New Roman"/>
                      </a:endParaRPr>
                    </a:p>
                  </a:txBody>
                  <a:tcPr marL="73025" marR="73025" marT="8890" marB="8890"/>
                </a:tc>
                <a:tc>
                  <a:txBody>
                    <a:bodyPr/>
                    <a:lstStyle/>
                    <a:p>
                      <a:pPr marL="0" marR="0">
                        <a:spcBef>
                          <a:spcPts val="0"/>
                        </a:spcBef>
                        <a:spcAft>
                          <a:spcPts val="600"/>
                        </a:spcAft>
                      </a:pPr>
                      <a:r>
                        <a:rPr lang="en-US" sz="1600" dirty="0">
                          <a:effectLst/>
                        </a:rPr>
                        <a:t>Counties in a metropolitan statistical area of 1 million or more population:</a:t>
                      </a:r>
                    </a:p>
                    <a:p>
                      <a:pPr marL="457200" marR="0" lvl="0" indent="-228600">
                        <a:spcBef>
                          <a:spcPts val="0"/>
                        </a:spcBef>
                        <a:spcAft>
                          <a:spcPts val="0"/>
                        </a:spcAft>
                        <a:buSzPct val="100000"/>
                        <a:buFont typeface="Arial"/>
                        <a:buAutoNum type="arabicPeriod"/>
                      </a:pPr>
                      <a:r>
                        <a:rPr lang="en-US" sz="1600" dirty="0">
                          <a:effectLst/>
                        </a:rPr>
                        <a:t>That contain the entire population of the largest principal city of the metropolitan statistical area, or </a:t>
                      </a:r>
                    </a:p>
                    <a:p>
                      <a:pPr marL="457200" marR="0" lvl="0" indent="-228600">
                        <a:spcBef>
                          <a:spcPts val="0"/>
                        </a:spcBef>
                        <a:spcAft>
                          <a:spcPts val="0"/>
                        </a:spcAft>
                        <a:buSzPct val="100000"/>
                        <a:buFont typeface="Arial"/>
                        <a:buAutoNum type="arabicPeriod"/>
                      </a:pPr>
                      <a:r>
                        <a:rPr lang="en-US" sz="1600" dirty="0">
                          <a:effectLst/>
                        </a:rPr>
                        <a:t>Whose entire population resides in the largest principal city of the metropolitan statistical area, or </a:t>
                      </a:r>
                    </a:p>
                    <a:p>
                      <a:pPr marL="457200" marR="0" lvl="0" indent="-228600">
                        <a:spcBef>
                          <a:spcPts val="0"/>
                        </a:spcBef>
                        <a:spcAft>
                          <a:spcPts val="0"/>
                        </a:spcAft>
                        <a:buSzPct val="100000"/>
                        <a:buFont typeface="Arial"/>
                        <a:buAutoNum type="arabicPeriod"/>
                      </a:pPr>
                      <a:r>
                        <a:rPr lang="en-US" sz="1600" dirty="0">
                          <a:effectLst/>
                        </a:rPr>
                        <a:t>That contain at least 250,000 of the population of any principal city in the metropolitan statistical area</a:t>
                      </a:r>
                      <a:endParaRPr lang="en-US" sz="1600" b="0" dirty="0">
                        <a:solidFill>
                          <a:srgbClr val="000000"/>
                        </a:solidFill>
                        <a:effectLst/>
                        <a:latin typeface="Arial"/>
                        <a:ea typeface="Times New Roman"/>
                        <a:cs typeface="Times New Roman"/>
                      </a:endParaRPr>
                    </a:p>
                  </a:txBody>
                  <a:tcPr marL="73025" marR="73025" marT="8890" marB="8890"/>
                </a:tc>
              </a:tr>
              <a:tr h="91440">
                <a:tc>
                  <a:txBody>
                    <a:bodyPr/>
                    <a:lstStyle/>
                    <a:p>
                      <a:pPr marL="0" marR="0">
                        <a:spcBef>
                          <a:spcPts val="0"/>
                        </a:spcBef>
                        <a:spcAft>
                          <a:spcPts val="0"/>
                        </a:spcAft>
                      </a:pPr>
                      <a:r>
                        <a:rPr lang="en-US" sz="1600" dirty="0">
                          <a:effectLst/>
                        </a:rPr>
                        <a:t>Large fringe metropolitan</a:t>
                      </a:r>
                      <a:endParaRPr lang="en-US" sz="1600" b="0" dirty="0">
                        <a:solidFill>
                          <a:srgbClr val="000000"/>
                        </a:solidFill>
                        <a:effectLst/>
                        <a:latin typeface="Arial"/>
                        <a:ea typeface="Times New Roman"/>
                        <a:cs typeface="Times New Roman"/>
                      </a:endParaRPr>
                    </a:p>
                  </a:txBody>
                  <a:tcPr marL="73025" marR="73025" marT="8890" marB="8890"/>
                </a:tc>
                <a:tc>
                  <a:txBody>
                    <a:bodyPr/>
                    <a:lstStyle/>
                    <a:p>
                      <a:pPr marL="0" marR="0">
                        <a:spcBef>
                          <a:spcPts val="0"/>
                        </a:spcBef>
                        <a:spcAft>
                          <a:spcPts val="0"/>
                        </a:spcAft>
                      </a:pPr>
                      <a:r>
                        <a:rPr lang="en-US" sz="1600" dirty="0">
                          <a:effectLst/>
                        </a:rPr>
                        <a:t>Counties in a metropolitan statistical area of 1 million or more population that do not qualify as large central</a:t>
                      </a:r>
                      <a:endParaRPr lang="en-US" sz="1600" b="0" dirty="0">
                        <a:solidFill>
                          <a:srgbClr val="000000"/>
                        </a:solidFill>
                        <a:effectLst/>
                        <a:latin typeface="Arial"/>
                        <a:ea typeface="Times New Roman"/>
                        <a:cs typeface="Times New Roman"/>
                      </a:endParaRPr>
                    </a:p>
                  </a:txBody>
                  <a:tcPr marL="73025" marR="73025" marT="8890" marB="8890"/>
                </a:tc>
              </a:tr>
              <a:tr h="91440">
                <a:tc>
                  <a:txBody>
                    <a:bodyPr/>
                    <a:lstStyle/>
                    <a:p>
                      <a:pPr marL="0" marR="0">
                        <a:spcBef>
                          <a:spcPts val="0"/>
                        </a:spcBef>
                        <a:spcAft>
                          <a:spcPts val="0"/>
                        </a:spcAft>
                      </a:pPr>
                      <a:r>
                        <a:rPr lang="en-US" sz="1600">
                          <a:effectLst/>
                        </a:rPr>
                        <a:t>Medium metropolitan</a:t>
                      </a:r>
                      <a:endParaRPr lang="en-US" sz="1600" b="0">
                        <a:solidFill>
                          <a:srgbClr val="000000"/>
                        </a:solidFill>
                        <a:effectLst/>
                        <a:latin typeface="Arial"/>
                        <a:ea typeface="Times New Roman"/>
                        <a:cs typeface="Times New Roman"/>
                      </a:endParaRPr>
                    </a:p>
                  </a:txBody>
                  <a:tcPr marL="73025" marR="73025" marT="8890" marB="8890"/>
                </a:tc>
                <a:tc>
                  <a:txBody>
                    <a:bodyPr/>
                    <a:lstStyle/>
                    <a:p>
                      <a:pPr marL="0" marR="0">
                        <a:spcBef>
                          <a:spcPts val="0"/>
                        </a:spcBef>
                        <a:spcAft>
                          <a:spcPts val="0"/>
                        </a:spcAft>
                      </a:pPr>
                      <a:r>
                        <a:rPr lang="en-US" sz="1600" dirty="0">
                          <a:effectLst/>
                        </a:rPr>
                        <a:t>Counties in a metropolitan statistical area of 250,000 to 999,999 population</a:t>
                      </a:r>
                      <a:endParaRPr lang="en-US" sz="1600" b="0" dirty="0">
                        <a:solidFill>
                          <a:srgbClr val="000000"/>
                        </a:solidFill>
                        <a:effectLst/>
                        <a:latin typeface="Arial"/>
                        <a:ea typeface="Times New Roman"/>
                        <a:cs typeface="Times New Roman"/>
                      </a:endParaRPr>
                    </a:p>
                  </a:txBody>
                  <a:tcPr marL="73025" marR="73025" marT="8890" marB="8890"/>
                </a:tc>
              </a:tr>
              <a:tr h="91440">
                <a:tc>
                  <a:txBody>
                    <a:bodyPr/>
                    <a:lstStyle/>
                    <a:p>
                      <a:pPr marL="0" marR="0">
                        <a:spcBef>
                          <a:spcPts val="0"/>
                        </a:spcBef>
                        <a:spcAft>
                          <a:spcPts val="0"/>
                        </a:spcAft>
                      </a:pPr>
                      <a:r>
                        <a:rPr lang="en-US" sz="1600">
                          <a:effectLst/>
                        </a:rPr>
                        <a:t>Small metropolitan</a:t>
                      </a:r>
                      <a:endParaRPr lang="en-US" sz="1600" b="0">
                        <a:solidFill>
                          <a:srgbClr val="000000"/>
                        </a:solidFill>
                        <a:effectLst/>
                        <a:latin typeface="Arial"/>
                        <a:ea typeface="Times New Roman"/>
                        <a:cs typeface="Times New Roman"/>
                      </a:endParaRPr>
                    </a:p>
                  </a:txBody>
                  <a:tcPr marL="73025" marR="73025" marT="8890" marB="8890"/>
                </a:tc>
                <a:tc>
                  <a:txBody>
                    <a:bodyPr/>
                    <a:lstStyle/>
                    <a:p>
                      <a:pPr marL="0" marR="0">
                        <a:spcBef>
                          <a:spcPts val="0"/>
                        </a:spcBef>
                        <a:spcAft>
                          <a:spcPts val="0"/>
                        </a:spcAft>
                      </a:pPr>
                      <a:r>
                        <a:rPr lang="en-US" sz="1600" dirty="0">
                          <a:effectLst/>
                        </a:rPr>
                        <a:t>Counties in a metropolitan statistical area of 50,000 to 249,999 population</a:t>
                      </a:r>
                      <a:endParaRPr lang="en-US" sz="1600" b="0" dirty="0">
                        <a:solidFill>
                          <a:srgbClr val="000000"/>
                        </a:solidFill>
                        <a:effectLst/>
                        <a:latin typeface="Arial"/>
                        <a:ea typeface="Times New Roman"/>
                        <a:cs typeface="Times New Roman"/>
                      </a:endParaRPr>
                    </a:p>
                  </a:txBody>
                  <a:tcPr marL="73025" marR="73025" marT="8890" marB="8890"/>
                </a:tc>
              </a:tr>
              <a:tr h="91440">
                <a:tc gridSpan="2">
                  <a:txBody>
                    <a:bodyPr/>
                    <a:lstStyle/>
                    <a:p>
                      <a:pPr marL="0" marR="0">
                        <a:spcBef>
                          <a:spcPts val="0"/>
                        </a:spcBef>
                        <a:spcAft>
                          <a:spcPts val="0"/>
                        </a:spcAft>
                      </a:pPr>
                      <a:r>
                        <a:rPr lang="en-US" sz="1600" b="1" dirty="0">
                          <a:effectLst/>
                        </a:rPr>
                        <a:t>Nonmetropolitan </a:t>
                      </a:r>
                      <a:endParaRPr lang="en-US" sz="1600" b="1" dirty="0">
                        <a:solidFill>
                          <a:srgbClr val="000000"/>
                        </a:solidFill>
                        <a:effectLst/>
                        <a:latin typeface="Arial"/>
                        <a:ea typeface="Times New Roman"/>
                        <a:cs typeface="Times New Roman"/>
                      </a:endParaRPr>
                    </a:p>
                  </a:txBody>
                  <a:tcPr marL="73025" marR="73025" marT="8890" marB="8890"/>
                </a:tc>
                <a:tc hMerge="1">
                  <a:txBody>
                    <a:bodyPr/>
                    <a:lstStyle/>
                    <a:p>
                      <a:endParaRPr lang="en-US"/>
                    </a:p>
                  </a:txBody>
                  <a:tcPr/>
                </a:tc>
              </a:tr>
              <a:tr h="91440">
                <a:tc>
                  <a:txBody>
                    <a:bodyPr/>
                    <a:lstStyle/>
                    <a:p>
                      <a:pPr marL="0" marR="0">
                        <a:spcBef>
                          <a:spcPts val="0"/>
                        </a:spcBef>
                        <a:spcAft>
                          <a:spcPts val="0"/>
                        </a:spcAft>
                      </a:pPr>
                      <a:r>
                        <a:rPr lang="en-US" sz="1600" dirty="0" err="1">
                          <a:effectLst/>
                        </a:rPr>
                        <a:t>Micropolitan</a:t>
                      </a:r>
                      <a:endParaRPr lang="en-US" sz="1600" b="0" dirty="0">
                        <a:solidFill>
                          <a:srgbClr val="000000"/>
                        </a:solidFill>
                        <a:effectLst/>
                        <a:latin typeface="Arial"/>
                        <a:ea typeface="Times New Roman"/>
                        <a:cs typeface="Times New Roman"/>
                      </a:endParaRPr>
                    </a:p>
                  </a:txBody>
                  <a:tcPr marL="73025" marR="73025" marT="8890" marB="8890"/>
                </a:tc>
                <a:tc>
                  <a:txBody>
                    <a:bodyPr/>
                    <a:lstStyle/>
                    <a:p>
                      <a:pPr marL="0" marR="0">
                        <a:spcBef>
                          <a:spcPts val="0"/>
                        </a:spcBef>
                        <a:spcAft>
                          <a:spcPts val="0"/>
                        </a:spcAft>
                      </a:pPr>
                      <a:r>
                        <a:rPr lang="en-US" sz="1600" dirty="0">
                          <a:effectLst/>
                        </a:rPr>
                        <a:t>Counties with urban population of 10,000-49,999, adjacent to </a:t>
                      </a:r>
                      <a:r>
                        <a:rPr lang="en-US" sz="1600" dirty="0" err="1" smtClean="0">
                          <a:effectLst/>
                        </a:rPr>
                        <a:t>metropolitanarea</a:t>
                      </a:r>
                      <a:r>
                        <a:rPr lang="en-US" sz="1600" dirty="0" smtClean="0">
                          <a:effectLst/>
                        </a:rPr>
                        <a:t> </a:t>
                      </a:r>
                      <a:endParaRPr lang="en-US" sz="1600" b="0" dirty="0">
                        <a:solidFill>
                          <a:srgbClr val="000000"/>
                        </a:solidFill>
                        <a:effectLst/>
                        <a:latin typeface="Arial"/>
                        <a:ea typeface="Times New Roman"/>
                        <a:cs typeface="Times New Roman"/>
                      </a:endParaRPr>
                    </a:p>
                  </a:txBody>
                  <a:tcPr marL="73025" marR="73025" marT="8890" marB="8890"/>
                </a:tc>
              </a:tr>
              <a:tr h="91440">
                <a:tc>
                  <a:txBody>
                    <a:bodyPr/>
                    <a:lstStyle/>
                    <a:p>
                      <a:pPr marL="0" marR="0">
                        <a:spcBef>
                          <a:spcPts val="0"/>
                        </a:spcBef>
                        <a:spcAft>
                          <a:spcPts val="0"/>
                        </a:spcAft>
                      </a:pPr>
                      <a:r>
                        <a:rPr lang="en-US" sz="1600">
                          <a:effectLst/>
                        </a:rPr>
                        <a:t>Noncore</a:t>
                      </a:r>
                      <a:endParaRPr lang="en-US" sz="1600" b="0">
                        <a:solidFill>
                          <a:srgbClr val="000000"/>
                        </a:solidFill>
                        <a:effectLst/>
                        <a:latin typeface="Arial"/>
                        <a:ea typeface="Times New Roman"/>
                        <a:cs typeface="Times New Roman"/>
                      </a:endParaRPr>
                    </a:p>
                  </a:txBody>
                  <a:tcPr marL="73025" marR="73025" marT="8890" marB="8890"/>
                </a:tc>
                <a:tc>
                  <a:txBody>
                    <a:bodyPr/>
                    <a:lstStyle/>
                    <a:p>
                      <a:pPr marL="0" marR="0">
                        <a:spcBef>
                          <a:spcPts val="0"/>
                        </a:spcBef>
                        <a:spcAft>
                          <a:spcPts val="0"/>
                        </a:spcAft>
                      </a:pPr>
                      <a:r>
                        <a:rPr lang="en-US" sz="1600" dirty="0">
                          <a:effectLst/>
                        </a:rPr>
                        <a:t>Counties that are neither metropolitan nor micropolitan</a:t>
                      </a:r>
                      <a:endParaRPr lang="en-US" sz="1600" b="0" dirty="0">
                        <a:solidFill>
                          <a:srgbClr val="000000"/>
                        </a:solidFill>
                        <a:effectLst/>
                        <a:latin typeface="Arial"/>
                        <a:ea typeface="Times New Roman"/>
                        <a:cs typeface="Times New Roman"/>
                      </a:endParaRPr>
                    </a:p>
                  </a:txBody>
                  <a:tcPr marL="73025" marR="73025" marT="8890" marB="8890"/>
                </a:tc>
              </a:tr>
            </a:tbl>
          </a:graphicData>
        </a:graphic>
      </p:graphicFrame>
      <p:sp>
        <p:nvSpPr>
          <p:cNvPr id="5" name="Rectangle 1"/>
          <p:cNvSpPr>
            <a:spLocks noChangeArrowheads="1"/>
          </p:cNvSpPr>
          <p:nvPr/>
        </p:nvSpPr>
        <p:spPr bwMode="auto">
          <a:xfrm>
            <a:off x="457200" y="6070454"/>
            <a:ext cx="8229600" cy="589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26960" rIns="0" bIns="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lang="en-US" altLang="en-US" sz="1000" b="1" dirty="0" smtClean="0">
                <a:solidFill>
                  <a:srgbClr val="000000"/>
                </a:solidFill>
                <a:ea typeface="Times New Roman" pitchFamily="18" charset="0"/>
              </a:rPr>
              <a:t>Source</a:t>
            </a:r>
            <a:r>
              <a:rPr lang="en-US" altLang="en-US" sz="1000" b="1" dirty="0">
                <a:solidFill>
                  <a:srgbClr val="000000"/>
                </a:solidFill>
                <a:ea typeface="Times New Roman" pitchFamily="18" charset="0"/>
              </a:rPr>
              <a:t>:</a:t>
            </a:r>
            <a:r>
              <a:rPr lang="en-US" altLang="en-US" sz="1000" dirty="0">
                <a:solidFill>
                  <a:srgbClr val="000000"/>
                </a:solidFill>
                <a:ea typeface="Times New Roman" pitchFamily="18" charset="0"/>
              </a:rPr>
              <a:t> Ingram D, Franco S. 2013 </a:t>
            </a:r>
            <a:r>
              <a:rPr lang="en-US" altLang="en-US" sz="1000" dirty="0" smtClean="0">
                <a:solidFill>
                  <a:srgbClr val="000000"/>
                </a:solidFill>
                <a:ea typeface="Times New Roman" pitchFamily="18" charset="0"/>
              </a:rPr>
              <a:t>Rural-Urban </a:t>
            </a:r>
            <a:r>
              <a:rPr lang="en-US" altLang="en-US" sz="1000" dirty="0">
                <a:solidFill>
                  <a:srgbClr val="000000"/>
                </a:solidFill>
                <a:ea typeface="Times New Roman" pitchFamily="18" charset="0"/>
              </a:rPr>
              <a:t>Classification Scheme for Counties. CDC, NCHS, 2013. </a:t>
            </a:r>
            <a:r>
              <a:rPr lang="en-US" altLang="en-US" sz="1000" dirty="0" smtClean="0">
                <a:solidFill>
                  <a:srgbClr val="000000"/>
                </a:solidFill>
                <a:ea typeface="Times New Roman" pitchFamily="18" charset="0"/>
                <a:hlinkClick r:id="rId3"/>
              </a:rPr>
              <a:t>www.cdc.gov/nchs/data_access/</a:t>
            </a:r>
          </a:p>
          <a:p>
            <a:pPr lvl="0"/>
            <a:r>
              <a:rPr lang="en-US" altLang="en-US" sz="1000" dirty="0" smtClean="0">
                <a:solidFill>
                  <a:srgbClr val="000000"/>
                </a:solidFill>
                <a:ea typeface="Times New Roman" pitchFamily="18" charset="0"/>
                <a:hlinkClick r:id="rId3"/>
              </a:rPr>
              <a:t>urban_rural.htm</a:t>
            </a:r>
            <a:endParaRPr kumimoji="0" lang="en-US" altLang="en-US" sz="1000" b="0" i="0" u="none" strike="noStrike" cap="none" normalizeH="0" baseline="0" dirty="0" smtClean="0">
              <a:ln>
                <a:noFill/>
              </a:ln>
              <a:solidFill>
                <a:srgbClr val="243F60"/>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rgbClr val="000000"/>
                </a:solidFill>
                <a:effectLst/>
                <a:ea typeface="Times New Roman" pitchFamily="18" charset="0"/>
              </a:rPr>
              <a:t>. </a:t>
            </a:r>
            <a:endParaRPr kumimoji="0" lang="en-US" altLang="en-US" sz="10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13887700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Organization of the Chartbook on Rural Health Care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Part of a series related to the National Healthcare Quality and Disparities Report (QDR).</a:t>
            </a:r>
          </a:p>
          <a:p>
            <a:r>
              <a:rPr lang="en-US" dirty="0" smtClean="0"/>
              <a:t>Contents:</a:t>
            </a:r>
          </a:p>
          <a:p>
            <a:pPr lvl="1"/>
            <a:r>
              <a:rPr lang="en-US" dirty="0" smtClean="0"/>
              <a:t>Overview of the QDR</a:t>
            </a:r>
          </a:p>
          <a:p>
            <a:pPr lvl="1"/>
            <a:r>
              <a:rPr lang="en-US" dirty="0" smtClean="0"/>
              <a:t>Overview of residents of rural areas, one of the priority populations of the QDR</a:t>
            </a:r>
          </a:p>
          <a:p>
            <a:pPr lvl="1"/>
            <a:r>
              <a:rPr lang="en-US" dirty="0" smtClean="0"/>
              <a:t>Summary of trends in health care quality and disparities for rural populations </a:t>
            </a:r>
          </a:p>
          <a:p>
            <a:pPr lvl="1"/>
            <a:r>
              <a:rPr lang="en-US" dirty="0" smtClean="0"/>
              <a:t>Tracking of access and quality measures for rural populations:</a:t>
            </a:r>
          </a:p>
          <a:p>
            <a:pPr lvl="2"/>
            <a:r>
              <a:rPr lang="en-US" dirty="0" smtClean="0"/>
              <a:t>Access to Health Care</a:t>
            </a:r>
          </a:p>
          <a:p>
            <a:pPr lvl="2"/>
            <a:r>
              <a:rPr lang="en-US" dirty="0" smtClean="0"/>
              <a:t>Patient Safety</a:t>
            </a:r>
          </a:p>
          <a:p>
            <a:pPr lvl="2"/>
            <a:r>
              <a:rPr lang="en-US" dirty="0" smtClean="0"/>
              <a:t>Person- and Family-Centered Care</a:t>
            </a:r>
          </a:p>
          <a:p>
            <a:pPr lvl="2"/>
            <a:r>
              <a:rPr lang="en-US" dirty="0" smtClean="0"/>
              <a:t>Communication and Care Coordination</a:t>
            </a:r>
          </a:p>
          <a:p>
            <a:pPr lvl="2"/>
            <a:r>
              <a:rPr lang="en-US" dirty="0" smtClean="0"/>
              <a:t>Prevention and Treatment of Leading Causes of Morbidity and Mortality</a:t>
            </a:r>
          </a:p>
          <a:p>
            <a:pPr lvl="2"/>
            <a:r>
              <a:rPr lang="en-US" dirty="0" smtClean="0"/>
              <a:t>Healthy Living</a:t>
            </a:r>
          </a:p>
          <a:p>
            <a:pPr lvl="2"/>
            <a:r>
              <a:rPr lang="en-US" dirty="0" smtClean="0"/>
              <a:t>Affordability</a:t>
            </a:r>
            <a:endParaRPr lang="en-US" dirty="0"/>
          </a:p>
        </p:txBody>
      </p:sp>
    </p:spTree>
    <p:extLst>
      <p:ext uri="{BB962C8B-B14F-4D97-AF65-F5344CB8AC3E}">
        <p14:creationId xmlns:p14="http://schemas.microsoft.com/office/powerpoint/2010/main" val="30120919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Map Applying NCHS </a:t>
            </a:r>
            <a:r>
              <a:rPr lang="en-US" dirty="0"/>
              <a:t>Urban-Rural Classification Scheme</a:t>
            </a:r>
          </a:p>
        </p:txBody>
      </p:sp>
      <p:pic>
        <p:nvPicPr>
          <p:cNvPr id="1026" name="Picture 2" descr="Map of United States showing large central metro, large fringe metro, medium metro, small metro, micropolitan, and noncore areas." title="Map applying NCHS Urban-Rural Classification Schem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3878" b="13400"/>
          <a:stretch/>
        </p:blipFill>
        <p:spPr bwMode="auto">
          <a:xfrm>
            <a:off x="0" y="1371600"/>
            <a:ext cx="9142858" cy="498667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57200" y="6400800"/>
            <a:ext cx="7315200" cy="246221"/>
          </a:xfrm>
          <a:prstGeom prst="rect">
            <a:avLst/>
          </a:prstGeom>
          <a:noFill/>
        </p:spPr>
        <p:txBody>
          <a:bodyPr wrap="square" rtlCol="0">
            <a:spAutoFit/>
          </a:bodyPr>
          <a:lstStyle/>
          <a:p>
            <a:r>
              <a:rPr lang="en-US" sz="1000" b="1" dirty="0"/>
              <a:t>Source:</a:t>
            </a:r>
            <a:r>
              <a:rPr lang="en-US" sz="1000" dirty="0"/>
              <a:t> 2013 NCHS </a:t>
            </a:r>
            <a:r>
              <a:rPr lang="en-US" sz="1000" dirty="0" smtClean="0"/>
              <a:t>Urban-Rural </a:t>
            </a:r>
            <a:r>
              <a:rPr lang="en-US" sz="1000" dirty="0"/>
              <a:t>Classification Scheme for </a:t>
            </a:r>
            <a:r>
              <a:rPr lang="en-US" sz="1000" dirty="0" smtClean="0"/>
              <a:t>Counties.</a:t>
            </a:r>
            <a:endParaRPr lang="en-US" sz="1000" dirty="0"/>
          </a:p>
        </p:txBody>
      </p:sp>
    </p:spTree>
    <p:extLst>
      <p:ext uri="{BB962C8B-B14F-4D97-AF65-F5344CB8AC3E}">
        <p14:creationId xmlns:p14="http://schemas.microsoft.com/office/powerpoint/2010/main" val="15215418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Trends</a:t>
            </a:r>
            <a:endParaRPr lang="en-US" dirty="0"/>
          </a:p>
        </p:txBody>
      </p:sp>
      <p:sp>
        <p:nvSpPr>
          <p:cNvPr id="7" name="Text Placeholder 6"/>
          <p:cNvSpPr>
            <a:spLocks noGrp="1"/>
          </p:cNvSpPr>
          <p:nvPr>
            <p:ph type="body" idx="1"/>
          </p:nvPr>
        </p:nvSpPr>
        <p:spPr/>
        <p:txBody>
          <a:bodyPr/>
          <a:lstStyle/>
          <a:p>
            <a:r>
              <a:rPr lang="en-US" dirty="0" err="1" smtClean="0"/>
              <a:t>Chartbook</a:t>
            </a:r>
            <a:r>
              <a:rPr lang="en-US" dirty="0" smtClean="0"/>
              <a:t> on Rural Health Care</a:t>
            </a:r>
            <a:endParaRPr lang="en-US" dirty="0"/>
          </a:p>
        </p:txBody>
      </p:sp>
    </p:spTree>
    <p:extLst>
      <p:ext uri="{BB962C8B-B14F-4D97-AF65-F5344CB8AC3E}">
        <p14:creationId xmlns:p14="http://schemas.microsoft.com/office/powerpoint/2010/main" val="18787001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Disparities in measures of quality between large fringe metropolitan and </a:t>
            </a:r>
            <a:r>
              <a:rPr lang="en-US" sz="1800" dirty="0" err="1" smtClean="0"/>
              <a:t>micropolitan</a:t>
            </a:r>
            <a:r>
              <a:rPr lang="en-US" sz="1800" dirty="0" smtClean="0"/>
              <a:t> and noncore areas, 2011-2012</a:t>
            </a:r>
            <a:endParaRPr lang="en-US" sz="1800" dirty="0"/>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4282201410"/>
              </p:ext>
            </p:extLst>
          </p:nvPr>
        </p:nvGraphicFramePr>
        <p:xfrm>
          <a:off x="457200" y="1554480"/>
          <a:ext cx="8229600" cy="393192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5577840"/>
            <a:ext cx="8229600" cy="1031051"/>
          </a:xfrm>
          <a:prstGeom prst="rect">
            <a:avLst/>
          </a:prstGeom>
          <a:noFill/>
        </p:spPr>
        <p:txBody>
          <a:bodyPr wrap="square" rtlCol="0">
            <a:spAutoFit/>
          </a:bodyPr>
          <a:lstStyle/>
          <a:p>
            <a:r>
              <a:rPr lang="en-US" sz="1000" b="1" dirty="0" smtClean="0"/>
              <a:t>Key: </a:t>
            </a:r>
            <a:r>
              <a:rPr lang="en-US" sz="1000" dirty="0" smtClean="0"/>
              <a:t>n = number of measures.</a:t>
            </a:r>
            <a:endParaRPr lang="en-US" sz="1000" b="1" dirty="0" smtClean="0"/>
          </a:p>
          <a:p>
            <a:pPr marL="233363" lvl="1" indent="-233363"/>
            <a:r>
              <a:rPr lang="en-US" sz="1000" b="1" dirty="0" smtClean="0"/>
              <a:t>Better </a:t>
            </a:r>
            <a:r>
              <a:rPr lang="en-US" sz="1000" dirty="0" smtClean="0"/>
              <a:t>= Population received better quality of care than reference group</a:t>
            </a:r>
          </a:p>
          <a:p>
            <a:pPr marL="233363" lvl="1" indent="-233363"/>
            <a:r>
              <a:rPr lang="en-US" sz="1000" b="1" dirty="0" smtClean="0"/>
              <a:t>Same</a:t>
            </a:r>
            <a:r>
              <a:rPr lang="en-US" sz="1000" dirty="0" smtClean="0"/>
              <a:t> = Population and reference group received about the same quality of care</a:t>
            </a:r>
          </a:p>
          <a:p>
            <a:pPr marL="233363" lvl="1" indent="-233363"/>
            <a:r>
              <a:rPr lang="en-US" sz="1000" b="1" dirty="0" smtClean="0"/>
              <a:t>Worse </a:t>
            </a:r>
            <a:r>
              <a:rPr lang="en-US" sz="1000" dirty="0" smtClean="0"/>
              <a:t>= Population received worse quality of care than reference group</a:t>
            </a:r>
          </a:p>
          <a:p>
            <a:r>
              <a:rPr lang="en-US" sz="1000" b="1" dirty="0"/>
              <a:t>Note: </a:t>
            </a:r>
            <a:r>
              <a:rPr lang="en-US" sz="1000" dirty="0"/>
              <a:t>For each measure, the most recent data year available was analyzed. These data represent 2011-2012.</a:t>
            </a:r>
          </a:p>
          <a:p>
            <a:endParaRPr lang="en-US" sz="1000" dirty="0" smtClean="0"/>
          </a:p>
        </p:txBody>
      </p:sp>
    </p:spTree>
    <p:extLst>
      <p:ext uri="{BB962C8B-B14F-4D97-AF65-F5344CB8AC3E}">
        <p14:creationId xmlns:p14="http://schemas.microsoft.com/office/powerpoint/2010/main" val="35038818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Disparities in quality of care measures for </a:t>
            </a:r>
            <a:r>
              <a:rPr lang="en-US" sz="2000" dirty="0" err="1" smtClean="0"/>
              <a:t>micropolitan</a:t>
            </a:r>
            <a:r>
              <a:rPr lang="en-US" sz="2000" dirty="0" smtClean="0"/>
              <a:t> areas by 4 NQS priorities and Access</a:t>
            </a:r>
            <a:endParaRPr lang="en-US" sz="2000" dirty="0"/>
          </a:p>
        </p:txBody>
      </p:sp>
      <p:graphicFrame>
        <p:nvGraphicFramePr>
          <p:cNvPr id="7" name="Content Placeholder 9"/>
          <p:cNvGraphicFramePr>
            <a:graphicFrameLocks noGrp="1"/>
          </p:cNvGraphicFramePr>
          <p:nvPr>
            <p:ph idx="1"/>
            <p:extLst>
              <p:ext uri="{D42A27DB-BD31-4B8C-83A1-F6EECF244321}">
                <p14:modId xmlns:p14="http://schemas.microsoft.com/office/powerpoint/2010/main" val="2135277341"/>
              </p:ext>
            </p:extLst>
          </p:nvPr>
        </p:nvGraphicFramePr>
        <p:xfrm>
          <a:off x="457200" y="1371600"/>
          <a:ext cx="8229600" cy="4206240"/>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457200" y="5669280"/>
            <a:ext cx="8229600" cy="707886"/>
          </a:xfrm>
          <a:prstGeom prst="rect">
            <a:avLst/>
          </a:prstGeom>
        </p:spPr>
        <p:txBody>
          <a:bodyPr wrap="square">
            <a:spAutoFit/>
          </a:bodyPr>
          <a:lstStyle/>
          <a:p>
            <a:r>
              <a:rPr lang="en-US" sz="1000" b="1" dirty="0"/>
              <a:t> Key: n</a:t>
            </a:r>
            <a:r>
              <a:rPr lang="en-US" sz="1000" dirty="0"/>
              <a:t> = number of </a:t>
            </a:r>
            <a:r>
              <a:rPr lang="en-US" sz="1000" dirty="0" smtClean="0"/>
              <a:t>measures.</a:t>
            </a:r>
            <a:endParaRPr lang="en-US" sz="1000" b="1" dirty="0"/>
          </a:p>
          <a:p>
            <a:r>
              <a:rPr lang="en-US" sz="1000" b="1" dirty="0"/>
              <a:t> </a:t>
            </a:r>
            <a:r>
              <a:rPr lang="en-US" sz="1000" b="1" dirty="0" smtClean="0"/>
              <a:t>Better </a:t>
            </a:r>
            <a:r>
              <a:rPr lang="en-US" sz="1000" dirty="0" smtClean="0"/>
              <a:t>= </a:t>
            </a:r>
            <a:r>
              <a:rPr lang="en-US" sz="1000" dirty="0"/>
              <a:t>Population received better quality of care than reference group</a:t>
            </a:r>
          </a:p>
          <a:p>
            <a:r>
              <a:rPr lang="en-US" sz="1000" b="1" dirty="0"/>
              <a:t> S</a:t>
            </a:r>
            <a:r>
              <a:rPr lang="en-US" sz="1000" b="1" dirty="0" smtClean="0"/>
              <a:t>ame</a:t>
            </a:r>
            <a:r>
              <a:rPr lang="en-US" sz="1000" dirty="0" smtClean="0"/>
              <a:t> </a:t>
            </a:r>
            <a:r>
              <a:rPr lang="en-US" sz="1000" dirty="0"/>
              <a:t>= Population and reference group received about the same quality of care</a:t>
            </a:r>
          </a:p>
          <a:p>
            <a:r>
              <a:rPr lang="en-US" sz="1000" b="1" dirty="0"/>
              <a:t> </a:t>
            </a:r>
            <a:r>
              <a:rPr lang="en-US" sz="1000" b="1" dirty="0" smtClean="0"/>
              <a:t>Worse </a:t>
            </a:r>
            <a:r>
              <a:rPr lang="en-US" sz="1000" dirty="0"/>
              <a:t>= Population received worse quality of care than reference group</a:t>
            </a:r>
          </a:p>
        </p:txBody>
      </p:sp>
    </p:spTree>
    <p:extLst>
      <p:ext uri="{BB962C8B-B14F-4D97-AF65-F5344CB8AC3E}">
        <p14:creationId xmlns:p14="http://schemas.microsoft.com/office/powerpoint/2010/main" val="26362648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Disparities in quality of care measures for noncore areas by 4 NQS priorities and Access</a:t>
            </a:r>
            <a:endParaRPr lang="en-US" sz="2000" dirty="0"/>
          </a:p>
        </p:txBody>
      </p:sp>
      <p:graphicFrame>
        <p:nvGraphicFramePr>
          <p:cNvPr id="7" name="Content Placeholder 9"/>
          <p:cNvGraphicFramePr>
            <a:graphicFrameLocks noGrp="1"/>
          </p:cNvGraphicFramePr>
          <p:nvPr>
            <p:ph idx="1"/>
            <p:extLst>
              <p:ext uri="{D42A27DB-BD31-4B8C-83A1-F6EECF244321}">
                <p14:modId xmlns:p14="http://schemas.microsoft.com/office/powerpoint/2010/main" val="2152821082"/>
              </p:ext>
            </p:extLst>
          </p:nvPr>
        </p:nvGraphicFramePr>
        <p:xfrm>
          <a:off x="457200" y="1371600"/>
          <a:ext cx="8229600" cy="4206240"/>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8"/>
          <p:cNvSpPr/>
          <p:nvPr/>
        </p:nvSpPr>
        <p:spPr>
          <a:xfrm>
            <a:off x="457200" y="5669280"/>
            <a:ext cx="8229600" cy="707886"/>
          </a:xfrm>
          <a:prstGeom prst="rect">
            <a:avLst/>
          </a:prstGeom>
        </p:spPr>
        <p:txBody>
          <a:bodyPr wrap="square">
            <a:spAutoFit/>
          </a:bodyPr>
          <a:lstStyle/>
          <a:p>
            <a:r>
              <a:rPr lang="en-US" sz="1000" b="1" dirty="0"/>
              <a:t> Key: n</a:t>
            </a:r>
            <a:r>
              <a:rPr lang="en-US" sz="1000" dirty="0"/>
              <a:t> = number of </a:t>
            </a:r>
            <a:r>
              <a:rPr lang="en-US" sz="1000" dirty="0" smtClean="0"/>
              <a:t>measures.</a:t>
            </a:r>
            <a:endParaRPr lang="en-US" sz="1000" b="1" dirty="0"/>
          </a:p>
          <a:p>
            <a:r>
              <a:rPr lang="en-US" sz="1000" b="1" dirty="0"/>
              <a:t> </a:t>
            </a:r>
            <a:r>
              <a:rPr lang="en-US" sz="1000" b="1" dirty="0" smtClean="0"/>
              <a:t>Better </a:t>
            </a:r>
            <a:r>
              <a:rPr lang="en-US" sz="1000" dirty="0" smtClean="0"/>
              <a:t>= </a:t>
            </a:r>
            <a:r>
              <a:rPr lang="en-US" sz="1000" dirty="0"/>
              <a:t>Population received better quality of care than reference group</a:t>
            </a:r>
          </a:p>
          <a:p>
            <a:r>
              <a:rPr lang="en-US" sz="1000" b="1" dirty="0"/>
              <a:t> S</a:t>
            </a:r>
            <a:r>
              <a:rPr lang="en-US" sz="1000" b="1" dirty="0" smtClean="0"/>
              <a:t>ame</a:t>
            </a:r>
            <a:r>
              <a:rPr lang="en-US" sz="1000" dirty="0" smtClean="0"/>
              <a:t> </a:t>
            </a:r>
            <a:r>
              <a:rPr lang="en-US" sz="1000" dirty="0"/>
              <a:t>= Population and reference group received about the same quality of care</a:t>
            </a:r>
          </a:p>
          <a:p>
            <a:r>
              <a:rPr lang="en-US" sz="1000" b="1" dirty="0"/>
              <a:t> </a:t>
            </a:r>
            <a:r>
              <a:rPr lang="en-US" sz="1000" b="1" dirty="0" smtClean="0"/>
              <a:t>Worse </a:t>
            </a:r>
            <a:r>
              <a:rPr lang="en-US" sz="1000" dirty="0"/>
              <a:t>= Population received worse quality of care than reference group</a:t>
            </a:r>
          </a:p>
        </p:txBody>
      </p:sp>
    </p:spTree>
    <p:extLst>
      <p:ext uri="{BB962C8B-B14F-4D97-AF65-F5344CB8AC3E}">
        <p14:creationId xmlns:p14="http://schemas.microsoft.com/office/powerpoint/2010/main" val="29891839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Change in disparities in measures of quality between large fringe metropolitan and </a:t>
            </a:r>
            <a:r>
              <a:rPr lang="en-US" sz="2000" dirty="0" err="1" smtClean="0"/>
              <a:t>micropolitan</a:t>
            </a:r>
            <a:r>
              <a:rPr lang="en-US" sz="2000" dirty="0" smtClean="0"/>
              <a:t> and noncore areas, 2011-2012</a:t>
            </a:r>
            <a:endParaRPr lang="en-US" sz="2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564756502"/>
              </p:ext>
            </p:extLst>
          </p:nvPr>
        </p:nvGraphicFramePr>
        <p:xfrm>
          <a:off x="457200" y="1371600"/>
          <a:ext cx="8229600" cy="420624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5669280"/>
            <a:ext cx="8229600" cy="1015663"/>
          </a:xfrm>
          <a:prstGeom prst="rect">
            <a:avLst/>
          </a:prstGeom>
          <a:noFill/>
        </p:spPr>
        <p:txBody>
          <a:bodyPr wrap="square" rtlCol="0">
            <a:spAutoFit/>
          </a:bodyPr>
          <a:lstStyle/>
          <a:p>
            <a:r>
              <a:rPr lang="en-US" sz="1000" b="1" dirty="0" smtClean="0"/>
              <a:t>Key: </a:t>
            </a:r>
            <a:r>
              <a:rPr lang="en-US" sz="1000" dirty="0" smtClean="0"/>
              <a:t>n = number of measures.</a:t>
            </a:r>
            <a:endParaRPr lang="en-US" sz="1000" b="1" dirty="0" smtClean="0"/>
          </a:p>
          <a:p>
            <a:r>
              <a:rPr lang="en-US" sz="1000" b="1" dirty="0" smtClean="0"/>
              <a:t>Improving </a:t>
            </a:r>
            <a:r>
              <a:rPr lang="en-US" sz="1000" dirty="0" smtClean="0"/>
              <a:t>= Disparity is getting smaller at a rate greater than 1% per year</a:t>
            </a:r>
          </a:p>
          <a:p>
            <a:r>
              <a:rPr lang="en-US" sz="1000" b="1" dirty="0" smtClean="0"/>
              <a:t>No change </a:t>
            </a:r>
            <a:r>
              <a:rPr lang="en-US" sz="1000" dirty="0" smtClean="0"/>
              <a:t>= Disparity is not changing or is changing at a rate less than 1% per year</a:t>
            </a:r>
          </a:p>
          <a:p>
            <a:r>
              <a:rPr lang="en-US" sz="1000" b="1" dirty="0" smtClean="0"/>
              <a:t>Worsening</a:t>
            </a:r>
            <a:r>
              <a:rPr lang="en-US" sz="1000" dirty="0" smtClean="0"/>
              <a:t> = Disparity is getting larger at a rate greater than 1% per year</a:t>
            </a:r>
            <a:endParaRPr lang="en-US" sz="1400" b="1" dirty="0"/>
          </a:p>
          <a:p>
            <a:r>
              <a:rPr lang="en-US" sz="1000" b="1" dirty="0" smtClean="0"/>
              <a:t>Note</a:t>
            </a:r>
            <a:r>
              <a:rPr lang="en-US" sz="1000" b="1" dirty="0"/>
              <a:t>:</a:t>
            </a:r>
            <a:r>
              <a:rPr lang="en-US" sz="1000" dirty="0"/>
              <a:t> For each measure, the earliest and most recent data year available were analyzed through 2011-2012.</a:t>
            </a:r>
          </a:p>
          <a:p>
            <a:endParaRPr lang="en-US" sz="1000" b="1" dirty="0"/>
          </a:p>
        </p:txBody>
      </p:sp>
    </p:spTree>
    <p:extLst>
      <p:ext uri="{BB962C8B-B14F-4D97-AF65-F5344CB8AC3E}">
        <p14:creationId xmlns:p14="http://schemas.microsoft.com/office/powerpoint/2010/main" val="32339604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Change in disparities for </a:t>
            </a:r>
            <a:r>
              <a:rPr lang="en-US" sz="2000" dirty="0" err="1" smtClean="0"/>
              <a:t>micropolitan</a:t>
            </a:r>
            <a:r>
              <a:rPr lang="en-US" sz="2000" dirty="0" smtClean="0"/>
              <a:t> areas by 4 NQS priorities and Access</a:t>
            </a:r>
            <a:endParaRPr lang="en-US" sz="2000" dirty="0"/>
          </a:p>
        </p:txBody>
      </p:sp>
      <p:graphicFrame>
        <p:nvGraphicFramePr>
          <p:cNvPr id="7" name="Content Placeholder 9"/>
          <p:cNvGraphicFramePr>
            <a:graphicFrameLocks noGrp="1"/>
          </p:cNvGraphicFramePr>
          <p:nvPr>
            <p:ph idx="1"/>
            <p:extLst>
              <p:ext uri="{D42A27DB-BD31-4B8C-83A1-F6EECF244321}">
                <p14:modId xmlns:p14="http://schemas.microsoft.com/office/powerpoint/2010/main" val="2599898801"/>
              </p:ext>
            </p:extLst>
          </p:nvPr>
        </p:nvGraphicFramePr>
        <p:xfrm>
          <a:off x="457200" y="1371600"/>
          <a:ext cx="8229600" cy="420624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457200" y="5669280"/>
            <a:ext cx="8229600" cy="861774"/>
          </a:xfrm>
          <a:prstGeom prst="rect">
            <a:avLst/>
          </a:prstGeom>
          <a:noFill/>
        </p:spPr>
        <p:txBody>
          <a:bodyPr wrap="square" rtlCol="0">
            <a:spAutoFit/>
          </a:bodyPr>
          <a:lstStyle/>
          <a:p>
            <a:r>
              <a:rPr lang="en-US" sz="1000" b="1" dirty="0" smtClean="0"/>
              <a:t>Key: </a:t>
            </a:r>
            <a:r>
              <a:rPr lang="en-US" sz="1000" dirty="0" smtClean="0"/>
              <a:t>n = number of measures.</a:t>
            </a:r>
            <a:endParaRPr lang="en-US" sz="1000" b="1" dirty="0" smtClean="0"/>
          </a:p>
          <a:p>
            <a:r>
              <a:rPr lang="en-US" sz="1000" b="1" dirty="0" smtClean="0"/>
              <a:t>Improving </a:t>
            </a:r>
            <a:r>
              <a:rPr lang="en-US" sz="1000" dirty="0" smtClean="0"/>
              <a:t>= Disparity is getting smaller at a rate greater than 1% per year</a:t>
            </a:r>
          </a:p>
          <a:p>
            <a:r>
              <a:rPr lang="en-US" sz="1000" b="1" dirty="0" smtClean="0"/>
              <a:t>No change </a:t>
            </a:r>
            <a:r>
              <a:rPr lang="en-US" sz="1000" dirty="0" smtClean="0"/>
              <a:t>= Disparity is not changing or is changing at a rate less than 1% per year</a:t>
            </a:r>
          </a:p>
          <a:p>
            <a:r>
              <a:rPr lang="en-US" sz="1000" b="1" dirty="0" smtClean="0"/>
              <a:t>Worsening</a:t>
            </a:r>
            <a:r>
              <a:rPr lang="en-US" sz="1000" dirty="0" smtClean="0"/>
              <a:t> = Disparity is getting larger at a rate greater than 1% per year</a:t>
            </a:r>
            <a:endParaRPr lang="en-US" sz="1400" b="1" dirty="0"/>
          </a:p>
          <a:p>
            <a:r>
              <a:rPr lang="en-US" sz="1000" dirty="0" smtClean="0"/>
              <a:t> </a:t>
            </a:r>
            <a:endParaRPr lang="en-US" sz="1000" b="1" dirty="0"/>
          </a:p>
        </p:txBody>
      </p:sp>
    </p:spTree>
    <p:extLst>
      <p:ext uri="{BB962C8B-B14F-4D97-AF65-F5344CB8AC3E}">
        <p14:creationId xmlns:p14="http://schemas.microsoft.com/office/powerpoint/2010/main" val="36771933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Change in disparities for noncore areas by 4 NQS priorities and Access</a:t>
            </a:r>
            <a:endParaRPr lang="en-US" sz="2000" dirty="0"/>
          </a:p>
        </p:txBody>
      </p:sp>
      <p:graphicFrame>
        <p:nvGraphicFramePr>
          <p:cNvPr id="7" name="Content Placeholder 9"/>
          <p:cNvGraphicFramePr>
            <a:graphicFrameLocks noGrp="1"/>
          </p:cNvGraphicFramePr>
          <p:nvPr>
            <p:ph idx="1"/>
            <p:extLst>
              <p:ext uri="{D42A27DB-BD31-4B8C-83A1-F6EECF244321}">
                <p14:modId xmlns:p14="http://schemas.microsoft.com/office/powerpoint/2010/main" val="2785223975"/>
              </p:ext>
            </p:extLst>
          </p:nvPr>
        </p:nvGraphicFramePr>
        <p:xfrm>
          <a:off x="457200" y="1383967"/>
          <a:ext cx="8229600" cy="4206240"/>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457200" y="5669280"/>
            <a:ext cx="8229600" cy="861774"/>
          </a:xfrm>
          <a:prstGeom prst="rect">
            <a:avLst/>
          </a:prstGeom>
          <a:noFill/>
        </p:spPr>
        <p:txBody>
          <a:bodyPr wrap="square" rtlCol="0">
            <a:spAutoFit/>
          </a:bodyPr>
          <a:lstStyle/>
          <a:p>
            <a:r>
              <a:rPr lang="en-US" sz="1000" b="1" dirty="0" smtClean="0"/>
              <a:t>Key: </a:t>
            </a:r>
            <a:r>
              <a:rPr lang="en-US" sz="1000" dirty="0" smtClean="0"/>
              <a:t>n = number of measures.</a:t>
            </a:r>
            <a:endParaRPr lang="en-US" sz="1000" b="1" dirty="0" smtClean="0"/>
          </a:p>
          <a:p>
            <a:r>
              <a:rPr lang="en-US" sz="1000" b="1" dirty="0" smtClean="0"/>
              <a:t>Improving </a:t>
            </a:r>
            <a:r>
              <a:rPr lang="en-US" sz="1000" dirty="0" smtClean="0"/>
              <a:t>= Disparity is getting smaller at a rate greater than 1% per year</a:t>
            </a:r>
          </a:p>
          <a:p>
            <a:r>
              <a:rPr lang="en-US" sz="1000" b="1" dirty="0" smtClean="0"/>
              <a:t>No change </a:t>
            </a:r>
            <a:r>
              <a:rPr lang="en-US" sz="1000" dirty="0" smtClean="0"/>
              <a:t>= Disparity is not changing or is changing at a rate less than 1% per year</a:t>
            </a:r>
          </a:p>
          <a:p>
            <a:r>
              <a:rPr lang="en-US" sz="1000" b="1" dirty="0" smtClean="0"/>
              <a:t>Worsening</a:t>
            </a:r>
            <a:r>
              <a:rPr lang="en-US" sz="1000" dirty="0" smtClean="0"/>
              <a:t> = Disparity is getting larger at a rate greater than 1% per year</a:t>
            </a:r>
            <a:endParaRPr lang="en-US" sz="1400" b="1" dirty="0"/>
          </a:p>
          <a:p>
            <a:r>
              <a:rPr lang="en-US" sz="1000" dirty="0" smtClean="0"/>
              <a:t> </a:t>
            </a:r>
            <a:endParaRPr lang="en-US" sz="1000" b="1" dirty="0"/>
          </a:p>
        </p:txBody>
      </p:sp>
    </p:spTree>
    <p:extLst>
      <p:ext uri="{BB962C8B-B14F-4D97-AF65-F5344CB8AC3E}">
        <p14:creationId xmlns:p14="http://schemas.microsoft.com/office/powerpoint/2010/main" val="205563986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Trends </a:t>
            </a:r>
            <a:r>
              <a:rPr lang="en-US" sz="2000" dirty="0" smtClean="0"/>
              <a:t>in measures of quality for </a:t>
            </a:r>
            <a:r>
              <a:rPr lang="en-US" sz="2000" dirty="0" err="1" smtClean="0"/>
              <a:t>micropolitan</a:t>
            </a:r>
            <a:r>
              <a:rPr lang="en-US" sz="2000" dirty="0" smtClean="0"/>
              <a:t> and noncore areas</a:t>
            </a:r>
            <a:endParaRPr lang="en-US" sz="2000" dirty="0"/>
          </a:p>
        </p:txBody>
      </p:sp>
      <p:sp>
        <p:nvSpPr>
          <p:cNvPr id="5" name="TextBox 4"/>
          <p:cNvSpPr txBox="1"/>
          <p:nvPr/>
        </p:nvSpPr>
        <p:spPr>
          <a:xfrm>
            <a:off x="457200" y="5486400"/>
            <a:ext cx="8229600" cy="1046440"/>
          </a:xfrm>
          <a:prstGeom prst="rect">
            <a:avLst/>
          </a:prstGeom>
          <a:noFill/>
        </p:spPr>
        <p:txBody>
          <a:bodyPr wrap="square" rtlCol="0">
            <a:spAutoFit/>
          </a:bodyPr>
          <a:lstStyle/>
          <a:p>
            <a:r>
              <a:rPr lang="en-US" sz="1000" b="1" dirty="0" smtClean="0"/>
              <a:t>Key: </a:t>
            </a:r>
            <a:r>
              <a:rPr lang="en-US" sz="1000" dirty="0" smtClean="0"/>
              <a:t>n = number of measures.</a:t>
            </a:r>
            <a:endParaRPr lang="en-US" sz="1000" b="1" dirty="0" smtClean="0"/>
          </a:p>
          <a:p>
            <a:r>
              <a:rPr lang="en-US" sz="1000" b="1" dirty="0" smtClean="0"/>
              <a:t>Improving</a:t>
            </a:r>
            <a:r>
              <a:rPr lang="en-US" sz="1000" dirty="0" smtClean="0"/>
              <a:t> = Quality is going in a positive direction at an average annual rate greater than 1% per year</a:t>
            </a:r>
          </a:p>
          <a:p>
            <a:r>
              <a:rPr lang="en-US" sz="1000" b="1" dirty="0" smtClean="0"/>
              <a:t>No Change </a:t>
            </a:r>
            <a:r>
              <a:rPr lang="en-US" sz="1000" dirty="0" smtClean="0"/>
              <a:t>= Quality is not changing or is changing at an average annual rate less than 1% per year</a:t>
            </a:r>
          </a:p>
          <a:p>
            <a:r>
              <a:rPr lang="en-US" sz="1000" b="1" dirty="0" smtClean="0"/>
              <a:t>Worsening</a:t>
            </a:r>
            <a:r>
              <a:rPr lang="en-US" sz="1000" dirty="0" smtClean="0"/>
              <a:t> = Quality is going in a negative direction at an average annual rate greater than 1% per year</a:t>
            </a:r>
          </a:p>
          <a:p>
            <a:r>
              <a:rPr lang="en-US" sz="1000" b="1" dirty="0"/>
              <a:t>Note: </a:t>
            </a:r>
            <a:r>
              <a:rPr lang="en-US" sz="1000" dirty="0"/>
              <a:t>For each measure, the earliest and most recent data year available were analyzed through 2011 to 2012.</a:t>
            </a:r>
          </a:p>
          <a:p>
            <a:endParaRPr lang="en-US" sz="1100" b="1" dirty="0"/>
          </a:p>
        </p:txBody>
      </p:sp>
      <p:graphicFrame>
        <p:nvGraphicFramePr>
          <p:cNvPr id="6" name="Content Placeholder 6"/>
          <p:cNvGraphicFramePr>
            <a:graphicFrameLocks noGrp="1"/>
          </p:cNvGraphicFramePr>
          <p:nvPr>
            <p:ph idx="1"/>
            <p:extLst>
              <p:ext uri="{D42A27DB-BD31-4B8C-83A1-F6EECF244321}">
                <p14:modId xmlns:p14="http://schemas.microsoft.com/office/powerpoint/2010/main" val="3621392292"/>
              </p:ext>
            </p:extLst>
          </p:nvPr>
        </p:nvGraphicFramePr>
        <p:xfrm>
          <a:off x="685800" y="1524000"/>
          <a:ext cx="8229600" cy="38401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24895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Trends in measures of quality for </a:t>
            </a:r>
            <a:r>
              <a:rPr lang="en-US" sz="2000" dirty="0" err="1" smtClean="0"/>
              <a:t>micropolitan</a:t>
            </a:r>
            <a:r>
              <a:rPr lang="en-US" sz="2000" dirty="0" smtClean="0"/>
              <a:t> areas by 4 NQS priorities and Access</a:t>
            </a:r>
            <a:endParaRPr lang="en-US" sz="2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71554272"/>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5" name="Right Arrow 4"/>
          <p:cNvSpPr/>
          <p:nvPr/>
        </p:nvSpPr>
        <p:spPr>
          <a:xfrm>
            <a:off x="3383280" y="5029200"/>
            <a:ext cx="1554480" cy="548640"/>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n-US" sz="1600" b="1" dirty="0">
                <a:solidFill>
                  <a:schemeClr val="bg1"/>
                </a:solidFill>
              </a:rPr>
              <a:t>Improving</a:t>
            </a:r>
          </a:p>
        </p:txBody>
      </p:sp>
      <p:sp>
        <p:nvSpPr>
          <p:cNvPr id="6" name="Left Arrow 5"/>
          <p:cNvSpPr/>
          <p:nvPr/>
        </p:nvSpPr>
        <p:spPr>
          <a:xfrm>
            <a:off x="1554480" y="5029200"/>
            <a:ext cx="1554480" cy="548640"/>
          </a:xfrm>
          <a:prstGeom prst="leftArrow">
            <a:avLst/>
          </a:prstGeom>
          <a:solidFill>
            <a:srgbClr val="AABA0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r"/>
            <a:r>
              <a:rPr lang="en-US" sz="1600" b="1" dirty="0">
                <a:solidFill>
                  <a:schemeClr val="tx1"/>
                </a:solidFill>
              </a:rPr>
              <a:t>Worsening</a:t>
            </a:r>
          </a:p>
        </p:txBody>
      </p:sp>
      <p:sp>
        <p:nvSpPr>
          <p:cNvPr id="9" name="TextBox 8"/>
          <p:cNvSpPr txBox="1"/>
          <p:nvPr/>
        </p:nvSpPr>
        <p:spPr>
          <a:xfrm>
            <a:off x="457200" y="6035040"/>
            <a:ext cx="8229600" cy="246221"/>
          </a:xfrm>
          <a:prstGeom prst="rect">
            <a:avLst/>
          </a:prstGeom>
          <a:noFill/>
        </p:spPr>
        <p:txBody>
          <a:bodyPr wrap="square" rtlCol="0">
            <a:spAutoFit/>
          </a:bodyPr>
          <a:lstStyle/>
          <a:p>
            <a:r>
              <a:rPr lang="en-US" sz="1000" b="1" dirty="0" smtClean="0"/>
              <a:t>Key:</a:t>
            </a:r>
            <a:r>
              <a:rPr lang="en-US" sz="1000" dirty="0" smtClean="0"/>
              <a:t> M = median.</a:t>
            </a:r>
            <a:endParaRPr lang="en-US" sz="1000" dirty="0"/>
          </a:p>
        </p:txBody>
      </p:sp>
    </p:spTree>
    <p:extLst>
      <p:ext uri="{BB962C8B-B14F-4D97-AF65-F5344CB8AC3E}">
        <p14:creationId xmlns:p14="http://schemas.microsoft.com/office/powerpoint/2010/main" val="35184091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Healthcare Quality and Disparities Report</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Annual report </a:t>
            </a:r>
            <a:r>
              <a:rPr lang="en-US" dirty="0"/>
              <a:t>to Congress mandated in the Healthcare Research and Quality Act of 1999 (P.L. 106-129</a:t>
            </a:r>
            <a:r>
              <a:rPr lang="en-US" dirty="0" smtClean="0"/>
              <a:t>)</a:t>
            </a:r>
          </a:p>
          <a:p>
            <a:r>
              <a:rPr lang="en-US" dirty="0" smtClean="0"/>
              <a:t>Provides </a:t>
            </a:r>
            <a:r>
              <a:rPr lang="en-US" dirty="0"/>
              <a:t>a comprehensive overview </a:t>
            </a:r>
            <a:r>
              <a:rPr lang="en-US" dirty="0" smtClean="0"/>
              <a:t>of: </a:t>
            </a:r>
          </a:p>
          <a:p>
            <a:pPr lvl="1"/>
            <a:r>
              <a:rPr lang="en-US" dirty="0"/>
              <a:t>Q</a:t>
            </a:r>
            <a:r>
              <a:rPr lang="en-US" dirty="0" smtClean="0"/>
              <a:t>uality </a:t>
            </a:r>
            <a:r>
              <a:rPr lang="en-US" dirty="0"/>
              <a:t>of health care received by the general U.S. </a:t>
            </a:r>
            <a:r>
              <a:rPr lang="en-US" dirty="0" smtClean="0"/>
              <a:t>population</a:t>
            </a:r>
          </a:p>
          <a:p>
            <a:pPr lvl="1"/>
            <a:r>
              <a:rPr lang="en-US" dirty="0"/>
              <a:t>D</a:t>
            </a:r>
            <a:r>
              <a:rPr lang="en-US" dirty="0" smtClean="0"/>
              <a:t>isparities </a:t>
            </a:r>
            <a:r>
              <a:rPr lang="en-US" dirty="0"/>
              <a:t>in care experienced by different racial, ethnic, and socioeconomic </a:t>
            </a:r>
            <a:r>
              <a:rPr lang="en-US" dirty="0" smtClean="0"/>
              <a:t>groups</a:t>
            </a:r>
          </a:p>
          <a:p>
            <a:r>
              <a:rPr lang="en-US" dirty="0" smtClean="0"/>
              <a:t>Assesses </a:t>
            </a:r>
            <a:r>
              <a:rPr lang="en-US" dirty="0"/>
              <a:t>the performance of our health system and </a:t>
            </a:r>
            <a:r>
              <a:rPr lang="en-US" dirty="0" smtClean="0"/>
              <a:t>identifies </a:t>
            </a:r>
            <a:r>
              <a:rPr lang="en-US" dirty="0"/>
              <a:t>areas of strengths and weaknesses </a:t>
            </a:r>
            <a:r>
              <a:rPr lang="en-US" dirty="0" smtClean="0"/>
              <a:t>along </a:t>
            </a:r>
            <a:r>
              <a:rPr lang="en-US" dirty="0"/>
              <a:t>three main axes: </a:t>
            </a:r>
            <a:endParaRPr lang="en-US" dirty="0" smtClean="0"/>
          </a:p>
          <a:p>
            <a:pPr lvl="1"/>
            <a:r>
              <a:rPr lang="en-US" dirty="0" smtClean="0"/>
              <a:t>Access </a:t>
            </a:r>
            <a:r>
              <a:rPr lang="en-US" dirty="0"/>
              <a:t>to health </a:t>
            </a:r>
            <a:r>
              <a:rPr lang="en-US" dirty="0" smtClean="0"/>
              <a:t>care</a:t>
            </a:r>
          </a:p>
          <a:p>
            <a:pPr lvl="1"/>
            <a:r>
              <a:rPr lang="en-US" dirty="0"/>
              <a:t>Q</a:t>
            </a:r>
            <a:r>
              <a:rPr lang="en-US" dirty="0" smtClean="0"/>
              <a:t>uality </a:t>
            </a:r>
            <a:r>
              <a:rPr lang="en-US" dirty="0"/>
              <a:t>of health </a:t>
            </a:r>
            <a:r>
              <a:rPr lang="en-US" dirty="0" smtClean="0"/>
              <a:t>care</a:t>
            </a:r>
          </a:p>
          <a:p>
            <a:pPr lvl="1"/>
            <a:r>
              <a:rPr lang="en-US" dirty="0"/>
              <a:t>P</a:t>
            </a:r>
            <a:r>
              <a:rPr lang="en-US" dirty="0" smtClean="0"/>
              <a:t>riorities </a:t>
            </a:r>
            <a:r>
              <a:rPr lang="en-US" dirty="0"/>
              <a:t>of the National Quality </a:t>
            </a:r>
            <a:r>
              <a:rPr lang="en-US" dirty="0" smtClean="0"/>
              <a:t>Strategy</a:t>
            </a:r>
          </a:p>
          <a:p>
            <a:endParaRPr lang="en-US" dirty="0"/>
          </a:p>
        </p:txBody>
      </p:sp>
    </p:spTree>
    <p:extLst>
      <p:ext uri="{BB962C8B-B14F-4D97-AF65-F5344CB8AC3E}">
        <p14:creationId xmlns:p14="http://schemas.microsoft.com/office/powerpoint/2010/main" val="6982340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Trend in measures of quality for noncore areas by 4 NQS priorities and Access</a:t>
            </a:r>
            <a:endParaRPr lang="en-US" sz="2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927855250"/>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5" name="Right Arrow 4"/>
          <p:cNvSpPr/>
          <p:nvPr/>
        </p:nvSpPr>
        <p:spPr>
          <a:xfrm>
            <a:off x="2651760" y="5029200"/>
            <a:ext cx="1554480" cy="548640"/>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n-US" sz="1600" b="1" dirty="0">
                <a:solidFill>
                  <a:schemeClr val="bg1"/>
                </a:solidFill>
              </a:rPr>
              <a:t>Improving</a:t>
            </a:r>
          </a:p>
        </p:txBody>
      </p:sp>
      <p:sp>
        <p:nvSpPr>
          <p:cNvPr id="6" name="Left Arrow 5"/>
          <p:cNvSpPr/>
          <p:nvPr/>
        </p:nvSpPr>
        <p:spPr>
          <a:xfrm>
            <a:off x="914400" y="5029200"/>
            <a:ext cx="1554480" cy="548640"/>
          </a:xfrm>
          <a:prstGeom prst="leftArrow">
            <a:avLst/>
          </a:prstGeom>
          <a:solidFill>
            <a:srgbClr val="AABA0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r"/>
            <a:r>
              <a:rPr lang="en-US" sz="1600" b="1" dirty="0">
                <a:solidFill>
                  <a:schemeClr val="tx1"/>
                </a:solidFill>
              </a:rPr>
              <a:t>Worsening</a:t>
            </a:r>
          </a:p>
        </p:txBody>
      </p:sp>
      <p:sp>
        <p:nvSpPr>
          <p:cNvPr id="12" name="TextBox 11"/>
          <p:cNvSpPr txBox="1"/>
          <p:nvPr/>
        </p:nvSpPr>
        <p:spPr>
          <a:xfrm>
            <a:off x="457200" y="6035040"/>
            <a:ext cx="8229600" cy="246221"/>
          </a:xfrm>
          <a:prstGeom prst="rect">
            <a:avLst/>
          </a:prstGeom>
          <a:noFill/>
        </p:spPr>
        <p:txBody>
          <a:bodyPr wrap="square" rtlCol="0">
            <a:spAutoFit/>
          </a:bodyPr>
          <a:lstStyle/>
          <a:p>
            <a:r>
              <a:rPr lang="en-US" sz="1000" b="1" dirty="0" smtClean="0"/>
              <a:t>Key:</a:t>
            </a:r>
            <a:r>
              <a:rPr lang="en-US" sz="1000" dirty="0" smtClean="0"/>
              <a:t> M = median.</a:t>
            </a:r>
            <a:endParaRPr lang="en-US" sz="1000" dirty="0"/>
          </a:p>
        </p:txBody>
      </p:sp>
    </p:spTree>
    <p:extLst>
      <p:ext uri="{BB962C8B-B14F-4D97-AF65-F5344CB8AC3E}">
        <p14:creationId xmlns:p14="http://schemas.microsoft.com/office/powerpoint/2010/main" val="33561872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to health care</a:t>
            </a:r>
            <a:endParaRPr lang="en-US" dirty="0"/>
          </a:p>
        </p:txBody>
      </p:sp>
      <p:sp>
        <p:nvSpPr>
          <p:cNvPr id="4" name="Text Placeholder 3"/>
          <p:cNvSpPr>
            <a:spLocks noGrp="1"/>
          </p:cNvSpPr>
          <p:nvPr>
            <p:ph type="body" idx="1"/>
          </p:nvPr>
        </p:nvSpPr>
        <p:spPr/>
        <p:txBody>
          <a:bodyPr/>
          <a:lstStyle/>
          <a:p>
            <a:r>
              <a:rPr lang="en-US" dirty="0" err="1" smtClean="0"/>
              <a:t>Chartbook</a:t>
            </a:r>
            <a:r>
              <a:rPr lang="en-US" dirty="0" smtClean="0"/>
              <a:t> on Rural Health</a:t>
            </a:r>
            <a:endParaRPr lang="en-US" dirty="0"/>
          </a:p>
        </p:txBody>
      </p:sp>
    </p:spTree>
    <p:extLst>
      <p:ext uri="{BB962C8B-B14F-4D97-AF65-F5344CB8AC3E}">
        <p14:creationId xmlns:p14="http://schemas.microsoft.com/office/powerpoint/2010/main" val="6911794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People with a specific source of ongoing care, by residence location, 2009-2012</a:t>
            </a:r>
            <a:endParaRPr lang="en-US"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75449959"/>
              </p:ext>
            </p:extLst>
          </p:nvPr>
        </p:nvGraphicFramePr>
        <p:xfrm>
          <a:off x="457200" y="1554480"/>
          <a:ext cx="8229600" cy="420624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548640" y="5852160"/>
            <a:ext cx="8229600" cy="246221"/>
          </a:xfrm>
          <a:prstGeom prst="rect">
            <a:avLst/>
          </a:prstGeom>
          <a:noFill/>
        </p:spPr>
        <p:txBody>
          <a:bodyPr wrap="square" rtlCol="0">
            <a:spAutoFit/>
          </a:bodyPr>
          <a:lstStyle/>
          <a:p>
            <a:r>
              <a:rPr lang="en-US" sz="1000" b="1" dirty="0"/>
              <a:t>Source: </a:t>
            </a:r>
            <a:r>
              <a:rPr lang="en-US" sz="1000" dirty="0"/>
              <a:t>Centers for Disease Control and Prevention, National Center for Health Statistics, National Health Interview </a:t>
            </a:r>
            <a:r>
              <a:rPr lang="en-US" sz="1000" dirty="0" smtClean="0"/>
              <a:t>Survey, 2009-2012.</a:t>
            </a:r>
            <a:endParaRPr lang="en-US" sz="1000" dirty="0"/>
          </a:p>
        </p:txBody>
      </p:sp>
    </p:spTree>
    <p:extLst>
      <p:ext uri="{BB962C8B-B14F-4D97-AF65-F5344CB8AC3E}">
        <p14:creationId xmlns:p14="http://schemas.microsoft.com/office/powerpoint/2010/main" val="414279820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People who identified a hospital, emergency room, or clinic as a source of ongoing care, by residence location, stratified by race/ethnicity, 2012 </a:t>
            </a:r>
            <a:endParaRPr lang="en-US" sz="20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27582054"/>
              </p:ext>
            </p:extLst>
          </p:nvPr>
        </p:nvGraphicFramePr>
        <p:xfrm>
          <a:off x="457200" y="1463040"/>
          <a:ext cx="8229600" cy="438912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457200" y="5943600"/>
            <a:ext cx="8229600" cy="400110"/>
          </a:xfrm>
          <a:prstGeom prst="rect">
            <a:avLst/>
          </a:prstGeom>
          <a:noFill/>
        </p:spPr>
        <p:txBody>
          <a:bodyPr wrap="square" rtlCol="0">
            <a:spAutoFit/>
          </a:bodyPr>
          <a:lstStyle/>
          <a:p>
            <a:r>
              <a:rPr lang="en-US" sz="1000" b="1" dirty="0" smtClean="0"/>
              <a:t>Source</a:t>
            </a:r>
            <a:r>
              <a:rPr lang="en-US" sz="1000" dirty="0"/>
              <a:t>: Centers for Disease Control and Prevention, National Center for Health Statistics, National Health Interview Survey</a:t>
            </a:r>
            <a:r>
              <a:rPr lang="en-US" sz="1000" dirty="0" smtClean="0"/>
              <a:t>.</a:t>
            </a:r>
          </a:p>
          <a:p>
            <a:r>
              <a:rPr lang="en-US" sz="1000" b="1" dirty="0" smtClean="0"/>
              <a:t>Note: </a:t>
            </a:r>
            <a:r>
              <a:rPr lang="en-US" sz="1000" dirty="0" smtClean="0"/>
              <a:t>For this measure, lower rates are better. White and Black are non-Hispanic. Hispanic includes all races.</a:t>
            </a:r>
            <a:endParaRPr lang="en-US" sz="1000" b="1" dirty="0"/>
          </a:p>
        </p:txBody>
      </p:sp>
    </p:spTree>
    <p:extLst>
      <p:ext uri="{BB962C8B-B14F-4D97-AF65-F5344CB8AC3E}">
        <p14:creationId xmlns:p14="http://schemas.microsoft.com/office/powerpoint/2010/main" val="1928400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Emergency department visits with a principal diagnosis related to dental conditions per 100,000 population, by residence location, 2010-2012</a:t>
            </a:r>
            <a:endParaRPr lang="en-US"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78132393"/>
              </p:ext>
            </p:extLst>
          </p:nvPr>
        </p:nvGraphicFramePr>
        <p:xfrm>
          <a:off x="457200" y="1463040"/>
          <a:ext cx="8229600" cy="429768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457200" y="5852160"/>
            <a:ext cx="8534400" cy="553998"/>
          </a:xfrm>
          <a:prstGeom prst="rect">
            <a:avLst/>
          </a:prstGeom>
        </p:spPr>
        <p:txBody>
          <a:bodyPr wrap="square">
            <a:spAutoFit/>
          </a:bodyPr>
          <a:lstStyle/>
          <a:p>
            <a:r>
              <a:rPr lang="en-US" sz="1000" b="1" dirty="0"/>
              <a:t>Source:</a:t>
            </a:r>
            <a:r>
              <a:rPr lang="en-US" sz="1000" dirty="0"/>
              <a:t> Agency for Healthcare Research and Quality, Healthcare Cost and Utilization Project, </a:t>
            </a:r>
            <a:r>
              <a:rPr lang="en-US" sz="1000" dirty="0" smtClean="0"/>
              <a:t>National Emergency Department Sample, 2010-2012</a:t>
            </a:r>
            <a:r>
              <a:rPr lang="en-US" sz="1000" dirty="0"/>
              <a:t>.</a:t>
            </a:r>
          </a:p>
          <a:p>
            <a:r>
              <a:rPr lang="en-US" sz="1000" b="1" dirty="0"/>
              <a:t>Denominator:</a:t>
            </a:r>
            <a:r>
              <a:rPr lang="en-US" sz="1000" dirty="0"/>
              <a:t> U.S. resident </a:t>
            </a:r>
            <a:r>
              <a:rPr lang="en-US" sz="1000" dirty="0" smtClean="0"/>
              <a:t>population.</a:t>
            </a:r>
            <a:endParaRPr lang="en-US" sz="1000" dirty="0"/>
          </a:p>
          <a:p>
            <a:r>
              <a:rPr lang="en-US" sz="1000" b="1" dirty="0"/>
              <a:t>Note:</a:t>
            </a:r>
            <a:r>
              <a:rPr lang="en-US" sz="1000" dirty="0"/>
              <a:t> For this measure, lower rates are better. </a:t>
            </a:r>
          </a:p>
        </p:txBody>
      </p:sp>
    </p:spTree>
    <p:extLst>
      <p:ext uri="{BB962C8B-B14F-4D97-AF65-F5344CB8AC3E}">
        <p14:creationId xmlns:p14="http://schemas.microsoft.com/office/powerpoint/2010/main" val="177295675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Trauma center utilization for severe injuries, by residence location, 2012</a:t>
            </a:r>
            <a:endParaRPr lang="en-US"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44020083"/>
              </p:ext>
            </p:extLst>
          </p:nvPr>
        </p:nvGraphicFramePr>
        <p:xfrm>
          <a:off x="457200" y="1463040"/>
          <a:ext cx="8229600" cy="420624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457200" y="5852160"/>
            <a:ext cx="8229600" cy="553998"/>
          </a:xfrm>
          <a:prstGeom prst="rect">
            <a:avLst/>
          </a:prstGeom>
        </p:spPr>
        <p:txBody>
          <a:bodyPr wrap="square">
            <a:spAutoFit/>
          </a:bodyPr>
          <a:lstStyle/>
          <a:p>
            <a:r>
              <a:rPr lang="en-US" sz="1000" b="1" dirty="0"/>
              <a:t>Source:</a:t>
            </a:r>
            <a:r>
              <a:rPr lang="en-US" sz="1000" dirty="0"/>
              <a:t> Agency for Healthcare Research and Quality, Healthcare Cost and Utilization Project, </a:t>
            </a:r>
            <a:r>
              <a:rPr lang="en-US" sz="1000" dirty="0" smtClean="0"/>
              <a:t>National Emergency Department Sample, 2012</a:t>
            </a:r>
            <a:r>
              <a:rPr lang="en-US" sz="1000" dirty="0"/>
              <a:t>.</a:t>
            </a:r>
          </a:p>
          <a:p>
            <a:r>
              <a:rPr lang="en-US" sz="1000" b="1" dirty="0"/>
              <a:t>Denominator:</a:t>
            </a:r>
            <a:r>
              <a:rPr lang="en-US" sz="1000" dirty="0"/>
              <a:t> </a:t>
            </a:r>
            <a:r>
              <a:rPr lang="en-US" sz="1000" dirty="0" smtClean="0"/>
              <a:t>Patients with an emergency department visit for severe injuries.</a:t>
            </a:r>
            <a:endParaRPr lang="en-US" sz="1000" dirty="0"/>
          </a:p>
          <a:p>
            <a:r>
              <a:rPr lang="en-US" sz="1000" b="1" dirty="0"/>
              <a:t>Note</a:t>
            </a:r>
            <a:r>
              <a:rPr lang="en-US" sz="1000" b="1" dirty="0" smtClean="0"/>
              <a:t>:</a:t>
            </a:r>
            <a:r>
              <a:rPr lang="en-US" sz="1000" dirty="0" smtClean="0"/>
              <a:t> Injuries </a:t>
            </a:r>
            <a:r>
              <a:rPr lang="en-US" sz="1000" dirty="0"/>
              <a:t>with an </a:t>
            </a:r>
            <a:r>
              <a:rPr lang="en-US" sz="1000" dirty="0" smtClean="0"/>
              <a:t>Injury </a:t>
            </a:r>
            <a:r>
              <a:rPr lang="en-US" sz="1000" dirty="0"/>
              <a:t>Severity </a:t>
            </a:r>
            <a:r>
              <a:rPr lang="en-US" sz="1000" dirty="0" smtClean="0"/>
              <a:t>Score of </a:t>
            </a:r>
            <a:r>
              <a:rPr lang="en-US" sz="1000" dirty="0"/>
              <a:t>16 or greater </a:t>
            </a:r>
            <a:r>
              <a:rPr lang="en-US" sz="1000" dirty="0" smtClean="0"/>
              <a:t>were considered severe.</a:t>
            </a:r>
            <a:endParaRPr lang="en-US" sz="1000" dirty="0"/>
          </a:p>
        </p:txBody>
      </p:sp>
    </p:spTree>
    <p:extLst>
      <p:ext uri="{BB962C8B-B14F-4D97-AF65-F5344CB8AC3E}">
        <p14:creationId xmlns:p14="http://schemas.microsoft.com/office/powerpoint/2010/main" val="88917923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People with a usual source of care, excluding hospital emergency rooms, who has office hours at night or on weekends, by residence location, 2005-2012</a:t>
            </a:r>
            <a:endParaRPr lang="en-US" sz="20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620845261"/>
              </p:ext>
            </p:extLst>
          </p:nvPr>
        </p:nvGraphicFramePr>
        <p:xfrm>
          <a:off x="457200" y="1463040"/>
          <a:ext cx="8229600" cy="438912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457200" y="5943600"/>
            <a:ext cx="8229600" cy="246221"/>
          </a:xfrm>
          <a:prstGeom prst="rect">
            <a:avLst/>
          </a:prstGeom>
          <a:noFill/>
        </p:spPr>
        <p:txBody>
          <a:bodyPr wrap="square" rtlCol="0">
            <a:spAutoFit/>
          </a:bodyPr>
          <a:lstStyle/>
          <a:p>
            <a:r>
              <a:rPr lang="en-US" sz="1000" b="1" dirty="0"/>
              <a:t>Source</a:t>
            </a:r>
            <a:r>
              <a:rPr lang="en-US" sz="1000" dirty="0"/>
              <a:t>: Agency for Healthcare Research and Quality, </a:t>
            </a:r>
            <a:r>
              <a:rPr lang="en-US" sz="1000" dirty="0" smtClean="0"/>
              <a:t>Medical </a:t>
            </a:r>
            <a:r>
              <a:rPr lang="en-US" sz="1000" dirty="0"/>
              <a:t>Expenditure Panel </a:t>
            </a:r>
            <a:r>
              <a:rPr lang="en-US" sz="1000" dirty="0" smtClean="0"/>
              <a:t>Survey, 2005-2012.</a:t>
            </a:r>
            <a:endParaRPr lang="en-US" sz="1000" dirty="0"/>
          </a:p>
        </p:txBody>
      </p:sp>
    </p:spTree>
    <p:extLst>
      <p:ext uri="{BB962C8B-B14F-4D97-AF65-F5344CB8AC3E}">
        <p14:creationId xmlns:p14="http://schemas.microsoft.com/office/powerpoint/2010/main" val="340901434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People with a usual source of care, excluding hospital emergency rooms, who has office hours at night or on weekends, by residence location, stratified by income, 2012</a:t>
            </a: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27361429"/>
              </p:ext>
            </p:extLst>
          </p:nvPr>
        </p:nvGraphicFramePr>
        <p:xfrm>
          <a:off x="457200" y="1463040"/>
          <a:ext cx="8229600" cy="429768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5760720"/>
            <a:ext cx="8382000" cy="246221"/>
          </a:xfrm>
          <a:prstGeom prst="rect">
            <a:avLst/>
          </a:prstGeom>
          <a:noFill/>
        </p:spPr>
        <p:txBody>
          <a:bodyPr wrap="square" rtlCol="0">
            <a:spAutoFit/>
          </a:bodyPr>
          <a:lstStyle/>
          <a:p>
            <a:r>
              <a:rPr lang="en-US" sz="1000" b="1" dirty="0"/>
              <a:t>Source</a:t>
            </a:r>
            <a:r>
              <a:rPr lang="en-US" sz="1000" dirty="0"/>
              <a:t>: Agency for Healthcare Research and Quality, </a:t>
            </a:r>
            <a:r>
              <a:rPr lang="en-US" sz="1000" dirty="0" smtClean="0"/>
              <a:t>Medical </a:t>
            </a:r>
            <a:r>
              <a:rPr lang="en-US" sz="1000" dirty="0"/>
              <a:t>Expenditure Panel </a:t>
            </a:r>
            <a:r>
              <a:rPr lang="en-US" sz="1000" dirty="0" smtClean="0"/>
              <a:t>Survey, 2012.</a:t>
            </a:r>
            <a:endParaRPr lang="en-US" sz="1000" dirty="0"/>
          </a:p>
        </p:txBody>
      </p:sp>
    </p:spTree>
    <p:extLst>
      <p:ext uri="{BB962C8B-B14F-4D97-AF65-F5344CB8AC3E}">
        <p14:creationId xmlns:p14="http://schemas.microsoft.com/office/powerpoint/2010/main" val="234208337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Patient Safety</a:t>
            </a:r>
            <a:endParaRPr lang="en-US" dirty="0"/>
          </a:p>
        </p:txBody>
      </p:sp>
      <p:sp>
        <p:nvSpPr>
          <p:cNvPr id="4" name="Text Placeholder 3"/>
          <p:cNvSpPr>
            <a:spLocks noGrp="1"/>
          </p:cNvSpPr>
          <p:nvPr>
            <p:ph type="body" idx="1"/>
          </p:nvPr>
        </p:nvSpPr>
        <p:spPr/>
        <p:txBody>
          <a:bodyPr/>
          <a:lstStyle/>
          <a:p>
            <a:r>
              <a:rPr lang="en-US" dirty="0" err="1" smtClean="0"/>
              <a:t>Chartbook</a:t>
            </a:r>
            <a:r>
              <a:rPr lang="en-US" dirty="0" smtClean="0"/>
              <a:t> on Rural Health Care</a:t>
            </a:r>
            <a:endParaRPr lang="en-US" dirty="0"/>
          </a:p>
        </p:txBody>
      </p:sp>
    </p:spTree>
    <p:extLst>
      <p:ext uri="{BB962C8B-B14F-4D97-AF65-F5344CB8AC3E}">
        <p14:creationId xmlns:p14="http://schemas.microsoft.com/office/powerpoint/2010/main" val="42820092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543800" cy="868362"/>
          </a:xfrm>
        </p:spPr>
        <p:txBody>
          <a:bodyPr>
            <a:noAutofit/>
          </a:bodyPr>
          <a:lstStyle/>
          <a:p>
            <a:r>
              <a:rPr lang="en-US" sz="1800" dirty="0" smtClean="0"/>
              <a:t>Postoperative sepsis per 1,000 adult discharges with an elective operating room procedure, by hospital location, 2008-2012</a:t>
            </a:r>
            <a:endParaRPr lang="en-US" sz="1800" dirty="0"/>
          </a:p>
        </p:txBody>
      </p:sp>
      <p:sp>
        <p:nvSpPr>
          <p:cNvPr id="5" name="TextBox 4"/>
          <p:cNvSpPr txBox="1"/>
          <p:nvPr/>
        </p:nvSpPr>
        <p:spPr>
          <a:xfrm>
            <a:off x="457200" y="5394959"/>
            <a:ext cx="8229600" cy="1323439"/>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Source</a:t>
            </a:r>
            <a:r>
              <a:rPr lang="en-US" sz="1000" b="1" dirty="0">
                <a:latin typeface="Arial" panose="020B0604020202020204" pitchFamily="34" charset="0"/>
                <a:cs typeface="Arial" panose="020B0604020202020204" pitchFamily="34" charset="0"/>
              </a:rPr>
              <a:t>: </a:t>
            </a:r>
            <a:r>
              <a:rPr lang="en-US" sz="1000" dirty="0" smtClean="0">
                <a:latin typeface="Arial" panose="020B0604020202020204" pitchFamily="34" charset="0"/>
                <a:cs typeface="Arial" panose="020B0604020202020204" pitchFamily="34" charset="0"/>
              </a:rPr>
              <a:t>Agency for Healthcare Research and Quality (AHRQ), Healthcare Cost and Utilization Project, 2008-2011 Nationwide Inpatient Sample and 2012 State Inpatient Databases quality analysis file, and AHRQ Quality Indicators, modified version 4.4. </a:t>
            </a:r>
            <a:endParaRPr lang="en-US" sz="1000" dirty="0" smtClean="0">
              <a:solidFill>
                <a:srgbClr val="FF0000"/>
              </a:solidFill>
              <a:latin typeface="Arial" panose="020B0604020202020204" pitchFamily="34" charset="0"/>
              <a:cs typeface="Arial" panose="020B0604020202020204" pitchFamily="34" charset="0"/>
            </a:endParaRPr>
          </a:p>
          <a:p>
            <a:r>
              <a:rPr lang="en-US" sz="1000" b="1" dirty="0" smtClean="0">
                <a:latin typeface="Arial" panose="020B0604020202020204" pitchFamily="34" charset="0"/>
                <a:cs typeface="Arial" panose="020B0604020202020204" pitchFamily="34" charset="0"/>
              </a:rPr>
              <a:t>Denominator: </a:t>
            </a:r>
            <a:r>
              <a:rPr lang="en-US" sz="1000" dirty="0" smtClean="0">
                <a:latin typeface="Arial" panose="020B0604020202020204" pitchFamily="34" charset="0"/>
                <a:cs typeface="Arial" panose="020B0604020202020204" pitchFamily="34" charset="0"/>
              </a:rPr>
              <a:t>All elective surgical discharges from community hospitals for patients age 18 years and over with length of stay of 4 or more days, excluding patients admitted for infection, those with cancer or immunocompromised states, those with obstetric conditions, and admissions specifically for sepsis. Discharges from critical </a:t>
            </a:r>
            <a:r>
              <a:rPr lang="en-US" sz="1000" dirty="0">
                <a:latin typeface="Arial" panose="020B0604020202020204" pitchFamily="34" charset="0"/>
                <a:cs typeface="Arial" panose="020B0604020202020204" pitchFamily="34" charset="0"/>
              </a:rPr>
              <a:t>a</a:t>
            </a:r>
            <a:r>
              <a:rPr lang="en-US" sz="1000" dirty="0" smtClean="0">
                <a:latin typeface="Arial" panose="020B0604020202020204" pitchFamily="34" charset="0"/>
                <a:cs typeface="Arial" panose="020B0604020202020204" pitchFamily="34" charset="0"/>
              </a:rPr>
              <a:t>ccess </a:t>
            </a:r>
            <a:r>
              <a:rPr lang="en-US" sz="1000" dirty="0">
                <a:latin typeface="Arial" panose="020B0604020202020204" pitchFamily="34" charset="0"/>
                <a:cs typeface="Arial" panose="020B0604020202020204" pitchFamily="34" charset="0"/>
              </a:rPr>
              <a:t>h</a:t>
            </a:r>
            <a:r>
              <a:rPr lang="en-US" sz="1000" dirty="0" smtClean="0">
                <a:latin typeface="Arial" panose="020B0604020202020204" pitchFamily="34" charset="0"/>
                <a:cs typeface="Arial" panose="020B0604020202020204" pitchFamily="34" charset="0"/>
              </a:rPr>
              <a:t>ospitals are typically included </a:t>
            </a:r>
            <a:r>
              <a:rPr lang="en-US" sz="1000" dirty="0">
                <a:latin typeface="Arial" panose="020B0604020202020204" pitchFamily="34" charset="0"/>
                <a:cs typeface="Arial" panose="020B0604020202020204" pitchFamily="34" charset="0"/>
              </a:rPr>
              <a:t>while discharges from rehabilitation and long-term acute care </a:t>
            </a:r>
            <a:r>
              <a:rPr lang="en-US" sz="1000" dirty="0" smtClean="0">
                <a:latin typeface="Arial" panose="020B0604020202020204" pitchFamily="34" charset="0"/>
                <a:cs typeface="Arial" panose="020B0604020202020204" pitchFamily="34" charset="0"/>
              </a:rPr>
              <a:t>hospitals are excluded.</a:t>
            </a:r>
          </a:p>
          <a:p>
            <a:r>
              <a:rPr lang="en-US" sz="1000" b="1" dirty="0" smtClean="0">
                <a:latin typeface="Arial" panose="020B0604020202020204" pitchFamily="34" charset="0"/>
                <a:cs typeface="Arial" panose="020B0604020202020204" pitchFamily="34" charset="0"/>
              </a:rPr>
              <a:t>Note:</a:t>
            </a:r>
            <a:r>
              <a:rPr lang="en-US" sz="1000" dirty="0" smtClean="0">
                <a:latin typeface="Arial" panose="020B0604020202020204" pitchFamily="34" charset="0"/>
                <a:cs typeface="Arial" panose="020B0604020202020204" pitchFamily="34" charset="0"/>
              </a:rPr>
              <a:t> For this measure, lower rates are better. Rates are adjusted by age, sex, age-sex interactions, comorbidities, major diagnostic category, diagnosis-related group, and transfers into the hospital. </a:t>
            </a:r>
            <a:endParaRPr lang="en-US" dirty="0">
              <a:latin typeface="Arial" panose="020B0604020202020204" pitchFamily="34" charset="0"/>
              <a:cs typeface="Arial" panose="020B0604020202020204" pitchFamily="34" charset="0"/>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323439001"/>
              </p:ext>
            </p:extLst>
          </p:nvPr>
        </p:nvGraphicFramePr>
        <p:xfrm>
          <a:off x="457200" y="1463040"/>
          <a:ext cx="8229600" cy="3657600"/>
        </p:xfrm>
        <a:graphic>
          <a:graphicData uri="http://schemas.openxmlformats.org/drawingml/2006/chart">
            <c:chart xmlns:c="http://schemas.openxmlformats.org/drawingml/2006/chart" xmlns:r="http://schemas.openxmlformats.org/officeDocument/2006/relationships" r:id="rId3"/>
          </a:graphicData>
        </a:graphic>
      </p:graphicFrame>
      <p:cxnSp>
        <p:nvCxnSpPr>
          <p:cNvPr id="10" name="Straight Connector 9"/>
          <p:cNvCxnSpPr/>
          <p:nvPr/>
        </p:nvCxnSpPr>
        <p:spPr>
          <a:xfrm>
            <a:off x="1371600" y="3566160"/>
            <a:ext cx="7223760" cy="0"/>
          </a:xfrm>
          <a:prstGeom prst="line">
            <a:avLst/>
          </a:prstGeom>
          <a:ln w="19050">
            <a:solidFill>
              <a:srgbClr val="FF0000"/>
            </a:solidFill>
            <a:prstDash val="dash"/>
          </a:ln>
          <a:effectLst/>
        </p:spPr>
        <p:style>
          <a:lnRef idx="2">
            <a:schemeClr val="accent2"/>
          </a:lnRef>
          <a:fillRef idx="0">
            <a:schemeClr val="accent2"/>
          </a:fillRef>
          <a:effectRef idx="1">
            <a:schemeClr val="accent2"/>
          </a:effectRef>
          <a:fontRef idx="minor">
            <a:schemeClr val="tx1"/>
          </a:fontRef>
        </p:style>
      </p:cxnSp>
      <p:sp>
        <p:nvSpPr>
          <p:cNvPr id="11" name="TextBox 1"/>
          <p:cNvSpPr txBox="1"/>
          <p:nvPr/>
        </p:nvSpPr>
        <p:spPr>
          <a:xfrm>
            <a:off x="4267200" y="3606800"/>
            <a:ext cx="1737360" cy="548640"/>
          </a:xfrm>
          <a:prstGeom prst="rect">
            <a:avLst/>
          </a:prstGeom>
          <a:ln>
            <a:solidFill>
              <a:schemeClr val="tx1"/>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smtClean="0"/>
              <a:t>2011 Achievable Benchmark: 11.3 per 1,000 Discharges</a:t>
            </a:r>
            <a:endParaRPr lang="en-US" sz="1000" dirty="0"/>
          </a:p>
        </p:txBody>
      </p:sp>
    </p:spTree>
    <p:extLst>
      <p:ext uri="{BB962C8B-B14F-4D97-AF65-F5344CB8AC3E}">
        <p14:creationId xmlns:p14="http://schemas.microsoft.com/office/powerpoint/2010/main" val="14583846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Healthcare Quality and Disparities Report</a:t>
            </a:r>
            <a:endParaRPr lang="en-US" dirty="0"/>
          </a:p>
        </p:txBody>
      </p:sp>
      <p:sp>
        <p:nvSpPr>
          <p:cNvPr id="3" name="Content Placeholder 2"/>
          <p:cNvSpPr>
            <a:spLocks noGrp="1"/>
          </p:cNvSpPr>
          <p:nvPr>
            <p:ph idx="1"/>
          </p:nvPr>
        </p:nvSpPr>
        <p:spPr/>
        <p:txBody>
          <a:bodyPr>
            <a:normAutofit/>
          </a:bodyPr>
          <a:lstStyle/>
          <a:p>
            <a:r>
              <a:rPr lang="en-US" dirty="0" smtClean="0"/>
              <a:t>Based </a:t>
            </a:r>
            <a:r>
              <a:rPr lang="en-US" dirty="0"/>
              <a:t>on more than 250 measures of quality and disparities covering a broad array of health care services and </a:t>
            </a:r>
            <a:r>
              <a:rPr lang="en-US" dirty="0" smtClean="0"/>
              <a:t>settings</a:t>
            </a:r>
          </a:p>
          <a:p>
            <a:r>
              <a:rPr lang="en-US" dirty="0" smtClean="0"/>
              <a:t>Data generally </a:t>
            </a:r>
            <a:r>
              <a:rPr lang="en-US" dirty="0"/>
              <a:t>available through </a:t>
            </a:r>
            <a:r>
              <a:rPr lang="en-US" dirty="0" smtClean="0"/>
              <a:t>2012</a:t>
            </a:r>
          </a:p>
          <a:p>
            <a:r>
              <a:rPr lang="en-US" dirty="0" smtClean="0"/>
              <a:t>Produced </a:t>
            </a:r>
            <a:r>
              <a:rPr lang="en-US" dirty="0"/>
              <a:t>with the help of </a:t>
            </a:r>
            <a:r>
              <a:rPr lang="en-US" dirty="0" smtClean="0"/>
              <a:t>an Interagency Work Group led </a:t>
            </a:r>
            <a:r>
              <a:rPr lang="en-US" dirty="0"/>
              <a:t>by the Agency for Healthcare Research and </a:t>
            </a:r>
            <a:r>
              <a:rPr lang="en-US" dirty="0" smtClean="0"/>
              <a:t>Quality </a:t>
            </a:r>
            <a:r>
              <a:rPr lang="en-US" dirty="0"/>
              <a:t>and submitted on behalf of the Secretary of Health and Human </a:t>
            </a:r>
            <a:r>
              <a:rPr lang="en-US" dirty="0" smtClean="0"/>
              <a:t>Services </a:t>
            </a:r>
            <a:endParaRPr lang="en-US" dirty="0"/>
          </a:p>
          <a:p>
            <a:endParaRPr lang="en-US" dirty="0"/>
          </a:p>
        </p:txBody>
      </p:sp>
    </p:spTree>
    <p:extLst>
      <p:ext uri="{BB962C8B-B14F-4D97-AF65-F5344CB8AC3E}">
        <p14:creationId xmlns:p14="http://schemas.microsoft.com/office/powerpoint/2010/main" val="232975314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Adults age 65 and over who received potentially inappropriate prescription medications during the calendar year, by residence location, 2002-2012</a:t>
            </a:r>
            <a:endParaRPr lang="en-US"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42044098"/>
              </p:ext>
            </p:extLst>
          </p:nvPr>
        </p:nvGraphicFramePr>
        <p:xfrm>
          <a:off x="457200" y="146304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57200" y="5669280"/>
            <a:ext cx="8229600" cy="861774"/>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Source:</a:t>
            </a:r>
            <a:r>
              <a:rPr lang="en-US" sz="1000" dirty="0" smtClean="0">
                <a:latin typeface="Arial" panose="020B0604020202020204" pitchFamily="34" charset="0"/>
                <a:cs typeface="Arial" panose="020B0604020202020204" pitchFamily="34" charset="0"/>
              </a:rPr>
              <a:t> Agency for Healthcare Research and Quality, Medical Expenditure Panel Survey, 2002–2012. </a:t>
            </a:r>
            <a:endParaRPr lang="en-US" sz="1000" dirty="0" smtClean="0">
              <a:solidFill>
                <a:srgbClr val="FF0000"/>
              </a:solidFill>
              <a:latin typeface="Arial" panose="020B0604020202020204" pitchFamily="34" charset="0"/>
              <a:cs typeface="Arial" panose="020B0604020202020204" pitchFamily="34" charset="0"/>
            </a:endParaRPr>
          </a:p>
          <a:p>
            <a:r>
              <a:rPr lang="en-US" sz="1000" b="1" dirty="0" smtClean="0">
                <a:latin typeface="Arial" panose="020B0604020202020204" pitchFamily="34" charset="0"/>
                <a:cs typeface="Arial" panose="020B0604020202020204" pitchFamily="34" charset="0"/>
              </a:rPr>
              <a:t>Note:</a:t>
            </a:r>
            <a:r>
              <a:rPr lang="en-US" sz="1000" dirty="0" smtClean="0">
                <a:latin typeface="Arial" panose="020B0604020202020204" pitchFamily="34" charset="0"/>
                <a:cs typeface="Arial" panose="020B0604020202020204" pitchFamily="34" charset="0"/>
              </a:rPr>
              <a:t> For this measure, lower rates are better. Prescription medications received include all prescribed medications initially purchased or otherwise obtained as well as any refills. For more information on inappropriate medications, see the American Geriatrics Society 2012 Beers Criteria Update Expert Panel.</a:t>
            </a:r>
            <a:r>
              <a:rPr lang="en-US" sz="1000" dirty="0">
                <a:latin typeface="Arial" panose="020B0604020202020204" pitchFamily="34" charset="0"/>
                <a:cs typeface="Arial" panose="020B0604020202020204" pitchFamily="34" charset="0"/>
              </a:rPr>
              <a:t> American Geriatrics Society updated Beers Criteria for potentially inappropriate medication use in older </a:t>
            </a:r>
            <a:r>
              <a:rPr lang="en-US" sz="1000" dirty="0" smtClean="0">
                <a:latin typeface="Arial" panose="020B0604020202020204" pitchFamily="34" charset="0"/>
                <a:cs typeface="Arial" panose="020B0604020202020204" pitchFamily="34" charset="0"/>
              </a:rPr>
              <a:t>adults. J </a:t>
            </a:r>
            <a:r>
              <a:rPr lang="en-US" sz="1000" dirty="0">
                <a:latin typeface="Arial" panose="020B0604020202020204" pitchFamily="34" charset="0"/>
                <a:cs typeface="Arial" panose="020B0604020202020204" pitchFamily="34" charset="0"/>
              </a:rPr>
              <a:t>Am </a:t>
            </a:r>
            <a:r>
              <a:rPr lang="en-US" sz="1000" dirty="0" err="1">
                <a:latin typeface="Arial" panose="020B0604020202020204" pitchFamily="34" charset="0"/>
                <a:cs typeface="Arial" panose="020B0604020202020204" pitchFamily="34" charset="0"/>
              </a:rPr>
              <a:t>Geriatr</a:t>
            </a:r>
            <a:r>
              <a:rPr lang="en-US" sz="1000" dirty="0">
                <a:latin typeface="Arial" panose="020B0604020202020204" pitchFamily="34" charset="0"/>
                <a:cs typeface="Arial" panose="020B0604020202020204" pitchFamily="34" charset="0"/>
              </a:rPr>
              <a:t> </a:t>
            </a:r>
            <a:r>
              <a:rPr lang="en-US" sz="1000" dirty="0" err="1" smtClean="0">
                <a:latin typeface="Arial" panose="020B0604020202020204" pitchFamily="34" charset="0"/>
                <a:cs typeface="Arial" panose="020B0604020202020204" pitchFamily="34" charset="0"/>
              </a:rPr>
              <a:t>Soc</a:t>
            </a:r>
            <a:r>
              <a:rPr lang="en-US" sz="1000" dirty="0" smtClean="0">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2012 Apr;60(4):616-31</a:t>
            </a:r>
            <a:r>
              <a:rPr lang="en-US" sz="1000"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841182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Person- and Family-Centered Care</a:t>
            </a:r>
            <a:endParaRPr lang="en-US" dirty="0"/>
          </a:p>
        </p:txBody>
      </p:sp>
      <p:sp>
        <p:nvSpPr>
          <p:cNvPr id="4" name="Text Placeholder 3"/>
          <p:cNvSpPr>
            <a:spLocks noGrp="1"/>
          </p:cNvSpPr>
          <p:nvPr>
            <p:ph type="body" idx="1"/>
          </p:nvPr>
        </p:nvSpPr>
        <p:spPr/>
        <p:txBody>
          <a:bodyPr/>
          <a:lstStyle/>
          <a:p>
            <a:r>
              <a:rPr lang="en-US" dirty="0" err="1" smtClean="0"/>
              <a:t>Chartbook</a:t>
            </a:r>
            <a:r>
              <a:rPr lang="en-US" dirty="0" smtClean="0"/>
              <a:t> on Rural Health Care</a:t>
            </a:r>
            <a:endParaRPr lang="en-US" dirty="0"/>
          </a:p>
        </p:txBody>
      </p:sp>
    </p:spTree>
    <p:extLst>
      <p:ext uri="{BB962C8B-B14F-4D97-AF65-F5344CB8AC3E}">
        <p14:creationId xmlns:p14="http://schemas.microsoft.com/office/powerpoint/2010/main" val="66479253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Adults who had a doctor’s office or clinic visit in the last 12 months who reported poor communication with health providers, by residence location, 2002-2012</a:t>
            </a:r>
            <a:endParaRPr lang="en-US" sz="2000" dirty="0"/>
          </a:p>
        </p:txBody>
      </p:sp>
      <p:graphicFrame>
        <p:nvGraphicFramePr>
          <p:cNvPr id="4" name="Chart 3"/>
          <p:cNvGraphicFramePr/>
          <p:nvPr>
            <p:extLst>
              <p:ext uri="{D42A27DB-BD31-4B8C-83A1-F6EECF244321}">
                <p14:modId xmlns:p14="http://schemas.microsoft.com/office/powerpoint/2010/main" val="85655736"/>
              </p:ext>
            </p:extLst>
          </p:nvPr>
        </p:nvGraphicFramePr>
        <p:xfrm>
          <a:off x="457200" y="1463040"/>
          <a:ext cx="8229600" cy="3931920"/>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6"/>
          <p:cNvSpPr/>
          <p:nvPr/>
        </p:nvSpPr>
        <p:spPr>
          <a:xfrm>
            <a:off x="457200" y="5577840"/>
            <a:ext cx="8229600" cy="707886"/>
          </a:xfrm>
          <a:prstGeom prst="rect">
            <a:avLst/>
          </a:prstGeom>
        </p:spPr>
        <p:txBody>
          <a:bodyPr wrap="square">
            <a:spAutoFit/>
          </a:bodyPr>
          <a:lstStyle/>
          <a:p>
            <a:r>
              <a:rPr lang="en-US" sz="1000" b="1" dirty="0" smtClean="0"/>
              <a:t>Source</a:t>
            </a:r>
            <a:r>
              <a:rPr lang="en-US" sz="1000" b="1" dirty="0"/>
              <a:t>: </a:t>
            </a:r>
            <a:r>
              <a:rPr lang="en-US" sz="1000" dirty="0"/>
              <a:t>Agency for Healthcare Research and Quality, Medical Expenditure Panel Survey, 2002-2012.</a:t>
            </a:r>
          </a:p>
          <a:p>
            <a:r>
              <a:rPr lang="en-US" sz="1000" b="1" dirty="0" smtClean="0"/>
              <a:t>Denominator</a:t>
            </a:r>
            <a:r>
              <a:rPr lang="en-US" sz="1000" b="1" dirty="0"/>
              <a:t>: </a:t>
            </a:r>
            <a:r>
              <a:rPr lang="en-US" sz="1000" dirty="0"/>
              <a:t>Civilian noninstitutionalized population age 18 and over who had a doctor’s office or clinic visit in the last 12 months</a:t>
            </a:r>
            <a:r>
              <a:rPr lang="en-US" sz="1000" dirty="0" smtClean="0"/>
              <a:t>.</a:t>
            </a:r>
          </a:p>
          <a:p>
            <a:r>
              <a:rPr lang="en-US" sz="1000" b="1" dirty="0"/>
              <a:t>Note: </a:t>
            </a:r>
            <a:r>
              <a:rPr lang="en-US" sz="1000" dirty="0"/>
              <a:t>For this measure, lower rates are better. </a:t>
            </a:r>
            <a:r>
              <a:rPr lang="en-US" sz="1000" dirty="0" smtClean="0"/>
              <a:t>Patients </a:t>
            </a:r>
            <a:r>
              <a:rPr lang="en-US" sz="1000" dirty="0"/>
              <a:t>who report that their health providers sometimes or never listened carefully, explained things clearly, showed respect for what they had to say, or spent enough time with them are considered to have poor </a:t>
            </a:r>
            <a:r>
              <a:rPr lang="en-US" sz="1000" dirty="0" smtClean="0"/>
              <a:t>communication.</a:t>
            </a:r>
            <a:endParaRPr lang="en-US" sz="1000" dirty="0"/>
          </a:p>
        </p:txBody>
      </p:sp>
    </p:spTree>
    <p:extLst>
      <p:ext uri="{BB962C8B-B14F-4D97-AF65-F5344CB8AC3E}">
        <p14:creationId xmlns:p14="http://schemas.microsoft.com/office/powerpoint/2010/main" val="115837342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People with a usual source of care whose health providers sometimes or never asked for the patient’s help to make treatment decisions, residence location, 2002-2012</a:t>
            </a: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39236007"/>
              </p:ext>
            </p:extLst>
          </p:nvPr>
        </p:nvGraphicFramePr>
        <p:xfrm>
          <a:off x="457200" y="1463040"/>
          <a:ext cx="8229600" cy="402336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457200" y="5669280"/>
            <a:ext cx="8229600" cy="400110"/>
          </a:xfrm>
          <a:prstGeom prst="rect">
            <a:avLst/>
          </a:prstGeom>
        </p:spPr>
        <p:txBody>
          <a:bodyPr wrap="square">
            <a:spAutoFit/>
          </a:bodyPr>
          <a:lstStyle/>
          <a:p>
            <a:r>
              <a:rPr lang="en-US" sz="1000" b="1" dirty="0"/>
              <a:t>Source: </a:t>
            </a:r>
            <a:r>
              <a:rPr lang="en-US" sz="1000" dirty="0"/>
              <a:t>Agency for Healthcare Research and Quality, </a:t>
            </a:r>
            <a:r>
              <a:rPr lang="en-US" sz="1000" dirty="0" smtClean="0"/>
              <a:t>Medical </a:t>
            </a:r>
            <a:r>
              <a:rPr lang="en-US" sz="1000" dirty="0"/>
              <a:t>Expenditure Panel </a:t>
            </a:r>
            <a:r>
              <a:rPr lang="en-US" sz="1000" dirty="0" smtClean="0"/>
              <a:t>Survey, 2002-2012.</a:t>
            </a:r>
            <a:endParaRPr lang="en-US" sz="1000" dirty="0"/>
          </a:p>
          <a:p>
            <a:r>
              <a:rPr lang="en-US" sz="1000" b="1" dirty="0" smtClean="0"/>
              <a:t>Note</a:t>
            </a:r>
            <a:r>
              <a:rPr lang="en-US" sz="1000" b="1" dirty="0"/>
              <a:t>: </a:t>
            </a:r>
            <a:r>
              <a:rPr lang="en-US" sz="1000" dirty="0"/>
              <a:t>For this measure, lower rates are better. </a:t>
            </a:r>
            <a:endParaRPr lang="en-US" sz="1000" dirty="0" smtClean="0"/>
          </a:p>
        </p:txBody>
      </p:sp>
    </p:spTree>
    <p:extLst>
      <p:ext uri="{BB962C8B-B14F-4D97-AF65-F5344CB8AC3E}">
        <p14:creationId xmlns:p14="http://schemas.microsoft.com/office/powerpoint/2010/main" val="88598381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 and Care Coordination</a:t>
            </a:r>
            <a:endParaRPr lang="en-US" dirty="0"/>
          </a:p>
        </p:txBody>
      </p:sp>
      <p:sp>
        <p:nvSpPr>
          <p:cNvPr id="3" name="Text Placeholder 2"/>
          <p:cNvSpPr>
            <a:spLocks noGrp="1"/>
          </p:cNvSpPr>
          <p:nvPr>
            <p:ph type="body" idx="1"/>
          </p:nvPr>
        </p:nvSpPr>
        <p:spPr/>
        <p:txBody>
          <a:bodyPr/>
          <a:lstStyle/>
          <a:p>
            <a:r>
              <a:rPr lang="en-US" dirty="0" err="1" smtClean="0"/>
              <a:t>Chartbook</a:t>
            </a:r>
            <a:r>
              <a:rPr lang="en-US" dirty="0" smtClean="0"/>
              <a:t> on Rural Health Care</a:t>
            </a:r>
            <a:endParaRPr lang="en-US" dirty="0"/>
          </a:p>
        </p:txBody>
      </p:sp>
    </p:spTree>
    <p:extLst>
      <p:ext uri="{BB962C8B-B14F-4D97-AF65-F5344CB8AC3E}">
        <p14:creationId xmlns:p14="http://schemas.microsoft.com/office/powerpoint/2010/main" val="23245093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Potentially avoidable hospitalizations for all conditions per 100,000 population, by residence location, 2005-2012</a:t>
            </a:r>
            <a:endParaRPr lang="en-US" sz="20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24203921"/>
              </p:ext>
            </p:extLst>
          </p:nvPr>
        </p:nvGraphicFramePr>
        <p:xfrm>
          <a:off x="457200" y="146304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5760720"/>
            <a:ext cx="8412480" cy="400110"/>
          </a:xfrm>
          <a:prstGeom prst="rect">
            <a:avLst/>
          </a:prstGeom>
          <a:noFill/>
        </p:spPr>
        <p:txBody>
          <a:bodyPr wrap="square" rtlCol="0">
            <a:spAutoFit/>
          </a:bodyPr>
          <a:lstStyle/>
          <a:p>
            <a:r>
              <a:rPr lang="en-US" sz="1000" b="1" dirty="0" smtClean="0"/>
              <a:t>Source: </a:t>
            </a:r>
            <a:r>
              <a:rPr lang="en-US" sz="1000" dirty="0" smtClean="0"/>
              <a:t>Agency for Healthcare Research and Quality (AHRQ), Healthcare Cost and Utilization Project, 2005-2011 Nationwide Inpatient Sample and 2012 State Inpatient Databases quality analysis file and AHRQ Quality Indicators, version 4.4. </a:t>
            </a:r>
            <a:endParaRPr lang="en-US" sz="1000" dirty="0"/>
          </a:p>
        </p:txBody>
      </p:sp>
    </p:spTree>
    <p:extLst>
      <p:ext uri="{BB962C8B-B14F-4D97-AF65-F5344CB8AC3E}">
        <p14:creationId xmlns:p14="http://schemas.microsoft.com/office/powerpoint/2010/main" val="357351249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800" dirty="0" smtClean="0"/>
              <a:t>Potentially avoidable hospitalizations for all conditions per 100,000 population, by residence </a:t>
            </a:r>
            <a:r>
              <a:rPr lang="en-US" sz="1800" dirty="0"/>
              <a:t>location, stratified by </a:t>
            </a:r>
            <a:r>
              <a:rPr lang="en-US" sz="1800" dirty="0" smtClean="0"/>
              <a:t>race/ethnicity, 2012</a:t>
            </a: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27583829"/>
              </p:ext>
            </p:extLst>
          </p:nvPr>
        </p:nvGraphicFramePr>
        <p:xfrm>
          <a:off x="457200" y="1463040"/>
          <a:ext cx="8229600" cy="393192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5669280"/>
            <a:ext cx="8229600" cy="861774"/>
          </a:xfrm>
          <a:prstGeom prst="rect">
            <a:avLst/>
          </a:prstGeom>
          <a:noFill/>
        </p:spPr>
        <p:txBody>
          <a:bodyPr wrap="square" rtlCol="0">
            <a:spAutoFit/>
          </a:bodyPr>
          <a:lstStyle/>
          <a:p>
            <a:r>
              <a:rPr lang="en-US" sz="1000" b="1" dirty="0" smtClean="0"/>
              <a:t>Key: </a:t>
            </a:r>
            <a:r>
              <a:rPr lang="en-US" sz="1000" dirty="0" smtClean="0"/>
              <a:t>API = Asian or Pacific Islander.</a:t>
            </a:r>
            <a:endParaRPr lang="en-US" sz="1000" b="1" dirty="0" smtClean="0"/>
          </a:p>
          <a:p>
            <a:r>
              <a:rPr lang="en-US" sz="1000" b="1" dirty="0" smtClean="0"/>
              <a:t>Source: </a:t>
            </a:r>
            <a:r>
              <a:rPr lang="en-US" sz="1000" dirty="0" smtClean="0"/>
              <a:t>Agency for Healthcare Research and Quality (AHRQ), Healthcare Cost and Utilization Project, 2012 State Inpatient Databases disparities analysis file and AHRQ Quality Indicators, version 4.4. </a:t>
            </a:r>
          </a:p>
          <a:p>
            <a:r>
              <a:rPr lang="en-US" sz="1000" b="1" dirty="0" smtClean="0"/>
              <a:t>Note: </a:t>
            </a:r>
            <a:r>
              <a:rPr lang="en-US" sz="1000" dirty="0" smtClean="0"/>
              <a:t>White, Black, and API are non-Hispanic. Hispanic includes all races. Data for </a:t>
            </a:r>
            <a:r>
              <a:rPr lang="en-US" sz="1000" dirty="0" err="1" smtClean="0"/>
              <a:t>micropolitan</a:t>
            </a:r>
            <a:r>
              <a:rPr lang="en-US" sz="1000" dirty="0" smtClean="0"/>
              <a:t> areas for APIs and small metropolitan areas for Hispanics did not meet criteria for statistical reliability.</a:t>
            </a:r>
            <a:endParaRPr lang="en-US" sz="1000" b="1" dirty="0"/>
          </a:p>
        </p:txBody>
      </p:sp>
    </p:spTree>
    <p:extLst>
      <p:ext uri="{BB962C8B-B14F-4D97-AF65-F5344CB8AC3E}">
        <p14:creationId xmlns:p14="http://schemas.microsoft.com/office/powerpoint/2010/main" val="268103311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04800"/>
            <a:ext cx="7086600" cy="762000"/>
          </a:xfrm>
        </p:spPr>
        <p:txBody>
          <a:bodyPr>
            <a:normAutofit fontScale="90000"/>
          </a:bodyPr>
          <a:lstStyle/>
          <a:p>
            <a:r>
              <a:rPr lang="en-US" sz="1800" dirty="0" smtClean="0"/>
              <a:t>Admissions for immunization-preventable influenza per 100,000 population, age 65 and over, by residence location, 2000-2012</a:t>
            </a:r>
            <a:endParaRPr lang="en-US" sz="18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567992517"/>
              </p:ext>
            </p:extLst>
          </p:nvPr>
        </p:nvGraphicFramePr>
        <p:xfrm>
          <a:off x="457200" y="1600201"/>
          <a:ext cx="8229600" cy="41910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57200" y="5852160"/>
            <a:ext cx="8412480" cy="400110"/>
          </a:xfrm>
          <a:prstGeom prst="rect">
            <a:avLst/>
          </a:prstGeom>
          <a:noFill/>
        </p:spPr>
        <p:txBody>
          <a:bodyPr wrap="square" rtlCol="0">
            <a:spAutoFit/>
          </a:bodyPr>
          <a:lstStyle/>
          <a:p>
            <a:r>
              <a:rPr lang="en-US" sz="1000" b="1" dirty="0"/>
              <a:t>Source:</a:t>
            </a:r>
            <a:r>
              <a:rPr lang="en-US" sz="1000" dirty="0"/>
              <a:t> Agency for Healthcare Research and Quality (AHRQ), </a:t>
            </a:r>
            <a:r>
              <a:rPr lang="en-US" sz="1000" dirty="0" smtClean="0"/>
              <a:t>Healthcare </a:t>
            </a:r>
            <a:r>
              <a:rPr lang="en-US" sz="1000" dirty="0"/>
              <a:t>Cost and Utilization Project, </a:t>
            </a:r>
            <a:r>
              <a:rPr lang="en-US" sz="1000" dirty="0" smtClean="0"/>
              <a:t>2000-2011 Nationwide Inpatient Sample and 2012</a:t>
            </a:r>
            <a:r>
              <a:rPr lang="en-US" sz="1000" dirty="0"/>
              <a:t> </a:t>
            </a:r>
            <a:r>
              <a:rPr lang="en-US" sz="1000" dirty="0" smtClean="0"/>
              <a:t>State Inpatient Databases quality analysis file </a:t>
            </a:r>
            <a:r>
              <a:rPr lang="en-US" sz="1000" dirty="0"/>
              <a:t>and AHRQ Quality Indicators, version 4.4. </a:t>
            </a:r>
          </a:p>
        </p:txBody>
      </p:sp>
    </p:spTree>
    <p:extLst>
      <p:ext uri="{BB962C8B-B14F-4D97-AF65-F5344CB8AC3E}">
        <p14:creationId xmlns:p14="http://schemas.microsoft.com/office/powerpoint/2010/main" val="328001732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All emergency department visits per 100,000 population, adults age 18 and over, by residence location, 2008-2011</a:t>
            </a:r>
            <a:endParaRPr lang="en-US"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25013462"/>
              </p:ext>
            </p:extLst>
          </p:nvPr>
        </p:nvGraphicFramePr>
        <p:xfrm>
          <a:off x="457200" y="146304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5760720"/>
            <a:ext cx="8229600" cy="400110"/>
          </a:xfrm>
          <a:prstGeom prst="rect">
            <a:avLst/>
          </a:prstGeom>
          <a:noFill/>
        </p:spPr>
        <p:txBody>
          <a:bodyPr wrap="square" rtlCol="0">
            <a:spAutoFit/>
          </a:bodyPr>
          <a:lstStyle/>
          <a:p>
            <a:r>
              <a:rPr lang="en-US" sz="1000" b="1" dirty="0"/>
              <a:t>Source:</a:t>
            </a:r>
            <a:r>
              <a:rPr lang="en-US" sz="1000" dirty="0"/>
              <a:t> Agency for Healthcare Research and Quality (</a:t>
            </a:r>
            <a:r>
              <a:rPr lang="en-US" sz="1000" dirty="0" smtClean="0"/>
              <a:t>AHRQ), Healthcare </a:t>
            </a:r>
            <a:r>
              <a:rPr lang="en-US" sz="1000" dirty="0"/>
              <a:t>Cost and Utilization Project</a:t>
            </a:r>
            <a:r>
              <a:rPr lang="en-US" sz="1000" dirty="0" smtClean="0"/>
              <a:t>, 2008-2011 Nationwide Emergency Department Sample </a:t>
            </a:r>
            <a:r>
              <a:rPr lang="en-US" sz="1000" dirty="0"/>
              <a:t>and AHRQ Quality Indicators, version </a:t>
            </a:r>
            <a:r>
              <a:rPr lang="en-US" sz="1000" dirty="0" smtClean="0"/>
              <a:t>4.4</a:t>
            </a:r>
            <a:r>
              <a:rPr lang="en-US" sz="1000" dirty="0"/>
              <a:t>. </a:t>
            </a:r>
          </a:p>
        </p:txBody>
      </p:sp>
    </p:spTree>
    <p:extLst>
      <p:ext uri="{BB962C8B-B14F-4D97-AF65-F5344CB8AC3E}">
        <p14:creationId xmlns:p14="http://schemas.microsoft.com/office/powerpoint/2010/main" val="240426740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Prevention and Treatment of Leading Causes of Morbidity and Mortality</a:t>
            </a:r>
            <a:endParaRPr lang="en-US" dirty="0"/>
          </a:p>
        </p:txBody>
      </p:sp>
      <p:sp>
        <p:nvSpPr>
          <p:cNvPr id="3" name="Text Placeholder 2"/>
          <p:cNvSpPr>
            <a:spLocks noGrp="1"/>
          </p:cNvSpPr>
          <p:nvPr>
            <p:ph type="body" idx="1"/>
          </p:nvPr>
        </p:nvSpPr>
        <p:spPr/>
        <p:txBody>
          <a:bodyPr/>
          <a:lstStyle/>
          <a:p>
            <a:r>
              <a:rPr lang="en-US" dirty="0" err="1" smtClean="0"/>
              <a:t>Chartbook</a:t>
            </a:r>
            <a:r>
              <a:rPr lang="en-US" dirty="0" smtClean="0"/>
              <a:t> on Rural Health Care</a:t>
            </a:r>
            <a:endParaRPr lang="en-US" dirty="0"/>
          </a:p>
        </p:txBody>
      </p:sp>
    </p:spTree>
    <p:extLst>
      <p:ext uri="{BB962C8B-B14F-4D97-AF65-F5344CB8AC3E}">
        <p14:creationId xmlns:p14="http://schemas.microsoft.com/office/powerpoint/2010/main" val="456705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Changes for 2014</a:t>
            </a:r>
            <a:endParaRPr lang="en-US" dirty="0"/>
          </a:p>
        </p:txBody>
      </p:sp>
      <p:sp>
        <p:nvSpPr>
          <p:cNvPr id="3" name="Content Placeholder 2"/>
          <p:cNvSpPr>
            <a:spLocks noGrp="1"/>
          </p:cNvSpPr>
          <p:nvPr>
            <p:ph idx="1"/>
          </p:nvPr>
        </p:nvSpPr>
        <p:spPr>
          <a:xfrm>
            <a:off x="381000" y="1600200"/>
            <a:ext cx="8458200" cy="5029200"/>
          </a:xfrm>
          <a:ln>
            <a:noFill/>
          </a:ln>
        </p:spPr>
        <p:txBody>
          <a:bodyPr/>
          <a:lstStyle/>
          <a:p>
            <a:r>
              <a:rPr lang="en-US" dirty="0" smtClean="0"/>
              <a:t>New National Healthcare Quality and Disparities Report (QDR)</a:t>
            </a:r>
          </a:p>
          <a:p>
            <a:pPr lvl="1"/>
            <a:r>
              <a:rPr lang="en-US" dirty="0" smtClean="0"/>
              <a:t>Integrates findings on health care quality and health care disparities into a single document to highlight the importance of examining quality and disparities together</a:t>
            </a:r>
          </a:p>
          <a:p>
            <a:pPr lvl="1"/>
            <a:r>
              <a:rPr lang="en-US" dirty="0" smtClean="0"/>
              <a:t>Focuses on summarizing information over the many measures that are tracked</a:t>
            </a:r>
          </a:p>
        </p:txBody>
      </p:sp>
    </p:spTree>
    <p:extLst>
      <p:ext uri="{BB962C8B-B14F-4D97-AF65-F5344CB8AC3E}">
        <p14:creationId xmlns:p14="http://schemas.microsoft.com/office/powerpoint/2010/main" val="374467666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Adults age 40 and over with diagnosed diabetes who received all four recommended services for diabetes in the calendar year, United States, 2012</a:t>
            </a:r>
            <a:endParaRPr lang="en-US" sz="20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98841583"/>
              </p:ext>
            </p:extLst>
          </p:nvPr>
        </p:nvGraphicFramePr>
        <p:xfrm>
          <a:off x="457200" y="1463040"/>
          <a:ext cx="8229600" cy="393192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57200" y="5577840"/>
            <a:ext cx="8229600" cy="707886"/>
          </a:xfrm>
          <a:prstGeom prst="rect">
            <a:avLst/>
          </a:prstGeom>
          <a:noFill/>
        </p:spPr>
        <p:txBody>
          <a:bodyPr wrap="square" rtlCol="0">
            <a:spAutoFit/>
          </a:bodyPr>
          <a:lstStyle/>
          <a:p>
            <a:r>
              <a:rPr lang="en-US" sz="1000" b="1" dirty="0" smtClean="0"/>
              <a:t>Source:</a:t>
            </a:r>
            <a:r>
              <a:rPr lang="en-US" sz="1000" dirty="0" smtClean="0"/>
              <a:t> Agency for Healthcare Research and Quality, Medical Expenditure Panel Survey, 2012.</a:t>
            </a:r>
            <a:endParaRPr lang="en-US" sz="1000" b="1" dirty="0" smtClean="0"/>
          </a:p>
          <a:p>
            <a:r>
              <a:rPr lang="en-US" sz="1000" b="1" dirty="0" smtClean="0"/>
              <a:t>Note:</a:t>
            </a:r>
            <a:r>
              <a:rPr lang="en-US" sz="1000" dirty="0" smtClean="0"/>
              <a:t> All four recommended services include</a:t>
            </a:r>
            <a:r>
              <a:rPr lang="en-US" sz="1000" dirty="0"/>
              <a:t> 2 </a:t>
            </a:r>
            <a:r>
              <a:rPr lang="en-US" sz="1000" dirty="0" smtClean="0"/>
              <a:t>or more </a:t>
            </a:r>
            <a:r>
              <a:rPr lang="en-US" sz="1000" dirty="0"/>
              <a:t>hemoglobin </a:t>
            </a:r>
            <a:r>
              <a:rPr lang="en-US" sz="1000" dirty="0" smtClean="0"/>
              <a:t>A1c </a:t>
            </a:r>
            <a:r>
              <a:rPr lang="en-US" sz="1000" dirty="0"/>
              <a:t>measurements, dilated eye examination, foot </a:t>
            </a:r>
            <a:r>
              <a:rPr lang="en-US" sz="1000" dirty="0" smtClean="0"/>
              <a:t>examination, </a:t>
            </a:r>
            <a:r>
              <a:rPr lang="en-US" sz="1000" dirty="0"/>
              <a:t>and flu </a:t>
            </a:r>
            <a:r>
              <a:rPr lang="en-US" sz="1000" dirty="0" smtClean="0"/>
              <a:t>shot in the calendar year.</a:t>
            </a:r>
          </a:p>
          <a:p>
            <a:endParaRPr lang="en-US" sz="1000" dirty="0"/>
          </a:p>
        </p:txBody>
      </p:sp>
    </p:spTree>
    <p:extLst>
      <p:ext uri="{BB962C8B-B14F-4D97-AF65-F5344CB8AC3E}">
        <p14:creationId xmlns:p14="http://schemas.microsoft.com/office/powerpoint/2010/main" val="416648283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a:t>Hospital admissions for uncontrolled diabetes </a:t>
            </a:r>
            <a:r>
              <a:rPr lang="en-US" sz="2000" dirty="0" smtClean="0"/>
              <a:t>without complications per </a:t>
            </a:r>
            <a:r>
              <a:rPr lang="en-US" sz="2000" dirty="0"/>
              <a:t>100,000 </a:t>
            </a:r>
            <a:r>
              <a:rPr lang="en-US" sz="2000" dirty="0" smtClean="0"/>
              <a:t>population, </a:t>
            </a:r>
            <a:r>
              <a:rPr lang="en-US" sz="2000" dirty="0"/>
              <a:t>age 18 and over, by </a:t>
            </a:r>
            <a:r>
              <a:rPr lang="en-US" sz="2000" dirty="0" smtClean="0"/>
              <a:t>residence location, 2001-2012</a:t>
            </a:r>
            <a:r>
              <a:rPr lang="en-US" sz="2000" dirty="0"/>
              <a:t/>
            </a:r>
            <a:br>
              <a:rPr lang="en-US" sz="2000" dirty="0"/>
            </a:br>
            <a:r>
              <a:rPr lang="en-US" sz="2000" dirty="0"/>
              <a:t> </a:t>
            </a:r>
          </a:p>
        </p:txBody>
      </p:sp>
      <p:sp>
        <p:nvSpPr>
          <p:cNvPr id="14" name="TextBox 13"/>
          <p:cNvSpPr txBox="1"/>
          <p:nvPr/>
        </p:nvSpPr>
        <p:spPr>
          <a:xfrm>
            <a:off x="457200" y="5577840"/>
            <a:ext cx="8229600" cy="707886"/>
          </a:xfrm>
          <a:prstGeom prst="rect">
            <a:avLst/>
          </a:prstGeom>
          <a:noFill/>
        </p:spPr>
        <p:txBody>
          <a:bodyPr wrap="square" rtlCol="0">
            <a:spAutoFit/>
          </a:bodyPr>
          <a:lstStyle/>
          <a:p>
            <a:r>
              <a:rPr lang="en-US" sz="1000" b="1" dirty="0" smtClean="0"/>
              <a:t>Source</a:t>
            </a:r>
            <a:r>
              <a:rPr lang="en-US" sz="1000" b="1" dirty="0"/>
              <a:t>:</a:t>
            </a:r>
            <a:r>
              <a:rPr lang="en-US" sz="1000" dirty="0"/>
              <a:t> Agency for Healthcare Research and Quality, </a:t>
            </a:r>
            <a:r>
              <a:rPr lang="en-US" sz="1000" dirty="0" smtClean="0"/>
              <a:t>Healthcare Cost and Utilization Project, 2001-2011 Nationwide Inpatient Sample and 2012 State Inpatient Databases quality analysis file and </a:t>
            </a:r>
            <a:r>
              <a:rPr lang="en-US" sz="1000" dirty="0"/>
              <a:t>AHRQ Quality Indicators, version 4.4</a:t>
            </a:r>
            <a:r>
              <a:rPr lang="en-US" sz="1000" dirty="0" smtClean="0"/>
              <a:t>. </a:t>
            </a:r>
            <a:endParaRPr lang="en-US" sz="1000" dirty="0"/>
          </a:p>
          <a:p>
            <a:r>
              <a:rPr lang="en-US" sz="1000" b="1" dirty="0"/>
              <a:t>Denominator:</a:t>
            </a:r>
            <a:r>
              <a:rPr lang="en-US" sz="1000" dirty="0"/>
              <a:t> </a:t>
            </a:r>
            <a:r>
              <a:rPr lang="en-US" sz="1000" dirty="0" smtClean="0"/>
              <a:t>U.S. resident population age 18 and over.</a:t>
            </a:r>
            <a:endParaRPr lang="en-US" sz="1000" dirty="0"/>
          </a:p>
          <a:p>
            <a:r>
              <a:rPr lang="en-US" sz="1000" b="1" dirty="0"/>
              <a:t>Note:</a:t>
            </a:r>
            <a:r>
              <a:rPr lang="en-US" sz="1000" dirty="0"/>
              <a:t> For this measure, lower rates are better. </a:t>
            </a:r>
          </a:p>
        </p:txBody>
      </p:sp>
      <p:graphicFrame>
        <p:nvGraphicFramePr>
          <p:cNvPr id="4" name="Chart 3"/>
          <p:cNvGraphicFramePr/>
          <p:nvPr>
            <p:extLst>
              <p:ext uri="{D42A27DB-BD31-4B8C-83A1-F6EECF244321}">
                <p14:modId xmlns:p14="http://schemas.microsoft.com/office/powerpoint/2010/main" val="4036709647"/>
              </p:ext>
            </p:extLst>
          </p:nvPr>
        </p:nvGraphicFramePr>
        <p:xfrm>
          <a:off x="457200" y="1463040"/>
          <a:ext cx="8229600" cy="3931920"/>
        </p:xfrm>
        <a:graphic>
          <a:graphicData uri="http://schemas.openxmlformats.org/drawingml/2006/chart">
            <c:chart xmlns:c="http://schemas.openxmlformats.org/drawingml/2006/chart" xmlns:r="http://schemas.openxmlformats.org/officeDocument/2006/relationships" r:id="rId3"/>
          </a:graphicData>
        </a:graphic>
      </p:graphicFrame>
      <p:cxnSp>
        <p:nvCxnSpPr>
          <p:cNvPr id="5" name="Straight Connector 4"/>
          <p:cNvCxnSpPr/>
          <p:nvPr/>
        </p:nvCxnSpPr>
        <p:spPr>
          <a:xfrm>
            <a:off x="1371600" y="4724400"/>
            <a:ext cx="7315200" cy="0"/>
          </a:xfrm>
          <a:prstGeom prst="line">
            <a:avLst/>
          </a:prstGeom>
          <a:ln w="19050">
            <a:solidFill>
              <a:srgbClr val="FF0000"/>
            </a:solidFill>
            <a:prstDash val="dash"/>
          </a:ln>
          <a:effectLst/>
        </p:spPr>
        <p:style>
          <a:lnRef idx="2">
            <a:schemeClr val="accent2"/>
          </a:lnRef>
          <a:fillRef idx="0">
            <a:schemeClr val="accent2"/>
          </a:fillRef>
          <a:effectRef idx="1">
            <a:schemeClr val="accent2"/>
          </a:effectRef>
          <a:fontRef idx="minor">
            <a:schemeClr val="tx1"/>
          </a:fontRef>
        </p:style>
      </p:cxnSp>
      <p:sp>
        <p:nvSpPr>
          <p:cNvPr id="7" name="TextBox 1"/>
          <p:cNvSpPr txBox="1"/>
          <p:nvPr/>
        </p:nvSpPr>
        <p:spPr>
          <a:xfrm>
            <a:off x="3383280" y="4389120"/>
            <a:ext cx="3291840" cy="274320"/>
          </a:xfrm>
          <a:prstGeom prst="rect">
            <a:avLst/>
          </a:prstGeom>
          <a:ln>
            <a:solidFill>
              <a:schemeClr val="tx1"/>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smtClean="0"/>
              <a:t>2008 Achievable Benchmark: 5 per 100,000 Population</a:t>
            </a:r>
            <a:endParaRPr lang="en-US" sz="1000" dirty="0"/>
          </a:p>
        </p:txBody>
      </p:sp>
    </p:spTree>
    <p:extLst>
      <p:ext uri="{BB962C8B-B14F-4D97-AF65-F5344CB8AC3E}">
        <p14:creationId xmlns:p14="http://schemas.microsoft.com/office/powerpoint/2010/main" val="31644885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Suicide deaths per 100,000 population, 2008-2011</a:t>
            </a:r>
            <a:endParaRPr lang="en-US"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94200786"/>
              </p:ext>
            </p:extLst>
          </p:nvPr>
        </p:nvGraphicFramePr>
        <p:xfrm>
          <a:off x="457200" y="1463040"/>
          <a:ext cx="8229600" cy="420624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5852160"/>
            <a:ext cx="8229600" cy="553998"/>
          </a:xfrm>
          <a:prstGeom prst="rect">
            <a:avLst/>
          </a:prstGeom>
          <a:noFill/>
        </p:spPr>
        <p:txBody>
          <a:bodyPr wrap="square" rtlCol="0">
            <a:spAutoFit/>
          </a:bodyPr>
          <a:lstStyle/>
          <a:p>
            <a:r>
              <a:rPr lang="en-US" sz="1000" b="1" dirty="0"/>
              <a:t>Source: </a:t>
            </a:r>
            <a:r>
              <a:rPr lang="en-US" sz="1000" dirty="0"/>
              <a:t>Centers for Disease Control and Prevention, National Center for Health Statistics, National Vital Statistics System </a:t>
            </a:r>
            <a:r>
              <a:rPr lang="en-US" sz="1000" dirty="0" smtClean="0"/>
              <a:t>– Mortality, 2008-2011.</a:t>
            </a:r>
          </a:p>
          <a:p>
            <a:r>
              <a:rPr lang="en-US" sz="1000" b="1" dirty="0" smtClean="0"/>
              <a:t>Note</a:t>
            </a:r>
            <a:r>
              <a:rPr lang="en-US" sz="1000" b="1" dirty="0"/>
              <a:t>:</a:t>
            </a:r>
            <a:r>
              <a:rPr lang="en-US" sz="1000" dirty="0"/>
              <a:t> The 2009 data include ages 12 and </a:t>
            </a:r>
            <a:r>
              <a:rPr lang="en-US" sz="1000" dirty="0" smtClean="0"/>
              <a:t>over. Other years included all ages.</a:t>
            </a:r>
            <a:endParaRPr lang="en-US" dirty="0"/>
          </a:p>
        </p:txBody>
      </p:sp>
      <p:sp>
        <p:nvSpPr>
          <p:cNvPr id="3" name="TextBox 2"/>
          <p:cNvSpPr txBox="1"/>
          <p:nvPr/>
        </p:nvSpPr>
        <p:spPr>
          <a:xfrm>
            <a:off x="3383280" y="4267200"/>
            <a:ext cx="3474720" cy="246221"/>
          </a:xfrm>
          <a:prstGeom prst="rect">
            <a:avLst/>
          </a:prstGeom>
          <a:noFill/>
          <a:ln>
            <a:solidFill>
              <a:schemeClr val="tx1"/>
            </a:solidFill>
          </a:ln>
        </p:spPr>
        <p:txBody>
          <a:bodyPr wrap="square" rtlCol="0">
            <a:spAutoFit/>
          </a:bodyPr>
          <a:lstStyle/>
          <a:p>
            <a:r>
              <a:rPr lang="en-US" sz="1000" dirty="0" smtClean="0"/>
              <a:t>2008 Achievable Benchmark: 9.0 per 100,000 Population</a:t>
            </a:r>
            <a:endParaRPr lang="en-US" sz="1000" dirty="0"/>
          </a:p>
        </p:txBody>
      </p:sp>
    </p:spTree>
    <p:extLst>
      <p:ext uri="{BB962C8B-B14F-4D97-AF65-F5344CB8AC3E}">
        <p14:creationId xmlns:p14="http://schemas.microsoft.com/office/powerpoint/2010/main" val="152311558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Healthy Living</a:t>
            </a:r>
            <a:endParaRPr lang="en-US" dirty="0"/>
          </a:p>
        </p:txBody>
      </p:sp>
      <p:sp>
        <p:nvSpPr>
          <p:cNvPr id="3" name="Text Placeholder 2"/>
          <p:cNvSpPr>
            <a:spLocks noGrp="1"/>
          </p:cNvSpPr>
          <p:nvPr>
            <p:ph type="body" idx="1"/>
          </p:nvPr>
        </p:nvSpPr>
        <p:spPr/>
        <p:txBody>
          <a:bodyPr/>
          <a:lstStyle/>
          <a:p>
            <a:r>
              <a:rPr lang="en-US" dirty="0" err="1" smtClean="0"/>
              <a:t>Chartbook</a:t>
            </a:r>
            <a:r>
              <a:rPr lang="en-US" dirty="0" smtClean="0"/>
              <a:t> on Rural Health Care</a:t>
            </a:r>
            <a:endParaRPr lang="en-US" dirty="0"/>
          </a:p>
        </p:txBody>
      </p:sp>
    </p:spTree>
    <p:extLst>
      <p:ext uri="{BB962C8B-B14F-4D97-AF65-F5344CB8AC3E}">
        <p14:creationId xmlns:p14="http://schemas.microsoft.com/office/powerpoint/2010/main" val="100095878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52400"/>
            <a:ext cx="7086600" cy="1143000"/>
          </a:xfrm>
        </p:spPr>
        <p:txBody>
          <a:bodyPr>
            <a:noAutofit/>
          </a:bodyPr>
          <a:lstStyle/>
          <a:p>
            <a:r>
              <a:rPr lang="en-US" sz="1800" dirty="0" smtClean="0"/>
              <a:t>Children ages 2-17 for whom a health provider gave advice within the past 2 years about the amount and kind of exercise, sports, or physically active hobbies they should have, by residence location, 2002-2012</a:t>
            </a: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78158073"/>
              </p:ext>
            </p:extLst>
          </p:nvPr>
        </p:nvGraphicFramePr>
        <p:xfrm>
          <a:off x="457200" y="1463040"/>
          <a:ext cx="8229600" cy="420624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5852160"/>
            <a:ext cx="8229600" cy="246221"/>
          </a:xfrm>
          <a:prstGeom prst="rect">
            <a:avLst/>
          </a:prstGeom>
          <a:noFill/>
        </p:spPr>
        <p:txBody>
          <a:bodyPr wrap="square" rtlCol="0">
            <a:spAutoFit/>
          </a:bodyPr>
          <a:lstStyle/>
          <a:p>
            <a:r>
              <a:rPr lang="en-US" sz="1000" b="1" dirty="0" smtClean="0"/>
              <a:t>Source</a:t>
            </a:r>
            <a:r>
              <a:rPr lang="en-US" sz="1000" b="1" dirty="0"/>
              <a:t>:</a:t>
            </a:r>
            <a:r>
              <a:rPr lang="en-US" sz="1000" dirty="0"/>
              <a:t> Agency for Healthcare Research and Quality, </a:t>
            </a:r>
            <a:r>
              <a:rPr lang="en-US" sz="1000" dirty="0" smtClean="0"/>
              <a:t>Medical </a:t>
            </a:r>
            <a:r>
              <a:rPr lang="en-US" sz="1000" dirty="0"/>
              <a:t>Expenditure Panel </a:t>
            </a:r>
            <a:r>
              <a:rPr lang="en-US" sz="1000" dirty="0" smtClean="0"/>
              <a:t>Survey, 2002-2012.</a:t>
            </a:r>
            <a:endParaRPr lang="en-US" dirty="0"/>
          </a:p>
        </p:txBody>
      </p:sp>
    </p:spTree>
    <p:extLst>
      <p:ext uri="{BB962C8B-B14F-4D97-AF65-F5344CB8AC3E}">
        <p14:creationId xmlns:p14="http://schemas.microsoft.com/office/powerpoint/2010/main" val="226507928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152400"/>
            <a:ext cx="7086600" cy="1066800"/>
          </a:xfrm>
        </p:spPr>
        <p:txBody>
          <a:bodyPr>
            <a:noAutofit/>
          </a:bodyPr>
          <a:lstStyle/>
          <a:p>
            <a:r>
              <a:rPr lang="en-US" sz="1800" dirty="0" smtClean="0"/>
              <a:t>Children ages 2-17 for whom a health provider gave advice within the past 2 years about the amount and kind of exercise, sports, or physically active hobbies they should have, by residence location, stratified by race/ethnicity, 2012</a:t>
            </a: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49858972"/>
              </p:ext>
            </p:extLst>
          </p:nvPr>
        </p:nvGraphicFramePr>
        <p:xfrm>
          <a:off x="457200" y="1463040"/>
          <a:ext cx="8229600" cy="420624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5852160"/>
            <a:ext cx="8229600" cy="400110"/>
          </a:xfrm>
          <a:prstGeom prst="rect">
            <a:avLst/>
          </a:prstGeom>
          <a:noFill/>
        </p:spPr>
        <p:txBody>
          <a:bodyPr wrap="square" rtlCol="0">
            <a:spAutoFit/>
          </a:bodyPr>
          <a:lstStyle/>
          <a:p>
            <a:r>
              <a:rPr lang="en-US" sz="1000" b="1" dirty="0" smtClean="0"/>
              <a:t>Source</a:t>
            </a:r>
            <a:r>
              <a:rPr lang="en-US" sz="1000" b="1" dirty="0"/>
              <a:t>:</a:t>
            </a:r>
            <a:r>
              <a:rPr lang="en-US" sz="1000" dirty="0"/>
              <a:t> Agency for Healthcare Research and </a:t>
            </a:r>
            <a:r>
              <a:rPr lang="en-US" sz="1000" dirty="0" smtClean="0"/>
              <a:t>Quality, Medical </a:t>
            </a:r>
            <a:r>
              <a:rPr lang="en-US" sz="1000" dirty="0"/>
              <a:t>Expenditure Panel </a:t>
            </a:r>
            <a:r>
              <a:rPr lang="en-US" sz="1000" dirty="0" smtClean="0"/>
              <a:t>Survey, 2012.</a:t>
            </a:r>
            <a:endParaRPr lang="en-US" sz="1000" dirty="0"/>
          </a:p>
          <a:p>
            <a:r>
              <a:rPr lang="en-US" sz="1000" b="1" dirty="0" smtClean="0"/>
              <a:t>Note:</a:t>
            </a:r>
            <a:r>
              <a:rPr lang="en-US" sz="1000" dirty="0" smtClean="0"/>
              <a:t> Data unavailable for Blacks in noncore areas</a:t>
            </a:r>
            <a:endParaRPr lang="en-US" sz="1000" dirty="0"/>
          </a:p>
        </p:txBody>
      </p:sp>
    </p:spTree>
    <p:extLst>
      <p:ext uri="{BB962C8B-B14F-4D97-AF65-F5344CB8AC3E}">
        <p14:creationId xmlns:p14="http://schemas.microsoft.com/office/powerpoint/2010/main" val="38380470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Children ages 2-17 for whom a health provider gave advice within the past 2 years about eating healthy, by residence location stratified by race/ethnicity, 2012</a:t>
            </a:r>
            <a:endParaRPr lang="en-US"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78977843"/>
              </p:ext>
            </p:extLst>
          </p:nvPr>
        </p:nvGraphicFramePr>
        <p:xfrm>
          <a:off x="457200" y="1463040"/>
          <a:ext cx="8229600" cy="420624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5852160"/>
            <a:ext cx="8229600" cy="400110"/>
          </a:xfrm>
          <a:prstGeom prst="rect">
            <a:avLst/>
          </a:prstGeom>
          <a:noFill/>
        </p:spPr>
        <p:txBody>
          <a:bodyPr wrap="square" rtlCol="0">
            <a:spAutoFit/>
          </a:bodyPr>
          <a:lstStyle/>
          <a:p>
            <a:r>
              <a:rPr lang="en-US" sz="1000" b="1" dirty="0" smtClean="0"/>
              <a:t>Source</a:t>
            </a:r>
            <a:r>
              <a:rPr lang="en-US" sz="1000" b="1" dirty="0"/>
              <a:t>:</a:t>
            </a:r>
            <a:r>
              <a:rPr lang="en-US" sz="1000" dirty="0"/>
              <a:t> Agency for Healthcare Research and Quality, </a:t>
            </a:r>
            <a:r>
              <a:rPr lang="en-US" sz="1000" dirty="0" smtClean="0"/>
              <a:t>Medical </a:t>
            </a:r>
            <a:r>
              <a:rPr lang="en-US" sz="1000" dirty="0"/>
              <a:t>Expenditure Panel </a:t>
            </a:r>
            <a:r>
              <a:rPr lang="en-US" sz="1000" dirty="0" smtClean="0"/>
              <a:t>Survey, 2012.</a:t>
            </a:r>
            <a:endParaRPr lang="en-US" sz="1000" dirty="0"/>
          </a:p>
          <a:p>
            <a:r>
              <a:rPr lang="en-US" sz="1000" b="1" dirty="0" smtClean="0"/>
              <a:t>Note:</a:t>
            </a:r>
            <a:r>
              <a:rPr lang="en-US" sz="1000" dirty="0" smtClean="0"/>
              <a:t> Data not available for Black children in noncore areas. White and Black are non-Hispanic. Hispanic includes all races. </a:t>
            </a:r>
            <a:endParaRPr lang="en-US" sz="1000" dirty="0"/>
          </a:p>
        </p:txBody>
      </p:sp>
    </p:spTree>
    <p:extLst>
      <p:ext uri="{BB962C8B-B14F-4D97-AF65-F5344CB8AC3E}">
        <p14:creationId xmlns:p14="http://schemas.microsoft.com/office/powerpoint/2010/main" val="59080360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Children ages 2-17 who had a dental visit in the calendar year, by residence location, 2002-2012</a:t>
            </a:r>
            <a:endParaRPr lang="en-US"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98681448"/>
              </p:ext>
            </p:extLst>
          </p:nvPr>
        </p:nvGraphicFramePr>
        <p:xfrm>
          <a:off x="457200" y="1463040"/>
          <a:ext cx="8229600" cy="420624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5852160"/>
            <a:ext cx="8229600" cy="246221"/>
          </a:xfrm>
          <a:prstGeom prst="rect">
            <a:avLst/>
          </a:prstGeom>
          <a:noFill/>
        </p:spPr>
        <p:txBody>
          <a:bodyPr wrap="square" rtlCol="0">
            <a:spAutoFit/>
          </a:bodyPr>
          <a:lstStyle/>
          <a:p>
            <a:r>
              <a:rPr lang="en-US" sz="1000" b="1" dirty="0"/>
              <a:t>Source</a:t>
            </a:r>
            <a:r>
              <a:rPr lang="en-US" sz="1000" dirty="0"/>
              <a:t>: Agency for Healthcare Research and Quality, </a:t>
            </a:r>
            <a:r>
              <a:rPr lang="en-US" sz="1000" dirty="0" smtClean="0"/>
              <a:t>Medical </a:t>
            </a:r>
            <a:r>
              <a:rPr lang="en-US" sz="1000" dirty="0"/>
              <a:t>Expenditure Panel </a:t>
            </a:r>
            <a:r>
              <a:rPr lang="en-US" sz="1000" dirty="0" smtClean="0"/>
              <a:t>Survey, 2002-2012.</a:t>
            </a:r>
            <a:endParaRPr lang="en-US" sz="1000" dirty="0"/>
          </a:p>
        </p:txBody>
      </p:sp>
    </p:spTree>
    <p:extLst>
      <p:ext uri="{BB962C8B-B14F-4D97-AF65-F5344CB8AC3E}">
        <p14:creationId xmlns:p14="http://schemas.microsoft.com/office/powerpoint/2010/main" val="215935466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Children ages 2-17 who had a dental visit in the calendar year, by residence location, stratified by race/ethnicity, 2012</a:t>
            </a: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20767823"/>
              </p:ext>
            </p:extLst>
          </p:nvPr>
        </p:nvGraphicFramePr>
        <p:xfrm>
          <a:off x="457200" y="146304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5852160"/>
            <a:ext cx="8229600" cy="738664"/>
          </a:xfrm>
          <a:prstGeom prst="rect">
            <a:avLst/>
          </a:prstGeom>
          <a:noFill/>
        </p:spPr>
        <p:txBody>
          <a:bodyPr wrap="square" rtlCol="0">
            <a:spAutoFit/>
          </a:bodyPr>
          <a:lstStyle/>
          <a:p>
            <a:r>
              <a:rPr lang="en-US" sz="1000" b="1" dirty="0" smtClean="0"/>
              <a:t>Source:</a:t>
            </a:r>
            <a:r>
              <a:rPr lang="en-US" sz="1000" dirty="0" smtClean="0"/>
              <a:t> Agency </a:t>
            </a:r>
            <a:r>
              <a:rPr lang="en-US" sz="1000" dirty="0"/>
              <a:t>for Healthcare Research and Quality, </a:t>
            </a:r>
            <a:r>
              <a:rPr lang="en-US" sz="1000" dirty="0" smtClean="0"/>
              <a:t>Medical </a:t>
            </a:r>
            <a:r>
              <a:rPr lang="en-US" sz="1000" dirty="0"/>
              <a:t>Expenditure Panel </a:t>
            </a:r>
            <a:r>
              <a:rPr lang="en-US" sz="1000" dirty="0" smtClean="0"/>
              <a:t>Survey, 2012.</a:t>
            </a:r>
          </a:p>
          <a:p>
            <a:r>
              <a:rPr lang="en-US" sz="1000" b="1" dirty="0" smtClean="0"/>
              <a:t>Note</a:t>
            </a:r>
            <a:r>
              <a:rPr lang="en-US" sz="1000" b="1" dirty="0"/>
              <a:t>:</a:t>
            </a:r>
            <a:r>
              <a:rPr lang="en-US" sz="1000" dirty="0"/>
              <a:t> </a:t>
            </a:r>
            <a:r>
              <a:rPr lang="en-US" sz="1000" dirty="0" smtClean="0"/>
              <a:t>Data </a:t>
            </a:r>
            <a:r>
              <a:rPr lang="en-US" sz="1000" dirty="0"/>
              <a:t>unavailable for Black children in noncore </a:t>
            </a:r>
            <a:r>
              <a:rPr lang="en-US" sz="1000" dirty="0" smtClean="0"/>
              <a:t>areas. White and Black are non-Hispanic. Hispanic includes all races.</a:t>
            </a:r>
            <a:endParaRPr lang="en-US" sz="1000" dirty="0"/>
          </a:p>
          <a:p>
            <a:endParaRPr lang="en-US" sz="1000" dirty="0"/>
          </a:p>
          <a:p>
            <a:endParaRPr lang="en-US" sz="1200" dirty="0" smtClean="0"/>
          </a:p>
        </p:txBody>
      </p:sp>
    </p:spTree>
    <p:extLst>
      <p:ext uri="{BB962C8B-B14F-4D97-AF65-F5344CB8AC3E}">
        <p14:creationId xmlns:p14="http://schemas.microsoft.com/office/powerpoint/2010/main" val="88401429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Children age 17 and under with a wellness checkup in the past 12 months, by residence location, stratified by race/ethnicity, 2012 </a:t>
            </a:r>
            <a:endParaRPr lang="en-US"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06514507"/>
              </p:ext>
            </p:extLst>
          </p:nvPr>
        </p:nvGraphicFramePr>
        <p:xfrm>
          <a:off x="457200" y="146304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5852160"/>
            <a:ext cx="8229600" cy="246221"/>
          </a:xfrm>
          <a:prstGeom prst="rect">
            <a:avLst/>
          </a:prstGeom>
          <a:noFill/>
        </p:spPr>
        <p:txBody>
          <a:bodyPr wrap="square" rtlCol="0">
            <a:spAutoFit/>
          </a:bodyPr>
          <a:lstStyle/>
          <a:p>
            <a:r>
              <a:rPr lang="en-US" sz="1000" b="1" dirty="0" smtClean="0"/>
              <a:t>Source:</a:t>
            </a:r>
            <a:r>
              <a:rPr lang="en-US" sz="1000" dirty="0" smtClean="0"/>
              <a:t> Centers </a:t>
            </a:r>
            <a:r>
              <a:rPr lang="en-US" sz="1000" dirty="0"/>
              <a:t>for Disease Control and Prevention, National Center for Health Statistics, National Health Interview </a:t>
            </a:r>
            <a:r>
              <a:rPr lang="en-US" sz="1000" dirty="0" smtClean="0"/>
              <a:t>Survey, 2012.</a:t>
            </a:r>
            <a:endParaRPr lang="en-US" dirty="0"/>
          </a:p>
        </p:txBody>
      </p:sp>
    </p:spTree>
    <p:extLst>
      <p:ext uri="{BB962C8B-B14F-4D97-AF65-F5344CB8AC3E}">
        <p14:creationId xmlns:p14="http://schemas.microsoft.com/office/powerpoint/2010/main" val="14423744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Key Findings of the 2014 QDR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Demonstrates that the Nation has made clear progress in improving the health care delivery system to achieve the three aims of better care, smarter spending, and healthier people, but there is still more work to do, specifically to address disparities in care.</a:t>
            </a:r>
          </a:p>
          <a:p>
            <a:pPr lvl="1"/>
            <a:r>
              <a:rPr lang="en-US" dirty="0" smtClean="0"/>
              <a:t>Access improved. </a:t>
            </a:r>
          </a:p>
          <a:p>
            <a:pPr lvl="1"/>
            <a:r>
              <a:rPr lang="en-US" dirty="0" smtClean="0"/>
              <a:t>Quality improved for most National Quality Strategy priorities.</a:t>
            </a:r>
          </a:p>
          <a:p>
            <a:pPr lvl="1"/>
            <a:r>
              <a:rPr lang="en-US" dirty="0" smtClean="0"/>
              <a:t>Few disparities were eliminated.</a:t>
            </a:r>
          </a:p>
          <a:p>
            <a:pPr lvl="1"/>
            <a:r>
              <a:rPr lang="en-US" dirty="0" smtClean="0"/>
              <a:t>Many challenges in improving quality and reducing disparities remain.</a:t>
            </a:r>
            <a:endParaRPr lang="en-US" dirty="0"/>
          </a:p>
        </p:txBody>
      </p:sp>
    </p:spTree>
    <p:extLst>
      <p:ext uri="{BB962C8B-B14F-4D97-AF65-F5344CB8AC3E}">
        <p14:creationId xmlns:p14="http://schemas.microsoft.com/office/powerpoint/2010/main" val="284323761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Children for whom a health provider gave advice within the past 2 years about how smoking in the house can be bad for a child, by residence location, stratified by race/ethnicity, 2012</a:t>
            </a: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50324701"/>
              </p:ext>
            </p:extLst>
          </p:nvPr>
        </p:nvGraphicFramePr>
        <p:xfrm>
          <a:off x="457200" y="146304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5852160"/>
            <a:ext cx="8229600" cy="400110"/>
          </a:xfrm>
          <a:prstGeom prst="rect">
            <a:avLst/>
          </a:prstGeom>
          <a:noFill/>
        </p:spPr>
        <p:txBody>
          <a:bodyPr wrap="square" rtlCol="0">
            <a:spAutoFit/>
          </a:bodyPr>
          <a:lstStyle/>
          <a:p>
            <a:r>
              <a:rPr lang="en-US" sz="1000" b="1" dirty="0" smtClean="0"/>
              <a:t>Source</a:t>
            </a:r>
            <a:r>
              <a:rPr lang="en-US" sz="1000" dirty="0" smtClean="0"/>
              <a:t>: Agency </a:t>
            </a:r>
            <a:r>
              <a:rPr lang="en-US" sz="1000" dirty="0"/>
              <a:t>for Healthcare Research and Quality, </a:t>
            </a:r>
            <a:r>
              <a:rPr lang="en-US" sz="1000" dirty="0" smtClean="0"/>
              <a:t>Medical </a:t>
            </a:r>
            <a:r>
              <a:rPr lang="en-US" sz="1000" dirty="0"/>
              <a:t>Expenditure Panel </a:t>
            </a:r>
            <a:r>
              <a:rPr lang="en-US" sz="1000" dirty="0" smtClean="0"/>
              <a:t>Survey, 2012.</a:t>
            </a:r>
            <a:endParaRPr lang="en-US" sz="1000" dirty="0"/>
          </a:p>
          <a:p>
            <a:endParaRPr lang="en-US" sz="1000" dirty="0"/>
          </a:p>
        </p:txBody>
      </p:sp>
    </p:spTree>
    <p:extLst>
      <p:ext uri="{BB962C8B-B14F-4D97-AF65-F5344CB8AC3E}">
        <p14:creationId xmlns:p14="http://schemas.microsoft.com/office/powerpoint/2010/main" val="201277798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Women ages 50-74 who received a mammogram in the last 2 years, by residence location, stratified by income, 2010</a:t>
            </a: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95694429"/>
              </p:ext>
            </p:extLst>
          </p:nvPr>
        </p:nvGraphicFramePr>
        <p:xfrm>
          <a:off x="457200" y="146304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5852160"/>
            <a:ext cx="8229600" cy="246221"/>
          </a:xfrm>
          <a:prstGeom prst="rect">
            <a:avLst/>
          </a:prstGeom>
          <a:noFill/>
        </p:spPr>
        <p:txBody>
          <a:bodyPr wrap="square" rtlCol="0">
            <a:spAutoFit/>
          </a:bodyPr>
          <a:lstStyle/>
          <a:p>
            <a:r>
              <a:rPr lang="en-US" sz="1000" b="1" dirty="0" smtClean="0"/>
              <a:t>Source</a:t>
            </a:r>
            <a:r>
              <a:rPr lang="en-US" sz="1000" dirty="0" smtClean="0"/>
              <a:t>: Centers </a:t>
            </a:r>
            <a:r>
              <a:rPr lang="en-US" sz="1000" dirty="0"/>
              <a:t>for Disease Control and Prevention, National Center for Health Statistics, National Health Interview </a:t>
            </a:r>
            <a:r>
              <a:rPr lang="en-US" sz="1000" dirty="0" smtClean="0"/>
              <a:t>Survey, 2010.</a:t>
            </a:r>
            <a:endParaRPr lang="en-US" sz="1000" dirty="0"/>
          </a:p>
        </p:txBody>
      </p:sp>
    </p:spTree>
    <p:extLst>
      <p:ext uri="{BB962C8B-B14F-4D97-AF65-F5344CB8AC3E}">
        <p14:creationId xmlns:p14="http://schemas.microsoft.com/office/powerpoint/2010/main" val="290816758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Adults 50-75 years who reported any type of colorectal test use, by residence location, 2005-2010</a:t>
            </a:r>
            <a:endParaRPr lang="en-US"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33072762"/>
              </p:ext>
            </p:extLst>
          </p:nvPr>
        </p:nvGraphicFramePr>
        <p:xfrm>
          <a:off x="457200" y="1463040"/>
          <a:ext cx="8229600" cy="420624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5852160"/>
            <a:ext cx="8229600" cy="246221"/>
          </a:xfrm>
          <a:prstGeom prst="rect">
            <a:avLst/>
          </a:prstGeom>
          <a:noFill/>
        </p:spPr>
        <p:txBody>
          <a:bodyPr wrap="square" rtlCol="0">
            <a:spAutoFit/>
          </a:bodyPr>
          <a:lstStyle/>
          <a:p>
            <a:r>
              <a:rPr lang="en-US" sz="1000" b="1" dirty="0" smtClean="0"/>
              <a:t>Source:</a:t>
            </a:r>
            <a:r>
              <a:rPr lang="en-US" sz="1000" dirty="0" smtClean="0"/>
              <a:t> Centers </a:t>
            </a:r>
            <a:r>
              <a:rPr lang="en-US" sz="1000" dirty="0"/>
              <a:t>for Disease Control and Prevention, National Center for Health Statistics, National Health Interview </a:t>
            </a:r>
            <a:r>
              <a:rPr lang="en-US" sz="1000" dirty="0" smtClean="0"/>
              <a:t>Survey, 2005-2010.</a:t>
            </a:r>
            <a:endParaRPr lang="en-US" sz="1000" dirty="0"/>
          </a:p>
        </p:txBody>
      </p:sp>
      <p:cxnSp>
        <p:nvCxnSpPr>
          <p:cNvPr id="6" name="Straight Connector 5"/>
          <p:cNvCxnSpPr/>
          <p:nvPr/>
        </p:nvCxnSpPr>
        <p:spPr>
          <a:xfrm>
            <a:off x="1371600" y="2953512"/>
            <a:ext cx="7223760"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621280" y="3017520"/>
            <a:ext cx="2194560" cy="246221"/>
          </a:xfrm>
          <a:prstGeom prst="rect">
            <a:avLst/>
          </a:prstGeom>
          <a:noFill/>
          <a:ln>
            <a:solidFill>
              <a:schemeClr val="tx1"/>
            </a:solidFill>
          </a:ln>
        </p:spPr>
        <p:txBody>
          <a:bodyPr wrap="square" rtlCol="0">
            <a:spAutoFit/>
          </a:bodyPr>
          <a:lstStyle/>
          <a:p>
            <a:r>
              <a:rPr lang="en-US" sz="1000" dirty="0" smtClean="0"/>
              <a:t>2010 Achievable Benchmark: 73%</a:t>
            </a:r>
            <a:endParaRPr lang="en-US" sz="1000" dirty="0"/>
          </a:p>
        </p:txBody>
      </p:sp>
    </p:spTree>
    <p:extLst>
      <p:ext uri="{BB962C8B-B14F-4D97-AF65-F5344CB8AC3E}">
        <p14:creationId xmlns:p14="http://schemas.microsoft.com/office/powerpoint/2010/main" val="314311399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Women ages 21-65 who received a Pap smear in the last 3 years, United States, 2005-2010</a:t>
            </a:r>
            <a:endParaRPr lang="en-US"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03432610"/>
              </p:ext>
            </p:extLst>
          </p:nvPr>
        </p:nvGraphicFramePr>
        <p:xfrm>
          <a:off x="457200" y="146304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5852160"/>
            <a:ext cx="7855035" cy="400110"/>
          </a:xfrm>
          <a:prstGeom prst="rect">
            <a:avLst/>
          </a:prstGeom>
          <a:noFill/>
        </p:spPr>
        <p:txBody>
          <a:bodyPr wrap="none" rtlCol="0">
            <a:spAutoFit/>
          </a:bodyPr>
          <a:lstStyle/>
          <a:p>
            <a:r>
              <a:rPr lang="en-US" sz="1000" b="1" dirty="0" smtClean="0"/>
              <a:t>Source:</a:t>
            </a:r>
            <a:r>
              <a:rPr lang="en-US" sz="1000" dirty="0" smtClean="0"/>
              <a:t> Centers for Disease Control and Prevention, National Center for Health Statistics, National Health Interview Survey, 2005-2010.</a:t>
            </a:r>
          </a:p>
          <a:p>
            <a:endParaRPr lang="en-US" sz="1000" dirty="0"/>
          </a:p>
        </p:txBody>
      </p:sp>
      <p:sp>
        <p:nvSpPr>
          <p:cNvPr id="3" name="TextBox 2"/>
          <p:cNvSpPr txBox="1"/>
          <p:nvPr/>
        </p:nvSpPr>
        <p:spPr>
          <a:xfrm>
            <a:off x="3931920" y="3124200"/>
            <a:ext cx="2194560" cy="246221"/>
          </a:xfrm>
          <a:prstGeom prst="rect">
            <a:avLst/>
          </a:prstGeom>
          <a:noFill/>
          <a:ln>
            <a:solidFill>
              <a:schemeClr val="tx1"/>
            </a:solidFill>
          </a:ln>
        </p:spPr>
        <p:txBody>
          <a:bodyPr wrap="square" rtlCol="0">
            <a:spAutoFit/>
          </a:bodyPr>
          <a:lstStyle/>
          <a:p>
            <a:r>
              <a:rPr lang="en-US" sz="1000" dirty="0" smtClean="0"/>
              <a:t>2010 Achievable Benchmark: 90%</a:t>
            </a:r>
            <a:endParaRPr lang="en-US" sz="1000" dirty="0"/>
          </a:p>
        </p:txBody>
      </p:sp>
    </p:spTree>
    <p:extLst>
      <p:ext uri="{BB962C8B-B14F-4D97-AF65-F5344CB8AC3E}">
        <p14:creationId xmlns:p14="http://schemas.microsoft.com/office/powerpoint/2010/main" val="93157155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000" dirty="0" smtClean="0"/>
              <a:t>Adult current smokers with a checkup in the past year who received advice in the last 12 months to quit smoking, by residence location, 2002-2012</a:t>
            </a:r>
            <a:endParaRPr lang="en-US" sz="2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662282055"/>
              </p:ext>
            </p:extLst>
          </p:nvPr>
        </p:nvGraphicFramePr>
        <p:xfrm>
          <a:off x="457200" y="1463040"/>
          <a:ext cx="8229600" cy="402336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457200" y="5852160"/>
            <a:ext cx="8229600" cy="400110"/>
          </a:xfrm>
          <a:prstGeom prst="rect">
            <a:avLst/>
          </a:prstGeom>
          <a:noFill/>
        </p:spPr>
        <p:txBody>
          <a:bodyPr wrap="square" rtlCol="0">
            <a:spAutoFit/>
          </a:bodyPr>
          <a:lstStyle/>
          <a:p>
            <a:r>
              <a:rPr lang="en-US" sz="1000" b="1" dirty="0" smtClean="0"/>
              <a:t>Source:</a:t>
            </a:r>
            <a:r>
              <a:rPr lang="en-US" sz="1000" dirty="0" smtClean="0"/>
              <a:t> </a:t>
            </a:r>
            <a:r>
              <a:rPr lang="en-US" sz="1000" dirty="0"/>
              <a:t>Agency for Healthcare Research and Quality, </a:t>
            </a:r>
            <a:r>
              <a:rPr lang="en-US" sz="1000" dirty="0" smtClean="0"/>
              <a:t>Medical </a:t>
            </a:r>
            <a:r>
              <a:rPr lang="en-US" sz="1000" dirty="0"/>
              <a:t>Expenditure Panel </a:t>
            </a:r>
            <a:r>
              <a:rPr lang="en-US" sz="1000" dirty="0" smtClean="0"/>
              <a:t>Survey, 2002-2012.</a:t>
            </a:r>
          </a:p>
          <a:p>
            <a:r>
              <a:rPr lang="en-US" sz="1000" b="1" dirty="0" smtClean="0"/>
              <a:t>Note:</a:t>
            </a:r>
            <a:r>
              <a:rPr lang="en-US" sz="1000" dirty="0" smtClean="0"/>
              <a:t> Data unavailable for noncore in 2007, 2009, and 2010.</a:t>
            </a:r>
            <a:endParaRPr lang="en-US" sz="1000" dirty="0"/>
          </a:p>
        </p:txBody>
      </p:sp>
    </p:spTree>
    <p:extLst>
      <p:ext uri="{BB962C8B-B14F-4D97-AF65-F5344CB8AC3E}">
        <p14:creationId xmlns:p14="http://schemas.microsoft.com/office/powerpoint/2010/main" val="207065685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Affordability</a:t>
            </a:r>
            <a:endParaRPr lang="en-US" dirty="0"/>
          </a:p>
        </p:txBody>
      </p:sp>
      <p:sp>
        <p:nvSpPr>
          <p:cNvPr id="3" name="Text Placeholder 2"/>
          <p:cNvSpPr>
            <a:spLocks noGrp="1"/>
          </p:cNvSpPr>
          <p:nvPr>
            <p:ph type="body" idx="1"/>
          </p:nvPr>
        </p:nvSpPr>
        <p:spPr/>
        <p:txBody>
          <a:bodyPr/>
          <a:lstStyle/>
          <a:p>
            <a:r>
              <a:rPr lang="en-US" dirty="0" err="1" smtClean="0"/>
              <a:t>Chartbook</a:t>
            </a:r>
            <a:r>
              <a:rPr lang="en-US" dirty="0" smtClean="0"/>
              <a:t> on Rural Health Care</a:t>
            </a:r>
            <a:endParaRPr lang="en-US" dirty="0"/>
          </a:p>
        </p:txBody>
      </p:sp>
    </p:spTree>
    <p:extLst>
      <p:ext uri="{BB962C8B-B14F-4D97-AF65-F5344CB8AC3E}">
        <p14:creationId xmlns:p14="http://schemas.microsoft.com/office/powerpoint/2010/main" val="361720351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52400"/>
            <a:ext cx="6858000" cy="1066800"/>
          </a:xfrm>
        </p:spPr>
        <p:txBody>
          <a:bodyPr>
            <a:noAutofit/>
          </a:bodyPr>
          <a:lstStyle/>
          <a:p>
            <a:r>
              <a:rPr lang="en-US" sz="1800" dirty="0" smtClean="0"/>
              <a:t>People under age 65 whose family's health insurance premiums and out-of-pocket medical expenditures were more than 10% of total family income, by residence location, 2006-2012</a:t>
            </a: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78173838"/>
              </p:ext>
            </p:extLst>
          </p:nvPr>
        </p:nvGraphicFramePr>
        <p:xfrm>
          <a:off x="457200" y="146304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5852160"/>
            <a:ext cx="5952270" cy="400110"/>
          </a:xfrm>
          <a:prstGeom prst="rect">
            <a:avLst/>
          </a:prstGeom>
          <a:noFill/>
        </p:spPr>
        <p:txBody>
          <a:bodyPr wrap="none" rtlCol="0">
            <a:spAutoFit/>
          </a:bodyPr>
          <a:lstStyle/>
          <a:p>
            <a:r>
              <a:rPr lang="en-US" sz="1000" b="1" dirty="0" smtClean="0"/>
              <a:t>Source:</a:t>
            </a:r>
            <a:r>
              <a:rPr lang="en-US" sz="1000" dirty="0" smtClean="0"/>
              <a:t> Agency for Healthcare Research and Quality, Medical Expenditure Panel Survey, 2006-2012.</a:t>
            </a:r>
          </a:p>
          <a:p>
            <a:r>
              <a:rPr lang="en-US" sz="1000" b="1" dirty="0" smtClean="0"/>
              <a:t>Note: </a:t>
            </a:r>
            <a:r>
              <a:rPr lang="en-US" sz="1000" dirty="0" smtClean="0"/>
              <a:t>For this measure, lower rates are better.</a:t>
            </a:r>
            <a:endParaRPr lang="en-US" sz="1000" b="1" dirty="0"/>
          </a:p>
        </p:txBody>
      </p:sp>
    </p:spTree>
    <p:extLst>
      <p:ext uri="{BB962C8B-B14F-4D97-AF65-F5344CB8AC3E}">
        <p14:creationId xmlns:p14="http://schemas.microsoft.com/office/powerpoint/2010/main" val="25616875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52400"/>
            <a:ext cx="7086600" cy="1143000"/>
          </a:xfrm>
        </p:spPr>
        <p:txBody>
          <a:bodyPr>
            <a:noAutofit/>
          </a:bodyPr>
          <a:lstStyle/>
          <a:p>
            <a:r>
              <a:rPr lang="en-US" sz="1800" dirty="0" smtClean="0"/>
              <a:t>People under age 65 whose family health insurance premiums and out-of-pocket medical expenditures were more than 10% of total family income, by residence location, stratified by race/ethnicity, 2012</a:t>
            </a: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28657578"/>
              </p:ext>
            </p:extLst>
          </p:nvPr>
        </p:nvGraphicFramePr>
        <p:xfrm>
          <a:off x="457200" y="146304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457200" y="5852160"/>
            <a:ext cx="5626861" cy="400110"/>
          </a:xfrm>
          <a:prstGeom prst="rect">
            <a:avLst/>
          </a:prstGeom>
          <a:noFill/>
        </p:spPr>
        <p:txBody>
          <a:bodyPr wrap="none" rtlCol="0">
            <a:spAutoFit/>
          </a:bodyPr>
          <a:lstStyle/>
          <a:p>
            <a:r>
              <a:rPr lang="en-US" sz="1000" b="1" dirty="0"/>
              <a:t>Source:</a:t>
            </a:r>
            <a:r>
              <a:rPr lang="en-US" sz="1000" dirty="0"/>
              <a:t> Agency for Healthcare Research and Quality, </a:t>
            </a:r>
            <a:r>
              <a:rPr lang="en-US" sz="1000" dirty="0" smtClean="0"/>
              <a:t>Medical </a:t>
            </a:r>
            <a:r>
              <a:rPr lang="en-US" sz="1000" dirty="0"/>
              <a:t>Expenditure Panel </a:t>
            </a:r>
            <a:r>
              <a:rPr lang="en-US" sz="1000" dirty="0" smtClean="0"/>
              <a:t>Survey, 2012.</a:t>
            </a:r>
          </a:p>
          <a:p>
            <a:r>
              <a:rPr lang="en-US" sz="1000" b="1" dirty="0" smtClean="0"/>
              <a:t>Note: </a:t>
            </a:r>
            <a:r>
              <a:rPr lang="en-US" sz="1000" dirty="0" smtClean="0"/>
              <a:t>For this measure, lower rates are better.</a:t>
            </a:r>
            <a:endParaRPr lang="en-US" sz="1000" b="1" dirty="0"/>
          </a:p>
        </p:txBody>
      </p:sp>
    </p:spTree>
    <p:extLst>
      <p:ext uri="{BB962C8B-B14F-4D97-AF65-F5344CB8AC3E}">
        <p14:creationId xmlns:p14="http://schemas.microsoft.com/office/powerpoint/2010/main" val="364438841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Among people unable to get or delayed in getting needed medical care, dental care, or prescription medicines, those who cite financial or insurance reasons, United States, by residence location, 2002-2012</a:t>
            </a: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34744195"/>
              </p:ext>
            </p:extLst>
          </p:nvPr>
        </p:nvGraphicFramePr>
        <p:xfrm>
          <a:off x="457200" y="146304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5852160"/>
            <a:ext cx="5917004" cy="246221"/>
          </a:xfrm>
          <a:prstGeom prst="rect">
            <a:avLst/>
          </a:prstGeom>
          <a:noFill/>
        </p:spPr>
        <p:txBody>
          <a:bodyPr wrap="none" rtlCol="0">
            <a:spAutoFit/>
          </a:bodyPr>
          <a:lstStyle/>
          <a:p>
            <a:r>
              <a:rPr lang="en-US" sz="1000" b="1" dirty="0" smtClean="0"/>
              <a:t>Source:</a:t>
            </a:r>
            <a:r>
              <a:rPr lang="en-US" sz="1000" dirty="0" smtClean="0"/>
              <a:t> Agency for Healthcare Research and Quality</a:t>
            </a:r>
            <a:r>
              <a:rPr lang="en-US" sz="1000" smtClean="0"/>
              <a:t>, Medical </a:t>
            </a:r>
            <a:r>
              <a:rPr lang="en-US" sz="1000" dirty="0" smtClean="0"/>
              <a:t>Expenditure </a:t>
            </a:r>
            <a:r>
              <a:rPr lang="en-US" sz="1000" smtClean="0"/>
              <a:t>Panel Survey, 2002-2012.</a:t>
            </a:r>
            <a:endParaRPr lang="en-US" sz="1000" dirty="0"/>
          </a:p>
        </p:txBody>
      </p:sp>
    </p:spTree>
    <p:extLst>
      <p:ext uri="{BB962C8B-B14F-4D97-AF65-F5344CB8AC3E}">
        <p14:creationId xmlns:p14="http://schemas.microsoft.com/office/powerpoint/2010/main" val="206151988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People without a usual source of care who indicate a financial or insurance reason for not having a source of care, by education, 2012</a:t>
            </a:r>
            <a:endParaRPr lang="en-US"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44443374"/>
              </p:ext>
            </p:extLst>
          </p:nvPr>
        </p:nvGraphicFramePr>
        <p:xfrm>
          <a:off x="457200" y="146304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5852160"/>
            <a:ext cx="8229600" cy="553998"/>
          </a:xfrm>
          <a:prstGeom prst="rect">
            <a:avLst/>
          </a:prstGeom>
          <a:noFill/>
        </p:spPr>
        <p:txBody>
          <a:bodyPr wrap="square" rtlCol="0">
            <a:spAutoFit/>
          </a:bodyPr>
          <a:lstStyle/>
          <a:p>
            <a:r>
              <a:rPr lang="en-US" sz="1000" b="1" dirty="0"/>
              <a:t>Source: </a:t>
            </a:r>
            <a:r>
              <a:rPr lang="en-US" sz="1000" dirty="0"/>
              <a:t>Agency for Healthcare Research and Quality, </a:t>
            </a:r>
            <a:r>
              <a:rPr lang="en-US" sz="1000" dirty="0" smtClean="0"/>
              <a:t>Medical </a:t>
            </a:r>
            <a:r>
              <a:rPr lang="en-US" sz="1000" dirty="0"/>
              <a:t>Expenditure Panel </a:t>
            </a:r>
            <a:r>
              <a:rPr lang="en-US" sz="1000" dirty="0" smtClean="0"/>
              <a:t>Survey, 2012. </a:t>
            </a:r>
          </a:p>
          <a:p>
            <a:r>
              <a:rPr lang="en-US" sz="1000" b="1" dirty="0" smtClean="0"/>
              <a:t>Note: </a:t>
            </a:r>
            <a:r>
              <a:rPr lang="en-US" sz="1000" dirty="0" smtClean="0"/>
              <a:t>For this measure, lower rates are better. Data do not meet the criteria for statistical reliability, data quality or confidentiality for Noncore areas.</a:t>
            </a:r>
            <a:endParaRPr lang="en-US" sz="1000" dirty="0"/>
          </a:p>
        </p:txBody>
      </p:sp>
    </p:spTree>
    <p:extLst>
      <p:ext uri="{BB962C8B-B14F-4D97-AF65-F5344CB8AC3E}">
        <p14:creationId xmlns:p14="http://schemas.microsoft.com/office/powerpoint/2010/main" val="38223000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2014 </a:t>
            </a:r>
            <a:r>
              <a:rPr lang="en-US" dirty="0" err="1" smtClean="0"/>
              <a:t>Chartbooks</a:t>
            </a:r>
            <a:endParaRPr lang="en-US" dirty="0"/>
          </a:p>
        </p:txBody>
      </p:sp>
      <p:sp>
        <p:nvSpPr>
          <p:cNvPr id="3" name="Content Placeholder 2"/>
          <p:cNvSpPr>
            <a:spLocks noGrp="1"/>
          </p:cNvSpPr>
          <p:nvPr>
            <p:ph idx="1"/>
          </p:nvPr>
        </p:nvSpPr>
        <p:spPr/>
        <p:txBody>
          <a:bodyPr>
            <a:normAutofit lnSpcReduction="10000"/>
          </a:bodyPr>
          <a:lstStyle/>
          <a:p>
            <a:r>
              <a:rPr lang="en-US" dirty="0" smtClean="0"/>
              <a:t>2014 QDR supported by a series of related </a:t>
            </a:r>
            <a:r>
              <a:rPr lang="en-US" dirty="0" err="1" smtClean="0"/>
              <a:t>chartbooks</a:t>
            </a:r>
            <a:r>
              <a:rPr lang="en-US" dirty="0" smtClean="0"/>
              <a:t> that:</a:t>
            </a:r>
          </a:p>
          <a:p>
            <a:pPr lvl="1"/>
            <a:r>
              <a:rPr lang="en-US" dirty="0" smtClean="0"/>
              <a:t>Present information </a:t>
            </a:r>
            <a:r>
              <a:rPr lang="en-US" dirty="0"/>
              <a:t>on individual measures </a:t>
            </a:r>
            <a:endParaRPr lang="en-US" dirty="0" smtClean="0"/>
          </a:p>
          <a:p>
            <a:pPr lvl="1"/>
            <a:r>
              <a:rPr lang="en-US" dirty="0" smtClean="0"/>
              <a:t>Are updated annually</a:t>
            </a:r>
          </a:p>
          <a:p>
            <a:pPr lvl="1"/>
            <a:r>
              <a:rPr lang="en-US" dirty="0" smtClean="0"/>
              <a:t>Are posted </a:t>
            </a:r>
            <a:r>
              <a:rPr lang="en-US" dirty="0"/>
              <a:t>on the Web (</a:t>
            </a:r>
            <a:r>
              <a:rPr lang="en-US" u="sng" dirty="0">
                <a:hlinkClick r:id="rId3" invalidUrl="http:///"/>
              </a:rPr>
              <a:t>http://</a:t>
            </a:r>
            <a:r>
              <a:rPr lang="en-US" u="sng" dirty="0">
                <a:hlinkClick r:id=""/>
              </a:rPr>
              <a:t>www.ahrq.gov/research/</a:t>
            </a:r>
          </a:p>
          <a:p>
            <a:pPr lvl="1" indent="0">
              <a:buNone/>
              <a:tabLst>
                <a:tab pos="406400" algn="l"/>
              </a:tabLst>
            </a:pPr>
            <a:r>
              <a:rPr lang="en-US" u="sng" dirty="0">
                <a:hlinkClick r:id=""/>
              </a:rPr>
              <a:t>findings/</a:t>
            </a:r>
            <a:r>
              <a:rPr lang="en-US" u="sng" dirty="0" err="1">
                <a:hlinkClick r:id="rId4"/>
              </a:rPr>
              <a:t>nhqrdr</a:t>
            </a:r>
            <a:r>
              <a:rPr lang="en-US" u="sng" dirty="0">
                <a:hlinkClick r:id="rId4"/>
              </a:rPr>
              <a:t>/2014chartbooks/</a:t>
            </a:r>
            <a:r>
              <a:rPr lang="en-US" dirty="0"/>
              <a:t>)</a:t>
            </a:r>
          </a:p>
          <a:p>
            <a:r>
              <a:rPr lang="en-US" dirty="0" smtClean="0"/>
              <a:t>Order and topics of </a:t>
            </a:r>
            <a:r>
              <a:rPr lang="en-US" dirty="0" err="1" smtClean="0"/>
              <a:t>chartbooks</a:t>
            </a:r>
            <a:r>
              <a:rPr lang="en-US" dirty="0" smtClean="0"/>
              <a:t>:</a:t>
            </a:r>
            <a:endParaRPr lang="en-US" dirty="0"/>
          </a:p>
          <a:p>
            <a:pPr lvl="1"/>
            <a:r>
              <a:rPr lang="en-US" dirty="0" smtClean="0"/>
              <a:t>Access </a:t>
            </a:r>
            <a:r>
              <a:rPr lang="en-US" dirty="0"/>
              <a:t>to </a:t>
            </a:r>
            <a:r>
              <a:rPr lang="en-US" dirty="0" smtClean="0"/>
              <a:t>care</a:t>
            </a:r>
            <a:endParaRPr lang="en-US" dirty="0"/>
          </a:p>
          <a:p>
            <a:pPr lvl="1"/>
            <a:r>
              <a:rPr lang="en-US" dirty="0" smtClean="0"/>
              <a:t>Priorities of the National Quality Strategy</a:t>
            </a:r>
          </a:p>
          <a:p>
            <a:pPr lvl="1"/>
            <a:r>
              <a:rPr lang="en-US" dirty="0" smtClean="0"/>
              <a:t>Access and quality of care for different priority populations</a:t>
            </a:r>
            <a:endParaRPr lang="en-US" dirty="0"/>
          </a:p>
          <a:p>
            <a:endParaRPr lang="en-US" dirty="0"/>
          </a:p>
        </p:txBody>
      </p:sp>
    </p:spTree>
    <p:extLst>
      <p:ext uri="{BB962C8B-B14F-4D97-AF65-F5344CB8AC3E}">
        <p14:creationId xmlns:p14="http://schemas.microsoft.com/office/powerpoint/2010/main" val="188956460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References</a:t>
            </a:r>
            <a:endParaRPr lang="en-US" dirty="0"/>
          </a:p>
        </p:txBody>
      </p:sp>
      <p:sp>
        <p:nvSpPr>
          <p:cNvPr id="3" name="Content Placeholder 2"/>
          <p:cNvSpPr>
            <a:spLocks noGrp="1"/>
          </p:cNvSpPr>
          <p:nvPr>
            <p:ph idx="1"/>
          </p:nvPr>
        </p:nvSpPr>
        <p:spPr/>
        <p:txBody>
          <a:bodyPr>
            <a:normAutofit fontScale="47500" lnSpcReduction="20000"/>
          </a:bodyPr>
          <a:lstStyle/>
          <a:p>
            <a:pPr>
              <a:lnSpc>
                <a:spcPct val="120000"/>
              </a:lnSpc>
              <a:spcBef>
                <a:spcPts val="0"/>
              </a:spcBef>
            </a:pPr>
            <a:r>
              <a:rPr lang="en-US" dirty="0" smtClean="0"/>
              <a:t>Blackwell DL, Lucas JW, Clarke TC. Summary health statistics for U.S. adults: National Health Interview Survey, 2012. National Center for Health Statistics. Vital Health Stat 2014;10(260). </a:t>
            </a:r>
            <a:r>
              <a:rPr lang="en-US" dirty="0" smtClean="0">
                <a:hlinkClick r:id="rId3"/>
              </a:rPr>
              <a:t>http://www.cdc.gov/nchs/data/series/sr_10/sr10_260.pdf</a:t>
            </a:r>
            <a:r>
              <a:rPr lang="en-US" dirty="0" smtClean="0"/>
              <a:t> </a:t>
            </a:r>
          </a:p>
          <a:p>
            <a:pPr>
              <a:lnSpc>
                <a:spcPct val="120000"/>
              </a:lnSpc>
              <a:spcBef>
                <a:spcPts val="0"/>
              </a:spcBef>
            </a:pPr>
            <a:r>
              <a:rPr lang="en-US" dirty="0" err="1" smtClean="0"/>
              <a:t>Blewett</a:t>
            </a:r>
            <a:r>
              <a:rPr lang="en-US" dirty="0" smtClean="0"/>
              <a:t> LA, Johnson PJ, Lee B, et al. When a usual source of care and usual provider matter: adult prevention and screening services. J Gen Intern Med 2008 Sep;23(9):1354-60. </a:t>
            </a:r>
            <a:r>
              <a:rPr lang="en-US" dirty="0" smtClean="0">
                <a:hlinkClick r:id="rId4"/>
              </a:rPr>
              <a:t>http://www.ncbi.nlm.nih.gov/pmc/articles/PMC2518015/</a:t>
            </a:r>
            <a:r>
              <a:rPr lang="en-US" dirty="0" smtClean="0"/>
              <a:t>. Accessed August 25, 2015. </a:t>
            </a:r>
          </a:p>
          <a:p>
            <a:pPr>
              <a:lnSpc>
                <a:spcPct val="120000"/>
              </a:lnSpc>
              <a:spcBef>
                <a:spcPts val="0"/>
              </a:spcBef>
            </a:pPr>
            <a:r>
              <a:rPr lang="en-US" dirty="0" smtClean="0"/>
              <a:t>Centers for Disease Control and Prevention, National Center for Health Statistics. Number (in thousands) of hospital discharges with diabetes as first-listed diagnosis, United States, 1988-2009. Last updated: August 5, 2011. </a:t>
            </a:r>
            <a:r>
              <a:rPr lang="en-US" dirty="0" smtClean="0">
                <a:hlinkClick r:id="rId5"/>
              </a:rPr>
              <a:t>http</a:t>
            </a:r>
            <a:r>
              <a:rPr lang="en-US" smtClean="0">
                <a:hlinkClick r:id="rId5"/>
              </a:rPr>
              <a:t>://</a:t>
            </a:r>
            <a:r>
              <a:rPr lang="en-US" smtClean="0">
                <a:hlinkClick r:id="rId5"/>
              </a:rPr>
              <a:t>www.cdc.gov/diabetes/statistics/dmfirst/fig1.htm</a:t>
            </a:r>
            <a:r>
              <a:rPr lang="en-US" dirty="0" smtClean="0"/>
              <a:t>. Accessed August 25, 2015.</a:t>
            </a:r>
          </a:p>
          <a:p>
            <a:pPr>
              <a:lnSpc>
                <a:spcPct val="120000"/>
              </a:lnSpc>
              <a:spcBef>
                <a:spcPts val="0"/>
              </a:spcBef>
            </a:pPr>
            <a:r>
              <a:rPr lang="en-US" dirty="0" smtClean="0"/>
              <a:t>Dowd B, </a:t>
            </a:r>
            <a:r>
              <a:rPr lang="en-US" dirty="0" err="1" smtClean="0"/>
              <a:t>Karmarker</a:t>
            </a:r>
            <a:r>
              <a:rPr lang="en-US" dirty="0" smtClean="0"/>
              <a:t> M, Swenson T, et al. Emergency department utilization as a measure of physician performance. Am J Med </a:t>
            </a:r>
            <a:r>
              <a:rPr lang="en-US" dirty="0" err="1" smtClean="0"/>
              <a:t>Qual</a:t>
            </a:r>
            <a:r>
              <a:rPr lang="en-US" dirty="0" smtClean="0"/>
              <a:t> 2014;29(2):135-43. http://ajm.sagepub.com/content/29/2/135.long </a:t>
            </a:r>
          </a:p>
          <a:p>
            <a:pPr>
              <a:lnSpc>
                <a:spcPct val="120000"/>
              </a:lnSpc>
              <a:spcBef>
                <a:spcPts val="0"/>
              </a:spcBef>
            </a:pPr>
            <a:r>
              <a:rPr lang="en-US" dirty="0" err="1" smtClean="0"/>
              <a:t>Enard</a:t>
            </a:r>
            <a:r>
              <a:rPr lang="en-US" dirty="0" smtClean="0"/>
              <a:t> KR, </a:t>
            </a:r>
            <a:r>
              <a:rPr lang="en-US" dirty="0" err="1" smtClean="0"/>
              <a:t>Ganelin</a:t>
            </a:r>
            <a:r>
              <a:rPr lang="en-US" dirty="0" smtClean="0"/>
              <a:t> DM. Reducing preventable emergency department utilization and costs by using community health workers as patient navigators. J </a:t>
            </a:r>
            <a:r>
              <a:rPr lang="en-US" dirty="0" err="1" smtClean="0"/>
              <a:t>Healthc</a:t>
            </a:r>
            <a:r>
              <a:rPr lang="en-US" dirty="0" smtClean="0"/>
              <a:t> </a:t>
            </a:r>
            <a:r>
              <a:rPr lang="en-US" dirty="0" err="1" smtClean="0"/>
              <a:t>Manag</a:t>
            </a:r>
            <a:r>
              <a:rPr lang="en-US" dirty="0" smtClean="0"/>
              <a:t> 2013;58(6);412-28. </a:t>
            </a:r>
            <a:r>
              <a:rPr lang="en-US" dirty="0" smtClean="0">
                <a:hlinkClick r:id="rId6"/>
              </a:rPr>
              <a:t>http://www.ncbi.nlm.nih.gov/pmc/articles/PMC4142498/</a:t>
            </a:r>
            <a:r>
              <a:rPr lang="en-US" dirty="0" smtClean="0"/>
              <a:t>. Accessed August 25, 2015.</a:t>
            </a:r>
          </a:p>
          <a:p>
            <a:pPr lvl="0">
              <a:lnSpc>
                <a:spcPct val="120000"/>
              </a:lnSpc>
              <a:spcBef>
                <a:spcPts val="0"/>
              </a:spcBef>
            </a:pPr>
            <a:r>
              <a:rPr lang="en-US" dirty="0" smtClean="0"/>
              <a:t>Freeman VA, Thompson K, Howard HA et al. The 21st century rural hospital: a </a:t>
            </a:r>
            <a:r>
              <a:rPr lang="en-US" dirty="0" err="1" smtClean="0"/>
              <a:t>chartbook</a:t>
            </a:r>
            <a:r>
              <a:rPr lang="en-US" dirty="0" smtClean="0"/>
              <a:t>; 2015. </a:t>
            </a:r>
            <a:r>
              <a:rPr lang="en-US" dirty="0" smtClean="0">
                <a:hlinkClick r:id="rId7"/>
              </a:rPr>
              <a:t>http://www.shepscenter.unc.edu/wp-content/uploads/2015/02/21stCenturyRuralHospitalsChartBook.pdf</a:t>
            </a:r>
            <a:r>
              <a:rPr lang="en-US" dirty="0" smtClean="0"/>
              <a:t>. Accessed July 17, 2015.</a:t>
            </a:r>
          </a:p>
          <a:p>
            <a:pPr>
              <a:lnSpc>
                <a:spcPct val="120000"/>
              </a:lnSpc>
              <a:spcBef>
                <a:spcPts val="0"/>
              </a:spcBef>
            </a:pPr>
            <a:r>
              <a:rPr lang="en-US" dirty="0" smtClean="0"/>
              <a:t>Gao J, Moran E, Li YF, et al. Predicting potentially avoidable hospitalizations. Med Care 2014 Feb;52(2):164-71. PMID: 24374413.</a:t>
            </a:r>
          </a:p>
        </p:txBody>
      </p:sp>
    </p:spTree>
    <p:extLst>
      <p:ext uri="{BB962C8B-B14F-4D97-AF65-F5344CB8AC3E}">
        <p14:creationId xmlns:p14="http://schemas.microsoft.com/office/powerpoint/2010/main" val="233476611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References</a:t>
            </a:r>
            <a:endParaRPr lang="en-US" dirty="0"/>
          </a:p>
        </p:txBody>
      </p:sp>
      <p:sp>
        <p:nvSpPr>
          <p:cNvPr id="3" name="Content Placeholder 2"/>
          <p:cNvSpPr>
            <a:spLocks noGrp="1"/>
          </p:cNvSpPr>
          <p:nvPr>
            <p:ph idx="1"/>
          </p:nvPr>
        </p:nvSpPr>
        <p:spPr/>
        <p:txBody>
          <a:bodyPr>
            <a:normAutofit fontScale="47500" lnSpcReduction="20000"/>
          </a:bodyPr>
          <a:lstStyle/>
          <a:p>
            <a:pPr>
              <a:lnSpc>
                <a:spcPct val="120000"/>
              </a:lnSpc>
              <a:spcBef>
                <a:spcPts val="0"/>
              </a:spcBef>
            </a:pPr>
            <a:r>
              <a:rPr lang="en-US" dirty="0" smtClean="0"/>
              <a:t>Healthy People 2020. Access to Health Services. Washington, DC: U.S. Department of Health and Human Services, Office of Disease Prevention and Health Promotion. </a:t>
            </a:r>
            <a:r>
              <a:rPr lang="en-US" dirty="0" smtClean="0">
                <a:hlinkClick r:id="rId2"/>
              </a:rPr>
              <a:t>http://www.healthypeople.gov/2020/topics-objectives/topic/Access-to-Health-Services</a:t>
            </a:r>
            <a:r>
              <a:rPr lang="en-US" dirty="0" smtClean="0"/>
              <a:t>. Accessed October 14, 2014. </a:t>
            </a:r>
          </a:p>
          <a:p>
            <a:pPr lvl="0">
              <a:lnSpc>
                <a:spcPct val="120000"/>
              </a:lnSpc>
              <a:spcBef>
                <a:spcPts val="0"/>
              </a:spcBef>
            </a:pPr>
            <a:r>
              <a:rPr lang="en-US" dirty="0" err="1" smtClean="0"/>
              <a:t>Meit</a:t>
            </a:r>
            <a:r>
              <a:rPr lang="en-US" dirty="0" smtClean="0"/>
              <a:t> M, Knudson A, Gilbert T, et al. The 2014 update of the rural-urban </a:t>
            </a:r>
            <a:r>
              <a:rPr lang="en-US" dirty="0" err="1" smtClean="0"/>
              <a:t>chartbook</a:t>
            </a:r>
            <a:r>
              <a:rPr lang="en-US" dirty="0" smtClean="0"/>
              <a:t>; 2014. </a:t>
            </a:r>
            <a:r>
              <a:rPr lang="en-US" dirty="0" smtClean="0">
                <a:hlinkClick r:id="rId3"/>
              </a:rPr>
              <a:t>https</a:t>
            </a:r>
            <a:r>
              <a:rPr lang="en-US" smtClean="0">
                <a:hlinkClick r:id="rId3"/>
              </a:rPr>
              <a:t>://ruralhealth.und.edu/projects/health-reform-policy-research-center/pdf/2014-rural-urban-chartbook-update.pdf</a:t>
            </a:r>
            <a:r>
              <a:rPr lang="en-US" dirty="0" smtClean="0"/>
              <a:t>. Accessed July 17, 2015.</a:t>
            </a:r>
          </a:p>
          <a:p>
            <a:pPr>
              <a:lnSpc>
                <a:spcPct val="120000"/>
              </a:lnSpc>
              <a:spcBef>
                <a:spcPts val="0"/>
              </a:spcBef>
            </a:pPr>
            <a:r>
              <a:rPr lang="en-US" dirty="0" smtClean="0"/>
              <a:t>Office on Smoking and Health. The health consequences of smoking: 50 years of progress. A report of the Surgeon General. Atlanta, GA: U.S. Department of Health and Human Services, Centers for Disease Control and Prevention, National Center for Chronic Disease Prevention and Health Promotion; 2014. </a:t>
            </a:r>
            <a:r>
              <a:rPr lang="en-US" dirty="0" smtClean="0">
                <a:hlinkClick r:id="rId4"/>
              </a:rPr>
              <a:t>http://www.surgeongeneral.gov/library/reports/50-years-of-progress/50-years-of-progress-by-section.html</a:t>
            </a:r>
            <a:r>
              <a:rPr lang="en-US" dirty="0" smtClean="0"/>
              <a:t> </a:t>
            </a:r>
          </a:p>
          <a:p>
            <a:pPr lvl="0">
              <a:lnSpc>
                <a:spcPct val="120000"/>
              </a:lnSpc>
              <a:spcBef>
                <a:spcPts val="0"/>
              </a:spcBef>
            </a:pPr>
            <a:r>
              <a:rPr lang="en-US" dirty="0" smtClean="0"/>
              <a:t>Rural hospital closures: January 2010-present. North Carolina Rural Health Research Program. </a:t>
            </a:r>
            <a:r>
              <a:rPr lang="en-US" dirty="0" smtClean="0">
                <a:hlinkClick r:id="rId5"/>
              </a:rPr>
              <a:t>https://www.shepscenter.unc.edu/programs-projects/rural-health/rural-hospital-closures</a:t>
            </a:r>
            <a:r>
              <a:rPr lang="en-US" dirty="0" smtClean="0"/>
              <a:t>. Accessed July 17, 2015.</a:t>
            </a:r>
          </a:p>
          <a:p>
            <a:pPr lvl="0">
              <a:lnSpc>
                <a:spcPct val="120000"/>
              </a:lnSpc>
              <a:spcBef>
                <a:spcPts val="0"/>
              </a:spcBef>
            </a:pPr>
            <a:r>
              <a:rPr lang="en-US" dirty="0"/>
              <a:t>Singh GK, </a:t>
            </a:r>
            <a:r>
              <a:rPr lang="en-US" dirty="0" err="1"/>
              <a:t>Siahpush</a:t>
            </a:r>
            <a:r>
              <a:rPr lang="en-US" dirty="0"/>
              <a:t> M. Widening rural-urban disparities in life expectancy, U.S., 1969-2009. Am J </a:t>
            </a:r>
            <a:r>
              <a:rPr lang="en-US" dirty="0" err="1"/>
              <a:t>Prev</a:t>
            </a:r>
            <a:r>
              <a:rPr lang="en-US" dirty="0"/>
              <a:t> Med 2014 Feb;46(2):e19-29. PMID: 24439358. </a:t>
            </a:r>
          </a:p>
          <a:p>
            <a:pPr>
              <a:lnSpc>
                <a:spcPct val="120000"/>
              </a:lnSpc>
              <a:spcBef>
                <a:spcPts val="0"/>
              </a:spcBef>
            </a:pPr>
            <a:r>
              <a:rPr lang="en-US" dirty="0" smtClean="0"/>
              <a:t>U.S. Bureau of the Census; 2010. </a:t>
            </a:r>
            <a:r>
              <a:rPr lang="en-US" dirty="0" smtClean="0">
                <a:hlinkClick r:id="rId6"/>
              </a:rPr>
              <a:t>http://www.census.gov/2010census/data/</a:t>
            </a:r>
            <a:r>
              <a:rPr lang="en-US" dirty="0" smtClean="0"/>
              <a:t>. Accessed July 17, 2015.</a:t>
            </a:r>
          </a:p>
          <a:p>
            <a:pPr>
              <a:lnSpc>
                <a:spcPct val="120000"/>
              </a:lnSpc>
              <a:spcBef>
                <a:spcPts val="0"/>
              </a:spcBef>
            </a:pPr>
            <a:r>
              <a:rPr lang="en-US" dirty="0" err="1" smtClean="0"/>
              <a:t>Weinick</a:t>
            </a:r>
            <a:r>
              <a:rPr lang="en-US" dirty="0" smtClean="0"/>
              <a:t> RM, Burns RM, </a:t>
            </a:r>
            <a:r>
              <a:rPr lang="en-US" dirty="0" err="1" smtClean="0"/>
              <a:t>Mehrotra</a:t>
            </a:r>
            <a:r>
              <a:rPr lang="en-US" dirty="0" smtClean="0"/>
              <a:t> A. How many emergency department visits could be managed at urgent care centers and retail clinics? Health </a:t>
            </a:r>
            <a:r>
              <a:rPr lang="en-US" dirty="0" err="1" smtClean="0"/>
              <a:t>Aff</a:t>
            </a:r>
            <a:r>
              <a:rPr lang="en-US" dirty="0" smtClean="0"/>
              <a:t> 2010;29(9):1630-6. </a:t>
            </a:r>
            <a:r>
              <a:rPr lang="en-US" dirty="0" smtClean="0">
                <a:hlinkClick r:id="rId7"/>
              </a:rPr>
              <a:t>http://www.ncbi.nlm.nih.gov/pmc/articles/PMC3412873/</a:t>
            </a:r>
            <a:r>
              <a:rPr lang="en-US" dirty="0" smtClean="0"/>
              <a:t>. Accessed August 25, 2015. </a:t>
            </a:r>
          </a:p>
          <a:p>
            <a:endParaRPr lang="en-US" dirty="0" smtClean="0"/>
          </a:p>
          <a:p>
            <a:endParaRPr lang="en-US" dirty="0"/>
          </a:p>
        </p:txBody>
      </p:sp>
    </p:spTree>
    <p:extLst>
      <p:ext uri="{BB962C8B-B14F-4D97-AF65-F5344CB8AC3E}">
        <p14:creationId xmlns:p14="http://schemas.microsoft.com/office/powerpoint/2010/main" val="39961612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700" dirty="0" smtClean="0"/>
              <a:t>Six </a:t>
            </a:r>
            <a:r>
              <a:rPr lang="en-US" sz="2700" dirty="0" err="1" smtClean="0"/>
              <a:t>Chartbooks</a:t>
            </a:r>
            <a:r>
              <a:rPr lang="en-US" sz="2700" dirty="0" smtClean="0"/>
              <a:t> Organized Around Priorities of the National Quality Strategy</a:t>
            </a:r>
            <a:endParaRPr lang="en-US" sz="2700" dirty="0"/>
          </a:p>
        </p:txBody>
      </p:sp>
      <p:sp>
        <p:nvSpPr>
          <p:cNvPr id="3" name="Content Placeholder 2"/>
          <p:cNvSpPr>
            <a:spLocks noGrp="1"/>
          </p:cNvSpPr>
          <p:nvPr>
            <p:ph idx="1"/>
          </p:nvPr>
        </p:nvSpPr>
        <p:spPr>
          <a:xfrm>
            <a:off x="457200" y="1600200"/>
            <a:ext cx="8229600" cy="4800600"/>
          </a:xfrm>
        </p:spPr>
        <p:txBody>
          <a:bodyPr>
            <a:normAutofit fontScale="85000" lnSpcReduction="20000"/>
          </a:bodyPr>
          <a:lstStyle/>
          <a:p>
            <a:pPr marL="514350" indent="-514350">
              <a:buSzPct val="100000"/>
              <a:buFont typeface="+mj-lt"/>
              <a:buAutoNum type="arabicPeriod"/>
            </a:pPr>
            <a:r>
              <a:rPr lang="en-US" dirty="0" smtClean="0"/>
              <a:t>Making care safer by reducing harm caused in the delivery of care.</a:t>
            </a:r>
          </a:p>
          <a:p>
            <a:pPr marL="514350" indent="-514350">
              <a:buSzPct val="100000"/>
              <a:buFont typeface="+mj-lt"/>
              <a:buAutoNum type="arabicPeriod"/>
            </a:pPr>
            <a:r>
              <a:rPr lang="en-US" dirty="0" smtClean="0"/>
              <a:t>Ensuring that each person and family is engaged as partners in their care.</a:t>
            </a:r>
          </a:p>
          <a:p>
            <a:pPr marL="514350" indent="-514350">
              <a:buSzPct val="100000"/>
              <a:buFont typeface="+mj-lt"/>
              <a:buAutoNum type="arabicPeriod"/>
            </a:pPr>
            <a:r>
              <a:rPr lang="en-US" dirty="0" smtClean="0"/>
              <a:t>Promoting effective communication and coordination of care.</a:t>
            </a:r>
          </a:p>
          <a:p>
            <a:pPr marL="514350" indent="-514350">
              <a:buSzPct val="100000"/>
              <a:buFont typeface="+mj-lt"/>
              <a:buAutoNum type="arabicPeriod"/>
            </a:pPr>
            <a:r>
              <a:rPr lang="en-US" dirty="0" smtClean="0"/>
              <a:t>Promoting the most effective prevention and treatment practices for the leading causes of mortality, starting with cardiovascular disease.</a:t>
            </a:r>
          </a:p>
          <a:p>
            <a:pPr marL="514350" indent="-514350">
              <a:buSzPct val="100000"/>
              <a:buFont typeface="+mj-lt"/>
              <a:buAutoNum type="arabicPeriod"/>
            </a:pPr>
            <a:r>
              <a:rPr lang="en-US" dirty="0" smtClean="0"/>
              <a:t>Working with communities to promote wide use of best practices to enable healthy living.</a:t>
            </a:r>
          </a:p>
          <a:p>
            <a:pPr marL="514350" indent="-514350">
              <a:buSzPct val="100000"/>
              <a:buFont typeface="+mj-lt"/>
              <a:buAutoNum type="arabicPeriod"/>
            </a:pPr>
            <a:r>
              <a:rPr lang="en-US" dirty="0" smtClean="0"/>
              <a:t>Making quality care more affordable for individuals, families, employers, and governments by developing and spreading new health care delivery models.</a:t>
            </a:r>
          </a:p>
          <a:p>
            <a:endParaRPr lang="en-US" dirty="0"/>
          </a:p>
        </p:txBody>
      </p:sp>
    </p:spTree>
    <p:extLst>
      <p:ext uri="{BB962C8B-B14F-4D97-AF65-F5344CB8AC3E}">
        <p14:creationId xmlns:p14="http://schemas.microsoft.com/office/powerpoint/2010/main" val="25538650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Other </a:t>
            </a:r>
            <a:r>
              <a:rPr lang="en-US" sz="2800" dirty="0" err="1" smtClean="0"/>
              <a:t>Chartbooks</a:t>
            </a:r>
            <a:r>
              <a:rPr lang="en-US" sz="2800" dirty="0" smtClean="0"/>
              <a:t> Organized Around AHRQ’s Priority Populations</a:t>
            </a:r>
            <a:endParaRPr lang="en-US" sz="2800" dirty="0"/>
          </a:p>
        </p:txBody>
      </p:sp>
      <p:sp>
        <p:nvSpPr>
          <p:cNvPr id="3" name="Content Placeholder 2"/>
          <p:cNvSpPr>
            <a:spLocks noGrp="1"/>
          </p:cNvSpPr>
          <p:nvPr>
            <p:ph idx="1"/>
          </p:nvPr>
        </p:nvSpPr>
        <p:spPr/>
        <p:txBody>
          <a:bodyPr>
            <a:normAutofit fontScale="92500" lnSpcReduction="10000"/>
          </a:bodyPr>
          <a:lstStyle/>
          <a:p>
            <a:r>
              <a:rPr lang="en-US" dirty="0" smtClean="0"/>
              <a:t>AHRQ’s priority populations, specified in the Healthcare Research and Quality Act of 1999 (Public Law 106-129):</a:t>
            </a:r>
          </a:p>
          <a:p>
            <a:pPr lvl="1"/>
            <a:r>
              <a:rPr lang="en-US" dirty="0" smtClean="0"/>
              <a:t>Racial and ethnic minority groups</a:t>
            </a:r>
          </a:p>
          <a:p>
            <a:pPr lvl="1"/>
            <a:r>
              <a:rPr lang="en-US" dirty="0" smtClean="0"/>
              <a:t>Low-income groups</a:t>
            </a:r>
          </a:p>
          <a:p>
            <a:pPr lvl="1"/>
            <a:r>
              <a:rPr lang="en-US" dirty="0" smtClean="0"/>
              <a:t>Women</a:t>
            </a:r>
          </a:p>
          <a:p>
            <a:pPr lvl="1"/>
            <a:r>
              <a:rPr lang="en-US" dirty="0" smtClean="0"/>
              <a:t>Children (under age 18)</a:t>
            </a:r>
          </a:p>
          <a:p>
            <a:pPr lvl="1"/>
            <a:r>
              <a:rPr lang="en-US" dirty="0" smtClean="0"/>
              <a:t>Older adults (age 65 and over)</a:t>
            </a:r>
          </a:p>
          <a:p>
            <a:pPr lvl="1"/>
            <a:r>
              <a:rPr lang="en-US" dirty="0" smtClean="0"/>
              <a:t>Residents of rural areas</a:t>
            </a:r>
          </a:p>
          <a:p>
            <a:pPr lvl="1"/>
            <a:r>
              <a:rPr lang="en-US" dirty="0" smtClean="0"/>
              <a:t>Individuals with special health care needs, including:</a:t>
            </a:r>
          </a:p>
          <a:p>
            <a:pPr lvl="2"/>
            <a:r>
              <a:rPr lang="en-US" dirty="0" smtClean="0"/>
              <a:t>Individuals with disabilities</a:t>
            </a:r>
          </a:p>
          <a:p>
            <a:pPr lvl="2"/>
            <a:r>
              <a:rPr lang="en-US" dirty="0" smtClean="0"/>
              <a:t>Individuals who need chronic care or end-of-life care</a:t>
            </a:r>
          </a:p>
          <a:p>
            <a:endParaRPr lang="en-US" dirty="0"/>
          </a:p>
        </p:txBody>
      </p:sp>
    </p:spTree>
    <p:extLst>
      <p:ext uri="{BB962C8B-B14F-4D97-AF65-F5344CB8AC3E}">
        <p14:creationId xmlns:p14="http://schemas.microsoft.com/office/powerpoint/2010/main" val="17447995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11179</TotalTime>
  <Words>11830</Words>
  <Application>Microsoft Office PowerPoint</Application>
  <PresentationFormat>On-screen Show (4:3)</PresentationFormat>
  <Paragraphs>707</Paragraphs>
  <Slides>71</Slides>
  <Notes>70</Notes>
  <HiddenSlides>0</HiddenSlides>
  <MMClips>0</MMClips>
  <ScaleCrop>false</ScaleCrop>
  <HeadingPairs>
    <vt:vector size="4" baseType="variant">
      <vt:variant>
        <vt:lpstr>Theme</vt:lpstr>
      </vt:variant>
      <vt:variant>
        <vt:i4>2</vt:i4>
      </vt:variant>
      <vt:variant>
        <vt:lpstr>Slide Titles</vt:lpstr>
      </vt:variant>
      <vt:variant>
        <vt:i4>71</vt:i4>
      </vt:variant>
    </vt:vector>
  </HeadingPairs>
  <TitlesOfParts>
    <vt:vector size="73" baseType="lpstr">
      <vt:lpstr>Office Theme</vt:lpstr>
      <vt:lpstr>Custom Design</vt:lpstr>
      <vt:lpstr>National Healthcare Quality and Disparities Report</vt:lpstr>
      <vt:lpstr>Organization of the Chartbook on Rural Health Care</vt:lpstr>
      <vt:lpstr>National Healthcare Quality and Disparities Report</vt:lpstr>
      <vt:lpstr>National Healthcare Quality and Disparities Report</vt:lpstr>
      <vt:lpstr>Changes for 2014</vt:lpstr>
      <vt:lpstr>Key Findings of the 2014 QDR</vt:lpstr>
      <vt:lpstr>2014 Chartbooks</vt:lpstr>
      <vt:lpstr>Six Chartbooks Organized Around Priorities of the National Quality Strategy</vt:lpstr>
      <vt:lpstr>Other Chartbooks Organized Around AHRQ’s Priority Populations</vt:lpstr>
      <vt:lpstr>Chartbook on Rural Health</vt:lpstr>
      <vt:lpstr>Residents of Rural Areas</vt:lpstr>
      <vt:lpstr>Health Issues in Rural Areas</vt:lpstr>
      <vt:lpstr>Life Expectancy in Rural Areas</vt:lpstr>
      <vt:lpstr>Health Care Providers in Rural Areas</vt:lpstr>
      <vt:lpstr>Hospitals in Rural Areas</vt:lpstr>
      <vt:lpstr>Services Provided by Hospitals in Rural Areas</vt:lpstr>
      <vt:lpstr>Challenges Faced by Hospitals in Rural Areas</vt:lpstr>
      <vt:lpstr>NCHS Urban-Rural Classification Scheme</vt:lpstr>
      <vt:lpstr>2013 NCHS Urban-Rural Classification System</vt:lpstr>
      <vt:lpstr>Map Applying NCHS Urban-Rural Classification Scheme</vt:lpstr>
      <vt:lpstr>Summary of Trends</vt:lpstr>
      <vt:lpstr>Disparities in measures of quality between large fringe metropolitan and micropolitan and noncore areas, 2011-2012</vt:lpstr>
      <vt:lpstr>Disparities in quality of care measures for micropolitan areas by 4 NQS priorities and Access</vt:lpstr>
      <vt:lpstr>Disparities in quality of care measures for noncore areas by 4 NQS priorities and Access</vt:lpstr>
      <vt:lpstr>Change in disparities in measures of quality between large fringe metropolitan and micropolitan and noncore areas, 2011-2012</vt:lpstr>
      <vt:lpstr>Change in disparities for micropolitan areas by 4 NQS priorities and Access</vt:lpstr>
      <vt:lpstr>Change in disparities for noncore areas by 4 NQS priorities and Access</vt:lpstr>
      <vt:lpstr>Trends in measures of quality for micropolitan and noncore areas</vt:lpstr>
      <vt:lpstr>Trends in measures of quality for micropolitan areas by 4 NQS priorities and Access</vt:lpstr>
      <vt:lpstr>Trend in measures of quality for noncore areas by 4 NQS priorities and Access</vt:lpstr>
      <vt:lpstr>Access to health care</vt:lpstr>
      <vt:lpstr>People with a specific source of ongoing care, by residence location, 2009-2012</vt:lpstr>
      <vt:lpstr>People who identified a hospital, emergency room, or clinic as a source of ongoing care, by residence location, stratified by race/ethnicity, 2012 </vt:lpstr>
      <vt:lpstr>Emergency department visits with a principal diagnosis related to dental conditions per 100,000 population, by residence location, 2010-2012</vt:lpstr>
      <vt:lpstr>Trauma center utilization for severe injuries, by residence location, 2012</vt:lpstr>
      <vt:lpstr>People with a usual source of care, excluding hospital emergency rooms, who has office hours at night or on weekends, by residence location, 2005-2012</vt:lpstr>
      <vt:lpstr>People with a usual source of care, excluding hospital emergency rooms, who has office hours at night or on weekends, by residence location, stratified by income, 2012</vt:lpstr>
      <vt:lpstr>Patient Safety</vt:lpstr>
      <vt:lpstr>Postoperative sepsis per 1,000 adult discharges with an elective operating room procedure, by hospital location, 2008-2012</vt:lpstr>
      <vt:lpstr>Adults age 65 and over who received potentially inappropriate prescription medications during the calendar year, by residence location, 2002-2012</vt:lpstr>
      <vt:lpstr>Person- and Family-Centered Care</vt:lpstr>
      <vt:lpstr>Adults who had a doctor’s office or clinic visit in the last 12 months who reported poor communication with health providers, by residence location, 2002-2012</vt:lpstr>
      <vt:lpstr>People with a usual source of care whose health providers sometimes or never asked for the patient’s help to make treatment decisions, residence location, 2002-2012</vt:lpstr>
      <vt:lpstr>Communication and Care Coordination</vt:lpstr>
      <vt:lpstr>Potentially avoidable hospitalizations for all conditions per 100,000 population, by residence location, 2005-2012</vt:lpstr>
      <vt:lpstr>Potentially avoidable hospitalizations for all conditions per 100,000 population, by residence location, stratified by race/ethnicity, 2012</vt:lpstr>
      <vt:lpstr>Admissions for immunization-preventable influenza per 100,000 population, age 65 and over, by residence location, 2000-2012</vt:lpstr>
      <vt:lpstr>All emergency department visits per 100,000 population, adults age 18 and over, by residence location, 2008-2011</vt:lpstr>
      <vt:lpstr>Prevention and Treatment of Leading Causes of Morbidity and Mortality</vt:lpstr>
      <vt:lpstr>Adults age 40 and over with diagnosed diabetes who received all four recommended services for diabetes in the calendar year, United States, 2012</vt:lpstr>
      <vt:lpstr>Hospital admissions for uncontrolled diabetes without complications per 100,000 population, age 18 and over, by residence location, 2001-2012  </vt:lpstr>
      <vt:lpstr>Suicide deaths per 100,000 population, 2008-2011</vt:lpstr>
      <vt:lpstr>Healthy Living</vt:lpstr>
      <vt:lpstr>Children ages 2-17 for whom a health provider gave advice within the past 2 years about the amount and kind of exercise, sports, or physically active hobbies they should have, by residence location, 2002-2012</vt:lpstr>
      <vt:lpstr>Children ages 2-17 for whom a health provider gave advice within the past 2 years about the amount and kind of exercise, sports, or physically active hobbies they should have, by residence location, stratified by race/ethnicity, 2012</vt:lpstr>
      <vt:lpstr>Children ages 2-17 for whom a health provider gave advice within the past 2 years about eating healthy, by residence location stratified by race/ethnicity, 2012</vt:lpstr>
      <vt:lpstr>Children ages 2-17 who had a dental visit in the calendar year, by residence location, 2002-2012</vt:lpstr>
      <vt:lpstr>Children ages 2-17 who had a dental visit in the calendar year, by residence location, stratified by race/ethnicity, 2012</vt:lpstr>
      <vt:lpstr>Children age 17 and under with a wellness checkup in the past 12 months, by residence location, stratified by race/ethnicity, 2012 </vt:lpstr>
      <vt:lpstr>Children for whom a health provider gave advice within the past 2 years about how smoking in the house can be bad for a child, by residence location, stratified by race/ethnicity, 2012</vt:lpstr>
      <vt:lpstr>Women ages 50-74 who received a mammogram in the last 2 years, by residence location, stratified by income, 2010</vt:lpstr>
      <vt:lpstr>Adults 50-75 years who reported any type of colorectal test use, by residence location, 2005-2010</vt:lpstr>
      <vt:lpstr>Women ages 21-65 who received a Pap smear in the last 3 years, United States, 2005-2010</vt:lpstr>
      <vt:lpstr>Adult current smokers with a checkup in the past year who received advice in the last 12 months to quit smoking, by residence location, 2002-2012</vt:lpstr>
      <vt:lpstr>Affordability</vt:lpstr>
      <vt:lpstr>People under age 65 whose family's health insurance premiums and out-of-pocket medical expenditures were more than 10% of total family income, by residence location, 2006-2012</vt:lpstr>
      <vt:lpstr>People under age 65 whose family health insurance premiums and out-of-pocket medical expenditures were more than 10% of total family income, by residence location, stratified by race/ethnicity, 2012</vt:lpstr>
      <vt:lpstr>Among people unable to get or delayed in getting needed medical care, dental care, or prescription medicines, those who cite financial or insurance reasons, United States, by residence location, 2002-2012</vt:lpstr>
      <vt:lpstr>People without a usual source of care who indicate a financial or insurance reason for not having a source of care, by education, 2012</vt:lpstr>
      <vt:lpstr>References</vt:lpstr>
      <vt:lpstr>References</vt:lpstr>
    </vt:vector>
  </TitlesOfParts>
  <Company>DHHS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DHHS</dc:creator>
  <cp:lastModifiedBy>Doreen Bonnett</cp:lastModifiedBy>
  <cp:revision>669</cp:revision>
  <cp:lastPrinted>2015-06-11T19:23:03Z</cp:lastPrinted>
  <dcterms:created xsi:type="dcterms:W3CDTF">2013-09-03T18:05:51Z</dcterms:created>
  <dcterms:modified xsi:type="dcterms:W3CDTF">2015-10-16T20:28:49Z</dcterms:modified>
</cp:coreProperties>
</file>