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Override3.xml" ContentType="application/vnd.openxmlformats-officedocument.themeOverrid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5.xml" ContentType="application/vnd.openxmlformats-officedocument.theme+xml"/>
  <Override PartName="/ppt/theme/themeOverride4.xml" ContentType="application/vnd.openxmlformats-officedocument.themeOverride+xml"/>
  <Override PartName="/ppt/theme/themeOverride5.xml" ContentType="application/vnd.openxmlformats-officedocument.themeOverrid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6.xml" ContentType="application/vnd.openxmlformats-officedocument.theme+xml"/>
  <Override PartName="/ppt/theme/themeOverride6.xml" ContentType="application/vnd.openxmlformats-officedocument.themeOverrid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7.xml" ContentType="application/vnd.openxmlformats-officedocument.theme+xml"/>
  <Override PartName="/ppt/theme/themeOverride7.xml" ContentType="application/vnd.openxmlformats-officedocument.themeOverride+xml"/>
  <Override PartName="/ppt/theme/themeOverride8.xml" ContentType="application/vnd.openxmlformats-officedocument.themeOverrid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8.xml" ContentType="application/vnd.openxmlformats-officedocument.theme+xml"/>
  <Override PartName="/ppt/theme/themeOverride9.xml" ContentType="application/vnd.openxmlformats-officedocument.themeOverrid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9.xml" ContentType="application/vnd.openxmlformats-officedocument.theme+xml"/>
  <Override PartName="/ppt/theme/themeOverride10.xml" ContentType="application/vnd.openxmlformats-officedocument.themeOverride+xml"/>
  <Override PartName="/ppt/theme/themeOverride11.xml" ContentType="application/vnd.openxmlformats-officedocument.themeOverrid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10.xml" ContentType="application/vnd.openxmlformats-officedocument.theme+xml"/>
  <Override PartName="/ppt/theme/themeOverride12.xml" ContentType="application/vnd.openxmlformats-officedocument.themeOverrid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11.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3.xml" ContentType="application/vnd.openxmlformats-officedocument.themeOverride+xml"/>
  <Override PartName="/ppt/notesSlides/notesSlide10.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theme/themeOverride14.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theme/themeOverride15.xml" ContentType="application/vnd.openxmlformats-officedocument.themeOverride+xml"/>
  <Override PartName="/ppt/charts/chart5.xml" ContentType="application/vnd.openxmlformats-officedocument.drawingml.chart+xml"/>
  <Override PartName="/ppt/theme/themeOverride16.xml" ContentType="application/vnd.openxmlformats-officedocument.themeOverride+xml"/>
  <Override PartName="/ppt/notesSlides/notesSlide18.xml" ContentType="application/vnd.openxmlformats-officedocument.presentationml.notesSlide+xml"/>
  <Override PartName="/ppt/charts/chart6.xml" ContentType="application/vnd.openxmlformats-officedocument.drawingml.chart+xml"/>
  <Override PartName="/ppt/theme/themeOverride17.xml" ContentType="application/vnd.openxmlformats-officedocument.themeOverride+xml"/>
  <Override PartName="/ppt/charts/chart7.xml" ContentType="application/vnd.openxmlformats-officedocument.drawingml.chart+xml"/>
  <Override PartName="/ppt/theme/themeOverride18.xml" ContentType="application/vnd.openxmlformats-officedocument.themeOverride+xml"/>
  <Override PartName="/ppt/notesSlides/notesSlide19.xml" ContentType="application/vnd.openxmlformats-officedocument.presentationml.notesSlide+xml"/>
  <Override PartName="/ppt/charts/chart8.xml" ContentType="application/vnd.openxmlformats-officedocument.drawingml.chart+xml"/>
  <Override PartName="/ppt/theme/themeOverride19.xml" ContentType="application/vnd.openxmlformats-officedocument.themeOverride+xml"/>
  <Override PartName="/ppt/charts/chart9.xml" ContentType="application/vnd.openxmlformats-officedocument.drawingml.chart+xml"/>
  <Override PartName="/ppt/theme/themeOverride20.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0.xml" ContentType="application/vnd.openxmlformats-officedocument.drawingml.chart+xml"/>
  <Override PartName="/ppt/theme/themeOverride21.xml" ContentType="application/vnd.openxmlformats-officedocument.themeOverride+xml"/>
  <Override PartName="/ppt/charts/chart11.xml" ContentType="application/vnd.openxmlformats-officedocument.drawingml.chart+xml"/>
  <Override PartName="/ppt/theme/themeOverride22.xml" ContentType="application/vnd.openxmlformats-officedocument.themeOverride+xml"/>
  <Override PartName="/ppt/notesSlides/notesSlide22.xml" ContentType="application/vnd.openxmlformats-officedocument.presentationml.notesSlide+xml"/>
  <Override PartName="/ppt/charts/chart12.xml" ContentType="application/vnd.openxmlformats-officedocument.drawingml.chart+xml"/>
  <Override PartName="/ppt/theme/themeOverride23.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3.xml" ContentType="application/vnd.openxmlformats-officedocument.drawingml.chart+xml"/>
  <Override PartName="/ppt/theme/themeOverride24.xml" ContentType="application/vnd.openxmlformats-officedocument.themeOverride+xml"/>
  <Override PartName="/ppt/notesSlides/notesSlide25.xml" ContentType="application/vnd.openxmlformats-officedocument.presentationml.notesSlide+xml"/>
  <Override PartName="/ppt/charts/chart14.xml" ContentType="application/vnd.openxmlformats-officedocument.drawingml.chart+xml"/>
  <Override PartName="/ppt/theme/themeOverride25.xml" ContentType="application/vnd.openxmlformats-officedocument.themeOverr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5.xml" ContentType="application/vnd.openxmlformats-officedocument.drawingml.chart+xml"/>
  <Override PartName="/ppt/theme/themeOverride26.xml" ContentType="application/vnd.openxmlformats-officedocument.themeOverride+xml"/>
  <Override PartName="/ppt/charts/chart16.xml" ContentType="application/vnd.openxmlformats-officedocument.drawingml.chart+xml"/>
  <Override PartName="/ppt/theme/themeOverride27.xml" ContentType="application/vnd.openxmlformats-officedocument.themeOverride+xml"/>
  <Override PartName="/ppt/notesSlides/notesSlide29.xml" ContentType="application/vnd.openxmlformats-officedocument.presentationml.notesSlide+xml"/>
  <Override PartName="/ppt/charts/chart17.xml" ContentType="application/vnd.openxmlformats-officedocument.drawingml.chart+xml"/>
  <Override PartName="/ppt/theme/themeOverride28.xml" ContentType="application/vnd.openxmlformats-officedocument.themeOverride+xml"/>
  <Override PartName="/ppt/charts/chart18.xml" ContentType="application/vnd.openxmlformats-officedocument.drawingml.chart+xml"/>
  <Override PartName="/ppt/theme/themeOverride29.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9.xml" ContentType="application/vnd.openxmlformats-officedocument.drawingml.chart+xml"/>
  <Override PartName="/ppt/theme/themeOverride30.xml" ContentType="application/vnd.openxmlformats-officedocument.themeOverride+xml"/>
  <Override PartName="/ppt/charts/chart20.xml" ContentType="application/vnd.openxmlformats-officedocument.drawingml.chart+xml"/>
  <Override PartName="/ppt/theme/themeOverride31.xml" ContentType="application/vnd.openxmlformats-officedocument.themeOverride+xml"/>
  <Override PartName="/ppt/notesSlides/notesSlide33.xml" ContentType="application/vnd.openxmlformats-officedocument.presentationml.notesSlide+xml"/>
  <Override PartName="/ppt/charts/chart21.xml" ContentType="application/vnd.openxmlformats-officedocument.drawingml.chart+xml"/>
  <Override PartName="/ppt/theme/themeOverride32.xml" ContentType="application/vnd.openxmlformats-officedocument.themeOverride+xml"/>
  <Override PartName="/ppt/charts/chart22.xml" ContentType="application/vnd.openxmlformats-officedocument.drawingml.chart+xml"/>
  <Override PartName="/ppt/theme/themeOverride33.xml" ContentType="application/vnd.openxmlformats-officedocument.themeOverride+xml"/>
  <Override PartName="/ppt/notesSlides/notesSlide34.xml" ContentType="application/vnd.openxmlformats-officedocument.presentationml.notesSlide+xml"/>
  <Override PartName="/ppt/charts/chart23.xml" ContentType="application/vnd.openxmlformats-officedocument.drawingml.chart+xml"/>
  <Override PartName="/ppt/theme/themeOverride34.xml" ContentType="application/vnd.openxmlformats-officedocument.themeOverride+xml"/>
  <Override PartName="/ppt/charts/chart24.xml" ContentType="application/vnd.openxmlformats-officedocument.drawingml.chart+xml"/>
  <Override PartName="/ppt/theme/themeOverride35.xml" ContentType="application/vnd.openxmlformats-officedocument.themeOverr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7" r:id="rId2"/>
    <p:sldMasterId id="2147483709" r:id="rId3"/>
    <p:sldMasterId id="2147483730" r:id="rId4"/>
    <p:sldMasterId id="2147483744" r:id="rId5"/>
    <p:sldMasterId id="2147483765" r:id="rId6"/>
    <p:sldMasterId id="2147483779" r:id="rId7"/>
    <p:sldMasterId id="2147483800" r:id="rId8"/>
    <p:sldMasterId id="2147483814" r:id="rId9"/>
    <p:sldMasterId id="2147483835" r:id="rId10"/>
    <p:sldMasterId id="2147483848" r:id="rId11"/>
    <p:sldMasterId id="2147483859" r:id="rId12"/>
  </p:sldMasterIdLst>
  <p:notesMasterIdLst>
    <p:notesMasterId r:id="rId48"/>
  </p:notesMasterIdLst>
  <p:handoutMasterIdLst>
    <p:handoutMasterId r:id="rId49"/>
  </p:handoutMasterIdLst>
  <p:sldIdLst>
    <p:sldId id="260" r:id="rId13"/>
    <p:sldId id="330" r:id="rId14"/>
    <p:sldId id="338" r:id="rId15"/>
    <p:sldId id="331" r:id="rId16"/>
    <p:sldId id="336" r:id="rId17"/>
    <p:sldId id="332" r:id="rId18"/>
    <p:sldId id="337" r:id="rId19"/>
    <p:sldId id="334" r:id="rId20"/>
    <p:sldId id="325" r:id="rId21"/>
    <p:sldId id="326" r:id="rId22"/>
    <p:sldId id="327" r:id="rId23"/>
    <p:sldId id="328" r:id="rId24"/>
    <p:sldId id="329" r:id="rId25"/>
    <p:sldId id="307" r:id="rId26"/>
    <p:sldId id="305" r:id="rId27"/>
    <p:sldId id="323" r:id="rId28"/>
    <p:sldId id="304" r:id="rId29"/>
    <p:sldId id="314" r:id="rId30"/>
    <p:sldId id="306" r:id="rId31"/>
    <p:sldId id="308" r:id="rId32"/>
    <p:sldId id="309" r:id="rId33"/>
    <p:sldId id="310" r:id="rId34"/>
    <p:sldId id="312" r:id="rId35"/>
    <p:sldId id="311" r:id="rId36"/>
    <p:sldId id="313" r:id="rId37"/>
    <p:sldId id="316" r:id="rId38"/>
    <p:sldId id="324" r:id="rId39"/>
    <p:sldId id="317" r:id="rId40"/>
    <p:sldId id="315" r:id="rId41"/>
    <p:sldId id="319" r:id="rId42"/>
    <p:sldId id="322" r:id="rId43"/>
    <p:sldId id="318" r:id="rId44"/>
    <p:sldId id="320" r:id="rId45"/>
    <p:sldId id="321" r:id="rId46"/>
    <p:sldId id="303" r:id="rId4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ton, Barbara (AHRQ/CQuIPS) (AHRQ Contractor)" initials="BB" lastIdx="4" clrIdx="0"/>
  <p:cmAuthor id="1" name="DHHS" initials="DM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BA0A"/>
    <a:srgbClr val="2147EB"/>
    <a:srgbClr val="7BA8DF"/>
    <a:srgbClr val="5B3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039" autoAdjust="0"/>
    <p:restoredTop sz="72161" autoAdjust="0"/>
  </p:normalViewPr>
  <p:slideViewPr>
    <p:cSldViewPr>
      <p:cViewPr varScale="1">
        <p:scale>
          <a:sx n="59" d="100"/>
          <a:sy n="59" d="100"/>
        </p:scale>
        <p:origin x="-2765" y="-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90" d="100"/>
          <a:sy n="90" d="100"/>
        </p:scale>
        <p:origin x="-2496" y="53"/>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commentAuthors" Target="commentAuthor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handoutMaster" Target="handoutMasters/handoutMaster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3.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21.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22.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23.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24.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25.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26.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27.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28.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29.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30.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31.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32.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33.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34.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35.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14.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15.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16.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17.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18.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19.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20.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Sheet1!$B$1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Sheet1!$B$2:$B$14</c:f>
              <c:numCache>
                <c:formatCode>General</c:formatCode>
                <c:ptCount val="5"/>
                <c:pt idx="0">
                  <c:v>102</c:v>
                </c:pt>
                <c:pt idx="1">
                  <c:v>17</c:v>
                </c:pt>
                <c:pt idx="2">
                  <c:v>24</c:v>
                </c:pt>
                <c:pt idx="3">
                  <c:v>18</c:v>
                </c:pt>
                <c:pt idx="4">
                  <c:v>14</c:v>
                </c:pt>
              </c:numCache>
            </c:numRef>
          </c:val>
        </c:ser>
        <c:ser>
          <c:idx val="1"/>
          <c:order val="1"/>
          <c:tx>
            <c:strRef>
              <c:f>Sheet1!$C$1</c:f>
              <c:strCache>
                <c:ptCount val="1"/>
                <c:pt idx="0">
                  <c:v>No Change</c:v>
                </c:pt>
              </c:strCache>
            </c:strRef>
          </c:tx>
          <c:spPr>
            <a:solidFill>
              <a:srgbClr val="0072C6"/>
            </a:solidFill>
          </c:spPr>
          <c:invertIfNegative val="0"/>
          <c:dLbls>
            <c:dLbl>
              <c:idx val="0"/>
              <c:layout/>
              <c:dLblPos val="ctr"/>
              <c:showLegendKey val="0"/>
              <c:showVal val="1"/>
              <c:showCatName val="0"/>
              <c:showSerName val="0"/>
              <c:showPercent val="0"/>
              <c:showBubbleSize val="0"/>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Sheet1!$C$2:$C$14</c:f>
              <c:numCache>
                <c:formatCode>General</c:formatCode>
                <c:ptCount val="5"/>
                <c:pt idx="0">
                  <c:v>55</c:v>
                </c:pt>
                <c:pt idx="1">
                  <c:v>3</c:v>
                </c:pt>
                <c:pt idx="2">
                  <c:v>17</c:v>
                </c:pt>
                <c:pt idx="3">
                  <c:v>17</c:v>
                </c:pt>
                <c:pt idx="4">
                  <c:v>16</c:v>
                </c:pt>
              </c:numCache>
            </c:numRef>
          </c:val>
        </c:ser>
        <c:ser>
          <c:idx val="0"/>
          <c:order val="2"/>
          <c:tx>
            <c:strRef>
              <c:f>Sheet1!$D$1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Sheet1!$D$2:$D$14</c:f>
              <c:numCache>
                <c:formatCode>General</c:formatCode>
                <c:ptCount val="5"/>
                <c:pt idx="0">
                  <c:v>11</c:v>
                </c:pt>
                <c:pt idx="2">
                  <c:v>5</c:v>
                </c:pt>
                <c:pt idx="3">
                  <c:v>3</c:v>
                </c:pt>
                <c:pt idx="4">
                  <c:v>1</c:v>
                </c:pt>
              </c:numCache>
            </c:numRef>
          </c:val>
        </c:ser>
        <c:dLbls>
          <c:showLegendKey val="0"/>
          <c:showVal val="1"/>
          <c:showCatName val="0"/>
          <c:showSerName val="0"/>
          <c:showPercent val="0"/>
          <c:showBubbleSize val="0"/>
        </c:dLbls>
        <c:gapWidth val="150"/>
        <c:overlap val="100"/>
        <c:axId val="140169216"/>
        <c:axId val="144484992"/>
      </c:barChart>
      <c:catAx>
        <c:axId val="140169216"/>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44484992"/>
        <c:crosses val="autoZero"/>
        <c:auto val="1"/>
        <c:lblAlgn val="ctr"/>
        <c:lblOffset val="100"/>
        <c:tickLblSkip val="1"/>
        <c:tickMarkSkip val="1"/>
        <c:noMultiLvlLbl val="0"/>
      </c:catAx>
      <c:valAx>
        <c:axId val="144484992"/>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40169216"/>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600" dirty="0" smtClean="0"/>
              <a:t>Poor Communication With Nurses</a:t>
            </a:r>
            <a:endParaRPr lang="en-US" sz="1600" dirty="0"/>
          </a:p>
        </c:rich>
      </c:tx>
      <c:layout>
        <c:manualLayout>
          <c:xMode val="edge"/>
          <c:yMode val="edge"/>
          <c:x val="0.14628851949061922"/>
          <c:y val="0"/>
        </c:manualLayout>
      </c:layout>
      <c:overlay val="0"/>
    </c:title>
    <c:autoTitleDeleted val="0"/>
    <c:plotArea>
      <c:layout>
        <c:manualLayout>
          <c:layoutTarget val="inner"/>
          <c:xMode val="edge"/>
          <c:yMode val="edge"/>
          <c:x val="0.17471444541654516"/>
          <c:y val="0.18313352722801543"/>
          <c:w val="0.79088446491358388"/>
          <c:h val="0.6966763022865385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2009</c:v>
                </c:pt>
                <c:pt idx="1">
                  <c:v>2010</c:v>
                </c:pt>
                <c:pt idx="2">
                  <c:v>2011</c:v>
                </c:pt>
                <c:pt idx="3">
                  <c:v>2012</c:v>
                </c:pt>
                <c:pt idx="4">
                  <c:v>2013</c:v>
                </c:pt>
              </c:strCache>
            </c:strRef>
          </c:cat>
          <c:val>
            <c:numRef>
              <c:f>Sheet1!$B$2:$F$2</c:f>
              <c:numCache>
                <c:formatCode>General</c:formatCode>
                <c:ptCount val="5"/>
                <c:pt idx="0" formatCode="0.0">
                  <c:v>5.89</c:v>
                </c:pt>
                <c:pt idx="1">
                  <c:v>5.6</c:v>
                </c:pt>
                <c:pt idx="2" formatCode="0.0">
                  <c:v>5.34</c:v>
                </c:pt>
                <c:pt idx="3" formatCode="0.0">
                  <c:v>4.91</c:v>
                </c:pt>
                <c:pt idx="4" formatCode="0.0">
                  <c:v>4.6399999999999997</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strRef>
              <c:f>Sheet1!$B$1:$F$1</c:f>
              <c:strCache>
                <c:ptCount val="5"/>
                <c:pt idx="0">
                  <c:v>2009</c:v>
                </c:pt>
                <c:pt idx="1">
                  <c:v>2010</c:v>
                </c:pt>
                <c:pt idx="2">
                  <c:v>2011</c:v>
                </c:pt>
                <c:pt idx="3">
                  <c:v>2012</c:v>
                </c:pt>
                <c:pt idx="4">
                  <c:v>2013</c:v>
                </c:pt>
              </c:strCache>
            </c:strRef>
          </c:cat>
          <c:val>
            <c:numRef>
              <c:f>Sheet1!$B$3:$F$3</c:f>
              <c:numCache>
                <c:formatCode>0.0</c:formatCode>
                <c:ptCount val="5"/>
                <c:pt idx="0" formatCode="General">
                  <c:v>6.2</c:v>
                </c:pt>
                <c:pt idx="1">
                  <c:v>5.92</c:v>
                </c:pt>
                <c:pt idx="2">
                  <c:v>5.59</c:v>
                </c:pt>
                <c:pt idx="3">
                  <c:v>5.23</c:v>
                </c:pt>
                <c:pt idx="4">
                  <c:v>4.96</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strRef>
              <c:f>Sheet1!$B$1:$F$1</c:f>
              <c:strCache>
                <c:ptCount val="5"/>
                <c:pt idx="0">
                  <c:v>2009</c:v>
                </c:pt>
                <c:pt idx="1">
                  <c:v>2010</c:v>
                </c:pt>
                <c:pt idx="2">
                  <c:v>2011</c:v>
                </c:pt>
                <c:pt idx="3">
                  <c:v>2012</c:v>
                </c:pt>
                <c:pt idx="4">
                  <c:v>2013</c:v>
                </c:pt>
              </c:strCache>
            </c:strRef>
          </c:cat>
          <c:val>
            <c:numRef>
              <c:f>Sheet1!$B$4:$F$4</c:f>
              <c:numCache>
                <c:formatCode>0.0</c:formatCode>
                <c:ptCount val="5"/>
                <c:pt idx="0">
                  <c:v>6.42</c:v>
                </c:pt>
                <c:pt idx="1">
                  <c:v>6.12</c:v>
                </c:pt>
                <c:pt idx="2">
                  <c:v>5.83</c:v>
                </c:pt>
                <c:pt idx="3">
                  <c:v>5.47</c:v>
                </c:pt>
                <c:pt idx="4">
                  <c:v>5.2</c:v>
                </c:pt>
              </c:numCache>
            </c:numRef>
          </c:val>
          <c:smooth val="0"/>
        </c:ser>
        <c:ser>
          <c:idx val="1"/>
          <c:order val="3"/>
          <c:tx>
            <c:strRef>
              <c:f>Sheet1!$A$5</c:f>
              <c:strCache>
                <c:ptCount val="1"/>
                <c:pt idx="0">
                  <c:v>65+</c:v>
                </c:pt>
              </c:strCache>
            </c:strRef>
          </c:tx>
          <c:spPr>
            <a:ln w="34925">
              <a:solidFill>
                <a:srgbClr val="7BA8DF"/>
              </a:solidFill>
            </a:ln>
          </c:spPr>
          <c:marker>
            <c:symbol val="diamond"/>
            <c:size val="9"/>
            <c:spPr>
              <a:solidFill>
                <a:srgbClr val="7BA8DF"/>
              </a:solidFill>
              <a:ln>
                <a:noFill/>
              </a:ln>
            </c:spPr>
          </c:marker>
          <c:cat>
            <c:strRef>
              <c:f>Sheet1!$B$1:$F$1</c:f>
              <c:strCache>
                <c:ptCount val="5"/>
                <c:pt idx="0">
                  <c:v>2009</c:v>
                </c:pt>
                <c:pt idx="1">
                  <c:v>2010</c:v>
                </c:pt>
                <c:pt idx="2">
                  <c:v>2011</c:v>
                </c:pt>
                <c:pt idx="3">
                  <c:v>2012</c:v>
                </c:pt>
                <c:pt idx="4">
                  <c:v>2013</c:v>
                </c:pt>
              </c:strCache>
            </c:strRef>
          </c:cat>
          <c:val>
            <c:numRef>
              <c:f>Sheet1!$B$5:$F$5</c:f>
              <c:numCache>
                <c:formatCode>0.0</c:formatCode>
                <c:ptCount val="5"/>
                <c:pt idx="0">
                  <c:v>5.44</c:v>
                </c:pt>
                <c:pt idx="1">
                  <c:v>5.12</c:v>
                </c:pt>
                <c:pt idx="2">
                  <c:v>4.93</c:v>
                </c:pt>
                <c:pt idx="3">
                  <c:v>4.3899999999999997</c:v>
                </c:pt>
                <c:pt idx="4">
                  <c:v>4.1500000000000004</c:v>
                </c:pt>
              </c:numCache>
            </c:numRef>
          </c:val>
          <c:smooth val="0"/>
        </c:ser>
        <c:dLbls>
          <c:showLegendKey val="0"/>
          <c:showVal val="0"/>
          <c:showCatName val="0"/>
          <c:showSerName val="0"/>
          <c:showPercent val="0"/>
          <c:showBubbleSize val="0"/>
        </c:dLbls>
        <c:marker val="1"/>
        <c:smooth val="0"/>
        <c:axId val="83696256"/>
        <c:axId val="83702528"/>
      </c:lineChart>
      <c:catAx>
        <c:axId val="8369625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3702528"/>
        <c:crosses val="autoZero"/>
        <c:auto val="1"/>
        <c:lblAlgn val="ctr"/>
        <c:lblOffset val="100"/>
        <c:noMultiLvlLbl val="0"/>
      </c:catAx>
      <c:valAx>
        <c:axId val="83702528"/>
        <c:scaling>
          <c:orientation val="minMax"/>
          <c:max val="1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89218155163036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3696256"/>
        <c:crosses val="autoZero"/>
        <c:crossBetween val="between"/>
        <c:majorUnit val="1"/>
      </c:valAx>
    </c:plotArea>
    <c:legend>
      <c:legendPos val="t"/>
      <c:layout>
        <c:manualLayout>
          <c:xMode val="edge"/>
          <c:yMode val="edge"/>
          <c:x val="5.4495965782055011E-2"/>
          <c:y val="7.9996334917594766E-2"/>
          <c:w val="0.92337740801267776"/>
          <c:h val="9.0255018798325884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600" baseline="0" dirty="0" smtClean="0"/>
              <a:t>Poor Communication With Doctors</a:t>
            </a:r>
            <a:endParaRPr lang="en-US" sz="1600" baseline="0" dirty="0"/>
          </a:p>
        </c:rich>
      </c:tx>
      <c:layout>
        <c:manualLayout>
          <c:xMode val="edge"/>
          <c:yMode val="edge"/>
          <c:x val="0.14786259356469331"/>
          <c:y val="0"/>
        </c:manualLayout>
      </c:layout>
      <c:overlay val="0"/>
    </c:title>
    <c:autoTitleDeleted val="0"/>
    <c:plotArea>
      <c:layout>
        <c:manualLayout>
          <c:layoutTarget val="inner"/>
          <c:xMode val="edge"/>
          <c:yMode val="edge"/>
          <c:x val="0.16545518615728588"/>
          <c:y val="0.19064103473552294"/>
          <c:w val="0.81557572664528033"/>
          <c:h val="0.6922915041025277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2009</c:v>
                </c:pt>
                <c:pt idx="1">
                  <c:v>2010</c:v>
                </c:pt>
                <c:pt idx="2">
                  <c:v>2011</c:v>
                </c:pt>
                <c:pt idx="3">
                  <c:v>2012</c:v>
                </c:pt>
                <c:pt idx="4">
                  <c:v>2013</c:v>
                </c:pt>
              </c:strCache>
            </c:strRef>
          </c:cat>
          <c:val>
            <c:numRef>
              <c:f>Sheet1!$B$2:$F$2</c:f>
              <c:numCache>
                <c:formatCode>0.0</c:formatCode>
                <c:ptCount val="5"/>
                <c:pt idx="0">
                  <c:v>5.27</c:v>
                </c:pt>
                <c:pt idx="1">
                  <c:v>5.25</c:v>
                </c:pt>
                <c:pt idx="2">
                  <c:v>5.18</c:v>
                </c:pt>
                <c:pt idx="3">
                  <c:v>5.01</c:v>
                </c:pt>
                <c:pt idx="4">
                  <c:v>4.84</c:v>
                </c:pt>
              </c:numCache>
            </c:numRef>
          </c:val>
          <c:smooth val="0"/>
        </c:ser>
        <c:ser>
          <c:idx val="0"/>
          <c:order val="1"/>
          <c:tx>
            <c:strRef>
              <c:f>Sheet1!$A$3</c:f>
              <c:strCache>
                <c:ptCount val="1"/>
                <c:pt idx="0">
                  <c:v>18-44</c:v>
                </c:pt>
              </c:strCache>
            </c:strRef>
          </c:tx>
          <c:spPr>
            <a:ln w="25400">
              <a:solidFill>
                <a:srgbClr val="0072C6"/>
              </a:solidFill>
            </a:ln>
          </c:spPr>
          <c:marker>
            <c:symbol val="square"/>
            <c:size val="7"/>
            <c:spPr>
              <a:solidFill>
                <a:srgbClr val="0072C6"/>
              </a:solidFill>
              <a:ln>
                <a:noFill/>
              </a:ln>
            </c:spPr>
          </c:marker>
          <c:cat>
            <c:strRef>
              <c:f>Sheet1!$B$1:$F$1</c:f>
              <c:strCache>
                <c:ptCount val="5"/>
                <c:pt idx="0">
                  <c:v>2009</c:v>
                </c:pt>
                <c:pt idx="1">
                  <c:v>2010</c:v>
                </c:pt>
                <c:pt idx="2">
                  <c:v>2011</c:v>
                </c:pt>
                <c:pt idx="3">
                  <c:v>2012</c:v>
                </c:pt>
                <c:pt idx="4">
                  <c:v>2013</c:v>
                </c:pt>
              </c:strCache>
            </c:strRef>
          </c:cat>
          <c:val>
            <c:numRef>
              <c:f>Sheet1!$B$3:$F$3</c:f>
              <c:numCache>
                <c:formatCode>0.0</c:formatCode>
                <c:ptCount val="5"/>
                <c:pt idx="0">
                  <c:v>5.0377134044676568</c:v>
                </c:pt>
                <c:pt idx="1">
                  <c:v>5.0393368862003918</c:v>
                </c:pt>
                <c:pt idx="2">
                  <c:v>4.8673634436689301</c:v>
                </c:pt>
                <c:pt idx="3">
                  <c:v>4.8138564821119596</c:v>
                </c:pt>
                <c:pt idx="4">
                  <c:v>4.6100000000000003</c:v>
                </c:pt>
              </c:numCache>
            </c:numRef>
          </c:val>
          <c:smooth val="0"/>
        </c:ser>
        <c:ser>
          <c:idx val="2"/>
          <c:order val="2"/>
          <c:tx>
            <c:strRef>
              <c:f>Sheet1!$A$4</c:f>
              <c:strCache>
                <c:ptCount val="1"/>
                <c:pt idx="0">
                  <c:v>45-64</c:v>
                </c:pt>
              </c:strCache>
            </c:strRef>
          </c:tx>
          <c:spPr>
            <a:ln w="25400">
              <a:solidFill>
                <a:srgbClr val="AABA0A"/>
              </a:solidFill>
            </a:ln>
          </c:spPr>
          <c:marker>
            <c:symbol val="triangle"/>
            <c:size val="9"/>
            <c:spPr>
              <a:solidFill>
                <a:srgbClr val="AABA0A"/>
              </a:solidFill>
              <a:ln>
                <a:noFill/>
              </a:ln>
            </c:spPr>
          </c:marker>
          <c:cat>
            <c:strRef>
              <c:f>Sheet1!$B$1:$F$1</c:f>
              <c:strCache>
                <c:ptCount val="5"/>
                <c:pt idx="0">
                  <c:v>2009</c:v>
                </c:pt>
                <c:pt idx="1">
                  <c:v>2010</c:v>
                </c:pt>
                <c:pt idx="2">
                  <c:v>2011</c:v>
                </c:pt>
                <c:pt idx="3">
                  <c:v>2012</c:v>
                </c:pt>
                <c:pt idx="4">
                  <c:v>2013</c:v>
                </c:pt>
              </c:strCache>
            </c:strRef>
          </c:cat>
          <c:val>
            <c:numRef>
              <c:f>Sheet1!$B$4:$F$4</c:f>
              <c:numCache>
                <c:formatCode>0.0</c:formatCode>
                <c:ptCount val="5"/>
                <c:pt idx="0">
                  <c:v>5.6754265032054194</c:v>
                </c:pt>
                <c:pt idx="1">
                  <c:v>5.740279919325153</c:v>
                </c:pt>
                <c:pt idx="2">
                  <c:v>5.6581847455261345</c:v>
                </c:pt>
                <c:pt idx="3">
                  <c:v>5.6021455672225002</c:v>
                </c:pt>
                <c:pt idx="4">
                  <c:v>5.44</c:v>
                </c:pt>
              </c:numCache>
            </c:numRef>
          </c:val>
          <c:smooth val="0"/>
        </c:ser>
        <c:ser>
          <c:idx val="1"/>
          <c:order val="3"/>
          <c:tx>
            <c:strRef>
              <c:f>Sheet1!$A$5</c:f>
              <c:strCache>
                <c:ptCount val="1"/>
                <c:pt idx="0">
                  <c:v>65+</c:v>
                </c:pt>
              </c:strCache>
            </c:strRef>
          </c:tx>
          <c:spPr>
            <a:ln w="34925">
              <a:solidFill>
                <a:srgbClr val="7BA8DF"/>
              </a:solidFill>
            </a:ln>
          </c:spPr>
          <c:marker>
            <c:symbol val="diamond"/>
            <c:size val="9"/>
            <c:spPr>
              <a:solidFill>
                <a:srgbClr val="7BA8DF"/>
              </a:solidFill>
              <a:ln>
                <a:noFill/>
              </a:ln>
            </c:spPr>
          </c:marker>
          <c:cat>
            <c:strRef>
              <c:f>Sheet1!$B$1:$F$1</c:f>
              <c:strCache>
                <c:ptCount val="5"/>
                <c:pt idx="0">
                  <c:v>2009</c:v>
                </c:pt>
                <c:pt idx="1">
                  <c:v>2010</c:v>
                </c:pt>
                <c:pt idx="2">
                  <c:v>2011</c:v>
                </c:pt>
                <c:pt idx="3">
                  <c:v>2012</c:v>
                </c:pt>
                <c:pt idx="4">
                  <c:v>2013</c:v>
                </c:pt>
              </c:strCache>
            </c:strRef>
          </c:cat>
          <c:val>
            <c:numRef>
              <c:f>Sheet1!$B$5:$F$5</c:f>
              <c:numCache>
                <c:formatCode>0.0</c:formatCode>
                <c:ptCount val="5"/>
                <c:pt idx="0">
                  <c:v>5.1382123455118194</c:v>
                </c:pt>
                <c:pt idx="1">
                  <c:v>5.0496072050903118</c:v>
                </c:pt>
                <c:pt idx="2">
                  <c:v>5.0357349788304733</c:v>
                </c:pt>
                <c:pt idx="3">
                  <c:v>4.7240492302821702</c:v>
                </c:pt>
                <c:pt idx="4">
                  <c:v>4.57</c:v>
                </c:pt>
              </c:numCache>
            </c:numRef>
          </c:val>
          <c:smooth val="0"/>
        </c:ser>
        <c:dLbls>
          <c:showLegendKey val="0"/>
          <c:showVal val="0"/>
          <c:showCatName val="0"/>
          <c:showSerName val="0"/>
          <c:showPercent val="0"/>
          <c:showBubbleSize val="0"/>
        </c:dLbls>
        <c:marker val="1"/>
        <c:smooth val="0"/>
        <c:axId val="83766272"/>
        <c:axId val="83768448"/>
      </c:lineChart>
      <c:catAx>
        <c:axId val="8376627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3768448"/>
        <c:crosses val="autoZero"/>
        <c:auto val="1"/>
        <c:lblAlgn val="ctr"/>
        <c:lblOffset val="100"/>
        <c:noMultiLvlLbl val="0"/>
      </c:catAx>
      <c:valAx>
        <c:axId val="83768448"/>
        <c:scaling>
          <c:orientation val="minMax"/>
          <c:max val="1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1.146374064353067E-2"/>
              <c:y val="0.4201830767775649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3766272"/>
        <c:crosses val="autoZero"/>
        <c:crossBetween val="between"/>
        <c:majorUnit val="1"/>
      </c:valAx>
    </c:plotArea>
    <c:legend>
      <c:legendPos val="t"/>
      <c:layout>
        <c:manualLayout>
          <c:xMode val="edge"/>
          <c:yMode val="edge"/>
          <c:x val="5.4495965782055011E-2"/>
          <c:y val="7.9996334917594766E-2"/>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90829555398"/>
          <c:y val="0.11770363450331421"/>
          <c:w val="0.85822450224025026"/>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2009</c:v>
                </c:pt>
                <c:pt idx="1">
                  <c:v>2010</c:v>
                </c:pt>
                <c:pt idx="2">
                  <c:v>2011</c:v>
                </c:pt>
                <c:pt idx="3">
                  <c:v>2012</c:v>
                </c:pt>
                <c:pt idx="4">
                  <c:v>2013</c:v>
                </c:pt>
              </c:strCache>
            </c:strRef>
          </c:cat>
          <c:val>
            <c:numRef>
              <c:f>Sheet1!$B$2:$F$2</c:f>
              <c:numCache>
                <c:formatCode>0.0</c:formatCode>
                <c:ptCount val="5"/>
                <c:pt idx="0">
                  <c:v>15.79</c:v>
                </c:pt>
                <c:pt idx="1">
                  <c:v>14.63</c:v>
                </c:pt>
                <c:pt idx="2">
                  <c:v>13.68</c:v>
                </c:pt>
                <c:pt idx="3">
                  <c:v>12.85</c:v>
                </c:pt>
                <c:pt idx="4">
                  <c:v>11.83</c:v>
                </c:pt>
              </c:numCache>
            </c:numRef>
          </c:val>
          <c:smooth val="0"/>
        </c:ser>
        <c:ser>
          <c:idx val="0"/>
          <c:order val="1"/>
          <c:tx>
            <c:strRef>
              <c:f>Sheet1!$A$7</c:f>
              <c:strCache>
                <c:ptCount val="1"/>
                <c:pt idx="0">
                  <c:v>White</c:v>
                </c:pt>
              </c:strCache>
            </c:strRef>
          </c:tx>
          <c:spPr>
            <a:ln w="25400">
              <a:solidFill>
                <a:srgbClr val="0072C6"/>
              </a:solidFill>
            </a:ln>
          </c:spPr>
          <c:marker>
            <c:symbol val="square"/>
            <c:size val="7"/>
            <c:spPr>
              <a:solidFill>
                <a:srgbClr val="0072C6"/>
              </a:solidFill>
              <a:ln>
                <a:noFill/>
              </a:ln>
            </c:spPr>
          </c:marker>
          <c:cat>
            <c:strRef>
              <c:f>Sheet1!$B$1:$F$1</c:f>
              <c:strCache>
                <c:ptCount val="5"/>
                <c:pt idx="0">
                  <c:v>2009</c:v>
                </c:pt>
                <c:pt idx="1">
                  <c:v>2010</c:v>
                </c:pt>
                <c:pt idx="2">
                  <c:v>2011</c:v>
                </c:pt>
                <c:pt idx="3">
                  <c:v>2012</c:v>
                </c:pt>
                <c:pt idx="4">
                  <c:v>2013</c:v>
                </c:pt>
              </c:strCache>
            </c:strRef>
          </c:cat>
          <c:val>
            <c:numRef>
              <c:f>Sheet1!$B$7:$F$7</c:f>
              <c:numCache>
                <c:formatCode>0.0</c:formatCode>
                <c:ptCount val="5"/>
                <c:pt idx="0">
                  <c:v>15.45</c:v>
                </c:pt>
                <c:pt idx="1">
                  <c:v>14.31</c:v>
                </c:pt>
                <c:pt idx="2">
                  <c:v>13.38</c:v>
                </c:pt>
                <c:pt idx="3">
                  <c:v>12.61</c:v>
                </c:pt>
                <c:pt idx="4">
                  <c:v>11.5</c:v>
                </c:pt>
              </c:numCache>
            </c:numRef>
          </c:val>
          <c:smooth val="0"/>
        </c:ser>
        <c:ser>
          <c:idx val="2"/>
          <c:order val="2"/>
          <c:tx>
            <c:strRef>
              <c:f>Sheet1!$A$5</c:f>
              <c:strCache>
                <c:ptCount val="1"/>
                <c:pt idx="0">
                  <c:v>Black</c:v>
                </c:pt>
              </c:strCache>
            </c:strRef>
          </c:tx>
          <c:spPr>
            <a:ln w="25400">
              <a:solidFill>
                <a:srgbClr val="AABA0A"/>
              </a:solidFill>
            </a:ln>
          </c:spPr>
          <c:marker>
            <c:symbol val="triangle"/>
            <c:size val="9"/>
            <c:spPr>
              <a:solidFill>
                <a:srgbClr val="AABA0A"/>
              </a:solidFill>
              <a:ln>
                <a:noFill/>
              </a:ln>
            </c:spPr>
          </c:marker>
          <c:cat>
            <c:strRef>
              <c:f>Sheet1!$B$1:$F$1</c:f>
              <c:strCache>
                <c:ptCount val="5"/>
                <c:pt idx="0">
                  <c:v>2009</c:v>
                </c:pt>
                <c:pt idx="1">
                  <c:v>2010</c:v>
                </c:pt>
                <c:pt idx="2">
                  <c:v>2011</c:v>
                </c:pt>
                <c:pt idx="3">
                  <c:v>2012</c:v>
                </c:pt>
                <c:pt idx="4">
                  <c:v>2013</c:v>
                </c:pt>
              </c:strCache>
            </c:strRef>
          </c:cat>
          <c:val>
            <c:numRef>
              <c:f>Sheet1!$B$5:$F$5</c:f>
              <c:numCache>
                <c:formatCode>0.0</c:formatCode>
                <c:ptCount val="5"/>
                <c:pt idx="0">
                  <c:v>18.239999999999998</c:v>
                </c:pt>
                <c:pt idx="1">
                  <c:v>16.86</c:v>
                </c:pt>
                <c:pt idx="2">
                  <c:v>15.47</c:v>
                </c:pt>
                <c:pt idx="3">
                  <c:v>14.07</c:v>
                </c:pt>
                <c:pt idx="4">
                  <c:v>13</c:v>
                </c:pt>
              </c:numCache>
            </c:numRef>
          </c:val>
          <c:smooth val="0"/>
        </c:ser>
        <c:ser>
          <c:idx val="1"/>
          <c:order val="3"/>
          <c:tx>
            <c:strRef>
              <c:f>Sheet1!$A$4</c:f>
              <c:strCache>
                <c:ptCount val="1"/>
                <c:pt idx="0">
                  <c:v>Asian</c:v>
                </c:pt>
              </c:strCache>
            </c:strRef>
          </c:tx>
          <c:spPr>
            <a:ln w="34925">
              <a:solidFill>
                <a:srgbClr val="7BA8DF"/>
              </a:solidFill>
            </a:ln>
          </c:spPr>
          <c:marker>
            <c:symbol val="diamond"/>
            <c:size val="9"/>
            <c:spPr>
              <a:solidFill>
                <a:srgbClr val="7BA8DF"/>
              </a:solidFill>
              <a:ln>
                <a:noFill/>
              </a:ln>
            </c:spPr>
          </c:marker>
          <c:cat>
            <c:strRef>
              <c:f>Sheet1!$B$1:$F$1</c:f>
              <c:strCache>
                <c:ptCount val="5"/>
                <c:pt idx="0">
                  <c:v>2009</c:v>
                </c:pt>
                <c:pt idx="1">
                  <c:v>2010</c:v>
                </c:pt>
                <c:pt idx="2">
                  <c:v>2011</c:v>
                </c:pt>
                <c:pt idx="3">
                  <c:v>2012</c:v>
                </c:pt>
                <c:pt idx="4">
                  <c:v>2013</c:v>
                </c:pt>
              </c:strCache>
            </c:strRef>
          </c:cat>
          <c:val>
            <c:numRef>
              <c:f>Sheet1!$B$4:$F$4</c:f>
              <c:numCache>
                <c:formatCode>0.0</c:formatCode>
                <c:ptCount val="5"/>
                <c:pt idx="0">
                  <c:v>17</c:v>
                </c:pt>
                <c:pt idx="1">
                  <c:v>15.84</c:v>
                </c:pt>
                <c:pt idx="2">
                  <c:v>14.9</c:v>
                </c:pt>
                <c:pt idx="3">
                  <c:v>14</c:v>
                </c:pt>
                <c:pt idx="4">
                  <c:v>13.1</c:v>
                </c:pt>
              </c:numCache>
            </c:numRef>
          </c:val>
          <c:smooth val="0"/>
        </c:ser>
        <c:ser>
          <c:idx val="4"/>
          <c:order val="4"/>
          <c:tx>
            <c:strRef>
              <c:f>Sheet1!$A$6</c:f>
              <c:strCache>
                <c:ptCount val="1"/>
                <c:pt idx="0">
                  <c:v>NHOPI</c:v>
                </c:pt>
              </c:strCache>
            </c:strRef>
          </c:tx>
          <c:spPr>
            <a:ln>
              <a:solidFill>
                <a:sysClr val="window" lastClr="FFFFFF">
                  <a:lumMod val="65000"/>
                </a:sysClr>
              </a:solidFill>
            </a:ln>
          </c:spPr>
          <c:marker>
            <c:symbol val="star"/>
            <c:size val="7"/>
            <c:spPr>
              <a:noFill/>
              <a:ln>
                <a:solidFill>
                  <a:sysClr val="window" lastClr="FFFFFF">
                    <a:lumMod val="65000"/>
                  </a:sysClr>
                </a:solidFill>
              </a:ln>
            </c:spPr>
          </c:marker>
          <c:cat>
            <c:strRef>
              <c:f>Sheet1!$B$1:$F$1</c:f>
              <c:strCache>
                <c:ptCount val="5"/>
                <c:pt idx="0">
                  <c:v>2009</c:v>
                </c:pt>
                <c:pt idx="1">
                  <c:v>2010</c:v>
                </c:pt>
                <c:pt idx="2">
                  <c:v>2011</c:v>
                </c:pt>
                <c:pt idx="3">
                  <c:v>2012</c:v>
                </c:pt>
                <c:pt idx="4">
                  <c:v>2013</c:v>
                </c:pt>
              </c:strCache>
            </c:strRef>
          </c:cat>
          <c:val>
            <c:numRef>
              <c:f>Sheet1!$B$6:$F$6</c:f>
              <c:numCache>
                <c:formatCode>0.0</c:formatCode>
                <c:ptCount val="5"/>
                <c:pt idx="0">
                  <c:v>17.21</c:v>
                </c:pt>
                <c:pt idx="1">
                  <c:v>15.29</c:v>
                </c:pt>
                <c:pt idx="2">
                  <c:v>13.99</c:v>
                </c:pt>
                <c:pt idx="3">
                  <c:v>13.45</c:v>
                </c:pt>
                <c:pt idx="4">
                  <c:v>12.29</c:v>
                </c:pt>
              </c:numCache>
            </c:numRef>
          </c:val>
          <c:smooth val="0"/>
        </c:ser>
        <c:ser>
          <c:idx val="5"/>
          <c:order val="5"/>
          <c:tx>
            <c:strRef>
              <c:f>Sheet1!$A$3</c:f>
              <c:strCache>
                <c:ptCount val="1"/>
                <c:pt idx="0">
                  <c:v>AI/AN</c:v>
                </c:pt>
              </c:strCache>
            </c:strRef>
          </c:tx>
          <c:spPr>
            <a:ln>
              <a:solidFill>
                <a:srgbClr val="EEECE1">
                  <a:lumMod val="50000"/>
                </a:srgbClr>
              </a:solidFill>
            </a:ln>
          </c:spPr>
          <c:marker>
            <c:symbol val="plus"/>
            <c:size val="7"/>
            <c:spPr>
              <a:noFill/>
              <a:ln>
                <a:solidFill>
                  <a:srgbClr val="EEECE1">
                    <a:lumMod val="50000"/>
                  </a:srgbClr>
                </a:solidFill>
              </a:ln>
            </c:spPr>
          </c:marker>
          <c:cat>
            <c:strRef>
              <c:f>Sheet1!$B$1:$F$1</c:f>
              <c:strCache>
                <c:ptCount val="5"/>
                <c:pt idx="0">
                  <c:v>2009</c:v>
                </c:pt>
                <c:pt idx="1">
                  <c:v>2010</c:v>
                </c:pt>
                <c:pt idx="2">
                  <c:v>2011</c:v>
                </c:pt>
                <c:pt idx="3">
                  <c:v>2012</c:v>
                </c:pt>
                <c:pt idx="4">
                  <c:v>2013</c:v>
                </c:pt>
              </c:strCache>
            </c:strRef>
          </c:cat>
          <c:val>
            <c:numRef>
              <c:f>Sheet1!$B$3:$F$3</c:f>
              <c:numCache>
                <c:formatCode>0.0</c:formatCode>
                <c:ptCount val="5"/>
                <c:pt idx="0">
                  <c:v>17.36</c:v>
                </c:pt>
                <c:pt idx="1">
                  <c:v>15.97</c:v>
                </c:pt>
                <c:pt idx="2">
                  <c:v>15.02</c:v>
                </c:pt>
                <c:pt idx="3">
                  <c:v>13.76</c:v>
                </c:pt>
                <c:pt idx="4">
                  <c:v>12.7</c:v>
                </c:pt>
              </c:numCache>
            </c:numRef>
          </c:val>
          <c:smooth val="0"/>
        </c:ser>
        <c:dLbls>
          <c:showLegendKey val="0"/>
          <c:showVal val="0"/>
          <c:showCatName val="0"/>
          <c:showSerName val="0"/>
          <c:showPercent val="0"/>
          <c:showBubbleSize val="0"/>
        </c:dLbls>
        <c:marker val="1"/>
        <c:smooth val="0"/>
        <c:axId val="83856768"/>
        <c:axId val="83904000"/>
      </c:lineChart>
      <c:catAx>
        <c:axId val="838567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3904000"/>
        <c:crosses val="autoZero"/>
        <c:auto val="1"/>
        <c:lblAlgn val="ctr"/>
        <c:lblOffset val="100"/>
        <c:noMultiLvlLbl val="0"/>
      </c:catAx>
      <c:valAx>
        <c:axId val="8390400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3856768"/>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0.11285941453264288"/>
          <c:w val="0.85900411033526469"/>
          <c:h val="0.55013980515949024"/>
        </c:manualLayout>
      </c:layout>
      <c:barChart>
        <c:barDir val="col"/>
        <c:grouping val="clustered"/>
        <c:varyColors val="0"/>
        <c:ser>
          <c:idx val="0"/>
          <c:order val="0"/>
          <c:tx>
            <c:strRef>
              <c:f>Sheet1!$A$2</c:f>
              <c:strCache>
                <c:ptCount val="1"/>
                <c:pt idx="0">
                  <c:v>English</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Sheet1!$B$2:$F$2</c:f>
              <c:numCache>
                <c:formatCode>0.0</c:formatCode>
                <c:ptCount val="5"/>
                <c:pt idx="0">
                  <c:v>79.55</c:v>
                </c:pt>
                <c:pt idx="1">
                  <c:v>83.13</c:v>
                </c:pt>
                <c:pt idx="2">
                  <c:v>84.33</c:v>
                </c:pt>
                <c:pt idx="3">
                  <c:v>90.67</c:v>
                </c:pt>
                <c:pt idx="4">
                  <c:v>93.84</c:v>
                </c:pt>
              </c:numCache>
            </c:numRef>
          </c:val>
        </c:ser>
        <c:ser>
          <c:idx val="1"/>
          <c:order val="1"/>
          <c:tx>
            <c:strRef>
              <c:f>Sheet1!$A$4</c:f>
              <c:strCache>
                <c:ptCount val="1"/>
                <c:pt idx="0">
                  <c:v>Spanish</c:v>
                </c:pt>
              </c:strCache>
            </c:strRef>
          </c:tx>
          <c:spPr>
            <a:solidFill>
              <a:srgbClr val="AABA0A"/>
            </a:solidFill>
          </c:spPr>
          <c:invertIfNegative val="0"/>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Sheet1!$B$4:$F$4</c:f>
              <c:numCache>
                <c:formatCode>0.0</c:formatCode>
                <c:ptCount val="5"/>
                <c:pt idx="0">
                  <c:v>75.739999999999995</c:v>
                </c:pt>
                <c:pt idx="1">
                  <c:v>80.36</c:v>
                </c:pt>
                <c:pt idx="2">
                  <c:v>86.24</c:v>
                </c:pt>
                <c:pt idx="3">
                  <c:v>87.51</c:v>
                </c:pt>
                <c:pt idx="4">
                  <c:v>92.33</c:v>
                </c:pt>
              </c:numCache>
            </c:numRef>
          </c:val>
        </c:ser>
        <c:ser>
          <c:idx val="2"/>
          <c:order val="2"/>
          <c:tx>
            <c:strRef>
              <c:f>Sheet1!$A$3</c:f>
              <c:strCache>
                <c:ptCount val="1"/>
                <c:pt idx="0">
                  <c:v>Other</c:v>
                </c:pt>
              </c:strCache>
            </c:strRef>
          </c:tx>
          <c:spPr>
            <a:solidFill>
              <a:sysClr val="window" lastClr="FFFFFF"/>
            </a:solidFill>
            <a:ln>
              <a:solidFill>
                <a:sysClr val="windowText" lastClr="000000"/>
              </a:solidFill>
            </a:ln>
          </c:spPr>
          <c:invertIfNegative val="0"/>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Sheet1!$B$3:$F$3</c:f>
              <c:numCache>
                <c:formatCode>0.0</c:formatCode>
                <c:ptCount val="5"/>
                <c:pt idx="0">
                  <c:v>75.02</c:v>
                </c:pt>
                <c:pt idx="1">
                  <c:v>76.83</c:v>
                </c:pt>
                <c:pt idx="2">
                  <c:v>80.06</c:v>
                </c:pt>
                <c:pt idx="3">
                  <c:v>83.7</c:v>
                </c:pt>
                <c:pt idx="4">
                  <c:v>87.1</c:v>
                </c:pt>
              </c:numCache>
            </c:numRef>
          </c:val>
        </c:ser>
        <c:dLbls>
          <c:showLegendKey val="0"/>
          <c:showVal val="0"/>
          <c:showCatName val="0"/>
          <c:showSerName val="0"/>
          <c:showPercent val="0"/>
          <c:showBubbleSize val="0"/>
        </c:dLbls>
        <c:gapWidth val="150"/>
        <c:axId val="84017152"/>
        <c:axId val="84018688"/>
      </c:barChart>
      <c:catAx>
        <c:axId val="84017152"/>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84018688"/>
        <c:crosses val="autoZero"/>
        <c:auto val="1"/>
        <c:lblAlgn val="ctr"/>
        <c:lblOffset val="100"/>
        <c:noMultiLvlLbl val="0"/>
      </c:catAx>
      <c:valAx>
        <c:axId val="8401868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0616886571610979"/>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84017152"/>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826078343980587E-2"/>
          <c:y val="0.11285941453264288"/>
          <c:w val="0.85900411033526469"/>
          <c:h val="0.53088270216222977"/>
        </c:manualLayout>
      </c:layout>
      <c:barChart>
        <c:barDir val="col"/>
        <c:grouping val="clustered"/>
        <c:varyColors val="0"/>
        <c:ser>
          <c:idx val="0"/>
          <c:order val="0"/>
          <c:tx>
            <c:strRef>
              <c:f>Sheet1!$A$6</c:f>
              <c:strCache>
                <c:ptCount val="1"/>
                <c:pt idx="0">
                  <c:v>White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Sheet1!$B$6:$F$6</c:f>
              <c:numCache>
                <c:formatCode>0.0</c:formatCode>
                <c:ptCount val="5"/>
                <c:pt idx="0">
                  <c:v>79.52</c:v>
                </c:pt>
                <c:pt idx="1">
                  <c:v>83.23</c:v>
                </c:pt>
                <c:pt idx="2">
                  <c:v>84.55</c:v>
                </c:pt>
                <c:pt idx="3">
                  <c:v>90.91</c:v>
                </c:pt>
                <c:pt idx="4">
                  <c:v>94.08</c:v>
                </c:pt>
              </c:numCache>
            </c:numRef>
          </c:val>
        </c:ser>
        <c:ser>
          <c:idx val="1"/>
          <c:order val="1"/>
          <c:tx>
            <c:strRef>
              <c:f>Sheet1!$A$4</c:f>
              <c:strCache>
                <c:ptCount val="1"/>
                <c:pt idx="0">
                  <c:v>Black</c:v>
                </c:pt>
              </c:strCache>
            </c:strRef>
          </c:tx>
          <c:spPr>
            <a:solidFill>
              <a:srgbClr val="AABA0A"/>
            </a:solidFill>
          </c:spPr>
          <c:invertIfNegative val="0"/>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Sheet1!$B$4:$F$4</c:f>
              <c:numCache>
                <c:formatCode>0.0</c:formatCode>
                <c:ptCount val="5"/>
                <c:pt idx="0">
                  <c:v>80.790000000000006</c:v>
                </c:pt>
                <c:pt idx="1">
                  <c:v>83.6</c:v>
                </c:pt>
                <c:pt idx="2">
                  <c:v>85.45</c:v>
                </c:pt>
                <c:pt idx="3">
                  <c:v>89.6</c:v>
                </c:pt>
                <c:pt idx="4">
                  <c:v>92.97</c:v>
                </c:pt>
              </c:numCache>
            </c:numRef>
          </c:val>
        </c:ser>
        <c:ser>
          <c:idx val="2"/>
          <c:order val="2"/>
          <c:tx>
            <c:strRef>
              <c:f>Sheet1!$A$3</c:f>
              <c:strCache>
                <c:ptCount val="1"/>
                <c:pt idx="0">
                  <c:v>Asian</c:v>
                </c:pt>
              </c:strCache>
            </c:strRef>
          </c:tx>
          <c:spPr>
            <a:solidFill>
              <a:sysClr val="window" lastClr="FFFFFF"/>
            </a:solidFill>
            <a:ln>
              <a:solidFill>
                <a:sysClr val="windowText" lastClr="000000"/>
              </a:solidFill>
            </a:ln>
          </c:spPr>
          <c:invertIfNegative val="0"/>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Sheet1!$B$3:$F$3</c:f>
              <c:numCache>
                <c:formatCode>0.0</c:formatCode>
                <c:ptCount val="5"/>
                <c:pt idx="0">
                  <c:v>70.489999999999995</c:v>
                </c:pt>
                <c:pt idx="1">
                  <c:v>70.73</c:v>
                </c:pt>
                <c:pt idx="2">
                  <c:v>74.13</c:v>
                </c:pt>
                <c:pt idx="3">
                  <c:v>78.37</c:v>
                </c:pt>
                <c:pt idx="4">
                  <c:v>82.99</c:v>
                </c:pt>
              </c:numCache>
            </c:numRef>
          </c:val>
        </c:ser>
        <c:ser>
          <c:idx val="3"/>
          <c:order val="3"/>
          <c:tx>
            <c:strRef>
              <c:f>Sheet1!$A$5</c:f>
              <c:strCache>
                <c:ptCount val="1"/>
                <c:pt idx="0">
                  <c:v>NHOPI</c:v>
                </c:pt>
              </c:strCache>
            </c:strRef>
          </c:tx>
          <c:spPr>
            <a:solidFill>
              <a:sysClr val="window" lastClr="FFFFFF">
                <a:lumMod val="85000"/>
              </a:sysClr>
            </a:solidFill>
          </c:spPr>
          <c:invertIfNegative val="0"/>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Sheet1!$B$5:$F$5</c:f>
              <c:numCache>
                <c:formatCode>0.0</c:formatCode>
                <c:ptCount val="5"/>
                <c:pt idx="0">
                  <c:v>79.47</c:v>
                </c:pt>
                <c:pt idx="1">
                  <c:v>80.72</c:v>
                </c:pt>
                <c:pt idx="2">
                  <c:v>82.74</c:v>
                </c:pt>
                <c:pt idx="3">
                  <c:v>86.23</c:v>
                </c:pt>
                <c:pt idx="4">
                  <c:v>90.12</c:v>
                </c:pt>
              </c:numCache>
            </c:numRef>
          </c:val>
        </c:ser>
        <c:ser>
          <c:idx val="4"/>
          <c:order val="4"/>
          <c:tx>
            <c:strRef>
              <c:f>Sheet1!$A$2</c:f>
              <c:strCache>
                <c:ptCount val="1"/>
                <c:pt idx="0">
                  <c:v>AI/AN</c:v>
                </c:pt>
              </c:strCache>
            </c:strRef>
          </c:tx>
          <c:spPr>
            <a:solidFill>
              <a:srgbClr val="EEECE1">
                <a:lumMod val="75000"/>
              </a:srgbClr>
            </a:solidFill>
          </c:spPr>
          <c:invertIfNegative val="0"/>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Sheet1!$B$2:$F$2</c:f>
              <c:numCache>
                <c:formatCode>0.0</c:formatCode>
                <c:ptCount val="5"/>
                <c:pt idx="0">
                  <c:v>76.23</c:v>
                </c:pt>
                <c:pt idx="1">
                  <c:v>79.53</c:v>
                </c:pt>
                <c:pt idx="2">
                  <c:v>81.37</c:v>
                </c:pt>
                <c:pt idx="3">
                  <c:v>87.19</c:v>
                </c:pt>
                <c:pt idx="4">
                  <c:v>90.35</c:v>
                </c:pt>
              </c:numCache>
            </c:numRef>
          </c:val>
        </c:ser>
        <c:ser>
          <c:idx val="5"/>
          <c:order val="5"/>
          <c:tx>
            <c:strRef>
              <c:f>Sheet1!$A$7</c:f>
              <c:strCache>
                <c:ptCount val="1"/>
                <c:pt idx="0">
                  <c:v>Hispanic</c:v>
                </c:pt>
              </c:strCache>
            </c:strRef>
          </c:tx>
          <c:spPr>
            <a:solidFill>
              <a:sysClr val="windowText" lastClr="000000"/>
            </a:solidFill>
            <a:ln>
              <a:noFill/>
            </a:ln>
          </c:spPr>
          <c:invertIfNegative val="0"/>
          <c:cat>
            <c:strRef>
              <c:f>Sheet1!$B$1:$F$1</c:f>
              <c:strCache>
                <c:ptCount val="5"/>
                <c:pt idx="0">
                  <c:v>Always Inform You About When They Will Arrive</c:v>
                </c:pt>
                <c:pt idx="1">
                  <c:v>Always Explain Things in a Way You Can Understand</c:v>
                </c:pt>
                <c:pt idx="2">
                  <c:v>Always Listen Carefully to You</c:v>
                </c:pt>
                <c:pt idx="3">
                  <c:v>Always Treat You as Gently as Possible</c:v>
                </c:pt>
                <c:pt idx="4">
                  <c:v>Always Treat You With Courtesy and Respect</c:v>
                </c:pt>
              </c:strCache>
            </c:strRef>
          </c:cat>
          <c:val>
            <c:numRef>
              <c:f>Sheet1!$B$7:$F$7</c:f>
              <c:numCache>
                <c:formatCode>0.0</c:formatCode>
                <c:ptCount val="5"/>
                <c:pt idx="0">
                  <c:v>77.22</c:v>
                </c:pt>
                <c:pt idx="1">
                  <c:v>81.42</c:v>
                </c:pt>
                <c:pt idx="2">
                  <c:v>85.64</c:v>
                </c:pt>
                <c:pt idx="3">
                  <c:v>88.06</c:v>
                </c:pt>
                <c:pt idx="4">
                  <c:v>92.19</c:v>
                </c:pt>
              </c:numCache>
            </c:numRef>
          </c:val>
        </c:ser>
        <c:dLbls>
          <c:showLegendKey val="0"/>
          <c:showVal val="0"/>
          <c:showCatName val="0"/>
          <c:showSerName val="0"/>
          <c:showPercent val="0"/>
          <c:showBubbleSize val="0"/>
        </c:dLbls>
        <c:gapWidth val="150"/>
        <c:axId val="84083072"/>
        <c:axId val="84084608"/>
      </c:barChart>
      <c:catAx>
        <c:axId val="84083072"/>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84084608"/>
        <c:crosses val="autoZero"/>
        <c:auto val="1"/>
        <c:lblAlgn val="ctr"/>
        <c:lblOffset val="100"/>
        <c:noMultiLvlLbl val="0"/>
      </c:catAx>
      <c:valAx>
        <c:axId val="84084608"/>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2664863767029122"/>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84083072"/>
        <c:crosses val="autoZero"/>
        <c:crossBetween val="between"/>
        <c:majorUnit val="10"/>
      </c:valAx>
    </c:plotArea>
    <c:legend>
      <c:legendPos val="t"/>
      <c:layout>
        <c:manualLayout>
          <c:xMode val="edge"/>
          <c:yMode val="edge"/>
          <c:x val="9.3525107710592775E-2"/>
          <c:y val="1.8517060367454078E-3"/>
          <c:w val="0.79233459614717971"/>
          <c:h val="9.672408136482939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049339016109225"/>
          <c:y val="0.17294873613771253"/>
          <c:w val="0.80523111694371541"/>
          <c:h val="0.62247168428270794"/>
        </c:manualLayout>
      </c:layout>
      <c:lineChart>
        <c:grouping val="standard"/>
        <c:varyColors val="0"/>
        <c:ser>
          <c:idx val="3"/>
          <c:order val="0"/>
          <c:tx>
            <c:strRef>
              <c:f>Sheet1!$A$2</c:f>
              <c:strCache>
                <c:ptCount val="1"/>
                <c:pt idx="0">
                  <c:v>Any Private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General</c:formatCode>
                <c:ptCount val="11"/>
                <c:pt idx="0">
                  <c:v>20.6</c:v>
                </c:pt>
                <c:pt idx="1">
                  <c:v>17</c:v>
                </c:pt>
                <c:pt idx="2">
                  <c:v>16.2</c:v>
                </c:pt>
                <c:pt idx="3">
                  <c:v>15.8</c:v>
                </c:pt>
                <c:pt idx="4">
                  <c:v>16.2</c:v>
                </c:pt>
                <c:pt idx="5">
                  <c:v>15.4</c:v>
                </c:pt>
                <c:pt idx="6">
                  <c:v>14.8</c:v>
                </c:pt>
                <c:pt idx="7">
                  <c:v>13.6</c:v>
                </c:pt>
                <c:pt idx="8">
                  <c:v>11.3</c:v>
                </c:pt>
                <c:pt idx="9">
                  <c:v>13.6</c:v>
                </c:pt>
                <c:pt idx="10">
                  <c:v>11.5</c:v>
                </c:pt>
              </c:numCache>
            </c:numRef>
          </c:val>
          <c:smooth val="0"/>
        </c:ser>
        <c:ser>
          <c:idx val="0"/>
          <c:order val="1"/>
          <c:tx>
            <c:strRef>
              <c:f>Sheet1!$A$3</c:f>
              <c:strCache>
                <c:ptCount val="1"/>
                <c:pt idx="0">
                  <c:v>Public</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General</c:formatCode>
                <c:ptCount val="11"/>
                <c:pt idx="0">
                  <c:v>27.2</c:v>
                </c:pt>
                <c:pt idx="1">
                  <c:v>24.5</c:v>
                </c:pt>
                <c:pt idx="2">
                  <c:v>20.6</c:v>
                </c:pt>
                <c:pt idx="3">
                  <c:v>21.1</c:v>
                </c:pt>
                <c:pt idx="4">
                  <c:v>21.8</c:v>
                </c:pt>
                <c:pt idx="5">
                  <c:v>17.399999999999999</c:v>
                </c:pt>
                <c:pt idx="6">
                  <c:v>17.5</c:v>
                </c:pt>
                <c:pt idx="7">
                  <c:v>20.3</c:v>
                </c:pt>
                <c:pt idx="8">
                  <c:v>17.2</c:v>
                </c:pt>
                <c:pt idx="9">
                  <c:v>17</c:v>
                </c:pt>
                <c:pt idx="10">
                  <c:v>15.9</c:v>
                </c:pt>
              </c:numCache>
            </c:numRef>
          </c:val>
          <c:smooth val="0"/>
        </c:ser>
        <c:ser>
          <c:idx val="2"/>
          <c:order val="2"/>
          <c:tx>
            <c:strRef>
              <c:f>Sheet1!$A$4</c:f>
              <c:strCache>
                <c:ptCount val="1"/>
                <c:pt idx="0">
                  <c:v>Uninsured</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General</c:formatCode>
                <c:ptCount val="11"/>
                <c:pt idx="0">
                  <c:v>25.2</c:v>
                </c:pt>
                <c:pt idx="1">
                  <c:v>22.5</c:v>
                </c:pt>
                <c:pt idx="2">
                  <c:v>21.5</c:v>
                </c:pt>
                <c:pt idx="3">
                  <c:v>18.5</c:v>
                </c:pt>
                <c:pt idx="4">
                  <c:v>17.5</c:v>
                </c:pt>
                <c:pt idx="5">
                  <c:v>18.5</c:v>
                </c:pt>
                <c:pt idx="6">
                  <c:v>18.100000000000001</c:v>
                </c:pt>
                <c:pt idx="7">
                  <c:v>19</c:v>
                </c:pt>
                <c:pt idx="8">
                  <c:v>17</c:v>
                </c:pt>
                <c:pt idx="9">
                  <c:v>14.2</c:v>
                </c:pt>
                <c:pt idx="10">
                  <c:v>15.2</c:v>
                </c:pt>
              </c:numCache>
            </c:numRef>
          </c:val>
          <c:smooth val="0"/>
        </c:ser>
        <c:dLbls>
          <c:showLegendKey val="0"/>
          <c:showVal val="0"/>
          <c:showCatName val="0"/>
          <c:showSerName val="0"/>
          <c:showPercent val="0"/>
          <c:showBubbleSize val="0"/>
        </c:dLbls>
        <c:marker val="1"/>
        <c:smooth val="0"/>
        <c:axId val="84122240"/>
        <c:axId val="87704320"/>
      </c:lineChart>
      <c:catAx>
        <c:axId val="84122240"/>
        <c:scaling>
          <c:orientation val="minMax"/>
        </c:scaling>
        <c:delete val="0"/>
        <c:axPos val="b"/>
        <c:numFmt formatCode="General" sourceLinked="1"/>
        <c:majorTickMark val="out"/>
        <c:minorTickMark val="none"/>
        <c:tickLblPos val="nextTo"/>
        <c:txPr>
          <a:bodyPr rot="-3420000"/>
          <a:lstStyle/>
          <a:p>
            <a:pPr>
              <a:defRPr sz="1600" b="0" baseline="0">
                <a:latin typeface="Calibri" panose="020F0502020204030204" pitchFamily="34" charset="0"/>
              </a:defRPr>
            </a:pPr>
            <a:endParaRPr lang="en-US"/>
          </a:p>
        </c:txPr>
        <c:crossAx val="87704320"/>
        <c:crosses val="autoZero"/>
        <c:auto val="1"/>
        <c:lblAlgn val="ctr"/>
        <c:lblOffset val="100"/>
        <c:noMultiLvlLbl val="0"/>
      </c:catAx>
      <c:valAx>
        <c:axId val="8770432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9.2592592592592587E-3"/>
              <c:y val="0.3552965254343207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4122240"/>
        <c:crosses val="autoZero"/>
        <c:crossBetween val="between"/>
        <c:majorUnit val="10"/>
      </c:valAx>
    </c:plotArea>
    <c:legend>
      <c:legendPos val="t"/>
      <c:layout>
        <c:manualLayout>
          <c:xMode val="edge"/>
          <c:yMode val="edge"/>
          <c:x val="5.7582385535141431E-2"/>
          <c:y val="1.3072428446444195E-2"/>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99640322737436"/>
          <c:y val="0.16918076212695635"/>
          <c:w val="0.81992466219500337"/>
          <c:h val="0.62688308387127289"/>
        </c:manualLayout>
      </c:layout>
      <c:lineChart>
        <c:grouping val="standard"/>
        <c:varyColors val="0"/>
        <c:ser>
          <c:idx val="3"/>
          <c:order val="0"/>
          <c:tx>
            <c:strRef>
              <c:f>Sheet1!$A$4</c:f>
              <c:strCache>
                <c:ptCount val="1"/>
                <c:pt idx="0">
                  <c:v>&lt;High School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General</c:formatCode>
                <c:ptCount val="11"/>
                <c:pt idx="0">
                  <c:v>25.9</c:v>
                </c:pt>
                <c:pt idx="1">
                  <c:v>23</c:v>
                </c:pt>
                <c:pt idx="2">
                  <c:v>20.2</c:v>
                </c:pt>
                <c:pt idx="3">
                  <c:v>20.3</c:v>
                </c:pt>
                <c:pt idx="4">
                  <c:v>20.100000000000001</c:v>
                </c:pt>
                <c:pt idx="5">
                  <c:v>19.7</c:v>
                </c:pt>
                <c:pt idx="6">
                  <c:v>18.7</c:v>
                </c:pt>
                <c:pt idx="7">
                  <c:v>19.8</c:v>
                </c:pt>
                <c:pt idx="8">
                  <c:v>16.600000000000001</c:v>
                </c:pt>
                <c:pt idx="9">
                  <c:v>18.100000000000001</c:v>
                </c:pt>
                <c:pt idx="10">
                  <c:v>15.4</c:v>
                </c:pt>
              </c:numCache>
            </c:numRef>
          </c:val>
          <c:smooth val="0"/>
        </c:ser>
        <c:ser>
          <c:idx val="0"/>
          <c:order val="1"/>
          <c:tx>
            <c:strRef>
              <c:f>Sheet1!$A$3</c:f>
              <c:strCache>
                <c:ptCount val="1"/>
                <c:pt idx="0">
                  <c:v>High School Grad</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General</c:formatCode>
                <c:ptCount val="11"/>
                <c:pt idx="0">
                  <c:v>22.6</c:v>
                </c:pt>
                <c:pt idx="1">
                  <c:v>20</c:v>
                </c:pt>
                <c:pt idx="2">
                  <c:v>18.8</c:v>
                </c:pt>
                <c:pt idx="3">
                  <c:v>18.3</c:v>
                </c:pt>
                <c:pt idx="4">
                  <c:v>17.2</c:v>
                </c:pt>
                <c:pt idx="5">
                  <c:v>16</c:v>
                </c:pt>
                <c:pt idx="6">
                  <c:v>16.2</c:v>
                </c:pt>
                <c:pt idx="7">
                  <c:v>16.8</c:v>
                </c:pt>
                <c:pt idx="8">
                  <c:v>14.6</c:v>
                </c:pt>
                <c:pt idx="9">
                  <c:v>13.5</c:v>
                </c:pt>
                <c:pt idx="10">
                  <c:v>14.2</c:v>
                </c:pt>
              </c:numCache>
            </c:numRef>
          </c:val>
          <c:smooth val="0"/>
        </c:ser>
        <c:ser>
          <c:idx val="2"/>
          <c:order val="2"/>
          <c:tx>
            <c:strRef>
              <c:f>Sheet1!$A$2</c:f>
              <c:strCache>
                <c:ptCount val="1"/>
                <c:pt idx="0">
                  <c:v>Any College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General</c:formatCode>
                <c:ptCount val="11"/>
                <c:pt idx="0">
                  <c:v>19.399999999999999</c:v>
                </c:pt>
                <c:pt idx="1">
                  <c:v>16.7</c:v>
                </c:pt>
                <c:pt idx="2">
                  <c:v>16.2</c:v>
                </c:pt>
                <c:pt idx="3">
                  <c:v>16.5</c:v>
                </c:pt>
                <c:pt idx="4">
                  <c:v>15.7</c:v>
                </c:pt>
                <c:pt idx="5">
                  <c:v>15</c:v>
                </c:pt>
                <c:pt idx="6">
                  <c:v>14.5</c:v>
                </c:pt>
                <c:pt idx="7">
                  <c:v>14.2</c:v>
                </c:pt>
                <c:pt idx="8">
                  <c:v>12</c:v>
                </c:pt>
                <c:pt idx="9">
                  <c:v>13.8</c:v>
                </c:pt>
                <c:pt idx="10">
                  <c:v>11.6</c:v>
                </c:pt>
              </c:numCache>
            </c:numRef>
          </c:val>
          <c:smooth val="0"/>
        </c:ser>
        <c:dLbls>
          <c:showLegendKey val="0"/>
          <c:showVal val="0"/>
          <c:showCatName val="0"/>
          <c:showSerName val="0"/>
          <c:showPercent val="0"/>
          <c:showBubbleSize val="0"/>
        </c:dLbls>
        <c:marker val="1"/>
        <c:smooth val="0"/>
        <c:axId val="87730048"/>
        <c:axId val="87740416"/>
      </c:lineChart>
      <c:catAx>
        <c:axId val="87730048"/>
        <c:scaling>
          <c:orientation val="minMax"/>
        </c:scaling>
        <c:delete val="0"/>
        <c:axPos val="b"/>
        <c:numFmt formatCode="General" sourceLinked="1"/>
        <c:majorTickMark val="out"/>
        <c:minorTickMark val="none"/>
        <c:tickLblPos val="nextTo"/>
        <c:txPr>
          <a:bodyPr rot="-3420000"/>
          <a:lstStyle/>
          <a:p>
            <a:pPr>
              <a:defRPr sz="1600" b="0" baseline="0">
                <a:latin typeface="Calibri" panose="020F0502020204030204" pitchFamily="34" charset="0"/>
              </a:defRPr>
            </a:pPr>
            <a:endParaRPr lang="en-US"/>
          </a:p>
        </c:txPr>
        <c:crossAx val="87740416"/>
        <c:crosses val="autoZero"/>
        <c:auto val="1"/>
        <c:lblAlgn val="ctr"/>
        <c:lblOffset val="100"/>
        <c:noMultiLvlLbl val="0"/>
      </c:catAx>
      <c:valAx>
        <c:axId val="8774041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592647794025746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7730048"/>
        <c:crosses val="autoZero"/>
        <c:crossBetween val="between"/>
        <c:majorUnit val="10"/>
      </c:valAx>
    </c:plotArea>
    <c:legend>
      <c:legendPos val="t"/>
      <c:layout>
        <c:manualLayout>
          <c:xMode val="edge"/>
          <c:yMode val="edge"/>
          <c:x val="5.4495864903679483E-2"/>
          <c:y val="1.1675185338674747E-3"/>
          <c:w val="0.92337740801267776"/>
          <c:h val="0.13723065866766657"/>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58141343443182"/>
          <c:y val="0.1606113002766546"/>
          <c:w val="0.80266890249829892"/>
          <c:h val="0.62740772268331324"/>
        </c:manualLayout>
      </c:layout>
      <c:lineChart>
        <c:grouping val="standard"/>
        <c:varyColors val="0"/>
        <c:ser>
          <c:idx val="3"/>
          <c:order val="0"/>
          <c:tx>
            <c:strRef>
              <c:f>Sheet1!$A$2</c:f>
              <c:strCache>
                <c:ptCount val="1"/>
                <c:pt idx="0">
                  <c:v>0-1 Conditions</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General</c:formatCode>
                <c:ptCount val="11"/>
                <c:pt idx="0">
                  <c:v>21.9</c:v>
                </c:pt>
                <c:pt idx="1">
                  <c:v>18.600000000000001</c:v>
                </c:pt>
                <c:pt idx="2">
                  <c:v>17.3</c:v>
                </c:pt>
                <c:pt idx="3">
                  <c:v>16.5</c:v>
                </c:pt>
                <c:pt idx="4">
                  <c:v>17.100000000000001</c:v>
                </c:pt>
                <c:pt idx="5">
                  <c:v>15.7</c:v>
                </c:pt>
                <c:pt idx="6">
                  <c:v>15.5</c:v>
                </c:pt>
                <c:pt idx="7">
                  <c:v>14.9</c:v>
                </c:pt>
                <c:pt idx="8">
                  <c:v>12.8</c:v>
                </c:pt>
                <c:pt idx="9">
                  <c:v>14</c:v>
                </c:pt>
                <c:pt idx="10">
                  <c:v>12.2</c:v>
                </c:pt>
              </c:numCache>
            </c:numRef>
          </c:val>
          <c:smooth val="0"/>
        </c:ser>
        <c:ser>
          <c:idx val="0"/>
          <c:order val="1"/>
          <c:tx>
            <c:strRef>
              <c:f>Sheet1!$A$3</c:f>
              <c:strCache>
                <c:ptCount val="1"/>
                <c:pt idx="0">
                  <c:v>2-3 Conditions</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General</c:formatCode>
                <c:ptCount val="11"/>
                <c:pt idx="0">
                  <c:v>20.7</c:v>
                </c:pt>
                <c:pt idx="1">
                  <c:v>20.100000000000001</c:v>
                </c:pt>
                <c:pt idx="2">
                  <c:v>19.899999999999999</c:v>
                </c:pt>
                <c:pt idx="3">
                  <c:v>19.899999999999999</c:v>
                </c:pt>
                <c:pt idx="4">
                  <c:v>18.100000000000001</c:v>
                </c:pt>
                <c:pt idx="5">
                  <c:v>16</c:v>
                </c:pt>
                <c:pt idx="6">
                  <c:v>15.3</c:v>
                </c:pt>
                <c:pt idx="7">
                  <c:v>17.100000000000001</c:v>
                </c:pt>
                <c:pt idx="8">
                  <c:v>14.4</c:v>
                </c:pt>
                <c:pt idx="9">
                  <c:v>14.9</c:v>
                </c:pt>
                <c:pt idx="10">
                  <c:v>13.6</c:v>
                </c:pt>
              </c:numCache>
            </c:numRef>
          </c:val>
          <c:smooth val="0"/>
        </c:ser>
        <c:ser>
          <c:idx val="2"/>
          <c:order val="2"/>
          <c:tx>
            <c:strRef>
              <c:f>Sheet1!$A$4</c:f>
              <c:strCache>
                <c:ptCount val="1"/>
                <c:pt idx="0">
                  <c:v>4+ Conditions</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General</c:formatCode>
                <c:ptCount val="11"/>
                <c:pt idx="0">
                  <c:v>26.7</c:v>
                </c:pt>
                <c:pt idx="1">
                  <c:v>22.9</c:v>
                </c:pt>
                <c:pt idx="2">
                  <c:v>19.8</c:v>
                </c:pt>
                <c:pt idx="3">
                  <c:v>21.5</c:v>
                </c:pt>
                <c:pt idx="4">
                  <c:v>17.399999999999999</c:v>
                </c:pt>
                <c:pt idx="5">
                  <c:v>20.3</c:v>
                </c:pt>
                <c:pt idx="6">
                  <c:v>18</c:v>
                </c:pt>
                <c:pt idx="7">
                  <c:v>17.3</c:v>
                </c:pt>
                <c:pt idx="8">
                  <c:v>14.6</c:v>
                </c:pt>
                <c:pt idx="9">
                  <c:v>15.7</c:v>
                </c:pt>
                <c:pt idx="10">
                  <c:v>15.4</c:v>
                </c:pt>
              </c:numCache>
            </c:numRef>
          </c:val>
          <c:smooth val="0"/>
        </c:ser>
        <c:dLbls>
          <c:showLegendKey val="0"/>
          <c:showVal val="0"/>
          <c:showCatName val="0"/>
          <c:showSerName val="0"/>
          <c:showPercent val="0"/>
          <c:showBubbleSize val="0"/>
        </c:dLbls>
        <c:marker val="1"/>
        <c:smooth val="0"/>
        <c:axId val="89509248"/>
        <c:axId val="89515520"/>
      </c:lineChart>
      <c:catAx>
        <c:axId val="89509248"/>
        <c:scaling>
          <c:orientation val="minMax"/>
        </c:scaling>
        <c:delete val="0"/>
        <c:axPos val="b"/>
        <c:numFmt formatCode="General" sourceLinked="1"/>
        <c:majorTickMark val="out"/>
        <c:minorTickMark val="none"/>
        <c:tickLblPos val="nextTo"/>
        <c:txPr>
          <a:bodyPr rot="-3360000"/>
          <a:lstStyle/>
          <a:p>
            <a:pPr>
              <a:defRPr sz="1600" b="0" baseline="0">
                <a:latin typeface="Calibri" panose="020F0502020204030204" pitchFamily="34" charset="0"/>
              </a:defRPr>
            </a:pPr>
            <a:endParaRPr lang="en-US"/>
          </a:p>
        </c:txPr>
        <c:crossAx val="89515520"/>
        <c:crosses val="autoZero"/>
        <c:auto val="1"/>
        <c:lblAlgn val="ctr"/>
        <c:lblOffset val="100"/>
        <c:noMultiLvlLbl val="0"/>
      </c:catAx>
      <c:valAx>
        <c:axId val="8951552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38764749000969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9509248"/>
        <c:crosses val="autoZero"/>
        <c:crossBetween val="between"/>
        <c:majorUnit val="10"/>
      </c:valAx>
    </c:plotArea>
    <c:legend>
      <c:legendPos val="t"/>
      <c:layout>
        <c:manualLayout>
          <c:xMode val="edge"/>
          <c:yMode val="edge"/>
          <c:x val="5.4495864903679483E-2"/>
          <c:y val="1.1675185338674747E-3"/>
          <c:w val="0.92337740801267776"/>
          <c:h val="0.13154631008961717"/>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23573442208614"/>
          <c:y val="0.14773356033198554"/>
          <c:w val="0.80266890249829892"/>
          <c:h val="0.62847739471755215"/>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General</c:formatCode>
                <c:ptCount val="11"/>
                <c:pt idx="0">
                  <c:v>19.899999999999999</c:v>
                </c:pt>
                <c:pt idx="1">
                  <c:v>17.5</c:v>
                </c:pt>
                <c:pt idx="2">
                  <c:v>16.8</c:v>
                </c:pt>
                <c:pt idx="3">
                  <c:v>15.9</c:v>
                </c:pt>
                <c:pt idx="4">
                  <c:v>16.100000000000001</c:v>
                </c:pt>
                <c:pt idx="5">
                  <c:v>14.5</c:v>
                </c:pt>
                <c:pt idx="6">
                  <c:v>14.3</c:v>
                </c:pt>
                <c:pt idx="7">
                  <c:v>14.2</c:v>
                </c:pt>
                <c:pt idx="8">
                  <c:v>11.5</c:v>
                </c:pt>
                <c:pt idx="9">
                  <c:v>13.4</c:v>
                </c:pt>
                <c:pt idx="10">
                  <c:v>11.5</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General</c:formatCode>
                <c:ptCount val="11"/>
                <c:pt idx="0">
                  <c:v>26.4</c:v>
                </c:pt>
                <c:pt idx="1">
                  <c:v>22.6</c:v>
                </c:pt>
                <c:pt idx="2">
                  <c:v>23.4</c:v>
                </c:pt>
                <c:pt idx="3">
                  <c:v>20.9</c:v>
                </c:pt>
                <c:pt idx="4">
                  <c:v>22.7</c:v>
                </c:pt>
                <c:pt idx="5">
                  <c:v>18.899999999999999</c:v>
                </c:pt>
                <c:pt idx="6">
                  <c:v>17.5</c:v>
                </c:pt>
                <c:pt idx="7">
                  <c:v>17.7</c:v>
                </c:pt>
                <c:pt idx="8">
                  <c:v>14.9</c:v>
                </c:pt>
                <c:pt idx="9">
                  <c:v>17</c:v>
                </c:pt>
                <c:pt idx="10">
                  <c:v>16.399999999999999</c:v>
                </c:pt>
              </c:numCache>
            </c:numRef>
          </c:val>
          <c:smooth val="0"/>
        </c:ser>
        <c:ser>
          <c:idx val="2"/>
          <c:order val="2"/>
          <c:tx>
            <c:strRef>
              <c:f>Sheet1!$A$4</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General</c:formatCode>
                <c:ptCount val="11"/>
                <c:pt idx="0">
                  <c:v>27.6</c:v>
                </c:pt>
                <c:pt idx="1">
                  <c:v>21.6</c:v>
                </c:pt>
                <c:pt idx="2">
                  <c:v>17.2</c:v>
                </c:pt>
                <c:pt idx="3">
                  <c:v>20</c:v>
                </c:pt>
                <c:pt idx="4">
                  <c:v>17</c:v>
                </c:pt>
                <c:pt idx="5">
                  <c:v>18.5</c:v>
                </c:pt>
                <c:pt idx="6">
                  <c:v>18.399999999999999</c:v>
                </c:pt>
                <c:pt idx="7">
                  <c:v>18.899999999999999</c:v>
                </c:pt>
                <c:pt idx="8">
                  <c:v>17.7</c:v>
                </c:pt>
                <c:pt idx="9">
                  <c:v>16.5</c:v>
                </c:pt>
                <c:pt idx="10">
                  <c:v>14.5</c:v>
                </c:pt>
              </c:numCache>
            </c:numRef>
          </c:val>
          <c:smooth val="0"/>
        </c:ser>
        <c:dLbls>
          <c:showLegendKey val="0"/>
          <c:showVal val="0"/>
          <c:showCatName val="0"/>
          <c:showSerName val="0"/>
          <c:showPercent val="0"/>
          <c:showBubbleSize val="0"/>
        </c:dLbls>
        <c:marker val="1"/>
        <c:smooth val="0"/>
        <c:axId val="89553536"/>
        <c:axId val="89555712"/>
      </c:lineChart>
      <c:catAx>
        <c:axId val="89553536"/>
        <c:scaling>
          <c:orientation val="minMax"/>
        </c:scaling>
        <c:delete val="0"/>
        <c:axPos val="b"/>
        <c:numFmt formatCode="General" sourceLinked="1"/>
        <c:majorTickMark val="out"/>
        <c:minorTickMark val="none"/>
        <c:tickLblPos val="nextTo"/>
        <c:txPr>
          <a:bodyPr rot="-3360000"/>
          <a:lstStyle/>
          <a:p>
            <a:pPr>
              <a:defRPr sz="1600" b="0" baseline="0">
                <a:latin typeface="Calibri" panose="020F0502020204030204" pitchFamily="34" charset="0"/>
              </a:defRPr>
            </a:pPr>
            <a:endParaRPr lang="en-US"/>
          </a:p>
        </c:txPr>
        <c:crossAx val="89555712"/>
        <c:crosses val="autoZero"/>
        <c:auto val="1"/>
        <c:lblAlgn val="ctr"/>
        <c:lblOffset val="100"/>
        <c:noMultiLvlLbl val="0"/>
      </c:catAx>
      <c:valAx>
        <c:axId val="89555712"/>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38764749000969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9553536"/>
        <c:crosses val="autoZero"/>
        <c:crossBetween val="between"/>
        <c:majorUnit val="10"/>
      </c:valAx>
    </c:plotArea>
    <c:legend>
      <c:legendPos val="t"/>
      <c:layout>
        <c:manualLayout>
          <c:xMode val="edge"/>
          <c:yMode val="edge"/>
          <c:x val="5.4495965782055011E-2"/>
          <c:y val="1.6182521103780947E-2"/>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1770363450331421"/>
          <c:w val="0.79958248274521249"/>
          <c:h val="0.75235137795275586"/>
        </c:manualLayout>
      </c:layout>
      <c:lineChart>
        <c:grouping val="standard"/>
        <c:varyColors val="0"/>
        <c:ser>
          <c:idx val="3"/>
          <c:order val="0"/>
          <c:tx>
            <c:strRef>
              <c:f>Sheet1!$A$2</c:f>
              <c:strCache>
                <c:ptCount val="1"/>
                <c:pt idx="0">
                  <c:v>18-44</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General</c:formatCode>
                <c:ptCount val="6"/>
                <c:pt idx="0">
                  <c:v>89.3</c:v>
                </c:pt>
                <c:pt idx="1">
                  <c:v>93.4</c:v>
                </c:pt>
                <c:pt idx="2">
                  <c:v>94.3</c:v>
                </c:pt>
                <c:pt idx="3">
                  <c:v>90</c:v>
                </c:pt>
                <c:pt idx="4">
                  <c:v>93</c:v>
                </c:pt>
                <c:pt idx="5">
                  <c:v>91.8</c:v>
                </c:pt>
              </c:numCache>
            </c:numRef>
          </c:val>
          <c:smooth val="0"/>
        </c:ser>
        <c:ser>
          <c:idx val="0"/>
          <c:order val="1"/>
          <c:tx>
            <c:strRef>
              <c:f>Sheet1!$A$3</c:f>
              <c:strCache>
                <c:ptCount val="1"/>
                <c:pt idx="0">
                  <c:v>45-64</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General</c:formatCode>
                <c:ptCount val="6"/>
                <c:pt idx="0">
                  <c:v>93.1</c:v>
                </c:pt>
                <c:pt idx="1">
                  <c:v>93.3</c:v>
                </c:pt>
                <c:pt idx="2">
                  <c:v>93.4</c:v>
                </c:pt>
                <c:pt idx="3">
                  <c:v>93.2</c:v>
                </c:pt>
                <c:pt idx="4">
                  <c:v>93.2</c:v>
                </c:pt>
                <c:pt idx="5">
                  <c:v>93</c:v>
                </c:pt>
              </c:numCache>
            </c:numRef>
          </c:val>
          <c:smooth val="0"/>
        </c:ser>
        <c:ser>
          <c:idx val="2"/>
          <c:order val="2"/>
          <c:tx>
            <c:strRef>
              <c:f>Sheet1!$A$4</c:f>
              <c:strCache>
                <c:ptCount val="1"/>
                <c:pt idx="0">
                  <c:v>65+</c:v>
                </c:pt>
              </c:strCache>
            </c:strRef>
          </c:tx>
          <c:spPr>
            <a:ln w="25400">
              <a:solidFill>
                <a:srgbClr val="AABA0A"/>
              </a:solidFill>
            </a:ln>
          </c:spPr>
          <c:marker>
            <c:symbol val="triangle"/>
            <c:size val="9"/>
            <c:spPr>
              <a:solidFill>
                <a:srgbClr val="AABA0A"/>
              </a:solidFill>
              <a:ln>
                <a:noFill/>
              </a:ln>
            </c:spPr>
          </c:marker>
          <c:cat>
            <c:strRef>
              <c:f>Sheet1!$B$1:$G$1</c:f>
              <c:strCache>
                <c:ptCount val="6"/>
                <c:pt idx="0">
                  <c:v>2008</c:v>
                </c:pt>
                <c:pt idx="1">
                  <c:v>2009</c:v>
                </c:pt>
                <c:pt idx="2">
                  <c:v>2010</c:v>
                </c:pt>
                <c:pt idx="3">
                  <c:v>2011</c:v>
                </c:pt>
                <c:pt idx="4">
                  <c:v>2012</c:v>
                </c:pt>
                <c:pt idx="5">
                  <c:v>2013</c:v>
                </c:pt>
              </c:strCache>
            </c:strRef>
          </c:cat>
          <c:val>
            <c:numRef>
              <c:f>Sheet1!$B$4:$G$4</c:f>
              <c:numCache>
                <c:formatCode>General</c:formatCode>
                <c:ptCount val="6"/>
                <c:pt idx="0">
                  <c:v>94.4</c:v>
                </c:pt>
                <c:pt idx="1">
                  <c:v>94.7</c:v>
                </c:pt>
                <c:pt idx="2">
                  <c:v>94.6</c:v>
                </c:pt>
                <c:pt idx="3">
                  <c:v>94.9</c:v>
                </c:pt>
                <c:pt idx="4">
                  <c:v>95</c:v>
                </c:pt>
                <c:pt idx="5">
                  <c:v>95.1</c:v>
                </c:pt>
              </c:numCache>
            </c:numRef>
          </c:val>
          <c:smooth val="0"/>
        </c:ser>
        <c:dLbls>
          <c:showLegendKey val="0"/>
          <c:showVal val="0"/>
          <c:showCatName val="0"/>
          <c:showSerName val="0"/>
          <c:showPercent val="0"/>
          <c:showBubbleSize val="0"/>
        </c:dLbls>
        <c:marker val="1"/>
        <c:smooth val="0"/>
        <c:axId val="89572480"/>
        <c:axId val="89574400"/>
      </c:lineChart>
      <c:catAx>
        <c:axId val="8957248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9574400"/>
        <c:crosses val="autoZero"/>
        <c:auto val="1"/>
        <c:lblAlgn val="ctr"/>
        <c:lblOffset val="100"/>
        <c:noMultiLvlLbl val="0"/>
      </c:catAx>
      <c:valAx>
        <c:axId val="89574400"/>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863989974226194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9572480"/>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6812804649418818"/>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pPr>
                <a:solidFill>
                  <a:schemeClr val="accent1"/>
                </a:solidFill>
                <a:ln>
                  <a:solidFill>
                    <a:schemeClr val="accent1"/>
                  </a:solidFill>
                </a:ln>
              </c:spPr>
            </c:marker>
            <c:bubble3D val="0"/>
          </c:dPt>
          <c:dPt>
            <c:idx val="2"/>
            <c:bubble3D val="0"/>
          </c:dPt>
          <c:dPt>
            <c:idx val="5"/>
            <c:bubble3D val="0"/>
          </c:dPt>
          <c:dPt>
            <c:idx val="15"/>
            <c:marker>
              <c:symbol val="diamond"/>
              <c:size val="8"/>
              <c:spPr>
                <a:solidFill>
                  <a:srgbClr val="FF0000"/>
                </a:solidFill>
                <a:ln>
                  <a:solidFill>
                    <a:srgbClr val="FF0000"/>
                  </a:solidFill>
                </a:ln>
              </c:spPr>
            </c:marker>
            <c:bubble3D val="0"/>
          </c:dPt>
          <c:dPt>
            <c:idx val="18"/>
            <c:bubble3D val="0"/>
          </c:dPt>
          <c:dPt>
            <c:idx val="23"/>
            <c:bubble3D val="0"/>
          </c:dPt>
          <c:dPt>
            <c:idx val="30"/>
            <c:bubble3D val="0"/>
          </c:dPt>
          <c:dPt>
            <c:idx val="37"/>
            <c:bubble3D val="0"/>
          </c:dPt>
          <c:dPt>
            <c:idx val="38"/>
            <c:bubble3D val="0"/>
          </c:dPt>
          <c:dPt>
            <c:idx val="40"/>
            <c:marker>
              <c:symbol val="diamond"/>
              <c:size val="8"/>
              <c:spPr>
                <a:solidFill>
                  <a:srgbClr val="FF0000"/>
                </a:solidFill>
                <a:ln>
                  <a:solidFill>
                    <a:srgbClr val="FF0000"/>
                  </a:solidFill>
                </a:ln>
              </c:spPr>
            </c:marker>
            <c:bubble3D val="0"/>
          </c:dPt>
          <c:dPt>
            <c:idx val="45"/>
            <c:bubble3D val="0"/>
          </c:dPt>
          <c:dPt>
            <c:idx val="55"/>
            <c:bubble3D val="0"/>
          </c:dPt>
          <c:dPt>
            <c:idx val="71"/>
            <c:bubble3D val="0"/>
          </c:dPt>
          <c:dPt>
            <c:idx val="75"/>
            <c:marker>
              <c:symbol val="diamond"/>
              <c:size val="8"/>
              <c:spPr>
                <a:solidFill>
                  <a:srgbClr val="FF0000"/>
                </a:solidFill>
                <a:ln>
                  <a:solidFill>
                    <a:srgbClr val="FF0000"/>
                  </a:solidFill>
                </a:ln>
              </c:spPr>
            </c:marker>
            <c:bubble3D val="0"/>
          </c:dPt>
          <c:dPt>
            <c:idx val="137"/>
            <c:marker>
              <c:symbol val="diamond"/>
              <c:size val="8"/>
              <c:spPr>
                <a:solidFill>
                  <a:srgbClr val="FF0000"/>
                </a:solidFill>
                <a:ln>
                  <a:solidFill>
                    <a:srgbClr val="FF0000"/>
                  </a:solidFill>
                </a:ln>
              </c:spPr>
            </c:marker>
            <c:bubble3D val="0"/>
          </c:dPt>
          <c:dLbls>
            <c:delete val="1"/>
          </c:dLbls>
          <c:xVal>
            <c:numRef>
              <c:f>Sheet1!$A$2:$A$139</c:f>
              <c:numCache>
                <c:formatCode>General</c:formatCode>
                <c:ptCount val="138"/>
                <c:pt idx="0">
                  <c:v>15.565452496299326</c:v>
                </c:pt>
                <c:pt idx="1">
                  <c:v>8.304912983731894</c:v>
                </c:pt>
                <c:pt idx="2">
                  <c:v>6.6387871746541594</c:v>
                </c:pt>
                <c:pt idx="3">
                  <c:v>6.3551109571885478</c:v>
                </c:pt>
                <c:pt idx="4">
                  <c:v>6.3406390199401859</c:v>
                </c:pt>
                <c:pt idx="5">
                  <c:v>5.972487099314705</c:v>
                </c:pt>
                <c:pt idx="6">
                  <c:v>5.7833346357965105</c:v>
                </c:pt>
                <c:pt idx="7">
                  <c:v>5.2003116454727216</c:v>
                </c:pt>
                <c:pt idx="8">
                  <c:v>5.1764789690400654</c:v>
                </c:pt>
                <c:pt idx="9">
                  <c:v>5.0954972608150513</c:v>
                </c:pt>
                <c:pt idx="10">
                  <c:v>4.3847435116756817</c:v>
                </c:pt>
                <c:pt idx="11">
                  <c:v>4.0464238863269886</c:v>
                </c:pt>
                <c:pt idx="12">
                  <c:v>3.9565701168646328</c:v>
                </c:pt>
                <c:pt idx="13">
                  <c:v>3.7261408260850337</c:v>
                </c:pt>
                <c:pt idx="14">
                  <c:v>3.670345214997861</c:v>
                </c:pt>
                <c:pt idx="15">
                  <c:v>3.5938010304998325</c:v>
                </c:pt>
                <c:pt idx="16">
                  <c:v>3.4304982048534161</c:v>
                </c:pt>
                <c:pt idx="17">
                  <c:v>2.29855340823093</c:v>
                </c:pt>
                <c:pt idx="18">
                  <c:v>2.0371307297365249</c:v>
                </c:pt>
                <c:pt idx="19">
                  <c:v>1.6075908279520434</c:v>
                </c:pt>
                <c:pt idx="20">
                  <c:v>1.2817271429339083</c:v>
                </c:pt>
                <c:pt idx="21">
                  <c:v>0.66681920226248081</c:v>
                </c:pt>
                <c:pt idx="22">
                  <c:v>0.62969483596783116</c:v>
                </c:pt>
                <c:pt idx="23">
                  <c:v>0.57094743229644251</c:v>
                </c:pt>
                <c:pt idx="24">
                  <c:v>0.39481433386734377</c:v>
                </c:pt>
                <c:pt idx="25">
                  <c:v>-0.23842682937726956</c:v>
                </c:pt>
                <c:pt idx="26">
                  <c:v>-1.5869311483418524</c:v>
                </c:pt>
                <c:pt idx="27">
                  <c:v>-2.0726837080092153</c:v>
                </c:pt>
                <c:pt idx="28">
                  <c:v>-2.7175131647362738</c:v>
                </c:pt>
                <c:pt idx="29">
                  <c:v>-7.5713650277929645</c:v>
                </c:pt>
                <c:pt idx="30">
                  <c:v>-11.833705133611861</c:v>
                </c:pt>
                <c:pt idx="31">
                  <c:v>6.8277886675472965</c:v>
                </c:pt>
                <c:pt idx="32">
                  <c:v>6.395970427649333</c:v>
                </c:pt>
                <c:pt idx="33">
                  <c:v>5.9042769813347444</c:v>
                </c:pt>
                <c:pt idx="34">
                  <c:v>5.7411602332570588</c:v>
                </c:pt>
                <c:pt idx="35">
                  <c:v>5.5110209593323471</c:v>
                </c:pt>
                <c:pt idx="36">
                  <c:v>5.3993456287748991</c:v>
                </c:pt>
                <c:pt idx="37">
                  <c:v>5.1744658539699344</c:v>
                </c:pt>
                <c:pt idx="38">
                  <c:v>4.482428369038594</c:v>
                </c:pt>
                <c:pt idx="39">
                  <c:v>3.9406216084282963</c:v>
                </c:pt>
                <c:pt idx="40">
                  <c:v>2.9472904985710757</c:v>
                </c:pt>
                <c:pt idx="41">
                  <c:v>2.8438406543795258</c:v>
                </c:pt>
                <c:pt idx="42">
                  <c:v>2.712543839129522</c:v>
                </c:pt>
                <c:pt idx="43">
                  <c:v>2.5283002561448553</c:v>
                </c:pt>
                <c:pt idx="44">
                  <c:v>2.5241570183704432</c:v>
                </c:pt>
                <c:pt idx="45">
                  <c:v>2.1468543038042798</c:v>
                </c:pt>
                <c:pt idx="46">
                  <c:v>2.1300125584417184</c:v>
                </c:pt>
                <c:pt idx="47">
                  <c:v>2.0827996364780943</c:v>
                </c:pt>
                <c:pt idx="48">
                  <c:v>1.9677676296479096</c:v>
                </c:pt>
                <c:pt idx="49">
                  <c:v>0.59157152116370293</c:v>
                </c:pt>
                <c:pt idx="50">
                  <c:v>0.35932543008538875</c:v>
                </c:pt>
                <c:pt idx="51">
                  <c:v>2.8955655764753008</c:v>
                </c:pt>
                <c:pt idx="52">
                  <c:v>16.871184494940785</c:v>
                </c:pt>
                <c:pt idx="53">
                  <c:v>10.459560318826123</c:v>
                </c:pt>
                <c:pt idx="54">
                  <c:v>9.2631485790024453</c:v>
                </c:pt>
                <c:pt idx="55">
                  <c:v>9.2073971550681204</c:v>
                </c:pt>
                <c:pt idx="56">
                  <c:v>8.7581571832011207</c:v>
                </c:pt>
                <c:pt idx="57">
                  <c:v>7.1734961595113393</c:v>
                </c:pt>
                <c:pt idx="58">
                  <c:v>6.8287333337618161</c:v>
                </c:pt>
                <c:pt idx="59">
                  <c:v>6.7558898744701885</c:v>
                </c:pt>
                <c:pt idx="60">
                  <c:v>6.6081601703313897</c:v>
                </c:pt>
                <c:pt idx="61">
                  <c:v>4.4919888603037421</c:v>
                </c:pt>
                <c:pt idx="62">
                  <c:v>3.8890461969428913</c:v>
                </c:pt>
                <c:pt idx="63">
                  <c:v>3.7405392790477054</c:v>
                </c:pt>
                <c:pt idx="64">
                  <c:v>3.7348377699764401</c:v>
                </c:pt>
                <c:pt idx="65">
                  <c:v>3.643661469267423</c:v>
                </c:pt>
                <c:pt idx="66">
                  <c:v>3.530855900376173</c:v>
                </c:pt>
                <c:pt idx="67">
                  <c:v>3.3756478913473775</c:v>
                </c:pt>
                <c:pt idx="68">
                  <c:v>3.3323024322506223</c:v>
                </c:pt>
                <c:pt idx="69">
                  <c:v>3.2320892789700295</c:v>
                </c:pt>
                <c:pt idx="70">
                  <c:v>2.8975468656175063</c:v>
                </c:pt>
                <c:pt idx="71">
                  <c:v>2.663367245427406</c:v>
                </c:pt>
                <c:pt idx="72">
                  <c:v>2.6582323168423239</c:v>
                </c:pt>
                <c:pt idx="73">
                  <c:v>2.4200338987943826</c:v>
                </c:pt>
                <c:pt idx="74">
                  <c:v>1.9364730661630913</c:v>
                </c:pt>
                <c:pt idx="75">
                  <c:v>1.7492520014230961</c:v>
                </c:pt>
                <c:pt idx="76">
                  <c:v>1.4726174463291164</c:v>
                </c:pt>
                <c:pt idx="77">
                  <c:v>1.0563142986111052</c:v>
                </c:pt>
                <c:pt idx="78">
                  <c:v>0.90489281994375892</c:v>
                </c:pt>
                <c:pt idx="79">
                  <c:v>0.88217433506111442</c:v>
                </c:pt>
                <c:pt idx="80">
                  <c:v>0.85214679809673122</c:v>
                </c:pt>
                <c:pt idx="81">
                  <c:v>0.50378117572248415</c:v>
                </c:pt>
                <c:pt idx="82">
                  <c:v>0.45343949383843674</c:v>
                </c:pt>
                <c:pt idx="83">
                  <c:v>0.44335753910947906</c:v>
                </c:pt>
                <c:pt idx="84">
                  <c:v>0.35918901284597293</c:v>
                </c:pt>
                <c:pt idx="85">
                  <c:v>0.33858209763281133</c:v>
                </c:pt>
                <c:pt idx="86">
                  <c:v>0.2826380594201261</c:v>
                </c:pt>
                <c:pt idx="87">
                  <c:v>0.14777863391067791</c:v>
                </c:pt>
                <c:pt idx="88">
                  <c:v>7.7993245712415504E-2</c:v>
                </c:pt>
                <c:pt idx="89">
                  <c:v>-0.45422051241956751</c:v>
                </c:pt>
                <c:pt idx="90">
                  <c:v>-0.46423727364248712</c:v>
                </c:pt>
                <c:pt idx="91">
                  <c:v>-0.59376398402892772</c:v>
                </c:pt>
                <c:pt idx="92">
                  <c:v>-0.59465198226831273</c:v>
                </c:pt>
                <c:pt idx="93">
                  <c:v>-1.206421697576987</c:v>
                </c:pt>
                <c:pt idx="94">
                  <c:v>-1.8320929179350909</c:v>
                </c:pt>
                <c:pt idx="95">
                  <c:v>-3.0515873881518107</c:v>
                </c:pt>
                <c:pt idx="96">
                  <c:v>-3.0631851217884476</c:v>
                </c:pt>
                <c:pt idx="97">
                  <c:v>-3.2847253832263057</c:v>
                </c:pt>
                <c:pt idx="98">
                  <c:v>-9.9154647905237425</c:v>
                </c:pt>
                <c:pt idx="99">
                  <c:v>30.388551842763135</c:v>
                </c:pt>
                <c:pt idx="100">
                  <c:v>27.661032408775942</c:v>
                </c:pt>
                <c:pt idx="101">
                  <c:v>19.67591549129839</c:v>
                </c:pt>
                <c:pt idx="102">
                  <c:v>17.995378479727375</c:v>
                </c:pt>
                <c:pt idx="103">
                  <c:v>9.6210174941945841</c:v>
                </c:pt>
                <c:pt idx="104">
                  <c:v>7.5759117840443979</c:v>
                </c:pt>
                <c:pt idx="105">
                  <c:v>7.216638786200269</c:v>
                </c:pt>
                <c:pt idx="106">
                  <c:v>5.8985742275629143</c:v>
                </c:pt>
                <c:pt idx="107">
                  <c:v>3.9793090442372114</c:v>
                </c:pt>
                <c:pt idx="108">
                  <c:v>3.8571627953290388</c:v>
                </c:pt>
                <c:pt idx="109">
                  <c:v>3.4374131210423542</c:v>
                </c:pt>
                <c:pt idx="110">
                  <c:v>2.4607900781270287</c:v>
                </c:pt>
                <c:pt idx="111">
                  <c:v>1.8592468757346214</c:v>
                </c:pt>
                <c:pt idx="112">
                  <c:v>1.8185116610427987</c:v>
                </c:pt>
                <c:pt idx="113">
                  <c:v>1.7777188373221176</c:v>
                </c:pt>
                <c:pt idx="114">
                  <c:v>1.4426797019148396</c:v>
                </c:pt>
                <c:pt idx="115">
                  <c:v>1.3749692655030898</c:v>
                </c:pt>
                <c:pt idx="116">
                  <c:v>1.2151593106697001</c:v>
                </c:pt>
                <c:pt idx="117">
                  <c:v>1.2108064524896545</c:v>
                </c:pt>
                <c:pt idx="118">
                  <c:v>1.0730213857348625</c:v>
                </c:pt>
                <c:pt idx="119">
                  <c:v>0.9935168430819985</c:v>
                </c:pt>
                <c:pt idx="120">
                  <c:v>0.83920935441578193</c:v>
                </c:pt>
                <c:pt idx="121">
                  <c:v>0.80665144694734847</c:v>
                </c:pt>
                <c:pt idx="122">
                  <c:v>0.75649816342239218</c:v>
                </c:pt>
                <c:pt idx="123">
                  <c:v>0.72930854751066532</c:v>
                </c:pt>
                <c:pt idx="124">
                  <c:v>0.58990655479472798</c:v>
                </c:pt>
                <c:pt idx="125">
                  <c:v>0.57574056792887296</c:v>
                </c:pt>
                <c:pt idx="126">
                  <c:v>0.55556374658447538</c:v>
                </c:pt>
                <c:pt idx="127">
                  <c:v>0.49176807991534455</c:v>
                </c:pt>
                <c:pt idx="128">
                  <c:v>0.38394477064497279</c:v>
                </c:pt>
                <c:pt idx="129">
                  <c:v>0.35440447891782467</c:v>
                </c:pt>
                <c:pt idx="130">
                  <c:v>0.30607896666433598</c:v>
                </c:pt>
                <c:pt idx="131">
                  <c:v>0.21138409185794682</c:v>
                </c:pt>
                <c:pt idx="132">
                  <c:v>-4.2093777080576267E-2</c:v>
                </c:pt>
                <c:pt idx="133">
                  <c:v>-1.2942417732389577</c:v>
                </c:pt>
                <c:pt idx="134">
                  <c:v>-1.8248341568511517</c:v>
                </c:pt>
                <c:pt idx="135">
                  <c:v>-3.0752902534817439</c:v>
                </c:pt>
                <c:pt idx="136">
                  <c:v>-7.1343605781485797</c:v>
                </c:pt>
                <c:pt idx="137">
                  <c:v>1.1419139191122585</c:v>
                </c:pt>
              </c:numCache>
            </c:numRef>
          </c:xVal>
          <c:yVal>
            <c:numRef>
              <c:f>Sheet1!$B$2:$B$139</c:f>
              <c:numCache>
                <c:formatCode>General</c:formatCode>
                <c:ptCount val="138"/>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numCache>
            </c:numRef>
          </c:yVal>
          <c:smooth val="0"/>
        </c:ser>
        <c:dLbls>
          <c:showLegendKey val="0"/>
          <c:showVal val="1"/>
          <c:showCatName val="0"/>
          <c:showSerName val="0"/>
          <c:showPercent val="0"/>
          <c:showBubbleSize val="0"/>
        </c:dLbls>
        <c:axId val="144783616"/>
        <c:axId val="144793984"/>
      </c:scatterChart>
      <c:valAx>
        <c:axId val="144783616"/>
        <c:scaling>
          <c:orientation val="minMax"/>
        </c:scaling>
        <c:delete val="0"/>
        <c:axPos val="b"/>
        <c:title>
          <c:tx>
            <c:rich>
              <a:bodyPr/>
              <a:lstStyle/>
              <a:p>
                <a:pPr>
                  <a:defRPr/>
                </a:pPr>
                <a:r>
                  <a:rPr lang="en-US"/>
                  <a:t>Average Annual Percentage Change</a:t>
                </a:r>
              </a:p>
            </c:rich>
          </c:tx>
          <c:layout/>
          <c:overlay val="0"/>
        </c:title>
        <c:numFmt formatCode="General" sourceLinked="1"/>
        <c:majorTickMark val="out"/>
        <c:minorTickMark val="none"/>
        <c:tickLblPos val="nextTo"/>
        <c:crossAx val="144793984"/>
        <c:crosses val="autoZero"/>
        <c:crossBetween val="midCat"/>
      </c:valAx>
      <c:valAx>
        <c:axId val="144793984"/>
        <c:scaling>
          <c:orientation val="minMax"/>
          <c:max val="6"/>
          <c:min val="1"/>
        </c:scaling>
        <c:delete val="0"/>
        <c:axPos val="l"/>
        <c:majorGridlines/>
        <c:numFmt formatCode="General" sourceLinked="1"/>
        <c:majorTickMark val="out"/>
        <c:minorTickMark val="none"/>
        <c:tickLblPos val="none"/>
        <c:crossAx val="144783616"/>
        <c:crosses val="autoZero"/>
        <c:crossBetween val="midCat"/>
        <c:majorUnit val="1"/>
      </c:valAx>
    </c:plotArea>
    <c:plotVisOnly val="1"/>
    <c:dispBlanksAs val="gap"/>
    <c:showDLblsOverMax val="0"/>
  </c:chart>
  <c:spPr>
    <a:ln>
      <a:noFill/>
    </a:ln>
  </c:spPr>
  <c:txPr>
    <a:bodyPr/>
    <a:lstStyle/>
    <a:p>
      <a:pPr>
        <a:defRPr sz="1600"/>
      </a:pPr>
      <a:endParaRPr lang="en-US"/>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144867308253135"/>
          <c:y val="0.11770363450331421"/>
          <c:w val="0.78723680373286686"/>
          <c:h val="0.75235137795275586"/>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General</c:formatCode>
                <c:ptCount val="6"/>
                <c:pt idx="0">
                  <c:v>94.2</c:v>
                </c:pt>
                <c:pt idx="1">
                  <c:v>94.6</c:v>
                </c:pt>
                <c:pt idx="2">
                  <c:v>94.4</c:v>
                </c:pt>
                <c:pt idx="3">
                  <c:v>94.6</c:v>
                </c:pt>
                <c:pt idx="4">
                  <c:v>94.8</c:v>
                </c:pt>
                <c:pt idx="5">
                  <c:v>94.8</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General</c:formatCode>
                <c:ptCount val="6"/>
                <c:pt idx="0">
                  <c:v>94.7</c:v>
                </c:pt>
                <c:pt idx="1">
                  <c:v>95.1</c:v>
                </c:pt>
                <c:pt idx="2">
                  <c:v>94.8</c:v>
                </c:pt>
                <c:pt idx="3">
                  <c:v>95.3</c:v>
                </c:pt>
                <c:pt idx="4">
                  <c:v>95.5</c:v>
                </c:pt>
                <c:pt idx="5">
                  <c:v>95.6</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Sheet1!$B$1:$G$1</c:f>
              <c:strCache>
                <c:ptCount val="6"/>
                <c:pt idx="0">
                  <c:v>2008</c:v>
                </c:pt>
                <c:pt idx="1">
                  <c:v>2009</c:v>
                </c:pt>
                <c:pt idx="2">
                  <c:v>2010</c:v>
                </c:pt>
                <c:pt idx="3">
                  <c:v>2011</c:v>
                </c:pt>
                <c:pt idx="4">
                  <c:v>2012</c:v>
                </c:pt>
                <c:pt idx="5">
                  <c:v>2013</c:v>
                </c:pt>
              </c:strCache>
            </c:strRef>
          </c:cat>
          <c:val>
            <c:numRef>
              <c:f>Sheet1!$B$4:$G$4</c:f>
              <c:numCache>
                <c:formatCode>General</c:formatCode>
                <c:ptCount val="6"/>
                <c:pt idx="0">
                  <c:v>87.8</c:v>
                </c:pt>
                <c:pt idx="1">
                  <c:v>89.2</c:v>
                </c:pt>
                <c:pt idx="2">
                  <c:v>90.3</c:v>
                </c:pt>
                <c:pt idx="3">
                  <c:v>89.4</c:v>
                </c:pt>
                <c:pt idx="4">
                  <c:v>89.7</c:v>
                </c:pt>
                <c:pt idx="5">
                  <c:v>89.9</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Sheet1!$B$1:$G$1</c:f>
              <c:strCache>
                <c:ptCount val="6"/>
                <c:pt idx="0">
                  <c:v>2008</c:v>
                </c:pt>
                <c:pt idx="1">
                  <c:v>2009</c:v>
                </c:pt>
                <c:pt idx="2">
                  <c:v>2010</c:v>
                </c:pt>
                <c:pt idx="3">
                  <c:v>2011</c:v>
                </c:pt>
                <c:pt idx="4">
                  <c:v>2012</c:v>
                </c:pt>
                <c:pt idx="5">
                  <c:v>2013</c:v>
                </c:pt>
              </c:strCache>
            </c:strRef>
          </c:cat>
          <c:val>
            <c:numRef>
              <c:f>Sheet1!$B$5:$G$5</c:f>
              <c:numCache>
                <c:formatCode>General</c:formatCode>
                <c:ptCount val="6"/>
                <c:pt idx="0">
                  <c:v>88.8</c:v>
                </c:pt>
                <c:pt idx="1">
                  <c:v>89.9</c:v>
                </c:pt>
                <c:pt idx="2">
                  <c:v>89</c:v>
                </c:pt>
                <c:pt idx="3">
                  <c:v>88.7</c:v>
                </c:pt>
                <c:pt idx="4">
                  <c:v>89.5</c:v>
                </c:pt>
                <c:pt idx="5">
                  <c:v>88.7</c:v>
                </c:pt>
              </c:numCache>
            </c:numRef>
          </c:val>
          <c:smooth val="0"/>
        </c:ser>
        <c:dLbls>
          <c:showLegendKey val="0"/>
          <c:showVal val="0"/>
          <c:showCatName val="0"/>
          <c:showSerName val="0"/>
          <c:showPercent val="0"/>
          <c:showBubbleSize val="0"/>
        </c:dLbls>
        <c:marker val="1"/>
        <c:smooth val="0"/>
        <c:axId val="89646208"/>
        <c:axId val="89648128"/>
      </c:lineChart>
      <c:catAx>
        <c:axId val="8964620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89648128"/>
        <c:crosses val="autoZero"/>
        <c:auto val="1"/>
        <c:lblAlgn val="ctr"/>
        <c:lblOffset val="100"/>
        <c:noMultiLvlLbl val="0"/>
      </c:catAx>
      <c:valAx>
        <c:axId val="89648128"/>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9646208"/>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726353650238164"/>
          <c:y val="0.20542288299488878"/>
          <c:w val="0.79649606299212605"/>
          <c:h val="0.66463197034581201"/>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General</c:formatCode>
                <c:ptCount val="6"/>
                <c:pt idx="0">
                  <c:v>90.3</c:v>
                </c:pt>
                <c:pt idx="1">
                  <c:v>90.6</c:v>
                </c:pt>
                <c:pt idx="2">
                  <c:v>90.5</c:v>
                </c:pt>
                <c:pt idx="3">
                  <c:v>90.2</c:v>
                </c:pt>
                <c:pt idx="4">
                  <c:v>90.6</c:v>
                </c:pt>
                <c:pt idx="5">
                  <c:v>90.6</c:v>
                </c:pt>
              </c:numCache>
            </c:numRef>
          </c:val>
          <c:smooth val="0"/>
        </c:ser>
        <c:ser>
          <c:idx val="0"/>
          <c:order val="1"/>
          <c:tx>
            <c:strRef>
              <c:f>Sheet1!$A$3</c:f>
              <c:strCache>
                <c:ptCount val="1"/>
                <c:pt idx="0">
                  <c:v>Non-Hispanic White</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General</c:formatCode>
                <c:ptCount val="6"/>
                <c:pt idx="0">
                  <c:v>91.2</c:v>
                </c:pt>
                <c:pt idx="1">
                  <c:v>91.6</c:v>
                </c:pt>
                <c:pt idx="2">
                  <c:v>91.3</c:v>
                </c:pt>
                <c:pt idx="3">
                  <c:v>91.1</c:v>
                </c:pt>
                <c:pt idx="4">
                  <c:v>91.5</c:v>
                </c:pt>
                <c:pt idx="5">
                  <c:v>91.5</c:v>
                </c:pt>
              </c:numCache>
            </c:numRef>
          </c:val>
          <c:smooth val="0"/>
        </c:ser>
        <c:ser>
          <c:idx val="2"/>
          <c:order val="2"/>
          <c:tx>
            <c:strRef>
              <c:f>Sheet1!$A$4</c:f>
              <c:strCache>
                <c:ptCount val="1"/>
                <c:pt idx="0">
                  <c:v>Non-Hispanic Black</c:v>
                </c:pt>
              </c:strCache>
            </c:strRef>
          </c:tx>
          <c:spPr>
            <a:ln w="25400">
              <a:solidFill>
                <a:srgbClr val="AABA0A"/>
              </a:solidFill>
            </a:ln>
          </c:spPr>
          <c:marker>
            <c:symbol val="triangle"/>
            <c:size val="9"/>
            <c:spPr>
              <a:solidFill>
                <a:srgbClr val="AABA0A"/>
              </a:solidFill>
              <a:ln>
                <a:noFill/>
              </a:ln>
            </c:spPr>
          </c:marker>
          <c:cat>
            <c:strRef>
              <c:f>Sheet1!$B$1:$G$1</c:f>
              <c:strCache>
                <c:ptCount val="6"/>
                <c:pt idx="0">
                  <c:v>2008</c:v>
                </c:pt>
                <c:pt idx="1">
                  <c:v>2009</c:v>
                </c:pt>
                <c:pt idx="2">
                  <c:v>2010</c:v>
                </c:pt>
                <c:pt idx="3">
                  <c:v>2011</c:v>
                </c:pt>
                <c:pt idx="4">
                  <c:v>2012</c:v>
                </c:pt>
                <c:pt idx="5">
                  <c:v>2013</c:v>
                </c:pt>
              </c:strCache>
            </c:strRef>
          </c:cat>
          <c:val>
            <c:numRef>
              <c:f>Sheet1!$B$4:$G$4</c:f>
              <c:numCache>
                <c:formatCode>General</c:formatCode>
                <c:ptCount val="6"/>
                <c:pt idx="0">
                  <c:v>86</c:v>
                </c:pt>
                <c:pt idx="1">
                  <c:v>85.5</c:v>
                </c:pt>
                <c:pt idx="2">
                  <c:v>85.9</c:v>
                </c:pt>
                <c:pt idx="3">
                  <c:v>86</c:v>
                </c:pt>
                <c:pt idx="4">
                  <c:v>84.6</c:v>
                </c:pt>
                <c:pt idx="5">
                  <c:v>85.2</c:v>
                </c:pt>
              </c:numCache>
            </c:numRef>
          </c:val>
          <c:smooth val="0"/>
        </c:ser>
        <c:ser>
          <c:idx val="1"/>
          <c:order val="3"/>
          <c:tx>
            <c:strRef>
              <c:f>Sheet1!$A$5</c:f>
              <c:strCache>
                <c:ptCount val="1"/>
                <c:pt idx="0">
                  <c:v>Hispanic</c:v>
                </c:pt>
              </c:strCache>
            </c:strRef>
          </c:tx>
          <c:spPr>
            <a:ln w="34925">
              <a:solidFill>
                <a:srgbClr val="7BA8DF"/>
              </a:solidFill>
            </a:ln>
          </c:spPr>
          <c:marker>
            <c:symbol val="diamond"/>
            <c:size val="9"/>
            <c:spPr>
              <a:solidFill>
                <a:srgbClr val="7BA8DF"/>
              </a:solidFill>
              <a:ln>
                <a:noFill/>
              </a:ln>
            </c:spPr>
          </c:marker>
          <c:cat>
            <c:strRef>
              <c:f>Sheet1!$B$1:$G$1</c:f>
              <c:strCache>
                <c:ptCount val="6"/>
                <c:pt idx="0">
                  <c:v>2008</c:v>
                </c:pt>
                <c:pt idx="1">
                  <c:v>2009</c:v>
                </c:pt>
                <c:pt idx="2">
                  <c:v>2010</c:v>
                </c:pt>
                <c:pt idx="3">
                  <c:v>2011</c:v>
                </c:pt>
                <c:pt idx="4">
                  <c:v>2012</c:v>
                </c:pt>
                <c:pt idx="5">
                  <c:v>2013</c:v>
                </c:pt>
              </c:strCache>
            </c:strRef>
          </c:cat>
          <c:val>
            <c:numRef>
              <c:f>Sheet1!$B$5:$G$5</c:f>
              <c:numCache>
                <c:formatCode>General</c:formatCode>
                <c:ptCount val="6"/>
                <c:pt idx="0">
                  <c:v>85.3</c:v>
                </c:pt>
                <c:pt idx="1">
                  <c:v>85.7</c:v>
                </c:pt>
                <c:pt idx="2">
                  <c:v>86.8</c:v>
                </c:pt>
                <c:pt idx="3">
                  <c:v>85.7</c:v>
                </c:pt>
                <c:pt idx="4">
                  <c:v>87</c:v>
                </c:pt>
                <c:pt idx="5">
                  <c:v>85</c:v>
                </c:pt>
              </c:numCache>
            </c:numRef>
          </c:val>
          <c:smooth val="0"/>
        </c:ser>
        <c:dLbls>
          <c:showLegendKey val="0"/>
          <c:showVal val="0"/>
          <c:showCatName val="0"/>
          <c:showSerName val="0"/>
          <c:showPercent val="0"/>
          <c:showBubbleSize val="0"/>
        </c:dLbls>
        <c:marker val="1"/>
        <c:smooth val="0"/>
        <c:axId val="91562368"/>
        <c:axId val="91564288"/>
      </c:lineChart>
      <c:catAx>
        <c:axId val="915623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1564288"/>
        <c:crosses val="autoZero"/>
        <c:auto val="1"/>
        <c:lblAlgn val="ctr"/>
        <c:lblOffset val="100"/>
        <c:noMultiLvlLbl val="0"/>
      </c:catAx>
      <c:valAx>
        <c:axId val="91564288"/>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043776189160565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1562368"/>
        <c:crosses val="autoZero"/>
        <c:crossBetween val="between"/>
        <c:majorUnit val="5"/>
      </c:valAx>
    </c:plotArea>
    <c:legend>
      <c:legendPos val="t"/>
      <c:layout>
        <c:manualLayout>
          <c:xMode val="edge"/>
          <c:yMode val="edge"/>
          <c:x val="0"/>
          <c:y val="1.1675185338674747E-3"/>
          <c:w val="0.9789328764459998"/>
          <c:h val="0.13806608877837637"/>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212141537863323"/>
          <c:y val="0.20542288299488878"/>
          <c:w val="0.76254544570817551"/>
          <c:h val="0.66463197034581201"/>
        </c:manualLayout>
      </c:layout>
      <c:lineChart>
        <c:grouping val="standard"/>
        <c:varyColors val="0"/>
        <c:ser>
          <c:idx val="3"/>
          <c:order val="0"/>
          <c:tx>
            <c:strRef>
              <c:f>Sheet1!$A$5</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Sheet1!$B$5:$G$5</c:f>
              <c:numCache>
                <c:formatCode>General</c:formatCode>
                <c:ptCount val="6"/>
                <c:pt idx="0">
                  <c:v>91.1</c:v>
                </c:pt>
                <c:pt idx="1">
                  <c:v>91.5</c:v>
                </c:pt>
                <c:pt idx="2">
                  <c:v>91.3</c:v>
                </c:pt>
                <c:pt idx="3">
                  <c:v>91</c:v>
                </c:pt>
                <c:pt idx="4">
                  <c:v>91.4</c:v>
                </c:pt>
                <c:pt idx="5">
                  <c:v>91.4</c:v>
                </c:pt>
              </c:numCache>
            </c:numRef>
          </c:val>
          <c:smooth val="0"/>
        </c:ser>
        <c:ser>
          <c:idx val="0"/>
          <c:order val="1"/>
          <c:tx>
            <c:strRef>
              <c:f>Sheet1!$A$4</c:f>
              <c:strCache>
                <c:ptCount val="1"/>
                <c:pt idx="0">
                  <c:v>Black</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Sheet1!$B$4:$G$4</c:f>
              <c:numCache>
                <c:formatCode>General</c:formatCode>
                <c:ptCount val="6"/>
                <c:pt idx="0">
                  <c:v>86.1</c:v>
                </c:pt>
                <c:pt idx="1">
                  <c:v>85.1</c:v>
                </c:pt>
                <c:pt idx="2">
                  <c:v>85.8</c:v>
                </c:pt>
                <c:pt idx="3">
                  <c:v>86</c:v>
                </c:pt>
                <c:pt idx="4">
                  <c:v>84.3</c:v>
                </c:pt>
                <c:pt idx="5">
                  <c:v>85</c:v>
                </c:pt>
              </c:numCache>
            </c:numRef>
          </c:val>
          <c:smooth val="0"/>
        </c:ser>
        <c:ser>
          <c:idx val="2"/>
          <c:order val="2"/>
          <c:tx>
            <c:strRef>
              <c:f>Sheet1!$A$3</c:f>
              <c:strCache>
                <c:ptCount val="1"/>
                <c:pt idx="0">
                  <c:v>API</c:v>
                </c:pt>
              </c:strCache>
            </c:strRef>
          </c:tx>
          <c:spPr>
            <a:ln w="25400">
              <a:solidFill>
                <a:srgbClr val="AABA0A"/>
              </a:solidFill>
            </a:ln>
          </c:spPr>
          <c:marker>
            <c:symbol val="triangle"/>
            <c:size val="9"/>
            <c:spPr>
              <a:solidFill>
                <a:srgbClr val="AABA0A"/>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General</c:formatCode>
                <c:ptCount val="6"/>
                <c:pt idx="0">
                  <c:v>81.099999999999994</c:v>
                </c:pt>
                <c:pt idx="1">
                  <c:v>79.5</c:v>
                </c:pt>
                <c:pt idx="2">
                  <c:v>79.400000000000006</c:v>
                </c:pt>
                <c:pt idx="3">
                  <c:v>76.400000000000006</c:v>
                </c:pt>
                <c:pt idx="4">
                  <c:v>81.400000000000006</c:v>
                </c:pt>
                <c:pt idx="5">
                  <c:v>80.3</c:v>
                </c:pt>
              </c:numCache>
            </c:numRef>
          </c:val>
          <c:smooth val="0"/>
        </c:ser>
        <c:ser>
          <c:idx val="1"/>
          <c:order val="3"/>
          <c:tx>
            <c:strRef>
              <c:f>Sheet1!$A$2</c:f>
              <c:strCache>
                <c:ptCount val="1"/>
                <c:pt idx="0">
                  <c:v>AI/AN</c:v>
                </c:pt>
              </c:strCache>
            </c:strRef>
          </c:tx>
          <c:spPr>
            <a:ln w="34925">
              <a:solidFill>
                <a:srgbClr val="7BA8DF"/>
              </a:solidFill>
            </a:ln>
          </c:spPr>
          <c:marker>
            <c:symbol val="diamond"/>
            <c:size val="9"/>
            <c:spPr>
              <a:solidFill>
                <a:srgbClr val="7BA8DF"/>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General</c:formatCode>
                <c:ptCount val="6"/>
                <c:pt idx="0">
                  <c:v>85</c:v>
                </c:pt>
                <c:pt idx="1">
                  <c:v>88.5</c:v>
                </c:pt>
                <c:pt idx="2">
                  <c:v>86.4</c:v>
                </c:pt>
                <c:pt idx="3">
                  <c:v>84.2</c:v>
                </c:pt>
                <c:pt idx="4">
                  <c:v>86.3</c:v>
                </c:pt>
                <c:pt idx="5">
                  <c:v>83.9</c:v>
                </c:pt>
              </c:numCache>
            </c:numRef>
          </c:val>
          <c:smooth val="0"/>
        </c:ser>
        <c:dLbls>
          <c:showLegendKey val="0"/>
          <c:showVal val="0"/>
          <c:showCatName val="0"/>
          <c:showSerName val="0"/>
          <c:showPercent val="0"/>
          <c:showBubbleSize val="0"/>
        </c:dLbls>
        <c:marker val="1"/>
        <c:smooth val="0"/>
        <c:axId val="91701632"/>
        <c:axId val="91703552"/>
      </c:lineChart>
      <c:catAx>
        <c:axId val="9170163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1703552"/>
        <c:crosses val="autoZero"/>
        <c:auto val="1"/>
        <c:lblAlgn val="ctr"/>
        <c:lblOffset val="100"/>
        <c:noMultiLvlLbl val="0"/>
      </c:catAx>
      <c:valAx>
        <c:axId val="91703552"/>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3.3950617283950615E-2"/>
              <c:y val="0.4050041442188147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1701632"/>
        <c:crosses val="autoZero"/>
        <c:crossBetween val="between"/>
        <c:majorUnit val="5"/>
      </c:valAx>
    </c:plotArea>
    <c:legend>
      <c:legendPos val="t"/>
      <c:layout>
        <c:manualLayout>
          <c:xMode val="edge"/>
          <c:yMode val="edge"/>
          <c:x val="1.745892874501798E-2"/>
          <c:y val="3.0407342174333468E-2"/>
          <c:w val="0.97276003693982693"/>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17711674929524"/>
          <c:y val="0.11770363450331421"/>
          <c:w val="0.79958248274521249"/>
          <c:h val="0.75235137795275586"/>
        </c:manualLayout>
      </c:layout>
      <c:lineChart>
        <c:grouping val="standard"/>
        <c:varyColors val="0"/>
        <c:ser>
          <c:idx val="3"/>
          <c:order val="0"/>
          <c:tx>
            <c:strRef>
              <c:f>Sheet1!$A$3</c:f>
              <c:strCache>
                <c:ptCount val="1"/>
                <c:pt idx="0">
                  <c:v>Male</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General</c:formatCode>
                <c:ptCount val="6"/>
                <c:pt idx="0">
                  <c:v>94.4</c:v>
                </c:pt>
                <c:pt idx="1">
                  <c:v>94.6</c:v>
                </c:pt>
                <c:pt idx="2">
                  <c:v>94.4</c:v>
                </c:pt>
                <c:pt idx="3">
                  <c:v>94.8</c:v>
                </c:pt>
                <c:pt idx="4">
                  <c:v>94.7</c:v>
                </c:pt>
                <c:pt idx="5">
                  <c:v>95.2</c:v>
                </c:pt>
              </c:numCache>
            </c:numRef>
          </c:val>
          <c:smooth val="0"/>
        </c:ser>
        <c:ser>
          <c:idx val="0"/>
          <c:order val="1"/>
          <c:tx>
            <c:strRef>
              <c:f>Sheet1!$A$2</c:f>
              <c:strCache>
                <c:ptCount val="1"/>
                <c:pt idx="0">
                  <c:v>Female</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General</c:formatCode>
                <c:ptCount val="6"/>
                <c:pt idx="0">
                  <c:v>94.6</c:v>
                </c:pt>
                <c:pt idx="1">
                  <c:v>94.7</c:v>
                </c:pt>
                <c:pt idx="2">
                  <c:v>94.8</c:v>
                </c:pt>
                <c:pt idx="3">
                  <c:v>95</c:v>
                </c:pt>
                <c:pt idx="4">
                  <c:v>95.1</c:v>
                </c:pt>
                <c:pt idx="5">
                  <c:v>94.9</c:v>
                </c:pt>
              </c:numCache>
            </c:numRef>
          </c:val>
          <c:smooth val="0"/>
        </c:ser>
        <c:dLbls>
          <c:showLegendKey val="0"/>
          <c:showVal val="0"/>
          <c:showCatName val="0"/>
          <c:showSerName val="0"/>
          <c:showPercent val="0"/>
          <c:showBubbleSize val="0"/>
        </c:dLbls>
        <c:marker val="1"/>
        <c:smooth val="0"/>
        <c:axId val="91747840"/>
        <c:axId val="91749760"/>
      </c:lineChart>
      <c:catAx>
        <c:axId val="9174784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1749760"/>
        <c:crosses val="autoZero"/>
        <c:auto val="1"/>
        <c:lblAlgn val="ctr"/>
        <c:lblOffset val="100"/>
        <c:noMultiLvlLbl val="0"/>
      </c:catAx>
      <c:valAx>
        <c:axId val="91749760"/>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1747840"/>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126085200888351"/>
          <c:y val="0.11770363450331421"/>
          <c:w val="0.79732712497476277"/>
          <c:h val="0.75235137795275586"/>
        </c:manualLayout>
      </c:layout>
      <c:lineChart>
        <c:grouping val="standard"/>
        <c:varyColors val="0"/>
        <c:ser>
          <c:idx val="3"/>
          <c:order val="0"/>
          <c:tx>
            <c:strRef>
              <c:f>Sheet1!$A$5</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Sheet1!$B$1:$G$1</c:f>
              <c:strCache>
                <c:ptCount val="6"/>
                <c:pt idx="0">
                  <c:v>2008</c:v>
                </c:pt>
                <c:pt idx="1">
                  <c:v>2009</c:v>
                </c:pt>
                <c:pt idx="2">
                  <c:v>2010</c:v>
                </c:pt>
                <c:pt idx="3">
                  <c:v>2011</c:v>
                </c:pt>
                <c:pt idx="4">
                  <c:v>2012</c:v>
                </c:pt>
                <c:pt idx="5">
                  <c:v>2013</c:v>
                </c:pt>
              </c:strCache>
            </c:strRef>
          </c:cat>
          <c:val>
            <c:numRef>
              <c:f>Sheet1!$B$5:$G$5</c:f>
              <c:numCache>
                <c:formatCode>General</c:formatCode>
                <c:ptCount val="6"/>
                <c:pt idx="0">
                  <c:v>94.9</c:v>
                </c:pt>
                <c:pt idx="1">
                  <c:v>95</c:v>
                </c:pt>
                <c:pt idx="2">
                  <c:v>95</c:v>
                </c:pt>
                <c:pt idx="3">
                  <c:v>95.2</c:v>
                </c:pt>
                <c:pt idx="4">
                  <c:v>95.2</c:v>
                </c:pt>
                <c:pt idx="5">
                  <c:v>95.4</c:v>
                </c:pt>
              </c:numCache>
            </c:numRef>
          </c:val>
          <c:smooth val="0"/>
        </c:ser>
        <c:ser>
          <c:idx val="0"/>
          <c:order val="1"/>
          <c:tx>
            <c:strRef>
              <c:f>Sheet1!$A$4</c:f>
              <c:strCache>
                <c:ptCount val="1"/>
                <c:pt idx="0">
                  <c:v>Black</c:v>
                </c:pt>
              </c:strCache>
            </c:strRef>
          </c:tx>
          <c:spPr>
            <a:ln w="25400">
              <a:solidFill>
                <a:srgbClr val="0072C6"/>
              </a:solidFill>
            </a:ln>
          </c:spPr>
          <c:marker>
            <c:symbol val="square"/>
            <c:size val="7"/>
            <c:spPr>
              <a:solidFill>
                <a:srgbClr val="0072C6"/>
              </a:solidFill>
              <a:ln>
                <a:noFill/>
              </a:ln>
            </c:spPr>
          </c:marker>
          <c:cat>
            <c:strRef>
              <c:f>Sheet1!$B$1:$G$1</c:f>
              <c:strCache>
                <c:ptCount val="6"/>
                <c:pt idx="0">
                  <c:v>2008</c:v>
                </c:pt>
                <c:pt idx="1">
                  <c:v>2009</c:v>
                </c:pt>
                <c:pt idx="2">
                  <c:v>2010</c:v>
                </c:pt>
                <c:pt idx="3">
                  <c:v>2011</c:v>
                </c:pt>
                <c:pt idx="4">
                  <c:v>2012</c:v>
                </c:pt>
                <c:pt idx="5">
                  <c:v>2013</c:v>
                </c:pt>
              </c:strCache>
            </c:strRef>
          </c:cat>
          <c:val>
            <c:numRef>
              <c:f>Sheet1!$B$4:$G$4</c:f>
              <c:numCache>
                <c:formatCode>General</c:formatCode>
                <c:ptCount val="6"/>
                <c:pt idx="0">
                  <c:v>93.4</c:v>
                </c:pt>
                <c:pt idx="1">
                  <c:v>93.4</c:v>
                </c:pt>
                <c:pt idx="2">
                  <c:v>93.6</c:v>
                </c:pt>
                <c:pt idx="3">
                  <c:v>94</c:v>
                </c:pt>
                <c:pt idx="4">
                  <c:v>94.1</c:v>
                </c:pt>
                <c:pt idx="5">
                  <c:v>93.2</c:v>
                </c:pt>
              </c:numCache>
            </c:numRef>
          </c:val>
          <c:smooth val="0"/>
        </c:ser>
        <c:ser>
          <c:idx val="2"/>
          <c:order val="2"/>
          <c:tx>
            <c:strRef>
              <c:f>Sheet1!$A$3</c:f>
              <c:strCache>
                <c:ptCount val="1"/>
                <c:pt idx="0">
                  <c:v>API</c:v>
                </c:pt>
              </c:strCache>
            </c:strRef>
          </c:tx>
          <c:spPr>
            <a:ln w="25400">
              <a:solidFill>
                <a:srgbClr val="AABA0A"/>
              </a:solidFill>
            </a:ln>
          </c:spPr>
          <c:marker>
            <c:symbol val="triangle"/>
            <c:size val="9"/>
            <c:spPr>
              <a:solidFill>
                <a:srgbClr val="AABA0A"/>
              </a:solidFill>
              <a:ln>
                <a:noFill/>
              </a:ln>
            </c:spPr>
          </c:marker>
          <c:cat>
            <c:strRef>
              <c:f>Sheet1!$B$1:$G$1</c:f>
              <c:strCache>
                <c:ptCount val="6"/>
                <c:pt idx="0">
                  <c:v>2008</c:v>
                </c:pt>
                <c:pt idx="1">
                  <c:v>2009</c:v>
                </c:pt>
                <c:pt idx="2">
                  <c:v>2010</c:v>
                </c:pt>
                <c:pt idx="3">
                  <c:v>2011</c:v>
                </c:pt>
                <c:pt idx="4">
                  <c:v>2012</c:v>
                </c:pt>
                <c:pt idx="5">
                  <c:v>2013</c:v>
                </c:pt>
              </c:strCache>
            </c:strRef>
          </c:cat>
          <c:val>
            <c:numRef>
              <c:f>Sheet1!$B$3:$G$3</c:f>
              <c:numCache>
                <c:formatCode>General</c:formatCode>
                <c:ptCount val="6"/>
                <c:pt idx="0">
                  <c:v>90.4</c:v>
                </c:pt>
                <c:pt idx="1">
                  <c:v>91.3</c:v>
                </c:pt>
                <c:pt idx="2">
                  <c:v>90.9</c:v>
                </c:pt>
                <c:pt idx="3">
                  <c:v>90.9</c:v>
                </c:pt>
                <c:pt idx="4">
                  <c:v>91.1</c:v>
                </c:pt>
                <c:pt idx="5">
                  <c:v>93.5</c:v>
                </c:pt>
              </c:numCache>
            </c:numRef>
          </c:val>
          <c:smooth val="0"/>
        </c:ser>
        <c:ser>
          <c:idx val="1"/>
          <c:order val="3"/>
          <c:tx>
            <c:strRef>
              <c:f>Sheet1!$A$2</c:f>
              <c:strCache>
                <c:ptCount val="1"/>
                <c:pt idx="0">
                  <c:v>AI/AN</c:v>
                </c:pt>
              </c:strCache>
            </c:strRef>
          </c:tx>
          <c:spPr>
            <a:ln w="34925">
              <a:solidFill>
                <a:srgbClr val="7BA8DF"/>
              </a:solidFill>
            </a:ln>
          </c:spPr>
          <c:marker>
            <c:symbol val="diamond"/>
            <c:size val="9"/>
            <c:spPr>
              <a:solidFill>
                <a:srgbClr val="7BA8DF"/>
              </a:solidFill>
              <a:ln>
                <a:noFill/>
              </a:ln>
            </c:spPr>
          </c:marker>
          <c:cat>
            <c:strRef>
              <c:f>Sheet1!$B$1:$G$1</c:f>
              <c:strCache>
                <c:ptCount val="6"/>
                <c:pt idx="0">
                  <c:v>2008</c:v>
                </c:pt>
                <c:pt idx="1">
                  <c:v>2009</c:v>
                </c:pt>
                <c:pt idx="2">
                  <c:v>2010</c:v>
                </c:pt>
                <c:pt idx="3">
                  <c:v>2011</c:v>
                </c:pt>
                <c:pt idx="4">
                  <c:v>2012</c:v>
                </c:pt>
                <c:pt idx="5">
                  <c:v>2013</c:v>
                </c:pt>
              </c:strCache>
            </c:strRef>
          </c:cat>
          <c:val>
            <c:numRef>
              <c:f>Sheet1!$B$2:$G$2</c:f>
              <c:numCache>
                <c:formatCode>General</c:formatCode>
                <c:ptCount val="6"/>
                <c:pt idx="0">
                  <c:v>92.8</c:v>
                </c:pt>
                <c:pt idx="1">
                  <c:v>93.3</c:v>
                </c:pt>
                <c:pt idx="2">
                  <c:v>93.7</c:v>
                </c:pt>
                <c:pt idx="3">
                  <c:v>92.9</c:v>
                </c:pt>
                <c:pt idx="4">
                  <c:v>92.1</c:v>
                </c:pt>
                <c:pt idx="5">
                  <c:v>93.1</c:v>
                </c:pt>
              </c:numCache>
            </c:numRef>
          </c:val>
          <c:smooth val="0"/>
        </c:ser>
        <c:dLbls>
          <c:showLegendKey val="0"/>
          <c:showVal val="0"/>
          <c:showCatName val="0"/>
          <c:showSerName val="0"/>
          <c:showPercent val="0"/>
          <c:showBubbleSize val="0"/>
        </c:dLbls>
        <c:marker val="1"/>
        <c:smooth val="0"/>
        <c:axId val="91895296"/>
        <c:axId val="91897216"/>
      </c:lineChart>
      <c:catAx>
        <c:axId val="9189529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91897216"/>
        <c:crosses val="autoZero"/>
        <c:auto val="1"/>
        <c:lblAlgn val="ctr"/>
        <c:lblOffset val="100"/>
        <c:noMultiLvlLbl val="0"/>
      </c:catAx>
      <c:valAx>
        <c:axId val="91897216"/>
        <c:scaling>
          <c:orientation val="minMax"/>
          <c:max val="100"/>
          <c:min val="75"/>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51377952755905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91895296"/>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Sheet1!$A$2</c:f>
              <c:strCache>
                <c:ptCount val="1"/>
                <c:pt idx="0">
                  <c:v>Better</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(n=13)</c:v>
                </c:pt>
                <c:pt idx="1">
                  <c:v>Black vs. White (n=21)</c:v>
                </c:pt>
                <c:pt idx="2">
                  <c:v>Hispanic vs. White (n=16)</c:v>
                </c:pt>
                <c:pt idx="3">
                  <c:v>Asian vs. White (n=21)</c:v>
                </c:pt>
                <c:pt idx="4">
                  <c:v>AI/AN vs. White (n=15)</c:v>
                </c:pt>
              </c:strCache>
            </c:strRef>
          </c:cat>
          <c:val>
            <c:numRef>
              <c:f>Sheet1!$B$2:$F$2</c:f>
              <c:numCache>
                <c:formatCode>General</c:formatCode>
                <c:ptCount val="5"/>
                <c:pt idx="1">
                  <c:v>2</c:v>
                </c:pt>
                <c:pt idx="4">
                  <c:v>1</c:v>
                </c:pt>
              </c:numCache>
            </c:numRef>
          </c:val>
        </c:ser>
        <c:ser>
          <c:idx val="1"/>
          <c:order val="1"/>
          <c:tx>
            <c:strRef>
              <c:f>Sheet1!$A$3</c:f>
              <c:strCache>
                <c:ptCount val="1"/>
                <c:pt idx="0">
                  <c:v>Same</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Sheet1!$B$1:$F$1</c:f>
              <c:strCache>
                <c:ptCount val="5"/>
                <c:pt idx="0">
                  <c:v>Poor vs. High Income (n=13)</c:v>
                </c:pt>
                <c:pt idx="1">
                  <c:v>Black vs. White (n=21)</c:v>
                </c:pt>
                <c:pt idx="2">
                  <c:v>Hispanic vs. White (n=16)</c:v>
                </c:pt>
                <c:pt idx="3">
                  <c:v>Asian vs. White (n=21)</c:v>
                </c:pt>
                <c:pt idx="4">
                  <c:v>AI/AN vs. White (n=15)</c:v>
                </c:pt>
              </c:strCache>
            </c:strRef>
          </c:cat>
          <c:val>
            <c:numRef>
              <c:f>Sheet1!$B$3:$F$3</c:f>
              <c:numCache>
                <c:formatCode>General</c:formatCode>
                <c:ptCount val="5"/>
                <c:pt idx="0">
                  <c:v>2</c:v>
                </c:pt>
                <c:pt idx="1">
                  <c:v>5</c:v>
                </c:pt>
                <c:pt idx="2">
                  <c:v>4</c:v>
                </c:pt>
                <c:pt idx="3">
                  <c:v>11</c:v>
                </c:pt>
                <c:pt idx="4">
                  <c:v>7</c:v>
                </c:pt>
              </c:numCache>
            </c:numRef>
          </c:val>
        </c:ser>
        <c:ser>
          <c:idx val="0"/>
          <c:order val="2"/>
          <c:tx>
            <c:strRef>
              <c:f>Sheet1!$A$4</c:f>
              <c:strCache>
                <c:ptCount val="1"/>
                <c:pt idx="0">
                  <c:v>Worse</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(n=13)</c:v>
                </c:pt>
                <c:pt idx="1">
                  <c:v>Black vs. White (n=21)</c:v>
                </c:pt>
                <c:pt idx="2">
                  <c:v>Hispanic vs. White (n=16)</c:v>
                </c:pt>
                <c:pt idx="3">
                  <c:v>Asian vs. White (n=21)</c:v>
                </c:pt>
                <c:pt idx="4">
                  <c:v>AI/AN vs. White (n=15)</c:v>
                </c:pt>
              </c:strCache>
            </c:strRef>
          </c:cat>
          <c:val>
            <c:numRef>
              <c:f>Sheet1!$B$4:$F$4</c:f>
              <c:numCache>
                <c:formatCode>General</c:formatCode>
                <c:ptCount val="5"/>
                <c:pt idx="0">
                  <c:v>11</c:v>
                </c:pt>
                <c:pt idx="1">
                  <c:v>14</c:v>
                </c:pt>
                <c:pt idx="2">
                  <c:v>12</c:v>
                </c:pt>
                <c:pt idx="3">
                  <c:v>10</c:v>
                </c:pt>
                <c:pt idx="4">
                  <c:v>7</c:v>
                </c:pt>
              </c:numCache>
            </c:numRef>
          </c:val>
        </c:ser>
        <c:dLbls>
          <c:showLegendKey val="0"/>
          <c:showVal val="1"/>
          <c:showCatName val="0"/>
          <c:showSerName val="0"/>
          <c:showPercent val="0"/>
          <c:showBubbleSize val="0"/>
        </c:dLbls>
        <c:gapWidth val="150"/>
        <c:overlap val="100"/>
        <c:axId val="162736384"/>
        <c:axId val="163487744"/>
      </c:barChart>
      <c:catAx>
        <c:axId val="16273638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63487744"/>
        <c:crosses val="autoZero"/>
        <c:auto val="1"/>
        <c:lblAlgn val="ctr"/>
        <c:lblOffset val="100"/>
        <c:tickLblSkip val="1"/>
        <c:tickMarkSkip val="1"/>
        <c:noMultiLvlLbl val="0"/>
      </c:catAx>
      <c:valAx>
        <c:axId val="16348774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62736384"/>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036186448916108"/>
          <c:y val="0.21767279090113736"/>
          <c:w val="0.80395630693222175"/>
          <c:h val="0.59265696228760878"/>
        </c:manualLayout>
      </c:layout>
      <c:lineChart>
        <c:grouping val="standard"/>
        <c:varyColors val="0"/>
        <c:ser>
          <c:idx val="3"/>
          <c:order val="0"/>
          <c:tx>
            <c:strRef>
              <c:f>Sheet1!$A$2</c:f>
              <c:strCache>
                <c:ptCount val="1"/>
                <c:pt idx="0">
                  <c:v>Private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10.3765</c:v>
                </c:pt>
                <c:pt idx="1">
                  <c:v>9.3559999999999999</c:v>
                </c:pt>
                <c:pt idx="2">
                  <c:v>8.5983999999999998</c:v>
                </c:pt>
                <c:pt idx="3">
                  <c:v>9.0311000000000003</c:v>
                </c:pt>
                <c:pt idx="4">
                  <c:v>8.8569999999999993</c:v>
                </c:pt>
                <c:pt idx="5">
                  <c:v>8.4471000000000007</c:v>
                </c:pt>
                <c:pt idx="6">
                  <c:v>8.6907999999999994</c:v>
                </c:pt>
                <c:pt idx="7">
                  <c:v>8.2925000000000004</c:v>
                </c:pt>
                <c:pt idx="8">
                  <c:v>7.3</c:v>
                </c:pt>
                <c:pt idx="9">
                  <c:v>7.4</c:v>
                </c:pt>
                <c:pt idx="10">
                  <c:v>6.7</c:v>
                </c:pt>
              </c:numCache>
            </c:numRef>
          </c:val>
          <c:smooth val="0"/>
        </c:ser>
        <c:ser>
          <c:idx val="0"/>
          <c:order val="1"/>
          <c:tx>
            <c:strRef>
              <c:f>Sheet1!$A$3</c:f>
              <c:strCache>
                <c:ptCount val="1"/>
                <c:pt idx="0">
                  <c:v>Public</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15.625999999999999</c:v>
                </c:pt>
                <c:pt idx="1">
                  <c:v>15.6265</c:v>
                </c:pt>
                <c:pt idx="2">
                  <c:v>16.439699999999998</c:v>
                </c:pt>
                <c:pt idx="3">
                  <c:v>15.258800000000001</c:v>
                </c:pt>
                <c:pt idx="4">
                  <c:v>17.433700000000002</c:v>
                </c:pt>
                <c:pt idx="5">
                  <c:v>15.1008</c:v>
                </c:pt>
                <c:pt idx="6">
                  <c:v>16.2224</c:v>
                </c:pt>
                <c:pt idx="7">
                  <c:v>13.744300000000001</c:v>
                </c:pt>
                <c:pt idx="8">
                  <c:v>13.9</c:v>
                </c:pt>
                <c:pt idx="9">
                  <c:v>14.4</c:v>
                </c:pt>
                <c:pt idx="10">
                  <c:v>14.6</c:v>
                </c:pt>
              </c:numCache>
            </c:numRef>
          </c:val>
          <c:smooth val="0"/>
        </c:ser>
        <c:ser>
          <c:idx val="2"/>
          <c:order val="2"/>
          <c:tx>
            <c:strRef>
              <c:f>Sheet1!$A$4</c:f>
              <c:strCache>
                <c:ptCount val="1"/>
                <c:pt idx="0">
                  <c:v>Uninsured</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18.779</c:v>
                </c:pt>
                <c:pt idx="1">
                  <c:v>16.6858</c:v>
                </c:pt>
                <c:pt idx="2">
                  <c:v>18.841899999999999</c:v>
                </c:pt>
                <c:pt idx="3">
                  <c:v>16.3614</c:v>
                </c:pt>
                <c:pt idx="4">
                  <c:v>16.186900000000001</c:v>
                </c:pt>
                <c:pt idx="5">
                  <c:v>17.3184</c:v>
                </c:pt>
                <c:pt idx="6">
                  <c:v>15.324</c:v>
                </c:pt>
                <c:pt idx="7">
                  <c:v>17.601800000000001</c:v>
                </c:pt>
                <c:pt idx="8">
                  <c:v>16.8</c:v>
                </c:pt>
                <c:pt idx="9">
                  <c:v>17</c:v>
                </c:pt>
                <c:pt idx="10">
                  <c:v>15.3</c:v>
                </c:pt>
              </c:numCache>
            </c:numRef>
          </c:val>
          <c:smooth val="0"/>
        </c:ser>
        <c:dLbls>
          <c:showLegendKey val="0"/>
          <c:showVal val="0"/>
          <c:showCatName val="0"/>
          <c:showSerName val="0"/>
          <c:showPercent val="0"/>
          <c:showBubbleSize val="0"/>
        </c:dLbls>
        <c:marker val="1"/>
        <c:smooth val="0"/>
        <c:axId val="80369152"/>
        <c:axId val="80371072"/>
      </c:lineChart>
      <c:catAx>
        <c:axId val="80369152"/>
        <c:scaling>
          <c:orientation val="minMax"/>
        </c:scaling>
        <c:delete val="0"/>
        <c:axPos val="b"/>
        <c:numFmt formatCode="General" sourceLinked="1"/>
        <c:majorTickMark val="out"/>
        <c:minorTickMark val="none"/>
        <c:tickLblPos val="nextTo"/>
        <c:txPr>
          <a:bodyPr rot="-3360000"/>
          <a:lstStyle/>
          <a:p>
            <a:pPr>
              <a:defRPr sz="1600" b="0" baseline="0">
                <a:latin typeface="Calibri" panose="020F0502020204030204" pitchFamily="34" charset="0"/>
              </a:defRPr>
            </a:pPr>
            <a:endParaRPr lang="en-US"/>
          </a:p>
        </c:txPr>
        <c:crossAx val="80371072"/>
        <c:crosses val="autoZero"/>
        <c:auto val="1"/>
        <c:lblAlgn val="ctr"/>
        <c:lblOffset val="100"/>
        <c:noMultiLvlLbl val="0"/>
      </c:catAx>
      <c:valAx>
        <c:axId val="80371072"/>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02844386226012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0369152"/>
        <c:crosses val="autoZero"/>
        <c:crossBetween val="between"/>
        <c:majorUnit val="5"/>
      </c:valAx>
    </c:plotArea>
    <c:legend>
      <c:legendPos val="t"/>
      <c:layout>
        <c:manualLayout>
          <c:xMode val="edge"/>
          <c:yMode val="edge"/>
          <c:x val="6.9928064547487123E-2"/>
          <c:y val="4.0496788230418565E-2"/>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818192864780793"/>
          <c:y val="0.22004276603582448"/>
          <c:w val="0.79958248274521249"/>
          <c:h val="0.59153255514113368"/>
        </c:manualLayout>
      </c:layout>
      <c:lineChart>
        <c:grouping val="standard"/>
        <c:varyColors val="0"/>
        <c:ser>
          <c:idx val="3"/>
          <c:order val="0"/>
          <c:tx>
            <c:strRef>
              <c:f>Sheet1!$A$3</c:f>
              <c:strCache>
                <c:ptCount val="1"/>
                <c:pt idx="0">
                  <c:v>Medicare and Private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6.5793999999999997</c:v>
                </c:pt>
                <c:pt idx="1">
                  <c:v>5.7785000000000002</c:v>
                </c:pt>
                <c:pt idx="2">
                  <c:v>5.97</c:v>
                </c:pt>
                <c:pt idx="3">
                  <c:v>5.3288000000000002</c:v>
                </c:pt>
                <c:pt idx="4">
                  <c:v>6.3413000000000004</c:v>
                </c:pt>
                <c:pt idx="5">
                  <c:v>5.1829000000000001</c:v>
                </c:pt>
                <c:pt idx="6">
                  <c:v>6.125</c:v>
                </c:pt>
                <c:pt idx="7">
                  <c:v>4.6646000000000001</c:v>
                </c:pt>
                <c:pt idx="8">
                  <c:v>4.4000000000000004</c:v>
                </c:pt>
                <c:pt idx="9">
                  <c:v>4</c:v>
                </c:pt>
                <c:pt idx="10">
                  <c:v>5.6</c:v>
                </c:pt>
              </c:numCache>
            </c:numRef>
          </c:val>
          <c:smooth val="0"/>
        </c:ser>
        <c:ser>
          <c:idx val="0"/>
          <c:order val="1"/>
          <c:tx>
            <c:strRef>
              <c:f>Sheet1!$A$4</c:f>
              <c:strCache>
                <c:ptCount val="1"/>
                <c:pt idx="0">
                  <c:v>Medicare and Other Public</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8.5846999999999998</c:v>
                </c:pt>
                <c:pt idx="1">
                  <c:v>8.5869</c:v>
                </c:pt>
                <c:pt idx="2">
                  <c:v>8.5818999999999992</c:v>
                </c:pt>
                <c:pt idx="3">
                  <c:v>11.987299999999999</c:v>
                </c:pt>
                <c:pt idx="4">
                  <c:v>12.473800000000001</c:v>
                </c:pt>
                <c:pt idx="5">
                  <c:v>8.7424999999999997</c:v>
                </c:pt>
                <c:pt idx="6">
                  <c:v>10.6783</c:v>
                </c:pt>
                <c:pt idx="7">
                  <c:v>9.6486000000000001</c:v>
                </c:pt>
                <c:pt idx="8">
                  <c:v>7.6</c:v>
                </c:pt>
                <c:pt idx="9">
                  <c:v>8</c:v>
                </c:pt>
                <c:pt idx="10">
                  <c:v>6.4</c:v>
                </c:pt>
              </c:numCache>
            </c:numRef>
          </c:val>
          <c:smooth val="0"/>
        </c:ser>
        <c:ser>
          <c:idx val="2"/>
          <c:order val="2"/>
          <c:tx>
            <c:strRef>
              <c:f>Sheet1!$A$2</c:f>
              <c:strCache>
                <c:ptCount val="1"/>
                <c:pt idx="0">
                  <c:v>Medicare Only</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8.7106999999999992</c:v>
                </c:pt>
                <c:pt idx="1">
                  <c:v>6.7521000000000004</c:v>
                </c:pt>
                <c:pt idx="2">
                  <c:v>7.3089000000000004</c:v>
                </c:pt>
                <c:pt idx="3">
                  <c:v>7.8441000000000001</c:v>
                </c:pt>
                <c:pt idx="4">
                  <c:v>7.5998000000000001</c:v>
                </c:pt>
                <c:pt idx="5">
                  <c:v>6.9743000000000004</c:v>
                </c:pt>
                <c:pt idx="6">
                  <c:v>5.7492999999999999</c:v>
                </c:pt>
                <c:pt idx="7">
                  <c:v>6.1837</c:v>
                </c:pt>
                <c:pt idx="8">
                  <c:v>4.5</c:v>
                </c:pt>
                <c:pt idx="9">
                  <c:v>6.1</c:v>
                </c:pt>
                <c:pt idx="10">
                  <c:v>5.2</c:v>
                </c:pt>
              </c:numCache>
            </c:numRef>
          </c:val>
          <c:smooth val="0"/>
        </c:ser>
        <c:dLbls>
          <c:showLegendKey val="0"/>
          <c:showVal val="0"/>
          <c:showCatName val="0"/>
          <c:showSerName val="0"/>
          <c:showPercent val="0"/>
          <c:showBubbleSize val="0"/>
        </c:dLbls>
        <c:marker val="1"/>
        <c:smooth val="0"/>
        <c:axId val="81994496"/>
        <c:axId val="81996416"/>
      </c:lineChart>
      <c:catAx>
        <c:axId val="81994496"/>
        <c:scaling>
          <c:orientation val="minMax"/>
        </c:scaling>
        <c:delete val="0"/>
        <c:axPos val="b"/>
        <c:numFmt formatCode="General" sourceLinked="1"/>
        <c:majorTickMark val="out"/>
        <c:minorTickMark val="none"/>
        <c:tickLblPos val="nextTo"/>
        <c:txPr>
          <a:bodyPr rot="-3420000"/>
          <a:lstStyle/>
          <a:p>
            <a:pPr>
              <a:defRPr sz="1600" b="0" baseline="0">
                <a:latin typeface="Calibri" panose="020F0502020204030204" pitchFamily="34" charset="0"/>
              </a:defRPr>
            </a:pPr>
            <a:endParaRPr lang="en-US"/>
          </a:p>
        </c:txPr>
        <c:crossAx val="81996416"/>
        <c:crosses val="autoZero"/>
        <c:auto val="1"/>
        <c:lblAlgn val="ctr"/>
        <c:lblOffset val="100"/>
        <c:noMultiLvlLbl val="0"/>
      </c:catAx>
      <c:valAx>
        <c:axId val="81996416"/>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970676773955887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1994496"/>
        <c:crosses val="autoZero"/>
        <c:crossBetween val="between"/>
        <c:majorUnit val="5"/>
      </c:valAx>
    </c:plotArea>
    <c:legend>
      <c:legendPos val="t"/>
      <c:layout>
        <c:manualLayout>
          <c:xMode val="edge"/>
          <c:yMode val="edge"/>
          <c:x val="0"/>
          <c:y val="1.1675185338674747E-3"/>
          <c:w val="0.9789328764459998"/>
          <c:h val="0.19654562094211908"/>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838777097307281"/>
          <c:y val="0.18925243246109388"/>
          <c:w val="0.80680033051424127"/>
          <c:h val="0.5806513295686524"/>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9.8477999999999994</c:v>
                </c:pt>
                <c:pt idx="1">
                  <c:v>8.9098000000000006</c:v>
                </c:pt>
                <c:pt idx="2">
                  <c:v>8.6927000000000003</c:v>
                </c:pt>
                <c:pt idx="3">
                  <c:v>8.7797000000000001</c:v>
                </c:pt>
                <c:pt idx="4">
                  <c:v>9.1207999999999991</c:v>
                </c:pt>
                <c:pt idx="5">
                  <c:v>8.5965000000000007</c:v>
                </c:pt>
                <c:pt idx="6">
                  <c:v>8.7672000000000008</c:v>
                </c:pt>
                <c:pt idx="7">
                  <c:v>7.9630999999999998</c:v>
                </c:pt>
                <c:pt idx="8">
                  <c:v>7.3</c:v>
                </c:pt>
                <c:pt idx="9">
                  <c:v>7.4</c:v>
                </c:pt>
                <c:pt idx="10">
                  <c:v>6.9</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11.4589</c:v>
                </c:pt>
                <c:pt idx="1">
                  <c:v>11.0222</c:v>
                </c:pt>
                <c:pt idx="2">
                  <c:v>11.0083</c:v>
                </c:pt>
                <c:pt idx="3">
                  <c:v>12.6556</c:v>
                </c:pt>
                <c:pt idx="4">
                  <c:v>10.263500000000001</c:v>
                </c:pt>
                <c:pt idx="5">
                  <c:v>10.4687</c:v>
                </c:pt>
                <c:pt idx="6">
                  <c:v>12.062900000000001</c:v>
                </c:pt>
                <c:pt idx="7">
                  <c:v>11.6663</c:v>
                </c:pt>
                <c:pt idx="8">
                  <c:v>10.199999999999999</c:v>
                </c:pt>
                <c:pt idx="9">
                  <c:v>9.6</c:v>
                </c:pt>
                <c:pt idx="10">
                  <c:v>10.199999999999999</c:v>
                </c:pt>
              </c:numCache>
            </c:numRef>
          </c:val>
          <c:smooth val="0"/>
        </c:ser>
        <c:ser>
          <c:idx val="2"/>
          <c:order val="2"/>
          <c:tx>
            <c:strRef>
              <c:f>Sheet1!$A$4</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15.581300000000001</c:v>
                </c:pt>
                <c:pt idx="1">
                  <c:v>13.639699999999999</c:v>
                </c:pt>
                <c:pt idx="2">
                  <c:v>12.165800000000001</c:v>
                </c:pt>
                <c:pt idx="3">
                  <c:v>11.6837</c:v>
                </c:pt>
                <c:pt idx="4">
                  <c:v>12.1784</c:v>
                </c:pt>
                <c:pt idx="5">
                  <c:v>11.765000000000001</c:v>
                </c:pt>
                <c:pt idx="6">
                  <c:v>10.8657</c:v>
                </c:pt>
                <c:pt idx="7">
                  <c:v>13.018000000000001</c:v>
                </c:pt>
                <c:pt idx="8">
                  <c:v>10.8</c:v>
                </c:pt>
                <c:pt idx="9">
                  <c:v>12.3</c:v>
                </c:pt>
                <c:pt idx="10">
                  <c:v>10.9</c:v>
                </c:pt>
              </c:numCache>
            </c:numRef>
          </c:val>
          <c:smooth val="0"/>
        </c:ser>
        <c:dLbls>
          <c:showLegendKey val="0"/>
          <c:showVal val="0"/>
          <c:showCatName val="0"/>
          <c:showSerName val="0"/>
          <c:showPercent val="0"/>
          <c:showBubbleSize val="0"/>
        </c:dLbls>
        <c:marker val="1"/>
        <c:smooth val="0"/>
        <c:axId val="82016896"/>
        <c:axId val="82031360"/>
      </c:lineChart>
      <c:catAx>
        <c:axId val="82016896"/>
        <c:scaling>
          <c:orientation val="minMax"/>
        </c:scaling>
        <c:delete val="0"/>
        <c:axPos val="b"/>
        <c:numFmt formatCode="General" sourceLinked="1"/>
        <c:majorTickMark val="out"/>
        <c:minorTickMark val="none"/>
        <c:tickLblPos val="nextTo"/>
        <c:txPr>
          <a:bodyPr rot="-3360000"/>
          <a:lstStyle/>
          <a:p>
            <a:pPr>
              <a:defRPr sz="1600" b="0" baseline="0">
                <a:latin typeface="Calibri" panose="020F0502020204030204" pitchFamily="34" charset="0"/>
              </a:defRPr>
            </a:pPr>
            <a:endParaRPr lang="en-US"/>
          </a:p>
        </c:txPr>
        <c:crossAx val="82031360"/>
        <c:crosses val="autoZero"/>
        <c:auto val="1"/>
        <c:lblAlgn val="ctr"/>
        <c:lblOffset val="100"/>
        <c:noMultiLvlLbl val="0"/>
      </c:catAx>
      <c:valAx>
        <c:axId val="8203136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5.2906581121804222E-3"/>
              <c:y val="0.3444360408896256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2016896"/>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471444541654516"/>
          <c:y val="0.18925243246109388"/>
          <c:w val="0.80803125303781476"/>
          <c:h val="0.58187551366685231"/>
        </c:manualLayout>
      </c:layout>
      <c:lineChart>
        <c:grouping val="standard"/>
        <c:varyColors val="0"/>
        <c:ser>
          <c:idx val="3"/>
          <c:order val="0"/>
          <c:tx>
            <c:strRef>
              <c:f>Sheet1!$A$4</c:f>
              <c:strCache>
                <c:ptCount val="1"/>
                <c:pt idx="0">
                  <c:v>&lt;High School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13.4</c:v>
                </c:pt>
                <c:pt idx="1">
                  <c:v>13</c:v>
                </c:pt>
                <c:pt idx="2">
                  <c:v>12.8</c:v>
                </c:pt>
                <c:pt idx="3">
                  <c:v>13.5</c:v>
                </c:pt>
                <c:pt idx="4">
                  <c:v>12.4</c:v>
                </c:pt>
                <c:pt idx="5">
                  <c:v>11.6</c:v>
                </c:pt>
                <c:pt idx="6">
                  <c:v>12.5</c:v>
                </c:pt>
                <c:pt idx="7">
                  <c:v>12.2</c:v>
                </c:pt>
                <c:pt idx="8">
                  <c:v>12</c:v>
                </c:pt>
                <c:pt idx="9">
                  <c:v>12.2</c:v>
                </c:pt>
                <c:pt idx="10">
                  <c:v>11.5</c:v>
                </c:pt>
              </c:numCache>
            </c:numRef>
          </c:val>
          <c:smooth val="0"/>
        </c:ser>
        <c:ser>
          <c:idx val="0"/>
          <c:order val="1"/>
          <c:tx>
            <c:strRef>
              <c:f>Sheet1!$A$3</c:f>
              <c:strCache>
                <c:ptCount val="1"/>
                <c:pt idx="0">
                  <c:v>High School Grad</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10.9</c:v>
                </c:pt>
                <c:pt idx="1">
                  <c:v>9.6</c:v>
                </c:pt>
                <c:pt idx="2">
                  <c:v>9.9</c:v>
                </c:pt>
                <c:pt idx="3">
                  <c:v>9.5</c:v>
                </c:pt>
                <c:pt idx="4">
                  <c:v>10.6</c:v>
                </c:pt>
                <c:pt idx="5">
                  <c:v>8.9</c:v>
                </c:pt>
                <c:pt idx="6">
                  <c:v>10.3</c:v>
                </c:pt>
                <c:pt idx="7">
                  <c:v>10.4</c:v>
                </c:pt>
                <c:pt idx="8">
                  <c:v>8.5</c:v>
                </c:pt>
                <c:pt idx="9">
                  <c:v>9.3000000000000007</c:v>
                </c:pt>
                <c:pt idx="10">
                  <c:v>8.9</c:v>
                </c:pt>
              </c:numCache>
            </c:numRef>
          </c:val>
          <c:smooth val="0"/>
        </c:ser>
        <c:ser>
          <c:idx val="2"/>
          <c:order val="2"/>
          <c:tx>
            <c:strRef>
              <c:f>Sheet1!$A$2</c:f>
              <c:strCache>
                <c:ptCount val="1"/>
                <c:pt idx="0">
                  <c:v>Any College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9.6999999999999993</c:v>
                </c:pt>
                <c:pt idx="1">
                  <c:v>8.8000000000000007</c:v>
                </c:pt>
                <c:pt idx="2">
                  <c:v>8.4</c:v>
                </c:pt>
                <c:pt idx="3">
                  <c:v>8.5</c:v>
                </c:pt>
                <c:pt idx="4">
                  <c:v>8.6</c:v>
                </c:pt>
                <c:pt idx="5">
                  <c:v>8.6999999999999993</c:v>
                </c:pt>
                <c:pt idx="6">
                  <c:v>8.1999999999999993</c:v>
                </c:pt>
                <c:pt idx="7">
                  <c:v>7.5</c:v>
                </c:pt>
                <c:pt idx="8">
                  <c:v>7</c:v>
                </c:pt>
                <c:pt idx="9">
                  <c:v>7.1</c:v>
                </c:pt>
                <c:pt idx="10">
                  <c:v>6.7</c:v>
                </c:pt>
              </c:numCache>
            </c:numRef>
          </c:val>
          <c:smooth val="0"/>
        </c:ser>
        <c:dLbls>
          <c:showLegendKey val="0"/>
          <c:showVal val="0"/>
          <c:showCatName val="0"/>
          <c:showSerName val="0"/>
          <c:showPercent val="0"/>
          <c:showBubbleSize val="0"/>
        </c:dLbls>
        <c:marker val="1"/>
        <c:smooth val="0"/>
        <c:axId val="82327424"/>
        <c:axId val="82350080"/>
      </c:lineChart>
      <c:catAx>
        <c:axId val="82327424"/>
        <c:scaling>
          <c:orientation val="minMax"/>
        </c:scaling>
        <c:delete val="0"/>
        <c:axPos val="b"/>
        <c:numFmt formatCode="General" sourceLinked="1"/>
        <c:majorTickMark val="out"/>
        <c:minorTickMark val="none"/>
        <c:tickLblPos val="nextTo"/>
        <c:txPr>
          <a:bodyPr rot="-3360000"/>
          <a:lstStyle/>
          <a:p>
            <a:pPr>
              <a:defRPr sz="1600" b="0" baseline="0">
                <a:latin typeface="Calibri" panose="020F0502020204030204" pitchFamily="34" charset="0"/>
              </a:defRPr>
            </a:pPr>
            <a:endParaRPr lang="en-US"/>
          </a:p>
        </c:txPr>
        <c:crossAx val="82350080"/>
        <c:crosses val="autoZero"/>
        <c:auto val="1"/>
        <c:lblAlgn val="ctr"/>
        <c:lblOffset val="100"/>
        <c:noMultiLvlLbl val="0"/>
      </c:catAx>
      <c:valAx>
        <c:axId val="8235008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93466157639385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2327424"/>
        <c:crosses val="autoZero"/>
        <c:crossBetween val="between"/>
        <c:majorUnit val="5"/>
      </c:valAx>
    </c:plotArea>
    <c:legend>
      <c:legendPos val="t"/>
      <c:layout>
        <c:manualLayout>
          <c:xMode val="edge"/>
          <c:yMode val="edge"/>
          <c:x val="5.4495864903679483E-2"/>
          <c:y val="1.1675185338674747E-3"/>
          <c:w val="0.92337740801267776"/>
          <c:h val="0.15202119621410959"/>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1770363450331421"/>
          <c:w val="0.79088446491358388"/>
          <c:h val="0.68166132835090532"/>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5.5506000000000002</c:v>
                </c:pt>
                <c:pt idx="1">
                  <c:v>4.8022</c:v>
                </c:pt>
                <c:pt idx="2">
                  <c:v>4.7687999999999997</c:v>
                </c:pt>
                <c:pt idx="3">
                  <c:v>4.3735999999999997</c:v>
                </c:pt>
                <c:pt idx="4">
                  <c:v>4.2447999999999997</c:v>
                </c:pt>
                <c:pt idx="5">
                  <c:v>4.2150999999999996</c:v>
                </c:pt>
                <c:pt idx="6">
                  <c:v>3.9946000000000002</c:v>
                </c:pt>
                <c:pt idx="7">
                  <c:v>3.6484999999999999</c:v>
                </c:pt>
                <c:pt idx="8">
                  <c:v>3.1</c:v>
                </c:pt>
                <c:pt idx="9">
                  <c:v>2.7</c:v>
                </c:pt>
                <c:pt idx="10">
                  <c:v>3.3</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7.0867000000000004</c:v>
                </c:pt>
                <c:pt idx="1">
                  <c:v>7.4528999999999996</c:v>
                </c:pt>
                <c:pt idx="2">
                  <c:v>6.2889999999999997</c:v>
                </c:pt>
                <c:pt idx="3">
                  <c:v>5.6936</c:v>
                </c:pt>
                <c:pt idx="4">
                  <c:v>4.8194999999999997</c:v>
                </c:pt>
                <c:pt idx="5">
                  <c:v>5.1292999999999997</c:v>
                </c:pt>
                <c:pt idx="6">
                  <c:v>3.9622999999999999</c:v>
                </c:pt>
                <c:pt idx="7">
                  <c:v>5.0694999999999997</c:v>
                </c:pt>
                <c:pt idx="8">
                  <c:v>4.3</c:v>
                </c:pt>
                <c:pt idx="9">
                  <c:v>5.2</c:v>
                </c:pt>
                <c:pt idx="10">
                  <c:v>4.0999999999999996</c:v>
                </c:pt>
              </c:numCache>
            </c:numRef>
          </c:val>
          <c:smooth val="0"/>
        </c:ser>
        <c:ser>
          <c:idx val="2"/>
          <c:order val="2"/>
          <c:tx>
            <c:strRef>
              <c:f>Sheet1!$A$4</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10.196199999999999</c:v>
                </c:pt>
                <c:pt idx="1">
                  <c:v>8.4074000000000009</c:v>
                </c:pt>
                <c:pt idx="2">
                  <c:v>7.8912000000000004</c:v>
                </c:pt>
                <c:pt idx="3">
                  <c:v>8.7654999999999994</c:v>
                </c:pt>
                <c:pt idx="4">
                  <c:v>6.9699</c:v>
                </c:pt>
                <c:pt idx="5">
                  <c:v>6.827</c:v>
                </c:pt>
                <c:pt idx="6">
                  <c:v>5.7573999999999996</c:v>
                </c:pt>
                <c:pt idx="7">
                  <c:v>7.4203000000000001</c:v>
                </c:pt>
                <c:pt idx="8">
                  <c:v>5.9</c:v>
                </c:pt>
                <c:pt idx="9">
                  <c:v>5.0999999999999996</c:v>
                </c:pt>
                <c:pt idx="10">
                  <c:v>4.8</c:v>
                </c:pt>
              </c:numCache>
            </c:numRef>
          </c:val>
          <c:smooth val="0"/>
        </c:ser>
        <c:dLbls>
          <c:showLegendKey val="0"/>
          <c:showVal val="0"/>
          <c:showCatName val="0"/>
          <c:showSerName val="0"/>
          <c:showPercent val="0"/>
          <c:showBubbleSize val="0"/>
        </c:dLbls>
        <c:marker val="1"/>
        <c:smooth val="0"/>
        <c:axId val="82378112"/>
        <c:axId val="82388480"/>
      </c:lineChart>
      <c:catAx>
        <c:axId val="82378112"/>
        <c:scaling>
          <c:orientation val="minMax"/>
        </c:scaling>
        <c:delete val="0"/>
        <c:axPos val="b"/>
        <c:numFmt formatCode="General" sourceLinked="1"/>
        <c:majorTickMark val="out"/>
        <c:minorTickMark val="none"/>
        <c:tickLblPos val="nextTo"/>
        <c:txPr>
          <a:bodyPr rot="-3420000"/>
          <a:lstStyle/>
          <a:p>
            <a:pPr>
              <a:defRPr sz="1600" b="0" baseline="0">
                <a:latin typeface="Calibri" panose="020F0502020204030204" pitchFamily="34" charset="0"/>
              </a:defRPr>
            </a:pPr>
            <a:endParaRPr lang="en-US"/>
          </a:p>
        </c:txPr>
        <c:crossAx val="82388480"/>
        <c:crosses val="autoZero"/>
        <c:auto val="1"/>
        <c:lblAlgn val="ctr"/>
        <c:lblOffset val="100"/>
        <c:noMultiLvlLbl val="0"/>
      </c:catAx>
      <c:valAx>
        <c:axId val="8238848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5.2908386451693537E-3"/>
              <c:y val="0.3751379064905022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2378112"/>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1770363450331421"/>
          <c:w val="0.79088446491358388"/>
          <c:h val="0.68166132835090532"/>
        </c:manualLayout>
      </c:layout>
      <c:lineChart>
        <c:grouping val="standard"/>
        <c:varyColors val="0"/>
        <c:ser>
          <c:idx val="3"/>
          <c:order val="0"/>
          <c:tx>
            <c:strRef>
              <c:f>Sheet1!$A$2</c:f>
              <c:strCache>
                <c:ptCount val="1"/>
                <c:pt idx="0">
                  <c:v>English</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6.3</c:v>
                </c:pt>
                <c:pt idx="1">
                  <c:v>5.6</c:v>
                </c:pt>
                <c:pt idx="2">
                  <c:v>5.4</c:v>
                </c:pt>
                <c:pt idx="3">
                  <c:v>5</c:v>
                </c:pt>
                <c:pt idx="4">
                  <c:v>4.5999999999999996</c:v>
                </c:pt>
                <c:pt idx="5">
                  <c:v>4.5</c:v>
                </c:pt>
                <c:pt idx="6">
                  <c:v>4.0999999999999996</c:v>
                </c:pt>
                <c:pt idx="7">
                  <c:v>4.3</c:v>
                </c:pt>
                <c:pt idx="8" formatCode="General">
                  <c:v>3.8</c:v>
                </c:pt>
                <c:pt idx="9" formatCode="General">
                  <c:v>3.6</c:v>
                </c:pt>
                <c:pt idx="10" formatCode="General">
                  <c:v>3.5</c:v>
                </c:pt>
              </c:numCache>
            </c:numRef>
          </c:val>
          <c:smooth val="0"/>
        </c:ser>
        <c:ser>
          <c:idx val="0"/>
          <c:order val="1"/>
          <c:tx>
            <c:strRef>
              <c:f>Sheet1!$A$3</c:f>
              <c:strCache>
                <c:ptCount val="1"/>
                <c:pt idx="0">
                  <c:v>Other</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11.7</c:v>
                </c:pt>
                <c:pt idx="1">
                  <c:v>9.5</c:v>
                </c:pt>
                <c:pt idx="2">
                  <c:v>8</c:v>
                </c:pt>
                <c:pt idx="3">
                  <c:v>8.6999999999999993</c:v>
                </c:pt>
                <c:pt idx="4">
                  <c:v>6.7</c:v>
                </c:pt>
                <c:pt idx="5">
                  <c:v>7.1</c:v>
                </c:pt>
                <c:pt idx="6">
                  <c:v>5.9</c:v>
                </c:pt>
                <c:pt idx="7">
                  <c:v>8</c:v>
                </c:pt>
                <c:pt idx="8" formatCode="General">
                  <c:v>5.2</c:v>
                </c:pt>
                <c:pt idx="9" formatCode="General">
                  <c:v>4.7</c:v>
                </c:pt>
                <c:pt idx="10" formatCode="General">
                  <c:v>4.7</c:v>
                </c:pt>
              </c:numCache>
            </c:numRef>
          </c:val>
          <c:smooth val="0"/>
        </c:ser>
        <c:dLbls>
          <c:showLegendKey val="0"/>
          <c:showVal val="0"/>
          <c:showCatName val="0"/>
          <c:showSerName val="0"/>
          <c:showPercent val="0"/>
          <c:showBubbleSize val="0"/>
        </c:dLbls>
        <c:marker val="1"/>
        <c:smooth val="0"/>
        <c:axId val="82405248"/>
        <c:axId val="83652608"/>
      </c:lineChart>
      <c:catAx>
        <c:axId val="82405248"/>
        <c:scaling>
          <c:orientation val="minMax"/>
        </c:scaling>
        <c:delete val="0"/>
        <c:axPos val="b"/>
        <c:numFmt formatCode="General" sourceLinked="1"/>
        <c:majorTickMark val="out"/>
        <c:minorTickMark val="none"/>
        <c:tickLblPos val="nextTo"/>
        <c:txPr>
          <a:bodyPr rot="-3420000"/>
          <a:lstStyle/>
          <a:p>
            <a:pPr>
              <a:defRPr sz="1600" b="0" baseline="0">
                <a:latin typeface="Calibri" panose="020F0502020204030204" pitchFamily="34" charset="0"/>
              </a:defRPr>
            </a:pPr>
            <a:endParaRPr lang="en-US"/>
          </a:p>
        </c:txPr>
        <c:crossAx val="83652608"/>
        <c:crosses val="autoZero"/>
        <c:auto val="1"/>
        <c:lblAlgn val="ctr"/>
        <c:lblOffset val="100"/>
        <c:noMultiLvlLbl val="0"/>
      </c:catAx>
      <c:valAx>
        <c:axId val="83652608"/>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5.2908386451693537E-3"/>
              <c:y val="0.3751379064905022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2405248"/>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0.38311</cdr:x>
      <cdr:y>0.07998</cdr:y>
    </cdr:from>
    <cdr:to>
      <cdr:x>0.54823</cdr:x>
      <cdr:y>0.15575</cdr:y>
    </cdr:to>
    <cdr:sp macro="" textlink="">
      <cdr:nvSpPr>
        <cdr:cNvPr id="10" name="Text Box 9"/>
        <cdr:cNvSpPr txBox="1"/>
      </cdr:nvSpPr>
      <cdr:spPr>
        <a:xfrm xmlns:a="http://schemas.openxmlformats.org/drawingml/2006/main">
          <a:off x="2101871" y="241305"/>
          <a:ext cx="905911" cy="22858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Patient Safety (n=31)</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0.37269</cdr:x>
      <cdr:y>0.24627</cdr:y>
    </cdr:from>
    <cdr:to>
      <cdr:x>0.62616</cdr:x>
      <cdr:y>0.32836</cdr:y>
    </cdr:to>
    <cdr:sp macro="" textlink="">
      <cdr:nvSpPr>
        <cdr:cNvPr id="13" name="Text Box 12"/>
        <cdr:cNvSpPr txBox="1"/>
      </cdr:nvSpPr>
      <cdr:spPr>
        <a:xfrm xmlns:a="http://schemas.openxmlformats.org/drawingml/2006/main">
          <a:off x="2044718" y="742954"/>
          <a:ext cx="1390632" cy="2476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smtClean="0"/>
            <a:t>Person-Centered </a:t>
          </a:r>
          <a:r>
            <a:rPr lang="en-US" sz="1600" b="1" dirty="0"/>
            <a:t>Care (n=20)</a:t>
          </a:r>
        </a:p>
      </cdr:txBody>
    </cdr:sp>
  </cdr:relSizeAnchor>
  <cdr:relSizeAnchor xmlns:cdr="http://schemas.openxmlformats.org/drawingml/2006/chartDrawing">
    <cdr:from>
      <cdr:x>0.35069</cdr:x>
      <cdr:y>0.41044</cdr:y>
    </cdr:from>
    <cdr:to>
      <cdr:x>0.57793</cdr:x>
      <cdr:y>0.50094</cdr:y>
    </cdr:to>
    <cdr:sp macro="" textlink="">
      <cdr:nvSpPr>
        <cdr:cNvPr id="14" name="Text Box 13"/>
        <cdr:cNvSpPr txBox="1"/>
      </cdr:nvSpPr>
      <cdr:spPr>
        <a:xfrm xmlns:a="http://schemas.openxmlformats.org/drawingml/2006/main">
          <a:off x="1924033" y="1238265"/>
          <a:ext cx="1246733" cy="2730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Effective Treatment (n=46)</a:t>
          </a:r>
        </a:p>
      </cdr:txBody>
    </cdr:sp>
  </cdr:relSizeAnchor>
  <cdr:relSizeAnchor xmlns:cdr="http://schemas.openxmlformats.org/drawingml/2006/chartDrawing">
    <cdr:from>
      <cdr:x>0.34028</cdr:x>
      <cdr:y>0.58514</cdr:y>
    </cdr:from>
    <cdr:to>
      <cdr:x>0.50463</cdr:x>
      <cdr:y>0.67775</cdr:y>
    </cdr:to>
    <cdr:sp macro="" textlink="">
      <cdr:nvSpPr>
        <cdr:cNvPr id="15" name="Text Box 14"/>
        <cdr:cNvSpPr txBox="1"/>
      </cdr:nvSpPr>
      <cdr:spPr>
        <a:xfrm xmlns:a="http://schemas.openxmlformats.org/drawingml/2006/main">
          <a:off x="1866900" y="1765315"/>
          <a:ext cx="901702" cy="27939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t>Healthy Living (n=38</a:t>
          </a:r>
          <a:r>
            <a:rPr lang="en-US" sz="1100" dirty="0"/>
            <a:t>)</a:t>
          </a:r>
        </a:p>
      </cdr:txBody>
    </cdr:sp>
  </cdr:relSizeAnchor>
  <cdr:relSizeAnchor xmlns:cdr="http://schemas.openxmlformats.org/drawingml/2006/chartDrawing">
    <cdr:from>
      <cdr:x>0.33102</cdr:x>
      <cdr:y>0.73458</cdr:y>
    </cdr:from>
    <cdr:to>
      <cdr:x>0.51042</cdr:x>
      <cdr:y>0.86087</cdr:y>
    </cdr:to>
    <cdr:sp macro="" textlink="">
      <cdr:nvSpPr>
        <cdr:cNvPr id="16" name="Right Arrow 15"/>
        <cdr:cNvSpPr/>
      </cdr:nvSpPr>
      <cdr:spPr>
        <a:xfrm xmlns:a="http://schemas.openxmlformats.org/drawingml/2006/main">
          <a:off x="1816100" y="2216150"/>
          <a:ext cx="984250" cy="381000"/>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l"/>
          <a:r>
            <a:rPr lang="en-US" sz="1600" dirty="0"/>
            <a:t>Improving</a:t>
          </a:r>
        </a:p>
      </cdr:txBody>
    </cdr:sp>
  </cdr:relSizeAnchor>
  <cdr:relSizeAnchor xmlns:cdr="http://schemas.openxmlformats.org/drawingml/2006/chartDrawing">
    <cdr:from>
      <cdr:x>0.11574</cdr:x>
      <cdr:y>0.73248</cdr:y>
    </cdr:from>
    <cdr:to>
      <cdr:x>0.30324</cdr:x>
      <cdr:y>0.86719</cdr:y>
    </cdr:to>
    <cdr:sp macro="" textlink="">
      <cdr:nvSpPr>
        <cdr:cNvPr id="17" name="Left Arrow 16"/>
        <cdr:cNvSpPr/>
      </cdr:nvSpPr>
      <cdr:spPr>
        <a:xfrm xmlns:a="http://schemas.openxmlformats.org/drawingml/2006/main">
          <a:off x="635000" y="2209800"/>
          <a:ext cx="1028700" cy="406400"/>
        </a:xfrm>
        <a:prstGeom xmlns:a="http://schemas.openxmlformats.org/drawingml/2006/main" prst="leftArrow">
          <a:avLst/>
        </a:prstGeom>
        <a:solidFill xmlns:a="http://schemas.openxmlformats.org/drawingml/2006/main">
          <a:srgbClr val="AABA0A"/>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r"/>
          <a:r>
            <a:rPr lang="en-US" sz="1600" dirty="0">
              <a:solidFill>
                <a:schemeClr val="tx1"/>
              </a:solidFill>
            </a:rPr>
            <a:t>Worsening</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2446" tIns="46223" rIns="92446" bIns="46223" rtlCol="0"/>
          <a:lstStyle>
            <a:lvl1pPr algn="r">
              <a:defRPr sz="1200"/>
            </a:lvl1pPr>
          </a:lstStyle>
          <a:p>
            <a:fld id="{B0E40ABE-DCA6-4B7A-B1BC-961182C98C1E}" type="datetimeFigureOut">
              <a:rPr lang="en-US" smtClean="0"/>
              <a:pPr/>
              <a:t>5/11/2015</a:t>
            </a:fld>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2446" tIns="46223" rIns="92446" bIns="46223" rtlCol="0" anchor="b"/>
          <a:lstStyle>
            <a:lvl1pPr algn="r">
              <a:defRPr sz="1200"/>
            </a:lvl1pPr>
          </a:lstStyle>
          <a:p>
            <a:fld id="{A63DE9D1-BBA0-4F2C-9FA0-7B37DDC69B66}" type="slidenum">
              <a:rPr lang="en-US" smtClean="0"/>
              <a:pPr/>
              <a:t>‹#›</a:t>
            </a:fld>
            <a:endParaRPr lang="en-US" dirty="0"/>
          </a:p>
        </p:txBody>
      </p:sp>
    </p:spTree>
    <p:extLst>
      <p:ext uri="{BB962C8B-B14F-4D97-AF65-F5344CB8AC3E}">
        <p14:creationId xmlns:p14="http://schemas.microsoft.com/office/powerpoint/2010/main" val="3812515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49"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40" tIns="45720" rIns="91440" bIns="45720" rtlCol="0"/>
          <a:lstStyle>
            <a:lvl1pPr algn="r">
              <a:defRPr sz="1200"/>
            </a:lvl1pPr>
          </a:lstStyle>
          <a:p>
            <a:fld id="{B5CD224E-5747-4739-A229-8F9DE0E13298}" type="datetimeFigureOut">
              <a:rPr lang="en-US" smtClean="0"/>
              <a:t>5/11/2015</a:t>
            </a:fld>
            <a:endParaRPr lang="en-US" dirty="0"/>
          </a:p>
        </p:txBody>
      </p:sp>
      <p:sp>
        <p:nvSpPr>
          <p:cNvPr id="4" name="Slide Image Placeholder 3"/>
          <p:cNvSpPr>
            <a:spLocks noGrp="1" noRot="1" noChangeAspect="1"/>
          </p:cNvSpPr>
          <p:nvPr>
            <p:ph type="sldImg" idx="2"/>
          </p:nvPr>
        </p:nvSpPr>
        <p:spPr>
          <a:xfrm>
            <a:off x="484632" y="696913"/>
            <a:ext cx="6049298" cy="4535424"/>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5257800"/>
            <a:ext cx="6248400" cy="334168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649"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40" tIns="45720" rIns="91440" bIns="45720" rtlCol="0" anchor="b"/>
          <a:lstStyle>
            <a:lvl1pPr algn="r">
              <a:defRPr sz="1200"/>
            </a:lvl1pPr>
          </a:lstStyle>
          <a:p>
            <a:fld id="{05E9B153-67B9-4602-A9FE-81AAF274874B}" type="slidenum">
              <a:rPr lang="en-US" smtClean="0"/>
              <a:t>‹#›</a:t>
            </a:fld>
            <a:endParaRPr lang="en-US" dirty="0"/>
          </a:p>
        </p:txBody>
      </p:sp>
    </p:spTree>
    <p:extLst>
      <p:ext uri="{BB962C8B-B14F-4D97-AF65-F5344CB8AC3E}">
        <p14:creationId xmlns:p14="http://schemas.microsoft.com/office/powerpoint/2010/main" val="336061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ahrq.gov/workingforquality/index.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a:t>
            </a:fld>
            <a:endParaRPr lang="en-US" dirty="0"/>
          </a:p>
        </p:txBody>
      </p:sp>
    </p:spTree>
    <p:extLst>
      <p:ext uri="{BB962C8B-B14F-4D97-AF65-F5344CB8AC3E}">
        <p14:creationId xmlns:p14="http://schemas.microsoft.com/office/powerpoint/2010/main" val="3370789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a:t>Key:</a:t>
            </a:r>
            <a:r>
              <a:rPr lang="en-US" dirty="0"/>
              <a:t> n = number of measures.</a:t>
            </a:r>
          </a:p>
          <a:p>
            <a:r>
              <a:rPr lang="en-US" b="1" dirty="0"/>
              <a:t>Note: </a:t>
            </a:r>
            <a:r>
              <a:rPr lang="en-US" dirty="0" smtClean="0"/>
              <a:t>Large red </a:t>
            </a:r>
            <a:r>
              <a:rPr lang="en-US" dirty="0"/>
              <a:t>diamonds indicate median values. For each measure with at least four estimates over time, weighted log-linear regression is used to calculate average annual percentage change.  Measures are aligned so that positive change indicates improved quality of care.  </a:t>
            </a:r>
            <a:endParaRPr lang="en-US" dirty="0" smtClean="0"/>
          </a:p>
          <a:p>
            <a:pPr marL="174708"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a:t>Median change in quality was </a:t>
            </a:r>
            <a:r>
              <a:rPr lang="en-US" dirty="0" smtClean="0"/>
              <a:t>2.9% </a:t>
            </a:r>
            <a:r>
              <a:rPr lang="en-US" dirty="0"/>
              <a:t>per year among measures of </a:t>
            </a:r>
            <a:r>
              <a:rPr lang="en-US" dirty="0" smtClean="0"/>
              <a:t>Person-Centered Care.</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10</a:t>
            </a:fld>
            <a:endParaRPr lang="en-US"/>
          </a:p>
        </p:txBody>
      </p:sp>
    </p:spTree>
    <p:extLst>
      <p:ext uri="{BB962C8B-B14F-4D97-AF65-F5344CB8AC3E}">
        <p14:creationId xmlns:p14="http://schemas.microsoft.com/office/powerpoint/2010/main" val="2390649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049930-D2C4-4E37-9A99-49F1796CF0E9}" type="slidenum">
              <a:rPr lang="en-US" smtClean="0"/>
              <a:t>11</a:t>
            </a:fld>
            <a:endParaRPr lang="en-US"/>
          </a:p>
        </p:txBody>
      </p:sp>
    </p:spTree>
    <p:extLst>
      <p:ext uri="{BB962C8B-B14F-4D97-AF65-F5344CB8AC3E}">
        <p14:creationId xmlns:p14="http://schemas.microsoft.com/office/powerpoint/2010/main" val="351817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950970"/>
          </a:xfrm>
        </p:spPr>
        <p:txBody>
          <a:bodyPr/>
          <a:lstStyle/>
          <a:p>
            <a:r>
              <a:rPr lang="en-US" b="1" dirty="0"/>
              <a:t>Key: </a:t>
            </a:r>
            <a:r>
              <a:rPr lang="en-US" dirty="0" smtClean="0"/>
              <a:t>n </a:t>
            </a:r>
            <a:r>
              <a:rPr lang="en-US" dirty="0"/>
              <a:t>= number of </a:t>
            </a:r>
            <a:r>
              <a:rPr lang="en-US" dirty="0" smtClean="0"/>
              <a:t>measures; AI/AN = American Indian or Alaska Native.</a:t>
            </a:r>
            <a:endParaRPr lang="en-US" dirty="0"/>
          </a:p>
          <a:p>
            <a:r>
              <a:rPr lang="en-US" b="1" dirty="0"/>
              <a:t>Note: </a:t>
            </a:r>
            <a:r>
              <a:rPr lang="en-US" dirty="0"/>
              <a:t>Poor indicates family income less than the </a:t>
            </a:r>
            <a:r>
              <a:rPr lang="en-US" dirty="0" smtClean="0"/>
              <a:t>Federal </a:t>
            </a:r>
            <a:r>
              <a:rPr lang="en-US" dirty="0"/>
              <a:t>poverty level; High Income indicates family income four times the </a:t>
            </a:r>
            <a:r>
              <a:rPr lang="en-US" dirty="0" smtClean="0"/>
              <a:t>Federal </a:t>
            </a:r>
            <a:r>
              <a:rPr lang="en-US" dirty="0"/>
              <a:t>poverty level or greater.</a:t>
            </a:r>
            <a:r>
              <a:rPr lang="en-US" b="1" dirty="0"/>
              <a:t> </a:t>
            </a:r>
            <a:r>
              <a:rPr lang="en-US" dirty="0"/>
              <a:t> Numbers of measures differ across groups because of sample size limitations. For </a:t>
            </a:r>
            <a:r>
              <a:rPr lang="en-US" dirty="0" smtClean="0"/>
              <a:t>most </a:t>
            </a:r>
            <a:r>
              <a:rPr lang="en-US" dirty="0"/>
              <a:t>measures, data from 2012 are shown. </a:t>
            </a:r>
            <a:endParaRPr lang="en-US" dirty="0" smtClean="0"/>
          </a:p>
          <a:p>
            <a:r>
              <a:rPr lang="en-US" dirty="0" smtClean="0"/>
              <a:t>The </a:t>
            </a:r>
            <a:r>
              <a:rPr lang="en-US" dirty="0"/>
              <a:t>relative difference between a selected group and its reference group is used to assess disparities. </a:t>
            </a:r>
          </a:p>
          <a:p>
            <a:pPr marL="640594" lvl="1" indent="-174708">
              <a:buFont typeface="Arial" panose="020B0604020202020204" pitchFamily="34" charset="0"/>
              <a:buChar char="•"/>
            </a:pPr>
            <a:r>
              <a:rPr lang="en-US" b="1" dirty="0"/>
              <a:t>Better</a:t>
            </a:r>
            <a:r>
              <a:rPr lang="en-US" dirty="0"/>
              <a:t> = Population received better quality of care than reference group. Differences are statistically </a:t>
            </a:r>
            <a:r>
              <a:rPr lang="en-US" dirty="0" smtClean="0"/>
              <a:t>significant, are </a:t>
            </a:r>
            <a:r>
              <a:rPr lang="en-US" dirty="0"/>
              <a:t>equal to or larger than 10%, and favor the selected group. </a:t>
            </a:r>
          </a:p>
          <a:p>
            <a:pPr marL="640594" lvl="1" indent="-174708">
              <a:buFont typeface="Arial" panose="020B0604020202020204" pitchFamily="34" charset="0"/>
              <a:buChar char="•"/>
            </a:pPr>
            <a:r>
              <a:rPr lang="en-US" b="1" dirty="0"/>
              <a:t>Same</a:t>
            </a:r>
            <a:r>
              <a:rPr lang="en-US" dirty="0"/>
              <a:t> = Population and reference group received about the same quality of care. Differences are not statistically significant or </a:t>
            </a:r>
            <a:r>
              <a:rPr lang="en-US" dirty="0" smtClean="0"/>
              <a:t>are smaller </a:t>
            </a:r>
            <a:r>
              <a:rPr lang="en-US" dirty="0"/>
              <a:t>than 10%. </a:t>
            </a:r>
          </a:p>
          <a:p>
            <a:pPr marL="640594" lvl="1" indent="-174708">
              <a:buFont typeface="Arial" panose="020B0604020202020204" pitchFamily="34" charset="0"/>
              <a:buChar char="•"/>
            </a:pPr>
            <a:r>
              <a:rPr lang="en-US" b="1" dirty="0"/>
              <a:t>Worse</a:t>
            </a:r>
            <a:r>
              <a:rPr lang="en-US" dirty="0"/>
              <a:t> = Population received worse quality of care than reference group. Differences are statistically significant, </a:t>
            </a:r>
            <a:r>
              <a:rPr lang="en-US" dirty="0" smtClean="0"/>
              <a:t>are equal </a:t>
            </a:r>
            <a:r>
              <a:rPr lang="en-US" dirty="0"/>
              <a:t>to or larger than 10%, and favor the reference group. </a:t>
            </a:r>
            <a:endParaRPr lang="en-US" dirty="0" smtClean="0"/>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For 85% of person-centered care measures, people </a:t>
            </a:r>
            <a:r>
              <a:rPr lang="en-US" dirty="0"/>
              <a:t>in poor households received worse care than people in high-income </a:t>
            </a:r>
            <a:r>
              <a:rPr lang="en-US" dirty="0" smtClean="0"/>
              <a:t>households</a:t>
            </a:r>
            <a:endParaRPr lang="en-US" dirty="0"/>
          </a:p>
          <a:p>
            <a:pPr marL="174708" indent="-174708">
              <a:buFont typeface="Arial" panose="020B0604020202020204" pitchFamily="34" charset="0"/>
              <a:buChar char="•"/>
            </a:pPr>
            <a:r>
              <a:rPr lang="en-US" dirty="0" smtClean="0"/>
              <a:t>Racial and ethnic disparities in person-centered care were also common.</a:t>
            </a: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12</a:t>
            </a:fld>
            <a:endParaRPr lang="en-US" dirty="0"/>
          </a:p>
        </p:txBody>
      </p:sp>
    </p:spTree>
    <p:extLst>
      <p:ext uri="{BB962C8B-B14F-4D97-AF65-F5344CB8AC3E}">
        <p14:creationId xmlns:p14="http://schemas.microsoft.com/office/powerpoint/2010/main" val="3223171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13</a:t>
            </a:fld>
            <a:endParaRPr lang="en-US"/>
          </a:p>
        </p:txBody>
      </p:sp>
    </p:spTree>
    <p:extLst>
      <p:ext uri="{BB962C8B-B14F-4D97-AF65-F5344CB8AC3E}">
        <p14:creationId xmlns:p14="http://schemas.microsoft.com/office/powerpoint/2010/main" val="3586430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14</a:t>
            </a:fld>
            <a:endParaRPr lang="en-US" dirty="0"/>
          </a:p>
        </p:txBody>
      </p:sp>
    </p:spTree>
    <p:extLst>
      <p:ext uri="{BB962C8B-B14F-4D97-AF65-F5344CB8AC3E}">
        <p14:creationId xmlns:p14="http://schemas.microsoft.com/office/powerpoint/2010/main" val="4140966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15</a:t>
            </a:fld>
            <a:endParaRPr lang="en-US" dirty="0"/>
          </a:p>
        </p:txBody>
      </p:sp>
    </p:spTree>
    <p:extLst>
      <p:ext uri="{BB962C8B-B14F-4D97-AF65-F5344CB8AC3E}">
        <p14:creationId xmlns:p14="http://schemas.microsoft.com/office/powerpoint/2010/main" val="1597009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16</a:t>
            </a:fld>
            <a:endParaRPr lang="en-US" dirty="0"/>
          </a:p>
        </p:txBody>
      </p:sp>
    </p:spTree>
    <p:extLst>
      <p:ext uri="{BB962C8B-B14F-4D97-AF65-F5344CB8AC3E}">
        <p14:creationId xmlns:p14="http://schemas.microsoft.com/office/powerpoint/2010/main" val="34866325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From 2002 to 2012, the percentage of adults who reported poor communication </a:t>
            </a:r>
            <a:r>
              <a:rPr lang="en-US" baseline="0" dirty="0" smtClean="0"/>
              <a:t>with health providers significantly decreased among all groups except Medicare and other public insurance. There were no statistically significant changes for this group.</a:t>
            </a:r>
            <a:endParaRPr lang="en-US" dirty="0" smtClean="0"/>
          </a:p>
          <a:p>
            <a:pPr marL="628650" lvl="1" indent="-171450">
              <a:buFont typeface="Courier New" panose="02070309020205020404" pitchFamily="49" charset="0"/>
              <a:buChar char="o"/>
            </a:pPr>
            <a:endParaRPr lang="en-US" dirty="0" smtClean="0"/>
          </a:p>
          <a:p>
            <a:pPr marL="628650" lvl="1" indent="-171450">
              <a:buFont typeface="Courier New" panose="02070309020205020404" pitchFamily="49" charset="0"/>
              <a:buChar char="o"/>
            </a:pPr>
            <a:r>
              <a:rPr lang="en-US" dirty="0" smtClean="0"/>
              <a:t>Adults ages 18-64:</a:t>
            </a:r>
            <a:r>
              <a:rPr lang="en-US" baseline="0" dirty="0" smtClean="0"/>
              <a:t>  </a:t>
            </a:r>
            <a:endParaRPr lang="en-US" dirty="0" smtClean="0"/>
          </a:p>
          <a:p>
            <a:pPr marL="1085850" lvl="2" indent="-171450">
              <a:buFont typeface="Wingdings" panose="05000000000000000000" pitchFamily="2" charset="2"/>
              <a:buChar char="§"/>
            </a:pPr>
            <a:r>
              <a:rPr lang="en-US" dirty="0"/>
              <a:t>Private insurance: 10.4% to 6.7%</a:t>
            </a:r>
          </a:p>
          <a:p>
            <a:pPr marL="1085850" lvl="2" indent="-171450">
              <a:buFont typeface="Wingdings" panose="05000000000000000000" pitchFamily="2" charset="2"/>
              <a:buChar char="§"/>
            </a:pPr>
            <a:r>
              <a:rPr lang="en-US" dirty="0"/>
              <a:t>Public insurance: 15.6% to 14.6%</a:t>
            </a:r>
          </a:p>
          <a:p>
            <a:pPr marL="1085850" lvl="2" indent="-171450">
              <a:buFont typeface="Wingdings" panose="05000000000000000000" pitchFamily="2" charset="2"/>
              <a:buChar char="§"/>
            </a:pPr>
            <a:r>
              <a:rPr lang="en-US" dirty="0" smtClean="0"/>
              <a:t>Uninsured adults: 18.8% to 15.3%</a:t>
            </a:r>
          </a:p>
          <a:p>
            <a:pPr marL="628650" lvl="1" indent="-171450">
              <a:buFont typeface="Courier New" panose="02070309020205020404" pitchFamily="49" charset="0"/>
              <a:buChar char="o"/>
            </a:pPr>
            <a:endParaRPr lang="en-US" dirty="0" smtClean="0"/>
          </a:p>
          <a:p>
            <a:pPr marL="628650" lvl="1" indent="-171450">
              <a:buFont typeface="Courier New" panose="02070309020205020404" pitchFamily="49" charset="0"/>
              <a:buChar char="o"/>
            </a:pPr>
            <a:r>
              <a:rPr lang="en-US" dirty="0" smtClean="0"/>
              <a:t>Adults age 65</a:t>
            </a:r>
            <a:r>
              <a:rPr lang="en-US" baseline="0" dirty="0" smtClean="0"/>
              <a:t> and over:</a:t>
            </a:r>
            <a:endParaRPr lang="en-US" dirty="0" smtClean="0"/>
          </a:p>
          <a:p>
            <a:pPr marL="1085850" lvl="2" indent="-171450">
              <a:buFont typeface="Wingdings" panose="05000000000000000000" pitchFamily="2" charset="2"/>
              <a:buChar char="§"/>
            </a:pPr>
            <a:r>
              <a:rPr lang="en-US" dirty="0"/>
              <a:t>Medicare and private insurance: 6.6% to 5.6%</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aseline="0" dirty="0" smtClean="0"/>
              <a:t>Medicare and other public insurance: 8.6% to 6.4%</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dirty="0" smtClean="0"/>
              <a:t>Medicare only</a:t>
            </a:r>
            <a:r>
              <a:rPr lang="en-US" baseline="0" dirty="0" smtClean="0"/>
              <a:t>: 8.7% to 5.2%</a:t>
            </a:r>
            <a:endParaRPr lang="en-US" dirty="0" smtClean="0"/>
          </a:p>
          <a:p>
            <a:pPr marL="1085850" lvl="2" indent="-171450">
              <a:buFont typeface="Wingdings" panose="05000000000000000000" pitchFamily="2" charset="2"/>
              <a:buChar char="§"/>
            </a:pPr>
            <a:endParaRPr lang="en-US"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In 2012, adults ages 18-64 with public insurance and uninsured adults were significantly more likely to report poor communication compared with adults with private insurance.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There were no statistically significant differences by insurance among adults age 65 and over.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en-US" baseline="0" dirty="0" smtClean="0"/>
          </a:p>
          <a:p>
            <a:pPr marL="457200" lvl="1" indent="0">
              <a:buFont typeface="Courier New" panose="02070309020205020404" pitchFamily="49" charset="0"/>
              <a:buNone/>
            </a:pPr>
            <a:endParaRPr lang="en-US" baseline="0" dirty="0" smtClean="0"/>
          </a:p>
          <a:p>
            <a:pPr marL="171450" lvl="0" indent="-171450">
              <a:buFont typeface="Arial" panose="020B0604020202020204" pitchFamily="34" charset="0"/>
              <a:buChar char="•"/>
            </a:pPr>
            <a:endParaRPr lang="en-US" dirty="0" smtClean="0"/>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17</a:t>
            </a:fld>
            <a:endParaRPr lang="en-US" dirty="0"/>
          </a:p>
        </p:txBody>
      </p:sp>
    </p:spTree>
    <p:extLst>
      <p:ext uri="{BB962C8B-B14F-4D97-AF65-F5344CB8AC3E}">
        <p14:creationId xmlns:p14="http://schemas.microsoft.com/office/powerpoint/2010/main" val="9974125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baseline="0" dirty="0" smtClean="0">
                <a:solidFill>
                  <a:schemeClr val="tx1"/>
                </a:solidFill>
                <a:effectLst/>
                <a:latin typeface="+mn-lt"/>
                <a:ea typeface="+mn-ea"/>
                <a:cs typeface="+mn-cs"/>
              </a:rPr>
              <a:t>From 2002 to 2012, the percentage of adults who reported poor communication with health providers significantly decreased for Whites, Hispanics, and all education groups. There were no statistically significant changes among Blacks.</a:t>
            </a:r>
          </a:p>
          <a:p>
            <a:pPr marL="0" lvl="0" indent="0">
              <a:buFont typeface="Arial" panose="020B0604020202020204" pitchFamily="34" charset="0"/>
              <a:buNone/>
            </a:pPr>
            <a:r>
              <a:rPr lang="en-US" sz="1200" kern="1200" baseline="0" dirty="0" smtClean="0">
                <a:solidFill>
                  <a:schemeClr val="tx1"/>
                </a:solidFill>
                <a:effectLst/>
                <a:latin typeface="+mn-lt"/>
                <a:ea typeface="+mn-ea"/>
                <a:cs typeface="+mn-cs"/>
              </a:rPr>
              <a:t> </a:t>
            </a:r>
          </a:p>
          <a:p>
            <a:pPr marL="628650" lvl="1" indent="-171450">
              <a:buFont typeface="Courier New" panose="02070309020205020404" pitchFamily="49" charset="0"/>
              <a:buChar char="o"/>
            </a:pPr>
            <a:r>
              <a:rPr lang="en-US" sz="1200" kern="1200" baseline="0" dirty="0" smtClean="0">
                <a:solidFill>
                  <a:schemeClr val="tx1"/>
                </a:solidFill>
                <a:effectLst/>
                <a:latin typeface="+mn-lt"/>
                <a:ea typeface="+mn-ea"/>
                <a:cs typeface="+mn-cs"/>
              </a:rPr>
              <a:t>Ethnicity: </a:t>
            </a:r>
          </a:p>
          <a:p>
            <a:pPr marL="1085850" lvl="2" indent="-171450">
              <a:buFont typeface="Wingdings" panose="05000000000000000000" pitchFamily="2" charset="2"/>
              <a:buChar char="§"/>
            </a:pPr>
            <a:r>
              <a:rPr lang="en-US" dirty="0"/>
              <a:t>Whites: 9.8% to 6.9%</a:t>
            </a:r>
          </a:p>
          <a:p>
            <a:pPr marL="1085850" lvl="2" indent="-171450">
              <a:buFont typeface="Wingdings" panose="05000000000000000000" pitchFamily="2" charset="2"/>
              <a:buChar char="§"/>
            </a:pPr>
            <a:r>
              <a:rPr lang="en-US" sz="1200" kern="1200" baseline="0" dirty="0" smtClean="0">
                <a:solidFill>
                  <a:schemeClr val="tx1"/>
                </a:solidFill>
                <a:effectLst/>
                <a:latin typeface="+mn-lt"/>
                <a:ea typeface="+mn-ea"/>
                <a:cs typeface="+mn-cs"/>
              </a:rPr>
              <a:t>Hispanics: 15.6% to 10.9%</a:t>
            </a:r>
          </a:p>
          <a:p>
            <a:pPr marL="1085850" lvl="2" indent="-171450">
              <a:buFont typeface="Wingdings" panose="05000000000000000000" pitchFamily="2" charset="2"/>
              <a:buChar char="§"/>
            </a:pPr>
            <a:endParaRPr lang="en-US" sz="1200" kern="1200" baseline="0" dirty="0" smtClean="0">
              <a:solidFill>
                <a:schemeClr val="tx1"/>
              </a:solidFill>
              <a:effectLst/>
              <a:latin typeface="+mn-lt"/>
              <a:ea typeface="+mn-ea"/>
              <a:cs typeface="+mn-cs"/>
            </a:endParaRPr>
          </a:p>
          <a:p>
            <a:pPr marL="628650" lvl="1" indent="-171450">
              <a:buFont typeface="Courier New" panose="02070309020205020404" pitchFamily="49" charset="0"/>
              <a:buChar char="o"/>
            </a:pPr>
            <a:r>
              <a:rPr lang="en-US" dirty="0" smtClean="0"/>
              <a:t>Education: </a:t>
            </a:r>
          </a:p>
          <a:p>
            <a:pPr marL="1085850" lvl="2" indent="-171450">
              <a:buFont typeface="Wingdings" panose="05000000000000000000" pitchFamily="2" charset="2"/>
              <a:buChar char="§"/>
            </a:pPr>
            <a:r>
              <a:rPr lang="en-US" dirty="0" smtClean="0"/>
              <a:t>Less than high school</a:t>
            </a:r>
            <a:r>
              <a:rPr lang="en-US" baseline="0" dirty="0" smtClean="0"/>
              <a:t>: 13.4% to 11.5%</a:t>
            </a:r>
            <a:endParaRPr lang="en-US" dirty="0" smtClean="0"/>
          </a:p>
          <a:p>
            <a:pPr marL="1085850" lvl="2" indent="-171450">
              <a:buFont typeface="Wingdings" panose="05000000000000000000" pitchFamily="2" charset="2"/>
              <a:buChar char="§"/>
            </a:pPr>
            <a:r>
              <a:rPr lang="en-US" dirty="0" smtClean="0"/>
              <a:t>High school</a:t>
            </a:r>
            <a:r>
              <a:rPr lang="en-US" baseline="0" dirty="0" smtClean="0"/>
              <a:t> grad: 10.9% to 8.9%</a:t>
            </a:r>
            <a:endParaRPr lang="en-US" dirty="0" smtClean="0"/>
          </a:p>
          <a:p>
            <a:pPr marL="1085850" lvl="2" indent="-171450">
              <a:buFont typeface="Wingdings" panose="05000000000000000000" pitchFamily="2" charset="2"/>
              <a:buChar char="§"/>
            </a:pPr>
            <a:r>
              <a:rPr lang="en-US" dirty="0" smtClean="0"/>
              <a:t>Any</a:t>
            </a:r>
            <a:r>
              <a:rPr lang="en-US" baseline="0" dirty="0" smtClean="0"/>
              <a:t> college: 9.7% to 6.7%</a:t>
            </a:r>
          </a:p>
          <a:p>
            <a:pPr marL="914400" lvl="2" indent="0">
              <a:buFont typeface="Wingdings" panose="05000000000000000000" pitchFamily="2" charset="2"/>
              <a:buNone/>
            </a:pPr>
            <a:endParaRPr lang="en-US" dirty="0" smtClean="0"/>
          </a:p>
          <a:p>
            <a:pPr marL="171450" lvl="0" indent="-171450">
              <a:buFont typeface="Arial" panose="020B0604020202020204" pitchFamily="34" charset="0"/>
              <a:buChar char="•"/>
              <a:defRPr/>
            </a:pPr>
            <a:r>
              <a:rPr lang="en-US" sz="1200" kern="1200" baseline="0" dirty="0" smtClean="0">
                <a:solidFill>
                  <a:schemeClr val="tx1"/>
                </a:solidFill>
                <a:effectLst/>
                <a:latin typeface="+mn-lt"/>
                <a:ea typeface="+mn-ea"/>
                <a:cs typeface="+mn-cs"/>
              </a:rPr>
              <a:t>In 2012, Hispanics and Blacks </a:t>
            </a:r>
            <a:r>
              <a:rPr lang="en-US" dirty="0"/>
              <a:t>were significantly more likely than </a:t>
            </a:r>
            <a:r>
              <a:rPr lang="en-US" dirty="0" smtClean="0"/>
              <a:t>Whites to </a:t>
            </a:r>
            <a:r>
              <a:rPr lang="en-US" dirty="0"/>
              <a:t>have poor communication with their health </a:t>
            </a:r>
            <a:r>
              <a:rPr lang="en-US" dirty="0" smtClean="0"/>
              <a:t>providers.</a:t>
            </a:r>
            <a:r>
              <a:rPr lang="en-US" sz="1200" kern="1200" baseline="0" dirty="0" smtClean="0">
                <a:solidFill>
                  <a:schemeClr val="tx1"/>
                </a:solidFill>
                <a:effectLst/>
                <a:latin typeface="+mn-lt"/>
                <a:ea typeface="+mn-ea"/>
                <a:cs typeface="+mn-cs"/>
              </a:rPr>
              <a:t> </a:t>
            </a:r>
          </a:p>
          <a:p>
            <a:pPr marL="171450" lvl="0" indent="-171450">
              <a:buFont typeface="Arial" panose="020B0604020202020204" pitchFamily="34" charset="0"/>
              <a:buChar char="•"/>
              <a:defRPr/>
            </a:pPr>
            <a:r>
              <a:rPr lang="en-US" dirty="0" smtClean="0"/>
              <a:t>Also in 2012, adults with less than a high school</a:t>
            </a:r>
            <a:r>
              <a:rPr lang="en-US" baseline="0" dirty="0" smtClean="0"/>
              <a:t> education and high school graduates were significantly more likely to have poor communication with their health providers than those with any college education.</a:t>
            </a:r>
            <a:endParaRPr lang="en-US" dirty="0" smtClean="0"/>
          </a:p>
          <a:p>
            <a:pPr marL="628650" lvl="1" indent="-171450">
              <a:buFont typeface="Courier New" panose="02070309020205020404" pitchFamily="49" charset="0"/>
              <a:buChar char="o"/>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18</a:t>
            </a:fld>
            <a:endParaRPr lang="en-US" dirty="0"/>
          </a:p>
        </p:txBody>
      </p:sp>
    </p:spTree>
    <p:extLst>
      <p:ext uri="{BB962C8B-B14F-4D97-AF65-F5344CB8AC3E}">
        <p14:creationId xmlns:p14="http://schemas.microsoft.com/office/powerpoint/2010/main" val="12242628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baseline="0" dirty="0" smtClean="0">
                <a:solidFill>
                  <a:schemeClr val="tx1"/>
                </a:solidFill>
                <a:effectLst/>
                <a:latin typeface="+mn-lt"/>
                <a:ea typeface="+mn-ea"/>
                <a:cs typeface="+mn-cs"/>
              </a:rPr>
              <a:t>From 2002 to 2012, the percentage</a:t>
            </a:r>
            <a:r>
              <a:rPr lang="en-US" sz="1200" kern="1200" dirty="0" smtClean="0">
                <a:solidFill>
                  <a:schemeClr val="tx1"/>
                </a:solidFill>
                <a:effectLst/>
                <a:latin typeface="+mn-lt"/>
                <a:ea typeface="+mn-ea"/>
                <a:cs typeface="+mn-cs"/>
              </a:rPr>
              <a:t> of children whose parents reported poor</a:t>
            </a:r>
            <a:r>
              <a:rPr lang="en-US" sz="1200" kern="1200" baseline="0" dirty="0" smtClean="0">
                <a:solidFill>
                  <a:schemeClr val="tx1"/>
                </a:solidFill>
                <a:effectLst/>
                <a:latin typeface="+mn-lt"/>
                <a:ea typeface="+mn-ea"/>
                <a:cs typeface="+mn-cs"/>
              </a:rPr>
              <a:t> communication with health providers significantly decreased for all ethnic groups and both language groups.  </a:t>
            </a:r>
          </a:p>
          <a:p>
            <a:pPr marL="0" lvl="0" indent="0">
              <a:buFont typeface="Arial" panose="020B0604020202020204" pitchFamily="34" charset="0"/>
              <a:buNone/>
            </a:pPr>
            <a:endParaRPr lang="en-US" sz="1200" kern="1200" baseline="0" dirty="0" smtClean="0">
              <a:solidFill>
                <a:schemeClr val="tx1"/>
              </a:solidFill>
              <a:effectLst/>
              <a:latin typeface="+mn-lt"/>
              <a:ea typeface="+mn-ea"/>
              <a:cs typeface="+mn-cs"/>
            </a:endParaRPr>
          </a:p>
          <a:p>
            <a:pPr marL="628650" lvl="1" indent="-171450">
              <a:buFont typeface="Courier New" panose="02070309020205020404" pitchFamily="49" charset="0"/>
              <a:buChar char="o"/>
            </a:pPr>
            <a:r>
              <a:rPr lang="en-US" sz="1200" kern="1200" baseline="0" dirty="0" smtClean="0">
                <a:solidFill>
                  <a:schemeClr val="tx1"/>
                </a:solidFill>
                <a:effectLst/>
                <a:latin typeface="+mn-lt"/>
                <a:ea typeface="+mn-ea"/>
                <a:cs typeface="+mn-cs"/>
              </a:rPr>
              <a:t>Ethnicity: </a:t>
            </a:r>
          </a:p>
          <a:p>
            <a:pPr marL="1085850" lvl="2" indent="-171450">
              <a:buFont typeface="Wingdings" panose="05000000000000000000" pitchFamily="2" charset="2"/>
              <a:buChar char="§"/>
            </a:pPr>
            <a:r>
              <a:rPr lang="en-US" dirty="0"/>
              <a:t>Whites: 5.6% to 3.3%</a:t>
            </a:r>
          </a:p>
          <a:p>
            <a:pPr marL="1085850" lvl="2" indent="-171450">
              <a:buFont typeface="Wingdings" panose="05000000000000000000" pitchFamily="2" charset="2"/>
              <a:buChar char="§"/>
            </a:pPr>
            <a:r>
              <a:rPr lang="en-US" sz="1200" kern="1200" baseline="0" dirty="0" smtClean="0">
                <a:solidFill>
                  <a:schemeClr val="tx1"/>
                </a:solidFill>
                <a:effectLst/>
                <a:latin typeface="+mn-lt"/>
                <a:ea typeface="+mn-ea"/>
                <a:cs typeface="+mn-cs"/>
              </a:rPr>
              <a:t>Blacks: 7.1% to 4.1%</a:t>
            </a:r>
          </a:p>
          <a:p>
            <a:pPr marL="1085850" lvl="2" indent="-171450">
              <a:buFont typeface="Wingdings" panose="05000000000000000000" pitchFamily="2" charset="2"/>
              <a:buChar char="§"/>
            </a:pPr>
            <a:r>
              <a:rPr lang="en-US" dirty="0" smtClean="0"/>
              <a:t>Hispanics</a:t>
            </a:r>
            <a:r>
              <a:rPr lang="en-US" dirty="0"/>
              <a:t>: 10.2% to 4.8%</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Preferred language:</a:t>
            </a:r>
          </a:p>
          <a:p>
            <a:pPr marL="1085850" lvl="2" indent="-171450">
              <a:buFont typeface="Wingdings" panose="05000000000000000000" pitchFamily="2" charset="2"/>
              <a:buChar char="§"/>
            </a:pPr>
            <a:r>
              <a:rPr lang="en-US" sz="1200" kern="1200" dirty="0" smtClean="0">
                <a:solidFill>
                  <a:schemeClr val="tx1"/>
                </a:solidFill>
                <a:effectLst/>
                <a:latin typeface="+mn-lt"/>
                <a:ea typeface="+mn-ea"/>
                <a:cs typeface="+mn-cs"/>
              </a:rPr>
              <a:t>English: 6.3% to 3.5%</a:t>
            </a:r>
          </a:p>
          <a:p>
            <a:pPr marL="1085850" lvl="2" indent="-171450">
              <a:buFont typeface="Wingdings" panose="05000000000000000000" pitchFamily="2" charset="2"/>
              <a:buChar char="§"/>
            </a:pPr>
            <a:r>
              <a:rPr lang="en-US" sz="1200" kern="1200" dirty="0" smtClean="0">
                <a:solidFill>
                  <a:schemeClr val="tx1"/>
                </a:solidFill>
                <a:effectLst/>
                <a:latin typeface="+mn-lt"/>
                <a:ea typeface="+mn-ea"/>
                <a:cs typeface="+mn-cs"/>
              </a:rPr>
              <a:t>Other:</a:t>
            </a:r>
            <a:r>
              <a:rPr lang="en-US" sz="1200" kern="1200" baseline="0" dirty="0" smtClean="0">
                <a:solidFill>
                  <a:schemeClr val="tx1"/>
                </a:solidFill>
                <a:effectLst/>
                <a:latin typeface="+mn-lt"/>
                <a:ea typeface="+mn-ea"/>
                <a:cs typeface="+mn-cs"/>
              </a:rPr>
              <a:t> 11.7</a:t>
            </a:r>
            <a:r>
              <a:rPr lang="en-US" sz="1200" kern="1200" dirty="0" smtClean="0">
                <a:solidFill>
                  <a:schemeClr val="tx1"/>
                </a:solidFill>
                <a:effectLst/>
                <a:latin typeface="+mn-lt"/>
                <a:ea typeface="+mn-ea"/>
                <a:cs typeface="+mn-cs"/>
              </a:rPr>
              <a:t>% to 4.7%</a:t>
            </a:r>
          </a:p>
          <a:p>
            <a:pPr marL="1085850" lvl="2" indent="-171450">
              <a:buFont typeface="Wingdings" panose="05000000000000000000" pitchFamily="2" charset="2"/>
              <a:buChar char="§"/>
            </a:pP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In 2012, parents of Hispanic children were significantly more likely to report poor communication compared with White adults.  There were no statistically significant differences between Blacks and Whites or by preferred language.</a:t>
            </a:r>
            <a:endParaRPr lang="en-US" sz="1200" kern="1200" dirty="0" smtClean="0">
              <a:solidFill>
                <a:schemeClr val="tx1"/>
              </a:solidFill>
              <a:effectLst/>
              <a:latin typeface="+mn-lt"/>
              <a:ea typeface="+mn-ea"/>
              <a:cs typeface="+mn-cs"/>
            </a:endParaRPr>
          </a:p>
          <a:p>
            <a:pPr marL="457200" lvl="1" indent="0">
              <a:buFont typeface="Courier New" panose="02070309020205020404" pitchFamily="49" charset="0"/>
              <a:buNone/>
            </a:pPr>
            <a:endParaRPr lang="en-US" dirty="0" smtClean="0"/>
          </a:p>
          <a:p>
            <a:pPr marL="628650" lvl="1" indent="-171450">
              <a:buFont typeface="Courier New" panose="02070309020205020404" pitchFamily="49" charset="0"/>
              <a:buChar char="o"/>
            </a:pPr>
            <a:endParaRPr lang="en-US" dirty="0" smtClean="0"/>
          </a:p>
          <a:p>
            <a:pPr marL="628650" lvl="1" indent="-171450">
              <a:buFont typeface="Courier New" panose="02070309020205020404" pitchFamily="49" charset="0"/>
              <a:buChar char="o"/>
            </a:pP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19</a:t>
            </a:fld>
            <a:endParaRPr lang="en-US" dirty="0"/>
          </a:p>
        </p:txBody>
      </p:sp>
    </p:spTree>
    <p:extLst>
      <p:ext uri="{BB962C8B-B14F-4D97-AF65-F5344CB8AC3E}">
        <p14:creationId xmlns:p14="http://schemas.microsoft.com/office/powerpoint/2010/main" val="997412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Person- and Family-Centered Care </a:t>
            </a:r>
            <a:r>
              <a:rPr lang="en-US" dirty="0" err="1" smtClean="0"/>
              <a:t>Chartbook</a:t>
            </a:r>
            <a:r>
              <a:rPr lang="en-US" dirty="0" smtClean="0"/>
              <a:t> is part of a family of documents and tools that support the National Healthcare Quality and Disparities Report (QDR).  The QDR includes annual reports to Congress mandated in the Healthcare Research and Quality Act of 1999 (P.L. 106-129).  These reports provide a comprehensive overview of the quality of health care received by the general U.S. population and disparities in care experienced by different racial, ethnic, and socioeconomic groups.  The purpose of the reports is to assess the performance of our health system and to identify areas of strengths and weaknesses in the health care system along three main axes: access to health care, quality of health care, and priorities of the National Quality Strategy.  </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a:t>
            </a:fld>
            <a:endParaRPr lang="en-US" dirty="0"/>
          </a:p>
        </p:txBody>
      </p:sp>
    </p:spTree>
    <p:extLst>
      <p:ext uri="{BB962C8B-B14F-4D97-AF65-F5344CB8AC3E}">
        <p14:creationId xmlns:p14="http://schemas.microsoft.com/office/powerpoint/2010/main" val="22240903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20</a:t>
            </a:fld>
            <a:endParaRPr lang="en-US" dirty="0"/>
          </a:p>
        </p:txBody>
      </p:sp>
    </p:spTree>
    <p:extLst>
      <p:ext uri="{BB962C8B-B14F-4D97-AF65-F5344CB8AC3E}">
        <p14:creationId xmlns:p14="http://schemas.microsoft.com/office/powerpoint/2010/main" val="257427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From 2009 to 2013, the percentage of</a:t>
            </a:r>
            <a:r>
              <a:rPr lang="en-US" sz="1200" kern="1200" dirty="0" smtClean="0">
                <a:solidFill>
                  <a:schemeClr val="tx1"/>
                </a:solidFill>
                <a:effectLst/>
                <a:latin typeface="+mn-lt"/>
                <a:ea typeface="+mn-ea"/>
                <a:cs typeface="+mn-cs"/>
              </a:rPr>
              <a:t> patients reporting poor communication significantly</a:t>
            </a:r>
            <a:r>
              <a:rPr lang="en-US" sz="1200" kern="1200" baseline="0" dirty="0" smtClean="0">
                <a:solidFill>
                  <a:schemeClr val="tx1"/>
                </a:solidFill>
                <a:effectLst/>
                <a:latin typeface="+mn-lt"/>
                <a:ea typeface="+mn-ea"/>
                <a:cs typeface="+mn-cs"/>
              </a:rPr>
              <a:t> decreased among all age groups.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1200" kern="1200" baseline="0" dirty="0" smtClean="0">
                <a:solidFill>
                  <a:schemeClr val="tx1"/>
                </a:solidFill>
                <a:effectLst/>
                <a:latin typeface="+mn-lt"/>
                <a:ea typeface="+mn-ea"/>
                <a:cs typeface="+mn-cs"/>
              </a:rPr>
              <a:t>Communication with doctors:</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baseline="0" dirty="0" smtClean="0">
                <a:solidFill>
                  <a:schemeClr val="tx1"/>
                </a:solidFill>
                <a:effectLst/>
                <a:latin typeface="+mn-lt"/>
                <a:ea typeface="+mn-ea"/>
                <a:cs typeface="+mn-cs"/>
              </a:rPr>
              <a:t>18-44 years: 5.0% to 4.6%</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baseline="0" dirty="0" smtClean="0">
                <a:solidFill>
                  <a:schemeClr val="tx1"/>
                </a:solidFill>
                <a:effectLst/>
                <a:latin typeface="+mn-lt"/>
                <a:ea typeface="+mn-ea"/>
                <a:cs typeface="+mn-cs"/>
              </a:rPr>
              <a:t>45-64 years: 5.7% to 5.4%</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baseline="0" dirty="0" smtClean="0">
                <a:solidFill>
                  <a:schemeClr val="tx1"/>
                </a:solidFill>
                <a:effectLst/>
                <a:latin typeface="+mn-lt"/>
                <a:ea typeface="+mn-ea"/>
                <a:cs typeface="+mn-cs"/>
              </a:rPr>
              <a:t>65 and over: 5.1% to 4.6%</a:t>
            </a:r>
          </a:p>
          <a:p>
            <a:pPr marL="914400" marR="0" lvl="2"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200" kern="1200" baseline="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1200" kern="1200" baseline="0" dirty="0" smtClean="0">
                <a:solidFill>
                  <a:schemeClr val="tx1"/>
                </a:solidFill>
                <a:effectLst/>
                <a:latin typeface="+mn-lt"/>
                <a:ea typeface="+mn-ea"/>
                <a:cs typeface="+mn-cs"/>
              </a:rPr>
              <a:t>Communication with nurses:</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baseline="0" dirty="0" smtClean="0">
                <a:solidFill>
                  <a:schemeClr val="tx1"/>
                </a:solidFill>
                <a:effectLst/>
                <a:latin typeface="+mn-lt"/>
                <a:ea typeface="+mn-ea"/>
                <a:cs typeface="+mn-cs"/>
              </a:rPr>
              <a:t>18-44 years: 6.2% to 5.0%</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baseline="0" dirty="0" smtClean="0">
                <a:solidFill>
                  <a:schemeClr val="tx1"/>
                </a:solidFill>
                <a:effectLst/>
                <a:latin typeface="+mn-lt"/>
                <a:ea typeface="+mn-ea"/>
                <a:cs typeface="+mn-cs"/>
              </a:rPr>
              <a:t>45-64 years: 6.4% to 5.2%</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baseline="0" dirty="0" smtClean="0">
                <a:solidFill>
                  <a:schemeClr val="tx1"/>
                </a:solidFill>
                <a:effectLst/>
                <a:latin typeface="+mn-lt"/>
                <a:ea typeface="+mn-ea"/>
                <a:cs typeface="+mn-cs"/>
              </a:rPr>
              <a:t>65 and over: 5.4% to 4.2%</a:t>
            </a: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1200" kern="1200" baseline="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dirty="0" smtClean="0"/>
              <a:t>In 2013, </a:t>
            </a:r>
            <a:r>
              <a:rPr lang="en-US" baseline="0" dirty="0" smtClean="0"/>
              <a:t>hospital patients ages 45-64 years were significantly more likely to report poor communication with doctors compared with patients ages 18-44 years.  There was no statistically</a:t>
            </a:r>
            <a:r>
              <a:rPr lang="en-US" dirty="0" smtClean="0"/>
              <a:t> </a:t>
            </a:r>
            <a:r>
              <a:rPr lang="en-US" baseline="0" dirty="0" smtClean="0"/>
              <a:t>significant difference between patients age 65 and over and those ages 18-44.</a:t>
            </a:r>
          </a:p>
          <a:p>
            <a:pPr marL="171450" lvl="0" indent="-171450">
              <a:buFont typeface="Arial" panose="020B0604020202020204" pitchFamily="34" charset="0"/>
              <a:buChar char="•"/>
            </a:pPr>
            <a:r>
              <a:rPr lang="en-US" baseline="0" dirty="0" smtClean="0"/>
              <a:t>In 2013, hospital patients age 65 and over were significantly less likely to report</a:t>
            </a:r>
            <a:r>
              <a:rPr lang="en-US" dirty="0" smtClean="0"/>
              <a:t> poor </a:t>
            </a:r>
            <a:r>
              <a:rPr lang="en-US" baseline="0" dirty="0" smtClean="0"/>
              <a:t>communication with nurses compared with patients ages 18-44 years.  There was no statistically significant difference between patients ages 45-64 years and those ages 18-44.</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21</a:t>
            </a:fld>
            <a:endParaRPr lang="en-US" dirty="0"/>
          </a:p>
        </p:txBody>
      </p:sp>
    </p:spTree>
    <p:extLst>
      <p:ext uri="{BB962C8B-B14F-4D97-AF65-F5344CB8AC3E}">
        <p14:creationId xmlns:p14="http://schemas.microsoft.com/office/powerpoint/2010/main" val="695391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baseline="0" dirty="0" smtClean="0">
                <a:solidFill>
                  <a:schemeClr val="tx1"/>
                </a:solidFill>
                <a:effectLst/>
                <a:latin typeface="+mn-lt"/>
                <a:ea typeface="+mn-ea"/>
                <a:cs typeface="+mn-cs"/>
              </a:rPr>
              <a:t>From 2009 to 2013, the percentage of patients who did not receive good communication about discharge information significantly decreased for all racial groups: </a:t>
            </a:r>
          </a:p>
          <a:p>
            <a:pPr marL="0" lvl="0" indent="0">
              <a:buFont typeface="Arial" panose="020B0604020202020204" pitchFamily="34" charset="0"/>
              <a:buNone/>
            </a:pPr>
            <a:endParaRPr lang="en-US" sz="1200" kern="1200" baseline="0" dirty="0" smtClean="0">
              <a:solidFill>
                <a:schemeClr val="tx1"/>
              </a:solidFill>
              <a:effectLst/>
              <a:latin typeface="+mn-lt"/>
              <a:ea typeface="+mn-ea"/>
              <a:cs typeface="+mn-cs"/>
            </a:endParaRPr>
          </a:p>
          <a:p>
            <a:pPr marL="628650" lvl="1" indent="-171450">
              <a:buFont typeface="Courier New" panose="02070309020205020404" pitchFamily="49" charset="0"/>
              <a:buChar char="o"/>
            </a:pPr>
            <a:r>
              <a:rPr lang="en-US" dirty="0"/>
              <a:t>White: 15.5% to 11.5%</a:t>
            </a:r>
          </a:p>
          <a:p>
            <a:pPr marL="628650" lvl="1" indent="-171450">
              <a:buFont typeface="Courier New" panose="02070309020205020404" pitchFamily="49" charset="0"/>
              <a:buChar char="o"/>
            </a:pPr>
            <a:r>
              <a:rPr lang="en-US" dirty="0"/>
              <a:t>Black: 18.2% to 13.0%</a:t>
            </a:r>
          </a:p>
          <a:p>
            <a:pPr marL="628650" lvl="1" indent="-171450">
              <a:buFont typeface="Courier New" panose="02070309020205020404" pitchFamily="49" charset="0"/>
              <a:buChar char="o"/>
            </a:pPr>
            <a:r>
              <a:rPr lang="en-US" dirty="0"/>
              <a:t>Asian: 17.0% to 13.1%</a:t>
            </a:r>
          </a:p>
          <a:p>
            <a:pPr marL="628650" lvl="1" indent="-171450">
              <a:buFont typeface="Courier New" panose="02070309020205020404" pitchFamily="49" charset="0"/>
              <a:buChar char="o"/>
            </a:pPr>
            <a:r>
              <a:rPr lang="en-US" dirty="0"/>
              <a:t>Native Hawaiian or Other Pacific </a:t>
            </a:r>
            <a:r>
              <a:rPr lang="en-US" dirty="0" smtClean="0"/>
              <a:t>Islander (NHOPI): </a:t>
            </a:r>
            <a:r>
              <a:rPr lang="en-US" dirty="0"/>
              <a:t>17.2% to 12.3%</a:t>
            </a:r>
          </a:p>
          <a:p>
            <a:pPr marL="628650" lvl="1" indent="-171450">
              <a:buFont typeface="Courier New" panose="02070309020205020404" pitchFamily="49" charset="0"/>
              <a:buChar char="o"/>
            </a:pPr>
            <a:r>
              <a:rPr lang="en-US" dirty="0" smtClean="0"/>
              <a:t>American Indian</a:t>
            </a:r>
            <a:r>
              <a:rPr lang="en-US" baseline="0" dirty="0" smtClean="0"/>
              <a:t> or Alaska Native (AI/AN): 17.4% to 12.7%</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In 2013, Blacks, Asians, and AI/ANs</a:t>
            </a:r>
            <a:r>
              <a:rPr lang="en-US" baseline="0" dirty="0" smtClean="0"/>
              <a:t> were </a:t>
            </a:r>
            <a:r>
              <a:rPr lang="en-US" baseline="0" dirty="0" smtClean="0"/>
              <a:t>significantly less</a:t>
            </a:r>
            <a:r>
              <a:rPr lang="en-US" dirty="0" smtClean="0"/>
              <a:t> </a:t>
            </a:r>
            <a:r>
              <a:rPr lang="en-US" dirty="0" smtClean="0"/>
              <a:t>likely than Whites to r</a:t>
            </a:r>
            <a:r>
              <a:rPr lang="en-US" baseline="0" dirty="0" smtClean="0"/>
              <a:t>eceive good communication about discharge information. There were no statistically significant differences between Whites and NHOPIs.</a:t>
            </a:r>
            <a:endParaRPr lang="en-US" dirty="0" smtClean="0"/>
          </a:p>
          <a:p>
            <a:pPr marL="0" indent="0">
              <a:buFont typeface="Arial" panose="020B0604020202020204" pitchFamily="34" charset="0"/>
              <a:buNone/>
            </a:pPr>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22</a:t>
            </a:fld>
            <a:endParaRPr lang="en-US" dirty="0"/>
          </a:p>
        </p:txBody>
      </p:sp>
    </p:spTree>
    <p:extLst>
      <p:ext uri="{BB962C8B-B14F-4D97-AF65-F5344CB8AC3E}">
        <p14:creationId xmlns:p14="http://schemas.microsoft.com/office/powerpoint/2010/main" val="695391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23</a:t>
            </a:fld>
            <a:endParaRPr lang="en-US" dirty="0"/>
          </a:p>
        </p:txBody>
      </p:sp>
    </p:spTree>
    <p:extLst>
      <p:ext uri="{BB962C8B-B14F-4D97-AF65-F5344CB8AC3E}">
        <p14:creationId xmlns:p14="http://schemas.microsoft.com/office/powerpoint/2010/main" val="3678542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In 2013, compared with English speakers, adults speaking Spanish or another language at home were significantly less likely to:</a:t>
            </a:r>
          </a:p>
          <a:p>
            <a:pPr marL="1085850" lvl="2" indent="-171450">
              <a:buFont typeface="Wingdings" panose="05000000000000000000" pitchFamily="2" charset="2"/>
              <a:buChar char="§"/>
            </a:pPr>
            <a:endParaRPr lang="en-US" baseline="0" dirty="0" smtClean="0"/>
          </a:p>
          <a:p>
            <a:pPr marL="628650" lvl="1" indent="-171450">
              <a:buFont typeface="Courier New" panose="02070309020205020404" pitchFamily="49" charset="0"/>
              <a:buChar char="o"/>
            </a:pPr>
            <a:r>
              <a:rPr lang="en-US" baseline="0" dirty="0" smtClean="0"/>
              <a:t>Always be informed about when their provider would arrive.</a:t>
            </a:r>
          </a:p>
          <a:p>
            <a:pPr marL="628650" lvl="1" indent="-171450">
              <a:buFont typeface="Courier New" panose="02070309020205020404" pitchFamily="49" charset="0"/>
              <a:buChar char="o"/>
            </a:pPr>
            <a:r>
              <a:rPr lang="en-US" baseline="0" dirty="0" smtClean="0"/>
              <a:t>Always have things explained in a way that was easy to understand.</a:t>
            </a:r>
          </a:p>
          <a:p>
            <a:pPr marL="628650" lvl="1" indent="-171450">
              <a:buFont typeface="Courier New" panose="02070309020205020404" pitchFamily="49" charset="0"/>
              <a:buChar char="o"/>
            </a:pPr>
            <a:r>
              <a:rPr lang="en-US" baseline="0" dirty="0" smtClean="0"/>
              <a:t>Always be treated as gently as possible.</a:t>
            </a:r>
          </a:p>
          <a:p>
            <a:pPr marL="628650" lvl="1" indent="-171450">
              <a:buFont typeface="Courier New" panose="02070309020205020404" pitchFamily="49" charset="0"/>
              <a:buChar char="o"/>
            </a:pPr>
            <a:r>
              <a:rPr lang="en-US" baseline="0" dirty="0" smtClean="0"/>
              <a:t>Always be treated with courtesy and respect.</a:t>
            </a:r>
          </a:p>
          <a:p>
            <a:pPr marL="1085850" lvl="2" indent="-171450">
              <a:buFont typeface="Wingdings" panose="05000000000000000000" pitchFamily="2" charset="2"/>
              <a:buChar char="§"/>
            </a:pPr>
            <a:endParaRPr lang="en-US" baseline="0" dirty="0" smtClean="0"/>
          </a:p>
          <a:p>
            <a:pPr marL="171450" lvl="0" indent="-171450">
              <a:buFont typeface="Arial" panose="020B0604020202020204" pitchFamily="34" charset="0"/>
              <a:buChar char="•"/>
            </a:pPr>
            <a:r>
              <a:rPr lang="en-US" baseline="0" dirty="0" smtClean="0"/>
              <a:t>Adults speaking a language other than English or Spanish were significantly less likely to always have the provider listen carefully to them compared with English- and Spanish-speaking adults.</a:t>
            </a:r>
          </a:p>
          <a:p>
            <a:pPr marL="171450" lvl="0" indent="-171450">
              <a:buFont typeface="Arial" panose="020B0604020202020204" pitchFamily="34" charset="0"/>
              <a:buChar char="•"/>
            </a:pPr>
            <a:r>
              <a:rPr lang="en-US" baseline="0" dirty="0" smtClean="0"/>
              <a:t>Adults speaking Spanish at home were significantly more likely to report that the provider always listened carefully to them compared with English-speaking adults.</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24</a:t>
            </a:fld>
            <a:endParaRPr lang="en-US" dirty="0"/>
          </a:p>
        </p:txBody>
      </p:sp>
    </p:spTree>
    <p:extLst>
      <p:ext uri="{BB962C8B-B14F-4D97-AF65-F5344CB8AC3E}">
        <p14:creationId xmlns:p14="http://schemas.microsoft.com/office/powerpoint/2010/main" val="4271731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In 2013, among home health care patients, compared with Whites:</a:t>
            </a:r>
          </a:p>
          <a:p>
            <a:pPr marL="628650" lvl="1" indent="-171450">
              <a:buFont typeface="Courier New" panose="02070309020205020404" pitchFamily="49" charset="0"/>
              <a:buChar char="o"/>
            </a:pPr>
            <a:endParaRPr lang="en-US" baseline="0" dirty="0" smtClean="0"/>
          </a:p>
          <a:p>
            <a:pPr marL="628650" lvl="1" indent="-171450">
              <a:buFont typeface="Courier New" panose="02070309020205020404" pitchFamily="49" charset="0"/>
              <a:buChar char="o"/>
            </a:pPr>
            <a:r>
              <a:rPr lang="en-US" baseline="0" dirty="0" smtClean="0"/>
              <a:t>Asians, AI/ANs, and Hispanics were significantly less likely to always be informed about when their provider would arrive. </a:t>
            </a:r>
          </a:p>
          <a:p>
            <a:pPr marL="628650" lvl="1" indent="-171450">
              <a:buFont typeface="Courier New" panose="02070309020205020404" pitchFamily="49" charset="0"/>
              <a:buChar char="o"/>
            </a:pPr>
            <a:r>
              <a:rPr lang="en-US" baseline="0" dirty="0" smtClean="0"/>
              <a:t>Asians, NHOPIs, AI/ANs, and Hispanics were significantly less likely to always have things explained in a way that was easy to understand.</a:t>
            </a:r>
          </a:p>
          <a:p>
            <a:pPr marL="628650" lvl="1" indent="-171450">
              <a:buFont typeface="Courier New" panose="02070309020205020404" pitchFamily="49" charset="0"/>
              <a:buChar char="o"/>
            </a:pPr>
            <a:r>
              <a:rPr lang="en-US" baseline="0" dirty="0" smtClean="0"/>
              <a:t>Asians, NHOPIs, and AI/ANs were significantly less likely to always be listened to carefully.</a:t>
            </a:r>
          </a:p>
          <a:p>
            <a:pPr marL="628650" lvl="1" indent="-171450">
              <a:buFont typeface="Courier New" panose="02070309020205020404" pitchFamily="49" charset="0"/>
              <a:buChar char="o"/>
            </a:pPr>
            <a:r>
              <a:rPr lang="en-US" baseline="0" dirty="0" smtClean="0"/>
              <a:t>Blacks, Asians, NHOPIs, AI/ANs, and Hispanics were significantly less likely to always be treated as gently as possible.</a:t>
            </a:r>
          </a:p>
          <a:p>
            <a:pPr marL="628650" lvl="1" indent="-171450">
              <a:buFont typeface="Courier New" panose="02070309020205020404" pitchFamily="49" charset="0"/>
              <a:buChar char="o"/>
            </a:pPr>
            <a:r>
              <a:rPr lang="en-US" baseline="0" dirty="0" smtClean="0"/>
              <a:t>Blacks, Asians, NHOPIs, AI/ANs, and Hispanics were significantly less likely to always be treated with courtesy and respect.</a:t>
            </a:r>
          </a:p>
          <a:p>
            <a:pPr marL="457200" lvl="1" indent="0">
              <a:buFont typeface="Courier New" panose="02070309020205020404" pitchFamily="49" charset="0"/>
              <a:buNone/>
            </a:pPr>
            <a:endParaRPr lang="en-US" baseline="0" dirty="0" smtClean="0"/>
          </a:p>
          <a:p>
            <a:pPr marL="628650" lvl="1" indent="-171450">
              <a:buFont typeface="Courier New" panose="02070309020205020404" pitchFamily="49" charset="0"/>
              <a:buChar char="o"/>
            </a:pPr>
            <a:endParaRPr lang="en-US" baseline="0" dirty="0" smtClean="0"/>
          </a:p>
          <a:p>
            <a:pPr marL="628650" lvl="1" indent="-171450">
              <a:buFont typeface="Courier New" panose="02070309020205020404" pitchFamily="49" charset="0"/>
              <a:buChar char="o"/>
            </a:pPr>
            <a:endParaRPr lang="en-US" baseline="0" dirty="0" smtClean="0"/>
          </a:p>
          <a:p>
            <a:pPr marL="628650" lvl="1" indent="-171450">
              <a:buFont typeface="Courier New" panose="02070309020205020404" pitchFamily="49" charset="0"/>
              <a:buChar char="o"/>
            </a:pPr>
            <a:endParaRPr lang="en-US" baseline="0" dirty="0" smtClean="0"/>
          </a:p>
          <a:p>
            <a:pPr marL="628650" lvl="1" indent="-171450">
              <a:buFont typeface="Courier New" panose="02070309020205020404" pitchFamily="49" charset="0"/>
              <a:buChar char="o"/>
            </a:pPr>
            <a:endParaRPr lang="en-US" baseline="0" dirty="0" smtClean="0"/>
          </a:p>
          <a:p>
            <a:pPr marL="457200" lvl="1" indent="0">
              <a:buFont typeface="Courier New" panose="02070309020205020404" pitchFamily="49"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25</a:t>
            </a:fld>
            <a:endParaRPr lang="en-US" dirty="0"/>
          </a:p>
        </p:txBody>
      </p:sp>
    </p:spTree>
    <p:extLst>
      <p:ext uri="{BB962C8B-B14F-4D97-AF65-F5344CB8AC3E}">
        <p14:creationId xmlns:p14="http://schemas.microsoft.com/office/powerpoint/2010/main" val="42717316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26</a:t>
            </a:fld>
            <a:endParaRPr lang="en-US" dirty="0"/>
          </a:p>
        </p:txBody>
      </p:sp>
    </p:spTree>
    <p:extLst>
      <p:ext uri="{BB962C8B-B14F-4D97-AF65-F5344CB8AC3E}">
        <p14:creationId xmlns:p14="http://schemas.microsoft.com/office/powerpoint/2010/main" val="8480685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27</a:t>
            </a:fld>
            <a:endParaRPr lang="en-US" dirty="0"/>
          </a:p>
        </p:txBody>
      </p:sp>
    </p:spTree>
    <p:extLst>
      <p:ext uri="{BB962C8B-B14F-4D97-AF65-F5344CB8AC3E}">
        <p14:creationId xmlns:p14="http://schemas.microsoft.com/office/powerpoint/2010/main" val="13978377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aseline="0" dirty="0" smtClean="0"/>
              <a:t>In 2012, among adults ages 18-64, those who were uninsured those with public insurance were significantly less likely than those with private insurance to be asked by their health providers to help make treatment decisions. </a:t>
            </a:r>
          </a:p>
          <a:p>
            <a:pPr marL="171450" lvl="0" indent="-171450">
              <a:buFont typeface="Arial" panose="020B0604020202020204" pitchFamily="34" charset="0"/>
              <a:buChar char="•"/>
            </a:pPr>
            <a:r>
              <a:rPr lang="en-US" baseline="0" dirty="0" smtClean="0"/>
              <a:t>Also in 2012, adults with less than a high school education and high school graduates were significantly less likely than those with any college education to be asked to help make treatment decisions.</a:t>
            </a:r>
          </a:p>
          <a:p>
            <a:pPr marL="628650" lvl="1" indent="-171450">
              <a:buFont typeface="Courier New" panose="02070309020205020404" pitchFamily="49" charset="0"/>
              <a:buChar char="o"/>
            </a:pPr>
            <a:endParaRPr lang="en-US" baseline="0" dirty="0" smtClean="0"/>
          </a:p>
          <a:p>
            <a:pPr marL="171450" lvl="0" indent="-171450">
              <a:buFont typeface="Arial" panose="020B0604020202020204" pitchFamily="34" charset="0"/>
              <a:buChar char="•"/>
            </a:pPr>
            <a:r>
              <a:rPr lang="en-US" baseline="0" dirty="0" smtClean="0"/>
              <a:t>Significant improvements were observed from 2002 to 2012:</a:t>
            </a:r>
          </a:p>
          <a:p>
            <a:pPr marL="628650" lvl="1" indent="-171450">
              <a:buFont typeface="Courier New" panose="02070309020205020404" pitchFamily="49" charset="0"/>
              <a:buChar char="o"/>
            </a:pPr>
            <a:r>
              <a:rPr lang="en-US" baseline="0" dirty="0" smtClean="0"/>
              <a:t>Insurance:</a:t>
            </a:r>
          </a:p>
          <a:p>
            <a:pPr marL="1085850" lvl="2" indent="-171450">
              <a:buFont typeface="Wingdings" panose="05000000000000000000" pitchFamily="2" charset="2"/>
              <a:buChar char="§"/>
            </a:pPr>
            <a:r>
              <a:rPr lang="en-US" baseline="0" dirty="0" smtClean="0"/>
              <a:t>Any private: 20.6% to 11.5%</a:t>
            </a:r>
          </a:p>
          <a:p>
            <a:pPr marL="1085850" lvl="2" indent="-171450">
              <a:buFont typeface="Wingdings" panose="05000000000000000000" pitchFamily="2" charset="2"/>
              <a:buChar char="§"/>
            </a:pPr>
            <a:r>
              <a:rPr lang="en-US" baseline="0" dirty="0" smtClean="0"/>
              <a:t>Public: 27.2% to 15.9%</a:t>
            </a:r>
          </a:p>
          <a:p>
            <a:pPr marL="1085850" lvl="2" indent="-171450">
              <a:buFont typeface="Wingdings" panose="05000000000000000000" pitchFamily="2" charset="2"/>
              <a:buChar char="§"/>
            </a:pPr>
            <a:r>
              <a:rPr lang="en-US" baseline="0" dirty="0" smtClean="0"/>
              <a:t>Uninsured: 25.2% to 15.2%</a:t>
            </a:r>
          </a:p>
          <a:p>
            <a:pPr marL="628650" lvl="1" indent="-171450">
              <a:buFont typeface="Courier New" panose="02070309020205020404" pitchFamily="49" charset="0"/>
              <a:buChar char="o"/>
            </a:pPr>
            <a:endParaRPr lang="en-US" baseline="0" dirty="0" smtClean="0"/>
          </a:p>
          <a:p>
            <a:pPr marL="628650" lvl="1" indent="-171450">
              <a:buFont typeface="Courier New" panose="02070309020205020404" pitchFamily="49" charset="0"/>
              <a:buChar char="o"/>
            </a:pPr>
            <a:r>
              <a:rPr lang="en-US" baseline="0" dirty="0" smtClean="0"/>
              <a:t>Education: </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aseline="0" dirty="0" smtClean="0"/>
              <a:t>Less than high school: 25.9% to 15.4%</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aseline="0" dirty="0" smtClean="0"/>
              <a:t>High school graduate: 22.6% to 14.2%</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aseline="0" dirty="0" smtClean="0"/>
              <a:t>Any college: 19.4% to 11.6%</a:t>
            </a:r>
          </a:p>
          <a:p>
            <a:pPr marL="628650" lvl="1" indent="-171450">
              <a:buFont typeface="Courier New" panose="02070309020205020404" pitchFamily="49" charset="0"/>
              <a:buChar char="o"/>
            </a:pPr>
            <a:endParaRPr lang="en-US" baseline="0" dirty="0" smtClean="0"/>
          </a:p>
          <a:p>
            <a:pPr marL="628650" lvl="1" indent="-171450">
              <a:buFont typeface="Courier New" panose="02070309020205020404" pitchFamily="49" charset="0"/>
              <a:buChar char="o"/>
            </a:pPr>
            <a:endParaRPr lang="en-US" baseline="0" dirty="0" smtClean="0"/>
          </a:p>
          <a:p>
            <a:pPr marL="628650" lvl="1" indent="-171450">
              <a:buFont typeface="Courier New" panose="02070309020205020404" pitchFamily="49" charset="0"/>
              <a:buChar char="o"/>
            </a:pPr>
            <a:endParaRPr lang="en-US" baseline="0" dirty="0" smtClean="0"/>
          </a:p>
          <a:p>
            <a:pPr marL="1543050" lvl="3" indent="-171450">
              <a:buFont typeface="Wingdings" panose="05000000000000000000" pitchFamily="2" charset="2"/>
              <a:buChar char="q"/>
            </a:pPr>
            <a:endParaRPr lang="en-US" baseline="0" dirty="0" smtClean="0"/>
          </a:p>
          <a:p>
            <a:pPr marL="1371600" lvl="3" indent="0">
              <a:buFont typeface="Wingdings" panose="05000000000000000000" pitchFamily="2" charset="2"/>
              <a:buNone/>
            </a:pPr>
            <a:endParaRPr lang="en-US" baseline="0" dirty="0" smtClean="0"/>
          </a:p>
          <a:p>
            <a:pPr marL="1543050" lvl="3" indent="-171450">
              <a:buFont typeface="Wingdings" panose="05000000000000000000" pitchFamily="2" charset="2"/>
              <a:buChar char="q"/>
            </a:pPr>
            <a:endParaRPr lang="en-US" baseline="0" dirty="0" smtClean="0"/>
          </a:p>
          <a:p>
            <a:pPr marL="1543050" lvl="3" indent="-171450">
              <a:buFont typeface="Wingdings" panose="05000000000000000000" pitchFamily="2" charset="2"/>
              <a:buChar char="q"/>
            </a:pPr>
            <a:endParaRPr lang="en-US" baseline="0" dirty="0" smtClean="0"/>
          </a:p>
          <a:p>
            <a:pPr marL="1085850" lvl="2" indent="-171450">
              <a:buFont typeface="Wingdings" panose="05000000000000000000" pitchFamily="2" charset="2"/>
              <a:buChar char="§"/>
            </a:pPr>
            <a:endParaRPr lang="en-US" baseline="0" dirty="0" smtClean="0"/>
          </a:p>
          <a:p>
            <a:pPr marL="914400" lvl="2" indent="0">
              <a:buFont typeface="Wingdings" panose="05000000000000000000" pitchFamily="2" charset="2"/>
              <a:buNone/>
            </a:pPr>
            <a:endParaRPr lang="en-US" baseline="0" dirty="0" smtClean="0"/>
          </a:p>
          <a:p>
            <a:pPr marL="914400" lvl="2" indent="0">
              <a:buFont typeface="Wingdings" panose="05000000000000000000" pitchFamily="2" charset="2"/>
              <a:buNone/>
            </a:pPr>
            <a:endParaRPr lang="en-US" baseline="0" dirty="0" smtClean="0"/>
          </a:p>
          <a:p>
            <a:pPr marL="1085850" lvl="2" indent="-171450">
              <a:buFont typeface="Wingdings" panose="05000000000000000000" pitchFamily="2" charset="2"/>
              <a:buChar char="§"/>
            </a:pPr>
            <a:endParaRPr lang="en-US" baseline="0" dirty="0" smtClean="0"/>
          </a:p>
          <a:p>
            <a:pPr marL="914400" lvl="2" indent="0">
              <a:buFont typeface="Wingdings" panose="05000000000000000000" pitchFamily="2" charset="2"/>
              <a:buNone/>
            </a:pPr>
            <a:endParaRPr lang="en-US" baseline="0" dirty="0" smtClean="0"/>
          </a:p>
          <a:p>
            <a:pPr marL="628650" lvl="1" indent="-171450">
              <a:buFont typeface="Courier New" panose="02070309020205020404" pitchFamily="49" charset="0"/>
              <a:buChar char="o"/>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28</a:t>
            </a:fld>
            <a:endParaRPr lang="en-US" dirty="0"/>
          </a:p>
        </p:txBody>
      </p:sp>
    </p:spTree>
    <p:extLst>
      <p:ext uri="{BB962C8B-B14F-4D97-AF65-F5344CB8AC3E}">
        <p14:creationId xmlns:p14="http://schemas.microsoft.com/office/powerpoint/2010/main" val="24058592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In 2012, among people with a usual source of care, patients with 4 or more chronic conditions were significantly less likely than those with 0 or 1 condition to be involved in their treatment decisions.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Also in 2012, Blacks and Hispanics were significantly less likely than Whites to be involved in their treatment decisions. </a:t>
            </a:r>
          </a:p>
          <a:p>
            <a:pPr marL="171450" lvl="0"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Significant improvements were observed from 2002 to 2012: </a:t>
            </a:r>
          </a:p>
          <a:p>
            <a:pPr marL="1085850" lvl="2" indent="-171450">
              <a:buFont typeface="Wingdings" panose="05000000000000000000" pitchFamily="2" charset="2"/>
              <a:buChar char="§"/>
            </a:pPr>
            <a:endParaRPr lang="en-US" baseline="0" dirty="0" smtClean="0"/>
          </a:p>
          <a:p>
            <a:pPr marL="628650" lvl="1" indent="-171450">
              <a:buFont typeface="Courier New" panose="02070309020205020404" pitchFamily="49" charset="0"/>
              <a:buChar char="o"/>
            </a:pPr>
            <a:r>
              <a:rPr lang="en-US" baseline="0" dirty="0" smtClean="0"/>
              <a:t>By number of chronic conditions:</a:t>
            </a:r>
          </a:p>
          <a:p>
            <a:pPr marL="1085850" lvl="2" indent="-171450">
              <a:buFont typeface="Wingdings" panose="05000000000000000000" pitchFamily="2" charset="2"/>
              <a:buChar char="§"/>
            </a:pPr>
            <a:r>
              <a:rPr lang="en-US" baseline="0" dirty="0" smtClean="0"/>
              <a:t>0-1 chronic conditions: 21.9% to 12.2%</a:t>
            </a:r>
          </a:p>
          <a:p>
            <a:pPr marL="1085850" lvl="2" indent="-171450">
              <a:buFont typeface="Wingdings" panose="05000000000000000000" pitchFamily="2" charset="2"/>
              <a:buChar char="§"/>
            </a:pPr>
            <a:r>
              <a:rPr lang="en-US" baseline="0" dirty="0" smtClean="0"/>
              <a:t>2-3 chronic conditions: 20.7% to 13.6%</a:t>
            </a:r>
          </a:p>
          <a:p>
            <a:pPr marL="1085850" lvl="2" indent="-171450">
              <a:buFont typeface="Wingdings" panose="05000000000000000000" pitchFamily="2" charset="2"/>
              <a:buChar char="§"/>
            </a:pPr>
            <a:r>
              <a:rPr lang="en-US" baseline="0" dirty="0" smtClean="0"/>
              <a:t>4+ chronic conditions: 26.7% to 15.4%</a:t>
            </a:r>
          </a:p>
          <a:p>
            <a:pPr marL="1085850" lvl="2" indent="-171450">
              <a:buFont typeface="Wingdings" panose="05000000000000000000" pitchFamily="2" charset="2"/>
              <a:buChar char="§"/>
            </a:pPr>
            <a:endParaRPr lang="en-US" baseline="0" dirty="0" smtClean="0"/>
          </a:p>
          <a:p>
            <a:pPr marL="628650" lvl="1" indent="-171450">
              <a:buFont typeface="Courier New" panose="02070309020205020404" pitchFamily="49" charset="0"/>
              <a:buChar char="o"/>
            </a:pPr>
            <a:r>
              <a:rPr lang="en-US" baseline="0" dirty="0" smtClean="0"/>
              <a:t>By ethnicity:</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aseline="0" dirty="0" smtClean="0"/>
              <a:t>Whites: 19.9% to 11.5%</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aseline="0" dirty="0" smtClean="0"/>
              <a:t>Blacks: 26.4% to 16.4%</a:t>
            </a:r>
          </a:p>
          <a:p>
            <a:pPr marL="1085850" marR="0" lvl="2"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aseline="0" dirty="0" smtClean="0"/>
              <a:t>Hispanics: 27.6% to 14.5%</a:t>
            </a:r>
          </a:p>
          <a:p>
            <a:pPr marL="457200" lvl="1" indent="0">
              <a:buFont typeface="Courier New" panose="02070309020205020404" pitchFamily="49" charset="0"/>
              <a:buNone/>
            </a:pPr>
            <a:endParaRPr lang="en-US" baseline="0"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29</a:t>
            </a:fld>
            <a:endParaRPr lang="en-US" dirty="0"/>
          </a:p>
        </p:txBody>
      </p:sp>
    </p:spTree>
    <p:extLst>
      <p:ext uri="{BB962C8B-B14F-4D97-AF65-F5344CB8AC3E}">
        <p14:creationId xmlns:p14="http://schemas.microsoft.com/office/powerpoint/2010/main" val="3407367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reports are based on more than 250 measures of quality and disparities covering a broad array of health care services and settings.  Data are generally available through 2012, although rates of </a:t>
            </a:r>
            <a:r>
              <a:rPr lang="en-US" dirty="0" err="1" smtClean="0"/>
              <a:t>uninsurance</a:t>
            </a:r>
            <a:r>
              <a:rPr lang="en-US" dirty="0" smtClean="0"/>
              <a:t> have been tracked through the first half of 2014. The reports are produced with the help of an Interagency Work Group led by the Agency for Healthcare Research and Quality (AHRQ) and submitted on behalf of the Secretary of Health and Human Services (HHS).  </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3</a:t>
            </a:fld>
            <a:endParaRPr lang="en-US" dirty="0"/>
          </a:p>
        </p:txBody>
      </p:sp>
    </p:spTree>
    <p:extLst>
      <p:ext uri="{BB962C8B-B14F-4D97-AF65-F5344CB8AC3E}">
        <p14:creationId xmlns:p14="http://schemas.microsoft.com/office/powerpoint/2010/main" val="22429305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30</a:t>
            </a:fld>
            <a:endParaRPr lang="en-US" dirty="0"/>
          </a:p>
        </p:txBody>
      </p:sp>
    </p:spTree>
    <p:extLst>
      <p:ext uri="{BB962C8B-B14F-4D97-AF65-F5344CB8AC3E}">
        <p14:creationId xmlns:p14="http://schemas.microsoft.com/office/powerpoint/2010/main" val="19233258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31</a:t>
            </a:fld>
            <a:endParaRPr lang="en-US" dirty="0"/>
          </a:p>
        </p:txBody>
      </p:sp>
    </p:spTree>
    <p:extLst>
      <p:ext uri="{BB962C8B-B14F-4D97-AF65-F5344CB8AC3E}">
        <p14:creationId xmlns:p14="http://schemas.microsoft.com/office/powerpoint/2010/main" val="12728540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1" indent="-171450">
              <a:buFont typeface="Arial" panose="020B0604020202020204" pitchFamily="34" charset="0"/>
              <a:buChar char="•"/>
            </a:pPr>
            <a:r>
              <a:rPr lang="en-US" dirty="0" smtClean="0"/>
              <a:t>From</a:t>
            </a:r>
            <a:r>
              <a:rPr lang="en-US" baseline="0" dirty="0" smtClean="0"/>
              <a:t> 2008 to 2013, the percentage of hospice patients age 65 and over who received care consistent with their stated end-of-life wishes significantly improved from 94.4% to 95.1%. There were no statistically significant changes for the 18-44 and 45-64 age groups.</a:t>
            </a:r>
          </a:p>
          <a:p>
            <a:pPr marL="0" lvl="1" indent="0">
              <a:buFont typeface="Arial" panose="020B0604020202020204" pitchFamily="34" charset="0"/>
              <a:buNone/>
            </a:pPr>
            <a:endParaRPr lang="en-US" baseline="0" dirty="0" smtClean="0"/>
          </a:p>
          <a:p>
            <a:pPr marL="171450" lvl="1" indent="-171450">
              <a:buFont typeface="Arial" panose="020B0604020202020204" pitchFamily="34" charset="0"/>
              <a:buChar char="•"/>
            </a:pPr>
            <a:r>
              <a:rPr lang="en-US" baseline="0" dirty="0" smtClean="0"/>
              <a:t>From 2008 to 2013, White (94.7% to 95.6%) and Black (87.8% to 89.9%) hospice patients showed significant improvement, whereas Hispanics showed no statistically significant changes during this period.</a:t>
            </a:r>
          </a:p>
          <a:p>
            <a:pPr marL="0" lvl="1" indent="0">
              <a:buFont typeface="Arial" panose="020B0604020202020204" pitchFamily="34" charset="0"/>
              <a:buNone/>
            </a:pPr>
            <a:endParaRPr lang="en-US" baseline="0" dirty="0" smtClean="0"/>
          </a:p>
          <a:p>
            <a:pPr marL="171450" lvl="1" indent="-171450">
              <a:buFont typeface="Arial" panose="020B0604020202020204" pitchFamily="34" charset="0"/>
              <a:buChar char="•"/>
            </a:pPr>
            <a:r>
              <a:rPr lang="en-US" baseline="0" dirty="0" smtClean="0"/>
              <a:t>In 2013, hospice patients ages 18-44 were significantly less likely than patients ages 45-64 and age 65 and over to receive care consistent with their stated end-of-life wishes.</a:t>
            </a:r>
          </a:p>
          <a:p>
            <a:pPr marL="0" lvl="1" indent="0">
              <a:buFont typeface="Arial" panose="020B0604020202020204" pitchFamily="34" charset="0"/>
              <a:buNone/>
            </a:pPr>
            <a:endParaRPr lang="en-US" baseline="0" dirty="0" smtClean="0"/>
          </a:p>
          <a:p>
            <a:pPr marL="171450" lvl="1" indent="-171450">
              <a:buFont typeface="Arial" panose="020B0604020202020204" pitchFamily="34" charset="0"/>
              <a:buChar char="•"/>
            </a:pPr>
            <a:r>
              <a:rPr lang="en-US" baseline="0" dirty="0" smtClean="0"/>
              <a:t>In 2013, Black and Hispanic hospice patients were significantly less likely than White patients to receive care consistent with their stated end-of-life wishes.</a:t>
            </a:r>
          </a:p>
          <a:p>
            <a:pPr marL="171450" lvl="1" indent="-171450">
              <a:buFont typeface="Arial" panose="020B0604020202020204" pitchFamily="34" charset="0"/>
              <a:buChar char="•"/>
            </a:pPr>
            <a:endParaRPr lang="en-US" baseline="0" dirty="0" smtClean="0"/>
          </a:p>
          <a:p>
            <a:pPr marL="171450" lvl="1" indent="-171450">
              <a:buFont typeface="Arial" panose="020B0604020202020204" pitchFamily="34" charset="0"/>
              <a:buChar char="•"/>
            </a:pPr>
            <a:endParaRPr lang="en-US" baseline="0"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32</a:t>
            </a:fld>
            <a:endParaRPr lang="en-US" dirty="0"/>
          </a:p>
        </p:txBody>
      </p:sp>
    </p:spTree>
    <p:extLst>
      <p:ext uri="{BB962C8B-B14F-4D97-AF65-F5344CB8AC3E}">
        <p14:creationId xmlns:p14="http://schemas.microsoft.com/office/powerpoint/2010/main" val="34073679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1" indent="-171450">
              <a:buFont typeface="Arial" panose="020B0604020202020204" pitchFamily="34" charset="0"/>
              <a:buChar char="•"/>
            </a:pPr>
            <a:r>
              <a:rPr lang="en-US" dirty="0" smtClean="0"/>
              <a:t>From</a:t>
            </a:r>
            <a:r>
              <a:rPr lang="en-US" baseline="0" dirty="0" smtClean="0"/>
              <a:t> 2008 to 2013, there were no statistically significant changes by ethnicity or race in the percentage of hospice patients who received the right amount of help for feelings of anxiety or sadness.</a:t>
            </a:r>
          </a:p>
          <a:p>
            <a:pPr marL="0" lvl="1" indent="0">
              <a:buFont typeface="Arial" panose="020B0604020202020204" pitchFamily="34" charset="0"/>
              <a:buNone/>
            </a:pPr>
            <a:endParaRPr lang="en-US" baseline="0" dirty="0" smtClean="0"/>
          </a:p>
          <a:p>
            <a:pPr marL="171450" lvl="1" indent="-171450">
              <a:buFont typeface="Arial" panose="020B0604020202020204" pitchFamily="34" charset="0"/>
              <a:buChar char="•"/>
            </a:pPr>
            <a:r>
              <a:rPr lang="en-US" baseline="0" dirty="0" smtClean="0"/>
              <a:t>In 2013, Hispanics and non-Hispanic Blacks were significantly less likely than non-Hispanic Whites to receive the right amount of help for feelings of anxiety or sadness. </a:t>
            </a:r>
          </a:p>
          <a:p>
            <a:pPr marL="171450" lvl="1" indent="-171450">
              <a:buFont typeface="Arial" panose="020B0604020202020204" pitchFamily="34" charset="0"/>
              <a:buChar char="•"/>
            </a:pPr>
            <a:endParaRPr lang="en-US" baseline="0" dirty="0" smtClean="0"/>
          </a:p>
          <a:p>
            <a:pPr marL="171450" lvl="1" indent="-171450">
              <a:buFont typeface="Arial" panose="020B0604020202020204" pitchFamily="34" charset="0"/>
              <a:buChar char="•"/>
            </a:pPr>
            <a:r>
              <a:rPr lang="en-US" baseline="0" dirty="0" smtClean="0"/>
              <a:t>Also </a:t>
            </a:r>
            <a:r>
              <a:rPr lang="en-US" baseline="0" dirty="0" smtClean="0"/>
              <a:t>in 2013, Blacks, Asians and Other Pacific Islanders (APIs), and AI/ANs were significantly less likely than Whites to receive the right amount of help for feelings of anxiety or sadness.</a:t>
            </a:r>
          </a:p>
          <a:p>
            <a:pPr marL="0" lvl="1"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33</a:t>
            </a:fld>
            <a:endParaRPr lang="en-US" dirty="0"/>
          </a:p>
        </p:txBody>
      </p:sp>
    </p:spTree>
    <p:extLst>
      <p:ext uri="{BB962C8B-B14F-4D97-AF65-F5344CB8AC3E}">
        <p14:creationId xmlns:p14="http://schemas.microsoft.com/office/powerpoint/2010/main" val="34073679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1" indent="-171450">
              <a:buFont typeface="Arial" panose="020B0604020202020204" pitchFamily="34" charset="0"/>
              <a:buChar char="•"/>
            </a:pPr>
            <a:r>
              <a:rPr lang="en-US" dirty="0" smtClean="0"/>
              <a:t>From</a:t>
            </a:r>
            <a:r>
              <a:rPr lang="en-US" baseline="0" dirty="0" smtClean="0"/>
              <a:t> 2008 to 2013, the percentage of hospice patients who received the right amount of medicine for pain significantly improved for both sexes and for Whites.</a:t>
            </a:r>
          </a:p>
          <a:p>
            <a:pPr marL="0" lvl="1" indent="0">
              <a:buFont typeface="Arial" panose="020B0604020202020204" pitchFamily="34" charset="0"/>
              <a:buNone/>
            </a:pPr>
            <a:endParaRPr lang="en-US" baseline="0" dirty="0" smtClean="0"/>
          </a:p>
          <a:p>
            <a:pPr marL="171450" lvl="1" indent="-171450">
              <a:buFont typeface="Arial" panose="020B0604020202020204" pitchFamily="34" charset="0"/>
              <a:buChar char="•"/>
            </a:pPr>
            <a:r>
              <a:rPr lang="en-US" baseline="0" dirty="0" smtClean="0"/>
              <a:t>In 2013, Blacks, APIs, and AI/ANs were significantly less likely than Whites to receive the right amount of medicine for pain.</a:t>
            </a:r>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34</a:t>
            </a:fld>
            <a:endParaRPr lang="en-US" dirty="0"/>
          </a:p>
        </p:txBody>
      </p:sp>
    </p:spTree>
    <p:extLst>
      <p:ext uri="{BB962C8B-B14F-4D97-AF65-F5344CB8AC3E}">
        <p14:creationId xmlns:p14="http://schemas.microsoft.com/office/powerpoint/2010/main" val="34073679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35</a:t>
            </a:fld>
            <a:endParaRPr lang="en-US" dirty="0"/>
          </a:p>
        </p:txBody>
      </p:sp>
    </p:spTree>
    <p:extLst>
      <p:ext uri="{BB962C8B-B14F-4D97-AF65-F5344CB8AC3E}">
        <p14:creationId xmlns:p14="http://schemas.microsoft.com/office/powerpoint/2010/main" val="3397001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a:xfrm>
            <a:off x="381000" y="5257800"/>
            <a:ext cx="6248400" cy="3505200"/>
          </a:xfrm>
        </p:spPr>
        <p:txBody>
          <a:bodyPr/>
          <a:lstStyle/>
          <a:p>
            <a:pPr marL="0" lvl="1"/>
            <a:r>
              <a:rPr lang="en-US" dirty="0" smtClean="0"/>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This document is also shorter and focuses on summarizing information over the many measures that are tracked; information on individual measures will still be available through </a:t>
            </a:r>
            <a:r>
              <a:rPr lang="en-US" dirty="0" err="1" smtClean="0"/>
              <a:t>chartbooks</a:t>
            </a:r>
            <a:r>
              <a:rPr lang="en-US" dirty="0" smtClean="0"/>
              <a:t> posted on the Web </a:t>
            </a:r>
            <a:r>
              <a:rPr lang="en-US" dirty="0" smtClean="0"/>
              <a:t>(</a:t>
            </a:r>
            <a:r>
              <a:rPr lang="en-US" u="sng" dirty="0" smtClean="0">
                <a:hlinkClick r:id="rId3"/>
              </a:rPr>
              <a:t>http</a:t>
            </a:r>
            <a:r>
              <a:rPr lang="en-US" u="sng" dirty="0" smtClean="0">
                <a:hlinkClick r:id="rId3"/>
              </a:rPr>
              <a:t>://www.ahrq.gov/research/findings/nhqrdr</a:t>
            </a:r>
            <a:r>
              <a:rPr lang="en-US" u="sng" dirty="0" smtClean="0">
                <a:hlinkClick r:id="rId3"/>
              </a:rPr>
              <a:t>/</a:t>
            </a:r>
            <a:endParaRPr lang="en-US" u="sng" dirty="0" smtClean="0"/>
          </a:p>
          <a:p>
            <a:pPr marL="0" lvl="1">
              <a:spcAft>
                <a:spcPts val="600"/>
              </a:spcAft>
            </a:pPr>
            <a:r>
              <a:rPr lang="en-US" u="sng" dirty="0" smtClean="0">
                <a:hlinkClick r:id="rId4"/>
              </a:rPr>
              <a:t>2014chartbooks</a:t>
            </a:r>
            <a:r>
              <a:rPr lang="en-US" dirty="0" smtClean="0"/>
              <a:t>).</a:t>
            </a:r>
            <a:endParaRPr lang="en-US" dirty="0" smtClean="0"/>
          </a:p>
          <a:p>
            <a:pPr>
              <a:spcAft>
                <a:spcPts val="600"/>
              </a:spcAft>
            </a:pPr>
            <a:r>
              <a:rPr lang="en-US" dirty="0" smtClean="0"/>
              <a:t>The new QDR and supporting </a:t>
            </a:r>
            <a:r>
              <a:rPr lang="en-US" dirty="0" err="1" smtClean="0"/>
              <a:t>chartbooks</a:t>
            </a:r>
            <a:r>
              <a:rPr lang="en-US" dirty="0" smtClean="0"/>
              <a:t> are further integrated with the National Quality Strategy (NQS).  The NQS has three overarching aims that build on the Institute for Healthcare Improvement's Triple Aim</a:t>
            </a:r>
            <a:r>
              <a:rPr lang="en-US" baseline="30000" dirty="0" smtClean="0"/>
              <a:t>®</a:t>
            </a:r>
            <a:r>
              <a:rPr lang="en-US" dirty="0" smtClean="0"/>
              <a:t> and that support HHS’s delivery system reform initiatives to achieve better care, smarter spending, and healthier people through incentives, information, and the way care is delivered. These aims are used to guide and assess local, State, and national efforts to improve health and the quality of health care.  </a:t>
            </a:r>
          </a:p>
          <a:p>
            <a:r>
              <a:rPr lang="en-US" dirty="0" smtClean="0"/>
              <a:t>To advance these aims, the NQS focuses on six priorities that address the most common health concerns that Americans face. Quality measures tracked in the QDR have been reorganized around these priorities, and a </a:t>
            </a:r>
            <a:r>
              <a:rPr lang="en-US" dirty="0" err="1" smtClean="0"/>
              <a:t>chartbook</a:t>
            </a:r>
            <a:r>
              <a:rPr lang="en-US" dirty="0" smtClean="0"/>
              <a:t> will be released marking progress for each NQS priority. Person- and family-centered care is one of these NQS priorities and the topic of this </a:t>
            </a:r>
            <a:r>
              <a:rPr lang="en-US" dirty="0" err="1" smtClean="0"/>
              <a:t>chartbook</a:t>
            </a:r>
            <a:r>
              <a:rPr lang="en-US" dirty="0" smtClean="0"/>
              <a:t>.</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4</a:t>
            </a:fld>
            <a:endParaRPr lang="en-US" dirty="0"/>
          </a:p>
        </p:txBody>
      </p:sp>
    </p:spTree>
    <p:extLst>
      <p:ext uri="{BB962C8B-B14F-4D97-AF65-F5344CB8AC3E}">
        <p14:creationId xmlns:p14="http://schemas.microsoft.com/office/powerpoint/2010/main" val="1256451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5</a:t>
            </a:fld>
            <a:endParaRPr lang="en-US" dirty="0"/>
          </a:p>
        </p:txBody>
      </p:sp>
    </p:spTree>
    <p:extLst>
      <p:ext uri="{BB962C8B-B14F-4D97-AF65-F5344CB8AC3E}">
        <p14:creationId xmlns:p14="http://schemas.microsoft.com/office/powerpoint/2010/main" val="186632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8375" cy="4535487"/>
          </a:xfrm>
        </p:spPr>
      </p:sp>
      <p:sp>
        <p:nvSpPr>
          <p:cNvPr id="3" name="Notes Placeholder 2"/>
          <p:cNvSpPr>
            <a:spLocks noGrp="1"/>
          </p:cNvSpPr>
          <p:nvPr>
            <p:ph type="body" idx="1"/>
          </p:nvPr>
        </p:nvSpPr>
        <p:spPr>
          <a:xfrm>
            <a:off x="701040" y="5257801"/>
            <a:ext cx="5608320" cy="3341370"/>
          </a:xfrm>
        </p:spPr>
        <p:txBody>
          <a:bodyPr/>
          <a:lstStyle/>
          <a:p>
            <a:pPr marL="171441" indent="-171441">
              <a:buFont typeface="Arial" panose="020B0604020202020204" pitchFamily="34" charset="0"/>
              <a:buChar char="•"/>
            </a:pPr>
            <a:r>
              <a:rPr lang="en-US" dirty="0" smtClean="0"/>
              <a:t>Person- and Family-Centered Care is one of the six national priorities identified by the National </a:t>
            </a:r>
            <a:r>
              <a:rPr lang="en-US" dirty="0"/>
              <a:t>Quality Strategy (</a:t>
            </a:r>
            <a:r>
              <a:rPr lang="en-US" dirty="0">
                <a:hlinkClick r:id="rId3"/>
              </a:rPr>
              <a:t>http://</a:t>
            </a:r>
            <a:r>
              <a:rPr lang="en-US" dirty="0" smtClean="0">
                <a:hlinkClick r:id="rId3"/>
              </a:rPr>
              <a:t>www.ahrq.gov/workingforquality/index.html</a:t>
            </a:r>
            <a:r>
              <a:rPr lang="en-US" dirty="0" smtClean="0"/>
              <a:t>). </a:t>
            </a:r>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6</a:t>
            </a:fld>
            <a:endParaRPr lang="en-US"/>
          </a:p>
        </p:txBody>
      </p:sp>
    </p:spTree>
    <p:extLst>
      <p:ext uri="{BB962C8B-B14F-4D97-AF65-F5344CB8AC3E}">
        <p14:creationId xmlns:p14="http://schemas.microsoft.com/office/powerpoint/2010/main" val="90904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r>
              <a:rPr lang="en-US" dirty="0"/>
              <a:t>Person-centered care means defining success not just by the resolution of clinical symptoms but also by whether patients achieve their desired outcomes.  Some examples of person-centered care </a:t>
            </a:r>
            <a:r>
              <a:rPr lang="en-US" dirty="0" smtClean="0"/>
              <a:t>include </a:t>
            </a:r>
            <a:r>
              <a:rPr lang="en-US" dirty="0"/>
              <a:t>ensuring that patients' preferences, desired outcomes, and experiences of care are integrated into care delivery; integrating patient-generated data in electronic health records; and finding additional ways to involve patients and families in managing their care effectively.</a:t>
            </a:r>
          </a:p>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753946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0E7EC0-D47B-461F-A069-1AF30F543FB1}" type="slidenum">
              <a:rPr lang="en-US" smtClean="0"/>
              <a:t>8</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a:xfrm>
            <a:off x="701040" y="5345430"/>
            <a:ext cx="5608320" cy="3253740"/>
          </a:xfrm>
        </p:spPr>
        <p:txBody>
          <a:bodyPr/>
          <a:lstStyle/>
          <a:p>
            <a:r>
              <a:rPr lang="en-US" b="1" dirty="0" smtClean="0"/>
              <a:t>Key</a:t>
            </a:r>
            <a:r>
              <a:rPr lang="en-US" b="1" dirty="0"/>
              <a:t>:</a:t>
            </a:r>
            <a:r>
              <a:rPr lang="en-US" dirty="0"/>
              <a:t> n = number of measures.</a:t>
            </a:r>
          </a:p>
          <a:p>
            <a:r>
              <a:rPr lang="en-US" b="1" dirty="0" smtClean="0"/>
              <a:t>Note</a:t>
            </a:r>
            <a:r>
              <a:rPr lang="en-US" b="1" dirty="0"/>
              <a:t>: </a:t>
            </a:r>
            <a:r>
              <a:rPr lang="en-US" dirty="0"/>
              <a:t>For </a:t>
            </a:r>
            <a:r>
              <a:rPr lang="en-US" dirty="0" smtClean="0"/>
              <a:t>most </a:t>
            </a:r>
            <a:r>
              <a:rPr lang="en-US" dirty="0"/>
              <a:t>measures, trend data are available from 2001-2002 to </a:t>
            </a:r>
            <a:r>
              <a:rPr lang="en-US" dirty="0" smtClean="0"/>
              <a:t>2012. For </a:t>
            </a:r>
            <a:r>
              <a:rPr lang="en-US" dirty="0"/>
              <a:t>each measure with at least four estimates over time, weighted log-linear regression is used to calculate average annual percentage change and to assess statistical significance.  Measures are aligned so that positive change indicates improved access to care.  </a:t>
            </a:r>
          </a:p>
          <a:p>
            <a:pPr marL="640594" lvl="1" indent="-174708">
              <a:buFont typeface="Arial" panose="020B0604020202020204" pitchFamily="34" charset="0"/>
              <a:buChar char="•"/>
            </a:pPr>
            <a:r>
              <a:rPr lang="en-US" b="1" dirty="0"/>
              <a:t>Improving</a:t>
            </a:r>
            <a:r>
              <a:rPr lang="en-US" dirty="0"/>
              <a:t> = Rates of change are positive at 1% per year or greater and statistically significant.</a:t>
            </a:r>
          </a:p>
          <a:p>
            <a:pPr marL="640594" lvl="1" indent="-174708">
              <a:buFont typeface="Arial" panose="020B0604020202020204" pitchFamily="34" charset="0"/>
              <a:buChar char="•"/>
            </a:pPr>
            <a:r>
              <a:rPr lang="en-US" b="1" dirty="0"/>
              <a:t>No Change</a:t>
            </a:r>
            <a:r>
              <a:rPr lang="en-US" dirty="0"/>
              <a:t> = Rate of change is less than 1% per year or not statistically significant.</a:t>
            </a:r>
          </a:p>
          <a:p>
            <a:pPr marL="640594" lvl="1" indent="-174708">
              <a:buFont typeface="Arial" panose="020B0604020202020204" pitchFamily="34" charset="0"/>
              <a:buChar char="•"/>
            </a:pPr>
            <a:r>
              <a:rPr lang="en-US" b="1" dirty="0"/>
              <a:t>Worsening</a:t>
            </a:r>
            <a:r>
              <a:rPr lang="en-US" dirty="0"/>
              <a:t> = Rates of change are negative at -1% per year or greater and statistically significant</a:t>
            </a:r>
            <a:r>
              <a:rPr lang="en-US" dirty="0" smtClean="0"/>
              <a:t>.</a:t>
            </a:r>
          </a:p>
          <a:p>
            <a:pPr marL="640594" lvl="1" indent="-174708">
              <a:buFont typeface="Arial" panose="020B0604020202020204" pitchFamily="34" charset="0"/>
              <a:buChar char="•"/>
            </a:pPr>
            <a:endParaRPr lang="en-US" dirty="0"/>
          </a:p>
          <a:p>
            <a:pPr marL="174708" indent="-174708">
              <a:buFont typeface="Arial" panose="020B0604020202020204" pitchFamily="34" charset="0"/>
              <a:buChar char="•"/>
            </a:pPr>
            <a:r>
              <a:rPr lang="en-US" dirty="0" smtClean="0"/>
              <a:t>Almost all Person-Centered Care measures improved compared with 60% of all quality measures.</a:t>
            </a:r>
            <a:endParaRPr lang="en-US" dirty="0"/>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9049930-D2C4-4E37-9A99-49F1796CF0E9}" type="slidenum">
              <a:rPr lang="en-US" smtClean="0"/>
              <a:t>9</a:t>
            </a:fld>
            <a:endParaRPr lang="en-US"/>
          </a:p>
        </p:txBody>
      </p:sp>
    </p:spTree>
    <p:extLst>
      <p:ext uri="{BB962C8B-B14F-4D97-AF65-F5344CB8AC3E}">
        <p14:creationId xmlns:p14="http://schemas.microsoft.com/office/powerpoint/2010/main" val="1761154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8.xml"/><Relationship Id="rId1" Type="http://schemas.openxmlformats.org/officeDocument/2006/relationships/themeOverride" Target="../theme/themeOverride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Master" Target="../slideMasters/slideMaster9.xml"/><Relationship Id="rId1" Type="http://schemas.openxmlformats.org/officeDocument/2006/relationships/themeOverride" Target="../theme/themeOverride10.xml"/><Relationship Id="rId5" Type="http://schemas.openxmlformats.org/officeDocument/2006/relationships/image" Target="../media/image10.emf"/><Relationship Id="rId4" Type="http://schemas.openxmlformats.org/officeDocument/2006/relationships/image" Target="../media/image9.emf"/></Relationships>
</file>

<file path=ppt/slideLayouts/_rels/slideLayout12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9.xml"/><Relationship Id="rId1" Type="http://schemas.openxmlformats.org/officeDocument/2006/relationships/themeOverride" Target="../theme/themeOverride1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10.xml"/><Relationship Id="rId1" Type="http://schemas.openxmlformats.org/officeDocument/2006/relationships/themeOverride" Target="../theme/themeOverride1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Master" Target="../slideMasters/slideMaster3.xml"/><Relationship Id="rId1" Type="http://schemas.openxmlformats.org/officeDocument/2006/relationships/themeOverride" Target="../theme/themeOverride1.xml"/><Relationship Id="rId5" Type="http://schemas.openxmlformats.org/officeDocument/2006/relationships/image" Target="../media/image10.emf"/><Relationship Id="rId4" Type="http://schemas.openxmlformats.org/officeDocument/2006/relationships/image" Target="../media/image9.emf"/></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3.xml"/><Relationship Id="rId1" Type="http://schemas.openxmlformats.org/officeDocument/2006/relationships/themeOverride" Target="../theme/themeOverride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4.xml"/><Relationship Id="rId1" Type="http://schemas.openxmlformats.org/officeDocument/2006/relationships/themeOverride" Target="../theme/themeOverride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Master" Target="../slideMasters/slideMaster5.xml"/><Relationship Id="rId1" Type="http://schemas.openxmlformats.org/officeDocument/2006/relationships/themeOverride" Target="../theme/themeOverride4.xml"/><Relationship Id="rId5" Type="http://schemas.openxmlformats.org/officeDocument/2006/relationships/image" Target="../media/image10.emf"/><Relationship Id="rId4" Type="http://schemas.openxmlformats.org/officeDocument/2006/relationships/image" Target="../media/image9.emf"/></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5.xml"/><Relationship Id="rId1" Type="http://schemas.openxmlformats.org/officeDocument/2006/relationships/themeOverride" Target="../theme/themeOverride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6.xml"/><Relationship Id="rId1" Type="http://schemas.openxmlformats.org/officeDocument/2006/relationships/themeOverride" Target="../theme/themeOverride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Master" Target="../slideMasters/slideMaster7.xml"/><Relationship Id="rId1" Type="http://schemas.openxmlformats.org/officeDocument/2006/relationships/themeOverride" Target="../theme/themeOverride7.xml"/><Relationship Id="rId5" Type="http://schemas.openxmlformats.org/officeDocument/2006/relationships/image" Target="../media/image10.emf"/><Relationship Id="rId4" Type="http://schemas.openxmlformats.org/officeDocument/2006/relationships/image" Target="../media/image9.emf"/></Relationships>
</file>

<file path=ppt/slideLayouts/_rels/slideLayout8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slideMaster" Target="../slideMasters/slideMaster7.xml"/><Relationship Id="rId1" Type="http://schemas.openxmlformats.org/officeDocument/2006/relationships/themeOverride" Target="../theme/themeOverride8.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8FEDEFF1-E1CD-448D-9DFE-7FC3FE0F11BB}" type="datetimeFigureOut">
              <a:rPr lang="en-US" smtClean="0"/>
              <a:pPr/>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2020888"/>
            <a:ext cx="7772400" cy="3543300"/>
          </a:xfrm>
        </p:spPr>
        <p:txBody>
          <a:bodyPr/>
          <a:lstStyle/>
          <a:p>
            <a:pPr lvl="0"/>
            <a:r>
              <a:rPr lang="en-US" noProof="0" smtClean="0"/>
              <a:t>Click icon to add SmartArt graphic</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4400" y="386873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876800" y="2020888"/>
            <a:ext cx="3810000" cy="3543300"/>
          </a:xfrm>
        </p:spPr>
        <p:txBody>
          <a:bodyPr/>
          <a:lstStyle/>
          <a:p>
            <a:pPr lvl="0"/>
            <a:r>
              <a:rPr lang="en-US" noProof="0" smtClean="0"/>
              <a:t>Click icon to add media</a:t>
            </a:r>
            <a:endParaRPr lang="en-US" noProof="0" dirty="0"/>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914400" y="2020888"/>
            <a:ext cx="3810000" cy="3543300"/>
          </a:xfrm>
        </p:spPr>
        <p:txBody>
          <a:bodyPr/>
          <a:lstStyle/>
          <a:p>
            <a:pPr lvl="0"/>
            <a:r>
              <a:rPr lang="en-US" noProof="0" smtClean="0"/>
              <a:t>Click icon to add clip art</a:t>
            </a:r>
            <a:endParaRPr lang="en-US" noProof="0" dirty="0"/>
          </a:p>
        </p:txBody>
      </p:sp>
      <p:sp>
        <p:nvSpPr>
          <p:cNvPr id="4" name="Text Placeholder 3"/>
          <p:cNvSpPr>
            <a:spLocks noGrp="1"/>
          </p:cNvSpPr>
          <p:nvPr>
            <p:ph type="body"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76800" y="202088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76800" y="386873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userDrawn="1"/>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10" name="TextBox 9"/>
          <p:cNvSpPr txBox="1"/>
          <p:nvPr userDrawn="1"/>
        </p:nvSpPr>
        <p:spPr>
          <a:xfrm>
            <a:off x="7391400" y="152400"/>
            <a:ext cx="1752600" cy="338554"/>
          </a:xfrm>
          <a:prstGeom prst="rect">
            <a:avLst/>
          </a:prstGeom>
          <a:noFill/>
        </p:spPr>
        <p:txBody>
          <a:bodyPr>
            <a:spAutoFit/>
          </a:bodyPr>
          <a:lstStyle/>
          <a:p>
            <a:pPr>
              <a:defRPr/>
            </a:pPr>
            <a:r>
              <a:rPr lang="en-US" b="1" dirty="0" smtClean="0">
                <a:solidFill>
                  <a:srgbClr val="FFFFFF"/>
                </a:solidFill>
                <a:latin typeface="Arial Narrow" pitchFamily="34" charset="0"/>
                <a:cs typeface="+mn-cs"/>
              </a:rPr>
              <a:t>Office-Based </a:t>
            </a:r>
            <a:r>
              <a:rPr lang="en-US" b="1" dirty="0">
                <a:solidFill>
                  <a:srgbClr val="FFFFFF"/>
                </a:solidFill>
                <a:latin typeface="Arial Narrow" pitchFamily="34" charset="0"/>
                <a:cs typeface="+mn-cs"/>
              </a:rPr>
              <a:t>Care </a:t>
            </a:r>
          </a:p>
        </p:txBody>
      </p:sp>
      <p:sp>
        <p:nvSpPr>
          <p:cNvPr id="615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DBB1C7AF-C23C-4F47-99E1-F63762D3E9DE}"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4DAA1674-19D5-4463-9A8A-D092FA11AAF6}"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D27577C3-1F44-4A71-BA8A-F8D882C111BC}"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defRPr/>
            </a:pPr>
            <a:r>
              <a:rPr lang="en-US" smtClean="0"/>
              <a:t> </a:t>
            </a:r>
            <a:fld id="{BD1D4185-FFEA-4D05-9EDF-13F936FBDB43}" type="slidenum">
              <a:rPr lang="en-US" smtClean="0"/>
              <a:pPr>
                <a:defRPr/>
              </a:pPr>
              <a:t>‹#›</a:t>
            </a:fld>
            <a:r>
              <a:rPr lang="en-US" smtClean="0"/>
              <a:t>  </a:t>
            </a:r>
            <a:endParaRPr lang="en-US" dirty="0"/>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6"/>
          <p:cNvSpPr>
            <a:spLocks noGrp="1"/>
          </p:cNvSpPr>
          <p:nvPr>
            <p:ph type="sldNum" sz="quarter" idx="10"/>
          </p:nvPr>
        </p:nvSpPr>
        <p:spPr/>
        <p:txBody>
          <a:bodyPr/>
          <a:lstStyle>
            <a:lvl1pPr>
              <a:defRPr smtClean="0"/>
            </a:lvl1pPr>
          </a:lstStyle>
          <a:p>
            <a:pPr>
              <a:defRPr/>
            </a:pPr>
            <a:r>
              <a:rPr lang="en-US" dirty="0"/>
              <a:t> </a:t>
            </a:r>
            <a:fld id="{B8C792A7-66A8-4322-B4B7-7D6F8E2A1B4F}" type="slidenum">
              <a:rPr lang="en-US"/>
              <a:pPr>
                <a:defRPr/>
              </a:pPr>
              <a:t>‹#›</a:t>
            </a:fld>
            <a:r>
              <a:rPr lang="en-US" dirty="0"/>
              <a:t>  </a:t>
            </a:r>
          </a:p>
        </p:txBody>
      </p:sp>
      <p:sp>
        <p:nvSpPr>
          <p:cNvPr id="9" name="TextBox 8"/>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2"/>
          <p:cNvSpPr>
            <a:spLocks noGrp="1"/>
          </p:cNvSpPr>
          <p:nvPr>
            <p:ph type="sldNum" sz="quarter" idx="10"/>
          </p:nvPr>
        </p:nvSpPr>
        <p:spPr/>
        <p:txBody>
          <a:bodyPr/>
          <a:lstStyle>
            <a:lvl1pPr>
              <a:defRPr smtClean="0"/>
            </a:lvl1pPr>
          </a:lstStyle>
          <a:p>
            <a:pPr>
              <a:defRPr/>
            </a:pPr>
            <a:r>
              <a:rPr lang="en-US" dirty="0"/>
              <a:t> </a:t>
            </a:r>
            <a:fld id="{E3DCA913-8D1A-43B4-8D67-497907990BB4}" type="slidenum">
              <a:rPr lang="en-US"/>
              <a:pPr>
                <a:defRPr/>
              </a:pPr>
              <a:t>‹#›</a:t>
            </a:fld>
            <a:r>
              <a:rPr lang="en-US" dirty="0"/>
              <a:t>  </a:t>
            </a:r>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lvl1pPr>
              <a:defRPr smtClean="0"/>
            </a:lvl1pPr>
          </a:lstStyle>
          <a:p>
            <a:pPr>
              <a:defRPr/>
            </a:pPr>
            <a:r>
              <a:rPr lang="en-US" dirty="0"/>
              <a:t> </a:t>
            </a:r>
            <a:fld id="{F2B80F2D-35C7-4558-BF7A-2A3260698417}" type="slidenum">
              <a:rPr lang="en-US"/>
              <a:pPr>
                <a:defRPr/>
              </a:pPr>
              <a:t>‹#›</a:t>
            </a:fld>
            <a:r>
              <a:rPr lang="en-US" dirty="0"/>
              <a:t>  </a:t>
            </a:r>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B5C05BD4-B7F0-44ED-A2A7-911C24743D11}"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E5941B99-EE83-4DAD-A9C8-F9BFF008B164}"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89DD1B0E-F3B0-41FA-8BD8-51C0FC987C41}"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876300"/>
            <a:ext cx="1933575" cy="4914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653087" cy="4914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1C65A717-118C-49C6-B4EE-3888B5551C70}"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10" descr="Slide_title2_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4225" y="0"/>
            <a:ext cx="710723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1" descr="BinderBeigeElement.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38" y="-7938"/>
            <a:ext cx="43545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descr="Branding_TeamSTEPPS2.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6863" y="5740400"/>
            <a:ext cx="516413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367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extLst>
      <p:ext uri="{BB962C8B-B14F-4D97-AF65-F5344CB8AC3E}">
        <p14:creationId xmlns:p14="http://schemas.microsoft.com/office/powerpoint/2010/main" val="34485782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2055"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pic>
        <p:nvPicPr>
          <p:cNvPr id="9" name="Picture 8" descr="Slide_title2_07"/>
          <p:cNvPicPr>
            <a:picLocks noChangeAspect="1" noChangeArrowheads="1"/>
          </p:cNvPicPr>
          <p:nvPr userDrawn="1"/>
        </p:nvPicPr>
        <p:blipFill>
          <a:blip r:embed="rId6" cstate="print"/>
          <a:srcRect/>
          <a:stretch>
            <a:fillRect/>
          </a:stretch>
        </p:blipFill>
        <p:spPr bwMode="auto">
          <a:xfrm>
            <a:off x="0" y="5948363"/>
            <a:ext cx="4835525" cy="906462"/>
          </a:xfrm>
          <a:prstGeom prst="rect">
            <a:avLst/>
          </a:prstGeom>
          <a:noFill/>
          <a:ln w="9525">
            <a:noFill/>
            <a:miter lim="800000"/>
            <a:headEnd/>
            <a:tailEnd/>
          </a:ln>
        </p:spPr>
      </p:pic>
      <p:sp>
        <p:nvSpPr>
          <p:cNvPr id="10" name="TextBox 9"/>
          <p:cNvSpPr txBox="1"/>
          <p:nvPr userDrawn="1"/>
        </p:nvSpPr>
        <p:spPr>
          <a:xfrm>
            <a:off x="7391400" y="152400"/>
            <a:ext cx="1752600" cy="338554"/>
          </a:xfrm>
          <a:prstGeom prst="rect">
            <a:avLst/>
          </a:prstGeom>
          <a:noFill/>
        </p:spPr>
        <p:txBody>
          <a:bodyPr>
            <a:spAutoFit/>
          </a:bodyPr>
          <a:lstStyle/>
          <a:p>
            <a:pPr>
              <a:defRPr/>
            </a:pPr>
            <a:r>
              <a:rPr lang="en-US" b="1" dirty="0" smtClean="0">
                <a:solidFill>
                  <a:srgbClr val="FFFFFF"/>
                </a:solidFill>
                <a:latin typeface="Arial Narrow" pitchFamily="34" charset="0"/>
                <a:cs typeface="+mn-cs"/>
              </a:rPr>
              <a:t>Office-Based </a:t>
            </a:r>
            <a:r>
              <a:rPr lang="en-US" b="1" dirty="0">
                <a:solidFill>
                  <a:srgbClr val="FFFFFF"/>
                </a:solidFill>
                <a:latin typeface="Arial Narrow" pitchFamily="34" charset="0"/>
                <a:cs typeface="+mn-cs"/>
              </a:rPr>
              <a:t>Care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DBB1C7AF-C23C-4F47-99E1-F63762D3E9DE}"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4DAA1674-19D5-4463-9A8A-D092FA11AAF6}"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D27577C3-1F44-4A71-BA8A-F8D882C111BC}"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r>
              <a:rPr lang="en-US" smtClean="0"/>
              <a:t> </a:t>
            </a:r>
            <a:fld id="{B8C792A7-66A8-4322-B4B7-7D6F8E2A1B4F}" type="slidenum">
              <a:rPr lang="en-US" smtClean="0"/>
              <a:pPr>
                <a:defRPr/>
              </a:pPr>
              <a:t>‹#›</a:t>
            </a:fld>
            <a:r>
              <a:rPr lang="en-US" smtClean="0"/>
              <a:t>  </a:t>
            </a:r>
            <a:endParaRPr lang="en-US" dirty="0"/>
          </a:p>
        </p:txBody>
      </p:sp>
      <p:sp>
        <p:nvSpPr>
          <p:cNvPr id="8" name="TextBox 7"/>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r>
              <a:rPr lang="en-US" smtClean="0"/>
              <a:t> </a:t>
            </a:r>
            <a:fld id="{E3DCA913-8D1A-43B4-8D67-497907990BB4}" type="slidenum">
              <a:rPr lang="en-US" smtClean="0"/>
              <a:pPr>
                <a:defRPr/>
              </a:pPr>
              <a:t>‹#›</a:t>
            </a:fld>
            <a:r>
              <a:rPr lang="en-US" smtClean="0"/>
              <a:t>  </a:t>
            </a:r>
            <a:endParaRPr lang="en-US" dirty="0"/>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r>
              <a:rPr lang="en-US" smtClean="0"/>
              <a:t> </a:t>
            </a:r>
            <a:fld id="{F2B80F2D-35C7-4558-BF7A-2A3260698417}" type="slidenum">
              <a:rPr lang="en-US" smtClean="0"/>
              <a:pPr>
                <a:defRPr/>
              </a:pPr>
              <a:t>‹#›</a:t>
            </a:fld>
            <a:r>
              <a:rPr lang="en-US" smtClean="0"/>
              <a:t>  </a:t>
            </a:r>
            <a:endParaRPr lang="en-US" dirty="0"/>
          </a:p>
        </p:txBody>
      </p:sp>
      <p:sp>
        <p:nvSpPr>
          <p:cNvPr id="3" name="TextBox 2"/>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5C05BD4-B7F0-44ED-A2A7-911C24743D11}"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E5941B99-EE83-4DAD-A9C8-F9BFF008B164}"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89DD1B0E-F3B0-41FA-8BD8-51C0FC987C41}"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5763" y="876300"/>
            <a:ext cx="1951037"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702300"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1C65A717-118C-49C6-B4EE-3888B5551C70}"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2020888"/>
            <a:ext cx="7772400" cy="3543300"/>
          </a:xfrm>
        </p:spPr>
        <p:txBody>
          <a:bodyPr/>
          <a:lstStyle/>
          <a:p>
            <a:pPr lvl="0"/>
            <a:r>
              <a:rPr lang="en-US" noProof="0" smtClean="0"/>
              <a:t>Click icon to add table</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2020888"/>
            <a:ext cx="7772400" cy="3543300"/>
          </a:xfrm>
        </p:spPr>
        <p:txBody>
          <a:bodyPr/>
          <a:lstStyle/>
          <a:p>
            <a:pPr lvl="0"/>
            <a:r>
              <a:rPr lang="en-US" noProof="0" smtClean="0"/>
              <a:t>Click icon to add SmartArt graphic</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4400" y="386873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876800" y="2020888"/>
            <a:ext cx="3810000" cy="3543300"/>
          </a:xfrm>
        </p:spPr>
        <p:txBody>
          <a:bodyPr/>
          <a:lstStyle/>
          <a:p>
            <a:pPr lvl="0"/>
            <a:r>
              <a:rPr lang="en-US" noProof="0" smtClean="0"/>
              <a:t>Click icon to add media</a:t>
            </a:r>
            <a:endParaRPr lang="en-US" noProof="0" dirty="0"/>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914400" y="2020888"/>
            <a:ext cx="3810000" cy="3543300"/>
          </a:xfrm>
        </p:spPr>
        <p:txBody>
          <a:bodyPr/>
          <a:lstStyle/>
          <a:p>
            <a:pPr lvl="0"/>
            <a:r>
              <a:rPr lang="en-US" noProof="0" smtClean="0"/>
              <a:t>Click icon to add clip art</a:t>
            </a:r>
            <a:endParaRPr lang="en-US" noProof="0" dirty="0"/>
          </a:p>
        </p:txBody>
      </p:sp>
      <p:sp>
        <p:nvSpPr>
          <p:cNvPr id="4" name="Text Placeholder 3"/>
          <p:cNvSpPr>
            <a:spLocks noGrp="1"/>
          </p:cNvSpPr>
          <p:nvPr>
            <p:ph type="body"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76800" y="202088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76800" y="386873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5/11/2015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userDrawn="1"/>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10" name="TextBox 9"/>
          <p:cNvSpPr txBox="1"/>
          <p:nvPr userDrawn="1"/>
        </p:nvSpPr>
        <p:spPr>
          <a:xfrm>
            <a:off x="7391400" y="152400"/>
            <a:ext cx="1752600" cy="338554"/>
          </a:xfrm>
          <a:prstGeom prst="rect">
            <a:avLst/>
          </a:prstGeom>
          <a:noFill/>
        </p:spPr>
        <p:txBody>
          <a:bodyPr>
            <a:spAutoFit/>
          </a:bodyPr>
          <a:lstStyle/>
          <a:p>
            <a:pPr>
              <a:defRPr/>
            </a:pPr>
            <a:r>
              <a:rPr lang="en-US" b="1" dirty="0" smtClean="0">
                <a:solidFill>
                  <a:srgbClr val="FFFFFF"/>
                </a:solidFill>
                <a:latin typeface="Arial Narrow" pitchFamily="34" charset="0"/>
                <a:cs typeface="+mn-cs"/>
              </a:rPr>
              <a:t>Office-Based </a:t>
            </a:r>
            <a:r>
              <a:rPr lang="en-US" b="1" dirty="0">
                <a:solidFill>
                  <a:srgbClr val="FFFFFF"/>
                </a:solidFill>
                <a:latin typeface="Arial Narrow" pitchFamily="34" charset="0"/>
                <a:cs typeface="+mn-cs"/>
              </a:rPr>
              <a:t>Care </a:t>
            </a:r>
          </a:p>
        </p:txBody>
      </p:sp>
      <p:sp>
        <p:nvSpPr>
          <p:cNvPr id="615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DBB1C7AF-C23C-4F47-99E1-F63762D3E9DE}"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4DAA1674-19D5-4463-9A8A-D092FA11AAF6}"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D27577C3-1F44-4A71-BA8A-F8D882C111BC}"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defRPr/>
            </a:pPr>
            <a:r>
              <a:rPr lang="en-US" smtClean="0"/>
              <a:t> </a:t>
            </a:r>
            <a:fld id="{BD1D4185-FFEA-4D05-9EDF-13F936FBDB43}" type="slidenum">
              <a:rPr lang="en-US" smtClean="0"/>
              <a:pPr>
                <a:defRPr/>
              </a:pPr>
              <a:t>‹#›</a:t>
            </a:fld>
            <a:r>
              <a:rPr lang="en-US" smtClean="0"/>
              <a:t>  </a:t>
            </a:r>
            <a:endParaRPr lang="en-US" dirty="0"/>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6"/>
          <p:cNvSpPr>
            <a:spLocks noGrp="1"/>
          </p:cNvSpPr>
          <p:nvPr>
            <p:ph type="sldNum" sz="quarter" idx="10"/>
          </p:nvPr>
        </p:nvSpPr>
        <p:spPr/>
        <p:txBody>
          <a:bodyPr/>
          <a:lstStyle>
            <a:lvl1pPr>
              <a:defRPr smtClean="0"/>
            </a:lvl1pPr>
          </a:lstStyle>
          <a:p>
            <a:pPr>
              <a:defRPr/>
            </a:pPr>
            <a:r>
              <a:rPr lang="en-US" dirty="0"/>
              <a:t> </a:t>
            </a:r>
            <a:fld id="{B8C792A7-66A8-4322-B4B7-7D6F8E2A1B4F}" type="slidenum">
              <a:rPr lang="en-US"/>
              <a:pPr>
                <a:defRPr/>
              </a:pPr>
              <a:t>‹#›</a:t>
            </a:fld>
            <a:r>
              <a:rPr lang="en-US" dirty="0"/>
              <a:t>  </a:t>
            </a:r>
          </a:p>
        </p:txBody>
      </p:sp>
      <p:sp>
        <p:nvSpPr>
          <p:cNvPr id="9" name="TextBox 8"/>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2"/>
          <p:cNvSpPr>
            <a:spLocks noGrp="1"/>
          </p:cNvSpPr>
          <p:nvPr>
            <p:ph type="sldNum" sz="quarter" idx="10"/>
          </p:nvPr>
        </p:nvSpPr>
        <p:spPr/>
        <p:txBody>
          <a:bodyPr/>
          <a:lstStyle>
            <a:lvl1pPr>
              <a:defRPr smtClean="0"/>
            </a:lvl1pPr>
          </a:lstStyle>
          <a:p>
            <a:pPr>
              <a:defRPr/>
            </a:pPr>
            <a:r>
              <a:rPr lang="en-US" dirty="0"/>
              <a:t> </a:t>
            </a:r>
            <a:fld id="{E3DCA913-8D1A-43B4-8D67-497907990BB4}" type="slidenum">
              <a:rPr lang="en-US"/>
              <a:pPr>
                <a:defRPr/>
              </a:pPr>
              <a:t>‹#›</a:t>
            </a:fld>
            <a:r>
              <a:rPr lang="en-US" dirty="0"/>
              <a:t>  </a:t>
            </a:r>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lvl1pPr>
              <a:defRPr smtClean="0"/>
            </a:lvl1pPr>
          </a:lstStyle>
          <a:p>
            <a:pPr>
              <a:defRPr/>
            </a:pPr>
            <a:r>
              <a:rPr lang="en-US" dirty="0"/>
              <a:t> </a:t>
            </a:r>
            <a:fld id="{F2B80F2D-35C7-4558-BF7A-2A3260698417}" type="slidenum">
              <a:rPr lang="en-US"/>
              <a:pPr>
                <a:defRPr/>
              </a:pPr>
              <a:t>‹#›</a:t>
            </a:fld>
            <a:r>
              <a:rPr lang="en-US" dirty="0"/>
              <a:t>  </a:t>
            </a:r>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B5C05BD4-B7F0-44ED-A2A7-911C24743D11}"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E5941B99-EE83-4DAD-A9C8-F9BFF008B164}"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5/11/2015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89DD1B0E-F3B0-41FA-8BD8-51C0FC987C41}"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876300"/>
            <a:ext cx="1933575" cy="4914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653087" cy="4914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1C65A717-118C-49C6-B4EE-3888B5551C70}"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8816465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850548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2749142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2155221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2528542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8698920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6911338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64618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5/11/2015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3556652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2682902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r>
              <a:rPr lang="en-US" smtClean="0"/>
              <a:t>Click to edit Master title style</a:t>
            </a: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9673494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8187637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57200" y="1154290"/>
            <a:ext cx="8229600" cy="42813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78580391"/>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0535036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3692143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6614036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20315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75621920"/>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2634131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2580445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32370126"/>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2691853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1279241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smtClean="0"/>
              <a:t>Click to edit Master title style</a:t>
            </a:r>
            <a:endParaRPr lang="en-US" dirty="0"/>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06057258"/>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r>
              <a:rPr lang="en-US" smtClean="0"/>
              <a:t>Click icon to add picture</a:t>
            </a:r>
            <a:endParaRPr lang="en-US"/>
          </a:p>
        </p:txBody>
      </p:sp>
      <p:sp>
        <p:nvSpPr>
          <p:cNvPr id="12" name="Picture Placeholder 11"/>
          <p:cNvSpPr>
            <a:spLocks noGrp="1"/>
          </p:cNvSpPr>
          <p:nvPr>
            <p:ph type="pic" sz="quarter" idx="14"/>
          </p:nvPr>
        </p:nvSpPr>
        <p:spPr>
          <a:xfrm>
            <a:off x="457200" y="3276600"/>
            <a:ext cx="3200400" cy="1143000"/>
          </a:xfrm>
        </p:spPr>
        <p:txBody>
          <a:bodyPr/>
          <a:lstStyle/>
          <a:p>
            <a:r>
              <a:rPr lang="en-US" smtClean="0"/>
              <a:t>Click icon to add picture</a:t>
            </a:r>
            <a:endParaRPr lang="en-US"/>
          </a:p>
        </p:txBody>
      </p:sp>
      <p:sp>
        <p:nvSpPr>
          <p:cNvPr id="14" name="Picture Placeholder 13"/>
          <p:cNvSpPr>
            <a:spLocks noGrp="1"/>
          </p:cNvSpPr>
          <p:nvPr>
            <p:ph type="pic" sz="quarter" idx="15"/>
          </p:nvPr>
        </p:nvSpPr>
        <p:spPr>
          <a:xfrm>
            <a:off x="457200" y="5029200"/>
            <a:ext cx="3200400" cy="1143000"/>
          </a:xfrm>
        </p:spPr>
        <p:txBody>
          <a:bodyPr/>
          <a:lstStyle/>
          <a:p>
            <a:r>
              <a:rPr lang="en-US" smtClean="0"/>
              <a:t>Click icon to add picture</a:t>
            </a:r>
            <a:endParaRPr lang="en-US"/>
          </a:p>
        </p:txBody>
      </p:sp>
    </p:spTree>
    <p:extLst>
      <p:ext uri="{BB962C8B-B14F-4D97-AF65-F5344CB8AC3E}">
        <p14:creationId xmlns:p14="http://schemas.microsoft.com/office/powerpoint/2010/main" val="348223338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41338630"/>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47241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r>
              <a:rPr lang="en-US" smtClean="0"/>
              <a:t>Click icon to add table</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4164600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a:p>
        </p:txBody>
      </p:sp>
    </p:spTree>
    <p:extLst>
      <p:ext uri="{BB962C8B-B14F-4D97-AF65-F5344CB8AC3E}">
        <p14:creationId xmlns:p14="http://schemas.microsoft.com/office/powerpoint/2010/main" val="29139857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347241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10" descr="Slide_title2_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4225" y="0"/>
            <a:ext cx="710723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1" descr="BinderBeigeElement.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38" y="-7938"/>
            <a:ext cx="43545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descr="Branding_TeamSTEPPS2.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6863" y="5740400"/>
            <a:ext cx="516413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367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extLst>
      <p:ext uri="{BB962C8B-B14F-4D97-AF65-F5344CB8AC3E}">
        <p14:creationId xmlns:p14="http://schemas.microsoft.com/office/powerpoint/2010/main" val="34485782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2055"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967349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5763" y="876300"/>
            <a:ext cx="1951037"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702300"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2020888"/>
            <a:ext cx="7772400" cy="3543300"/>
          </a:xfrm>
        </p:spPr>
        <p:txBody>
          <a:bodyPr/>
          <a:lstStyle/>
          <a:p>
            <a:pPr lvl="0"/>
            <a:r>
              <a:rPr lang="en-US" noProof="0" smtClean="0"/>
              <a:t>Click icon to add table</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2020888"/>
            <a:ext cx="7772400" cy="3543300"/>
          </a:xfrm>
        </p:spPr>
        <p:txBody>
          <a:bodyPr/>
          <a:lstStyle/>
          <a:p>
            <a:pPr lvl="0"/>
            <a:r>
              <a:rPr lang="en-US" noProof="0" smtClean="0"/>
              <a:t>Click icon to add SmartArt graphic</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4400" y="386873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876800" y="2020888"/>
            <a:ext cx="3810000" cy="3543300"/>
          </a:xfrm>
        </p:spPr>
        <p:txBody>
          <a:bodyPr/>
          <a:lstStyle/>
          <a:p>
            <a:pPr lvl="0"/>
            <a:r>
              <a:rPr lang="en-US" noProof="0" smtClean="0"/>
              <a:t>Click icon to add media</a:t>
            </a:r>
            <a:endParaRPr lang="en-US" noProof="0" dirty="0"/>
          </a:p>
        </p:txBody>
      </p:sp>
      <p:sp>
        <p:nvSpPr>
          <p:cNvPr id="5"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914400" y="2020888"/>
            <a:ext cx="3810000" cy="3543300"/>
          </a:xfrm>
        </p:spPr>
        <p:txBody>
          <a:bodyPr/>
          <a:lstStyle/>
          <a:p>
            <a:pPr lvl="0"/>
            <a:r>
              <a:rPr lang="en-US" noProof="0" smtClean="0"/>
              <a:t>Click icon to add clip art</a:t>
            </a:r>
            <a:endParaRPr lang="en-US" noProof="0" dirty="0"/>
          </a:p>
        </p:txBody>
      </p:sp>
      <p:sp>
        <p:nvSpPr>
          <p:cNvPr id="4" name="Text Placeholder 3"/>
          <p:cNvSpPr>
            <a:spLocks noGrp="1"/>
          </p:cNvSpPr>
          <p:nvPr>
            <p:ph type="body"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76800" y="202088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76800" y="386873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p:txBody>
          <a:bodyPr/>
          <a:lstStyle>
            <a:lvl1pPr>
              <a:defRPr/>
            </a:lvl1p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0535036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userDrawn="1"/>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10" name="TextBox 9"/>
          <p:cNvSpPr txBox="1"/>
          <p:nvPr userDrawn="1"/>
        </p:nvSpPr>
        <p:spPr>
          <a:xfrm>
            <a:off x="7391400" y="152400"/>
            <a:ext cx="1752600" cy="338554"/>
          </a:xfrm>
          <a:prstGeom prst="rect">
            <a:avLst/>
          </a:prstGeom>
          <a:noFill/>
        </p:spPr>
        <p:txBody>
          <a:bodyPr>
            <a:spAutoFit/>
          </a:bodyPr>
          <a:lstStyle/>
          <a:p>
            <a:pPr>
              <a:defRPr/>
            </a:pPr>
            <a:r>
              <a:rPr lang="en-US" b="1" dirty="0" smtClean="0">
                <a:solidFill>
                  <a:srgbClr val="FFFFFF"/>
                </a:solidFill>
                <a:latin typeface="Arial Narrow" pitchFamily="34" charset="0"/>
                <a:cs typeface="+mn-cs"/>
              </a:rPr>
              <a:t>Office-Based </a:t>
            </a:r>
            <a:r>
              <a:rPr lang="en-US" b="1" dirty="0">
                <a:solidFill>
                  <a:srgbClr val="FFFFFF"/>
                </a:solidFill>
                <a:latin typeface="Arial Narrow" pitchFamily="34" charset="0"/>
                <a:cs typeface="+mn-cs"/>
              </a:rPr>
              <a:t>Care </a:t>
            </a:r>
          </a:p>
        </p:txBody>
      </p:sp>
      <p:sp>
        <p:nvSpPr>
          <p:cNvPr id="615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DBB1C7AF-C23C-4F47-99E1-F63762D3E9DE}"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4DAA1674-19D5-4463-9A8A-D092FA11AAF6}"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D27577C3-1F44-4A71-BA8A-F8D882C111BC}"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defRPr/>
            </a:pPr>
            <a:r>
              <a:rPr lang="en-US" smtClean="0"/>
              <a:t> </a:t>
            </a:r>
            <a:fld id="{BD1D4185-FFEA-4D05-9EDF-13F936FBDB43}" type="slidenum">
              <a:rPr lang="en-US" smtClean="0"/>
              <a:pPr>
                <a:defRPr/>
              </a:pPr>
              <a:t>‹#›</a:t>
            </a:fld>
            <a:r>
              <a:rPr lang="en-US" smtClean="0"/>
              <a:t>  </a:t>
            </a:r>
            <a:endParaRPr lang="en-US" dirty="0"/>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6"/>
          <p:cNvSpPr>
            <a:spLocks noGrp="1"/>
          </p:cNvSpPr>
          <p:nvPr>
            <p:ph type="sldNum" sz="quarter" idx="10"/>
          </p:nvPr>
        </p:nvSpPr>
        <p:spPr/>
        <p:txBody>
          <a:bodyPr/>
          <a:lstStyle>
            <a:lvl1pPr>
              <a:defRPr smtClean="0"/>
            </a:lvl1pPr>
          </a:lstStyle>
          <a:p>
            <a:pPr>
              <a:defRPr/>
            </a:pPr>
            <a:r>
              <a:rPr lang="en-US" dirty="0"/>
              <a:t> </a:t>
            </a:r>
            <a:fld id="{B8C792A7-66A8-4322-B4B7-7D6F8E2A1B4F}" type="slidenum">
              <a:rPr lang="en-US"/>
              <a:pPr>
                <a:defRPr/>
              </a:pPr>
              <a:t>‹#›</a:t>
            </a:fld>
            <a:r>
              <a:rPr lang="en-US" dirty="0"/>
              <a:t>  </a:t>
            </a:r>
          </a:p>
        </p:txBody>
      </p:sp>
      <p:sp>
        <p:nvSpPr>
          <p:cNvPr id="9" name="TextBox 8"/>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2"/>
          <p:cNvSpPr>
            <a:spLocks noGrp="1"/>
          </p:cNvSpPr>
          <p:nvPr>
            <p:ph type="sldNum" sz="quarter" idx="10"/>
          </p:nvPr>
        </p:nvSpPr>
        <p:spPr/>
        <p:txBody>
          <a:bodyPr/>
          <a:lstStyle>
            <a:lvl1pPr>
              <a:defRPr smtClean="0"/>
            </a:lvl1pPr>
          </a:lstStyle>
          <a:p>
            <a:pPr>
              <a:defRPr/>
            </a:pPr>
            <a:r>
              <a:rPr lang="en-US" dirty="0"/>
              <a:t> </a:t>
            </a:r>
            <a:fld id="{E3DCA913-8D1A-43B4-8D67-497907990BB4}" type="slidenum">
              <a:rPr lang="en-US"/>
              <a:pPr>
                <a:defRPr/>
              </a:pPr>
              <a:t>‹#›</a:t>
            </a:fld>
            <a:r>
              <a:rPr lang="en-US" dirty="0"/>
              <a:t>  </a:t>
            </a:r>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lvl1pPr>
              <a:defRPr smtClean="0"/>
            </a:lvl1pPr>
          </a:lstStyle>
          <a:p>
            <a:pPr>
              <a:defRPr/>
            </a:pPr>
            <a:r>
              <a:rPr lang="en-US" dirty="0"/>
              <a:t> </a:t>
            </a:r>
            <a:fld id="{F2B80F2D-35C7-4558-BF7A-2A3260698417}" type="slidenum">
              <a:rPr lang="en-US"/>
              <a:pPr>
                <a:defRPr/>
              </a:pPr>
              <a:t>‹#›</a:t>
            </a:fld>
            <a:r>
              <a:rPr lang="en-US" dirty="0"/>
              <a:t>  </a:t>
            </a:r>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B5C05BD4-B7F0-44ED-A2A7-911C24743D11}"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E5941B99-EE83-4DAD-A9C8-F9BFF008B164}"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89DD1B0E-F3B0-41FA-8BD8-51C0FC987C41}"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876300"/>
            <a:ext cx="1933575" cy="4914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653087" cy="4914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1C65A717-118C-49C6-B4EE-3888B5551C70}"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10" descr="Slide_title2_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4225" y="0"/>
            <a:ext cx="710723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1" descr="BinderBeigeElement.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38" y="-7938"/>
            <a:ext cx="43545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descr="Branding_TeamSTEPPS2.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6863" y="5740400"/>
            <a:ext cx="516413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367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extLst>
      <p:ext uri="{BB962C8B-B14F-4D97-AF65-F5344CB8AC3E}">
        <p14:creationId xmlns:p14="http://schemas.microsoft.com/office/powerpoint/2010/main" val="34485782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2055"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pic>
        <p:nvPicPr>
          <p:cNvPr id="9" name="Picture 8" descr="Slide_title2_07"/>
          <p:cNvPicPr>
            <a:picLocks noChangeAspect="1" noChangeArrowheads="1"/>
          </p:cNvPicPr>
          <p:nvPr userDrawn="1"/>
        </p:nvPicPr>
        <p:blipFill>
          <a:blip r:embed="rId6" cstate="print"/>
          <a:srcRect/>
          <a:stretch>
            <a:fillRect/>
          </a:stretch>
        </p:blipFill>
        <p:spPr bwMode="auto">
          <a:xfrm>
            <a:off x="0" y="5948363"/>
            <a:ext cx="4835525" cy="906462"/>
          </a:xfrm>
          <a:prstGeom prst="rect">
            <a:avLst/>
          </a:prstGeom>
          <a:noFill/>
          <a:ln w="9525">
            <a:noFill/>
            <a:miter lim="800000"/>
            <a:headEnd/>
            <a:tailEnd/>
          </a:ln>
        </p:spPr>
      </p:pic>
      <p:sp>
        <p:nvSpPr>
          <p:cNvPr id="10" name="TextBox 9"/>
          <p:cNvSpPr txBox="1"/>
          <p:nvPr userDrawn="1"/>
        </p:nvSpPr>
        <p:spPr>
          <a:xfrm>
            <a:off x="7391400" y="152400"/>
            <a:ext cx="1752600" cy="338554"/>
          </a:xfrm>
          <a:prstGeom prst="rect">
            <a:avLst/>
          </a:prstGeom>
          <a:noFill/>
        </p:spPr>
        <p:txBody>
          <a:bodyPr>
            <a:spAutoFit/>
          </a:bodyPr>
          <a:lstStyle/>
          <a:p>
            <a:pPr>
              <a:defRPr/>
            </a:pPr>
            <a:r>
              <a:rPr lang="en-US" b="1" dirty="0" smtClean="0">
                <a:solidFill>
                  <a:srgbClr val="FFFFFF"/>
                </a:solidFill>
                <a:latin typeface="Arial Narrow" pitchFamily="34" charset="0"/>
                <a:cs typeface="+mn-cs"/>
              </a:rPr>
              <a:t>Office-Based </a:t>
            </a:r>
            <a:r>
              <a:rPr lang="en-US" b="1" dirty="0">
                <a:solidFill>
                  <a:srgbClr val="FFFFFF"/>
                </a:solidFill>
                <a:latin typeface="Arial Narrow" pitchFamily="34" charset="0"/>
                <a:cs typeface="+mn-cs"/>
              </a:rPr>
              <a:t>Care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DBB1C7AF-C23C-4F47-99E1-F63762D3E9DE}"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4DAA1674-19D5-4463-9A8A-D092FA11AAF6}"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D27577C3-1F44-4A71-BA8A-F8D882C111BC}"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r>
              <a:rPr lang="en-US" smtClean="0"/>
              <a:t> </a:t>
            </a:r>
            <a:fld id="{B8C792A7-66A8-4322-B4B7-7D6F8E2A1B4F}" type="slidenum">
              <a:rPr lang="en-US" smtClean="0"/>
              <a:pPr>
                <a:defRPr/>
              </a:pPr>
              <a:t>‹#›</a:t>
            </a:fld>
            <a:r>
              <a:rPr lang="en-US" smtClean="0"/>
              <a:t>  </a:t>
            </a:r>
            <a:endParaRPr lang="en-US" dirty="0"/>
          </a:p>
        </p:txBody>
      </p:sp>
      <p:sp>
        <p:nvSpPr>
          <p:cNvPr id="8" name="TextBox 7"/>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060572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r>
              <a:rPr lang="en-US" smtClean="0"/>
              <a:t> </a:t>
            </a:r>
            <a:fld id="{E3DCA913-8D1A-43B4-8D67-497907990BB4}" type="slidenum">
              <a:rPr lang="en-US" smtClean="0"/>
              <a:pPr>
                <a:defRPr/>
              </a:pPr>
              <a:t>‹#›</a:t>
            </a:fld>
            <a:r>
              <a:rPr lang="en-US" smtClean="0"/>
              <a:t>  </a:t>
            </a:r>
            <a:endParaRPr lang="en-US" dirty="0"/>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r>
              <a:rPr lang="en-US" smtClean="0"/>
              <a:t> </a:t>
            </a:r>
            <a:fld id="{F2B80F2D-35C7-4558-BF7A-2A3260698417}" type="slidenum">
              <a:rPr lang="en-US" smtClean="0"/>
              <a:pPr>
                <a:defRPr/>
              </a:pPr>
              <a:t>‹#›</a:t>
            </a:fld>
            <a:r>
              <a:rPr lang="en-US" smtClean="0"/>
              <a:t>  </a:t>
            </a:r>
            <a:endParaRPr lang="en-US" dirty="0"/>
          </a:p>
        </p:txBody>
      </p:sp>
      <p:sp>
        <p:nvSpPr>
          <p:cNvPr id="3" name="TextBox 2"/>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5C05BD4-B7F0-44ED-A2A7-911C24743D11}"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E5941B99-EE83-4DAD-A9C8-F9BFF008B164}"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89DD1B0E-F3B0-41FA-8BD8-51C0FC987C41}"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5763" y="876300"/>
            <a:ext cx="1951037"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702300"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1C65A717-118C-49C6-B4EE-3888B5551C70}"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2020888"/>
            <a:ext cx="7772400" cy="3543300"/>
          </a:xfrm>
        </p:spPr>
        <p:txBody>
          <a:bodyPr/>
          <a:lstStyle/>
          <a:p>
            <a:pPr lvl="0"/>
            <a:r>
              <a:rPr lang="en-US" noProof="0" smtClean="0"/>
              <a:t>Click icon to add table</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2020888"/>
            <a:ext cx="7772400" cy="3543300"/>
          </a:xfrm>
        </p:spPr>
        <p:txBody>
          <a:bodyPr/>
          <a:lstStyle/>
          <a:p>
            <a:pPr lvl="0"/>
            <a:r>
              <a:rPr lang="en-US" noProof="0" smtClean="0"/>
              <a:t>Click icon to add SmartArt graphic</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4400" y="3868738"/>
            <a:ext cx="77724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a:p>
        </p:txBody>
      </p:sp>
      <p:sp>
        <p:nvSpPr>
          <p:cNvPr id="12" name="Picture Placeholder 11"/>
          <p:cNvSpPr>
            <a:spLocks noGrp="1"/>
          </p:cNvSpPr>
          <p:nvPr>
            <p:ph type="pic" sz="quarter" idx="14"/>
          </p:nvPr>
        </p:nvSpPr>
        <p:spPr>
          <a:xfrm>
            <a:off x="457200" y="3276600"/>
            <a:ext cx="3200400" cy="1143000"/>
          </a:xfrm>
        </p:spPr>
        <p:txBody>
          <a:bodyPr/>
          <a:lstStyle/>
          <a:p>
            <a:endParaRPr lang="en-US"/>
          </a:p>
        </p:txBody>
      </p:sp>
      <p:sp>
        <p:nvSpPr>
          <p:cNvPr id="14" name="Picture Placeholder 13"/>
          <p:cNvSpPr>
            <a:spLocks noGrp="1"/>
          </p:cNvSpPr>
          <p:nvPr>
            <p:ph type="pic" sz="quarter" idx="15"/>
          </p:nvPr>
        </p:nvSpPr>
        <p:spPr>
          <a:xfrm>
            <a:off x="457200" y="5029200"/>
            <a:ext cx="3200400" cy="1143000"/>
          </a:xfrm>
        </p:spPr>
        <p:txBody>
          <a:bodyPr/>
          <a:lstStyle/>
          <a:p>
            <a:endParaRPr lang="en-US"/>
          </a:p>
        </p:txBody>
      </p:sp>
    </p:spTree>
    <p:extLst>
      <p:ext uri="{BB962C8B-B14F-4D97-AF65-F5344CB8AC3E}">
        <p14:creationId xmlns:p14="http://schemas.microsoft.com/office/powerpoint/2010/main" val="348223338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876800" y="2020888"/>
            <a:ext cx="3810000" cy="3543300"/>
          </a:xfrm>
        </p:spPr>
        <p:txBody>
          <a:bodyPr/>
          <a:lstStyle/>
          <a:p>
            <a:pPr lvl="0"/>
            <a:r>
              <a:rPr lang="en-US" noProof="0" smtClean="0"/>
              <a:t>Click icon to add media</a:t>
            </a:r>
            <a:endParaRPr lang="en-US" noProof="0" dirty="0"/>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914400" y="2020888"/>
            <a:ext cx="3810000" cy="3543300"/>
          </a:xfrm>
        </p:spPr>
        <p:txBody>
          <a:bodyPr/>
          <a:lstStyle/>
          <a:p>
            <a:pPr lvl="0"/>
            <a:r>
              <a:rPr lang="en-US" noProof="0" smtClean="0"/>
              <a:t>Click icon to add clip art</a:t>
            </a:r>
            <a:endParaRPr lang="en-US" noProof="0" dirty="0"/>
          </a:p>
        </p:txBody>
      </p:sp>
      <p:sp>
        <p:nvSpPr>
          <p:cNvPr id="4" name="Text Placeholder 3"/>
          <p:cNvSpPr>
            <a:spLocks noGrp="1"/>
          </p:cNvSpPr>
          <p:nvPr>
            <p:ph type="body" sz="half" idx="2"/>
          </p:nvPr>
        </p:nvSpPr>
        <p:spPr>
          <a:xfrm>
            <a:off x="48768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020888"/>
            <a:ext cx="3810000"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76800" y="202088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76800" y="3868738"/>
            <a:ext cx="3810000" cy="1695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userDrawn="1"/>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10" name="TextBox 9"/>
          <p:cNvSpPr txBox="1"/>
          <p:nvPr userDrawn="1"/>
        </p:nvSpPr>
        <p:spPr>
          <a:xfrm>
            <a:off x="7391400" y="152400"/>
            <a:ext cx="1752600" cy="338554"/>
          </a:xfrm>
          <a:prstGeom prst="rect">
            <a:avLst/>
          </a:prstGeom>
          <a:noFill/>
        </p:spPr>
        <p:txBody>
          <a:bodyPr>
            <a:spAutoFit/>
          </a:bodyPr>
          <a:lstStyle/>
          <a:p>
            <a:pPr>
              <a:defRPr/>
            </a:pPr>
            <a:r>
              <a:rPr lang="en-US" b="1" dirty="0" smtClean="0">
                <a:solidFill>
                  <a:srgbClr val="FFFFFF"/>
                </a:solidFill>
                <a:latin typeface="Arial Narrow" pitchFamily="34" charset="0"/>
                <a:cs typeface="+mn-cs"/>
              </a:rPr>
              <a:t>Office-Based </a:t>
            </a:r>
            <a:r>
              <a:rPr lang="en-US" b="1" dirty="0">
                <a:solidFill>
                  <a:srgbClr val="FFFFFF"/>
                </a:solidFill>
                <a:latin typeface="Arial Narrow" pitchFamily="34" charset="0"/>
                <a:cs typeface="+mn-cs"/>
              </a:rPr>
              <a:t>Care </a:t>
            </a:r>
          </a:p>
        </p:txBody>
      </p:sp>
      <p:sp>
        <p:nvSpPr>
          <p:cNvPr id="615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DBB1C7AF-C23C-4F47-99E1-F63762D3E9DE}"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4DAA1674-19D5-4463-9A8A-D092FA11AAF6}"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2020888"/>
            <a:ext cx="3771900" cy="377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D27577C3-1F44-4A71-BA8A-F8D882C111BC}"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defRPr/>
            </a:pPr>
            <a:r>
              <a:rPr lang="en-US" smtClean="0"/>
              <a:t> </a:t>
            </a:r>
            <a:fld id="{BD1D4185-FFEA-4D05-9EDF-13F936FBDB43}" type="slidenum">
              <a:rPr lang="en-US" smtClean="0"/>
              <a:pPr>
                <a:defRPr/>
              </a:pPr>
              <a:t>‹#›</a:t>
            </a:fld>
            <a:r>
              <a:rPr lang="en-US" smtClean="0"/>
              <a:t>  </a:t>
            </a:r>
            <a:endParaRPr lang="en-US" dirty="0"/>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6"/>
          <p:cNvSpPr>
            <a:spLocks noGrp="1"/>
          </p:cNvSpPr>
          <p:nvPr>
            <p:ph type="sldNum" sz="quarter" idx="10"/>
          </p:nvPr>
        </p:nvSpPr>
        <p:spPr/>
        <p:txBody>
          <a:bodyPr/>
          <a:lstStyle>
            <a:lvl1pPr>
              <a:defRPr smtClean="0"/>
            </a:lvl1pPr>
          </a:lstStyle>
          <a:p>
            <a:pPr>
              <a:defRPr/>
            </a:pPr>
            <a:r>
              <a:rPr lang="en-US" dirty="0"/>
              <a:t> </a:t>
            </a:r>
            <a:fld id="{B8C792A7-66A8-4322-B4B7-7D6F8E2A1B4F}" type="slidenum">
              <a:rPr lang="en-US"/>
              <a:pPr>
                <a:defRPr/>
              </a:pPr>
              <a:t>‹#›</a:t>
            </a:fld>
            <a:r>
              <a:rPr lang="en-US" dirty="0"/>
              <a:t>  </a:t>
            </a:r>
          </a:p>
        </p:txBody>
      </p:sp>
      <p:sp>
        <p:nvSpPr>
          <p:cNvPr id="9" name="TextBox 8"/>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4133863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2"/>
          <p:cNvSpPr>
            <a:spLocks noGrp="1"/>
          </p:cNvSpPr>
          <p:nvPr>
            <p:ph type="sldNum" sz="quarter" idx="10"/>
          </p:nvPr>
        </p:nvSpPr>
        <p:spPr/>
        <p:txBody>
          <a:bodyPr/>
          <a:lstStyle>
            <a:lvl1pPr>
              <a:defRPr smtClean="0"/>
            </a:lvl1pPr>
          </a:lstStyle>
          <a:p>
            <a:pPr>
              <a:defRPr/>
            </a:pPr>
            <a:r>
              <a:rPr lang="en-US" dirty="0"/>
              <a:t> </a:t>
            </a:r>
            <a:fld id="{E3DCA913-8D1A-43B4-8D67-497907990BB4}" type="slidenum">
              <a:rPr lang="en-US"/>
              <a:pPr>
                <a:defRPr/>
              </a:pPr>
              <a:t>‹#›</a:t>
            </a:fld>
            <a:r>
              <a:rPr lang="en-US" dirty="0"/>
              <a:t>  </a:t>
            </a:r>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lvl1pPr>
              <a:defRPr smtClean="0"/>
            </a:lvl1pPr>
          </a:lstStyle>
          <a:p>
            <a:pPr>
              <a:defRPr/>
            </a:pPr>
            <a:r>
              <a:rPr lang="en-US" dirty="0"/>
              <a:t> </a:t>
            </a:r>
            <a:fld id="{F2B80F2D-35C7-4558-BF7A-2A3260698417}" type="slidenum">
              <a:rPr lang="en-US"/>
              <a:pPr>
                <a:defRPr/>
              </a:pPr>
              <a:t>‹#›</a:t>
            </a:fld>
            <a:r>
              <a:rPr lang="en-US" dirty="0"/>
              <a:t>  </a:t>
            </a:r>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B5C05BD4-B7F0-44ED-A2A7-911C24743D11}"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0"/>
          </p:nvPr>
        </p:nvSpPr>
        <p:spPr/>
        <p:txBody>
          <a:bodyPr/>
          <a:lstStyle>
            <a:lvl1pPr>
              <a:defRPr smtClean="0"/>
            </a:lvl1pPr>
          </a:lstStyle>
          <a:p>
            <a:pPr>
              <a:defRPr/>
            </a:pPr>
            <a:r>
              <a:rPr lang="en-US" dirty="0"/>
              <a:t> </a:t>
            </a:r>
            <a:fld id="{E5941B99-EE83-4DAD-A9C8-F9BFF008B164}" type="slidenum">
              <a:rPr lang="en-US"/>
              <a:pPr>
                <a:defRPr/>
              </a:pPr>
              <a:t>‹#›</a:t>
            </a:fld>
            <a:r>
              <a:rPr lang="en-US" dirty="0"/>
              <a:t>  </a:t>
            </a:r>
          </a:p>
        </p:txBody>
      </p:sp>
      <p:sp>
        <p:nvSpPr>
          <p:cNvPr id="7" name="TextBox 6"/>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89DD1B0E-F3B0-41FA-8BD8-51C0FC987C41}"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876300"/>
            <a:ext cx="1933575" cy="4914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653087" cy="4914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0"/>
          </p:nvPr>
        </p:nvSpPr>
        <p:spPr/>
        <p:txBody>
          <a:bodyPr/>
          <a:lstStyle>
            <a:lvl1pPr>
              <a:defRPr smtClean="0"/>
            </a:lvl1pPr>
          </a:lstStyle>
          <a:p>
            <a:pPr>
              <a:defRPr/>
            </a:pPr>
            <a:r>
              <a:rPr lang="en-US" dirty="0"/>
              <a:t> </a:t>
            </a:r>
            <a:fld id="{1C65A717-118C-49C6-B4EE-3888B5551C70}" type="slidenum">
              <a:rPr lang="en-US"/>
              <a:pPr>
                <a:defRPr/>
              </a:pPr>
              <a:t>‹#›</a:t>
            </a:fld>
            <a:r>
              <a:rPr lang="en-US" dirty="0"/>
              <a:t>  </a:t>
            </a:r>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119011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10" descr="Slide_title2_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4225" y="0"/>
            <a:ext cx="710723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1" descr="BinderBeigeElement.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38" y="-7938"/>
            <a:ext cx="43545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descr="Branding_TeamSTEPPS2.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6863" y="5740400"/>
            <a:ext cx="516413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3671"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spTree>
    <p:extLst>
      <p:ext uri="{BB962C8B-B14F-4D97-AF65-F5344CB8AC3E}">
        <p14:creationId xmlns:p14="http://schemas.microsoft.com/office/powerpoint/2010/main" val="34485782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descr="Slide_title2_02"/>
          <p:cNvPicPr>
            <a:picLocks noChangeAspect="1" noChangeArrowheads="1"/>
          </p:cNvPicPr>
          <p:nvPr/>
        </p:nvPicPr>
        <p:blipFill>
          <a:blip r:embed="rId3" cstate="print"/>
          <a:srcRect/>
          <a:stretch>
            <a:fillRect/>
          </a:stretch>
        </p:blipFill>
        <p:spPr bwMode="auto">
          <a:xfrm>
            <a:off x="2232025" y="0"/>
            <a:ext cx="6911975" cy="790575"/>
          </a:xfrm>
          <a:prstGeom prst="rect">
            <a:avLst/>
          </a:prstGeom>
          <a:noFill/>
          <a:ln w="9525">
            <a:noFill/>
            <a:miter lim="800000"/>
            <a:headEnd/>
            <a:tailEnd/>
          </a:ln>
        </p:spPr>
      </p:pic>
      <p:pic>
        <p:nvPicPr>
          <p:cNvPr id="4" name="Picture 3" descr="Slide_title2_01"/>
          <p:cNvPicPr>
            <a:picLocks noChangeAspect="1" noChangeArrowheads="1"/>
          </p:cNvPicPr>
          <p:nvPr/>
        </p:nvPicPr>
        <p:blipFill>
          <a:blip r:embed="rId4" cstate="print"/>
          <a:srcRect/>
          <a:stretch>
            <a:fillRect/>
          </a:stretch>
        </p:blipFill>
        <p:spPr bwMode="auto">
          <a:xfrm>
            <a:off x="0" y="-7938"/>
            <a:ext cx="2281238" cy="3598863"/>
          </a:xfrm>
          <a:prstGeom prst="rect">
            <a:avLst/>
          </a:prstGeom>
          <a:noFill/>
          <a:ln w="9525">
            <a:noFill/>
            <a:miter lim="800000"/>
            <a:headEnd/>
            <a:tailEnd/>
          </a:ln>
        </p:spPr>
      </p:pic>
      <p:pic>
        <p:nvPicPr>
          <p:cNvPr id="5" name="Picture 4" descr="Slide_title2_04"/>
          <p:cNvPicPr>
            <a:picLocks noChangeAspect="1" noChangeArrowheads="1"/>
          </p:cNvPicPr>
          <p:nvPr/>
        </p:nvPicPr>
        <p:blipFill>
          <a:blip r:embed="rId5" cstate="print"/>
          <a:srcRect/>
          <a:stretch>
            <a:fillRect/>
          </a:stretch>
        </p:blipFill>
        <p:spPr bwMode="auto">
          <a:xfrm>
            <a:off x="0" y="3586163"/>
            <a:ext cx="2271713" cy="2389187"/>
          </a:xfrm>
          <a:prstGeom prst="rect">
            <a:avLst/>
          </a:prstGeom>
          <a:noFill/>
          <a:ln w="9525">
            <a:noFill/>
            <a:miter lim="800000"/>
            <a:headEnd/>
            <a:tailEnd/>
          </a:ln>
        </p:spPr>
      </p:pic>
      <p:pic>
        <p:nvPicPr>
          <p:cNvPr id="6" name="Picture 5" descr="Slide_title2_07"/>
          <p:cNvPicPr>
            <a:picLocks noChangeAspect="1" noChangeArrowheads="1"/>
          </p:cNvPicPr>
          <p:nvPr/>
        </p:nvPicPr>
        <p:blipFill>
          <a:blip r:embed="rId6" cstate="print"/>
          <a:srcRect/>
          <a:stretch>
            <a:fillRect/>
          </a:stretch>
        </p:blipFill>
        <p:spPr bwMode="auto">
          <a:xfrm>
            <a:off x="0" y="5948363"/>
            <a:ext cx="4835525" cy="906462"/>
          </a:xfrm>
          <a:prstGeom prst="rect">
            <a:avLst/>
          </a:prstGeom>
          <a:noFill/>
          <a:ln w="9525">
            <a:noFill/>
            <a:miter lim="800000"/>
            <a:headEnd/>
            <a:tailEnd/>
          </a:ln>
        </p:spPr>
      </p:pic>
      <p:pic>
        <p:nvPicPr>
          <p:cNvPr id="7" name="Picture 6" descr="Slide_title2_05"/>
          <p:cNvPicPr>
            <a:picLocks noChangeAspect="1" noChangeArrowheads="1"/>
          </p:cNvPicPr>
          <p:nvPr/>
        </p:nvPicPr>
        <p:blipFill>
          <a:blip r:embed="rId7" cstate="print"/>
          <a:srcRect/>
          <a:stretch>
            <a:fillRect/>
          </a:stretch>
        </p:blipFill>
        <p:spPr bwMode="auto">
          <a:xfrm>
            <a:off x="2260600" y="3541713"/>
            <a:ext cx="1136650" cy="2408237"/>
          </a:xfrm>
          <a:prstGeom prst="rect">
            <a:avLst/>
          </a:prstGeom>
          <a:noFill/>
          <a:ln w="9525">
            <a:noFill/>
            <a:miter lim="800000"/>
            <a:headEnd/>
            <a:tailEnd/>
          </a:ln>
        </p:spPr>
      </p:pic>
      <p:pic>
        <p:nvPicPr>
          <p:cNvPr id="8" name="Picture 8" descr="Slide_title2_01"/>
          <p:cNvPicPr>
            <a:picLocks noChangeAspect="1" noChangeArrowheads="1"/>
          </p:cNvPicPr>
          <p:nvPr/>
        </p:nvPicPr>
        <p:blipFill>
          <a:blip r:embed="rId8" cstate="print"/>
          <a:srcRect/>
          <a:stretch>
            <a:fillRect/>
          </a:stretch>
        </p:blipFill>
        <p:spPr bwMode="auto">
          <a:xfrm>
            <a:off x="0" y="0"/>
            <a:ext cx="2278063" cy="3592513"/>
          </a:xfrm>
          <a:prstGeom prst="rect">
            <a:avLst/>
          </a:prstGeom>
          <a:noFill/>
          <a:ln w="9525">
            <a:noFill/>
            <a:miter lim="800000"/>
            <a:headEnd/>
            <a:tailEnd/>
          </a:ln>
        </p:spPr>
      </p:pic>
      <p:sp>
        <p:nvSpPr>
          <p:cNvPr id="2055"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smtClean="0"/>
              <a:t>Click to edit Master title style</a:t>
            </a:r>
            <a:endParaRPr lang="en-US"/>
          </a:p>
        </p:txBody>
      </p:sp>
      <p:pic>
        <p:nvPicPr>
          <p:cNvPr id="9" name="Picture 8" descr="Slide_title2_07"/>
          <p:cNvPicPr>
            <a:picLocks noChangeAspect="1" noChangeArrowheads="1"/>
          </p:cNvPicPr>
          <p:nvPr userDrawn="1"/>
        </p:nvPicPr>
        <p:blipFill>
          <a:blip r:embed="rId6" cstate="print"/>
          <a:srcRect/>
          <a:stretch>
            <a:fillRect/>
          </a:stretch>
        </p:blipFill>
        <p:spPr bwMode="auto">
          <a:xfrm>
            <a:off x="0" y="5948363"/>
            <a:ext cx="4835525" cy="906462"/>
          </a:xfrm>
          <a:prstGeom prst="rect">
            <a:avLst/>
          </a:prstGeom>
          <a:noFill/>
          <a:ln w="9525">
            <a:noFill/>
            <a:miter lim="800000"/>
            <a:headEnd/>
            <a:tailEnd/>
          </a:ln>
        </p:spPr>
      </p:pic>
      <p:sp>
        <p:nvSpPr>
          <p:cNvPr id="10" name="TextBox 9"/>
          <p:cNvSpPr txBox="1"/>
          <p:nvPr userDrawn="1"/>
        </p:nvSpPr>
        <p:spPr>
          <a:xfrm>
            <a:off x="7391400" y="152400"/>
            <a:ext cx="1752600" cy="338554"/>
          </a:xfrm>
          <a:prstGeom prst="rect">
            <a:avLst/>
          </a:prstGeom>
          <a:noFill/>
        </p:spPr>
        <p:txBody>
          <a:bodyPr>
            <a:spAutoFit/>
          </a:bodyPr>
          <a:lstStyle/>
          <a:p>
            <a:pPr>
              <a:defRPr/>
            </a:pPr>
            <a:r>
              <a:rPr lang="en-US" b="1" dirty="0" smtClean="0">
                <a:solidFill>
                  <a:srgbClr val="FFFFFF"/>
                </a:solidFill>
                <a:latin typeface="Arial Narrow" pitchFamily="34" charset="0"/>
                <a:cs typeface="+mn-cs"/>
              </a:rPr>
              <a:t>Office-Based </a:t>
            </a:r>
            <a:r>
              <a:rPr lang="en-US" b="1" dirty="0">
                <a:solidFill>
                  <a:srgbClr val="FFFFFF"/>
                </a:solidFill>
                <a:latin typeface="Arial Narrow" pitchFamily="34" charset="0"/>
                <a:cs typeface="+mn-cs"/>
              </a:rPr>
              <a:t>Care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DBB1C7AF-C23C-4F47-99E1-F63762D3E9DE}"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4164600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4DAA1674-19D5-4463-9A8A-D092FA11AAF6}"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D27577C3-1F44-4A71-BA8A-F8D882C111BC}"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r>
              <a:rPr lang="en-US" smtClean="0"/>
              <a:t> </a:t>
            </a:r>
            <a:fld id="{B8C792A7-66A8-4322-B4B7-7D6F8E2A1B4F}" type="slidenum">
              <a:rPr lang="en-US" smtClean="0"/>
              <a:pPr>
                <a:defRPr/>
              </a:pPr>
              <a:t>‹#›</a:t>
            </a:fld>
            <a:r>
              <a:rPr lang="en-US" smtClean="0"/>
              <a:t>  </a:t>
            </a:r>
            <a:endParaRPr lang="en-US" dirty="0"/>
          </a:p>
        </p:txBody>
      </p:sp>
      <p:sp>
        <p:nvSpPr>
          <p:cNvPr id="8" name="TextBox 7"/>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r>
              <a:rPr lang="en-US" smtClean="0"/>
              <a:t> </a:t>
            </a:r>
            <a:fld id="{E3DCA913-8D1A-43B4-8D67-497907990BB4}" type="slidenum">
              <a:rPr lang="en-US" smtClean="0"/>
              <a:pPr>
                <a:defRPr/>
              </a:pPr>
              <a:t>‹#›</a:t>
            </a:fld>
            <a:r>
              <a:rPr lang="en-US" smtClean="0"/>
              <a:t>  </a:t>
            </a:r>
            <a:endParaRPr lang="en-US" dirty="0"/>
          </a:p>
        </p:txBody>
      </p:sp>
      <p:sp>
        <p:nvSpPr>
          <p:cNvPr id="4" name="TextBox 3"/>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r>
              <a:rPr lang="en-US" smtClean="0"/>
              <a:t> </a:t>
            </a:r>
            <a:fld id="{F2B80F2D-35C7-4558-BF7A-2A3260698417}" type="slidenum">
              <a:rPr lang="en-US" smtClean="0"/>
              <a:pPr>
                <a:defRPr/>
              </a:pPr>
              <a:t>‹#›</a:t>
            </a:fld>
            <a:r>
              <a:rPr lang="en-US" smtClean="0"/>
              <a:t>  </a:t>
            </a:r>
            <a:endParaRPr lang="en-US" dirty="0"/>
          </a:p>
        </p:txBody>
      </p:sp>
      <p:sp>
        <p:nvSpPr>
          <p:cNvPr id="3" name="TextBox 2"/>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B5C05BD4-B7F0-44ED-A2A7-911C24743D11}"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smtClean="0"/>
              <a:t> </a:t>
            </a:r>
            <a:fld id="{E5941B99-EE83-4DAD-A9C8-F9BFF008B164}" type="slidenum">
              <a:rPr lang="en-US" smtClean="0"/>
              <a:pPr>
                <a:defRPr/>
              </a:pPr>
              <a:t>‹#›</a:t>
            </a:fld>
            <a:r>
              <a:rPr lang="en-US" smtClean="0"/>
              <a:t>  </a:t>
            </a:r>
            <a:endParaRPr lang="en-US" dirty="0"/>
          </a:p>
        </p:txBody>
      </p:sp>
      <p:sp>
        <p:nvSpPr>
          <p:cNvPr id="6" name="TextBox 5"/>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89DD1B0E-F3B0-41FA-8BD8-51C0FC987C41}"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5763" y="876300"/>
            <a:ext cx="1951037"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702300"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1C65A717-118C-49C6-B4EE-3888B5551C70}" type="slidenum">
              <a:rPr lang="en-US" smtClean="0"/>
              <a:pPr>
                <a:defRPr/>
              </a:pPr>
              <a:t>‹#›</a:t>
            </a:fld>
            <a:r>
              <a:rPr lang="en-US" smtClean="0"/>
              <a:t>  </a:t>
            </a:r>
            <a:endParaRPr lang="en-US" dirty="0"/>
          </a:p>
        </p:txBody>
      </p:sp>
      <p:sp>
        <p:nvSpPr>
          <p:cNvPr id="5" name="TextBox 4"/>
          <p:cNvSpPr txBox="1"/>
          <p:nvPr userDrawn="1"/>
        </p:nvSpPr>
        <p:spPr>
          <a:xfrm>
            <a:off x="3048000" y="381000"/>
            <a:ext cx="228600" cy="287258"/>
          </a:xfrm>
          <a:prstGeom prst="rect">
            <a:avLst/>
          </a:prstGeom>
          <a:noFill/>
        </p:spPr>
        <p:txBody>
          <a:bodyPr wrap="square" lIns="0" tIns="0" rIns="0" bIns="0" rtlCol="0">
            <a:spAutoFit/>
          </a:bodyPr>
          <a:lstStyle/>
          <a:p>
            <a:r>
              <a:rPr lang="en-US" sz="2800" baseline="30000" dirty="0" smtClean="0">
                <a:solidFill>
                  <a:schemeClr val="accent6">
                    <a:lumMod val="50000"/>
                  </a:schemeClr>
                </a:solidFill>
                <a:latin typeface="Times New Roman" pitchFamily="18" charset="0"/>
                <a:cs typeface="Times New Roman" pitchFamily="18" charset="0"/>
              </a:rPr>
              <a:t>®</a:t>
            </a:r>
            <a:endParaRPr lang="en-US" sz="2800" baseline="30000"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3" y="876300"/>
            <a:ext cx="7739062"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2020888"/>
            <a:ext cx="7772400" cy="3543300"/>
          </a:xfrm>
        </p:spPr>
        <p:txBody>
          <a:bodyPr/>
          <a:lstStyle/>
          <a:p>
            <a:pPr lvl="0"/>
            <a:r>
              <a:rPr lang="en-US" noProof="0" smtClean="0"/>
              <a:t>Click icon to add table</a:t>
            </a:r>
            <a:endParaRPr lang="en-US" noProof="0" dirty="0"/>
          </a:p>
        </p:txBody>
      </p:sp>
      <p:sp>
        <p:nvSpPr>
          <p:cNvPr id="4" name="Rectangle 5"/>
          <p:cNvSpPr>
            <a:spLocks noGrp="1" noChangeArrowheads="1"/>
          </p:cNvSpPr>
          <p:nvPr>
            <p:ph type="sldNum" sz="quarter" idx="10"/>
          </p:nvPr>
        </p:nvSpPr>
        <p:spPr>
          <a:ln/>
        </p:spPr>
        <p:txBody>
          <a:bodyPr/>
          <a:lstStyle>
            <a:lvl1pPr>
              <a:defRPr/>
            </a:lvl1pPr>
          </a:lstStyle>
          <a:p>
            <a:pPr>
              <a:defRPr/>
            </a:pPr>
            <a:r>
              <a:rPr lang="en-US" smtClean="0"/>
              <a:t> </a:t>
            </a:r>
            <a:fld id="{BD1D4185-FFEA-4D05-9EDF-13F936FBDB43}" type="slidenum">
              <a:rPr lang="en-US" smtClean="0"/>
              <a:pPr>
                <a:defRPr/>
              </a:pPr>
              <a:t>‹#›</a:t>
            </a:fld>
            <a:r>
              <a:rPr lang="en-US" smtClean="0"/>
              <a:t>  </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theme" Target="../theme/theme10.xml"/><Relationship Id="rId18" Type="http://schemas.openxmlformats.org/officeDocument/2006/relationships/image" Target="../media/image7.jpeg"/><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17" Type="http://schemas.openxmlformats.org/officeDocument/2006/relationships/image" Target="../media/image6.jpeg"/><Relationship Id="rId2" Type="http://schemas.openxmlformats.org/officeDocument/2006/relationships/slideLayout" Target="../slideLayouts/slideLayout141.xml"/><Relationship Id="rId16" Type="http://schemas.openxmlformats.org/officeDocument/2006/relationships/image" Target="../media/image5.jpeg"/><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5" Type="http://schemas.openxmlformats.org/officeDocument/2006/relationships/image" Target="../media/image16.jpeg"/><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image" Target="../media/image4.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59.xml"/><Relationship Id="rId3" Type="http://schemas.openxmlformats.org/officeDocument/2006/relationships/slideLayout" Target="../slideLayouts/slideLayout154.xml"/><Relationship Id="rId7" Type="http://schemas.openxmlformats.org/officeDocument/2006/relationships/slideLayout" Target="../slideLayouts/slideLayout158.xml"/><Relationship Id="rId12" Type="http://schemas.openxmlformats.org/officeDocument/2006/relationships/image" Target="../media/image3.png"/><Relationship Id="rId2" Type="http://schemas.openxmlformats.org/officeDocument/2006/relationships/slideLayout" Target="../slideLayouts/slideLayout153.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theme" Target="../theme/theme11.xml"/><Relationship Id="rId5" Type="http://schemas.openxmlformats.org/officeDocument/2006/relationships/slideLayout" Target="../slideLayouts/slideLayout156.xml"/><Relationship Id="rId10" Type="http://schemas.openxmlformats.org/officeDocument/2006/relationships/slideLayout" Target="../slideLayouts/slideLayout161.xml"/><Relationship Id="rId4" Type="http://schemas.openxmlformats.org/officeDocument/2006/relationships/slideLayout" Target="../slideLayouts/slideLayout155.xml"/><Relationship Id="rId9" Type="http://schemas.openxmlformats.org/officeDocument/2006/relationships/slideLayout" Target="../slideLayouts/slideLayout160.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69.xml"/><Relationship Id="rId13" Type="http://schemas.openxmlformats.org/officeDocument/2006/relationships/slideLayout" Target="../slideLayouts/slideLayout174.xml"/><Relationship Id="rId18" Type="http://schemas.openxmlformats.org/officeDocument/2006/relationships/slideLayout" Target="../slideLayouts/slideLayout179.xml"/><Relationship Id="rId3" Type="http://schemas.openxmlformats.org/officeDocument/2006/relationships/slideLayout" Target="../slideLayouts/slideLayout164.xml"/><Relationship Id="rId21" Type="http://schemas.openxmlformats.org/officeDocument/2006/relationships/theme" Target="../theme/theme12.xml"/><Relationship Id="rId7" Type="http://schemas.openxmlformats.org/officeDocument/2006/relationships/slideLayout" Target="../slideLayouts/slideLayout168.xml"/><Relationship Id="rId12" Type="http://schemas.openxmlformats.org/officeDocument/2006/relationships/slideLayout" Target="../slideLayouts/slideLayout173.xml"/><Relationship Id="rId17" Type="http://schemas.openxmlformats.org/officeDocument/2006/relationships/slideLayout" Target="../slideLayouts/slideLayout178.xml"/><Relationship Id="rId2" Type="http://schemas.openxmlformats.org/officeDocument/2006/relationships/slideLayout" Target="../slideLayouts/slideLayout163.xml"/><Relationship Id="rId16" Type="http://schemas.openxmlformats.org/officeDocument/2006/relationships/slideLayout" Target="../slideLayouts/slideLayout177.xml"/><Relationship Id="rId20" Type="http://schemas.openxmlformats.org/officeDocument/2006/relationships/slideLayout" Target="../slideLayouts/slideLayout181.xml"/><Relationship Id="rId1" Type="http://schemas.openxmlformats.org/officeDocument/2006/relationships/slideLayout" Target="../slideLayouts/slideLayout162.xml"/><Relationship Id="rId6" Type="http://schemas.openxmlformats.org/officeDocument/2006/relationships/slideLayout" Target="../slideLayouts/slideLayout167.xml"/><Relationship Id="rId11" Type="http://schemas.openxmlformats.org/officeDocument/2006/relationships/slideLayout" Target="../slideLayouts/slideLayout172.xml"/><Relationship Id="rId5" Type="http://schemas.openxmlformats.org/officeDocument/2006/relationships/slideLayout" Target="../slideLayouts/slideLayout166.xml"/><Relationship Id="rId15" Type="http://schemas.openxmlformats.org/officeDocument/2006/relationships/slideLayout" Target="../slideLayouts/slideLayout176.xml"/><Relationship Id="rId23" Type="http://schemas.openxmlformats.org/officeDocument/2006/relationships/image" Target="../media/image18.png"/><Relationship Id="rId10" Type="http://schemas.openxmlformats.org/officeDocument/2006/relationships/slideLayout" Target="../slideLayouts/slideLayout171.xml"/><Relationship Id="rId19" Type="http://schemas.openxmlformats.org/officeDocument/2006/relationships/slideLayout" Target="../slideLayouts/slideLayout180.xml"/><Relationship Id="rId4" Type="http://schemas.openxmlformats.org/officeDocument/2006/relationships/slideLayout" Target="../slideLayouts/slideLayout165.xml"/><Relationship Id="rId9" Type="http://schemas.openxmlformats.org/officeDocument/2006/relationships/slideLayout" Target="../slideLayouts/slideLayout170.xml"/><Relationship Id="rId14" Type="http://schemas.openxmlformats.org/officeDocument/2006/relationships/slideLayout" Target="../slideLayouts/slideLayout175.xml"/><Relationship Id="rId22" Type="http://schemas.openxmlformats.org/officeDocument/2006/relationships/image" Target="../media/image17.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3.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5" Type="http://schemas.openxmlformats.org/officeDocument/2006/relationships/image" Target="../media/image7.jpeg"/><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image" Target="../media/image6.jpeg"/><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image" Target="../media/image5.jpeg"/><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image" Target="../media/image6.jpe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image" Target="../media/image5.jpeg"/><Relationship Id="rId2" Type="http://schemas.openxmlformats.org/officeDocument/2006/relationships/slideLayout" Target="../slideLayouts/slideLayout42.xml"/><Relationship Id="rId16" Type="http://schemas.openxmlformats.org/officeDocument/2006/relationships/image" Target="../media/image16.jpe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image" Target="../media/image4.jpeg"/><Relationship Id="rId10" Type="http://schemas.openxmlformats.org/officeDocument/2006/relationships/slideLayout" Target="../slideLayouts/slideLayout50.xml"/><Relationship Id="rId19" Type="http://schemas.openxmlformats.org/officeDocument/2006/relationships/image" Target="../media/image7.jpeg"/><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18" Type="http://schemas.openxmlformats.org/officeDocument/2006/relationships/slideLayout" Target="../slideLayouts/slideLayout71.xml"/><Relationship Id="rId3" Type="http://schemas.openxmlformats.org/officeDocument/2006/relationships/slideLayout" Target="../slideLayouts/slideLayout56.xml"/><Relationship Id="rId21" Type="http://schemas.openxmlformats.org/officeDocument/2006/relationships/theme" Target="../theme/theme5.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5" Type="http://schemas.openxmlformats.org/officeDocument/2006/relationships/image" Target="../media/image7.jpeg"/><Relationship Id="rId2" Type="http://schemas.openxmlformats.org/officeDocument/2006/relationships/slideLayout" Target="../slideLayouts/slideLayout55.xml"/><Relationship Id="rId16" Type="http://schemas.openxmlformats.org/officeDocument/2006/relationships/slideLayout" Target="../slideLayouts/slideLayout69.xml"/><Relationship Id="rId20" Type="http://schemas.openxmlformats.org/officeDocument/2006/relationships/slideLayout" Target="../slideLayouts/slideLayout73.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24" Type="http://schemas.openxmlformats.org/officeDocument/2006/relationships/image" Target="../media/image6.jpeg"/><Relationship Id="rId5" Type="http://schemas.openxmlformats.org/officeDocument/2006/relationships/slideLayout" Target="../slideLayouts/slideLayout58.xml"/><Relationship Id="rId15" Type="http://schemas.openxmlformats.org/officeDocument/2006/relationships/slideLayout" Target="../slideLayouts/slideLayout68.xml"/><Relationship Id="rId23" Type="http://schemas.openxmlformats.org/officeDocument/2006/relationships/image" Target="../media/image5.jpeg"/><Relationship Id="rId10" Type="http://schemas.openxmlformats.org/officeDocument/2006/relationships/slideLayout" Target="../slideLayouts/slideLayout63.xml"/><Relationship Id="rId19" Type="http://schemas.openxmlformats.org/officeDocument/2006/relationships/slideLayout" Target="../slideLayouts/slideLayout72.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 Id="rId22" Type="http://schemas.openxmlformats.org/officeDocument/2006/relationships/image" Target="../media/image4.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18" Type="http://schemas.openxmlformats.org/officeDocument/2006/relationships/image" Target="../media/image6.jpeg"/><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17" Type="http://schemas.openxmlformats.org/officeDocument/2006/relationships/image" Target="../media/image5.jpeg"/><Relationship Id="rId2" Type="http://schemas.openxmlformats.org/officeDocument/2006/relationships/slideLayout" Target="../slideLayouts/slideLayout75.xml"/><Relationship Id="rId16" Type="http://schemas.openxmlformats.org/officeDocument/2006/relationships/image" Target="../media/image16.jpeg"/><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4.jpeg"/><Relationship Id="rId10" Type="http://schemas.openxmlformats.org/officeDocument/2006/relationships/slideLayout" Target="../slideLayouts/slideLayout83.xml"/><Relationship Id="rId19" Type="http://schemas.openxmlformats.org/officeDocument/2006/relationships/image" Target="../media/image7.jpeg"/><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18" Type="http://schemas.openxmlformats.org/officeDocument/2006/relationships/slideLayout" Target="../slideLayouts/slideLayout104.xml"/><Relationship Id="rId3" Type="http://schemas.openxmlformats.org/officeDocument/2006/relationships/slideLayout" Target="../slideLayouts/slideLayout89.xml"/><Relationship Id="rId21" Type="http://schemas.openxmlformats.org/officeDocument/2006/relationships/theme" Target="../theme/theme7.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17" Type="http://schemas.openxmlformats.org/officeDocument/2006/relationships/slideLayout" Target="../slideLayouts/slideLayout103.xml"/><Relationship Id="rId25" Type="http://schemas.openxmlformats.org/officeDocument/2006/relationships/image" Target="../media/image7.jpeg"/><Relationship Id="rId2" Type="http://schemas.openxmlformats.org/officeDocument/2006/relationships/slideLayout" Target="../slideLayouts/slideLayout88.xml"/><Relationship Id="rId16" Type="http://schemas.openxmlformats.org/officeDocument/2006/relationships/slideLayout" Target="../slideLayouts/slideLayout102.xml"/><Relationship Id="rId20" Type="http://schemas.openxmlformats.org/officeDocument/2006/relationships/slideLayout" Target="../slideLayouts/slideLayout106.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24" Type="http://schemas.openxmlformats.org/officeDocument/2006/relationships/image" Target="../media/image6.jpeg"/><Relationship Id="rId5" Type="http://schemas.openxmlformats.org/officeDocument/2006/relationships/slideLayout" Target="../slideLayouts/slideLayout91.xml"/><Relationship Id="rId15" Type="http://schemas.openxmlformats.org/officeDocument/2006/relationships/slideLayout" Target="../slideLayouts/slideLayout101.xml"/><Relationship Id="rId23" Type="http://schemas.openxmlformats.org/officeDocument/2006/relationships/image" Target="../media/image5.jpeg"/><Relationship Id="rId10" Type="http://schemas.openxmlformats.org/officeDocument/2006/relationships/slideLayout" Target="../slideLayouts/slideLayout96.xml"/><Relationship Id="rId19" Type="http://schemas.openxmlformats.org/officeDocument/2006/relationships/slideLayout" Target="../slideLayouts/slideLayout105.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 Id="rId22" Type="http://schemas.openxmlformats.org/officeDocument/2006/relationships/image" Target="../media/image4.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18" Type="http://schemas.openxmlformats.org/officeDocument/2006/relationships/image" Target="../media/image6.jpeg"/><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17" Type="http://schemas.openxmlformats.org/officeDocument/2006/relationships/image" Target="../media/image5.jpeg"/><Relationship Id="rId2" Type="http://schemas.openxmlformats.org/officeDocument/2006/relationships/slideLayout" Target="../slideLayouts/slideLayout108.xml"/><Relationship Id="rId16" Type="http://schemas.openxmlformats.org/officeDocument/2006/relationships/image" Target="../media/image16.jpeg"/><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5" Type="http://schemas.openxmlformats.org/officeDocument/2006/relationships/image" Target="../media/image4.jpeg"/><Relationship Id="rId10" Type="http://schemas.openxmlformats.org/officeDocument/2006/relationships/slideLayout" Target="../slideLayouts/slideLayout116.xml"/><Relationship Id="rId19" Type="http://schemas.openxmlformats.org/officeDocument/2006/relationships/image" Target="../media/image7.jpeg"/><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18" Type="http://schemas.openxmlformats.org/officeDocument/2006/relationships/slideLayout" Target="../slideLayouts/slideLayout137.xml"/><Relationship Id="rId3" Type="http://schemas.openxmlformats.org/officeDocument/2006/relationships/slideLayout" Target="../slideLayouts/slideLayout122.xml"/><Relationship Id="rId21" Type="http://schemas.openxmlformats.org/officeDocument/2006/relationships/theme" Target="../theme/theme9.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5" Type="http://schemas.openxmlformats.org/officeDocument/2006/relationships/image" Target="../media/image7.jpeg"/><Relationship Id="rId2" Type="http://schemas.openxmlformats.org/officeDocument/2006/relationships/slideLayout" Target="../slideLayouts/slideLayout121.xml"/><Relationship Id="rId16" Type="http://schemas.openxmlformats.org/officeDocument/2006/relationships/slideLayout" Target="../slideLayouts/slideLayout135.xml"/><Relationship Id="rId20" Type="http://schemas.openxmlformats.org/officeDocument/2006/relationships/slideLayout" Target="../slideLayouts/slideLayout139.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24" Type="http://schemas.openxmlformats.org/officeDocument/2006/relationships/image" Target="../media/image6.jpeg"/><Relationship Id="rId5" Type="http://schemas.openxmlformats.org/officeDocument/2006/relationships/slideLayout" Target="../slideLayouts/slideLayout124.xml"/><Relationship Id="rId15" Type="http://schemas.openxmlformats.org/officeDocument/2006/relationships/slideLayout" Target="../slideLayouts/slideLayout134.xml"/><Relationship Id="rId23" Type="http://schemas.openxmlformats.org/officeDocument/2006/relationships/image" Target="../media/image5.jpeg"/><Relationship Id="rId10" Type="http://schemas.openxmlformats.org/officeDocument/2006/relationships/slideLayout" Target="../slideLayouts/slideLayout129.xml"/><Relationship Id="rId19" Type="http://schemas.openxmlformats.org/officeDocument/2006/relationships/slideLayout" Target="../slideLayouts/slideLayout138.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 Id="rId22"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5/11/2015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96" r:id="rId2"/>
    <p:sldLayoutId id="2147483676" r:id="rId3"/>
    <p:sldLayoutId id="2147483679" r:id="rId4"/>
    <p:sldLayoutId id="2147483682" r:id="rId5"/>
    <p:sldLayoutId id="2147483690" r:id="rId6"/>
    <p:sldLayoutId id="2147483691" r:id="rId7"/>
    <p:sldLayoutId id="2147483692" r:id="rId8"/>
    <p:sldLayoutId id="2147483694" r:id="rId9"/>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0482" name="Picture 2" descr="Slide_content_2_10"/>
          <p:cNvPicPr>
            <a:picLocks noChangeAspect="1" noChangeArrowheads="1"/>
          </p:cNvPicPr>
          <p:nvPr/>
        </p:nvPicPr>
        <p:blipFill>
          <a:blip r:embed="rId14" cstate="print"/>
          <a:srcRect/>
          <a:stretch>
            <a:fillRect/>
          </a:stretch>
        </p:blipFill>
        <p:spPr bwMode="auto">
          <a:xfrm>
            <a:off x="0" y="3824288"/>
            <a:ext cx="2959100" cy="3033712"/>
          </a:xfrm>
          <a:prstGeom prst="rect">
            <a:avLst/>
          </a:prstGeom>
          <a:noFill/>
          <a:ln w="9525">
            <a:noFill/>
            <a:miter lim="800000"/>
            <a:headEnd/>
            <a:tailEnd/>
          </a:ln>
        </p:spPr>
      </p:pic>
      <p:pic>
        <p:nvPicPr>
          <p:cNvPr id="20483" name="Picture 3" descr="Slide_content_2_09"/>
          <p:cNvPicPr>
            <a:picLocks noChangeAspect="1" noChangeArrowheads="1"/>
          </p:cNvPicPr>
          <p:nvPr/>
        </p:nvPicPr>
        <p:blipFill>
          <a:blip r:embed="rId15" cstate="print"/>
          <a:srcRect/>
          <a:stretch>
            <a:fillRect/>
          </a:stretch>
        </p:blipFill>
        <p:spPr bwMode="auto">
          <a:xfrm>
            <a:off x="0" y="0"/>
            <a:ext cx="9144000" cy="868363"/>
          </a:xfrm>
          <a:prstGeom prst="rect">
            <a:avLst/>
          </a:prstGeom>
          <a:noFill/>
          <a:ln w="9525">
            <a:noFill/>
            <a:miter lim="800000"/>
            <a:headEnd/>
            <a:tailEnd/>
          </a:ln>
        </p:spPr>
      </p:pic>
      <p:sp>
        <p:nvSpPr>
          <p:cNvPr id="20484" name="Rectangle 4"/>
          <p:cNvSpPr>
            <a:spLocks noGrp="1" noChangeArrowheads="1"/>
          </p:cNvSpPr>
          <p:nvPr>
            <p:ph type="body" idx="1"/>
          </p:nvPr>
        </p:nvSpPr>
        <p:spPr bwMode="auto">
          <a:xfrm>
            <a:off x="914400" y="2020888"/>
            <a:ext cx="7696200" cy="3770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5125"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smtClean="0">
                <a:solidFill>
                  <a:srgbClr val="542200"/>
                </a:solidFill>
                <a:cs typeface="+mn-cs"/>
              </a:defRPr>
            </a:lvl1pPr>
          </a:lstStyle>
          <a:p>
            <a:pPr>
              <a:defRPr/>
            </a:pPr>
            <a:r>
              <a:rPr lang="en-US" dirty="0"/>
              <a:t> </a:t>
            </a:r>
            <a:fld id="{BD1D4185-FFEA-4D05-9EDF-13F936FBDB43}" type="slidenum">
              <a:rPr lang="en-US"/>
              <a:pPr>
                <a:defRPr/>
              </a:pPr>
              <a:t>‹#›</a:t>
            </a:fld>
            <a:r>
              <a:rPr lang="en-US" dirty="0"/>
              <a:t>  </a:t>
            </a:r>
          </a:p>
        </p:txBody>
      </p:sp>
      <p:sp>
        <p:nvSpPr>
          <p:cNvPr id="20486"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5127"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20488" name="Picture 8" descr="Slide_content2_02"/>
          <p:cNvPicPr>
            <a:picLocks noChangeAspect="1" noChangeArrowheads="1"/>
          </p:cNvPicPr>
          <p:nvPr/>
        </p:nvPicPr>
        <p:blipFill>
          <a:blip r:embed="rId16" cstate="print"/>
          <a:srcRect/>
          <a:stretch>
            <a:fillRect/>
          </a:stretch>
        </p:blipFill>
        <p:spPr bwMode="auto">
          <a:xfrm>
            <a:off x="0" y="849313"/>
            <a:ext cx="684213" cy="2976562"/>
          </a:xfrm>
          <a:prstGeom prst="rect">
            <a:avLst/>
          </a:prstGeom>
          <a:noFill/>
          <a:ln w="9525">
            <a:noFill/>
            <a:miter lim="800000"/>
            <a:headEnd/>
            <a:tailEnd/>
          </a:ln>
        </p:spPr>
      </p:pic>
      <p:pic>
        <p:nvPicPr>
          <p:cNvPr id="20489" name="Picture 9" descr="Slide_content2_06"/>
          <p:cNvPicPr>
            <a:picLocks noChangeAspect="1" noChangeArrowheads="1"/>
          </p:cNvPicPr>
          <p:nvPr/>
        </p:nvPicPr>
        <p:blipFill>
          <a:blip r:embed="rId17"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5130"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Mod 1 05.2   Page </a:t>
            </a:r>
            <a:fld id="{345A595E-FF60-479D-B0FD-7C8651A0A871}"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pic>
        <p:nvPicPr>
          <p:cNvPr id="20491" name="Picture 11" descr="Slide_content_2_10"/>
          <p:cNvPicPr>
            <a:picLocks noChangeAspect="1" noChangeArrowheads="1"/>
          </p:cNvPicPr>
          <p:nvPr/>
        </p:nvPicPr>
        <p:blipFill>
          <a:blip r:embed="rId18" cstate="print"/>
          <a:srcRect/>
          <a:stretch>
            <a:fillRect/>
          </a:stretch>
        </p:blipFill>
        <p:spPr bwMode="auto">
          <a:xfrm>
            <a:off x="0" y="3806825"/>
            <a:ext cx="2976563" cy="3051175"/>
          </a:xfrm>
          <a:prstGeom prst="rect">
            <a:avLst/>
          </a:prstGeom>
          <a:noFill/>
          <a:ln w="9525">
            <a:noFill/>
            <a:miter lim="800000"/>
            <a:headEnd/>
            <a:tailEnd/>
          </a:ln>
        </p:spPr>
      </p:pic>
      <p:sp>
        <p:nvSpPr>
          <p:cNvPr id="5133" name="Text Box 13"/>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 Page </a:t>
            </a:r>
            <a:fld id="{71647426-AAB3-44BC-A6D7-E7A1A50BCAD6}"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sp>
        <p:nvSpPr>
          <p:cNvPr id="13" name="TextBox 12"/>
          <p:cNvSpPr txBox="1"/>
          <p:nvPr/>
        </p:nvSpPr>
        <p:spPr>
          <a:xfrm>
            <a:off x="7391400" y="152400"/>
            <a:ext cx="1752600" cy="338554"/>
          </a:xfrm>
          <a:prstGeom prst="rect">
            <a:avLst/>
          </a:prstGeom>
          <a:noFill/>
        </p:spPr>
        <p:txBody>
          <a:bodyPr>
            <a:spAutoFit/>
          </a:bodyPr>
          <a:lstStyle/>
          <a:p>
            <a:pPr algn="ctr">
              <a:defRPr/>
            </a:pPr>
            <a:r>
              <a:rPr lang="en-US" b="1" dirty="0" smtClean="0">
                <a:solidFill>
                  <a:srgbClr val="FFFFFF"/>
                </a:solidFill>
                <a:latin typeface="Arial Narrow" pitchFamily="34" charset="0"/>
                <a:cs typeface="+mn-cs"/>
              </a:rPr>
              <a:t>Office-Based Care</a:t>
            </a:r>
            <a:endParaRPr lang="en-US" b="1" dirty="0">
              <a:solidFill>
                <a:srgbClr val="FFFFFF"/>
              </a:solidFill>
              <a:latin typeface="Arial Narrow" pitchFamily="34" charset="0"/>
              <a:cs typeface="+mn-cs"/>
            </a:endParaRPr>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0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16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solidFill>
                  <a:prstClr val="black">
                    <a:tint val="75000"/>
                  </a:prstClr>
                </a:solidFill>
              </a:rPr>
              <a:pPr/>
              <a:t>5/11/2015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8195180"/>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22"/>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pPr defTabSz="457200"/>
            <a:fld id="{68EC7669-6A74-CE44-92EA-244AF84130AB}" type="slidenum">
              <a:rPr lang="en-US" smtClean="0">
                <a:solidFill>
                  <a:prstClr val="black"/>
                </a:solidFill>
              </a:rPr>
              <a:pPr defTabSz="457200"/>
              <a:t>‹#›</a:t>
            </a:fld>
            <a:endParaRPr lang="en-US">
              <a:solidFill>
                <a:prstClr val="black"/>
              </a:solidFill>
            </a:endParaRPr>
          </a:p>
        </p:txBody>
      </p:sp>
      <p:pic>
        <p:nvPicPr>
          <p:cNvPr id="7" name="Picture 6"/>
          <p:cNvPicPr>
            <a:picLocks noChangeAspect="1"/>
          </p:cNvPicPr>
          <p:nvPr/>
        </p:nvPicPr>
        <p:blipFill>
          <a:blip r:embed="rId23"/>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2954113082"/>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 id="2147483874" r:id="rId15"/>
    <p:sldLayoutId id="2147483875" r:id="rId16"/>
    <p:sldLayoutId id="2147483876" r:id="rId17"/>
    <p:sldLayoutId id="2147483877" r:id="rId18"/>
    <p:sldLayoutId id="2147483878" r:id="rId19"/>
    <p:sldLayoutId id="2147483879" r:id="rId20"/>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9CEEB-D5BD-4BA4-9F0F-BBFD9BD91A1F}" type="datetimeFigureOut">
              <a:rPr lang="en-US" smtClean="0"/>
              <a:pPr/>
              <a:t>5/11/2015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descr="Slide_content_2_10"/>
          <p:cNvPicPr>
            <a:picLocks noChangeAspect="1" noChangeArrowheads="1"/>
          </p:cNvPicPr>
          <p:nvPr/>
        </p:nvPicPr>
        <p:blipFill>
          <a:blip r:embed="rId22" cstate="print"/>
          <a:srcRect/>
          <a:stretch>
            <a:fillRect/>
          </a:stretch>
        </p:blipFill>
        <p:spPr bwMode="auto">
          <a:xfrm>
            <a:off x="0" y="3824288"/>
            <a:ext cx="2959100" cy="3033712"/>
          </a:xfrm>
          <a:prstGeom prst="rect">
            <a:avLst/>
          </a:prstGeom>
          <a:noFill/>
          <a:ln w="9525">
            <a:noFill/>
            <a:miter lim="800000"/>
            <a:headEnd/>
            <a:tailEnd/>
          </a:ln>
        </p:spPr>
      </p:pic>
      <p:sp>
        <p:nvSpPr>
          <p:cNvPr id="1028" name="Rectangle 4"/>
          <p:cNvSpPr>
            <a:spLocks noGrp="1" noChangeArrowheads="1"/>
          </p:cNvSpPr>
          <p:nvPr>
            <p:ph type="body" idx="1"/>
          </p:nvPr>
        </p:nvSpPr>
        <p:spPr bwMode="auto">
          <a:xfrm>
            <a:off x="914400" y="2020888"/>
            <a:ext cx="7772400" cy="3543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29"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a:solidFill>
                  <a:srgbClr val="542200"/>
                </a:solidFill>
                <a:cs typeface="+mn-cs"/>
              </a:defRPr>
            </a:lvl1pPr>
          </a:lstStyle>
          <a:p>
            <a:fld id="{F7C2977F-0695-4C57-AF40-70739867F63D}" type="slidenum">
              <a:rPr lang="en-US" smtClean="0"/>
              <a:pPr/>
              <a:t>‹#›</a:t>
            </a:fld>
            <a:endParaRPr lang="en-US" dirty="0"/>
          </a:p>
        </p:txBody>
      </p:sp>
      <p:sp>
        <p:nvSpPr>
          <p:cNvPr id="1030"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1031"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1032" name="Picture 8" descr="Slide_content2_02"/>
          <p:cNvPicPr>
            <a:picLocks noChangeAspect="1" noChangeArrowheads="1"/>
          </p:cNvPicPr>
          <p:nvPr/>
        </p:nvPicPr>
        <p:blipFill>
          <a:blip r:embed="rId23" cstate="print"/>
          <a:srcRect/>
          <a:stretch>
            <a:fillRect/>
          </a:stretch>
        </p:blipFill>
        <p:spPr bwMode="auto">
          <a:xfrm>
            <a:off x="0" y="849313"/>
            <a:ext cx="684213" cy="2976562"/>
          </a:xfrm>
          <a:prstGeom prst="rect">
            <a:avLst/>
          </a:prstGeom>
          <a:noFill/>
          <a:ln w="9525">
            <a:noFill/>
            <a:miter lim="800000"/>
            <a:headEnd/>
            <a:tailEnd/>
          </a:ln>
        </p:spPr>
      </p:pic>
      <p:pic>
        <p:nvPicPr>
          <p:cNvPr id="1033" name="Picture 9" descr="Slide_content2_06"/>
          <p:cNvPicPr>
            <a:picLocks noChangeAspect="1" noChangeArrowheads="1"/>
          </p:cNvPicPr>
          <p:nvPr/>
        </p:nvPicPr>
        <p:blipFill>
          <a:blip r:embed="rId24"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1034"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Mod 1 05.2   Page </a:t>
            </a:r>
            <a:fld id="{F94536E6-D650-4F3C-9BAC-DE0D57657256}"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pic>
        <p:nvPicPr>
          <p:cNvPr id="1035" name="Picture 11" descr="Slide_content_2_10"/>
          <p:cNvPicPr>
            <a:picLocks noChangeAspect="1" noChangeArrowheads="1"/>
          </p:cNvPicPr>
          <p:nvPr/>
        </p:nvPicPr>
        <p:blipFill>
          <a:blip r:embed="rId25" cstate="print"/>
          <a:srcRect/>
          <a:stretch>
            <a:fillRect/>
          </a:stretch>
        </p:blipFill>
        <p:spPr bwMode="auto">
          <a:xfrm>
            <a:off x="0" y="3806825"/>
            <a:ext cx="2976563" cy="3051175"/>
          </a:xfrm>
          <a:prstGeom prst="rect">
            <a:avLst/>
          </a:prstGeom>
          <a:noFill/>
          <a:ln w="9525">
            <a:noFill/>
            <a:miter lim="800000"/>
            <a:headEnd/>
            <a:tailEnd/>
          </a:ln>
        </p:spPr>
      </p:pic>
      <p:sp>
        <p:nvSpPr>
          <p:cNvPr id="1036" name="Text Box 12"/>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Page </a:t>
            </a:r>
            <a:fld id="{968E8F39-1CD9-4CBA-8395-9D267A91F905}"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sp>
        <p:nvSpPr>
          <p:cNvPr id="1037" name="Text Box 13"/>
          <p:cNvSpPr txBox="1">
            <a:spLocks noChangeArrowheads="1"/>
          </p:cNvSpPr>
          <p:nvPr/>
        </p:nvSpPr>
        <p:spPr bwMode="auto">
          <a:xfrm>
            <a:off x="7696200" y="152400"/>
            <a:ext cx="1143000" cy="366713"/>
          </a:xfrm>
          <a:prstGeom prst="rect">
            <a:avLst/>
          </a:prstGeom>
          <a:noFill/>
          <a:ln w="9525">
            <a:noFill/>
            <a:miter lim="800000"/>
            <a:headEnd/>
            <a:tailEnd/>
          </a:ln>
          <a:effectLst/>
        </p:spPr>
        <p:txBody>
          <a:bodyPr>
            <a:spAutoFit/>
          </a:bodyPr>
          <a:lstStyle/>
          <a:p>
            <a:pPr algn="ctr">
              <a:spcBef>
                <a:spcPct val="50000"/>
              </a:spcBef>
              <a:defRPr/>
            </a:pPr>
            <a:r>
              <a:rPr lang="en-US" sz="1800" b="1" dirty="0">
                <a:solidFill>
                  <a:schemeClr val="bg1"/>
                </a:solidFill>
                <a:cs typeface="+mn-cs"/>
              </a:rPr>
              <a:t>RRS</a:t>
            </a: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4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sz="2400">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0482" name="Picture 2" descr="Slide_content_2_10"/>
          <p:cNvPicPr>
            <a:picLocks noChangeAspect="1" noChangeArrowheads="1"/>
          </p:cNvPicPr>
          <p:nvPr/>
        </p:nvPicPr>
        <p:blipFill>
          <a:blip r:embed="rId15" cstate="print"/>
          <a:srcRect/>
          <a:stretch>
            <a:fillRect/>
          </a:stretch>
        </p:blipFill>
        <p:spPr bwMode="auto">
          <a:xfrm>
            <a:off x="0" y="3824288"/>
            <a:ext cx="2959100" cy="3033712"/>
          </a:xfrm>
          <a:prstGeom prst="rect">
            <a:avLst/>
          </a:prstGeom>
          <a:noFill/>
          <a:ln w="9525">
            <a:noFill/>
            <a:miter lim="800000"/>
            <a:headEnd/>
            <a:tailEnd/>
          </a:ln>
        </p:spPr>
      </p:pic>
      <p:pic>
        <p:nvPicPr>
          <p:cNvPr id="20483" name="Picture 3" descr="Slide_content_2_09"/>
          <p:cNvPicPr>
            <a:picLocks noChangeAspect="1" noChangeArrowheads="1"/>
          </p:cNvPicPr>
          <p:nvPr/>
        </p:nvPicPr>
        <p:blipFill>
          <a:blip r:embed="rId16" cstate="print"/>
          <a:srcRect/>
          <a:stretch>
            <a:fillRect/>
          </a:stretch>
        </p:blipFill>
        <p:spPr bwMode="auto">
          <a:xfrm>
            <a:off x="0" y="0"/>
            <a:ext cx="9144000" cy="868363"/>
          </a:xfrm>
          <a:prstGeom prst="rect">
            <a:avLst/>
          </a:prstGeom>
          <a:noFill/>
          <a:ln w="9525">
            <a:noFill/>
            <a:miter lim="800000"/>
            <a:headEnd/>
            <a:tailEnd/>
          </a:ln>
        </p:spPr>
      </p:pic>
      <p:sp>
        <p:nvSpPr>
          <p:cNvPr id="20484" name="Rectangle 4"/>
          <p:cNvSpPr>
            <a:spLocks noGrp="1" noChangeArrowheads="1"/>
          </p:cNvSpPr>
          <p:nvPr>
            <p:ph type="body" idx="1"/>
          </p:nvPr>
        </p:nvSpPr>
        <p:spPr bwMode="auto">
          <a:xfrm>
            <a:off x="914400" y="2020888"/>
            <a:ext cx="7696200" cy="3770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5125"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smtClean="0">
                <a:solidFill>
                  <a:srgbClr val="542200"/>
                </a:solidFill>
                <a:cs typeface="+mn-cs"/>
              </a:defRPr>
            </a:lvl1pPr>
          </a:lstStyle>
          <a:p>
            <a:pPr>
              <a:defRPr/>
            </a:pPr>
            <a:r>
              <a:rPr lang="en-US" dirty="0"/>
              <a:t> </a:t>
            </a:r>
            <a:fld id="{BD1D4185-FFEA-4D05-9EDF-13F936FBDB43}" type="slidenum">
              <a:rPr lang="en-US"/>
              <a:pPr>
                <a:defRPr/>
              </a:pPr>
              <a:t>‹#›</a:t>
            </a:fld>
            <a:r>
              <a:rPr lang="en-US" dirty="0"/>
              <a:t>  </a:t>
            </a:r>
          </a:p>
        </p:txBody>
      </p:sp>
      <p:sp>
        <p:nvSpPr>
          <p:cNvPr id="20486"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5127"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20488" name="Picture 8" descr="Slide_content2_02"/>
          <p:cNvPicPr>
            <a:picLocks noChangeAspect="1" noChangeArrowheads="1"/>
          </p:cNvPicPr>
          <p:nvPr/>
        </p:nvPicPr>
        <p:blipFill>
          <a:blip r:embed="rId17" cstate="print"/>
          <a:srcRect/>
          <a:stretch>
            <a:fillRect/>
          </a:stretch>
        </p:blipFill>
        <p:spPr bwMode="auto">
          <a:xfrm>
            <a:off x="0" y="849313"/>
            <a:ext cx="684213" cy="2976562"/>
          </a:xfrm>
          <a:prstGeom prst="rect">
            <a:avLst/>
          </a:prstGeom>
          <a:noFill/>
          <a:ln w="9525">
            <a:noFill/>
            <a:miter lim="800000"/>
            <a:headEnd/>
            <a:tailEnd/>
          </a:ln>
        </p:spPr>
      </p:pic>
      <p:pic>
        <p:nvPicPr>
          <p:cNvPr id="20489" name="Picture 9" descr="Slide_content2_06"/>
          <p:cNvPicPr>
            <a:picLocks noChangeAspect="1" noChangeArrowheads="1"/>
          </p:cNvPicPr>
          <p:nvPr/>
        </p:nvPicPr>
        <p:blipFill>
          <a:blip r:embed="rId18"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5130"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Mod 1 05.2   Page </a:t>
            </a:r>
            <a:fld id="{345A595E-FF60-479D-B0FD-7C8651A0A871}"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pic>
        <p:nvPicPr>
          <p:cNvPr id="20491" name="Picture 11" descr="Slide_content_2_10"/>
          <p:cNvPicPr>
            <a:picLocks noChangeAspect="1" noChangeArrowheads="1"/>
          </p:cNvPicPr>
          <p:nvPr/>
        </p:nvPicPr>
        <p:blipFill>
          <a:blip r:embed="rId19" cstate="print"/>
          <a:srcRect/>
          <a:stretch>
            <a:fillRect/>
          </a:stretch>
        </p:blipFill>
        <p:spPr bwMode="auto">
          <a:xfrm>
            <a:off x="0" y="3806825"/>
            <a:ext cx="2976563" cy="3051175"/>
          </a:xfrm>
          <a:prstGeom prst="rect">
            <a:avLst/>
          </a:prstGeom>
          <a:noFill/>
          <a:ln w="9525">
            <a:noFill/>
            <a:miter lim="800000"/>
            <a:headEnd/>
            <a:tailEnd/>
          </a:ln>
        </p:spPr>
      </p:pic>
      <p:sp>
        <p:nvSpPr>
          <p:cNvPr id="5133" name="Text Box 13"/>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 Page </a:t>
            </a:r>
            <a:fld id="{71647426-AAB3-44BC-A6D7-E7A1A50BCAD6}"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sp>
        <p:nvSpPr>
          <p:cNvPr id="13" name="TextBox 12"/>
          <p:cNvSpPr txBox="1"/>
          <p:nvPr/>
        </p:nvSpPr>
        <p:spPr>
          <a:xfrm>
            <a:off x="7391400" y="152400"/>
            <a:ext cx="1752600" cy="338554"/>
          </a:xfrm>
          <a:prstGeom prst="rect">
            <a:avLst/>
          </a:prstGeom>
          <a:noFill/>
        </p:spPr>
        <p:txBody>
          <a:bodyPr>
            <a:spAutoFit/>
          </a:bodyPr>
          <a:lstStyle/>
          <a:p>
            <a:pPr algn="ctr">
              <a:defRPr/>
            </a:pPr>
            <a:r>
              <a:rPr lang="en-US" b="1" dirty="0" smtClean="0">
                <a:solidFill>
                  <a:srgbClr val="FFFFFF"/>
                </a:solidFill>
                <a:latin typeface="Arial Narrow" pitchFamily="34" charset="0"/>
                <a:cs typeface="+mn-cs"/>
              </a:rPr>
              <a:t>Office-Based Care</a:t>
            </a:r>
            <a:endParaRPr lang="en-US" b="1" dirty="0">
              <a:solidFill>
                <a:srgbClr val="FFFFFF"/>
              </a:solidFill>
              <a:latin typeface="Arial Narrow" pitchFamily="34" charset="0"/>
              <a:cs typeface="+mn-cs"/>
            </a:endParaRP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0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16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descr="Slide_content_2_10"/>
          <p:cNvPicPr>
            <a:picLocks noChangeAspect="1" noChangeArrowheads="1"/>
          </p:cNvPicPr>
          <p:nvPr/>
        </p:nvPicPr>
        <p:blipFill>
          <a:blip r:embed="rId22" cstate="print"/>
          <a:srcRect/>
          <a:stretch>
            <a:fillRect/>
          </a:stretch>
        </p:blipFill>
        <p:spPr bwMode="auto">
          <a:xfrm>
            <a:off x="0" y="3824288"/>
            <a:ext cx="2959100" cy="3033712"/>
          </a:xfrm>
          <a:prstGeom prst="rect">
            <a:avLst/>
          </a:prstGeom>
          <a:noFill/>
          <a:ln w="9525">
            <a:noFill/>
            <a:miter lim="800000"/>
            <a:headEnd/>
            <a:tailEnd/>
          </a:ln>
        </p:spPr>
      </p:pic>
      <p:sp>
        <p:nvSpPr>
          <p:cNvPr id="1028" name="Rectangle 4"/>
          <p:cNvSpPr>
            <a:spLocks noGrp="1" noChangeArrowheads="1"/>
          </p:cNvSpPr>
          <p:nvPr>
            <p:ph type="body" idx="1"/>
          </p:nvPr>
        </p:nvSpPr>
        <p:spPr bwMode="auto">
          <a:xfrm>
            <a:off x="914400" y="2020888"/>
            <a:ext cx="7772400" cy="3543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29"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a:solidFill>
                  <a:srgbClr val="542200"/>
                </a:solidFill>
                <a:cs typeface="+mn-cs"/>
              </a:defRPr>
            </a:lvl1pPr>
          </a:lstStyle>
          <a:p>
            <a:fld id="{F7C2977F-0695-4C57-AF40-70739867F63D}" type="slidenum">
              <a:rPr lang="en-US" smtClean="0"/>
              <a:pPr/>
              <a:t>‹#›</a:t>
            </a:fld>
            <a:endParaRPr lang="en-US" dirty="0"/>
          </a:p>
        </p:txBody>
      </p:sp>
      <p:sp>
        <p:nvSpPr>
          <p:cNvPr id="1030"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1031"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1032" name="Picture 8" descr="Slide_content2_02"/>
          <p:cNvPicPr>
            <a:picLocks noChangeAspect="1" noChangeArrowheads="1"/>
          </p:cNvPicPr>
          <p:nvPr/>
        </p:nvPicPr>
        <p:blipFill>
          <a:blip r:embed="rId23" cstate="print"/>
          <a:srcRect/>
          <a:stretch>
            <a:fillRect/>
          </a:stretch>
        </p:blipFill>
        <p:spPr bwMode="auto">
          <a:xfrm>
            <a:off x="0" y="849313"/>
            <a:ext cx="684213" cy="2976562"/>
          </a:xfrm>
          <a:prstGeom prst="rect">
            <a:avLst/>
          </a:prstGeom>
          <a:noFill/>
          <a:ln w="9525">
            <a:noFill/>
            <a:miter lim="800000"/>
            <a:headEnd/>
            <a:tailEnd/>
          </a:ln>
        </p:spPr>
      </p:pic>
      <p:pic>
        <p:nvPicPr>
          <p:cNvPr id="1033" name="Picture 9" descr="Slide_content2_06"/>
          <p:cNvPicPr>
            <a:picLocks noChangeAspect="1" noChangeArrowheads="1"/>
          </p:cNvPicPr>
          <p:nvPr/>
        </p:nvPicPr>
        <p:blipFill>
          <a:blip r:embed="rId24"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1034"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Mod 1 05.2   Page </a:t>
            </a:r>
            <a:fld id="{F94536E6-D650-4F3C-9BAC-DE0D57657256}"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pic>
        <p:nvPicPr>
          <p:cNvPr id="1035" name="Picture 11" descr="Slide_content_2_10"/>
          <p:cNvPicPr>
            <a:picLocks noChangeAspect="1" noChangeArrowheads="1"/>
          </p:cNvPicPr>
          <p:nvPr/>
        </p:nvPicPr>
        <p:blipFill>
          <a:blip r:embed="rId25" cstate="print"/>
          <a:srcRect/>
          <a:stretch>
            <a:fillRect/>
          </a:stretch>
        </p:blipFill>
        <p:spPr bwMode="auto">
          <a:xfrm>
            <a:off x="0" y="3806825"/>
            <a:ext cx="2976563" cy="3051175"/>
          </a:xfrm>
          <a:prstGeom prst="rect">
            <a:avLst/>
          </a:prstGeom>
          <a:noFill/>
          <a:ln w="9525">
            <a:noFill/>
            <a:miter lim="800000"/>
            <a:headEnd/>
            <a:tailEnd/>
          </a:ln>
        </p:spPr>
      </p:pic>
      <p:sp>
        <p:nvSpPr>
          <p:cNvPr id="1036" name="Text Box 12"/>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Page </a:t>
            </a:r>
            <a:fld id="{968E8F39-1CD9-4CBA-8395-9D267A91F905}"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sp>
        <p:nvSpPr>
          <p:cNvPr id="1037" name="Text Box 13"/>
          <p:cNvSpPr txBox="1">
            <a:spLocks noChangeArrowheads="1"/>
          </p:cNvSpPr>
          <p:nvPr/>
        </p:nvSpPr>
        <p:spPr bwMode="auto">
          <a:xfrm>
            <a:off x="7696200" y="152400"/>
            <a:ext cx="1143000" cy="366713"/>
          </a:xfrm>
          <a:prstGeom prst="rect">
            <a:avLst/>
          </a:prstGeom>
          <a:noFill/>
          <a:ln w="9525">
            <a:noFill/>
            <a:miter lim="800000"/>
            <a:headEnd/>
            <a:tailEnd/>
          </a:ln>
          <a:effectLst/>
        </p:spPr>
        <p:txBody>
          <a:bodyPr>
            <a:spAutoFit/>
          </a:bodyPr>
          <a:lstStyle/>
          <a:p>
            <a:pPr algn="ctr">
              <a:spcBef>
                <a:spcPct val="50000"/>
              </a:spcBef>
              <a:defRPr/>
            </a:pPr>
            <a:r>
              <a:rPr lang="en-US" sz="1800" b="1" dirty="0">
                <a:solidFill>
                  <a:schemeClr val="bg1"/>
                </a:solidFill>
                <a:cs typeface="+mn-cs"/>
              </a:rPr>
              <a:t>RRS</a:t>
            </a: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4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sz="2400">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0482" name="Picture 2" descr="Slide_content_2_10"/>
          <p:cNvPicPr>
            <a:picLocks noChangeAspect="1" noChangeArrowheads="1"/>
          </p:cNvPicPr>
          <p:nvPr/>
        </p:nvPicPr>
        <p:blipFill>
          <a:blip r:embed="rId15" cstate="print"/>
          <a:srcRect/>
          <a:stretch>
            <a:fillRect/>
          </a:stretch>
        </p:blipFill>
        <p:spPr bwMode="auto">
          <a:xfrm>
            <a:off x="0" y="3824288"/>
            <a:ext cx="2959100" cy="3033712"/>
          </a:xfrm>
          <a:prstGeom prst="rect">
            <a:avLst/>
          </a:prstGeom>
          <a:noFill/>
          <a:ln w="9525">
            <a:noFill/>
            <a:miter lim="800000"/>
            <a:headEnd/>
            <a:tailEnd/>
          </a:ln>
        </p:spPr>
      </p:pic>
      <p:pic>
        <p:nvPicPr>
          <p:cNvPr id="20483" name="Picture 3" descr="Slide_content_2_09"/>
          <p:cNvPicPr>
            <a:picLocks noChangeAspect="1" noChangeArrowheads="1"/>
          </p:cNvPicPr>
          <p:nvPr/>
        </p:nvPicPr>
        <p:blipFill>
          <a:blip r:embed="rId16" cstate="print"/>
          <a:srcRect/>
          <a:stretch>
            <a:fillRect/>
          </a:stretch>
        </p:blipFill>
        <p:spPr bwMode="auto">
          <a:xfrm>
            <a:off x="0" y="0"/>
            <a:ext cx="9144000" cy="868363"/>
          </a:xfrm>
          <a:prstGeom prst="rect">
            <a:avLst/>
          </a:prstGeom>
          <a:noFill/>
          <a:ln w="9525">
            <a:noFill/>
            <a:miter lim="800000"/>
            <a:headEnd/>
            <a:tailEnd/>
          </a:ln>
        </p:spPr>
      </p:pic>
      <p:sp>
        <p:nvSpPr>
          <p:cNvPr id="20484" name="Rectangle 4"/>
          <p:cNvSpPr>
            <a:spLocks noGrp="1" noChangeArrowheads="1"/>
          </p:cNvSpPr>
          <p:nvPr>
            <p:ph type="body" idx="1"/>
          </p:nvPr>
        </p:nvSpPr>
        <p:spPr bwMode="auto">
          <a:xfrm>
            <a:off x="914400" y="2020888"/>
            <a:ext cx="7696200" cy="3770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5125"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smtClean="0">
                <a:solidFill>
                  <a:srgbClr val="542200"/>
                </a:solidFill>
                <a:cs typeface="+mn-cs"/>
              </a:defRPr>
            </a:lvl1pPr>
          </a:lstStyle>
          <a:p>
            <a:pPr>
              <a:defRPr/>
            </a:pPr>
            <a:r>
              <a:rPr lang="en-US" dirty="0"/>
              <a:t> </a:t>
            </a:r>
            <a:fld id="{BD1D4185-FFEA-4D05-9EDF-13F936FBDB43}" type="slidenum">
              <a:rPr lang="en-US"/>
              <a:pPr>
                <a:defRPr/>
              </a:pPr>
              <a:t>‹#›</a:t>
            </a:fld>
            <a:r>
              <a:rPr lang="en-US" dirty="0"/>
              <a:t>  </a:t>
            </a:r>
          </a:p>
        </p:txBody>
      </p:sp>
      <p:sp>
        <p:nvSpPr>
          <p:cNvPr id="20486"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5127"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20488" name="Picture 8" descr="Slide_content2_02"/>
          <p:cNvPicPr>
            <a:picLocks noChangeAspect="1" noChangeArrowheads="1"/>
          </p:cNvPicPr>
          <p:nvPr/>
        </p:nvPicPr>
        <p:blipFill>
          <a:blip r:embed="rId17" cstate="print"/>
          <a:srcRect/>
          <a:stretch>
            <a:fillRect/>
          </a:stretch>
        </p:blipFill>
        <p:spPr bwMode="auto">
          <a:xfrm>
            <a:off x="0" y="849313"/>
            <a:ext cx="684213" cy="2976562"/>
          </a:xfrm>
          <a:prstGeom prst="rect">
            <a:avLst/>
          </a:prstGeom>
          <a:noFill/>
          <a:ln w="9525">
            <a:noFill/>
            <a:miter lim="800000"/>
            <a:headEnd/>
            <a:tailEnd/>
          </a:ln>
        </p:spPr>
      </p:pic>
      <p:pic>
        <p:nvPicPr>
          <p:cNvPr id="20489" name="Picture 9" descr="Slide_content2_06"/>
          <p:cNvPicPr>
            <a:picLocks noChangeAspect="1" noChangeArrowheads="1"/>
          </p:cNvPicPr>
          <p:nvPr/>
        </p:nvPicPr>
        <p:blipFill>
          <a:blip r:embed="rId18"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5130"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Mod 1 05.2   Page </a:t>
            </a:r>
            <a:fld id="{345A595E-FF60-479D-B0FD-7C8651A0A871}"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pic>
        <p:nvPicPr>
          <p:cNvPr id="20491" name="Picture 11" descr="Slide_content_2_10"/>
          <p:cNvPicPr>
            <a:picLocks noChangeAspect="1" noChangeArrowheads="1"/>
          </p:cNvPicPr>
          <p:nvPr/>
        </p:nvPicPr>
        <p:blipFill>
          <a:blip r:embed="rId19" cstate="print"/>
          <a:srcRect/>
          <a:stretch>
            <a:fillRect/>
          </a:stretch>
        </p:blipFill>
        <p:spPr bwMode="auto">
          <a:xfrm>
            <a:off x="0" y="3806825"/>
            <a:ext cx="2976563" cy="3051175"/>
          </a:xfrm>
          <a:prstGeom prst="rect">
            <a:avLst/>
          </a:prstGeom>
          <a:noFill/>
          <a:ln w="9525">
            <a:noFill/>
            <a:miter lim="800000"/>
            <a:headEnd/>
            <a:tailEnd/>
          </a:ln>
        </p:spPr>
      </p:pic>
      <p:sp>
        <p:nvSpPr>
          <p:cNvPr id="5133" name="Text Box 13"/>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 Page </a:t>
            </a:r>
            <a:fld id="{71647426-AAB3-44BC-A6D7-E7A1A50BCAD6}"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sp>
        <p:nvSpPr>
          <p:cNvPr id="13" name="TextBox 12"/>
          <p:cNvSpPr txBox="1"/>
          <p:nvPr/>
        </p:nvSpPr>
        <p:spPr>
          <a:xfrm>
            <a:off x="7391400" y="152400"/>
            <a:ext cx="1752600" cy="338554"/>
          </a:xfrm>
          <a:prstGeom prst="rect">
            <a:avLst/>
          </a:prstGeom>
          <a:noFill/>
        </p:spPr>
        <p:txBody>
          <a:bodyPr>
            <a:spAutoFit/>
          </a:bodyPr>
          <a:lstStyle/>
          <a:p>
            <a:pPr algn="ctr">
              <a:defRPr/>
            </a:pPr>
            <a:r>
              <a:rPr lang="en-US" b="1" dirty="0" smtClean="0">
                <a:solidFill>
                  <a:srgbClr val="FFFFFF"/>
                </a:solidFill>
                <a:latin typeface="Arial Narrow" pitchFamily="34" charset="0"/>
                <a:cs typeface="+mn-cs"/>
              </a:rPr>
              <a:t>Office-Based Care</a:t>
            </a:r>
            <a:endParaRPr lang="en-US" b="1" dirty="0">
              <a:solidFill>
                <a:srgbClr val="FFFFFF"/>
              </a:solidFill>
              <a:latin typeface="Arial Narrow" pitchFamily="34" charset="0"/>
              <a:cs typeface="+mn-cs"/>
            </a:endParaRP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0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16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descr="Slide_content_2_10"/>
          <p:cNvPicPr>
            <a:picLocks noChangeAspect="1" noChangeArrowheads="1"/>
          </p:cNvPicPr>
          <p:nvPr/>
        </p:nvPicPr>
        <p:blipFill>
          <a:blip r:embed="rId22" cstate="print"/>
          <a:srcRect/>
          <a:stretch>
            <a:fillRect/>
          </a:stretch>
        </p:blipFill>
        <p:spPr bwMode="auto">
          <a:xfrm>
            <a:off x="0" y="3824288"/>
            <a:ext cx="2959100" cy="3033712"/>
          </a:xfrm>
          <a:prstGeom prst="rect">
            <a:avLst/>
          </a:prstGeom>
          <a:noFill/>
          <a:ln w="9525">
            <a:noFill/>
            <a:miter lim="800000"/>
            <a:headEnd/>
            <a:tailEnd/>
          </a:ln>
        </p:spPr>
      </p:pic>
      <p:sp>
        <p:nvSpPr>
          <p:cNvPr id="1028" name="Rectangle 4"/>
          <p:cNvSpPr>
            <a:spLocks noGrp="1" noChangeArrowheads="1"/>
          </p:cNvSpPr>
          <p:nvPr>
            <p:ph type="body" idx="1"/>
          </p:nvPr>
        </p:nvSpPr>
        <p:spPr bwMode="auto">
          <a:xfrm>
            <a:off x="914400" y="2020888"/>
            <a:ext cx="7772400" cy="3543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29"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a:solidFill>
                  <a:srgbClr val="542200"/>
                </a:solidFill>
                <a:cs typeface="+mn-cs"/>
              </a:defRPr>
            </a:lvl1pPr>
          </a:lstStyle>
          <a:p>
            <a:fld id="{F7C2977F-0695-4C57-AF40-70739867F63D}" type="slidenum">
              <a:rPr lang="en-US" smtClean="0"/>
              <a:pPr/>
              <a:t>‹#›</a:t>
            </a:fld>
            <a:endParaRPr lang="en-US" dirty="0"/>
          </a:p>
        </p:txBody>
      </p:sp>
      <p:sp>
        <p:nvSpPr>
          <p:cNvPr id="1030"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1031"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1032" name="Picture 8" descr="Slide_content2_02"/>
          <p:cNvPicPr>
            <a:picLocks noChangeAspect="1" noChangeArrowheads="1"/>
          </p:cNvPicPr>
          <p:nvPr/>
        </p:nvPicPr>
        <p:blipFill>
          <a:blip r:embed="rId23" cstate="print"/>
          <a:srcRect/>
          <a:stretch>
            <a:fillRect/>
          </a:stretch>
        </p:blipFill>
        <p:spPr bwMode="auto">
          <a:xfrm>
            <a:off x="0" y="849313"/>
            <a:ext cx="684213" cy="2976562"/>
          </a:xfrm>
          <a:prstGeom prst="rect">
            <a:avLst/>
          </a:prstGeom>
          <a:noFill/>
          <a:ln w="9525">
            <a:noFill/>
            <a:miter lim="800000"/>
            <a:headEnd/>
            <a:tailEnd/>
          </a:ln>
        </p:spPr>
      </p:pic>
      <p:pic>
        <p:nvPicPr>
          <p:cNvPr id="1033" name="Picture 9" descr="Slide_content2_06"/>
          <p:cNvPicPr>
            <a:picLocks noChangeAspect="1" noChangeArrowheads="1"/>
          </p:cNvPicPr>
          <p:nvPr/>
        </p:nvPicPr>
        <p:blipFill>
          <a:blip r:embed="rId24"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1034"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Mod 1 05.2   Page </a:t>
            </a:r>
            <a:fld id="{F94536E6-D650-4F3C-9BAC-DE0D57657256}"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pic>
        <p:nvPicPr>
          <p:cNvPr id="1035" name="Picture 11" descr="Slide_content_2_10"/>
          <p:cNvPicPr>
            <a:picLocks noChangeAspect="1" noChangeArrowheads="1"/>
          </p:cNvPicPr>
          <p:nvPr/>
        </p:nvPicPr>
        <p:blipFill>
          <a:blip r:embed="rId25" cstate="print"/>
          <a:srcRect/>
          <a:stretch>
            <a:fillRect/>
          </a:stretch>
        </p:blipFill>
        <p:spPr bwMode="auto">
          <a:xfrm>
            <a:off x="0" y="3806825"/>
            <a:ext cx="2976563" cy="3051175"/>
          </a:xfrm>
          <a:prstGeom prst="rect">
            <a:avLst/>
          </a:prstGeom>
          <a:noFill/>
          <a:ln w="9525">
            <a:noFill/>
            <a:miter lim="800000"/>
            <a:headEnd/>
            <a:tailEnd/>
          </a:ln>
        </p:spPr>
      </p:pic>
      <p:sp>
        <p:nvSpPr>
          <p:cNvPr id="1036" name="Text Box 12"/>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Page </a:t>
            </a:r>
            <a:fld id="{968E8F39-1CD9-4CBA-8395-9D267A91F905}"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sp>
        <p:nvSpPr>
          <p:cNvPr id="1037" name="Text Box 13"/>
          <p:cNvSpPr txBox="1">
            <a:spLocks noChangeArrowheads="1"/>
          </p:cNvSpPr>
          <p:nvPr/>
        </p:nvSpPr>
        <p:spPr bwMode="auto">
          <a:xfrm>
            <a:off x="7696200" y="152400"/>
            <a:ext cx="1143000" cy="366713"/>
          </a:xfrm>
          <a:prstGeom prst="rect">
            <a:avLst/>
          </a:prstGeom>
          <a:noFill/>
          <a:ln w="9525">
            <a:noFill/>
            <a:miter lim="800000"/>
            <a:headEnd/>
            <a:tailEnd/>
          </a:ln>
          <a:effectLst/>
        </p:spPr>
        <p:txBody>
          <a:bodyPr>
            <a:spAutoFit/>
          </a:bodyPr>
          <a:lstStyle/>
          <a:p>
            <a:pPr algn="ctr">
              <a:spcBef>
                <a:spcPct val="50000"/>
              </a:spcBef>
              <a:defRPr/>
            </a:pPr>
            <a:r>
              <a:rPr lang="en-US" sz="1800" b="1" dirty="0">
                <a:solidFill>
                  <a:schemeClr val="bg1"/>
                </a:solidFill>
                <a:cs typeface="+mn-cs"/>
              </a:rPr>
              <a:t>RRS</a:t>
            </a:r>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 id="2147483796" r:id="rId17"/>
    <p:sldLayoutId id="2147483797" r:id="rId18"/>
    <p:sldLayoutId id="2147483798" r:id="rId19"/>
    <p:sldLayoutId id="2147483799" r:id="rId20"/>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4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sz="2400">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0482" name="Picture 2" descr="Slide_content_2_10"/>
          <p:cNvPicPr>
            <a:picLocks noChangeAspect="1" noChangeArrowheads="1"/>
          </p:cNvPicPr>
          <p:nvPr/>
        </p:nvPicPr>
        <p:blipFill>
          <a:blip r:embed="rId15" cstate="print"/>
          <a:srcRect/>
          <a:stretch>
            <a:fillRect/>
          </a:stretch>
        </p:blipFill>
        <p:spPr bwMode="auto">
          <a:xfrm>
            <a:off x="0" y="3824288"/>
            <a:ext cx="2959100" cy="3033712"/>
          </a:xfrm>
          <a:prstGeom prst="rect">
            <a:avLst/>
          </a:prstGeom>
          <a:noFill/>
          <a:ln w="9525">
            <a:noFill/>
            <a:miter lim="800000"/>
            <a:headEnd/>
            <a:tailEnd/>
          </a:ln>
        </p:spPr>
      </p:pic>
      <p:pic>
        <p:nvPicPr>
          <p:cNvPr id="20483" name="Picture 3" descr="Slide_content_2_09"/>
          <p:cNvPicPr>
            <a:picLocks noChangeAspect="1" noChangeArrowheads="1"/>
          </p:cNvPicPr>
          <p:nvPr/>
        </p:nvPicPr>
        <p:blipFill>
          <a:blip r:embed="rId16" cstate="print"/>
          <a:srcRect/>
          <a:stretch>
            <a:fillRect/>
          </a:stretch>
        </p:blipFill>
        <p:spPr bwMode="auto">
          <a:xfrm>
            <a:off x="0" y="0"/>
            <a:ext cx="9144000" cy="868363"/>
          </a:xfrm>
          <a:prstGeom prst="rect">
            <a:avLst/>
          </a:prstGeom>
          <a:noFill/>
          <a:ln w="9525">
            <a:noFill/>
            <a:miter lim="800000"/>
            <a:headEnd/>
            <a:tailEnd/>
          </a:ln>
        </p:spPr>
      </p:pic>
      <p:sp>
        <p:nvSpPr>
          <p:cNvPr id="20484" name="Rectangle 4"/>
          <p:cNvSpPr>
            <a:spLocks noGrp="1" noChangeArrowheads="1"/>
          </p:cNvSpPr>
          <p:nvPr>
            <p:ph type="body" idx="1"/>
          </p:nvPr>
        </p:nvSpPr>
        <p:spPr bwMode="auto">
          <a:xfrm>
            <a:off x="914400" y="2020888"/>
            <a:ext cx="7696200" cy="3770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5125"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smtClean="0">
                <a:solidFill>
                  <a:srgbClr val="542200"/>
                </a:solidFill>
                <a:cs typeface="+mn-cs"/>
              </a:defRPr>
            </a:lvl1pPr>
          </a:lstStyle>
          <a:p>
            <a:pPr>
              <a:defRPr/>
            </a:pPr>
            <a:r>
              <a:rPr lang="en-US" dirty="0"/>
              <a:t> </a:t>
            </a:r>
            <a:fld id="{BD1D4185-FFEA-4D05-9EDF-13F936FBDB43}" type="slidenum">
              <a:rPr lang="en-US"/>
              <a:pPr>
                <a:defRPr/>
              </a:pPr>
              <a:t>‹#›</a:t>
            </a:fld>
            <a:r>
              <a:rPr lang="en-US" dirty="0"/>
              <a:t>  </a:t>
            </a:r>
          </a:p>
        </p:txBody>
      </p:sp>
      <p:sp>
        <p:nvSpPr>
          <p:cNvPr id="20486"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5127"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20488" name="Picture 8" descr="Slide_content2_02"/>
          <p:cNvPicPr>
            <a:picLocks noChangeAspect="1" noChangeArrowheads="1"/>
          </p:cNvPicPr>
          <p:nvPr/>
        </p:nvPicPr>
        <p:blipFill>
          <a:blip r:embed="rId17" cstate="print"/>
          <a:srcRect/>
          <a:stretch>
            <a:fillRect/>
          </a:stretch>
        </p:blipFill>
        <p:spPr bwMode="auto">
          <a:xfrm>
            <a:off x="0" y="849313"/>
            <a:ext cx="684213" cy="2976562"/>
          </a:xfrm>
          <a:prstGeom prst="rect">
            <a:avLst/>
          </a:prstGeom>
          <a:noFill/>
          <a:ln w="9525">
            <a:noFill/>
            <a:miter lim="800000"/>
            <a:headEnd/>
            <a:tailEnd/>
          </a:ln>
        </p:spPr>
      </p:pic>
      <p:pic>
        <p:nvPicPr>
          <p:cNvPr id="20489" name="Picture 9" descr="Slide_content2_06"/>
          <p:cNvPicPr>
            <a:picLocks noChangeAspect="1" noChangeArrowheads="1"/>
          </p:cNvPicPr>
          <p:nvPr/>
        </p:nvPicPr>
        <p:blipFill>
          <a:blip r:embed="rId18"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5130"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Mod 1 05.2   Page </a:t>
            </a:r>
            <a:fld id="{345A595E-FF60-479D-B0FD-7C8651A0A871}"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pic>
        <p:nvPicPr>
          <p:cNvPr id="20491" name="Picture 11" descr="Slide_content_2_10"/>
          <p:cNvPicPr>
            <a:picLocks noChangeAspect="1" noChangeArrowheads="1"/>
          </p:cNvPicPr>
          <p:nvPr/>
        </p:nvPicPr>
        <p:blipFill>
          <a:blip r:embed="rId19" cstate="print"/>
          <a:srcRect/>
          <a:stretch>
            <a:fillRect/>
          </a:stretch>
        </p:blipFill>
        <p:spPr bwMode="auto">
          <a:xfrm>
            <a:off x="0" y="3806825"/>
            <a:ext cx="2976563" cy="3051175"/>
          </a:xfrm>
          <a:prstGeom prst="rect">
            <a:avLst/>
          </a:prstGeom>
          <a:noFill/>
          <a:ln w="9525">
            <a:noFill/>
            <a:miter lim="800000"/>
            <a:headEnd/>
            <a:tailEnd/>
          </a:ln>
        </p:spPr>
      </p:pic>
      <p:sp>
        <p:nvSpPr>
          <p:cNvPr id="5133" name="Text Box 13"/>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rgbClr val="CCCC99"/>
                </a:solidFill>
                <a:cs typeface="+mn-cs"/>
              </a:rPr>
              <a:t> Page </a:t>
            </a:r>
            <a:fld id="{71647426-AAB3-44BC-A6D7-E7A1A50BCAD6}" type="slidenum">
              <a:rPr lang="en-US" sz="900" b="1">
                <a:solidFill>
                  <a:srgbClr val="CCCC99"/>
                </a:solidFill>
                <a:cs typeface="+mn-cs"/>
              </a:rPr>
              <a:pPr>
                <a:spcBef>
                  <a:spcPct val="50000"/>
                </a:spcBef>
                <a:defRPr/>
              </a:pPr>
              <a:t>‹#›</a:t>
            </a:fld>
            <a:endParaRPr lang="en-US" sz="900" b="1" dirty="0">
              <a:solidFill>
                <a:srgbClr val="CCCC99"/>
              </a:solidFill>
              <a:cs typeface="+mn-cs"/>
            </a:endParaRPr>
          </a:p>
        </p:txBody>
      </p:sp>
      <p:sp>
        <p:nvSpPr>
          <p:cNvPr id="13" name="TextBox 12"/>
          <p:cNvSpPr txBox="1"/>
          <p:nvPr/>
        </p:nvSpPr>
        <p:spPr>
          <a:xfrm>
            <a:off x="7391400" y="152400"/>
            <a:ext cx="1752600" cy="338554"/>
          </a:xfrm>
          <a:prstGeom prst="rect">
            <a:avLst/>
          </a:prstGeom>
          <a:noFill/>
        </p:spPr>
        <p:txBody>
          <a:bodyPr>
            <a:spAutoFit/>
          </a:bodyPr>
          <a:lstStyle/>
          <a:p>
            <a:pPr algn="ctr">
              <a:defRPr/>
            </a:pPr>
            <a:r>
              <a:rPr lang="en-US" b="1" dirty="0" smtClean="0">
                <a:solidFill>
                  <a:srgbClr val="FFFFFF"/>
                </a:solidFill>
                <a:latin typeface="Arial Narrow" pitchFamily="34" charset="0"/>
                <a:cs typeface="+mn-cs"/>
              </a:rPr>
              <a:t>Office-Based Care</a:t>
            </a:r>
            <a:endParaRPr lang="en-US" b="1" dirty="0">
              <a:solidFill>
                <a:srgbClr val="FFFFFF"/>
              </a:solidFill>
              <a:latin typeface="Arial Narrow" pitchFamily="34" charset="0"/>
              <a:cs typeface="+mn-cs"/>
            </a:endParaRPr>
          </a:p>
        </p:txBody>
      </p:sp>
    </p:spTree>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0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16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descr="Slide_content_2_10"/>
          <p:cNvPicPr>
            <a:picLocks noChangeAspect="1" noChangeArrowheads="1"/>
          </p:cNvPicPr>
          <p:nvPr/>
        </p:nvPicPr>
        <p:blipFill>
          <a:blip r:embed="rId22" cstate="print"/>
          <a:srcRect/>
          <a:stretch>
            <a:fillRect/>
          </a:stretch>
        </p:blipFill>
        <p:spPr bwMode="auto">
          <a:xfrm>
            <a:off x="0" y="3824288"/>
            <a:ext cx="2959100" cy="3033712"/>
          </a:xfrm>
          <a:prstGeom prst="rect">
            <a:avLst/>
          </a:prstGeom>
          <a:noFill/>
          <a:ln w="9525">
            <a:noFill/>
            <a:miter lim="800000"/>
            <a:headEnd/>
            <a:tailEnd/>
          </a:ln>
        </p:spPr>
      </p:pic>
      <p:sp>
        <p:nvSpPr>
          <p:cNvPr id="1028" name="Rectangle 4"/>
          <p:cNvSpPr>
            <a:spLocks noGrp="1" noChangeArrowheads="1"/>
          </p:cNvSpPr>
          <p:nvPr>
            <p:ph type="body" idx="1"/>
          </p:nvPr>
        </p:nvSpPr>
        <p:spPr bwMode="auto">
          <a:xfrm>
            <a:off x="914400" y="2020888"/>
            <a:ext cx="7772400" cy="3543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29"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a:solidFill>
                  <a:srgbClr val="542200"/>
                </a:solidFill>
                <a:cs typeface="+mn-cs"/>
              </a:defRPr>
            </a:lvl1pPr>
          </a:lstStyle>
          <a:p>
            <a:fld id="{F7C2977F-0695-4C57-AF40-70739867F63D}" type="slidenum">
              <a:rPr lang="en-US" smtClean="0"/>
              <a:pPr/>
              <a:t>‹#›</a:t>
            </a:fld>
            <a:endParaRPr lang="en-US" dirty="0"/>
          </a:p>
        </p:txBody>
      </p:sp>
      <p:sp>
        <p:nvSpPr>
          <p:cNvPr id="1030" name="Rectangle 6"/>
          <p:cNvSpPr>
            <a:spLocks noGrp="1" noChangeArrowheads="1"/>
          </p:cNvSpPr>
          <p:nvPr>
            <p:ph type="title"/>
          </p:nvPr>
        </p:nvSpPr>
        <p:spPr bwMode="auto">
          <a:xfrm>
            <a:off x="881063" y="876300"/>
            <a:ext cx="7739062" cy="914400"/>
          </a:xfrm>
          <a:prstGeom prst="rect">
            <a:avLst/>
          </a:prstGeom>
          <a:noFill/>
          <a:ln w="9525">
            <a:noFill/>
            <a:miter lim="800000"/>
            <a:headEnd/>
            <a:tailEnd/>
          </a:ln>
        </p:spPr>
        <p:txBody>
          <a:bodyPr vert="horz" wrap="square" lIns="91440" tIns="91440" rIns="91440" bIns="91440" numCol="1" anchor="ctr" anchorCtr="1" compatLnSpc="1">
            <a:prstTxWarp prst="textNoShape">
              <a:avLst/>
            </a:prstTxWarp>
          </a:bodyPr>
          <a:lstStyle/>
          <a:p>
            <a:pPr lvl="0"/>
            <a:r>
              <a:rPr lang="en-US" smtClean="0"/>
              <a:t>Click to edit Master title style</a:t>
            </a:r>
            <a:endParaRPr lang="en-US" smtClean="0"/>
          </a:p>
        </p:txBody>
      </p:sp>
      <p:sp>
        <p:nvSpPr>
          <p:cNvPr id="1031" name="Text Box 7"/>
          <p:cNvSpPr txBox="1">
            <a:spLocks noChangeArrowheads="1"/>
          </p:cNvSpPr>
          <p:nvPr/>
        </p:nvSpPr>
        <p:spPr bwMode="auto">
          <a:xfrm>
            <a:off x="3660775" y="6591300"/>
            <a:ext cx="1444625" cy="304800"/>
          </a:xfrm>
          <a:prstGeom prst="rect">
            <a:avLst/>
          </a:prstGeom>
          <a:noFill/>
          <a:ln w="9525">
            <a:noFill/>
            <a:miter lim="800000"/>
            <a:headEnd/>
            <a:tailEnd/>
          </a:ln>
          <a:effectLst/>
        </p:spPr>
        <p:txBody>
          <a:bodyPr tIns="9144" bIns="9144" anchor="ctr" anchorCtr="1"/>
          <a:lstStyle/>
          <a:p>
            <a:pPr>
              <a:defRPr/>
            </a:pPr>
            <a:r>
              <a:rPr lang="en-US" sz="1000" b="1" dirty="0">
                <a:solidFill>
                  <a:srgbClr val="542200"/>
                </a:solidFill>
                <a:cs typeface="+mn-cs"/>
              </a:rPr>
              <a:t>T</a:t>
            </a:r>
            <a:r>
              <a:rPr lang="en-US" sz="800" b="1" dirty="0">
                <a:solidFill>
                  <a:srgbClr val="542200"/>
                </a:solidFill>
                <a:cs typeface="+mn-cs"/>
              </a:rPr>
              <a:t>EAM</a:t>
            </a:r>
            <a:r>
              <a:rPr lang="en-US" sz="1000" b="1" dirty="0">
                <a:solidFill>
                  <a:srgbClr val="542200"/>
                </a:solidFill>
                <a:cs typeface="+mn-cs"/>
              </a:rPr>
              <a:t>STEPPS 05.2</a:t>
            </a:r>
          </a:p>
        </p:txBody>
      </p:sp>
      <p:pic>
        <p:nvPicPr>
          <p:cNvPr id="1032" name="Picture 8" descr="Slide_content2_02"/>
          <p:cNvPicPr>
            <a:picLocks noChangeAspect="1" noChangeArrowheads="1"/>
          </p:cNvPicPr>
          <p:nvPr/>
        </p:nvPicPr>
        <p:blipFill>
          <a:blip r:embed="rId23" cstate="print"/>
          <a:srcRect/>
          <a:stretch>
            <a:fillRect/>
          </a:stretch>
        </p:blipFill>
        <p:spPr bwMode="auto">
          <a:xfrm>
            <a:off x="0" y="849313"/>
            <a:ext cx="684213" cy="2976562"/>
          </a:xfrm>
          <a:prstGeom prst="rect">
            <a:avLst/>
          </a:prstGeom>
          <a:noFill/>
          <a:ln w="9525">
            <a:noFill/>
            <a:miter lim="800000"/>
            <a:headEnd/>
            <a:tailEnd/>
          </a:ln>
        </p:spPr>
      </p:pic>
      <p:pic>
        <p:nvPicPr>
          <p:cNvPr id="1033" name="Picture 9" descr="Slide_content2_06"/>
          <p:cNvPicPr>
            <a:picLocks noChangeAspect="1" noChangeArrowheads="1"/>
          </p:cNvPicPr>
          <p:nvPr/>
        </p:nvPicPr>
        <p:blipFill>
          <a:blip r:embed="rId24" cstate="print"/>
          <a:srcRect t="-5882" r="1672"/>
          <a:stretch>
            <a:fillRect/>
          </a:stretch>
        </p:blipFill>
        <p:spPr bwMode="auto">
          <a:xfrm>
            <a:off x="2962275" y="6400800"/>
            <a:ext cx="6157913" cy="457200"/>
          </a:xfrm>
          <a:prstGeom prst="rect">
            <a:avLst/>
          </a:prstGeom>
          <a:noFill/>
          <a:ln w="9525">
            <a:noFill/>
            <a:miter lim="800000"/>
            <a:headEnd/>
            <a:tailEnd/>
          </a:ln>
        </p:spPr>
      </p:pic>
      <p:sp>
        <p:nvSpPr>
          <p:cNvPr id="1034" name="Text Box 10"/>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Mod 1 05.2   Page </a:t>
            </a:r>
            <a:fld id="{F94536E6-D650-4F3C-9BAC-DE0D57657256}"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pic>
        <p:nvPicPr>
          <p:cNvPr id="1035" name="Picture 11" descr="Slide_content_2_10"/>
          <p:cNvPicPr>
            <a:picLocks noChangeAspect="1" noChangeArrowheads="1"/>
          </p:cNvPicPr>
          <p:nvPr/>
        </p:nvPicPr>
        <p:blipFill>
          <a:blip r:embed="rId25" cstate="print"/>
          <a:srcRect/>
          <a:stretch>
            <a:fillRect/>
          </a:stretch>
        </p:blipFill>
        <p:spPr bwMode="auto">
          <a:xfrm>
            <a:off x="0" y="3806825"/>
            <a:ext cx="2976563" cy="3051175"/>
          </a:xfrm>
          <a:prstGeom prst="rect">
            <a:avLst/>
          </a:prstGeom>
          <a:noFill/>
          <a:ln w="9525">
            <a:noFill/>
            <a:miter lim="800000"/>
            <a:headEnd/>
            <a:tailEnd/>
          </a:ln>
        </p:spPr>
      </p:pic>
      <p:sp>
        <p:nvSpPr>
          <p:cNvPr id="1036" name="Text Box 12"/>
          <p:cNvSpPr txBox="1">
            <a:spLocks noChangeArrowheads="1"/>
          </p:cNvSpPr>
          <p:nvPr/>
        </p:nvSpPr>
        <p:spPr bwMode="auto">
          <a:xfrm>
            <a:off x="220663" y="6550025"/>
            <a:ext cx="1581150" cy="228600"/>
          </a:xfrm>
          <a:prstGeom prst="rect">
            <a:avLst/>
          </a:prstGeom>
          <a:noFill/>
          <a:ln w="9525">
            <a:noFill/>
            <a:miter lim="800000"/>
            <a:headEnd/>
            <a:tailEnd/>
          </a:ln>
          <a:effectLst/>
        </p:spPr>
        <p:txBody>
          <a:bodyPr>
            <a:spAutoFit/>
          </a:bodyPr>
          <a:lstStyle/>
          <a:p>
            <a:pPr>
              <a:spcBef>
                <a:spcPct val="50000"/>
              </a:spcBef>
              <a:defRPr/>
            </a:pPr>
            <a:r>
              <a:rPr lang="en-US" sz="900" b="1" dirty="0">
                <a:solidFill>
                  <a:schemeClr val="accent1"/>
                </a:solidFill>
                <a:cs typeface="+mn-cs"/>
              </a:rPr>
              <a:t>Page </a:t>
            </a:r>
            <a:fld id="{968E8F39-1CD9-4CBA-8395-9D267A91F905}" type="slidenum">
              <a:rPr lang="en-US" sz="900" b="1">
                <a:solidFill>
                  <a:schemeClr val="accent1"/>
                </a:solidFill>
                <a:cs typeface="+mn-cs"/>
              </a:rPr>
              <a:pPr>
                <a:spcBef>
                  <a:spcPct val="50000"/>
                </a:spcBef>
                <a:defRPr/>
              </a:pPr>
              <a:t>‹#›</a:t>
            </a:fld>
            <a:endParaRPr lang="en-US" sz="900" b="1" dirty="0">
              <a:solidFill>
                <a:schemeClr val="accent1"/>
              </a:solidFill>
              <a:cs typeface="+mn-cs"/>
            </a:endParaRPr>
          </a:p>
        </p:txBody>
      </p:sp>
      <p:sp>
        <p:nvSpPr>
          <p:cNvPr id="1037" name="Text Box 13"/>
          <p:cNvSpPr txBox="1">
            <a:spLocks noChangeArrowheads="1"/>
          </p:cNvSpPr>
          <p:nvPr/>
        </p:nvSpPr>
        <p:spPr bwMode="auto">
          <a:xfrm>
            <a:off x="7696200" y="152400"/>
            <a:ext cx="1143000" cy="366713"/>
          </a:xfrm>
          <a:prstGeom prst="rect">
            <a:avLst/>
          </a:prstGeom>
          <a:noFill/>
          <a:ln w="9525">
            <a:noFill/>
            <a:miter lim="800000"/>
            <a:headEnd/>
            <a:tailEnd/>
          </a:ln>
          <a:effectLst/>
        </p:spPr>
        <p:txBody>
          <a:bodyPr>
            <a:spAutoFit/>
          </a:bodyPr>
          <a:lstStyle/>
          <a:p>
            <a:pPr algn="ctr">
              <a:spcBef>
                <a:spcPct val="50000"/>
              </a:spcBef>
              <a:defRPr/>
            </a:pPr>
            <a:r>
              <a:rPr lang="en-US" sz="1800" b="1" dirty="0">
                <a:solidFill>
                  <a:schemeClr val="bg1"/>
                </a:solidFill>
                <a:cs typeface="+mn-cs"/>
              </a:rPr>
              <a:t>RRS</a:t>
            </a:r>
          </a:p>
        </p:txBody>
      </p:sp>
    </p:spTree>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Lst>
  <p:timing>
    <p:tnLst>
      <p:par>
        <p:cTn id="1" dur="indefinite" restart="never" nodeType="tmRoot"/>
      </p:par>
    </p:tnLst>
  </p:timing>
  <p:txStyles>
    <p:titleStyle>
      <a:lvl1pPr algn="ctr" rtl="0" eaLnBrk="1" fontAlgn="base" hangingPunct="1">
        <a:lnSpc>
          <a:spcPct val="90000"/>
        </a:lnSpc>
        <a:spcBef>
          <a:spcPct val="0"/>
        </a:spcBef>
        <a:spcAft>
          <a:spcPct val="0"/>
        </a:spcAft>
        <a:defRPr sz="3600" b="1">
          <a:solidFill>
            <a:srgbClr val="663300"/>
          </a:solidFill>
          <a:latin typeface="+mj-lt"/>
          <a:ea typeface="+mj-ea"/>
          <a:cs typeface="+mj-cs"/>
        </a:defRPr>
      </a:lvl1pPr>
      <a:lvl2pPr algn="ctr" rtl="0" eaLnBrk="1" fontAlgn="base" hangingPunct="1">
        <a:lnSpc>
          <a:spcPct val="90000"/>
        </a:lnSpc>
        <a:spcBef>
          <a:spcPct val="0"/>
        </a:spcBef>
        <a:spcAft>
          <a:spcPct val="0"/>
        </a:spcAft>
        <a:defRPr sz="3600" b="1">
          <a:solidFill>
            <a:srgbClr val="663300"/>
          </a:solidFill>
          <a:latin typeface="Arial" charset="0"/>
        </a:defRPr>
      </a:lvl2pPr>
      <a:lvl3pPr algn="ctr" rtl="0" eaLnBrk="1" fontAlgn="base" hangingPunct="1">
        <a:lnSpc>
          <a:spcPct val="90000"/>
        </a:lnSpc>
        <a:spcBef>
          <a:spcPct val="0"/>
        </a:spcBef>
        <a:spcAft>
          <a:spcPct val="0"/>
        </a:spcAft>
        <a:defRPr sz="3600" b="1">
          <a:solidFill>
            <a:srgbClr val="663300"/>
          </a:solidFill>
          <a:latin typeface="Arial" charset="0"/>
        </a:defRPr>
      </a:lvl3pPr>
      <a:lvl4pPr algn="ctr" rtl="0" eaLnBrk="1" fontAlgn="base" hangingPunct="1">
        <a:lnSpc>
          <a:spcPct val="90000"/>
        </a:lnSpc>
        <a:spcBef>
          <a:spcPct val="0"/>
        </a:spcBef>
        <a:spcAft>
          <a:spcPct val="0"/>
        </a:spcAft>
        <a:defRPr sz="3600" b="1">
          <a:solidFill>
            <a:srgbClr val="663300"/>
          </a:solidFill>
          <a:latin typeface="Arial" charset="0"/>
        </a:defRPr>
      </a:lvl4pPr>
      <a:lvl5pPr algn="ctr" rtl="0" eaLnBrk="1" fontAlgn="base" hangingPunct="1">
        <a:lnSpc>
          <a:spcPct val="90000"/>
        </a:lnSpc>
        <a:spcBef>
          <a:spcPct val="0"/>
        </a:spcBef>
        <a:spcAft>
          <a:spcPct val="0"/>
        </a:spcAft>
        <a:defRPr sz="3600" b="1">
          <a:solidFill>
            <a:srgbClr val="663300"/>
          </a:solidFill>
          <a:latin typeface="Arial" charset="0"/>
        </a:defRPr>
      </a:lvl5pPr>
      <a:lvl6pPr marL="457200" algn="ctr" rtl="0" eaLnBrk="1" fontAlgn="base" hangingPunct="1">
        <a:lnSpc>
          <a:spcPct val="90000"/>
        </a:lnSpc>
        <a:spcBef>
          <a:spcPct val="0"/>
        </a:spcBef>
        <a:spcAft>
          <a:spcPct val="0"/>
        </a:spcAft>
        <a:defRPr sz="3600" b="1">
          <a:solidFill>
            <a:srgbClr val="663300"/>
          </a:solidFill>
          <a:latin typeface="Arial" charset="0"/>
        </a:defRPr>
      </a:lvl6pPr>
      <a:lvl7pPr marL="914400" algn="ctr" rtl="0" eaLnBrk="1" fontAlgn="base" hangingPunct="1">
        <a:lnSpc>
          <a:spcPct val="90000"/>
        </a:lnSpc>
        <a:spcBef>
          <a:spcPct val="0"/>
        </a:spcBef>
        <a:spcAft>
          <a:spcPct val="0"/>
        </a:spcAft>
        <a:defRPr sz="3600" b="1">
          <a:solidFill>
            <a:srgbClr val="663300"/>
          </a:solidFill>
          <a:latin typeface="Arial" charset="0"/>
        </a:defRPr>
      </a:lvl7pPr>
      <a:lvl8pPr marL="1371600" algn="ctr" rtl="0" eaLnBrk="1" fontAlgn="base" hangingPunct="1">
        <a:lnSpc>
          <a:spcPct val="90000"/>
        </a:lnSpc>
        <a:spcBef>
          <a:spcPct val="0"/>
        </a:spcBef>
        <a:spcAft>
          <a:spcPct val="0"/>
        </a:spcAft>
        <a:defRPr sz="3600" b="1">
          <a:solidFill>
            <a:srgbClr val="663300"/>
          </a:solidFill>
          <a:latin typeface="Arial" charset="0"/>
        </a:defRPr>
      </a:lvl8pPr>
      <a:lvl9pPr marL="1828800" algn="ctr" rtl="0" eaLnBrk="1" fontAlgn="base" hangingPunct="1">
        <a:lnSpc>
          <a:spcPct val="90000"/>
        </a:lnSpc>
        <a:spcBef>
          <a:spcPct val="0"/>
        </a:spcBef>
        <a:spcAft>
          <a:spcPct val="0"/>
        </a:spcAft>
        <a:defRPr sz="3600" b="1">
          <a:solidFill>
            <a:srgbClr val="663300"/>
          </a:solidFill>
          <a:latin typeface="Arial" charset="0"/>
        </a:defRPr>
      </a:lvl9pPr>
    </p:titleStyle>
    <p:bodyStyle>
      <a:lvl1pPr marL="342900" indent="-342900" algn="l" rtl="0" eaLnBrk="1" fontAlgn="base" hangingPunct="1">
        <a:lnSpc>
          <a:spcPct val="95000"/>
        </a:lnSpc>
        <a:spcBef>
          <a:spcPct val="40000"/>
        </a:spcBef>
        <a:spcAft>
          <a:spcPct val="0"/>
        </a:spcAft>
        <a:buClr>
          <a:schemeClr val="folHlink"/>
        </a:buClr>
        <a:buSzPct val="90000"/>
        <a:buFont typeface="Wingdings" pitchFamily="2" charset="2"/>
        <a:buChar char="n"/>
        <a:defRPr sz="2400">
          <a:solidFill>
            <a:schemeClr val="tx1"/>
          </a:solidFill>
          <a:latin typeface="+mn-lt"/>
          <a:ea typeface="+mn-ea"/>
          <a:cs typeface="+mn-cs"/>
        </a:defRPr>
      </a:lvl1pPr>
      <a:lvl2pPr marL="742950" indent="-285750" algn="l" rtl="0" eaLnBrk="1" fontAlgn="base" hangingPunct="1">
        <a:lnSpc>
          <a:spcPct val="95000"/>
        </a:lnSpc>
        <a:spcBef>
          <a:spcPct val="40000"/>
        </a:spcBef>
        <a:spcAft>
          <a:spcPct val="0"/>
        </a:spcAft>
        <a:buClr>
          <a:schemeClr val="accent1"/>
        </a:buClr>
        <a:buSzPct val="75000"/>
        <a:buFont typeface="Wingdings" pitchFamily="2" charset="2"/>
        <a:buChar char="n"/>
        <a:defRPr sz="2400">
          <a:solidFill>
            <a:schemeClr val="tx1"/>
          </a:solidFill>
          <a:latin typeface="+mn-lt"/>
        </a:defRPr>
      </a:lvl2pPr>
      <a:lvl3pPr marL="1143000" indent="-228600" algn="l" rtl="0" eaLnBrk="1" fontAlgn="base" hangingPunct="1">
        <a:lnSpc>
          <a:spcPct val="95000"/>
        </a:lnSpc>
        <a:spcBef>
          <a:spcPct val="40000"/>
        </a:spcBef>
        <a:spcAft>
          <a:spcPct val="0"/>
        </a:spcAft>
        <a:buClr>
          <a:schemeClr val="folHlink"/>
        </a:buClr>
        <a:buSzPct val="55000"/>
        <a:buFont typeface="Wingdings" pitchFamily="2" charset="2"/>
        <a:buChar char="n"/>
        <a:defRPr sz="2400">
          <a:solidFill>
            <a:schemeClr val="tx1"/>
          </a:solidFill>
          <a:latin typeface="+mn-lt"/>
        </a:defRPr>
      </a:lvl3pPr>
      <a:lvl4pPr marL="1600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4pPr>
      <a:lvl5pPr marL="20574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5pPr>
      <a:lvl6pPr marL="25146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6pPr>
      <a:lvl7pPr marL="29718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7pPr>
      <a:lvl8pPr marL="34290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8pPr>
      <a:lvl9pPr marL="3886200" indent="-228600" algn="l" rtl="0" eaLnBrk="1" fontAlgn="base" hangingPunct="1">
        <a:lnSpc>
          <a:spcPct val="95000"/>
        </a:lnSpc>
        <a:spcBef>
          <a:spcPct val="40000"/>
        </a:spcBef>
        <a:spcAft>
          <a:spcPct val="0"/>
        </a:spcAft>
        <a:buClr>
          <a:schemeClr val="accent1"/>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chart" Target="../charts/chart7.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chart" Target="../charts/chart11.xml"/></Relationships>
</file>

<file path=ppt/slides/_rels/slide2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8.xml"/><Relationship Id="rId1" Type="http://schemas.openxmlformats.org/officeDocument/2006/relationships/slideLayout" Target="../slideLayouts/slideLayout11.xml"/><Relationship Id="rId4" Type="http://schemas.openxmlformats.org/officeDocument/2006/relationships/chart" Target="../charts/chart16.xml"/></Relationships>
</file>

<file path=ppt/slides/_rels/slide29.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9.xml"/><Relationship Id="rId1" Type="http://schemas.openxmlformats.org/officeDocument/2006/relationships/slideLayout" Target="../slideLayouts/slideLayout11.xml"/><Relationship Id="rId4" Type="http://schemas.openxmlformats.org/officeDocument/2006/relationships/chart" Target="../charts/char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2.xml"/><Relationship Id="rId1" Type="http://schemas.openxmlformats.org/officeDocument/2006/relationships/slideLayout" Target="../slideLayouts/slideLayout11.xml"/><Relationship Id="rId4" Type="http://schemas.openxmlformats.org/officeDocument/2006/relationships/chart" Target="../charts/chart20.xml"/></Relationships>
</file>

<file path=ppt/slides/_rels/slide33.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3.xml"/><Relationship Id="rId1" Type="http://schemas.openxmlformats.org/officeDocument/2006/relationships/slideLayout" Target="../slideLayouts/slideLayout11.xml"/><Relationship Id="rId4" Type="http://schemas.openxmlformats.org/officeDocument/2006/relationships/chart" Target="../charts/chart22.xml"/></Relationships>
</file>

<file path=ppt/slides/_rels/slide34.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4.xml"/><Relationship Id="rId1" Type="http://schemas.openxmlformats.org/officeDocument/2006/relationships/slideLayout" Target="../slideLayouts/slideLayout11.xml"/><Relationship Id="rId4" Type="http://schemas.openxmlformats.org/officeDocument/2006/relationships/chart" Target="../charts/char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hyperlink" Target="http://www.ahrq.gov/research/findings/nhqrdr/index.html" TargetMode="Externa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79.xml"/></Relationships>
</file>

<file path=ppt/slides/_rels/slide8.xml.rels><?xml version="1.0" encoding="UTF-8" standalone="yes"?>
<Relationships xmlns="http://schemas.openxmlformats.org/package/2006/relationships"><Relationship Id="rId3" Type="http://schemas.openxmlformats.org/officeDocument/2006/relationships/hyperlink" Target="http://www.ahrq.gov/research/findings/nhqrdr/nhqdr14/intro.html"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hyperlink" Target="http://nhqrnet.ahrq.gov/inhqrdr/data/query"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819400"/>
            <a:ext cx="8229600" cy="1600200"/>
          </a:xfrm>
        </p:spPr>
        <p:txBody>
          <a:bodyPr/>
          <a:lstStyle/>
          <a:p>
            <a:r>
              <a:rPr lang="en-US" dirty="0" smtClean="0"/>
              <a:t>National Healthcare Quality and Disparities Report</a:t>
            </a:r>
            <a:endParaRPr lang="en-US" dirty="0"/>
          </a:p>
        </p:txBody>
      </p:sp>
      <p:sp>
        <p:nvSpPr>
          <p:cNvPr id="3" name="Content Placeholder 2"/>
          <p:cNvSpPr>
            <a:spLocks noGrp="1"/>
          </p:cNvSpPr>
          <p:nvPr>
            <p:ph idx="1"/>
          </p:nvPr>
        </p:nvSpPr>
        <p:spPr>
          <a:xfrm>
            <a:off x="457200" y="4419600"/>
            <a:ext cx="8229600" cy="1173163"/>
          </a:xfrm>
        </p:spPr>
        <p:txBody>
          <a:bodyPr>
            <a:normAutofit fontScale="85000" lnSpcReduction="20000"/>
          </a:bodyPr>
          <a:lstStyle/>
          <a:p>
            <a:r>
              <a:rPr lang="en-US" dirty="0" err="1"/>
              <a:t>Chartbook</a:t>
            </a:r>
            <a:r>
              <a:rPr lang="en-US" dirty="0"/>
              <a:t> on Person- and </a:t>
            </a:r>
            <a:endParaRPr lang="en-US" dirty="0" smtClean="0"/>
          </a:p>
          <a:p>
            <a:r>
              <a:rPr lang="en-US" dirty="0" smtClean="0"/>
              <a:t>Family-Centered Care</a:t>
            </a:r>
          </a:p>
          <a:p>
            <a:r>
              <a:rPr lang="en-US" dirty="0" smtClean="0"/>
              <a:t>May 2015</a:t>
            </a:r>
            <a:endParaRPr lang="en-US" dirty="0"/>
          </a:p>
          <a:p>
            <a:endParaRPr lang="en-US" dirty="0"/>
          </a:p>
        </p:txBody>
      </p:sp>
      <p:sp>
        <p:nvSpPr>
          <p:cNvPr id="5" name="TextBox 4"/>
          <p:cNvSpPr txBox="1"/>
          <p:nvPr/>
        </p:nvSpPr>
        <p:spPr>
          <a:xfrm>
            <a:off x="762000" y="6248399"/>
            <a:ext cx="8077200" cy="276999"/>
          </a:xfrm>
          <a:prstGeom prst="rect">
            <a:avLst/>
          </a:prstGeom>
          <a:noFill/>
        </p:spPr>
        <p:txBody>
          <a:bodyPr wrap="square" rtlCol="0">
            <a:spAutoFit/>
          </a:bodyPr>
          <a:lstStyle/>
          <a:p>
            <a:r>
              <a:rPr lang="en-US" sz="1200" dirty="0" smtClean="0"/>
              <a:t>This presentation contains notes. Select View, then Notes page to read them.</a:t>
            </a:r>
            <a:endParaRPr lang="en-US" sz="1200" dirty="0"/>
          </a:p>
        </p:txBody>
      </p:sp>
    </p:spTree>
    <p:extLst>
      <p:ext uri="{BB962C8B-B14F-4D97-AF65-F5344CB8AC3E}">
        <p14:creationId xmlns:p14="http://schemas.microsoft.com/office/powerpoint/2010/main" val="2183932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Average annual rates of change of quality of care measures through 2012, by National Quality Strategy priority</a:t>
            </a:r>
            <a:endParaRPr lang="en-US" sz="24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57414165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10803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smtClean="0"/>
              <a:t>Person-Centered Care Measures That Achieved Success, Improved Quickly, or Showed Worsening Quality</a:t>
            </a:r>
            <a:endParaRPr lang="en-US" sz="2600" dirty="0"/>
          </a:p>
        </p:txBody>
      </p:sp>
      <p:sp>
        <p:nvSpPr>
          <p:cNvPr id="3" name="Content Placeholder 2"/>
          <p:cNvSpPr>
            <a:spLocks noGrp="1"/>
          </p:cNvSpPr>
          <p:nvPr>
            <p:ph idx="1"/>
          </p:nvPr>
        </p:nvSpPr>
        <p:spPr/>
        <p:txBody>
          <a:bodyPr>
            <a:normAutofit fontScale="92500"/>
          </a:bodyPr>
          <a:lstStyle/>
          <a:p>
            <a:r>
              <a:rPr lang="en-US" dirty="0" smtClean="0"/>
              <a:t>Two Person-Centered Care measures achieved 95% performance and will no longer be reported in the QDR.</a:t>
            </a:r>
          </a:p>
          <a:p>
            <a:pPr lvl="1"/>
            <a:r>
              <a:rPr lang="en-US" dirty="0" smtClean="0"/>
              <a:t>People with a usual source of care for whom health care providers explained and provided all treatment options</a:t>
            </a:r>
          </a:p>
          <a:p>
            <a:pPr lvl="1"/>
            <a:r>
              <a:rPr lang="en-US" dirty="0" smtClean="0"/>
              <a:t>Hospice patients who received the right amount of medicine for pain management</a:t>
            </a:r>
          </a:p>
          <a:p>
            <a:r>
              <a:rPr lang="en-US" dirty="0" smtClean="0"/>
              <a:t>No Person-Centered Care measures:</a:t>
            </a:r>
          </a:p>
          <a:p>
            <a:pPr lvl="1"/>
            <a:r>
              <a:rPr lang="en-US" dirty="0" smtClean="0"/>
              <a:t>Improved quickly, defined as an average annual rate of change greater than 10% per year</a:t>
            </a:r>
          </a:p>
          <a:p>
            <a:pPr lvl="1"/>
            <a:r>
              <a:rPr lang="en-US" dirty="0" smtClean="0"/>
              <a:t>Showed worsening quality</a:t>
            </a:r>
          </a:p>
          <a:p>
            <a:endParaRPr lang="en-US" dirty="0"/>
          </a:p>
        </p:txBody>
      </p:sp>
    </p:spTree>
    <p:extLst>
      <p:ext uri="{BB962C8B-B14F-4D97-AF65-F5344CB8AC3E}">
        <p14:creationId xmlns:p14="http://schemas.microsoft.com/office/powerpoint/2010/main" val="251588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Number and percentage of person-centered care measures for which members of selected groups experienced better, same, or worse quality of care compared with reference group</a:t>
            </a:r>
            <a:endParaRPr lang="en-US" sz="1800" dirty="0"/>
          </a:p>
        </p:txBody>
      </p:sp>
      <p:graphicFrame>
        <p:nvGraphicFramePr>
          <p:cNvPr id="4" name="Object 1"/>
          <p:cNvGraphicFramePr>
            <a:graphicFrameLocks noGrp="1"/>
          </p:cNvGraphicFramePr>
          <p:nvPr>
            <p:ph idx="1"/>
            <p:extLst>
              <p:ext uri="{D42A27DB-BD31-4B8C-83A1-F6EECF244321}">
                <p14:modId xmlns:p14="http://schemas.microsoft.com/office/powerpoint/2010/main" val="94607092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7275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Person-Centered Care Measures With Elimination or Widening of Disparities</a:t>
            </a:r>
            <a:endParaRPr lang="en-US" sz="2800" dirty="0"/>
          </a:p>
        </p:txBody>
      </p:sp>
      <p:sp>
        <p:nvSpPr>
          <p:cNvPr id="3" name="Content Placeholder 2"/>
          <p:cNvSpPr>
            <a:spLocks noGrp="1"/>
          </p:cNvSpPr>
          <p:nvPr>
            <p:ph idx="1"/>
          </p:nvPr>
        </p:nvSpPr>
        <p:spPr/>
        <p:txBody>
          <a:bodyPr>
            <a:normAutofit fontScale="70000" lnSpcReduction="20000"/>
          </a:bodyPr>
          <a:lstStyle/>
          <a:p>
            <a:pPr>
              <a:lnSpc>
                <a:spcPct val="120000"/>
              </a:lnSpc>
              <a:spcBef>
                <a:spcPts val="0"/>
              </a:spcBef>
            </a:pPr>
            <a:r>
              <a:rPr lang="en-US" dirty="0" smtClean="0"/>
              <a:t>Two Person-Centered Care measures showed elimination of Asian-White disparities:</a:t>
            </a:r>
          </a:p>
          <a:p>
            <a:pPr lvl="1">
              <a:lnSpc>
                <a:spcPct val="120000"/>
              </a:lnSpc>
              <a:spcBef>
                <a:spcPts val="0"/>
              </a:spcBef>
            </a:pPr>
            <a:r>
              <a:rPr lang="en-US" dirty="0" smtClean="0"/>
              <a:t>Adult hospital patients who sometimes or never had good communication with doctors</a:t>
            </a:r>
          </a:p>
          <a:p>
            <a:pPr lvl="1">
              <a:lnSpc>
                <a:spcPct val="120000"/>
              </a:lnSpc>
              <a:spcBef>
                <a:spcPts val="0"/>
              </a:spcBef>
            </a:pPr>
            <a:r>
              <a:rPr lang="en-US" dirty="0" smtClean="0"/>
              <a:t>Adults who had a visit in the last 12 months whose health providers sometimes or never listened carefully to them</a:t>
            </a:r>
          </a:p>
          <a:p>
            <a:pPr>
              <a:lnSpc>
                <a:spcPct val="120000"/>
              </a:lnSpc>
              <a:spcBef>
                <a:spcPts val="0"/>
              </a:spcBef>
            </a:pPr>
            <a:r>
              <a:rPr lang="en-US" dirty="0" smtClean="0"/>
              <a:t>Four Person-Centered Care measures showed widening of disparities for some groups:</a:t>
            </a:r>
          </a:p>
          <a:p>
            <a:pPr lvl="1">
              <a:lnSpc>
                <a:spcPct val="120000"/>
              </a:lnSpc>
              <a:spcBef>
                <a:spcPts val="0"/>
              </a:spcBef>
            </a:pPr>
            <a:r>
              <a:rPr lang="en-US" dirty="0" smtClean="0"/>
              <a:t>Family caregivers who did not want more information about what to expect while the patient was dying</a:t>
            </a:r>
          </a:p>
          <a:p>
            <a:pPr lvl="1">
              <a:lnSpc>
                <a:spcPct val="120000"/>
              </a:lnSpc>
              <a:spcBef>
                <a:spcPts val="0"/>
              </a:spcBef>
            </a:pPr>
            <a:r>
              <a:rPr lang="en-US" dirty="0" smtClean="0"/>
              <a:t>Hospice patient caregivers who perceived patient was referred to hospice at right time</a:t>
            </a:r>
          </a:p>
          <a:p>
            <a:pPr lvl="1">
              <a:lnSpc>
                <a:spcPct val="120000"/>
              </a:lnSpc>
              <a:spcBef>
                <a:spcPts val="0"/>
              </a:spcBef>
            </a:pPr>
            <a:r>
              <a:rPr lang="en-US" dirty="0" smtClean="0"/>
              <a:t>Hospice patients who received care consistent with their stated end-of-life wishes </a:t>
            </a:r>
          </a:p>
          <a:p>
            <a:pPr lvl="1">
              <a:lnSpc>
                <a:spcPct val="120000"/>
              </a:lnSpc>
              <a:spcBef>
                <a:spcPts val="0"/>
              </a:spcBef>
            </a:pPr>
            <a:r>
              <a:rPr lang="en-US" dirty="0" smtClean="0"/>
              <a:t>Hospice patients who received the right amount of medicine for pain management</a:t>
            </a:r>
            <a:endParaRPr lang="en-US" dirty="0"/>
          </a:p>
        </p:txBody>
      </p:sp>
    </p:spTree>
    <p:extLst>
      <p:ext uri="{BB962C8B-B14F-4D97-AF65-F5344CB8AC3E}">
        <p14:creationId xmlns:p14="http://schemas.microsoft.com/office/powerpoint/2010/main" val="676239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Measures of Person- </a:t>
            </a:r>
            <a:r>
              <a:rPr lang="en-US" dirty="0" smtClean="0"/>
              <a:t>and Family- </a:t>
            </a:r>
            <a:r>
              <a:rPr lang="en-US" dirty="0" smtClean="0"/>
              <a:t>Centered Care</a:t>
            </a:r>
            <a:endParaRPr lang="en-US" dirty="0"/>
          </a:p>
        </p:txBody>
      </p:sp>
      <p:sp>
        <p:nvSpPr>
          <p:cNvPr id="5" name="Content Placeholder 4"/>
          <p:cNvSpPr>
            <a:spLocks noGrp="1"/>
          </p:cNvSpPr>
          <p:nvPr>
            <p:ph idx="1"/>
          </p:nvPr>
        </p:nvSpPr>
        <p:spPr/>
        <p:txBody>
          <a:bodyPr>
            <a:normAutofit/>
          </a:bodyPr>
          <a:lstStyle/>
          <a:p>
            <a:r>
              <a:rPr lang="en-US" dirty="0" smtClean="0"/>
              <a:t>The National Healthcare Quality and Disparities Report  tracks a growing number of person- and family-centered care measures. </a:t>
            </a:r>
          </a:p>
          <a:p>
            <a:r>
              <a:rPr lang="en-US" dirty="0" smtClean="0"/>
              <a:t>The measures focus on three aspects of care:</a:t>
            </a:r>
          </a:p>
          <a:p>
            <a:pPr lvl="1"/>
            <a:r>
              <a:rPr lang="en-US" dirty="0" smtClean="0"/>
              <a:t>Communication: doctor’s office, hospital, and home health care</a:t>
            </a:r>
          </a:p>
          <a:p>
            <a:pPr lvl="1"/>
            <a:r>
              <a:rPr lang="en-US" dirty="0" smtClean="0"/>
              <a:t>Engagement in </a:t>
            </a:r>
            <a:r>
              <a:rPr lang="en-US" dirty="0" err="1" smtClean="0"/>
              <a:t>decisionmaking</a:t>
            </a:r>
            <a:endParaRPr lang="en-US" dirty="0" smtClean="0"/>
          </a:p>
          <a:p>
            <a:pPr lvl="1"/>
            <a:r>
              <a:rPr lang="en-US" dirty="0" smtClean="0"/>
              <a:t>End-of-life care</a:t>
            </a:r>
          </a:p>
          <a:p>
            <a:endParaRPr lang="en-US" dirty="0"/>
          </a:p>
        </p:txBody>
      </p:sp>
    </p:spTree>
    <p:extLst>
      <p:ext uri="{BB962C8B-B14F-4D97-AF65-F5344CB8AC3E}">
        <p14:creationId xmlns:p14="http://schemas.microsoft.com/office/powerpoint/2010/main" val="1900310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Communication</a:t>
            </a:r>
            <a:endParaRPr lang="en-US" dirty="0"/>
          </a:p>
        </p:txBody>
      </p:sp>
      <p:sp>
        <p:nvSpPr>
          <p:cNvPr id="4" name="Content Placeholder 2"/>
          <p:cNvSpPr>
            <a:spLocks noGrp="1"/>
          </p:cNvSpPr>
          <p:nvPr>
            <p:ph idx="1"/>
          </p:nvPr>
        </p:nvSpPr>
        <p:spPr/>
        <p:txBody>
          <a:bodyPr>
            <a:normAutofit/>
          </a:bodyPr>
          <a:lstStyle/>
          <a:p>
            <a:r>
              <a:rPr lang="en-US" dirty="0" smtClean="0"/>
              <a:t>Optimal health care requires good communication between patients and providers, yet barriers to provider-patient communication are common. </a:t>
            </a:r>
          </a:p>
          <a:p>
            <a:r>
              <a:rPr lang="en-US" dirty="0" smtClean="0"/>
              <a:t>To provide all patients with the best possible care, providers need to understand patients’ diverse health care needs and preferences and communicate clearly with patients about their care.</a:t>
            </a:r>
            <a:endParaRPr lang="en-US" dirty="0"/>
          </a:p>
        </p:txBody>
      </p:sp>
    </p:spTree>
    <p:extLst>
      <p:ext uri="{BB962C8B-B14F-4D97-AF65-F5344CB8AC3E}">
        <p14:creationId xmlns:p14="http://schemas.microsoft.com/office/powerpoint/2010/main" val="3690006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Communication Measures: Doctor’s Office</a:t>
            </a:r>
            <a:endParaRPr lang="en-US" dirty="0"/>
          </a:p>
        </p:txBody>
      </p:sp>
      <p:sp>
        <p:nvSpPr>
          <p:cNvPr id="4" name="Content Placeholder 2"/>
          <p:cNvSpPr>
            <a:spLocks noGrp="1"/>
          </p:cNvSpPr>
          <p:nvPr>
            <p:ph idx="1"/>
          </p:nvPr>
        </p:nvSpPr>
        <p:spPr/>
        <p:txBody>
          <a:bodyPr>
            <a:normAutofit fontScale="92500" lnSpcReduction="10000"/>
          </a:bodyPr>
          <a:lstStyle/>
          <a:p>
            <a:pPr>
              <a:spcBef>
                <a:spcPts val="600"/>
              </a:spcBef>
            </a:pPr>
            <a:r>
              <a:rPr lang="en-US" dirty="0" smtClean="0"/>
              <a:t>Adults who had a doctor’s office or clinic visit in the last 12 months who reported poor communication with health providers, by insurance, ages 18-64 and age 65 and over, 2002-2012</a:t>
            </a:r>
          </a:p>
          <a:p>
            <a:pPr>
              <a:spcBef>
                <a:spcPts val="600"/>
              </a:spcBef>
            </a:pPr>
            <a:r>
              <a:rPr lang="en-US" dirty="0" smtClean="0"/>
              <a:t>Adults who had a doctor’s office or clinic visit in the last 12 months who reported poor communication with health providers, by ethnicity and education, 2002-2012</a:t>
            </a:r>
          </a:p>
          <a:p>
            <a:pPr>
              <a:spcBef>
                <a:spcPts val="600"/>
              </a:spcBef>
            </a:pPr>
            <a:r>
              <a:rPr lang="en-US" dirty="0" smtClean="0"/>
              <a:t>Children who had a doctor’s office or clinic visit in the last 12 months whose parents reported poor communication with health providers, by ethnicity and language spoken at home, 2002-2012</a:t>
            </a:r>
          </a:p>
          <a:p>
            <a:pPr lvl="1"/>
            <a:endParaRPr lang="en-US" dirty="0" smtClean="0"/>
          </a:p>
          <a:p>
            <a:pPr lvl="1"/>
            <a:endParaRPr lang="en-US" dirty="0"/>
          </a:p>
        </p:txBody>
      </p:sp>
    </p:spTree>
    <p:extLst>
      <p:ext uri="{BB962C8B-B14F-4D97-AF65-F5344CB8AC3E}">
        <p14:creationId xmlns:p14="http://schemas.microsoft.com/office/powerpoint/2010/main" val="788875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934200" cy="868362"/>
          </a:xfrm>
        </p:spPr>
        <p:txBody>
          <a:bodyPr>
            <a:noAutofit/>
          </a:bodyPr>
          <a:lstStyle/>
          <a:p>
            <a:r>
              <a:rPr lang="en-US" sz="1800" dirty="0"/>
              <a:t>Adults who had a doctor’s office or clinic visit in the last 12 months who reported poor communication with health providers, by insurance, ages 18-64 and age 65 and over, 2002-2012</a:t>
            </a:r>
          </a:p>
        </p:txBody>
      </p:sp>
      <p:sp>
        <p:nvSpPr>
          <p:cNvPr id="7" name="Rectangle 6"/>
          <p:cNvSpPr/>
          <p:nvPr/>
        </p:nvSpPr>
        <p:spPr>
          <a:xfrm>
            <a:off x="501791" y="5611743"/>
            <a:ext cx="8153400" cy="707886"/>
          </a:xfrm>
          <a:prstGeom prst="rect">
            <a:avLst/>
          </a:prstGeom>
        </p:spPr>
        <p:txBody>
          <a:bodyPr wrap="square">
            <a:spAutoFit/>
          </a:bodyPr>
          <a:lstStyle/>
          <a:p>
            <a:r>
              <a:rPr lang="en-US" sz="1000" b="1" dirty="0" smtClean="0"/>
              <a:t>Source</a:t>
            </a:r>
            <a:r>
              <a:rPr lang="en-US" sz="1000" b="1" dirty="0"/>
              <a:t>:</a:t>
            </a:r>
            <a:r>
              <a:rPr lang="en-US" sz="1000" dirty="0"/>
              <a:t> Agency for Healthcare Research and Quality, Medical Expenditure Panel Survey, 2002-2012.</a:t>
            </a:r>
          </a:p>
          <a:p>
            <a:r>
              <a:rPr lang="en-US" sz="1000" b="1" dirty="0"/>
              <a:t>Denominator: </a:t>
            </a:r>
            <a:r>
              <a:rPr lang="en-US" sz="1000" dirty="0"/>
              <a:t>Civilian noninstitutionalized population age 18 and over who had a doctor’s office or clinic visit in the last 12 months. </a:t>
            </a:r>
          </a:p>
          <a:p>
            <a:r>
              <a:rPr lang="en-US" sz="1000" b="1" dirty="0" smtClean="0"/>
              <a:t>Note</a:t>
            </a:r>
            <a:r>
              <a:rPr lang="en-US" sz="1000" b="1" dirty="0"/>
              <a:t>: </a:t>
            </a:r>
            <a:r>
              <a:rPr lang="en-US" sz="1000" dirty="0"/>
              <a:t>For this measure, lower rates are better. Patients who report that their health providers sometimes or never listened carefully, explained things clearly, showed respect for what they had to say, or spent enough time with them are considered to have poor communication. </a:t>
            </a:r>
            <a:endParaRPr lang="en-US" sz="1000" dirty="0" smtClean="0"/>
          </a:p>
        </p:txBody>
      </p:sp>
      <p:graphicFrame>
        <p:nvGraphicFramePr>
          <p:cNvPr id="8" name="Chart 7"/>
          <p:cNvGraphicFramePr/>
          <p:nvPr>
            <p:extLst>
              <p:ext uri="{D42A27DB-BD31-4B8C-83A1-F6EECF244321}">
                <p14:modId xmlns:p14="http://schemas.microsoft.com/office/powerpoint/2010/main" val="1491545928"/>
              </p:ext>
            </p:extLst>
          </p:nvPr>
        </p:nvGraphicFramePr>
        <p:xfrm>
          <a:off x="462618" y="1828800"/>
          <a:ext cx="4114800" cy="34747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extLst>
              <p:ext uri="{D42A27DB-BD31-4B8C-83A1-F6EECF244321}">
                <p14:modId xmlns:p14="http://schemas.microsoft.com/office/powerpoint/2010/main" val="7236675"/>
              </p:ext>
            </p:extLst>
          </p:nvPr>
        </p:nvGraphicFramePr>
        <p:xfrm>
          <a:off x="4574198" y="1828800"/>
          <a:ext cx="4114800" cy="3474720"/>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501792" y="1447800"/>
            <a:ext cx="4076700" cy="369332"/>
          </a:xfrm>
          <a:prstGeom prst="rect">
            <a:avLst/>
          </a:prstGeom>
          <a:noFill/>
        </p:spPr>
        <p:txBody>
          <a:bodyPr wrap="square" rtlCol="0">
            <a:spAutoFit/>
          </a:bodyPr>
          <a:lstStyle/>
          <a:p>
            <a:pPr algn="ctr"/>
            <a:r>
              <a:rPr lang="en-US" b="1" dirty="0" smtClean="0"/>
              <a:t>Ages 18-64</a:t>
            </a:r>
            <a:endParaRPr lang="en-US" b="1" dirty="0"/>
          </a:p>
        </p:txBody>
      </p:sp>
      <p:sp>
        <p:nvSpPr>
          <p:cNvPr id="10" name="TextBox 9"/>
          <p:cNvSpPr txBox="1"/>
          <p:nvPr/>
        </p:nvSpPr>
        <p:spPr>
          <a:xfrm>
            <a:off x="4578492" y="1440287"/>
            <a:ext cx="4076700" cy="369332"/>
          </a:xfrm>
          <a:prstGeom prst="rect">
            <a:avLst/>
          </a:prstGeom>
          <a:noFill/>
        </p:spPr>
        <p:txBody>
          <a:bodyPr wrap="square" rtlCol="0">
            <a:spAutoFit/>
          </a:bodyPr>
          <a:lstStyle/>
          <a:p>
            <a:pPr algn="ctr"/>
            <a:r>
              <a:rPr lang="en-US" b="1" dirty="0" smtClean="0"/>
              <a:t>Age 65+</a:t>
            </a:r>
            <a:endParaRPr lang="en-US" b="1" dirty="0"/>
          </a:p>
        </p:txBody>
      </p:sp>
    </p:spTree>
    <p:extLst>
      <p:ext uri="{BB962C8B-B14F-4D97-AF65-F5344CB8AC3E}">
        <p14:creationId xmlns:p14="http://schemas.microsoft.com/office/powerpoint/2010/main" val="5120222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Adults who had a doctor’s office or clinic visit in the last 12 months who reported poor communication with health providers, by ethnicity and education, 2002-2012</a:t>
            </a:r>
          </a:p>
        </p:txBody>
      </p:sp>
      <p:graphicFrame>
        <p:nvGraphicFramePr>
          <p:cNvPr id="4" name="Chart 3"/>
          <p:cNvGraphicFramePr/>
          <p:nvPr>
            <p:extLst>
              <p:ext uri="{D42A27DB-BD31-4B8C-83A1-F6EECF244321}">
                <p14:modId xmlns:p14="http://schemas.microsoft.com/office/powerpoint/2010/main" val="2588429381"/>
              </p:ext>
            </p:extLst>
          </p:nvPr>
        </p:nvGraphicFramePr>
        <p:xfrm>
          <a:off x="457200" y="1645920"/>
          <a:ext cx="4114800" cy="30175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1861307438"/>
              </p:ext>
            </p:extLst>
          </p:nvPr>
        </p:nvGraphicFramePr>
        <p:xfrm>
          <a:off x="4572000" y="1645920"/>
          <a:ext cx="4114800" cy="301752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99533" y="4800600"/>
            <a:ext cx="8001000" cy="861774"/>
          </a:xfrm>
          <a:prstGeom prst="rect">
            <a:avLst/>
          </a:prstGeom>
        </p:spPr>
        <p:txBody>
          <a:bodyPr wrap="square">
            <a:spAutoFit/>
          </a:bodyPr>
          <a:lstStyle/>
          <a:p>
            <a:r>
              <a:rPr lang="en-US" sz="1000" b="1" dirty="0" smtClean="0"/>
              <a:t>Source</a:t>
            </a:r>
            <a:r>
              <a:rPr lang="en-US" sz="1000" b="1" dirty="0"/>
              <a:t>: </a:t>
            </a:r>
            <a:r>
              <a:rPr lang="en-US" sz="1000" dirty="0"/>
              <a:t>Agency for Healthcare Research and Quality, Medical Expenditure Panel Survey, 2002-2012.</a:t>
            </a:r>
          </a:p>
          <a:p>
            <a:r>
              <a:rPr lang="en-US" sz="1000" b="1" dirty="0" smtClean="0"/>
              <a:t>Denominator</a:t>
            </a:r>
            <a:r>
              <a:rPr lang="en-US" sz="1000" b="1" dirty="0"/>
              <a:t>: </a:t>
            </a:r>
            <a:r>
              <a:rPr lang="en-US" sz="1000" dirty="0"/>
              <a:t>Civilian noninstitutionalized population age 18 and over who had a doctor’s office or clinic visit in the last 12 months</a:t>
            </a:r>
            <a:r>
              <a:rPr lang="en-US" sz="1000" dirty="0" smtClean="0"/>
              <a:t>.</a:t>
            </a:r>
          </a:p>
          <a:p>
            <a:r>
              <a:rPr lang="en-US" sz="1000" b="1" dirty="0"/>
              <a:t>Note: </a:t>
            </a:r>
            <a:r>
              <a:rPr lang="en-US" sz="1000" dirty="0"/>
              <a:t>For this measure, lower rates are better. White and Black are non-Hispanic. Hispanic includes all races. Patients who report that their health providers sometimes or never listened carefully, explained things clearly, showed respect for what they had to say, or spent enough time with them are considered to have poor </a:t>
            </a:r>
            <a:r>
              <a:rPr lang="en-US" sz="1000" dirty="0" smtClean="0"/>
              <a:t>communication</a:t>
            </a:r>
            <a:endParaRPr lang="en-US" sz="1000" dirty="0"/>
          </a:p>
        </p:txBody>
      </p:sp>
    </p:spTree>
    <p:extLst>
      <p:ext uri="{BB962C8B-B14F-4D97-AF65-F5344CB8AC3E}">
        <p14:creationId xmlns:p14="http://schemas.microsoft.com/office/powerpoint/2010/main" val="19159575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Children who had a doctor’s office or clinic visit in the last 12 months whose parents reported poor communication with health providers, by ethnicity and language spoken at home, 2002-2012</a:t>
            </a:r>
          </a:p>
        </p:txBody>
      </p:sp>
      <p:graphicFrame>
        <p:nvGraphicFramePr>
          <p:cNvPr id="4" name="Chart 3"/>
          <p:cNvGraphicFramePr/>
          <p:nvPr>
            <p:extLst>
              <p:ext uri="{D42A27DB-BD31-4B8C-83A1-F6EECF244321}">
                <p14:modId xmlns:p14="http://schemas.microsoft.com/office/powerpoint/2010/main" val="2559150659"/>
              </p:ext>
            </p:extLst>
          </p:nvPr>
        </p:nvGraphicFramePr>
        <p:xfrm>
          <a:off x="457200" y="1645920"/>
          <a:ext cx="4114800" cy="338328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487719" y="5350933"/>
            <a:ext cx="8153400" cy="707886"/>
          </a:xfrm>
          <a:prstGeom prst="rect">
            <a:avLst/>
          </a:prstGeom>
        </p:spPr>
        <p:txBody>
          <a:bodyPr wrap="square">
            <a:spAutoFit/>
          </a:bodyPr>
          <a:lstStyle/>
          <a:p>
            <a:r>
              <a:rPr lang="en-US" sz="1000" b="1" dirty="0"/>
              <a:t>Source: </a:t>
            </a:r>
            <a:r>
              <a:rPr lang="en-US" sz="1000" dirty="0"/>
              <a:t>Agency for Healthcare Research and Quality, Medical Expenditure Panel Survey, 2002-2012.</a:t>
            </a:r>
          </a:p>
          <a:p>
            <a:r>
              <a:rPr lang="en-US" sz="1000" b="1" dirty="0" smtClean="0"/>
              <a:t>Note</a:t>
            </a:r>
            <a:r>
              <a:rPr lang="en-US" sz="1000" b="1" dirty="0"/>
              <a:t>: </a:t>
            </a:r>
            <a:r>
              <a:rPr lang="en-US" sz="1000" dirty="0"/>
              <a:t>For this measure, lower rates are better. White and Black are non-Hispanic. Hispanic includes all races. </a:t>
            </a:r>
            <a:r>
              <a:rPr lang="en-US" sz="1000" dirty="0" smtClean="0"/>
              <a:t>Parents </a:t>
            </a:r>
            <a:r>
              <a:rPr lang="en-US" sz="1000" dirty="0"/>
              <a:t>who report that their child’s health providers sometimes or never listened carefully, explained things clearly, showed respect for what they had to say, or spent enough time with them are considered to have poor </a:t>
            </a:r>
            <a:r>
              <a:rPr lang="en-US" sz="1000" dirty="0" smtClean="0"/>
              <a:t>communication.</a:t>
            </a:r>
            <a:endParaRPr lang="en-US" sz="1000" dirty="0"/>
          </a:p>
        </p:txBody>
      </p:sp>
      <p:graphicFrame>
        <p:nvGraphicFramePr>
          <p:cNvPr id="8" name="Chart 7"/>
          <p:cNvGraphicFramePr/>
          <p:nvPr>
            <p:extLst>
              <p:ext uri="{D42A27DB-BD31-4B8C-83A1-F6EECF244321}">
                <p14:modId xmlns:p14="http://schemas.microsoft.com/office/powerpoint/2010/main" val="4288797049"/>
              </p:ext>
            </p:extLst>
          </p:nvPr>
        </p:nvGraphicFramePr>
        <p:xfrm>
          <a:off x="4572000" y="1645920"/>
          <a:ext cx="4114800" cy="33832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144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National Healthcare Quality and Disparities Report</a:t>
            </a:r>
            <a:endParaRPr lang="en-US" dirty="0"/>
          </a:p>
        </p:txBody>
      </p:sp>
      <p:sp>
        <p:nvSpPr>
          <p:cNvPr id="3" name="Content Placeholder 2"/>
          <p:cNvSpPr>
            <a:spLocks noGrp="1"/>
          </p:cNvSpPr>
          <p:nvPr>
            <p:ph idx="1"/>
          </p:nvPr>
        </p:nvSpPr>
        <p:spPr/>
        <p:txBody>
          <a:bodyPr>
            <a:normAutofit fontScale="85000" lnSpcReduction="10000"/>
          </a:bodyPr>
          <a:lstStyle/>
          <a:p>
            <a:r>
              <a:rPr lang="en-US" smtClean="0"/>
              <a:t>Annual report to Congress mandated in the Healthcare Research and Quality Act of 1999 (P.L. 106-129)</a:t>
            </a:r>
          </a:p>
          <a:p>
            <a:r>
              <a:rPr lang="en-US" smtClean="0"/>
              <a:t>Provides a comprehensive overview of </a:t>
            </a:r>
          </a:p>
          <a:p>
            <a:pPr lvl="1"/>
            <a:r>
              <a:rPr lang="en-US" smtClean="0"/>
              <a:t>Quality of health care received by the general U.S. population</a:t>
            </a:r>
          </a:p>
          <a:p>
            <a:pPr lvl="1"/>
            <a:r>
              <a:rPr lang="en-US" smtClean="0"/>
              <a:t>Disparities in care experienced by different racial, ethnic, and socioeconomic groups</a:t>
            </a:r>
          </a:p>
          <a:p>
            <a:r>
              <a:rPr lang="en-US" smtClean="0"/>
              <a:t>Assesses the performance of our health system and identifies areas of strengths and weaknesses along three main axes: </a:t>
            </a:r>
          </a:p>
          <a:p>
            <a:pPr lvl="1"/>
            <a:r>
              <a:rPr lang="en-US" smtClean="0"/>
              <a:t>Access to health care</a:t>
            </a:r>
          </a:p>
          <a:p>
            <a:pPr lvl="1"/>
            <a:r>
              <a:rPr lang="en-US" smtClean="0"/>
              <a:t>Quality of health care</a:t>
            </a:r>
          </a:p>
          <a:p>
            <a:pPr lvl="1"/>
            <a:r>
              <a:rPr lang="en-US" smtClean="0"/>
              <a:t>Priorities of the National Quality Strategy</a:t>
            </a:r>
            <a:endParaRPr lang="en-US" dirty="0" smtClean="0"/>
          </a:p>
        </p:txBody>
      </p:sp>
    </p:spTree>
    <p:extLst>
      <p:ext uri="{BB962C8B-B14F-4D97-AF65-F5344CB8AC3E}">
        <p14:creationId xmlns:p14="http://schemas.microsoft.com/office/powerpoint/2010/main" val="8291146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 Measures: Hospital</a:t>
            </a:r>
            <a:endParaRPr lang="en-US" dirty="0"/>
          </a:p>
        </p:txBody>
      </p:sp>
      <p:sp>
        <p:nvSpPr>
          <p:cNvPr id="4" name="Content Placeholder 2"/>
          <p:cNvSpPr>
            <a:spLocks noGrp="1"/>
          </p:cNvSpPr>
          <p:nvPr>
            <p:ph idx="1"/>
          </p:nvPr>
        </p:nvSpPr>
        <p:spPr/>
        <p:txBody>
          <a:bodyPr>
            <a:normAutofit/>
          </a:bodyPr>
          <a:lstStyle/>
          <a:p>
            <a:r>
              <a:rPr lang="en-US" dirty="0" smtClean="0"/>
              <a:t>Adult hospital patients who reported poor communication with nurses and doctors, by age, 2009-2013</a:t>
            </a:r>
          </a:p>
          <a:p>
            <a:r>
              <a:rPr lang="en-US" dirty="0" smtClean="0"/>
              <a:t>Adult hospital patients who did not receive good communication about discharge information, by race, 2009-2013</a:t>
            </a:r>
          </a:p>
          <a:p>
            <a:pPr lvl="1"/>
            <a:endParaRPr lang="en-US" dirty="0"/>
          </a:p>
        </p:txBody>
      </p:sp>
    </p:spTree>
    <p:extLst>
      <p:ext uri="{BB962C8B-B14F-4D97-AF65-F5344CB8AC3E}">
        <p14:creationId xmlns:p14="http://schemas.microsoft.com/office/powerpoint/2010/main" val="942514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Adult hospital patients who reported poor communication with </a:t>
            </a:r>
            <a:r>
              <a:rPr lang="en-US" sz="2400" dirty="0" smtClean="0"/>
              <a:t>doctors </a:t>
            </a:r>
            <a:r>
              <a:rPr lang="en-US" sz="2400" dirty="0"/>
              <a:t>and </a:t>
            </a:r>
            <a:r>
              <a:rPr lang="en-US" sz="2400" dirty="0" smtClean="0"/>
              <a:t>nurses, </a:t>
            </a:r>
            <a:r>
              <a:rPr lang="en-US" sz="2400" dirty="0"/>
              <a:t>by age, 2009-2013 </a:t>
            </a:r>
          </a:p>
        </p:txBody>
      </p:sp>
      <p:graphicFrame>
        <p:nvGraphicFramePr>
          <p:cNvPr id="5" name="Chart 4"/>
          <p:cNvGraphicFramePr/>
          <p:nvPr>
            <p:extLst>
              <p:ext uri="{D42A27DB-BD31-4B8C-83A1-F6EECF244321}">
                <p14:modId xmlns:p14="http://schemas.microsoft.com/office/powerpoint/2010/main" val="904568487"/>
              </p:ext>
            </p:extLst>
          </p:nvPr>
        </p:nvGraphicFramePr>
        <p:xfrm>
          <a:off x="4572000" y="1645920"/>
          <a:ext cx="4114800" cy="33832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3762809313"/>
              </p:ext>
            </p:extLst>
          </p:nvPr>
        </p:nvGraphicFramePr>
        <p:xfrm>
          <a:off x="457200" y="1645920"/>
          <a:ext cx="4114800" cy="338328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96186" y="5105400"/>
            <a:ext cx="8153400" cy="1015663"/>
          </a:xfrm>
          <a:prstGeom prst="rect">
            <a:avLst/>
          </a:prstGeom>
        </p:spPr>
        <p:txBody>
          <a:bodyPr wrap="square">
            <a:spAutoFit/>
          </a:bodyPr>
          <a:lstStyle/>
          <a:p>
            <a:r>
              <a:rPr lang="en-US" sz="1000" b="1" dirty="0"/>
              <a:t>Source: </a:t>
            </a:r>
            <a:r>
              <a:rPr lang="en-US" sz="1000" dirty="0"/>
              <a:t>Agency for Healthcare Research and Quality, Hospital CAHPS (Consumer Assessment of Healthcare Providers and Systems) Survey, 2009-2013.</a:t>
            </a:r>
          </a:p>
          <a:p>
            <a:r>
              <a:rPr lang="en-US" sz="1000" b="1" dirty="0" smtClean="0"/>
              <a:t>Note</a:t>
            </a:r>
            <a:r>
              <a:rPr lang="en-US" sz="1000" b="1" dirty="0"/>
              <a:t>: </a:t>
            </a:r>
            <a:r>
              <a:rPr lang="en-US" sz="1000" dirty="0"/>
              <a:t>For this measure, lower rates are better. Poor communication is defined as responded sometimes or never to the set of survey questions: "During this hospital stay, how often did doctors/nurses treat you with courtesy and respect?" "During this hospital stay, how often did doctors/nurses listen carefully to you?" and "During this hospital stay, how often did doctors/nurses explain things in a way you could understand?" </a:t>
            </a:r>
          </a:p>
        </p:txBody>
      </p:sp>
    </p:spTree>
    <p:extLst>
      <p:ext uri="{BB962C8B-B14F-4D97-AF65-F5344CB8AC3E}">
        <p14:creationId xmlns:p14="http://schemas.microsoft.com/office/powerpoint/2010/main" val="1303562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Adult hospital patients who did not receive good communication about discharge </a:t>
            </a:r>
            <a:r>
              <a:rPr lang="en-US" sz="2400" dirty="0" smtClean="0"/>
              <a:t>information, </a:t>
            </a:r>
            <a:r>
              <a:rPr lang="en-US" sz="2400" dirty="0"/>
              <a:t>by race, 2009-2013</a:t>
            </a:r>
          </a:p>
        </p:txBody>
      </p:sp>
      <p:sp>
        <p:nvSpPr>
          <p:cNvPr id="7" name="Rectangle 6"/>
          <p:cNvSpPr/>
          <p:nvPr/>
        </p:nvSpPr>
        <p:spPr>
          <a:xfrm>
            <a:off x="549349" y="4979313"/>
            <a:ext cx="7908852" cy="861774"/>
          </a:xfrm>
          <a:prstGeom prst="rect">
            <a:avLst/>
          </a:prstGeom>
        </p:spPr>
        <p:txBody>
          <a:bodyPr wrap="square">
            <a:spAutoFit/>
          </a:bodyPr>
          <a:lstStyle/>
          <a:p>
            <a:r>
              <a:rPr lang="en-US" sz="1000" b="1" dirty="0"/>
              <a:t>Key: </a:t>
            </a:r>
            <a:r>
              <a:rPr lang="en-US" sz="1000" dirty="0" smtClean="0"/>
              <a:t>AI/AN = </a:t>
            </a:r>
            <a:r>
              <a:rPr lang="en-US" sz="1000" dirty="0"/>
              <a:t>American Indian or Alaska Native; </a:t>
            </a:r>
            <a:r>
              <a:rPr lang="en-US" sz="1000" dirty="0" smtClean="0"/>
              <a:t>NHOPI = </a:t>
            </a:r>
            <a:r>
              <a:rPr lang="en-US" sz="1000" dirty="0"/>
              <a:t>Native Hawaiian or Other Pacific </a:t>
            </a:r>
            <a:r>
              <a:rPr lang="en-US" sz="1000" dirty="0" smtClean="0"/>
              <a:t>Islander.</a:t>
            </a:r>
          </a:p>
          <a:p>
            <a:r>
              <a:rPr lang="en-US" sz="1000" b="1" dirty="0" smtClean="0"/>
              <a:t>Source</a:t>
            </a:r>
            <a:r>
              <a:rPr lang="en-US" sz="1000" b="1" dirty="0"/>
              <a:t>: </a:t>
            </a:r>
            <a:r>
              <a:rPr lang="en-US" sz="1000" dirty="0"/>
              <a:t>Centers for Medicare &amp; Medicaid Services, Hospital </a:t>
            </a:r>
            <a:r>
              <a:rPr lang="en-US" sz="1000" dirty="0" smtClean="0"/>
              <a:t>CAHPS (Consumer </a:t>
            </a:r>
            <a:r>
              <a:rPr lang="en-US" sz="1000" dirty="0"/>
              <a:t>Assessment of Healthcare Providers and </a:t>
            </a:r>
            <a:r>
              <a:rPr lang="en-US" sz="1000" dirty="0" smtClean="0"/>
              <a:t>Systems), 2009-2013.</a:t>
            </a:r>
            <a:endParaRPr lang="en-US" sz="1000" dirty="0"/>
          </a:p>
          <a:p>
            <a:r>
              <a:rPr lang="en-US" sz="1000" b="1" dirty="0" smtClean="0"/>
              <a:t>Note: </a:t>
            </a:r>
            <a:r>
              <a:rPr lang="en-US" sz="1000" dirty="0" smtClean="0"/>
              <a:t>Good </a:t>
            </a:r>
            <a:r>
              <a:rPr lang="en-US" sz="1000" dirty="0"/>
              <a:t>communication about discharge information means hospital staff talked with patients about help they might need and </a:t>
            </a:r>
            <a:r>
              <a:rPr lang="en-US" sz="1000" dirty="0" smtClean="0"/>
              <a:t>gave </a:t>
            </a:r>
            <a:r>
              <a:rPr lang="en-US" sz="1000" dirty="0"/>
              <a:t>patients information in writing about potential symptoms after discharge</a:t>
            </a:r>
            <a:r>
              <a:rPr lang="en-US" sz="1000" dirty="0" smtClean="0"/>
              <a:t>. </a:t>
            </a:r>
          </a:p>
        </p:txBody>
      </p:sp>
      <p:graphicFrame>
        <p:nvGraphicFramePr>
          <p:cNvPr id="8" name="Chart 7"/>
          <p:cNvGraphicFramePr/>
          <p:nvPr>
            <p:extLst>
              <p:ext uri="{D42A27DB-BD31-4B8C-83A1-F6EECF244321}">
                <p14:modId xmlns:p14="http://schemas.microsoft.com/office/powerpoint/2010/main" val="4243242256"/>
              </p:ext>
            </p:extLst>
          </p:nvPr>
        </p:nvGraphicFramePr>
        <p:xfrm>
          <a:off x="795528" y="1645920"/>
          <a:ext cx="7543800" cy="304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726396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 Measures: Home Health Care</a:t>
            </a:r>
            <a:endParaRPr lang="en-US" dirty="0"/>
          </a:p>
        </p:txBody>
      </p:sp>
      <p:sp>
        <p:nvSpPr>
          <p:cNvPr id="4" name="Content Placeholder 2"/>
          <p:cNvSpPr>
            <a:spLocks noGrp="1"/>
          </p:cNvSpPr>
          <p:nvPr>
            <p:ph idx="1"/>
          </p:nvPr>
        </p:nvSpPr>
        <p:spPr/>
        <p:txBody>
          <a:bodyPr>
            <a:normAutofit/>
          </a:bodyPr>
          <a:lstStyle/>
          <a:p>
            <a:r>
              <a:rPr lang="en-US" dirty="0"/>
              <a:t>Provider-patient communication among adults receiving home health care, by language spoken at home, </a:t>
            </a:r>
            <a:r>
              <a:rPr lang="en-US" dirty="0" smtClean="0"/>
              <a:t>2013</a:t>
            </a:r>
          </a:p>
          <a:p>
            <a:r>
              <a:rPr lang="en-US" dirty="0" smtClean="0"/>
              <a:t>Provider-patient communication among adults receiving home health care, by race/ethnicity, 2013</a:t>
            </a:r>
          </a:p>
          <a:p>
            <a:pPr lvl="1"/>
            <a:endParaRPr lang="en-US" dirty="0"/>
          </a:p>
        </p:txBody>
      </p:sp>
    </p:spTree>
    <p:extLst>
      <p:ext uri="{BB962C8B-B14F-4D97-AF65-F5344CB8AC3E}">
        <p14:creationId xmlns:p14="http://schemas.microsoft.com/office/powerpoint/2010/main" val="19526068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Provider-patient communication among adults receiving home health care, by language spoken at home, 2013</a:t>
            </a:r>
          </a:p>
        </p:txBody>
      </p:sp>
      <p:sp>
        <p:nvSpPr>
          <p:cNvPr id="4" name="Content Placeholder 2"/>
          <p:cNvSpPr>
            <a:spLocks noGrp="1"/>
          </p:cNvSpPr>
          <p:nvPr>
            <p:ph idx="1"/>
          </p:nvPr>
        </p:nvSpPr>
        <p:spPr/>
        <p:txBody>
          <a:bodyPr/>
          <a:lstStyle/>
          <a:p>
            <a:pPr lvl="1"/>
            <a:endParaRPr lang="en-US" dirty="0" smtClean="0"/>
          </a:p>
          <a:p>
            <a:pPr lvl="1"/>
            <a:endParaRPr lang="en-US" dirty="0"/>
          </a:p>
        </p:txBody>
      </p:sp>
      <p:sp>
        <p:nvSpPr>
          <p:cNvPr id="7" name="Rectangle 6"/>
          <p:cNvSpPr/>
          <p:nvPr/>
        </p:nvSpPr>
        <p:spPr>
          <a:xfrm>
            <a:off x="533400" y="5638800"/>
            <a:ext cx="8153400" cy="707886"/>
          </a:xfrm>
          <a:prstGeom prst="rect">
            <a:avLst/>
          </a:prstGeom>
        </p:spPr>
        <p:txBody>
          <a:bodyPr wrap="square">
            <a:spAutoFit/>
          </a:bodyPr>
          <a:lstStyle/>
          <a:p>
            <a:r>
              <a:rPr lang="en-US" sz="1000" b="1" dirty="0" smtClean="0"/>
              <a:t>Source</a:t>
            </a:r>
            <a:r>
              <a:rPr lang="en-US" sz="1000" b="1" dirty="0"/>
              <a:t>: </a:t>
            </a:r>
            <a:r>
              <a:rPr lang="en-US" sz="1000" dirty="0"/>
              <a:t>Centers for Medicare &amp; Medicaid Services, Home Health Care CAHPS (Consumer Assessment of Healthcare Providers and Systems) Survey, </a:t>
            </a:r>
            <a:r>
              <a:rPr lang="en-US" sz="1000" dirty="0" smtClean="0"/>
              <a:t>2013.</a:t>
            </a:r>
            <a:endParaRPr lang="en-US" sz="1000" dirty="0"/>
          </a:p>
          <a:p>
            <a:r>
              <a:rPr lang="en-US" sz="1000" b="1" dirty="0" smtClean="0"/>
              <a:t>Denominator: </a:t>
            </a:r>
            <a:r>
              <a:rPr lang="en-US" sz="1000" dirty="0" smtClean="0"/>
              <a:t>Adults </a:t>
            </a:r>
            <a:r>
              <a:rPr lang="en-US" sz="1000" dirty="0"/>
              <a:t>who had at least two visits from a Medicare-certified home health agency during a 2-month look-back period. </a:t>
            </a:r>
            <a:endParaRPr lang="en-US" sz="1000" dirty="0" smtClean="0"/>
          </a:p>
          <a:p>
            <a:r>
              <a:rPr lang="en-US" sz="1000" b="1" dirty="0" smtClean="0"/>
              <a:t>Note: </a:t>
            </a:r>
            <a:r>
              <a:rPr lang="en-US" sz="1000" dirty="0" smtClean="0"/>
              <a:t>Patients </a:t>
            </a:r>
            <a:r>
              <a:rPr lang="en-US" sz="1000" dirty="0"/>
              <a:t>receiving hospice care and </a:t>
            </a:r>
            <a:r>
              <a:rPr lang="en-US" sz="1000" dirty="0" smtClean="0"/>
              <a:t>those who </a:t>
            </a:r>
            <a:r>
              <a:rPr lang="en-US" sz="1000" dirty="0"/>
              <a:t>had “maternity” as the primary reason for receiving home health care are excluded.</a:t>
            </a:r>
          </a:p>
        </p:txBody>
      </p:sp>
      <p:graphicFrame>
        <p:nvGraphicFramePr>
          <p:cNvPr id="8" name="Chart 7"/>
          <p:cNvGraphicFramePr/>
          <p:nvPr>
            <p:extLst>
              <p:ext uri="{D42A27DB-BD31-4B8C-83A1-F6EECF244321}">
                <p14:modId xmlns:p14="http://schemas.microsoft.com/office/powerpoint/2010/main" val="639950186"/>
              </p:ext>
            </p:extLst>
          </p:nvPr>
        </p:nvGraphicFramePr>
        <p:xfrm>
          <a:off x="548640" y="1554480"/>
          <a:ext cx="8046720" cy="40233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721187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sz="2400" dirty="0"/>
              <a:t>Provider-patient communication among adults receiving home health care, by race/ethnicity, 2013</a:t>
            </a:r>
          </a:p>
        </p:txBody>
      </p:sp>
      <p:sp>
        <p:nvSpPr>
          <p:cNvPr id="4" name="Content Placeholder 2"/>
          <p:cNvSpPr>
            <a:spLocks noGrp="1"/>
          </p:cNvSpPr>
          <p:nvPr>
            <p:ph idx="1"/>
          </p:nvPr>
        </p:nvSpPr>
        <p:spPr/>
        <p:txBody>
          <a:bodyPr/>
          <a:lstStyle/>
          <a:p>
            <a:pPr lvl="1"/>
            <a:endParaRPr lang="en-US" dirty="0" smtClean="0"/>
          </a:p>
          <a:p>
            <a:pPr lvl="1"/>
            <a:endParaRPr lang="en-US" dirty="0"/>
          </a:p>
        </p:txBody>
      </p:sp>
      <p:graphicFrame>
        <p:nvGraphicFramePr>
          <p:cNvPr id="8" name="Chart 7"/>
          <p:cNvGraphicFramePr/>
          <p:nvPr>
            <p:extLst>
              <p:ext uri="{D42A27DB-BD31-4B8C-83A1-F6EECF244321}">
                <p14:modId xmlns:p14="http://schemas.microsoft.com/office/powerpoint/2010/main" val="1816464673"/>
              </p:ext>
            </p:extLst>
          </p:nvPr>
        </p:nvGraphicFramePr>
        <p:xfrm>
          <a:off x="548640" y="1554480"/>
          <a:ext cx="804672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533400" y="5410200"/>
            <a:ext cx="7924800" cy="861774"/>
          </a:xfrm>
          <a:prstGeom prst="rect">
            <a:avLst/>
          </a:prstGeom>
        </p:spPr>
        <p:txBody>
          <a:bodyPr wrap="square">
            <a:spAutoFit/>
          </a:bodyPr>
          <a:lstStyle/>
          <a:p>
            <a:r>
              <a:rPr lang="en-US" sz="1000" b="1" dirty="0"/>
              <a:t>Key: </a:t>
            </a:r>
            <a:r>
              <a:rPr lang="en-US" sz="1000" dirty="0" smtClean="0"/>
              <a:t>AI/AN </a:t>
            </a:r>
            <a:r>
              <a:rPr lang="en-US" sz="1000" dirty="0"/>
              <a:t>= American Indian or Alaska </a:t>
            </a:r>
            <a:r>
              <a:rPr lang="en-US" sz="1000" dirty="0" smtClean="0"/>
              <a:t>Native; </a:t>
            </a:r>
            <a:r>
              <a:rPr lang="en-US" sz="1000" dirty="0"/>
              <a:t>NHOPI = Native Hawaiian or Other Pacific </a:t>
            </a:r>
            <a:r>
              <a:rPr lang="en-US" sz="1000" dirty="0" smtClean="0"/>
              <a:t>Islander. </a:t>
            </a:r>
            <a:endParaRPr lang="en-US" sz="1000" dirty="0"/>
          </a:p>
          <a:p>
            <a:r>
              <a:rPr lang="en-US" sz="1000" b="1" dirty="0"/>
              <a:t>Source: </a:t>
            </a:r>
            <a:r>
              <a:rPr lang="en-US" sz="1000" dirty="0"/>
              <a:t>Centers for Medicare &amp; Medicaid Services, Home Health Care CAHPS (Consumer Assessment of Healthcare Providers and Systems), 2013.</a:t>
            </a:r>
          </a:p>
          <a:p>
            <a:r>
              <a:rPr lang="en-US" sz="1000" b="1" dirty="0" smtClean="0"/>
              <a:t>Denominator: </a:t>
            </a:r>
            <a:r>
              <a:rPr lang="en-US" sz="1000" dirty="0" smtClean="0"/>
              <a:t>Adults </a:t>
            </a:r>
            <a:r>
              <a:rPr lang="en-US" sz="1000" dirty="0"/>
              <a:t>who had at least two visits from a Medicare-certified home health agency during a 2-month look-back period. </a:t>
            </a:r>
            <a:endParaRPr lang="en-US" sz="1000" dirty="0" smtClean="0"/>
          </a:p>
          <a:p>
            <a:r>
              <a:rPr lang="en-US" sz="1000" b="1" dirty="0" smtClean="0"/>
              <a:t>Note</a:t>
            </a:r>
            <a:r>
              <a:rPr lang="en-US" sz="1000" b="1" dirty="0"/>
              <a:t>: </a:t>
            </a:r>
            <a:r>
              <a:rPr lang="en-US" sz="1000" dirty="0"/>
              <a:t>Patients receiving hospice care and </a:t>
            </a:r>
            <a:r>
              <a:rPr lang="en-US" sz="1000" dirty="0" smtClean="0"/>
              <a:t>those who </a:t>
            </a:r>
            <a:r>
              <a:rPr lang="en-US" sz="1000" dirty="0"/>
              <a:t>had “maternity” as the primary reason for receiving home health care are excluded</a:t>
            </a:r>
            <a:r>
              <a:rPr lang="en-US" sz="1000" dirty="0" smtClean="0"/>
              <a:t>.</a:t>
            </a:r>
          </a:p>
        </p:txBody>
      </p:sp>
    </p:spTree>
    <p:extLst>
      <p:ext uri="{BB962C8B-B14F-4D97-AF65-F5344CB8AC3E}">
        <p14:creationId xmlns:p14="http://schemas.microsoft.com/office/powerpoint/2010/main" val="37056217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smtClean="0"/>
              <a:t>Engagement in Decisionmaking</a:t>
            </a:r>
            <a:endParaRPr lang="en-US" dirty="0"/>
          </a:p>
        </p:txBody>
      </p:sp>
      <p:sp>
        <p:nvSpPr>
          <p:cNvPr id="3" name="Content Placeholder 2"/>
          <p:cNvSpPr>
            <a:spLocks noGrp="1"/>
          </p:cNvSpPr>
          <p:nvPr>
            <p:ph idx="1"/>
          </p:nvPr>
        </p:nvSpPr>
        <p:spPr/>
        <p:txBody>
          <a:bodyPr>
            <a:normAutofit/>
          </a:bodyPr>
          <a:lstStyle/>
          <a:p>
            <a:r>
              <a:rPr lang="en-US" dirty="0" smtClean="0"/>
              <a:t>The increasing prevalence of chronic diseases has placed more responsibility on patients, since conditions such as diabetes and hypertension require self-management. </a:t>
            </a:r>
          </a:p>
          <a:p>
            <a:r>
              <a:rPr lang="en-US" dirty="0" smtClean="0"/>
              <a:t>Patients need to be provided with information that allows them to make educated decisions and feel engaged in their treatment. </a:t>
            </a:r>
          </a:p>
          <a:p>
            <a:r>
              <a:rPr lang="en-US" dirty="0" smtClean="0"/>
              <a:t>Treatment plans also need to incorporate patients’ values and preferences.</a:t>
            </a:r>
            <a:endParaRPr lang="en-US" dirty="0"/>
          </a:p>
        </p:txBody>
      </p:sp>
    </p:spTree>
    <p:extLst>
      <p:ext uri="{BB962C8B-B14F-4D97-AF65-F5344CB8AC3E}">
        <p14:creationId xmlns:p14="http://schemas.microsoft.com/office/powerpoint/2010/main" val="1016934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US" sz="2600" smtClean="0"/>
              <a:t>Engagement in Decisionmaking Measures: Providers Asking Patients To Assist in Making Treatment Decisions </a:t>
            </a:r>
            <a:endParaRPr lang="en-US" sz="2600" dirty="0"/>
          </a:p>
        </p:txBody>
      </p:sp>
      <p:sp>
        <p:nvSpPr>
          <p:cNvPr id="3" name="Content Placeholder 2"/>
          <p:cNvSpPr>
            <a:spLocks noGrp="1"/>
          </p:cNvSpPr>
          <p:nvPr>
            <p:ph idx="1"/>
          </p:nvPr>
        </p:nvSpPr>
        <p:spPr/>
        <p:txBody>
          <a:bodyPr>
            <a:normAutofit/>
          </a:bodyPr>
          <a:lstStyle/>
          <a:p>
            <a:r>
              <a:rPr lang="en-US" sz="2400" dirty="0" smtClean="0"/>
              <a:t>Adults with a usual source of care whose health providers sometimes or never asked for the patient’s help to make treatment decisions, by insurance and education, 2002-2012</a:t>
            </a:r>
          </a:p>
          <a:p>
            <a:r>
              <a:rPr lang="en-US" sz="2400" dirty="0" smtClean="0"/>
              <a:t>People with a usual source of care whose health providers sometimes or never asked for the patient’s help to make treatment decisions, by number of chronic conditions and ethnicity, 2002-2012</a:t>
            </a:r>
            <a:endParaRPr lang="en-US" sz="2400" dirty="0"/>
          </a:p>
        </p:txBody>
      </p:sp>
    </p:spTree>
    <p:extLst>
      <p:ext uri="{BB962C8B-B14F-4D97-AF65-F5344CB8AC3E}">
        <p14:creationId xmlns:p14="http://schemas.microsoft.com/office/powerpoint/2010/main" val="42574366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Autofit/>
          </a:bodyPr>
          <a:lstStyle/>
          <a:p>
            <a:r>
              <a:rPr lang="en-US" sz="1800" dirty="0" smtClean="0"/>
              <a:t>Adults </a:t>
            </a:r>
            <a:r>
              <a:rPr lang="en-US" sz="1800" dirty="0"/>
              <a:t>with a usual source of care whose health providers sometimes or never asked for the patient’s help to make treatment decisions, by insurance </a:t>
            </a:r>
            <a:r>
              <a:rPr lang="en-US" sz="1800" dirty="0" smtClean="0"/>
              <a:t>(ages </a:t>
            </a:r>
            <a:r>
              <a:rPr lang="en-US" sz="1800" dirty="0"/>
              <a:t>18-64) and education, </a:t>
            </a:r>
            <a:r>
              <a:rPr lang="en-US" sz="1800" dirty="0" smtClean="0"/>
              <a:t>2002-2012</a:t>
            </a:r>
            <a:endParaRPr lang="en-US" sz="1800" dirty="0"/>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4181205607"/>
              </p:ext>
            </p:extLst>
          </p:nvPr>
        </p:nvGraphicFramePr>
        <p:xfrm>
          <a:off x="457200" y="1645920"/>
          <a:ext cx="4152900" cy="338328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569354" y="5181600"/>
            <a:ext cx="8077200" cy="553998"/>
          </a:xfrm>
          <a:prstGeom prst="rect">
            <a:avLst/>
          </a:prstGeom>
        </p:spPr>
        <p:txBody>
          <a:bodyPr wrap="square">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2002-2012.</a:t>
            </a:r>
            <a:endParaRPr lang="en-US" sz="1000" dirty="0"/>
          </a:p>
          <a:p>
            <a:r>
              <a:rPr lang="en-US" sz="1000" b="1" dirty="0" smtClean="0"/>
              <a:t>Note: </a:t>
            </a:r>
            <a:r>
              <a:rPr lang="en-US" sz="1000" dirty="0" smtClean="0"/>
              <a:t>Less </a:t>
            </a:r>
            <a:r>
              <a:rPr lang="en-US" sz="1000" dirty="0"/>
              <a:t>than high school refers to fewer than 12 years of education; high school graduate, 12 years of education; and </a:t>
            </a:r>
            <a:r>
              <a:rPr lang="en-US" sz="1000" dirty="0" smtClean="0"/>
              <a:t>any </a:t>
            </a:r>
            <a:r>
              <a:rPr lang="en-US" sz="1000" dirty="0"/>
              <a:t>college, more than 12 years of education. </a:t>
            </a:r>
            <a:endParaRPr lang="en-US" sz="1000" dirty="0" smtClean="0"/>
          </a:p>
        </p:txBody>
      </p:sp>
      <p:graphicFrame>
        <p:nvGraphicFramePr>
          <p:cNvPr id="9" name="Content Placeholder 3"/>
          <p:cNvGraphicFramePr>
            <a:graphicFrameLocks/>
          </p:cNvGraphicFramePr>
          <p:nvPr>
            <p:extLst>
              <p:ext uri="{D42A27DB-BD31-4B8C-83A1-F6EECF244321}">
                <p14:modId xmlns:p14="http://schemas.microsoft.com/office/powerpoint/2010/main" val="840239908"/>
              </p:ext>
            </p:extLst>
          </p:nvPr>
        </p:nvGraphicFramePr>
        <p:xfrm>
          <a:off x="4572000" y="1645920"/>
          <a:ext cx="4114800" cy="33832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911278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People with a usual source of care whose health providers sometimes or never asked for the patient’s help to make treatment decisions, by number of chronic conditions and ethnicity, 2002-2012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04540521"/>
              </p:ext>
            </p:extLst>
          </p:nvPr>
        </p:nvGraphicFramePr>
        <p:xfrm>
          <a:off x="457200" y="1600200"/>
          <a:ext cx="4114800" cy="33832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334000"/>
            <a:ext cx="8077200" cy="400110"/>
          </a:xfrm>
          <a:prstGeom prst="rect">
            <a:avLst/>
          </a:prstGeom>
        </p:spPr>
        <p:txBody>
          <a:bodyPr wrap="square">
            <a:spAutoFit/>
          </a:bodyPr>
          <a:lstStyle/>
          <a:p>
            <a:r>
              <a:rPr lang="en-US" sz="1000" b="1" dirty="0"/>
              <a:t>Source: </a:t>
            </a:r>
            <a:r>
              <a:rPr lang="en-US" sz="1000" dirty="0"/>
              <a:t>Agency for Healthcare Research and Quality, </a:t>
            </a:r>
            <a:r>
              <a:rPr lang="en-US" sz="1000" dirty="0" smtClean="0"/>
              <a:t>Medical </a:t>
            </a:r>
            <a:r>
              <a:rPr lang="en-US" sz="1000" dirty="0"/>
              <a:t>Expenditure Panel </a:t>
            </a:r>
            <a:r>
              <a:rPr lang="en-US" sz="1000" dirty="0" smtClean="0"/>
              <a:t>Survey, 2002-2012.</a:t>
            </a:r>
            <a:endParaRPr lang="en-US" sz="1000" dirty="0"/>
          </a:p>
          <a:p>
            <a:r>
              <a:rPr lang="en-US" sz="1000" b="1" dirty="0" smtClean="0"/>
              <a:t>Note</a:t>
            </a:r>
            <a:r>
              <a:rPr lang="en-US" sz="1000" b="1" dirty="0"/>
              <a:t>: </a:t>
            </a:r>
            <a:r>
              <a:rPr lang="en-US" sz="1000" dirty="0"/>
              <a:t>For this measure, lower rates are better. White and Black are non-Hispanic. </a:t>
            </a:r>
            <a:r>
              <a:rPr lang="en-US" sz="1000" dirty="0" smtClean="0"/>
              <a:t> Hispanic includes all races.</a:t>
            </a:r>
          </a:p>
        </p:txBody>
      </p:sp>
      <p:graphicFrame>
        <p:nvGraphicFramePr>
          <p:cNvPr id="7" name="Chart 6"/>
          <p:cNvGraphicFramePr/>
          <p:nvPr>
            <p:extLst>
              <p:ext uri="{D42A27DB-BD31-4B8C-83A1-F6EECF244321}">
                <p14:modId xmlns:p14="http://schemas.microsoft.com/office/powerpoint/2010/main" val="748890929"/>
              </p:ext>
            </p:extLst>
          </p:nvPr>
        </p:nvGraphicFramePr>
        <p:xfrm>
          <a:off x="4572000" y="1645920"/>
          <a:ext cx="4114800" cy="33832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5219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a:bodyPr>
          <a:lstStyle/>
          <a:p>
            <a:r>
              <a:rPr lang="en-US" dirty="0" smtClean="0"/>
              <a:t>Based on more than 250 measures of quality and disparities covering a broad array of health care services and settings</a:t>
            </a:r>
          </a:p>
          <a:p>
            <a:r>
              <a:rPr lang="en-US" dirty="0" smtClean="0"/>
              <a:t>Data generally available through 2012</a:t>
            </a:r>
          </a:p>
          <a:p>
            <a:r>
              <a:rPr lang="en-US" dirty="0" smtClean="0"/>
              <a:t>Produced with the help of an Interagency Work Group led by the Agency for Healthcare Research and Quality and submitted on behalf of the Secretary of Health and Human Services </a:t>
            </a:r>
          </a:p>
          <a:p>
            <a:endParaRPr lang="en-US" dirty="0"/>
          </a:p>
        </p:txBody>
      </p:sp>
    </p:spTree>
    <p:extLst>
      <p:ext uri="{BB962C8B-B14F-4D97-AF65-F5344CB8AC3E}">
        <p14:creationId xmlns:p14="http://schemas.microsoft.com/office/powerpoint/2010/main" val="3461230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End-of-Life Care</a:t>
            </a:r>
            <a:endParaRPr lang="en-US" dirty="0"/>
          </a:p>
        </p:txBody>
      </p:sp>
      <p:sp>
        <p:nvSpPr>
          <p:cNvPr id="4" name="Content Placeholder 2"/>
          <p:cNvSpPr>
            <a:spLocks noGrp="1"/>
          </p:cNvSpPr>
          <p:nvPr>
            <p:ph idx="1"/>
          </p:nvPr>
        </p:nvSpPr>
        <p:spPr/>
        <p:txBody>
          <a:bodyPr>
            <a:normAutofit fontScale="92500" lnSpcReduction="10000"/>
          </a:bodyPr>
          <a:lstStyle/>
          <a:p>
            <a:r>
              <a:rPr lang="en-US" dirty="0" smtClean="0"/>
              <a:t>Hospice care is generally delivered at the end of life to patients with a terminal illness or condition who desire palliative medical care.</a:t>
            </a:r>
          </a:p>
          <a:p>
            <a:r>
              <a:rPr lang="en-US" dirty="0" smtClean="0"/>
              <a:t>Hospice care also includes practical, psychosocial, and spiritual support for the patient and family. </a:t>
            </a:r>
          </a:p>
          <a:p>
            <a:r>
              <a:rPr lang="en-US" dirty="0" smtClean="0"/>
              <a:t>The goal of end-of-life care is to achieve a “good death,” defined by the Institute of Medicine as:</a:t>
            </a:r>
          </a:p>
          <a:p>
            <a:pPr marL="682625" lvl="1" indent="0">
              <a:buNone/>
            </a:pPr>
            <a:r>
              <a:rPr lang="en-US" dirty="0" smtClean="0"/>
              <a:t>…free from avoidable distress and suffering for patients, families, and caregivers; in general accord with the patients’ and families’ wishes; and reasonably consistent with clinical, cultural, and ethical standards (Field &amp; </a:t>
            </a:r>
            <a:r>
              <a:rPr lang="en-US" dirty="0" err="1" smtClean="0"/>
              <a:t>Cassell</a:t>
            </a:r>
            <a:r>
              <a:rPr lang="en-US" dirty="0" smtClean="0"/>
              <a:t>, 1997).</a:t>
            </a:r>
            <a:endParaRPr lang="en-US" dirty="0"/>
          </a:p>
        </p:txBody>
      </p:sp>
    </p:spTree>
    <p:extLst>
      <p:ext uri="{BB962C8B-B14F-4D97-AF65-F5344CB8AC3E}">
        <p14:creationId xmlns:p14="http://schemas.microsoft.com/office/powerpoint/2010/main" val="21596498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End-of-Life Care Measures</a:t>
            </a:r>
            <a:endParaRPr lang="en-US" dirty="0"/>
          </a:p>
        </p:txBody>
      </p:sp>
      <p:sp>
        <p:nvSpPr>
          <p:cNvPr id="4" name="Content Placeholder 2"/>
          <p:cNvSpPr>
            <a:spLocks noGrp="1"/>
          </p:cNvSpPr>
          <p:nvPr>
            <p:ph idx="1"/>
          </p:nvPr>
        </p:nvSpPr>
        <p:spPr/>
        <p:txBody>
          <a:bodyPr>
            <a:normAutofit lnSpcReduction="10000"/>
          </a:bodyPr>
          <a:lstStyle/>
          <a:p>
            <a:r>
              <a:rPr lang="en-US" dirty="0" smtClean="0"/>
              <a:t>Hospice patients who received care consistent with their stated end-of-life wishes, by age and ethnicity, 2008-2013</a:t>
            </a:r>
          </a:p>
          <a:p>
            <a:r>
              <a:rPr lang="en-US" dirty="0" smtClean="0"/>
              <a:t>Hospice patients who received the right amount of help for feelings of anxiety or sadness, by ethnicity and race, 2008-2013</a:t>
            </a:r>
          </a:p>
          <a:p>
            <a:r>
              <a:rPr lang="en-US" dirty="0" smtClean="0"/>
              <a:t>Hospice patients who received the right amount of medicine for pain, by sex and race, 2008-2013</a:t>
            </a:r>
            <a:br>
              <a:rPr lang="en-US" dirty="0" smtClean="0"/>
            </a:br>
            <a:endParaRPr lang="en-US" dirty="0" smtClean="0"/>
          </a:p>
          <a:p>
            <a:pPr lvl="1"/>
            <a:endParaRPr lang="en-US" dirty="0"/>
          </a:p>
        </p:txBody>
      </p:sp>
    </p:spTree>
    <p:extLst>
      <p:ext uri="{BB962C8B-B14F-4D97-AF65-F5344CB8AC3E}">
        <p14:creationId xmlns:p14="http://schemas.microsoft.com/office/powerpoint/2010/main" val="8281643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Hospice patients who received care consistent with their stated </a:t>
            </a:r>
            <a:r>
              <a:rPr lang="en-US" sz="2400" dirty="0" smtClean="0"/>
              <a:t>end-of-life wishes, </a:t>
            </a:r>
            <a:r>
              <a:rPr lang="en-US" sz="2400" dirty="0"/>
              <a:t>by age and ethnicity, </a:t>
            </a:r>
            <a:r>
              <a:rPr lang="en-US" sz="2400" dirty="0" smtClean="0"/>
              <a:t>2008-2013</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57551280"/>
              </p:ext>
            </p:extLst>
          </p:nvPr>
        </p:nvGraphicFramePr>
        <p:xfrm>
          <a:off x="457200" y="1645920"/>
          <a:ext cx="4114800" cy="33832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510862" y="5305455"/>
            <a:ext cx="8077200" cy="400110"/>
          </a:xfrm>
          <a:prstGeom prst="rect">
            <a:avLst/>
          </a:prstGeom>
        </p:spPr>
        <p:txBody>
          <a:bodyPr wrap="square">
            <a:spAutoFit/>
          </a:bodyPr>
          <a:lstStyle/>
          <a:p>
            <a:r>
              <a:rPr lang="en-US" sz="1000" b="1" dirty="0"/>
              <a:t>Source: </a:t>
            </a:r>
            <a:r>
              <a:rPr lang="en-US" sz="1000" dirty="0"/>
              <a:t>National Hospice and Palliative Care Organization, Family Evaluation of Hospice Care </a:t>
            </a:r>
            <a:r>
              <a:rPr lang="en-US" sz="1000" dirty="0" smtClean="0"/>
              <a:t>Survey, 2008-2013.</a:t>
            </a:r>
            <a:endParaRPr lang="en-US" sz="1000" dirty="0"/>
          </a:p>
          <a:p>
            <a:r>
              <a:rPr lang="en-US" sz="1000" b="1" dirty="0" smtClean="0"/>
              <a:t>Note</a:t>
            </a:r>
            <a:r>
              <a:rPr lang="en-US" sz="1000" b="1" dirty="0"/>
              <a:t>: </a:t>
            </a:r>
            <a:r>
              <a:rPr lang="en-US" sz="1000" dirty="0" smtClean="0"/>
              <a:t>White </a:t>
            </a:r>
            <a:r>
              <a:rPr lang="en-US" sz="1000" dirty="0"/>
              <a:t>and Black are non-Hispanic. </a:t>
            </a:r>
            <a:r>
              <a:rPr lang="en-US" sz="1000" dirty="0" smtClean="0"/>
              <a:t> Hispanic includes all races.</a:t>
            </a:r>
            <a:endParaRPr lang="en-US" sz="1000" dirty="0"/>
          </a:p>
        </p:txBody>
      </p:sp>
      <p:graphicFrame>
        <p:nvGraphicFramePr>
          <p:cNvPr id="7" name="Chart 6"/>
          <p:cNvGraphicFramePr/>
          <p:nvPr>
            <p:extLst>
              <p:ext uri="{D42A27DB-BD31-4B8C-83A1-F6EECF244321}">
                <p14:modId xmlns:p14="http://schemas.microsoft.com/office/powerpoint/2010/main" val="1942018166"/>
              </p:ext>
            </p:extLst>
          </p:nvPr>
        </p:nvGraphicFramePr>
        <p:xfrm>
          <a:off x="4572000" y="1645920"/>
          <a:ext cx="4114800" cy="3383280"/>
        </p:xfrm>
        <a:graphic>
          <a:graphicData uri="http://schemas.openxmlformats.org/drawingml/2006/chart">
            <c:chart xmlns:c="http://schemas.openxmlformats.org/drawingml/2006/chart" xmlns:r="http://schemas.openxmlformats.org/officeDocument/2006/relationships" r:id="rId4"/>
          </a:graphicData>
        </a:graphic>
      </p:graphicFrame>
      <p:sp>
        <p:nvSpPr>
          <p:cNvPr id="8" name="Title 1"/>
          <p:cNvSpPr txBox="1">
            <a:spLocks/>
          </p:cNvSpPr>
          <p:nvPr/>
        </p:nvSpPr>
        <p:spPr>
          <a:xfrm>
            <a:off x="1600200" y="274638"/>
            <a:ext cx="7086600" cy="86836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b="1" kern="1200" baseline="0">
                <a:solidFill>
                  <a:schemeClr val="accent1"/>
                </a:solidFill>
                <a:latin typeface="+mj-lt"/>
                <a:ea typeface="+mj-ea"/>
                <a:cs typeface="+mj-cs"/>
              </a:defRPr>
            </a:lvl1pPr>
          </a:lstStyle>
          <a:p>
            <a:endParaRPr lang="en-US" sz="3200" dirty="0"/>
          </a:p>
        </p:txBody>
      </p:sp>
    </p:spTree>
    <p:extLst>
      <p:ext uri="{BB962C8B-B14F-4D97-AF65-F5344CB8AC3E}">
        <p14:creationId xmlns:p14="http://schemas.microsoft.com/office/powerpoint/2010/main" val="11947216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5337425"/>
            <a:ext cx="8077200" cy="400110"/>
          </a:xfrm>
          <a:prstGeom prst="rect">
            <a:avLst/>
          </a:prstGeom>
        </p:spPr>
        <p:txBody>
          <a:bodyPr wrap="square">
            <a:spAutoFit/>
          </a:bodyPr>
          <a:lstStyle/>
          <a:p>
            <a:r>
              <a:rPr lang="en-US" sz="1000" b="1" dirty="0" smtClean="0"/>
              <a:t>Key: </a:t>
            </a:r>
            <a:r>
              <a:rPr lang="en-US" sz="1000" dirty="0" smtClean="0"/>
              <a:t>AI/AN = </a:t>
            </a:r>
            <a:r>
              <a:rPr lang="en-US" sz="1000" dirty="0"/>
              <a:t>American Indian or Alaska Native; </a:t>
            </a:r>
            <a:r>
              <a:rPr lang="en-US" sz="1000" dirty="0" smtClean="0"/>
              <a:t>API = </a:t>
            </a:r>
            <a:r>
              <a:rPr lang="en-US" sz="1000" dirty="0"/>
              <a:t>Asian or Pacific Islander.</a:t>
            </a:r>
          </a:p>
          <a:p>
            <a:r>
              <a:rPr lang="en-US" sz="1000" b="1" dirty="0" smtClean="0"/>
              <a:t>Source</a:t>
            </a:r>
            <a:r>
              <a:rPr lang="en-US" sz="1000" b="1" dirty="0"/>
              <a:t>: </a:t>
            </a:r>
            <a:r>
              <a:rPr lang="en-US" sz="1000" dirty="0"/>
              <a:t>National Hospice and Palliative Care Organization, Family Evaluation of Hospice Care </a:t>
            </a:r>
            <a:r>
              <a:rPr lang="en-US" sz="1000" dirty="0" smtClean="0"/>
              <a:t>Survey, 2008-2013.</a:t>
            </a:r>
            <a:endParaRPr lang="en-US" sz="1000" dirty="0"/>
          </a:p>
        </p:txBody>
      </p:sp>
      <p:graphicFrame>
        <p:nvGraphicFramePr>
          <p:cNvPr id="7" name="Chart 6"/>
          <p:cNvGraphicFramePr/>
          <p:nvPr>
            <p:extLst>
              <p:ext uri="{D42A27DB-BD31-4B8C-83A1-F6EECF244321}">
                <p14:modId xmlns:p14="http://schemas.microsoft.com/office/powerpoint/2010/main" val="1498667706"/>
              </p:ext>
            </p:extLst>
          </p:nvPr>
        </p:nvGraphicFramePr>
        <p:xfrm>
          <a:off x="457200" y="1645920"/>
          <a:ext cx="4114800" cy="34747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377172503"/>
              </p:ext>
            </p:extLst>
          </p:nvPr>
        </p:nvGraphicFramePr>
        <p:xfrm>
          <a:off x="4572000" y="1645920"/>
          <a:ext cx="4114800" cy="3474720"/>
        </p:xfrm>
        <a:graphic>
          <a:graphicData uri="http://schemas.openxmlformats.org/drawingml/2006/chart">
            <c:chart xmlns:c="http://schemas.openxmlformats.org/drawingml/2006/chart" xmlns:r="http://schemas.openxmlformats.org/officeDocument/2006/relationships" r:id="rId4"/>
          </a:graphicData>
        </a:graphic>
      </p:graphicFrame>
      <p:sp>
        <p:nvSpPr>
          <p:cNvPr id="10" name="Title 1"/>
          <p:cNvSpPr txBox="1">
            <a:spLocks/>
          </p:cNvSpPr>
          <p:nvPr/>
        </p:nvSpPr>
        <p:spPr>
          <a:xfrm>
            <a:off x="1600200" y="274638"/>
            <a:ext cx="7086600" cy="86836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b="1" kern="1200" baseline="0">
                <a:solidFill>
                  <a:schemeClr val="accent1"/>
                </a:solidFill>
                <a:latin typeface="+mj-lt"/>
                <a:ea typeface="+mj-ea"/>
                <a:cs typeface="+mj-cs"/>
              </a:defRPr>
            </a:lvl1pPr>
          </a:lstStyle>
          <a:p>
            <a:endParaRPr lang="en-US" sz="3200" dirty="0"/>
          </a:p>
        </p:txBody>
      </p:sp>
      <p:sp>
        <p:nvSpPr>
          <p:cNvPr id="2" name="Title 1"/>
          <p:cNvSpPr>
            <a:spLocks noGrp="1"/>
          </p:cNvSpPr>
          <p:nvPr>
            <p:ph type="title"/>
          </p:nvPr>
        </p:nvSpPr>
        <p:spPr/>
        <p:txBody>
          <a:bodyPr>
            <a:noAutofit/>
          </a:bodyPr>
          <a:lstStyle/>
          <a:p>
            <a:r>
              <a:rPr lang="en-US" sz="2400" dirty="0" smtClean="0"/>
              <a:t>Hospice patients who received the right amount of help for feelings of anxiety or sadness, by ethnicity and race, 2008-2013</a:t>
            </a:r>
            <a:endParaRPr lang="en-US" sz="2400" dirty="0"/>
          </a:p>
        </p:txBody>
      </p:sp>
    </p:spTree>
    <p:extLst>
      <p:ext uri="{BB962C8B-B14F-4D97-AF65-F5344CB8AC3E}">
        <p14:creationId xmlns:p14="http://schemas.microsoft.com/office/powerpoint/2010/main" val="26204861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Hospice patients who received the right amount of medicine for </a:t>
            </a:r>
            <a:r>
              <a:rPr lang="en-US" sz="2700" dirty="0" smtClean="0"/>
              <a:t>pain, </a:t>
            </a:r>
            <a:r>
              <a:rPr lang="en-US" sz="2700" dirty="0"/>
              <a:t>by sex and race, </a:t>
            </a:r>
            <a:r>
              <a:rPr lang="en-US" sz="2700" dirty="0" smtClean="0"/>
              <a:t>2008-2013</a:t>
            </a:r>
            <a:endParaRPr lang="en-US" dirty="0"/>
          </a:p>
        </p:txBody>
      </p:sp>
      <p:sp>
        <p:nvSpPr>
          <p:cNvPr id="6" name="Rectangle 5"/>
          <p:cNvSpPr/>
          <p:nvPr/>
        </p:nvSpPr>
        <p:spPr>
          <a:xfrm>
            <a:off x="524933" y="4876800"/>
            <a:ext cx="8077200" cy="400110"/>
          </a:xfrm>
          <a:prstGeom prst="rect">
            <a:avLst/>
          </a:prstGeom>
        </p:spPr>
        <p:txBody>
          <a:bodyPr wrap="square">
            <a:spAutoFit/>
          </a:bodyPr>
          <a:lstStyle/>
          <a:p>
            <a:r>
              <a:rPr lang="en-US" sz="1000" b="1" dirty="0" smtClean="0"/>
              <a:t>Key</a:t>
            </a:r>
            <a:r>
              <a:rPr lang="en-US" sz="1000" b="1" dirty="0"/>
              <a:t>: </a:t>
            </a:r>
            <a:r>
              <a:rPr lang="en-US" sz="1000" dirty="0" smtClean="0"/>
              <a:t>AI/AN = </a:t>
            </a:r>
            <a:r>
              <a:rPr lang="en-US" sz="1000" dirty="0"/>
              <a:t>American Indian or Alaska Native; </a:t>
            </a:r>
            <a:r>
              <a:rPr lang="en-US" sz="1000" dirty="0" smtClean="0"/>
              <a:t>API = </a:t>
            </a:r>
            <a:r>
              <a:rPr lang="en-US" sz="1000" dirty="0"/>
              <a:t>Asian or Pacific Islander.</a:t>
            </a:r>
          </a:p>
          <a:p>
            <a:r>
              <a:rPr lang="en-US" sz="1000" b="1" dirty="0" smtClean="0"/>
              <a:t>Source</a:t>
            </a:r>
            <a:r>
              <a:rPr lang="en-US" sz="1000" b="1" dirty="0"/>
              <a:t>: </a:t>
            </a:r>
            <a:r>
              <a:rPr lang="en-US" sz="1000" dirty="0"/>
              <a:t>National Hospice and Palliative Care Organization, Family Evaluation of Hospice Care </a:t>
            </a:r>
            <a:r>
              <a:rPr lang="en-US" sz="1000" dirty="0" smtClean="0"/>
              <a:t>Survey, 2008-2013.</a:t>
            </a:r>
            <a:endParaRPr lang="en-US" sz="1000" dirty="0"/>
          </a:p>
        </p:txBody>
      </p:sp>
      <p:graphicFrame>
        <p:nvGraphicFramePr>
          <p:cNvPr id="7" name="Chart 6"/>
          <p:cNvGraphicFramePr/>
          <p:nvPr>
            <p:extLst>
              <p:ext uri="{D42A27DB-BD31-4B8C-83A1-F6EECF244321}">
                <p14:modId xmlns:p14="http://schemas.microsoft.com/office/powerpoint/2010/main" val="208802076"/>
              </p:ext>
            </p:extLst>
          </p:nvPr>
        </p:nvGraphicFramePr>
        <p:xfrm>
          <a:off x="457200" y="1645920"/>
          <a:ext cx="4114800" cy="30175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1712411110"/>
              </p:ext>
            </p:extLst>
          </p:nvPr>
        </p:nvGraphicFramePr>
        <p:xfrm>
          <a:off x="4572000" y="1645920"/>
          <a:ext cx="4114800" cy="3017520"/>
        </p:xfrm>
        <a:graphic>
          <a:graphicData uri="http://schemas.openxmlformats.org/drawingml/2006/chart">
            <c:chart xmlns:c="http://schemas.openxmlformats.org/drawingml/2006/chart" xmlns:r="http://schemas.openxmlformats.org/officeDocument/2006/relationships" r:id="rId4"/>
          </a:graphicData>
        </a:graphic>
      </p:graphicFrame>
      <p:sp>
        <p:nvSpPr>
          <p:cNvPr id="9" name="Title 1"/>
          <p:cNvSpPr txBox="1">
            <a:spLocks/>
          </p:cNvSpPr>
          <p:nvPr/>
        </p:nvSpPr>
        <p:spPr>
          <a:xfrm>
            <a:off x="1600200" y="274638"/>
            <a:ext cx="7086600" cy="86836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b="1" kern="1200" baseline="0">
                <a:solidFill>
                  <a:schemeClr val="accent1"/>
                </a:solidFill>
                <a:latin typeface="+mj-lt"/>
                <a:ea typeface="+mj-ea"/>
                <a:cs typeface="+mj-cs"/>
              </a:defRPr>
            </a:lvl1pPr>
          </a:lstStyle>
          <a:p>
            <a:endParaRPr lang="en-US" sz="3200" dirty="0"/>
          </a:p>
        </p:txBody>
      </p:sp>
    </p:spTree>
    <p:extLst>
      <p:ext uri="{BB962C8B-B14F-4D97-AF65-F5344CB8AC3E}">
        <p14:creationId xmlns:p14="http://schemas.microsoft.com/office/powerpoint/2010/main" val="21912798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5" name="Content Placeholder 4"/>
          <p:cNvSpPr>
            <a:spLocks noGrp="1"/>
          </p:cNvSpPr>
          <p:nvPr>
            <p:ph idx="1"/>
          </p:nvPr>
        </p:nvSpPr>
        <p:spPr/>
        <p:txBody>
          <a:bodyPr>
            <a:normAutofit/>
          </a:bodyPr>
          <a:lstStyle/>
          <a:p>
            <a:r>
              <a:rPr lang="en-US" dirty="0" smtClean="0"/>
              <a:t>Field </a:t>
            </a:r>
            <a:r>
              <a:rPr lang="en-US" dirty="0"/>
              <a:t>M, </a:t>
            </a:r>
            <a:r>
              <a:rPr lang="en-US" dirty="0" err="1"/>
              <a:t>Cassell</a:t>
            </a:r>
            <a:r>
              <a:rPr lang="en-US" dirty="0"/>
              <a:t> C, eds. Approaching death: improving care at the end of life. Washington, DC: National Academy Press;1997</a:t>
            </a:r>
            <a:r>
              <a:rPr lang="en-US" dirty="0" smtClean="0"/>
              <a:t>.</a:t>
            </a:r>
            <a:endParaRPr lang="en-US" dirty="0"/>
          </a:p>
        </p:txBody>
      </p:sp>
    </p:spTree>
    <p:extLst>
      <p:ext uri="{BB962C8B-B14F-4D97-AF65-F5344CB8AC3E}">
        <p14:creationId xmlns:p14="http://schemas.microsoft.com/office/powerpoint/2010/main" val="3582908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Changes for 2014</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New National Healthcare Quality and Disparities Report (QDR)</a:t>
            </a:r>
          </a:p>
          <a:p>
            <a:pPr lvl="1"/>
            <a:r>
              <a:rPr lang="en-US" dirty="0" smtClean="0"/>
              <a:t>Integrates findings on health care quality and health care disparities into a single document to highlight the importance of examining quality and disparities together</a:t>
            </a:r>
          </a:p>
          <a:p>
            <a:pPr lvl="1"/>
            <a:r>
              <a:rPr lang="en-US" dirty="0" smtClean="0"/>
              <a:t>Focuses on summarizing information over the many measures that are tracked</a:t>
            </a:r>
          </a:p>
          <a:p>
            <a:r>
              <a:rPr lang="en-US" dirty="0" smtClean="0"/>
              <a:t>Series of related </a:t>
            </a:r>
            <a:r>
              <a:rPr lang="en-US" dirty="0" err="1" smtClean="0"/>
              <a:t>chartbooks</a:t>
            </a:r>
            <a:endParaRPr lang="en-US" dirty="0" smtClean="0"/>
          </a:p>
          <a:p>
            <a:pPr lvl="1"/>
            <a:r>
              <a:rPr lang="en-US" dirty="0" smtClean="0"/>
              <a:t>Present information on individual measures of quality and disparities</a:t>
            </a:r>
          </a:p>
          <a:p>
            <a:pPr lvl="1"/>
            <a:r>
              <a:rPr lang="en-US" dirty="0" smtClean="0"/>
              <a:t>Are posted on the Web (</a:t>
            </a:r>
            <a:r>
              <a:rPr lang="en-US" dirty="0" smtClean="0">
                <a:hlinkClick r:id="rId3"/>
              </a:rPr>
              <a:t>www.ahrq.gov/research/</a:t>
            </a:r>
          </a:p>
          <a:p>
            <a:pPr marL="346075" lvl="1" indent="339725">
              <a:spcBef>
                <a:spcPts val="0"/>
              </a:spcBef>
              <a:buNone/>
            </a:pPr>
            <a:r>
              <a:rPr lang="en-US" dirty="0" smtClean="0">
                <a:hlinkClick r:id="rId3"/>
              </a:rPr>
              <a:t>findings/</a:t>
            </a:r>
            <a:r>
              <a:rPr lang="en-US" dirty="0" err="1" smtClean="0">
                <a:hlinkClick r:id="rId3"/>
              </a:rPr>
              <a:t>nhqrdr</a:t>
            </a:r>
            <a:r>
              <a:rPr lang="en-US" dirty="0" smtClean="0">
                <a:hlinkClick r:id="rId3"/>
              </a:rPr>
              <a:t>/2014chartbooks</a:t>
            </a:r>
            <a:r>
              <a:rPr lang="en-US" dirty="0" smtClean="0"/>
              <a:t>)</a:t>
            </a:r>
          </a:p>
          <a:p>
            <a:endParaRPr lang="en-US" dirty="0"/>
          </a:p>
        </p:txBody>
      </p:sp>
    </p:spTree>
    <p:extLst>
      <p:ext uri="{BB962C8B-B14F-4D97-AF65-F5344CB8AC3E}">
        <p14:creationId xmlns:p14="http://schemas.microsoft.com/office/powerpoint/2010/main" val="945496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endParaRPr lang="en-US" dirty="0"/>
          </a:p>
        </p:txBody>
      </p:sp>
    </p:spTree>
    <p:extLst>
      <p:ext uri="{BB962C8B-B14F-4D97-AF65-F5344CB8AC3E}">
        <p14:creationId xmlns:p14="http://schemas.microsoft.com/office/powerpoint/2010/main" val="1088936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smtClean="0"/>
              <a:t>Chartbooks</a:t>
            </a:r>
            <a:r>
              <a:rPr lang="en-US" sz="2800" dirty="0" smtClean="0"/>
              <a:t> Organized Around Priorities of the National Quality Strategy </a:t>
            </a:r>
            <a:endParaRPr lang="en-US" sz="2800" dirty="0"/>
          </a:p>
        </p:txBody>
      </p:sp>
      <p:sp>
        <p:nvSpPr>
          <p:cNvPr id="3" name="Content Placeholder 2"/>
          <p:cNvSpPr>
            <a:spLocks noGrp="1"/>
          </p:cNvSpPr>
          <p:nvPr>
            <p:ph idx="1"/>
          </p:nvPr>
        </p:nvSpPr>
        <p:spPr/>
        <p:txBody>
          <a:bodyPr>
            <a:normAutofit fontScale="77500" lnSpcReduction="20000"/>
          </a:bodyPr>
          <a:lstStyle/>
          <a:p>
            <a:pPr marL="514350" indent="-514350">
              <a:lnSpc>
                <a:spcPct val="120000"/>
              </a:lnSpc>
              <a:spcBef>
                <a:spcPts val="0"/>
              </a:spcBef>
              <a:buSzPct val="100000"/>
              <a:buFont typeface="+mj-lt"/>
              <a:buAutoNum type="arabicPeriod"/>
            </a:pPr>
            <a:r>
              <a:rPr lang="en-US" dirty="0" smtClean="0"/>
              <a:t>Making care safer by reducing harm caused in the delivery of care.</a:t>
            </a:r>
          </a:p>
          <a:p>
            <a:pPr marL="514350" indent="-514350">
              <a:lnSpc>
                <a:spcPct val="120000"/>
              </a:lnSpc>
              <a:spcBef>
                <a:spcPts val="0"/>
              </a:spcBef>
              <a:buSzPct val="100000"/>
              <a:buFont typeface="+mj-lt"/>
              <a:buAutoNum type="arabicPeriod"/>
            </a:pPr>
            <a:r>
              <a:rPr lang="en-US" b="1" dirty="0" smtClean="0"/>
              <a:t>Ensuring that each person and family is engaged as partners in their care.</a:t>
            </a:r>
          </a:p>
          <a:p>
            <a:pPr marL="514350" indent="-514350">
              <a:lnSpc>
                <a:spcPct val="120000"/>
              </a:lnSpc>
              <a:spcBef>
                <a:spcPts val="0"/>
              </a:spcBef>
              <a:buSzPct val="100000"/>
              <a:buFont typeface="+mj-lt"/>
              <a:buAutoNum type="arabicPeriod"/>
            </a:pPr>
            <a:r>
              <a:rPr lang="en-US" dirty="0" smtClean="0"/>
              <a:t>Promoting effective communication and coordination of care.</a:t>
            </a:r>
          </a:p>
          <a:p>
            <a:pPr marL="514350" indent="-514350">
              <a:lnSpc>
                <a:spcPct val="120000"/>
              </a:lnSpc>
              <a:spcBef>
                <a:spcPts val="0"/>
              </a:spcBef>
              <a:buSzPct val="100000"/>
              <a:buFont typeface="+mj-lt"/>
              <a:buAutoNum type="arabicPeriod"/>
            </a:pPr>
            <a:r>
              <a:rPr lang="en-US" dirty="0" smtClean="0"/>
              <a:t>Promoting the most effective prevention and treatment practices for the leading causes of mortality, starting with cardiovascular disease.</a:t>
            </a:r>
          </a:p>
          <a:p>
            <a:pPr marL="514350" indent="-514350">
              <a:lnSpc>
                <a:spcPct val="120000"/>
              </a:lnSpc>
              <a:spcBef>
                <a:spcPts val="0"/>
              </a:spcBef>
              <a:buSzPct val="100000"/>
              <a:buFont typeface="+mj-lt"/>
              <a:buAutoNum type="arabicPeriod"/>
            </a:pPr>
            <a:r>
              <a:rPr lang="en-US" dirty="0" smtClean="0"/>
              <a:t>Working with communities to promote wide use of best practices to enable healthy living.</a:t>
            </a:r>
          </a:p>
          <a:p>
            <a:pPr marL="514350" indent="-514350">
              <a:lnSpc>
                <a:spcPct val="120000"/>
              </a:lnSpc>
              <a:spcBef>
                <a:spcPts val="0"/>
              </a:spcBef>
              <a:buSzPct val="100000"/>
              <a:buFont typeface="+mj-lt"/>
              <a:buAutoNum type="arabicPeriod"/>
            </a:pPr>
            <a:r>
              <a:rPr lang="en-US" dirty="0" smtClean="0"/>
              <a:t>Making quality care more affordable for individuals, families, employers, and governments by developing and spreading new health care delivery models.</a:t>
            </a:r>
          </a:p>
          <a:p>
            <a:endParaRPr lang="en-US" dirty="0"/>
          </a:p>
        </p:txBody>
      </p:sp>
    </p:spTree>
    <p:extLst>
      <p:ext uri="{BB962C8B-B14F-4D97-AF65-F5344CB8AC3E}">
        <p14:creationId xmlns:p14="http://schemas.microsoft.com/office/powerpoint/2010/main" val="2208192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quot;&quot;"/>
          <p:cNvPicPr>
            <a:picLocks noChangeAspect="1"/>
          </p:cNvPicPr>
          <p:nvPr/>
        </p:nvPicPr>
        <p:blipFill>
          <a:blip r:embed="rId3"/>
          <a:stretch>
            <a:fillRect/>
          </a:stretch>
        </p:blipFill>
        <p:spPr>
          <a:xfrm>
            <a:off x="384048" y="448056"/>
            <a:ext cx="1315684" cy="1298448"/>
          </a:xfrm>
          <a:prstGeom prst="rect">
            <a:avLst/>
          </a:prstGeom>
        </p:spPr>
      </p:pic>
      <p:sp>
        <p:nvSpPr>
          <p:cNvPr id="2" name="Title 1"/>
          <p:cNvSpPr>
            <a:spLocks noGrp="1"/>
          </p:cNvSpPr>
          <p:nvPr>
            <p:ph type="title"/>
          </p:nvPr>
        </p:nvSpPr>
        <p:spPr/>
        <p:txBody>
          <a:bodyPr/>
          <a:lstStyle/>
          <a:p>
            <a:r>
              <a:rPr lang="en-US" dirty="0" smtClean="0"/>
              <a:t>Priority 2: Ensuring that each person and family members are engaged as partners in their care</a:t>
            </a:r>
            <a:endParaRPr lang="en-US" dirty="0"/>
          </a:p>
        </p:txBody>
      </p:sp>
      <p:sp>
        <p:nvSpPr>
          <p:cNvPr id="5" name="Text Placeholder 4"/>
          <p:cNvSpPr>
            <a:spLocks noGrp="1"/>
          </p:cNvSpPr>
          <p:nvPr>
            <p:ph sz="quarter" idx="10"/>
          </p:nvPr>
        </p:nvSpPr>
        <p:spPr/>
        <p:txBody>
          <a:bodyPr/>
          <a:lstStyle/>
          <a:p>
            <a:r>
              <a:rPr lang="en-US" dirty="0" smtClean="0">
                <a:latin typeface="Helvetica" panose="020B0604020202020204" pitchFamily="34" charset="0"/>
                <a:cs typeface="Helvetica" panose="020B0604020202020204" pitchFamily="34" charset="0"/>
              </a:rPr>
              <a:t>LONG-TERM GOALS</a:t>
            </a:r>
            <a:endParaRPr lang="en-US" dirty="0">
              <a:latin typeface="Helvetica" panose="020B0604020202020204" pitchFamily="34" charset="0"/>
              <a:cs typeface="Helvetica" panose="020B0604020202020204" pitchFamily="34" charset="0"/>
            </a:endParaRPr>
          </a:p>
        </p:txBody>
      </p:sp>
      <p:sp>
        <p:nvSpPr>
          <p:cNvPr id="4" name="Content Placeholder 3"/>
          <p:cNvSpPr>
            <a:spLocks noGrp="1"/>
          </p:cNvSpPr>
          <p:nvPr>
            <p:ph type="body" sz="quarter" idx="11"/>
          </p:nvPr>
        </p:nvSpPr>
        <p:spPr>
          <a:xfrm>
            <a:off x="609600" y="2396770"/>
            <a:ext cx="8077200" cy="1565630"/>
          </a:xfrm>
        </p:spPr>
        <p:txBody>
          <a:bodyPr>
            <a:normAutofit fontScale="40000" lnSpcReduction="20000"/>
          </a:bodyPr>
          <a:lstStyle/>
          <a:p>
            <a:endParaRPr lang="en-US" dirty="0" smtClean="0"/>
          </a:p>
          <a:p>
            <a:r>
              <a:rPr lang="en-US" sz="3800" dirty="0" smtClean="0">
                <a:latin typeface="Helvetica" panose="020B0604020202020204" pitchFamily="34" charset="0"/>
                <a:cs typeface="Helvetica" panose="020B0604020202020204" pitchFamily="34" charset="0"/>
              </a:rPr>
              <a:t>Improve patient, family, and caregiver experience of care related to quality, safety, and access across settings.</a:t>
            </a:r>
          </a:p>
          <a:p>
            <a:r>
              <a:rPr lang="en-US" sz="3800" dirty="0" smtClean="0">
                <a:latin typeface="Helvetica" panose="020B0604020202020204" pitchFamily="34" charset="0"/>
                <a:cs typeface="Helvetica" panose="020B0604020202020204" pitchFamily="34" charset="0"/>
              </a:rPr>
              <a:t>In partnership with patients, families, and caregivers—and using a shared decision-making process—develop culturally sensitive and understandable care plans.</a:t>
            </a:r>
          </a:p>
          <a:p>
            <a:r>
              <a:rPr lang="en-US" sz="3800" dirty="0" smtClean="0">
                <a:latin typeface="Helvetica" panose="020B0604020202020204" pitchFamily="34" charset="0"/>
                <a:cs typeface="Helvetica" panose="020B0604020202020204" pitchFamily="34" charset="0"/>
              </a:rPr>
              <a:t>Enable patients and their families and caregivers to navigate, coordinate, and manage their care appropriately and effectively.</a:t>
            </a:r>
          </a:p>
          <a:p>
            <a:endParaRPr lang="en-US" dirty="0"/>
          </a:p>
        </p:txBody>
      </p:sp>
    </p:spTree>
    <p:extLst>
      <p:ext uri="{BB962C8B-B14F-4D97-AF65-F5344CB8AC3E}">
        <p14:creationId xmlns:p14="http://schemas.microsoft.com/office/powerpoint/2010/main" val="1471777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err="1" smtClean="0"/>
              <a:t>Chartbook</a:t>
            </a:r>
            <a:r>
              <a:rPr lang="en-US" dirty="0" smtClean="0"/>
              <a:t> on Person- and Family-Centered Care</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This </a:t>
            </a:r>
            <a:r>
              <a:rPr lang="en-US" dirty="0" err="1" smtClean="0"/>
              <a:t>chartbook</a:t>
            </a:r>
            <a:r>
              <a:rPr lang="en-US" dirty="0" smtClean="0"/>
              <a:t> includes: </a:t>
            </a:r>
          </a:p>
          <a:p>
            <a:pPr lvl="1"/>
            <a:r>
              <a:rPr lang="en-US" dirty="0" smtClean="0"/>
              <a:t>Summary of trends across measures of Person-Centered Care from the QDR</a:t>
            </a:r>
          </a:p>
          <a:p>
            <a:pPr lvl="1"/>
            <a:r>
              <a:rPr lang="en-US" dirty="0" smtClean="0"/>
              <a:t>Figures illustrating select measures of Person-Centered Care</a:t>
            </a:r>
          </a:p>
          <a:p>
            <a:r>
              <a:rPr lang="en-US" dirty="0" smtClean="0">
                <a:hlinkClick r:id="rId3"/>
              </a:rPr>
              <a:t>Introduction and Methods</a:t>
            </a:r>
            <a:r>
              <a:rPr lang="en-US" dirty="0" smtClean="0"/>
              <a:t> contains information about methods used in the </a:t>
            </a:r>
            <a:r>
              <a:rPr lang="en-US" dirty="0" err="1" smtClean="0"/>
              <a:t>chartbook</a:t>
            </a:r>
            <a:r>
              <a:rPr lang="en-US" dirty="0" smtClean="0"/>
              <a:t>. </a:t>
            </a:r>
          </a:p>
          <a:p>
            <a:r>
              <a:rPr lang="en-US" dirty="0" smtClean="0"/>
              <a:t>Appendixes include information about measures and data.</a:t>
            </a:r>
          </a:p>
          <a:p>
            <a:r>
              <a:rPr lang="en-US" dirty="0" smtClean="0"/>
              <a:t>A Data Query tool (</a:t>
            </a:r>
            <a:r>
              <a:rPr lang="en-US" dirty="0" smtClean="0">
                <a:hlinkClick r:id="rId4"/>
              </a:rPr>
              <a:t>http://nhqrnet.ahrq.gov/</a:t>
            </a:r>
          </a:p>
          <a:p>
            <a:pPr marL="339725" indent="0">
              <a:spcBef>
                <a:spcPts val="0"/>
              </a:spcBef>
              <a:buNone/>
            </a:pPr>
            <a:r>
              <a:rPr lang="en-US" dirty="0" err="1" smtClean="0">
                <a:hlinkClick r:id="rId4"/>
              </a:rPr>
              <a:t>inhqrdr</a:t>
            </a:r>
            <a:r>
              <a:rPr lang="en-US" dirty="0" smtClean="0">
                <a:hlinkClick r:id="rId4"/>
              </a:rPr>
              <a:t>/data/query</a:t>
            </a:r>
            <a:r>
              <a:rPr lang="en-US" dirty="0" smtClean="0"/>
              <a:t>) provides access to all data tables. </a:t>
            </a:r>
            <a:endParaRPr lang="en-US" dirty="0"/>
          </a:p>
        </p:txBody>
      </p:sp>
    </p:spTree>
    <p:extLst>
      <p:ext uri="{BB962C8B-B14F-4D97-AF65-F5344CB8AC3E}">
        <p14:creationId xmlns:p14="http://schemas.microsoft.com/office/powerpoint/2010/main" val="1832822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Number and percentage of all quality measures that are improving, not changing, or worsening through 2012, overall and by NQS priority</a:t>
            </a:r>
            <a:endParaRPr lang="en-US" sz="2400" dirty="0"/>
          </a:p>
        </p:txBody>
      </p:sp>
      <p:graphicFrame>
        <p:nvGraphicFramePr>
          <p:cNvPr id="4" name="Object 3"/>
          <p:cNvGraphicFramePr>
            <a:graphicFrameLocks noGrp="1"/>
          </p:cNvGraphicFramePr>
          <p:nvPr>
            <p:ph idx="1"/>
            <p:extLst>
              <p:ext uri="{D42A27DB-BD31-4B8C-83A1-F6EECF244321}">
                <p14:modId xmlns:p14="http://schemas.microsoft.com/office/powerpoint/2010/main" val="473424352"/>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5467684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Main_Olive">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2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SOfficeBased">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Main_Olive">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TSOfficeBased">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Main_Olive">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TSOfficeBased">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Main_Olive">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3_TSOfficeBased">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3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3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3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3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3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3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3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3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2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10.xml><?xml version="1.0" encoding="utf-8"?>
<a:themeOverride xmlns:a="http://schemas.openxmlformats.org/drawingml/2006/main">
  <a:clrScheme name="2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11.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12.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2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5.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6.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7.xml><?xml version="1.0" encoding="utf-8"?>
<a:themeOverride xmlns:a="http://schemas.openxmlformats.org/drawingml/2006/main">
  <a:clrScheme name="2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8.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ppt/theme/themeOverride9.xml><?xml version="1.0" encoding="utf-8"?>
<a:themeOverride xmlns:a="http://schemas.openxmlformats.org/drawingml/2006/main">
  <a:clrScheme name="3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AHRQ Slide Template-2013</Template>
  <TotalTime>13453</TotalTime>
  <Words>5014</Words>
  <Application>Microsoft Office PowerPoint</Application>
  <PresentationFormat>On-screen Show (4:3)</PresentationFormat>
  <Paragraphs>393</Paragraphs>
  <Slides>35</Slides>
  <Notes>35</Notes>
  <HiddenSlides>0</HiddenSlides>
  <MMClips>0</MMClips>
  <ScaleCrop>false</ScaleCrop>
  <HeadingPairs>
    <vt:vector size="4" baseType="variant">
      <vt:variant>
        <vt:lpstr>Theme</vt:lpstr>
      </vt:variant>
      <vt:variant>
        <vt:i4>12</vt:i4>
      </vt:variant>
      <vt:variant>
        <vt:lpstr>Slide Titles</vt:lpstr>
      </vt:variant>
      <vt:variant>
        <vt:i4>35</vt:i4>
      </vt:variant>
    </vt:vector>
  </HeadingPairs>
  <TitlesOfParts>
    <vt:vector size="47" baseType="lpstr">
      <vt:lpstr>Custom Design</vt:lpstr>
      <vt:lpstr>Office Theme</vt:lpstr>
      <vt:lpstr>TSOfficeBased</vt:lpstr>
      <vt:lpstr>4_Main_Olive</vt:lpstr>
      <vt:lpstr>1_TSOfficeBased</vt:lpstr>
      <vt:lpstr>5_Main_Olive</vt:lpstr>
      <vt:lpstr>2_TSOfficeBased</vt:lpstr>
      <vt:lpstr>6_Main_Olive</vt:lpstr>
      <vt:lpstr>3_TSOfficeBased</vt:lpstr>
      <vt:lpstr>7_Main_Olive</vt:lpstr>
      <vt:lpstr>1_Office Theme</vt:lpstr>
      <vt:lpstr>2_Office Theme</vt:lpstr>
      <vt:lpstr>National Healthcare Quality and Disparities Report</vt:lpstr>
      <vt:lpstr>National Healthcare Quality and Disparities Report</vt:lpstr>
      <vt:lpstr>National Healthcare Quality and Disparities Report</vt:lpstr>
      <vt:lpstr>Changes for 2014</vt:lpstr>
      <vt:lpstr>Key Findings of the 2014 QDR</vt:lpstr>
      <vt:lpstr>Chartbooks Organized Around Priorities of the National Quality Strategy </vt:lpstr>
      <vt:lpstr>Priority 2: Ensuring that each person and family members are engaged as partners in their care</vt:lpstr>
      <vt:lpstr>Chartbook on Person- and Family-Centered Care</vt:lpstr>
      <vt:lpstr>Number and percentage of all quality measures that are improving, not changing, or worsening through 2012, overall and by NQS priority</vt:lpstr>
      <vt:lpstr>Average annual rates of change of quality of care measures through 2012, by National Quality Strategy priority</vt:lpstr>
      <vt:lpstr>Person-Centered Care Measures That Achieved Success, Improved Quickly, or Showed Worsening Quality</vt:lpstr>
      <vt:lpstr>Number and percentage of person-centered care measures for which members of selected groups experienced better, same, or worse quality of care compared with reference group</vt:lpstr>
      <vt:lpstr>Person-Centered Care Measures With Elimination or Widening of Disparities</vt:lpstr>
      <vt:lpstr>Measures of Person- and Family- Centered Care</vt:lpstr>
      <vt:lpstr>Communication</vt:lpstr>
      <vt:lpstr>Communication Measures: Doctor’s Office</vt:lpstr>
      <vt:lpstr>Adults who had a doctor’s office or clinic visit in the last 12 months who reported poor communication with health providers, by insurance, ages 18-64 and age 65 and over, 2002-2012</vt:lpstr>
      <vt:lpstr>Adults who had a doctor’s office or clinic visit in the last 12 months who reported poor communication with health providers, by ethnicity and education, 2002-2012</vt:lpstr>
      <vt:lpstr>Children who had a doctor’s office or clinic visit in the last 12 months whose parents reported poor communication with health providers, by ethnicity and language spoken at home, 2002-2012</vt:lpstr>
      <vt:lpstr>Communication Measures: Hospital</vt:lpstr>
      <vt:lpstr>Adult hospital patients who reported poor communication with doctors and nurses, by age, 2009-2013 </vt:lpstr>
      <vt:lpstr>Adult hospital patients who did not receive good communication about discharge information, by race, 2009-2013</vt:lpstr>
      <vt:lpstr>Communication Measures: Home Health Care</vt:lpstr>
      <vt:lpstr>Provider-patient communication among adults receiving home health care, by language spoken at home, 2013</vt:lpstr>
      <vt:lpstr>Provider-patient communication among adults receiving home health care, by race/ethnicity, 2013</vt:lpstr>
      <vt:lpstr>Engagement in Decisionmaking</vt:lpstr>
      <vt:lpstr>Engagement in Decisionmaking Measures: Providers Asking Patients To Assist in Making Treatment Decisions </vt:lpstr>
      <vt:lpstr>Adults with a usual source of care whose health providers sometimes or never asked for the patient’s help to make treatment decisions, by insurance (ages 18-64) and education, 2002-2012</vt:lpstr>
      <vt:lpstr>People with a usual source of care whose health providers sometimes or never asked for the patient’s help to make treatment decisions, by number of chronic conditions and ethnicity, 2002-2012</vt:lpstr>
      <vt:lpstr>End-of-Life Care</vt:lpstr>
      <vt:lpstr>End-of-Life Care Measures</vt:lpstr>
      <vt:lpstr>Hospice patients who received care consistent with their stated end-of-life wishes, by age and ethnicity, 2008-2013</vt:lpstr>
      <vt:lpstr>Hospice patients who received the right amount of help for feelings of anxiety or sadness, by ethnicity and race, 2008-2013</vt:lpstr>
      <vt:lpstr>Hospice patients who received the right amount of medicine for pain, by sex and race, 2008-2013</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628</cp:revision>
  <cp:lastPrinted>2015-05-08T22:55:19Z</cp:lastPrinted>
  <dcterms:created xsi:type="dcterms:W3CDTF">2013-09-03T18:05:51Z</dcterms:created>
  <dcterms:modified xsi:type="dcterms:W3CDTF">2015-05-11T19:40:53Z</dcterms:modified>
</cp:coreProperties>
</file>