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notesSlides/notesSlide20.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21.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24.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notesSlides/notesSlide27.xml" ContentType="application/vnd.openxmlformats-officedocument.presentationml.notesSlide+xml"/>
  <Override PartName="/ppt/charts/chart13.xml" ContentType="application/vnd.openxmlformats-officedocument.drawingml.chart+xml"/>
  <Override PartName="/ppt/theme/themeOverride12.xml" ContentType="application/vnd.openxmlformats-officedocument.themeOverride+xml"/>
  <Override PartName="/ppt/charts/chart14.xml" ContentType="application/vnd.openxmlformats-officedocument.drawingml.chart+xml"/>
  <Override PartName="/ppt/theme/themeOverride13.xml" ContentType="application/vnd.openxmlformats-officedocument.themeOverride+xml"/>
  <Override PartName="/ppt/notesSlides/notesSlide28.xml" ContentType="application/vnd.openxmlformats-officedocument.presentationml.notesSl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theme/themeOverride15.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7.xml" ContentType="application/vnd.openxmlformats-officedocument.drawingml.chart+xml"/>
  <Override PartName="/ppt/theme/themeOverride16.xml" ContentType="application/vnd.openxmlformats-officedocument.themeOverride+xml"/>
  <Override PartName="/ppt/notesSlides/notesSlide31.xml" ContentType="application/vnd.openxmlformats-officedocument.presentationml.notesSlide+xml"/>
  <Override PartName="/ppt/charts/chart18.xml" ContentType="application/vnd.openxmlformats-officedocument.drawingml.chart+xml"/>
  <Override PartName="/ppt/theme/themeOverride17.xml" ContentType="application/vnd.openxmlformats-officedocument.themeOverride+xml"/>
  <Override PartName="/ppt/notesSlides/notesSlide32.xml" ContentType="application/vnd.openxmlformats-officedocument.presentationml.notesSlide+xml"/>
  <Override PartName="/ppt/charts/chart19.xml" ContentType="application/vnd.openxmlformats-officedocument.drawingml.chart+xml"/>
  <Override PartName="/ppt/theme/themeOverride18.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20.xml" ContentType="application/vnd.openxmlformats-officedocument.drawingml.chart+xml"/>
  <Override PartName="/ppt/theme/themeOverride19.xml" ContentType="application/vnd.openxmlformats-officedocument.themeOverride+xml"/>
  <Override PartName="/ppt/charts/chart21.xml" ContentType="application/vnd.openxmlformats-officedocument.drawingml.chart+xml"/>
  <Override PartName="/ppt/theme/themeOverride20.xml" ContentType="application/vnd.openxmlformats-officedocument.themeOverride+xml"/>
  <Override PartName="/ppt/notesSlides/notesSlide35.xml" ContentType="application/vnd.openxmlformats-officedocument.presentationml.notesSlide+xml"/>
  <Override PartName="/ppt/charts/chart22.xml" ContentType="application/vnd.openxmlformats-officedocument.drawingml.chart+xml"/>
  <Override PartName="/ppt/theme/themeOverride21.xml" ContentType="application/vnd.openxmlformats-officedocument.themeOverride+xml"/>
  <Override PartName="/ppt/charts/chart23.xml" ContentType="application/vnd.openxmlformats-officedocument.drawingml.chart+xml"/>
  <Override PartName="/ppt/theme/themeOverride22.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24.xml" ContentType="application/vnd.openxmlformats-officedocument.drawingml.chart+xml"/>
  <Override PartName="/ppt/theme/themeOverride23.xml" ContentType="application/vnd.openxmlformats-officedocument.themeOverride+xml"/>
  <Override PartName="/ppt/notesSlides/notesSlide39.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charts/chart26.xml" ContentType="application/vnd.openxmlformats-officedocument.drawingml.chart+xml"/>
  <Override PartName="/ppt/theme/themeOverride25.xml" ContentType="application/vnd.openxmlformats-officedocument.themeOverr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27.xml" ContentType="application/vnd.openxmlformats-officedocument.drawingml.chart+xml"/>
  <Override PartName="/ppt/theme/themeOverride26.xml" ContentType="application/vnd.openxmlformats-officedocument.themeOverride+xml"/>
  <Override PartName="/ppt/notesSlides/notesSlide43.xml" ContentType="application/vnd.openxmlformats-officedocument.presentationml.notesSlide+xml"/>
  <Override PartName="/ppt/charts/chart28.xml" ContentType="application/vnd.openxmlformats-officedocument.drawingml.chart+xml"/>
  <Override PartName="/ppt/theme/themeOverride27.xml" ContentType="application/vnd.openxmlformats-officedocument.themeOverr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29.xml" ContentType="application/vnd.openxmlformats-officedocument.drawingml.chart+xml"/>
  <Override PartName="/ppt/theme/themeOverride28.xml" ContentType="application/vnd.openxmlformats-officedocument.themeOverride+xml"/>
  <Override PartName="/ppt/notesSlides/notesSlide47.xml" ContentType="application/vnd.openxmlformats-officedocument.presentationml.notesSlide+xml"/>
  <Override PartName="/ppt/charts/chart30.xml" ContentType="application/vnd.openxmlformats-officedocument.drawingml.chart+xml"/>
  <Override PartName="/ppt/theme/themeOverride29.xml" ContentType="application/vnd.openxmlformats-officedocument.themeOverride+xml"/>
  <Override PartName="/ppt/notesSlides/notesSlide48.xml" ContentType="application/vnd.openxmlformats-officedocument.presentationml.notesSlide+xml"/>
  <Override PartName="/ppt/charts/chart31.xml" ContentType="application/vnd.openxmlformats-officedocument.drawingml.chart+xml"/>
  <Override PartName="/ppt/theme/themeOverride30.xml" ContentType="application/vnd.openxmlformats-officedocument.themeOverride+xml"/>
  <Override PartName="/ppt/notesSlides/notesSlide49.xml" ContentType="application/vnd.openxmlformats-officedocument.presentationml.notesSlide+xml"/>
  <Override PartName="/ppt/charts/chart32.xml" ContentType="application/vnd.openxmlformats-officedocument.drawingml.chart+xml"/>
  <Override PartName="/ppt/theme/themeOverride31.xml" ContentType="application/vnd.openxmlformats-officedocument.themeOverride+xml"/>
  <Override PartName="/ppt/notesSlides/notesSlide50.xml" ContentType="application/vnd.openxmlformats-officedocument.presentationml.notesSlide+xml"/>
  <Override PartName="/ppt/charts/chart33.xml" ContentType="application/vnd.openxmlformats-officedocument.drawingml.chart+xml"/>
  <Override PartName="/ppt/theme/themeOverride32.xml" ContentType="application/vnd.openxmlformats-officedocument.themeOverr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34.xml" ContentType="application/vnd.openxmlformats-officedocument.drawingml.chart+xml"/>
  <Override PartName="/ppt/notesSlides/notesSlide53.xml" ContentType="application/vnd.openxmlformats-officedocument.presentationml.notesSlide+xml"/>
  <Override PartName="/ppt/charts/chart35.xml" ContentType="application/vnd.openxmlformats-officedocument.drawingml.chart+xml"/>
  <Override PartName="/ppt/theme/themeOverride33.xml" ContentType="application/vnd.openxmlformats-officedocument.themeOverr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3" r:id="rId2"/>
    <p:sldMasterId id="2147483695" r:id="rId3"/>
    <p:sldMasterId id="2147483661" r:id="rId4"/>
    <p:sldMasterId id="2147483707" r:id="rId5"/>
  </p:sldMasterIdLst>
  <p:notesMasterIdLst>
    <p:notesMasterId r:id="rId60"/>
  </p:notesMasterIdLst>
  <p:sldIdLst>
    <p:sldId id="295" r:id="rId6"/>
    <p:sldId id="344" r:id="rId7"/>
    <p:sldId id="346" r:id="rId8"/>
    <p:sldId id="345" r:id="rId9"/>
    <p:sldId id="347" r:id="rId10"/>
    <p:sldId id="333" r:id="rId11"/>
    <p:sldId id="338" r:id="rId12"/>
    <p:sldId id="335" r:id="rId13"/>
    <p:sldId id="340" r:id="rId14"/>
    <p:sldId id="341" r:id="rId15"/>
    <p:sldId id="342" r:id="rId16"/>
    <p:sldId id="350" r:id="rId17"/>
    <p:sldId id="339" r:id="rId18"/>
    <p:sldId id="336" r:id="rId19"/>
    <p:sldId id="310" r:id="rId20"/>
    <p:sldId id="261" r:id="rId21"/>
    <p:sldId id="317" r:id="rId22"/>
    <p:sldId id="318" r:id="rId23"/>
    <p:sldId id="260" r:id="rId24"/>
    <p:sldId id="263" r:id="rId25"/>
    <p:sldId id="256" r:id="rId26"/>
    <p:sldId id="264" r:id="rId27"/>
    <p:sldId id="257" r:id="rId28"/>
    <p:sldId id="352" r:id="rId29"/>
    <p:sldId id="319" r:id="rId30"/>
    <p:sldId id="332" r:id="rId31"/>
    <p:sldId id="267" r:id="rId32"/>
    <p:sldId id="268" r:id="rId33"/>
    <p:sldId id="312" r:id="rId34"/>
    <p:sldId id="307" r:id="rId35"/>
    <p:sldId id="308" r:id="rId36"/>
    <p:sldId id="274" r:id="rId37"/>
    <p:sldId id="313" r:id="rId38"/>
    <p:sldId id="275" r:id="rId39"/>
    <p:sldId id="276" r:id="rId40"/>
    <p:sldId id="277" r:id="rId41"/>
    <p:sldId id="314" r:id="rId42"/>
    <p:sldId id="309" r:id="rId43"/>
    <p:sldId id="279" r:id="rId44"/>
    <p:sldId id="343" r:id="rId45"/>
    <p:sldId id="326" r:id="rId46"/>
    <p:sldId id="288" r:id="rId47"/>
    <p:sldId id="289" r:id="rId48"/>
    <p:sldId id="324" r:id="rId49"/>
    <p:sldId id="325" r:id="rId50"/>
    <p:sldId id="286" r:id="rId51"/>
    <p:sldId id="287" r:id="rId52"/>
    <p:sldId id="351" r:id="rId53"/>
    <p:sldId id="258" r:id="rId54"/>
    <p:sldId id="259" r:id="rId55"/>
    <p:sldId id="315" r:id="rId56"/>
    <p:sldId id="284" r:id="rId57"/>
    <p:sldId id="285" r:id="rId58"/>
    <p:sldId id="304" r:id="rId5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4847" autoAdjust="0"/>
    <p:restoredTop sz="89785" autoAdjust="0"/>
  </p:normalViewPr>
  <p:slideViewPr>
    <p:cSldViewPr>
      <p:cViewPr varScale="1">
        <p:scale>
          <a:sx n="75" d="100"/>
          <a:sy n="75" d="100"/>
        </p:scale>
        <p:origin x="-2131" y="-86"/>
      </p:cViewPr>
      <p:guideLst>
        <p:guide orient="horz" pos="2160"/>
        <p:guide pos="2880"/>
      </p:guideLst>
    </p:cSldViewPr>
  </p:slideViewPr>
  <p:notesTextViewPr>
    <p:cViewPr>
      <p:scale>
        <a:sx n="100" d="100"/>
        <a:sy n="100" d="100"/>
      </p:scale>
      <p:origin x="0" y="48"/>
    </p:cViewPr>
  </p:notesTextViewPr>
  <p:sorterViewPr>
    <p:cViewPr>
      <p:scale>
        <a:sx n="100" d="100"/>
        <a:sy n="100" d="100"/>
      </p:scale>
      <p:origin x="0" y="6442"/>
    </p:cViewPr>
  </p:sorterViewPr>
  <p:notesViewPr>
    <p:cSldViewPr>
      <p:cViewPr>
        <p:scale>
          <a:sx n="90" d="100"/>
          <a:sy n="90" d="100"/>
        </p:scale>
        <p:origin x="-173" y="39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4.xml"/></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6.xlsx"/><Relationship Id="rId1" Type="http://schemas.openxmlformats.org/officeDocument/2006/relationships/themeOverride" Target="../theme/themeOverride25.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6.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Excel_Worksheet28.xlsx"/><Relationship Id="rId1" Type="http://schemas.openxmlformats.org/officeDocument/2006/relationships/themeOverride" Target="../theme/themeOverride27.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8.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30.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1.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2.xml"/></Relationships>
</file>

<file path=ppt/charts/_rels/chart34.xml.rels><?xml version="1.0" encoding="UTF-8" standalone="yes"?>
<Relationships xmlns="http://schemas.openxmlformats.org/package/2006/relationships"><Relationship Id="rId1" Type="http://schemas.openxmlformats.org/officeDocument/2006/relationships/oleObject" Target="file:///\\tshusdcdcfps01\medstat\medstat\user\u0097553\NPSD%20%232\Task%206%20dissemination\IB%20%233%20PSO%20Info%20Form\PSO%20Graphs%206-30-2014.xls" TargetMode="External"/></Relationships>
</file>

<file path=ppt/charts/_rels/chart35.xml.rels><?xml version="1.0" encoding="UTF-8" standalone="yes"?>
<Relationships xmlns="http://schemas.openxmlformats.org/package/2006/relationships"><Relationship Id="rId2" Type="http://schemas.openxmlformats.org/officeDocument/2006/relationships/oleObject" Target="file:///C:\Users\u070116\Documents\PSO%20Graphs%206-11-2014.xls" TargetMode="External"/><Relationship Id="rId1" Type="http://schemas.openxmlformats.org/officeDocument/2006/relationships/themeOverride" Target="../theme/themeOverride3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txPr>
              <a:bodyPr/>
              <a:lstStyle/>
              <a:p>
                <a:pPr>
                  <a:defRPr sz="1600">
                    <a:solidFill>
                      <a:schemeClr val="bg1"/>
                    </a:solidFill>
                  </a:defRPr>
                </a:pPr>
                <a:endParaRPr lang="en-US"/>
              </a:p>
            </c:txPr>
            <c:dLblPos val="ct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183249536"/>
        <c:axId val="183267712"/>
      </c:barChart>
      <c:catAx>
        <c:axId val="183249536"/>
        <c:scaling>
          <c:orientation val="minMax"/>
        </c:scaling>
        <c:delete val="0"/>
        <c:axPos val="b"/>
        <c:numFmt formatCode="General" sourceLinked="1"/>
        <c:majorTickMark val="out"/>
        <c:minorTickMark val="none"/>
        <c:tickLblPos val="nextTo"/>
        <c:txPr>
          <a:bodyPr rot="0" vert="horz"/>
          <a:lstStyle/>
          <a:p>
            <a:pPr>
              <a:defRPr sz="1600"/>
            </a:pPr>
            <a:endParaRPr lang="en-US"/>
          </a:p>
        </c:txPr>
        <c:crossAx val="183267712"/>
        <c:crosses val="autoZero"/>
        <c:auto val="1"/>
        <c:lblAlgn val="ctr"/>
        <c:lblOffset val="100"/>
        <c:tickLblSkip val="1"/>
        <c:tickMarkSkip val="1"/>
        <c:noMultiLvlLbl val="0"/>
      </c:catAx>
      <c:valAx>
        <c:axId val="183267712"/>
        <c:scaling>
          <c:orientation val="minMax"/>
        </c:scaling>
        <c:delete val="0"/>
        <c:axPos val="l"/>
        <c:majorGridlines/>
        <c:numFmt formatCode="0%" sourceLinked="1"/>
        <c:majorTickMark val="out"/>
        <c:minorTickMark val="none"/>
        <c:tickLblPos val="nextTo"/>
        <c:txPr>
          <a:bodyPr rot="0" vert="horz"/>
          <a:lstStyle/>
          <a:p>
            <a:pPr>
              <a:defRPr sz="1600"/>
            </a:pPr>
            <a:endParaRPr lang="en-US"/>
          </a:p>
        </c:txPr>
        <c:crossAx val="183249536"/>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058778676970932"/>
          <c:y val="0.16866399482275926"/>
          <c:w val="0.85465560294546516"/>
          <c:h val="0.70464710093056548"/>
        </c:manualLayout>
      </c:layout>
      <c:lineChart>
        <c:grouping val="standard"/>
        <c:varyColors val="0"/>
        <c:ser>
          <c:idx val="3"/>
          <c:order val="0"/>
          <c:tx>
            <c:strRef>
              <c:f>Sheet1!$B$1</c:f>
              <c:strCache>
                <c:ptCount val="1"/>
                <c:pt idx="0">
                  <c:v>Medical Major Teaching</c:v>
                </c:pt>
              </c:strCache>
            </c:strRef>
          </c:tx>
          <c:spPr>
            <a:ln w="25400">
              <a:solidFill>
                <a:sysClr val="windowText" lastClr="000000"/>
              </a:solidFill>
            </a:ln>
          </c:spPr>
          <c:marker>
            <c:symbol val="circle"/>
            <c:size val="7"/>
            <c:spPr>
              <a:solidFill>
                <a:sysClr val="windowText" lastClr="000000"/>
              </a:solidFill>
              <a:ln>
                <a:noFill/>
              </a:ln>
            </c:spPr>
          </c:marker>
          <c:cat>
            <c:strRef>
              <c:f>Sheet1!$A$2:$A$5</c:f>
              <c:strCache>
                <c:ptCount val="4"/>
                <c:pt idx="0">
                  <c:v>2006-2008</c:v>
                </c:pt>
                <c:pt idx="1">
                  <c:v>2009</c:v>
                </c:pt>
                <c:pt idx="2">
                  <c:v>2010</c:v>
                </c:pt>
                <c:pt idx="3">
                  <c:v>2011</c:v>
                </c:pt>
              </c:strCache>
            </c:strRef>
          </c:cat>
          <c:val>
            <c:numRef>
              <c:f>Sheet1!$B$2:$B$5</c:f>
              <c:numCache>
                <c:formatCode>General</c:formatCode>
                <c:ptCount val="4"/>
                <c:pt idx="0">
                  <c:v>2.6</c:v>
                </c:pt>
                <c:pt idx="1">
                  <c:v>2.2000000000000002</c:v>
                </c:pt>
                <c:pt idx="2">
                  <c:v>1.8</c:v>
                </c:pt>
                <c:pt idx="3">
                  <c:v>1.2</c:v>
                </c:pt>
              </c:numCache>
            </c:numRef>
          </c:val>
          <c:smooth val="0"/>
        </c:ser>
        <c:ser>
          <c:idx val="0"/>
          <c:order val="1"/>
          <c:tx>
            <c:strRef>
              <c:f>Sheet1!$C$1</c:f>
              <c:strCache>
                <c:ptCount val="1"/>
                <c:pt idx="0">
                  <c:v>Medical All Others</c:v>
                </c:pt>
              </c:strCache>
            </c:strRef>
          </c:tx>
          <c:spPr>
            <a:ln w="25400">
              <a:solidFill>
                <a:srgbClr val="0072C6"/>
              </a:solidFill>
            </a:ln>
          </c:spPr>
          <c:marker>
            <c:symbol val="square"/>
            <c:size val="7"/>
            <c:spPr>
              <a:solidFill>
                <a:srgbClr val="0072C6"/>
              </a:solidFill>
              <a:ln>
                <a:noFill/>
              </a:ln>
            </c:spPr>
          </c:marker>
          <c:cat>
            <c:strRef>
              <c:f>Sheet1!$A$2:$A$5</c:f>
              <c:strCache>
                <c:ptCount val="4"/>
                <c:pt idx="0">
                  <c:v>2006-2008</c:v>
                </c:pt>
                <c:pt idx="1">
                  <c:v>2009</c:v>
                </c:pt>
                <c:pt idx="2">
                  <c:v>2010</c:v>
                </c:pt>
                <c:pt idx="3">
                  <c:v>2011</c:v>
                </c:pt>
              </c:strCache>
            </c:strRef>
          </c:cat>
          <c:val>
            <c:numRef>
              <c:f>Sheet1!$C$2:$C$5</c:f>
              <c:numCache>
                <c:formatCode>General</c:formatCode>
                <c:ptCount val="4"/>
                <c:pt idx="0">
                  <c:v>1.9</c:v>
                </c:pt>
                <c:pt idx="1">
                  <c:v>1.7</c:v>
                </c:pt>
                <c:pt idx="2">
                  <c:v>1.3</c:v>
                </c:pt>
                <c:pt idx="3">
                  <c:v>1.1000000000000001</c:v>
                </c:pt>
              </c:numCache>
            </c:numRef>
          </c:val>
          <c:smooth val="0"/>
        </c:ser>
        <c:ser>
          <c:idx val="2"/>
          <c:order val="2"/>
          <c:tx>
            <c:strRef>
              <c:f>Sheet1!$D$1</c:f>
              <c:strCache>
                <c:ptCount val="1"/>
                <c:pt idx="0">
                  <c:v>Medical/Surgical Major Teaching</c:v>
                </c:pt>
              </c:strCache>
            </c:strRef>
          </c:tx>
          <c:spPr>
            <a:ln w="25400">
              <a:solidFill>
                <a:srgbClr val="AABA0A"/>
              </a:solidFill>
            </a:ln>
          </c:spPr>
          <c:marker>
            <c:symbol val="triangle"/>
            <c:size val="9"/>
            <c:spPr>
              <a:solidFill>
                <a:srgbClr val="AABA0A"/>
              </a:solidFill>
              <a:ln>
                <a:noFill/>
              </a:ln>
            </c:spPr>
          </c:marker>
          <c:cat>
            <c:strRef>
              <c:f>Sheet1!$A$2:$A$5</c:f>
              <c:strCache>
                <c:ptCount val="4"/>
                <c:pt idx="0">
                  <c:v>2006-2008</c:v>
                </c:pt>
                <c:pt idx="1">
                  <c:v>2009</c:v>
                </c:pt>
                <c:pt idx="2">
                  <c:v>2010</c:v>
                </c:pt>
                <c:pt idx="3">
                  <c:v>2011</c:v>
                </c:pt>
              </c:strCache>
            </c:strRef>
          </c:cat>
          <c:val>
            <c:numRef>
              <c:f>Sheet1!$D$2:$D$5</c:f>
              <c:numCache>
                <c:formatCode>General</c:formatCode>
                <c:ptCount val="4"/>
                <c:pt idx="0">
                  <c:v>2.1</c:v>
                </c:pt>
                <c:pt idx="1">
                  <c:v>1.7</c:v>
                </c:pt>
                <c:pt idx="2">
                  <c:v>1.4</c:v>
                </c:pt>
                <c:pt idx="3">
                  <c:v>1.4</c:v>
                </c:pt>
              </c:numCache>
            </c:numRef>
          </c:val>
          <c:smooth val="0"/>
        </c:ser>
        <c:ser>
          <c:idx val="1"/>
          <c:order val="3"/>
          <c:tx>
            <c:strRef>
              <c:f>Sheet1!$E$1</c:f>
              <c:strCache>
                <c:ptCount val="1"/>
                <c:pt idx="0">
                  <c:v>Medical/Surgical All Others</c:v>
                </c:pt>
              </c:strCache>
            </c:strRef>
          </c:tx>
          <c:spPr>
            <a:ln w="25400">
              <a:solidFill>
                <a:srgbClr val="7BA8DF"/>
              </a:solidFill>
            </a:ln>
          </c:spPr>
          <c:marker>
            <c:symbol val="diamond"/>
            <c:size val="9"/>
            <c:spPr>
              <a:solidFill>
                <a:srgbClr val="7BA8DF"/>
              </a:solidFill>
              <a:ln>
                <a:noFill/>
              </a:ln>
            </c:spPr>
          </c:marker>
          <c:cat>
            <c:strRef>
              <c:f>Sheet1!$A$2:$A$5</c:f>
              <c:strCache>
                <c:ptCount val="4"/>
                <c:pt idx="0">
                  <c:v>2006-2008</c:v>
                </c:pt>
                <c:pt idx="1">
                  <c:v>2009</c:v>
                </c:pt>
                <c:pt idx="2">
                  <c:v>2010</c:v>
                </c:pt>
                <c:pt idx="3">
                  <c:v>2011</c:v>
                </c:pt>
              </c:strCache>
            </c:strRef>
          </c:cat>
          <c:val>
            <c:numRef>
              <c:f>Sheet1!$E$2:$E$5</c:f>
              <c:numCache>
                <c:formatCode>General</c:formatCode>
                <c:ptCount val="4"/>
                <c:pt idx="0">
                  <c:v>1.5</c:v>
                </c:pt>
                <c:pt idx="1">
                  <c:v>1.4</c:v>
                </c:pt>
                <c:pt idx="2">
                  <c:v>1.1000000000000001</c:v>
                </c:pt>
                <c:pt idx="3">
                  <c:v>0.9</c:v>
                </c:pt>
              </c:numCache>
            </c:numRef>
          </c:val>
          <c:smooth val="0"/>
        </c:ser>
        <c:dLbls>
          <c:showLegendKey val="0"/>
          <c:showVal val="0"/>
          <c:showCatName val="0"/>
          <c:showSerName val="0"/>
          <c:showPercent val="0"/>
          <c:showBubbleSize val="0"/>
        </c:dLbls>
        <c:marker val="1"/>
        <c:smooth val="0"/>
        <c:axId val="196530944"/>
        <c:axId val="196532864"/>
      </c:lineChart>
      <c:catAx>
        <c:axId val="196530944"/>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196532864"/>
        <c:crosses val="autoZero"/>
        <c:auto val="1"/>
        <c:lblAlgn val="ctr"/>
        <c:lblOffset val="100"/>
        <c:noMultiLvlLbl val="0"/>
      </c:catAx>
      <c:valAx>
        <c:axId val="196532864"/>
        <c:scaling>
          <c:orientation val="minMax"/>
          <c:max val="5"/>
          <c:min val="0"/>
        </c:scaling>
        <c:delete val="0"/>
        <c:axPos val="l"/>
        <c:majorGridlines/>
        <c:title>
          <c:tx>
            <c:rich>
              <a:bodyPr rot="-5400000" vert="horz"/>
              <a:lstStyle/>
              <a:p>
                <a:pPr>
                  <a:defRPr sz="1600" baseline="0"/>
                </a:pPr>
                <a:r>
                  <a:rPr lang="en-US" sz="1600" dirty="0" smtClean="0"/>
                  <a:t>Rate per 1,000 Central-Line Days</a:t>
                </a:r>
                <a:endParaRPr lang="en-US" sz="1600" dirty="0"/>
              </a:p>
            </c:rich>
          </c:tx>
          <c:layout>
            <c:manualLayout>
              <c:xMode val="edge"/>
              <c:yMode val="edge"/>
              <c:x val="0"/>
              <c:y val="0.19469668664989087"/>
            </c:manualLayout>
          </c:layout>
          <c:overlay val="0"/>
        </c:title>
        <c:numFmt formatCode="0.0" sourceLinked="0"/>
        <c:majorTickMark val="out"/>
        <c:minorTickMark val="none"/>
        <c:tickLblPos val="nextTo"/>
        <c:txPr>
          <a:bodyPr/>
          <a:lstStyle/>
          <a:p>
            <a:pPr>
              <a:defRPr sz="1600" b="0" baseline="0"/>
            </a:pPr>
            <a:endParaRPr lang="en-US"/>
          </a:p>
        </c:txPr>
        <c:crossAx val="196530944"/>
        <c:crosses val="autoZero"/>
        <c:crossBetween val="between"/>
        <c:majorUnit val="0.5"/>
      </c:valAx>
    </c:plotArea>
    <c:legend>
      <c:legendPos val="t"/>
      <c:layout>
        <c:manualLayout>
          <c:xMode val="edge"/>
          <c:yMode val="edge"/>
          <c:x val="3.2483286287327301E-2"/>
          <c:y val="1.1675185338674747E-3"/>
          <c:w val="0.94538998662902995"/>
          <c:h val="0.1159605149224596"/>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6203946728881"/>
          <c:y val="0.13585093287757635"/>
          <c:w val="0.79407723340138037"/>
          <c:h val="0.73657704124193779"/>
        </c:manualLayout>
      </c:layout>
      <c:lineChart>
        <c:grouping val="standard"/>
        <c:varyColors val="0"/>
        <c:ser>
          <c:idx val="3"/>
          <c:order val="0"/>
          <c:tx>
            <c:strRef>
              <c:f>Sheet1!$A$2</c:f>
              <c:strCache>
                <c:ptCount val="1"/>
                <c:pt idx="0">
                  <c:v>     Nonteaching</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0.00</c:formatCode>
                <c:ptCount val="6"/>
                <c:pt idx="0">
                  <c:v>4.93</c:v>
                </c:pt>
                <c:pt idx="1">
                  <c:v>4.93</c:v>
                </c:pt>
                <c:pt idx="2">
                  <c:v>4.22</c:v>
                </c:pt>
                <c:pt idx="3">
                  <c:v>4.0199999999999996</c:v>
                </c:pt>
                <c:pt idx="4">
                  <c:v>3.09</c:v>
                </c:pt>
                <c:pt idx="5">
                  <c:v>3.24</c:v>
                </c:pt>
              </c:numCache>
            </c:numRef>
          </c:val>
          <c:smooth val="0"/>
        </c:ser>
        <c:ser>
          <c:idx val="0"/>
          <c:order val="1"/>
          <c:tx>
            <c:strRef>
              <c:f>Sheet1!$A$3</c:f>
              <c:strCache>
                <c:ptCount val="1"/>
                <c:pt idx="0">
                  <c:v>     Teaching</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0.00</c:formatCode>
                <c:ptCount val="6"/>
                <c:pt idx="0">
                  <c:v>3.98</c:v>
                </c:pt>
                <c:pt idx="1">
                  <c:v>4.0599999999999996</c:v>
                </c:pt>
                <c:pt idx="2">
                  <c:v>3.59</c:v>
                </c:pt>
                <c:pt idx="3">
                  <c:v>3.46</c:v>
                </c:pt>
                <c:pt idx="4">
                  <c:v>2.9</c:v>
                </c:pt>
                <c:pt idx="5">
                  <c:v>2.78</c:v>
                </c:pt>
              </c:numCache>
            </c:numRef>
          </c:val>
          <c:smooth val="0"/>
        </c:ser>
        <c:dLbls>
          <c:showLegendKey val="0"/>
          <c:showVal val="0"/>
          <c:showCatName val="0"/>
          <c:showSerName val="0"/>
          <c:showPercent val="0"/>
          <c:showBubbleSize val="0"/>
        </c:dLbls>
        <c:marker val="1"/>
        <c:smooth val="0"/>
        <c:axId val="201597312"/>
        <c:axId val="201599232"/>
      </c:lineChart>
      <c:catAx>
        <c:axId val="201597312"/>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1599232"/>
        <c:crosses val="autoZero"/>
        <c:auto val="1"/>
        <c:lblAlgn val="ctr"/>
        <c:lblOffset val="100"/>
        <c:noMultiLvlLbl val="0"/>
      </c:catAx>
      <c:valAx>
        <c:axId val="201599232"/>
        <c:scaling>
          <c:orientation val="minMax"/>
          <c:max val="1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9.2592592592592587E-3"/>
              <c:y val="0.40727558037803413"/>
            </c:manualLayout>
          </c:layout>
          <c:overlay val="0"/>
        </c:title>
        <c:numFmt formatCode="0" sourceLinked="0"/>
        <c:majorTickMark val="out"/>
        <c:minorTickMark val="none"/>
        <c:tickLblPos val="nextTo"/>
        <c:txPr>
          <a:bodyPr/>
          <a:lstStyle/>
          <a:p>
            <a:pPr>
              <a:defRPr sz="1600" b="0" baseline="0"/>
            </a:pPr>
            <a:endParaRPr lang="en-US"/>
          </a:p>
        </c:txPr>
        <c:crossAx val="201597312"/>
        <c:crosses val="autoZero"/>
        <c:crossBetween val="between"/>
        <c:majorUnit val="1"/>
      </c:valAx>
    </c:plotArea>
    <c:legend>
      <c:legendPos val="t"/>
      <c:layout>
        <c:manualLayout>
          <c:xMode val="edge"/>
          <c:yMode val="edge"/>
          <c:x val="1.7458928745017983E-2"/>
          <c:y val="1.7317493743514618E-2"/>
          <c:w val="0.96041435792748131"/>
          <c:h val="8.9258295838020266E-2"/>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610187615436958"/>
          <c:y val="0.1370506012329854"/>
          <c:w val="0.81259575191989886"/>
          <c:h val="0.73537737288652871"/>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Sheet1!$B$5:$G$5</c:f>
              <c:numCache>
                <c:formatCode>0.00</c:formatCode>
                <c:ptCount val="6"/>
                <c:pt idx="0">
                  <c:v>4.07</c:v>
                </c:pt>
                <c:pt idx="1">
                  <c:v>4.16</c:v>
                </c:pt>
                <c:pt idx="2">
                  <c:v>3.71</c:v>
                </c:pt>
                <c:pt idx="3">
                  <c:v>3.57</c:v>
                </c:pt>
                <c:pt idx="4">
                  <c:v>2.95</c:v>
                </c:pt>
                <c:pt idx="5">
                  <c:v>2.92</c:v>
                </c:pt>
              </c:numCache>
            </c:numRef>
          </c:val>
          <c:smooth val="0"/>
        </c:ser>
        <c:ser>
          <c:idx val="0"/>
          <c:order val="1"/>
          <c:tx>
            <c:strRef>
              <c:f>Sheet1!$A$4</c:f>
              <c:strCache>
                <c:ptCount val="1"/>
                <c:pt idx="0">
                  <c:v>White</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0.00</c:formatCode>
                <c:ptCount val="6"/>
                <c:pt idx="0">
                  <c:v>4.21</c:v>
                </c:pt>
                <c:pt idx="1">
                  <c:v>4.21</c:v>
                </c:pt>
                <c:pt idx="2">
                  <c:v>3.64</c:v>
                </c:pt>
                <c:pt idx="3">
                  <c:v>3.55</c:v>
                </c:pt>
                <c:pt idx="4">
                  <c:v>3.05</c:v>
                </c:pt>
                <c:pt idx="5">
                  <c:v>2.84</c:v>
                </c:pt>
              </c:numCache>
            </c:numRef>
          </c:val>
          <c:smooth val="0"/>
        </c:ser>
        <c:ser>
          <c:idx val="2"/>
          <c:order val="2"/>
          <c:tx>
            <c:strRef>
              <c:f>Sheet1!$A$3</c:f>
              <c:strCache>
                <c:ptCount val="1"/>
                <c:pt idx="0">
                  <c:v>Black</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0.00</c:formatCode>
                <c:ptCount val="6"/>
                <c:pt idx="0">
                  <c:v>4.3</c:v>
                </c:pt>
                <c:pt idx="1">
                  <c:v>5.0999999999999996</c:v>
                </c:pt>
                <c:pt idx="2">
                  <c:v>3.58</c:v>
                </c:pt>
                <c:pt idx="3">
                  <c:v>3.95</c:v>
                </c:pt>
                <c:pt idx="4">
                  <c:v>2.57</c:v>
                </c:pt>
                <c:pt idx="5">
                  <c:v>3.14</c:v>
                </c:pt>
              </c:numCache>
            </c:numRef>
          </c:val>
          <c:smooth val="0"/>
        </c:ser>
        <c:ser>
          <c:idx val="1"/>
          <c:order val="3"/>
          <c:tx>
            <c:strRef>
              <c:f>Sheet1!$A$2</c:f>
              <c:strCache>
                <c:ptCount val="1"/>
                <c:pt idx="0">
                  <c:v>Hispanic</c:v>
                </c:pt>
              </c:strCache>
            </c:strRef>
          </c:tx>
          <c:spPr>
            <a:ln w="25400">
              <a:solidFill>
                <a:srgbClr val="7BA8DF"/>
              </a:solidFill>
            </a:ln>
          </c:spPr>
          <c:marker>
            <c:symbol val="diamond"/>
            <c:size val="9"/>
            <c:spPr>
              <a:solidFill>
                <a:srgbClr val="7BA8DF"/>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0.00</c:formatCode>
                <c:ptCount val="6"/>
                <c:pt idx="0">
                  <c:v>3.93</c:v>
                </c:pt>
                <c:pt idx="1">
                  <c:v>2.91</c:v>
                </c:pt>
                <c:pt idx="2">
                  <c:v>4.3899999999999997</c:v>
                </c:pt>
                <c:pt idx="3">
                  <c:v>2.75</c:v>
                </c:pt>
                <c:pt idx="4">
                  <c:v>2.38</c:v>
                </c:pt>
                <c:pt idx="5">
                  <c:v>2.2200000000000002</c:v>
                </c:pt>
              </c:numCache>
            </c:numRef>
          </c:val>
          <c:smooth val="0"/>
        </c:ser>
        <c:dLbls>
          <c:showLegendKey val="0"/>
          <c:showVal val="0"/>
          <c:showCatName val="0"/>
          <c:showSerName val="0"/>
          <c:showPercent val="0"/>
          <c:showBubbleSize val="0"/>
        </c:dLbls>
        <c:marker val="1"/>
        <c:smooth val="0"/>
        <c:axId val="197161344"/>
        <c:axId val="197163264"/>
      </c:lineChart>
      <c:catAx>
        <c:axId val="197161344"/>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197163264"/>
        <c:crosses val="autoZero"/>
        <c:auto val="1"/>
        <c:lblAlgn val="ctr"/>
        <c:lblOffset val="100"/>
        <c:noMultiLvlLbl val="0"/>
      </c:catAx>
      <c:valAx>
        <c:axId val="197163264"/>
        <c:scaling>
          <c:orientation val="minMax"/>
          <c:max val="1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pPr>
            <a:endParaRPr lang="en-US"/>
          </a:p>
        </c:txPr>
        <c:crossAx val="197161344"/>
        <c:crosses val="autoZero"/>
        <c:crossBetween val="between"/>
        <c:majorUnit val="1"/>
      </c:valAx>
    </c:plotArea>
    <c:legend>
      <c:legendPos val="t"/>
      <c:layout>
        <c:manualLayout>
          <c:xMode val="edge"/>
          <c:yMode val="edge"/>
          <c:x val="5.4495864903679483E-2"/>
          <c:y val="1.1675185338674747E-3"/>
          <c:w val="0.92337740801267776"/>
          <c:h val="0.134593277584488"/>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696618805002317"/>
          <c:y val="0.16169060782025868"/>
          <c:w val="0.78173151150223874"/>
          <c:h val="0.6687478132611111"/>
        </c:manualLayout>
      </c:layout>
      <c:lineChart>
        <c:grouping val="standard"/>
        <c:varyColors val="0"/>
        <c:ser>
          <c:idx val="3"/>
          <c:order val="0"/>
          <c:tx>
            <c:strRef>
              <c:f>Sheet1!$E$1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2009</c:v>
                </c:pt>
                <c:pt idx="1">
                  <c:v>2010</c:v>
                </c:pt>
                <c:pt idx="2">
                  <c:v>2011</c:v>
                </c:pt>
                <c:pt idx="3">
                  <c:v>2012</c:v>
                </c:pt>
              </c:numCache>
            </c:numRef>
          </c:cat>
          <c:val>
            <c:numRef>
              <c:f>Sheet1!$E$2:$E$5</c:f>
              <c:numCache>
                <c:formatCode>0.00</c:formatCode>
                <c:ptCount val="4"/>
                <c:pt idx="0">
                  <c:v>7.5</c:v>
                </c:pt>
                <c:pt idx="1">
                  <c:v>7.8</c:v>
                </c:pt>
                <c:pt idx="2">
                  <c:v>7.67</c:v>
                </c:pt>
                <c:pt idx="3">
                  <c:v>6.51</c:v>
                </c:pt>
              </c:numCache>
            </c:numRef>
          </c:val>
          <c:smooth val="0"/>
        </c:ser>
        <c:ser>
          <c:idx val="0"/>
          <c:order val="1"/>
          <c:tx>
            <c:strRef>
              <c:f>Sheet1!$B$1</c:f>
              <c:strCache>
                <c:ptCount val="1"/>
                <c:pt idx="0">
                  <c:v>65-74</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2009</c:v>
                </c:pt>
                <c:pt idx="1">
                  <c:v>2010</c:v>
                </c:pt>
                <c:pt idx="2">
                  <c:v>2011</c:v>
                </c:pt>
                <c:pt idx="3">
                  <c:v>2012</c:v>
                </c:pt>
              </c:numCache>
            </c:numRef>
          </c:cat>
          <c:val>
            <c:numRef>
              <c:f>Sheet1!$B$2:$B$5</c:f>
              <c:numCache>
                <c:formatCode>0.00</c:formatCode>
                <c:ptCount val="4"/>
                <c:pt idx="0">
                  <c:v>5.0999999999999996</c:v>
                </c:pt>
                <c:pt idx="1">
                  <c:v>4.3</c:v>
                </c:pt>
                <c:pt idx="2">
                  <c:v>5.97</c:v>
                </c:pt>
                <c:pt idx="3">
                  <c:v>6.03</c:v>
                </c:pt>
              </c:numCache>
            </c:numRef>
          </c:val>
          <c:smooth val="0"/>
        </c:ser>
        <c:ser>
          <c:idx val="2"/>
          <c:order val="2"/>
          <c:tx>
            <c:strRef>
              <c:f>Sheet1!$C$1</c:f>
              <c:strCache>
                <c:ptCount val="1"/>
                <c:pt idx="0">
                  <c:v>75-84</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2009</c:v>
                </c:pt>
                <c:pt idx="1">
                  <c:v>2010</c:v>
                </c:pt>
                <c:pt idx="2">
                  <c:v>2011</c:v>
                </c:pt>
                <c:pt idx="3">
                  <c:v>2012</c:v>
                </c:pt>
              </c:numCache>
            </c:numRef>
          </c:cat>
          <c:val>
            <c:numRef>
              <c:f>Sheet1!$C$2:$C$5</c:f>
              <c:numCache>
                <c:formatCode>0.00</c:formatCode>
                <c:ptCount val="4"/>
                <c:pt idx="0">
                  <c:v>11.6</c:v>
                </c:pt>
                <c:pt idx="1">
                  <c:v>8</c:v>
                </c:pt>
                <c:pt idx="2">
                  <c:v>9.0500000000000007</c:v>
                </c:pt>
                <c:pt idx="3">
                  <c:v>10.67</c:v>
                </c:pt>
              </c:numCache>
            </c:numRef>
          </c:val>
          <c:smooth val="0"/>
        </c:ser>
        <c:ser>
          <c:idx val="1"/>
          <c:order val="3"/>
          <c:tx>
            <c:strRef>
              <c:f>Sheet1!$D$1</c:f>
              <c:strCache>
                <c:ptCount val="1"/>
                <c:pt idx="0">
                  <c:v>85+</c:v>
                </c:pt>
              </c:strCache>
            </c:strRef>
          </c:tx>
          <c:spPr>
            <a:ln w="25400">
              <a:solidFill>
                <a:srgbClr val="7BA8DF"/>
              </a:solidFill>
            </a:ln>
          </c:spPr>
          <c:marker>
            <c:symbol val="diamond"/>
            <c:size val="9"/>
            <c:spPr>
              <a:solidFill>
                <a:srgbClr val="7BA8DF"/>
              </a:solidFill>
              <a:ln>
                <a:noFill/>
              </a:ln>
            </c:spPr>
          </c:marker>
          <c:cat>
            <c:numRef>
              <c:f>Sheet1!$A$2:$A$5</c:f>
              <c:numCache>
                <c:formatCode>General</c:formatCode>
                <c:ptCount val="4"/>
                <c:pt idx="0">
                  <c:v>2009</c:v>
                </c:pt>
                <c:pt idx="1">
                  <c:v>2010</c:v>
                </c:pt>
                <c:pt idx="2">
                  <c:v>2011</c:v>
                </c:pt>
                <c:pt idx="3">
                  <c:v>2012</c:v>
                </c:pt>
              </c:numCache>
            </c:numRef>
          </c:cat>
          <c:val>
            <c:numRef>
              <c:f>Sheet1!$D$2:$D$5</c:f>
              <c:numCache>
                <c:formatCode>0.00</c:formatCode>
                <c:ptCount val="4"/>
                <c:pt idx="0">
                  <c:v>14.5</c:v>
                </c:pt>
                <c:pt idx="1">
                  <c:v>18.3</c:v>
                </c:pt>
                <c:pt idx="2">
                  <c:v>15.32</c:v>
                </c:pt>
                <c:pt idx="3">
                  <c:v>9.32</c:v>
                </c:pt>
              </c:numCache>
            </c:numRef>
          </c:val>
          <c:smooth val="0"/>
        </c:ser>
        <c:dLbls>
          <c:showLegendKey val="0"/>
          <c:showVal val="0"/>
          <c:showCatName val="0"/>
          <c:showSerName val="0"/>
          <c:showPercent val="0"/>
          <c:showBubbleSize val="0"/>
        </c:dLbls>
        <c:marker val="1"/>
        <c:smooth val="0"/>
        <c:axId val="197225088"/>
        <c:axId val="197231360"/>
      </c:lineChart>
      <c:catAx>
        <c:axId val="197225088"/>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197231360"/>
        <c:crosses val="autoZero"/>
        <c:auto val="1"/>
        <c:lblAlgn val="ctr"/>
        <c:lblOffset val="100"/>
        <c:noMultiLvlLbl val="0"/>
      </c:catAx>
      <c:valAx>
        <c:axId val="197231360"/>
        <c:scaling>
          <c:orientation val="minMax"/>
          <c:max val="2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0"/>
              <c:y val="0.43032349791982982"/>
            </c:manualLayout>
          </c:layout>
          <c:overlay val="0"/>
        </c:title>
        <c:numFmt formatCode="0" sourceLinked="0"/>
        <c:majorTickMark val="out"/>
        <c:minorTickMark val="none"/>
        <c:tickLblPos val="nextTo"/>
        <c:txPr>
          <a:bodyPr/>
          <a:lstStyle/>
          <a:p>
            <a:pPr>
              <a:defRPr sz="1600" b="0" baseline="0"/>
            </a:pPr>
            <a:endParaRPr lang="en-US"/>
          </a:p>
        </c:txPr>
        <c:crossAx val="197225088"/>
        <c:crosses val="autoZero"/>
        <c:crossBetween val="between"/>
        <c:majorUnit val="2"/>
      </c:valAx>
    </c:plotArea>
    <c:legend>
      <c:legendPos val="t"/>
      <c:layout>
        <c:manualLayout>
          <c:xMode val="edge"/>
          <c:yMode val="edge"/>
          <c:x val="5.4495864903679483E-2"/>
          <c:y val="1.1675185338674747E-3"/>
          <c:w val="0.92337740801267776"/>
          <c:h val="0.16366313585801776"/>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696618805002317"/>
          <c:y val="0.14610641851586734"/>
          <c:w val="0.78173151150223874"/>
          <c:h val="0.68433214030064426"/>
        </c:manualLayout>
      </c:layout>
      <c:lineChart>
        <c:grouping val="standard"/>
        <c:varyColors val="0"/>
        <c:ser>
          <c:idx val="3"/>
          <c:order val="0"/>
          <c:tx>
            <c:strRef>
              <c:f>Sheet1!$C$1</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2009</c:v>
                </c:pt>
                <c:pt idx="1">
                  <c:v>2010</c:v>
                </c:pt>
                <c:pt idx="2">
                  <c:v>2011</c:v>
                </c:pt>
                <c:pt idx="3">
                  <c:v>2012</c:v>
                </c:pt>
              </c:numCache>
            </c:numRef>
          </c:cat>
          <c:val>
            <c:numRef>
              <c:f>Sheet1!$C$2:$C$5</c:f>
              <c:numCache>
                <c:formatCode>0.00</c:formatCode>
                <c:ptCount val="4"/>
                <c:pt idx="0">
                  <c:v>6.2</c:v>
                </c:pt>
                <c:pt idx="1">
                  <c:v>5.8</c:v>
                </c:pt>
                <c:pt idx="2">
                  <c:v>7.21</c:v>
                </c:pt>
                <c:pt idx="3">
                  <c:v>5.98</c:v>
                </c:pt>
              </c:numCache>
            </c:numRef>
          </c:val>
          <c:smooth val="0"/>
        </c:ser>
        <c:ser>
          <c:idx val="0"/>
          <c:order val="1"/>
          <c:tx>
            <c:strRef>
              <c:f>Sheet1!$B$1</c:f>
              <c:strCache>
                <c:ptCount val="1"/>
                <c:pt idx="0">
                  <c:v>Female</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2009</c:v>
                </c:pt>
                <c:pt idx="1">
                  <c:v>2010</c:v>
                </c:pt>
                <c:pt idx="2">
                  <c:v>2011</c:v>
                </c:pt>
                <c:pt idx="3">
                  <c:v>2012</c:v>
                </c:pt>
              </c:numCache>
            </c:numRef>
          </c:cat>
          <c:val>
            <c:numRef>
              <c:f>Sheet1!$B$2:$B$5</c:f>
              <c:numCache>
                <c:formatCode>0.00</c:formatCode>
                <c:ptCount val="4"/>
                <c:pt idx="0">
                  <c:v>8.3000000000000007</c:v>
                </c:pt>
                <c:pt idx="1">
                  <c:v>9</c:v>
                </c:pt>
                <c:pt idx="2">
                  <c:v>7.96</c:v>
                </c:pt>
                <c:pt idx="3">
                  <c:v>6.83</c:v>
                </c:pt>
              </c:numCache>
            </c:numRef>
          </c:val>
          <c:smooth val="0"/>
        </c:ser>
        <c:dLbls>
          <c:showLegendKey val="0"/>
          <c:showVal val="0"/>
          <c:showCatName val="0"/>
          <c:showSerName val="0"/>
          <c:showPercent val="0"/>
          <c:showBubbleSize val="0"/>
        </c:dLbls>
        <c:marker val="1"/>
        <c:smooth val="0"/>
        <c:axId val="197371008"/>
        <c:axId val="197372928"/>
      </c:lineChart>
      <c:catAx>
        <c:axId val="197371008"/>
        <c:scaling>
          <c:orientation val="minMax"/>
        </c:scaling>
        <c:delete val="0"/>
        <c:axPos val="b"/>
        <c:numFmt formatCode="General" sourceLinked="1"/>
        <c:majorTickMark val="out"/>
        <c:minorTickMark val="none"/>
        <c:tickLblPos val="nextTo"/>
        <c:txPr>
          <a:bodyPr rot="0"/>
          <a:lstStyle/>
          <a:p>
            <a:pPr>
              <a:defRPr/>
            </a:pPr>
            <a:endParaRPr lang="en-US"/>
          </a:p>
        </c:txPr>
        <c:crossAx val="197372928"/>
        <c:crosses val="autoZero"/>
        <c:auto val="1"/>
        <c:lblAlgn val="ctr"/>
        <c:lblOffset val="100"/>
        <c:noMultiLvlLbl val="0"/>
      </c:catAx>
      <c:valAx>
        <c:axId val="197372928"/>
        <c:scaling>
          <c:orientation val="minMax"/>
          <c:max val="20"/>
          <c:min val="0"/>
        </c:scaling>
        <c:delete val="0"/>
        <c:axPos val="l"/>
        <c:majorGridlines/>
        <c:title>
          <c:tx>
            <c:rich>
              <a:bodyPr rot="-5400000" vert="horz"/>
              <a:lstStyle/>
              <a:p>
                <a:pPr>
                  <a:defRPr/>
                </a:pPr>
                <a:r>
                  <a:rPr lang="en-US"/>
                  <a:t>Percent</a:t>
                </a:r>
              </a:p>
            </c:rich>
          </c:tx>
          <c:layout>
            <c:manualLayout>
              <c:xMode val="edge"/>
              <c:yMode val="edge"/>
              <c:x val="0"/>
              <c:y val="0.4187434979718444"/>
            </c:manualLayout>
          </c:layout>
          <c:overlay val="0"/>
        </c:title>
        <c:numFmt formatCode="0" sourceLinked="0"/>
        <c:majorTickMark val="out"/>
        <c:minorTickMark val="none"/>
        <c:tickLblPos val="nextTo"/>
        <c:crossAx val="197371008"/>
        <c:crosses val="autoZero"/>
        <c:crossBetween val="between"/>
        <c:majorUnit val="2"/>
      </c:valAx>
    </c:plotArea>
    <c:legend>
      <c:legendPos val="t"/>
      <c:layout>
        <c:manualLayout>
          <c:xMode val="edge"/>
          <c:yMode val="edge"/>
          <c:x val="5.4495864903679483E-2"/>
          <c:y val="1.1675185338674747E-3"/>
          <c:w val="0.92337740801267776"/>
          <c:h val="0.12729945120496303"/>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239349888956187"/>
          <c:y val="0.13642025691910462"/>
          <c:w val="0.80630426004441758"/>
          <c:h val="0.73128080788681904"/>
        </c:manualLayout>
      </c:layout>
      <c:lineChart>
        <c:grouping val="standard"/>
        <c:varyColors val="0"/>
        <c:ser>
          <c:idx val="3"/>
          <c:order val="0"/>
          <c:tx>
            <c:strRef>
              <c:f>Sheet1!$B$1</c:f>
              <c:strCache>
                <c:ptCount val="1"/>
                <c:pt idx="0">
                  <c:v>18-64</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2009</c:v>
                </c:pt>
                <c:pt idx="1">
                  <c:v>2010</c:v>
                </c:pt>
                <c:pt idx="2">
                  <c:v>2011</c:v>
                </c:pt>
                <c:pt idx="3">
                  <c:v>2012</c:v>
                </c:pt>
              </c:numCache>
            </c:numRef>
          </c:cat>
          <c:val>
            <c:numRef>
              <c:f>Sheet1!$B$2:$B$5</c:f>
              <c:numCache>
                <c:formatCode>0.00</c:formatCode>
                <c:ptCount val="4"/>
                <c:pt idx="0">
                  <c:v>4.41</c:v>
                </c:pt>
                <c:pt idx="1">
                  <c:v>3.48</c:v>
                </c:pt>
                <c:pt idx="2">
                  <c:v>4.24</c:v>
                </c:pt>
                <c:pt idx="3">
                  <c:v>3.31</c:v>
                </c:pt>
              </c:numCache>
            </c:numRef>
          </c:val>
          <c:smooth val="0"/>
        </c:ser>
        <c:ser>
          <c:idx val="0"/>
          <c:order val="1"/>
          <c:tx>
            <c:strRef>
              <c:f>Sheet1!$C$1</c:f>
              <c:strCache>
                <c:ptCount val="1"/>
                <c:pt idx="0">
                  <c:v>65-74</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2009</c:v>
                </c:pt>
                <c:pt idx="1">
                  <c:v>2010</c:v>
                </c:pt>
                <c:pt idx="2">
                  <c:v>2011</c:v>
                </c:pt>
                <c:pt idx="3">
                  <c:v>2012</c:v>
                </c:pt>
              </c:numCache>
            </c:numRef>
          </c:cat>
          <c:val>
            <c:numRef>
              <c:f>Sheet1!$C$2:$C$5</c:f>
              <c:numCache>
                <c:formatCode>0.00</c:formatCode>
                <c:ptCount val="4"/>
                <c:pt idx="0">
                  <c:v>3.15</c:v>
                </c:pt>
                <c:pt idx="1">
                  <c:v>3.44</c:v>
                </c:pt>
                <c:pt idx="2">
                  <c:v>3.6</c:v>
                </c:pt>
                <c:pt idx="3">
                  <c:v>3.93</c:v>
                </c:pt>
              </c:numCache>
            </c:numRef>
          </c:val>
          <c:smooth val="0"/>
        </c:ser>
        <c:ser>
          <c:idx val="2"/>
          <c:order val="2"/>
          <c:tx>
            <c:strRef>
              <c:f>Sheet1!$D$1</c:f>
              <c:strCache>
                <c:ptCount val="1"/>
                <c:pt idx="0">
                  <c:v>75-84</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2009</c:v>
                </c:pt>
                <c:pt idx="1">
                  <c:v>2010</c:v>
                </c:pt>
                <c:pt idx="2">
                  <c:v>2011</c:v>
                </c:pt>
                <c:pt idx="3">
                  <c:v>2012</c:v>
                </c:pt>
              </c:numCache>
            </c:numRef>
          </c:cat>
          <c:val>
            <c:numRef>
              <c:f>Sheet1!$D$2:$D$5</c:f>
              <c:numCache>
                <c:formatCode>0.00</c:formatCode>
                <c:ptCount val="4"/>
                <c:pt idx="0">
                  <c:v>3.09</c:v>
                </c:pt>
                <c:pt idx="1">
                  <c:v>2.9</c:v>
                </c:pt>
                <c:pt idx="2">
                  <c:v>3.57</c:v>
                </c:pt>
                <c:pt idx="3">
                  <c:v>3.72</c:v>
                </c:pt>
              </c:numCache>
            </c:numRef>
          </c:val>
          <c:smooth val="0"/>
        </c:ser>
        <c:ser>
          <c:idx val="1"/>
          <c:order val="3"/>
          <c:tx>
            <c:strRef>
              <c:f>Sheet1!$E$1</c:f>
              <c:strCache>
                <c:ptCount val="1"/>
                <c:pt idx="0">
                  <c:v>85+</c:v>
                </c:pt>
              </c:strCache>
            </c:strRef>
          </c:tx>
          <c:spPr>
            <a:ln w="25400">
              <a:solidFill>
                <a:srgbClr val="7BA8DF"/>
              </a:solidFill>
            </a:ln>
          </c:spPr>
          <c:marker>
            <c:symbol val="diamond"/>
            <c:size val="9"/>
            <c:spPr>
              <a:solidFill>
                <a:srgbClr val="7BA8DF"/>
              </a:solidFill>
              <a:ln>
                <a:noFill/>
              </a:ln>
            </c:spPr>
          </c:marker>
          <c:cat>
            <c:numRef>
              <c:f>Sheet1!$A$2:$A$5</c:f>
              <c:numCache>
                <c:formatCode>General</c:formatCode>
                <c:ptCount val="4"/>
                <c:pt idx="0">
                  <c:v>2009</c:v>
                </c:pt>
                <c:pt idx="1">
                  <c:v>2010</c:v>
                </c:pt>
                <c:pt idx="2">
                  <c:v>2011</c:v>
                </c:pt>
                <c:pt idx="3">
                  <c:v>2012</c:v>
                </c:pt>
              </c:numCache>
            </c:numRef>
          </c:cat>
          <c:val>
            <c:numRef>
              <c:f>Sheet1!$E$2:$E$5</c:f>
              <c:numCache>
                <c:formatCode>0.00</c:formatCode>
                <c:ptCount val="4"/>
                <c:pt idx="0">
                  <c:v>5.85</c:v>
                </c:pt>
                <c:pt idx="1">
                  <c:v>2.94</c:v>
                </c:pt>
                <c:pt idx="2">
                  <c:v>4.5199999999999996</c:v>
                </c:pt>
              </c:numCache>
            </c:numRef>
          </c:val>
          <c:smooth val="0"/>
        </c:ser>
        <c:dLbls>
          <c:showLegendKey val="0"/>
          <c:showVal val="0"/>
          <c:showCatName val="0"/>
          <c:showSerName val="0"/>
          <c:showPercent val="0"/>
          <c:showBubbleSize val="0"/>
        </c:dLbls>
        <c:marker val="1"/>
        <c:smooth val="0"/>
        <c:axId val="201687040"/>
        <c:axId val="201688960"/>
      </c:lineChart>
      <c:catAx>
        <c:axId val="201687040"/>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1688960"/>
        <c:crosses val="autoZero"/>
        <c:auto val="1"/>
        <c:lblAlgn val="ctr"/>
        <c:lblOffset val="100"/>
        <c:noMultiLvlLbl val="0"/>
      </c:catAx>
      <c:valAx>
        <c:axId val="201688960"/>
        <c:scaling>
          <c:orientation val="minMax"/>
          <c:max val="1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0"/>
              <c:y val="0.42088694705844698"/>
            </c:manualLayout>
          </c:layout>
          <c:overlay val="0"/>
        </c:title>
        <c:numFmt formatCode="0" sourceLinked="0"/>
        <c:majorTickMark val="out"/>
        <c:minorTickMark val="none"/>
        <c:tickLblPos val="nextTo"/>
        <c:txPr>
          <a:bodyPr/>
          <a:lstStyle/>
          <a:p>
            <a:pPr>
              <a:defRPr sz="1600" b="0" baseline="0"/>
            </a:pPr>
            <a:endParaRPr lang="en-US"/>
          </a:p>
        </c:txPr>
        <c:crossAx val="201687040"/>
        <c:crosses val="autoZero"/>
        <c:crossBetween val="between"/>
        <c:majorUnit val="1"/>
      </c:valAx>
    </c:plotArea>
    <c:legend>
      <c:legendPos val="t"/>
      <c:layout>
        <c:manualLayout>
          <c:xMode val="edge"/>
          <c:yMode val="edge"/>
          <c:x val="5.4495864903679483E-2"/>
          <c:y val="1.1675185338674747E-3"/>
          <c:w val="0.92337740801267776"/>
          <c:h val="0.10875348430283424"/>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5775050177551336"/>
          <c:y val="0.1370506012329854"/>
          <c:w val="0.82094719777674852"/>
          <c:h val="0.69661768296404813"/>
        </c:manualLayout>
      </c:layout>
      <c:lineChart>
        <c:grouping val="standard"/>
        <c:varyColors val="0"/>
        <c:ser>
          <c:idx val="3"/>
          <c:order val="0"/>
          <c:tx>
            <c:strRef>
              <c:f>Sheet1!$D$1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2009</c:v>
                </c:pt>
                <c:pt idx="1">
                  <c:v>2010</c:v>
                </c:pt>
                <c:pt idx="2">
                  <c:v>2011</c:v>
                </c:pt>
                <c:pt idx="3">
                  <c:v>2012</c:v>
                </c:pt>
              </c:numCache>
            </c:numRef>
          </c:cat>
          <c:val>
            <c:numRef>
              <c:f>Sheet1!$D$2:$D$5</c:f>
              <c:numCache>
                <c:formatCode>0.00</c:formatCode>
                <c:ptCount val="4"/>
                <c:pt idx="0">
                  <c:v>3.9</c:v>
                </c:pt>
                <c:pt idx="1">
                  <c:v>3.28</c:v>
                </c:pt>
                <c:pt idx="2">
                  <c:v>3.96</c:v>
                </c:pt>
                <c:pt idx="3">
                  <c:v>3.47</c:v>
                </c:pt>
              </c:numCache>
            </c:numRef>
          </c:val>
          <c:smooth val="0"/>
        </c:ser>
        <c:ser>
          <c:idx val="0"/>
          <c:order val="1"/>
          <c:tx>
            <c:strRef>
              <c:f>Sheet1!$C$1</c:f>
              <c:strCache>
                <c:ptCount val="1"/>
                <c:pt idx="0">
                  <c:v>White</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2009</c:v>
                </c:pt>
                <c:pt idx="1">
                  <c:v>2010</c:v>
                </c:pt>
                <c:pt idx="2">
                  <c:v>2011</c:v>
                </c:pt>
                <c:pt idx="3">
                  <c:v>2012</c:v>
                </c:pt>
              </c:numCache>
            </c:numRef>
          </c:cat>
          <c:val>
            <c:numRef>
              <c:f>Sheet1!$C$2:$C$5</c:f>
              <c:numCache>
                <c:formatCode>0.00</c:formatCode>
                <c:ptCount val="4"/>
                <c:pt idx="0">
                  <c:v>3.18</c:v>
                </c:pt>
                <c:pt idx="1">
                  <c:v>3.13</c:v>
                </c:pt>
                <c:pt idx="2">
                  <c:v>3.81</c:v>
                </c:pt>
                <c:pt idx="3">
                  <c:v>3.51</c:v>
                </c:pt>
              </c:numCache>
            </c:numRef>
          </c:val>
          <c:smooth val="0"/>
        </c:ser>
        <c:ser>
          <c:idx val="2"/>
          <c:order val="2"/>
          <c:tx>
            <c:strRef>
              <c:f>Sheet1!$B$1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2009</c:v>
                </c:pt>
                <c:pt idx="1">
                  <c:v>2010</c:v>
                </c:pt>
                <c:pt idx="2">
                  <c:v>2011</c:v>
                </c:pt>
                <c:pt idx="3">
                  <c:v>2012</c:v>
                </c:pt>
              </c:numCache>
            </c:numRef>
          </c:cat>
          <c:val>
            <c:numRef>
              <c:f>Sheet1!$B$2:$B$5</c:f>
              <c:numCache>
                <c:formatCode>0.00</c:formatCode>
                <c:ptCount val="4"/>
                <c:pt idx="0">
                  <c:v>8.49</c:v>
                </c:pt>
                <c:pt idx="1">
                  <c:v>4.45</c:v>
                </c:pt>
                <c:pt idx="2">
                  <c:v>3.79</c:v>
                </c:pt>
                <c:pt idx="3">
                  <c:v>2.65</c:v>
                </c:pt>
              </c:numCache>
            </c:numRef>
          </c:val>
          <c:smooth val="0"/>
        </c:ser>
        <c:dLbls>
          <c:showLegendKey val="0"/>
          <c:showVal val="0"/>
          <c:showCatName val="0"/>
          <c:showSerName val="0"/>
          <c:showPercent val="0"/>
          <c:showBubbleSize val="0"/>
        </c:dLbls>
        <c:marker val="1"/>
        <c:smooth val="0"/>
        <c:axId val="201759744"/>
        <c:axId val="201774208"/>
      </c:lineChart>
      <c:catAx>
        <c:axId val="201759744"/>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1774208"/>
        <c:crosses val="autoZero"/>
        <c:auto val="1"/>
        <c:lblAlgn val="ctr"/>
        <c:lblOffset val="100"/>
        <c:noMultiLvlLbl val="0"/>
      </c:catAx>
      <c:valAx>
        <c:axId val="201774208"/>
        <c:scaling>
          <c:orientation val="minMax"/>
          <c:max val="1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pPr>
            <a:endParaRPr lang="en-US"/>
          </a:p>
        </c:txPr>
        <c:crossAx val="201759744"/>
        <c:crosses val="autoZero"/>
        <c:crossBetween val="between"/>
        <c:majorUnit val="1"/>
      </c:valAx>
    </c:plotArea>
    <c:legend>
      <c:legendPos val="t"/>
      <c:layout>
        <c:manualLayout>
          <c:xMode val="edge"/>
          <c:yMode val="edge"/>
          <c:x val="5.4495908599660338E-2"/>
          <c:y val="1.7317493743514618E-2"/>
          <c:w val="0.92337740801267776"/>
          <c:h val="9.5833587662007363E-2"/>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7971916010498682E-2"/>
          <c:y val="0.11383681206515853"/>
          <c:w val="0.85185708661417325"/>
          <c:h val="0.686359517560305"/>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Sheet1!$A$2:$A$17</c:f>
              <c:strCache>
                <c:ptCount val="16"/>
                <c:pt idx="0">
                  <c:v>Total</c:v>
                </c:pt>
                <c:pt idx="1">
                  <c:v>Male</c:v>
                </c:pt>
                <c:pt idx="2">
                  <c:v>Female</c:v>
                </c:pt>
                <c:pt idx="4">
                  <c:v>0-64</c:v>
                </c:pt>
                <c:pt idx="5">
                  <c:v>65-74</c:v>
                </c:pt>
                <c:pt idx="6">
                  <c:v>75-84</c:v>
                </c:pt>
                <c:pt idx="7">
                  <c:v>85+</c:v>
                </c:pt>
                <c:pt idx="9">
                  <c:v>White</c:v>
                </c:pt>
                <c:pt idx="10">
                  <c:v>Black</c:v>
                </c:pt>
                <c:pt idx="11">
                  <c:v>Asian</c:v>
                </c:pt>
                <c:pt idx="12">
                  <c:v>NHOPI</c:v>
                </c:pt>
                <c:pt idx="13">
                  <c:v>AI/AN</c:v>
                </c:pt>
                <c:pt idx="14">
                  <c:v>Hispanic</c:v>
                </c:pt>
                <c:pt idx="15">
                  <c:v>&gt;1 Race</c:v>
                </c:pt>
              </c:strCache>
            </c:strRef>
          </c:cat>
          <c:val>
            <c:numRef>
              <c:f>Sheet1!$B$2:$B$17</c:f>
              <c:numCache>
                <c:formatCode>0.0</c:formatCode>
                <c:ptCount val="16"/>
                <c:pt idx="0">
                  <c:v>8.1</c:v>
                </c:pt>
                <c:pt idx="1">
                  <c:v>6.38</c:v>
                </c:pt>
                <c:pt idx="2">
                  <c:v>8.92</c:v>
                </c:pt>
                <c:pt idx="4">
                  <c:v>5.79</c:v>
                </c:pt>
                <c:pt idx="5">
                  <c:v>7.35</c:v>
                </c:pt>
                <c:pt idx="6">
                  <c:v>8.6300000000000008</c:v>
                </c:pt>
                <c:pt idx="7">
                  <c:v>8.74</c:v>
                </c:pt>
                <c:pt idx="9">
                  <c:v>8.58</c:v>
                </c:pt>
                <c:pt idx="10">
                  <c:v>6.07</c:v>
                </c:pt>
                <c:pt idx="11">
                  <c:v>5.88</c:v>
                </c:pt>
                <c:pt idx="12">
                  <c:v>6.98</c:v>
                </c:pt>
                <c:pt idx="13">
                  <c:v>6.73</c:v>
                </c:pt>
                <c:pt idx="14">
                  <c:v>7.3</c:v>
                </c:pt>
                <c:pt idx="15">
                  <c:v>7.6</c:v>
                </c:pt>
              </c:numCache>
            </c:numRef>
          </c:val>
        </c:ser>
        <c:ser>
          <c:idx val="1"/>
          <c:order val="1"/>
          <c:tx>
            <c:strRef>
              <c:f>Sheet1!$C$1</c:f>
              <c:strCache>
                <c:ptCount val="1"/>
                <c:pt idx="0">
                  <c:v>2012</c:v>
                </c:pt>
              </c:strCache>
            </c:strRef>
          </c:tx>
          <c:spPr>
            <a:solidFill>
              <a:srgbClr val="AABA0A"/>
            </a:solidFill>
          </c:spPr>
          <c:invertIfNegative val="0"/>
          <c:cat>
            <c:strRef>
              <c:f>Sheet1!$A$2:$A$17</c:f>
              <c:strCache>
                <c:ptCount val="16"/>
                <c:pt idx="0">
                  <c:v>Total</c:v>
                </c:pt>
                <c:pt idx="1">
                  <c:v>Male</c:v>
                </c:pt>
                <c:pt idx="2">
                  <c:v>Female</c:v>
                </c:pt>
                <c:pt idx="4">
                  <c:v>0-64</c:v>
                </c:pt>
                <c:pt idx="5">
                  <c:v>65-74</c:v>
                </c:pt>
                <c:pt idx="6">
                  <c:v>75-84</c:v>
                </c:pt>
                <c:pt idx="7">
                  <c:v>85+</c:v>
                </c:pt>
                <c:pt idx="9">
                  <c:v>White</c:v>
                </c:pt>
                <c:pt idx="10">
                  <c:v>Black</c:v>
                </c:pt>
                <c:pt idx="11">
                  <c:v>Asian</c:v>
                </c:pt>
                <c:pt idx="12">
                  <c:v>NHOPI</c:v>
                </c:pt>
                <c:pt idx="13">
                  <c:v>AI/AN</c:v>
                </c:pt>
                <c:pt idx="14">
                  <c:v>Hispanic</c:v>
                </c:pt>
                <c:pt idx="15">
                  <c:v>&gt;1 Race</c:v>
                </c:pt>
              </c:strCache>
            </c:strRef>
          </c:cat>
          <c:val>
            <c:numRef>
              <c:f>Sheet1!$C$2:$C$17</c:f>
              <c:numCache>
                <c:formatCode>0.0</c:formatCode>
                <c:ptCount val="16"/>
                <c:pt idx="0">
                  <c:v>7.3</c:v>
                </c:pt>
                <c:pt idx="1">
                  <c:v>5.79</c:v>
                </c:pt>
                <c:pt idx="2">
                  <c:v>8</c:v>
                </c:pt>
                <c:pt idx="4">
                  <c:v>5.08</c:v>
                </c:pt>
                <c:pt idx="5">
                  <c:v>6.48</c:v>
                </c:pt>
                <c:pt idx="6">
                  <c:v>7.8</c:v>
                </c:pt>
                <c:pt idx="7">
                  <c:v>7.91</c:v>
                </c:pt>
                <c:pt idx="9">
                  <c:v>7.74</c:v>
                </c:pt>
                <c:pt idx="10">
                  <c:v>5.45</c:v>
                </c:pt>
                <c:pt idx="11">
                  <c:v>5.61</c:v>
                </c:pt>
                <c:pt idx="12">
                  <c:v>5.5</c:v>
                </c:pt>
                <c:pt idx="13">
                  <c:v>6.55</c:v>
                </c:pt>
                <c:pt idx="14">
                  <c:v>6.19</c:v>
                </c:pt>
                <c:pt idx="15">
                  <c:v>6.5</c:v>
                </c:pt>
              </c:numCache>
            </c:numRef>
          </c:val>
        </c:ser>
        <c:dLbls>
          <c:showLegendKey val="0"/>
          <c:showVal val="0"/>
          <c:showCatName val="0"/>
          <c:showSerName val="0"/>
          <c:showPercent val="0"/>
          <c:showBubbleSize val="0"/>
        </c:dLbls>
        <c:gapWidth val="150"/>
        <c:axId val="196872832"/>
        <c:axId val="196886912"/>
      </c:barChart>
      <c:catAx>
        <c:axId val="196872832"/>
        <c:scaling>
          <c:orientation val="minMax"/>
        </c:scaling>
        <c:delete val="0"/>
        <c:axPos val="b"/>
        <c:majorTickMark val="out"/>
        <c:minorTickMark val="none"/>
        <c:tickLblPos val="nextTo"/>
        <c:txPr>
          <a:bodyPr rot="-1980000"/>
          <a:lstStyle/>
          <a:p>
            <a:pPr>
              <a:defRPr/>
            </a:pPr>
            <a:endParaRPr lang="en-US"/>
          </a:p>
        </c:txPr>
        <c:crossAx val="196886912"/>
        <c:crosses val="autoZero"/>
        <c:auto val="1"/>
        <c:lblAlgn val="ctr"/>
        <c:lblOffset val="100"/>
        <c:noMultiLvlLbl val="0"/>
      </c:catAx>
      <c:valAx>
        <c:axId val="196886912"/>
        <c:scaling>
          <c:orientation val="minMax"/>
          <c:max val="10"/>
          <c:min val="0"/>
        </c:scaling>
        <c:delete val="0"/>
        <c:axPos val="l"/>
        <c:majorGridlines/>
        <c:title>
          <c:tx>
            <c:rich>
              <a:bodyPr rot="-5400000" vert="horz"/>
              <a:lstStyle/>
              <a:p>
                <a:pPr>
                  <a:defRPr/>
                </a:pPr>
                <a:r>
                  <a:rPr lang="en-US" dirty="0" smtClean="0"/>
                  <a:t>Percent</a:t>
                </a:r>
                <a:endParaRPr lang="en-US" dirty="0"/>
              </a:p>
            </c:rich>
          </c:tx>
          <c:layout>
            <c:manualLayout>
              <c:xMode val="edge"/>
              <c:yMode val="edge"/>
              <c:x val="1.6666666666666668E-3"/>
              <c:y val="0.35187997333666626"/>
            </c:manualLayout>
          </c:layout>
          <c:overlay val="0"/>
        </c:title>
        <c:numFmt formatCode="0" sourceLinked="0"/>
        <c:majorTickMark val="out"/>
        <c:minorTickMark val="none"/>
        <c:tickLblPos val="nextTo"/>
        <c:crossAx val="196872832"/>
        <c:crosses val="autoZero"/>
        <c:crossBetween val="between"/>
        <c:majorUnit val="2"/>
      </c:valAx>
    </c:plotArea>
    <c:legend>
      <c:legendPos val="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963858267716536"/>
          <c:y val="0.12045056867891514"/>
          <c:w val="0.85519041994750655"/>
          <c:h val="0.64513740929442642"/>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Sheet1!$A$2:$A$17</c:f>
              <c:strCache>
                <c:ptCount val="16"/>
                <c:pt idx="0">
                  <c:v>Total</c:v>
                </c:pt>
                <c:pt idx="1">
                  <c:v>Male</c:v>
                </c:pt>
                <c:pt idx="2">
                  <c:v>Female</c:v>
                </c:pt>
                <c:pt idx="4">
                  <c:v>0-64</c:v>
                </c:pt>
                <c:pt idx="5">
                  <c:v>65-74</c:v>
                </c:pt>
                <c:pt idx="6">
                  <c:v>75-84</c:v>
                </c:pt>
                <c:pt idx="7">
                  <c:v>85+</c:v>
                </c:pt>
                <c:pt idx="9">
                  <c:v>White</c:v>
                </c:pt>
                <c:pt idx="10">
                  <c:v>Black</c:v>
                </c:pt>
                <c:pt idx="11">
                  <c:v>Asian</c:v>
                </c:pt>
                <c:pt idx="12">
                  <c:v>NHOPI</c:v>
                </c:pt>
                <c:pt idx="13">
                  <c:v>AI/AN</c:v>
                </c:pt>
                <c:pt idx="14">
                  <c:v>Hispanic</c:v>
                </c:pt>
                <c:pt idx="15">
                  <c:v>&gt;1 Race</c:v>
                </c:pt>
              </c:strCache>
            </c:strRef>
          </c:cat>
          <c:val>
            <c:numRef>
              <c:f>Sheet1!$B$2:$B$17</c:f>
              <c:numCache>
                <c:formatCode>0.0</c:formatCode>
                <c:ptCount val="16"/>
                <c:pt idx="0">
                  <c:v>2.4</c:v>
                </c:pt>
                <c:pt idx="1">
                  <c:v>2.46</c:v>
                </c:pt>
                <c:pt idx="2">
                  <c:v>2.42</c:v>
                </c:pt>
                <c:pt idx="4">
                  <c:v>2.4</c:v>
                </c:pt>
                <c:pt idx="5">
                  <c:v>2.04</c:v>
                </c:pt>
                <c:pt idx="6">
                  <c:v>2.61</c:v>
                </c:pt>
                <c:pt idx="7">
                  <c:v>2.46</c:v>
                </c:pt>
                <c:pt idx="9">
                  <c:v>2.42</c:v>
                </c:pt>
                <c:pt idx="10">
                  <c:v>2.1</c:v>
                </c:pt>
                <c:pt idx="11">
                  <c:v>3.4</c:v>
                </c:pt>
                <c:pt idx="12">
                  <c:v>4.2</c:v>
                </c:pt>
                <c:pt idx="13">
                  <c:v>2.2000000000000002</c:v>
                </c:pt>
                <c:pt idx="14">
                  <c:v>3.24</c:v>
                </c:pt>
                <c:pt idx="15">
                  <c:v>3.24</c:v>
                </c:pt>
              </c:numCache>
            </c:numRef>
          </c:val>
        </c:ser>
        <c:ser>
          <c:idx val="1"/>
          <c:order val="1"/>
          <c:tx>
            <c:strRef>
              <c:f>Sheet1!$C$1</c:f>
              <c:strCache>
                <c:ptCount val="1"/>
                <c:pt idx="0">
                  <c:v>2012</c:v>
                </c:pt>
              </c:strCache>
            </c:strRef>
          </c:tx>
          <c:spPr>
            <a:solidFill>
              <a:srgbClr val="AABA0A"/>
            </a:solidFill>
          </c:spPr>
          <c:invertIfNegative val="0"/>
          <c:cat>
            <c:strRef>
              <c:f>Sheet1!$A$2:$A$17</c:f>
              <c:strCache>
                <c:ptCount val="16"/>
                <c:pt idx="0">
                  <c:v>Total</c:v>
                </c:pt>
                <c:pt idx="1">
                  <c:v>Male</c:v>
                </c:pt>
                <c:pt idx="2">
                  <c:v>Female</c:v>
                </c:pt>
                <c:pt idx="4">
                  <c:v>0-64</c:v>
                </c:pt>
                <c:pt idx="5">
                  <c:v>65-74</c:v>
                </c:pt>
                <c:pt idx="6">
                  <c:v>75-84</c:v>
                </c:pt>
                <c:pt idx="7">
                  <c:v>85+</c:v>
                </c:pt>
                <c:pt idx="9">
                  <c:v>White</c:v>
                </c:pt>
                <c:pt idx="10">
                  <c:v>Black</c:v>
                </c:pt>
                <c:pt idx="11">
                  <c:v>Asian</c:v>
                </c:pt>
                <c:pt idx="12">
                  <c:v>NHOPI</c:v>
                </c:pt>
                <c:pt idx="13">
                  <c:v>AI/AN</c:v>
                </c:pt>
                <c:pt idx="14">
                  <c:v>Hispanic</c:v>
                </c:pt>
                <c:pt idx="15">
                  <c:v>&gt;1 Race</c:v>
                </c:pt>
              </c:strCache>
            </c:strRef>
          </c:cat>
          <c:val>
            <c:numRef>
              <c:f>Sheet1!$C$2:$C$17</c:f>
              <c:numCache>
                <c:formatCode>0.0</c:formatCode>
                <c:ptCount val="16"/>
                <c:pt idx="0" formatCode="General">
                  <c:v>1.9</c:v>
                </c:pt>
                <c:pt idx="1">
                  <c:v>2</c:v>
                </c:pt>
                <c:pt idx="2">
                  <c:v>1.9</c:v>
                </c:pt>
                <c:pt idx="4" formatCode="General">
                  <c:v>2</c:v>
                </c:pt>
                <c:pt idx="5" formatCode="General">
                  <c:v>1.6</c:v>
                </c:pt>
                <c:pt idx="6" formatCode="General">
                  <c:v>2</c:v>
                </c:pt>
                <c:pt idx="7" formatCode="General">
                  <c:v>1.9</c:v>
                </c:pt>
                <c:pt idx="9">
                  <c:v>1.9</c:v>
                </c:pt>
                <c:pt idx="10">
                  <c:v>1.67</c:v>
                </c:pt>
                <c:pt idx="11">
                  <c:v>2.86</c:v>
                </c:pt>
                <c:pt idx="12">
                  <c:v>2.82</c:v>
                </c:pt>
                <c:pt idx="13">
                  <c:v>1.28</c:v>
                </c:pt>
                <c:pt idx="14">
                  <c:v>2.4700000000000002</c:v>
                </c:pt>
                <c:pt idx="15">
                  <c:v>1.91</c:v>
                </c:pt>
              </c:numCache>
            </c:numRef>
          </c:val>
        </c:ser>
        <c:dLbls>
          <c:showLegendKey val="0"/>
          <c:showVal val="0"/>
          <c:showCatName val="0"/>
          <c:showSerName val="0"/>
          <c:showPercent val="0"/>
          <c:showBubbleSize val="0"/>
        </c:dLbls>
        <c:gapWidth val="150"/>
        <c:axId val="196972928"/>
        <c:axId val="196974464"/>
      </c:barChart>
      <c:catAx>
        <c:axId val="196972928"/>
        <c:scaling>
          <c:orientation val="minMax"/>
        </c:scaling>
        <c:delete val="0"/>
        <c:axPos val="b"/>
        <c:majorTickMark val="out"/>
        <c:minorTickMark val="none"/>
        <c:tickLblPos val="nextTo"/>
        <c:txPr>
          <a:bodyPr rot="-1980000"/>
          <a:lstStyle/>
          <a:p>
            <a:pPr>
              <a:defRPr sz="1600" b="0">
                <a:solidFill>
                  <a:schemeClr val="tx1"/>
                </a:solidFill>
              </a:defRPr>
            </a:pPr>
            <a:endParaRPr lang="en-US"/>
          </a:p>
        </c:txPr>
        <c:crossAx val="196974464"/>
        <c:crosses val="autoZero"/>
        <c:auto val="1"/>
        <c:lblAlgn val="ctr"/>
        <c:lblOffset val="100"/>
        <c:noMultiLvlLbl val="0"/>
      </c:catAx>
      <c:valAx>
        <c:axId val="196974464"/>
        <c:scaling>
          <c:orientation val="minMax"/>
          <c:max val="5"/>
          <c:min val="0"/>
        </c:scaling>
        <c:delete val="0"/>
        <c:axPos val="l"/>
        <c:majorGridlines/>
        <c:title>
          <c:tx>
            <c:rich>
              <a:bodyPr rot="-5400000" vert="horz"/>
              <a:lstStyle/>
              <a:p>
                <a:pPr>
                  <a:defRPr sz="1600"/>
                </a:pPr>
                <a:r>
                  <a:rPr lang="en-US" sz="1600" dirty="0" smtClean="0"/>
                  <a:t>Percent</a:t>
                </a:r>
                <a:endParaRPr lang="en-US" sz="1600" dirty="0"/>
              </a:p>
            </c:rich>
          </c:tx>
          <c:layout>
            <c:manualLayout>
              <c:xMode val="edge"/>
              <c:yMode val="edge"/>
              <c:x val="6.6666666666666671E-3"/>
              <c:y val="0.35036825753923617"/>
            </c:manualLayout>
          </c:layout>
          <c:overlay val="0"/>
        </c:title>
        <c:numFmt formatCode="0.0" sourceLinked="0"/>
        <c:majorTickMark val="out"/>
        <c:minorTickMark val="none"/>
        <c:tickLblPos val="nextTo"/>
        <c:txPr>
          <a:bodyPr/>
          <a:lstStyle/>
          <a:p>
            <a:pPr>
              <a:defRPr sz="1600"/>
            </a:pPr>
            <a:endParaRPr lang="en-US"/>
          </a:p>
        </c:txPr>
        <c:crossAx val="196972928"/>
        <c:crosses val="autoZero"/>
        <c:crossBetween val="between"/>
        <c:majorUnit val="0.5"/>
      </c:valAx>
    </c:plotArea>
    <c:legend>
      <c:legendPos val="t"/>
      <c:layout/>
      <c:overlay val="0"/>
      <c:txPr>
        <a:bodyPr/>
        <a:lstStyle/>
        <a:p>
          <a:pPr>
            <a:defRPr sz="1600"/>
          </a:pPr>
          <a:endParaRPr lang="en-US"/>
        </a:p>
      </c:txPr>
    </c:legend>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359052412262901"/>
          <c:y val="0.12045056867891514"/>
          <c:w val="0.85290526828476332"/>
          <c:h val="0.74257655293088365"/>
        </c:manualLayout>
      </c:layout>
      <c:barChart>
        <c:barDir val="col"/>
        <c:grouping val="clustered"/>
        <c:varyColors val="0"/>
        <c:ser>
          <c:idx val="0"/>
          <c:order val="0"/>
          <c:tx>
            <c:strRef>
              <c:f>Sheet1!$A$2</c:f>
              <c:strCache>
                <c:ptCount val="1"/>
                <c:pt idx="0">
                  <c:v>Male </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Sheet1!$B$1:$F$1</c:f>
              <c:strCache>
                <c:ptCount val="5"/>
                <c:pt idx="0">
                  <c:v>RTI</c:v>
                </c:pt>
                <c:pt idx="1">
                  <c:v>GI</c:v>
                </c:pt>
                <c:pt idx="2">
                  <c:v>UTI</c:v>
                </c:pt>
                <c:pt idx="3">
                  <c:v>Cellulitis</c:v>
                </c:pt>
                <c:pt idx="4">
                  <c:v>Other</c:v>
                </c:pt>
              </c:strCache>
            </c:strRef>
          </c:cat>
          <c:val>
            <c:numRef>
              <c:f>Sheet1!$B$2:$F$2</c:f>
              <c:numCache>
                <c:formatCode>General</c:formatCode>
                <c:ptCount val="5"/>
                <c:pt idx="0">
                  <c:v>0.4840000000000001</c:v>
                </c:pt>
                <c:pt idx="1">
                  <c:v>0.38100000000000001</c:v>
                </c:pt>
                <c:pt idx="2">
                  <c:v>0.17799999999999999</c:v>
                </c:pt>
                <c:pt idx="3">
                  <c:v>0.112</c:v>
                </c:pt>
                <c:pt idx="4">
                  <c:v>0.16200000000000001</c:v>
                </c:pt>
              </c:numCache>
            </c:numRef>
          </c:val>
        </c:ser>
        <c:ser>
          <c:idx val="1"/>
          <c:order val="1"/>
          <c:tx>
            <c:strRef>
              <c:f>Sheet1!$A$3</c:f>
              <c:strCache>
                <c:ptCount val="1"/>
                <c:pt idx="0">
                  <c:v>Female</c:v>
                </c:pt>
              </c:strCache>
            </c:strRef>
          </c:tx>
          <c:spPr>
            <a:solidFill>
              <a:srgbClr val="AABA0A"/>
            </a:solidFill>
          </c:spPr>
          <c:invertIfNegative val="0"/>
          <c:cat>
            <c:strRef>
              <c:f>Sheet1!$B$1:$F$1</c:f>
              <c:strCache>
                <c:ptCount val="5"/>
                <c:pt idx="0">
                  <c:v>RTI</c:v>
                </c:pt>
                <c:pt idx="1">
                  <c:v>GI</c:v>
                </c:pt>
                <c:pt idx="2">
                  <c:v>UTI</c:v>
                </c:pt>
                <c:pt idx="3">
                  <c:v>Cellulitis</c:v>
                </c:pt>
                <c:pt idx="4">
                  <c:v>Other</c:v>
                </c:pt>
              </c:strCache>
            </c:strRef>
          </c:cat>
          <c:val>
            <c:numRef>
              <c:f>Sheet1!$B$3:$F$3</c:f>
              <c:numCache>
                <c:formatCode>General</c:formatCode>
                <c:ptCount val="5"/>
                <c:pt idx="0">
                  <c:v>0.41299999999999998</c:v>
                </c:pt>
                <c:pt idx="1">
                  <c:v>0.37900000000000011</c:v>
                </c:pt>
                <c:pt idx="2">
                  <c:v>0.14699999999999999</c:v>
                </c:pt>
                <c:pt idx="3">
                  <c:v>0.10299999999999999</c:v>
                </c:pt>
                <c:pt idx="4">
                  <c:v>0.107</c:v>
                </c:pt>
              </c:numCache>
            </c:numRef>
          </c:val>
        </c:ser>
        <c:dLbls>
          <c:showLegendKey val="0"/>
          <c:showVal val="0"/>
          <c:showCatName val="0"/>
          <c:showSerName val="0"/>
          <c:showPercent val="0"/>
          <c:showBubbleSize val="0"/>
        </c:dLbls>
        <c:gapWidth val="150"/>
        <c:axId val="197056384"/>
        <c:axId val="197057920"/>
      </c:barChart>
      <c:catAx>
        <c:axId val="197056384"/>
        <c:scaling>
          <c:orientation val="minMax"/>
        </c:scaling>
        <c:delete val="0"/>
        <c:axPos val="b"/>
        <c:majorTickMark val="out"/>
        <c:minorTickMark val="none"/>
        <c:tickLblPos val="nextTo"/>
        <c:txPr>
          <a:bodyPr/>
          <a:lstStyle/>
          <a:p>
            <a:pPr>
              <a:defRPr sz="1600" b="0">
                <a:solidFill>
                  <a:schemeClr val="tx1"/>
                </a:solidFill>
              </a:defRPr>
            </a:pPr>
            <a:endParaRPr lang="en-US"/>
          </a:p>
        </c:txPr>
        <c:crossAx val="197057920"/>
        <c:crosses val="autoZero"/>
        <c:auto val="1"/>
        <c:lblAlgn val="ctr"/>
        <c:lblOffset val="100"/>
        <c:noMultiLvlLbl val="0"/>
      </c:catAx>
      <c:valAx>
        <c:axId val="197057920"/>
        <c:scaling>
          <c:orientation val="minMax"/>
          <c:max val="1"/>
          <c:min val="0"/>
        </c:scaling>
        <c:delete val="0"/>
        <c:axPos val="l"/>
        <c:majorGridlines/>
        <c:title>
          <c:tx>
            <c:rich>
              <a:bodyPr rot="-5400000" vert="horz"/>
              <a:lstStyle/>
              <a:p>
                <a:pPr>
                  <a:defRPr sz="1600"/>
                </a:pPr>
                <a:r>
                  <a:rPr lang="en-US" sz="1600" dirty="0" smtClean="0"/>
                  <a:t>Pooled Mean Rate</a:t>
                </a:r>
                <a:endParaRPr lang="en-US" sz="1600" dirty="0"/>
              </a:p>
            </c:rich>
          </c:tx>
          <c:layout>
            <c:manualLayout>
              <c:xMode val="edge"/>
              <c:yMode val="edge"/>
              <c:x val="4.1044998241199226E-3"/>
              <c:y val="0.30021486284802634"/>
            </c:manualLayout>
          </c:layout>
          <c:overlay val="0"/>
        </c:title>
        <c:numFmt formatCode="#,##0.0" sourceLinked="0"/>
        <c:majorTickMark val="out"/>
        <c:minorTickMark val="none"/>
        <c:tickLblPos val="nextTo"/>
        <c:txPr>
          <a:bodyPr/>
          <a:lstStyle/>
          <a:p>
            <a:pPr>
              <a:defRPr sz="1600"/>
            </a:pPr>
            <a:endParaRPr lang="en-US"/>
          </a:p>
        </c:txPr>
        <c:crossAx val="197056384"/>
        <c:crosses val="autoZero"/>
        <c:crossBetween val="between"/>
        <c:majorUnit val="0.1"/>
      </c:valAx>
    </c:plotArea>
    <c:legend>
      <c:legendPos val="t"/>
      <c:layout/>
      <c:overlay val="0"/>
      <c:txPr>
        <a:bodyPr/>
        <a:lstStyle/>
        <a:p>
          <a:pPr>
            <a:defRPr sz="1600"/>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341773597744726"/>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183411072"/>
        <c:axId val="183412992"/>
      </c:scatterChart>
      <c:valAx>
        <c:axId val="183411072"/>
        <c:scaling>
          <c:orientation val="minMax"/>
        </c:scaling>
        <c:delete val="0"/>
        <c:axPos val="b"/>
        <c:title>
          <c:tx>
            <c:rich>
              <a:bodyPr/>
              <a:lstStyle/>
              <a:p>
                <a:pPr>
                  <a:defRPr>
                    <a:latin typeface="Calibri" panose="020F0502020204030204" pitchFamily="34" charset="0"/>
                  </a:defRPr>
                </a:pPr>
                <a:r>
                  <a:rPr lang="en-US">
                    <a:latin typeface="Calibri" panose="020F0502020204030204" pitchFamily="34" charset="0"/>
                  </a:rPr>
                  <a:t>Average Annual Percentage Change</a:t>
                </a:r>
              </a:p>
            </c:rich>
          </c:tx>
          <c:layout/>
          <c:overlay val="0"/>
        </c:title>
        <c:numFmt formatCode="General" sourceLinked="1"/>
        <c:majorTickMark val="out"/>
        <c:minorTickMark val="none"/>
        <c:tickLblPos val="nextTo"/>
        <c:crossAx val="183412992"/>
        <c:crosses val="autoZero"/>
        <c:crossBetween val="midCat"/>
      </c:valAx>
      <c:valAx>
        <c:axId val="183412992"/>
        <c:scaling>
          <c:orientation val="minMax"/>
          <c:max val="6"/>
          <c:min val="1"/>
        </c:scaling>
        <c:delete val="0"/>
        <c:axPos val="l"/>
        <c:majorGridlines/>
        <c:numFmt formatCode="General" sourceLinked="1"/>
        <c:majorTickMark val="out"/>
        <c:minorTickMark val="none"/>
        <c:tickLblPos val="none"/>
        <c:crossAx val="183411072"/>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849650869113059"/>
          <c:y val="0.18550024996875392"/>
          <c:w val="0.73561011241519336"/>
          <c:h val="0.68692776048342796"/>
        </c:manualLayout>
      </c:layout>
      <c:lineChart>
        <c:grouping val="standard"/>
        <c:varyColors val="0"/>
        <c:ser>
          <c:idx val="3"/>
          <c:order val="0"/>
          <c:tx>
            <c:strRef>
              <c:f>Sheet1!$F$1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Sheet1!$F$2:$F$4</c:f>
              <c:numCache>
                <c:formatCode>0.0</c:formatCode>
                <c:ptCount val="3"/>
                <c:pt idx="0">
                  <c:v>85.92</c:v>
                </c:pt>
                <c:pt idx="1">
                  <c:v>87.99</c:v>
                </c:pt>
                <c:pt idx="2">
                  <c:v>88.57</c:v>
                </c:pt>
              </c:numCache>
            </c:numRef>
          </c:val>
          <c:smooth val="0"/>
        </c:ser>
        <c:ser>
          <c:idx val="0"/>
          <c:order val="1"/>
          <c:tx>
            <c:strRef>
              <c:f>Sheet1!$B$1</c:f>
              <c:strCache>
                <c:ptCount val="1"/>
                <c:pt idx="0">
                  <c:v>0-64</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Sheet1!$B$2:$B$4</c:f>
              <c:numCache>
                <c:formatCode>0.0</c:formatCode>
                <c:ptCount val="3"/>
                <c:pt idx="0">
                  <c:v>82.97</c:v>
                </c:pt>
                <c:pt idx="1">
                  <c:v>84.72</c:v>
                </c:pt>
                <c:pt idx="2">
                  <c:v>85.24</c:v>
                </c:pt>
              </c:numCache>
            </c:numRef>
          </c:val>
          <c:smooth val="0"/>
        </c:ser>
        <c:ser>
          <c:idx val="2"/>
          <c:order val="2"/>
          <c:tx>
            <c:strRef>
              <c:f>Sheet1!$C$1</c:f>
              <c:strCache>
                <c:ptCount val="1"/>
                <c:pt idx="0">
                  <c:v>65-74</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Sheet1!$C$2:$C$4</c:f>
              <c:numCache>
                <c:formatCode>0.0</c:formatCode>
                <c:ptCount val="3"/>
                <c:pt idx="0">
                  <c:v>86.06</c:v>
                </c:pt>
                <c:pt idx="1">
                  <c:v>88.17</c:v>
                </c:pt>
                <c:pt idx="2">
                  <c:v>88.77</c:v>
                </c:pt>
              </c:numCache>
            </c:numRef>
          </c:val>
          <c:smooth val="0"/>
        </c:ser>
        <c:ser>
          <c:idx val="1"/>
          <c:order val="3"/>
          <c:tx>
            <c:strRef>
              <c:f>Sheet1!$D$1</c:f>
              <c:strCache>
                <c:ptCount val="1"/>
                <c:pt idx="0">
                  <c:v>75-84</c:v>
                </c:pt>
              </c:strCache>
            </c:strRef>
          </c:tx>
          <c:spPr>
            <a:ln w="25400">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Sheet1!$D$2:$D$4</c:f>
              <c:numCache>
                <c:formatCode>0.0</c:formatCode>
                <c:ptCount val="3"/>
                <c:pt idx="0">
                  <c:v>86.96</c:v>
                </c:pt>
                <c:pt idx="1">
                  <c:v>89.41</c:v>
                </c:pt>
                <c:pt idx="2">
                  <c:v>90.01</c:v>
                </c:pt>
              </c:numCache>
            </c:numRef>
          </c:val>
          <c:smooth val="0"/>
        </c:ser>
        <c:ser>
          <c:idx val="4"/>
          <c:order val="4"/>
          <c:tx>
            <c:strRef>
              <c:f>Sheet1!$E$1</c:f>
              <c:strCache>
                <c:ptCount val="1"/>
                <c:pt idx="0">
                  <c:v>85+</c:v>
                </c:pt>
              </c:strCache>
            </c:strRef>
          </c:tx>
          <c:spPr>
            <a:ln>
              <a:solidFill>
                <a:sysClr val="window" lastClr="FFFFFF">
                  <a:lumMod val="50000"/>
                </a:sysClr>
              </a:solidFill>
            </a:ln>
          </c:spPr>
          <c:marker>
            <c:symbol val="star"/>
            <c:size val="7"/>
            <c:spPr>
              <a:ln>
                <a:solidFill>
                  <a:sysClr val="window" lastClr="FFFFFF">
                    <a:lumMod val="50000"/>
                  </a:sysClr>
                </a:solidFill>
              </a:ln>
            </c:spPr>
          </c:marker>
          <c:cat>
            <c:numRef>
              <c:f>Sheet1!$A$2:$A$4</c:f>
              <c:numCache>
                <c:formatCode>General</c:formatCode>
                <c:ptCount val="3"/>
                <c:pt idx="0">
                  <c:v>2010</c:v>
                </c:pt>
                <c:pt idx="1">
                  <c:v>2011</c:v>
                </c:pt>
                <c:pt idx="2">
                  <c:v>2012</c:v>
                </c:pt>
              </c:numCache>
            </c:numRef>
          </c:cat>
          <c:val>
            <c:numRef>
              <c:f>Sheet1!$E$2:$E$4</c:f>
              <c:numCache>
                <c:formatCode>0.0</c:formatCode>
                <c:ptCount val="3"/>
                <c:pt idx="0">
                  <c:v>88.19</c:v>
                </c:pt>
                <c:pt idx="1">
                  <c:v>90.43</c:v>
                </c:pt>
                <c:pt idx="2">
                  <c:v>91.19</c:v>
                </c:pt>
              </c:numCache>
            </c:numRef>
          </c:val>
          <c:smooth val="0"/>
        </c:ser>
        <c:dLbls>
          <c:showLegendKey val="0"/>
          <c:showVal val="0"/>
          <c:showCatName val="0"/>
          <c:showSerName val="0"/>
          <c:showPercent val="0"/>
          <c:showBubbleSize val="0"/>
        </c:dLbls>
        <c:marker val="1"/>
        <c:smooth val="0"/>
        <c:axId val="204811264"/>
        <c:axId val="204817536"/>
      </c:lineChart>
      <c:catAx>
        <c:axId val="204811264"/>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4817536"/>
        <c:crosses val="autoZero"/>
        <c:auto val="1"/>
        <c:lblAlgn val="ctr"/>
        <c:lblOffset val="100"/>
        <c:noMultiLvlLbl val="0"/>
      </c:catAx>
      <c:valAx>
        <c:axId val="204817536"/>
        <c:scaling>
          <c:orientation val="minMax"/>
          <c:max val="100"/>
          <c:min val="75"/>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6.818204328232557E-3"/>
              <c:y val="0.41908014970350926"/>
            </c:manualLayout>
          </c:layout>
          <c:overlay val="0"/>
        </c:title>
        <c:numFmt formatCode="0" sourceLinked="0"/>
        <c:majorTickMark val="out"/>
        <c:minorTickMark val="none"/>
        <c:tickLblPos val="nextTo"/>
        <c:txPr>
          <a:bodyPr/>
          <a:lstStyle/>
          <a:p>
            <a:pPr>
              <a:defRPr sz="1600" b="0" baseline="0"/>
            </a:pPr>
            <a:endParaRPr lang="en-US"/>
          </a:p>
        </c:txPr>
        <c:crossAx val="204811264"/>
        <c:crosses val="autoZero"/>
        <c:crossBetween val="between"/>
        <c:majorUnit val="5"/>
      </c:valAx>
    </c:plotArea>
    <c:legend>
      <c:legendPos val="t"/>
      <c:layout>
        <c:manualLayout>
          <c:xMode val="edge"/>
          <c:yMode val="edge"/>
          <c:x val="5.4495864903679483E-2"/>
          <c:y val="1.1675185338674747E-3"/>
          <c:w val="0.92337740801267776"/>
          <c:h val="0.134593277584488"/>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079323417906094"/>
          <c:y val="0.18550024996875392"/>
          <c:w val="0.73852167784582479"/>
          <c:h val="0.6869277604834279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0.0</c:formatCode>
                <c:ptCount val="3"/>
                <c:pt idx="0">
                  <c:v>85.97</c:v>
                </c:pt>
                <c:pt idx="1">
                  <c:v>88.16</c:v>
                </c:pt>
                <c:pt idx="2">
                  <c:v>88.8</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0.0</c:formatCode>
                <c:ptCount val="3"/>
                <c:pt idx="0">
                  <c:v>85.64</c:v>
                </c:pt>
                <c:pt idx="1">
                  <c:v>87.18</c:v>
                </c:pt>
                <c:pt idx="2">
                  <c:v>87.65</c:v>
                </c:pt>
              </c:numCache>
            </c:numRef>
          </c:val>
          <c:smooth val="0"/>
        </c:ser>
        <c:ser>
          <c:idx val="2"/>
          <c:order val="2"/>
          <c:tx>
            <c:strRef>
              <c:f>Sheet1!$D$1</c:f>
              <c:strCache>
                <c:ptCount val="1"/>
                <c:pt idx="0">
                  <c:v>Asian</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0.0</c:formatCode>
                <c:ptCount val="3"/>
                <c:pt idx="0">
                  <c:v>86.28</c:v>
                </c:pt>
                <c:pt idx="1">
                  <c:v>88.03</c:v>
                </c:pt>
                <c:pt idx="2">
                  <c:v>87.88</c:v>
                </c:pt>
              </c:numCache>
            </c:numRef>
          </c:val>
          <c:smooth val="0"/>
        </c:ser>
        <c:ser>
          <c:idx val="1"/>
          <c:order val="3"/>
          <c:tx>
            <c:strRef>
              <c:f>Sheet1!$E$1</c:f>
              <c:strCache>
                <c:ptCount val="1"/>
                <c:pt idx="0">
                  <c:v>Hispanic</c:v>
                </c:pt>
              </c:strCache>
            </c:strRef>
          </c:tx>
          <c:spPr>
            <a:ln w="25400">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0.0</c:formatCode>
                <c:ptCount val="3"/>
                <c:pt idx="0">
                  <c:v>85.83</c:v>
                </c:pt>
                <c:pt idx="1">
                  <c:v>86.92</c:v>
                </c:pt>
                <c:pt idx="2">
                  <c:v>87.37</c:v>
                </c:pt>
              </c:numCache>
            </c:numRef>
          </c:val>
          <c:smooth val="0"/>
        </c:ser>
        <c:dLbls>
          <c:showLegendKey val="0"/>
          <c:showVal val="0"/>
          <c:showCatName val="0"/>
          <c:showSerName val="0"/>
          <c:showPercent val="0"/>
          <c:showBubbleSize val="0"/>
        </c:dLbls>
        <c:marker val="1"/>
        <c:smooth val="0"/>
        <c:axId val="204897280"/>
        <c:axId val="204899456"/>
      </c:lineChart>
      <c:catAx>
        <c:axId val="204897280"/>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4899456"/>
        <c:crosses val="autoZero"/>
        <c:auto val="1"/>
        <c:lblAlgn val="ctr"/>
        <c:lblOffset val="100"/>
        <c:noMultiLvlLbl val="0"/>
      </c:catAx>
      <c:valAx>
        <c:axId val="204899456"/>
        <c:scaling>
          <c:orientation val="minMax"/>
          <c:max val="100"/>
          <c:min val="75"/>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0"/>
              <c:y val="0.42640135099391646"/>
            </c:manualLayout>
          </c:layout>
          <c:overlay val="0"/>
        </c:title>
        <c:numFmt formatCode="0" sourceLinked="0"/>
        <c:majorTickMark val="out"/>
        <c:minorTickMark val="none"/>
        <c:tickLblPos val="nextTo"/>
        <c:txPr>
          <a:bodyPr/>
          <a:lstStyle/>
          <a:p>
            <a:pPr>
              <a:defRPr sz="1600" b="0" baseline="0"/>
            </a:pPr>
            <a:endParaRPr lang="en-US"/>
          </a:p>
        </c:txPr>
        <c:crossAx val="204897280"/>
        <c:crosses val="autoZero"/>
        <c:crossBetween val="between"/>
        <c:majorUnit val="5"/>
      </c:valAx>
    </c:plotArea>
    <c:legend>
      <c:legendPos val="t"/>
      <c:layout>
        <c:manualLayout>
          <c:xMode val="edge"/>
          <c:yMode val="edge"/>
          <c:x val="5.4495864903679483E-2"/>
          <c:y val="1.1675185338674747E-3"/>
          <c:w val="0.88634028385340724"/>
          <c:h val="0.16366313585801776"/>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162426812033112"/>
          <c:y val="0.18550024996875392"/>
          <c:w val="0.7870734908136483"/>
          <c:h val="0.69661768296404813"/>
        </c:manualLayout>
      </c:layout>
      <c:lineChart>
        <c:grouping val="standard"/>
        <c:varyColors val="0"/>
        <c:ser>
          <c:idx val="3"/>
          <c:order val="0"/>
          <c:tx>
            <c:strRef>
              <c:f>Sheet1!$F$1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Sheet1!$A$2:$A$4</c:f>
              <c:strCache>
                <c:ptCount val="3"/>
                <c:pt idx="0">
                  <c:v>2010</c:v>
                </c:pt>
                <c:pt idx="1">
                  <c:v>2011</c:v>
                </c:pt>
                <c:pt idx="2">
                  <c:v>2012</c:v>
                </c:pt>
              </c:strCache>
            </c:strRef>
          </c:cat>
          <c:val>
            <c:numRef>
              <c:f>Sheet1!$F$2:$F$4</c:f>
              <c:numCache>
                <c:formatCode>0.0</c:formatCode>
                <c:ptCount val="3"/>
                <c:pt idx="0">
                  <c:v>46.15</c:v>
                </c:pt>
                <c:pt idx="1">
                  <c:v>47.31</c:v>
                </c:pt>
                <c:pt idx="2">
                  <c:v>49.68</c:v>
                </c:pt>
              </c:numCache>
            </c:numRef>
          </c:val>
          <c:smooth val="0"/>
        </c:ser>
        <c:ser>
          <c:idx val="0"/>
          <c:order val="1"/>
          <c:tx>
            <c:strRef>
              <c:f>Sheet1!$B$1</c:f>
              <c:strCache>
                <c:ptCount val="1"/>
                <c:pt idx="0">
                  <c:v>0-64</c:v>
                </c:pt>
              </c:strCache>
            </c:strRef>
          </c:tx>
          <c:spPr>
            <a:ln w="25400">
              <a:solidFill>
                <a:srgbClr val="0072C6"/>
              </a:solidFill>
            </a:ln>
          </c:spPr>
          <c:marker>
            <c:symbol val="square"/>
            <c:size val="7"/>
            <c:spPr>
              <a:solidFill>
                <a:srgbClr val="0072C6"/>
              </a:solidFill>
              <a:ln>
                <a:noFill/>
              </a:ln>
            </c:spPr>
          </c:marker>
          <c:cat>
            <c:strRef>
              <c:f>Sheet1!$A$2:$A$4</c:f>
              <c:strCache>
                <c:ptCount val="3"/>
                <c:pt idx="0">
                  <c:v>2010</c:v>
                </c:pt>
                <c:pt idx="1">
                  <c:v>2011</c:v>
                </c:pt>
                <c:pt idx="2">
                  <c:v>2012</c:v>
                </c:pt>
              </c:strCache>
            </c:strRef>
          </c:cat>
          <c:val>
            <c:numRef>
              <c:f>Sheet1!$B$2:$B$4</c:f>
              <c:numCache>
                <c:formatCode>0.0</c:formatCode>
                <c:ptCount val="3"/>
                <c:pt idx="0">
                  <c:v>51.47</c:v>
                </c:pt>
                <c:pt idx="1">
                  <c:v>53.14</c:v>
                </c:pt>
                <c:pt idx="2">
                  <c:v>55.74</c:v>
                </c:pt>
              </c:numCache>
            </c:numRef>
          </c:val>
          <c:smooth val="0"/>
        </c:ser>
        <c:ser>
          <c:idx val="2"/>
          <c:order val="2"/>
          <c:tx>
            <c:strRef>
              <c:f>Sheet1!$C$1</c:f>
              <c:strCache>
                <c:ptCount val="1"/>
                <c:pt idx="0">
                  <c:v>65-74</c:v>
                </c:pt>
              </c:strCache>
            </c:strRef>
          </c:tx>
          <c:spPr>
            <a:ln w="25400">
              <a:solidFill>
                <a:srgbClr val="AABA0A"/>
              </a:solidFill>
            </a:ln>
          </c:spPr>
          <c:marker>
            <c:symbol val="triangle"/>
            <c:size val="9"/>
            <c:spPr>
              <a:solidFill>
                <a:srgbClr val="AABA0A"/>
              </a:solidFill>
              <a:ln>
                <a:noFill/>
              </a:ln>
            </c:spPr>
          </c:marker>
          <c:cat>
            <c:strRef>
              <c:f>Sheet1!$A$2:$A$4</c:f>
              <c:strCache>
                <c:ptCount val="3"/>
                <c:pt idx="0">
                  <c:v>2010</c:v>
                </c:pt>
                <c:pt idx="1">
                  <c:v>2011</c:v>
                </c:pt>
                <c:pt idx="2">
                  <c:v>2012</c:v>
                </c:pt>
              </c:strCache>
            </c:strRef>
          </c:cat>
          <c:val>
            <c:numRef>
              <c:f>Sheet1!$C$2:$C$4</c:f>
              <c:numCache>
                <c:formatCode>0.0</c:formatCode>
                <c:ptCount val="3"/>
                <c:pt idx="0">
                  <c:v>56.46</c:v>
                </c:pt>
                <c:pt idx="1">
                  <c:v>57.28</c:v>
                </c:pt>
                <c:pt idx="2">
                  <c:v>59.88</c:v>
                </c:pt>
              </c:numCache>
            </c:numRef>
          </c:val>
          <c:smooth val="0"/>
        </c:ser>
        <c:ser>
          <c:idx val="1"/>
          <c:order val="3"/>
          <c:tx>
            <c:strRef>
              <c:f>Sheet1!$D$1</c:f>
              <c:strCache>
                <c:ptCount val="1"/>
                <c:pt idx="0">
                  <c:v>75-84</c:v>
                </c:pt>
              </c:strCache>
            </c:strRef>
          </c:tx>
          <c:spPr>
            <a:ln w="25400">
              <a:solidFill>
                <a:srgbClr val="7BA8DF"/>
              </a:solidFill>
            </a:ln>
          </c:spPr>
          <c:marker>
            <c:symbol val="diamond"/>
            <c:size val="9"/>
            <c:spPr>
              <a:solidFill>
                <a:srgbClr val="7BA8DF"/>
              </a:solidFill>
              <a:ln>
                <a:noFill/>
              </a:ln>
            </c:spPr>
          </c:marker>
          <c:cat>
            <c:strRef>
              <c:f>Sheet1!$A$2:$A$4</c:f>
              <c:strCache>
                <c:ptCount val="3"/>
                <c:pt idx="0">
                  <c:v>2010</c:v>
                </c:pt>
                <c:pt idx="1">
                  <c:v>2011</c:v>
                </c:pt>
                <c:pt idx="2">
                  <c:v>2012</c:v>
                </c:pt>
              </c:strCache>
            </c:strRef>
          </c:cat>
          <c:val>
            <c:numRef>
              <c:f>Sheet1!$D$2:$D$4</c:f>
              <c:numCache>
                <c:formatCode>0.0</c:formatCode>
                <c:ptCount val="3"/>
                <c:pt idx="0">
                  <c:v>47.41</c:v>
                </c:pt>
                <c:pt idx="1">
                  <c:v>48.42</c:v>
                </c:pt>
                <c:pt idx="2">
                  <c:v>50.71</c:v>
                </c:pt>
              </c:numCache>
            </c:numRef>
          </c:val>
          <c:smooth val="0"/>
        </c:ser>
        <c:ser>
          <c:idx val="4"/>
          <c:order val="4"/>
          <c:tx>
            <c:strRef>
              <c:f>Sheet1!$E$1</c:f>
              <c:strCache>
                <c:ptCount val="1"/>
                <c:pt idx="0">
                  <c:v>85+</c:v>
                </c:pt>
              </c:strCache>
            </c:strRef>
          </c:tx>
          <c:spPr>
            <a:ln>
              <a:solidFill>
                <a:sysClr val="window" lastClr="FFFFFF">
                  <a:lumMod val="50000"/>
                </a:sysClr>
              </a:solidFill>
            </a:ln>
          </c:spPr>
          <c:marker>
            <c:symbol val="star"/>
            <c:size val="7"/>
            <c:spPr>
              <a:ln>
                <a:solidFill>
                  <a:sysClr val="window" lastClr="FFFFFF">
                    <a:lumMod val="50000"/>
                  </a:sysClr>
                </a:solidFill>
              </a:ln>
            </c:spPr>
          </c:marker>
          <c:cat>
            <c:strRef>
              <c:f>Sheet1!$A$2:$A$4</c:f>
              <c:strCache>
                <c:ptCount val="3"/>
                <c:pt idx="0">
                  <c:v>2010</c:v>
                </c:pt>
                <c:pt idx="1">
                  <c:v>2011</c:v>
                </c:pt>
                <c:pt idx="2">
                  <c:v>2012</c:v>
                </c:pt>
              </c:strCache>
            </c:strRef>
          </c:cat>
          <c:val>
            <c:numRef>
              <c:f>Sheet1!$E$2:$E$4</c:f>
              <c:numCache>
                <c:formatCode>0.0</c:formatCode>
                <c:ptCount val="3"/>
                <c:pt idx="0">
                  <c:v>35.94</c:v>
                </c:pt>
                <c:pt idx="1">
                  <c:v>36.950000000000003</c:v>
                </c:pt>
                <c:pt idx="2">
                  <c:v>38.729999999999997</c:v>
                </c:pt>
              </c:numCache>
            </c:numRef>
          </c:val>
          <c:smooth val="0"/>
        </c:ser>
        <c:dLbls>
          <c:showLegendKey val="0"/>
          <c:showVal val="0"/>
          <c:showCatName val="0"/>
          <c:showSerName val="0"/>
          <c:showPercent val="0"/>
          <c:showBubbleSize val="0"/>
        </c:dLbls>
        <c:marker val="1"/>
        <c:smooth val="0"/>
        <c:axId val="204971392"/>
        <c:axId val="204973568"/>
      </c:lineChart>
      <c:catAx>
        <c:axId val="204971392"/>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4973568"/>
        <c:crosses val="autoZero"/>
        <c:auto val="1"/>
        <c:lblAlgn val="ctr"/>
        <c:lblOffset val="100"/>
        <c:noMultiLvlLbl val="0"/>
      </c:catAx>
      <c:valAx>
        <c:axId val="204973568"/>
        <c:scaling>
          <c:orientation val="minMax"/>
          <c:max val="10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pPr>
            <a:endParaRPr lang="en-US"/>
          </a:p>
        </c:txPr>
        <c:crossAx val="204971392"/>
        <c:crosses val="autoZero"/>
        <c:crossBetween val="between"/>
        <c:majorUnit val="20"/>
      </c:valAx>
    </c:plotArea>
    <c:legend>
      <c:legendPos val="t"/>
      <c:layout>
        <c:manualLayout>
          <c:xMode val="edge"/>
          <c:yMode val="edge"/>
          <c:x val="0"/>
          <c:y val="1.1675185338674747E-3"/>
          <c:w val="0.98106980617807382"/>
          <c:h val="0.14428320006510814"/>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190555448861575"/>
          <c:y val="0.18227023947587948"/>
          <c:w val="0.77679192539956898"/>
          <c:h val="0.69984765712425479"/>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Sheet1!$A$2:$A$4</c:f>
              <c:numCache>
                <c:formatCode>General</c:formatCode>
                <c:ptCount val="3"/>
                <c:pt idx="0">
                  <c:v>2010</c:v>
                </c:pt>
                <c:pt idx="1">
                  <c:v>2011</c:v>
                </c:pt>
                <c:pt idx="2">
                  <c:v>2012</c:v>
                </c:pt>
              </c:numCache>
            </c:numRef>
          </c:cat>
          <c:val>
            <c:numRef>
              <c:f>Sheet1!$B$2:$B$4</c:f>
              <c:numCache>
                <c:formatCode>0.0</c:formatCode>
                <c:ptCount val="3"/>
                <c:pt idx="0">
                  <c:v>46.87</c:v>
                </c:pt>
                <c:pt idx="1">
                  <c:v>48.37</c:v>
                </c:pt>
                <c:pt idx="2">
                  <c:v>50.87</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Sheet1!$A$2:$A$4</c:f>
              <c:numCache>
                <c:formatCode>General</c:formatCode>
                <c:ptCount val="3"/>
                <c:pt idx="0">
                  <c:v>2010</c:v>
                </c:pt>
                <c:pt idx="1">
                  <c:v>2011</c:v>
                </c:pt>
                <c:pt idx="2">
                  <c:v>2012</c:v>
                </c:pt>
              </c:numCache>
            </c:numRef>
          </c:cat>
          <c:val>
            <c:numRef>
              <c:f>Sheet1!$C$2:$C$4</c:f>
              <c:numCache>
                <c:formatCode>0.0</c:formatCode>
                <c:ptCount val="3"/>
                <c:pt idx="0">
                  <c:v>48.38</c:v>
                </c:pt>
                <c:pt idx="1">
                  <c:v>49.25</c:v>
                </c:pt>
                <c:pt idx="2">
                  <c:v>51.02</c:v>
                </c:pt>
              </c:numCache>
            </c:numRef>
          </c:val>
          <c:smooth val="0"/>
        </c:ser>
        <c:ser>
          <c:idx val="2"/>
          <c:order val="2"/>
          <c:tx>
            <c:strRef>
              <c:f>Sheet1!$D$1</c:f>
              <c:strCache>
                <c:ptCount val="1"/>
                <c:pt idx="0">
                  <c:v>Asian</c:v>
                </c:pt>
              </c:strCache>
            </c:strRef>
          </c:tx>
          <c:spPr>
            <a:ln w="25400">
              <a:solidFill>
                <a:srgbClr val="AABA0A"/>
              </a:solidFill>
            </a:ln>
          </c:spPr>
          <c:marker>
            <c:symbol val="triangle"/>
            <c:size val="9"/>
            <c:spPr>
              <a:solidFill>
                <a:srgbClr val="AABA0A"/>
              </a:solidFill>
              <a:ln>
                <a:noFill/>
              </a:ln>
            </c:spPr>
          </c:marker>
          <c:cat>
            <c:numRef>
              <c:f>Sheet1!$A$2:$A$4</c:f>
              <c:numCache>
                <c:formatCode>General</c:formatCode>
                <c:ptCount val="3"/>
                <c:pt idx="0">
                  <c:v>2010</c:v>
                </c:pt>
                <c:pt idx="1">
                  <c:v>2011</c:v>
                </c:pt>
                <c:pt idx="2">
                  <c:v>2012</c:v>
                </c:pt>
              </c:numCache>
            </c:numRef>
          </c:cat>
          <c:val>
            <c:numRef>
              <c:f>Sheet1!$D$2:$D$4</c:f>
              <c:numCache>
                <c:formatCode>0.0</c:formatCode>
                <c:ptCount val="3"/>
                <c:pt idx="0">
                  <c:v>44.9</c:v>
                </c:pt>
                <c:pt idx="1">
                  <c:v>45.05</c:v>
                </c:pt>
                <c:pt idx="2">
                  <c:v>45.83</c:v>
                </c:pt>
              </c:numCache>
            </c:numRef>
          </c:val>
          <c:smooth val="0"/>
        </c:ser>
        <c:ser>
          <c:idx val="1"/>
          <c:order val="3"/>
          <c:tx>
            <c:strRef>
              <c:f>Sheet1!$E$1</c:f>
              <c:strCache>
                <c:ptCount val="1"/>
                <c:pt idx="0">
                  <c:v>Hispanic</c:v>
                </c:pt>
              </c:strCache>
            </c:strRef>
          </c:tx>
          <c:spPr>
            <a:ln w="25400">
              <a:solidFill>
                <a:srgbClr val="7BA8DF"/>
              </a:solidFill>
            </a:ln>
          </c:spPr>
          <c:marker>
            <c:symbol val="diamond"/>
            <c:size val="9"/>
            <c:spPr>
              <a:solidFill>
                <a:srgbClr val="7BA8DF"/>
              </a:solidFill>
              <a:ln>
                <a:noFill/>
              </a:ln>
            </c:spPr>
          </c:marker>
          <c:cat>
            <c:numRef>
              <c:f>Sheet1!$A$2:$A$4</c:f>
              <c:numCache>
                <c:formatCode>General</c:formatCode>
                <c:ptCount val="3"/>
                <c:pt idx="0">
                  <c:v>2010</c:v>
                </c:pt>
                <c:pt idx="1">
                  <c:v>2011</c:v>
                </c:pt>
                <c:pt idx="2">
                  <c:v>2012</c:v>
                </c:pt>
              </c:numCache>
            </c:numRef>
          </c:cat>
          <c:val>
            <c:numRef>
              <c:f>Sheet1!$E$2:$E$4</c:f>
              <c:numCache>
                <c:formatCode>0.0</c:formatCode>
                <c:ptCount val="3"/>
                <c:pt idx="0">
                  <c:v>37.42</c:v>
                </c:pt>
                <c:pt idx="1">
                  <c:v>36.76</c:v>
                </c:pt>
                <c:pt idx="2">
                  <c:v>39.15</c:v>
                </c:pt>
              </c:numCache>
            </c:numRef>
          </c:val>
          <c:smooth val="0"/>
        </c:ser>
        <c:dLbls>
          <c:showLegendKey val="0"/>
          <c:showVal val="0"/>
          <c:showCatName val="0"/>
          <c:showSerName val="0"/>
          <c:showPercent val="0"/>
          <c:showBubbleSize val="0"/>
        </c:dLbls>
        <c:marker val="1"/>
        <c:smooth val="0"/>
        <c:axId val="204603392"/>
        <c:axId val="204605312"/>
      </c:lineChart>
      <c:catAx>
        <c:axId val="204603392"/>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204605312"/>
        <c:crosses val="autoZero"/>
        <c:auto val="1"/>
        <c:lblAlgn val="ctr"/>
        <c:lblOffset val="100"/>
        <c:noMultiLvlLbl val="0"/>
      </c:catAx>
      <c:valAx>
        <c:axId val="204605312"/>
        <c:scaling>
          <c:orientation val="minMax"/>
          <c:max val="100"/>
          <c:min val="0"/>
        </c:scaling>
        <c:delete val="0"/>
        <c:axPos val="l"/>
        <c:majorGridlines/>
        <c:title>
          <c:tx>
            <c:rich>
              <a:bodyPr rot="-5400000" vert="horz"/>
              <a:lstStyle/>
              <a:p>
                <a:pPr>
                  <a:defRPr sz="1600" baseline="0"/>
                </a:pPr>
                <a:r>
                  <a:rPr lang="en-US" sz="1600" dirty="0" smtClean="0"/>
                  <a:t>Percent</a:t>
                </a:r>
                <a:endParaRPr lang="en-US" sz="1600" dirty="0"/>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pPr>
            <a:endParaRPr lang="en-US"/>
          </a:p>
        </c:txPr>
        <c:crossAx val="204603392"/>
        <c:crosses val="autoZero"/>
        <c:crossBetween val="between"/>
        <c:majorUnit val="20"/>
      </c:valAx>
    </c:plotArea>
    <c:legend>
      <c:legendPos val="t"/>
      <c:layout>
        <c:manualLayout>
          <c:xMode val="edge"/>
          <c:yMode val="edge"/>
          <c:x val="1.5101884991648773E-2"/>
          <c:y val="1.1675185338674747E-3"/>
          <c:w val="0.96277141493676932"/>
          <c:h val="0.14428320006510814"/>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883683843317055"/>
          <c:y val="8.7841777929932668E-2"/>
          <c:w val="0.83765889232200408"/>
          <c:h val="0.77518515348624906"/>
        </c:manualLayout>
      </c:layout>
      <c:barChart>
        <c:barDir val="col"/>
        <c:grouping val="clustered"/>
        <c:varyColors val="0"/>
        <c:ser>
          <c:idx val="0"/>
          <c:order val="0"/>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Total</c:v>
                </c:pt>
                <c:pt idx="1">
                  <c:v>18-44</c:v>
                </c:pt>
                <c:pt idx="2">
                  <c:v>45-64</c:v>
                </c:pt>
                <c:pt idx="3">
                  <c:v>65-74</c:v>
                </c:pt>
                <c:pt idx="4">
                  <c:v>75+</c:v>
                </c:pt>
              </c:strCache>
            </c:strRef>
          </c:cat>
          <c:val>
            <c:numRef>
              <c:f>Sheet1!$B$2:$B$6</c:f>
              <c:numCache>
                <c:formatCode>General</c:formatCode>
                <c:ptCount val="5"/>
                <c:pt idx="0">
                  <c:v>1.2</c:v>
                </c:pt>
                <c:pt idx="1">
                  <c:v>3.98</c:v>
                </c:pt>
                <c:pt idx="2">
                  <c:v>1.7</c:v>
                </c:pt>
                <c:pt idx="3">
                  <c:v>0.91</c:v>
                </c:pt>
                <c:pt idx="4">
                  <c:v>0.59</c:v>
                </c:pt>
              </c:numCache>
            </c:numRef>
          </c:val>
        </c:ser>
        <c:dLbls>
          <c:showLegendKey val="0"/>
          <c:showVal val="0"/>
          <c:showCatName val="0"/>
          <c:showSerName val="0"/>
          <c:showPercent val="0"/>
          <c:showBubbleSize val="0"/>
        </c:dLbls>
        <c:gapWidth val="150"/>
        <c:axId val="205411072"/>
        <c:axId val="205412608"/>
      </c:barChart>
      <c:catAx>
        <c:axId val="205411072"/>
        <c:scaling>
          <c:orientation val="minMax"/>
        </c:scaling>
        <c:delete val="0"/>
        <c:axPos val="b"/>
        <c:majorTickMark val="out"/>
        <c:minorTickMark val="none"/>
        <c:tickLblPos val="nextTo"/>
        <c:txPr>
          <a:bodyPr/>
          <a:lstStyle/>
          <a:p>
            <a:pPr>
              <a:defRPr sz="1600" b="0">
                <a:solidFill>
                  <a:schemeClr val="tx1"/>
                </a:solidFill>
              </a:defRPr>
            </a:pPr>
            <a:endParaRPr lang="en-US"/>
          </a:p>
        </c:txPr>
        <c:crossAx val="205412608"/>
        <c:crosses val="autoZero"/>
        <c:auto val="1"/>
        <c:lblAlgn val="ctr"/>
        <c:lblOffset val="100"/>
        <c:noMultiLvlLbl val="0"/>
      </c:catAx>
      <c:valAx>
        <c:axId val="205412608"/>
        <c:scaling>
          <c:orientation val="minMax"/>
          <c:max val="5"/>
          <c:min val="0"/>
        </c:scaling>
        <c:delete val="0"/>
        <c:axPos val="l"/>
        <c:majorGridlines/>
        <c:title>
          <c:tx>
            <c:rich>
              <a:bodyPr rot="-5400000" vert="horz"/>
              <a:lstStyle/>
              <a:p>
                <a:pPr>
                  <a:defRPr sz="1600"/>
                </a:pPr>
                <a:r>
                  <a:rPr lang="en-US" sz="1600" dirty="0" smtClean="0"/>
                  <a:t>Percent</a:t>
                </a:r>
                <a:endParaRPr lang="en-US" sz="1600" dirty="0"/>
              </a:p>
            </c:rich>
          </c:tx>
          <c:layout>
            <c:manualLayout>
              <c:xMode val="edge"/>
              <c:yMode val="edge"/>
              <c:x val="0"/>
              <c:y val="0.37580451900034234"/>
            </c:manualLayout>
          </c:layout>
          <c:overlay val="0"/>
        </c:title>
        <c:numFmt formatCode="General" sourceLinked="1"/>
        <c:majorTickMark val="out"/>
        <c:minorTickMark val="none"/>
        <c:tickLblPos val="nextTo"/>
        <c:txPr>
          <a:bodyPr/>
          <a:lstStyle/>
          <a:p>
            <a:pPr>
              <a:defRPr sz="1600"/>
            </a:pPr>
            <a:endParaRPr lang="en-US"/>
          </a:p>
        </c:txPr>
        <c:crossAx val="205411072"/>
        <c:crosses val="autoZero"/>
        <c:crossBetween val="between"/>
        <c:majorUnit val="0.5"/>
      </c:valAx>
    </c:plotArea>
    <c:plotVisOnly val="1"/>
    <c:dispBlanksAs val="gap"/>
    <c:showDLblsOverMax val="0"/>
  </c:chart>
  <c:spPr>
    <a:ln>
      <a:noFill/>
    </a:ln>
  </c:sp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14362787984837"/>
          <c:y val="0.1484631087780694"/>
          <c:w val="0.78449718090794207"/>
          <c:h val="0.68197530864197531"/>
        </c:manualLayout>
      </c:layout>
      <c:lineChart>
        <c:grouping val="standard"/>
        <c:varyColors val="0"/>
        <c:ser>
          <c:idx val="3"/>
          <c:order val="0"/>
          <c:tx>
            <c:strRef>
              <c:f>Sheet1!$E$1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0.0</c:formatCode>
                <c:ptCount val="11"/>
                <c:pt idx="0">
                  <c:v>19.3</c:v>
                </c:pt>
                <c:pt idx="1">
                  <c:v>18.5</c:v>
                </c:pt>
                <c:pt idx="2">
                  <c:v>16.7</c:v>
                </c:pt>
                <c:pt idx="3">
                  <c:v>17.7</c:v>
                </c:pt>
                <c:pt idx="4">
                  <c:v>15.8</c:v>
                </c:pt>
                <c:pt idx="5">
                  <c:v>15.4</c:v>
                </c:pt>
                <c:pt idx="6">
                  <c:v>13.4</c:v>
                </c:pt>
                <c:pt idx="7">
                  <c:v>13.4</c:v>
                </c:pt>
                <c:pt idx="8">
                  <c:v>13.9</c:v>
                </c:pt>
                <c:pt idx="9">
                  <c:v>12.8</c:v>
                </c:pt>
                <c:pt idx="10">
                  <c:v>12.5</c:v>
                </c:pt>
              </c:numCache>
            </c:numRef>
          </c:val>
          <c:smooth val="0"/>
        </c:ser>
        <c:ser>
          <c:idx val="0"/>
          <c:order val="1"/>
          <c:tx>
            <c:strRef>
              <c:f>Sheet1!$B$1</c:f>
              <c:strCache>
                <c:ptCount val="1"/>
                <c:pt idx="0">
                  <c:v>White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0.0</c:formatCode>
                <c:ptCount val="11"/>
                <c:pt idx="0">
                  <c:v>19.8</c:v>
                </c:pt>
                <c:pt idx="1">
                  <c:v>19</c:v>
                </c:pt>
                <c:pt idx="2">
                  <c:v>17</c:v>
                </c:pt>
                <c:pt idx="3">
                  <c:v>17.600000000000001</c:v>
                </c:pt>
                <c:pt idx="4">
                  <c:v>15.9</c:v>
                </c:pt>
                <c:pt idx="5">
                  <c:v>15.8</c:v>
                </c:pt>
                <c:pt idx="6">
                  <c:v>13.1</c:v>
                </c:pt>
                <c:pt idx="7">
                  <c:v>13.2</c:v>
                </c:pt>
                <c:pt idx="8">
                  <c:v>14.7</c:v>
                </c:pt>
                <c:pt idx="9">
                  <c:v>13.7</c:v>
                </c:pt>
                <c:pt idx="10">
                  <c:v>13.3</c:v>
                </c:pt>
              </c:numCache>
            </c:numRef>
          </c:val>
          <c:smooth val="0"/>
        </c:ser>
        <c:ser>
          <c:idx val="2"/>
          <c:order val="2"/>
          <c:tx>
            <c:strRef>
              <c:f>Sheet1!$C$1</c:f>
              <c:strCache>
                <c:ptCount val="1"/>
                <c:pt idx="0">
                  <c:v>Black</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0.0</c:formatCode>
                <c:ptCount val="11"/>
                <c:pt idx="0">
                  <c:v>18.899999999999999</c:v>
                </c:pt>
                <c:pt idx="1">
                  <c:v>17.600000000000001</c:v>
                </c:pt>
                <c:pt idx="2">
                  <c:v>16.8</c:v>
                </c:pt>
                <c:pt idx="3">
                  <c:v>18.899999999999999</c:v>
                </c:pt>
                <c:pt idx="4">
                  <c:v>18.899999999999999</c:v>
                </c:pt>
                <c:pt idx="5">
                  <c:v>14.7</c:v>
                </c:pt>
                <c:pt idx="6">
                  <c:v>14.2</c:v>
                </c:pt>
                <c:pt idx="7">
                  <c:v>15.7</c:v>
                </c:pt>
                <c:pt idx="8">
                  <c:v>10.4</c:v>
                </c:pt>
                <c:pt idx="9">
                  <c:v>10.7</c:v>
                </c:pt>
                <c:pt idx="10">
                  <c:v>12.9</c:v>
                </c:pt>
              </c:numCache>
            </c:numRef>
          </c:val>
          <c:smooth val="0"/>
        </c:ser>
        <c:ser>
          <c:idx val="1"/>
          <c:order val="3"/>
          <c:tx>
            <c:strRef>
              <c:f>Sheet1!$D$1</c:f>
              <c:strCache>
                <c:ptCount val="1"/>
                <c:pt idx="0">
                  <c:v>Hispanic</c:v>
                </c:pt>
              </c:strCache>
            </c:strRef>
          </c:tx>
          <c:spPr>
            <a:ln w="25400">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0.0</c:formatCode>
                <c:ptCount val="11"/>
                <c:pt idx="0">
                  <c:v>18.100000000000001</c:v>
                </c:pt>
                <c:pt idx="1">
                  <c:v>13.2</c:v>
                </c:pt>
                <c:pt idx="2">
                  <c:v>13.8</c:v>
                </c:pt>
                <c:pt idx="3">
                  <c:v>13.5</c:v>
                </c:pt>
                <c:pt idx="4">
                  <c:v>13.5</c:v>
                </c:pt>
                <c:pt idx="5">
                  <c:v>14.2</c:v>
                </c:pt>
                <c:pt idx="6">
                  <c:v>15</c:v>
                </c:pt>
                <c:pt idx="7">
                  <c:v>11.7</c:v>
                </c:pt>
                <c:pt idx="8">
                  <c:v>11.8</c:v>
                </c:pt>
                <c:pt idx="9">
                  <c:v>9.4</c:v>
                </c:pt>
                <c:pt idx="10">
                  <c:v>9.5</c:v>
                </c:pt>
              </c:numCache>
            </c:numRef>
          </c:val>
          <c:smooth val="0"/>
        </c:ser>
        <c:dLbls>
          <c:showLegendKey val="0"/>
          <c:showVal val="0"/>
          <c:showCatName val="0"/>
          <c:showSerName val="0"/>
          <c:showPercent val="0"/>
          <c:showBubbleSize val="0"/>
        </c:dLbls>
        <c:marker val="1"/>
        <c:smooth val="0"/>
        <c:axId val="210180736"/>
        <c:axId val="210187008"/>
      </c:lineChart>
      <c:catAx>
        <c:axId val="210180736"/>
        <c:scaling>
          <c:orientation val="minMax"/>
        </c:scaling>
        <c:delete val="0"/>
        <c:axPos val="b"/>
        <c:numFmt formatCode="General" sourceLinked="1"/>
        <c:majorTickMark val="out"/>
        <c:minorTickMark val="none"/>
        <c:tickLblPos val="nextTo"/>
        <c:txPr>
          <a:bodyPr rot="-3480000"/>
          <a:lstStyle/>
          <a:p>
            <a:pPr>
              <a:defRPr/>
            </a:pPr>
            <a:endParaRPr lang="en-US"/>
          </a:p>
        </c:txPr>
        <c:crossAx val="210187008"/>
        <c:crosses val="autoZero"/>
        <c:auto val="1"/>
        <c:lblAlgn val="ctr"/>
        <c:lblOffset val="100"/>
        <c:noMultiLvlLbl val="0"/>
      </c:catAx>
      <c:valAx>
        <c:axId val="210187008"/>
        <c:scaling>
          <c:orientation val="minMax"/>
          <c:max val="25"/>
          <c:min val="0"/>
        </c:scaling>
        <c:delete val="0"/>
        <c:axPos val="l"/>
        <c:majorGridlines/>
        <c:title>
          <c:tx>
            <c:rich>
              <a:bodyPr rot="-5400000" vert="horz"/>
              <a:lstStyle/>
              <a:p>
                <a:pPr>
                  <a:defRPr/>
                </a:pPr>
                <a:r>
                  <a:rPr lang="en-US"/>
                  <a:t>Percent</a:t>
                </a:r>
              </a:p>
            </c:rich>
          </c:tx>
          <c:layout>
            <c:manualLayout>
              <c:xMode val="edge"/>
              <c:yMode val="edge"/>
              <c:x val="0"/>
              <c:y val="0.39438879167881791"/>
            </c:manualLayout>
          </c:layout>
          <c:overlay val="0"/>
        </c:title>
        <c:numFmt formatCode="0" sourceLinked="0"/>
        <c:majorTickMark val="out"/>
        <c:minorTickMark val="none"/>
        <c:tickLblPos val="nextTo"/>
        <c:crossAx val="210180736"/>
        <c:crosses val="autoZero"/>
        <c:crossBetween val="between"/>
        <c:majorUnit val="5"/>
      </c:valAx>
    </c:plotArea>
    <c:legend>
      <c:legendPos val="t"/>
      <c:layout>
        <c:manualLayout>
          <c:xMode val="edge"/>
          <c:yMode val="edge"/>
          <c:x val="5.4495864903679483E-2"/>
          <c:y val="1.1675185338674747E-3"/>
          <c:w val="0.92337740801267776"/>
          <c:h val="9.2675464178088862E-2"/>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14362787984837"/>
          <c:y val="0.1484631087780694"/>
          <c:w val="0.78449718090794207"/>
          <c:h val="0.68197530864197531"/>
        </c:manualLayout>
      </c:layout>
      <c:lineChart>
        <c:grouping val="standard"/>
        <c:varyColors val="0"/>
        <c:ser>
          <c:idx val="3"/>
          <c:order val="0"/>
          <c:tx>
            <c:strRef>
              <c:f>Sheet1!$B$1</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0.0</c:formatCode>
                <c:ptCount val="11"/>
                <c:pt idx="0">
                  <c:v>23</c:v>
                </c:pt>
                <c:pt idx="1">
                  <c:v>18.5</c:v>
                </c:pt>
                <c:pt idx="2">
                  <c:v>18.5</c:v>
                </c:pt>
                <c:pt idx="3">
                  <c:v>19.399999999999999</c:v>
                </c:pt>
                <c:pt idx="4">
                  <c:v>16.3</c:v>
                </c:pt>
                <c:pt idx="5">
                  <c:v>17</c:v>
                </c:pt>
                <c:pt idx="6">
                  <c:v>15.6</c:v>
                </c:pt>
                <c:pt idx="7">
                  <c:v>15.4</c:v>
                </c:pt>
                <c:pt idx="8">
                  <c:v>17.5</c:v>
                </c:pt>
                <c:pt idx="9">
                  <c:v>12.9</c:v>
                </c:pt>
                <c:pt idx="10">
                  <c:v>11</c:v>
                </c:pt>
              </c:numCache>
            </c:numRef>
          </c:val>
          <c:smooth val="0"/>
        </c:ser>
        <c:ser>
          <c:idx val="0"/>
          <c:order val="1"/>
          <c:tx>
            <c:strRef>
              <c:f>Sheet1!$C$1</c:f>
              <c:strCache>
                <c:ptCount val="1"/>
                <c:pt idx="0">
                  <c:v>Low Income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0.0</c:formatCode>
                <c:ptCount val="11"/>
                <c:pt idx="0">
                  <c:v>22.1</c:v>
                </c:pt>
                <c:pt idx="1">
                  <c:v>18.600000000000001</c:v>
                </c:pt>
                <c:pt idx="2">
                  <c:v>18.5</c:v>
                </c:pt>
                <c:pt idx="3">
                  <c:v>19.600000000000001</c:v>
                </c:pt>
                <c:pt idx="4">
                  <c:v>16.2</c:v>
                </c:pt>
                <c:pt idx="5">
                  <c:v>15.8</c:v>
                </c:pt>
                <c:pt idx="6">
                  <c:v>14.4</c:v>
                </c:pt>
                <c:pt idx="7">
                  <c:v>14.9</c:v>
                </c:pt>
                <c:pt idx="8">
                  <c:v>15.2</c:v>
                </c:pt>
                <c:pt idx="9">
                  <c:v>13</c:v>
                </c:pt>
                <c:pt idx="10">
                  <c:v>14</c:v>
                </c:pt>
              </c:numCache>
            </c:numRef>
          </c:val>
          <c:smooth val="0"/>
        </c:ser>
        <c:ser>
          <c:idx val="2"/>
          <c:order val="2"/>
          <c:tx>
            <c:strRef>
              <c:f>Sheet1!$D$1</c:f>
              <c:strCache>
                <c:ptCount val="1"/>
                <c:pt idx="0">
                  <c:v>Middle Income</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0.0</c:formatCode>
                <c:ptCount val="11"/>
                <c:pt idx="0">
                  <c:v>18.8</c:v>
                </c:pt>
                <c:pt idx="1">
                  <c:v>19.7</c:v>
                </c:pt>
                <c:pt idx="2">
                  <c:v>16.5</c:v>
                </c:pt>
                <c:pt idx="3">
                  <c:v>16.7</c:v>
                </c:pt>
                <c:pt idx="4">
                  <c:v>16.3</c:v>
                </c:pt>
                <c:pt idx="5">
                  <c:v>18.5</c:v>
                </c:pt>
                <c:pt idx="6">
                  <c:v>14</c:v>
                </c:pt>
                <c:pt idx="7">
                  <c:v>14.3</c:v>
                </c:pt>
                <c:pt idx="8">
                  <c:v>13.85</c:v>
                </c:pt>
                <c:pt idx="9">
                  <c:v>13</c:v>
                </c:pt>
                <c:pt idx="10">
                  <c:v>11.7</c:v>
                </c:pt>
              </c:numCache>
            </c:numRef>
          </c:val>
          <c:smooth val="0"/>
        </c:ser>
        <c:ser>
          <c:idx val="1"/>
          <c:order val="3"/>
          <c:tx>
            <c:strRef>
              <c:f>Sheet1!$E$1</c:f>
              <c:strCache>
                <c:ptCount val="1"/>
                <c:pt idx="0">
                  <c:v>High Income</c:v>
                </c:pt>
              </c:strCache>
            </c:strRef>
          </c:tx>
          <c:spPr>
            <a:ln w="25400">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0.0</c:formatCode>
                <c:ptCount val="11"/>
                <c:pt idx="0">
                  <c:v>16.2</c:v>
                </c:pt>
                <c:pt idx="1">
                  <c:v>17.100000000000001</c:v>
                </c:pt>
                <c:pt idx="2">
                  <c:v>14.5</c:v>
                </c:pt>
                <c:pt idx="3">
                  <c:v>16.399999999999999</c:v>
                </c:pt>
                <c:pt idx="4">
                  <c:v>14.9</c:v>
                </c:pt>
                <c:pt idx="5">
                  <c:v>12.2</c:v>
                </c:pt>
                <c:pt idx="6">
                  <c:v>11.5</c:v>
                </c:pt>
                <c:pt idx="7">
                  <c:v>10.9</c:v>
                </c:pt>
                <c:pt idx="8">
                  <c:v>12.6</c:v>
                </c:pt>
                <c:pt idx="9">
                  <c:v>12.5</c:v>
                </c:pt>
                <c:pt idx="10">
                  <c:v>12.6</c:v>
                </c:pt>
              </c:numCache>
            </c:numRef>
          </c:val>
          <c:smooth val="0"/>
        </c:ser>
        <c:dLbls>
          <c:showLegendKey val="0"/>
          <c:showVal val="0"/>
          <c:showCatName val="0"/>
          <c:showSerName val="0"/>
          <c:showPercent val="0"/>
          <c:showBubbleSize val="0"/>
        </c:dLbls>
        <c:marker val="1"/>
        <c:smooth val="0"/>
        <c:axId val="210201216"/>
        <c:axId val="210236160"/>
      </c:lineChart>
      <c:catAx>
        <c:axId val="210201216"/>
        <c:scaling>
          <c:orientation val="minMax"/>
        </c:scaling>
        <c:delete val="0"/>
        <c:axPos val="b"/>
        <c:numFmt formatCode="General" sourceLinked="1"/>
        <c:majorTickMark val="out"/>
        <c:minorTickMark val="none"/>
        <c:tickLblPos val="nextTo"/>
        <c:txPr>
          <a:bodyPr rot="-3480000"/>
          <a:lstStyle/>
          <a:p>
            <a:pPr>
              <a:defRPr/>
            </a:pPr>
            <a:endParaRPr lang="en-US"/>
          </a:p>
        </c:txPr>
        <c:crossAx val="210236160"/>
        <c:crosses val="autoZero"/>
        <c:auto val="1"/>
        <c:lblAlgn val="ctr"/>
        <c:lblOffset val="100"/>
        <c:noMultiLvlLbl val="0"/>
      </c:catAx>
      <c:valAx>
        <c:axId val="210236160"/>
        <c:scaling>
          <c:orientation val="minMax"/>
          <c:max val="25"/>
          <c:min val="0"/>
        </c:scaling>
        <c:delete val="0"/>
        <c:axPos val="l"/>
        <c:majorGridlines/>
        <c:title>
          <c:tx>
            <c:rich>
              <a:bodyPr rot="-5400000" vert="horz"/>
              <a:lstStyle/>
              <a:p>
                <a:pPr>
                  <a:defRPr/>
                </a:pPr>
                <a:r>
                  <a:rPr lang="en-US"/>
                  <a:t>Percent</a:t>
                </a:r>
              </a:p>
            </c:rich>
          </c:tx>
          <c:layout>
            <c:manualLayout>
              <c:xMode val="edge"/>
              <c:yMode val="edge"/>
              <c:x val="0"/>
              <c:y val="0.39438879167881791"/>
            </c:manualLayout>
          </c:layout>
          <c:overlay val="0"/>
        </c:title>
        <c:numFmt formatCode="0" sourceLinked="0"/>
        <c:majorTickMark val="out"/>
        <c:minorTickMark val="none"/>
        <c:tickLblPos val="nextTo"/>
        <c:crossAx val="210201216"/>
        <c:crosses val="autoZero"/>
        <c:crossBetween val="between"/>
        <c:majorUnit val="5"/>
      </c:valAx>
    </c:plotArea>
    <c:legend>
      <c:legendPos val="t"/>
      <c:layout>
        <c:manualLayout>
          <c:xMode val="edge"/>
          <c:yMode val="edge"/>
          <c:x val="5.4495864903679483E-2"/>
          <c:y val="1.1675185338674747E-3"/>
          <c:w val="0.92337740801267776"/>
          <c:h val="0.11119398269660738"/>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419260819141794"/>
          <c:y val="0.14128260753120145"/>
          <c:w val="0.80563343099554419"/>
          <c:h val="0.68915581980823826"/>
        </c:manualLayout>
      </c:layout>
      <c:lineChart>
        <c:grouping val="standard"/>
        <c:varyColors val="0"/>
        <c:ser>
          <c:idx val="3"/>
          <c:order val="0"/>
          <c:tx>
            <c:strRef>
              <c:f>Sheet1!$A$2</c:f>
              <c:strCache>
                <c:ptCount val="1"/>
                <c:pt idx="0">
                  <c:v>Total </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Sheet1!$B$2:$K$2</c:f>
              <c:numCache>
                <c:formatCode>0</c:formatCode>
                <c:ptCount val="10"/>
                <c:pt idx="0" formatCode="General">
                  <c:v>15537</c:v>
                </c:pt>
                <c:pt idx="1">
                  <c:v>17241</c:v>
                </c:pt>
                <c:pt idx="2">
                  <c:v>15788</c:v>
                </c:pt>
                <c:pt idx="3">
                  <c:v>14486</c:v>
                </c:pt>
                <c:pt idx="4">
                  <c:v>14113</c:v>
                </c:pt>
                <c:pt idx="5">
                  <c:v>13855</c:v>
                </c:pt>
                <c:pt idx="6">
                  <c:v>13237</c:v>
                </c:pt>
                <c:pt idx="7">
                  <c:v>12868</c:v>
                </c:pt>
                <c:pt idx="8">
                  <c:v>12418</c:v>
                </c:pt>
                <c:pt idx="9">
                  <c:v>12708</c:v>
                </c:pt>
              </c:numCache>
            </c:numRef>
          </c:val>
          <c:smooth val="0"/>
        </c:ser>
        <c:ser>
          <c:idx val="0"/>
          <c:order val="1"/>
          <c:tx>
            <c:strRef>
              <c:f>Sheet1!$A$3</c:f>
              <c:strCache>
                <c:ptCount val="1"/>
                <c:pt idx="0">
                  <c:v>Inpatient</c:v>
                </c:pt>
              </c:strCache>
            </c:strRef>
          </c:tx>
          <c:spPr>
            <a:ln w="25400">
              <a:solidFill>
                <a:srgbClr val="0072C6"/>
              </a:solidFill>
            </a:ln>
          </c:spPr>
          <c:marker>
            <c:symbol val="square"/>
            <c:size val="7"/>
            <c:spPr>
              <a:solidFill>
                <a:srgbClr val="0072C6"/>
              </a:solidFill>
              <a:ln>
                <a:noFill/>
              </a:ln>
            </c:spPr>
          </c:marker>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Sheet1!$B$3:$K$3</c:f>
              <c:numCache>
                <c:formatCode>General</c:formatCode>
                <c:ptCount val="10"/>
                <c:pt idx="0">
                  <c:v>6146</c:v>
                </c:pt>
                <c:pt idx="1">
                  <c:v>7060</c:v>
                </c:pt>
                <c:pt idx="2">
                  <c:v>6544</c:v>
                </c:pt>
                <c:pt idx="3">
                  <c:v>5985</c:v>
                </c:pt>
                <c:pt idx="4">
                  <c:v>5540</c:v>
                </c:pt>
                <c:pt idx="5">
                  <c:v>5421</c:v>
                </c:pt>
                <c:pt idx="6">
                  <c:v>5121</c:v>
                </c:pt>
                <c:pt idx="7">
                  <c:v>4883</c:v>
                </c:pt>
                <c:pt idx="8">
                  <c:v>4479</c:v>
                </c:pt>
                <c:pt idx="9" formatCode="0">
                  <c:v>4592</c:v>
                </c:pt>
              </c:numCache>
            </c:numRef>
          </c:val>
          <c:smooth val="0"/>
        </c:ser>
        <c:ser>
          <c:idx val="2"/>
          <c:order val="2"/>
          <c:tx>
            <c:strRef>
              <c:f>Sheet1!$A$4</c:f>
              <c:strCache>
                <c:ptCount val="1"/>
                <c:pt idx="0">
                  <c:v>Outpatient</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Sheet1!$B$4:$K$4</c:f>
              <c:numCache>
                <c:formatCode>0</c:formatCode>
                <c:ptCount val="10"/>
                <c:pt idx="0" formatCode="General">
                  <c:v>6595</c:v>
                </c:pt>
                <c:pt idx="1">
                  <c:v>7549</c:v>
                </c:pt>
                <c:pt idx="2">
                  <c:v>6881</c:v>
                </c:pt>
                <c:pt idx="3">
                  <c:v>6608</c:v>
                </c:pt>
                <c:pt idx="4">
                  <c:v>6583</c:v>
                </c:pt>
                <c:pt idx="5">
                  <c:v>6587</c:v>
                </c:pt>
                <c:pt idx="6">
                  <c:v>6404</c:v>
                </c:pt>
                <c:pt idx="7">
                  <c:v>6347</c:v>
                </c:pt>
                <c:pt idx="8">
                  <c:v>6156</c:v>
                </c:pt>
                <c:pt idx="9">
                  <c:v>5932</c:v>
                </c:pt>
              </c:numCache>
            </c:numRef>
          </c:val>
          <c:smooth val="0"/>
        </c:ser>
        <c:ser>
          <c:idx val="1"/>
          <c:order val="3"/>
          <c:tx>
            <c:strRef>
              <c:f>Sheet1!$A$5</c:f>
              <c:strCache>
                <c:ptCount val="1"/>
                <c:pt idx="0">
                  <c:v>Other</c:v>
                </c:pt>
              </c:strCache>
            </c:strRef>
          </c:tx>
          <c:spPr>
            <a:ln w="25400">
              <a:solidFill>
                <a:srgbClr val="7BA8DF"/>
              </a:solidFill>
            </a:ln>
          </c:spPr>
          <c:marker>
            <c:symbol val="diamond"/>
            <c:size val="9"/>
            <c:spPr>
              <a:solidFill>
                <a:srgbClr val="7BA8DF"/>
              </a:solidFill>
              <a:ln>
                <a:noFill/>
              </a:ln>
            </c:spPr>
          </c:marker>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Sheet1!$B$5:$K$5</c:f>
              <c:numCache>
                <c:formatCode>0</c:formatCode>
                <c:ptCount val="10"/>
                <c:pt idx="0" formatCode="General">
                  <c:v>2796</c:v>
                </c:pt>
                <c:pt idx="1">
                  <c:v>2632</c:v>
                </c:pt>
                <c:pt idx="2">
                  <c:v>2363</c:v>
                </c:pt>
                <c:pt idx="3">
                  <c:v>1893</c:v>
                </c:pt>
                <c:pt idx="4">
                  <c:v>1990</c:v>
                </c:pt>
                <c:pt idx="5">
                  <c:v>1847</c:v>
                </c:pt>
                <c:pt idx="6">
                  <c:v>1712</c:v>
                </c:pt>
                <c:pt idx="7">
                  <c:v>1638</c:v>
                </c:pt>
                <c:pt idx="8">
                  <c:v>1783</c:v>
                </c:pt>
                <c:pt idx="9">
                  <c:v>2184</c:v>
                </c:pt>
              </c:numCache>
            </c:numRef>
          </c:val>
          <c:smooth val="0"/>
        </c:ser>
        <c:dLbls>
          <c:showLegendKey val="0"/>
          <c:showVal val="0"/>
          <c:showCatName val="0"/>
          <c:showSerName val="0"/>
          <c:showPercent val="0"/>
          <c:showBubbleSize val="0"/>
        </c:dLbls>
        <c:marker val="1"/>
        <c:smooth val="0"/>
        <c:axId val="208840576"/>
        <c:axId val="208855040"/>
      </c:lineChart>
      <c:catAx>
        <c:axId val="208840576"/>
        <c:scaling>
          <c:orientation val="minMax"/>
        </c:scaling>
        <c:delete val="0"/>
        <c:axPos val="b"/>
        <c:numFmt formatCode="General" sourceLinked="1"/>
        <c:majorTickMark val="out"/>
        <c:minorTickMark val="none"/>
        <c:tickLblPos val="nextTo"/>
        <c:txPr>
          <a:bodyPr rot="0"/>
          <a:lstStyle/>
          <a:p>
            <a:pPr>
              <a:defRPr/>
            </a:pPr>
            <a:endParaRPr lang="en-US"/>
          </a:p>
        </c:txPr>
        <c:crossAx val="208855040"/>
        <c:crosses val="autoZero"/>
        <c:auto val="1"/>
        <c:lblAlgn val="ctr"/>
        <c:lblOffset val="100"/>
        <c:noMultiLvlLbl val="0"/>
      </c:catAx>
      <c:valAx>
        <c:axId val="208855040"/>
        <c:scaling>
          <c:orientation val="minMax"/>
          <c:max val="20000"/>
          <c:min val="0"/>
        </c:scaling>
        <c:delete val="0"/>
        <c:axPos val="l"/>
        <c:majorGridlines/>
        <c:title>
          <c:tx>
            <c:rich>
              <a:bodyPr rot="-5400000" vert="horz"/>
              <a:lstStyle/>
              <a:p>
                <a:pPr>
                  <a:defRPr/>
                </a:pPr>
                <a:r>
                  <a:rPr lang="en-US"/>
                  <a:t>Number of MMPRs</a:t>
                </a:r>
              </a:p>
            </c:rich>
          </c:tx>
          <c:layout>
            <c:manualLayout>
              <c:xMode val="edge"/>
              <c:yMode val="edge"/>
              <c:x val="2.4668864066410305E-3"/>
              <c:y val="0.26110584391236807"/>
            </c:manualLayout>
          </c:layout>
          <c:overlay val="0"/>
        </c:title>
        <c:numFmt formatCode="#,##0" sourceLinked="0"/>
        <c:majorTickMark val="out"/>
        <c:minorTickMark val="none"/>
        <c:tickLblPos val="nextTo"/>
        <c:crossAx val="208840576"/>
        <c:crosses val="autoZero"/>
        <c:crossBetween val="between"/>
        <c:majorUnit val="2000"/>
      </c:valAx>
    </c:plotArea>
    <c:legend>
      <c:legendPos val="t"/>
      <c:layout>
        <c:manualLayout>
          <c:xMode val="edge"/>
          <c:yMode val="edge"/>
          <c:x val="5.4495864903679483E-2"/>
          <c:y val="1.1675185338674747E-3"/>
          <c:w val="0.92337740801267776"/>
          <c:h val="0.12284669773421181"/>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772504131428016"/>
          <c:y val="0.12045056867891514"/>
          <c:w val="0.82877065714007969"/>
          <c:h val="0.61116621239652735"/>
        </c:manualLayout>
      </c:layout>
      <c:barChart>
        <c:barDir val="col"/>
        <c:grouping val="clustered"/>
        <c:varyColors val="0"/>
        <c:ser>
          <c:idx val="0"/>
          <c:order val="0"/>
          <c:tx>
            <c:strRef>
              <c:f>Sheet1!$B$1</c:f>
              <c:strCache>
                <c:ptCount val="1"/>
                <c:pt idx="0">
                  <c:v>Death</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Sheet1!$A$2:$A$10</c:f>
              <c:strCache>
                <c:ptCount val="9"/>
                <c:pt idx="0">
                  <c:v>Male</c:v>
                </c:pt>
                <c:pt idx="1">
                  <c:v>Female</c:v>
                </c:pt>
                <c:pt idx="3">
                  <c:v>Obstetric</c:v>
                </c:pt>
                <c:pt idx="4">
                  <c:v>Medication </c:v>
                </c:pt>
                <c:pt idx="5">
                  <c:v>Surgery</c:v>
                </c:pt>
                <c:pt idx="6">
                  <c:v>Other</c:v>
                </c:pt>
                <c:pt idx="7">
                  <c:v>Treatment </c:v>
                </c:pt>
                <c:pt idx="8">
                  <c:v>Diagnosis</c:v>
                </c:pt>
              </c:strCache>
            </c:strRef>
          </c:cat>
          <c:val>
            <c:numRef>
              <c:f>Sheet1!$B$2:$B$10</c:f>
              <c:numCache>
                <c:formatCode>General</c:formatCode>
                <c:ptCount val="9"/>
                <c:pt idx="0">
                  <c:v>20092</c:v>
                </c:pt>
                <c:pt idx="1">
                  <c:v>19638</c:v>
                </c:pt>
                <c:pt idx="3">
                  <c:v>2170</c:v>
                </c:pt>
                <c:pt idx="4">
                  <c:v>2919</c:v>
                </c:pt>
                <c:pt idx="5">
                  <c:v>4446</c:v>
                </c:pt>
                <c:pt idx="6">
                  <c:v>5020</c:v>
                </c:pt>
                <c:pt idx="7">
                  <c:v>9810</c:v>
                </c:pt>
                <c:pt idx="8">
                  <c:v>15471</c:v>
                </c:pt>
              </c:numCache>
            </c:numRef>
          </c:val>
        </c:ser>
        <c:ser>
          <c:idx val="1"/>
          <c:order val="1"/>
          <c:tx>
            <c:strRef>
              <c:f>Sheet1!$C$1</c:f>
              <c:strCache>
                <c:ptCount val="1"/>
                <c:pt idx="0">
                  <c:v>Disability</c:v>
                </c:pt>
              </c:strCache>
            </c:strRef>
          </c:tx>
          <c:spPr>
            <a:solidFill>
              <a:srgbClr val="AABA0A"/>
            </a:solidFill>
          </c:spPr>
          <c:invertIfNegative val="0"/>
          <c:cat>
            <c:strRef>
              <c:f>Sheet1!$A$2:$A$10</c:f>
              <c:strCache>
                <c:ptCount val="9"/>
                <c:pt idx="0">
                  <c:v>Male</c:v>
                </c:pt>
                <c:pt idx="1">
                  <c:v>Female</c:v>
                </c:pt>
                <c:pt idx="3">
                  <c:v>Obstetric</c:v>
                </c:pt>
                <c:pt idx="4">
                  <c:v>Medication </c:v>
                </c:pt>
                <c:pt idx="5">
                  <c:v>Surgery</c:v>
                </c:pt>
                <c:pt idx="6">
                  <c:v>Other</c:v>
                </c:pt>
                <c:pt idx="7">
                  <c:v>Treatment </c:v>
                </c:pt>
                <c:pt idx="8">
                  <c:v>Diagnosis</c:v>
                </c:pt>
              </c:strCache>
            </c:strRef>
          </c:cat>
          <c:val>
            <c:numRef>
              <c:f>Sheet1!$C$2:$C$10</c:f>
              <c:numCache>
                <c:formatCode>General</c:formatCode>
                <c:ptCount val="9"/>
                <c:pt idx="0">
                  <c:v>18374</c:v>
                </c:pt>
                <c:pt idx="1">
                  <c:v>20880</c:v>
                </c:pt>
                <c:pt idx="3">
                  <c:v>5643</c:v>
                </c:pt>
                <c:pt idx="4">
                  <c:v>1405</c:v>
                </c:pt>
                <c:pt idx="5">
                  <c:v>8481</c:v>
                </c:pt>
                <c:pt idx="6">
                  <c:v>3219</c:v>
                </c:pt>
                <c:pt idx="7">
                  <c:v>7241</c:v>
                </c:pt>
                <c:pt idx="8">
                  <c:v>13352</c:v>
                </c:pt>
              </c:numCache>
            </c:numRef>
          </c:val>
        </c:ser>
        <c:dLbls>
          <c:showLegendKey val="0"/>
          <c:showVal val="0"/>
          <c:showCatName val="0"/>
          <c:showSerName val="0"/>
          <c:showPercent val="0"/>
          <c:showBubbleSize val="0"/>
        </c:dLbls>
        <c:gapWidth val="150"/>
        <c:axId val="208886784"/>
        <c:axId val="208945920"/>
      </c:barChart>
      <c:catAx>
        <c:axId val="208886784"/>
        <c:scaling>
          <c:orientation val="minMax"/>
        </c:scaling>
        <c:delete val="0"/>
        <c:axPos val="b"/>
        <c:majorTickMark val="out"/>
        <c:minorTickMark val="none"/>
        <c:tickLblPos val="nextTo"/>
        <c:txPr>
          <a:bodyPr/>
          <a:lstStyle/>
          <a:p>
            <a:pPr>
              <a:defRPr sz="1600" b="0">
                <a:solidFill>
                  <a:schemeClr val="tx1"/>
                </a:solidFill>
              </a:defRPr>
            </a:pPr>
            <a:endParaRPr lang="en-US"/>
          </a:p>
        </c:txPr>
        <c:crossAx val="208945920"/>
        <c:crosses val="autoZero"/>
        <c:auto val="1"/>
        <c:lblAlgn val="ctr"/>
        <c:lblOffset val="100"/>
        <c:noMultiLvlLbl val="0"/>
      </c:catAx>
      <c:valAx>
        <c:axId val="208945920"/>
        <c:scaling>
          <c:orientation val="minMax"/>
          <c:max val="25000"/>
          <c:min val="0"/>
        </c:scaling>
        <c:delete val="0"/>
        <c:axPos val="l"/>
        <c:majorGridlines/>
        <c:title>
          <c:tx>
            <c:rich>
              <a:bodyPr rot="-5400000" vert="horz"/>
              <a:lstStyle/>
              <a:p>
                <a:pPr>
                  <a:defRPr sz="1600"/>
                </a:pPr>
                <a:r>
                  <a:rPr lang="en-US" sz="1600" dirty="0" smtClean="0"/>
                  <a:t>Number of MMPRs</a:t>
                </a:r>
                <a:endParaRPr lang="en-US" sz="1600" dirty="0"/>
              </a:p>
            </c:rich>
          </c:tx>
          <c:layout>
            <c:manualLayout>
              <c:xMode val="edge"/>
              <c:yMode val="edge"/>
              <c:x val="3.0864197530864196E-3"/>
              <c:y val="0.22850797496466788"/>
            </c:manualLayout>
          </c:layout>
          <c:overlay val="0"/>
        </c:title>
        <c:numFmt formatCode="#,##0" sourceLinked="0"/>
        <c:majorTickMark val="out"/>
        <c:minorTickMark val="none"/>
        <c:tickLblPos val="nextTo"/>
        <c:txPr>
          <a:bodyPr/>
          <a:lstStyle/>
          <a:p>
            <a:pPr>
              <a:defRPr sz="1600"/>
            </a:pPr>
            <a:endParaRPr lang="en-US"/>
          </a:p>
        </c:txPr>
        <c:crossAx val="208886784"/>
        <c:crosses val="autoZero"/>
        <c:crossBetween val="between"/>
        <c:majorUnit val="5000"/>
        <c:minorUnit val="2"/>
      </c:valAx>
    </c:plotArea>
    <c:legend>
      <c:legendPos val="t"/>
      <c:layout/>
      <c:overlay val="0"/>
      <c:txPr>
        <a:bodyPr/>
        <a:lstStyle/>
        <a:p>
          <a:pPr>
            <a:defRPr sz="1600"/>
          </a:pPr>
          <a:endParaRPr lang="en-US"/>
        </a:p>
      </c:txPr>
    </c:legend>
    <c:plotVisOnly val="1"/>
    <c:dispBlanksAs val="gap"/>
    <c:showDLblsOverMax val="0"/>
  </c:chart>
  <c:spPr>
    <a:ln>
      <a:noFill/>
    </a:ln>
  </c:sp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7787493230014155"/>
          <c:y val="9.3107887829810734E-2"/>
          <c:w val="0.48577061200683247"/>
          <c:h val="0.83303693391918165"/>
        </c:manualLayout>
      </c:layout>
      <c:barChart>
        <c:barDir val="bar"/>
        <c:grouping val="clustered"/>
        <c:varyColors val="0"/>
        <c:ser>
          <c:idx val="1"/>
          <c:order val="0"/>
          <c:tx>
            <c:strRef>
              <c:f>Sheet1!$C$1</c:f>
              <c:strCache>
                <c:ptCount val="1"/>
                <c:pt idx="0">
                  <c:v>2014</c:v>
                </c:pt>
              </c:strCache>
            </c:strRef>
          </c:tx>
          <c:spPr>
            <a:solidFill>
              <a:srgbClr val="AABA0A"/>
            </a:solidFill>
          </c:spPr>
          <c:invertIfNegative val="0"/>
          <c:cat>
            <c:strRef>
              <c:f>Sheet1!$A$2:$A$13</c:f>
              <c:strCache>
                <c:ptCount val="12"/>
                <c:pt idx="0">
                  <c:v>Nonpunitive Response to Error </c:v>
                </c:pt>
                <c:pt idx="1">
                  <c:v>Handoffs &amp; Transitions</c:v>
                </c:pt>
                <c:pt idx="2">
                  <c:v>Staffing</c:v>
                </c:pt>
                <c:pt idx="3">
                  <c:v>Teamwork Across Units</c:v>
                </c:pt>
                <c:pt idx="4">
                  <c:v>Communication Openness</c:v>
                </c:pt>
                <c:pt idx="5">
                  <c:v>Frequency of Events Reported</c:v>
                </c:pt>
                <c:pt idx="6">
                  <c:v>Feedback &amp; Communication About Error</c:v>
                </c:pt>
                <c:pt idx="7">
                  <c:v>Overall Perceptions of Patient Safety</c:v>
                </c:pt>
                <c:pt idx="8">
                  <c:v>Management Support for Patient Safety</c:v>
                </c:pt>
                <c:pt idx="9">
                  <c:v>Organizational Learning - Continuous Improvement</c:v>
                </c:pt>
                <c:pt idx="10">
                  <c:v>Supv/Mgr Expectations &amp; Actions Promoting Patient Safety</c:v>
                </c:pt>
                <c:pt idx="11">
                  <c:v>Teamwork Within Units</c:v>
                </c:pt>
              </c:strCache>
            </c:strRef>
          </c:cat>
          <c:val>
            <c:numRef>
              <c:f>Sheet1!$C$2:$C$13</c:f>
              <c:numCache>
                <c:formatCode>0%</c:formatCode>
                <c:ptCount val="12"/>
                <c:pt idx="0">
                  <c:v>0.44</c:v>
                </c:pt>
                <c:pt idx="1">
                  <c:v>0.47</c:v>
                </c:pt>
                <c:pt idx="2">
                  <c:v>0.55000000000000004</c:v>
                </c:pt>
                <c:pt idx="3">
                  <c:v>0.61</c:v>
                </c:pt>
                <c:pt idx="4">
                  <c:v>0.62</c:v>
                </c:pt>
                <c:pt idx="5">
                  <c:v>0.66</c:v>
                </c:pt>
                <c:pt idx="6">
                  <c:v>0.67</c:v>
                </c:pt>
                <c:pt idx="7">
                  <c:v>0.66</c:v>
                </c:pt>
                <c:pt idx="8">
                  <c:v>0.72</c:v>
                </c:pt>
                <c:pt idx="9">
                  <c:v>0.73</c:v>
                </c:pt>
                <c:pt idx="10">
                  <c:v>0.76</c:v>
                </c:pt>
                <c:pt idx="11">
                  <c:v>0.81</c:v>
                </c:pt>
              </c:numCache>
            </c:numRef>
          </c:val>
        </c:ser>
        <c:ser>
          <c:idx val="0"/>
          <c:order val="1"/>
          <c:tx>
            <c:strRef>
              <c:f>Sheet1!$B$1</c:f>
              <c:strCache>
                <c:ptCount val="1"/>
                <c:pt idx="0">
                  <c:v>2012</c:v>
                </c:pt>
              </c:strCache>
            </c:strRef>
          </c:tx>
          <c:spPr>
            <a:solidFill>
              <a:srgbClr val="0072C6"/>
            </a:solidFill>
          </c:spPr>
          <c:invertIfNegative val="0"/>
          <c:cat>
            <c:strRef>
              <c:f>Sheet1!$A$2:$A$13</c:f>
              <c:strCache>
                <c:ptCount val="12"/>
                <c:pt idx="0">
                  <c:v>Nonpunitive Response to Error </c:v>
                </c:pt>
                <c:pt idx="1">
                  <c:v>Handoffs &amp; Transitions</c:v>
                </c:pt>
                <c:pt idx="2">
                  <c:v>Staffing</c:v>
                </c:pt>
                <c:pt idx="3">
                  <c:v>Teamwork Across Units</c:v>
                </c:pt>
                <c:pt idx="4">
                  <c:v>Communication Openness</c:v>
                </c:pt>
                <c:pt idx="5">
                  <c:v>Frequency of Events Reported</c:v>
                </c:pt>
                <c:pt idx="6">
                  <c:v>Feedback &amp; Communication About Error</c:v>
                </c:pt>
                <c:pt idx="7">
                  <c:v>Overall Perceptions of Patient Safety</c:v>
                </c:pt>
                <c:pt idx="8">
                  <c:v>Management Support for Patient Safety</c:v>
                </c:pt>
                <c:pt idx="9">
                  <c:v>Organizational Learning - Continuous Improvement</c:v>
                </c:pt>
                <c:pt idx="10">
                  <c:v>Supv/Mgr Expectations &amp; Actions Promoting Patient Safety</c:v>
                </c:pt>
                <c:pt idx="11">
                  <c:v>Teamwork Within Units</c:v>
                </c:pt>
              </c:strCache>
            </c:strRef>
          </c:cat>
          <c:val>
            <c:numRef>
              <c:f>Sheet1!$B$2:$B$13</c:f>
              <c:numCache>
                <c:formatCode>0%</c:formatCode>
                <c:ptCount val="12"/>
                <c:pt idx="0">
                  <c:v>0.44</c:v>
                </c:pt>
                <c:pt idx="1">
                  <c:v>0.45</c:v>
                </c:pt>
                <c:pt idx="2">
                  <c:v>0.56000000000000005</c:v>
                </c:pt>
                <c:pt idx="3">
                  <c:v>0.57999999999999996</c:v>
                </c:pt>
                <c:pt idx="4">
                  <c:v>0.62</c:v>
                </c:pt>
                <c:pt idx="5">
                  <c:v>0.63</c:v>
                </c:pt>
                <c:pt idx="6">
                  <c:v>0.64</c:v>
                </c:pt>
                <c:pt idx="7">
                  <c:v>0.66</c:v>
                </c:pt>
                <c:pt idx="8">
                  <c:v>0.72</c:v>
                </c:pt>
                <c:pt idx="9">
                  <c:v>0.72</c:v>
                </c:pt>
                <c:pt idx="10">
                  <c:v>0.75</c:v>
                </c:pt>
                <c:pt idx="11">
                  <c:v>0.8</c:v>
                </c:pt>
              </c:numCache>
            </c:numRef>
          </c:val>
        </c:ser>
        <c:dLbls>
          <c:showLegendKey val="0"/>
          <c:showVal val="0"/>
          <c:showCatName val="0"/>
          <c:showSerName val="0"/>
          <c:showPercent val="0"/>
          <c:showBubbleSize val="0"/>
        </c:dLbls>
        <c:gapWidth val="150"/>
        <c:axId val="209023744"/>
        <c:axId val="209025280"/>
      </c:barChart>
      <c:catAx>
        <c:axId val="209023744"/>
        <c:scaling>
          <c:orientation val="minMax"/>
        </c:scaling>
        <c:delete val="0"/>
        <c:axPos val="l"/>
        <c:numFmt formatCode="General" sourceLinked="1"/>
        <c:majorTickMark val="out"/>
        <c:minorTickMark val="none"/>
        <c:tickLblPos val="nextTo"/>
        <c:txPr>
          <a:bodyPr anchor="t" anchorCtr="1"/>
          <a:lstStyle/>
          <a:p>
            <a:pPr>
              <a:defRPr sz="1100" baseline="0">
                <a:latin typeface="Arial" pitchFamily="34" charset="0"/>
              </a:defRPr>
            </a:pPr>
            <a:endParaRPr lang="en-US"/>
          </a:p>
        </c:txPr>
        <c:crossAx val="209025280"/>
        <c:crosses val="autoZero"/>
        <c:auto val="1"/>
        <c:lblAlgn val="ctr"/>
        <c:lblOffset val="100"/>
        <c:noMultiLvlLbl val="0"/>
      </c:catAx>
      <c:valAx>
        <c:axId val="209025280"/>
        <c:scaling>
          <c:orientation val="minMax"/>
          <c:max val="1"/>
        </c:scaling>
        <c:delete val="0"/>
        <c:axPos val="b"/>
        <c:majorGridlines/>
        <c:numFmt formatCode="0%" sourceLinked="1"/>
        <c:majorTickMark val="out"/>
        <c:minorTickMark val="none"/>
        <c:tickLblPos val="nextTo"/>
        <c:txPr>
          <a:bodyPr/>
          <a:lstStyle/>
          <a:p>
            <a:pPr>
              <a:defRPr sz="1200" baseline="0">
                <a:latin typeface="Arial" pitchFamily="34" charset="0"/>
              </a:defRPr>
            </a:pPr>
            <a:endParaRPr lang="en-US"/>
          </a:p>
        </c:txPr>
        <c:crossAx val="209023744"/>
        <c:crosses val="autoZero"/>
        <c:crossBetween val="between"/>
        <c:majorUnit val="0.2"/>
      </c:valAx>
    </c:plotArea>
    <c:legend>
      <c:legendPos val="r"/>
      <c:layout>
        <c:manualLayout>
          <c:xMode val="edge"/>
          <c:yMode val="edge"/>
          <c:x val="0.59074171284145038"/>
          <c:y val="6.6296400449943754E-4"/>
          <c:w val="0.16464117332555653"/>
          <c:h val="7.2422665916760401E-2"/>
        </c:manualLayout>
      </c:layout>
      <c:overlay val="0"/>
      <c:txPr>
        <a:bodyPr/>
        <a:lstStyle/>
        <a:p>
          <a:pPr>
            <a:defRPr sz="1100" baseline="0">
              <a:latin typeface="Arial"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Sheet1!$A$2</c:f>
              <c:strCache>
                <c:ptCount val="1"/>
                <c:pt idx="0">
                  <c:v>Better</c:v>
                </c:pt>
              </c:strCache>
            </c:strRef>
          </c:tx>
          <c:spPr>
            <a:solidFill>
              <a:sysClr val="windowText" lastClr="000000"/>
            </a:solidFill>
          </c:spPr>
          <c:invertIfNegative val="0"/>
          <c:dLbls>
            <c:txPr>
              <a:bodyPr/>
              <a:lstStyle/>
              <a:p>
                <a:pPr>
                  <a:defRPr sz="1600">
                    <a:solidFill>
                      <a:schemeClr val="bg1"/>
                    </a:solidFill>
                  </a:defRPr>
                </a:pPr>
                <a:endParaRPr lang="en-US"/>
              </a:p>
            </c:txPr>
            <c:showLegendKey val="0"/>
            <c:showVal val="1"/>
            <c:showCatName val="0"/>
            <c:showSerName val="0"/>
            <c:showPercent val="0"/>
            <c:showBubbleSize val="0"/>
            <c:showLeaderLines val="0"/>
          </c:dLbls>
          <c:cat>
            <c:strRef>
              <c:f>Sheet1!$B$1:$E$1</c:f>
              <c:strCache>
                <c:ptCount val="4"/>
                <c:pt idx="0">
                  <c:v>Poor vs. High Income (n=19)</c:v>
                </c:pt>
                <c:pt idx="1">
                  <c:v>Black vs. White (n=28)</c:v>
                </c:pt>
                <c:pt idx="2">
                  <c:v>Asian vs. White (n=24)</c:v>
                </c:pt>
                <c:pt idx="3">
                  <c:v>Hispanic vs. White (n=26)</c:v>
                </c:pt>
              </c:strCache>
            </c:strRef>
          </c:cat>
          <c:val>
            <c:numRef>
              <c:f>Sheet1!$B$2:$E$2</c:f>
              <c:numCache>
                <c:formatCode>General</c:formatCode>
                <c:ptCount val="4"/>
                <c:pt idx="0">
                  <c:v>2</c:v>
                </c:pt>
                <c:pt idx="1">
                  <c:v>4</c:v>
                </c:pt>
                <c:pt idx="2">
                  <c:v>4</c:v>
                </c:pt>
                <c:pt idx="3">
                  <c:v>7</c:v>
                </c:pt>
              </c:numCache>
            </c:numRef>
          </c:val>
        </c:ser>
        <c:ser>
          <c:idx val="1"/>
          <c:order val="1"/>
          <c:tx>
            <c:strRef>
              <c:f>Sheet1!$A$3</c:f>
              <c:strCache>
                <c:ptCount val="1"/>
                <c:pt idx="0">
                  <c:v>Same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defRPr>
                </a:pPr>
                <a:endParaRPr lang="en-US"/>
              </a:p>
            </c:txPr>
            <c:showLegendKey val="0"/>
            <c:showVal val="1"/>
            <c:showCatName val="0"/>
            <c:showSerName val="0"/>
            <c:showPercent val="0"/>
            <c:showBubbleSize val="0"/>
            <c:showLeaderLines val="0"/>
          </c:dLbls>
          <c:cat>
            <c:strRef>
              <c:f>Sheet1!$B$1:$E$1</c:f>
              <c:strCache>
                <c:ptCount val="4"/>
                <c:pt idx="0">
                  <c:v>Poor vs. High Income (n=19)</c:v>
                </c:pt>
                <c:pt idx="1">
                  <c:v>Black vs. White (n=28)</c:v>
                </c:pt>
                <c:pt idx="2">
                  <c:v>Asian vs. White (n=24)</c:v>
                </c:pt>
                <c:pt idx="3">
                  <c:v>Hispanic vs. White (n=26)</c:v>
                </c:pt>
              </c:strCache>
            </c:strRef>
          </c:cat>
          <c:val>
            <c:numRef>
              <c:f>Sheet1!$B$3:$E$3</c:f>
              <c:numCache>
                <c:formatCode>General</c:formatCode>
                <c:ptCount val="4"/>
                <c:pt idx="0">
                  <c:v>10</c:v>
                </c:pt>
                <c:pt idx="1">
                  <c:v>15</c:v>
                </c:pt>
                <c:pt idx="2">
                  <c:v>12</c:v>
                </c:pt>
                <c:pt idx="3">
                  <c:v>17</c:v>
                </c:pt>
              </c:numCache>
            </c:numRef>
          </c:val>
        </c:ser>
        <c:ser>
          <c:idx val="0"/>
          <c:order val="2"/>
          <c:tx>
            <c:strRef>
              <c:f>Sheet1!$A$4</c:f>
              <c:strCache>
                <c:ptCount val="1"/>
                <c:pt idx="0">
                  <c:v>Worse</c:v>
                </c:pt>
              </c:strCache>
            </c:strRef>
          </c:tx>
          <c:spPr>
            <a:solidFill>
              <a:srgbClr val="AABA0A"/>
            </a:solidFill>
          </c:spPr>
          <c:invertIfNegative val="0"/>
          <c:dLbls>
            <c:txPr>
              <a:bodyPr/>
              <a:lstStyle/>
              <a:p>
                <a:pPr>
                  <a:defRPr sz="1600"/>
                </a:pPr>
                <a:endParaRPr lang="en-US"/>
              </a:p>
            </c:txPr>
            <c:showLegendKey val="0"/>
            <c:showVal val="1"/>
            <c:showCatName val="0"/>
            <c:showSerName val="0"/>
            <c:showPercent val="0"/>
            <c:showBubbleSize val="0"/>
            <c:showLeaderLines val="0"/>
          </c:dLbls>
          <c:cat>
            <c:strRef>
              <c:f>Sheet1!$B$1:$E$1</c:f>
              <c:strCache>
                <c:ptCount val="4"/>
                <c:pt idx="0">
                  <c:v>Poor vs. High Income (n=19)</c:v>
                </c:pt>
                <c:pt idx="1">
                  <c:v>Black vs. White (n=28)</c:v>
                </c:pt>
                <c:pt idx="2">
                  <c:v>Asian vs. White (n=24)</c:v>
                </c:pt>
                <c:pt idx="3">
                  <c:v>Hispanic vs. White (n=26)</c:v>
                </c:pt>
              </c:strCache>
            </c:strRef>
          </c:cat>
          <c:val>
            <c:numRef>
              <c:f>Sheet1!$B$4:$E$4</c:f>
              <c:numCache>
                <c:formatCode>General</c:formatCode>
                <c:ptCount val="4"/>
                <c:pt idx="0">
                  <c:v>7</c:v>
                </c:pt>
                <c:pt idx="1">
                  <c:v>9</c:v>
                </c:pt>
                <c:pt idx="2">
                  <c:v>8</c:v>
                </c:pt>
                <c:pt idx="3">
                  <c:v>2</c:v>
                </c:pt>
              </c:numCache>
            </c:numRef>
          </c:val>
        </c:ser>
        <c:dLbls>
          <c:showLegendKey val="0"/>
          <c:showVal val="1"/>
          <c:showCatName val="0"/>
          <c:showSerName val="0"/>
          <c:showPercent val="0"/>
          <c:showBubbleSize val="0"/>
        </c:dLbls>
        <c:gapWidth val="150"/>
        <c:overlap val="100"/>
        <c:axId val="183503104"/>
        <c:axId val="183521280"/>
      </c:barChart>
      <c:catAx>
        <c:axId val="183503104"/>
        <c:scaling>
          <c:orientation val="minMax"/>
        </c:scaling>
        <c:delete val="0"/>
        <c:axPos val="b"/>
        <c:numFmt formatCode="General" sourceLinked="1"/>
        <c:majorTickMark val="out"/>
        <c:minorTickMark val="none"/>
        <c:tickLblPos val="nextTo"/>
        <c:txPr>
          <a:bodyPr rot="0" vert="horz"/>
          <a:lstStyle/>
          <a:p>
            <a:pPr>
              <a:defRPr sz="1600"/>
            </a:pPr>
            <a:endParaRPr lang="en-US"/>
          </a:p>
        </c:txPr>
        <c:crossAx val="183521280"/>
        <c:crosses val="autoZero"/>
        <c:auto val="1"/>
        <c:lblAlgn val="ctr"/>
        <c:lblOffset val="100"/>
        <c:tickLblSkip val="1"/>
        <c:tickMarkSkip val="1"/>
        <c:noMultiLvlLbl val="0"/>
      </c:catAx>
      <c:valAx>
        <c:axId val="183521280"/>
        <c:scaling>
          <c:orientation val="minMax"/>
        </c:scaling>
        <c:delete val="0"/>
        <c:axPos val="l"/>
        <c:majorGridlines/>
        <c:numFmt formatCode="0%" sourceLinked="1"/>
        <c:majorTickMark val="out"/>
        <c:minorTickMark val="none"/>
        <c:tickLblPos val="nextTo"/>
        <c:txPr>
          <a:bodyPr rot="0" vert="horz"/>
          <a:lstStyle/>
          <a:p>
            <a:pPr>
              <a:defRPr sz="1600"/>
            </a:pPr>
            <a:endParaRPr lang="en-US"/>
          </a:p>
        </c:txPr>
        <c:crossAx val="183503104"/>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200"/>
            </a:pPr>
            <a:r>
              <a:rPr lang="en-US" sz="1200" dirty="0" smtClean="0"/>
              <a:t>Percent </a:t>
            </a:r>
            <a:r>
              <a:rPr lang="en-US" sz="1200" dirty="0"/>
              <a:t>Positive Response</a:t>
            </a:r>
          </a:p>
        </c:rich>
      </c:tx>
      <c:layout>
        <c:manualLayout>
          <c:xMode val="edge"/>
          <c:yMode val="edge"/>
          <c:x val="0.60089506172839502"/>
          <c:y val="0"/>
        </c:manualLayout>
      </c:layout>
      <c:overlay val="0"/>
    </c:title>
    <c:autoTitleDeleted val="0"/>
    <c:plotArea>
      <c:layout>
        <c:manualLayout>
          <c:layoutTarget val="inner"/>
          <c:xMode val="edge"/>
          <c:yMode val="edge"/>
          <c:x val="0.49957689316613202"/>
          <c:y val="8.3035513417965612E-2"/>
          <c:w val="0.47691880528822789"/>
          <c:h val="0.81555010980770259"/>
        </c:manualLayout>
      </c:layout>
      <c:barChart>
        <c:barDir val="bar"/>
        <c:grouping val="clustered"/>
        <c:varyColors val="0"/>
        <c:ser>
          <c:idx val="0"/>
          <c:order val="0"/>
          <c:tx>
            <c:strRef>
              <c:f>Sheet1!$B$1</c:f>
              <c:strCache>
                <c:ptCount val="1"/>
                <c:pt idx="0">
                  <c:v>% Positive Response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Work Pressure and Pace</c:v>
                </c:pt>
                <c:pt idx="1">
                  <c:v>Office Processes and Standardization</c:v>
                </c:pt>
                <c:pt idx="2">
                  <c:v>Communication Openness</c:v>
                </c:pt>
                <c:pt idx="3">
                  <c:v>Communication About Error</c:v>
                </c:pt>
                <c:pt idx="4">
                  <c:v>Owner/Managing Partner/Leadership Support for Patient Safety</c:v>
                </c:pt>
                <c:pt idx="5">
                  <c:v>Staff Training</c:v>
                </c:pt>
                <c:pt idx="6">
                  <c:v>Overall Perceptions of Patient Safety and Quality</c:v>
                </c:pt>
                <c:pt idx="7">
                  <c:v>Organizational Learning</c:v>
                </c:pt>
                <c:pt idx="8">
                  <c:v>Patient Care Tracking and Followup </c:v>
                </c:pt>
                <c:pt idx="9">
                  <c:v>Teamwork</c:v>
                </c:pt>
              </c:strCache>
            </c:strRef>
          </c:cat>
          <c:val>
            <c:numRef>
              <c:f>Sheet1!$B$2:$B$11</c:f>
              <c:numCache>
                <c:formatCode>0</c:formatCode>
                <c:ptCount val="10"/>
                <c:pt idx="0">
                  <c:v>46</c:v>
                </c:pt>
                <c:pt idx="1">
                  <c:v>64</c:v>
                </c:pt>
                <c:pt idx="2">
                  <c:v>64</c:v>
                </c:pt>
                <c:pt idx="3">
                  <c:v>66</c:v>
                </c:pt>
                <c:pt idx="4">
                  <c:v>67</c:v>
                </c:pt>
                <c:pt idx="5">
                  <c:v>73</c:v>
                </c:pt>
                <c:pt idx="6">
                  <c:v>76</c:v>
                </c:pt>
                <c:pt idx="7">
                  <c:v>77</c:v>
                </c:pt>
                <c:pt idx="8">
                  <c:v>82</c:v>
                </c:pt>
                <c:pt idx="9">
                  <c:v>84</c:v>
                </c:pt>
              </c:numCache>
            </c:numRef>
          </c:val>
        </c:ser>
        <c:dLbls>
          <c:showLegendKey val="0"/>
          <c:showVal val="0"/>
          <c:showCatName val="0"/>
          <c:showSerName val="0"/>
          <c:showPercent val="0"/>
          <c:showBubbleSize val="0"/>
        </c:dLbls>
        <c:gapWidth val="150"/>
        <c:axId val="231395712"/>
        <c:axId val="231397248"/>
      </c:barChart>
      <c:catAx>
        <c:axId val="231395712"/>
        <c:scaling>
          <c:orientation val="minMax"/>
        </c:scaling>
        <c:delete val="0"/>
        <c:axPos val="l"/>
        <c:majorTickMark val="out"/>
        <c:minorTickMark val="none"/>
        <c:tickLblPos val="nextTo"/>
        <c:txPr>
          <a:bodyPr rot="0"/>
          <a:lstStyle/>
          <a:p>
            <a:pPr>
              <a:defRPr sz="1200" b="0">
                <a:solidFill>
                  <a:schemeClr val="tx1"/>
                </a:solidFill>
              </a:defRPr>
            </a:pPr>
            <a:endParaRPr lang="en-US"/>
          </a:p>
        </c:txPr>
        <c:crossAx val="231397248"/>
        <c:crosses val="autoZero"/>
        <c:auto val="1"/>
        <c:lblAlgn val="ctr"/>
        <c:lblOffset val="10"/>
        <c:noMultiLvlLbl val="0"/>
      </c:catAx>
      <c:valAx>
        <c:axId val="231397248"/>
        <c:scaling>
          <c:orientation val="minMax"/>
          <c:max val="100"/>
          <c:min val="0"/>
        </c:scaling>
        <c:delete val="0"/>
        <c:axPos val="b"/>
        <c:majorGridlines/>
        <c:numFmt formatCode="#,##0" sourceLinked="0"/>
        <c:majorTickMark val="out"/>
        <c:minorTickMark val="none"/>
        <c:tickLblPos val="nextTo"/>
        <c:txPr>
          <a:bodyPr/>
          <a:lstStyle/>
          <a:p>
            <a:pPr>
              <a:defRPr sz="1200"/>
            </a:pPr>
            <a:endParaRPr lang="en-US"/>
          </a:p>
        </c:txPr>
        <c:crossAx val="231395712"/>
        <c:crosses val="autoZero"/>
        <c:crossBetween val="between"/>
        <c:majorUnit val="10"/>
      </c:valAx>
    </c:plotArea>
    <c:plotVisOnly val="1"/>
    <c:dispBlanksAs val="gap"/>
    <c:showDLblsOverMax val="0"/>
  </c:chart>
  <c:spPr>
    <a:ln>
      <a:noFill/>
    </a:ln>
  </c:sp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758181409756213"/>
          <c:y val="5.5635753864100322E-2"/>
          <c:w val="0.79957201295783975"/>
          <c:h val="0.72006080179610299"/>
        </c:manualLayout>
      </c:layout>
      <c:barChart>
        <c:barDir val="col"/>
        <c:grouping val="clustered"/>
        <c:varyColors val="0"/>
        <c:ser>
          <c:idx val="0"/>
          <c:order val="0"/>
          <c:tx>
            <c:strRef>
              <c:f>Sheet1!$A$2</c:f>
              <c:strCache>
                <c:ptCount val="1"/>
                <c:pt idx="0">
                  <c:v>Average Across Composites</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Sheet1!$B$1:$F$1</c:f>
              <c:strCache>
                <c:ptCount val="5"/>
                <c:pt idx="0">
                  <c:v>Cardiology</c:v>
                </c:pt>
                <c:pt idx="1">
                  <c:v>Hematology</c:v>
                </c:pt>
                <c:pt idx="2">
                  <c:v>OB/GYN</c:v>
                </c:pt>
                <c:pt idx="3">
                  <c:v>Pediatrics</c:v>
                </c:pt>
                <c:pt idx="4">
                  <c:v>Primary Care</c:v>
                </c:pt>
              </c:strCache>
            </c:strRef>
          </c:cat>
          <c:val>
            <c:numRef>
              <c:f>Sheet1!$B$2:$F$2</c:f>
              <c:numCache>
                <c:formatCode>0</c:formatCode>
                <c:ptCount val="5"/>
                <c:pt idx="0">
                  <c:v>72</c:v>
                </c:pt>
                <c:pt idx="1">
                  <c:v>69</c:v>
                </c:pt>
                <c:pt idx="2">
                  <c:v>73</c:v>
                </c:pt>
                <c:pt idx="3">
                  <c:v>73</c:v>
                </c:pt>
                <c:pt idx="4">
                  <c:v>71</c:v>
                </c:pt>
              </c:numCache>
            </c:numRef>
          </c:val>
        </c:ser>
        <c:dLbls>
          <c:showLegendKey val="0"/>
          <c:showVal val="0"/>
          <c:showCatName val="0"/>
          <c:showSerName val="0"/>
          <c:showPercent val="0"/>
          <c:showBubbleSize val="0"/>
        </c:dLbls>
        <c:gapWidth val="150"/>
        <c:axId val="231329792"/>
        <c:axId val="231331328"/>
      </c:barChart>
      <c:catAx>
        <c:axId val="231329792"/>
        <c:scaling>
          <c:orientation val="minMax"/>
        </c:scaling>
        <c:delete val="0"/>
        <c:axPos val="b"/>
        <c:majorTickMark val="out"/>
        <c:minorTickMark val="none"/>
        <c:tickLblPos val="nextTo"/>
        <c:txPr>
          <a:bodyPr rot="0"/>
          <a:lstStyle/>
          <a:p>
            <a:pPr>
              <a:defRPr sz="1600" b="0">
                <a:solidFill>
                  <a:schemeClr val="tx1"/>
                </a:solidFill>
              </a:defRPr>
            </a:pPr>
            <a:endParaRPr lang="en-US"/>
          </a:p>
        </c:txPr>
        <c:crossAx val="231331328"/>
        <c:crosses val="autoZero"/>
        <c:auto val="1"/>
        <c:lblAlgn val="ctr"/>
        <c:lblOffset val="100"/>
        <c:noMultiLvlLbl val="0"/>
      </c:catAx>
      <c:valAx>
        <c:axId val="231331328"/>
        <c:scaling>
          <c:orientation val="minMax"/>
          <c:max val="100"/>
          <c:min val="0"/>
        </c:scaling>
        <c:delete val="0"/>
        <c:axPos val="l"/>
        <c:majorGridlines/>
        <c:title>
          <c:tx>
            <c:rich>
              <a:bodyPr rot="-5400000" vert="horz"/>
              <a:lstStyle/>
              <a:p>
                <a:pPr>
                  <a:defRPr sz="1600"/>
                </a:pPr>
                <a:r>
                  <a:rPr lang="en-US" sz="1600" dirty="0" smtClean="0"/>
                  <a:t>Average Percent Positive Response</a:t>
                </a:r>
                <a:endParaRPr lang="en-US" sz="1600" dirty="0"/>
              </a:p>
            </c:rich>
          </c:tx>
          <c:layout>
            <c:manualLayout>
              <c:xMode val="edge"/>
              <c:yMode val="edge"/>
              <c:x val="4.4698615259299483E-3"/>
              <c:y val="0.10444444444444445"/>
            </c:manualLayout>
          </c:layout>
          <c:overlay val="0"/>
        </c:title>
        <c:numFmt formatCode="#,##0" sourceLinked="0"/>
        <c:majorTickMark val="out"/>
        <c:minorTickMark val="none"/>
        <c:tickLblPos val="nextTo"/>
        <c:txPr>
          <a:bodyPr/>
          <a:lstStyle/>
          <a:p>
            <a:pPr>
              <a:defRPr sz="1600"/>
            </a:pPr>
            <a:endParaRPr lang="en-US"/>
          </a:p>
        </c:txPr>
        <c:crossAx val="231329792"/>
        <c:crosses val="autoZero"/>
        <c:crossBetween val="between"/>
        <c:majorUnit val="10"/>
      </c:valAx>
    </c:plotArea>
    <c:plotVisOnly val="1"/>
    <c:dispBlanksAs val="gap"/>
    <c:showDLblsOverMax val="0"/>
  </c:chart>
  <c:spPr>
    <a:ln>
      <a:noFill/>
    </a:ln>
  </c:sp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832293368989253"/>
          <c:y val="0.12045056867891514"/>
          <c:w val="0.8116770663101075"/>
          <c:h val="0.7334856278965336"/>
        </c:manualLayout>
      </c:layout>
      <c:barChart>
        <c:barDir val="bar"/>
        <c:grouping val="clustered"/>
        <c:varyColors val="0"/>
        <c:ser>
          <c:idx val="0"/>
          <c:order val="0"/>
          <c:tx>
            <c:strRef>
              <c:f>Sheet1!$D$1</c:f>
              <c:strCache>
                <c:ptCount val="1"/>
                <c:pt idx="0">
                  <c:v>11 Months (n=189; 7 units)</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It is difficult to speak up if I perceive a problem with patient care</c:v>
                </c:pt>
                <c:pt idx="1">
                  <c:v>The physicians and nurses here work together as a well-coordinated team</c:v>
                </c:pt>
                <c:pt idx="2">
                  <c:v>It is easy for personnel here to ask questions when there is something that they do not understand</c:v>
                </c:pt>
                <c:pt idx="3">
                  <c:v>I have the support I need from personnel to care for patients</c:v>
                </c:pt>
                <c:pt idx="4">
                  <c:v>Disagreements in this clinical area are resolved appropriately (not who's right, but what's best for pt)</c:v>
                </c:pt>
                <c:pt idx="5">
                  <c:v>Nurse input about patient care is well received</c:v>
                </c:pt>
              </c:strCache>
            </c:strRef>
          </c:cat>
          <c:val>
            <c:numRef>
              <c:f>Sheet1!$D$2:$D$7</c:f>
              <c:numCache>
                <c:formatCode>0</c:formatCode>
                <c:ptCount val="6"/>
                <c:pt idx="0">
                  <c:v>15</c:v>
                </c:pt>
                <c:pt idx="1">
                  <c:v>62</c:v>
                </c:pt>
                <c:pt idx="2">
                  <c:v>82</c:v>
                </c:pt>
                <c:pt idx="3">
                  <c:v>71</c:v>
                </c:pt>
                <c:pt idx="4">
                  <c:v>68</c:v>
                </c:pt>
                <c:pt idx="5">
                  <c:v>72</c:v>
                </c:pt>
              </c:numCache>
            </c:numRef>
          </c:val>
        </c:ser>
        <c:ser>
          <c:idx val="1"/>
          <c:order val="1"/>
          <c:tx>
            <c:strRef>
              <c:f>Sheet1!$C$1</c:f>
              <c:strCache>
                <c:ptCount val="1"/>
                <c:pt idx="0">
                  <c:v>6 Months (n=207; 10 units)</c:v>
                </c:pt>
              </c:strCache>
            </c:strRef>
          </c:tx>
          <c:spPr>
            <a:solidFill>
              <a:srgbClr val="AABA0A"/>
            </a:solidFill>
          </c:spPr>
          <c:invertIfNegative val="0"/>
          <c:cat>
            <c:strRef>
              <c:f>Sheet1!$A$2:$A$7</c:f>
              <c:strCache>
                <c:ptCount val="6"/>
                <c:pt idx="0">
                  <c:v>It is difficult to speak up if I perceive a problem with patient care</c:v>
                </c:pt>
                <c:pt idx="1">
                  <c:v>The physicians and nurses here work together as a well-coordinated team</c:v>
                </c:pt>
                <c:pt idx="2">
                  <c:v>It is easy for personnel here to ask questions when there is something that they do not understand</c:v>
                </c:pt>
                <c:pt idx="3">
                  <c:v>I have the support I need from personnel to care for patients</c:v>
                </c:pt>
                <c:pt idx="4">
                  <c:v>Disagreements in this clinical area are resolved appropriately (not who's right, but what's best for pt)</c:v>
                </c:pt>
                <c:pt idx="5">
                  <c:v>Nurse input about patient care is well received</c:v>
                </c:pt>
              </c:strCache>
            </c:strRef>
          </c:cat>
          <c:val>
            <c:numRef>
              <c:f>Sheet1!$C$2:$C$7</c:f>
              <c:numCache>
                <c:formatCode>0</c:formatCode>
                <c:ptCount val="6"/>
                <c:pt idx="0">
                  <c:v>20</c:v>
                </c:pt>
                <c:pt idx="1">
                  <c:v>53</c:v>
                </c:pt>
                <c:pt idx="2">
                  <c:v>73</c:v>
                </c:pt>
                <c:pt idx="3">
                  <c:v>60</c:v>
                </c:pt>
                <c:pt idx="4">
                  <c:v>52</c:v>
                </c:pt>
                <c:pt idx="5">
                  <c:v>68</c:v>
                </c:pt>
              </c:numCache>
            </c:numRef>
          </c:val>
        </c:ser>
        <c:ser>
          <c:idx val="2"/>
          <c:order val="2"/>
          <c:tx>
            <c:strRef>
              <c:f>Sheet1!$B$1</c:f>
              <c:strCache>
                <c:ptCount val="1"/>
                <c:pt idx="0">
                  <c:v>Baseline (n=368; 11 units)</c:v>
                </c:pt>
              </c:strCache>
            </c:strRef>
          </c:tx>
          <c:spPr>
            <a:solidFill>
              <a:sysClr val="window" lastClr="FFFFFF"/>
            </a:solidFill>
            <a:ln>
              <a:solidFill>
                <a:sysClr val="windowText" lastClr="000000"/>
              </a:solidFill>
            </a:ln>
          </c:spPr>
          <c:invertIfNegative val="0"/>
          <c:cat>
            <c:strRef>
              <c:f>Sheet1!$A$2:$A$7</c:f>
              <c:strCache>
                <c:ptCount val="6"/>
                <c:pt idx="0">
                  <c:v>It is difficult to speak up if I perceive a problem with patient care</c:v>
                </c:pt>
                <c:pt idx="1">
                  <c:v>The physicians and nurses here work together as a well-coordinated team</c:v>
                </c:pt>
                <c:pt idx="2">
                  <c:v>It is easy for personnel here to ask questions when there is something that they do not understand</c:v>
                </c:pt>
                <c:pt idx="3">
                  <c:v>I have the support I need from personnel to care for patients</c:v>
                </c:pt>
                <c:pt idx="4">
                  <c:v>Disagreements in this clinical area are resolved appropriately (not who's right, but what's best for pt)</c:v>
                </c:pt>
                <c:pt idx="5">
                  <c:v>Nurse input about patient care is well received</c:v>
                </c:pt>
              </c:strCache>
            </c:strRef>
          </c:cat>
          <c:val>
            <c:numRef>
              <c:f>Sheet1!$B$2:$B$7</c:f>
              <c:numCache>
                <c:formatCode>0</c:formatCode>
                <c:ptCount val="6"/>
                <c:pt idx="0">
                  <c:v>60</c:v>
                </c:pt>
                <c:pt idx="1">
                  <c:v>48</c:v>
                </c:pt>
                <c:pt idx="2">
                  <c:v>71</c:v>
                </c:pt>
                <c:pt idx="3">
                  <c:v>54</c:v>
                </c:pt>
                <c:pt idx="4">
                  <c:v>46</c:v>
                </c:pt>
                <c:pt idx="5">
                  <c:v>57</c:v>
                </c:pt>
              </c:numCache>
            </c:numRef>
          </c:val>
        </c:ser>
        <c:dLbls>
          <c:showLegendKey val="0"/>
          <c:showVal val="0"/>
          <c:showCatName val="0"/>
          <c:showSerName val="0"/>
          <c:showPercent val="0"/>
          <c:showBubbleSize val="0"/>
        </c:dLbls>
        <c:gapWidth val="150"/>
        <c:axId val="247465856"/>
        <c:axId val="247467392"/>
      </c:barChart>
      <c:catAx>
        <c:axId val="247465856"/>
        <c:scaling>
          <c:orientation val="minMax"/>
        </c:scaling>
        <c:delete val="0"/>
        <c:axPos val="l"/>
        <c:majorTickMark val="out"/>
        <c:minorTickMark val="none"/>
        <c:tickLblPos val="nextTo"/>
        <c:txPr>
          <a:bodyPr anchor="ctr" anchorCtr="0"/>
          <a:lstStyle/>
          <a:p>
            <a:pPr>
              <a:defRPr sz="1400" b="0">
                <a:solidFill>
                  <a:schemeClr val="tx1"/>
                </a:solidFill>
              </a:defRPr>
            </a:pPr>
            <a:endParaRPr lang="en-US"/>
          </a:p>
        </c:txPr>
        <c:crossAx val="247467392"/>
        <c:crosses val="autoZero"/>
        <c:auto val="1"/>
        <c:lblAlgn val="ctr"/>
        <c:lblOffset val="100"/>
        <c:noMultiLvlLbl val="0"/>
      </c:catAx>
      <c:valAx>
        <c:axId val="247467392"/>
        <c:scaling>
          <c:orientation val="minMax"/>
          <c:max val="100"/>
          <c:min val="0"/>
        </c:scaling>
        <c:delete val="0"/>
        <c:axPos val="b"/>
        <c:majorGridlines/>
        <c:title>
          <c:tx>
            <c:rich>
              <a:bodyPr/>
              <a:lstStyle/>
              <a:p>
                <a:pPr>
                  <a:defRPr sz="1400"/>
                </a:pPr>
                <a:r>
                  <a:rPr lang="en-US" sz="1400" dirty="0" smtClean="0"/>
                  <a:t>Average Percent Positive</a:t>
                </a:r>
                <a:r>
                  <a:rPr lang="en-US" sz="1400" baseline="0" dirty="0" smtClean="0"/>
                  <a:t> Response</a:t>
                </a:r>
                <a:endParaRPr lang="en-US" sz="1400" dirty="0"/>
              </a:p>
            </c:rich>
          </c:tx>
          <c:layout/>
          <c:overlay val="0"/>
        </c:title>
        <c:numFmt formatCode="#,##0" sourceLinked="0"/>
        <c:majorTickMark val="out"/>
        <c:minorTickMark val="none"/>
        <c:tickLblPos val="nextTo"/>
        <c:txPr>
          <a:bodyPr/>
          <a:lstStyle/>
          <a:p>
            <a:pPr>
              <a:defRPr sz="1400"/>
            </a:pPr>
            <a:endParaRPr lang="en-US"/>
          </a:p>
        </c:txPr>
        <c:crossAx val="247465856"/>
        <c:crosses val="autoZero"/>
        <c:crossBetween val="between"/>
        <c:majorUnit val="10"/>
      </c:valAx>
    </c:plotArea>
    <c:legend>
      <c:legendPos val="t"/>
      <c:layout/>
      <c:overlay val="0"/>
      <c:txPr>
        <a:bodyPr/>
        <a:lstStyle/>
        <a:p>
          <a:pPr>
            <a:defRPr sz="1400"/>
          </a:pPr>
          <a:endParaRPr lang="en-US"/>
        </a:p>
      </c:txPr>
    </c:legend>
    <c:plotVisOnly val="1"/>
    <c:dispBlanksAs val="gap"/>
    <c:showDLblsOverMax val="0"/>
  </c:chart>
  <c:spPr>
    <a:ln>
      <a:noFill/>
    </a:ln>
  </c:sp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512467191601052"/>
          <c:y val="0.12045056867891514"/>
          <c:w val="0.86137098097112863"/>
          <c:h val="0.74257655293088365"/>
        </c:manualLayout>
      </c:layout>
      <c:barChart>
        <c:barDir val="col"/>
        <c:grouping val="clustered"/>
        <c:varyColors val="0"/>
        <c:ser>
          <c:idx val="0"/>
          <c:order val="0"/>
          <c:tx>
            <c:strRef>
              <c:f>Sheet1!$B$1</c:f>
              <c:strCache>
                <c:ptCount val="1"/>
                <c:pt idx="0">
                  <c:v>Baseline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Sheet1!$A$2:$A$3</c:f>
              <c:strCache>
                <c:ptCount val="2"/>
                <c:pt idx="0">
                  <c:v>Trained Staff</c:v>
                </c:pt>
                <c:pt idx="1">
                  <c:v>Nontrained Staff</c:v>
                </c:pt>
              </c:strCache>
            </c:strRef>
          </c:cat>
          <c:val>
            <c:numRef>
              <c:f>Sheet1!$B$2:$B$3</c:f>
              <c:numCache>
                <c:formatCode>General</c:formatCode>
                <c:ptCount val="2"/>
                <c:pt idx="0">
                  <c:v>17</c:v>
                </c:pt>
                <c:pt idx="1">
                  <c:v>15</c:v>
                </c:pt>
              </c:numCache>
            </c:numRef>
          </c:val>
        </c:ser>
        <c:ser>
          <c:idx val="1"/>
          <c:order val="1"/>
          <c:tx>
            <c:strRef>
              <c:f>Sheet1!$C$1</c:f>
              <c:strCache>
                <c:ptCount val="1"/>
                <c:pt idx="0">
                  <c:v>End of Training Program</c:v>
                </c:pt>
              </c:strCache>
            </c:strRef>
          </c:tx>
          <c:spPr>
            <a:solidFill>
              <a:srgbClr val="AABA0A"/>
            </a:solidFill>
          </c:spPr>
          <c:invertIfNegative val="0"/>
          <c:cat>
            <c:strRef>
              <c:f>Sheet1!$A$2:$A$3</c:f>
              <c:strCache>
                <c:ptCount val="2"/>
                <c:pt idx="0">
                  <c:v>Trained Staff</c:v>
                </c:pt>
                <c:pt idx="1">
                  <c:v>Nontrained Staff</c:v>
                </c:pt>
              </c:strCache>
            </c:strRef>
          </c:cat>
          <c:val>
            <c:numRef>
              <c:f>Sheet1!$C$2:$C$3</c:f>
              <c:numCache>
                <c:formatCode>General</c:formatCode>
                <c:ptCount val="2"/>
                <c:pt idx="0">
                  <c:v>14</c:v>
                </c:pt>
                <c:pt idx="1">
                  <c:v>14</c:v>
                </c:pt>
              </c:numCache>
            </c:numRef>
          </c:val>
        </c:ser>
        <c:dLbls>
          <c:showLegendKey val="0"/>
          <c:showVal val="0"/>
          <c:showCatName val="0"/>
          <c:showSerName val="0"/>
          <c:showPercent val="0"/>
          <c:showBubbleSize val="0"/>
        </c:dLbls>
        <c:gapWidth val="150"/>
        <c:axId val="247622272"/>
        <c:axId val="247624064"/>
      </c:barChart>
      <c:catAx>
        <c:axId val="247622272"/>
        <c:scaling>
          <c:orientation val="minMax"/>
        </c:scaling>
        <c:delete val="0"/>
        <c:axPos val="b"/>
        <c:majorTickMark val="out"/>
        <c:minorTickMark val="none"/>
        <c:tickLblPos val="nextTo"/>
        <c:txPr>
          <a:bodyPr/>
          <a:lstStyle/>
          <a:p>
            <a:pPr>
              <a:defRPr sz="1600" b="0">
                <a:solidFill>
                  <a:schemeClr val="tx1"/>
                </a:solidFill>
              </a:defRPr>
            </a:pPr>
            <a:endParaRPr lang="en-US"/>
          </a:p>
        </c:txPr>
        <c:crossAx val="247624064"/>
        <c:crosses val="autoZero"/>
        <c:auto val="1"/>
        <c:lblAlgn val="ctr"/>
        <c:lblOffset val="100"/>
        <c:noMultiLvlLbl val="0"/>
      </c:catAx>
      <c:valAx>
        <c:axId val="247624064"/>
        <c:scaling>
          <c:orientation val="minMax"/>
          <c:max val="25"/>
          <c:min val="0"/>
        </c:scaling>
        <c:delete val="0"/>
        <c:axPos val="l"/>
        <c:majorGridlines/>
        <c:title>
          <c:tx>
            <c:rich>
              <a:bodyPr rot="-5400000" vert="horz"/>
              <a:lstStyle/>
              <a:p>
                <a:pPr>
                  <a:defRPr sz="1600"/>
                </a:pPr>
                <a:r>
                  <a:rPr lang="en-US" sz="1600" dirty="0" smtClean="0"/>
                  <a:t>Percent</a:t>
                </a:r>
                <a:endParaRPr lang="en-US" sz="1600" dirty="0"/>
              </a:p>
            </c:rich>
          </c:tx>
          <c:layout>
            <c:manualLayout>
              <c:xMode val="edge"/>
              <c:yMode val="edge"/>
              <c:x val="9.2592031765260114E-3"/>
              <c:y val="0.40479002624671917"/>
            </c:manualLayout>
          </c:layout>
          <c:overlay val="0"/>
        </c:title>
        <c:numFmt formatCode="General" sourceLinked="1"/>
        <c:majorTickMark val="out"/>
        <c:minorTickMark val="none"/>
        <c:tickLblPos val="nextTo"/>
        <c:txPr>
          <a:bodyPr/>
          <a:lstStyle/>
          <a:p>
            <a:pPr>
              <a:defRPr sz="1600"/>
            </a:pPr>
            <a:endParaRPr lang="en-US"/>
          </a:p>
        </c:txPr>
        <c:crossAx val="247622272"/>
        <c:crosses val="autoZero"/>
        <c:crossBetween val="between"/>
        <c:majorUnit val="5"/>
      </c:valAx>
    </c:plotArea>
    <c:legend>
      <c:legendPos val="t"/>
      <c:layout/>
      <c:overlay val="0"/>
      <c:txPr>
        <a:bodyPr/>
        <a:lstStyle/>
        <a:p>
          <a:pPr>
            <a:defRPr sz="1600"/>
          </a:pPr>
          <a:endParaRPr lang="en-US"/>
        </a:p>
      </c:txPr>
    </c:legend>
    <c:plotVisOnly val="1"/>
    <c:dispBlanksAs val="gap"/>
    <c:showDLblsOverMax val="0"/>
  </c:chart>
  <c:spPr>
    <a:ln>
      <a:noFill/>
    </a:ln>
  </c:sp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873371636730534E-2"/>
          <c:y val="0.15106945143798925"/>
          <c:w val="0.52641829893738257"/>
          <c:h val="0.73480414358798962"/>
        </c:manualLayout>
      </c:layout>
      <c:pieChart>
        <c:varyColors val="1"/>
        <c:ser>
          <c:idx val="0"/>
          <c:order val="0"/>
          <c:dPt>
            <c:idx val="0"/>
            <c:bubble3D val="0"/>
            <c:spPr>
              <a:solidFill>
                <a:srgbClr val="0072C6"/>
              </a:solidFill>
            </c:spPr>
          </c:dPt>
          <c:dPt>
            <c:idx val="1"/>
            <c:bubble3D val="0"/>
            <c:spPr>
              <a:solidFill>
                <a:srgbClr val="AABA0A"/>
              </a:solidFill>
            </c:spPr>
          </c:dPt>
          <c:dPt>
            <c:idx val="2"/>
            <c:bubble3D val="0"/>
            <c:spPr>
              <a:solidFill>
                <a:schemeClr val="bg1"/>
              </a:solidFill>
              <a:ln>
                <a:solidFill>
                  <a:schemeClr val="tx1"/>
                </a:solidFill>
              </a:ln>
            </c:spPr>
          </c:dPt>
          <c:dPt>
            <c:idx val="3"/>
            <c:bubble3D val="0"/>
            <c:spPr>
              <a:solidFill>
                <a:schemeClr val="tx1"/>
              </a:solidFill>
            </c:spPr>
          </c:dPt>
          <c:dPt>
            <c:idx val="4"/>
            <c:bubble3D val="0"/>
            <c:spPr>
              <a:solidFill>
                <a:schemeClr val="bg2"/>
              </a:solidFill>
            </c:spPr>
          </c:dPt>
          <c:dPt>
            <c:idx val="5"/>
            <c:bubble3D val="0"/>
            <c:spPr>
              <a:solidFill>
                <a:srgbClr val="00B0F0"/>
              </a:solidFill>
            </c:spPr>
          </c:dPt>
          <c:dPt>
            <c:idx val="6"/>
            <c:bubble3D val="0"/>
            <c:spPr>
              <a:solidFill>
                <a:schemeClr val="accent3">
                  <a:lumMod val="40000"/>
                  <a:lumOff val="60000"/>
                </a:schemeClr>
              </a:solidFill>
            </c:spPr>
          </c:dPt>
          <c:dPt>
            <c:idx val="7"/>
            <c:bubble3D val="0"/>
            <c:spPr>
              <a:solidFill>
                <a:schemeClr val="bg1">
                  <a:lumMod val="75000"/>
                </a:schemeClr>
              </a:solidFill>
            </c:spPr>
          </c:dPt>
          <c:dLbls>
            <c:dLbl>
              <c:idx val="0"/>
              <c:layout>
                <c:manualLayout>
                  <c:x val="-0.10390995355012736"/>
                  <c:y val="0.12317665277990127"/>
                </c:manualLayout>
              </c:layout>
              <c:tx>
                <c:rich>
                  <a:bodyPr/>
                  <a:lstStyle/>
                  <a:p>
                    <a:pPr>
                      <a:defRPr sz="1400">
                        <a:solidFill>
                          <a:schemeClr val="bg1"/>
                        </a:solidFill>
                      </a:defRPr>
                    </a:pPr>
                    <a:r>
                      <a:rPr lang="en-US" sz="1400">
                        <a:solidFill>
                          <a:schemeClr val="bg1"/>
                        </a:solidFill>
                      </a:rPr>
                      <a:t>10 (24%)</a:t>
                    </a:r>
                    <a:endParaRPr lang="en-US">
                      <a:solidFill>
                        <a:schemeClr val="bg1"/>
                      </a:solidFill>
                    </a:endParaRPr>
                  </a:p>
                </c:rich>
              </c:tx>
              <c:numFmt formatCode="General" sourceLinked="0"/>
              <c:spPr/>
              <c:dLblPos val="bestFit"/>
              <c:showLegendKey val="0"/>
              <c:showVal val="0"/>
              <c:showCatName val="0"/>
              <c:showSerName val="0"/>
              <c:showPercent val="0"/>
              <c:showBubbleSize val="0"/>
            </c:dLbl>
            <c:dLbl>
              <c:idx val="1"/>
              <c:layout>
                <c:manualLayout>
                  <c:x val="1.8694994536911581E-2"/>
                  <c:y val="-0.16996037545168532"/>
                </c:manualLayout>
              </c:layout>
              <c:tx>
                <c:rich>
                  <a:bodyPr/>
                  <a:lstStyle/>
                  <a:p>
                    <a:r>
                      <a:rPr lang="en-US" sz="1400"/>
                      <a:t>22</a:t>
                    </a:r>
                    <a:r>
                      <a:rPr lang="en-US" sz="1400" baseline="0"/>
                      <a:t> (</a:t>
                    </a:r>
                    <a:r>
                      <a:rPr lang="en-US" sz="1400"/>
                      <a:t>54%)</a:t>
                    </a:r>
                    <a:endParaRPr lang="en-US"/>
                  </a:p>
                </c:rich>
              </c:tx>
              <c:dLblPos val="bestFit"/>
              <c:showLegendKey val="0"/>
              <c:showVal val="0"/>
              <c:showCatName val="0"/>
              <c:showSerName val="0"/>
              <c:showPercent val="0"/>
              <c:showBubbleSize val="0"/>
            </c:dLbl>
            <c:dLbl>
              <c:idx val="2"/>
              <c:layout/>
              <c:tx>
                <c:rich>
                  <a:bodyPr/>
                  <a:lstStyle/>
                  <a:p>
                    <a:r>
                      <a:rPr lang="en-US" sz="1400"/>
                      <a:t>1</a:t>
                    </a:r>
                    <a:r>
                      <a:rPr lang="en-US" sz="1400" baseline="0"/>
                      <a:t> (2</a:t>
                    </a:r>
                    <a:r>
                      <a:rPr lang="en-US" sz="1400"/>
                      <a:t>%)</a:t>
                    </a:r>
                    <a:endParaRPr lang="en-US"/>
                  </a:p>
                </c:rich>
              </c:tx>
              <c:showLegendKey val="0"/>
              <c:showVal val="0"/>
              <c:showCatName val="0"/>
              <c:showSerName val="0"/>
              <c:showPercent val="0"/>
              <c:showBubbleSize val="0"/>
            </c:dLbl>
            <c:dLbl>
              <c:idx val="3"/>
              <c:layout/>
              <c:tx>
                <c:rich>
                  <a:bodyPr/>
                  <a:lstStyle/>
                  <a:p>
                    <a:r>
                      <a:rPr lang="en-US" sz="1400"/>
                      <a:t>1 (2%)</a:t>
                    </a:r>
                    <a:endParaRPr lang="en-US"/>
                  </a:p>
                </c:rich>
              </c:tx>
              <c:showLegendKey val="0"/>
              <c:showVal val="0"/>
              <c:showCatName val="0"/>
              <c:showSerName val="0"/>
              <c:showPercent val="0"/>
              <c:showBubbleSize val="0"/>
            </c:dLbl>
            <c:dLbl>
              <c:idx val="4"/>
              <c:layout/>
              <c:tx>
                <c:rich>
                  <a:bodyPr/>
                  <a:lstStyle/>
                  <a:p>
                    <a:r>
                      <a:rPr lang="en-US" sz="1400"/>
                      <a:t>1 (2%)</a:t>
                    </a:r>
                    <a:endParaRPr lang="en-US"/>
                  </a:p>
                </c:rich>
              </c:tx>
              <c:showLegendKey val="0"/>
              <c:showVal val="0"/>
              <c:showCatName val="0"/>
              <c:showSerName val="0"/>
              <c:showPercent val="0"/>
              <c:showBubbleSize val="0"/>
            </c:dLbl>
            <c:dLbl>
              <c:idx val="5"/>
              <c:layout/>
              <c:tx>
                <c:rich>
                  <a:bodyPr/>
                  <a:lstStyle/>
                  <a:p>
                    <a:r>
                      <a:rPr lang="en-US" sz="1400"/>
                      <a:t>2 (5%)</a:t>
                    </a:r>
                    <a:endParaRPr lang="en-US"/>
                  </a:p>
                </c:rich>
              </c:tx>
              <c:showLegendKey val="0"/>
              <c:showVal val="0"/>
              <c:showCatName val="0"/>
              <c:showSerName val="0"/>
              <c:showPercent val="0"/>
              <c:showBubbleSize val="0"/>
            </c:dLbl>
            <c:dLbl>
              <c:idx val="6"/>
              <c:layout/>
              <c:tx>
                <c:rich>
                  <a:bodyPr/>
                  <a:lstStyle/>
                  <a:p>
                    <a:r>
                      <a:rPr lang="en-US" sz="1400"/>
                      <a:t>2 (5%)</a:t>
                    </a:r>
                    <a:endParaRPr lang="en-US"/>
                  </a:p>
                </c:rich>
              </c:tx>
              <c:showLegendKey val="0"/>
              <c:showVal val="0"/>
              <c:showCatName val="0"/>
              <c:showSerName val="0"/>
              <c:showPercent val="0"/>
              <c:showBubbleSize val="0"/>
            </c:dLbl>
            <c:dLbl>
              <c:idx val="7"/>
              <c:layout/>
              <c:tx>
                <c:rich>
                  <a:bodyPr/>
                  <a:lstStyle/>
                  <a:p>
                    <a:r>
                      <a:rPr lang="en-US" sz="1400"/>
                      <a:t>2</a:t>
                    </a:r>
                    <a:r>
                      <a:rPr lang="en-US" sz="1400" baseline="0"/>
                      <a:t> (</a:t>
                    </a:r>
                    <a:r>
                      <a:rPr lang="en-US" sz="1400"/>
                      <a:t>5%)</a:t>
                    </a:r>
                    <a:endParaRPr lang="en-US"/>
                  </a:p>
                </c:rich>
              </c:tx>
              <c:showLegendKey val="0"/>
              <c:showVal val="0"/>
              <c:showCatName val="0"/>
              <c:showSerName val="0"/>
              <c:showPercent val="0"/>
              <c:showBubbleSize val="0"/>
            </c:dLbl>
            <c:numFmt formatCode="General" sourceLinked="0"/>
            <c:txPr>
              <a:bodyPr/>
              <a:lstStyle/>
              <a:p>
                <a:pPr>
                  <a:defRPr sz="1400"/>
                </a:pPr>
                <a:endParaRPr lang="en-US"/>
              </a:p>
            </c:txPr>
            <c:showLegendKey val="0"/>
            <c:showVal val="1"/>
            <c:showCatName val="0"/>
            <c:showSerName val="0"/>
            <c:showPercent val="1"/>
            <c:showBubbleSize val="0"/>
            <c:separator>; </c:separator>
            <c:showLeaderLines val="1"/>
          </c:dLbls>
          <c:cat>
            <c:strRef>
              <c:f>'PSO Event Reports Collected'!$A$1:$A$8</c:f>
              <c:strCache>
                <c:ptCount val="8"/>
                <c:pt idx="0">
                  <c:v>All Categories</c:v>
                </c:pt>
                <c:pt idx="1">
                  <c:v>Multiple Categories, but Not All</c:v>
                </c:pt>
                <c:pt idx="2">
                  <c:v>Blood or Blood Product Only</c:v>
                </c:pt>
                <c:pt idx="3">
                  <c:v>Device Only</c:v>
                </c:pt>
                <c:pt idx="4">
                  <c:v>Fall Only</c:v>
                </c:pt>
                <c:pt idx="5">
                  <c:v>Medication and/or Other Substance Only</c:v>
                </c:pt>
                <c:pt idx="6">
                  <c:v>Anesthesia Only</c:v>
                </c:pt>
                <c:pt idx="7">
                  <c:v>Other Category Only</c:v>
                </c:pt>
              </c:strCache>
            </c:strRef>
          </c:cat>
          <c:val>
            <c:numRef>
              <c:f>'PSO Event Reports Collected'!$B$1:$B$8</c:f>
              <c:numCache>
                <c:formatCode>General</c:formatCode>
                <c:ptCount val="8"/>
                <c:pt idx="0">
                  <c:v>10</c:v>
                </c:pt>
                <c:pt idx="1">
                  <c:v>22</c:v>
                </c:pt>
                <c:pt idx="2">
                  <c:v>1</c:v>
                </c:pt>
                <c:pt idx="3">
                  <c:v>1</c:v>
                </c:pt>
                <c:pt idx="4">
                  <c:v>1</c:v>
                </c:pt>
                <c:pt idx="5">
                  <c:v>2</c:v>
                </c:pt>
                <c:pt idx="6">
                  <c:v>2</c:v>
                </c:pt>
                <c:pt idx="7">
                  <c:v>2</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r"/>
      <c:layout>
        <c:manualLayout>
          <c:xMode val="edge"/>
          <c:yMode val="edge"/>
          <c:x val="0.62964933162425241"/>
          <c:y val="1.9265091863517058E-2"/>
          <c:w val="0.32577702496490574"/>
          <c:h val="0.9614698162729659"/>
        </c:manualLayout>
      </c:layout>
      <c:overlay val="0"/>
      <c:txPr>
        <a:bodyPr/>
        <a:lstStyle/>
        <a:p>
          <a:pPr>
            <a:defRPr sz="1400" baseline="0">
              <a:latin typeface="+mn-lt"/>
            </a:defRPr>
          </a:pPr>
          <a:endParaRPr lang="en-US"/>
        </a:p>
      </c:txPr>
    </c:legend>
    <c:plotVisOnly val="1"/>
    <c:dispBlanksAs val="zero"/>
    <c:showDLblsOverMax val="0"/>
  </c:chart>
  <c:spPr>
    <a:ln>
      <a:noFill/>
    </a:ln>
  </c:sp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851213910761349"/>
          <c:y val="0.17391304347826325"/>
          <c:w val="0.76443061023622061"/>
          <c:h val="0.69733082277758762"/>
        </c:manualLayout>
      </c:layout>
      <c:barChart>
        <c:barDir val="col"/>
        <c:grouping val="clustered"/>
        <c:varyColors val="0"/>
        <c:ser>
          <c:idx val="0"/>
          <c:order val="0"/>
          <c:tx>
            <c:strRef>
              <c:f>'SVS PSO 1'!$B$1</c:f>
              <c:strCache>
                <c:ptCount val="1"/>
                <c:pt idx="0">
                  <c:v>Chlorhexidine Use</c:v>
                </c:pt>
              </c:strCache>
            </c:strRef>
          </c:tx>
          <c:spPr>
            <a:solidFill>
              <a:srgbClr val="0072C6"/>
            </a:solidFill>
          </c:spPr>
          <c:invertIfNegative val="0"/>
          <c:cat>
            <c:numRef>
              <c:f>'SVS PSO 1'!$A$2:$A$3</c:f>
              <c:numCache>
                <c:formatCode>General</c:formatCode>
                <c:ptCount val="2"/>
                <c:pt idx="0">
                  <c:v>2011</c:v>
                </c:pt>
                <c:pt idx="1">
                  <c:v>2013</c:v>
                </c:pt>
              </c:numCache>
            </c:numRef>
          </c:cat>
          <c:val>
            <c:numRef>
              <c:f>'SVS PSO 1'!$B$2:$B$3</c:f>
              <c:numCache>
                <c:formatCode>General</c:formatCode>
                <c:ptCount val="2"/>
                <c:pt idx="0">
                  <c:v>15</c:v>
                </c:pt>
                <c:pt idx="1">
                  <c:v>95</c:v>
                </c:pt>
              </c:numCache>
            </c:numRef>
          </c:val>
        </c:ser>
        <c:ser>
          <c:idx val="1"/>
          <c:order val="1"/>
          <c:tx>
            <c:strRef>
              <c:f>'SVS PSO 1'!$C$1</c:f>
              <c:strCache>
                <c:ptCount val="1"/>
                <c:pt idx="0">
                  <c:v>Rate of Surgical Site Infections</c:v>
                </c:pt>
              </c:strCache>
            </c:strRef>
          </c:tx>
          <c:spPr>
            <a:solidFill>
              <a:srgbClr val="AABA0A"/>
            </a:solidFill>
          </c:spPr>
          <c:invertIfNegative val="0"/>
          <c:cat>
            <c:numRef>
              <c:f>'SVS PSO 1'!$A$2:$A$3</c:f>
              <c:numCache>
                <c:formatCode>General</c:formatCode>
                <c:ptCount val="2"/>
                <c:pt idx="0">
                  <c:v>2011</c:v>
                </c:pt>
                <c:pt idx="1">
                  <c:v>2013</c:v>
                </c:pt>
              </c:numCache>
            </c:numRef>
          </c:cat>
          <c:val>
            <c:numRef>
              <c:f>'SVS PSO 1'!$C$2:$C$3</c:f>
              <c:numCache>
                <c:formatCode>General</c:formatCode>
                <c:ptCount val="2"/>
                <c:pt idx="0">
                  <c:v>5.5</c:v>
                </c:pt>
                <c:pt idx="1">
                  <c:v>1.5</c:v>
                </c:pt>
              </c:numCache>
            </c:numRef>
          </c:val>
        </c:ser>
        <c:dLbls>
          <c:showLegendKey val="0"/>
          <c:showVal val="0"/>
          <c:showCatName val="0"/>
          <c:showSerName val="0"/>
          <c:showPercent val="0"/>
          <c:showBubbleSize val="0"/>
        </c:dLbls>
        <c:gapWidth val="150"/>
        <c:axId val="247367936"/>
        <c:axId val="247922688"/>
      </c:barChart>
      <c:catAx>
        <c:axId val="247367936"/>
        <c:scaling>
          <c:orientation val="minMax"/>
        </c:scaling>
        <c:delete val="0"/>
        <c:axPos val="b"/>
        <c:numFmt formatCode="General" sourceLinked="1"/>
        <c:majorTickMark val="out"/>
        <c:minorTickMark val="none"/>
        <c:tickLblPos val="nextTo"/>
        <c:txPr>
          <a:bodyPr/>
          <a:lstStyle/>
          <a:p>
            <a:pPr>
              <a:defRPr sz="1600"/>
            </a:pPr>
            <a:endParaRPr lang="en-US"/>
          </a:p>
        </c:txPr>
        <c:crossAx val="247922688"/>
        <c:crosses val="autoZero"/>
        <c:auto val="1"/>
        <c:lblAlgn val="ctr"/>
        <c:lblOffset val="100"/>
        <c:noMultiLvlLbl val="0"/>
      </c:catAx>
      <c:valAx>
        <c:axId val="247922688"/>
        <c:scaling>
          <c:orientation val="minMax"/>
        </c:scaling>
        <c:delete val="0"/>
        <c:axPos val="l"/>
        <c:majorGridlines/>
        <c:title>
          <c:tx>
            <c:rich>
              <a:bodyPr rot="-5400000" vert="horz"/>
              <a:lstStyle/>
              <a:p>
                <a:pPr>
                  <a:defRPr sz="1600"/>
                </a:pPr>
                <a:r>
                  <a:rPr lang="en-US" sz="1600" dirty="0" smtClean="0"/>
                  <a:t>Percent</a:t>
                </a:r>
                <a:endParaRPr lang="en-US" sz="1600" dirty="0"/>
              </a:p>
            </c:rich>
          </c:tx>
          <c:layout>
            <c:manualLayout>
              <c:xMode val="edge"/>
              <c:yMode val="edge"/>
              <c:x val="0"/>
              <c:y val="0.42507007874015745"/>
            </c:manualLayout>
          </c:layout>
          <c:overlay val="0"/>
        </c:title>
        <c:numFmt formatCode="General" sourceLinked="1"/>
        <c:majorTickMark val="out"/>
        <c:minorTickMark val="none"/>
        <c:tickLblPos val="nextTo"/>
        <c:txPr>
          <a:bodyPr/>
          <a:lstStyle/>
          <a:p>
            <a:pPr>
              <a:defRPr sz="1600"/>
            </a:pPr>
            <a:endParaRPr lang="en-US"/>
          </a:p>
        </c:txPr>
        <c:crossAx val="247367936"/>
        <c:crosses val="autoZero"/>
        <c:crossBetween val="between"/>
      </c:valAx>
    </c:plotArea>
    <c:legend>
      <c:legendPos val="r"/>
      <c:layout>
        <c:manualLayout>
          <c:xMode val="edge"/>
          <c:yMode val="edge"/>
          <c:x val="0.18995082692976631"/>
          <c:y val="1.8E-3"/>
          <c:w val="0.64747391732283865"/>
          <c:h val="0.12364658222070141"/>
        </c:manualLayout>
      </c:layout>
      <c:overlay val="0"/>
      <c:txPr>
        <a:bodyPr/>
        <a:lstStyle/>
        <a:p>
          <a:pPr>
            <a:defRPr sz="1600"/>
          </a:pPr>
          <a:endParaRPr lang="en-US"/>
        </a:p>
      </c:txPr>
    </c:legend>
    <c:plotVisOnly val="1"/>
    <c:dispBlanksAs val="gap"/>
    <c:showDLblsOverMax val="0"/>
  </c:chart>
  <c:spPr>
    <a:noFill/>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6321421360791443E-2"/>
          <c:y val="3.1640584079440898E-2"/>
          <c:w val="0.6098702806379972"/>
          <c:h val="0.90043371103002368"/>
        </c:manualLayout>
      </c:layout>
      <c:barChart>
        <c:barDir val="col"/>
        <c:grouping val="stacked"/>
        <c:varyColors val="0"/>
        <c:ser>
          <c:idx val="9"/>
          <c:order val="0"/>
          <c:tx>
            <c:strRef>
              <c:f>Sheet1!$A$11</c:f>
              <c:strCache>
                <c:ptCount val="1"/>
                <c:pt idx="0">
                  <c:v>All Other Hospital-Acquired Conditions</c:v>
                </c:pt>
              </c:strCache>
            </c:strRef>
          </c:tx>
          <c:spPr>
            <a:solidFill>
              <a:sysClr val="window" lastClr="FFFFFF">
                <a:lumMod val="50000"/>
              </a:sysClr>
            </a:solidFill>
          </c:spPr>
          <c:invertIfNegative val="0"/>
          <c:dLbls>
            <c:numFmt formatCode="#,##0.0" sourceLinked="0"/>
            <c:txPr>
              <a:bodyPr/>
              <a:lstStyle/>
              <a:p>
                <a:pPr>
                  <a:defRPr sz="1200">
                    <a:solidFill>
                      <a:schemeClr val="bg1"/>
                    </a:solidFill>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Sheet1!$B$11:$E$11</c:f>
              <c:numCache>
                <c:formatCode>0.00</c:formatCode>
                <c:ptCount val="4"/>
                <c:pt idx="0">
                  <c:v>27.3</c:v>
                </c:pt>
                <c:pt idx="1">
                  <c:v>26.7</c:v>
                </c:pt>
                <c:pt idx="2">
                  <c:v>25.7</c:v>
                </c:pt>
                <c:pt idx="3" formatCode="General">
                  <c:v>25.1</c:v>
                </c:pt>
              </c:numCache>
            </c:numRef>
          </c:val>
        </c:ser>
        <c:ser>
          <c:idx val="8"/>
          <c:order val="1"/>
          <c:tx>
            <c:strRef>
              <c:f>Sheet1!$A$10</c:f>
              <c:strCache>
                <c:ptCount val="1"/>
                <c:pt idx="0">
                  <c:v>Venous Thromboembolism</c:v>
                </c:pt>
              </c:strCache>
            </c:strRef>
          </c:tx>
          <c:spPr>
            <a:solidFill>
              <a:sysClr val="windowText" lastClr="000000"/>
            </a:solidFill>
          </c:spPr>
          <c:invertIfNegative val="0"/>
          <c:dLbls>
            <c:delete val="1"/>
          </c:dLbls>
          <c:cat>
            <c:strRef>
              <c:f>Sheet1!$B$1:$E$1</c:f>
              <c:strCache>
                <c:ptCount val="4"/>
                <c:pt idx="0">
                  <c:v>2010</c:v>
                </c:pt>
                <c:pt idx="1">
                  <c:v>2011</c:v>
                </c:pt>
                <c:pt idx="2">
                  <c:v>2012</c:v>
                </c:pt>
                <c:pt idx="3">
                  <c:v>2013</c:v>
                </c:pt>
              </c:strCache>
            </c:strRef>
          </c:cat>
          <c:val>
            <c:numRef>
              <c:f>Sheet1!$B$10:$E$10</c:f>
              <c:numCache>
                <c:formatCode>0.00</c:formatCode>
                <c:ptCount val="4"/>
                <c:pt idx="0">
                  <c:v>0.85</c:v>
                </c:pt>
                <c:pt idx="1">
                  <c:v>0.72</c:v>
                </c:pt>
                <c:pt idx="2">
                  <c:v>0.99</c:v>
                </c:pt>
                <c:pt idx="3" formatCode="General">
                  <c:v>0.71</c:v>
                </c:pt>
              </c:numCache>
            </c:numRef>
          </c:val>
        </c:ser>
        <c:ser>
          <c:idx val="7"/>
          <c:order val="2"/>
          <c:tx>
            <c:strRef>
              <c:f>Sheet1!$A$9</c:f>
              <c:strCache>
                <c:ptCount val="1"/>
                <c:pt idx="0">
                  <c:v>Ventilator-Associated Pneumonia</c:v>
                </c:pt>
              </c:strCache>
            </c:strRef>
          </c:tx>
          <c:spPr>
            <a:solidFill>
              <a:srgbClr val="9BBB59">
                <a:lumMod val="60000"/>
                <a:lumOff val="40000"/>
              </a:srgbClr>
            </a:solidFill>
          </c:spPr>
          <c:invertIfNegative val="0"/>
          <c:dLbls>
            <c:delete val="1"/>
          </c:dLbls>
          <c:cat>
            <c:strRef>
              <c:f>Sheet1!$B$1:$E$1</c:f>
              <c:strCache>
                <c:ptCount val="4"/>
                <c:pt idx="0">
                  <c:v>2010</c:v>
                </c:pt>
                <c:pt idx="1">
                  <c:v>2011</c:v>
                </c:pt>
                <c:pt idx="2">
                  <c:v>2012</c:v>
                </c:pt>
                <c:pt idx="3">
                  <c:v>2013</c:v>
                </c:pt>
              </c:strCache>
            </c:strRef>
          </c:cat>
          <c:val>
            <c:numRef>
              <c:f>Sheet1!$B$9:$E$9</c:f>
              <c:numCache>
                <c:formatCode>0.00</c:formatCode>
                <c:ptCount val="4"/>
                <c:pt idx="0">
                  <c:v>1.2</c:v>
                </c:pt>
                <c:pt idx="1">
                  <c:v>1.1000000000000001</c:v>
                </c:pt>
                <c:pt idx="2">
                  <c:v>1</c:v>
                </c:pt>
                <c:pt idx="3" formatCode="General">
                  <c:v>1.1000000000000001</c:v>
                </c:pt>
              </c:numCache>
            </c:numRef>
          </c:val>
        </c:ser>
        <c:ser>
          <c:idx val="6"/>
          <c:order val="3"/>
          <c:tx>
            <c:strRef>
              <c:f>Sheet1!$A$8</c:f>
              <c:strCache>
                <c:ptCount val="1"/>
                <c:pt idx="0">
                  <c:v>Surgical Site Infections</c:v>
                </c:pt>
              </c:strCache>
            </c:strRef>
          </c:tx>
          <c:spPr>
            <a:solidFill>
              <a:sysClr val="window" lastClr="FFFFFF">
                <a:lumMod val="85000"/>
              </a:sysClr>
            </a:solidFill>
            <a:ln>
              <a:noFill/>
            </a:ln>
          </c:spPr>
          <c:invertIfNegative val="0"/>
          <c:dLbls>
            <c:delete val="1"/>
          </c:dLbls>
          <c:cat>
            <c:strRef>
              <c:f>Sheet1!$B$1:$E$1</c:f>
              <c:strCache>
                <c:ptCount val="4"/>
                <c:pt idx="0">
                  <c:v>2010</c:v>
                </c:pt>
                <c:pt idx="1">
                  <c:v>2011</c:v>
                </c:pt>
                <c:pt idx="2">
                  <c:v>2012</c:v>
                </c:pt>
                <c:pt idx="3">
                  <c:v>2013</c:v>
                </c:pt>
              </c:strCache>
            </c:strRef>
          </c:cat>
          <c:val>
            <c:numRef>
              <c:f>Sheet1!$B$8:$E$8</c:f>
              <c:numCache>
                <c:formatCode>General</c:formatCode>
                <c:ptCount val="4"/>
                <c:pt idx="0">
                  <c:v>2.9</c:v>
                </c:pt>
                <c:pt idx="1">
                  <c:v>2.5</c:v>
                </c:pt>
                <c:pt idx="2">
                  <c:v>2.5</c:v>
                </c:pt>
                <c:pt idx="3">
                  <c:v>2.4</c:v>
                </c:pt>
              </c:numCache>
            </c:numRef>
          </c:val>
        </c:ser>
        <c:ser>
          <c:idx val="5"/>
          <c:order val="4"/>
          <c:tx>
            <c:strRef>
              <c:f>Sheet1!$A$7</c:f>
              <c:strCache>
                <c:ptCount val="1"/>
                <c:pt idx="0">
                  <c:v>Pressure Ulcers</c:v>
                </c:pt>
              </c:strCache>
            </c:strRef>
          </c:tx>
          <c:spPr>
            <a:solidFill>
              <a:srgbClr val="AABA0A"/>
            </a:solidFill>
          </c:spPr>
          <c:invertIfNegative val="0"/>
          <c:dLbls>
            <c:txPr>
              <a:bodyPr/>
              <a:lstStyle/>
              <a:p>
                <a:pPr>
                  <a:defRPr sz="1200"/>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Sheet1!$B$7:$E$7</c:f>
              <c:numCache>
                <c:formatCode>General</c:formatCode>
                <c:ptCount val="4"/>
                <c:pt idx="0">
                  <c:v>40.299999999999997</c:v>
                </c:pt>
                <c:pt idx="1">
                  <c:v>40.4</c:v>
                </c:pt>
                <c:pt idx="2">
                  <c:v>39.4</c:v>
                </c:pt>
                <c:pt idx="3">
                  <c:v>32.5</c:v>
                </c:pt>
              </c:numCache>
            </c:numRef>
          </c:val>
        </c:ser>
        <c:ser>
          <c:idx val="4"/>
          <c:order val="5"/>
          <c:tx>
            <c:strRef>
              <c:f>Sheet1!$A$6</c:f>
              <c:strCache>
                <c:ptCount val="1"/>
                <c:pt idx="0">
                  <c:v>Obstetric Adverse Events</c:v>
                </c:pt>
              </c:strCache>
            </c:strRef>
          </c:tx>
          <c:spPr>
            <a:solidFill>
              <a:srgbClr val="4BACC6">
                <a:lumMod val="20000"/>
                <a:lumOff val="80000"/>
              </a:srgbClr>
            </a:solidFill>
          </c:spPr>
          <c:invertIfNegative val="0"/>
          <c:dLbls>
            <c:delete val="1"/>
          </c:dLbls>
          <c:cat>
            <c:strRef>
              <c:f>Sheet1!$B$1:$E$1</c:f>
              <c:strCache>
                <c:ptCount val="4"/>
                <c:pt idx="0">
                  <c:v>2010</c:v>
                </c:pt>
                <c:pt idx="1">
                  <c:v>2011</c:v>
                </c:pt>
                <c:pt idx="2">
                  <c:v>2012</c:v>
                </c:pt>
                <c:pt idx="3">
                  <c:v>2013</c:v>
                </c:pt>
              </c:strCache>
            </c:strRef>
          </c:cat>
          <c:val>
            <c:numRef>
              <c:f>Sheet1!$B$6:$E$6</c:f>
              <c:numCache>
                <c:formatCode>General</c:formatCode>
                <c:ptCount val="4"/>
                <c:pt idx="0">
                  <c:v>2.5</c:v>
                </c:pt>
                <c:pt idx="1">
                  <c:v>2.5</c:v>
                </c:pt>
                <c:pt idx="2">
                  <c:v>2.4</c:v>
                </c:pt>
                <c:pt idx="3">
                  <c:v>2.4</c:v>
                </c:pt>
              </c:numCache>
            </c:numRef>
          </c:val>
        </c:ser>
        <c:ser>
          <c:idx val="3"/>
          <c:order val="6"/>
          <c:tx>
            <c:strRef>
              <c:f>Sheet1!$A$5</c:f>
              <c:strCache>
                <c:ptCount val="1"/>
                <c:pt idx="0">
                  <c:v>Falls</c:v>
                </c:pt>
              </c:strCache>
            </c:strRef>
          </c:tx>
          <c:spPr>
            <a:solidFill>
              <a:srgbClr val="EEECE1">
                <a:lumMod val="75000"/>
              </a:srgbClr>
            </a:solidFill>
            <a:ln>
              <a:noFill/>
            </a:ln>
          </c:spPr>
          <c:invertIfNegative val="0"/>
          <c:dLbls>
            <c:txPr>
              <a:bodyPr/>
              <a:lstStyle/>
              <a:p>
                <a:pPr>
                  <a:defRPr sz="1200"/>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Sheet1!$B$5:$E$5</c:f>
              <c:numCache>
                <c:formatCode>General</c:formatCode>
                <c:ptCount val="4"/>
                <c:pt idx="0">
                  <c:v>7.9</c:v>
                </c:pt>
                <c:pt idx="1">
                  <c:v>7.8</c:v>
                </c:pt>
                <c:pt idx="2">
                  <c:v>7.2</c:v>
                </c:pt>
                <c:pt idx="3">
                  <c:v>7.2</c:v>
                </c:pt>
              </c:numCache>
            </c:numRef>
          </c:val>
        </c:ser>
        <c:ser>
          <c:idx val="2"/>
          <c:order val="7"/>
          <c:tx>
            <c:strRef>
              <c:f>Sheet1!$A$4</c:f>
              <c:strCache>
                <c:ptCount val="1"/>
                <c:pt idx="0">
                  <c:v>Central Line-Associated Bloodstream Infections</c:v>
                </c:pt>
              </c:strCache>
            </c:strRef>
          </c:tx>
          <c:spPr>
            <a:solidFill>
              <a:srgbClr val="00B0F0"/>
            </a:solidFill>
          </c:spPr>
          <c:invertIfNegative val="0"/>
          <c:dLbls>
            <c:delete val="1"/>
          </c:dLbls>
          <c:cat>
            <c:strRef>
              <c:f>Sheet1!$B$1:$E$1</c:f>
              <c:strCache>
                <c:ptCount val="4"/>
                <c:pt idx="0">
                  <c:v>2010</c:v>
                </c:pt>
                <c:pt idx="1">
                  <c:v>2011</c:v>
                </c:pt>
                <c:pt idx="2">
                  <c:v>2012</c:v>
                </c:pt>
                <c:pt idx="3">
                  <c:v>2013</c:v>
                </c:pt>
              </c:strCache>
            </c:strRef>
          </c:cat>
          <c:val>
            <c:numRef>
              <c:f>Sheet1!$B$4:$E$4</c:f>
              <c:numCache>
                <c:formatCode>General</c:formatCode>
                <c:ptCount val="4"/>
                <c:pt idx="0">
                  <c:v>0.55000000000000004</c:v>
                </c:pt>
                <c:pt idx="1">
                  <c:v>0.52</c:v>
                </c:pt>
                <c:pt idx="2">
                  <c:v>0.51</c:v>
                </c:pt>
                <c:pt idx="3">
                  <c:v>0.28000000000000003</c:v>
                </c:pt>
              </c:numCache>
            </c:numRef>
          </c:val>
        </c:ser>
        <c:ser>
          <c:idx val="1"/>
          <c:order val="8"/>
          <c:tx>
            <c:strRef>
              <c:f>Sheet1!$A$3</c:f>
              <c:strCache>
                <c:ptCount val="1"/>
                <c:pt idx="0">
                  <c:v>Catheter-Associated Urinary Tract Infections </c:v>
                </c:pt>
              </c:strCache>
            </c:strRef>
          </c:tx>
          <c:spPr>
            <a:solidFill>
              <a:srgbClr val="9BBB59">
                <a:lumMod val="40000"/>
                <a:lumOff val="60000"/>
              </a:srgbClr>
            </a:solidFill>
          </c:spPr>
          <c:invertIfNegative val="0"/>
          <c:dLbls>
            <c:txPr>
              <a:bodyPr/>
              <a:lstStyle/>
              <a:p>
                <a:pPr>
                  <a:defRPr sz="1200"/>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Sheet1!$B$3:$E$3</c:f>
              <c:numCache>
                <c:formatCode>General</c:formatCode>
                <c:ptCount val="4"/>
                <c:pt idx="0">
                  <c:v>12.2</c:v>
                </c:pt>
                <c:pt idx="1">
                  <c:v>11.3</c:v>
                </c:pt>
                <c:pt idx="2">
                  <c:v>10.6</c:v>
                </c:pt>
                <c:pt idx="3">
                  <c:v>8.8000000000000007</c:v>
                </c:pt>
              </c:numCache>
            </c:numRef>
          </c:val>
        </c:ser>
        <c:ser>
          <c:idx val="0"/>
          <c:order val="9"/>
          <c:tx>
            <c:strRef>
              <c:f>Sheet1!$A$2</c:f>
              <c:strCache>
                <c:ptCount val="1"/>
                <c:pt idx="0">
                  <c:v>Adverse Drug Events</c:v>
                </c:pt>
              </c:strCache>
            </c:strRef>
          </c:tx>
          <c:spPr>
            <a:solidFill>
              <a:srgbClr val="0072C6"/>
            </a:solidFill>
          </c:spPr>
          <c:invertIfNegative val="0"/>
          <c:dLbls>
            <c:txPr>
              <a:bodyPr/>
              <a:lstStyle/>
              <a:p>
                <a:pPr>
                  <a:defRPr sz="1200">
                    <a:solidFill>
                      <a:schemeClr val="bg1"/>
                    </a:solidFill>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Sheet1!$B$2:$E$2</c:f>
              <c:numCache>
                <c:formatCode>General</c:formatCode>
                <c:ptCount val="4"/>
                <c:pt idx="0">
                  <c:v>49.5</c:v>
                </c:pt>
                <c:pt idx="1">
                  <c:v>48.7</c:v>
                </c:pt>
                <c:pt idx="2">
                  <c:v>41.9</c:v>
                </c:pt>
                <c:pt idx="3">
                  <c:v>40.299999999999997</c:v>
                </c:pt>
              </c:numCache>
            </c:numRef>
          </c:val>
        </c:ser>
        <c:dLbls>
          <c:showLegendKey val="0"/>
          <c:showVal val="1"/>
          <c:showCatName val="0"/>
          <c:showSerName val="0"/>
          <c:showPercent val="0"/>
          <c:showBubbleSize val="0"/>
        </c:dLbls>
        <c:gapWidth val="150"/>
        <c:overlap val="100"/>
        <c:axId val="183895936"/>
        <c:axId val="183897472"/>
      </c:barChart>
      <c:catAx>
        <c:axId val="183895936"/>
        <c:scaling>
          <c:orientation val="minMax"/>
        </c:scaling>
        <c:delete val="0"/>
        <c:axPos val="b"/>
        <c:majorTickMark val="out"/>
        <c:minorTickMark val="none"/>
        <c:tickLblPos val="nextTo"/>
        <c:txPr>
          <a:bodyPr/>
          <a:lstStyle/>
          <a:p>
            <a:pPr>
              <a:defRPr sz="1200"/>
            </a:pPr>
            <a:endParaRPr lang="en-US"/>
          </a:p>
        </c:txPr>
        <c:crossAx val="183897472"/>
        <c:crosses val="autoZero"/>
        <c:auto val="1"/>
        <c:lblAlgn val="ctr"/>
        <c:lblOffset val="100"/>
        <c:noMultiLvlLbl val="0"/>
      </c:catAx>
      <c:valAx>
        <c:axId val="183897472"/>
        <c:scaling>
          <c:orientation val="minMax"/>
          <c:max val="150"/>
        </c:scaling>
        <c:delete val="0"/>
        <c:axPos val="l"/>
        <c:majorGridlines/>
        <c:title>
          <c:tx>
            <c:rich>
              <a:bodyPr rot="-5400000" vert="horz"/>
              <a:lstStyle/>
              <a:p>
                <a:pPr>
                  <a:defRPr sz="1200"/>
                </a:pPr>
                <a:r>
                  <a:rPr lang="en-US" sz="1200" dirty="0" smtClean="0"/>
                  <a:t>Rate per</a:t>
                </a:r>
                <a:r>
                  <a:rPr lang="en-US" sz="1200" baseline="0" dirty="0" smtClean="0"/>
                  <a:t> 1,000 Discharges</a:t>
                </a:r>
                <a:endParaRPr lang="en-US" sz="1200" dirty="0"/>
              </a:p>
            </c:rich>
          </c:tx>
          <c:layout>
            <c:manualLayout>
              <c:xMode val="edge"/>
              <c:yMode val="edge"/>
              <c:x val="5.9358899581996689E-4"/>
              <c:y val="0.27058446962422378"/>
            </c:manualLayout>
          </c:layout>
          <c:overlay val="0"/>
        </c:title>
        <c:numFmt formatCode="0" sourceLinked="0"/>
        <c:majorTickMark val="out"/>
        <c:minorTickMark val="none"/>
        <c:tickLblPos val="nextTo"/>
        <c:txPr>
          <a:bodyPr/>
          <a:lstStyle/>
          <a:p>
            <a:pPr>
              <a:defRPr sz="1200"/>
            </a:pPr>
            <a:endParaRPr lang="en-US"/>
          </a:p>
        </c:txPr>
        <c:crossAx val="183895936"/>
        <c:crosses val="autoZero"/>
        <c:crossBetween val="between"/>
        <c:majorUnit val="25"/>
      </c:valAx>
    </c:plotArea>
    <c:legend>
      <c:legendPos val="r"/>
      <c:legendEntry>
        <c:idx val="4"/>
        <c:txPr>
          <a:bodyPr/>
          <a:lstStyle/>
          <a:p>
            <a:pPr>
              <a:defRPr sz="1200" baseline="0">
                <a:latin typeface="Calibri" panose="020F0502020204030204" pitchFamily="34" charset="0"/>
              </a:defRPr>
            </a:pPr>
            <a:endParaRPr lang="en-US"/>
          </a:p>
        </c:txPr>
      </c:legendEntry>
      <c:layout>
        <c:manualLayout>
          <c:xMode val="edge"/>
          <c:yMode val="edge"/>
          <c:x val="0.70838986472844745"/>
          <c:y val="3.7687476565429499E-2"/>
          <c:w val="0.28080759135877248"/>
          <c:h val="0.93362988048309581"/>
        </c:manualLayout>
      </c:layout>
      <c:overlay val="0"/>
      <c:txPr>
        <a:bodyPr/>
        <a:lstStyle/>
        <a:p>
          <a:pPr>
            <a:defRPr sz="1200" baseline="0">
              <a:latin typeface="Calibri" panose="020F0502020204030204" pitchFamily="34" charset="0"/>
            </a:defRPr>
          </a:pPr>
          <a:endParaRPr lang="en-US"/>
        </a:p>
      </c:txPr>
    </c:legend>
    <c:plotVisOnly val="1"/>
    <c:dispBlanksAs val="gap"/>
    <c:showDLblsOverMax val="0"/>
  </c:chart>
  <c:spPr>
    <a:ln>
      <a:noFill/>
    </a:ln>
  </c:spPr>
  <c:txPr>
    <a:bodyPr/>
    <a:lstStyle/>
    <a:p>
      <a:pPr>
        <a:defRPr sz="1800"/>
      </a:pPr>
      <a:endParaRPr lang="en-US"/>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206195130781066"/>
          <c:y val="0.20093224458053852"/>
          <c:w val="0.80663589465109964"/>
          <c:h val="0.64493816878659393"/>
        </c:manualLayout>
      </c:layout>
      <c:lineChart>
        <c:grouping val="standard"/>
        <c:varyColors val="0"/>
        <c:ser>
          <c:idx val="3"/>
          <c:order val="0"/>
          <c:tx>
            <c:strRef>
              <c:f>Sheet1!$B$1</c:f>
              <c:strCache>
                <c:ptCount val="1"/>
                <c:pt idx="0">
                  <c:v> White</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15.85</c:v>
                </c:pt>
                <c:pt idx="1">
                  <c:v>16.43</c:v>
                </c:pt>
                <c:pt idx="2">
                  <c:v>16.21</c:v>
                </c:pt>
                <c:pt idx="3">
                  <c:v>15.86</c:v>
                </c:pt>
              </c:numCache>
            </c:numRef>
          </c:val>
          <c:smooth val="0"/>
        </c:ser>
        <c:ser>
          <c:idx val="0"/>
          <c:order val="1"/>
          <c:tx>
            <c:strRef>
              <c:f>Sheet1!$E$1</c:f>
              <c:strCache>
                <c:ptCount val="1"/>
                <c:pt idx="0">
                  <c:v>Black</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Sheet1!$E$2:$E$5</c:f>
              <c:numCache>
                <c:formatCode>0.00</c:formatCode>
                <c:ptCount val="4"/>
                <c:pt idx="0" formatCode="General">
                  <c:v>20.38</c:v>
                </c:pt>
                <c:pt idx="1">
                  <c:v>19.3</c:v>
                </c:pt>
                <c:pt idx="2" formatCode="General">
                  <c:v>19.57</c:v>
                </c:pt>
                <c:pt idx="3" formatCode="General">
                  <c:v>19.97</c:v>
                </c:pt>
              </c:numCache>
            </c:numRef>
          </c:val>
          <c:smooth val="0"/>
        </c:ser>
        <c:ser>
          <c:idx val="2"/>
          <c:order val="2"/>
          <c:tx>
            <c:strRef>
              <c:f>Sheet1!$C$1</c:f>
              <c:strCache>
                <c:ptCount val="1"/>
                <c:pt idx="0">
                  <c:v>API</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16.05</c:v>
                </c:pt>
                <c:pt idx="1">
                  <c:v>20.11</c:v>
                </c:pt>
                <c:pt idx="2">
                  <c:v>20.41</c:v>
                </c:pt>
                <c:pt idx="3">
                  <c:v>18.71</c:v>
                </c:pt>
              </c:numCache>
            </c:numRef>
          </c:val>
          <c:smooth val="0"/>
        </c:ser>
        <c:ser>
          <c:idx val="1"/>
          <c:order val="3"/>
          <c:tx>
            <c:strRef>
              <c:f>Sheet1!$D$1</c:f>
              <c:strCache>
                <c:ptCount val="1"/>
                <c:pt idx="0">
                  <c:v>Hispanic </c:v>
                </c:pt>
              </c:strCache>
            </c:strRef>
          </c:tx>
          <c:spPr>
            <a:ln w="25400">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18.22</c:v>
                </c:pt>
                <c:pt idx="1">
                  <c:v>18.47</c:v>
                </c:pt>
                <c:pt idx="2">
                  <c:v>18.149999999999999</c:v>
                </c:pt>
                <c:pt idx="3">
                  <c:v>19.11</c:v>
                </c:pt>
              </c:numCache>
            </c:numRef>
          </c:val>
          <c:smooth val="0"/>
        </c:ser>
        <c:dLbls>
          <c:showLegendKey val="0"/>
          <c:showVal val="0"/>
          <c:showCatName val="0"/>
          <c:showSerName val="0"/>
          <c:showPercent val="0"/>
          <c:showBubbleSize val="0"/>
        </c:dLbls>
        <c:marker val="1"/>
        <c:smooth val="0"/>
        <c:axId val="187141120"/>
        <c:axId val="187147392"/>
      </c:lineChart>
      <c:catAx>
        <c:axId val="187141120"/>
        <c:scaling>
          <c:orientation val="minMax"/>
        </c:scaling>
        <c:delete val="0"/>
        <c:axPos val="b"/>
        <c:numFmt formatCode="General" sourceLinked="1"/>
        <c:majorTickMark val="out"/>
        <c:minorTickMark val="none"/>
        <c:tickLblPos val="nextTo"/>
        <c:txPr>
          <a:bodyPr rot="-2280000"/>
          <a:lstStyle/>
          <a:p>
            <a:pPr>
              <a:defRPr sz="1600" b="0" baseline="0"/>
            </a:pPr>
            <a:endParaRPr lang="en-US"/>
          </a:p>
        </c:txPr>
        <c:crossAx val="187147392"/>
        <c:crosses val="autoZero"/>
        <c:auto val="1"/>
        <c:lblAlgn val="ctr"/>
        <c:lblOffset val="100"/>
        <c:noMultiLvlLbl val="0"/>
      </c:catAx>
      <c:valAx>
        <c:axId val="187147392"/>
        <c:scaling>
          <c:orientation val="minMax"/>
          <c:max val="25"/>
          <c:min val="0"/>
        </c:scaling>
        <c:delete val="0"/>
        <c:axPos val="l"/>
        <c:majorGridlines/>
        <c:title>
          <c:tx>
            <c:rich>
              <a:bodyPr rot="-5400000" vert="horz"/>
              <a:lstStyle/>
              <a:p>
                <a:pPr>
                  <a:defRPr sz="1600" baseline="0"/>
                </a:pPr>
                <a:r>
                  <a:rPr lang="en-US" sz="1600" dirty="0" smtClean="0"/>
                  <a:t>Rate per 1,000 Discharges</a:t>
                </a:r>
                <a:endParaRPr lang="en-US" sz="1600" dirty="0"/>
              </a:p>
            </c:rich>
          </c:tx>
          <c:layout>
            <c:manualLayout>
              <c:xMode val="edge"/>
              <c:yMode val="edge"/>
              <c:x val="5.2900714996832287E-4"/>
              <c:y val="0.24624064353066977"/>
            </c:manualLayout>
          </c:layout>
          <c:overlay val="0"/>
        </c:title>
        <c:numFmt formatCode="0" sourceLinked="0"/>
        <c:majorTickMark val="out"/>
        <c:minorTickMark val="none"/>
        <c:tickLblPos val="nextTo"/>
        <c:txPr>
          <a:bodyPr/>
          <a:lstStyle/>
          <a:p>
            <a:pPr>
              <a:defRPr sz="1600" b="0" baseline="0"/>
            </a:pPr>
            <a:endParaRPr lang="en-US"/>
          </a:p>
        </c:txPr>
        <c:crossAx val="187141120"/>
        <c:crosses val="autoZero"/>
        <c:crossBetween val="between"/>
        <c:majorUnit val="5"/>
      </c:valAx>
    </c:plotArea>
    <c:legend>
      <c:legendPos val="t"/>
      <c:layout>
        <c:manualLayout>
          <c:xMode val="edge"/>
          <c:yMode val="edge"/>
          <c:x val="5.4495864903679483E-2"/>
          <c:y val="1.1675185338674747E-3"/>
          <c:w val="0.92337740801267776"/>
          <c:h val="0.16366313585801776"/>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282462419470294"/>
          <c:y val="0.18550024996875392"/>
          <c:w val="0.79587306132188018"/>
          <c:h val="0.64493816878659393"/>
        </c:manualLayout>
      </c:layout>
      <c:lineChart>
        <c:grouping val="standard"/>
        <c:varyColors val="0"/>
        <c:ser>
          <c:idx val="3"/>
          <c:order val="0"/>
          <c:tx>
            <c:strRef>
              <c:f>Sheet1!$F$1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2008</c:v>
                </c:pt>
                <c:pt idx="1">
                  <c:v>2009</c:v>
                </c:pt>
                <c:pt idx="2">
                  <c:v>2010</c:v>
                </c:pt>
                <c:pt idx="3">
                  <c:v>2011</c:v>
                </c:pt>
              </c:numCache>
            </c:numRef>
          </c:cat>
          <c:val>
            <c:numRef>
              <c:f>Sheet1!$F$2:$F$5</c:f>
              <c:numCache>
                <c:formatCode>General</c:formatCode>
                <c:ptCount val="4"/>
                <c:pt idx="0">
                  <c:v>15.55</c:v>
                </c:pt>
                <c:pt idx="1">
                  <c:v>16.18</c:v>
                </c:pt>
                <c:pt idx="2">
                  <c:v>16.57</c:v>
                </c:pt>
                <c:pt idx="3">
                  <c:v>16.420000000000002</c:v>
                </c:pt>
              </c:numCache>
            </c:numRef>
          </c:val>
          <c:smooth val="0"/>
        </c:ser>
        <c:ser>
          <c:idx val="0"/>
          <c:order val="1"/>
          <c:tx>
            <c:strRef>
              <c:f>Sheet1!$D$1</c:f>
              <c:strCache>
                <c:ptCount val="1"/>
                <c:pt idx="0">
                  <c:v>Private Insurance</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2008</c:v>
                </c:pt>
                <c:pt idx="1">
                  <c:v>2009</c:v>
                </c:pt>
                <c:pt idx="2">
                  <c:v>2010</c:v>
                </c:pt>
                <c:pt idx="3">
                  <c:v>2011</c:v>
                </c:pt>
              </c:numCache>
            </c:numRef>
          </c:cat>
          <c:val>
            <c:numRef>
              <c:f>Sheet1!$D$2:$D$5</c:f>
              <c:numCache>
                <c:formatCode>General</c:formatCode>
                <c:ptCount val="4"/>
                <c:pt idx="0">
                  <c:v>14.58</c:v>
                </c:pt>
                <c:pt idx="1">
                  <c:v>14.79</c:v>
                </c:pt>
                <c:pt idx="2">
                  <c:v>14.91</c:v>
                </c:pt>
                <c:pt idx="3">
                  <c:v>15.06</c:v>
                </c:pt>
              </c:numCache>
            </c:numRef>
          </c:val>
          <c:smooth val="0"/>
        </c:ser>
        <c:ser>
          <c:idx val="2"/>
          <c:order val="2"/>
          <c:tx>
            <c:strRef>
              <c:f>Sheet1!$C$1</c:f>
              <c:strCache>
                <c:ptCount val="1"/>
                <c:pt idx="0">
                  <c:v>Medicare</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2008</c:v>
                </c:pt>
                <c:pt idx="1">
                  <c:v>2009</c:v>
                </c:pt>
                <c:pt idx="2">
                  <c:v>2010</c:v>
                </c:pt>
                <c:pt idx="3">
                  <c:v>2011</c:v>
                </c:pt>
              </c:numCache>
            </c:numRef>
          </c:cat>
          <c:val>
            <c:numRef>
              <c:f>Sheet1!$C$2:$C$5</c:f>
              <c:numCache>
                <c:formatCode>General</c:formatCode>
                <c:ptCount val="4"/>
                <c:pt idx="0">
                  <c:v>15.97</c:v>
                </c:pt>
                <c:pt idx="1">
                  <c:v>16.829999999999998</c:v>
                </c:pt>
                <c:pt idx="2">
                  <c:v>16.920000000000002</c:v>
                </c:pt>
                <c:pt idx="3">
                  <c:v>16.68</c:v>
                </c:pt>
              </c:numCache>
            </c:numRef>
          </c:val>
          <c:smooth val="0"/>
        </c:ser>
        <c:ser>
          <c:idx val="1"/>
          <c:order val="3"/>
          <c:tx>
            <c:strRef>
              <c:f>Sheet1!$B$1</c:f>
              <c:strCache>
                <c:ptCount val="1"/>
                <c:pt idx="0">
                  <c:v>Medicaid</c:v>
                </c:pt>
              </c:strCache>
            </c:strRef>
          </c:tx>
          <c:spPr>
            <a:ln w="25400">
              <a:solidFill>
                <a:srgbClr val="7BA8DF"/>
              </a:solidFill>
            </a:ln>
          </c:spPr>
          <c:marker>
            <c:symbol val="diamond"/>
            <c:size val="9"/>
            <c:spPr>
              <a:solidFill>
                <a:srgbClr val="7BA8DF"/>
              </a:solidFill>
              <a:ln>
                <a:noFill/>
              </a:ln>
            </c:spPr>
          </c:marker>
          <c:cat>
            <c:numRef>
              <c:f>Sheet1!$A$2:$A$5</c:f>
              <c:numCache>
                <c:formatCode>General</c:formatCode>
                <c:ptCount val="4"/>
                <c:pt idx="0">
                  <c:v>2008</c:v>
                </c:pt>
                <c:pt idx="1">
                  <c:v>2009</c:v>
                </c:pt>
                <c:pt idx="2">
                  <c:v>2010</c:v>
                </c:pt>
                <c:pt idx="3">
                  <c:v>2011</c:v>
                </c:pt>
              </c:numCache>
            </c:numRef>
          </c:cat>
          <c:val>
            <c:numRef>
              <c:f>Sheet1!$B$2:$B$5</c:f>
              <c:numCache>
                <c:formatCode>General</c:formatCode>
                <c:ptCount val="4"/>
                <c:pt idx="0">
                  <c:v>20.43</c:v>
                </c:pt>
                <c:pt idx="1">
                  <c:v>19.43</c:v>
                </c:pt>
                <c:pt idx="2">
                  <c:v>21.93</c:v>
                </c:pt>
                <c:pt idx="3">
                  <c:v>20.85</c:v>
                </c:pt>
              </c:numCache>
            </c:numRef>
          </c:val>
          <c:smooth val="0"/>
        </c:ser>
        <c:ser>
          <c:idx val="4"/>
          <c:order val="4"/>
          <c:tx>
            <c:strRef>
              <c:f>Sheet1!$E$1</c:f>
              <c:strCache>
                <c:ptCount val="1"/>
                <c:pt idx="0">
                  <c:v>Uninsured</c:v>
                </c:pt>
              </c:strCache>
            </c:strRef>
          </c:tx>
          <c:spPr>
            <a:ln>
              <a:solidFill>
                <a:sysClr val="window" lastClr="FFFFFF">
                  <a:lumMod val="50000"/>
                </a:sysClr>
              </a:solidFill>
            </a:ln>
          </c:spPr>
          <c:marker>
            <c:symbol val="star"/>
            <c:size val="7"/>
            <c:spPr>
              <a:ln>
                <a:solidFill>
                  <a:sysClr val="window" lastClr="FFFFFF">
                    <a:lumMod val="50000"/>
                  </a:sysClr>
                </a:solidFill>
              </a:ln>
            </c:spPr>
          </c:marker>
          <c:cat>
            <c:numRef>
              <c:f>Sheet1!$A$2:$A$5</c:f>
              <c:numCache>
                <c:formatCode>General</c:formatCode>
                <c:ptCount val="4"/>
                <c:pt idx="0">
                  <c:v>2008</c:v>
                </c:pt>
                <c:pt idx="1">
                  <c:v>2009</c:v>
                </c:pt>
                <c:pt idx="2">
                  <c:v>2010</c:v>
                </c:pt>
                <c:pt idx="3">
                  <c:v>2011</c:v>
                </c:pt>
              </c:numCache>
            </c:numRef>
          </c:cat>
          <c:val>
            <c:numRef>
              <c:f>Sheet1!$E$2:$E$5</c:f>
              <c:numCache>
                <c:formatCode>0.00</c:formatCode>
                <c:ptCount val="4"/>
                <c:pt idx="0" formatCode="General">
                  <c:v>9.64</c:v>
                </c:pt>
                <c:pt idx="1">
                  <c:v>13.9</c:v>
                </c:pt>
                <c:pt idx="2" formatCode="General">
                  <c:v>15.72</c:v>
                </c:pt>
                <c:pt idx="3" formatCode="General">
                  <c:v>16.14</c:v>
                </c:pt>
              </c:numCache>
            </c:numRef>
          </c:val>
          <c:smooth val="0"/>
        </c:ser>
        <c:dLbls>
          <c:showLegendKey val="0"/>
          <c:showVal val="0"/>
          <c:showCatName val="0"/>
          <c:showSerName val="0"/>
          <c:showPercent val="0"/>
          <c:showBubbleSize val="0"/>
        </c:dLbls>
        <c:marker val="1"/>
        <c:smooth val="0"/>
        <c:axId val="189346176"/>
        <c:axId val="189348096"/>
      </c:lineChart>
      <c:catAx>
        <c:axId val="189346176"/>
        <c:scaling>
          <c:orientation val="minMax"/>
        </c:scaling>
        <c:delete val="0"/>
        <c:axPos val="b"/>
        <c:numFmt formatCode="General" sourceLinked="1"/>
        <c:majorTickMark val="out"/>
        <c:minorTickMark val="none"/>
        <c:tickLblPos val="nextTo"/>
        <c:txPr>
          <a:bodyPr rot="-2280000"/>
          <a:lstStyle/>
          <a:p>
            <a:pPr>
              <a:defRPr sz="1600" b="0" baseline="0"/>
            </a:pPr>
            <a:endParaRPr lang="en-US"/>
          </a:p>
        </c:txPr>
        <c:crossAx val="189348096"/>
        <c:crosses val="autoZero"/>
        <c:auto val="1"/>
        <c:lblAlgn val="ctr"/>
        <c:lblOffset val="100"/>
        <c:noMultiLvlLbl val="0"/>
      </c:catAx>
      <c:valAx>
        <c:axId val="189348096"/>
        <c:scaling>
          <c:orientation val="minMax"/>
          <c:max val="25"/>
          <c:min val="0"/>
        </c:scaling>
        <c:delete val="0"/>
        <c:axPos val="l"/>
        <c:majorGridlines/>
        <c:title>
          <c:tx>
            <c:rich>
              <a:bodyPr rot="-5400000" vert="horz"/>
              <a:lstStyle/>
              <a:p>
                <a:pPr>
                  <a:defRPr sz="1600" baseline="0"/>
                </a:pPr>
                <a:r>
                  <a:rPr lang="en-US" sz="1600" dirty="0" smtClean="0"/>
                  <a:t>Rate per 1,000 Discharges</a:t>
                </a:r>
                <a:endParaRPr lang="en-US" sz="1600" dirty="0"/>
              </a:p>
            </c:rich>
          </c:tx>
          <c:layout>
            <c:manualLayout>
              <c:xMode val="edge"/>
              <c:yMode val="edge"/>
              <c:x val="0"/>
              <c:y val="0.24624064353066977"/>
            </c:manualLayout>
          </c:layout>
          <c:overlay val="0"/>
        </c:title>
        <c:numFmt formatCode="0" sourceLinked="0"/>
        <c:majorTickMark val="out"/>
        <c:minorTickMark val="none"/>
        <c:tickLblPos val="nextTo"/>
        <c:txPr>
          <a:bodyPr/>
          <a:lstStyle/>
          <a:p>
            <a:pPr>
              <a:defRPr sz="1600" b="0" baseline="0"/>
            </a:pPr>
            <a:endParaRPr lang="en-US"/>
          </a:p>
        </c:txPr>
        <c:crossAx val="189346176"/>
        <c:crosses val="autoZero"/>
        <c:crossBetween val="between"/>
        <c:majorUnit val="5"/>
      </c:valAx>
    </c:plotArea>
    <c:legend>
      <c:legendPos val="t"/>
      <c:layout>
        <c:manualLayout>
          <c:xMode val="edge"/>
          <c:yMode val="edge"/>
          <c:x val="5.4495864903679483E-2"/>
          <c:y val="1.1675185338674747E-3"/>
          <c:w val="0.92337740801267776"/>
          <c:h val="0.16366313585801776"/>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38948540523345"/>
          <c:y val="5.324626760364632E-2"/>
          <c:w val="0.86510631246851721"/>
          <c:h val="0.8070280529449948"/>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English</c:v>
                </c:pt>
                <c:pt idx="1">
                  <c:v>Spanish</c:v>
                </c:pt>
                <c:pt idx="2">
                  <c:v>API Languages</c:v>
                </c:pt>
                <c:pt idx="3">
                  <c:v>Other Languages</c:v>
                </c:pt>
              </c:strCache>
            </c:strRef>
          </c:cat>
          <c:val>
            <c:numRef>
              <c:f>Sheet1!$B$2:$B$5</c:f>
              <c:numCache>
                <c:formatCode>0.00</c:formatCode>
                <c:ptCount val="4"/>
                <c:pt idx="0">
                  <c:v>11.84381335</c:v>
                </c:pt>
                <c:pt idx="1">
                  <c:v>10.538112480000001</c:v>
                </c:pt>
                <c:pt idx="2">
                  <c:v>14.43603817</c:v>
                </c:pt>
                <c:pt idx="3">
                  <c:v>10.465024360000001</c:v>
                </c:pt>
              </c:numCache>
            </c:numRef>
          </c:val>
        </c:ser>
        <c:dLbls>
          <c:showLegendKey val="0"/>
          <c:showVal val="0"/>
          <c:showCatName val="0"/>
          <c:showSerName val="0"/>
          <c:showPercent val="0"/>
          <c:showBubbleSize val="0"/>
        </c:dLbls>
        <c:gapWidth val="150"/>
        <c:axId val="189391232"/>
        <c:axId val="189392768"/>
      </c:barChart>
      <c:catAx>
        <c:axId val="189391232"/>
        <c:scaling>
          <c:orientation val="minMax"/>
        </c:scaling>
        <c:delete val="0"/>
        <c:axPos val="b"/>
        <c:majorTickMark val="out"/>
        <c:minorTickMark val="none"/>
        <c:tickLblPos val="nextTo"/>
        <c:txPr>
          <a:bodyPr/>
          <a:lstStyle/>
          <a:p>
            <a:pPr>
              <a:defRPr sz="1600" b="0">
                <a:solidFill>
                  <a:schemeClr val="tx1"/>
                </a:solidFill>
              </a:defRPr>
            </a:pPr>
            <a:endParaRPr lang="en-US"/>
          </a:p>
        </c:txPr>
        <c:crossAx val="189392768"/>
        <c:crosses val="autoZero"/>
        <c:auto val="1"/>
        <c:lblAlgn val="ctr"/>
        <c:lblOffset val="100"/>
        <c:noMultiLvlLbl val="0"/>
      </c:catAx>
      <c:valAx>
        <c:axId val="189392768"/>
        <c:scaling>
          <c:orientation val="minMax"/>
          <c:max val="25"/>
          <c:min val="0"/>
        </c:scaling>
        <c:delete val="0"/>
        <c:axPos val="l"/>
        <c:majorGridlines/>
        <c:title>
          <c:tx>
            <c:rich>
              <a:bodyPr rot="-5400000" vert="horz"/>
              <a:lstStyle/>
              <a:p>
                <a:pPr>
                  <a:defRPr sz="1600"/>
                </a:pPr>
                <a:r>
                  <a:rPr lang="en-US" sz="1600" dirty="0" smtClean="0"/>
                  <a:t>Rate per 1,000 Discharges</a:t>
                </a:r>
                <a:endParaRPr lang="en-US" sz="1600" dirty="0"/>
              </a:p>
            </c:rich>
          </c:tx>
          <c:layout>
            <c:manualLayout>
              <c:xMode val="edge"/>
              <c:yMode val="edge"/>
              <c:x val="0"/>
              <c:y val="8.2258064516129034E-2"/>
            </c:manualLayout>
          </c:layout>
          <c:overlay val="0"/>
        </c:title>
        <c:numFmt formatCode="0" sourceLinked="0"/>
        <c:majorTickMark val="out"/>
        <c:minorTickMark val="none"/>
        <c:tickLblPos val="nextTo"/>
        <c:txPr>
          <a:bodyPr/>
          <a:lstStyle/>
          <a:p>
            <a:pPr>
              <a:defRPr sz="1600"/>
            </a:pPr>
            <a:endParaRPr lang="en-US"/>
          </a:p>
        </c:txPr>
        <c:crossAx val="189391232"/>
        <c:crosses val="autoZero"/>
        <c:crossBetween val="between"/>
        <c:majorUnit val="5"/>
      </c:valAx>
    </c:plotArea>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297193620028265"/>
          <c:y val="0.13132003879949788"/>
          <c:w val="0.8735237902954438"/>
          <c:h val="0.7172141389934954"/>
        </c:manualLayout>
      </c:layout>
      <c:barChart>
        <c:barDir val="col"/>
        <c:grouping val="clustered"/>
        <c:varyColors val="0"/>
        <c:ser>
          <c:idx val="0"/>
          <c:order val="0"/>
          <c:tx>
            <c:strRef>
              <c:f>Sheet1!$B$1</c:f>
              <c:strCache>
                <c:ptCount val="1"/>
                <c:pt idx="0">
                  <c:v>2011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Sheet1!$A$2:$A$3</c:f>
              <c:strCache>
                <c:ptCount val="2"/>
                <c:pt idx="0">
                  <c:v>CLABSI, All</c:v>
                </c:pt>
                <c:pt idx="1">
                  <c:v>SSI, Combined SCIP Procedures</c:v>
                </c:pt>
              </c:strCache>
            </c:strRef>
          </c:cat>
          <c:val>
            <c:numRef>
              <c:f>Sheet1!$B$2:$B$3</c:f>
              <c:numCache>
                <c:formatCode>0.000</c:formatCode>
                <c:ptCount val="2"/>
                <c:pt idx="0">
                  <c:v>0.59099999999999997</c:v>
                </c:pt>
                <c:pt idx="1">
                  <c:v>0.83799999999999997</c:v>
                </c:pt>
              </c:numCache>
            </c:numRef>
          </c:val>
        </c:ser>
        <c:ser>
          <c:idx val="1"/>
          <c:order val="1"/>
          <c:tx>
            <c:strRef>
              <c:f>Sheet1!$C$1</c:f>
              <c:strCache>
                <c:ptCount val="1"/>
                <c:pt idx="0">
                  <c:v>2012</c:v>
                </c:pt>
              </c:strCache>
            </c:strRef>
          </c:tx>
          <c:spPr>
            <a:solidFill>
              <a:srgbClr val="AABA0A"/>
            </a:solidFill>
          </c:spPr>
          <c:invertIfNegative val="0"/>
          <c:cat>
            <c:strRef>
              <c:f>Sheet1!$A$2:$A$3</c:f>
              <c:strCache>
                <c:ptCount val="2"/>
                <c:pt idx="0">
                  <c:v>CLABSI, All</c:v>
                </c:pt>
                <c:pt idx="1">
                  <c:v>SSI, Combined SCIP Procedures</c:v>
                </c:pt>
              </c:strCache>
            </c:strRef>
          </c:cat>
          <c:val>
            <c:numRef>
              <c:f>Sheet1!$C$2:$C$3</c:f>
              <c:numCache>
                <c:formatCode>0.000</c:formatCode>
                <c:ptCount val="2"/>
                <c:pt idx="0">
                  <c:v>0.56299999999999994</c:v>
                </c:pt>
                <c:pt idx="1">
                  <c:v>0.80200000000000005</c:v>
                </c:pt>
              </c:numCache>
            </c:numRef>
          </c:val>
        </c:ser>
        <c:dLbls>
          <c:showLegendKey val="0"/>
          <c:showVal val="0"/>
          <c:showCatName val="0"/>
          <c:showSerName val="0"/>
          <c:showPercent val="0"/>
          <c:showBubbleSize val="0"/>
        </c:dLbls>
        <c:gapWidth val="150"/>
        <c:axId val="189453056"/>
        <c:axId val="189454592"/>
      </c:barChart>
      <c:catAx>
        <c:axId val="189453056"/>
        <c:scaling>
          <c:orientation val="minMax"/>
        </c:scaling>
        <c:delete val="0"/>
        <c:axPos val="b"/>
        <c:majorTickMark val="out"/>
        <c:minorTickMark val="none"/>
        <c:tickLblPos val="nextTo"/>
        <c:txPr>
          <a:bodyPr/>
          <a:lstStyle/>
          <a:p>
            <a:pPr>
              <a:defRPr sz="1600" b="0">
                <a:solidFill>
                  <a:schemeClr val="tx1"/>
                </a:solidFill>
              </a:defRPr>
            </a:pPr>
            <a:endParaRPr lang="en-US"/>
          </a:p>
        </c:txPr>
        <c:crossAx val="189454592"/>
        <c:crosses val="autoZero"/>
        <c:auto val="1"/>
        <c:lblAlgn val="ctr"/>
        <c:lblOffset val="100"/>
        <c:noMultiLvlLbl val="0"/>
      </c:catAx>
      <c:valAx>
        <c:axId val="189454592"/>
        <c:scaling>
          <c:orientation val="minMax"/>
          <c:max val="1"/>
          <c:min val="0"/>
        </c:scaling>
        <c:delete val="0"/>
        <c:axPos val="l"/>
        <c:majorGridlines/>
        <c:title>
          <c:tx>
            <c:rich>
              <a:bodyPr rot="-5400000" vert="horz"/>
              <a:lstStyle/>
              <a:p>
                <a:pPr>
                  <a:defRPr sz="1600"/>
                </a:pPr>
                <a:r>
                  <a:rPr lang="en-US" sz="1600" dirty="0" smtClean="0"/>
                  <a:t>Standardized Infection Ratio</a:t>
                </a:r>
                <a:endParaRPr lang="en-US" sz="1600" dirty="0"/>
              </a:p>
            </c:rich>
          </c:tx>
          <c:layout>
            <c:manualLayout>
              <c:xMode val="edge"/>
              <c:yMode val="edge"/>
              <c:x val="3.0864197530864196E-3"/>
              <c:y val="0.12458147894556659"/>
            </c:manualLayout>
          </c:layout>
          <c:overlay val="0"/>
        </c:title>
        <c:numFmt formatCode="0.0" sourceLinked="0"/>
        <c:majorTickMark val="out"/>
        <c:minorTickMark val="none"/>
        <c:tickLblPos val="nextTo"/>
        <c:txPr>
          <a:bodyPr/>
          <a:lstStyle/>
          <a:p>
            <a:pPr>
              <a:defRPr sz="1600"/>
            </a:pPr>
            <a:endParaRPr lang="en-US"/>
          </a:p>
        </c:txPr>
        <c:crossAx val="189453056"/>
        <c:crosses val="autoZero"/>
        <c:crossBetween val="between"/>
        <c:majorUnit val="0.1"/>
      </c:valAx>
    </c:plotArea>
    <c:legend>
      <c:legendPos val="t"/>
      <c:layout>
        <c:manualLayout>
          <c:xMode val="edge"/>
          <c:yMode val="edge"/>
          <c:x val="0.40737593564693303"/>
          <c:y val="0"/>
          <c:w val="0.18524812870613397"/>
          <c:h val="9.1792194453954132E-2"/>
        </c:manualLayout>
      </c:layout>
      <c:overlay val="0"/>
      <c:txPr>
        <a:bodyPr/>
        <a:lstStyle/>
        <a:p>
          <a:pPr>
            <a:defRPr sz="1600"/>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5681453644052068"/>
          <c:y val="0.16428823669768552"/>
          <c:w val="0.82188320209973753"/>
          <c:h val="0.69039274636125025"/>
        </c:manualLayout>
      </c:layout>
      <c:lineChart>
        <c:grouping val="standard"/>
        <c:varyColors val="0"/>
        <c:ser>
          <c:idx val="3"/>
          <c:order val="0"/>
          <c:tx>
            <c:strRef>
              <c:f>Sheet1!$B$1</c:f>
              <c:strCache>
                <c:ptCount val="1"/>
                <c:pt idx="0">
                  <c:v>≤750 g</c:v>
                </c:pt>
              </c:strCache>
            </c:strRef>
          </c:tx>
          <c:spPr>
            <a:ln w="25400">
              <a:solidFill>
                <a:sysClr val="windowText" lastClr="000000"/>
              </a:solidFill>
            </a:ln>
          </c:spPr>
          <c:marker>
            <c:symbol val="circle"/>
            <c:size val="7"/>
            <c:spPr>
              <a:solidFill>
                <a:sysClr val="windowText" lastClr="000000"/>
              </a:solidFill>
              <a:ln>
                <a:noFill/>
              </a:ln>
            </c:spPr>
          </c:marker>
          <c:cat>
            <c:numRef>
              <c:f>Sheet1!$A$2:$A$5</c:f>
              <c:numCache>
                <c:formatCode>General</c:formatCode>
                <c:ptCount val="4"/>
                <c:pt idx="0">
                  <c:v>2009</c:v>
                </c:pt>
                <c:pt idx="1">
                  <c:v>2010</c:v>
                </c:pt>
                <c:pt idx="2">
                  <c:v>2011</c:v>
                </c:pt>
                <c:pt idx="3">
                  <c:v>2012</c:v>
                </c:pt>
              </c:numCache>
            </c:numRef>
          </c:cat>
          <c:val>
            <c:numRef>
              <c:f>Sheet1!$B$2:$B$5</c:f>
              <c:numCache>
                <c:formatCode>General</c:formatCode>
                <c:ptCount val="4"/>
                <c:pt idx="0">
                  <c:v>3.4</c:v>
                </c:pt>
                <c:pt idx="1">
                  <c:v>2.6</c:v>
                </c:pt>
                <c:pt idx="2">
                  <c:v>2.5</c:v>
                </c:pt>
                <c:pt idx="3">
                  <c:v>2.2999999999999998</c:v>
                </c:pt>
              </c:numCache>
            </c:numRef>
          </c:val>
          <c:smooth val="0"/>
        </c:ser>
        <c:ser>
          <c:idx val="0"/>
          <c:order val="1"/>
          <c:tx>
            <c:strRef>
              <c:f>Sheet1!$C$1</c:f>
              <c:strCache>
                <c:ptCount val="1"/>
                <c:pt idx="0">
                  <c:v>751-1,000 g</c:v>
                </c:pt>
              </c:strCache>
            </c:strRef>
          </c:tx>
          <c:spPr>
            <a:ln w="25400">
              <a:solidFill>
                <a:srgbClr val="0072C6"/>
              </a:solidFill>
            </a:ln>
          </c:spPr>
          <c:marker>
            <c:symbol val="square"/>
            <c:size val="7"/>
            <c:spPr>
              <a:solidFill>
                <a:srgbClr val="0072C6"/>
              </a:solidFill>
              <a:ln>
                <a:noFill/>
              </a:ln>
            </c:spPr>
          </c:marker>
          <c:cat>
            <c:numRef>
              <c:f>Sheet1!$A$2:$A$5</c:f>
              <c:numCache>
                <c:formatCode>General</c:formatCode>
                <c:ptCount val="4"/>
                <c:pt idx="0">
                  <c:v>2009</c:v>
                </c:pt>
                <c:pt idx="1">
                  <c:v>2010</c:v>
                </c:pt>
                <c:pt idx="2">
                  <c:v>2011</c:v>
                </c:pt>
                <c:pt idx="3">
                  <c:v>2012</c:v>
                </c:pt>
              </c:numCache>
            </c:numRef>
          </c:cat>
          <c:val>
            <c:numRef>
              <c:f>Sheet1!$C$2:$C$5</c:f>
              <c:numCache>
                <c:formatCode>General</c:formatCode>
                <c:ptCount val="4"/>
                <c:pt idx="0">
                  <c:v>2.7</c:v>
                </c:pt>
                <c:pt idx="1">
                  <c:v>2.2000000000000002</c:v>
                </c:pt>
                <c:pt idx="2" formatCode="0.0">
                  <c:v>2</c:v>
                </c:pt>
                <c:pt idx="3">
                  <c:v>1.6</c:v>
                </c:pt>
              </c:numCache>
            </c:numRef>
          </c:val>
          <c:smooth val="0"/>
        </c:ser>
        <c:ser>
          <c:idx val="2"/>
          <c:order val="2"/>
          <c:tx>
            <c:strRef>
              <c:f>Sheet1!$D$1</c:f>
              <c:strCache>
                <c:ptCount val="1"/>
                <c:pt idx="0">
                  <c:v>1,001-1,500 g</c:v>
                </c:pt>
              </c:strCache>
            </c:strRef>
          </c:tx>
          <c:spPr>
            <a:ln w="25400">
              <a:solidFill>
                <a:srgbClr val="AABA0A"/>
              </a:solidFill>
            </a:ln>
          </c:spPr>
          <c:marker>
            <c:symbol val="triangle"/>
            <c:size val="9"/>
            <c:spPr>
              <a:solidFill>
                <a:srgbClr val="AABA0A"/>
              </a:solidFill>
              <a:ln>
                <a:noFill/>
              </a:ln>
            </c:spPr>
          </c:marker>
          <c:cat>
            <c:numRef>
              <c:f>Sheet1!$A$2:$A$5</c:f>
              <c:numCache>
                <c:formatCode>General</c:formatCode>
                <c:ptCount val="4"/>
                <c:pt idx="0">
                  <c:v>2009</c:v>
                </c:pt>
                <c:pt idx="1">
                  <c:v>2010</c:v>
                </c:pt>
                <c:pt idx="2">
                  <c:v>2011</c:v>
                </c:pt>
                <c:pt idx="3">
                  <c:v>2012</c:v>
                </c:pt>
              </c:numCache>
            </c:numRef>
          </c:cat>
          <c:val>
            <c:numRef>
              <c:f>Sheet1!$D$2:$D$5</c:f>
              <c:numCache>
                <c:formatCode>General</c:formatCode>
                <c:ptCount val="4"/>
                <c:pt idx="0">
                  <c:v>1.9</c:v>
                </c:pt>
                <c:pt idx="1">
                  <c:v>1.3</c:v>
                </c:pt>
                <c:pt idx="2">
                  <c:v>1.3</c:v>
                </c:pt>
                <c:pt idx="3">
                  <c:v>1.1000000000000001</c:v>
                </c:pt>
              </c:numCache>
            </c:numRef>
          </c:val>
          <c:smooth val="0"/>
        </c:ser>
        <c:ser>
          <c:idx val="1"/>
          <c:order val="3"/>
          <c:tx>
            <c:strRef>
              <c:f>Sheet1!$E$1</c:f>
              <c:strCache>
                <c:ptCount val="1"/>
                <c:pt idx="0">
                  <c:v>1,501-2,500 g</c:v>
                </c:pt>
              </c:strCache>
            </c:strRef>
          </c:tx>
          <c:spPr>
            <a:ln w="25400">
              <a:solidFill>
                <a:srgbClr val="7BA8DF"/>
              </a:solidFill>
            </a:ln>
          </c:spPr>
          <c:marker>
            <c:symbol val="diamond"/>
            <c:size val="9"/>
            <c:spPr>
              <a:solidFill>
                <a:srgbClr val="7BA8DF"/>
              </a:solidFill>
              <a:ln>
                <a:noFill/>
              </a:ln>
            </c:spPr>
          </c:marker>
          <c:cat>
            <c:numRef>
              <c:f>Sheet1!$A$2:$A$5</c:f>
              <c:numCache>
                <c:formatCode>General</c:formatCode>
                <c:ptCount val="4"/>
                <c:pt idx="0">
                  <c:v>2009</c:v>
                </c:pt>
                <c:pt idx="1">
                  <c:v>2010</c:v>
                </c:pt>
                <c:pt idx="2">
                  <c:v>2011</c:v>
                </c:pt>
                <c:pt idx="3">
                  <c:v>2012</c:v>
                </c:pt>
              </c:numCache>
            </c:numRef>
          </c:cat>
          <c:val>
            <c:numRef>
              <c:f>Sheet1!$E$2:$E$5</c:f>
              <c:numCache>
                <c:formatCode>0.0</c:formatCode>
                <c:ptCount val="4"/>
                <c:pt idx="0" formatCode="General">
                  <c:v>1.5</c:v>
                </c:pt>
                <c:pt idx="1">
                  <c:v>1</c:v>
                </c:pt>
                <c:pt idx="2" formatCode="General">
                  <c:v>0.9</c:v>
                </c:pt>
                <c:pt idx="3" formatCode="General">
                  <c:v>0.6</c:v>
                </c:pt>
              </c:numCache>
            </c:numRef>
          </c:val>
          <c:smooth val="0"/>
        </c:ser>
        <c:ser>
          <c:idx val="4"/>
          <c:order val="4"/>
          <c:tx>
            <c:strRef>
              <c:f>Sheet1!$F$1</c:f>
              <c:strCache>
                <c:ptCount val="1"/>
                <c:pt idx="0">
                  <c:v>&gt;2,500 g</c:v>
                </c:pt>
              </c:strCache>
            </c:strRef>
          </c:tx>
          <c:spPr>
            <a:ln>
              <a:solidFill>
                <a:sysClr val="window" lastClr="FFFFFF">
                  <a:lumMod val="50000"/>
                </a:sysClr>
              </a:solidFill>
            </a:ln>
          </c:spPr>
          <c:marker>
            <c:symbol val="star"/>
            <c:size val="7"/>
            <c:spPr>
              <a:ln>
                <a:solidFill>
                  <a:sysClr val="window" lastClr="FFFFFF">
                    <a:lumMod val="50000"/>
                  </a:sysClr>
                </a:solidFill>
              </a:ln>
            </c:spPr>
          </c:marker>
          <c:cat>
            <c:numRef>
              <c:f>Sheet1!$A$2:$A$5</c:f>
              <c:numCache>
                <c:formatCode>General</c:formatCode>
                <c:ptCount val="4"/>
                <c:pt idx="0">
                  <c:v>2009</c:v>
                </c:pt>
                <c:pt idx="1">
                  <c:v>2010</c:v>
                </c:pt>
                <c:pt idx="2">
                  <c:v>2011</c:v>
                </c:pt>
                <c:pt idx="3">
                  <c:v>2012</c:v>
                </c:pt>
              </c:numCache>
            </c:numRef>
          </c:cat>
          <c:val>
            <c:numRef>
              <c:f>Sheet1!$F$2:$F$5</c:f>
              <c:numCache>
                <c:formatCode>General</c:formatCode>
                <c:ptCount val="4"/>
                <c:pt idx="0">
                  <c:v>1.3</c:v>
                </c:pt>
                <c:pt idx="1">
                  <c:v>0.8</c:v>
                </c:pt>
                <c:pt idx="2">
                  <c:v>0.9</c:v>
                </c:pt>
                <c:pt idx="3">
                  <c:v>0.8</c:v>
                </c:pt>
              </c:numCache>
            </c:numRef>
          </c:val>
          <c:smooth val="0"/>
        </c:ser>
        <c:dLbls>
          <c:showLegendKey val="0"/>
          <c:showVal val="0"/>
          <c:showCatName val="0"/>
          <c:showSerName val="0"/>
          <c:showPercent val="0"/>
          <c:showBubbleSize val="0"/>
        </c:dLbls>
        <c:marker val="1"/>
        <c:smooth val="0"/>
        <c:axId val="188802944"/>
        <c:axId val="190148608"/>
      </c:lineChart>
      <c:catAx>
        <c:axId val="188802944"/>
        <c:scaling>
          <c:orientation val="minMax"/>
        </c:scaling>
        <c:delete val="0"/>
        <c:axPos val="b"/>
        <c:numFmt formatCode="General" sourceLinked="1"/>
        <c:majorTickMark val="out"/>
        <c:minorTickMark val="none"/>
        <c:tickLblPos val="nextTo"/>
        <c:txPr>
          <a:bodyPr rot="0"/>
          <a:lstStyle/>
          <a:p>
            <a:pPr>
              <a:defRPr sz="1600" b="0" baseline="0"/>
            </a:pPr>
            <a:endParaRPr lang="en-US"/>
          </a:p>
        </c:txPr>
        <c:crossAx val="190148608"/>
        <c:crosses val="autoZero"/>
        <c:auto val="1"/>
        <c:lblAlgn val="ctr"/>
        <c:lblOffset val="100"/>
        <c:noMultiLvlLbl val="0"/>
      </c:catAx>
      <c:valAx>
        <c:axId val="190148608"/>
        <c:scaling>
          <c:orientation val="minMax"/>
          <c:max val="5"/>
          <c:min val="0"/>
        </c:scaling>
        <c:delete val="0"/>
        <c:axPos val="l"/>
        <c:majorGridlines/>
        <c:title>
          <c:tx>
            <c:rich>
              <a:bodyPr rot="-5400000" vert="horz"/>
              <a:lstStyle/>
              <a:p>
                <a:pPr>
                  <a:defRPr sz="1600" baseline="0"/>
                </a:pPr>
                <a:r>
                  <a:rPr lang="en-US" sz="1600" dirty="0" smtClean="0"/>
                  <a:t>Rate per 1,000 Central-Line Days</a:t>
                </a:r>
                <a:endParaRPr lang="en-US" sz="1600" dirty="0"/>
              </a:p>
            </c:rich>
          </c:tx>
          <c:layout>
            <c:manualLayout>
              <c:xMode val="edge"/>
              <c:yMode val="edge"/>
              <c:x val="6.7340067340067398E-4"/>
              <c:y val="0.17275757575757575"/>
            </c:manualLayout>
          </c:layout>
          <c:overlay val="0"/>
        </c:title>
        <c:numFmt formatCode="0.0" sourceLinked="0"/>
        <c:majorTickMark val="out"/>
        <c:minorTickMark val="none"/>
        <c:tickLblPos val="nextTo"/>
        <c:txPr>
          <a:bodyPr/>
          <a:lstStyle/>
          <a:p>
            <a:pPr>
              <a:defRPr sz="1600" b="0" baseline="0"/>
            </a:pPr>
            <a:endParaRPr lang="en-US"/>
          </a:p>
        </c:txPr>
        <c:crossAx val="188802944"/>
        <c:crosses val="autoZero"/>
        <c:crossBetween val="between"/>
        <c:majorUnit val="0.5"/>
      </c:valAx>
    </c:plotArea>
    <c:legend>
      <c:legendPos val="t"/>
      <c:layout>
        <c:manualLayout>
          <c:xMode val="edge"/>
          <c:yMode val="edge"/>
          <c:x val="5.4495864903679483E-2"/>
          <c:y val="1.1675185338674747E-3"/>
          <c:w val="0.92337740801267776"/>
          <c:h val="0.12729945120496303"/>
        </c:manualLayout>
      </c:layout>
      <c:overlay val="0"/>
      <c:txPr>
        <a:bodyPr/>
        <a:lstStyle/>
        <a:p>
          <a:pPr>
            <a:defRPr sz="1600" b="0" baseline="0"/>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0.54823</cdr:x>
      <cdr:y>0.15575</cdr:y>
    </cdr:to>
    <cdr:sp macro="" textlink="">
      <cdr:nvSpPr>
        <cdr:cNvPr id="10" name="Text Box 9"/>
        <cdr:cNvSpPr txBox="1"/>
      </cdr:nvSpPr>
      <cdr:spPr>
        <a:xfrm xmlns:a="http://schemas.openxmlformats.org/drawingml/2006/main">
          <a:off x="2101871" y="241305"/>
          <a:ext cx="905911" cy="2285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latin typeface="Calibri" panose="020F0502020204030204" pitchFamily="34" charset="0"/>
            </a:rPr>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0.62616</cdr:x>
      <cdr:y>0.32836</cdr:y>
    </cdr:to>
    <cdr:sp macro="" textlink="">
      <cdr:nvSpPr>
        <cdr:cNvPr id="13" name="Text Box 12"/>
        <cdr:cNvSpPr txBox="1"/>
      </cdr:nvSpPr>
      <cdr:spPr>
        <a:xfrm xmlns:a="http://schemas.openxmlformats.org/drawingml/2006/main">
          <a:off x="2044718" y="742954"/>
          <a:ext cx="1390632"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smtClean="0">
              <a:latin typeface="Calibri" panose="020F0502020204030204" pitchFamily="34" charset="0"/>
            </a:rPr>
            <a:t>Person-Centered </a:t>
          </a:r>
          <a:r>
            <a:rPr lang="en-US" sz="1600" dirty="0">
              <a:latin typeface="Calibri" panose="020F0502020204030204" pitchFamily="34" charset="0"/>
            </a:rPr>
            <a:t>Care (n=20)</a:t>
          </a:r>
        </a:p>
      </cdr:txBody>
    </cdr:sp>
  </cdr:relSizeAnchor>
  <cdr:relSizeAnchor xmlns:cdr="http://schemas.openxmlformats.org/drawingml/2006/chartDrawing">
    <cdr:from>
      <cdr:x>0.35069</cdr:x>
      <cdr:y>0.41044</cdr:y>
    </cdr:from>
    <cdr:to>
      <cdr:x>0.57793</cdr:x>
      <cdr:y>0.50094</cdr:y>
    </cdr:to>
    <cdr:sp macro="" textlink="">
      <cdr:nvSpPr>
        <cdr:cNvPr id="14" name="Text Box 13"/>
        <cdr:cNvSpPr txBox="1"/>
      </cdr:nvSpPr>
      <cdr:spPr>
        <a:xfrm xmlns:a="http://schemas.openxmlformats.org/drawingml/2006/main">
          <a:off x="1924033" y="1238265"/>
          <a:ext cx="1246733" cy="2730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Effective Treatment (n=46)</a:t>
          </a:r>
        </a:p>
      </cdr:txBody>
    </cdr:sp>
  </cdr:relSizeAnchor>
  <cdr:relSizeAnchor xmlns:cdr="http://schemas.openxmlformats.org/drawingml/2006/chartDrawing">
    <cdr:from>
      <cdr:x>0.34028</cdr:x>
      <cdr:y>0.58514</cdr:y>
    </cdr:from>
    <cdr:to>
      <cdr:x>0.50463</cdr:x>
      <cdr:y>0.67775</cdr:y>
    </cdr:to>
    <cdr:sp macro="" textlink="">
      <cdr:nvSpPr>
        <cdr:cNvPr id="15" name="Text Box 14"/>
        <cdr:cNvSpPr txBox="1"/>
      </cdr:nvSpPr>
      <cdr:spPr>
        <a:xfrm xmlns:a="http://schemas.openxmlformats.org/drawingml/2006/main">
          <a:off x="1866900" y="1765315"/>
          <a:ext cx="901702" cy="27939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Healthy Living (n=38</a:t>
          </a:r>
          <a:r>
            <a:rPr lang="en-US" sz="1100" dirty="0">
              <a:latin typeface="Calibri" panose="020F0502020204030204" pitchFamily="34" charset="0"/>
            </a:rPr>
            <a:t>)</a:t>
          </a:r>
        </a:p>
      </cdr:txBody>
    </cdr:sp>
  </cdr:relSizeAnchor>
  <cdr:relSizeAnchor xmlns:cdr="http://schemas.openxmlformats.org/drawingml/2006/chartDrawing">
    <cdr:from>
      <cdr:x>0.36395</cdr:x>
      <cdr:y>0.7037</cdr:y>
    </cdr:from>
    <cdr:to>
      <cdr:x>0.5517</cdr:x>
      <cdr:y>0.83704</cdr:y>
    </cdr:to>
    <cdr:sp macro="" textlink="">
      <cdr:nvSpPr>
        <cdr:cNvPr id="16" name="Right Arrow 15"/>
        <cdr:cNvSpPr/>
      </cdr:nvSpPr>
      <cdr:spPr>
        <a:xfrm xmlns:a="http://schemas.openxmlformats.org/drawingml/2006/main">
          <a:off x="3261359" y="2895600"/>
          <a:ext cx="1682496" cy="54864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latin typeface="Calibri" panose="020F0502020204030204" pitchFamily="34" charset="0"/>
            </a:rPr>
            <a:t>Improving</a:t>
          </a:r>
        </a:p>
      </cdr:txBody>
    </cdr:sp>
  </cdr:relSizeAnchor>
  <cdr:relSizeAnchor xmlns:cdr="http://schemas.openxmlformats.org/drawingml/2006/chartDrawing">
    <cdr:from>
      <cdr:x>0.14286</cdr:x>
      <cdr:y>0.7037</cdr:y>
    </cdr:from>
    <cdr:to>
      <cdr:x>0.33036</cdr:x>
      <cdr:y>0.83704</cdr:y>
    </cdr:to>
    <cdr:sp macro="" textlink="">
      <cdr:nvSpPr>
        <cdr:cNvPr id="17" name="Left Arrow 16"/>
        <cdr:cNvSpPr/>
      </cdr:nvSpPr>
      <cdr:spPr>
        <a:xfrm xmlns:a="http://schemas.openxmlformats.org/drawingml/2006/main">
          <a:off x="1280160" y="2895600"/>
          <a:ext cx="168021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latin typeface="Calibri" panose="020F0502020204030204" pitchFamily="34" charset="0"/>
            </a:rPr>
            <a:t>Worsening</a:t>
          </a:r>
        </a:p>
      </cdr:txBody>
    </cdr:sp>
  </cdr:relSizeAnchor>
</c:userShapes>
</file>

<file path=ppt/drawings/drawing2.xml><?xml version="1.0" encoding="utf-8"?>
<c:userShapes xmlns:c="http://schemas.openxmlformats.org/drawingml/2006/chart">
  <cdr:relSizeAnchor xmlns:cdr="http://schemas.openxmlformats.org/drawingml/2006/chartDrawing">
    <cdr:from>
      <cdr:x>0.14107</cdr:x>
      <cdr:y>0</cdr:y>
    </cdr:from>
    <cdr:to>
      <cdr:x>0.19662</cdr:x>
      <cdr:y>0.06735</cdr:y>
    </cdr:to>
    <cdr:sp macro="" textlink="">
      <cdr:nvSpPr>
        <cdr:cNvPr id="2" name="TextBox 1"/>
        <cdr:cNvSpPr txBox="1"/>
      </cdr:nvSpPr>
      <cdr:spPr>
        <a:xfrm xmlns:a="http://schemas.openxmlformats.org/drawingml/2006/main">
          <a:off x="1160929" y="0"/>
          <a:ext cx="457154" cy="25249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400" b="1" dirty="0" smtClean="0"/>
            <a:t>145</a:t>
          </a:r>
          <a:endParaRPr lang="en-US" sz="1400" b="1" dirty="0"/>
        </a:p>
      </cdr:txBody>
    </cdr:sp>
  </cdr:relSizeAnchor>
  <cdr:relSizeAnchor xmlns:cdr="http://schemas.openxmlformats.org/drawingml/2006/chartDrawing">
    <cdr:from>
      <cdr:x>0.28813</cdr:x>
      <cdr:y>0.02033</cdr:y>
    </cdr:from>
    <cdr:to>
      <cdr:x>0.36221</cdr:x>
      <cdr:y>0.08768</cdr:y>
    </cdr:to>
    <cdr:sp macro="" textlink="">
      <cdr:nvSpPr>
        <cdr:cNvPr id="3" name="TextBox 1"/>
        <cdr:cNvSpPr txBox="1"/>
      </cdr:nvSpPr>
      <cdr:spPr>
        <a:xfrm xmlns:a="http://schemas.openxmlformats.org/drawingml/2006/main">
          <a:off x="2371165" y="76200"/>
          <a:ext cx="609649" cy="25249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pPr algn="ctr"/>
          <a:r>
            <a:rPr lang="en-US" sz="1400" b="1" dirty="0" smtClean="0">
              <a:latin typeface="+mn-lt"/>
            </a:rPr>
            <a:t>142</a:t>
          </a:r>
          <a:endParaRPr lang="en-US" sz="1400" b="1" dirty="0">
            <a:latin typeface="+mn-lt"/>
          </a:endParaRPr>
        </a:p>
      </cdr:txBody>
    </cdr:sp>
  </cdr:relSizeAnchor>
  <cdr:relSizeAnchor xmlns:cdr="http://schemas.openxmlformats.org/drawingml/2006/chartDrawing">
    <cdr:from>
      <cdr:x>0.44554</cdr:x>
      <cdr:y>0.06098</cdr:y>
    </cdr:from>
    <cdr:to>
      <cdr:x>0.51961</cdr:x>
      <cdr:y>0.12832</cdr:y>
    </cdr:to>
    <cdr:sp macro="" textlink="">
      <cdr:nvSpPr>
        <cdr:cNvPr id="4" name="TextBox 1"/>
        <cdr:cNvSpPr txBox="1"/>
      </cdr:nvSpPr>
      <cdr:spPr>
        <a:xfrm xmlns:a="http://schemas.openxmlformats.org/drawingml/2006/main">
          <a:off x="3666582" y="228600"/>
          <a:ext cx="609566" cy="2524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pPr algn="ctr"/>
          <a:r>
            <a:rPr lang="en-US" sz="1400" b="1" dirty="0" smtClean="0">
              <a:latin typeface="+mn-lt"/>
            </a:rPr>
            <a:t>132</a:t>
          </a:r>
          <a:endParaRPr lang="en-US" sz="1400" b="1" dirty="0">
            <a:latin typeface="+mn-lt"/>
          </a:endParaRPr>
        </a:p>
      </cdr:txBody>
    </cdr:sp>
  </cdr:relSizeAnchor>
  <cdr:relSizeAnchor xmlns:cdr="http://schemas.openxmlformats.org/drawingml/2006/chartDrawing">
    <cdr:from>
      <cdr:x>0.59118</cdr:x>
      <cdr:y>0.17384</cdr:y>
    </cdr:from>
    <cdr:to>
      <cdr:x>0.66525</cdr:x>
      <cdr:y>0.24118</cdr:y>
    </cdr:to>
    <cdr:sp macro="" textlink="">
      <cdr:nvSpPr>
        <cdr:cNvPr id="5" name="TextBox 1"/>
        <cdr:cNvSpPr txBox="1"/>
      </cdr:nvSpPr>
      <cdr:spPr>
        <a:xfrm xmlns:a="http://schemas.openxmlformats.org/drawingml/2006/main">
          <a:off x="3513734" y="511422"/>
          <a:ext cx="440242" cy="198112"/>
        </a:xfrm>
        <a:prstGeom xmlns:a="http://schemas.openxmlformats.org/drawingml/2006/main" prst="rect">
          <a:avLst/>
        </a:prstGeom>
      </cdr:spPr>
    </cdr:sp>
  </cdr:relSizeAnchor>
  <cdr:relSizeAnchor xmlns:cdr="http://schemas.openxmlformats.org/drawingml/2006/chartDrawing">
    <cdr:from>
      <cdr:x>0.59368</cdr:x>
      <cdr:y>0.14228</cdr:y>
    </cdr:from>
    <cdr:to>
      <cdr:x>0.66775</cdr:x>
      <cdr:y>0.20962</cdr:y>
    </cdr:to>
    <cdr:sp macro="" textlink="">
      <cdr:nvSpPr>
        <cdr:cNvPr id="6" name="TextBox 1"/>
        <cdr:cNvSpPr txBox="1"/>
      </cdr:nvSpPr>
      <cdr:spPr>
        <a:xfrm xmlns:a="http://schemas.openxmlformats.org/drawingml/2006/main">
          <a:off x="4885765" y="533400"/>
          <a:ext cx="609567" cy="25246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ctr"/>
          <a:r>
            <a:rPr lang="en-US" sz="1400" b="1" dirty="0"/>
            <a:t>121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0CD9790-762F-4BF0-8687-A0B2AA2FB943}" type="datetimeFigureOut">
              <a:rPr lang="en-US" smtClean="0"/>
              <a:pPr/>
              <a:t>7/27/2015</a:t>
            </a:fld>
            <a:endParaRPr lang="en-US"/>
          </a:p>
        </p:txBody>
      </p:sp>
      <p:sp>
        <p:nvSpPr>
          <p:cNvPr id="4" name="Slide Image Placeholder 3"/>
          <p:cNvSpPr>
            <a:spLocks noGrp="1" noRot="1" noChangeAspect="1"/>
          </p:cNvSpPr>
          <p:nvPr>
            <p:ph type="sldImg" idx="2"/>
          </p:nvPr>
        </p:nvSpPr>
        <p:spPr>
          <a:xfrm>
            <a:off x="511175" y="696913"/>
            <a:ext cx="6149975" cy="4611687"/>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5345430"/>
            <a:ext cx="5608320" cy="325374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0F596C6-1807-4ED1-A2A6-17F710C0A291}" type="slidenum">
              <a:rPr lang="en-US" smtClean="0"/>
              <a:pPr/>
              <a:t>‹#›</a:t>
            </a:fld>
            <a:endParaRPr lang="en-US"/>
          </a:p>
        </p:txBody>
      </p:sp>
    </p:spTree>
    <p:extLst>
      <p:ext uri="{BB962C8B-B14F-4D97-AF65-F5344CB8AC3E}">
        <p14:creationId xmlns:p14="http://schemas.microsoft.com/office/powerpoint/2010/main" val="4141735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pPr marL="174708" indent="-174708">
              <a:buFont typeface="Arial" panose="020B0604020202020204" pitchFamily="34" charset="0"/>
              <a:buChar char="•"/>
            </a:pPr>
            <a:r>
              <a:rPr lang="en-US" dirty="0" smtClean="0"/>
              <a:t>Median </a:t>
            </a:r>
            <a:r>
              <a:rPr lang="en-US" dirty="0"/>
              <a:t>change in quality was 3.6% per year among measures of Patient Safety</a:t>
            </a:r>
            <a:r>
              <a:rPr lang="en-US" dirty="0" smtClean="0"/>
              <a:t>.</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10</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11</a:t>
            </a:fld>
            <a:endParaRPr lang="en-US"/>
          </a:p>
        </p:txBody>
      </p:sp>
    </p:spTree>
    <p:extLst>
      <p:ext uri="{BB962C8B-B14F-4D97-AF65-F5344CB8AC3E}">
        <p14:creationId xmlns:p14="http://schemas.microsoft.com/office/powerpoint/2010/main" val="641339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950970"/>
          </a:xfrm>
        </p:spPr>
        <p:txBody>
          <a:bodyPr/>
          <a:lstStyle/>
          <a:p>
            <a:r>
              <a:rPr lang="en-US" b="1" dirty="0"/>
              <a:t>Key: </a:t>
            </a:r>
            <a:r>
              <a:rPr lang="en-US" dirty="0" smtClean="0"/>
              <a:t>n </a:t>
            </a:r>
            <a:r>
              <a:rPr lang="en-US" dirty="0"/>
              <a:t>= number of measures.</a:t>
            </a:r>
          </a:p>
          <a:p>
            <a:r>
              <a:rPr lang="en-US" b="1" dirty="0"/>
              <a:t>Note: </a:t>
            </a:r>
            <a:r>
              <a:rPr lang="en-US" dirty="0"/>
              <a:t>Poor indicates family income less than the </a:t>
            </a:r>
            <a:r>
              <a:rPr lang="en-US" dirty="0" smtClean="0"/>
              <a:t>Federal </a:t>
            </a:r>
            <a:r>
              <a:rPr lang="en-US" dirty="0"/>
              <a:t>poverty level; High Income indicates family income four times the </a:t>
            </a:r>
            <a:r>
              <a:rPr lang="en-US" dirty="0" smtClean="0"/>
              <a:t>Federal </a:t>
            </a:r>
            <a:r>
              <a:rPr lang="en-US" dirty="0"/>
              <a:t>poverty level or greater.</a:t>
            </a:r>
            <a:r>
              <a:rPr lang="en-US" b="1" dirty="0"/>
              <a:t> </a:t>
            </a:r>
            <a:r>
              <a:rPr lang="en-US" dirty="0"/>
              <a:t> Numbers of measures differ across groups because of sample size limitations. For </a:t>
            </a:r>
            <a:r>
              <a:rPr lang="en-US" dirty="0" smtClean="0"/>
              <a:t>most </a:t>
            </a:r>
            <a:r>
              <a:rPr lang="en-US" dirty="0"/>
              <a:t>measures, data from 2012 are shown. </a:t>
            </a:r>
            <a:endParaRPr lang="en-US" dirty="0" smtClean="0"/>
          </a:p>
          <a:p>
            <a:r>
              <a:rPr lang="en-US" dirty="0" smtClean="0"/>
              <a:t>The </a:t>
            </a:r>
            <a:r>
              <a:rPr lang="en-US" dirty="0"/>
              <a:t>relative difference between a selected group and its reference group is used to assess disparities. </a:t>
            </a:r>
          </a:p>
          <a:p>
            <a:pPr marL="640594" lvl="1" indent="-174708">
              <a:buFont typeface="Arial" panose="020B0604020202020204" pitchFamily="34" charset="0"/>
              <a:buChar char="•"/>
            </a:pPr>
            <a:r>
              <a:rPr lang="en-US" b="1" dirty="0"/>
              <a:t>Better</a:t>
            </a:r>
            <a:r>
              <a:rPr lang="en-US" dirty="0"/>
              <a:t> = Population received better quality of care than reference group. Differences are statistically </a:t>
            </a:r>
            <a:r>
              <a:rPr lang="en-US" dirty="0" smtClean="0"/>
              <a:t>significant, are </a:t>
            </a:r>
            <a:r>
              <a:rPr lang="en-US" dirty="0"/>
              <a:t>equal to or larger than 10%, and favor the selected group. </a:t>
            </a:r>
          </a:p>
          <a:p>
            <a:pPr marL="640594" lvl="1" indent="-174708">
              <a:buFont typeface="Arial" panose="020B0604020202020204" pitchFamily="34" charset="0"/>
              <a:buChar char="•"/>
            </a:pPr>
            <a:r>
              <a:rPr lang="en-US" b="1" dirty="0"/>
              <a:t>Same</a:t>
            </a:r>
            <a:r>
              <a:rPr lang="en-US" dirty="0"/>
              <a:t> = Population and reference group received about the same quality of care. Differences are not statistically significant or </a:t>
            </a:r>
            <a:r>
              <a:rPr lang="en-US" dirty="0" smtClean="0"/>
              <a:t>are smaller </a:t>
            </a:r>
            <a:r>
              <a:rPr lang="en-US" dirty="0"/>
              <a:t>than 10%. </a:t>
            </a:r>
          </a:p>
          <a:p>
            <a:pPr marL="640594" lvl="1" indent="-174708">
              <a:buFont typeface="Arial" panose="020B0604020202020204" pitchFamily="34" charset="0"/>
              <a:buChar char="•"/>
            </a:pPr>
            <a:r>
              <a:rPr lang="en-US" b="1" dirty="0"/>
              <a:t>Worse</a:t>
            </a:r>
            <a:r>
              <a:rPr lang="en-US" dirty="0"/>
              <a:t> = Population received worse quality of care than reference group. Differences are statistically significant, </a:t>
            </a:r>
            <a:r>
              <a:rPr lang="en-US" dirty="0" smtClean="0"/>
              <a:t>are equal </a:t>
            </a:r>
            <a:r>
              <a:rPr lang="en-US" dirty="0"/>
              <a:t>to or larger than 10%, and favor the reference group. </a:t>
            </a:r>
            <a:endParaRPr lang="en-US" dirty="0" smtClean="0"/>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For </a:t>
            </a:r>
            <a:r>
              <a:rPr lang="en-US" dirty="0"/>
              <a:t>about one-third of </a:t>
            </a:r>
            <a:r>
              <a:rPr lang="en-US" dirty="0" smtClean="0"/>
              <a:t>patient safety measures:</a:t>
            </a:r>
          </a:p>
          <a:p>
            <a:pPr marL="640594" lvl="1" indent="-174708">
              <a:buFont typeface="Arial" panose="020B0604020202020204" pitchFamily="34" charset="0"/>
              <a:buChar char="•"/>
            </a:pPr>
            <a:r>
              <a:rPr lang="en-US" dirty="0" smtClean="0"/>
              <a:t>People </a:t>
            </a:r>
            <a:r>
              <a:rPr lang="en-US" dirty="0"/>
              <a:t>in poor households received worse care than people in high-income </a:t>
            </a:r>
            <a:r>
              <a:rPr lang="en-US" dirty="0" smtClean="0"/>
              <a:t>households.</a:t>
            </a:r>
            <a:endParaRPr lang="en-US" dirty="0"/>
          </a:p>
          <a:p>
            <a:pPr marL="640594" lvl="1" indent="-174708">
              <a:buFont typeface="Arial" panose="020B0604020202020204" pitchFamily="34" charset="0"/>
              <a:buChar char="•"/>
            </a:pPr>
            <a:r>
              <a:rPr lang="en-US" dirty="0"/>
              <a:t>Blacks </a:t>
            </a:r>
            <a:r>
              <a:rPr lang="en-US" dirty="0" smtClean="0"/>
              <a:t>and Asians received </a:t>
            </a:r>
            <a:r>
              <a:rPr lang="en-US" dirty="0"/>
              <a:t>worse care than </a:t>
            </a:r>
            <a:r>
              <a:rPr lang="en-US" dirty="0" smtClean="0"/>
              <a:t>Whites.</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223171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13</a:t>
            </a:fld>
            <a:endParaRPr lang="en-US"/>
          </a:p>
        </p:txBody>
      </p:sp>
    </p:spTree>
    <p:extLst>
      <p:ext uri="{BB962C8B-B14F-4D97-AF65-F5344CB8AC3E}">
        <p14:creationId xmlns:p14="http://schemas.microsoft.com/office/powerpoint/2010/main" val="2608562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14</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pPr>
            <a:r>
              <a:rPr lang="en-US" b="1" dirty="0" smtClean="0"/>
              <a:t>Importance:</a:t>
            </a:r>
            <a:r>
              <a:rPr lang="en-US" dirty="0" smtClean="0"/>
              <a:t> Patient </a:t>
            </a:r>
            <a:r>
              <a:rPr lang="en-US" dirty="0"/>
              <a:t>safety events that occur in the hospital setting are </a:t>
            </a:r>
            <a:r>
              <a:rPr lang="en-US" dirty="0" smtClean="0"/>
              <a:t>not uncommon and are known </a:t>
            </a:r>
            <a:r>
              <a:rPr lang="en-US" dirty="0"/>
              <a:t>as </a:t>
            </a:r>
            <a:r>
              <a:rPr lang="en-US" dirty="0" smtClean="0"/>
              <a:t>HACs.  </a:t>
            </a:r>
            <a:endParaRPr lang="en-US" b="1" dirty="0" smtClean="0"/>
          </a:p>
          <a:p>
            <a:pPr marL="174708" indent="-174708">
              <a:buFont typeface="Arial" panose="020B0604020202020204" pitchFamily="34" charset="0"/>
              <a:buChar char="•"/>
            </a:pPr>
            <a:r>
              <a:rPr lang="en-US" b="1" dirty="0" smtClean="0"/>
              <a:t>Overall Rate: </a:t>
            </a:r>
            <a:r>
              <a:rPr lang="en-US" dirty="0" smtClean="0"/>
              <a:t>In 2013, the national overall HAC rate was 121 per 1,000 hospital discharges.  Adverse drug events (40.3 per 1,000 hospital discharges) accounted for 33.3% of total HACs and pressure ulcers (32.5 per 1,000 hospital discharges) accounted for 26.9% of the total.  </a:t>
            </a:r>
          </a:p>
          <a:p>
            <a:pPr marL="174708" indent="-174708">
              <a:buFont typeface="Arial" panose="020B0604020202020204" pitchFamily="34" charset="0"/>
              <a:buChar char="•"/>
            </a:pPr>
            <a:r>
              <a:rPr lang="en-US" b="1" dirty="0" smtClean="0"/>
              <a:t>Change Over Time</a:t>
            </a:r>
            <a:r>
              <a:rPr lang="en-US" dirty="0" smtClean="0"/>
              <a:t>:  From 2010 to 2013, the overall rate of hospital-acquired conditions declined from 145 to 121 per 1,000 hospital discharges.</a:t>
            </a:r>
          </a:p>
          <a:p>
            <a:r>
              <a:rPr lang="en-US" dirty="0"/>
              <a:t>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pPr>
            <a:r>
              <a:rPr lang="en-US" b="1" dirty="0" smtClean="0"/>
              <a:t>Overall Rate: </a:t>
            </a:r>
            <a:r>
              <a:rPr lang="en-US" dirty="0" smtClean="0"/>
              <a:t> In 2011, the postoperative sepsis rate was 16.4 per 1,000 adult discharges with an elective operating room procedure. </a:t>
            </a:r>
            <a:endParaRPr lang="en-US" b="1" dirty="0" smtClean="0"/>
          </a:p>
          <a:p>
            <a:pPr marL="174708" indent="-174708">
              <a:buFont typeface="Arial" panose="020B0604020202020204" pitchFamily="34" charset="0"/>
              <a:buChar char="•"/>
            </a:pPr>
            <a:r>
              <a:rPr lang="en-US" b="1" dirty="0" smtClean="0"/>
              <a:t>Change Over Time: </a:t>
            </a:r>
            <a:r>
              <a:rPr lang="en-US" dirty="0" smtClean="0"/>
              <a:t>From 2008 through 2011, the rate of postoperative sepsis did not change overall or for any insurance or racial/ethnic group. </a:t>
            </a:r>
          </a:p>
          <a:p>
            <a:pPr marL="174708" indent="-174708">
              <a:buFont typeface="Arial" panose="020B0604020202020204" pitchFamily="34" charset="0"/>
              <a:buChar char="•"/>
            </a:pPr>
            <a:r>
              <a:rPr lang="en-US" b="1" dirty="0" smtClean="0"/>
              <a:t>Groups With Disparities:  </a:t>
            </a:r>
            <a:r>
              <a:rPr lang="en-US" dirty="0" smtClean="0"/>
              <a:t>In 2011, Medicaid and Medicare patients had higher rates of postoperative sepsis compared with those who were privately insured.</a:t>
            </a:r>
            <a:r>
              <a:rPr lang="en-US" baseline="0" dirty="0" smtClean="0"/>
              <a:t> </a:t>
            </a:r>
            <a:r>
              <a:rPr lang="en-US" dirty="0" smtClean="0"/>
              <a:t>Asian and Pacific Islander patients, Hispanic patients, and Black patients had higher rates of postoperative sepsis than their White counterparts.</a:t>
            </a:r>
          </a:p>
          <a:p>
            <a:endParaRPr lang="en-US" dirty="0" smtClean="0"/>
          </a:p>
        </p:txBody>
      </p:sp>
      <p:sp>
        <p:nvSpPr>
          <p:cNvPr id="4" name="Slide Number Placeholder 3"/>
          <p:cNvSpPr>
            <a:spLocks noGrp="1"/>
          </p:cNvSpPr>
          <p:nvPr>
            <p:ph type="sldNum" sz="quarter" idx="10"/>
          </p:nvPr>
        </p:nvSpPr>
        <p:spPr/>
        <p:txBody>
          <a:bodyPr/>
          <a:lstStyle/>
          <a:p>
            <a:fld id="{C0F596C6-1807-4ED1-A2A6-17F710C0A29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r>
              <a:rPr lang="en-US" dirty="0"/>
              <a:t>This Patient Safety </a:t>
            </a:r>
            <a:r>
              <a:rPr lang="en-US" dirty="0" err="1"/>
              <a:t>Chartbook</a:t>
            </a:r>
            <a:r>
              <a:rPr lang="en-US" dirty="0"/>
              <a:t> is part of a family of documents and tools that support the National Healthcare Quality and Disparities Reports (QDR).  The QDR </a:t>
            </a:r>
            <a:r>
              <a:rPr lang="en-US" dirty="0" smtClean="0"/>
              <a:t>includes </a:t>
            </a:r>
            <a:r>
              <a:rPr lang="en-US" dirty="0"/>
              <a:t>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a:t>
            </a:fld>
            <a:endParaRPr lang="en-US"/>
          </a:p>
        </p:txBody>
      </p:sp>
    </p:spTree>
    <p:extLst>
      <p:ext uri="{BB962C8B-B14F-4D97-AF65-F5344CB8AC3E}">
        <p14:creationId xmlns:p14="http://schemas.microsoft.com/office/powerpoint/2010/main" val="2346712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pPr>
            <a:r>
              <a:rPr lang="en-US" b="1" dirty="0" smtClean="0"/>
              <a:t>Groups With Disparities: </a:t>
            </a:r>
            <a:r>
              <a:rPr lang="en-US" dirty="0" smtClean="0"/>
              <a:t>From January 2009 through December 2011, there were no statistically significant differences in rates of postoperative sepsis in California by language spoken.</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defRPr/>
            </a:pPr>
            <a:r>
              <a:rPr lang="en-US" b="1" dirty="0" smtClean="0"/>
              <a:t>Overall  Rate:  </a:t>
            </a:r>
            <a:r>
              <a:rPr lang="en-US" dirty="0" smtClean="0"/>
              <a:t>In 2012, the overall central line-associated bloodstream infection (CLABSI) standardized infection ratio (SIR) among intensive care units in the 50 States, District of Columbia, and Puerto Rico was 0.56 and the national SIR for surgical site infections (SSIs) following 10 procedures was 0.80.  </a:t>
            </a:r>
          </a:p>
          <a:p>
            <a:pPr marL="174708" indent="-174708">
              <a:buFont typeface="Arial" panose="020B0604020202020204" pitchFamily="34" charset="0"/>
              <a:buChar char="•"/>
              <a:defRPr/>
            </a:pPr>
            <a:r>
              <a:rPr lang="en-US" b="1" dirty="0" smtClean="0"/>
              <a:t>Change Over Time:  </a:t>
            </a:r>
            <a:r>
              <a:rPr lang="en-US" dirty="0" smtClean="0"/>
              <a:t>From 2011 to 2012, both CLABSIs and SSIs decreased by about 4% among facilities reporting to the National Healthcare Safety Network (NHSN) in both years.  </a:t>
            </a:r>
            <a:endParaRPr lang="en-US" strike="sngStrike" baseline="0" dirty="0" smtClean="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defRPr/>
            </a:pPr>
            <a:r>
              <a:rPr lang="en-US" b="1" dirty="0" smtClean="0"/>
              <a:t>Geographic Variation:  </a:t>
            </a:r>
            <a:r>
              <a:rPr lang="en-US" dirty="0" smtClean="0"/>
              <a:t>In 2012, two jurisdictions—Alaska and Puerto Rico—had SIRs greater than one, indicating more CLABSIs than hospitals of similar type and size during the referent period (January 2006 to December 2008).  </a:t>
            </a:r>
          </a:p>
          <a:p>
            <a:pPr marL="174708" indent="-174708">
              <a:buFont typeface="Arial" panose="020B0604020202020204" pitchFamily="34" charset="0"/>
              <a:buChar char="•"/>
              <a:defRPr/>
            </a:pPr>
            <a:r>
              <a:rPr lang="en-US" b="1" dirty="0" smtClean="0"/>
              <a:t>Change Over Time:</a:t>
            </a:r>
            <a:r>
              <a:rPr lang="en-US" b="1" baseline="0" dirty="0" smtClean="0"/>
              <a:t>  </a:t>
            </a:r>
          </a:p>
          <a:p>
            <a:pPr marL="349415" lvl="1" indent="-174708">
              <a:buFont typeface="Arial" panose="020B0604020202020204" pitchFamily="34" charset="0"/>
              <a:buChar char="•"/>
              <a:defRPr/>
            </a:pPr>
            <a:r>
              <a:rPr lang="en-US" b="0" baseline="0" dirty="0" smtClean="0"/>
              <a:t>O</a:t>
            </a:r>
            <a:r>
              <a:rPr lang="en-US" dirty="0" smtClean="0"/>
              <a:t>f 52 reporting jurisdictions from 2011 to 2012, 37 had no change in CLABSI SIRs,</a:t>
            </a:r>
            <a:r>
              <a:rPr lang="en-US" baseline="0" dirty="0" smtClean="0"/>
              <a:t> </a:t>
            </a:r>
            <a:r>
              <a:rPr lang="en-US" dirty="0" smtClean="0"/>
              <a:t>11 jurisdictions decreased, and 4 States increased</a:t>
            </a:r>
            <a:r>
              <a:rPr lang="en-US" baseline="0" dirty="0" smtClean="0"/>
              <a:t>.</a:t>
            </a:r>
            <a:r>
              <a:rPr lang="en-US" dirty="0" smtClean="0"/>
              <a:t> </a:t>
            </a:r>
          </a:p>
          <a:p>
            <a:pPr marL="349415" lvl="1" indent="-174708">
              <a:buFont typeface="Arial" panose="020B0604020202020204" pitchFamily="34" charset="0"/>
              <a:buChar char="•"/>
              <a:defRPr/>
            </a:pPr>
            <a:r>
              <a:rPr lang="en-US" dirty="0" smtClean="0"/>
              <a:t>States that reported a CLABSI SIR decrease from 2011 to 2012 were more likely than the group of States that did not change or that experienced a CLABSI rate increase to have a State mandate at the beginning of 2012 to report CLABSI rates to the NHSN.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defRPr/>
            </a:pPr>
            <a:r>
              <a:rPr lang="en-US" b="1" dirty="0" smtClean="0"/>
              <a:t>Groups With Disparities:  </a:t>
            </a:r>
            <a:r>
              <a:rPr lang="en-US" dirty="0" smtClean="0"/>
              <a:t>In 2012, among patients in the Level III NICU, pooled mean CLABSI rates ranged from a low of 0.6 infections per 1,000 central-line days among neonates born at 1,501 to 2,500 grams to a high of 2.3 infections per 1,000 central-line days among neonates born at less than or equal to 750 grams.</a:t>
            </a:r>
            <a:r>
              <a:rPr lang="en-US" baseline="0" dirty="0" smtClean="0"/>
              <a:t> </a:t>
            </a:r>
            <a:endParaRPr lang="en-US" dirty="0" smtClean="0"/>
          </a:p>
          <a:p>
            <a:pPr defTabSz="931774">
              <a:defRPr/>
            </a:pPr>
            <a:endParaRPr lang="en-US" dirty="0"/>
          </a:p>
          <a:p>
            <a:pPr defTabSz="931774">
              <a:defRPr/>
            </a:pPr>
            <a:endParaRPr lang="en-US"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a:buFont typeface="Arial" panose="020B0604020202020204" pitchFamily="34" charset="0"/>
              <a:buChar char="•"/>
              <a:defRPr/>
            </a:pPr>
            <a:r>
              <a:rPr lang="en-US" b="1" dirty="0"/>
              <a:t>Change </a:t>
            </a:r>
            <a:r>
              <a:rPr lang="en-US" b="1" dirty="0" smtClean="0"/>
              <a:t>Over </a:t>
            </a:r>
            <a:r>
              <a:rPr lang="en-US" b="1" dirty="0"/>
              <a:t>Time</a:t>
            </a:r>
            <a:r>
              <a:rPr lang="en-US" dirty="0"/>
              <a:t>: From 2006-2008 (combined) to </a:t>
            </a:r>
            <a:r>
              <a:rPr lang="en-US" dirty="0" smtClean="0"/>
              <a:t>2011, </a:t>
            </a:r>
            <a:r>
              <a:rPr lang="en-US" dirty="0"/>
              <a:t>rates of CLABSIs </a:t>
            </a:r>
            <a:r>
              <a:rPr lang="en-US" dirty="0" smtClean="0"/>
              <a:t>in hospitals decreased 54% among adult medical ICU patients in hospitals with major teaching programs, 33% among adult medical/surgical ICU patients in hospitals with major teaching programs, 42% among adult medical ICU patients in all other (non-major teaching) hospitals, and 40% among adult medical/surgical ICU patients in all other (non-major teaching) hospitals.</a:t>
            </a:r>
          </a:p>
          <a:p>
            <a:pPr marL="174708" indent="-174708">
              <a:buFont typeface="Arial" panose="020B0604020202020204" pitchFamily="34" charset="0"/>
              <a:buChar char="•"/>
              <a:defRPr/>
            </a:pPr>
            <a:endParaRPr lang="en-US" dirty="0"/>
          </a:p>
          <a:p>
            <a:pPr defTabSz="931774">
              <a:defRPr/>
            </a:pPr>
            <a:endParaRPr lang="en-US"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lnSpcReduction="10000"/>
          </a:bodyPr>
          <a:lstStyle/>
          <a:p>
            <a:pPr marL="174708" lvl="1" indent="-174708">
              <a:buFont typeface="Arial" panose="020B0604020202020204" pitchFamily="34" charset="0"/>
              <a:buChar char="•"/>
              <a:defRPr/>
            </a:pPr>
            <a:r>
              <a:rPr lang="en-US" b="1" dirty="0" smtClean="0"/>
              <a:t>Importance:</a:t>
            </a:r>
            <a:r>
              <a:rPr lang="en-US" dirty="0" smtClean="0"/>
              <a:t> Colon </a:t>
            </a:r>
            <a:r>
              <a:rPr lang="en-US" dirty="0"/>
              <a:t>and rectal procedures are ranked among the most </a:t>
            </a:r>
            <a:r>
              <a:rPr lang="en-US" dirty="0" smtClean="0"/>
              <a:t>harmful procedures, </a:t>
            </a:r>
            <a:r>
              <a:rPr lang="en-US" dirty="0"/>
              <a:t>with high rates of postoperative complications, which are often a result of </a:t>
            </a:r>
            <a:r>
              <a:rPr lang="en-US" dirty="0" err="1" smtClean="0"/>
              <a:t>nonadherence</a:t>
            </a:r>
            <a:r>
              <a:rPr lang="en-US" dirty="0" smtClean="0"/>
              <a:t> </a:t>
            </a:r>
            <a:r>
              <a:rPr lang="en-US" dirty="0"/>
              <a:t>to best practices</a:t>
            </a:r>
            <a:r>
              <a:rPr lang="en-US" dirty="0" smtClean="0"/>
              <a:t>.</a:t>
            </a:r>
            <a:endParaRPr lang="en-US" b="1" dirty="0" smtClean="0"/>
          </a:p>
          <a:p>
            <a:pPr marL="174708" indent="-174708">
              <a:buFont typeface="Arial" panose="020B0604020202020204" pitchFamily="34" charset="0"/>
              <a:buChar char="•"/>
              <a:defRPr/>
            </a:pPr>
            <a:r>
              <a:rPr lang="en-US" b="1" dirty="0" smtClean="0"/>
              <a:t>Overall Rate: </a:t>
            </a:r>
            <a:r>
              <a:rPr lang="en-US" dirty="0" smtClean="0"/>
              <a:t> In 2013, the unadjusted rate of 30-day postoperative mortality for colorectal surgeries was 2.9% among ACS-NSQIP participating hospitals in the United States.</a:t>
            </a:r>
            <a:endParaRPr lang="en-US" b="1" dirty="0" smtClean="0"/>
          </a:p>
          <a:p>
            <a:pPr marL="174708" indent="-174708">
              <a:buFont typeface="Arial" panose="020B0604020202020204" pitchFamily="34" charset="0"/>
              <a:buChar char="•"/>
              <a:defRPr/>
            </a:pPr>
            <a:r>
              <a:rPr lang="en-US" b="1" dirty="0" smtClean="0"/>
              <a:t>Change Over Tim</a:t>
            </a:r>
            <a:r>
              <a:rPr lang="en-US" dirty="0" smtClean="0"/>
              <a:t>e</a:t>
            </a:r>
            <a:r>
              <a:rPr lang="en-US" b="1" dirty="0" smtClean="0"/>
              <a:t>:</a:t>
            </a:r>
            <a:r>
              <a:rPr lang="en-US" dirty="0" smtClean="0"/>
              <a:t> </a:t>
            </a:r>
          </a:p>
          <a:p>
            <a:pPr marL="349415" lvl="1" indent="-174708">
              <a:buFont typeface="Arial" panose="020B0604020202020204" pitchFamily="34" charset="0"/>
              <a:buChar char="•"/>
              <a:defRPr/>
            </a:pPr>
            <a:r>
              <a:rPr lang="en-US" dirty="0" smtClean="0"/>
              <a:t>From 2008 to 2013, unadjusted rates of 30-day postoperative mortality for colorectal surgery decreased by 34% among nonteaching hospitals and by 30% among teaching hospitals.</a:t>
            </a:r>
            <a:r>
              <a:rPr lang="en-US" baseline="0" dirty="0" smtClean="0"/>
              <a:t> </a:t>
            </a:r>
          </a:p>
          <a:p>
            <a:pPr marL="349415" lvl="1" indent="-174708">
              <a:buFont typeface="Arial" panose="020B0604020202020204" pitchFamily="34" charset="0"/>
              <a:buChar char="•"/>
              <a:defRPr/>
            </a:pPr>
            <a:r>
              <a:rPr lang="en-US" dirty="0" smtClean="0"/>
              <a:t>Rates decreased by 44% among Hispanics, 27% among Blacks, and 33% among Whites. </a:t>
            </a:r>
          </a:p>
          <a:p>
            <a:pPr marL="174708" indent="-174708">
              <a:buFont typeface="Arial" panose="020B0604020202020204" pitchFamily="34" charset="0"/>
              <a:buChar char="•"/>
              <a:defRPr/>
            </a:pPr>
            <a:r>
              <a:rPr lang="en-US" b="1" dirty="0" smtClean="0"/>
              <a:t>Groups With Disparities: </a:t>
            </a:r>
          </a:p>
          <a:p>
            <a:pPr marL="349415" lvl="1" indent="-174708">
              <a:buFont typeface="Arial" panose="020B0604020202020204" pitchFamily="34" charset="0"/>
              <a:buChar char="•"/>
              <a:defRPr/>
            </a:pPr>
            <a:r>
              <a:rPr lang="en-US" dirty="0" smtClean="0"/>
              <a:t>Unadjusted rates of 30-day postoperative mortality for colorectal surgery patients were higher in nonteaching hospitals than teaching hospitals across all years except 2012. </a:t>
            </a:r>
          </a:p>
          <a:p>
            <a:pPr marL="349415" lvl="1" indent="-174708">
              <a:buFont typeface="Arial" panose="020B0604020202020204" pitchFamily="34" charset="0"/>
              <a:buChar char="•"/>
              <a:defRPr/>
            </a:pPr>
            <a:r>
              <a:rPr lang="en-US" dirty="0" smtClean="0"/>
              <a:t>In 2013, Blacks had higher rates and Hispanics had lower rates compared with Whites.</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Hip replacement is most common among older adults, who have an increased risk of adverse events after these surgeries.</a:t>
            </a:r>
          </a:p>
          <a:p>
            <a:pPr marL="174708" indent="-174708">
              <a:buFont typeface="Arial" panose="020B0604020202020204" pitchFamily="34" charset="0"/>
              <a:buChar char="•"/>
              <a:defRPr/>
            </a:pPr>
            <a:r>
              <a:rPr lang="en-US" b="1" dirty="0" smtClean="0"/>
              <a:t>Overall Rate: </a:t>
            </a:r>
            <a:r>
              <a:rPr lang="en-US" dirty="0" smtClean="0"/>
              <a:t> In 2012, 6.5% of adult patients receiving hip joint replacement because of fracture or degenerative conditions experienced adverse events. </a:t>
            </a:r>
            <a:endParaRPr lang="en-US" b="1" dirty="0" smtClean="0"/>
          </a:p>
          <a:p>
            <a:pPr marL="174708" indent="-174708">
              <a:buFont typeface="Arial" panose="020B0604020202020204" pitchFamily="34" charset="0"/>
              <a:buChar char="•"/>
              <a:defRPr/>
            </a:pPr>
            <a:r>
              <a:rPr lang="en-US" b="1" dirty="0" smtClean="0"/>
              <a:t>Change Over Time: </a:t>
            </a:r>
          </a:p>
          <a:p>
            <a:pPr marL="349250" lvl="1" indent="-120650">
              <a:buFont typeface="Arial" panose="020B0604020202020204" pitchFamily="34" charset="0"/>
              <a:buChar char="•"/>
              <a:defRPr/>
            </a:pPr>
            <a:r>
              <a:rPr lang="en-US" dirty="0" smtClean="0"/>
              <a:t>From 2009 to 2012, the percentage of adverse events among patients ages 65-74 years who had a hip replacement increased from 5.1% to 6.0% .</a:t>
            </a:r>
          </a:p>
          <a:p>
            <a:pPr marL="349250" lvl="1" indent="-120650">
              <a:buFont typeface="Arial" panose="020B0604020202020204" pitchFamily="34" charset="0"/>
              <a:buChar char="•"/>
              <a:defRPr/>
            </a:pPr>
            <a:r>
              <a:rPr lang="en-US" dirty="0" smtClean="0"/>
              <a:t>The percentage decreased among women</a:t>
            </a:r>
            <a:r>
              <a:rPr lang="en-US" baseline="0" dirty="0" smtClean="0"/>
              <a:t> </a:t>
            </a:r>
            <a:r>
              <a:rPr lang="en-US" dirty="0" smtClean="0"/>
              <a:t>from 8.3% to 6.8%.  </a:t>
            </a:r>
          </a:p>
          <a:p>
            <a:pPr marL="174708" indent="-174708">
              <a:buFont typeface="Arial" panose="020B0604020202020204" pitchFamily="34" charset="0"/>
              <a:buChar char="•"/>
              <a:defRPr/>
            </a:pPr>
            <a:r>
              <a:rPr lang="en-US" b="1" dirty="0" smtClean="0"/>
              <a:t>Groups With Disparities:  </a:t>
            </a:r>
          </a:p>
          <a:p>
            <a:pPr marL="349415" lvl="1" indent="-174708">
              <a:buFont typeface="Arial" panose="020B0604020202020204" pitchFamily="34" charset="0"/>
              <a:buChar char="•"/>
              <a:defRPr/>
            </a:pPr>
            <a:r>
              <a:rPr lang="en-US" dirty="0" smtClean="0"/>
              <a:t>In 2009, 2010, and 2011, a higher percentage of patients age 85 years and over who received a hip joint replacement experienced an adverse event compared with those ages 65-74 years. </a:t>
            </a:r>
          </a:p>
          <a:p>
            <a:pPr marL="349415" lvl="1" indent="-174708">
              <a:buFont typeface="Arial" panose="020B0604020202020204" pitchFamily="34" charset="0"/>
              <a:buChar char="•"/>
              <a:defRPr/>
            </a:pPr>
            <a:r>
              <a:rPr lang="en-US" dirty="0" smtClean="0"/>
              <a:t>In 2012, a higher percentage of patients ages 75-84 years who received a hip joint replacement experienced an adverse event compared with those ages 65-74 years.</a:t>
            </a:r>
          </a:p>
          <a:p>
            <a:pPr lvl="1"/>
            <a:r>
              <a:rPr lang="en-US" i="1" kern="1200" dirty="0" smtClean="0">
                <a:solidFill>
                  <a:schemeClr val="tx1"/>
                </a:solidFill>
                <a:latin typeface="+mn-lt"/>
                <a:ea typeface="+mn-ea"/>
                <a:cs typeface="+mn-cs"/>
              </a:rPr>
              <a:t> </a:t>
            </a:r>
            <a:endParaRPr lang="en-US"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The placement and use of central venous catheters can result in mechanical adverse events, including bleeding, hematoma, perforation, pneumothorax, air embolism, and misplacement, occlusion, shearing, or knotting of the catheter. </a:t>
            </a:r>
          </a:p>
          <a:p>
            <a:pPr marL="174708" indent="-174708">
              <a:buFont typeface="Arial" panose="020B0604020202020204" pitchFamily="34" charset="0"/>
              <a:buChar char="•"/>
              <a:defRPr/>
            </a:pPr>
            <a:r>
              <a:rPr lang="en-US" b="1" dirty="0" smtClean="0"/>
              <a:t>Overall Rate: </a:t>
            </a:r>
            <a:r>
              <a:rPr lang="en-US" dirty="0" smtClean="0"/>
              <a:t> In 2012, 3.5% of adults with central venous catheter placements experienced an associated mechanical adverse event.  </a:t>
            </a:r>
            <a:endParaRPr lang="en-US" b="1" dirty="0" smtClean="0"/>
          </a:p>
          <a:p>
            <a:pPr marL="174708" indent="-174708">
              <a:buFont typeface="Arial" panose="020B0604020202020204" pitchFamily="34" charset="0"/>
              <a:buChar char="•"/>
              <a:defRPr/>
            </a:pPr>
            <a:r>
              <a:rPr lang="en-US" b="1" dirty="0" smtClean="0"/>
              <a:t>Change Over Time:  </a:t>
            </a:r>
            <a:r>
              <a:rPr lang="en-US" dirty="0" smtClean="0"/>
              <a:t>From 2009 to 2012, the percentage of adults with central venous catheter placements who had a mechanical adverse event increased for patients ages 65-74 years (from 3.2% to 3.9%) and for patients ages 75-84 years (from 3.1% to 3.7%).  </a:t>
            </a:r>
          </a:p>
          <a:p>
            <a:pPr marL="174708" indent="-174708">
              <a:buFont typeface="Arial" panose="020B0604020202020204" pitchFamily="34" charset="0"/>
              <a:buChar char="•"/>
              <a:defRPr/>
            </a:pPr>
            <a:r>
              <a:rPr lang="en-US" b="1" dirty="0" smtClean="0"/>
              <a:t>Groups With Disparities:  </a:t>
            </a:r>
          </a:p>
          <a:p>
            <a:pPr marL="349415" lvl="1" indent="-174708">
              <a:buFont typeface="Arial" panose="020B0604020202020204" pitchFamily="34" charset="0"/>
              <a:buChar char="•"/>
              <a:defRPr/>
            </a:pPr>
            <a:r>
              <a:rPr lang="en-US" dirty="0" smtClean="0"/>
              <a:t>From 2009 to 2012, the percentage of Black adults with central venous catheter placements who had a mechanical adverse event decreased to 2.7% from 8.5%. </a:t>
            </a:r>
            <a:r>
              <a:rPr lang="en-US" baseline="0" dirty="0" smtClean="0"/>
              <a:t> </a:t>
            </a:r>
          </a:p>
          <a:p>
            <a:pPr marL="349415" lvl="1" indent="-174708">
              <a:buFont typeface="Arial" panose="020B0604020202020204" pitchFamily="34" charset="0"/>
              <a:buChar char="•"/>
              <a:defRPr/>
            </a:pPr>
            <a:r>
              <a:rPr lang="en-US" dirty="0" smtClean="0"/>
              <a:t>The percentage of White adults who had a mechanical adverse event remained between 3% and 4% during this</a:t>
            </a:r>
            <a:r>
              <a:rPr lang="en-US" baseline="0" dirty="0" smtClean="0"/>
              <a:t> time</a:t>
            </a:r>
            <a:r>
              <a:rPr lang="en-US" dirty="0" smtClean="0"/>
              <a:t>.</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r>
              <a:rPr lang="en-US" dirty="0"/>
              <a:t>The reports are based on more than 250 measures of quality and disparities covering a broad array of health care services and settings.  Data are generally available through 2012, although rates of </a:t>
            </a:r>
            <a:r>
              <a:rPr lang="en-US" dirty="0" err="1"/>
              <a:t>uninsurance</a:t>
            </a:r>
            <a:r>
              <a:rPr lang="en-US" dirty="0"/>
              <a:t> have been tracked through the first half of 2014. The reports are produced with the help of an Interagency Work Group led by the Agency for Healthcare Research and Quality (AHRQ) and submitted on behalf of the Secretary of Health and Human Services (HHS).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a:t>
            </a:fld>
            <a:endParaRPr lang="en-US"/>
          </a:p>
        </p:txBody>
      </p:sp>
    </p:spTree>
    <p:extLst>
      <p:ext uri="{BB962C8B-B14F-4D97-AF65-F5344CB8AC3E}">
        <p14:creationId xmlns:p14="http://schemas.microsoft.com/office/powerpoint/2010/main" val="2346712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Urinary tract infections (UTIs) can spread and become more serious or cause further complications, such as delirium.</a:t>
            </a:r>
          </a:p>
          <a:p>
            <a:pPr marL="174708" indent="-174708">
              <a:buFont typeface="Arial" panose="020B0604020202020204" pitchFamily="34" charset="0"/>
              <a:buChar char="•"/>
              <a:defRPr/>
            </a:pPr>
            <a:r>
              <a:rPr lang="en-US" b="1" dirty="0" smtClean="0"/>
              <a:t>Overall Rate: </a:t>
            </a:r>
            <a:r>
              <a:rPr lang="en-US" dirty="0" smtClean="0"/>
              <a:t> In 2012, the percentage of  long-stay nursing home residents with a UTI was 7.3%.  </a:t>
            </a:r>
            <a:endParaRPr lang="en-US" b="1" dirty="0" smtClean="0"/>
          </a:p>
          <a:p>
            <a:pPr marL="174708" indent="-174708">
              <a:buFont typeface="Arial" panose="020B0604020202020204" pitchFamily="34" charset="0"/>
              <a:buChar char="•"/>
              <a:defRPr/>
            </a:pPr>
            <a:r>
              <a:rPr lang="en-US" b="1" dirty="0" smtClean="0"/>
              <a:t>Groups With Disparities:  </a:t>
            </a:r>
          </a:p>
          <a:p>
            <a:pPr marL="349415" lvl="1" indent="-174708">
              <a:buFont typeface="Arial" panose="020B0604020202020204" pitchFamily="34" charset="0"/>
              <a:buChar char="•"/>
              <a:defRPr/>
            </a:pPr>
            <a:r>
              <a:rPr lang="en-US" dirty="0" smtClean="0"/>
              <a:t>In 2011 and 2012, higher percentages of long-stay residents age 65 and over had UTIs compared with those under 65.  A higher percentage of female long-stay residents had UTIs compared with their male counterparts in both years. </a:t>
            </a:r>
          </a:p>
          <a:p>
            <a:pPr marL="349415" lvl="1" indent="-174708">
              <a:buFont typeface="Arial" panose="020B0604020202020204" pitchFamily="34" charset="0"/>
              <a:buChar char="•"/>
              <a:defRPr/>
            </a:pPr>
            <a:r>
              <a:rPr lang="en-US" dirty="0" smtClean="0"/>
              <a:t>In 2012, compared with White residents, other racial and ethnic groups had lower rates of UTIs.</a:t>
            </a:r>
          </a:p>
          <a:p>
            <a:pPr marL="174708" indent="-174708">
              <a:buFont typeface="Arial" panose="020B0604020202020204" pitchFamily="34" charset="0"/>
              <a:buChar char="•"/>
              <a:defRPr/>
            </a:pPr>
            <a:r>
              <a:rPr lang="en-US" b="1" dirty="0" smtClean="0"/>
              <a:t>Achievable Benchmark:  </a:t>
            </a:r>
            <a:r>
              <a:rPr lang="en-US" dirty="0" smtClean="0"/>
              <a:t>Residents under age 65, males, and Blacks, Asians, and Native Hawaiians and Other Pacific Islanders achieved the benchmark. </a:t>
            </a:r>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Residents who are restrained daily can become weak, lose their ability to go to the bathroom by themselves, and develop pressure ulcers or other medical conditions. </a:t>
            </a:r>
          </a:p>
          <a:p>
            <a:pPr marL="174708" indent="-174708">
              <a:buFont typeface="Arial" panose="020B0604020202020204" pitchFamily="34" charset="0"/>
              <a:buChar char="•"/>
              <a:defRPr/>
            </a:pPr>
            <a:r>
              <a:rPr lang="en-US" b="1" dirty="0" smtClean="0"/>
              <a:t>Overall Rate: </a:t>
            </a:r>
            <a:r>
              <a:rPr lang="en-US" dirty="0" smtClean="0"/>
              <a:t> In 2012, the percentage of  long-stay nursing home residents who were physically restrained on a daily basis was 1.9%.  </a:t>
            </a:r>
            <a:endParaRPr lang="en-US" b="1" dirty="0" smtClean="0"/>
          </a:p>
          <a:p>
            <a:pPr marL="174708" indent="-174708">
              <a:buFont typeface="Arial" panose="020B0604020202020204" pitchFamily="34" charset="0"/>
              <a:buChar char="•"/>
              <a:defRPr/>
            </a:pPr>
            <a:r>
              <a:rPr lang="en-US" b="1" dirty="0" smtClean="0"/>
              <a:t>Groups With Disparities:  </a:t>
            </a:r>
          </a:p>
          <a:p>
            <a:pPr marL="349415" lvl="1" indent="-174708">
              <a:buFont typeface="Arial" panose="020B0604020202020204" pitchFamily="34" charset="0"/>
              <a:buChar char="•"/>
              <a:defRPr/>
            </a:pPr>
            <a:r>
              <a:rPr lang="en-US" dirty="0" smtClean="0"/>
              <a:t>In 2011 and 2012, a lower percentage of residents ages 65-74 years were held in restraints on a daily basis compared with residents younger than 65 years. </a:t>
            </a:r>
            <a:r>
              <a:rPr lang="en-US" baseline="0" dirty="0" smtClean="0"/>
              <a:t> </a:t>
            </a:r>
          </a:p>
          <a:p>
            <a:pPr marL="349415" lvl="1" indent="-174708">
              <a:buFont typeface="Arial" panose="020B0604020202020204" pitchFamily="34" charset="0"/>
              <a:buChar char="•"/>
              <a:defRPr/>
            </a:pPr>
            <a:r>
              <a:rPr lang="en-US" dirty="0" smtClean="0"/>
              <a:t>In 2012, compared with Whites, Asians, Native Hawaiians and Other Pacific Islanders, and Hispanics had higher rates of daily restraint use; Blacks and American Indians and Alaska Natives had lower rates of daily restraint use compared with Whites. </a:t>
            </a:r>
          </a:p>
          <a:p>
            <a:pPr marL="174708" indent="-174708">
              <a:buFont typeface="Arial" panose="020B0604020202020204" pitchFamily="34" charset="0"/>
              <a:buChar char="•"/>
              <a:defRPr/>
            </a:pPr>
            <a:r>
              <a:rPr lang="en-US" b="1" dirty="0" smtClean="0"/>
              <a:t>Achievable Benchmark:  </a:t>
            </a:r>
            <a:r>
              <a:rPr lang="en-US" dirty="0" smtClean="0"/>
              <a:t>No group has achieved the benchmark. </a:t>
            </a:r>
          </a:p>
          <a:p>
            <a:endParaRPr lang="en-US"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Infections are a major cause of harm in nursing homes. Respiratory tract, gastrointestinal , urinary tract, and skin and soft tissue infections are the most common conditions in this care setting. </a:t>
            </a:r>
          </a:p>
          <a:p>
            <a:pPr marL="174708" indent="-174708">
              <a:buFont typeface="Arial" panose="020B0604020202020204" pitchFamily="34" charset="0"/>
              <a:buChar char="•"/>
              <a:defRPr/>
            </a:pPr>
            <a:r>
              <a:rPr lang="en-US" b="1" dirty="0" smtClean="0"/>
              <a:t>Groups With Disparities:  </a:t>
            </a:r>
            <a:r>
              <a:rPr lang="en-US" dirty="0" smtClean="0"/>
              <a:t>Pooled mean rates of infection among Pennsylvania nursing home residents were higher among men than women for  RTI, UTI, and other infections.  </a:t>
            </a:r>
          </a:p>
          <a:p>
            <a:endParaRPr lang="en-US"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 </a:t>
            </a:r>
            <a:r>
              <a:rPr lang="en-US" dirty="0" smtClean="0"/>
              <a:t>Normal wound healing after an operation is an important marker of good care.  The home health team should regularly change wound dressing and teach the patient about wound care.</a:t>
            </a:r>
          </a:p>
          <a:p>
            <a:pPr marL="174708" indent="-174708">
              <a:buFont typeface="Arial" panose="020B0604020202020204" pitchFamily="34" charset="0"/>
              <a:buChar char="•"/>
              <a:defRPr/>
            </a:pPr>
            <a:r>
              <a:rPr lang="en-US" b="1" dirty="0" smtClean="0"/>
              <a:t>Overall Rate: </a:t>
            </a:r>
            <a:r>
              <a:rPr lang="en-US" dirty="0" smtClean="0"/>
              <a:t> In 2012, the percentage of home health patients with improvement in their surgical wounds was 88.6%.   </a:t>
            </a:r>
            <a:endParaRPr lang="en-US" b="1" dirty="0" smtClean="0"/>
          </a:p>
          <a:p>
            <a:pPr marL="174708" indent="-174708">
              <a:buFont typeface="Arial" panose="020B0604020202020204" pitchFamily="34" charset="0"/>
              <a:buChar char="•"/>
              <a:defRPr/>
            </a:pPr>
            <a:r>
              <a:rPr lang="en-US" b="1" dirty="0" smtClean="0"/>
              <a:t>Achievable Benchmark: </a:t>
            </a:r>
            <a:r>
              <a:rPr lang="en-US" dirty="0" smtClean="0"/>
              <a:t>Only patients age 85 and over achieved the benchmark. </a:t>
            </a:r>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950970"/>
          </a:xfrm>
        </p:spPr>
        <p:txBody>
          <a:bodyPr>
            <a:normAutofit/>
          </a:bodyPr>
          <a:lstStyle/>
          <a:p>
            <a:pPr marL="174708" lvl="1" indent="-174708" defTabSz="931774">
              <a:buFont typeface="Arial" panose="020B0604020202020204" pitchFamily="34" charset="0"/>
              <a:buChar char="•"/>
              <a:defRPr/>
            </a:pPr>
            <a:r>
              <a:rPr lang="en-US" sz="1300" b="1" dirty="0"/>
              <a:t>Importance: </a:t>
            </a:r>
            <a:r>
              <a:rPr lang="en-US" sz="1300" dirty="0"/>
              <a:t>Taking medications correctly is important to the health status and quality of life of individuals living in the community.  The home health team can help teach a patient ways to organize drugs and take them properly.</a:t>
            </a:r>
          </a:p>
          <a:p>
            <a:pPr marL="174708" lvl="1" indent="-174708">
              <a:buFont typeface="Arial" panose="020B0604020202020204" pitchFamily="34" charset="0"/>
              <a:buChar char="•"/>
              <a:defRPr/>
            </a:pPr>
            <a:r>
              <a:rPr lang="en-US" sz="1300" b="1" dirty="0"/>
              <a:t>Overall Rate: </a:t>
            </a:r>
            <a:r>
              <a:rPr lang="en-US" sz="1300" dirty="0"/>
              <a:t> In 2012, the percentage of home health patients with </a:t>
            </a:r>
            <a:r>
              <a:rPr lang="en-US" sz="1300" dirty="0" smtClean="0"/>
              <a:t>improvement </a:t>
            </a:r>
            <a:r>
              <a:rPr lang="en-US" sz="1300" dirty="0"/>
              <a:t>in their ability to take medications orally was 49.7%.   </a:t>
            </a:r>
            <a:endParaRPr lang="en-US" sz="1300" b="1" dirty="0"/>
          </a:p>
          <a:p>
            <a:pPr marL="174708" lvl="1" indent="-174708">
              <a:buFont typeface="Arial" panose="020B0604020202020204" pitchFamily="34" charset="0"/>
              <a:buChar char="•"/>
              <a:defRPr/>
            </a:pPr>
            <a:r>
              <a:rPr lang="en-US" sz="1300" b="1" dirty="0"/>
              <a:t>Groups with Disparities: </a:t>
            </a:r>
          </a:p>
          <a:p>
            <a:pPr marL="349415" lvl="2" indent="-174708">
              <a:buFont typeface="Arial" panose="020B0604020202020204" pitchFamily="34" charset="0"/>
              <a:buChar char="•"/>
              <a:defRPr/>
            </a:pPr>
            <a:r>
              <a:rPr lang="en-US" sz="1300" dirty="0"/>
              <a:t>In 2012, home health patients in the </a:t>
            </a:r>
            <a:r>
              <a:rPr lang="en-US" sz="1300" dirty="0" smtClean="0"/>
              <a:t>oldest </a:t>
            </a:r>
            <a:r>
              <a:rPr lang="en-US" sz="1300" dirty="0"/>
              <a:t>group, </a:t>
            </a:r>
            <a:r>
              <a:rPr lang="en-US" sz="1300" dirty="0" smtClean="0"/>
              <a:t>85 </a:t>
            </a:r>
            <a:r>
              <a:rPr lang="en-US" sz="1300" dirty="0"/>
              <a:t>years and </a:t>
            </a:r>
            <a:r>
              <a:rPr lang="en-US" sz="1300" dirty="0" smtClean="0"/>
              <a:t>over</a:t>
            </a:r>
            <a:r>
              <a:rPr lang="en-US" sz="1300" dirty="0"/>
              <a:t>, had the lowest percentage with </a:t>
            </a:r>
            <a:r>
              <a:rPr lang="en-US" sz="1300" dirty="0" smtClean="0"/>
              <a:t>improvement </a:t>
            </a:r>
            <a:r>
              <a:rPr lang="en-US" sz="1300" dirty="0"/>
              <a:t>in their ability to take medications </a:t>
            </a:r>
            <a:r>
              <a:rPr lang="en-US" sz="1300" dirty="0" smtClean="0"/>
              <a:t>orally.  </a:t>
            </a:r>
            <a:endParaRPr lang="en-US" sz="1300" dirty="0"/>
          </a:p>
          <a:p>
            <a:pPr marL="349415" lvl="2" indent="-174708">
              <a:buFont typeface="Arial" panose="020B0604020202020204" pitchFamily="34" charset="0"/>
              <a:buChar char="•"/>
              <a:defRPr/>
            </a:pPr>
            <a:r>
              <a:rPr lang="en-US" sz="1300" dirty="0"/>
              <a:t>The percentages with improved ability to take medications orally was also lower among </a:t>
            </a:r>
            <a:r>
              <a:rPr lang="en-US" sz="1300" dirty="0" smtClean="0"/>
              <a:t>Hispanic and Asian </a:t>
            </a:r>
            <a:r>
              <a:rPr lang="en-US" sz="1300" dirty="0"/>
              <a:t>home health patients than among White patients.</a:t>
            </a:r>
          </a:p>
          <a:p>
            <a:pPr marL="174708" indent="-174708">
              <a:buFont typeface="Arial" panose="020B0604020202020204" pitchFamily="34" charset="0"/>
              <a:buChar char="•"/>
              <a:defRPr/>
            </a:pPr>
            <a:r>
              <a:rPr lang="en-US" sz="1300" b="1" dirty="0"/>
              <a:t>Achievable Benchmark:  </a:t>
            </a:r>
            <a:r>
              <a:rPr lang="en-US" sz="1300" dirty="0" smtClean="0"/>
              <a:t>The </a:t>
            </a:r>
            <a:r>
              <a:rPr lang="en-US" sz="1300" dirty="0"/>
              <a:t>benchmark was achieved among home health patients ages </a:t>
            </a:r>
            <a:r>
              <a:rPr lang="en-US" sz="1300" dirty="0" smtClean="0"/>
              <a:t>0-64 </a:t>
            </a:r>
            <a:r>
              <a:rPr lang="en-US" sz="1300" dirty="0"/>
              <a:t>years and </a:t>
            </a:r>
            <a:r>
              <a:rPr lang="en-US" sz="1300" dirty="0" smtClean="0"/>
              <a:t>65-74 years.</a:t>
            </a:r>
            <a:endParaRPr lang="en-US" sz="1300" b="1" dirty="0"/>
          </a:p>
          <a:p>
            <a:endParaRPr lang="en-US" u="none"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Geographic Variation:  </a:t>
            </a:r>
            <a:r>
              <a:rPr lang="en-US" dirty="0" smtClean="0"/>
              <a:t>In 2012, Hispanic home health patients had worse rates of improvement in taking oral medications than non-Hispanic White patients in eight States—Florida, Hawaii, Idaho, Indiana, Maine, North Dakota, New Mexico, and Texas. Non-Hispanic White patients had worse rates of improvement than Hispanic patients in two States—Michigan and Pennsylvania.</a:t>
            </a:r>
          </a:p>
          <a:p>
            <a:pPr marL="174708" lvl="1" indent="-174708">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Misdiagnosis of conditions in patients who seek care from the ED may result in death or disability.</a:t>
            </a:r>
          </a:p>
          <a:p>
            <a:pPr marL="174708" lvl="1" indent="-174708">
              <a:buFont typeface="Arial" panose="020B0604020202020204" pitchFamily="34" charset="0"/>
              <a:buChar char="•"/>
              <a:defRPr/>
            </a:pPr>
            <a:r>
              <a:rPr lang="en-US" b="1" dirty="0" smtClean="0"/>
              <a:t>Overall Rate: </a:t>
            </a:r>
            <a:r>
              <a:rPr lang="en-US" dirty="0" smtClean="0"/>
              <a:t> In 2009, the percentage of adults with a probable missed stroke in the ED was 1.2%. </a:t>
            </a:r>
          </a:p>
          <a:p>
            <a:pPr marL="174708" lvl="1" indent="-174708">
              <a:buFont typeface="Arial" panose="020B0604020202020204" pitchFamily="34" charset="0"/>
              <a:buChar char="•"/>
              <a:defRPr/>
            </a:pPr>
            <a:r>
              <a:rPr lang="en-US" b="1" dirty="0" smtClean="0"/>
              <a:t>Groups With Disparities: </a:t>
            </a:r>
            <a:r>
              <a:rPr lang="en-US" dirty="0" smtClean="0"/>
              <a:t>In 2009, patients ages 18-44 years were at the highest risk of being hospitalized for stroke within 30 days of being treated for dizziness or headache in the ED and subsequently released, compared with all other age groups.  The likelihood of a missed stroke diagnosis decreased as patient age increased. </a:t>
            </a:r>
            <a:endParaRPr lang="en-US" strike="sngStrike" baseline="0" dirty="0" smtClean="0">
              <a:solidFill>
                <a:srgbClr val="FF0000"/>
              </a:solidFill>
            </a:endParaRPr>
          </a:p>
          <a:p>
            <a:pPr defTabSz="931774">
              <a:defRPr/>
            </a:pPr>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Importance:</a:t>
            </a:r>
            <a:r>
              <a:rPr lang="en-US" dirty="0" smtClean="0"/>
              <a:t> Some drugs that are prescribed for older patients are known to be potentially harmful for this age group. </a:t>
            </a:r>
          </a:p>
          <a:p>
            <a:pPr marL="174708" lvl="1" indent="-174708">
              <a:buFont typeface="Arial" panose="020B0604020202020204" pitchFamily="34" charset="0"/>
              <a:buChar char="•"/>
              <a:defRPr/>
            </a:pPr>
            <a:r>
              <a:rPr lang="en-US" b="1" dirty="0" smtClean="0"/>
              <a:t>Change Over Time:  </a:t>
            </a:r>
          </a:p>
          <a:p>
            <a:pPr marL="349415" lvl="2" indent="-174708">
              <a:buFont typeface="Arial" panose="020B0604020202020204" pitchFamily="34" charset="0"/>
              <a:buChar char="•"/>
              <a:defRPr/>
            </a:pPr>
            <a:r>
              <a:rPr lang="en-US" dirty="0" smtClean="0"/>
              <a:t>From 2002 to 2012, the percentage of adults age 65 years and over who received potentially inappropriate prescription medications decreased overall and for all racial and ethnic groups and all income groups.  </a:t>
            </a:r>
          </a:p>
          <a:p>
            <a:pPr marL="349415" lvl="2" indent="-174708">
              <a:buFont typeface="Arial" panose="020B0604020202020204" pitchFamily="34" charset="0"/>
              <a:buChar char="•"/>
              <a:defRPr/>
            </a:pPr>
            <a:r>
              <a:rPr lang="en-US" dirty="0" smtClean="0"/>
              <a:t>Poor adults had the largest decrease in the percentage who received potentially inappropriate medications (from 23% in 2002 to 11% in 2012).  </a:t>
            </a:r>
          </a:p>
          <a:p>
            <a:endParaRPr lang="en-US" u="none"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5345430"/>
            <a:ext cx="5486400" cy="3950970"/>
          </a:xfrm>
        </p:spPr>
        <p:txBody>
          <a:bodyPr>
            <a:normAutofit lnSpcReduction="10000"/>
          </a:bodyPr>
          <a:lstStyle/>
          <a:p>
            <a:pPr marL="0" lvl="1"/>
            <a:r>
              <a:rPr lang="en-US" dirty="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 information on individual measures will still be available through </a:t>
            </a:r>
            <a:r>
              <a:rPr lang="en-US" dirty="0" err="1"/>
              <a:t>chartbooks</a:t>
            </a:r>
            <a:r>
              <a:rPr lang="en-US" dirty="0"/>
              <a:t> posted on the Web </a:t>
            </a:r>
            <a:r>
              <a:rPr lang="en-US" u="sng" dirty="0" smtClean="0">
                <a:hlinkClick r:id="rId3"/>
              </a:rPr>
              <a:t>http</a:t>
            </a:r>
            <a:r>
              <a:rPr lang="en-US" u="sng" dirty="0">
                <a:hlinkClick r:id="rId3"/>
              </a:rPr>
              <a:t>://</a:t>
            </a:r>
            <a:r>
              <a:rPr lang="en-US" u="sng" dirty="0" smtClean="0">
                <a:hlinkClick r:id="rId3"/>
              </a:rPr>
              <a:t>www.ahrq.gov/research/findings/nhqrdr/</a:t>
            </a:r>
            <a:endParaRPr lang="en-US" u="sng" dirty="0" smtClean="0">
              <a:hlinkClick r:id="rId4"/>
            </a:endParaRPr>
          </a:p>
          <a:p>
            <a:pPr marL="0" lvl="1"/>
            <a:r>
              <a:rPr lang="en-US" u="sng" dirty="0" smtClean="0">
                <a:hlinkClick r:id="rId4"/>
              </a:rPr>
              <a:t>2014chartbooks/</a:t>
            </a:r>
            <a:r>
              <a:rPr lang="en-US" dirty="0" smtClean="0"/>
              <a:t>).</a:t>
            </a:r>
          </a:p>
          <a:p>
            <a:endParaRPr lang="en-US" dirty="0"/>
          </a:p>
          <a:p>
            <a:r>
              <a:rPr lang="en-US" dirty="0"/>
              <a:t>The new QDR and supporting </a:t>
            </a:r>
            <a:r>
              <a:rPr lang="en-US" dirty="0" err="1"/>
              <a:t>chartbooks</a:t>
            </a:r>
            <a:r>
              <a:rPr lang="en-US" dirty="0"/>
              <a:t> are further integrated with the National Quality Strategy (NQS).  The NQS has three overarching aims that build on the Institute for Healthcare Improvement's Triple Aim® and that support HHS’s delivery system reform initiatives to achieve better care, smarter spending, and healthier people through incentives, information, and the way care is delivered. These aims are used to guide and assess local, </a:t>
            </a:r>
            <a:r>
              <a:rPr lang="en-US" dirty="0" smtClean="0"/>
              <a:t>State</a:t>
            </a:r>
            <a:r>
              <a:rPr lang="en-US" dirty="0"/>
              <a:t>, and national efforts to improve health and the quality of health care.  </a:t>
            </a:r>
            <a:endParaRPr lang="en-US" dirty="0" smtClean="0"/>
          </a:p>
          <a:p>
            <a:endParaRPr lang="en-US" dirty="0"/>
          </a:p>
          <a:p>
            <a:r>
              <a:rPr lang="en-US" dirty="0"/>
              <a:t>To advance these aims, the NQS focuses on six priorities that address the most common health concerns that Americans face. Quality measures tracked in the QDR have been </a:t>
            </a:r>
            <a:r>
              <a:rPr lang="en-US" dirty="0" smtClean="0"/>
              <a:t>reorganized </a:t>
            </a:r>
            <a:r>
              <a:rPr lang="en-US" dirty="0"/>
              <a:t>around these </a:t>
            </a:r>
            <a:r>
              <a:rPr lang="en-US" dirty="0" smtClean="0"/>
              <a:t>priorities, </a:t>
            </a:r>
            <a:r>
              <a:rPr lang="en-US" dirty="0"/>
              <a:t>and a </a:t>
            </a:r>
            <a:r>
              <a:rPr lang="en-US" dirty="0" err="1"/>
              <a:t>chartbook</a:t>
            </a:r>
            <a:r>
              <a:rPr lang="en-US" dirty="0"/>
              <a:t> will be released marking progress for each NQS priority. Patient safety is one of these NQS priorities and the topic of this </a:t>
            </a:r>
            <a:r>
              <a:rPr lang="en-US" dirty="0" err="1"/>
              <a:t>chartbook</a:t>
            </a:r>
            <a:r>
              <a:rPr lang="en-US" dirty="0"/>
              <a:t>.</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a:t>
            </a:fld>
            <a:endParaRPr lang="en-US"/>
          </a:p>
        </p:txBody>
      </p:sp>
    </p:spTree>
    <p:extLst>
      <p:ext uri="{BB962C8B-B14F-4D97-AF65-F5344CB8AC3E}">
        <p14:creationId xmlns:p14="http://schemas.microsoft.com/office/powerpoint/2010/main" val="5476158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40</a:t>
            </a:fld>
            <a:endParaRPr lang="en-US" dirty="0"/>
          </a:p>
        </p:txBody>
      </p:sp>
    </p:spTree>
    <p:extLst>
      <p:ext uri="{BB962C8B-B14F-4D97-AF65-F5344CB8AC3E}">
        <p14:creationId xmlns:p14="http://schemas.microsoft.com/office/powerpoint/2010/main" val="19266314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Change Over Time:  </a:t>
            </a:r>
            <a:r>
              <a:rPr lang="en-US" dirty="0" smtClean="0"/>
              <a:t>From 2004 to 2013, the number of MMPRs per year decreased by 18%, from 15,537 in 2004 to </a:t>
            </a:r>
            <a:r>
              <a:rPr lang="en-US" dirty="0" smtClean="0"/>
              <a:t>12,708 </a:t>
            </a:r>
            <a:r>
              <a:rPr lang="en-US" dirty="0" smtClean="0"/>
              <a:t>in 2013. </a:t>
            </a:r>
          </a:p>
          <a:p>
            <a:pPr marL="174708" lvl="1" indent="-174708">
              <a:buFont typeface="Arial" panose="020B0604020202020204" pitchFamily="34" charset="0"/>
              <a:buChar char="•"/>
              <a:defRPr/>
            </a:pPr>
            <a:r>
              <a:rPr lang="en-US" b="1" dirty="0" smtClean="0"/>
              <a:t>Differences Between Settings: </a:t>
            </a:r>
          </a:p>
          <a:p>
            <a:pPr marL="342900" lvl="2" indent="-165100">
              <a:buFont typeface="Arial" panose="020B0604020202020204" pitchFamily="34" charset="0"/>
              <a:buChar char="•"/>
              <a:defRPr/>
            </a:pPr>
            <a:r>
              <a:rPr lang="en-US" dirty="0" smtClean="0"/>
              <a:t>Of </a:t>
            </a:r>
            <a:r>
              <a:rPr lang="en-US" dirty="0" smtClean="0"/>
              <a:t>142,219 </a:t>
            </a:r>
            <a:r>
              <a:rPr lang="en-US" dirty="0" smtClean="0"/>
              <a:t>MMPRs from 2004 to 2013, more related to care in the outpatient setting (</a:t>
            </a:r>
            <a:r>
              <a:rPr lang="en-US" dirty="0" smtClean="0"/>
              <a:t>65,621) </a:t>
            </a:r>
            <a:r>
              <a:rPr lang="en-US" dirty="0" smtClean="0"/>
              <a:t>than in the inpatient setting (</a:t>
            </a:r>
            <a:r>
              <a:rPr lang="en-US" dirty="0" smtClean="0"/>
              <a:t>55,761).   </a:t>
            </a:r>
            <a:endParaRPr lang="en-US" dirty="0" smtClean="0"/>
          </a:p>
          <a:p>
            <a:pPr marL="342900" lvl="2" indent="-165100">
              <a:buFont typeface="Arial" panose="020B0604020202020204" pitchFamily="34" charset="0"/>
              <a:buChar char="•"/>
              <a:defRPr/>
            </a:pPr>
            <a:r>
              <a:rPr lang="en-US" dirty="0" smtClean="0"/>
              <a:t>Diagnosis-related and treatment-related errors were the most frequent types of error, each accounting for 27%  of reports.  Medication errors accounted for only 5% of MMPRs (data not shown). </a:t>
            </a:r>
          </a:p>
        </p:txBody>
      </p:sp>
      <p:sp>
        <p:nvSpPr>
          <p:cNvPr id="4" name="Slide Number Placeholder 3"/>
          <p:cNvSpPr>
            <a:spLocks noGrp="1"/>
          </p:cNvSpPr>
          <p:nvPr>
            <p:ph type="sldNum" sz="quarter" idx="10"/>
          </p:nvPr>
        </p:nvSpPr>
        <p:spPr/>
        <p:txBody>
          <a:bodyPr/>
          <a:lstStyle/>
          <a:p>
            <a:fld id="{C0F596C6-1807-4ED1-A2A6-17F710C0A291}"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Groups With Disparities:  </a:t>
            </a:r>
          </a:p>
          <a:p>
            <a:pPr marL="349415" lvl="2" indent="-174708">
              <a:buFont typeface="Arial" panose="020B0604020202020204" pitchFamily="34" charset="0"/>
              <a:buChar char="•"/>
              <a:defRPr/>
            </a:pPr>
            <a:r>
              <a:rPr lang="en-US" b="0" dirty="0" smtClean="0">
                <a:latin typeface="+mn-lt"/>
                <a:sym typeface="Calibri"/>
              </a:rPr>
              <a:t>In</a:t>
            </a:r>
            <a:r>
              <a:rPr lang="en-US" b="0" baseline="0" dirty="0" smtClean="0">
                <a:latin typeface="+mn-lt"/>
                <a:sym typeface="Calibri"/>
              </a:rPr>
              <a:t> 2004-</a:t>
            </a:r>
            <a:r>
              <a:rPr lang="en-US" dirty="0" smtClean="0">
                <a:latin typeface="+mn-lt"/>
                <a:ea typeface="Calibri"/>
                <a:cs typeface="Calibri"/>
                <a:sym typeface="Calibri"/>
              </a:rPr>
              <a:t>2013, more MMPRs were related to female patients </a:t>
            </a:r>
            <a:r>
              <a:rPr lang="en-US" smtClean="0">
                <a:latin typeface="+mn-lt"/>
                <a:ea typeface="Calibri"/>
                <a:cs typeface="Calibri"/>
                <a:sym typeface="Calibri"/>
              </a:rPr>
              <a:t>(</a:t>
            </a:r>
            <a:r>
              <a:rPr lang="en-US" smtClean="0">
                <a:latin typeface="+mn-lt"/>
                <a:ea typeface="Calibri"/>
                <a:cs typeface="Calibri"/>
                <a:sym typeface="Calibri"/>
              </a:rPr>
              <a:t>40,518) </a:t>
            </a:r>
            <a:r>
              <a:rPr lang="en-US" dirty="0" smtClean="0">
                <a:latin typeface="+mn-lt"/>
                <a:ea typeface="Calibri"/>
                <a:cs typeface="Calibri"/>
                <a:sym typeface="Calibri"/>
              </a:rPr>
              <a:t>than male patients </a:t>
            </a:r>
            <a:r>
              <a:rPr lang="en-US" smtClean="0">
                <a:latin typeface="+mn-lt"/>
                <a:ea typeface="Calibri"/>
                <a:cs typeface="Calibri"/>
                <a:sym typeface="Calibri"/>
              </a:rPr>
              <a:t>(</a:t>
            </a:r>
            <a:r>
              <a:rPr lang="en-US" smtClean="0">
                <a:latin typeface="+mn-lt"/>
                <a:ea typeface="Calibri"/>
                <a:cs typeface="Calibri"/>
                <a:sym typeface="Calibri"/>
              </a:rPr>
              <a:t>38,466</a:t>
            </a:r>
            <a:r>
              <a:rPr lang="en-US" dirty="0" smtClean="0">
                <a:latin typeface="+mn-lt"/>
                <a:ea typeface="Calibri"/>
                <a:cs typeface="Calibri"/>
                <a:sym typeface="Calibri"/>
              </a:rPr>
              <a:t>).   The harm outcome of disability accounted for a larger share of MMPRs involving female patients than MMPRs involving male patients</a:t>
            </a:r>
            <a:r>
              <a:rPr lang="en-US" dirty="0" smtClean="0">
                <a:ea typeface="Calibri"/>
                <a:cs typeface="Calibri"/>
                <a:sym typeface="Calibri"/>
              </a:rPr>
              <a:t>, while a </a:t>
            </a:r>
            <a:r>
              <a:rPr lang="en-US" dirty="0" smtClean="0">
                <a:latin typeface="+mn-lt"/>
                <a:ea typeface="Calibri"/>
                <a:cs typeface="Calibri"/>
                <a:sym typeface="Calibri"/>
              </a:rPr>
              <a:t>greater percentage of MMPRs involving males documented the harm outcome of death. </a:t>
            </a:r>
          </a:p>
          <a:p>
            <a:pPr marL="0" lvl="1" indent="-282493">
              <a:buFont typeface="Arial" panose="020B0604020202020204" pitchFamily="34" charset="0"/>
              <a:buChar char="•"/>
              <a:defRPr/>
            </a:pPr>
            <a:r>
              <a:rPr lang="en-US" b="1" dirty="0" smtClean="0">
                <a:ea typeface="Calibri"/>
                <a:cs typeface="Calibri"/>
                <a:sym typeface="Calibri"/>
              </a:rPr>
              <a:t>Differences in Type of Error and Harm:</a:t>
            </a:r>
            <a:endParaRPr lang="en-US" b="1" dirty="0" smtClean="0">
              <a:latin typeface="+mn-lt"/>
              <a:ea typeface="Calibri"/>
              <a:cs typeface="Calibri"/>
              <a:sym typeface="Calibri"/>
            </a:endParaRPr>
          </a:p>
          <a:p>
            <a:pPr marL="349415" lvl="2" indent="-174708">
              <a:buFont typeface="Arial" panose="020B0604020202020204" pitchFamily="34" charset="0"/>
              <a:buChar char="•"/>
              <a:defRPr/>
            </a:pPr>
            <a:r>
              <a:rPr lang="en-US" b="0" dirty="0" smtClean="0">
                <a:latin typeface="+mn-lt"/>
                <a:ea typeface="Calibri"/>
                <a:cs typeface="Calibri"/>
                <a:sym typeface="Calibri"/>
              </a:rPr>
              <a:t>In 2004-2013, MMPRs </a:t>
            </a:r>
            <a:r>
              <a:rPr lang="en-US" dirty="0" smtClean="0">
                <a:ea typeface="Calibri"/>
                <a:cs typeface="Calibri"/>
                <a:sym typeface="Calibri"/>
              </a:rPr>
              <a:t>related to diagnosis, treatment, and medication were more likely to document death than disability as the harm outcome.  MMPRs related to surgery and obstetrics were more likely to document disability than death. </a:t>
            </a:r>
            <a:endParaRPr lang="en-US" u="none" kern="1200" dirty="0" smtClean="0">
              <a:solidFill>
                <a:schemeClr val="tx1"/>
              </a:solidFill>
              <a:latin typeface="+mn-lt"/>
              <a:ea typeface="+mn-ea"/>
              <a:cs typeface="+mn-cs"/>
            </a:endParaRPr>
          </a:p>
          <a:p>
            <a:pPr marL="174708" lvl="1" indent="-174708">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r>
              <a:rPr lang="en-US" dirty="0"/>
              <a:t>A patient safety practice widely encouraged by experts is teamwork training. One </a:t>
            </a:r>
            <a:r>
              <a:rPr lang="en-US" dirty="0" smtClean="0"/>
              <a:t>model—Crew </a:t>
            </a:r>
            <a:r>
              <a:rPr lang="en-US" dirty="0"/>
              <a:t>Resource </a:t>
            </a:r>
            <a:r>
              <a:rPr lang="en-US" dirty="0" smtClean="0"/>
              <a:t>Management (CRM)—applies </a:t>
            </a:r>
            <a:r>
              <a:rPr lang="en-US" dirty="0"/>
              <a:t>an array of nontechnical </a:t>
            </a:r>
            <a:r>
              <a:rPr lang="en-US" dirty="0" smtClean="0"/>
              <a:t>skills </a:t>
            </a:r>
            <a:r>
              <a:rPr lang="en-US" dirty="0"/>
              <a:t>(e.g., communication techniques),</a:t>
            </a:r>
            <a:r>
              <a:rPr lang="en-US" dirty="0" smtClean="0"/>
              <a:t> </a:t>
            </a:r>
            <a:r>
              <a:rPr lang="en-US" dirty="0"/>
              <a:t>which are also known as “safety </a:t>
            </a:r>
            <a:r>
              <a:rPr lang="en-US" dirty="0" smtClean="0"/>
              <a:t>behaviors.” These are </a:t>
            </a:r>
            <a:r>
              <a:rPr lang="en-US" dirty="0"/>
              <a:t>used in concert with the technical and knowledge requirements of safety-sensitive jobs </a:t>
            </a:r>
            <a:r>
              <a:rPr lang="en-US" dirty="0" smtClean="0"/>
              <a:t>to </a:t>
            </a:r>
            <a:r>
              <a:rPr lang="en-US" dirty="0"/>
              <a:t>develop high-reliability teams.</a:t>
            </a:r>
          </a:p>
        </p:txBody>
      </p:sp>
      <p:sp>
        <p:nvSpPr>
          <p:cNvPr id="4" name="Slide Number Placeholder 3"/>
          <p:cNvSpPr>
            <a:spLocks noGrp="1"/>
          </p:cNvSpPr>
          <p:nvPr>
            <p:ph type="sldNum" sz="quarter" idx="10"/>
          </p:nvPr>
        </p:nvSpPr>
        <p:spPr/>
        <p:txBody>
          <a:bodyPr/>
          <a:lstStyle/>
          <a:p>
            <a:fld id="{C0F596C6-1807-4ED1-A2A6-17F710C0A291}"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Change Over Time:  </a:t>
            </a:r>
          </a:p>
          <a:p>
            <a:pPr marL="349415" lvl="2" indent="-174708">
              <a:buFont typeface="Arial" panose="020B0604020202020204" pitchFamily="34" charset="0"/>
              <a:buChar char="•"/>
              <a:defRPr/>
            </a:pPr>
            <a:r>
              <a:rPr lang="en-US" dirty="0" smtClean="0"/>
              <a:t>Seven of 12 composites of questions about patient safety culture demonstrated a slightly higher percentage of positive responses from hospital staff in 2014 compared with 2012.  </a:t>
            </a:r>
          </a:p>
          <a:p>
            <a:pPr marL="349415" lvl="2" indent="-174708">
              <a:buFont typeface="Arial" panose="020B0604020202020204" pitchFamily="34" charset="0"/>
              <a:buChar char="•"/>
              <a:defRPr/>
            </a:pPr>
            <a:r>
              <a:rPr lang="en-US" dirty="0" smtClean="0"/>
              <a:t>One composite, staffing, received a lower percent positive response by hospital staff in 2014 than in 2012.  </a:t>
            </a:r>
          </a:p>
          <a:p>
            <a:pPr marL="349415" lvl="2" indent="-174708">
              <a:buFont typeface="Arial" panose="020B0604020202020204" pitchFamily="34" charset="0"/>
              <a:buChar char="•"/>
              <a:defRPr/>
            </a:pPr>
            <a:r>
              <a:rPr lang="en-US" dirty="0" smtClean="0"/>
              <a:t>Four composites (Management Support for Patient Safety, Overall Perceptions of Patient Safety, Communication Openness, and </a:t>
            </a:r>
            <a:r>
              <a:rPr lang="en-US" dirty="0" err="1" smtClean="0"/>
              <a:t>Nonpunitive</a:t>
            </a:r>
            <a:r>
              <a:rPr lang="en-US" dirty="0" smtClean="0"/>
              <a:t> Response to Error) demonstrated similar percent positive responses in the 2 years. </a:t>
            </a:r>
          </a:p>
          <a:p>
            <a:pPr marL="0" lvl="1" indent="-282493">
              <a:buFont typeface="Arial" panose="020B0604020202020204" pitchFamily="34" charset="0"/>
              <a:buChar char="•"/>
              <a:defRPr/>
            </a:pPr>
            <a:r>
              <a:rPr lang="en-US" b="1" dirty="0" smtClean="0"/>
              <a:t>Areas of Strength and Weakness:</a:t>
            </a:r>
          </a:p>
          <a:p>
            <a:pPr marL="457200" lvl="2" indent="-282493">
              <a:buFont typeface="Arial" panose="020B0604020202020204" pitchFamily="34" charset="0"/>
              <a:buChar char="•"/>
              <a:defRPr/>
            </a:pPr>
            <a:r>
              <a:rPr lang="en-US" dirty="0" smtClean="0"/>
              <a:t>Teamwork Within Units had the highest percent positive responses.</a:t>
            </a:r>
          </a:p>
          <a:p>
            <a:pPr marL="457200" lvl="2" indent="-282493">
              <a:buFont typeface="Arial" panose="020B0604020202020204" pitchFamily="34" charset="0"/>
              <a:buChar char="•"/>
              <a:defRPr/>
            </a:pPr>
            <a:r>
              <a:rPr lang="en-US" dirty="0" smtClean="0"/>
              <a:t>Handoffs and Transitions and </a:t>
            </a:r>
            <a:r>
              <a:rPr lang="en-US" dirty="0" err="1" smtClean="0"/>
              <a:t>Nonpunitive</a:t>
            </a:r>
            <a:r>
              <a:rPr lang="en-US" dirty="0" smtClean="0"/>
              <a:t> Response to Error had the lowest percent positive responses.</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Overall Rate:  </a:t>
            </a:r>
            <a:r>
              <a:rPr lang="en-US" dirty="0" smtClean="0"/>
              <a:t>The highest percent positive responses were for composites of questions about teamwork and patient care (84% and 82%, respectively), and the composite on work pressure and pace had the lowest percent positive responses  (46%).   </a:t>
            </a:r>
            <a:endParaRPr lang="en-US" b="1" dirty="0" smtClean="0"/>
          </a:p>
          <a:p>
            <a:pPr marL="174708" lvl="1" indent="-174708">
              <a:defRPr/>
            </a:pPr>
            <a:r>
              <a:rPr lang="en-US" b="1" dirty="0" smtClean="0"/>
              <a:t>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Differences by Specialty: </a:t>
            </a:r>
            <a:r>
              <a:rPr lang="en-US" dirty="0"/>
              <a:t>No clear patterns emerged across specialties (Cardiology, Hematology, OB/GYN, Pediatrics, Primary Care) on the patient safety culture composites </a:t>
            </a:r>
            <a:r>
              <a:rPr lang="en-US" dirty="0" smtClean="0"/>
              <a:t>in 2012.</a:t>
            </a:r>
          </a:p>
          <a:p>
            <a:pPr marL="174708" lvl="1" indent="-174708">
              <a:defRPr/>
            </a:pPr>
            <a:r>
              <a:rPr lang="en-US" b="1" dirty="0" smtClean="0"/>
              <a:t>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1626870"/>
          </a:xfrm>
        </p:spPr>
        <p:txBody>
          <a:bodyPr>
            <a:normAutofit/>
          </a:bodyPr>
          <a:lstStyle/>
          <a:p>
            <a:pPr marL="174708" lvl="1" indent="-174708">
              <a:buFont typeface="Arial" panose="020B0604020202020204" pitchFamily="34" charset="0"/>
              <a:buChar char="•"/>
              <a:defRPr/>
            </a:pPr>
            <a:r>
              <a:rPr lang="en-US" sz="1300" b="1" dirty="0"/>
              <a:t>Change </a:t>
            </a:r>
            <a:r>
              <a:rPr lang="en-US" sz="1300" b="1" dirty="0" smtClean="0"/>
              <a:t>Over </a:t>
            </a:r>
            <a:r>
              <a:rPr lang="en-US" sz="1300" b="1" dirty="0"/>
              <a:t>Time: </a:t>
            </a:r>
            <a:r>
              <a:rPr lang="en-US" sz="1300" dirty="0"/>
              <a:t>The </a:t>
            </a:r>
            <a:r>
              <a:rPr lang="en-US" sz="1300" dirty="0" smtClean="0"/>
              <a:t>NCPS </a:t>
            </a:r>
            <a:r>
              <a:rPr lang="en-US" sz="1300" dirty="0"/>
              <a:t>Clinical Team </a:t>
            </a:r>
            <a:r>
              <a:rPr lang="en-US" sz="1300" dirty="0" smtClean="0"/>
              <a:t>Training </a:t>
            </a:r>
            <a:r>
              <a:rPr lang="en-US" sz="1300" dirty="0"/>
              <a:t>Programs  at the Veterans Health </a:t>
            </a:r>
            <a:r>
              <a:rPr lang="en-US" sz="1300" dirty="0" smtClean="0"/>
              <a:t>Administration </a:t>
            </a:r>
            <a:r>
              <a:rPr lang="en-US" sz="1300" dirty="0"/>
              <a:t>have used CRM since its inception in 1999.   Among team training participants in 2009, staff perception of teamwork had increased nearly </a:t>
            </a:r>
            <a:r>
              <a:rPr lang="en-US" sz="1300" dirty="0" smtClean="0"/>
              <a:t>1 </a:t>
            </a:r>
            <a:r>
              <a:rPr lang="en-US" sz="1300" dirty="0"/>
              <a:t>year later.  The average percent positive response to 10 of 12 composites of questions, including those in the </a:t>
            </a:r>
            <a:r>
              <a:rPr lang="en-US" sz="1300" dirty="0" smtClean="0"/>
              <a:t>chart, </a:t>
            </a:r>
            <a:r>
              <a:rPr lang="en-US" sz="1300" dirty="0"/>
              <a:t>showed statistically significant improvement.</a:t>
            </a:r>
          </a:p>
          <a:p>
            <a:pPr defTabSz="931774">
              <a:defRPr/>
            </a:pPr>
            <a:endParaRPr lang="en-US" sz="4900" dirty="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5</a:t>
            </a:fld>
            <a:endParaRPr lang="en-US"/>
          </a:p>
        </p:txBody>
      </p:sp>
    </p:spTree>
    <p:extLst>
      <p:ext uri="{BB962C8B-B14F-4D97-AF65-F5344CB8AC3E}">
        <p14:creationId xmlns:p14="http://schemas.microsoft.com/office/powerpoint/2010/main" val="41566752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2014220"/>
          </a:xfrm>
        </p:spPr>
        <p:txBody>
          <a:bodyPr>
            <a:normAutofit/>
          </a:bodyPr>
          <a:lstStyle/>
          <a:p>
            <a:pPr marL="174708" lvl="1" indent="-174708">
              <a:buFont typeface="Arial" panose="020B0604020202020204" pitchFamily="34" charset="0"/>
              <a:buChar char="•"/>
              <a:defRPr/>
            </a:pPr>
            <a:r>
              <a:rPr lang="en-US" b="1" dirty="0" smtClean="0"/>
              <a:t>Change Over Time</a:t>
            </a:r>
            <a:r>
              <a:rPr lang="en-US" dirty="0" smtClean="0"/>
              <a:t>: The NCPS Clinical Team Training Programs  at the Veterans Health Administration have used CRM since its inception in 1999.  In the 2006-2008 period, facilities participating in team training experienced a statistically significant reduction in the annual mortality rate (18% relative decrease), compared with a </a:t>
            </a:r>
            <a:r>
              <a:rPr lang="en-US" dirty="0" err="1" smtClean="0"/>
              <a:t>nonsignificant</a:t>
            </a:r>
            <a:r>
              <a:rPr lang="en-US" dirty="0" smtClean="0"/>
              <a:t> relative reduction (7%) among untrained facilities.</a:t>
            </a:r>
          </a:p>
          <a:p>
            <a:endParaRPr lang="en-US" dirty="0" smtClean="0"/>
          </a:p>
          <a:p>
            <a:endParaRPr lang="en-US" i="1"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r>
              <a:rPr lang="en-US" dirty="0" smtClean="0"/>
              <a:t>PSOs were established </a:t>
            </a:r>
            <a:r>
              <a:rPr lang="en-US" dirty="0"/>
              <a:t>under the Patient Safety and Quality Improvement Act of </a:t>
            </a:r>
            <a:r>
              <a:rPr lang="en-US" dirty="0" smtClean="0"/>
              <a:t>2005.</a:t>
            </a:r>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defTabSz="931774">
              <a:buFont typeface="Arial" panose="020B0604020202020204" pitchFamily="34" charset="0"/>
              <a:buChar char="•"/>
              <a:defRPr/>
            </a:pPr>
            <a:r>
              <a:rPr lang="en-US" b="1" dirty="0" smtClean="0"/>
              <a:t>Overall Rate: </a:t>
            </a:r>
            <a:r>
              <a:rPr lang="en-US" dirty="0" smtClean="0"/>
              <a:t>More than three-quarters of PSOs that received at least one patient safety event report in 2013 received  reports in multiple or all event categories.</a:t>
            </a:r>
            <a:r>
              <a:rPr lang="en-US" baseline="0" dirty="0" smtClean="0"/>
              <a:t>  F</a:t>
            </a:r>
            <a:r>
              <a:rPr lang="en-US" dirty="0" smtClean="0"/>
              <a:t>our of every five of these PSOs also received reports on quality.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lvl="1" indent="-174708">
              <a:buFont typeface="Arial" panose="020B0604020202020204" pitchFamily="34" charset="0"/>
              <a:buChar char="•"/>
              <a:defRPr/>
            </a:pPr>
            <a:r>
              <a:rPr lang="en-US" b="1" dirty="0" smtClean="0"/>
              <a:t>Overall Rate: </a:t>
            </a:r>
            <a:r>
              <a:rPr lang="en-US" dirty="0" smtClean="0"/>
              <a:t> The Society for Vascular Surgery PSO identified skin preparation using iodine—rather than chlorhexidine disinfectant—as one of three factors that predicted a higher likelihood of SSI in patients receiving a lower extremity bypass operation.  Provider behavior changed as a result of receiving performance reports on the factors that increase SSI.  Overall use of chlorhexidine increased and the majority of centers that rarely or selectively used chlorhexidine began to use it routinely.  Among centers that improved chlorhexidine usage to routine use, the rate of SSIs decreased from 5.5% to 1.5% between 2011 and 2013. </a:t>
            </a:r>
          </a:p>
          <a:p>
            <a:endParaRPr lang="en-US" dirty="0" smtClean="0"/>
          </a:p>
        </p:txBody>
      </p:sp>
      <p:sp>
        <p:nvSpPr>
          <p:cNvPr id="4" name="Slide Number Placeholder 3"/>
          <p:cNvSpPr>
            <a:spLocks noGrp="1"/>
          </p:cNvSpPr>
          <p:nvPr>
            <p:ph type="sldNum" sz="quarter" idx="10"/>
          </p:nvPr>
        </p:nvSpPr>
        <p:spPr/>
        <p:txBody>
          <a:bodyPr/>
          <a:lstStyle/>
          <a:p>
            <a:fld id="{C0F596C6-1807-4ED1-A2A6-17F710C0A291}"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a:xfrm>
            <a:off x="701040" y="5500370"/>
            <a:ext cx="5608320" cy="3098800"/>
          </a:xfrm>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pPr/>
              <a:t>54</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1"/>
            <a:ext cx="5608320" cy="3341370"/>
          </a:xfrm>
        </p:spPr>
        <p:txBody>
          <a:bodyPr/>
          <a:lstStyle/>
          <a:p>
            <a:pPr marL="171441" indent="-171441">
              <a:buFont typeface="Arial" panose="020B0604020202020204" pitchFamily="34" charset="0"/>
              <a:buChar char="•"/>
            </a:pPr>
            <a:r>
              <a:rPr lang="en-US" dirty="0" smtClean="0"/>
              <a:t>Patient Safety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normAutofit/>
          </a:bodyPr>
          <a:lstStyle/>
          <a:p>
            <a:pPr marL="174708" indent="-174708" defTabSz="465861">
              <a:buFont typeface="Arial" panose="020B0604020202020204" pitchFamily="34" charset="0"/>
              <a:buChar char="•"/>
              <a:defRPr/>
            </a:pPr>
            <a:r>
              <a:rPr lang="en-US" dirty="0"/>
              <a:t>The National Quality Strategy has identified three </a:t>
            </a:r>
            <a:r>
              <a:rPr lang="en-US" dirty="0" smtClean="0"/>
              <a:t>long-term </a:t>
            </a:r>
            <a:r>
              <a:rPr lang="en-US" dirty="0"/>
              <a:t>goals related to patient safety: reduce preventable hospital admissions and readmissions, reduce the incidence of adverse health care-associated conditions, and reduce harm from inappropriate or unnecessary care.  </a:t>
            </a:r>
            <a:endParaRPr lang="en-US" dirty="0" smtClean="0"/>
          </a:p>
          <a:p>
            <a:pPr marL="174708" indent="-174708" defTabSz="465861">
              <a:buFont typeface="Arial" panose="020B0604020202020204" pitchFamily="34" charset="0"/>
              <a:buChar char="•"/>
              <a:defRPr/>
            </a:pPr>
            <a:r>
              <a:rPr lang="en-US" dirty="0" smtClean="0"/>
              <a:t>This </a:t>
            </a:r>
            <a:r>
              <a:rPr lang="en-US" dirty="0" err="1" smtClean="0"/>
              <a:t>chartbook</a:t>
            </a:r>
            <a:r>
              <a:rPr lang="en-US" dirty="0" smtClean="0"/>
              <a:t> focuses on </a:t>
            </a:r>
            <a:r>
              <a:rPr lang="en-US" dirty="0"/>
              <a:t>adverse health care-associated </a:t>
            </a:r>
            <a:r>
              <a:rPr lang="en-US" dirty="0" smtClean="0"/>
              <a:t>conditions and harm from care.</a:t>
            </a:r>
          </a:p>
          <a:p>
            <a:pPr marL="174708" indent="-174708" defTabSz="465861">
              <a:buFont typeface="Arial" panose="020B0604020202020204" pitchFamily="34" charset="0"/>
              <a:buChar char="•"/>
              <a:defRPr/>
            </a:pPr>
            <a:r>
              <a:rPr lang="en-US" dirty="0" smtClean="0"/>
              <a:t>Preventable admissions and readmissions can result from problems with patient safety or problems with care coordination.  We have chosen to include measures </a:t>
            </a:r>
            <a:r>
              <a:rPr lang="en-US" dirty="0"/>
              <a:t>of preventable admissions and readmissions </a:t>
            </a:r>
            <a:r>
              <a:rPr lang="en-US" dirty="0" smtClean="0"/>
              <a:t>in the Care Coordination </a:t>
            </a:r>
            <a:r>
              <a:rPr lang="en-US" dirty="0" err="1" smtClean="0"/>
              <a:t>chartbook</a:t>
            </a:r>
            <a:r>
              <a:rPr lang="en-US" dirty="0" smtClean="0"/>
              <a:t>.</a:t>
            </a:r>
          </a:p>
          <a:p>
            <a:pPr defTabSz="465861">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8FB6CCB3-6531-42DB-9C16-6AAF2B34A874}" type="slidenum">
              <a:rPr lang="en-US" smtClean="0">
                <a:solidFill>
                  <a:prstClr val="black"/>
                </a:solidFill>
              </a:rPr>
              <a:pPr>
                <a:defRPr/>
              </a:pPr>
              <a:t>7</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a:t>
            </a:r>
            <a:r>
              <a:rPr lang="en-US" dirty="0" smtClean="0"/>
              <a:t>most </a:t>
            </a:r>
            <a:r>
              <a:rPr lang="en-US" dirty="0"/>
              <a:t>measures, trend data are available from 2001-2002 to </a:t>
            </a:r>
            <a:r>
              <a:rPr lang="en-US" dirty="0" smtClean="0"/>
              <a:t>2012. For </a:t>
            </a:r>
            <a:r>
              <a:rPr lang="en-US" dirty="0"/>
              <a:t>each measure with at least four estimates over time, weighted log-linear regression is used to calculate average annual percentage change and to assess statistical significance.  Measures are aligned so that positive change indicates improved access to care.  </a:t>
            </a:r>
          </a:p>
          <a:p>
            <a:pPr marL="640594" lvl="1" indent="-174708">
              <a:buFont typeface="Arial" panose="020B0604020202020204" pitchFamily="34" charset="0"/>
              <a:buChar char="•"/>
            </a:pPr>
            <a:r>
              <a:rPr lang="en-US" b="1" dirty="0"/>
              <a:t>Improving</a:t>
            </a:r>
            <a:r>
              <a:rPr lang="en-US" dirty="0"/>
              <a:t> = Rates of change are positive at 1% per year or greater and statistically significant.</a:t>
            </a:r>
          </a:p>
          <a:p>
            <a:pPr marL="640594" lvl="1" indent="-174708">
              <a:buFont typeface="Arial" panose="020B0604020202020204" pitchFamily="34" charset="0"/>
              <a:buChar char="•"/>
            </a:pPr>
            <a:r>
              <a:rPr lang="en-US" b="1" dirty="0"/>
              <a:t>No Change</a:t>
            </a:r>
            <a:r>
              <a:rPr lang="en-US" dirty="0"/>
              <a:t> = Rate of change is less than 1% per year or not 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statistically 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Nearly half of Patient Safety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9</a:t>
            </a:fld>
            <a:endParaRPr lang="en-US"/>
          </a:p>
        </p:txBody>
      </p:sp>
    </p:spTree>
    <p:extLst>
      <p:ext uri="{BB962C8B-B14F-4D97-AF65-F5344CB8AC3E}">
        <p14:creationId xmlns:p14="http://schemas.microsoft.com/office/powerpoint/2010/main" val="1761154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CF8185-E246-41DC-9BB2-DD2B1001C3F7}"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F8185-E246-41DC-9BB2-DD2B1001C3F7}"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CF8185-E246-41DC-9BB2-DD2B1001C3F7}"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CF8185-E246-41DC-9BB2-DD2B1001C3F7}"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CF8185-E246-41DC-9BB2-DD2B1001C3F7}" type="datetimeFigureOut">
              <a:rPr lang="en-US" smtClean="0"/>
              <a:pPr/>
              <a:t>7/27/2015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CF8185-E246-41DC-9BB2-DD2B1001C3F7}" type="datetimeFigureOut">
              <a:rPr lang="en-US" smtClean="0"/>
              <a:pPr/>
              <a:t>7/27/2015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F8185-E246-41DC-9BB2-DD2B1001C3F7}" type="datetimeFigureOut">
              <a:rPr lang="en-US" smtClean="0"/>
              <a:pPr/>
              <a:t>7/27/2015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CF8185-E246-41DC-9BB2-DD2B1001C3F7}"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CF8185-E246-41DC-9BB2-DD2B1001C3F7}"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F8185-E246-41DC-9BB2-DD2B1001C3F7}"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F8185-E246-41DC-9BB2-DD2B1001C3F7}"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E68C9-6558-47A1-B95F-A03CE9A4F64A}"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7/27/2015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7/27/2015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7/27/2015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7/27/2015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7/27/2015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7/27/2015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383565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555092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92253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940091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594113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62484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868480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27725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7/27/2015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856833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947567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046359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092200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286905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08799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269079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37449310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243837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66034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7/27/2015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9470192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a:p>
        </p:txBody>
      </p:sp>
    </p:spTree>
    <p:extLst>
      <p:ext uri="{BB962C8B-B14F-4D97-AF65-F5344CB8AC3E}">
        <p14:creationId xmlns:p14="http://schemas.microsoft.com/office/powerpoint/2010/main" val="3133480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7/27/2015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1.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1.pn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4.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theme" Target="../theme/theme5.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image" Target="../media/image3.png"/><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7/27/2015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CF8185-E246-41DC-9BB2-DD2B1001C3F7}" type="datetimeFigureOut">
              <a:rPr lang="en-US" smtClean="0"/>
              <a:pPr/>
              <a:t>7/27/2015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6E68C9-6558-47A1-B95F-A03CE9A4F6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7/27/2015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7/27/2015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pPr defTabSz="457200"/>
            <a:fld id="{68EC7669-6A74-CE44-92EA-244AF84130AB}" type="slidenum">
              <a:rPr lang="en-US" smtClean="0">
                <a:solidFill>
                  <a:prstClr val="black"/>
                </a:solidFill>
              </a:rPr>
              <a:pPr defTabSz="457200"/>
              <a:t>‹#›</a:t>
            </a:fld>
            <a:endParaRPr lang="en-US">
              <a:solidFill>
                <a:prstClr val="black"/>
              </a:solidFill>
            </a:endParaRPr>
          </a:p>
        </p:txBody>
      </p:sp>
      <p:pic>
        <p:nvPicPr>
          <p:cNvPr id="7" name="Picture 6"/>
          <p:cNvPicPr>
            <a:picLocks noChangeAspect="1"/>
          </p:cNvPicPr>
          <p:nvPr userDrawn="1"/>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18652541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chart" Target="../charts/chart21.xml"/></Relationships>
</file>

<file path=ppt/slides/_rels/slide35.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chart" Target="../charts/char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www.degruyter.com/dg/viewarticle.fullcontentlink:pdfeventlink/$002fj$002fdx.2014.1.issue-2$002fdx-2013-0038$002fdx-2013-0038.pdf?t:ac=j$002fdx.2014.1.issue-2$002fdx-2013-0038$002fdx-2013-0038.xml" TargetMode="External"/></Relationships>
</file>

<file path=ppt/slides/_rels/slide39.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chart" Target="../charts/chart26.xml"/></Relationships>
</file>

<file path=ppt/slides/_rels/slide4.xml.rels><?xml version="1.0" encoding="UTF-8" standalone="yes"?>
<Relationships xmlns="http://schemas.openxmlformats.org/package/2006/relationships"><Relationship Id="rId3" Type="http://schemas.openxmlformats.org/officeDocument/2006/relationships/hyperlink" Target="http://www.ahrq.gov/research/findings/nhqrdr/2014chartbook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hyperlink" Target="http://www.ahrq.gov/professionals/quality-patient-safety/patientsafetyculture/hospital/2014/index.html" TargetMode="External"/><Relationship Id="rId4" Type="http://schemas.openxmlformats.org/officeDocument/2006/relationships/hyperlink" Target="http://www.ahrq.gov/professionals/quality-patient-safety/patientsafetyculture/hospital/2012/index.html" TargetMode="External"/></Relationships>
</file>

<file path=ppt/slides/_rels/slide47.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www.ahrq.gov/professionals/quality-patient-safety/patientsafetyculture/medical-office/2012/index.html" TargetMode="External"/></Relationships>
</file>

<file path=ppt/slides/_rels/slide48.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hyperlink" Target="http://www.ahrq.gov/professionals/quality-patient-safety/patientsafetyculture/medical-office/2012/index.html" TargetMode="External"/></Relationships>
</file>

<file path=ppt/slides/_rels/slide49.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cdc.gov/longtermcare/"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www.ncbi.nlm.nih.gov/pmc/articles/PMC1481614/" TargetMode="External"/><Relationship Id="rId5" Type="http://schemas.openxmlformats.org/officeDocument/2006/relationships/hyperlink" Target="http://www.ahrq.gov/downloads/pub/advances2/vol1/Advances-Gershon_88.pdf.%20Accessed%20March%203" TargetMode="External"/><Relationship Id="rId4" Type="http://schemas.openxmlformats.org/officeDocument/2006/relationships/hyperlink" Target="http://www.ncbi.nlm.nih.gov/pmc/articles/PMC3790522/"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19400"/>
            <a:ext cx="7772400" cy="1295400"/>
          </a:xfrm>
        </p:spPr>
        <p:txBody>
          <a:bodyPr>
            <a:normAutofit fontScale="90000"/>
          </a:bodyPr>
          <a:lstStyle/>
          <a:p>
            <a:r>
              <a:rPr lang="en-US" dirty="0" smtClean="0"/>
              <a:t>NATIONAL HEALTHCARE QUALITY AND DISPARITIES REPORT </a:t>
            </a:r>
            <a:endParaRPr lang="en-US" dirty="0"/>
          </a:p>
        </p:txBody>
      </p:sp>
      <p:sp>
        <p:nvSpPr>
          <p:cNvPr id="3" name="Subtitle 2"/>
          <p:cNvSpPr>
            <a:spLocks noGrp="1"/>
          </p:cNvSpPr>
          <p:nvPr>
            <p:ph type="subTitle" idx="1"/>
          </p:nvPr>
        </p:nvSpPr>
        <p:spPr>
          <a:xfrm>
            <a:off x="1219200" y="4419600"/>
            <a:ext cx="6400800" cy="1066800"/>
          </a:xfrm>
        </p:spPr>
        <p:txBody>
          <a:bodyPr>
            <a:normAutofit/>
          </a:bodyPr>
          <a:lstStyle/>
          <a:p>
            <a:r>
              <a:rPr lang="en-US" dirty="0" err="1" smtClean="0">
                <a:solidFill>
                  <a:schemeClr val="tx1"/>
                </a:solidFill>
              </a:rPr>
              <a:t>Chartbook</a:t>
            </a:r>
            <a:r>
              <a:rPr lang="en-US" dirty="0" smtClean="0">
                <a:solidFill>
                  <a:schemeClr val="tx1"/>
                </a:solidFill>
              </a:rPr>
              <a:t> on Patient Safety</a:t>
            </a:r>
          </a:p>
          <a:p>
            <a:r>
              <a:rPr lang="en-US" dirty="0" smtClean="0">
                <a:solidFill>
                  <a:schemeClr val="tx1"/>
                </a:solidFill>
              </a:rPr>
              <a:t>April 2015</a:t>
            </a:r>
          </a:p>
          <a:p>
            <a:endParaRPr lang="en-US" dirty="0"/>
          </a:p>
        </p:txBody>
      </p:sp>
      <p:sp>
        <p:nvSpPr>
          <p:cNvPr id="4" name="TextBox 3"/>
          <p:cNvSpPr txBox="1"/>
          <p:nvPr/>
        </p:nvSpPr>
        <p:spPr>
          <a:xfrm>
            <a:off x="609600" y="5867400"/>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2400" b="1" dirty="0"/>
              <a:t>Average annual rates of change of </a:t>
            </a:r>
            <a:r>
              <a:rPr lang="en-US" sz="2400" b="1"/>
              <a:t>quality </a:t>
            </a:r>
            <a:r>
              <a:rPr lang="en-US" sz="2400" b="1" smtClean="0"/>
              <a:t>of </a:t>
            </a:r>
            <a:r>
              <a:rPr lang="en-US" sz="2400" b="1" dirty="0"/>
              <a:t>care measures through 2012, by National Quality Strategy </a:t>
            </a:r>
            <a:r>
              <a:rPr lang="en-US" sz="2400" b="1" dirty="0" smtClean="0"/>
              <a:t>priority</a:t>
            </a:r>
            <a:endParaRPr lang="en-US" sz="2400" dirty="0"/>
          </a:p>
        </p:txBody>
      </p:sp>
      <p:graphicFrame>
        <p:nvGraphicFramePr>
          <p:cNvPr id="5" name="Content Placeholder 9"/>
          <p:cNvGraphicFramePr>
            <a:graphicFrameLocks noGrp="1"/>
          </p:cNvGraphicFramePr>
          <p:nvPr>
            <p:ph idx="1"/>
            <p:extLst>
              <p:ext uri="{D42A27DB-BD31-4B8C-83A1-F6EECF244321}">
                <p14:modId xmlns:p14="http://schemas.microsoft.com/office/powerpoint/2010/main" val="2349325254"/>
              </p:ext>
            </p:extLst>
          </p:nvPr>
        </p:nvGraphicFramePr>
        <p:xfrm>
          <a:off x="91440" y="1371600"/>
          <a:ext cx="896112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04800" y="5652590"/>
            <a:ext cx="8534400" cy="1169551"/>
          </a:xfrm>
          <a:prstGeom prst="rect">
            <a:avLst/>
          </a:prstGeom>
          <a:noFill/>
        </p:spPr>
        <p:txBody>
          <a:bodyPr wrap="square" rtlCol="0">
            <a:spAutoFit/>
          </a:bodyPr>
          <a:lstStyle/>
          <a:p>
            <a:r>
              <a:rPr lang="en-US" sz="1400" b="1" dirty="0"/>
              <a:t>Key:</a:t>
            </a:r>
            <a:r>
              <a:rPr lang="en-US" sz="1400" dirty="0"/>
              <a:t> n = number of measures.</a:t>
            </a:r>
          </a:p>
          <a:p>
            <a:r>
              <a:rPr lang="en-US" sz="1400" b="1" dirty="0"/>
              <a:t>Note: </a:t>
            </a:r>
            <a:r>
              <a:rPr lang="en-US" sz="1400" dirty="0"/>
              <a:t>Large red diamonds indicate median values. For each measure with at least four estimates over time, weighted log-linear regression is used to calculate average annual percentage change.  Measures are aligned so that positive change indicates improved quality of care.  </a:t>
            </a:r>
          </a:p>
          <a:p>
            <a:endParaRPr lang="en-US" sz="1400" dirty="0"/>
          </a:p>
        </p:txBody>
      </p:sp>
    </p:spTree>
    <p:extLst>
      <p:ext uri="{BB962C8B-B14F-4D97-AF65-F5344CB8AC3E}">
        <p14:creationId xmlns:p14="http://schemas.microsoft.com/office/powerpoint/2010/main" val="3275100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086600" cy="1295400"/>
          </a:xfrm>
        </p:spPr>
        <p:txBody>
          <a:bodyPr>
            <a:noAutofit/>
          </a:bodyPr>
          <a:lstStyle/>
          <a:p>
            <a:r>
              <a:rPr lang="en-US" sz="2800" dirty="0" smtClean="0"/>
              <a:t>Patient Safety Measures That Improved Quickly or Showed Worsening Quality</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One Patient Safety measure improved quickly, defined as an average annual rate of change greater than 10% per year:</a:t>
            </a:r>
          </a:p>
          <a:p>
            <a:pPr lvl="1"/>
            <a:r>
              <a:rPr lang="en-US" dirty="0" smtClean="0"/>
              <a:t>Central line-associated bloodstream infection per 1,000 medical and surgical discharges, age 18+ or obstetric admissions</a:t>
            </a:r>
          </a:p>
          <a:p>
            <a:r>
              <a:rPr lang="en-US" dirty="0" smtClean="0"/>
              <a:t>One Patient Safety measure showed worsening quality:</a:t>
            </a:r>
          </a:p>
          <a:p>
            <a:pPr lvl="1"/>
            <a:r>
              <a:rPr lang="en-US" dirty="0" smtClean="0"/>
              <a:t>Postoperative physiologic and metabolic derangements per 1,000 elective-surgery discharges, age 18+</a:t>
            </a:r>
          </a:p>
          <a:p>
            <a:pPr lvl="1"/>
            <a:endParaRPr lang="en-US" dirty="0" smtClean="0"/>
          </a:p>
          <a:p>
            <a:endParaRPr lang="en-US" dirty="0"/>
          </a:p>
        </p:txBody>
      </p:sp>
    </p:spTree>
    <p:extLst>
      <p:ext uri="{BB962C8B-B14F-4D97-AF65-F5344CB8AC3E}">
        <p14:creationId xmlns:p14="http://schemas.microsoft.com/office/powerpoint/2010/main" val="1003777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a:t>Number and </a:t>
            </a:r>
            <a:r>
              <a:rPr lang="en-US" sz="1800" dirty="0" smtClean="0"/>
              <a:t>percentage </a:t>
            </a:r>
            <a:r>
              <a:rPr lang="en-US" sz="1800" dirty="0"/>
              <a:t>of patient safety measures for which members of selected groups experienced better, same, or worse quality of care compared with reference group</a:t>
            </a:r>
          </a:p>
        </p:txBody>
      </p:sp>
      <p:graphicFrame>
        <p:nvGraphicFramePr>
          <p:cNvPr id="4" name="Object 1"/>
          <p:cNvGraphicFramePr>
            <a:graphicFrameLocks noGrp="1"/>
          </p:cNvGraphicFramePr>
          <p:nvPr>
            <p:ph idx="1"/>
            <p:extLst>
              <p:ext uri="{D42A27DB-BD31-4B8C-83A1-F6EECF244321}">
                <p14:modId xmlns:p14="http://schemas.microsoft.com/office/powerpoint/2010/main" val="309434541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10330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Patient Safety Measures With Elimination or Widening of Disparities</a:t>
            </a:r>
            <a:endParaRPr lang="en-US" sz="2800" dirty="0"/>
          </a:p>
        </p:txBody>
      </p:sp>
      <p:sp>
        <p:nvSpPr>
          <p:cNvPr id="3" name="Content Placeholder 2"/>
          <p:cNvSpPr>
            <a:spLocks noGrp="1"/>
          </p:cNvSpPr>
          <p:nvPr>
            <p:ph idx="1"/>
          </p:nvPr>
        </p:nvSpPr>
        <p:spPr/>
        <p:txBody>
          <a:bodyPr>
            <a:normAutofit fontScale="85000" lnSpcReduction="20000"/>
          </a:bodyPr>
          <a:lstStyle/>
          <a:p>
            <a:r>
              <a:rPr lang="en-US" dirty="0" smtClean="0"/>
              <a:t>Four Patient Safety measures showed elimination of Black-White disparities:</a:t>
            </a:r>
          </a:p>
          <a:p>
            <a:pPr lvl="1"/>
            <a:r>
              <a:rPr lang="en-US" dirty="0" smtClean="0"/>
              <a:t>Mechanical adverse events in patients receiving central venous catheter placement, age 18+</a:t>
            </a:r>
          </a:p>
          <a:p>
            <a:pPr lvl="1"/>
            <a:r>
              <a:rPr lang="en-US" dirty="0" smtClean="0"/>
              <a:t>Hospital patients with an anticoagulant-related adverse drug event to low-molecular-weight heparin and factor </a:t>
            </a:r>
            <a:r>
              <a:rPr lang="en-US" dirty="0" err="1" smtClean="0"/>
              <a:t>Xa</a:t>
            </a:r>
            <a:r>
              <a:rPr lang="en-US" dirty="0" smtClean="0"/>
              <a:t>, age 18+</a:t>
            </a:r>
          </a:p>
          <a:p>
            <a:pPr lvl="1"/>
            <a:r>
              <a:rPr lang="en-US" dirty="0" smtClean="0"/>
              <a:t>Postoperative respiratory failure per 1,000 elective-surgery discharges, age 18+</a:t>
            </a:r>
          </a:p>
          <a:p>
            <a:pPr lvl="1"/>
            <a:r>
              <a:rPr lang="en-US" dirty="0" smtClean="0"/>
              <a:t>Admissions with iatrogenic pneumothorax per 1,000 discharges, age 18+</a:t>
            </a:r>
          </a:p>
          <a:p>
            <a:r>
              <a:rPr lang="en-US" dirty="0" smtClean="0"/>
              <a:t>One Patient Safety measure showed widening of an Asian-White disparity:</a:t>
            </a:r>
          </a:p>
          <a:p>
            <a:pPr lvl="1"/>
            <a:r>
              <a:rPr lang="en-US" dirty="0" smtClean="0"/>
              <a:t>Admissions with iatrogenic pneumothorax per 1,000 discharges, age 18+</a:t>
            </a:r>
            <a:endParaRPr lang="en-US" dirty="0"/>
          </a:p>
        </p:txBody>
      </p:sp>
    </p:spTree>
    <p:extLst>
      <p:ext uri="{BB962C8B-B14F-4D97-AF65-F5344CB8AC3E}">
        <p14:creationId xmlns:p14="http://schemas.microsoft.com/office/powerpoint/2010/main" val="2755616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Measures of Patient Safety</a:t>
            </a:r>
            <a:endParaRPr lang="en-US" dirty="0"/>
          </a:p>
        </p:txBody>
      </p:sp>
      <p:sp>
        <p:nvSpPr>
          <p:cNvPr id="5" name="Content Placeholder 4"/>
          <p:cNvSpPr>
            <a:spLocks noGrp="1"/>
          </p:cNvSpPr>
          <p:nvPr>
            <p:ph idx="1"/>
          </p:nvPr>
        </p:nvSpPr>
        <p:spPr>
          <a:xfrm>
            <a:off x="457200" y="1447800"/>
            <a:ext cx="8229600" cy="5334000"/>
          </a:xfrm>
        </p:spPr>
        <p:txBody>
          <a:bodyPr>
            <a:normAutofit fontScale="92500" lnSpcReduction="10000"/>
          </a:bodyPr>
          <a:lstStyle/>
          <a:p>
            <a:r>
              <a:rPr lang="en-US" dirty="0"/>
              <a:t>In addition to summarizing information on patient safety from the National Healthcare Quality and Disparities Report, this </a:t>
            </a:r>
            <a:r>
              <a:rPr lang="en-US" dirty="0" err="1"/>
              <a:t>chartbook</a:t>
            </a:r>
            <a:r>
              <a:rPr lang="en-US" dirty="0"/>
              <a:t> </a:t>
            </a:r>
            <a:r>
              <a:rPr lang="en-US" dirty="0" smtClean="0"/>
              <a:t>tracks </a:t>
            </a:r>
            <a:r>
              <a:rPr lang="en-US" dirty="0"/>
              <a:t>individual measures of patient safety, overall and for populations defined by age, race, ethnicity, income, education, insurance, and number of chronic conditions.</a:t>
            </a:r>
          </a:p>
          <a:p>
            <a:r>
              <a:rPr lang="en-US" dirty="0" smtClean="0"/>
              <a:t>Measures of Patient Safety are organized by setting and include: </a:t>
            </a:r>
          </a:p>
          <a:p>
            <a:pPr lvl="1"/>
            <a:r>
              <a:rPr lang="en-US" dirty="0" smtClean="0"/>
              <a:t>Hospitals</a:t>
            </a:r>
          </a:p>
          <a:p>
            <a:pPr lvl="1"/>
            <a:r>
              <a:rPr lang="en-US" dirty="0" smtClean="0"/>
              <a:t>Nursing homes</a:t>
            </a:r>
          </a:p>
          <a:p>
            <a:pPr lvl="1"/>
            <a:r>
              <a:rPr lang="en-US" dirty="0" smtClean="0"/>
              <a:t>Home health</a:t>
            </a:r>
          </a:p>
          <a:p>
            <a:pPr lvl="1"/>
            <a:r>
              <a:rPr lang="en-US" dirty="0" smtClean="0"/>
              <a:t>Ambulatory care</a:t>
            </a:r>
          </a:p>
          <a:p>
            <a:pPr lvl="1"/>
            <a:r>
              <a:rPr lang="en-US" dirty="0" smtClean="0"/>
              <a:t>All settings: Infrastructure</a:t>
            </a:r>
          </a:p>
        </p:txBody>
      </p:sp>
    </p:spTree>
    <p:extLst>
      <p:ext uri="{BB962C8B-B14F-4D97-AF65-F5344CB8AC3E}">
        <p14:creationId xmlns:p14="http://schemas.microsoft.com/office/powerpoint/2010/main" val="3282688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Patient Safety in the Hospital Setting</a:t>
            </a:r>
            <a:endParaRPr lang="en-US" dirty="0"/>
          </a:p>
        </p:txBody>
      </p:sp>
      <p:sp>
        <p:nvSpPr>
          <p:cNvPr id="3" name="Content Placeholder 2"/>
          <p:cNvSpPr>
            <a:spLocks noGrp="1"/>
          </p:cNvSpPr>
          <p:nvPr>
            <p:ph idx="1"/>
          </p:nvPr>
        </p:nvSpPr>
        <p:spPr/>
        <p:txBody>
          <a:bodyPr>
            <a:normAutofit/>
          </a:bodyPr>
          <a:lstStyle/>
          <a:p>
            <a:r>
              <a:rPr lang="en-US" dirty="0" smtClean="0"/>
              <a:t>Hospitals are a common setting for patient safety events:</a:t>
            </a:r>
          </a:p>
          <a:p>
            <a:pPr lvl="1"/>
            <a:r>
              <a:rPr lang="en-US" dirty="0" smtClean="0"/>
              <a:t>Many patients admitted to the hospital are in a clinically compromised state.</a:t>
            </a:r>
          </a:p>
          <a:p>
            <a:pPr lvl="1"/>
            <a:r>
              <a:rPr lang="en-US" dirty="0" smtClean="0"/>
              <a:t>Many care transactions and interventions take place during a hospital stay. </a:t>
            </a:r>
          </a:p>
          <a:p>
            <a:r>
              <a:rPr lang="en-US" dirty="0" smtClean="0"/>
              <a:t>Measures include:</a:t>
            </a:r>
          </a:p>
          <a:p>
            <a:pPr lvl="1"/>
            <a:r>
              <a:rPr lang="en-US" dirty="0" smtClean="0"/>
              <a:t>Overall hospital-acquired conditions (HACs)</a:t>
            </a:r>
          </a:p>
          <a:p>
            <a:pPr lvl="1"/>
            <a:r>
              <a:rPr lang="en-US" dirty="0" smtClean="0"/>
              <a:t>Healthcare-associated infections (HAIs)</a:t>
            </a:r>
          </a:p>
          <a:p>
            <a:pPr lvl="1"/>
            <a:r>
              <a:rPr lang="en-US" dirty="0" smtClean="0"/>
              <a:t>Procedure-related events</a:t>
            </a:r>
          </a:p>
          <a:p>
            <a:pPr lvl="1"/>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Distribution of hospital-acquired conditions, based on national rates per 1,000 hospital adult discharges, 2010-2013   </a:t>
            </a: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43328068"/>
              </p:ext>
            </p:extLst>
          </p:nvPr>
        </p:nvGraphicFramePr>
        <p:xfrm>
          <a:off x="515471" y="1295400"/>
          <a:ext cx="8229600" cy="37490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5181600"/>
            <a:ext cx="8534400" cy="175432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Agency for Healthcare Research and Quality, Medicare Patient Safety Monitoring System, 2010-2013; Centers for Disease Control and Prevention, National Healthcare Safety Network, 2010-2013; and Agency for Healthcare Research and Quality, Healthcare Cost and Utilization Project, Nationwide Inpatient Sample, 2010-2011, and 2012 State Inpatient Databases quality analysis file.</a:t>
            </a:r>
          </a:p>
          <a:p>
            <a:r>
              <a:rPr lang="en-US" sz="1000" b="1" dirty="0" smtClean="0">
                <a:latin typeface="Arial" panose="020B0604020202020204" pitchFamily="34" charset="0"/>
                <a:cs typeface="Arial" panose="020B0604020202020204" pitchFamily="34" charset="0"/>
              </a:rPr>
              <a:t>Notes</a:t>
            </a:r>
            <a:r>
              <a:rPr lang="en-US" sz="1000" dirty="0" smtClean="0">
                <a:latin typeface="Arial" panose="020B0604020202020204" pitchFamily="34" charset="0"/>
                <a:cs typeface="Arial" panose="020B0604020202020204" pitchFamily="34" charset="0"/>
              </a:rPr>
              <a:t>: Data are for patients age 18 years and over. Estimates are rounded to the nearest tenth. All Other HACs includes the following: inadvertent femoral artery puncture for catheter angiographic procedures, adverse event associated with hip joint replacement, adverse event associated with knee joint replacement, contrast nephropathy associated with catheter angiography, hospital-acquired </a:t>
            </a:r>
            <a:r>
              <a:rPr lang="en-US" sz="1000" dirty="0" err="1" smtClean="0">
                <a:latin typeface="Arial" panose="020B0604020202020204" pitchFamily="34" charset="0"/>
                <a:cs typeface="Arial" panose="020B0604020202020204" pitchFamily="34" charset="0"/>
              </a:rPr>
              <a:t>methicillin</a:t>
            </a:r>
            <a:r>
              <a:rPr lang="en-US" sz="1000" dirty="0" smtClean="0">
                <a:latin typeface="Arial" panose="020B0604020202020204" pitchFamily="34" charset="0"/>
                <a:cs typeface="Arial" panose="020B0604020202020204" pitchFamily="34" charset="0"/>
              </a:rPr>
              <a:t>-resistant </a:t>
            </a:r>
            <a:r>
              <a:rPr lang="en-US" sz="1000" i="1" dirty="0" smtClean="0">
                <a:latin typeface="Arial" panose="020B0604020202020204" pitchFamily="34" charset="0"/>
                <a:cs typeface="Arial" panose="020B0604020202020204" pitchFamily="34" charset="0"/>
              </a:rPr>
              <a:t>Staphylococcus </a:t>
            </a:r>
            <a:r>
              <a:rPr lang="en-US" sz="1000" i="1" dirty="0" err="1" smtClean="0">
                <a:latin typeface="Arial" panose="020B0604020202020204" pitchFamily="34" charset="0"/>
                <a:cs typeface="Arial" panose="020B0604020202020204" pitchFamily="34" charset="0"/>
              </a:rPr>
              <a:t>aureus</a:t>
            </a:r>
            <a:r>
              <a:rPr lang="en-US" sz="1000" i="1"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(MRSA), hospital-acquired </a:t>
            </a:r>
            <a:r>
              <a:rPr lang="en-US" sz="1000" dirty="0" err="1" smtClean="0">
                <a:latin typeface="Arial" panose="020B0604020202020204" pitchFamily="34" charset="0"/>
                <a:cs typeface="Arial" panose="020B0604020202020204" pitchFamily="34" charset="0"/>
              </a:rPr>
              <a:t>vancomycin</a:t>
            </a:r>
            <a:r>
              <a:rPr lang="en-US" sz="1000" dirty="0" smtClean="0">
                <a:latin typeface="Arial" panose="020B0604020202020204" pitchFamily="34" charset="0"/>
                <a:cs typeface="Arial" panose="020B0604020202020204" pitchFamily="34" charset="0"/>
              </a:rPr>
              <a:t>-resistant </a:t>
            </a:r>
            <a:r>
              <a:rPr lang="en-US" sz="1000" i="1" dirty="0" err="1" smtClean="0">
                <a:latin typeface="Arial" panose="020B0604020202020204" pitchFamily="34" charset="0"/>
                <a:cs typeface="Arial" panose="020B0604020202020204" pitchFamily="34" charset="0"/>
              </a:rPr>
              <a:t>Enterococcus</a:t>
            </a:r>
            <a:r>
              <a:rPr lang="en-US" sz="1000" i="1"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(VRE), hospital-acquired antibiotic-associated </a:t>
            </a:r>
            <a:r>
              <a:rPr lang="en-US" sz="1000" i="1" dirty="0" smtClean="0">
                <a:latin typeface="Arial" panose="020B0604020202020204" pitchFamily="34" charset="0"/>
                <a:cs typeface="Arial" panose="020B0604020202020204" pitchFamily="34" charset="0"/>
              </a:rPr>
              <a:t>C. difficile</a:t>
            </a:r>
            <a:r>
              <a:rPr lang="en-US" sz="1000" dirty="0" smtClean="0">
                <a:latin typeface="Arial" panose="020B0604020202020204" pitchFamily="34" charset="0"/>
                <a:cs typeface="Arial" panose="020B0604020202020204" pitchFamily="34" charset="0"/>
              </a:rPr>
              <a:t>, mechanical complications associated with central venous catheters, postoperative cardiac events for cardiac and </a:t>
            </a:r>
            <a:r>
              <a:rPr lang="en-US" sz="1000" dirty="0" err="1" smtClean="0">
                <a:latin typeface="Arial" panose="020B0604020202020204" pitchFamily="34" charset="0"/>
                <a:cs typeface="Arial" panose="020B0604020202020204" pitchFamily="34" charset="0"/>
              </a:rPr>
              <a:t>noncardiac</a:t>
            </a:r>
            <a:r>
              <a:rPr lang="en-US" sz="1000" dirty="0" smtClean="0">
                <a:latin typeface="Arial" panose="020B0604020202020204" pitchFamily="34" charset="0"/>
                <a:cs typeface="Arial" panose="020B0604020202020204" pitchFamily="34" charset="0"/>
              </a:rPr>
              <a:t> surgeries, postoperative pneumonia, iatrogenic pneumothorax, postoperative hemorrhage or hematoma, postoperative respiratory failure, and accidental puncture or laceration.</a:t>
            </a: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Patient Safety in the Hospital Setting: Healthcare-Associated Infections</a:t>
            </a:r>
            <a:endParaRPr lang="en-US" sz="2800" dirty="0"/>
          </a:p>
        </p:txBody>
      </p:sp>
      <p:sp>
        <p:nvSpPr>
          <p:cNvPr id="3" name="Content Placeholder 2"/>
          <p:cNvSpPr>
            <a:spLocks noGrp="1"/>
          </p:cNvSpPr>
          <p:nvPr>
            <p:ph idx="1"/>
          </p:nvPr>
        </p:nvSpPr>
        <p:spPr/>
        <p:txBody>
          <a:bodyPr>
            <a:normAutofit fontScale="92500" lnSpcReduction="10000"/>
          </a:bodyPr>
          <a:lstStyle/>
          <a:p>
            <a:r>
              <a:rPr lang="en-US" smtClean="0"/>
              <a:t>Infections acquired during hospital care—also known as nosocomial infections—are among the most common complications of hospital care.  </a:t>
            </a:r>
          </a:p>
          <a:p>
            <a:r>
              <a:rPr lang="en-US" smtClean="0"/>
              <a:t>HAIs often increase the patient’s length of stay in the hospital, risk of mortality, and hospital costs.  </a:t>
            </a:r>
          </a:p>
          <a:p>
            <a:pPr lvl="1"/>
            <a:r>
              <a:rPr lang="en-US" smtClean="0"/>
              <a:t>New infections in critically ill infants and children generally reduce their chances for recovery.</a:t>
            </a:r>
          </a:p>
          <a:p>
            <a:r>
              <a:rPr lang="en-US" smtClean="0"/>
              <a:t>Antibiotic prophylaxis may prevent or reduce some infections.  </a:t>
            </a:r>
          </a:p>
          <a:p>
            <a:r>
              <a:rPr lang="en-US" smtClean="0"/>
              <a:t>Proper insertion and management of central lines can also lower infection rates significantly.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Patient Safety in the Hospital Setting: HAIs</a:t>
            </a:r>
            <a:endParaRPr lang="en-US" dirty="0"/>
          </a:p>
        </p:txBody>
      </p:sp>
      <p:sp>
        <p:nvSpPr>
          <p:cNvPr id="3" name="Content Placeholder 2"/>
          <p:cNvSpPr>
            <a:spLocks noGrp="1"/>
          </p:cNvSpPr>
          <p:nvPr>
            <p:ph idx="1"/>
          </p:nvPr>
        </p:nvSpPr>
        <p:spPr/>
        <p:txBody>
          <a:bodyPr>
            <a:normAutofit/>
          </a:bodyPr>
          <a:lstStyle/>
          <a:p>
            <a:r>
              <a:rPr lang="en-US" dirty="0" smtClean="0"/>
              <a:t>Postoperative sepsis per 1,000 adult discharges with an elective operating room procedure</a:t>
            </a:r>
          </a:p>
          <a:p>
            <a:r>
              <a:rPr lang="en-US" dirty="0" smtClean="0"/>
              <a:t>Standardized infection ratios for central line-associated bloodstream infections and surgical site infections</a:t>
            </a:r>
          </a:p>
          <a:p>
            <a:pPr lvl="0"/>
            <a:r>
              <a:rPr lang="en-US" dirty="0"/>
              <a:t>Bloodstream infections per 1,000 central-line days in neonatal intensive care units</a:t>
            </a:r>
          </a:p>
          <a:p>
            <a:pPr lvl="0"/>
            <a:r>
              <a:rPr lang="en-US" dirty="0"/>
              <a:t>Bloodstream infections per 1,000 central-line days in adult intensive care units</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Postoperative sepsis per 1,000 adult discharges with an elective operating room procedure, by insurance status and patient race/ethnicity, 2008-2011</a:t>
            </a:r>
            <a:endParaRPr lang="en-US" sz="1800" dirty="0"/>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2024604540"/>
              </p:ext>
            </p:extLst>
          </p:nvPr>
        </p:nvGraphicFramePr>
        <p:xfrm>
          <a:off x="4343400" y="1371600"/>
          <a:ext cx="441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01706" y="5486400"/>
            <a:ext cx="8534400" cy="160043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 </a:t>
            </a:r>
            <a:r>
              <a:rPr lang="en-US" sz="1000" dirty="0" smtClean="0">
                <a:latin typeface="Arial" panose="020B0604020202020204" pitchFamily="34" charset="0"/>
                <a:cs typeface="Arial" panose="020B0604020202020204" pitchFamily="34" charset="0"/>
              </a:rPr>
              <a:t>API = Asian or Pacific Islander.</a:t>
            </a:r>
            <a:endParaRPr lang="en-US" sz="1000" b="1" dirty="0" smtClean="0">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Source</a:t>
            </a:r>
            <a:r>
              <a:rPr lang="en-US" sz="1000" b="1"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Agency for Healthcare Research and Quality (AHRQ), Healthcare Cost and Utilization Project, Nationwide Inpatient Sample, 2008-2011, and AHRQ Quality Indicators, modified version 4.1.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 </a:t>
            </a:r>
            <a:r>
              <a:rPr lang="en-US" sz="1000" dirty="0" smtClean="0">
                <a:latin typeface="Arial" panose="020B0604020202020204" pitchFamily="34" charset="0"/>
                <a:cs typeface="Arial" panose="020B0604020202020204" pitchFamily="34" charset="0"/>
              </a:rPr>
              <a:t>All elective hospital surgical discharges for patients age 18 years and over with length of stay of 4 or more days, excluding patients admitted for infection, those with cancer or immunocompromised states, those with obstetric conditions, and admissions specifically for sepsis.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Acute care hospitalizations only. For this measure, lower rates are better. Rates are adjusted by age, sex, age-sex interactions, comorbidities, major diagnostic category (MDC), diagnosis-related group (DRG), and transfers into the hospital. White, Black, and API are non-Hispanic. Hispanic includes all races.</a:t>
            </a:r>
          </a:p>
          <a:p>
            <a:endParaRPr lang="en-US" dirty="0">
              <a:latin typeface="Arial" panose="020B0604020202020204" pitchFamily="34" charset="0"/>
              <a:cs typeface="Arial" panose="020B0604020202020204" pitchFamily="34" charset="0"/>
            </a:endParaRPr>
          </a:p>
        </p:txBody>
      </p:sp>
      <p:graphicFrame>
        <p:nvGraphicFramePr>
          <p:cNvPr id="7" name="Chart 6"/>
          <p:cNvGraphicFramePr/>
          <p:nvPr>
            <p:extLst>
              <p:ext uri="{D42A27DB-BD31-4B8C-83A1-F6EECF244321}">
                <p14:modId xmlns:p14="http://schemas.microsoft.com/office/powerpoint/2010/main" val="2285733240"/>
              </p:ext>
            </p:extLst>
          </p:nvPr>
        </p:nvGraphicFramePr>
        <p:xfrm>
          <a:off x="228600" y="1447800"/>
          <a:ext cx="4191000" cy="4114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a:xfrm>
            <a:off x="228600" y="1447800"/>
            <a:ext cx="8686800" cy="5410200"/>
          </a:xfrm>
        </p:spPr>
        <p:txBody>
          <a:bodyPr>
            <a:normAutofit fontScale="925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18294255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Postoperative sepsis per 1,000 adult discharges with an elective operating room procedure, by patient language, California, 2009-2011 (combined)</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1041515"/>
              </p:ext>
            </p:extLst>
          </p:nvPr>
        </p:nvGraphicFramePr>
        <p:xfrm>
          <a:off x="685800" y="1600201"/>
          <a:ext cx="7543800" cy="28346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4724400"/>
            <a:ext cx="8534400" cy="1754326"/>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a:t>
            </a:r>
            <a:r>
              <a:rPr lang="en-US" sz="1000" dirty="0" smtClean="0">
                <a:latin typeface="Arial" panose="020B0604020202020204" pitchFamily="34" charset="0"/>
                <a:cs typeface="Arial" panose="020B0604020202020204" pitchFamily="34" charset="0"/>
              </a:rPr>
              <a:t> API = Asian and Pacific Islander; languages include  Chinese, Hindi, Japanese, Korean, Tagalog, Thai, Vietnamese, Lao, Mandarin, Cantonese, Hmong, Ilocano, </a:t>
            </a:r>
            <a:r>
              <a:rPr lang="en-US" sz="1000" dirty="0" err="1" smtClean="0">
                <a:latin typeface="Arial" panose="020B0604020202020204" pitchFamily="34" charset="0"/>
                <a:cs typeface="Arial" panose="020B0604020202020204" pitchFamily="34" charset="0"/>
              </a:rPr>
              <a:t>Iu</a:t>
            </a:r>
            <a:r>
              <a:rPr lang="en-US" sz="1000" dirty="0" smtClean="0">
                <a:latin typeface="Arial" panose="020B0604020202020204" pitchFamily="34" charset="0"/>
                <a:cs typeface="Arial" panose="020B0604020202020204" pitchFamily="34" charset="0"/>
              </a:rPr>
              <a:t> Mien, Indonesian, Mon-Khmer, Tonga, Urdu, Burmese, Telugu, Bengali, Tamil, Gujarati, Panjabi, Malayalam, Marathi, Kannada, Chamorro, Fijian, Filipino, Central Khmer, Mongolian, Nepali, Sinhala, and Samoan.</a:t>
            </a:r>
            <a:endParaRPr lang="en-US" sz="1000" b="1" dirty="0" smtClean="0">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Agency for Healthcare Research and Quality (AHRQ), Healthcare Cost and Utilization Project, State Inpatient Databases, California, 2009-2011, and AHRQ Quality Indicators, version 4.5 with the use of indication of diagnoses being present on admission and day of procedure. </a:t>
            </a:r>
          </a:p>
          <a:p>
            <a:r>
              <a:rPr lang="en-US" sz="1000" b="1" dirty="0" smtClean="0">
                <a:latin typeface="Arial" panose="020B0604020202020204" pitchFamily="34" charset="0"/>
                <a:cs typeface="Arial" panose="020B0604020202020204" pitchFamily="34" charset="0"/>
              </a:rPr>
              <a:t>Denominator: </a:t>
            </a:r>
            <a:r>
              <a:rPr lang="en-US" sz="1000" dirty="0" smtClean="0">
                <a:latin typeface="Arial" panose="020B0604020202020204" pitchFamily="34" charset="0"/>
                <a:cs typeface="Arial" panose="020B0604020202020204" pitchFamily="34" charset="0"/>
              </a:rPr>
              <a:t>All elective hospital surgical discharges for patients age 18 years and over with length of stay of 4 or more days, excluding patients admitted for infection, those with cancer or immunocompromised states, those with obstetric conditions, and admissions specifically for sepsis.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Acute care hospitalizations only. For this measure, lower rates are better. Rates are adjusted by age, sex, age-sex interactions, </a:t>
            </a:r>
            <a:r>
              <a:rPr lang="en-US" sz="1000" dirty="0" err="1" smtClean="0">
                <a:latin typeface="Arial" panose="020B0604020202020204" pitchFamily="34" charset="0"/>
                <a:cs typeface="Arial" panose="020B0604020202020204" pitchFamily="34" charset="0"/>
              </a:rPr>
              <a:t>comorbidities</a:t>
            </a:r>
            <a:r>
              <a:rPr lang="en-US" sz="1000" dirty="0" smtClean="0">
                <a:latin typeface="Arial" panose="020B0604020202020204" pitchFamily="34" charset="0"/>
                <a:cs typeface="Arial" panose="020B0604020202020204" pitchFamily="34" charset="0"/>
              </a:rPr>
              <a:t>, major diagnostic category (MDC), diagnosis-related group (DRG), and transfers into the hospital.</a:t>
            </a: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1800" dirty="0"/>
              <a:t>Standardized infection ratios for central line-associated bloodstream infections and surgical site infections, </a:t>
            </a:r>
            <a:r>
              <a:rPr lang="en-US" sz="1800" dirty="0" smtClean="0"/>
              <a:t>2011-2012 </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746302518"/>
              </p:ext>
            </p:extLst>
          </p:nvPr>
        </p:nvGraphicFramePr>
        <p:xfrm>
          <a:off x="381000" y="1371600"/>
          <a:ext cx="8229600" cy="3505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228600" y="4876800"/>
            <a:ext cx="8534400" cy="1908215"/>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 </a:t>
            </a:r>
            <a:r>
              <a:rPr lang="en-US" sz="1000" dirty="0" smtClean="0">
                <a:latin typeface="Arial" panose="020B0604020202020204" pitchFamily="34" charset="0"/>
                <a:cs typeface="Arial" panose="020B0604020202020204" pitchFamily="34" charset="0"/>
              </a:rPr>
              <a:t>CLABSI = central line-associated bloodstream infection; SSI = surgical site infection; SCIP = Surgical Care Improvement Project.</a:t>
            </a:r>
            <a:endParaRPr lang="en-US" sz="1000" b="1" dirty="0" smtClean="0">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Source</a:t>
            </a:r>
            <a:r>
              <a:rPr lang="en-US" sz="1000" b="1"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Centers for Disease Control and Prevention, </a:t>
            </a:r>
            <a:r>
              <a:rPr lang="en-US" sz="1000" i="1" dirty="0" smtClean="0">
                <a:latin typeface="Arial" panose="020B0604020202020204" pitchFamily="34" charset="0"/>
                <a:cs typeface="Arial" panose="020B0604020202020204" pitchFamily="34" charset="0"/>
              </a:rPr>
              <a:t>2010 and 2011 National and State Healthcare-Associated Infections Standardized Infection Ratio Reports</a:t>
            </a:r>
            <a:r>
              <a:rPr lang="en-US" sz="1000" dirty="0" smtClean="0">
                <a:latin typeface="Arial" panose="020B0604020202020204" pitchFamily="34" charset="0"/>
                <a:cs typeface="Arial" panose="020B0604020202020204" pitchFamily="34" charset="0"/>
              </a:rPr>
              <a:t>, and </a:t>
            </a:r>
            <a:r>
              <a:rPr lang="en-US" sz="1000" i="1" dirty="0" smtClean="0">
                <a:latin typeface="Arial" panose="020B0604020202020204" pitchFamily="34" charset="0"/>
                <a:cs typeface="Arial" panose="020B0604020202020204" pitchFamily="34" charset="0"/>
              </a:rPr>
              <a:t>2012 National and State Healthcare Associated Infections Progress Report.</a:t>
            </a:r>
            <a:r>
              <a:rPr lang="en-US" sz="1000" dirty="0" smtClean="0">
                <a:latin typeface="Arial" panose="020B0604020202020204" pitchFamily="34" charset="0"/>
                <a:cs typeface="Arial" panose="020B0604020202020204" pitchFamily="34" charset="0"/>
              </a:rPr>
              <a:t> </a:t>
            </a:r>
            <a:endParaRPr lang="en-US" sz="1000" dirty="0">
              <a:solidFill>
                <a:srgbClr val="FF0000"/>
              </a:solidFill>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Notes:</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Acute care hospitalizations only. For </a:t>
            </a:r>
            <a:r>
              <a:rPr lang="en-US" sz="1000" dirty="0">
                <a:latin typeface="Arial" panose="020B0604020202020204" pitchFamily="34" charset="0"/>
                <a:cs typeface="Arial" panose="020B0604020202020204" pitchFamily="34" charset="0"/>
              </a:rPr>
              <a:t>this measure, lower numbers are better. </a:t>
            </a:r>
            <a:r>
              <a:rPr lang="en-US" sz="1000" dirty="0" smtClean="0">
                <a:latin typeface="Arial" panose="020B0604020202020204" pitchFamily="34" charset="0"/>
                <a:cs typeface="Arial" panose="020B0604020202020204" pitchFamily="34" charset="0"/>
              </a:rPr>
              <a:t> A standardized infection ratio of less than one means that hospitals had fewer infections than those of a similar type and size during the January 2006 to December 2008 referent period. For example, a ratio of 0.84 for SSIs means the SSI rate in 2011 was 16% lower than in 2006-2008 for similar hospitals. There </a:t>
            </a:r>
            <a:r>
              <a:rPr lang="en-US" sz="1000" dirty="0">
                <a:latin typeface="Arial" panose="020B0604020202020204" pitchFamily="34" charset="0"/>
                <a:cs typeface="Arial" panose="020B0604020202020204" pitchFamily="34" charset="0"/>
              </a:rPr>
              <a:t>were 3,468 facilities that reported CLABSI rates to </a:t>
            </a:r>
            <a:r>
              <a:rPr lang="en-US" sz="1000" dirty="0" smtClean="0">
                <a:latin typeface="Arial" panose="020B0604020202020204" pitchFamily="34" charset="0"/>
                <a:cs typeface="Arial" panose="020B0604020202020204" pitchFamily="34" charset="0"/>
              </a:rPr>
              <a:t>the National Healthcare Safety Network in </a:t>
            </a:r>
            <a:r>
              <a:rPr lang="en-US" sz="1000" dirty="0">
                <a:latin typeface="Arial" panose="020B0604020202020204" pitchFamily="34" charset="0"/>
                <a:cs typeface="Arial" panose="020B0604020202020204" pitchFamily="34" charset="0"/>
              </a:rPr>
              <a:t>2011 and 3,516 facilities in 2012. SCIP procedures refer to </a:t>
            </a:r>
            <a:r>
              <a:rPr lang="en-US" sz="1000" dirty="0" smtClean="0">
                <a:latin typeface="Arial" panose="020B0604020202020204" pitchFamily="34" charset="0"/>
                <a:cs typeface="Arial" panose="020B0604020202020204" pitchFamily="34" charset="0"/>
              </a:rPr>
              <a:t>procedures </a:t>
            </a:r>
            <a:r>
              <a:rPr lang="en-US" sz="1000" dirty="0">
                <a:latin typeface="Arial" panose="020B0604020202020204" pitchFamily="34" charset="0"/>
                <a:cs typeface="Arial" panose="020B0604020202020204" pitchFamily="34" charset="0"/>
              </a:rPr>
              <a:t>performed </a:t>
            </a:r>
            <a:r>
              <a:rPr lang="en-US" sz="1000" dirty="0" smtClean="0">
                <a:latin typeface="Arial" panose="020B0604020202020204" pitchFamily="34" charset="0"/>
                <a:cs typeface="Arial" panose="020B0604020202020204" pitchFamily="34" charset="0"/>
              </a:rPr>
              <a:t>on </a:t>
            </a:r>
            <a:r>
              <a:rPr lang="en-US" sz="1000" dirty="0">
                <a:latin typeface="Arial" panose="020B0604020202020204" pitchFamily="34" charset="0"/>
                <a:cs typeface="Arial" panose="020B0604020202020204" pitchFamily="34" charset="0"/>
              </a:rPr>
              <a:t>adults. These procedures include abdominal aortic aneurysm repair, peripheral vascular bypass surgery, coronary artery bypass graft with chest and donor site incisions or with chest incision only, other cardiac surgery, colon surgery, rectal surgery, hip </a:t>
            </a:r>
            <a:r>
              <a:rPr lang="en-US" sz="1000" dirty="0" err="1">
                <a:latin typeface="Arial" panose="020B0604020202020204" pitchFamily="34" charset="0"/>
                <a:cs typeface="Arial" panose="020B0604020202020204" pitchFamily="34" charset="0"/>
              </a:rPr>
              <a:t>arthroplasty</a:t>
            </a:r>
            <a:r>
              <a:rPr lang="en-US" sz="1000" dirty="0">
                <a:latin typeface="Arial" panose="020B0604020202020204" pitchFamily="34" charset="0"/>
                <a:cs typeface="Arial" panose="020B0604020202020204" pitchFamily="34" charset="0"/>
              </a:rPr>
              <a:t>, abdominal hysterectomy, knee </a:t>
            </a:r>
            <a:r>
              <a:rPr lang="en-US" sz="1000" dirty="0" err="1">
                <a:latin typeface="Arial" panose="020B0604020202020204" pitchFamily="34" charset="0"/>
                <a:cs typeface="Arial" panose="020B0604020202020204" pitchFamily="34" charset="0"/>
              </a:rPr>
              <a:t>arthroplasty</a:t>
            </a:r>
            <a:r>
              <a:rPr lang="en-US" sz="1000" dirty="0">
                <a:latin typeface="Arial" panose="020B0604020202020204" pitchFamily="34" charset="0"/>
                <a:cs typeface="Arial" panose="020B0604020202020204" pitchFamily="34" charset="0"/>
              </a:rPr>
              <a:t>, and vaginal hysterectomy.  </a:t>
            </a: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Change in State-specific hospital SIRs for CLABSI in adults, 2011-2012 </a:t>
            </a:r>
            <a:endParaRPr lang="en-US" sz="1800" dirty="0"/>
          </a:p>
        </p:txBody>
      </p:sp>
      <p:sp>
        <p:nvSpPr>
          <p:cNvPr id="5" name="TextBox 4"/>
          <p:cNvSpPr txBox="1"/>
          <p:nvPr/>
        </p:nvSpPr>
        <p:spPr>
          <a:xfrm>
            <a:off x="304800" y="5836678"/>
            <a:ext cx="6024155" cy="707886"/>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Centers for Disease Control and Prevention, </a:t>
            </a:r>
            <a:r>
              <a:rPr lang="en-US" sz="1000" i="1" dirty="0" smtClean="0">
                <a:latin typeface="Arial" panose="020B0604020202020204" pitchFamily="34" charset="0"/>
                <a:cs typeface="Arial" panose="020B0604020202020204" pitchFamily="34" charset="0"/>
              </a:rPr>
              <a:t>2012 National and State Healthcare-Associated Infections Progress Report.</a:t>
            </a:r>
            <a:r>
              <a:rPr lang="en-US" sz="1000" dirty="0" smtClean="0">
                <a:latin typeface="Arial" panose="020B0604020202020204" pitchFamily="34" charset="0"/>
                <a:cs typeface="Arial" panose="020B0604020202020204" pitchFamily="34" charset="0"/>
              </a:rPr>
              <a:t>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Notes:</a:t>
            </a:r>
            <a:r>
              <a:rPr lang="en-US" sz="1000" dirty="0" smtClean="0">
                <a:latin typeface="Arial" panose="020B0604020202020204" pitchFamily="34" charset="0"/>
                <a:cs typeface="Arial" panose="020B0604020202020204" pitchFamily="34" charset="0"/>
              </a:rPr>
              <a:t> Acute care hospitalizations. For this measure, lower numbers are better. There were 3,468 facilities that reported CLABSI rates to NHSN in 2011 and 3,516 facilities in 2012. </a:t>
            </a:r>
            <a:endParaRPr lang="en-US" dirty="0">
              <a:latin typeface="Arial" panose="020B0604020202020204" pitchFamily="34" charset="0"/>
              <a:cs typeface="Arial" panose="020B0604020202020204" pitchFamily="34" charset="0"/>
            </a:endParaRPr>
          </a:p>
        </p:txBody>
      </p:sp>
      <p:grpSp>
        <p:nvGrpSpPr>
          <p:cNvPr id="240" name="Group 332"/>
          <p:cNvGrpSpPr>
            <a:grpSpLocks noChangeAspect="1"/>
          </p:cNvGrpSpPr>
          <p:nvPr/>
        </p:nvGrpSpPr>
        <p:grpSpPr bwMode="auto">
          <a:xfrm>
            <a:off x="914400" y="1396576"/>
            <a:ext cx="7096125" cy="4332288"/>
            <a:chOff x="816" y="576"/>
            <a:chExt cx="4829" cy="2948"/>
          </a:xfrm>
        </p:grpSpPr>
        <p:sp>
          <p:nvSpPr>
            <p:cNvPr id="241" name="Freeform 31"/>
            <p:cNvSpPr>
              <a:spLocks/>
            </p:cNvSpPr>
            <p:nvPr/>
          </p:nvSpPr>
          <p:spPr bwMode="auto">
            <a:xfrm>
              <a:off x="1058" y="601"/>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2" name="Freeform 32"/>
            <p:cNvSpPr>
              <a:spLocks/>
            </p:cNvSpPr>
            <p:nvPr/>
          </p:nvSpPr>
          <p:spPr bwMode="auto">
            <a:xfrm>
              <a:off x="1195" y="627"/>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3" name="Freeform 33"/>
            <p:cNvSpPr>
              <a:spLocks/>
            </p:cNvSpPr>
            <p:nvPr/>
          </p:nvSpPr>
          <p:spPr bwMode="auto">
            <a:xfrm>
              <a:off x="1598" y="1537"/>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4" name="Freeform 34"/>
            <p:cNvSpPr>
              <a:spLocks/>
            </p:cNvSpPr>
            <p:nvPr/>
          </p:nvSpPr>
          <p:spPr bwMode="auto">
            <a:xfrm>
              <a:off x="904" y="869"/>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5" name="Freeform 35"/>
            <p:cNvSpPr>
              <a:spLocks/>
            </p:cNvSpPr>
            <p:nvPr/>
          </p:nvSpPr>
          <p:spPr bwMode="auto">
            <a:xfrm>
              <a:off x="838" y="1327"/>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6" name="Freeform 36"/>
            <p:cNvSpPr>
              <a:spLocks/>
            </p:cNvSpPr>
            <p:nvPr/>
          </p:nvSpPr>
          <p:spPr bwMode="auto">
            <a:xfrm>
              <a:off x="1150" y="1424"/>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7" name="Freeform 37"/>
            <p:cNvSpPr>
              <a:spLocks/>
            </p:cNvSpPr>
            <p:nvPr/>
          </p:nvSpPr>
          <p:spPr bwMode="auto">
            <a:xfrm>
              <a:off x="1469" y="709"/>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8" name="Freeform 38"/>
            <p:cNvSpPr>
              <a:spLocks/>
            </p:cNvSpPr>
            <p:nvPr/>
          </p:nvSpPr>
          <p:spPr bwMode="auto">
            <a:xfrm>
              <a:off x="1689" y="724"/>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9" name="Freeform 39"/>
            <p:cNvSpPr>
              <a:spLocks/>
            </p:cNvSpPr>
            <p:nvPr/>
          </p:nvSpPr>
          <p:spPr bwMode="auto">
            <a:xfrm>
              <a:off x="1433" y="2102"/>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0" name="Freeform 40"/>
            <p:cNvSpPr>
              <a:spLocks/>
            </p:cNvSpPr>
            <p:nvPr/>
          </p:nvSpPr>
          <p:spPr bwMode="auto">
            <a:xfrm>
              <a:off x="1927" y="1244"/>
              <a:ext cx="618"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1" name="Freeform 41"/>
            <p:cNvSpPr>
              <a:spLocks/>
            </p:cNvSpPr>
            <p:nvPr/>
          </p:nvSpPr>
          <p:spPr bwMode="auto">
            <a:xfrm>
              <a:off x="2029" y="1723"/>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2" name="Freeform 42"/>
            <p:cNvSpPr>
              <a:spLocks/>
            </p:cNvSpPr>
            <p:nvPr/>
          </p:nvSpPr>
          <p:spPr bwMode="auto">
            <a:xfrm>
              <a:off x="1940" y="2178"/>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3" name="Freeform 43"/>
            <p:cNvSpPr>
              <a:spLocks/>
            </p:cNvSpPr>
            <p:nvPr/>
          </p:nvSpPr>
          <p:spPr bwMode="auto">
            <a:xfrm>
              <a:off x="2171" y="2298"/>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4" name="Freeform 44"/>
            <p:cNvSpPr>
              <a:spLocks/>
            </p:cNvSpPr>
            <p:nvPr/>
          </p:nvSpPr>
          <p:spPr bwMode="auto">
            <a:xfrm>
              <a:off x="2553" y="864"/>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5" name="Freeform 45"/>
            <p:cNvSpPr>
              <a:spLocks/>
            </p:cNvSpPr>
            <p:nvPr/>
          </p:nvSpPr>
          <p:spPr bwMode="auto">
            <a:xfrm>
              <a:off x="2523" y="1208"/>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6" name="Freeform 46"/>
            <p:cNvSpPr>
              <a:spLocks/>
            </p:cNvSpPr>
            <p:nvPr/>
          </p:nvSpPr>
          <p:spPr bwMode="auto">
            <a:xfrm>
              <a:off x="2505" y="1544"/>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7" name="Freeform 47"/>
            <p:cNvSpPr>
              <a:spLocks/>
            </p:cNvSpPr>
            <p:nvPr/>
          </p:nvSpPr>
          <p:spPr bwMode="auto">
            <a:xfrm>
              <a:off x="2637" y="1898"/>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8" name="Freeform 48"/>
            <p:cNvSpPr>
              <a:spLocks/>
            </p:cNvSpPr>
            <p:nvPr/>
          </p:nvSpPr>
          <p:spPr bwMode="auto">
            <a:xfrm>
              <a:off x="2550" y="2239"/>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9" name="Freeform 49"/>
            <p:cNvSpPr>
              <a:spLocks/>
            </p:cNvSpPr>
            <p:nvPr/>
          </p:nvSpPr>
          <p:spPr bwMode="auto">
            <a:xfrm>
              <a:off x="3084" y="861"/>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0" name="Freeform 50"/>
            <p:cNvSpPr>
              <a:spLocks/>
            </p:cNvSpPr>
            <p:nvPr/>
          </p:nvSpPr>
          <p:spPr bwMode="auto">
            <a:xfrm>
              <a:off x="3124" y="1509"/>
              <a:ext cx="524"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1" name="Freeform 51"/>
            <p:cNvSpPr>
              <a:spLocks/>
            </p:cNvSpPr>
            <p:nvPr/>
          </p:nvSpPr>
          <p:spPr bwMode="auto">
            <a:xfrm>
              <a:off x="3191" y="1841"/>
              <a:ext cx="580"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2" name="Freeform 52"/>
            <p:cNvSpPr>
              <a:spLocks/>
            </p:cNvSpPr>
            <p:nvPr/>
          </p:nvSpPr>
          <p:spPr bwMode="auto">
            <a:xfrm>
              <a:off x="3288" y="2308"/>
              <a:ext cx="441"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3" name="Freeform 53"/>
            <p:cNvSpPr>
              <a:spLocks/>
            </p:cNvSpPr>
            <p:nvPr/>
          </p:nvSpPr>
          <p:spPr bwMode="auto">
            <a:xfrm>
              <a:off x="3344" y="2715"/>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4" name="Freeform 54"/>
            <p:cNvSpPr>
              <a:spLocks/>
            </p:cNvSpPr>
            <p:nvPr/>
          </p:nvSpPr>
          <p:spPr bwMode="auto">
            <a:xfrm>
              <a:off x="3598" y="1045"/>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5" name="Freeform 55"/>
            <p:cNvSpPr>
              <a:spLocks/>
            </p:cNvSpPr>
            <p:nvPr/>
          </p:nvSpPr>
          <p:spPr bwMode="auto">
            <a:xfrm>
              <a:off x="3920" y="1208"/>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6" name="Freeform 56"/>
            <p:cNvSpPr>
              <a:spLocks/>
            </p:cNvSpPr>
            <p:nvPr/>
          </p:nvSpPr>
          <p:spPr bwMode="auto">
            <a:xfrm>
              <a:off x="3410" y="1118"/>
              <a:ext cx="467"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7" name="Freeform 57"/>
            <p:cNvSpPr>
              <a:spLocks/>
            </p:cNvSpPr>
            <p:nvPr/>
          </p:nvSpPr>
          <p:spPr bwMode="auto">
            <a:xfrm>
              <a:off x="3546" y="1607"/>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8" name="Freeform 58"/>
            <p:cNvSpPr>
              <a:spLocks/>
            </p:cNvSpPr>
            <p:nvPr/>
          </p:nvSpPr>
          <p:spPr bwMode="auto">
            <a:xfrm>
              <a:off x="3850" y="1665"/>
              <a:ext cx="269"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9" name="Freeform 59"/>
            <p:cNvSpPr>
              <a:spLocks/>
            </p:cNvSpPr>
            <p:nvPr/>
          </p:nvSpPr>
          <p:spPr bwMode="auto">
            <a:xfrm>
              <a:off x="3747" y="1968"/>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0" name="Freeform 60"/>
            <p:cNvSpPr>
              <a:spLocks/>
            </p:cNvSpPr>
            <p:nvPr/>
          </p:nvSpPr>
          <p:spPr bwMode="auto">
            <a:xfrm>
              <a:off x="3678" y="2219"/>
              <a:ext cx="750"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1" name="Freeform 61"/>
            <p:cNvSpPr>
              <a:spLocks/>
            </p:cNvSpPr>
            <p:nvPr/>
          </p:nvSpPr>
          <p:spPr bwMode="auto">
            <a:xfrm>
              <a:off x="3576" y="2470"/>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2" name="Freeform 62"/>
            <p:cNvSpPr>
              <a:spLocks/>
            </p:cNvSpPr>
            <p:nvPr/>
          </p:nvSpPr>
          <p:spPr bwMode="auto">
            <a:xfrm>
              <a:off x="3866" y="2447"/>
              <a:ext cx="333"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3" name="Freeform 63"/>
            <p:cNvSpPr>
              <a:spLocks/>
            </p:cNvSpPr>
            <p:nvPr/>
          </p:nvSpPr>
          <p:spPr bwMode="auto">
            <a:xfrm>
              <a:off x="4097" y="2419"/>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4" name="Freeform 64"/>
            <p:cNvSpPr>
              <a:spLocks/>
            </p:cNvSpPr>
            <p:nvPr/>
          </p:nvSpPr>
          <p:spPr bwMode="auto">
            <a:xfrm>
              <a:off x="3954" y="2877"/>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5" name="Freeform 65"/>
            <p:cNvSpPr>
              <a:spLocks/>
            </p:cNvSpPr>
            <p:nvPr/>
          </p:nvSpPr>
          <p:spPr bwMode="auto">
            <a:xfrm>
              <a:off x="4085" y="1594"/>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6" name="Freeform 66"/>
            <p:cNvSpPr>
              <a:spLocks/>
            </p:cNvSpPr>
            <p:nvPr/>
          </p:nvSpPr>
          <p:spPr bwMode="auto">
            <a:xfrm>
              <a:off x="4316" y="1743"/>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7" name="Freeform 67"/>
            <p:cNvSpPr>
              <a:spLocks/>
            </p:cNvSpPr>
            <p:nvPr/>
          </p:nvSpPr>
          <p:spPr bwMode="auto">
            <a:xfrm>
              <a:off x="4552" y="1774"/>
              <a:ext cx="401"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8" name="Freeform 68"/>
            <p:cNvSpPr>
              <a:spLocks/>
            </p:cNvSpPr>
            <p:nvPr/>
          </p:nvSpPr>
          <p:spPr bwMode="auto">
            <a:xfrm>
              <a:off x="4252" y="1846"/>
              <a:ext cx="673"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9" name="Freeform 69"/>
            <p:cNvSpPr>
              <a:spLocks/>
            </p:cNvSpPr>
            <p:nvPr/>
          </p:nvSpPr>
          <p:spPr bwMode="auto">
            <a:xfrm>
              <a:off x="4899" y="1955"/>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0" name="Freeform 70"/>
            <p:cNvSpPr>
              <a:spLocks/>
            </p:cNvSpPr>
            <p:nvPr/>
          </p:nvSpPr>
          <p:spPr bwMode="auto">
            <a:xfrm>
              <a:off x="4213" y="2136"/>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1" name="Freeform 71"/>
            <p:cNvSpPr>
              <a:spLocks/>
            </p:cNvSpPr>
            <p:nvPr/>
          </p:nvSpPr>
          <p:spPr bwMode="auto">
            <a:xfrm>
              <a:off x="4301" y="2374"/>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2" name="Freeform 72"/>
            <p:cNvSpPr>
              <a:spLocks/>
            </p:cNvSpPr>
            <p:nvPr/>
          </p:nvSpPr>
          <p:spPr bwMode="auto">
            <a:xfrm>
              <a:off x="4859" y="1759"/>
              <a:ext cx="94"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3" name="Freeform 73"/>
            <p:cNvSpPr>
              <a:spLocks/>
            </p:cNvSpPr>
            <p:nvPr/>
          </p:nvSpPr>
          <p:spPr bwMode="auto">
            <a:xfrm>
              <a:off x="4429" y="1510"/>
              <a:ext cx="510"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4" name="Freeform 74"/>
            <p:cNvSpPr>
              <a:spLocks/>
            </p:cNvSpPr>
            <p:nvPr/>
          </p:nvSpPr>
          <p:spPr bwMode="auto">
            <a:xfrm>
              <a:off x="4882" y="1569"/>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5" name="Freeform 75"/>
            <p:cNvSpPr>
              <a:spLocks/>
            </p:cNvSpPr>
            <p:nvPr/>
          </p:nvSpPr>
          <p:spPr bwMode="auto">
            <a:xfrm>
              <a:off x="4483" y="1136"/>
              <a:ext cx="524"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6" name="Freeform 76"/>
            <p:cNvSpPr>
              <a:spLocks/>
            </p:cNvSpPr>
            <p:nvPr/>
          </p:nvSpPr>
          <p:spPr bwMode="auto">
            <a:xfrm>
              <a:off x="4965" y="1637"/>
              <a:ext cx="14"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7" name="Freeform 77"/>
            <p:cNvSpPr>
              <a:spLocks/>
            </p:cNvSpPr>
            <p:nvPr/>
          </p:nvSpPr>
          <p:spPr bwMode="auto">
            <a:xfrm>
              <a:off x="4982" y="1547"/>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8" name="Freeform 78"/>
            <p:cNvSpPr>
              <a:spLocks/>
            </p:cNvSpPr>
            <p:nvPr/>
          </p:nvSpPr>
          <p:spPr bwMode="auto">
            <a:xfrm>
              <a:off x="4989" y="1440"/>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9" name="Freeform 79"/>
            <p:cNvSpPr>
              <a:spLocks/>
            </p:cNvSpPr>
            <p:nvPr/>
          </p:nvSpPr>
          <p:spPr bwMode="auto">
            <a:xfrm>
              <a:off x="5126" y="1432"/>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0" name="Freeform 80"/>
            <p:cNvSpPr>
              <a:spLocks/>
            </p:cNvSpPr>
            <p:nvPr/>
          </p:nvSpPr>
          <p:spPr bwMode="auto">
            <a:xfrm>
              <a:off x="4987" y="1326"/>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1" name="Freeform 81"/>
            <p:cNvSpPr>
              <a:spLocks/>
            </p:cNvSpPr>
            <p:nvPr/>
          </p:nvSpPr>
          <p:spPr bwMode="auto">
            <a:xfrm>
              <a:off x="5222" y="1476"/>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2" name="Freeform 82"/>
            <p:cNvSpPr>
              <a:spLocks/>
            </p:cNvSpPr>
            <p:nvPr/>
          </p:nvSpPr>
          <p:spPr bwMode="auto">
            <a:xfrm>
              <a:off x="5270" y="1472"/>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3" name="Freeform 83"/>
            <p:cNvSpPr>
              <a:spLocks/>
            </p:cNvSpPr>
            <p:nvPr/>
          </p:nvSpPr>
          <p:spPr bwMode="auto">
            <a:xfrm>
              <a:off x="4923" y="1102"/>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4" name="Freeform 84"/>
            <p:cNvSpPr>
              <a:spLocks/>
            </p:cNvSpPr>
            <p:nvPr/>
          </p:nvSpPr>
          <p:spPr bwMode="auto">
            <a:xfrm>
              <a:off x="5047" y="1059"/>
              <a:ext cx="134"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5" name="Freeform 85"/>
            <p:cNvSpPr>
              <a:spLocks/>
            </p:cNvSpPr>
            <p:nvPr/>
          </p:nvSpPr>
          <p:spPr bwMode="auto">
            <a:xfrm>
              <a:off x="5090" y="777"/>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6" name="Freeform 86"/>
            <p:cNvSpPr>
              <a:spLocks/>
            </p:cNvSpPr>
            <p:nvPr/>
          </p:nvSpPr>
          <p:spPr bwMode="auto">
            <a:xfrm>
              <a:off x="1035" y="576"/>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7" name="Freeform 87"/>
            <p:cNvSpPr>
              <a:spLocks/>
            </p:cNvSpPr>
            <p:nvPr/>
          </p:nvSpPr>
          <p:spPr bwMode="auto">
            <a:xfrm>
              <a:off x="1575" y="1511"/>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chemeClr val="bg2"/>
            </a:solidFill>
            <a:ln w="19050">
              <a:solidFill>
                <a:schemeClr val="accent6">
                  <a:lumMod val="75000"/>
                </a:schemeClr>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8" name="Freeform 88"/>
            <p:cNvSpPr>
              <a:spLocks/>
            </p:cNvSpPr>
            <p:nvPr/>
          </p:nvSpPr>
          <p:spPr bwMode="auto">
            <a:xfrm>
              <a:off x="868" y="835"/>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9" name="Freeform 89"/>
            <p:cNvSpPr>
              <a:spLocks/>
            </p:cNvSpPr>
            <p:nvPr/>
          </p:nvSpPr>
          <p:spPr bwMode="auto">
            <a:xfrm>
              <a:off x="816" y="1302"/>
              <a:ext cx="692"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0" name="Freeform 90"/>
            <p:cNvSpPr>
              <a:spLocks/>
            </p:cNvSpPr>
            <p:nvPr/>
          </p:nvSpPr>
          <p:spPr bwMode="auto">
            <a:xfrm>
              <a:off x="1126" y="1399"/>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1" name="Freeform 91"/>
            <p:cNvSpPr>
              <a:spLocks/>
            </p:cNvSpPr>
            <p:nvPr/>
          </p:nvSpPr>
          <p:spPr bwMode="auto">
            <a:xfrm>
              <a:off x="1445" y="685"/>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2" name="Freeform 92"/>
            <p:cNvSpPr>
              <a:spLocks/>
            </p:cNvSpPr>
            <p:nvPr/>
          </p:nvSpPr>
          <p:spPr bwMode="auto">
            <a:xfrm>
              <a:off x="1665" y="701"/>
              <a:ext cx="892"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3" name="Freeform 93"/>
            <p:cNvSpPr>
              <a:spLocks/>
            </p:cNvSpPr>
            <p:nvPr/>
          </p:nvSpPr>
          <p:spPr bwMode="auto">
            <a:xfrm>
              <a:off x="1409" y="2078"/>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rgbClr val="FFFFFF"/>
                </a:solidFill>
                <a:latin typeface="Arial" pitchFamily="34" charset="0"/>
                <a:cs typeface="Arial" pitchFamily="34" charset="0"/>
              </a:endParaRPr>
            </a:p>
          </p:txBody>
        </p:sp>
        <p:sp>
          <p:nvSpPr>
            <p:cNvPr id="304" name="Freeform 94"/>
            <p:cNvSpPr>
              <a:spLocks/>
            </p:cNvSpPr>
            <p:nvPr/>
          </p:nvSpPr>
          <p:spPr bwMode="auto">
            <a:xfrm>
              <a:off x="1905" y="1219"/>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5" name="Freeform 95"/>
            <p:cNvSpPr>
              <a:spLocks/>
            </p:cNvSpPr>
            <p:nvPr/>
          </p:nvSpPr>
          <p:spPr bwMode="auto">
            <a:xfrm>
              <a:off x="2005" y="1698"/>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6" name="Freeform 96"/>
            <p:cNvSpPr>
              <a:spLocks/>
            </p:cNvSpPr>
            <p:nvPr/>
          </p:nvSpPr>
          <p:spPr bwMode="auto">
            <a:xfrm>
              <a:off x="1917" y="2154"/>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7" name="Freeform 97"/>
            <p:cNvSpPr>
              <a:spLocks/>
            </p:cNvSpPr>
            <p:nvPr/>
          </p:nvSpPr>
          <p:spPr bwMode="auto">
            <a:xfrm>
              <a:off x="2149" y="2274"/>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8" name="Freeform 98"/>
            <p:cNvSpPr>
              <a:spLocks/>
            </p:cNvSpPr>
            <p:nvPr/>
          </p:nvSpPr>
          <p:spPr bwMode="auto">
            <a:xfrm>
              <a:off x="2532" y="839"/>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9" name="Freeform 99"/>
            <p:cNvSpPr>
              <a:spLocks/>
            </p:cNvSpPr>
            <p:nvPr/>
          </p:nvSpPr>
          <p:spPr bwMode="auto">
            <a:xfrm>
              <a:off x="2500" y="1184"/>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0" name="Freeform 100"/>
            <p:cNvSpPr>
              <a:spLocks/>
            </p:cNvSpPr>
            <p:nvPr/>
          </p:nvSpPr>
          <p:spPr bwMode="auto">
            <a:xfrm>
              <a:off x="2480" y="1518"/>
              <a:ext cx="724"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1" name="Freeform 101"/>
            <p:cNvSpPr>
              <a:spLocks/>
            </p:cNvSpPr>
            <p:nvPr/>
          </p:nvSpPr>
          <p:spPr bwMode="auto">
            <a:xfrm>
              <a:off x="2616" y="1876"/>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2" name="Freeform 102"/>
            <p:cNvSpPr>
              <a:spLocks/>
            </p:cNvSpPr>
            <p:nvPr/>
          </p:nvSpPr>
          <p:spPr bwMode="auto">
            <a:xfrm>
              <a:off x="2527" y="2214"/>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3" name="Freeform 103"/>
            <p:cNvSpPr>
              <a:spLocks/>
            </p:cNvSpPr>
            <p:nvPr/>
          </p:nvSpPr>
          <p:spPr bwMode="auto">
            <a:xfrm>
              <a:off x="3062" y="835"/>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4" name="Freeform 104"/>
            <p:cNvSpPr>
              <a:spLocks/>
            </p:cNvSpPr>
            <p:nvPr/>
          </p:nvSpPr>
          <p:spPr bwMode="auto">
            <a:xfrm>
              <a:off x="3101" y="1487"/>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5" name="Freeform 105"/>
            <p:cNvSpPr>
              <a:spLocks/>
            </p:cNvSpPr>
            <p:nvPr/>
          </p:nvSpPr>
          <p:spPr bwMode="auto">
            <a:xfrm>
              <a:off x="3167" y="1817"/>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6" name="Freeform 106"/>
            <p:cNvSpPr>
              <a:spLocks/>
            </p:cNvSpPr>
            <p:nvPr/>
          </p:nvSpPr>
          <p:spPr bwMode="auto">
            <a:xfrm>
              <a:off x="3266" y="2283"/>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7" name="Freeform 107"/>
            <p:cNvSpPr>
              <a:spLocks/>
            </p:cNvSpPr>
            <p:nvPr/>
          </p:nvSpPr>
          <p:spPr bwMode="auto">
            <a:xfrm>
              <a:off x="3323" y="2692"/>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8" name="Freeform 108"/>
            <p:cNvSpPr>
              <a:spLocks/>
            </p:cNvSpPr>
            <p:nvPr/>
          </p:nvSpPr>
          <p:spPr bwMode="auto">
            <a:xfrm>
              <a:off x="3576" y="1020"/>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9" name="Freeform 109"/>
            <p:cNvSpPr>
              <a:spLocks/>
            </p:cNvSpPr>
            <p:nvPr/>
          </p:nvSpPr>
          <p:spPr bwMode="auto">
            <a:xfrm>
              <a:off x="3897" y="1184"/>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0" name="Freeform 110"/>
            <p:cNvSpPr>
              <a:spLocks/>
            </p:cNvSpPr>
            <p:nvPr/>
          </p:nvSpPr>
          <p:spPr bwMode="auto">
            <a:xfrm>
              <a:off x="3389" y="1093"/>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1" name="Freeform 111"/>
            <p:cNvSpPr>
              <a:spLocks/>
            </p:cNvSpPr>
            <p:nvPr/>
          </p:nvSpPr>
          <p:spPr bwMode="auto">
            <a:xfrm>
              <a:off x="3523" y="1582"/>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2" name="Freeform 112"/>
            <p:cNvSpPr>
              <a:spLocks/>
            </p:cNvSpPr>
            <p:nvPr/>
          </p:nvSpPr>
          <p:spPr bwMode="auto">
            <a:xfrm>
              <a:off x="3826" y="1640"/>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3" name="Freeform 113"/>
            <p:cNvSpPr>
              <a:spLocks/>
            </p:cNvSpPr>
            <p:nvPr/>
          </p:nvSpPr>
          <p:spPr bwMode="auto">
            <a:xfrm>
              <a:off x="3725" y="1943"/>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4" name="Freeform 114"/>
            <p:cNvSpPr>
              <a:spLocks/>
            </p:cNvSpPr>
            <p:nvPr/>
          </p:nvSpPr>
          <p:spPr bwMode="auto">
            <a:xfrm>
              <a:off x="3655" y="2194"/>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5" name="Freeform 115"/>
            <p:cNvSpPr>
              <a:spLocks/>
            </p:cNvSpPr>
            <p:nvPr/>
          </p:nvSpPr>
          <p:spPr bwMode="auto">
            <a:xfrm>
              <a:off x="3554" y="2445"/>
              <a:ext cx="310"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6" name="Freeform 116"/>
            <p:cNvSpPr>
              <a:spLocks/>
            </p:cNvSpPr>
            <p:nvPr/>
          </p:nvSpPr>
          <p:spPr bwMode="auto">
            <a:xfrm>
              <a:off x="3843" y="2424"/>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7" name="Freeform 117"/>
            <p:cNvSpPr>
              <a:spLocks/>
            </p:cNvSpPr>
            <p:nvPr/>
          </p:nvSpPr>
          <p:spPr bwMode="auto">
            <a:xfrm>
              <a:off x="4074" y="2396"/>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8" name="Freeform 118"/>
            <p:cNvSpPr>
              <a:spLocks/>
            </p:cNvSpPr>
            <p:nvPr/>
          </p:nvSpPr>
          <p:spPr bwMode="auto">
            <a:xfrm>
              <a:off x="3932" y="2853"/>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9" name="Freeform 119"/>
            <p:cNvSpPr>
              <a:spLocks/>
            </p:cNvSpPr>
            <p:nvPr/>
          </p:nvSpPr>
          <p:spPr bwMode="auto">
            <a:xfrm>
              <a:off x="4062" y="1569"/>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0" name="Freeform 120"/>
            <p:cNvSpPr>
              <a:spLocks/>
            </p:cNvSpPr>
            <p:nvPr/>
          </p:nvSpPr>
          <p:spPr bwMode="auto">
            <a:xfrm>
              <a:off x="4294" y="1720"/>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1" name="Freeform 121"/>
            <p:cNvSpPr>
              <a:spLocks/>
            </p:cNvSpPr>
            <p:nvPr/>
          </p:nvSpPr>
          <p:spPr bwMode="auto">
            <a:xfrm>
              <a:off x="4530" y="1749"/>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2" name="Freeform 122"/>
            <p:cNvSpPr>
              <a:spLocks/>
            </p:cNvSpPr>
            <p:nvPr/>
          </p:nvSpPr>
          <p:spPr bwMode="auto">
            <a:xfrm>
              <a:off x="4228" y="1824"/>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3" name="Freeform 123"/>
            <p:cNvSpPr>
              <a:spLocks/>
            </p:cNvSpPr>
            <p:nvPr/>
          </p:nvSpPr>
          <p:spPr bwMode="auto">
            <a:xfrm>
              <a:off x="4874" y="1932"/>
              <a:ext cx="38"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4" name="Freeform 124"/>
            <p:cNvSpPr>
              <a:spLocks/>
            </p:cNvSpPr>
            <p:nvPr/>
          </p:nvSpPr>
          <p:spPr bwMode="auto">
            <a:xfrm>
              <a:off x="4190" y="2112"/>
              <a:ext cx="749"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5" name="Freeform 125"/>
            <p:cNvSpPr>
              <a:spLocks/>
            </p:cNvSpPr>
            <p:nvPr/>
          </p:nvSpPr>
          <p:spPr bwMode="auto">
            <a:xfrm>
              <a:off x="4279" y="2350"/>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6" name="Freeform 126"/>
            <p:cNvSpPr>
              <a:spLocks/>
            </p:cNvSpPr>
            <p:nvPr/>
          </p:nvSpPr>
          <p:spPr bwMode="auto">
            <a:xfrm>
              <a:off x="4835" y="1735"/>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7" name="Freeform 127"/>
            <p:cNvSpPr>
              <a:spLocks/>
            </p:cNvSpPr>
            <p:nvPr/>
          </p:nvSpPr>
          <p:spPr bwMode="auto">
            <a:xfrm>
              <a:off x="4406" y="1487"/>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8" name="Freeform 128"/>
            <p:cNvSpPr>
              <a:spLocks/>
            </p:cNvSpPr>
            <p:nvPr/>
          </p:nvSpPr>
          <p:spPr bwMode="auto">
            <a:xfrm>
              <a:off x="4859" y="1545"/>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9" name="Freeform 129"/>
            <p:cNvSpPr>
              <a:spLocks/>
            </p:cNvSpPr>
            <p:nvPr/>
          </p:nvSpPr>
          <p:spPr bwMode="auto">
            <a:xfrm>
              <a:off x="4461" y="1113"/>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0" name="Freeform 130"/>
            <p:cNvSpPr>
              <a:spLocks/>
            </p:cNvSpPr>
            <p:nvPr/>
          </p:nvSpPr>
          <p:spPr bwMode="auto">
            <a:xfrm>
              <a:off x="4943" y="1613"/>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1" name="Freeform 131"/>
            <p:cNvSpPr>
              <a:spLocks/>
            </p:cNvSpPr>
            <p:nvPr/>
          </p:nvSpPr>
          <p:spPr bwMode="auto">
            <a:xfrm>
              <a:off x="4958" y="1522"/>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gradFill flip="none" rotWithShape="0">
              <a:gsLst>
                <a:gs pos="0">
                  <a:schemeClr val="accent6">
                    <a:lumMod val="60000"/>
                    <a:lumOff val="40000"/>
                  </a:schemeClr>
                </a:gs>
                <a:gs pos="100000">
                  <a:schemeClr val="accent6">
                    <a:lumMod val="60000"/>
                    <a:lumOff val="40000"/>
                    <a:tint val="23500"/>
                    <a:satMod val="160000"/>
                  </a:schemeClr>
                </a:gs>
              </a:gsLst>
              <a:lin ang="5400000" scaled="0"/>
              <a:tileRect/>
            </a:gra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2" name="Freeform 132"/>
            <p:cNvSpPr>
              <a:spLocks/>
            </p:cNvSpPr>
            <p:nvPr/>
          </p:nvSpPr>
          <p:spPr bwMode="auto">
            <a:xfrm>
              <a:off x="4965" y="1416"/>
              <a:ext cx="148"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3" name="Freeform 133"/>
            <p:cNvSpPr>
              <a:spLocks/>
            </p:cNvSpPr>
            <p:nvPr/>
          </p:nvSpPr>
          <p:spPr bwMode="auto">
            <a:xfrm>
              <a:off x="5102" y="1408"/>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4" name="Freeform 134"/>
            <p:cNvSpPr>
              <a:spLocks/>
            </p:cNvSpPr>
            <p:nvPr/>
          </p:nvSpPr>
          <p:spPr bwMode="auto">
            <a:xfrm>
              <a:off x="4965" y="1303"/>
              <a:ext cx="295"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5" name="Freeform 135"/>
            <p:cNvSpPr>
              <a:spLocks/>
            </p:cNvSpPr>
            <p:nvPr/>
          </p:nvSpPr>
          <p:spPr bwMode="auto">
            <a:xfrm>
              <a:off x="5199" y="1450"/>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6" name="Freeform 136"/>
            <p:cNvSpPr>
              <a:spLocks/>
            </p:cNvSpPr>
            <p:nvPr/>
          </p:nvSpPr>
          <p:spPr bwMode="auto">
            <a:xfrm>
              <a:off x="5249" y="1447"/>
              <a:ext cx="27"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7" name="Freeform 137"/>
            <p:cNvSpPr>
              <a:spLocks/>
            </p:cNvSpPr>
            <p:nvPr/>
          </p:nvSpPr>
          <p:spPr bwMode="auto">
            <a:xfrm>
              <a:off x="4901" y="1077"/>
              <a:ext cx="146"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8" name="Freeform 138"/>
            <p:cNvSpPr>
              <a:spLocks/>
            </p:cNvSpPr>
            <p:nvPr/>
          </p:nvSpPr>
          <p:spPr bwMode="auto">
            <a:xfrm>
              <a:off x="5024" y="1034"/>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9" name="Freeform 139"/>
            <p:cNvSpPr>
              <a:spLocks/>
            </p:cNvSpPr>
            <p:nvPr/>
          </p:nvSpPr>
          <p:spPr bwMode="auto">
            <a:xfrm>
              <a:off x="5066" y="754"/>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0" name="Text Box 140"/>
            <p:cNvSpPr txBox="1">
              <a:spLocks noChangeArrowheads="1"/>
            </p:cNvSpPr>
            <p:nvPr/>
          </p:nvSpPr>
          <p:spPr bwMode="auto">
            <a:xfrm>
              <a:off x="1554" y="2356"/>
              <a:ext cx="238"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AZ</a:t>
              </a:r>
            </a:p>
          </p:txBody>
        </p:sp>
        <p:sp>
          <p:nvSpPr>
            <p:cNvPr id="351" name="Text Box 141"/>
            <p:cNvSpPr txBox="1">
              <a:spLocks noChangeArrowheads="1"/>
            </p:cNvSpPr>
            <p:nvPr/>
          </p:nvSpPr>
          <p:spPr bwMode="auto">
            <a:xfrm>
              <a:off x="972" y="1924"/>
              <a:ext cx="301"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CA</a:t>
              </a:r>
              <a:r>
                <a:rPr lang="en-US" sz="1600" kern="0" dirty="0">
                  <a:solidFill>
                    <a:srgbClr val="000000"/>
                  </a:solidFill>
                  <a:latin typeface="Arial" pitchFamily="34" charset="0"/>
                  <a:cs typeface="Arial" pitchFamily="34" charset="0"/>
                </a:rPr>
                <a:t>*</a:t>
              </a:r>
            </a:p>
          </p:txBody>
        </p:sp>
        <p:sp>
          <p:nvSpPr>
            <p:cNvPr id="352" name="Text Box 142"/>
            <p:cNvSpPr txBox="1">
              <a:spLocks noChangeArrowheads="1"/>
            </p:cNvSpPr>
            <p:nvPr/>
          </p:nvSpPr>
          <p:spPr bwMode="auto">
            <a:xfrm>
              <a:off x="1665" y="1814"/>
              <a:ext cx="242" cy="16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UT</a:t>
              </a:r>
            </a:p>
          </p:txBody>
        </p:sp>
        <p:sp>
          <p:nvSpPr>
            <p:cNvPr id="353" name="Text Box 143"/>
            <p:cNvSpPr txBox="1">
              <a:spLocks noChangeArrowheads="1"/>
            </p:cNvSpPr>
            <p:nvPr/>
          </p:nvSpPr>
          <p:spPr bwMode="auto">
            <a:xfrm>
              <a:off x="5224" y="1561"/>
              <a:ext cx="297" cy="230"/>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CT</a:t>
              </a:r>
              <a:r>
                <a:rPr lang="en-US" sz="1600" kern="0" dirty="0">
                  <a:solidFill>
                    <a:srgbClr val="000000"/>
                  </a:solidFill>
                  <a:latin typeface="Arial" pitchFamily="34" charset="0"/>
                  <a:cs typeface="Arial" pitchFamily="34" charset="0"/>
                </a:rPr>
                <a:t>*</a:t>
              </a:r>
            </a:p>
          </p:txBody>
        </p:sp>
        <p:sp>
          <p:nvSpPr>
            <p:cNvPr id="354" name="Line 144"/>
            <p:cNvSpPr>
              <a:spLocks noChangeShapeType="1"/>
            </p:cNvSpPr>
            <p:nvPr/>
          </p:nvSpPr>
          <p:spPr bwMode="auto">
            <a:xfrm>
              <a:off x="5059" y="1456"/>
              <a:ext cx="175" cy="19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5" name="Text Box 145"/>
            <p:cNvSpPr txBox="1">
              <a:spLocks noChangeArrowheads="1"/>
            </p:cNvSpPr>
            <p:nvPr/>
          </p:nvSpPr>
          <p:spPr bwMode="auto">
            <a:xfrm>
              <a:off x="4446" y="3065"/>
              <a:ext cx="227" cy="16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FL</a:t>
              </a:r>
            </a:p>
          </p:txBody>
        </p:sp>
        <p:sp>
          <p:nvSpPr>
            <p:cNvPr id="356" name="Text Box 146"/>
            <p:cNvSpPr txBox="1">
              <a:spLocks noChangeArrowheads="1"/>
            </p:cNvSpPr>
            <p:nvPr/>
          </p:nvSpPr>
          <p:spPr bwMode="auto">
            <a:xfrm>
              <a:off x="4146" y="2582"/>
              <a:ext cx="255" cy="167"/>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GA</a:t>
              </a:r>
            </a:p>
          </p:txBody>
        </p:sp>
        <p:sp>
          <p:nvSpPr>
            <p:cNvPr id="357" name="Text Box 147"/>
            <p:cNvSpPr txBox="1">
              <a:spLocks noChangeArrowheads="1"/>
            </p:cNvSpPr>
            <p:nvPr/>
          </p:nvSpPr>
          <p:spPr bwMode="auto">
            <a:xfrm>
              <a:off x="3198" y="1574"/>
              <a:ext cx="206"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IA</a:t>
              </a:r>
            </a:p>
          </p:txBody>
        </p:sp>
        <p:sp>
          <p:nvSpPr>
            <p:cNvPr id="358" name="Text Box 148"/>
            <p:cNvSpPr txBox="1">
              <a:spLocks noChangeArrowheads="1"/>
            </p:cNvSpPr>
            <p:nvPr/>
          </p:nvSpPr>
          <p:spPr bwMode="auto">
            <a:xfrm>
              <a:off x="3616" y="1769"/>
              <a:ext cx="252"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IL</a:t>
              </a:r>
              <a:r>
                <a:rPr lang="en-US" sz="1600" kern="0" dirty="0">
                  <a:solidFill>
                    <a:srgbClr val="000000"/>
                  </a:solidFill>
                  <a:latin typeface="Arial" pitchFamily="34" charset="0"/>
                  <a:cs typeface="Arial" pitchFamily="34" charset="0"/>
                </a:rPr>
                <a:t>*</a:t>
              </a:r>
            </a:p>
          </p:txBody>
        </p:sp>
        <p:sp>
          <p:nvSpPr>
            <p:cNvPr id="359" name="Text Box 149"/>
            <p:cNvSpPr txBox="1">
              <a:spLocks noChangeArrowheads="1"/>
            </p:cNvSpPr>
            <p:nvPr/>
          </p:nvSpPr>
          <p:spPr bwMode="auto">
            <a:xfrm>
              <a:off x="2794" y="2006"/>
              <a:ext cx="241"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KS</a:t>
              </a:r>
            </a:p>
          </p:txBody>
        </p:sp>
        <p:sp>
          <p:nvSpPr>
            <p:cNvPr id="360" name="Text Box 150"/>
            <p:cNvSpPr txBox="1">
              <a:spLocks noChangeArrowheads="1"/>
            </p:cNvSpPr>
            <p:nvPr/>
          </p:nvSpPr>
          <p:spPr bwMode="auto">
            <a:xfrm>
              <a:off x="5328" y="1250"/>
              <a:ext cx="310"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MA</a:t>
              </a:r>
              <a:r>
                <a:rPr lang="en-US" sz="1600" kern="0" dirty="0">
                  <a:solidFill>
                    <a:srgbClr val="000000"/>
                  </a:solidFill>
                  <a:latin typeface="Arial" pitchFamily="34" charset="0"/>
                  <a:cs typeface="Arial" pitchFamily="34" charset="0"/>
                </a:rPr>
                <a:t>*</a:t>
              </a:r>
            </a:p>
          </p:txBody>
        </p:sp>
        <p:sp>
          <p:nvSpPr>
            <p:cNvPr id="361" name="Line 151"/>
            <p:cNvSpPr>
              <a:spLocks noChangeShapeType="1"/>
            </p:cNvSpPr>
            <p:nvPr/>
          </p:nvSpPr>
          <p:spPr bwMode="auto">
            <a:xfrm>
              <a:off x="5149" y="1361"/>
              <a:ext cx="178" cy="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2" name="Text Box 152"/>
            <p:cNvSpPr txBox="1">
              <a:spLocks noChangeArrowheads="1"/>
            </p:cNvSpPr>
            <p:nvPr/>
          </p:nvSpPr>
          <p:spPr bwMode="auto">
            <a:xfrm>
              <a:off x="5328" y="1924"/>
              <a:ext cx="317"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MD</a:t>
              </a:r>
              <a:r>
                <a:rPr lang="en-US" sz="1600" kern="0" dirty="0">
                  <a:solidFill>
                    <a:srgbClr val="000000"/>
                  </a:solidFill>
                  <a:latin typeface="Arial" pitchFamily="34" charset="0"/>
                  <a:cs typeface="Arial" pitchFamily="34" charset="0"/>
                </a:rPr>
                <a:t>*</a:t>
              </a:r>
            </a:p>
          </p:txBody>
        </p:sp>
        <p:sp>
          <p:nvSpPr>
            <p:cNvPr id="363" name="Line 153"/>
            <p:cNvSpPr>
              <a:spLocks noChangeShapeType="1"/>
            </p:cNvSpPr>
            <p:nvPr/>
          </p:nvSpPr>
          <p:spPr bwMode="auto">
            <a:xfrm>
              <a:off x="4903" y="1954"/>
              <a:ext cx="426" cy="69"/>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4" name="Text Box 154"/>
            <p:cNvSpPr txBox="1">
              <a:spLocks noChangeArrowheads="1"/>
            </p:cNvSpPr>
            <p:nvPr/>
          </p:nvSpPr>
          <p:spPr bwMode="auto">
            <a:xfrm>
              <a:off x="3288" y="2006"/>
              <a:ext cx="266"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MO</a:t>
              </a:r>
            </a:p>
          </p:txBody>
        </p:sp>
        <p:sp>
          <p:nvSpPr>
            <p:cNvPr id="365" name="Line 155"/>
            <p:cNvSpPr>
              <a:spLocks noChangeShapeType="1"/>
            </p:cNvSpPr>
            <p:nvPr/>
          </p:nvSpPr>
          <p:spPr bwMode="auto">
            <a:xfrm>
              <a:off x="4923" y="1697"/>
              <a:ext cx="242" cy="7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6" name="Text Box 156"/>
            <p:cNvSpPr txBox="1">
              <a:spLocks noChangeArrowheads="1"/>
            </p:cNvSpPr>
            <p:nvPr/>
          </p:nvSpPr>
          <p:spPr bwMode="auto">
            <a:xfrm>
              <a:off x="5120" y="1717"/>
              <a:ext cx="287"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NJ</a:t>
              </a:r>
              <a:r>
                <a:rPr lang="en-US" sz="1600" kern="0" dirty="0">
                  <a:solidFill>
                    <a:srgbClr val="000000"/>
                  </a:solidFill>
                  <a:latin typeface="Arial" pitchFamily="34" charset="0"/>
                  <a:cs typeface="Arial" pitchFamily="34" charset="0"/>
                </a:rPr>
                <a:t>*</a:t>
              </a:r>
            </a:p>
          </p:txBody>
        </p:sp>
        <p:sp>
          <p:nvSpPr>
            <p:cNvPr id="367" name="Text Box 157"/>
            <p:cNvSpPr txBox="1">
              <a:spLocks noChangeArrowheads="1"/>
            </p:cNvSpPr>
            <p:nvPr/>
          </p:nvSpPr>
          <p:spPr bwMode="auto">
            <a:xfrm>
              <a:off x="4653" y="1302"/>
              <a:ext cx="299"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NY</a:t>
              </a:r>
              <a:r>
                <a:rPr lang="en-US" sz="1600" kern="0" dirty="0">
                  <a:solidFill>
                    <a:srgbClr val="000000"/>
                  </a:solidFill>
                  <a:latin typeface="Arial" pitchFamily="34" charset="0"/>
                  <a:cs typeface="Arial" pitchFamily="34" charset="0"/>
                </a:rPr>
                <a:t>*</a:t>
              </a:r>
            </a:p>
          </p:txBody>
        </p:sp>
        <p:sp>
          <p:nvSpPr>
            <p:cNvPr id="368" name="Text Box 158"/>
            <p:cNvSpPr txBox="1">
              <a:spLocks noChangeArrowheads="1"/>
            </p:cNvSpPr>
            <p:nvPr/>
          </p:nvSpPr>
          <p:spPr bwMode="auto">
            <a:xfrm>
              <a:off x="1023" y="1095"/>
              <a:ext cx="310"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OR</a:t>
              </a:r>
              <a:r>
                <a:rPr lang="en-US" sz="1600" kern="0" dirty="0">
                  <a:solidFill>
                    <a:srgbClr val="000000"/>
                  </a:solidFill>
                  <a:latin typeface="Arial" pitchFamily="34" charset="0"/>
                  <a:cs typeface="Arial" pitchFamily="34" charset="0"/>
                </a:rPr>
                <a:t>*</a:t>
              </a:r>
            </a:p>
          </p:txBody>
        </p:sp>
        <p:sp>
          <p:nvSpPr>
            <p:cNvPr id="369" name="Text Box 159"/>
            <p:cNvSpPr txBox="1">
              <a:spLocks noChangeArrowheads="1"/>
            </p:cNvSpPr>
            <p:nvPr/>
          </p:nvSpPr>
          <p:spPr bwMode="auto">
            <a:xfrm>
              <a:off x="4482" y="1574"/>
              <a:ext cx="296"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PA</a:t>
              </a:r>
              <a:r>
                <a:rPr lang="en-US" sz="1600" kern="0" dirty="0">
                  <a:solidFill>
                    <a:srgbClr val="000000"/>
                  </a:solidFill>
                  <a:latin typeface="Arial" pitchFamily="34" charset="0"/>
                  <a:cs typeface="Arial" pitchFamily="34" charset="0"/>
                </a:rPr>
                <a:t>*</a:t>
              </a:r>
            </a:p>
          </p:txBody>
        </p:sp>
        <p:sp>
          <p:nvSpPr>
            <p:cNvPr id="370" name="Text Box 160"/>
            <p:cNvSpPr txBox="1">
              <a:spLocks noChangeArrowheads="1"/>
            </p:cNvSpPr>
            <p:nvPr/>
          </p:nvSpPr>
          <p:spPr bwMode="auto">
            <a:xfrm>
              <a:off x="4394" y="2391"/>
              <a:ext cx="301"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SC</a:t>
              </a:r>
              <a:r>
                <a:rPr lang="en-US" sz="1600" kern="0" dirty="0">
                  <a:solidFill>
                    <a:srgbClr val="000000"/>
                  </a:solidFill>
                  <a:latin typeface="Arial" pitchFamily="34" charset="0"/>
                  <a:cs typeface="Arial" pitchFamily="34" charset="0"/>
                </a:rPr>
                <a:t>*</a:t>
              </a:r>
            </a:p>
          </p:txBody>
        </p:sp>
        <p:sp>
          <p:nvSpPr>
            <p:cNvPr id="371" name="Text Box 161"/>
            <p:cNvSpPr txBox="1">
              <a:spLocks noChangeArrowheads="1"/>
            </p:cNvSpPr>
            <p:nvPr/>
          </p:nvSpPr>
          <p:spPr bwMode="auto">
            <a:xfrm>
              <a:off x="3877" y="2235"/>
              <a:ext cx="296"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TN</a:t>
              </a:r>
              <a:r>
                <a:rPr lang="en-US" sz="1600" kern="0" dirty="0">
                  <a:solidFill>
                    <a:srgbClr val="000000"/>
                  </a:solidFill>
                  <a:latin typeface="Arial" pitchFamily="34" charset="0"/>
                  <a:cs typeface="Arial" pitchFamily="34" charset="0"/>
                </a:rPr>
                <a:t>*</a:t>
              </a:r>
            </a:p>
          </p:txBody>
        </p:sp>
        <p:sp>
          <p:nvSpPr>
            <p:cNvPr id="372" name="Text Box 162"/>
            <p:cNvSpPr txBox="1">
              <a:spLocks noChangeArrowheads="1"/>
            </p:cNvSpPr>
            <p:nvPr/>
          </p:nvSpPr>
          <p:spPr bwMode="auto">
            <a:xfrm>
              <a:off x="2164" y="1872"/>
              <a:ext cx="311"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CO</a:t>
              </a:r>
              <a:r>
                <a:rPr lang="en-US" sz="1600" kern="0" dirty="0">
                  <a:solidFill>
                    <a:srgbClr val="000000"/>
                  </a:solidFill>
                  <a:latin typeface="Arial" pitchFamily="34" charset="0"/>
                  <a:cs typeface="Arial" pitchFamily="34" charset="0"/>
                </a:rPr>
                <a:t>*</a:t>
              </a:r>
            </a:p>
          </p:txBody>
        </p:sp>
        <p:sp>
          <p:nvSpPr>
            <p:cNvPr id="373" name="Text Box 163"/>
            <p:cNvSpPr txBox="1">
              <a:spLocks noChangeArrowheads="1"/>
            </p:cNvSpPr>
            <p:nvPr/>
          </p:nvSpPr>
          <p:spPr bwMode="auto">
            <a:xfrm>
              <a:off x="1185" y="757"/>
              <a:ext cx="321" cy="22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WA</a:t>
              </a:r>
              <a:r>
                <a:rPr lang="en-US" sz="1600" kern="0" dirty="0">
                  <a:solidFill>
                    <a:srgbClr val="000000"/>
                  </a:solidFill>
                  <a:latin typeface="Arial" pitchFamily="34" charset="0"/>
                  <a:cs typeface="Arial" pitchFamily="34" charset="0"/>
                </a:rPr>
                <a:t>*</a:t>
              </a:r>
            </a:p>
          </p:txBody>
        </p:sp>
        <p:sp>
          <p:nvSpPr>
            <p:cNvPr id="374" name="Text Box 164"/>
            <p:cNvSpPr txBox="1">
              <a:spLocks noChangeArrowheads="1"/>
            </p:cNvSpPr>
            <p:nvPr/>
          </p:nvSpPr>
          <p:spPr bwMode="auto">
            <a:xfrm>
              <a:off x="3494" y="1274"/>
              <a:ext cx="233" cy="171"/>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WI</a:t>
              </a:r>
            </a:p>
          </p:txBody>
        </p:sp>
        <p:sp>
          <p:nvSpPr>
            <p:cNvPr id="375" name="Text Box 165"/>
            <p:cNvSpPr txBox="1">
              <a:spLocks noChangeArrowheads="1"/>
            </p:cNvSpPr>
            <p:nvPr/>
          </p:nvSpPr>
          <p:spPr bwMode="auto">
            <a:xfrm>
              <a:off x="4482" y="1958"/>
              <a:ext cx="296"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VA</a:t>
              </a:r>
              <a:r>
                <a:rPr lang="en-US" sz="1600" kern="0" dirty="0">
                  <a:solidFill>
                    <a:srgbClr val="000000"/>
                  </a:solidFill>
                  <a:latin typeface="Arial" pitchFamily="34" charset="0"/>
                  <a:cs typeface="Arial" pitchFamily="34" charset="0"/>
                </a:rPr>
                <a:t>*</a:t>
              </a:r>
            </a:p>
          </p:txBody>
        </p:sp>
        <p:sp>
          <p:nvSpPr>
            <p:cNvPr id="376" name="Text Box 166"/>
            <p:cNvSpPr txBox="1">
              <a:spLocks noChangeArrowheads="1"/>
            </p:cNvSpPr>
            <p:nvPr/>
          </p:nvSpPr>
          <p:spPr bwMode="auto">
            <a:xfrm>
              <a:off x="5078" y="887"/>
              <a:ext cx="257"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ME</a:t>
              </a:r>
            </a:p>
          </p:txBody>
        </p:sp>
        <p:sp>
          <p:nvSpPr>
            <p:cNvPr id="377" name="Text Box 167"/>
            <p:cNvSpPr txBox="1">
              <a:spLocks noChangeArrowheads="1"/>
            </p:cNvSpPr>
            <p:nvPr/>
          </p:nvSpPr>
          <p:spPr bwMode="auto">
            <a:xfrm>
              <a:off x="3132" y="1082"/>
              <a:ext cx="258" cy="174"/>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MN</a:t>
              </a:r>
            </a:p>
          </p:txBody>
        </p:sp>
        <p:sp>
          <p:nvSpPr>
            <p:cNvPr id="378" name="Text Box 168"/>
            <p:cNvSpPr txBox="1">
              <a:spLocks noChangeArrowheads="1"/>
            </p:cNvSpPr>
            <p:nvPr/>
          </p:nvSpPr>
          <p:spPr bwMode="auto">
            <a:xfrm>
              <a:off x="3927" y="1406"/>
              <a:ext cx="295" cy="167"/>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MI</a:t>
              </a:r>
            </a:p>
          </p:txBody>
        </p:sp>
        <p:sp>
          <p:nvSpPr>
            <p:cNvPr id="379" name="Text Box 169"/>
            <p:cNvSpPr txBox="1">
              <a:spLocks noChangeArrowheads="1"/>
            </p:cNvSpPr>
            <p:nvPr/>
          </p:nvSpPr>
          <p:spPr bwMode="auto">
            <a:xfrm>
              <a:off x="4462" y="2231"/>
              <a:ext cx="252" cy="16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NC</a:t>
              </a:r>
            </a:p>
          </p:txBody>
        </p:sp>
        <p:sp>
          <p:nvSpPr>
            <p:cNvPr id="380" name="Text Box 170"/>
            <p:cNvSpPr txBox="1">
              <a:spLocks noChangeArrowheads="1"/>
            </p:cNvSpPr>
            <p:nvPr/>
          </p:nvSpPr>
          <p:spPr bwMode="auto">
            <a:xfrm>
              <a:off x="2676" y="2807"/>
              <a:ext cx="291" cy="230"/>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TX</a:t>
              </a:r>
              <a:r>
                <a:rPr lang="en-US" sz="1600" kern="0" dirty="0">
                  <a:solidFill>
                    <a:srgbClr val="000000"/>
                  </a:solidFill>
                  <a:latin typeface="Arial" pitchFamily="34" charset="0"/>
                  <a:cs typeface="Arial" pitchFamily="34" charset="0"/>
                </a:rPr>
                <a:t>*</a:t>
              </a:r>
            </a:p>
          </p:txBody>
        </p:sp>
        <p:sp>
          <p:nvSpPr>
            <p:cNvPr id="381" name="Text Box 171"/>
            <p:cNvSpPr txBox="1">
              <a:spLocks noChangeArrowheads="1"/>
            </p:cNvSpPr>
            <p:nvPr/>
          </p:nvSpPr>
          <p:spPr bwMode="auto">
            <a:xfrm>
              <a:off x="3927" y="2039"/>
              <a:ext cx="361" cy="146"/>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KY</a:t>
              </a:r>
            </a:p>
          </p:txBody>
        </p:sp>
        <p:sp>
          <p:nvSpPr>
            <p:cNvPr id="382" name="Text Box 172"/>
            <p:cNvSpPr txBox="1">
              <a:spLocks noChangeArrowheads="1"/>
            </p:cNvSpPr>
            <p:nvPr/>
          </p:nvSpPr>
          <p:spPr bwMode="auto">
            <a:xfrm>
              <a:off x="4240" y="1872"/>
              <a:ext cx="363" cy="144"/>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WV</a:t>
              </a:r>
              <a:r>
                <a:rPr lang="en-US" sz="1600" kern="0" dirty="0">
                  <a:solidFill>
                    <a:srgbClr val="000000"/>
                  </a:solidFill>
                  <a:latin typeface="Arial" pitchFamily="34" charset="0"/>
                  <a:cs typeface="Arial" pitchFamily="34" charset="0"/>
                </a:rPr>
                <a:t>*</a:t>
              </a:r>
            </a:p>
          </p:txBody>
        </p:sp>
        <p:sp>
          <p:nvSpPr>
            <p:cNvPr id="383" name="Text Box 173"/>
            <p:cNvSpPr txBox="1">
              <a:spLocks noChangeArrowheads="1"/>
            </p:cNvSpPr>
            <p:nvPr/>
          </p:nvSpPr>
          <p:spPr bwMode="auto">
            <a:xfrm>
              <a:off x="5276" y="1457"/>
              <a:ext cx="242" cy="144"/>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RI</a:t>
              </a:r>
            </a:p>
          </p:txBody>
        </p:sp>
        <p:sp>
          <p:nvSpPr>
            <p:cNvPr id="384" name="Line 174"/>
            <p:cNvSpPr>
              <a:spLocks noChangeShapeType="1"/>
            </p:cNvSpPr>
            <p:nvPr/>
          </p:nvSpPr>
          <p:spPr bwMode="auto">
            <a:xfrm>
              <a:off x="5128" y="1482"/>
              <a:ext cx="202" cy="48"/>
            </a:xfrm>
            <a:prstGeom prst="line">
              <a:avLst/>
            </a:prstGeom>
            <a:noFill/>
            <a:ln w="1270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5" name="Rectangle 175"/>
            <p:cNvSpPr>
              <a:spLocks noChangeArrowheads="1"/>
            </p:cNvSpPr>
            <p:nvPr/>
          </p:nvSpPr>
          <p:spPr bwMode="auto">
            <a:xfrm>
              <a:off x="2727" y="1656"/>
              <a:ext cx="247" cy="165"/>
            </a:xfrm>
            <a:prstGeom prst="rect">
              <a:avLst/>
            </a:prstGeom>
            <a:noFill/>
            <a:ln w="12700">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NE</a:t>
              </a:r>
            </a:p>
          </p:txBody>
        </p:sp>
        <p:sp>
          <p:nvSpPr>
            <p:cNvPr id="386" name="Text Box 176"/>
            <p:cNvSpPr txBox="1">
              <a:spLocks noChangeArrowheads="1"/>
            </p:cNvSpPr>
            <p:nvPr/>
          </p:nvSpPr>
          <p:spPr bwMode="auto">
            <a:xfrm>
              <a:off x="4723" y="915"/>
              <a:ext cx="363" cy="143"/>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VT</a:t>
              </a:r>
            </a:p>
          </p:txBody>
        </p:sp>
        <p:sp>
          <p:nvSpPr>
            <p:cNvPr id="387" name="Line 177"/>
            <p:cNvSpPr>
              <a:spLocks noChangeShapeType="1"/>
            </p:cNvSpPr>
            <p:nvPr/>
          </p:nvSpPr>
          <p:spPr bwMode="auto">
            <a:xfrm>
              <a:off x="4903" y="1059"/>
              <a:ext cx="81" cy="144"/>
            </a:xfrm>
            <a:prstGeom prst="line">
              <a:avLst/>
            </a:prstGeom>
            <a:noFill/>
            <a:ln w="1270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388" name="Group 178"/>
            <p:cNvGrpSpPr>
              <a:grpSpLocks/>
            </p:cNvGrpSpPr>
            <p:nvPr/>
          </p:nvGrpSpPr>
          <p:grpSpPr bwMode="auto">
            <a:xfrm>
              <a:off x="1248" y="1153"/>
              <a:ext cx="4390" cy="1774"/>
              <a:chOff x="912" y="961"/>
              <a:chExt cx="4666" cy="1808"/>
            </a:xfrm>
          </p:grpSpPr>
          <p:sp>
            <p:nvSpPr>
              <p:cNvPr id="400" name="Text Box 179"/>
              <p:cNvSpPr txBox="1">
                <a:spLocks noChangeArrowheads="1"/>
              </p:cNvSpPr>
              <p:nvPr/>
            </p:nvSpPr>
            <p:spPr bwMode="auto">
              <a:xfrm>
                <a:off x="912" y="1536"/>
                <a:ext cx="369" cy="237"/>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NV</a:t>
                </a:r>
                <a:r>
                  <a:rPr lang="en-US" sz="1600" kern="0" dirty="0">
                    <a:solidFill>
                      <a:srgbClr val="000000"/>
                    </a:solidFill>
                    <a:latin typeface="Arial" pitchFamily="34" charset="0"/>
                    <a:cs typeface="Arial" pitchFamily="34" charset="0"/>
                  </a:rPr>
                  <a:t>*</a:t>
                </a:r>
              </a:p>
            </p:txBody>
          </p:sp>
          <p:sp>
            <p:nvSpPr>
              <p:cNvPr id="401" name="Text Box 180"/>
              <p:cNvSpPr txBox="1">
                <a:spLocks noChangeArrowheads="1"/>
              </p:cNvSpPr>
              <p:nvPr/>
            </p:nvSpPr>
            <p:spPr bwMode="auto">
              <a:xfrm>
                <a:off x="3925" y="1541"/>
                <a:ext cx="335" cy="171"/>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OH</a:t>
                </a:r>
              </a:p>
            </p:txBody>
          </p:sp>
          <p:sp>
            <p:nvSpPr>
              <p:cNvPr id="402" name="Text Box 181"/>
              <p:cNvSpPr txBox="1">
                <a:spLocks noChangeArrowheads="1"/>
              </p:cNvSpPr>
              <p:nvPr/>
            </p:nvSpPr>
            <p:spPr bwMode="auto">
              <a:xfrm>
                <a:off x="2437" y="1113"/>
                <a:ext cx="287" cy="171"/>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SD</a:t>
                </a:r>
              </a:p>
            </p:txBody>
          </p:sp>
          <p:sp>
            <p:nvSpPr>
              <p:cNvPr id="403" name="Text Box 182"/>
              <p:cNvSpPr txBox="1">
                <a:spLocks noChangeArrowheads="1"/>
              </p:cNvSpPr>
              <p:nvPr/>
            </p:nvSpPr>
            <p:spPr bwMode="auto">
              <a:xfrm>
                <a:off x="3120" y="2594"/>
                <a:ext cx="288" cy="175"/>
              </a:xfrm>
              <a:prstGeom prst="rect">
                <a:avLst/>
              </a:prstGeom>
              <a:noFill/>
              <a:ln w="9525">
                <a:noFill/>
                <a:miter lim="800000"/>
                <a:headEnd/>
                <a:tailEnd/>
              </a:ln>
            </p:spPr>
            <p:txBody>
              <a:bodyPr>
                <a:spAutoFit/>
              </a:bodyPr>
              <a:lstStyle/>
              <a:p>
                <a:pPr algn="ctr" fontAlgn="auto">
                  <a:spcBef>
                    <a:spcPct val="50000"/>
                  </a:spcBef>
                  <a:spcAft>
                    <a:spcPts val="0"/>
                  </a:spcAft>
                  <a:defRPr/>
                </a:pPr>
                <a:endParaRPr lang="en-US" sz="1000" kern="0" dirty="0">
                  <a:solidFill>
                    <a:srgbClr val="000000"/>
                  </a:solidFill>
                  <a:latin typeface="Arial" pitchFamily="34" charset="0"/>
                  <a:cs typeface="Arial" pitchFamily="34" charset="0"/>
                </a:endParaRPr>
              </a:p>
            </p:txBody>
          </p:sp>
          <p:sp>
            <p:nvSpPr>
              <p:cNvPr id="404" name="Text Box 183"/>
              <p:cNvSpPr txBox="1">
                <a:spLocks noChangeArrowheads="1"/>
              </p:cNvSpPr>
              <p:nvPr/>
            </p:nvSpPr>
            <p:spPr bwMode="auto">
              <a:xfrm>
                <a:off x="3043" y="2208"/>
                <a:ext cx="386"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AR*</a:t>
                </a:r>
                <a:endParaRPr lang="en-US" sz="1600" kern="0" dirty="0">
                  <a:solidFill>
                    <a:srgbClr val="000000"/>
                  </a:solidFill>
                  <a:latin typeface="Arial" pitchFamily="34" charset="0"/>
                  <a:cs typeface="Arial" pitchFamily="34" charset="0"/>
                </a:endParaRPr>
              </a:p>
            </p:txBody>
          </p:sp>
          <p:sp>
            <p:nvSpPr>
              <p:cNvPr id="405" name="Text Box 184"/>
              <p:cNvSpPr txBox="1">
                <a:spLocks noChangeArrowheads="1"/>
              </p:cNvSpPr>
              <p:nvPr/>
            </p:nvSpPr>
            <p:spPr bwMode="auto">
              <a:xfrm>
                <a:off x="3648" y="1584"/>
                <a:ext cx="287"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 IN</a:t>
                </a:r>
              </a:p>
            </p:txBody>
          </p:sp>
          <p:sp>
            <p:nvSpPr>
              <p:cNvPr id="406" name="Text Box 185"/>
              <p:cNvSpPr txBox="1">
                <a:spLocks noChangeArrowheads="1"/>
              </p:cNvSpPr>
              <p:nvPr/>
            </p:nvSpPr>
            <p:spPr bwMode="auto">
              <a:xfrm>
                <a:off x="5228" y="961"/>
                <a:ext cx="350" cy="23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NH</a:t>
                </a:r>
                <a:r>
                  <a:rPr lang="en-US" sz="1600" kern="0" dirty="0">
                    <a:solidFill>
                      <a:sysClr val="windowText" lastClr="000000"/>
                    </a:solidFill>
                    <a:latin typeface="Arial" pitchFamily="34" charset="0"/>
                    <a:cs typeface="Arial" pitchFamily="34" charset="0"/>
                  </a:rPr>
                  <a:t>*</a:t>
                </a:r>
              </a:p>
            </p:txBody>
          </p:sp>
          <p:sp>
            <p:nvSpPr>
              <p:cNvPr id="407" name="Line 186"/>
              <p:cNvSpPr>
                <a:spLocks noChangeShapeType="1"/>
              </p:cNvSpPr>
              <p:nvPr/>
            </p:nvSpPr>
            <p:spPr bwMode="auto">
              <a:xfrm flipV="1">
                <a:off x="4988" y="1053"/>
                <a:ext cx="287" cy="44"/>
              </a:xfrm>
              <a:prstGeom prst="line">
                <a:avLst/>
              </a:prstGeom>
              <a:no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389" name="Text Box 207"/>
            <p:cNvSpPr txBox="1">
              <a:spLocks noChangeArrowheads="1"/>
            </p:cNvSpPr>
            <p:nvPr/>
          </p:nvSpPr>
          <p:spPr bwMode="auto">
            <a:xfrm>
              <a:off x="1924" y="915"/>
              <a:ext cx="361" cy="16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MT</a:t>
              </a:r>
            </a:p>
          </p:txBody>
        </p:sp>
        <p:sp>
          <p:nvSpPr>
            <p:cNvPr id="390" name="Text Box 208"/>
            <p:cNvSpPr txBox="1">
              <a:spLocks noChangeArrowheads="1"/>
            </p:cNvSpPr>
            <p:nvPr/>
          </p:nvSpPr>
          <p:spPr bwMode="auto">
            <a:xfrm>
              <a:off x="1542" y="1198"/>
              <a:ext cx="271" cy="16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ID</a:t>
              </a:r>
            </a:p>
          </p:txBody>
        </p:sp>
        <p:sp>
          <p:nvSpPr>
            <p:cNvPr id="391" name="Text Box 209"/>
            <p:cNvSpPr txBox="1">
              <a:spLocks noChangeArrowheads="1"/>
            </p:cNvSpPr>
            <p:nvPr/>
          </p:nvSpPr>
          <p:spPr bwMode="auto">
            <a:xfrm>
              <a:off x="2059" y="1387"/>
              <a:ext cx="310" cy="164"/>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WY</a:t>
              </a:r>
            </a:p>
          </p:txBody>
        </p:sp>
        <p:sp>
          <p:nvSpPr>
            <p:cNvPr id="392" name="Text Box 210"/>
            <p:cNvSpPr txBox="1">
              <a:spLocks noChangeArrowheads="1"/>
            </p:cNvSpPr>
            <p:nvPr/>
          </p:nvSpPr>
          <p:spPr bwMode="auto">
            <a:xfrm>
              <a:off x="2685" y="939"/>
              <a:ext cx="309" cy="1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ND</a:t>
              </a:r>
            </a:p>
          </p:txBody>
        </p:sp>
        <p:sp>
          <p:nvSpPr>
            <p:cNvPr id="393" name="Text Box 211"/>
            <p:cNvSpPr txBox="1">
              <a:spLocks noChangeArrowheads="1"/>
            </p:cNvSpPr>
            <p:nvPr/>
          </p:nvSpPr>
          <p:spPr bwMode="auto">
            <a:xfrm>
              <a:off x="2059" y="2426"/>
              <a:ext cx="310" cy="162"/>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NM</a:t>
              </a:r>
            </a:p>
          </p:txBody>
        </p:sp>
        <p:sp>
          <p:nvSpPr>
            <p:cNvPr id="394" name="Text Box 212"/>
            <p:cNvSpPr txBox="1">
              <a:spLocks noChangeArrowheads="1"/>
            </p:cNvSpPr>
            <p:nvPr/>
          </p:nvSpPr>
          <p:spPr bwMode="auto">
            <a:xfrm>
              <a:off x="2839" y="2332"/>
              <a:ext cx="362" cy="22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OK</a:t>
              </a:r>
              <a:r>
                <a:rPr lang="en-US" sz="1600" kern="0" dirty="0">
                  <a:solidFill>
                    <a:srgbClr val="000000"/>
                  </a:solidFill>
                  <a:latin typeface="Arial" pitchFamily="34" charset="0"/>
                  <a:cs typeface="Arial" pitchFamily="34" charset="0"/>
                </a:rPr>
                <a:t>*</a:t>
              </a:r>
            </a:p>
          </p:txBody>
        </p:sp>
        <p:sp>
          <p:nvSpPr>
            <p:cNvPr id="395" name="Text Box 213"/>
            <p:cNvSpPr txBox="1">
              <a:spLocks noChangeArrowheads="1"/>
            </p:cNvSpPr>
            <p:nvPr/>
          </p:nvSpPr>
          <p:spPr bwMode="auto">
            <a:xfrm>
              <a:off x="3323" y="2808"/>
              <a:ext cx="309"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LA</a:t>
              </a:r>
            </a:p>
          </p:txBody>
        </p:sp>
        <p:sp>
          <p:nvSpPr>
            <p:cNvPr id="396" name="Text Box 214"/>
            <p:cNvSpPr txBox="1">
              <a:spLocks noChangeArrowheads="1"/>
            </p:cNvSpPr>
            <p:nvPr/>
          </p:nvSpPr>
          <p:spPr bwMode="auto">
            <a:xfrm>
              <a:off x="3512" y="2616"/>
              <a:ext cx="363" cy="17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MS</a:t>
              </a:r>
            </a:p>
          </p:txBody>
        </p:sp>
        <p:sp>
          <p:nvSpPr>
            <p:cNvPr id="397" name="Text Box 215"/>
            <p:cNvSpPr txBox="1">
              <a:spLocks noChangeArrowheads="1"/>
            </p:cNvSpPr>
            <p:nvPr/>
          </p:nvSpPr>
          <p:spPr bwMode="auto">
            <a:xfrm>
              <a:off x="3887" y="2598"/>
              <a:ext cx="265" cy="165"/>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AL*</a:t>
              </a:r>
              <a:endParaRPr lang="en-US" sz="1600" kern="0" dirty="0">
                <a:solidFill>
                  <a:srgbClr val="000000"/>
                </a:solidFill>
                <a:latin typeface="Arial" pitchFamily="34" charset="0"/>
                <a:cs typeface="Arial" pitchFamily="34" charset="0"/>
              </a:endParaRPr>
            </a:p>
          </p:txBody>
        </p:sp>
        <p:sp>
          <p:nvSpPr>
            <p:cNvPr id="398" name="Line 216"/>
            <p:cNvSpPr>
              <a:spLocks noChangeShapeType="1"/>
            </p:cNvSpPr>
            <p:nvPr/>
          </p:nvSpPr>
          <p:spPr bwMode="auto">
            <a:xfrm>
              <a:off x="4903" y="1860"/>
              <a:ext cx="321" cy="64"/>
            </a:xfrm>
            <a:prstGeom prst="line">
              <a:avLst/>
            </a:prstGeom>
            <a:no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99" name="Text Box 217"/>
            <p:cNvSpPr txBox="1">
              <a:spLocks noChangeArrowheads="1"/>
            </p:cNvSpPr>
            <p:nvPr/>
          </p:nvSpPr>
          <p:spPr bwMode="auto">
            <a:xfrm>
              <a:off x="5224" y="1820"/>
              <a:ext cx="314" cy="230"/>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DE</a:t>
              </a:r>
              <a:r>
                <a:rPr lang="en-US" sz="1600" kern="0" dirty="0">
                  <a:solidFill>
                    <a:sysClr val="windowText" lastClr="000000"/>
                  </a:solidFill>
                  <a:latin typeface="Arial" pitchFamily="34" charset="0"/>
                  <a:cs typeface="Arial" pitchFamily="34" charset="0"/>
                </a:rPr>
                <a:t>*</a:t>
              </a:r>
            </a:p>
          </p:txBody>
        </p:sp>
      </p:grpSp>
      <p:sp>
        <p:nvSpPr>
          <p:cNvPr id="408" name="Freeform 94"/>
          <p:cNvSpPr>
            <a:spLocks/>
          </p:cNvSpPr>
          <p:nvPr/>
        </p:nvSpPr>
        <p:spPr bwMode="auto">
          <a:xfrm rot="13400463">
            <a:off x="7189313" y="3721623"/>
            <a:ext cx="473075" cy="390525"/>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 name="connsiteX0" fmla="*/ 0 w 9664"/>
              <a:gd name="connsiteY0" fmla="*/ 8561 h 10000"/>
              <a:gd name="connsiteX1" fmla="*/ 1176 w 9664"/>
              <a:gd name="connsiteY1" fmla="*/ 0 h 10000"/>
              <a:gd name="connsiteX2" fmla="*/ 5130 w 9664"/>
              <a:gd name="connsiteY2" fmla="*/ 739 h 10000"/>
              <a:gd name="connsiteX3" fmla="*/ 6569 w 9664"/>
              <a:gd name="connsiteY3" fmla="*/ 4336 h 10000"/>
              <a:gd name="connsiteX4" fmla="*/ 9664 w 9664"/>
              <a:gd name="connsiteY4" fmla="*/ 5663 h 10000"/>
              <a:gd name="connsiteX5" fmla="*/ 9344 w 9664"/>
              <a:gd name="connsiteY5" fmla="*/ 10000 h 10000"/>
              <a:gd name="connsiteX6" fmla="*/ 2687 w 9664"/>
              <a:gd name="connsiteY6" fmla="*/ 9072 h 10000"/>
              <a:gd name="connsiteX7" fmla="*/ 0 w 9664"/>
              <a:gd name="connsiteY7" fmla="*/ 8561 h 10000"/>
              <a:gd name="connsiteX0" fmla="*/ 0 w 10000"/>
              <a:gd name="connsiteY0" fmla="*/ 8561 h 10000"/>
              <a:gd name="connsiteX1" fmla="*/ 1217 w 10000"/>
              <a:gd name="connsiteY1" fmla="*/ 0 h 10000"/>
              <a:gd name="connsiteX2" fmla="*/ 5308 w 10000"/>
              <a:gd name="connsiteY2" fmla="*/ 739 h 10000"/>
              <a:gd name="connsiteX3" fmla="*/ 6797 w 10000"/>
              <a:gd name="connsiteY3" fmla="*/ 4336 h 10000"/>
              <a:gd name="connsiteX4" fmla="*/ 10000 w 10000"/>
              <a:gd name="connsiteY4" fmla="*/ 5663 h 10000"/>
              <a:gd name="connsiteX5" fmla="*/ 9669 w 10000"/>
              <a:gd name="connsiteY5" fmla="*/ 10000 h 10000"/>
              <a:gd name="connsiteX6" fmla="*/ 2780 w 10000"/>
              <a:gd name="connsiteY6" fmla="*/ 9072 h 10000"/>
              <a:gd name="connsiteX7" fmla="*/ 0 w 10000"/>
              <a:gd name="connsiteY7" fmla="*/ 8561 h 10000"/>
              <a:gd name="connsiteX0" fmla="*/ 0 w 10000"/>
              <a:gd name="connsiteY0" fmla="*/ 8561 h 10000"/>
              <a:gd name="connsiteX1" fmla="*/ 1217 w 10000"/>
              <a:gd name="connsiteY1" fmla="*/ 0 h 10000"/>
              <a:gd name="connsiteX2" fmla="*/ 3808 w 10000"/>
              <a:gd name="connsiteY2" fmla="*/ 771 h 10000"/>
              <a:gd name="connsiteX3" fmla="*/ 6797 w 10000"/>
              <a:gd name="connsiteY3" fmla="*/ 4336 h 10000"/>
              <a:gd name="connsiteX4" fmla="*/ 10000 w 10000"/>
              <a:gd name="connsiteY4" fmla="*/ 5663 h 10000"/>
              <a:gd name="connsiteX5" fmla="*/ 9669 w 10000"/>
              <a:gd name="connsiteY5" fmla="*/ 10000 h 10000"/>
              <a:gd name="connsiteX6" fmla="*/ 2780 w 10000"/>
              <a:gd name="connsiteY6" fmla="*/ 9072 h 10000"/>
              <a:gd name="connsiteX7" fmla="*/ 0 w 10000"/>
              <a:gd name="connsiteY7" fmla="*/ 8561 h 10000"/>
              <a:gd name="connsiteX0" fmla="*/ 0 w 9858"/>
              <a:gd name="connsiteY0" fmla="*/ 8561 h 10000"/>
              <a:gd name="connsiteX1" fmla="*/ 1217 w 9858"/>
              <a:gd name="connsiteY1" fmla="*/ 0 h 10000"/>
              <a:gd name="connsiteX2" fmla="*/ 3808 w 9858"/>
              <a:gd name="connsiteY2" fmla="*/ 771 h 10000"/>
              <a:gd name="connsiteX3" fmla="*/ 6797 w 9858"/>
              <a:gd name="connsiteY3" fmla="*/ 4336 h 10000"/>
              <a:gd name="connsiteX4" fmla="*/ 9858 w 9858"/>
              <a:gd name="connsiteY4" fmla="*/ 5129 h 10000"/>
              <a:gd name="connsiteX5" fmla="*/ 9669 w 9858"/>
              <a:gd name="connsiteY5" fmla="*/ 10000 h 10000"/>
              <a:gd name="connsiteX6" fmla="*/ 2780 w 9858"/>
              <a:gd name="connsiteY6" fmla="*/ 9072 h 10000"/>
              <a:gd name="connsiteX7" fmla="*/ 0 w 9858"/>
              <a:gd name="connsiteY7" fmla="*/ 8561 h 10000"/>
              <a:gd name="connsiteX0" fmla="*/ 0 w 10000"/>
              <a:gd name="connsiteY0" fmla="*/ 8561 h 10000"/>
              <a:gd name="connsiteX1" fmla="*/ 1235 w 10000"/>
              <a:gd name="connsiteY1" fmla="*/ 0 h 10000"/>
              <a:gd name="connsiteX2" fmla="*/ 3863 w 10000"/>
              <a:gd name="connsiteY2" fmla="*/ 771 h 10000"/>
              <a:gd name="connsiteX3" fmla="*/ 6895 w 10000"/>
              <a:gd name="connsiteY3" fmla="*/ 4336 h 10000"/>
              <a:gd name="connsiteX4" fmla="*/ 7538 w 10000"/>
              <a:gd name="connsiteY4" fmla="*/ 3663 h 10000"/>
              <a:gd name="connsiteX5" fmla="*/ 10000 w 10000"/>
              <a:gd name="connsiteY5" fmla="*/ 5129 h 10000"/>
              <a:gd name="connsiteX6" fmla="*/ 9808 w 10000"/>
              <a:gd name="connsiteY6" fmla="*/ 10000 h 10000"/>
              <a:gd name="connsiteX7" fmla="*/ 2820 w 10000"/>
              <a:gd name="connsiteY7" fmla="*/ 9072 h 10000"/>
              <a:gd name="connsiteX8" fmla="*/ 0 w 10000"/>
              <a:gd name="connsiteY8" fmla="*/ 8561 h 10000"/>
              <a:gd name="connsiteX0" fmla="*/ 0 w 10000"/>
              <a:gd name="connsiteY0" fmla="*/ 8561 h 10000"/>
              <a:gd name="connsiteX1" fmla="*/ 1235 w 10000"/>
              <a:gd name="connsiteY1" fmla="*/ 0 h 10000"/>
              <a:gd name="connsiteX2" fmla="*/ 3863 w 10000"/>
              <a:gd name="connsiteY2" fmla="*/ 771 h 10000"/>
              <a:gd name="connsiteX3" fmla="*/ 5040 w 10000"/>
              <a:gd name="connsiteY3" fmla="*/ 3583 h 10000"/>
              <a:gd name="connsiteX4" fmla="*/ 6895 w 10000"/>
              <a:gd name="connsiteY4" fmla="*/ 4336 h 10000"/>
              <a:gd name="connsiteX5" fmla="*/ 7538 w 10000"/>
              <a:gd name="connsiteY5" fmla="*/ 3663 h 10000"/>
              <a:gd name="connsiteX6" fmla="*/ 10000 w 10000"/>
              <a:gd name="connsiteY6" fmla="*/ 5129 h 10000"/>
              <a:gd name="connsiteX7" fmla="*/ 9808 w 10000"/>
              <a:gd name="connsiteY7" fmla="*/ 10000 h 10000"/>
              <a:gd name="connsiteX8" fmla="*/ 2820 w 10000"/>
              <a:gd name="connsiteY8" fmla="*/ 9072 h 10000"/>
              <a:gd name="connsiteX9" fmla="*/ 0 w 10000"/>
              <a:gd name="connsiteY9" fmla="*/ 8561 h 10000"/>
              <a:gd name="connsiteX0" fmla="*/ 0 w 10000"/>
              <a:gd name="connsiteY0" fmla="*/ 8561 h 10000"/>
              <a:gd name="connsiteX1" fmla="*/ 1235 w 10000"/>
              <a:gd name="connsiteY1" fmla="*/ 0 h 10000"/>
              <a:gd name="connsiteX2" fmla="*/ 2578 w 10000"/>
              <a:gd name="connsiteY2" fmla="*/ 2117 h 10000"/>
              <a:gd name="connsiteX3" fmla="*/ 5040 w 10000"/>
              <a:gd name="connsiteY3" fmla="*/ 3583 h 10000"/>
              <a:gd name="connsiteX4" fmla="*/ 6895 w 10000"/>
              <a:gd name="connsiteY4" fmla="*/ 4336 h 10000"/>
              <a:gd name="connsiteX5" fmla="*/ 7538 w 10000"/>
              <a:gd name="connsiteY5" fmla="*/ 3663 h 10000"/>
              <a:gd name="connsiteX6" fmla="*/ 10000 w 10000"/>
              <a:gd name="connsiteY6" fmla="*/ 5129 h 10000"/>
              <a:gd name="connsiteX7" fmla="*/ 9808 w 10000"/>
              <a:gd name="connsiteY7" fmla="*/ 10000 h 10000"/>
              <a:gd name="connsiteX8" fmla="*/ 2820 w 10000"/>
              <a:gd name="connsiteY8" fmla="*/ 9072 h 10000"/>
              <a:gd name="connsiteX9" fmla="*/ 0 w 10000"/>
              <a:gd name="connsiteY9"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5040 w 10000"/>
              <a:gd name="connsiteY4" fmla="*/ 3583 h 10000"/>
              <a:gd name="connsiteX5" fmla="*/ 6895 w 10000"/>
              <a:gd name="connsiteY5" fmla="*/ 4336 h 10000"/>
              <a:gd name="connsiteX6" fmla="*/ 7538 w 10000"/>
              <a:gd name="connsiteY6" fmla="*/ 3663 h 10000"/>
              <a:gd name="connsiteX7" fmla="*/ 10000 w 10000"/>
              <a:gd name="connsiteY7" fmla="*/ 5129 h 10000"/>
              <a:gd name="connsiteX8" fmla="*/ 9808 w 10000"/>
              <a:gd name="connsiteY8" fmla="*/ 10000 h 10000"/>
              <a:gd name="connsiteX9" fmla="*/ 2820 w 10000"/>
              <a:gd name="connsiteY9" fmla="*/ 9072 h 10000"/>
              <a:gd name="connsiteX10" fmla="*/ 0 w 10000"/>
              <a:gd name="connsiteY10"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6895 w 10000"/>
              <a:gd name="connsiteY5" fmla="*/ 4336 h 10000"/>
              <a:gd name="connsiteX6" fmla="*/ 7538 w 10000"/>
              <a:gd name="connsiteY6" fmla="*/ 3663 h 10000"/>
              <a:gd name="connsiteX7" fmla="*/ 10000 w 10000"/>
              <a:gd name="connsiteY7" fmla="*/ 5129 h 10000"/>
              <a:gd name="connsiteX8" fmla="*/ 9808 w 10000"/>
              <a:gd name="connsiteY8" fmla="*/ 10000 h 10000"/>
              <a:gd name="connsiteX9" fmla="*/ 2820 w 10000"/>
              <a:gd name="connsiteY9" fmla="*/ 9072 h 10000"/>
              <a:gd name="connsiteX10" fmla="*/ 0 w 10000"/>
              <a:gd name="connsiteY10"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5646 w 10000"/>
              <a:gd name="connsiteY5" fmla="*/ 4296 h 10000"/>
              <a:gd name="connsiteX6" fmla="*/ 6895 w 10000"/>
              <a:gd name="connsiteY6" fmla="*/ 4336 h 10000"/>
              <a:gd name="connsiteX7" fmla="*/ 7538 w 10000"/>
              <a:gd name="connsiteY7" fmla="*/ 3663 h 10000"/>
              <a:gd name="connsiteX8" fmla="*/ 10000 w 10000"/>
              <a:gd name="connsiteY8" fmla="*/ 5129 h 10000"/>
              <a:gd name="connsiteX9" fmla="*/ 9808 w 10000"/>
              <a:gd name="connsiteY9" fmla="*/ 10000 h 10000"/>
              <a:gd name="connsiteX10" fmla="*/ 2820 w 10000"/>
              <a:gd name="connsiteY10" fmla="*/ 9072 h 10000"/>
              <a:gd name="connsiteX11" fmla="*/ 0 w 10000"/>
              <a:gd name="connsiteY11"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5646 w 10000"/>
              <a:gd name="connsiteY5" fmla="*/ 4296 h 10000"/>
              <a:gd name="connsiteX6" fmla="*/ 6895 w 10000"/>
              <a:gd name="connsiteY6" fmla="*/ 4336 h 10000"/>
              <a:gd name="connsiteX7" fmla="*/ 7538 w 10000"/>
              <a:gd name="connsiteY7" fmla="*/ 3663 h 10000"/>
              <a:gd name="connsiteX8" fmla="*/ 9394 w 10000"/>
              <a:gd name="connsiteY8" fmla="*/ 4416 h 10000"/>
              <a:gd name="connsiteX9" fmla="*/ 10000 w 10000"/>
              <a:gd name="connsiteY9" fmla="*/ 5129 h 10000"/>
              <a:gd name="connsiteX10" fmla="*/ 9808 w 10000"/>
              <a:gd name="connsiteY10" fmla="*/ 10000 h 10000"/>
              <a:gd name="connsiteX11" fmla="*/ 2820 w 10000"/>
              <a:gd name="connsiteY11" fmla="*/ 9072 h 10000"/>
              <a:gd name="connsiteX12" fmla="*/ 0 w 10000"/>
              <a:gd name="connsiteY12" fmla="*/ 856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10000">
                <a:moveTo>
                  <a:pt x="0" y="8561"/>
                </a:moveTo>
                <a:lnTo>
                  <a:pt x="1235" y="0"/>
                </a:lnTo>
                <a:lnTo>
                  <a:pt x="2578" y="2117"/>
                </a:lnTo>
                <a:cubicBezTo>
                  <a:pt x="2860" y="2531"/>
                  <a:pt x="3524" y="1801"/>
                  <a:pt x="3827" y="2157"/>
                </a:cubicBezTo>
                <a:cubicBezTo>
                  <a:pt x="4130" y="2513"/>
                  <a:pt x="4094" y="3899"/>
                  <a:pt x="4397" y="4255"/>
                </a:cubicBezTo>
                <a:cubicBezTo>
                  <a:pt x="4700" y="4611"/>
                  <a:pt x="5230" y="4283"/>
                  <a:pt x="5646" y="4296"/>
                </a:cubicBezTo>
                <a:cubicBezTo>
                  <a:pt x="6062" y="4309"/>
                  <a:pt x="6591" y="4475"/>
                  <a:pt x="6895" y="4336"/>
                </a:cubicBezTo>
                <a:lnTo>
                  <a:pt x="7538" y="3663"/>
                </a:lnTo>
                <a:lnTo>
                  <a:pt x="9394" y="4416"/>
                </a:lnTo>
                <a:lnTo>
                  <a:pt x="10000" y="5129"/>
                </a:lnTo>
                <a:cubicBezTo>
                  <a:pt x="9887" y="6575"/>
                  <a:pt x="9921" y="8554"/>
                  <a:pt x="9808" y="10000"/>
                </a:cubicBezTo>
                <a:lnTo>
                  <a:pt x="2820" y="9072"/>
                </a:lnTo>
                <a:lnTo>
                  <a:pt x="0" y="8561"/>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09" name="Line 153"/>
          <p:cNvSpPr>
            <a:spLocks noChangeShapeType="1"/>
          </p:cNvSpPr>
          <p:nvPr/>
        </p:nvSpPr>
        <p:spPr bwMode="auto">
          <a:xfrm>
            <a:off x="6559529" y="3295803"/>
            <a:ext cx="762000" cy="38100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10" name="Text Box 217"/>
          <p:cNvSpPr txBox="1">
            <a:spLocks noChangeArrowheads="1"/>
          </p:cNvSpPr>
          <p:nvPr/>
        </p:nvSpPr>
        <p:spPr bwMode="auto">
          <a:xfrm>
            <a:off x="7642861" y="3771823"/>
            <a:ext cx="461963" cy="338138"/>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DC</a:t>
            </a:r>
            <a:r>
              <a:rPr lang="en-US" sz="1600" kern="0" dirty="0">
                <a:solidFill>
                  <a:srgbClr val="000000"/>
                </a:solidFill>
                <a:latin typeface="Arial" pitchFamily="34" charset="0"/>
                <a:cs typeface="Arial" pitchFamily="34" charset="0"/>
              </a:rPr>
              <a:t>*</a:t>
            </a:r>
          </a:p>
        </p:txBody>
      </p:sp>
      <p:sp>
        <p:nvSpPr>
          <p:cNvPr id="411" name="Rectangle 12"/>
          <p:cNvSpPr>
            <a:spLocks noChangeArrowheads="1"/>
          </p:cNvSpPr>
          <p:nvPr/>
        </p:nvSpPr>
        <p:spPr bwMode="auto">
          <a:xfrm>
            <a:off x="7322325" y="4790171"/>
            <a:ext cx="838200" cy="533400"/>
          </a:xfrm>
          <a:prstGeom prst="rect">
            <a:avLst/>
          </a:prstGeom>
          <a:noFill/>
          <a:ln w="19050">
            <a:solidFill>
              <a:srgbClr val="000000"/>
            </a:solidFill>
            <a:round/>
            <a:headEnd/>
            <a:tailEnd/>
          </a:ln>
        </p:spPr>
        <p:txBody>
          <a:bodyPr/>
          <a:lstStyle/>
          <a:p>
            <a:pPr algn="ctr" fontAlgn="auto">
              <a:spcBef>
                <a:spcPts val="0"/>
              </a:spcBef>
              <a:spcAft>
                <a:spcPts val="0"/>
              </a:spcAft>
              <a:defRPr/>
            </a:pPr>
            <a:endParaRPr lang="en-US" sz="1000" kern="0" dirty="0">
              <a:solidFill>
                <a:schemeClr val="bg1"/>
              </a:solidFill>
              <a:latin typeface="Arial" pitchFamily="34" charset="0"/>
              <a:cs typeface="Arial" pitchFamily="34" charset="0"/>
            </a:endParaRPr>
          </a:p>
        </p:txBody>
      </p:sp>
      <p:sp>
        <p:nvSpPr>
          <p:cNvPr id="412" name="Freeform 411"/>
          <p:cNvSpPr/>
          <p:nvPr/>
        </p:nvSpPr>
        <p:spPr>
          <a:xfrm>
            <a:off x="7464864" y="4954795"/>
            <a:ext cx="558800" cy="228600"/>
          </a:xfrm>
          <a:custGeom>
            <a:avLst/>
            <a:gdLst>
              <a:gd name="connsiteX0" fmla="*/ 294564 w 457566"/>
              <a:gd name="connsiteY0" fmla="*/ 11927 h 167823"/>
              <a:gd name="connsiteX1" fmla="*/ 330345 w 457566"/>
              <a:gd name="connsiteY1" fmla="*/ 15902 h 167823"/>
              <a:gd name="connsiteX2" fmla="*/ 386004 w 457566"/>
              <a:gd name="connsiteY2" fmla="*/ 23854 h 167823"/>
              <a:gd name="connsiteX3" fmla="*/ 405882 w 457566"/>
              <a:gd name="connsiteY3" fmla="*/ 27829 h 167823"/>
              <a:gd name="connsiteX4" fmla="*/ 417809 w 457566"/>
              <a:gd name="connsiteY4" fmla="*/ 31805 h 167823"/>
              <a:gd name="connsiteX5" fmla="*/ 433712 w 457566"/>
              <a:gd name="connsiteY5" fmla="*/ 35781 h 167823"/>
              <a:gd name="connsiteX6" fmla="*/ 457566 w 457566"/>
              <a:gd name="connsiteY6" fmla="*/ 43732 h 167823"/>
              <a:gd name="connsiteX7" fmla="*/ 449615 w 457566"/>
              <a:gd name="connsiteY7" fmla="*/ 55659 h 167823"/>
              <a:gd name="connsiteX8" fmla="*/ 457566 w 457566"/>
              <a:gd name="connsiteY8" fmla="*/ 83489 h 167823"/>
              <a:gd name="connsiteX9" fmla="*/ 433712 w 457566"/>
              <a:gd name="connsiteY9" fmla="*/ 91440 h 167823"/>
              <a:gd name="connsiteX10" fmla="*/ 413834 w 457566"/>
              <a:gd name="connsiteY10" fmla="*/ 107342 h 167823"/>
              <a:gd name="connsiteX11" fmla="*/ 397931 w 457566"/>
              <a:gd name="connsiteY11" fmla="*/ 127221 h 167823"/>
              <a:gd name="connsiteX12" fmla="*/ 393955 w 457566"/>
              <a:gd name="connsiteY12" fmla="*/ 139148 h 167823"/>
              <a:gd name="connsiteX13" fmla="*/ 370102 w 457566"/>
              <a:gd name="connsiteY13" fmla="*/ 147099 h 167823"/>
              <a:gd name="connsiteX14" fmla="*/ 358175 w 457566"/>
              <a:gd name="connsiteY14" fmla="*/ 151075 h 167823"/>
              <a:gd name="connsiteX15" fmla="*/ 350223 w 457566"/>
              <a:gd name="connsiteY15" fmla="*/ 159026 h 167823"/>
              <a:gd name="connsiteX16" fmla="*/ 322394 w 457566"/>
              <a:gd name="connsiteY16" fmla="*/ 163002 h 167823"/>
              <a:gd name="connsiteX17" fmla="*/ 310467 w 457566"/>
              <a:gd name="connsiteY17" fmla="*/ 166977 h 167823"/>
              <a:gd name="connsiteX18" fmla="*/ 282637 w 457566"/>
              <a:gd name="connsiteY18" fmla="*/ 163002 h 167823"/>
              <a:gd name="connsiteX19" fmla="*/ 274686 w 457566"/>
              <a:gd name="connsiteY19" fmla="*/ 155050 h 167823"/>
              <a:gd name="connsiteX20" fmla="*/ 258783 w 457566"/>
              <a:gd name="connsiteY20" fmla="*/ 151075 h 167823"/>
              <a:gd name="connsiteX21" fmla="*/ 230954 w 457566"/>
              <a:gd name="connsiteY21" fmla="*/ 155050 h 167823"/>
              <a:gd name="connsiteX22" fmla="*/ 250832 w 457566"/>
              <a:gd name="connsiteY22" fmla="*/ 151075 h 167823"/>
              <a:gd name="connsiteX23" fmla="*/ 242881 w 457566"/>
              <a:gd name="connsiteY23" fmla="*/ 163002 h 167823"/>
              <a:gd name="connsiteX24" fmla="*/ 199148 w 457566"/>
              <a:gd name="connsiteY24" fmla="*/ 159026 h 167823"/>
              <a:gd name="connsiteX25" fmla="*/ 175295 w 457566"/>
              <a:gd name="connsiteY25" fmla="*/ 155050 h 167823"/>
              <a:gd name="connsiteX26" fmla="*/ 163368 w 457566"/>
              <a:gd name="connsiteY26" fmla="*/ 151075 h 167823"/>
              <a:gd name="connsiteX27" fmla="*/ 115660 w 457566"/>
              <a:gd name="connsiteY27" fmla="*/ 155050 h 167823"/>
              <a:gd name="connsiteX28" fmla="*/ 107708 w 457566"/>
              <a:gd name="connsiteY28" fmla="*/ 163002 h 167823"/>
              <a:gd name="connsiteX29" fmla="*/ 56025 w 457566"/>
              <a:gd name="connsiteY29" fmla="*/ 151075 h 167823"/>
              <a:gd name="connsiteX30" fmla="*/ 24220 w 457566"/>
              <a:gd name="connsiteY30" fmla="*/ 155050 h 167823"/>
              <a:gd name="connsiteX31" fmla="*/ 28195 w 457566"/>
              <a:gd name="connsiteY31" fmla="*/ 143123 h 167823"/>
              <a:gd name="connsiteX32" fmla="*/ 20244 w 457566"/>
              <a:gd name="connsiteY32" fmla="*/ 131196 h 167823"/>
              <a:gd name="connsiteX33" fmla="*/ 32171 w 457566"/>
              <a:gd name="connsiteY33" fmla="*/ 99391 h 167823"/>
              <a:gd name="connsiteX34" fmla="*/ 36147 w 457566"/>
              <a:gd name="connsiteY34" fmla="*/ 87464 h 167823"/>
              <a:gd name="connsiteX35" fmla="*/ 32171 w 457566"/>
              <a:gd name="connsiteY35" fmla="*/ 75537 h 167823"/>
              <a:gd name="connsiteX36" fmla="*/ 8317 w 457566"/>
              <a:gd name="connsiteY36" fmla="*/ 67586 h 167823"/>
              <a:gd name="connsiteX37" fmla="*/ 8317 w 457566"/>
              <a:gd name="connsiteY37" fmla="*/ 39756 h 167823"/>
              <a:gd name="connsiteX38" fmla="*/ 24220 w 457566"/>
              <a:gd name="connsiteY38" fmla="*/ 35781 h 167823"/>
              <a:gd name="connsiteX39" fmla="*/ 32171 w 457566"/>
              <a:gd name="connsiteY39" fmla="*/ 27829 h 167823"/>
              <a:gd name="connsiteX40" fmla="*/ 44098 w 457566"/>
              <a:gd name="connsiteY40" fmla="*/ 3976 h 167823"/>
              <a:gd name="connsiteX41" fmla="*/ 56025 w 457566"/>
              <a:gd name="connsiteY41" fmla="*/ 0 h 167823"/>
              <a:gd name="connsiteX42" fmla="*/ 135538 w 457566"/>
              <a:gd name="connsiteY42" fmla="*/ 7951 h 16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57566" h="167823">
                <a:moveTo>
                  <a:pt x="294564" y="11927"/>
                </a:moveTo>
                <a:cubicBezTo>
                  <a:pt x="320766" y="3192"/>
                  <a:pt x="289868" y="10842"/>
                  <a:pt x="330345" y="15902"/>
                </a:cubicBezTo>
                <a:cubicBezTo>
                  <a:pt x="358005" y="19360"/>
                  <a:pt x="360773" y="19267"/>
                  <a:pt x="386004" y="23854"/>
                </a:cubicBezTo>
                <a:cubicBezTo>
                  <a:pt x="392652" y="25063"/>
                  <a:pt x="399327" y="26190"/>
                  <a:pt x="405882" y="27829"/>
                </a:cubicBezTo>
                <a:cubicBezTo>
                  <a:pt x="409948" y="28845"/>
                  <a:pt x="413780" y="30654"/>
                  <a:pt x="417809" y="31805"/>
                </a:cubicBezTo>
                <a:cubicBezTo>
                  <a:pt x="423063" y="33306"/>
                  <a:pt x="428478" y="34211"/>
                  <a:pt x="433712" y="35781"/>
                </a:cubicBezTo>
                <a:cubicBezTo>
                  <a:pt x="441740" y="38189"/>
                  <a:pt x="457566" y="43732"/>
                  <a:pt x="457566" y="43732"/>
                </a:cubicBezTo>
                <a:cubicBezTo>
                  <a:pt x="454916" y="47708"/>
                  <a:pt x="450291" y="50929"/>
                  <a:pt x="449615" y="55659"/>
                </a:cubicBezTo>
                <a:cubicBezTo>
                  <a:pt x="449115" y="59156"/>
                  <a:pt x="456073" y="79011"/>
                  <a:pt x="457566" y="83489"/>
                </a:cubicBezTo>
                <a:cubicBezTo>
                  <a:pt x="449615" y="86139"/>
                  <a:pt x="438361" y="84466"/>
                  <a:pt x="433712" y="91440"/>
                </a:cubicBezTo>
                <a:cubicBezTo>
                  <a:pt x="423437" y="106854"/>
                  <a:pt x="430294" y="101856"/>
                  <a:pt x="413834" y="107342"/>
                </a:cubicBezTo>
                <a:cubicBezTo>
                  <a:pt x="403840" y="137321"/>
                  <a:pt x="418483" y="101530"/>
                  <a:pt x="397931" y="127221"/>
                </a:cubicBezTo>
                <a:cubicBezTo>
                  <a:pt x="395313" y="130493"/>
                  <a:pt x="397365" y="136712"/>
                  <a:pt x="393955" y="139148"/>
                </a:cubicBezTo>
                <a:cubicBezTo>
                  <a:pt x="387135" y="144019"/>
                  <a:pt x="378053" y="144449"/>
                  <a:pt x="370102" y="147099"/>
                </a:cubicBezTo>
                <a:lnTo>
                  <a:pt x="358175" y="151075"/>
                </a:lnTo>
                <a:cubicBezTo>
                  <a:pt x="355524" y="153725"/>
                  <a:pt x="353779" y="157841"/>
                  <a:pt x="350223" y="159026"/>
                </a:cubicBezTo>
                <a:cubicBezTo>
                  <a:pt x="341333" y="161989"/>
                  <a:pt x="331583" y="161164"/>
                  <a:pt x="322394" y="163002"/>
                </a:cubicBezTo>
                <a:cubicBezTo>
                  <a:pt x="318285" y="163824"/>
                  <a:pt x="314443" y="165652"/>
                  <a:pt x="310467" y="166977"/>
                </a:cubicBezTo>
                <a:cubicBezTo>
                  <a:pt x="301190" y="165652"/>
                  <a:pt x="291527" y="165965"/>
                  <a:pt x="282637" y="163002"/>
                </a:cubicBezTo>
                <a:cubicBezTo>
                  <a:pt x="279081" y="161817"/>
                  <a:pt x="278039" y="156726"/>
                  <a:pt x="274686" y="155050"/>
                </a:cubicBezTo>
                <a:cubicBezTo>
                  <a:pt x="269799" y="152606"/>
                  <a:pt x="264084" y="152400"/>
                  <a:pt x="258783" y="151075"/>
                </a:cubicBezTo>
                <a:cubicBezTo>
                  <a:pt x="249507" y="152400"/>
                  <a:pt x="240324" y="155050"/>
                  <a:pt x="230954" y="155050"/>
                </a:cubicBezTo>
                <a:cubicBezTo>
                  <a:pt x="224197" y="155050"/>
                  <a:pt x="245210" y="147327"/>
                  <a:pt x="250832" y="151075"/>
                </a:cubicBezTo>
                <a:cubicBezTo>
                  <a:pt x="254808" y="153726"/>
                  <a:pt x="245531" y="159026"/>
                  <a:pt x="242881" y="163002"/>
                </a:cubicBezTo>
                <a:cubicBezTo>
                  <a:pt x="212616" y="152913"/>
                  <a:pt x="227246" y="153406"/>
                  <a:pt x="199148" y="159026"/>
                </a:cubicBezTo>
                <a:cubicBezTo>
                  <a:pt x="191197" y="157701"/>
                  <a:pt x="183164" y="156799"/>
                  <a:pt x="175295" y="155050"/>
                </a:cubicBezTo>
                <a:cubicBezTo>
                  <a:pt x="171204" y="154141"/>
                  <a:pt x="167559" y="151075"/>
                  <a:pt x="163368" y="151075"/>
                </a:cubicBezTo>
                <a:cubicBezTo>
                  <a:pt x="147410" y="151075"/>
                  <a:pt x="131563" y="153725"/>
                  <a:pt x="115660" y="155050"/>
                </a:cubicBezTo>
                <a:cubicBezTo>
                  <a:pt x="113009" y="157701"/>
                  <a:pt x="111444" y="162691"/>
                  <a:pt x="107708" y="163002"/>
                </a:cubicBezTo>
                <a:cubicBezTo>
                  <a:pt x="74079" y="165805"/>
                  <a:pt x="75130" y="163811"/>
                  <a:pt x="56025" y="151075"/>
                </a:cubicBezTo>
                <a:cubicBezTo>
                  <a:pt x="46813" y="157216"/>
                  <a:pt x="36993" y="167823"/>
                  <a:pt x="24220" y="155050"/>
                </a:cubicBezTo>
                <a:cubicBezTo>
                  <a:pt x="21257" y="152087"/>
                  <a:pt x="26870" y="147099"/>
                  <a:pt x="28195" y="143123"/>
                </a:cubicBezTo>
                <a:cubicBezTo>
                  <a:pt x="25545" y="139147"/>
                  <a:pt x="20837" y="135937"/>
                  <a:pt x="20244" y="131196"/>
                </a:cubicBezTo>
                <a:cubicBezTo>
                  <a:pt x="17943" y="112789"/>
                  <a:pt x="25573" y="112588"/>
                  <a:pt x="32171" y="99391"/>
                </a:cubicBezTo>
                <a:cubicBezTo>
                  <a:pt x="34045" y="95643"/>
                  <a:pt x="34822" y="91440"/>
                  <a:pt x="36147" y="87464"/>
                </a:cubicBezTo>
                <a:cubicBezTo>
                  <a:pt x="34822" y="83488"/>
                  <a:pt x="35581" y="77973"/>
                  <a:pt x="32171" y="75537"/>
                </a:cubicBezTo>
                <a:cubicBezTo>
                  <a:pt x="25351" y="70665"/>
                  <a:pt x="8317" y="67586"/>
                  <a:pt x="8317" y="67586"/>
                </a:cubicBezTo>
                <a:cubicBezTo>
                  <a:pt x="6734" y="61253"/>
                  <a:pt x="0" y="46409"/>
                  <a:pt x="8317" y="39756"/>
                </a:cubicBezTo>
                <a:cubicBezTo>
                  <a:pt x="12584" y="36343"/>
                  <a:pt x="18919" y="37106"/>
                  <a:pt x="24220" y="35781"/>
                </a:cubicBezTo>
                <a:cubicBezTo>
                  <a:pt x="26870" y="33130"/>
                  <a:pt x="30243" y="31043"/>
                  <a:pt x="32171" y="27829"/>
                </a:cubicBezTo>
                <a:cubicBezTo>
                  <a:pt x="38818" y="16750"/>
                  <a:pt x="32500" y="13254"/>
                  <a:pt x="44098" y="3976"/>
                </a:cubicBezTo>
                <a:cubicBezTo>
                  <a:pt x="47370" y="1358"/>
                  <a:pt x="52049" y="1325"/>
                  <a:pt x="56025" y="0"/>
                </a:cubicBezTo>
                <a:cubicBezTo>
                  <a:pt x="97480" y="13818"/>
                  <a:pt x="71498" y="7951"/>
                  <a:pt x="135538" y="7951"/>
                </a:cubicBezTo>
              </a:path>
            </a:pathLst>
          </a:custGeom>
          <a:solidFill>
            <a:srgbClr val="AABA0A"/>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n w="28575">
                <a:solidFill>
                  <a:schemeClr val="tx1"/>
                </a:solidFill>
              </a:ln>
            </a:endParaRPr>
          </a:p>
        </p:txBody>
      </p:sp>
      <p:sp>
        <p:nvSpPr>
          <p:cNvPr id="414" name="Text Box 30"/>
          <p:cNvSpPr txBox="1">
            <a:spLocks noChangeArrowheads="1"/>
          </p:cNvSpPr>
          <p:nvPr/>
        </p:nvSpPr>
        <p:spPr bwMode="auto">
          <a:xfrm>
            <a:off x="7541809" y="4988291"/>
            <a:ext cx="381000" cy="137160"/>
          </a:xfrm>
          <a:prstGeom prst="rect">
            <a:avLst/>
          </a:prstGeom>
          <a:solidFill>
            <a:srgbClr val="AABA0A"/>
          </a:solidFill>
          <a:ln w="19050">
            <a:noFill/>
            <a:round/>
            <a:headEnd/>
            <a:tailEnd/>
          </a:ln>
        </p:spPr>
        <p:txBody>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PR</a:t>
            </a:r>
          </a:p>
        </p:txBody>
      </p:sp>
      <p:grpSp>
        <p:nvGrpSpPr>
          <p:cNvPr id="415" name="Group 188"/>
          <p:cNvGrpSpPr>
            <a:grpSpLocks/>
          </p:cNvGrpSpPr>
          <p:nvPr/>
        </p:nvGrpSpPr>
        <p:grpSpPr bwMode="auto">
          <a:xfrm>
            <a:off x="304800" y="4589948"/>
            <a:ext cx="1139825" cy="1150938"/>
            <a:chOff x="4" y="3976"/>
            <a:chExt cx="1253" cy="975"/>
          </a:xfrm>
        </p:grpSpPr>
        <p:grpSp>
          <p:nvGrpSpPr>
            <p:cNvPr id="416" name="Group 191"/>
            <p:cNvGrpSpPr>
              <a:grpSpLocks/>
            </p:cNvGrpSpPr>
            <p:nvPr/>
          </p:nvGrpSpPr>
          <p:grpSpPr bwMode="auto">
            <a:xfrm>
              <a:off x="77" y="4073"/>
              <a:ext cx="1087" cy="711"/>
              <a:chOff x="77" y="4073"/>
              <a:chExt cx="1087" cy="711"/>
            </a:xfrm>
          </p:grpSpPr>
          <p:sp>
            <p:nvSpPr>
              <p:cNvPr id="428" name="Freeform 192"/>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29" name="Freeform 193"/>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417" name="Rectangle 194"/>
            <p:cNvSpPr>
              <a:spLocks noChangeArrowheads="1"/>
            </p:cNvSpPr>
            <p:nvPr/>
          </p:nvSpPr>
          <p:spPr bwMode="auto">
            <a:xfrm>
              <a:off x="426" y="4240"/>
              <a:ext cx="188" cy="130"/>
            </a:xfrm>
            <a:prstGeom prst="rect">
              <a:avLst/>
            </a:prstGeom>
            <a:noFill/>
            <a:ln w="9525">
              <a:noFill/>
              <a:miter lim="800000"/>
              <a:headEnd/>
              <a:tailEnd/>
            </a:ln>
          </p:spPr>
          <p:txBody>
            <a:bodyPr wrap="none" lIns="0" tIns="0" rIns="0" bIns="0">
              <a:spAutoFit/>
            </a:bodyPr>
            <a:lstStyle/>
            <a:p>
              <a:pPr algn="ctr" eaLnBrk="0" fontAlgn="auto" hangingPunct="0">
                <a:spcBef>
                  <a:spcPts val="0"/>
                </a:spcBef>
                <a:spcAft>
                  <a:spcPts val="0"/>
                </a:spcAft>
                <a:defRPr/>
              </a:pPr>
              <a:r>
                <a:rPr lang="en-US" sz="1000" kern="0" dirty="0">
                  <a:solidFill>
                    <a:srgbClr val="000000"/>
                  </a:solidFill>
                  <a:latin typeface="Arial" pitchFamily="34" charset="0"/>
                  <a:ea typeface="Times New Roman" pitchFamily="18" charset="0"/>
                  <a:cs typeface="Arial" pitchFamily="34" charset="0"/>
                </a:rPr>
                <a:t>AK</a:t>
              </a:r>
              <a:endParaRPr lang="en-US" sz="1000" kern="0" dirty="0">
                <a:solidFill>
                  <a:sysClr val="windowText" lastClr="000000"/>
                </a:solidFill>
                <a:latin typeface="Arial" pitchFamily="34" charset="0"/>
                <a:ea typeface="Times New Roman" pitchFamily="18" charset="0"/>
                <a:cs typeface="Arial" pitchFamily="34" charset="0"/>
              </a:endParaRPr>
            </a:p>
          </p:txBody>
        </p:sp>
        <p:sp>
          <p:nvSpPr>
            <p:cNvPr id="418" name="Rectangle 195"/>
            <p:cNvSpPr>
              <a:spLocks noChangeArrowheads="1"/>
            </p:cNvSpPr>
            <p:nvPr/>
          </p:nvSpPr>
          <p:spPr bwMode="auto">
            <a:xfrm>
              <a:off x="4" y="3976"/>
              <a:ext cx="1253" cy="975"/>
            </a:xfrm>
            <a:prstGeom prst="rect">
              <a:avLst/>
            </a:prstGeom>
            <a:noFill/>
            <a:ln w="5715" cap="rnd">
              <a:solidFill>
                <a:srgbClr val="000000"/>
              </a:solidFill>
              <a:miter lim="800000"/>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419" name="Group 196"/>
            <p:cNvGrpSpPr>
              <a:grpSpLocks/>
            </p:cNvGrpSpPr>
            <p:nvPr/>
          </p:nvGrpSpPr>
          <p:grpSpPr bwMode="auto">
            <a:xfrm>
              <a:off x="4" y="3976"/>
              <a:ext cx="1253" cy="975"/>
              <a:chOff x="4" y="3976"/>
              <a:chExt cx="1253" cy="975"/>
            </a:xfrm>
          </p:grpSpPr>
          <p:grpSp>
            <p:nvGrpSpPr>
              <p:cNvPr id="420" name="Group 198"/>
              <p:cNvGrpSpPr>
                <a:grpSpLocks/>
              </p:cNvGrpSpPr>
              <p:nvPr/>
            </p:nvGrpSpPr>
            <p:grpSpPr bwMode="auto">
              <a:xfrm>
                <a:off x="77" y="4073"/>
                <a:ext cx="1087" cy="711"/>
                <a:chOff x="77" y="4073"/>
                <a:chExt cx="1087" cy="711"/>
              </a:xfrm>
            </p:grpSpPr>
            <p:sp>
              <p:nvSpPr>
                <p:cNvPr id="426" name="Freeform 199"/>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27" name="Freeform 200"/>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grpSp>
            <p:nvGrpSpPr>
              <p:cNvPr id="421" name="Group 202"/>
              <p:cNvGrpSpPr>
                <a:grpSpLocks/>
              </p:cNvGrpSpPr>
              <p:nvPr/>
            </p:nvGrpSpPr>
            <p:grpSpPr bwMode="auto">
              <a:xfrm>
                <a:off x="77" y="4073"/>
                <a:ext cx="1087" cy="711"/>
                <a:chOff x="77" y="4073"/>
                <a:chExt cx="1087" cy="711"/>
              </a:xfrm>
            </p:grpSpPr>
            <p:sp>
              <p:nvSpPr>
                <p:cNvPr id="424" name="Freeform 203"/>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25" name="Freeform 204"/>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solidFill>
                  <a:schemeClr val="bg2"/>
                </a:solid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422" name="Rectangle 205"/>
              <p:cNvSpPr>
                <a:spLocks noChangeArrowheads="1"/>
              </p:cNvSpPr>
              <p:nvPr/>
            </p:nvSpPr>
            <p:spPr bwMode="auto">
              <a:xfrm>
                <a:off x="465" y="4240"/>
                <a:ext cx="187" cy="130"/>
              </a:xfrm>
              <a:prstGeom prst="rect">
                <a:avLst/>
              </a:prstGeom>
              <a:noFill/>
              <a:ln w="9525">
                <a:noFill/>
                <a:miter lim="800000"/>
                <a:headEnd/>
                <a:tailEnd/>
              </a:ln>
            </p:spPr>
            <p:txBody>
              <a:bodyPr wrap="none" lIns="0" tIns="0" rIns="0" bIns="0">
                <a:spAutoFit/>
              </a:bodyPr>
              <a:lstStyle/>
              <a:p>
                <a:pPr algn="ctr" eaLnBrk="0" fontAlgn="auto" hangingPunct="0">
                  <a:spcBef>
                    <a:spcPts val="0"/>
                  </a:spcBef>
                  <a:spcAft>
                    <a:spcPts val="0"/>
                  </a:spcAft>
                  <a:defRPr/>
                </a:pPr>
                <a:r>
                  <a:rPr lang="en-US" sz="1000" kern="0" dirty="0">
                    <a:solidFill>
                      <a:srgbClr val="000000"/>
                    </a:solidFill>
                    <a:latin typeface="Arial" pitchFamily="34" charset="0"/>
                    <a:ea typeface="Times New Roman" pitchFamily="18" charset="0"/>
                    <a:cs typeface="Arial" pitchFamily="34" charset="0"/>
                  </a:rPr>
                  <a:t>AK</a:t>
                </a:r>
              </a:p>
            </p:txBody>
          </p:sp>
          <p:sp>
            <p:nvSpPr>
              <p:cNvPr id="423" name="Rectangle 206"/>
              <p:cNvSpPr>
                <a:spLocks noChangeArrowheads="1"/>
              </p:cNvSpPr>
              <p:nvPr/>
            </p:nvSpPr>
            <p:spPr bwMode="auto">
              <a:xfrm>
                <a:off x="4" y="3976"/>
                <a:ext cx="1253" cy="975"/>
              </a:xfrm>
              <a:prstGeom prst="rect">
                <a:avLst/>
              </a:prstGeom>
              <a:noFill/>
              <a:ln w="12700" cap="rnd" cmpd="dbl">
                <a:solidFill>
                  <a:srgbClr val="000000"/>
                </a:solidFill>
                <a:miter lim="800000"/>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grpSp>
      <p:grpSp>
        <p:nvGrpSpPr>
          <p:cNvPr id="430" name="Group 11"/>
          <p:cNvGrpSpPr>
            <a:grpSpLocks/>
          </p:cNvGrpSpPr>
          <p:nvPr/>
        </p:nvGrpSpPr>
        <p:grpSpPr bwMode="auto">
          <a:xfrm>
            <a:off x="1752600" y="4800600"/>
            <a:ext cx="949325" cy="941388"/>
            <a:chOff x="144" y="2832"/>
            <a:chExt cx="912" cy="672"/>
          </a:xfrm>
          <a:noFill/>
        </p:grpSpPr>
        <p:sp>
          <p:nvSpPr>
            <p:cNvPr id="431" name="Rectangle 12"/>
            <p:cNvSpPr>
              <a:spLocks noChangeArrowheads="1"/>
            </p:cNvSpPr>
            <p:nvPr/>
          </p:nvSpPr>
          <p:spPr bwMode="auto">
            <a:xfrm>
              <a:off x="144" y="2832"/>
              <a:ext cx="912" cy="672"/>
            </a:xfrm>
            <a:prstGeom prst="rect">
              <a:avLst/>
            </a:pr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432" name="Group 13"/>
            <p:cNvGrpSpPr>
              <a:grpSpLocks noChangeAspect="1"/>
            </p:cNvGrpSpPr>
            <p:nvPr/>
          </p:nvGrpSpPr>
          <p:grpSpPr bwMode="auto">
            <a:xfrm>
              <a:off x="190" y="2937"/>
              <a:ext cx="695" cy="479"/>
              <a:chOff x="239" y="3311"/>
              <a:chExt cx="869" cy="595"/>
            </a:xfrm>
            <a:grpFill/>
          </p:grpSpPr>
          <p:sp>
            <p:nvSpPr>
              <p:cNvPr id="434" name="Freeform 14"/>
              <p:cNvSpPr>
                <a:spLocks noChangeAspect="1"/>
              </p:cNvSpPr>
              <p:nvPr/>
            </p:nvSpPr>
            <p:spPr bwMode="auto">
              <a:xfrm>
                <a:off x="893" y="3675"/>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5" name="Freeform 15"/>
              <p:cNvSpPr>
                <a:spLocks noChangeAspect="1"/>
              </p:cNvSpPr>
              <p:nvPr/>
            </p:nvSpPr>
            <p:spPr bwMode="auto">
              <a:xfrm>
                <a:off x="775" y="3525"/>
                <a:ext cx="128" cy="80"/>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6" name="Freeform 16"/>
              <p:cNvSpPr>
                <a:spLocks noChangeAspect="1"/>
              </p:cNvSpPr>
              <p:nvPr/>
            </p:nvSpPr>
            <p:spPr bwMode="auto">
              <a:xfrm>
                <a:off x="780" y="3590"/>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7" name="Freeform 17"/>
              <p:cNvSpPr>
                <a:spLocks noChangeAspect="1"/>
              </p:cNvSpPr>
              <p:nvPr/>
            </p:nvSpPr>
            <p:spPr bwMode="auto">
              <a:xfrm>
                <a:off x="714" y="3538"/>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8" name="Freeform 18"/>
              <p:cNvSpPr>
                <a:spLocks noChangeAspect="1"/>
              </p:cNvSpPr>
              <p:nvPr/>
            </p:nvSpPr>
            <p:spPr bwMode="auto">
              <a:xfrm>
                <a:off x="672" y="3486"/>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9" name="Freeform 19"/>
              <p:cNvSpPr>
                <a:spLocks noChangeAspect="1"/>
              </p:cNvSpPr>
              <p:nvPr/>
            </p:nvSpPr>
            <p:spPr bwMode="auto">
              <a:xfrm>
                <a:off x="502" y="3406"/>
                <a:ext cx="109" cy="83"/>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0" name="Freeform 20"/>
              <p:cNvSpPr>
                <a:spLocks noChangeAspect="1"/>
              </p:cNvSpPr>
              <p:nvPr/>
            </p:nvSpPr>
            <p:spPr bwMode="auto">
              <a:xfrm>
                <a:off x="319" y="3320"/>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1" name="Freeform 21"/>
              <p:cNvSpPr>
                <a:spLocks noChangeAspect="1"/>
              </p:cNvSpPr>
              <p:nvPr/>
            </p:nvSpPr>
            <p:spPr bwMode="auto">
              <a:xfrm>
                <a:off x="243" y="3362"/>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2" name="Freeform 22"/>
              <p:cNvSpPr>
                <a:spLocks noChangeAspect="1"/>
              </p:cNvSpPr>
              <p:nvPr/>
            </p:nvSpPr>
            <p:spPr bwMode="auto">
              <a:xfrm>
                <a:off x="889" y="3665"/>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3" name="Freeform 23"/>
              <p:cNvSpPr>
                <a:spLocks noChangeAspect="1"/>
              </p:cNvSpPr>
              <p:nvPr/>
            </p:nvSpPr>
            <p:spPr bwMode="auto">
              <a:xfrm>
                <a:off x="771" y="3520"/>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4" name="Freeform 24"/>
              <p:cNvSpPr>
                <a:spLocks noChangeAspect="1"/>
              </p:cNvSpPr>
              <p:nvPr/>
            </p:nvSpPr>
            <p:spPr bwMode="auto">
              <a:xfrm>
                <a:off x="775" y="3583"/>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5" name="Freeform 25"/>
              <p:cNvSpPr>
                <a:spLocks noChangeAspect="1"/>
              </p:cNvSpPr>
              <p:nvPr/>
            </p:nvSpPr>
            <p:spPr bwMode="auto">
              <a:xfrm>
                <a:off x="710" y="3531"/>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6" name="Freeform 26"/>
              <p:cNvSpPr>
                <a:spLocks noChangeAspect="1"/>
              </p:cNvSpPr>
              <p:nvPr/>
            </p:nvSpPr>
            <p:spPr bwMode="auto">
              <a:xfrm>
                <a:off x="668" y="3479"/>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7" name="Freeform 27"/>
              <p:cNvSpPr>
                <a:spLocks noChangeAspect="1"/>
              </p:cNvSpPr>
              <p:nvPr/>
            </p:nvSpPr>
            <p:spPr bwMode="auto">
              <a:xfrm>
                <a:off x="498" y="3396"/>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chemeClr val="bg2"/>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8" name="Freeform 28"/>
              <p:cNvSpPr>
                <a:spLocks noChangeAspect="1"/>
              </p:cNvSpPr>
              <p:nvPr/>
            </p:nvSpPr>
            <p:spPr bwMode="auto">
              <a:xfrm>
                <a:off x="315" y="3311"/>
                <a:ext cx="88" cy="72"/>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9" name="Freeform 29"/>
              <p:cNvSpPr>
                <a:spLocks noChangeAspect="1"/>
              </p:cNvSpPr>
              <p:nvPr/>
            </p:nvSpPr>
            <p:spPr bwMode="auto">
              <a:xfrm>
                <a:off x="239" y="3354"/>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grp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433" name="Text Box 30"/>
            <p:cNvSpPr txBox="1">
              <a:spLocks noChangeArrowheads="1"/>
            </p:cNvSpPr>
            <p:nvPr/>
          </p:nvSpPr>
          <p:spPr bwMode="auto">
            <a:xfrm>
              <a:off x="191" y="3261"/>
              <a:ext cx="302" cy="177"/>
            </a:xfrm>
            <a:prstGeom prst="rect">
              <a:avLst/>
            </a:prstGeom>
            <a:grpFill/>
            <a:ln w="19050">
              <a:noFill/>
              <a:round/>
              <a:headEnd/>
              <a:tailEnd/>
            </a:ln>
          </p:spPr>
          <p:txBody>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HI</a:t>
              </a:r>
            </a:p>
          </p:txBody>
        </p:sp>
      </p:grpSp>
      <p:grpSp>
        <p:nvGrpSpPr>
          <p:cNvPr id="450" name="Group 245"/>
          <p:cNvGrpSpPr>
            <a:grpSpLocks/>
          </p:cNvGrpSpPr>
          <p:nvPr/>
        </p:nvGrpSpPr>
        <p:grpSpPr bwMode="auto">
          <a:xfrm>
            <a:off x="6790628" y="5562600"/>
            <a:ext cx="2286000" cy="1195388"/>
            <a:chOff x="6858000" y="5525897"/>
            <a:chExt cx="2286000" cy="1194590"/>
          </a:xfrm>
        </p:grpSpPr>
        <p:sp>
          <p:nvSpPr>
            <p:cNvPr id="451" name="Rectangle 222"/>
            <p:cNvSpPr>
              <a:spLocks noChangeArrowheads="1"/>
            </p:cNvSpPr>
            <p:nvPr/>
          </p:nvSpPr>
          <p:spPr bwMode="auto">
            <a:xfrm>
              <a:off x="6858000" y="6135090"/>
              <a:ext cx="269875" cy="264936"/>
            </a:xfrm>
            <a:prstGeom prst="rect">
              <a:avLst/>
            </a:prstGeom>
            <a:solidFill>
              <a:srgbClr val="0072C6"/>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52" name="Rectangle 222"/>
            <p:cNvSpPr>
              <a:spLocks noChangeArrowheads="1"/>
            </p:cNvSpPr>
            <p:nvPr/>
          </p:nvSpPr>
          <p:spPr bwMode="auto">
            <a:xfrm>
              <a:off x="6858000" y="5830494"/>
              <a:ext cx="268288" cy="264936"/>
            </a:xfrm>
            <a:prstGeom prst="rect">
              <a:avLst/>
            </a:prstGeom>
            <a:solidFill>
              <a:schemeClr val="bg2"/>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53" name="Text Box 220"/>
            <p:cNvSpPr txBox="1">
              <a:spLocks noChangeArrowheads="1"/>
            </p:cNvSpPr>
            <p:nvPr/>
          </p:nvSpPr>
          <p:spPr bwMode="auto">
            <a:xfrm>
              <a:off x="7162800" y="5889192"/>
              <a:ext cx="1981200" cy="130088"/>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No </a:t>
              </a:r>
              <a:r>
                <a:rPr lang="en-US" sz="850" kern="0" dirty="0" smtClean="0">
                  <a:solidFill>
                    <a:sysClr val="windowText" lastClr="000000"/>
                  </a:solidFill>
                  <a:latin typeface="Arial" pitchFamily="34" charset="0"/>
                  <a:cs typeface="Arial" pitchFamily="34" charset="0"/>
                </a:rPr>
                <a:t>Change</a:t>
              </a:r>
              <a:endParaRPr lang="en-US" sz="850" kern="0" dirty="0">
                <a:solidFill>
                  <a:sysClr val="windowText" lastClr="000000"/>
                </a:solidFill>
                <a:latin typeface="Arial" pitchFamily="34" charset="0"/>
                <a:cs typeface="Arial" pitchFamily="34" charset="0"/>
              </a:endParaRPr>
            </a:p>
          </p:txBody>
        </p:sp>
        <p:sp>
          <p:nvSpPr>
            <p:cNvPr id="454" name="Text Box 220"/>
            <p:cNvSpPr txBox="1">
              <a:spLocks noChangeArrowheads="1"/>
            </p:cNvSpPr>
            <p:nvPr/>
          </p:nvSpPr>
          <p:spPr bwMode="auto">
            <a:xfrm>
              <a:off x="7162800" y="6192202"/>
              <a:ext cx="1981200" cy="261763"/>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Increase</a:t>
              </a:r>
            </a:p>
            <a:p>
              <a:pPr eaLnBrk="0" fontAlgn="auto" hangingPunct="0">
                <a:spcBef>
                  <a:spcPts val="0"/>
                </a:spcBef>
                <a:spcAft>
                  <a:spcPts val="0"/>
                </a:spcAft>
                <a:defRPr/>
              </a:pPr>
              <a:endParaRPr lang="en-US" sz="850" kern="0" dirty="0">
                <a:solidFill>
                  <a:sysClr val="windowText" lastClr="000000"/>
                </a:solidFill>
                <a:latin typeface="Arial" pitchFamily="34" charset="0"/>
                <a:cs typeface="Arial" pitchFamily="34" charset="0"/>
              </a:endParaRPr>
            </a:p>
          </p:txBody>
        </p:sp>
        <p:sp>
          <p:nvSpPr>
            <p:cNvPr id="455" name="Text Box 220"/>
            <p:cNvSpPr txBox="1">
              <a:spLocks noChangeArrowheads="1"/>
            </p:cNvSpPr>
            <p:nvPr/>
          </p:nvSpPr>
          <p:spPr bwMode="auto">
            <a:xfrm>
              <a:off x="6858000" y="6458724"/>
              <a:ext cx="2286000" cy="261763"/>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  </a:t>
              </a:r>
              <a:r>
                <a:rPr lang="en-US" sz="850" kern="0" dirty="0" smtClean="0">
                  <a:solidFill>
                    <a:sysClr val="windowText" lastClr="000000"/>
                  </a:solidFill>
                  <a:latin typeface="Arial" pitchFamily="34" charset="0"/>
                  <a:cs typeface="Arial" pitchFamily="34" charset="0"/>
                </a:rPr>
                <a:t>*  Indicates </a:t>
              </a:r>
              <a:r>
                <a:rPr lang="en-US" sz="850" kern="0" dirty="0">
                  <a:solidFill>
                    <a:sysClr val="windowText" lastClr="000000"/>
                  </a:solidFill>
                  <a:latin typeface="Arial" pitchFamily="34" charset="0"/>
                  <a:cs typeface="Arial" pitchFamily="34" charset="0"/>
                </a:rPr>
                <a:t>existence of </a:t>
              </a:r>
              <a:r>
                <a:rPr lang="en-US" sz="850" kern="0" dirty="0" smtClean="0">
                  <a:solidFill>
                    <a:sysClr val="windowText" lastClr="000000"/>
                  </a:solidFill>
                  <a:latin typeface="Arial" pitchFamily="34" charset="0"/>
                  <a:cs typeface="Arial" pitchFamily="34" charset="0"/>
                </a:rPr>
                <a:t>State </a:t>
              </a:r>
              <a:r>
                <a:rPr lang="en-US" sz="850" kern="0" dirty="0">
                  <a:solidFill>
                    <a:sysClr val="windowText" lastClr="000000"/>
                  </a:solidFill>
                  <a:latin typeface="Arial" pitchFamily="34" charset="0"/>
                  <a:cs typeface="Arial" pitchFamily="34" charset="0"/>
                </a:rPr>
                <a:t>mandate to report CLABSI to NHSN at beginning of 2011</a:t>
              </a:r>
            </a:p>
          </p:txBody>
        </p:sp>
        <p:sp>
          <p:nvSpPr>
            <p:cNvPr id="456" name="Rectangle 222"/>
            <p:cNvSpPr>
              <a:spLocks noChangeArrowheads="1"/>
            </p:cNvSpPr>
            <p:nvPr/>
          </p:nvSpPr>
          <p:spPr bwMode="auto">
            <a:xfrm>
              <a:off x="6858000" y="5525897"/>
              <a:ext cx="268288" cy="264936"/>
            </a:xfrm>
            <a:prstGeom prst="rect">
              <a:avLst/>
            </a:prstGeom>
            <a:solidFill>
              <a:srgbClr val="AABA0A"/>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57" name="Text Box 220"/>
            <p:cNvSpPr txBox="1">
              <a:spLocks noChangeArrowheads="1"/>
            </p:cNvSpPr>
            <p:nvPr/>
          </p:nvSpPr>
          <p:spPr bwMode="auto">
            <a:xfrm>
              <a:off x="7162800" y="5584596"/>
              <a:ext cx="1981200" cy="130088"/>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Decrease</a:t>
              </a: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
            <a:ext cx="7086600" cy="1219200"/>
          </a:xfrm>
        </p:spPr>
        <p:txBody>
          <a:bodyPr>
            <a:noAutofit/>
          </a:bodyPr>
          <a:lstStyle/>
          <a:p>
            <a:r>
              <a:rPr lang="en-US" sz="1800" dirty="0" smtClean="0"/>
              <a:t>Central line-associated bloodstream infections per 1,000 central-line days, by birth weight of child in Level III neonatal intensive care units, 2009-2012</a:t>
            </a:r>
            <a:endParaRPr lang="en-US" sz="1800" dirty="0"/>
          </a:p>
        </p:txBody>
      </p:sp>
      <p:graphicFrame>
        <p:nvGraphicFramePr>
          <p:cNvPr id="8" name="Object 83"/>
          <p:cNvGraphicFramePr/>
          <p:nvPr>
            <p:extLst>
              <p:ext uri="{D42A27DB-BD31-4B8C-83A1-F6EECF244321}">
                <p14:modId xmlns:p14="http://schemas.microsoft.com/office/powerpoint/2010/main" val="2982572950"/>
              </p:ext>
            </p:extLst>
          </p:nvPr>
        </p:nvGraphicFramePr>
        <p:xfrm>
          <a:off x="1554480" y="1447800"/>
          <a:ext cx="603504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37565" y="5719227"/>
            <a:ext cx="8534400" cy="55399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Centers for Disease Control and Prevention, National Healthcare Safety Network, 2006-2012.  </a:t>
            </a:r>
            <a:endParaRPr lang="en-US" sz="1000" b="1"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a:t>
            </a:r>
            <a:r>
              <a:rPr lang="en-US" sz="1000" dirty="0" smtClean="0">
                <a:latin typeface="Arial" panose="020B0604020202020204" pitchFamily="34" charset="0"/>
                <a:cs typeface="Arial" panose="020B0604020202020204" pitchFamily="34" charset="0"/>
              </a:rPr>
              <a:t> Infections per 1,000 central-line days.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Acute care hospitalizations only. For this measure, lower rates are better. </a:t>
            </a: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
            <a:ext cx="7086600" cy="1219200"/>
          </a:xfrm>
        </p:spPr>
        <p:txBody>
          <a:bodyPr>
            <a:noAutofit/>
          </a:bodyPr>
          <a:lstStyle/>
          <a:p>
            <a:r>
              <a:rPr lang="en-US" sz="1800" dirty="0"/>
              <a:t>Central line-associated bloodstream infections </a:t>
            </a:r>
            <a:r>
              <a:rPr lang="en-US" sz="1800" dirty="0" smtClean="0"/>
              <a:t>per 1,000 central-line days in </a:t>
            </a:r>
            <a:r>
              <a:rPr lang="en-US" sz="1800" dirty="0"/>
              <a:t>adult medical </a:t>
            </a:r>
            <a:r>
              <a:rPr lang="en-US" sz="1800" dirty="0" smtClean="0"/>
              <a:t>vs. </a:t>
            </a:r>
            <a:r>
              <a:rPr lang="en-US" sz="1800" dirty="0"/>
              <a:t>medical/surgical intensive care units</a:t>
            </a:r>
            <a:r>
              <a:rPr lang="en-US" sz="1800" dirty="0" smtClean="0"/>
              <a:t>,</a:t>
            </a:r>
            <a:r>
              <a:rPr lang="en-US" sz="1800" dirty="0"/>
              <a:t> </a:t>
            </a:r>
            <a:r>
              <a:rPr lang="en-US" sz="1800" dirty="0" smtClean="0"/>
              <a:t>by hospital teaching status, 2006-2011</a:t>
            </a:r>
            <a:endParaRPr lang="en-US" sz="1800" dirty="0"/>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134135104"/>
              </p:ext>
            </p:extLst>
          </p:nvPr>
        </p:nvGraphicFramePr>
        <p:xfrm>
          <a:off x="1280160" y="1371601"/>
          <a:ext cx="658368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37565" y="5719227"/>
            <a:ext cx="8534400" cy="1138773"/>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Centers for Disease Control and Prevention, National Healthcare Safety Network, 2006–2012.  </a:t>
            </a:r>
            <a:endParaRPr lang="en-US" sz="1000" b="1"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a:t>
            </a:r>
            <a:r>
              <a:rPr lang="en-US" sz="1000" dirty="0" smtClean="0">
                <a:latin typeface="Arial" panose="020B0604020202020204" pitchFamily="34" charset="0"/>
                <a:cs typeface="Arial" panose="020B0604020202020204" pitchFamily="34" charset="0"/>
              </a:rPr>
              <a:t> Infections per 1,000 central-line days.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Acute care hospitalizations only. For this measure, lower rates are better. Three types of teaching hospitals are defined in the NHSN: major facilities with programs for medical students and postgraduate training, graduate facilities with programs for postgraduate medical training, and undergraduate facilities with programs for medical students only. </a:t>
            </a:r>
            <a:endParaRPr lang="en-US" sz="1000" dirty="0" smtClean="0">
              <a:solidFill>
                <a:srgbClr val="FF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1570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700" dirty="0" smtClean="0"/>
              <a:t>Measures of Patient Safety in the Hospital Setting: Procedure-Related Events</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Unadjusted mortality rate (%) 30 days </a:t>
            </a:r>
            <a:r>
              <a:rPr lang="en-US" dirty="0" err="1" smtClean="0"/>
              <a:t>postoperation</a:t>
            </a:r>
            <a:r>
              <a:rPr lang="en-US" dirty="0" smtClean="0"/>
              <a:t> for colorectal surgeries among U.S. hospitals participating in the American College of Surgeons (ACS)-National Surgical Quality Improvement Program (NSQIP)</a:t>
            </a:r>
          </a:p>
          <a:p>
            <a:r>
              <a:rPr lang="en-US" dirty="0" smtClean="0"/>
              <a:t>Percentage of adult patients receiving hip joint replacement because of fracture or degenerative conditions who experienced adverse events</a:t>
            </a:r>
          </a:p>
          <a:p>
            <a:r>
              <a:rPr lang="en-US" dirty="0" smtClean="0"/>
              <a:t>Percentage of adults with mechanical adverse events associated with central venous catheter placement</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700" dirty="0" smtClean="0"/>
              <a:t>Unadjusted mortality rate (%) 30 days </a:t>
            </a:r>
            <a:r>
              <a:rPr lang="en-US" sz="1700" dirty="0" err="1" smtClean="0"/>
              <a:t>postoperation</a:t>
            </a:r>
            <a:r>
              <a:rPr lang="en-US" sz="1700" dirty="0" smtClean="0"/>
              <a:t> for colorectal surgeries among ACS-NSQIP participating hospitals in the United States, by </a:t>
            </a:r>
            <a:r>
              <a:rPr lang="en-US" sz="1800" dirty="0" smtClean="0"/>
              <a:t>hospital</a:t>
            </a:r>
            <a:r>
              <a:rPr lang="en-US" sz="1700" dirty="0" smtClean="0"/>
              <a:t> teaching status and race/ethnicity, 2008-2013</a:t>
            </a:r>
            <a:endParaRPr lang="en-US" sz="17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76631653"/>
              </p:ext>
            </p:extLst>
          </p:nvPr>
        </p:nvGraphicFramePr>
        <p:xfrm>
          <a:off x="457200" y="1371600"/>
          <a:ext cx="41148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5486400"/>
            <a:ext cx="8534400" cy="1292662"/>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American College of Surgeons (ACS), National Surgical Quality Improvement Program (NSQIP), 2008-2013. </a:t>
            </a:r>
            <a:endParaRPr lang="en-US" sz="1000" b="1" dirty="0" smtClean="0">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Notes:</a:t>
            </a:r>
            <a:r>
              <a:rPr lang="en-US" sz="1000" dirty="0" smtClean="0">
                <a:latin typeface="Arial" panose="020B0604020202020204" pitchFamily="34" charset="0"/>
                <a:cs typeface="Arial" panose="020B0604020202020204" pitchFamily="34" charset="0"/>
              </a:rPr>
              <a:t> For this measure, lower rates are better.  These data may not represent U.S. hospitals, as participation in ACS NSQIP is voluntary and current participation is weighted when calculating rates; participating hospitals have changed over the 2008-2013 time interval (i.e., some hospitals have dropped out and others have enrolled); and 32% more hospitals participated in 2013 than 2008. Some portion of the variation in raw mortality rate  observed over time may be due to these sampling issues. White and Black are non-Hispanic. Hispanic includes all races. </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graphicFrame>
        <p:nvGraphicFramePr>
          <p:cNvPr id="8" name="Chart 7"/>
          <p:cNvGraphicFramePr/>
          <p:nvPr>
            <p:extLst>
              <p:ext uri="{D42A27DB-BD31-4B8C-83A1-F6EECF244321}">
                <p14:modId xmlns:p14="http://schemas.microsoft.com/office/powerpoint/2010/main" val="4060314707"/>
              </p:ext>
            </p:extLst>
          </p:nvPr>
        </p:nvGraphicFramePr>
        <p:xfrm>
          <a:off x="4572000" y="1371600"/>
          <a:ext cx="4114800" cy="393192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 patients receiving hip joint replacement because of fracture or degenerative conditions who experienced adverse events, by age and sex, 2009-2012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63980768"/>
              </p:ext>
            </p:extLst>
          </p:nvPr>
        </p:nvGraphicFramePr>
        <p:xfrm>
          <a:off x="457200" y="1371601"/>
          <a:ext cx="3886200" cy="42671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1275667116"/>
              </p:ext>
            </p:extLst>
          </p:nvPr>
        </p:nvGraphicFramePr>
        <p:xfrm>
          <a:off x="4495800" y="1447800"/>
          <a:ext cx="3886200" cy="41910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228600" y="5565338"/>
            <a:ext cx="8534400" cy="1292662"/>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Agency for Healthcare Research and Quality and Centers for Medicare &amp; Medicaid Services (CMS), Medicare Patient Safety Monitoring System (MPSMS), 2009–2012. </a:t>
            </a:r>
            <a:endParaRPr lang="en-US" sz="1000" b="1"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The 2012 MPSMS data sample drawn from the CMS Inpatient Quality Reporting Program included medical records from hospitals throughout the United States that reported on at least one of four conditions (acute myocardial infarction, heart failure, pneumonia, and Surgical Care Improvement Project). Hospitals in Puerto Rico, the Virgin Islands, and Maryland were not included in the sample.</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with mechanical adverse events associated with central venous catheter placement, by age and race, 2009-2012</a:t>
            </a:r>
            <a:endParaRPr lang="en-US" sz="1800" dirty="0"/>
          </a:p>
        </p:txBody>
      </p:sp>
      <p:graphicFrame>
        <p:nvGraphicFramePr>
          <p:cNvPr id="4" name="Object 81"/>
          <p:cNvGraphicFramePr>
            <a:graphicFrameLocks noGrp="1"/>
          </p:cNvGraphicFramePr>
          <p:nvPr>
            <p:ph idx="1"/>
            <p:extLst>
              <p:ext uri="{D42A27DB-BD31-4B8C-83A1-F6EECF244321}">
                <p14:modId xmlns:p14="http://schemas.microsoft.com/office/powerpoint/2010/main" val="1264742576"/>
              </p:ext>
            </p:extLst>
          </p:nvPr>
        </p:nvGraphicFramePr>
        <p:xfrm>
          <a:off x="457200" y="1395262"/>
          <a:ext cx="3962400" cy="3749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Object 80"/>
          <p:cNvGraphicFramePr/>
          <p:nvPr>
            <p:extLst>
              <p:ext uri="{D42A27DB-BD31-4B8C-83A1-F6EECF244321}">
                <p14:modId xmlns:p14="http://schemas.microsoft.com/office/powerpoint/2010/main" val="3278166685"/>
              </p:ext>
            </p:extLst>
          </p:nvPr>
        </p:nvGraphicFramePr>
        <p:xfrm>
          <a:off x="4572000" y="1371600"/>
          <a:ext cx="38862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228600" y="5181600"/>
            <a:ext cx="8534400" cy="144655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Agency for Healthcare Research and Quality and Centers for Medicare &amp; Medicaid Services, Medicare Patient Safety Monitoring System, 2009-2012. </a:t>
            </a:r>
            <a:endParaRPr lang="en-US" sz="1000" b="1"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a:t>
            </a:r>
            <a:r>
              <a:rPr lang="en-US" sz="1000" dirty="0" smtClean="0">
                <a:latin typeface="Arial" panose="020B0604020202020204" pitchFamily="34" charset="0"/>
                <a:cs typeface="Arial" panose="020B0604020202020204" pitchFamily="34" charset="0"/>
              </a:rPr>
              <a:t> Selected discharges of hospitalized patients age 18 years and over with central venous catheter placement.</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Mechanical adverse events include allergic reaction to the catheter, </a:t>
            </a:r>
            <a:r>
              <a:rPr lang="en-US" sz="1000" dirty="0" err="1" smtClean="0">
                <a:latin typeface="Arial" panose="020B0604020202020204" pitchFamily="34" charset="0"/>
                <a:cs typeface="Arial" panose="020B0604020202020204" pitchFamily="34" charset="0"/>
              </a:rPr>
              <a:t>tamponade</a:t>
            </a:r>
            <a:r>
              <a:rPr lang="en-US" sz="1000" dirty="0" smtClean="0">
                <a:latin typeface="Arial" panose="020B0604020202020204" pitchFamily="34" charset="0"/>
                <a:cs typeface="Arial" panose="020B0604020202020204" pitchFamily="34" charset="0"/>
              </a:rPr>
              <a:t>, perforation, </a:t>
            </a:r>
            <a:r>
              <a:rPr lang="en-US" sz="1000" dirty="0" err="1" smtClean="0">
                <a:latin typeface="Arial" panose="020B0604020202020204" pitchFamily="34" charset="0"/>
                <a:cs typeface="Arial" panose="020B0604020202020204" pitchFamily="34" charset="0"/>
              </a:rPr>
              <a:t>pneumothorax</a:t>
            </a:r>
            <a:r>
              <a:rPr lang="en-US" sz="1000" dirty="0" smtClean="0">
                <a:latin typeface="Arial" panose="020B0604020202020204" pitchFamily="34" charset="0"/>
                <a:cs typeface="Arial" panose="020B0604020202020204" pitchFamily="34" charset="0"/>
              </a:rPr>
              <a:t>, hematoma, shearing off of the catheter, air embolism, misplaced catheter, thrombosis of embolism, knotting of the pulmonary artery catheter, and certain other events. White and Black are non-Hispanic. Data for age 85+ for 2012 did not meet the criteria for statistical reliability.  </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 the Nursing Home Setting</a:t>
            </a:r>
            <a:endParaRPr lang="en-US" dirty="0"/>
          </a:p>
        </p:txBody>
      </p:sp>
      <p:sp>
        <p:nvSpPr>
          <p:cNvPr id="3" name="Content Placeholder 2"/>
          <p:cNvSpPr>
            <a:spLocks noGrp="1"/>
          </p:cNvSpPr>
          <p:nvPr>
            <p:ph idx="1"/>
          </p:nvPr>
        </p:nvSpPr>
        <p:spPr/>
        <p:txBody>
          <a:bodyPr>
            <a:normAutofit fontScale="92500" lnSpcReduction="10000"/>
          </a:bodyPr>
          <a:lstStyle/>
          <a:p>
            <a:r>
              <a:rPr lang="en-US" smtClean="0"/>
              <a:t>More than 3 million people receive care in U.S. nursing homes and skilled nursing facilities each year (CDC).  </a:t>
            </a:r>
          </a:p>
          <a:p>
            <a:r>
              <a:rPr lang="en-US" smtClean="0"/>
              <a:t>For nursing home residents, optimal care seeks to maximize quality of life and minimize unintended complications.</a:t>
            </a:r>
          </a:p>
          <a:p>
            <a:r>
              <a:rPr lang="en-US" smtClean="0"/>
              <a:t>Measures include:</a:t>
            </a:r>
          </a:p>
          <a:p>
            <a:pPr lvl="1"/>
            <a:r>
              <a:rPr lang="en-US" smtClean="0"/>
              <a:t>Nursing home residents experiencing urinary tract infections</a:t>
            </a:r>
          </a:p>
          <a:p>
            <a:pPr lvl="1"/>
            <a:r>
              <a:rPr lang="en-US" smtClean="0"/>
              <a:t>Nursing home residents experiencing use of restraints</a:t>
            </a:r>
          </a:p>
          <a:p>
            <a:pPr lvl="1"/>
            <a:r>
              <a:rPr lang="en-US" smtClean="0"/>
              <a:t>Pooled mean rate of healthcare-associated infections per 1,000 resident days in Pennsylvania nursing homes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a:xfrm>
            <a:off x="228600" y="1447800"/>
            <a:ext cx="8686800" cy="5410200"/>
          </a:xfrm>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an Interagency Work Group led 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2833679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Long-stay nursing home residents experiencing urinary tract infections, by sex, age, and race/ethnicity, 2011-2012</a:t>
            </a:r>
            <a:endParaRPr lang="en-US"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09004420"/>
              </p:ext>
            </p:extLst>
          </p:nvPr>
        </p:nvGraphicFramePr>
        <p:xfrm>
          <a:off x="533400" y="1402080"/>
          <a:ext cx="76200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5334000"/>
            <a:ext cx="8534400" cy="144655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a:t>
            </a:r>
            <a:r>
              <a:rPr lang="en-US" sz="1000" dirty="0" smtClean="0">
                <a:latin typeface="Arial" panose="020B0604020202020204" pitchFamily="34" charset="0"/>
                <a:cs typeface="Arial" panose="020B0604020202020204" pitchFamily="34" charset="0"/>
              </a:rPr>
              <a:t> NHOPI = Native Hawaiian or Other Pacific Islander; AI/AN = American Indian or Alaska Native.</a:t>
            </a:r>
          </a:p>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Centers for Medicare &amp; Medicaid Services, Minimum Data Set 3.0, 2014.  </a:t>
            </a:r>
            <a:endParaRPr lang="en-US" sz="1000" b="1"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a:t>
            </a:r>
            <a:r>
              <a:rPr lang="en-US" sz="1000" dirty="0" smtClean="0">
                <a:latin typeface="Arial" panose="020B0604020202020204" pitchFamily="34" charset="0"/>
                <a:cs typeface="Arial" panose="020B0604020202020204" pitchFamily="34" charset="0"/>
              </a:rPr>
              <a:t> Long-stay residents, who are defined as having a cumulative stay greater than 100 days.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The measure was calculated as follows: Percentage of long-stay residents with a urinary tract infection within the 30 days prior to assessment. In 2011, the top 5 State achievable benchmark for UTIs was 6.1. The States that contributed to the  achievable benchmark were Connecticut, Hawaii, Minnesota, North Dakota, and Pennsylvania.</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11" name="Text Box 2"/>
          <p:cNvSpPr txBox="1">
            <a:spLocks noChangeArrowheads="1"/>
          </p:cNvSpPr>
          <p:nvPr/>
        </p:nvSpPr>
        <p:spPr bwMode="auto">
          <a:xfrm>
            <a:off x="7772400" y="2406367"/>
            <a:ext cx="1143000"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2011 Achievable Benchmark: 6.1</a:t>
            </a:r>
          </a:p>
        </p:txBody>
      </p:sp>
      <p:cxnSp>
        <p:nvCxnSpPr>
          <p:cNvPr id="13" name="AutoShape 3"/>
          <p:cNvCxnSpPr>
            <a:cxnSpLocks noChangeShapeType="1"/>
          </p:cNvCxnSpPr>
          <p:nvPr/>
        </p:nvCxnSpPr>
        <p:spPr bwMode="auto">
          <a:xfrm flipV="1">
            <a:off x="1207008" y="2871216"/>
            <a:ext cx="6477000" cy="9923"/>
          </a:xfrm>
          <a:prstGeom prst="straightConnector1">
            <a:avLst/>
          </a:prstGeom>
          <a:noFill/>
          <a:ln w="19050">
            <a:solidFill>
              <a:srgbClr val="FF0000"/>
            </a:solidFill>
            <a:prstDash val="dash"/>
            <a:round/>
            <a:headEnd/>
            <a:tailEn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Long-stay nursing home residents experiencing use of restraints, by sex, age, and race/ethnicity, 2011-2012 </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2557373"/>
              </p:ext>
            </p:extLst>
          </p:nvPr>
        </p:nvGraphicFramePr>
        <p:xfrm>
          <a:off x="381000" y="1371600"/>
          <a:ext cx="76200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33082" y="5243877"/>
            <a:ext cx="8534400" cy="160043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a:t>
            </a:r>
            <a:r>
              <a:rPr lang="en-US" sz="1000" dirty="0" smtClean="0">
                <a:latin typeface="Arial" panose="020B0604020202020204" pitchFamily="34" charset="0"/>
                <a:cs typeface="Arial" panose="020B0604020202020204" pitchFamily="34" charset="0"/>
              </a:rPr>
              <a:t> NHOPI = Native Hawaiian or Other Pacific Islander; AI/AN = American Indian or Alaska Native.</a:t>
            </a:r>
          </a:p>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Centers for Medicare &amp; Medicaid Services, Minimum Data Set 3.0, 2014.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a:t>
            </a:r>
            <a:r>
              <a:rPr lang="en-US" sz="1000" dirty="0" smtClean="0">
                <a:latin typeface="Arial" panose="020B0604020202020204" pitchFamily="34" charset="0"/>
                <a:cs typeface="Arial" panose="020B0604020202020204" pitchFamily="34" charset="0"/>
              </a:rPr>
              <a:t>  Long-stay residents, who are defined as having a cumulative stay greater than 100 days.</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The measure was calculated as follows: Percentage of long-stay residents who are physically restrained on a daily basis. In 2011, the top 5 State achievable benchmark for restraint use was 0.7 percent. The States that contributed to the achievable benchmark were Kansas, Maine, Nebraska, New Hampshire, and Vermont.</a:t>
            </a:r>
          </a:p>
          <a:p>
            <a:endParaRPr lang="en-US" sz="1000" dirty="0" smtClean="0">
              <a:latin typeface="Arial" panose="020B0604020202020204" pitchFamily="34" charset="0"/>
              <a:cs typeface="Arial" panose="020B0604020202020204" pitchFamily="34" charset="0"/>
            </a:endParaRP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8" name="Text Box 2"/>
          <p:cNvSpPr txBox="1">
            <a:spLocks noChangeArrowheads="1"/>
          </p:cNvSpPr>
          <p:nvPr/>
        </p:nvSpPr>
        <p:spPr bwMode="auto">
          <a:xfrm>
            <a:off x="7729818" y="3429000"/>
            <a:ext cx="1181100" cy="1066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2011 Achievable Benchmark: 0.7</a:t>
            </a:r>
          </a:p>
        </p:txBody>
      </p:sp>
      <p:cxnSp>
        <p:nvCxnSpPr>
          <p:cNvPr id="10" name="AutoShape 3"/>
          <p:cNvCxnSpPr>
            <a:cxnSpLocks noChangeShapeType="1"/>
          </p:cNvCxnSpPr>
          <p:nvPr/>
        </p:nvCxnSpPr>
        <p:spPr bwMode="auto">
          <a:xfrm>
            <a:off x="1214718" y="3977640"/>
            <a:ext cx="6515100" cy="6350"/>
          </a:xfrm>
          <a:prstGeom prst="straightConnector1">
            <a:avLst/>
          </a:prstGeom>
          <a:noFill/>
          <a:ln w="19050">
            <a:solidFill>
              <a:srgbClr val="FF0000"/>
            </a:solidFill>
            <a:prstDash val="dash"/>
            <a:round/>
            <a:headEnd/>
            <a:tailEn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Pooled mean rate of healthcare-associated infections per 1,000 resident days in Pennsylvania nursing homes, by gender, 2010-2013 (combined)</a:t>
            </a:r>
            <a:endParaRPr lang="en-US" sz="1800" dirty="0"/>
          </a:p>
        </p:txBody>
      </p:sp>
      <p:graphicFrame>
        <p:nvGraphicFramePr>
          <p:cNvPr id="8" name="officeArt object"/>
          <p:cNvGraphicFramePr>
            <a:graphicFrameLocks noGrp="1"/>
          </p:cNvGraphicFramePr>
          <p:nvPr>
            <p:ph idx="1"/>
            <p:extLst>
              <p:ext uri="{D42A27DB-BD31-4B8C-83A1-F6EECF244321}">
                <p14:modId xmlns:p14="http://schemas.microsoft.com/office/powerpoint/2010/main" val="42861282"/>
              </p:ext>
            </p:extLst>
          </p:nvPr>
        </p:nvGraphicFramePr>
        <p:xfrm>
          <a:off x="800100" y="1371600"/>
          <a:ext cx="73914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5257800"/>
            <a:ext cx="8534400" cy="144655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a:t>
            </a:r>
            <a:r>
              <a:rPr lang="en-US" sz="1000" dirty="0" smtClean="0">
                <a:latin typeface="Arial" panose="020B0604020202020204" pitchFamily="34" charset="0"/>
                <a:cs typeface="Arial" panose="020B0604020202020204" pitchFamily="34" charset="0"/>
              </a:rPr>
              <a:t> RTI = respiratory tract infection, including pneumonia and influenza-like illness; GI = gastrointestinal infection, including </a:t>
            </a:r>
            <a:r>
              <a:rPr lang="en-US" sz="1000" i="1" dirty="0" smtClean="0">
                <a:latin typeface="Arial" panose="020B0604020202020204" pitchFamily="34" charset="0"/>
                <a:cs typeface="Arial" panose="020B0604020202020204" pitchFamily="34" charset="0"/>
              </a:rPr>
              <a:t>Clostridium difficile</a:t>
            </a:r>
            <a:r>
              <a:rPr lang="en-US" sz="1000" dirty="0" smtClean="0">
                <a:latin typeface="Arial" panose="020B0604020202020204" pitchFamily="34" charset="0"/>
                <a:cs typeface="Arial" panose="020B0604020202020204" pitchFamily="34" charset="0"/>
              </a:rPr>
              <a:t> and norovirus; UTI = urinary tract infection in resident without indwelling urinary catheter; Cellulitis = skin and soft tissue infection; Other = intra-abdominal infection, meningitis, viral hepatitis, osteomyelitis, and primary bloodstream infection.</a:t>
            </a:r>
          </a:p>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Pennsylvania Patient Safety Authority data, 2010-2013. </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Rate calculation = (number of infections divided by number of resident days) x 1,000.  Factors affecting infection rates include the prevalence of underlying risk factors as well as awareness and surveillance efforts.</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 the Home Health Setting</a:t>
            </a:r>
            <a:endParaRPr lang="en-US" dirty="0"/>
          </a:p>
        </p:txBody>
      </p:sp>
      <p:sp>
        <p:nvSpPr>
          <p:cNvPr id="3" name="Content Placeholder 2"/>
          <p:cNvSpPr>
            <a:spLocks noGrp="1"/>
          </p:cNvSpPr>
          <p:nvPr>
            <p:ph idx="1"/>
          </p:nvPr>
        </p:nvSpPr>
        <p:spPr/>
        <p:txBody>
          <a:bodyPr>
            <a:normAutofit fontScale="92500"/>
          </a:bodyPr>
          <a:lstStyle/>
          <a:p>
            <a:r>
              <a:rPr lang="en-US" dirty="0" smtClean="0"/>
              <a:t>Home health care is the fastest growing sector in the health care industry, with 66 percent growth projected over the next 10 years (</a:t>
            </a:r>
            <a:r>
              <a:rPr lang="en-US" dirty="0" err="1" smtClean="0"/>
              <a:t>Gershon</a:t>
            </a:r>
            <a:r>
              <a:rPr lang="en-US" dirty="0" smtClean="0"/>
              <a:t>, et al.). </a:t>
            </a:r>
          </a:p>
          <a:p>
            <a:r>
              <a:rPr lang="en-US" dirty="0" smtClean="0"/>
              <a:t>Improvements among home health patients can reflect the quality of care from home health agencies. </a:t>
            </a:r>
          </a:p>
          <a:p>
            <a:r>
              <a:rPr lang="en-US" dirty="0" smtClean="0"/>
              <a:t>Measures include:</a:t>
            </a:r>
          </a:p>
          <a:p>
            <a:pPr lvl="1"/>
            <a:r>
              <a:rPr lang="en-US" dirty="0" smtClean="0"/>
              <a:t>Home health patients with improvement in surgical wounds</a:t>
            </a:r>
          </a:p>
          <a:p>
            <a:pPr lvl="1"/>
            <a:r>
              <a:rPr lang="en-US" dirty="0" smtClean="0"/>
              <a:t>Home health patients with improvements in their ability to take medications orally</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Home health patients with improvement in surgical wounds, by age and race/ethnicity, 2010-2012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3554137"/>
              </p:ext>
            </p:extLst>
          </p:nvPr>
        </p:nvGraphicFramePr>
        <p:xfrm>
          <a:off x="381000" y="1295400"/>
          <a:ext cx="384048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1482495877"/>
              </p:ext>
            </p:extLst>
          </p:nvPr>
        </p:nvGraphicFramePr>
        <p:xfrm>
          <a:off x="4191000" y="1316915"/>
          <a:ext cx="411480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228600" y="5257800"/>
            <a:ext cx="8534400" cy="144655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 </a:t>
            </a:r>
            <a:r>
              <a:rPr lang="en-US" sz="1000" dirty="0" smtClean="0">
                <a:latin typeface="Arial" panose="020B0604020202020204" pitchFamily="34" charset="0"/>
                <a:cs typeface="Arial" panose="020B0604020202020204" pitchFamily="34" charset="0"/>
              </a:rPr>
              <a:t>NHOPI = Native Hawaiian or Other Pacific Islander; AI/AN = American Indian or Alaska Native.</a:t>
            </a:r>
          </a:p>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Centers for Medicare &amp; Medicaid Services, Outcome and Assessment Information Set, 2010-2012.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 </a:t>
            </a:r>
            <a:r>
              <a:rPr lang="en-US" sz="1000" dirty="0" smtClean="0">
                <a:latin typeface="Arial" panose="020B0604020202020204" pitchFamily="34" charset="0"/>
                <a:cs typeface="Arial" panose="020B0604020202020204" pitchFamily="34" charset="0"/>
              </a:rPr>
              <a:t>Number of home health episodes during the measurement period in which the patient had a surgical wound and the episode ended with the patient discharged from home health care.</a:t>
            </a: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In 2011, the top 5 State achievable benchmark was 91.3 percent. The States that contributed to the benchmark were Alabama, Mississippi, Nevada, Oklahoma, and South Carolina. White, Black, and Asian are non-Hispanic. Hispanic includes all races.</a:t>
            </a:r>
            <a:endParaRPr lang="en-US" sz="1000" dirty="0" smtClean="0">
              <a:solidFill>
                <a:srgbClr val="FF0000"/>
              </a:solidFill>
              <a:latin typeface="Arial" panose="020B0604020202020204" pitchFamily="34" charset="0"/>
              <a:cs typeface="Arial" panose="020B0604020202020204" pitchFamily="34" charset="0"/>
            </a:endParaRP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cxnSp>
        <p:nvCxnSpPr>
          <p:cNvPr id="5122" name="AutoShape 123"/>
          <p:cNvCxnSpPr>
            <a:cxnSpLocks noChangeShapeType="1"/>
          </p:cNvCxnSpPr>
          <p:nvPr/>
        </p:nvCxnSpPr>
        <p:spPr bwMode="auto">
          <a:xfrm flipV="1">
            <a:off x="1219200" y="2926080"/>
            <a:ext cx="2743200" cy="12700"/>
          </a:xfrm>
          <a:prstGeom prst="straightConnector1">
            <a:avLst/>
          </a:prstGeom>
          <a:noFill/>
          <a:ln w="19050">
            <a:solidFill>
              <a:srgbClr val="FF0000"/>
            </a:solidFill>
            <a:prstDash val="dash"/>
            <a:round/>
            <a:headEnd/>
            <a:tailEnd/>
          </a:ln>
        </p:spPr>
      </p:cxnSp>
      <p:cxnSp>
        <p:nvCxnSpPr>
          <p:cNvPr id="9" name="AutoShape 123"/>
          <p:cNvCxnSpPr>
            <a:cxnSpLocks noChangeShapeType="1"/>
          </p:cNvCxnSpPr>
          <p:nvPr/>
        </p:nvCxnSpPr>
        <p:spPr bwMode="auto">
          <a:xfrm flipV="1">
            <a:off x="4984377" y="2915285"/>
            <a:ext cx="2895600" cy="10832"/>
          </a:xfrm>
          <a:prstGeom prst="straightConnector1">
            <a:avLst/>
          </a:prstGeom>
          <a:noFill/>
          <a:ln w="19050">
            <a:solidFill>
              <a:srgbClr val="FF0000"/>
            </a:solidFill>
            <a:prstDash val="dash"/>
            <a:round/>
            <a:headEnd/>
            <a:tailEnd/>
          </a:ln>
        </p:spPr>
      </p:cxnSp>
      <p:sp>
        <p:nvSpPr>
          <p:cNvPr id="5123" name="Text Box 3"/>
          <p:cNvSpPr txBox="1">
            <a:spLocks noChangeArrowheads="1"/>
          </p:cNvSpPr>
          <p:nvPr/>
        </p:nvSpPr>
        <p:spPr bwMode="auto">
          <a:xfrm>
            <a:off x="7848601" y="2667000"/>
            <a:ext cx="1143000"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2011 Achievable Benchmark: 91.3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Home health patients with improvement in their ability to take medications orally, by age and race/ethnicity, 2010-2012 </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7744639"/>
              </p:ext>
            </p:extLst>
          </p:nvPr>
        </p:nvGraphicFramePr>
        <p:xfrm>
          <a:off x="381000" y="1331912"/>
          <a:ext cx="374904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46529" y="5411450"/>
            <a:ext cx="8534400" cy="144655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Key: </a:t>
            </a:r>
            <a:r>
              <a:rPr lang="en-US" sz="1000" dirty="0" smtClean="0">
                <a:latin typeface="Arial" panose="020B0604020202020204" pitchFamily="34" charset="0"/>
                <a:cs typeface="Arial" panose="020B0604020202020204" pitchFamily="34" charset="0"/>
              </a:rPr>
              <a:t>NHOPI = Native Hawaiian or Other Pacific Islander; AI/AN = American Indian or Alaska Native.</a:t>
            </a:r>
          </a:p>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Centers for Medicare &amp; Medicaid Services, Outcome and Assessment Information Set, 2010-2012.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Denominator: </a:t>
            </a:r>
            <a:r>
              <a:rPr lang="en-US" sz="1000" dirty="0">
                <a:latin typeface="Arial" panose="020B0604020202020204" pitchFamily="34" charset="0"/>
                <a:cs typeface="Arial" panose="020B0604020202020204" pitchFamily="34" charset="0"/>
              </a:rPr>
              <a:t>N</a:t>
            </a:r>
            <a:r>
              <a:rPr lang="en-US" sz="1000" dirty="0" smtClean="0">
                <a:latin typeface="Arial" panose="020B0604020202020204" pitchFamily="34" charset="0"/>
                <a:cs typeface="Arial" panose="020B0604020202020204" pitchFamily="34" charset="0"/>
              </a:rPr>
              <a:t>umber of home health episodes of care in which a patient was unable to take oral medications independently at the start of the episode that ended during the measurement period. </a:t>
            </a: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In 2011, the top 5 State achievable benchmark was 55.2 percent. The States that contributed to the achievable benchmark were Iowa, Massachusetts, New Jersey, North Dakota, and South Carolina. White, Black, and Asian are non-Hispanic. Hispanic includes all races.</a:t>
            </a:r>
            <a:endParaRPr lang="en-US" sz="1000" dirty="0" smtClean="0">
              <a:solidFill>
                <a:srgbClr val="FF0000"/>
              </a:solidFill>
              <a:latin typeface="Arial" panose="020B0604020202020204" pitchFamily="34" charset="0"/>
              <a:cs typeface="Arial" panose="020B0604020202020204" pitchFamily="34" charset="0"/>
            </a:endParaRP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cxnSp>
        <p:nvCxnSpPr>
          <p:cNvPr id="6147" name="AutoShape 3"/>
          <p:cNvCxnSpPr>
            <a:cxnSpLocks noChangeShapeType="1"/>
          </p:cNvCxnSpPr>
          <p:nvPr/>
        </p:nvCxnSpPr>
        <p:spPr bwMode="auto">
          <a:xfrm>
            <a:off x="1143000" y="3317594"/>
            <a:ext cx="2819400" cy="0"/>
          </a:xfrm>
          <a:prstGeom prst="straightConnector1">
            <a:avLst/>
          </a:prstGeom>
          <a:noFill/>
          <a:ln w="19050">
            <a:solidFill>
              <a:srgbClr val="FF0000"/>
            </a:solidFill>
            <a:prstDash val="dash"/>
            <a:round/>
            <a:headEnd/>
            <a:tailEnd/>
          </a:ln>
        </p:spPr>
      </p:cxnSp>
      <p:graphicFrame>
        <p:nvGraphicFramePr>
          <p:cNvPr id="11" name="Chart 10"/>
          <p:cNvGraphicFramePr/>
          <p:nvPr>
            <p:extLst>
              <p:ext uri="{D42A27DB-BD31-4B8C-83A1-F6EECF244321}">
                <p14:modId xmlns:p14="http://schemas.microsoft.com/office/powerpoint/2010/main" val="3856737485"/>
              </p:ext>
            </p:extLst>
          </p:nvPr>
        </p:nvGraphicFramePr>
        <p:xfrm>
          <a:off x="4267200" y="1331912"/>
          <a:ext cx="3749040" cy="3931920"/>
        </p:xfrm>
        <a:graphic>
          <a:graphicData uri="http://schemas.openxmlformats.org/drawingml/2006/chart">
            <c:chart xmlns:c="http://schemas.openxmlformats.org/drawingml/2006/chart" xmlns:r="http://schemas.openxmlformats.org/officeDocument/2006/relationships" r:id="rId4"/>
          </a:graphicData>
        </a:graphic>
      </p:graphicFrame>
      <p:sp>
        <p:nvSpPr>
          <p:cNvPr id="6148" name="Text Box 122"/>
          <p:cNvSpPr txBox="1">
            <a:spLocks noChangeArrowheads="1"/>
          </p:cNvSpPr>
          <p:nvPr/>
        </p:nvSpPr>
        <p:spPr bwMode="auto">
          <a:xfrm>
            <a:off x="7772400" y="2837025"/>
            <a:ext cx="1143000" cy="961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2011 Achievable Benchmark: 55.2</a:t>
            </a:r>
          </a:p>
        </p:txBody>
      </p:sp>
      <p:cxnSp>
        <p:nvCxnSpPr>
          <p:cNvPr id="8" name="AutoShape 3"/>
          <p:cNvCxnSpPr>
            <a:cxnSpLocks noChangeShapeType="1"/>
          </p:cNvCxnSpPr>
          <p:nvPr/>
        </p:nvCxnSpPr>
        <p:spPr bwMode="auto">
          <a:xfrm flipV="1">
            <a:off x="5043544" y="3317594"/>
            <a:ext cx="2576456" cy="1794"/>
          </a:xfrm>
          <a:prstGeom prst="straightConnector1">
            <a:avLst/>
          </a:prstGeom>
          <a:noFill/>
          <a:ln w="19050">
            <a:solidFill>
              <a:srgbClr val="FF0000"/>
            </a:solidFill>
            <a:prstDash val="dash"/>
            <a:round/>
            <a:headEnd/>
            <a:tailEnd/>
          </a:ln>
        </p:spPr>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Home health patients with improvement in their ability to take medications orally, by race and ethnicity, by State, 2012 </a:t>
            </a:r>
            <a:endParaRPr lang="en-US" sz="1800" dirty="0"/>
          </a:p>
        </p:txBody>
      </p:sp>
      <p:sp>
        <p:nvSpPr>
          <p:cNvPr id="5" name="TextBox 4"/>
          <p:cNvSpPr txBox="1"/>
          <p:nvPr/>
        </p:nvSpPr>
        <p:spPr>
          <a:xfrm>
            <a:off x="228600" y="5873115"/>
            <a:ext cx="8534400" cy="984885"/>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Centers for Medicare &amp; Medicaid Services, Outcome and Assessment Information Set, 2012.</a:t>
            </a:r>
          </a:p>
          <a:p>
            <a:r>
              <a:rPr lang="en-US" sz="1000" b="1" dirty="0" smtClean="0">
                <a:latin typeface="Arial" panose="020B0604020202020204" pitchFamily="34" charset="0"/>
                <a:cs typeface="Arial" panose="020B0604020202020204" pitchFamily="34" charset="0"/>
              </a:rPr>
              <a:t>Denominator: </a:t>
            </a:r>
            <a:r>
              <a:rPr lang="en-US" sz="1000" dirty="0" smtClean="0">
                <a:latin typeface="Arial" panose="020B0604020202020204" pitchFamily="34" charset="0"/>
                <a:cs typeface="Arial" panose="020B0604020202020204" pitchFamily="34" charset="0"/>
              </a:rPr>
              <a:t>Number of home health episodes of care in which a patient was unable to take oral medications independently at the start of the episode that ended during the measurement period. </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grpSp>
        <p:nvGrpSpPr>
          <p:cNvPr id="6" name="Group 332"/>
          <p:cNvGrpSpPr>
            <a:grpSpLocks noChangeAspect="1"/>
          </p:cNvGrpSpPr>
          <p:nvPr/>
        </p:nvGrpSpPr>
        <p:grpSpPr bwMode="auto">
          <a:xfrm>
            <a:off x="853943" y="1370783"/>
            <a:ext cx="7132638" cy="4332288"/>
            <a:chOff x="816" y="576"/>
            <a:chExt cx="4854" cy="2948"/>
          </a:xfrm>
        </p:grpSpPr>
        <p:sp>
          <p:nvSpPr>
            <p:cNvPr id="7" name="Freeform 31"/>
            <p:cNvSpPr>
              <a:spLocks/>
            </p:cNvSpPr>
            <p:nvPr/>
          </p:nvSpPr>
          <p:spPr bwMode="auto">
            <a:xfrm>
              <a:off x="1058" y="601"/>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 name="Freeform 32"/>
            <p:cNvSpPr>
              <a:spLocks/>
            </p:cNvSpPr>
            <p:nvPr/>
          </p:nvSpPr>
          <p:spPr bwMode="auto">
            <a:xfrm>
              <a:off x="1195" y="627"/>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 name="Freeform 33"/>
            <p:cNvSpPr>
              <a:spLocks/>
            </p:cNvSpPr>
            <p:nvPr/>
          </p:nvSpPr>
          <p:spPr bwMode="auto">
            <a:xfrm>
              <a:off x="1598" y="1537"/>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 name="Freeform 34"/>
            <p:cNvSpPr>
              <a:spLocks/>
            </p:cNvSpPr>
            <p:nvPr/>
          </p:nvSpPr>
          <p:spPr bwMode="auto">
            <a:xfrm>
              <a:off x="904" y="869"/>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 name="Freeform 35"/>
            <p:cNvSpPr>
              <a:spLocks/>
            </p:cNvSpPr>
            <p:nvPr/>
          </p:nvSpPr>
          <p:spPr bwMode="auto">
            <a:xfrm>
              <a:off x="838" y="1327"/>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2" name="Freeform 36"/>
            <p:cNvSpPr>
              <a:spLocks/>
            </p:cNvSpPr>
            <p:nvPr/>
          </p:nvSpPr>
          <p:spPr bwMode="auto">
            <a:xfrm>
              <a:off x="1150" y="1424"/>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3" name="Freeform 37"/>
            <p:cNvSpPr>
              <a:spLocks/>
            </p:cNvSpPr>
            <p:nvPr/>
          </p:nvSpPr>
          <p:spPr bwMode="auto">
            <a:xfrm>
              <a:off x="1469" y="709"/>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4" name="Freeform 38"/>
            <p:cNvSpPr>
              <a:spLocks/>
            </p:cNvSpPr>
            <p:nvPr/>
          </p:nvSpPr>
          <p:spPr bwMode="auto">
            <a:xfrm>
              <a:off x="1689" y="724"/>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5" name="Freeform 39"/>
            <p:cNvSpPr>
              <a:spLocks/>
            </p:cNvSpPr>
            <p:nvPr/>
          </p:nvSpPr>
          <p:spPr bwMode="auto">
            <a:xfrm>
              <a:off x="1433" y="2102"/>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6" name="Freeform 40"/>
            <p:cNvSpPr>
              <a:spLocks/>
            </p:cNvSpPr>
            <p:nvPr/>
          </p:nvSpPr>
          <p:spPr bwMode="auto">
            <a:xfrm>
              <a:off x="1927" y="1244"/>
              <a:ext cx="617"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7" name="Freeform 41"/>
            <p:cNvSpPr>
              <a:spLocks/>
            </p:cNvSpPr>
            <p:nvPr/>
          </p:nvSpPr>
          <p:spPr bwMode="auto">
            <a:xfrm>
              <a:off x="2029" y="1723"/>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8" name="Freeform 42"/>
            <p:cNvSpPr>
              <a:spLocks/>
            </p:cNvSpPr>
            <p:nvPr/>
          </p:nvSpPr>
          <p:spPr bwMode="auto">
            <a:xfrm>
              <a:off x="1940" y="2178"/>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9" name="Freeform 43"/>
            <p:cNvSpPr>
              <a:spLocks/>
            </p:cNvSpPr>
            <p:nvPr/>
          </p:nvSpPr>
          <p:spPr bwMode="auto">
            <a:xfrm>
              <a:off x="2171" y="2298"/>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0" name="Freeform 44"/>
            <p:cNvSpPr>
              <a:spLocks/>
            </p:cNvSpPr>
            <p:nvPr/>
          </p:nvSpPr>
          <p:spPr bwMode="auto">
            <a:xfrm>
              <a:off x="2553" y="864"/>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1" name="Freeform 45"/>
            <p:cNvSpPr>
              <a:spLocks/>
            </p:cNvSpPr>
            <p:nvPr/>
          </p:nvSpPr>
          <p:spPr bwMode="auto">
            <a:xfrm>
              <a:off x="2523" y="1208"/>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2" name="Freeform 46"/>
            <p:cNvSpPr>
              <a:spLocks/>
            </p:cNvSpPr>
            <p:nvPr/>
          </p:nvSpPr>
          <p:spPr bwMode="auto">
            <a:xfrm>
              <a:off x="2504" y="1544"/>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3" name="Freeform 47"/>
            <p:cNvSpPr>
              <a:spLocks/>
            </p:cNvSpPr>
            <p:nvPr/>
          </p:nvSpPr>
          <p:spPr bwMode="auto">
            <a:xfrm>
              <a:off x="2637" y="1898"/>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4" name="Freeform 48"/>
            <p:cNvSpPr>
              <a:spLocks/>
            </p:cNvSpPr>
            <p:nvPr/>
          </p:nvSpPr>
          <p:spPr bwMode="auto">
            <a:xfrm>
              <a:off x="2550" y="2239"/>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5" name="Freeform 49"/>
            <p:cNvSpPr>
              <a:spLocks/>
            </p:cNvSpPr>
            <p:nvPr/>
          </p:nvSpPr>
          <p:spPr bwMode="auto">
            <a:xfrm>
              <a:off x="3084" y="861"/>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6" name="Freeform 50"/>
            <p:cNvSpPr>
              <a:spLocks/>
            </p:cNvSpPr>
            <p:nvPr/>
          </p:nvSpPr>
          <p:spPr bwMode="auto">
            <a:xfrm>
              <a:off x="3124" y="1509"/>
              <a:ext cx="523"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7" name="Freeform 51"/>
            <p:cNvSpPr>
              <a:spLocks/>
            </p:cNvSpPr>
            <p:nvPr/>
          </p:nvSpPr>
          <p:spPr bwMode="auto">
            <a:xfrm>
              <a:off x="3190" y="1841"/>
              <a:ext cx="581"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8" name="Freeform 52"/>
            <p:cNvSpPr>
              <a:spLocks/>
            </p:cNvSpPr>
            <p:nvPr/>
          </p:nvSpPr>
          <p:spPr bwMode="auto">
            <a:xfrm>
              <a:off x="3288" y="2308"/>
              <a:ext cx="440"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29" name="Freeform 53"/>
            <p:cNvSpPr>
              <a:spLocks/>
            </p:cNvSpPr>
            <p:nvPr/>
          </p:nvSpPr>
          <p:spPr bwMode="auto">
            <a:xfrm>
              <a:off x="3344" y="2715"/>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0" name="Freeform 54"/>
            <p:cNvSpPr>
              <a:spLocks/>
            </p:cNvSpPr>
            <p:nvPr/>
          </p:nvSpPr>
          <p:spPr bwMode="auto">
            <a:xfrm>
              <a:off x="3598" y="1045"/>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1" name="Freeform 55"/>
            <p:cNvSpPr>
              <a:spLocks/>
            </p:cNvSpPr>
            <p:nvPr/>
          </p:nvSpPr>
          <p:spPr bwMode="auto">
            <a:xfrm>
              <a:off x="3920" y="1208"/>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2" name="Freeform 56"/>
            <p:cNvSpPr>
              <a:spLocks/>
            </p:cNvSpPr>
            <p:nvPr/>
          </p:nvSpPr>
          <p:spPr bwMode="auto">
            <a:xfrm>
              <a:off x="3410" y="1118"/>
              <a:ext cx="465"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3" name="Freeform 57"/>
            <p:cNvSpPr>
              <a:spLocks/>
            </p:cNvSpPr>
            <p:nvPr/>
          </p:nvSpPr>
          <p:spPr bwMode="auto">
            <a:xfrm>
              <a:off x="3546" y="1607"/>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 name="Freeform 58"/>
            <p:cNvSpPr>
              <a:spLocks/>
            </p:cNvSpPr>
            <p:nvPr/>
          </p:nvSpPr>
          <p:spPr bwMode="auto">
            <a:xfrm>
              <a:off x="3849" y="1665"/>
              <a:ext cx="270"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 name="Freeform 59"/>
            <p:cNvSpPr>
              <a:spLocks/>
            </p:cNvSpPr>
            <p:nvPr/>
          </p:nvSpPr>
          <p:spPr bwMode="auto">
            <a:xfrm>
              <a:off x="3747" y="1968"/>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 name="Freeform 60"/>
            <p:cNvSpPr>
              <a:spLocks/>
            </p:cNvSpPr>
            <p:nvPr/>
          </p:nvSpPr>
          <p:spPr bwMode="auto">
            <a:xfrm>
              <a:off x="3678" y="2219"/>
              <a:ext cx="749"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7" name="Freeform 61"/>
            <p:cNvSpPr>
              <a:spLocks/>
            </p:cNvSpPr>
            <p:nvPr/>
          </p:nvSpPr>
          <p:spPr bwMode="auto">
            <a:xfrm>
              <a:off x="3576" y="2470"/>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 name="Freeform 62"/>
            <p:cNvSpPr>
              <a:spLocks/>
            </p:cNvSpPr>
            <p:nvPr/>
          </p:nvSpPr>
          <p:spPr bwMode="auto">
            <a:xfrm>
              <a:off x="3866" y="2447"/>
              <a:ext cx="332"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9" name="Freeform 63"/>
            <p:cNvSpPr>
              <a:spLocks/>
            </p:cNvSpPr>
            <p:nvPr/>
          </p:nvSpPr>
          <p:spPr bwMode="auto">
            <a:xfrm>
              <a:off x="4097" y="2419"/>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0" name="Freeform 64"/>
            <p:cNvSpPr>
              <a:spLocks/>
            </p:cNvSpPr>
            <p:nvPr/>
          </p:nvSpPr>
          <p:spPr bwMode="auto">
            <a:xfrm>
              <a:off x="3954" y="2877"/>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1" name="Freeform 65"/>
            <p:cNvSpPr>
              <a:spLocks/>
            </p:cNvSpPr>
            <p:nvPr/>
          </p:nvSpPr>
          <p:spPr bwMode="auto">
            <a:xfrm>
              <a:off x="4085" y="1594"/>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2" name="Freeform 66"/>
            <p:cNvSpPr>
              <a:spLocks/>
            </p:cNvSpPr>
            <p:nvPr/>
          </p:nvSpPr>
          <p:spPr bwMode="auto">
            <a:xfrm>
              <a:off x="4316" y="1743"/>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3" name="Freeform 67"/>
            <p:cNvSpPr>
              <a:spLocks/>
            </p:cNvSpPr>
            <p:nvPr/>
          </p:nvSpPr>
          <p:spPr bwMode="auto">
            <a:xfrm>
              <a:off x="4552" y="1774"/>
              <a:ext cx="399"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4" name="Freeform 68"/>
            <p:cNvSpPr>
              <a:spLocks/>
            </p:cNvSpPr>
            <p:nvPr/>
          </p:nvSpPr>
          <p:spPr bwMode="auto">
            <a:xfrm>
              <a:off x="4252" y="1846"/>
              <a:ext cx="674"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5" name="Freeform 69"/>
            <p:cNvSpPr>
              <a:spLocks/>
            </p:cNvSpPr>
            <p:nvPr/>
          </p:nvSpPr>
          <p:spPr bwMode="auto">
            <a:xfrm>
              <a:off x="4898" y="1955"/>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6" name="Freeform 70"/>
            <p:cNvSpPr>
              <a:spLocks/>
            </p:cNvSpPr>
            <p:nvPr/>
          </p:nvSpPr>
          <p:spPr bwMode="auto">
            <a:xfrm>
              <a:off x="4212" y="2136"/>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7" name="Freeform 71"/>
            <p:cNvSpPr>
              <a:spLocks/>
            </p:cNvSpPr>
            <p:nvPr/>
          </p:nvSpPr>
          <p:spPr bwMode="auto">
            <a:xfrm>
              <a:off x="4301" y="2374"/>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8" name="Freeform 72"/>
            <p:cNvSpPr>
              <a:spLocks/>
            </p:cNvSpPr>
            <p:nvPr/>
          </p:nvSpPr>
          <p:spPr bwMode="auto">
            <a:xfrm>
              <a:off x="4858" y="1759"/>
              <a:ext cx="93"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49" name="Freeform 73"/>
            <p:cNvSpPr>
              <a:spLocks/>
            </p:cNvSpPr>
            <p:nvPr/>
          </p:nvSpPr>
          <p:spPr bwMode="auto">
            <a:xfrm>
              <a:off x="4429" y="1510"/>
              <a:ext cx="509"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0" name="Freeform 74"/>
            <p:cNvSpPr>
              <a:spLocks/>
            </p:cNvSpPr>
            <p:nvPr/>
          </p:nvSpPr>
          <p:spPr bwMode="auto">
            <a:xfrm>
              <a:off x="4882" y="1569"/>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1" name="Freeform 75"/>
            <p:cNvSpPr>
              <a:spLocks/>
            </p:cNvSpPr>
            <p:nvPr/>
          </p:nvSpPr>
          <p:spPr bwMode="auto">
            <a:xfrm>
              <a:off x="4483" y="1136"/>
              <a:ext cx="522"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2" name="Freeform 76"/>
            <p:cNvSpPr>
              <a:spLocks/>
            </p:cNvSpPr>
            <p:nvPr/>
          </p:nvSpPr>
          <p:spPr bwMode="auto">
            <a:xfrm>
              <a:off x="4965" y="1637"/>
              <a:ext cx="15"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3" name="Freeform 77"/>
            <p:cNvSpPr>
              <a:spLocks/>
            </p:cNvSpPr>
            <p:nvPr/>
          </p:nvSpPr>
          <p:spPr bwMode="auto">
            <a:xfrm>
              <a:off x="4982" y="1547"/>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4" name="Freeform 78"/>
            <p:cNvSpPr>
              <a:spLocks/>
            </p:cNvSpPr>
            <p:nvPr/>
          </p:nvSpPr>
          <p:spPr bwMode="auto">
            <a:xfrm>
              <a:off x="4989" y="1440"/>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5" name="Freeform 79"/>
            <p:cNvSpPr>
              <a:spLocks/>
            </p:cNvSpPr>
            <p:nvPr/>
          </p:nvSpPr>
          <p:spPr bwMode="auto">
            <a:xfrm>
              <a:off x="5126" y="1432"/>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6" name="Freeform 80"/>
            <p:cNvSpPr>
              <a:spLocks/>
            </p:cNvSpPr>
            <p:nvPr/>
          </p:nvSpPr>
          <p:spPr bwMode="auto">
            <a:xfrm>
              <a:off x="4987" y="1326"/>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7" name="Freeform 81"/>
            <p:cNvSpPr>
              <a:spLocks/>
            </p:cNvSpPr>
            <p:nvPr/>
          </p:nvSpPr>
          <p:spPr bwMode="auto">
            <a:xfrm>
              <a:off x="5221" y="1476"/>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8" name="Freeform 82"/>
            <p:cNvSpPr>
              <a:spLocks/>
            </p:cNvSpPr>
            <p:nvPr/>
          </p:nvSpPr>
          <p:spPr bwMode="auto">
            <a:xfrm>
              <a:off x="5270" y="1472"/>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59" name="Freeform 83"/>
            <p:cNvSpPr>
              <a:spLocks/>
            </p:cNvSpPr>
            <p:nvPr/>
          </p:nvSpPr>
          <p:spPr bwMode="auto">
            <a:xfrm>
              <a:off x="4923" y="1102"/>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0" name="Freeform 84"/>
            <p:cNvSpPr>
              <a:spLocks/>
            </p:cNvSpPr>
            <p:nvPr/>
          </p:nvSpPr>
          <p:spPr bwMode="auto">
            <a:xfrm>
              <a:off x="5047" y="1059"/>
              <a:ext cx="133"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1" name="Freeform 85"/>
            <p:cNvSpPr>
              <a:spLocks/>
            </p:cNvSpPr>
            <p:nvPr/>
          </p:nvSpPr>
          <p:spPr bwMode="auto">
            <a:xfrm>
              <a:off x="5090" y="777"/>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2" name="Freeform 86"/>
            <p:cNvSpPr>
              <a:spLocks/>
            </p:cNvSpPr>
            <p:nvPr/>
          </p:nvSpPr>
          <p:spPr bwMode="auto">
            <a:xfrm>
              <a:off x="1035" y="576"/>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3" name="Freeform 87"/>
            <p:cNvSpPr>
              <a:spLocks/>
            </p:cNvSpPr>
            <p:nvPr/>
          </p:nvSpPr>
          <p:spPr bwMode="auto">
            <a:xfrm>
              <a:off x="1575" y="1511"/>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rgbClr val="AABA0A"/>
            </a:solidFill>
            <a:ln w="19050">
              <a:solidFill>
                <a:schemeClr val="accent6">
                  <a:lumMod val="75000"/>
                </a:schemeClr>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4" name="Freeform 88"/>
            <p:cNvSpPr>
              <a:spLocks/>
            </p:cNvSpPr>
            <p:nvPr/>
          </p:nvSpPr>
          <p:spPr bwMode="auto">
            <a:xfrm>
              <a:off x="882" y="845"/>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5" name="Freeform 89"/>
            <p:cNvSpPr>
              <a:spLocks/>
            </p:cNvSpPr>
            <p:nvPr/>
          </p:nvSpPr>
          <p:spPr bwMode="auto">
            <a:xfrm>
              <a:off x="816" y="1304"/>
              <a:ext cx="693"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6" name="Freeform 90"/>
            <p:cNvSpPr>
              <a:spLocks/>
            </p:cNvSpPr>
            <p:nvPr/>
          </p:nvSpPr>
          <p:spPr bwMode="auto">
            <a:xfrm>
              <a:off x="1126" y="1399"/>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7" name="Freeform 91"/>
            <p:cNvSpPr>
              <a:spLocks/>
            </p:cNvSpPr>
            <p:nvPr/>
          </p:nvSpPr>
          <p:spPr bwMode="auto">
            <a:xfrm>
              <a:off x="1445" y="685"/>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8" name="Freeform 92"/>
            <p:cNvSpPr>
              <a:spLocks/>
            </p:cNvSpPr>
            <p:nvPr/>
          </p:nvSpPr>
          <p:spPr bwMode="auto">
            <a:xfrm>
              <a:off x="1665" y="701"/>
              <a:ext cx="895"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solidFill>
              <a:srgbClr val="FFFFFF"/>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69" name="Freeform 93"/>
            <p:cNvSpPr>
              <a:spLocks/>
            </p:cNvSpPr>
            <p:nvPr/>
          </p:nvSpPr>
          <p:spPr bwMode="auto">
            <a:xfrm>
              <a:off x="1409" y="2078"/>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rgbClr val="FFFFFF"/>
                </a:solidFill>
                <a:latin typeface="Arial" pitchFamily="34" charset="0"/>
                <a:cs typeface="Arial" pitchFamily="34" charset="0"/>
              </a:endParaRPr>
            </a:p>
          </p:txBody>
        </p:sp>
        <p:sp>
          <p:nvSpPr>
            <p:cNvPr id="70" name="Freeform 94"/>
            <p:cNvSpPr>
              <a:spLocks/>
            </p:cNvSpPr>
            <p:nvPr/>
          </p:nvSpPr>
          <p:spPr bwMode="auto">
            <a:xfrm>
              <a:off x="1905" y="1219"/>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1" name="Freeform 95"/>
            <p:cNvSpPr>
              <a:spLocks/>
            </p:cNvSpPr>
            <p:nvPr/>
          </p:nvSpPr>
          <p:spPr bwMode="auto">
            <a:xfrm>
              <a:off x="2005" y="1698"/>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2" name="Freeform 96"/>
            <p:cNvSpPr>
              <a:spLocks/>
            </p:cNvSpPr>
            <p:nvPr/>
          </p:nvSpPr>
          <p:spPr bwMode="auto">
            <a:xfrm>
              <a:off x="1917" y="2154"/>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3" name="Freeform 97"/>
            <p:cNvSpPr>
              <a:spLocks/>
            </p:cNvSpPr>
            <p:nvPr/>
          </p:nvSpPr>
          <p:spPr bwMode="auto">
            <a:xfrm>
              <a:off x="2149" y="2274"/>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4" name="Freeform 98"/>
            <p:cNvSpPr>
              <a:spLocks/>
            </p:cNvSpPr>
            <p:nvPr/>
          </p:nvSpPr>
          <p:spPr bwMode="auto">
            <a:xfrm>
              <a:off x="2531" y="839"/>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chemeClr val="bg1"/>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5" name="Freeform 99"/>
            <p:cNvSpPr>
              <a:spLocks/>
            </p:cNvSpPr>
            <p:nvPr/>
          </p:nvSpPr>
          <p:spPr bwMode="auto">
            <a:xfrm>
              <a:off x="2500" y="1184"/>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solidFill>
              <a:srgbClr val="FFFFFF"/>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6" name="Freeform 100"/>
            <p:cNvSpPr>
              <a:spLocks/>
            </p:cNvSpPr>
            <p:nvPr/>
          </p:nvSpPr>
          <p:spPr bwMode="auto">
            <a:xfrm>
              <a:off x="2480" y="1518"/>
              <a:ext cx="723"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7" name="Freeform 101"/>
            <p:cNvSpPr>
              <a:spLocks/>
            </p:cNvSpPr>
            <p:nvPr/>
          </p:nvSpPr>
          <p:spPr bwMode="auto">
            <a:xfrm>
              <a:off x="2616" y="1876"/>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8" name="Freeform 102"/>
            <p:cNvSpPr>
              <a:spLocks/>
            </p:cNvSpPr>
            <p:nvPr/>
          </p:nvSpPr>
          <p:spPr bwMode="auto">
            <a:xfrm>
              <a:off x="2527" y="2214"/>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79" name="Freeform 103"/>
            <p:cNvSpPr>
              <a:spLocks/>
            </p:cNvSpPr>
            <p:nvPr/>
          </p:nvSpPr>
          <p:spPr bwMode="auto">
            <a:xfrm>
              <a:off x="3062" y="835"/>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0" name="Freeform 104"/>
            <p:cNvSpPr>
              <a:spLocks/>
            </p:cNvSpPr>
            <p:nvPr/>
          </p:nvSpPr>
          <p:spPr bwMode="auto">
            <a:xfrm>
              <a:off x="3101" y="1487"/>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1" name="Freeform 105"/>
            <p:cNvSpPr>
              <a:spLocks/>
            </p:cNvSpPr>
            <p:nvPr/>
          </p:nvSpPr>
          <p:spPr bwMode="auto">
            <a:xfrm>
              <a:off x="3167" y="1817"/>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2" name="Freeform 106"/>
            <p:cNvSpPr>
              <a:spLocks/>
            </p:cNvSpPr>
            <p:nvPr/>
          </p:nvSpPr>
          <p:spPr bwMode="auto">
            <a:xfrm>
              <a:off x="3266" y="2283"/>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3" name="Freeform 107"/>
            <p:cNvSpPr>
              <a:spLocks/>
            </p:cNvSpPr>
            <p:nvPr/>
          </p:nvSpPr>
          <p:spPr bwMode="auto">
            <a:xfrm>
              <a:off x="3323" y="2692"/>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4" name="Freeform 108"/>
            <p:cNvSpPr>
              <a:spLocks/>
            </p:cNvSpPr>
            <p:nvPr/>
          </p:nvSpPr>
          <p:spPr bwMode="auto">
            <a:xfrm>
              <a:off x="3576" y="1020"/>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solidFill>
              <a:schemeClr val="accent6">
                <a:lumMod val="20000"/>
                <a:lumOff val="80000"/>
              </a:schemeClr>
            </a:solidFill>
            <a:ln>
              <a:headEnd/>
              <a:tailEnd/>
            </a:ln>
          </p:spPr>
          <p:style>
            <a:lnRef idx="3">
              <a:schemeClr val="lt1"/>
            </a:lnRef>
            <a:fillRef idx="1">
              <a:schemeClr val="accent4"/>
            </a:fillRef>
            <a:effectRef idx="1">
              <a:schemeClr val="accent4"/>
            </a:effectRef>
            <a:fontRef idx="minor">
              <a:schemeClr val="lt1"/>
            </a:fontRef>
          </p:style>
          <p:txBody>
            <a:bodyPr/>
            <a:lstStyle/>
            <a:p>
              <a:pPr algn="ctr" fontAlgn="auto">
                <a:spcBef>
                  <a:spcPts val="0"/>
                </a:spcBef>
                <a:spcAft>
                  <a:spcPts val="0"/>
                </a:spcAft>
                <a:defRPr/>
              </a:pPr>
              <a:endParaRPr lang="en-US" sz="1000" kern="0" dirty="0">
                <a:solidFill>
                  <a:schemeClr val="accent1">
                    <a:lumMod val="60000"/>
                    <a:lumOff val="40000"/>
                  </a:schemeClr>
                </a:solidFill>
                <a:latin typeface="Arial" pitchFamily="34" charset="0"/>
                <a:cs typeface="Arial" pitchFamily="34" charset="0"/>
              </a:endParaRPr>
            </a:p>
          </p:txBody>
        </p:sp>
        <p:sp>
          <p:nvSpPr>
            <p:cNvPr id="85" name="Freeform 109"/>
            <p:cNvSpPr>
              <a:spLocks/>
            </p:cNvSpPr>
            <p:nvPr/>
          </p:nvSpPr>
          <p:spPr bwMode="auto">
            <a:xfrm>
              <a:off x="3897" y="1184"/>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solidFill>
              <a:schemeClr val="accent6">
                <a:lumMod val="20000"/>
                <a:lumOff val="80000"/>
              </a:schemeClr>
            </a:solidFill>
            <a:ln w="19050">
              <a:solidFill>
                <a:schemeClr val="tx1"/>
              </a:solidFill>
              <a:headEnd/>
              <a:tailEnd/>
            </a:ln>
          </p:spPr>
          <p:style>
            <a:lnRef idx="3">
              <a:schemeClr val="lt1"/>
            </a:lnRef>
            <a:fillRef idx="1">
              <a:schemeClr val="accent4"/>
            </a:fillRef>
            <a:effectRef idx="1">
              <a:schemeClr val="accent4"/>
            </a:effectRef>
            <a:fontRef idx="minor">
              <a:schemeClr val="lt1"/>
            </a:fontRef>
          </p:style>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6" name="Freeform 110"/>
            <p:cNvSpPr>
              <a:spLocks/>
            </p:cNvSpPr>
            <p:nvPr/>
          </p:nvSpPr>
          <p:spPr bwMode="auto">
            <a:xfrm>
              <a:off x="3389" y="1093"/>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7" name="Freeform 111"/>
            <p:cNvSpPr>
              <a:spLocks/>
            </p:cNvSpPr>
            <p:nvPr/>
          </p:nvSpPr>
          <p:spPr bwMode="auto">
            <a:xfrm>
              <a:off x="3523" y="1582"/>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8" name="Freeform 112"/>
            <p:cNvSpPr>
              <a:spLocks/>
            </p:cNvSpPr>
            <p:nvPr/>
          </p:nvSpPr>
          <p:spPr bwMode="auto">
            <a:xfrm>
              <a:off x="3826" y="1640"/>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89" name="Freeform 113"/>
            <p:cNvSpPr>
              <a:spLocks/>
            </p:cNvSpPr>
            <p:nvPr/>
          </p:nvSpPr>
          <p:spPr bwMode="auto">
            <a:xfrm>
              <a:off x="3725" y="1943"/>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0" name="Freeform 114"/>
            <p:cNvSpPr>
              <a:spLocks/>
            </p:cNvSpPr>
            <p:nvPr/>
          </p:nvSpPr>
          <p:spPr bwMode="auto">
            <a:xfrm>
              <a:off x="3655" y="2194"/>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1" name="Freeform 115"/>
            <p:cNvSpPr>
              <a:spLocks/>
            </p:cNvSpPr>
            <p:nvPr/>
          </p:nvSpPr>
          <p:spPr bwMode="auto">
            <a:xfrm>
              <a:off x="3553" y="2445"/>
              <a:ext cx="311"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2" name="Freeform 116"/>
            <p:cNvSpPr>
              <a:spLocks/>
            </p:cNvSpPr>
            <p:nvPr/>
          </p:nvSpPr>
          <p:spPr bwMode="auto">
            <a:xfrm>
              <a:off x="3843" y="2424"/>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3" name="Freeform 117"/>
            <p:cNvSpPr>
              <a:spLocks/>
            </p:cNvSpPr>
            <p:nvPr/>
          </p:nvSpPr>
          <p:spPr bwMode="auto">
            <a:xfrm>
              <a:off x="4074" y="2396"/>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4" name="Freeform 118"/>
            <p:cNvSpPr>
              <a:spLocks/>
            </p:cNvSpPr>
            <p:nvPr/>
          </p:nvSpPr>
          <p:spPr bwMode="auto">
            <a:xfrm>
              <a:off x="3932" y="2853"/>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5" name="Freeform 119"/>
            <p:cNvSpPr>
              <a:spLocks/>
            </p:cNvSpPr>
            <p:nvPr/>
          </p:nvSpPr>
          <p:spPr bwMode="auto">
            <a:xfrm>
              <a:off x="4062" y="1569"/>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6" name="Freeform 120"/>
            <p:cNvSpPr>
              <a:spLocks/>
            </p:cNvSpPr>
            <p:nvPr/>
          </p:nvSpPr>
          <p:spPr bwMode="auto">
            <a:xfrm>
              <a:off x="4294" y="1720"/>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chemeClr val="bg1"/>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7" name="Freeform 121"/>
            <p:cNvSpPr>
              <a:spLocks/>
            </p:cNvSpPr>
            <p:nvPr/>
          </p:nvSpPr>
          <p:spPr bwMode="auto">
            <a:xfrm>
              <a:off x="4530" y="1749"/>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solidFill>
              <a:srgbClr val="AABA0A"/>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8" name="Freeform 122"/>
            <p:cNvSpPr>
              <a:spLocks/>
            </p:cNvSpPr>
            <p:nvPr/>
          </p:nvSpPr>
          <p:spPr bwMode="auto">
            <a:xfrm>
              <a:off x="4228" y="1824"/>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99" name="Freeform 123"/>
            <p:cNvSpPr>
              <a:spLocks/>
            </p:cNvSpPr>
            <p:nvPr/>
          </p:nvSpPr>
          <p:spPr bwMode="auto">
            <a:xfrm>
              <a:off x="4874" y="1932"/>
              <a:ext cx="37"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0" name="Freeform 124"/>
            <p:cNvSpPr>
              <a:spLocks/>
            </p:cNvSpPr>
            <p:nvPr/>
          </p:nvSpPr>
          <p:spPr bwMode="auto">
            <a:xfrm>
              <a:off x="4190" y="2112"/>
              <a:ext cx="748"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rgbClr val="FFFFFF"/>
                </a:solidFill>
                <a:latin typeface="Arial" pitchFamily="34" charset="0"/>
                <a:cs typeface="Arial" pitchFamily="34" charset="0"/>
              </a:endParaRPr>
            </a:p>
          </p:txBody>
        </p:sp>
        <p:sp>
          <p:nvSpPr>
            <p:cNvPr id="101" name="Freeform 125"/>
            <p:cNvSpPr>
              <a:spLocks/>
            </p:cNvSpPr>
            <p:nvPr/>
          </p:nvSpPr>
          <p:spPr bwMode="auto">
            <a:xfrm>
              <a:off x="4279" y="2350"/>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2" name="Freeform 126"/>
            <p:cNvSpPr>
              <a:spLocks/>
            </p:cNvSpPr>
            <p:nvPr/>
          </p:nvSpPr>
          <p:spPr bwMode="auto">
            <a:xfrm>
              <a:off x="4835" y="1735"/>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solidFill>
              <a:srgbClr val="AABA0A"/>
            </a:solidFill>
            <a:ln w="1270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3" name="Freeform 127"/>
            <p:cNvSpPr>
              <a:spLocks/>
            </p:cNvSpPr>
            <p:nvPr/>
          </p:nvSpPr>
          <p:spPr bwMode="auto">
            <a:xfrm>
              <a:off x="4406" y="1487"/>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chemeClr val="accent6">
                <a:lumMod val="20000"/>
                <a:lumOff val="80000"/>
              </a:schemeClr>
            </a:solidFill>
            <a:ln w="28575">
              <a:solidFill>
                <a:schemeClr val="tx1"/>
              </a:solidFill>
              <a:headEnd/>
              <a:tailEnd/>
            </a:ln>
          </p:spPr>
          <p:style>
            <a:lnRef idx="3">
              <a:schemeClr val="lt1"/>
            </a:lnRef>
            <a:fillRef idx="1">
              <a:schemeClr val="accent4"/>
            </a:fillRef>
            <a:effectRef idx="1">
              <a:schemeClr val="accent4"/>
            </a:effectRef>
            <a:fontRef idx="minor">
              <a:schemeClr val="lt1"/>
            </a:fontRef>
          </p:style>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4" name="Freeform 128"/>
            <p:cNvSpPr>
              <a:spLocks/>
            </p:cNvSpPr>
            <p:nvPr/>
          </p:nvSpPr>
          <p:spPr bwMode="auto">
            <a:xfrm>
              <a:off x="4859" y="1545"/>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5" name="Freeform 129"/>
            <p:cNvSpPr>
              <a:spLocks/>
            </p:cNvSpPr>
            <p:nvPr/>
          </p:nvSpPr>
          <p:spPr bwMode="auto">
            <a:xfrm>
              <a:off x="4461" y="1113"/>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6" name="Freeform 130"/>
            <p:cNvSpPr>
              <a:spLocks/>
            </p:cNvSpPr>
            <p:nvPr/>
          </p:nvSpPr>
          <p:spPr bwMode="auto">
            <a:xfrm>
              <a:off x="4943" y="1613"/>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7" name="Freeform 131"/>
            <p:cNvSpPr>
              <a:spLocks/>
            </p:cNvSpPr>
            <p:nvPr/>
          </p:nvSpPr>
          <p:spPr bwMode="auto">
            <a:xfrm>
              <a:off x="4958" y="1522"/>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8" name="Freeform 132"/>
            <p:cNvSpPr>
              <a:spLocks/>
            </p:cNvSpPr>
            <p:nvPr/>
          </p:nvSpPr>
          <p:spPr bwMode="auto">
            <a:xfrm>
              <a:off x="4966" y="1416"/>
              <a:ext cx="151"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09" name="Freeform 133"/>
            <p:cNvSpPr>
              <a:spLocks/>
            </p:cNvSpPr>
            <p:nvPr/>
          </p:nvSpPr>
          <p:spPr bwMode="auto">
            <a:xfrm>
              <a:off x="5102" y="1408"/>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0" name="Freeform 134"/>
            <p:cNvSpPr>
              <a:spLocks/>
            </p:cNvSpPr>
            <p:nvPr/>
          </p:nvSpPr>
          <p:spPr bwMode="auto">
            <a:xfrm>
              <a:off x="4966" y="1303"/>
              <a:ext cx="294"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rgbClr val="0072C6"/>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1" name="Freeform 135"/>
            <p:cNvSpPr>
              <a:spLocks/>
            </p:cNvSpPr>
            <p:nvPr/>
          </p:nvSpPr>
          <p:spPr bwMode="auto">
            <a:xfrm>
              <a:off x="5199" y="1450"/>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2" name="Freeform 136"/>
            <p:cNvSpPr>
              <a:spLocks/>
            </p:cNvSpPr>
            <p:nvPr/>
          </p:nvSpPr>
          <p:spPr bwMode="auto">
            <a:xfrm>
              <a:off x="5248" y="1447"/>
              <a:ext cx="26"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3" name="Freeform 137"/>
            <p:cNvSpPr>
              <a:spLocks/>
            </p:cNvSpPr>
            <p:nvPr/>
          </p:nvSpPr>
          <p:spPr bwMode="auto">
            <a:xfrm>
              <a:off x="4901" y="1077"/>
              <a:ext cx="144"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solidFill>
              <a:schemeClr val="bg1"/>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4" name="Freeform 138"/>
            <p:cNvSpPr>
              <a:spLocks/>
            </p:cNvSpPr>
            <p:nvPr/>
          </p:nvSpPr>
          <p:spPr bwMode="auto">
            <a:xfrm>
              <a:off x="5024" y="1034"/>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15" name="Freeform 139"/>
            <p:cNvSpPr>
              <a:spLocks/>
            </p:cNvSpPr>
            <p:nvPr/>
          </p:nvSpPr>
          <p:spPr bwMode="auto">
            <a:xfrm>
              <a:off x="5066" y="754"/>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rgbClr val="FFFFFF"/>
            </a:solidFill>
            <a:ln w="19050">
              <a:solidFill>
                <a:srgbClr val="000000"/>
              </a:solidFill>
              <a:round/>
              <a:headEnd/>
              <a:tailEnd/>
            </a:ln>
          </p:spPr>
          <p:txBody>
            <a:bodyPr/>
            <a:lstStyle/>
            <a:p>
              <a:pPr algn="ctr" fontAlgn="auto">
                <a:spcBef>
                  <a:spcPts val="0"/>
                </a:spcBef>
                <a:spcAft>
                  <a:spcPts val="0"/>
                </a:spcAft>
                <a:defRPr/>
              </a:pPr>
              <a:endParaRPr lang="en-US" sz="1000" kern="0" dirty="0">
                <a:solidFill>
                  <a:schemeClr val="bg1"/>
                </a:solidFill>
                <a:latin typeface="Arial" pitchFamily="34" charset="0"/>
                <a:cs typeface="Arial" pitchFamily="34" charset="0"/>
              </a:endParaRPr>
            </a:p>
          </p:txBody>
        </p:sp>
        <p:sp>
          <p:nvSpPr>
            <p:cNvPr id="116" name="Text Box 140"/>
            <p:cNvSpPr txBox="1">
              <a:spLocks noChangeArrowheads="1"/>
            </p:cNvSpPr>
            <p:nvPr/>
          </p:nvSpPr>
          <p:spPr bwMode="auto">
            <a:xfrm>
              <a:off x="1554" y="2356"/>
              <a:ext cx="237"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AZ</a:t>
              </a:r>
            </a:p>
          </p:txBody>
        </p:sp>
        <p:sp>
          <p:nvSpPr>
            <p:cNvPr id="117" name="Text Box 141"/>
            <p:cNvSpPr txBox="1">
              <a:spLocks noChangeArrowheads="1"/>
            </p:cNvSpPr>
            <p:nvPr/>
          </p:nvSpPr>
          <p:spPr bwMode="auto">
            <a:xfrm>
              <a:off x="940" y="1958"/>
              <a:ext cx="245" cy="17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CA</a:t>
              </a:r>
            </a:p>
          </p:txBody>
        </p:sp>
        <p:sp>
          <p:nvSpPr>
            <p:cNvPr id="118" name="Text Box 142"/>
            <p:cNvSpPr txBox="1">
              <a:spLocks noChangeArrowheads="1"/>
            </p:cNvSpPr>
            <p:nvPr/>
          </p:nvSpPr>
          <p:spPr bwMode="auto">
            <a:xfrm>
              <a:off x="1665" y="1814"/>
              <a:ext cx="242" cy="16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UT</a:t>
              </a:r>
            </a:p>
          </p:txBody>
        </p:sp>
        <p:sp>
          <p:nvSpPr>
            <p:cNvPr id="119" name="Text Box 143"/>
            <p:cNvSpPr txBox="1">
              <a:spLocks noChangeArrowheads="1"/>
            </p:cNvSpPr>
            <p:nvPr/>
          </p:nvSpPr>
          <p:spPr bwMode="auto">
            <a:xfrm>
              <a:off x="5187" y="1622"/>
              <a:ext cx="242" cy="17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CT</a:t>
              </a:r>
            </a:p>
          </p:txBody>
        </p:sp>
        <p:sp>
          <p:nvSpPr>
            <p:cNvPr id="120" name="Line 144"/>
            <p:cNvSpPr>
              <a:spLocks noChangeShapeType="1"/>
            </p:cNvSpPr>
            <p:nvPr/>
          </p:nvSpPr>
          <p:spPr bwMode="auto">
            <a:xfrm>
              <a:off x="5059" y="1456"/>
              <a:ext cx="180" cy="19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21" name="Text Box 145"/>
            <p:cNvSpPr txBox="1">
              <a:spLocks noChangeArrowheads="1"/>
            </p:cNvSpPr>
            <p:nvPr/>
          </p:nvSpPr>
          <p:spPr bwMode="auto">
            <a:xfrm>
              <a:off x="4421" y="3111"/>
              <a:ext cx="227" cy="16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FFFFFF"/>
                  </a:solidFill>
                  <a:latin typeface="Arial" pitchFamily="34" charset="0"/>
                  <a:cs typeface="Arial" pitchFamily="34" charset="0"/>
                </a:rPr>
                <a:t>FL</a:t>
              </a:r>
            </a:p>
          </p:txBody>
        </p:sp>
        <p:sp>
          <p:nvSpPr>
            <p:cNvPr id="122" name="Text Box 146"/>
            <p:cNvSpPr txBox="1">
              <a:spLocks noChangeArrowheads="1"/>
            </p:cNvSpPr>
            <p:nvPr/>
          </p:nvSpPr>
          <p:spPr bwMode="auto">
            <a:xfrm>
              <a:off x="4145" y="2582"/>
              <a:ext cx="255" cy="167"/>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GA</a:t>
              </a:r>
            </a:p>
          </p:txBody>
        </p:sp>
        <p:sp>
          <p:nvSpPr>
            <p:cNvPr id="123" name="Text Box 147"/>
            <p:cNvSpPr txBox="1">
              <a:spLocks noChangeArrowheads="1"/>
            </p:cNvSpPr>
            <p:nvPr/>
          </p:nvSpPr>
          <p:spPr bwMode="auto">
            <a:xfrm>
              <a:off x="3198" y="1574"/>
              <a:ext cx="206"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chemeClr val="bg2"/>
                  </a:solidFill>
                  <a:latin typeface="Arial" pitchFamily="34" charset="0"/>
                  <a:cs typeface="Arial" pitchFamily="34" charset="0"/>
                </a:rPr>
                <a:t>IA</a:t>
              </a:r>
            </a:p>
          </p:txBody>
        </p:sp>
        <p:sp>
          <p:nvSpPr>
            <p:cNvPr id="124" name="Text Box 148"/>
            <p:cNvSpPr txBox="1">
              <a:spLocks noChangeArrowheads="1"/>
            </p:cNvSpPr>
            <p:nvPr/>
          </p:nvSpPr>
          <p:spPr bwMode="auto">
            <a:xfrm>
              <a:off x="3607" y="1814"/>
              <a:ext cx="201" cy="16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chemeClr val="bg1"/>
                  </a:solidFill>
                  <a:latin typeface="Arial" pitchFamily="34" charset="0"/>
                  <a:cs typeface="Arial" pitchFamily="34" charset="0"/>
                </a:rPr>
                <a:t>IL</a:t>
              </a:r>
            </a:p>
          </p:txBody>
        </p:sp>
        <p:sp>
          <p:nvSpPr>
            <p:cNvPr id="125" name="Text Box 149"/>
            <p:cNvSpPr txBox="1">
              <a:spLocks noChangeArrowheads="1"/>
            </p:cNvSpPr>
            <p:nvPr/>
          </p:nvSpPr>
          <p:spPr bwMode="auto">
            <a:xfrm>
              <a:off x="2794" y="2006"/>
              <a:ext cx="241"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KS</a:t>
              </a:r>
            </a:p>
          </p:txBody>
        </p:sp>
        <p:sp>
          <p:nvSpPr>
            <p:cNvPr id="126" name="Text Box 150"/>
            <p:cNvSpPr txBox="1">
              <a:spLocks noChangeArrowheads="1"/>
            </p:cNvSpPr>
            <p:nvPr/>
          </p:nvSpPr>
          <p:spPr bwMode="auto">
            <a:xfrm>
              <a:off x="5274" y="1285"/>
              <a:ext cx="257" cy="17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MA</a:t>
              </a:r>
            </a:p>
          </p:txBody>
        </p:sp>
        <p:sp>
          <p:nvSpPr>
            <p:cNvPr id="127" name="Line 151"/>
            <p:cNvSpPr>
              <a:spLocks noChangeShapeType="1"/>
            </p:cNvSpPr>
            <p:nvPr/>
          </p:nvSpPr>
          <p:spPr bwMode="auto">
            <a:xfrm>
              <a:off x="5149" y="1361"/>
              <a:ext cx="178" cy="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28" name="Text Box 152"/>
            <p:cNvSpPr txBox="1">
              <a:spLocks noChangeArrowheads="1"/>
            </p:cNvSpPr>
            <p:nvPr/>
          </p:nvSpPr>
          <p:spPr bwMode="auto">
            <a:xfrm>
              <a:off x="5328" y="1976"/>
              <a:ext cx="269"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MD</a:t>
              </a:r>
            </a:p>
          </p:txBody>
        </p:sp>
        <p:sp>
          <p:nvSpPr>
            <p:cNvPr id="129" name="Line 153"/>
            <p:cNvSpPr>
              <a:spLocks noChangeShapeType="1"/>
            </p:cNvSpPr>
            <p:nvPr/>
          </p:nvSpPr>
          <p:spPr bwMode="auto">
            <a:xfrm>
              <a:off x="4903" y="1954"/>
              <a:ext cx="425" cy="69"/>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30" name="Text Box 154"/>
            <p:cNvSpPr txBox="1">
              <a:spLocks noChangeArrowheads="1"/>
            </p:cNvSpPr>
            <p:nvPr/>
          </p:nvSpPr>
          <p:spPr bwMode="auto">
            <a:xfrm>
              <a:off x="3288" y="2006"/>
              <a:ext cx="266" cy="165"/>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MO</a:t>
              </a:r>
            </a:p>
          </p:txBody>
        </p:sp>
        <p:sp>
          <p:nvSpPr>
            <p:cNvPr id="131" name="Line 155"/>
            <p:cNvSpPr>
              <a:spLocks noChangeShapeType="1"/>
            </p:cNvSpPr>
            <p:nvPr/>
          </p:nvSpPr>
          <p:spPr bwMode="auto">
            <a:xfrm>
              <a:off x="4923" y="1697"/>
              <a:ext cx="242" cy="7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32" name="Text Box 156"/>
            <p:cNvSpPr txBox="1">
              <a:spLocks noChangeArrowheads="1"/>
            </p:cNvSpPr>
            <p:nvPr/>
          </p:nvSpPr>
          <p:spPr bwMode="auto">
            <a:xfrm>
              <a:off x="5172" y="1717"/>
              <a:ext cx="233" cy="172"/>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NJ</a:t>
              </a:r>
            </a:p>
          </p:txBody>
        </p:sp>
        <p:sp>
          <p:nvSpPr>
            <p:cNvPr id="133" name="Text Box 157"/>
            <p:cNvSpPr txBox="1">
              <a:spLocks noChangeArrowheads="1"/>
            </p:cNvSpPr>
            <p:nvPr/>
          </p:nvSpPr>
          <p:spPr bwMode="auto">
            <a:xfrm>
              <a:off x="4644" y="1334"/>
              <a:ext cx="247" cy="168"/>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chemeClr val="bg1"/>
                  </a:solidFill>
                  <a:latin typeface="Arial" pitchFamily="34" charset="0"/>
                  <a:cs typeface="Arial" pitchFamily="34" charset="0"/>
                </a:rPr>
                <a:t>NY</a:t>
              </a:r>
            </a:p>
          </p:txBody>
        </p:sp>
        <p:sp>
          <p:nvSpPr>
            <p:cNvPr id="134" name="Text Box 158"/>
            <p:cNvSpPr txBox="1">
              <a:spLocks noChangeArrowheads="1"/>
            </p:cNvSpPr>
            <p:nvPr/>
          </p:nvSpPr>
          <p:spPr bwMode="auto">
            <a:xfrm>
              <a:off x="1033" y="1142"/>
              <a:ext cx="257" cy="167"/>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OR</a:t>
              </a:r>
            </a:p>
          </p:txBody>
        </p:sp>
        <p:sp>
          <p:nvSpPr>
            <p:cNvPr id="135" name="Text Box 159"/>
            <p:cNvSpPr txBox="1">
              <a:spLocks noChangeArrowheads="1"/>
            </p:cNvSpPr>
            <p:nvPr/>
          </p:nvSpPr>
          <p:spPr bwMode="auto">
            <a:xfrm>
              <a:off x="4508" y="1574"/>
              <a:ext cx="241"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PA</a:t>
              </a:r>
            </a:p>
          </p:txBody>
        </p:sp>
        <p:sp>
          <p:nvSpPr>
            <p:cNvPr id="136" name="Text Box 160"/>
            <p:cNvSpPr txBox="1">
              <a:spLocks noChangeArrowheads="1"/>
            </p:cNvSpPr>
            <p:nvPr/>
          </p:nvSpPr>
          <p:spPr bwMode="auto">
            <a:xfrm>
              <a:off x="4418" y="2438"/>
              <a:ext cx="247" cy="168"/>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SC</a:t>
              </a:r>
            </a:p>
          </p:txBody>
        </p:sp>
        <p:sp>
          <p:nvSpPr>
            <p:cNvPr id="137" name="Text Box 161"/>
            <p:cNvSpPr txBox="1">
              <a:spLocks noChangeArrowheads="1"/>
            </p:cNvSpPr>
            <p:nvPr/>
          </p:nvSpPr>
          <p:spPr bwMode="auto">
            <a:xfrm>
              <a:off x="3893" y="2272"/>
              <a:ext cx="242" cy="171"/>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TN</a:t>
              </a:r>
            </a:p>
          </p:txBody>
        </p:sp>
        <p:sp>
          <p:nvSpPr>
            <p:cNvPr id="138" name="Text Box 162"/>
            <p:cNvSpPr txBox="1">
              <a:spLocks noChangeArrowheads="1"/>
            </p:cNvSpPr>
            <p:nvPr/>
          </p:nvSpPr>
          <p:spPr bwMode="auto">
            <a:xfrm>
              <a:off x="2162" y="1910"/>
              <a:ext cx="257"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CO</a:t>
              </a:r>
            </a:p>
          </p:txBody>
        </p:sp>
        <p:sp>
          <p:nvSpPr>
            <p:cNvPr id="139" name="Text Box 163"/>
            <p:cNvSpPr txBox="1">
              <a:spLocks noChangeArrowheads="1"/>
            </p:cNvSpPr>
            <p:nvPr/>
          </p:nvSpPr>
          <p:spPr bwMode="auto">
            <a:xfrm>
              <a:off x="1212" y="757"/>
              <a:ext cx="266" cy="162"/>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WA</a:t>
              </a:r>
            </a:p>
          </p:txBody>
        </p:sp>
        <p:sp>
          <p:nvSpPr>
            <p:cNvPr id="140" name="Text Box 164"/>
            <p:cNvSpPr txBox="1">
              <a:spLocks noChangeArrowheads="1"/>
            </p:cNvSpPr>
            <p:nvPr/>
          </p:nvSpPr>
          <p:spPr bwMode="auto">
            <a:xfrm>
              <a:off x="3494" y="1274"/>
              <a:ext cx="233" cy="171"/>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WI</a:t>
              </a:r>
            </a:p>
          </p:txBody>
        </p:sp>
        <p:sp>
          <p:nvSpPr>
            <p:cNvPr id="141" name="Text Box 165"/>
            <p:cNvSpPr txBox="1">
              <a:spLocks noChangeArrowheads="1"/>
            </p:cNvSpPr>
            <p:nvPr/>
          </p:nvSpPr>
          <p:spPr bwMode="auto">
            <a:xfrm>
              <a:off x="4508" y="1958"/>
              <a:ext cx="241" cy="173"/>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VA</a:t>
              </a:r>
            </a:p>
          </p:txBody>
        </p:sp>
        <p:sp>
          <p:nvSpPr>
            <p:cNvPr id="142" name="Text Box 166"/>
            <p:cNvSpPr txBox="1">
              <a:spLocks noChangeArrowheads="1"/>
            </p:cNvSpPr>
            <p:nvPr/>
          </p:nvSpPr>
          <p:spPr bwMode="auto">
            <a:xfrm>
              <a:off x="5078" y="887"/>
              <a:ext cx="257" cy="166"/>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ME</a:t>
              </a:r>
            </a:p>
          </p:txBody>
        </p:sp>
        <p:sp>
          <p:nvSpPr>
            <p:cNvPr id="143" name="Text Box 167"/>
            <p:cNvSpPr txBox="1">
              <a:spLocks noChangeArrowheads="1"/>
            </p:cNvSpPr>
            <p:nvPr/>
          </p:nvSpPr>
          <p:spPr bwMode="auto">
            <a:xfrm>
              <a:off x="3132" y="1082"/>
              <a:ext cx="258" cy="174"/>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ysClr val="windowText" lastClr="000000"/>
                  </a:solidFill>
                  <a:latin typeface="Arial" pitchFamily="34" charset="0"/>
                  <a:cs typeface="Arial" pitchFamily="34" charset="0"/>
                </a:rPr>
                <a:t>MN</a:t>
              </a:r>
            </a:p>
          </p:txBody>
        </p:sp>
        <p:sp>
          <p:nvSpPr>
            <p:cNvPr id="144" name="Text Box 168"/>
            <p:cNvSpPr txBox="1">
              <a:spLocks noChangeArrowheads="1"/>
            </p:cNvSpPr>
            <p:nvPr/>
          </p:nvSpPr>
          <p:spPr bwMode="auto">
            <a:xfrm>
              <a:off x="3876" y="1411"/>
              <a:ext cx="295" cy="167"/>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MI</a:t>
              </a:r>
            </a:p>
          </p:txBody>
        </p:sp>
        <p:sp>
          <p:nvSpPr>
            <p:cNvPr id="145" name="Text Box 169"/>
            <p:cNvSpPr txBox="1">
              <a:spLocks noChangeArrowheads="1"/>
            </p:cNvSpPr>
            <p:nvPr/>
          </p:nvSpPr>
          <p:spPr bwMode="auto">
            <a:xfrm>
              <a:off x="4462" y="2231"/>
              <a:ext cx="252" cy="169"/>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NC</a:t>
              </a:r>
            </a:p>
          </p:txBody>
        </p:sp>
        <p:sp>
          <p:nvSpPr>
            <p:cNvPr id="146" name="Text Box 170"/>
            <p:cNvSpPr txBox="1">
              <a:spLocks noChangeArrowheads="1"/>
            </p:cNvSpPr>
            <p:nvPr/>
          </p:nvSpPr>
          <p:spPr bwMode="auto">
            <a:xfrm>
              <a:off x="2703" y="2807"/>
              <a:ext cx="237" cy="172"/>
            </a:xfrm>
            <a:prstGeom prst="rect">
              <a:avLst/>
            </a:prstGeom>
            <a:noFill/>
            <a:ln w="9525">
              <a:no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FFFFFF"/>
                  </a:solidFill>
                  <a:latin typeface="Arial" pitchFamily="34" charset="0"/>
                  <a:cs typeface="Arial" pitchFamily="34" charset="0"/>
                </a:rPr>
                <a:t>TX</a:t>
              </a:r>
            </a:p>
          </p:txBody>
        </p:sp>
        <p:sp>
          <p:nvSpPr>
            <p:cNvPr id="147" name="Text Box 171"/>
            <p:cNvSpPr txBox="1">
              <a:spLocks noChangeArrowheads="1"/>
            </p:cNvSpPr>
            <p:nvPr/>
          </p:nvSpPr>
          <p:spPr bwMode="auto">
            <a:xfrm>
              <a:off x="3927" y="2039"/>
              <a:ext cx="361" cy="146"/>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latin typeface="Arial" pitchFamily="34" charset="0"/>
                  <a:cs typeface="Arial" pitchFamily="34" charset="0"/>
                </a:rPr>
                <a:t>KY</a:t>
              </a:r>
            </a:p>
          </p:txBody>
        </p:sp>
        <p:sp>
          <p:nvSpPr>
            <p:cNvPr id="148" name="Text Box 172"/>
            <p:cNvSpPr txBox="1">
              <a:spLocks noChangeArrowheads="1"/>
            </p:cNvSpPr>
            <p:nvPr/>
          </p:nvSpPr>
          <p:spPr bwMode="auto">
            <a:xfrm>
              <a:off x="4271" y="1872"/>
              <a:ext cx="361" cy="144"/>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latin typeface="Arial" pitchFamily="34" charset="0"/>
                  <a:cs typeface="Arial" pitchFamily="34" charset="0"/>
                </a:rPr>
                <a:t>WV</a:t>
              </a:r>
            </a:p>
          </p:txBody>
        </p:sp>
        <p:sp>
          <p:nvSpPr>
            <p:cNvPr id="149" name="Text Box 173"/>
            <p:cNvSpPr txBox="1">
              <a:spLocks noChangeArrowheads="1"/>
            </p:cNvSpPr>
            <p:nvPr/>
          </p:nvSpPr>
          <p:spPr bwMode="auto">
            <a:xfrm>
              <a:off x="5309" y="1435"/>
              <a:ext cx="361" cy="144"/>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RI</a:t>
              </a:r>
            </a:p>
          </p:txBody>
        </p:sp>
        <p:sp>
          <p:nvSpPr>
            <p:cNvPr id="150" name="Line 174"/>
            <p:cNvSpPr>
              <a:spLocks noChangeShapeType="1"/>
            </p:cNvSpPr>
            <p:nvPr/>
          </p:nvSpPr>
          <p:spPr bwMode="auto">
            <a:xfrm>
              <a:off x="5128" y="1482"/>
              <a:ext cx="202" cy="48"/>
            </a:xfrm>
            <a:prstGeom prst="line">
              <a:avLst/>
            </a:prstGeom>
            <a:noFill/>
            <a:ln w="1270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51" name="Rectangle 175"/>
            <p:cNvSpPr>
              <a:spLocks noChangeArrowheads="1"/>
            </p:cNvSpPr>
            <p:nvPr/>
          </p:nvSpPr>
          <p:spPr bwMode="auto">
            <a:xfrm>
              <a:off x="2727" y="1656"/>
              <a:ext cx="247" cy="168"/>
            </a:xfrm>
            <a:prstGeom prst="rect">
              <a:avLst/>
            </a:prstGeom>
            <a:noFill/>
            <a:ln w="12700">
              <a:noFill/>
              <a:miter lim="800000"/>
              <a:headEnd/>
              <a:tailEnd/>
            </a:ln>
          </p:spPr>
          <p:txBody>
            <a:bodyPr wrap="none">
              <a:spAutoFit/>
            </a:bodyPr>
            <a:lstStyle/>
            <a:p>
              <a:pPr algn="ctr" eaLnBrk="0" fontAlgn="auto" hangingPunct="0">
                <a:spcBef>
                  <a:spcPts val="0"/>
                </a:spcBef>
                <a:spcAft>
                  <a:spcPts val="0"/>
                </a:spcAft>
                <a:defRPr/>
              </a:pPr>
              <a:r>
                <a:rPr lang="en-US" sz="1000" kern="0" dirty="0">
                  <a:latin typeface="Arial" pitchFamily="34" charset="0"/>
                  <a:cs typeface="Arial" pitchFamily="34" charset="0"/>
                </a:rPr>
                <a:t>NE</a:t>
              </a:r>
            </a:p>
          </p:txBody>
        </p:sp>
        <p:sp>
          <p:nvSpPr>
            <p:cNvPr id="152" name="Text Box 176"/>
            <p:cNvSpPr txBox="1">
              <a:spLocks noChangeArrowheads="1"/>
            </p:cNvSpPr>
            <p:nvPr/>
          </p:nvSpPr>
          <p:spPr bwMode="auto">
            <a:xfrm>
              <a:off x="4723" y="915"/>
              <a:ext cx="363" cy="143"/>
            </a:xfrm>
            <a:prstGeom prst="rect">
              <a:avLst/>
            </a:prstGeom>
            <a:noFill/>
            <a:ln w="12700">
              <a:noFill/>
              <a:miter lim="800000"/>
              <a:headEnd/>
              <a:tailEnd/>
            </a:ln>
          </p:spPr>
          <p:txBody>
            <a:bodyPr/>
            <a:lstStyle/>
            <a:p>
              <a:pPr algn="ctr" eaLnBrk="0" fontAlgn="auto" hangingPunct="0">
                <a:spcBef>
                  <a:spcPct val="50000"/>
                </a:spcBef>
                <a:spcAft>
                  <a:spcPts val="0"/>
                </a:spcAft>
                <a:defRPr/>
              </a:pPr>
              <a:r>
                <a:rPr lang="en-US" sz="1000" kern="0" dirty="0">
                  <a:solidFill>
                    <a:srgbClr val="000000"/>
                  </a:solidFill>
                  <a:latin typeface="Arial" pitchFamily="34" charset="0"/>
                  <a:cs typeface="Arial" pitchFamily="34" charset="0"/>
                </a:rPr>
                <a:t>VT</a:t>
              </a:r>
            </a:p>
          </p:txBody>
        </p:sp>
        <p:sp>
          <p:nvSpPr>
            <p:cNvPr id="153" name="Line 177"/>
            <p:cNvSpPr>
              <a:spLocks noChangeShapeType="1"/>
            </p:cNvSpPr>
            <p:nvPr/>
          </p:nvSpPr>
          <p:spPr bwMode="auto">
            <a:xfrm>
              <a:off x="4903" y="1059"/>
              <a:ext cx="81" cy="144"/>
            </a:xfrm>
            <a:prstGeom prst="line">
              <a:avLst/>
            </a:prstGeom>
            <a:noFill/>
            <a:ln w="1270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154" name="Group 178"/>
            <p:cNvGrpSpPr>
              <a:grpSpLocks/>
            </p:cNvGrpSpPr>
            <p:nvPr/>
          </p:nvGrpSpPr>
          <p:grpSpPr bwMode="auto">
            <a:xfrm>
              <a:off x="1248" y="1153"/>
              <a:ext cx="4331" cy="1774"/>
              <a:chOff x="912" y="961"/>
              <a:chExt cx="4603" cy="1808"/>
            </a:xfrm>
          </p:grpSpPr>
          <p:sp>
            <p:nvSpPr>
              <p:cNvPr id="166" name="Text Box 179"/>
              <p:cNvSpPr txBox="1">
                <a:spLocks noChangeArrowheads="1"/>
              </p:cNvSpPr>
              <p:nvPr/>
            </p:nvSpPr>
            <p:spPr bwMode="auto">
              <a:xfrm>
                <a:off x="912" y="1536"/>
                <a:ext cx="288" cy="174"/>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chemeClr val="bg2"/>
                    </a:solidFill>
                    <a:latin typeface="Arial" pitchFamily="34" charset="0"/>
                    <a:cs typeface="Arial" pitchFamily="34" charset="0"/>
                  </a:rPr>
                  <a:t>NV</a:t>
                </a:r>
              </a:p>
            </p:txBody>
          </p:sp>
          <p:sp>
            <p:nvSpPr>
              <p:cNvPr id="167" name="Text Box 180"/>
              <p:cNvSpPr txBox="1">
                <a:spLocks noChangeArrowheads="1"/>
              </p:cNvSpPr>
              <p:nvPr/>
            </p:nvSpPr>
            <p:spPr bwMode="auto">
              <a:xfrm>
                <a:off x="3925" y="1541"/>
                <a:ext cx="335" cy="171"/>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OH</a:t>
                </a:r>
              </a:p>
            </p:txBody>
          </p:sp>
          <p:sp>
            <p:nvSpPr>
              <p:cNvPr id="168" name="Text Box 181"/>
              <p:cNvSpPr txBox="1">
                <a:spLocks noChangeArrowheads="1"/>
              </p:cNvSpPr>
              <p:nvPr/>
            </p:nvSpPr>
            <p:spPr bwMode="auto">
              <a:xfrm>
                <a:off x="2437" y="1113"/>
                <a:ext cx="386" cy="171"/>
              </a:xfrm>
              <a:prstGeom prst="rect">
                <a:avLst/>
              </a:prstGeom>
              <a:noFill/>
              <a:ln w="9525">
                <a:noFill/>
                <a:miter lim="800000"/>
                <a:headEnd/>
                <a:tailEnd/>
              </a:ln>
            </p:spPr>
            <p:txBody>
              <a:bodyPr>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SD</a:t>
                </a:r>
              </a:p>
            </p:txBody>
          </p:sp>
          <p:sp>
            <p:nvSpPr>
              <p:cNvPr id="169" name="Text Box 182"/>
              <p:cNvSpPr txBox="1">
                <a:spLocks noChangeArrowheads="1"/>
              </p:cNvSpPr>
              <p:nvPr/>
            </p:nvSpPr>
            <p:spPr bwMode="auto">
              <a:xfrm>
                <a:off x="3120" y="2594"/>
                <a:ext cx="288" cy="175"/>
              </a:xfrm>
              <a:prstGeom prst="rect">
                <a:avLst/>
              </a:prstGeom>
              <a:noFill/>
              <a:ln w="9525">
                <a:noFill/>
                <a:miter lim="800000"/>
                <a:headEnd/>
                <a:tailEnd/>
              </a:ln>
            </p:spPr>
            <p:txBody>
              <a:bodyPr>
                <a:spAutoFit/>
              </a:bodyPr>
              <a:lstStyle/>
              <a:p>
                <a:pPr algn="ctr" fontAlgn="auto">
                  <a:spcBef>
                    <a:spcPct val="50000"/>
                  </a:spcBef>
                  <a:spcAft>
                    <a:spcPts val="0"/>
                  </a:spcAft>
                  <a:defRPr/>
                </a:pPr>
                <a:endParaRPr lang="en-US" sz="1000" kern="0" dirty="0">
                  <a:solidFill>
                    <a:srgbClr val="000000"/>
                  </a:solidFill>
                  <a:latin typeface="Arial" pitchFamily="34" charset="0"/>
                  <a:cs typeface="Arial" pitchFamily="34" charset="0"/>
                </a:endParaRPr>
              </a:p>
            </p:txBody>
          </p:sp>
          <p:sp>
            <p:nvSpPr>
              <p:cNvPr id="170" name="Text Box 183"/>
              <p:cNvSpPr txBox="1">
                <a:spLocks noChangeArrowheads="1"/>
              </p:cNvSpPr>
              <p:nvPr/>
            </p:nvSpPr>
            <p:spPr bwMode="auto">
              <a:xfrm>
                <a:off x="3120" y="2208"/>
                <a:ext cx="288"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AR</a:t>
                </a:r>
              </a:p>
            </p:txBody>
          </p:sp>
          <p:sp>
            <p:nvSpPr>
              <p:cNvPr id="171" name="Text Box 184"/>
              <p:cNvSpPr txBox="1">
                <a:spLocks noChangeArrowheads="1"/>
              </p:cNvSpPr>
              <p:nvPr/>
            </p:nvSpPr>
            <p:spPr bwMode="auto">
              <a:xfrm>
                <a:off x="3648" y="1584"/>
                <a:ext cx="287"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chemeClr val="bg1"/>
                    </a:solidFill>
                    <a:latin typeface="Arial" pitchFamily="34" charset="0"/>
                    <a:cs typeface="Arial" pitchFamily="34" charset="0"/>
                  </a:rPr>
                  <a:t> IN</a:t>
                </a:r>
              </a:p>
            </p:txBody>
          </p:sp>
          <p:sp>
            <p:nvSpPr>
              <p:cNvPr id="172" name="Text Box 185"/>
              <p:cNvSpPr txBox="1">
                <a:spLocks noChangeArrowheads="1"/>
              </p:cNvSpPr>
              <p:nvPr/>
            </p:nvSpPr>
            <p:spPr bwMode="auto">
              <a:xfrm>
                <a:off x="5228" y="961"/>
                <a:ext cx="287"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NH</a:t>
                </a:r>
              </a:p>
            </p:txBody>
          </p:sp>
          <p:sp>
            <p:nvSpPr>
              <p:cNvPr id="173" name="Line 186"/>
              <p:cNvSpPr>
                <a:spLocks noChangeShapeType="1"/>
              </p:cNvSpPr>
              <p:nvPr/>
            </p:nvSpPr>
            <p:spPr bwMode="auto">
              <a:xfrm flipV="1">
                <a:off x="4988" y="1053"/>
                <a:ext cx="287" cy="44"/>
              </a:xfrm>
              <a:prstGeom prst="line">
                <a:avLst/>
              </a:prstGeom>
              <a:no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155" name="Text Box 207"/>
            <p:cNvSpPr txBox="1">
              <a:spLocks noChangeArrowheads="1"/>
            </p:cNvSpPr>
            <p:nvPr/>
          </p:nvSpPr>
          <p:spPr bwMode="auto">
            <a:xfrm>
              <a:off x="1924" y="915"/>
              <a:ext cx="361" cy="16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MT</a:t>
              </a:r>
            </a:p>
          </p:txBody>
        </p:sp>
        <p:sp>
          <p:nvSpPr>
            <p:cNvPr id="156" name="Text Box 208"/>
            <p:cNvSpPr txBox="1">
              <a:spLocks noChangeArrowheads="1"/>
            </p:cNvSpPr>
            <p:nvPr/>
          </p:nvSpPr>
          <p:spPr bwMode="auto">
            <a:xfrm>
              <a:off x="1542" y="1198"/>
              <a:ext cx="271" cy="167"/>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latin typeface="Arial" pitchFamily="34" charset="0"/>
                  <a:cs typeface="Arial" pitchFamily="34" charset="0"/>
                </a:rPr>
                <a:t>ID</a:t>
              </a:r>
            </a:p>
          </p:txBody>
        </p:sp>
        <p:sp>
          <p:nvSpPr>
            <p:cNvPr id="157" name="Text Box 209"/>
            <p:cNvSpPr txBox="1">
              <a:spLocks noChangeArrowheads="1"/>
            </p:cNvSpPr>
            <p:nvPr/>
          </p:nvSpPr>
          <p:spPr bwMode="auto">
            <a:xfrm>
              <a:off x="2059" y="1387"/>
              <a:ext cx="310" cy="164"/>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WY</a:t>
              </a:r>
            </a:p>
          </p:txBody>
        </p:sp>
        <p:sp>
          <p:nvSpPr>
            <p:cNvPr id="158" name="Text Box 210"/>
            <p:cNvSpPr txBox="1">
              <a:spLocks noChangeArrowheads="1"/>
            </p:cNvSpPr>
            <p:nvPr/>
          </p:nvSpPr>
          <p:spPr bwMode="auto">
            <a:xfrm>
              <a:off x="2685" y="939"/>
              <a:ext cx="309" cy="1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latin typeface="Arial" pitchFamily="34" charset="0"/>
                  <a:cs typeface="Arial" pitchFamily="34" charset="0"/>
                </a:rPr>
                <a:t>ND</a:t>
              </a:r>
            </a:p>
          </p:txBody>
        </p:sp>
        <p:sp>
          <p:nvSpPr>
            <p:cNvPr id="159" name="Text Box 211"/>
            <p:cNvSpPr txBox="1">
              <a:spLocks noChangeArrowheads="1"/>
            </p:cNvSpPr>
            <p:nvPr/>
          </p:nvSpPr>
          <p:spPr bwMode="auto">
            <a:xfrm>
              <a:off x="2059" y="2426"/>
              <a:ext cx="310" cy="167"/>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latin typeface="Arial" pitchFamily="34" charset="0"/>
                  <a:cs typeface="Arial" pitchFamily="34" charset="0"/>
                </a:rPr>
                <a:t>NM</a:t>
              </a:r>
            </a:p>
          </p:txBody>
        </p:sp>
        <p:sp>
          <p:nvSpPr>
            <p:cNvPr id="160" name="Text Box 212"/>
            <p:cNvSpPr txBox="1">
              <a:spLocks noChangeArrowheads="1"/>
            </p:cNvSpPr>
            <p:nvPr/>
          </p:nvSpPr>
          <p:spPr bwMode="auto">
            <a:xfrm>
              <a:off x="2839" y="2332"/>
              <a:ext cx="362" cy="162"/>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OK</a:t>
              </a:r>
            </a:p>
          </p:txBody>
        </p:sp>
        <p:sp>
          <p:nvSpPr>
            <p:cNvPr id="161" name="Text Box 213"/>
            <p:cNvSpPr txBox="1">
              <a:spLocks noChangeArrowheads="1"/>
            </p:cNvSpPr>
            <p:nvPr/>
          </p:nvSpPr>
          <p:spPr bwMode="auto">
            <a:xfrm>
              <a:off x="3323" y="2808"/>
              <a:ext cx="309" cy="171"/>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LA</a:t>
              </a:r>
            </a:p>
          </p:txBody>
        </p:sp>
        <p:sp>
          <p:nvSpPr>
            <p:cNvPr id="162" name="Text Box 214"/>
            <p:cNvSpPr txBox="1">
              <a:spLocks noChangeArrowheads="1"/>
            </p:cNvSpPr>
            <p:nvPr/>
          </p:nvSpPr>
          <p:spPr bwMode="auto">
            <a:xfrm>
              <a:off x="3513" y="2616"/>
              <a:ext cx="362" cy="17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rgbClr val="000000"/>
                  </a:solidFill>
                  <a:latin typeface="Arial" pitchFamily="34" charset="0"/>
                  <a:cs typeface="Arial" pitchFamily="34" charset="0"/>
                </a:rPr>
                <a:t>MS</a:t>
              </a:r>
            </a:p>
          </p:txBody>
        </p:sp>
        <p:sp>
          <p:nvSpPr>
            <p:cNvPr id="163" name="Text Box 215"/>
            <p:cNvSpPr txBox="1">
              <a:spLocks noChangeArrowheads="1"/>
            </p:cNvSpPr>
            <p:nvPr/>
          </p:nvSpPr>
          <p:spPr bwMode="auto">
            <a:xfrm>
              <a:off x="3856" y="2623"/>
              <a:ext cx="231" cy="167"/>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sz="1000" kern="0" dirty="0">
                  <a:solidFill>
                    <a:srgbClr val="000000"/>
                  </a:solidFill>
                  <a:latin typeface="Arial" pitchFamily="34" charset="0"/>
                  <a:cs typeface="Arial" pitchFamily="34" charset="0"/>
                </a:rPr>
                <a:t>AL</a:t>
              </a:r>
            </a:p>
          </p:txBody>
        </p:sp>
        <p:sp>
          <p:nvSpPr>
            <p:cNvPr id="164" name="Line 216"/>
            <p:cNvSpPr>
              <a:spLocks noChangeShapeType="1"/>
            </p:cNvSpPr>
            <p:nvPr/>
          </p:nvSpPr>
          <p:spPr bwMode="auto">
            <a:xfrm>
              <a:off x="4903" y="1860"/>
              <a:ext cx="321" cy="64"/>
            </a:xfrm>
            <a:prstGeom prst="line">
              <a:avLst/>
            </a:prstGeom>
            <a:no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165" name="Text Box 217"/>
            <p:cNvSpPr txBox="1">
              <a:spLocks noChangeArrowheads="1"/>
            </p:cNvSpPr>
            <p:nvPr/>
          </p:nvSpPr>
          <p:spPr bwMode="auto">
            <a:xfrm>
              <a:off x="5224" y="1872"/>
              <a:ext cx="314" cy="170"/>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solidFill>
                    <a:sysClr val="windowText" lastClr="000000"/>
                  </a:solidFill>
                  <a:latin typeface="Arial" pitchFamily="34" charset="0"/>
                  <a:cs typeface="Arial" pitchFamily="34" charset="0"/>
                </a:rPr>
                <a:t>DE</a:t>
              </a:r>
            </a:p>
          </p:txBody>
        </p:sp>
      </p:grpSp>
      <p:grpSp>
        <p:nvGrpSpPr>
          <p:cNvPr id="342" name="Group 11"/>
          <p:cNvGrpSpPr>
            <a:grpSpLocks/>
          </p:cNvGrpSpPr>
          <p:nvPr/>
        </p:nvGrpSpPr>
        <p:grpSpPr bwMode="auto">
          <a:xfrm>
            <a:off x="1752600" y="4800600"/>
            <a:ext cx="949325" cy="941388"/>
            <a:chOff x="144" y="2832"/>
            <a:chExt cx="912" cy="672"/>
          </a:xfrm>
          <a:solidFill>
            <a:schemeClr val="bg1"/>
          </a:solidFill>
        </p:grpSpPr>
        <p:sp>
          <p:nvSpPr>
            <p:cNvPr id="343" name="Rectangle 12"/>
            <p:cNvSpPr>
              <a:spLocks noChangeArrowheads="1"/>
            </p:cNvSpPr>
            <p:nvPr/>
          </p:nvSpPr>
          <p:spPr bwMode="auto">
            <a:xfrm>
              <a:off x="144" y="2832"/>
              <a:ext cx="912" cy="672"/>
            </a:xfrm>
            <a:prstGeom prst="rect">
              <a:avLst/>
            </a:prstGeom>
            <a:grpFill/>
            <a:ln w="12700" cmpd="dbl">
              <a:solidFill>
                <a:srgbClr val="000000"/>
              </a:solidFill>
              <a:miter lim="800000"/>
              <a:headEnd/>
              <a:tailEnd/>
            </a:ln>
            <a:effectLst>
              <a:outerShdw dist="35921" dir="2700000" algn="ctr" rotWithShape="0">
                <a:srgbClr val="808080"/>
              </a:outerShdw>
            </a:effectLst>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344" name="Group 13"/>
            <p:cNvGrpSpPr>
              <a:grpSpLocks noChangeAspect="1"/>
            </p:cNvGrpSpPr>
            <p:nvPr/>
          </p:nvGrpSpPr>
          <p:grpSpPr bwMode="auto">
            <a:xfrm>
              <a:off x="190" y="2940"/>
              <a:ext cx="695" cy="478"/>
              <a:chOff x="240" y="3317"/>
              <a:chExt cx="869" cy="594"/>
            </a:xfrm>
            <a:grpFill/>
          </p:grpSpPr>
          <p:sp>
            <p:nvSpPr>
              <p:cNvPr id="346" name="Freeform 14"/>
              <p:cNvSpPr>
                <a:spLocks noChangeAspect="1"/>
              </p:cNvSpPr>
              <p:nvPr/>
            </p:nvSpPr>
            <p:spPr bwMode="auto">
              <a:xfrm>
                <a:off x="894" y="3680"/>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7" name="Freeform 15"/>
              <p:cNvSpPr>
                <a:spLocks noChangeAspect="1"/>
              </p:cNvSpPr>
              <p:nvPr/>
            </p:nvSpPr>
            <p:spPr bwMode="auto">
              <a:xfrm>
                <a:off x="776" y="3531"/>
                <a:ext cx="128" cy="79"/>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8" name="Freeform 16"/>
              <p:cNvSpPr>
                <a:spLocks noChangeAspect="1"/>
              </p:cNvSpPr>
              <p:nvPr/>
            </p:nvSpPr>
            <p:spPr bwMode="auto">
              <a:xfrm>
                <a:off x="781" y="3595"/>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49" name="Freeform 17"/>
              <p:cNvSpPr>
                <a:spLocks noChangeAspect="1"/>
              </p:cNvSpPr>
              <p:nvPr/>
            </p:nvSpPr>
            <p:spPr bwMode="auto">
              <a:xfrm>
                <a:off x="715" y="3543"/>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0" name="Freeform 18"/>
              <p:cNvSpPr>
                <a:spLocks noChangeAspect="1"/>
              </p:cNvSpPr>
              <p:nvPr/>
            </p:nvSpPr>
            <p:spPr bwMode="auto">
              <a:xfrm>
                <a:off x="673" y="3491"/>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1" name="Freeform 19"/>
              <p:cNvSpPr>
                <a:spLocks noChangeAspect="1"/>
              </p:cNvSpPr>
              <p:nvPr/>
            </p:nvSpPr>
            <p:spPr bwMode="auto">
              <a:xfrm>
                <a:off x="503" y="3410"/>
                <a:ext cx="109" cy="82"/>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2" name="Freeform 20"/>
              <p:cNvSpPr>
                <a:spLocks noChangeAspect="1"/>
              </p:cNvSpPr>
              <p:nvPr/>
            </p:nvSpPr>
            <p:spPr bwMode="auto">
              <a:xfrm>
                <a:off x="320" y="3324"/>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3" name="Freeform 21"/>
              <p:cNvSpPr>
                <a:spLocks noChangeAspect="1"/>
              </p:cNvSpPr>
              <p:nvPr/>
            </p:nvSpPr>
            <p:spPr bwMode="auto">
              <a:xfrm>
                <a:off x="244" y="3367"/>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4" name="Freeform 22"/>
              <p:cNvSpPr>
                <a:spLocks noChangeAspect="1"/>
              </p:cNvSpPr>
              <p:nvPr/>
            </p:nvSpPr>
            <p:spPr bwMode="auto">
              <a:xfrm>
                <a:off x="890" y="3670"/>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solidFill>
                <a:srgbClr val="0072C6"/>
              </a:solid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5" name="Freeform 23"/>
              <p:cNvSpPr>
                <a:spLocks noChangeAspect="1"/>
              </p:cNvSpPr>
              <p:nvPr/>
            </p:nvSpPr>
            <p:spPr bwMode="auto">
              <a:xfrm>
                <a:off x="772" y="3525"/>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rgbClr val="0072C6"/>
              </a:solid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6" name="Freeform 24"/>
              <p:cNvSpPr>
                <a:spLocks noChangeAspect="1"/>
              </p:cNvSpPr>
              <p:nvPr/>
            </p:nvSpPr>
            <p:spPr bwMode="auto">
              <a:xfrm>
                <a:off x="776" y="3588"/>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7" name="Freeform 25"/>
              <p:cNvSpPr>
                <a:spLocks noChangeAspect="1"/>
              </p:cNvSpPr>
              <p:nvPr/>
            </p:nvSpPr>
            <p:spPr bwMode="auto">
              <a:xfrm>
                <a:off x="711" y="3536"/>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8" name="Freeform 26"/>
              <p:cNvSpPr>
                <a:spLocks noChangeAspect="1"/>
              </p:cNvSpPr>
              <p:nvPr/>
            </p:nvSpPr>
            <p:spPr bwMode="auto">
              <a:xfrm>
                <a:off x="669" y="3484"/>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solidFill>
                <a:srgbClr val="0072C6"/>
              </a:solid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59" name="Freeform 27"/>
              <p:cNvSpPr>
                <a:spLocks noChangeAspect="1"/>
              </p:cNvSpPr>
              <p:nvPr/>
            </p:nvSpPr>
            <p:spPr bwMode="auto">
              <a:xfrm>
                <a:off x="499" y="3401"/>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rgbClr val="0072C6"/>
              </a:solid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0" name="Freeform 28"/>
              <p:cNvSpPr>
                <a:spLocks noChangeAspect="1"/>
              </p:cNvSpPr>
              <p:nvPr/>
            </p:nvSpPr>
            <p:spPr bwMode="auto">
              <a:xfrm>
                <a:off x="316" y="3317"/>
                <a:ext cx="88" cy="72"/>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solidFill>
                <a:srgbClr val="0072C6"/>
              </a:solid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61" name="Freeform 29"/>
              <p:cNvSpPr>
                <a:spLocks noChangeAspect="1"/>
              </p:cNvSpPr>
              <p:nvPr/>
            </p:nvSpPr>
            <p:spPr bwMode="auto">
              <a:xfrm>
                <a:off x="240" y="3360"/>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grpFill/>
              <a:ln w="3175">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345" name="Text Box 30"/>
            <p:cNvSpPr txBox="1">
              <a:spLocks noChangeArrowheads="1"/>
            </p:cNvSpPr>
            <p:nvPr/>
          </p:nvSpPr>
          <p:spPr bwMode="auto">
            <a:xfrm>
              <a:off x="191" y="3261"/>
              <a:ext cx="302" cy="177"/>
            </a:xfrm>
            <a:prstGeom prst="rect">
              <a:avLst/>
            </a:prstGeom>
            <a:grpFill/>
            <a:ln w="3175">
              <a:solidFill>
                <a:srgbClr val="000000"/>
              </a:solidFill>
              <a:miter lim="800000"/>
              <a:headEnd/>
              <a:tailEnd/>
            </a:ln>
          </p:spPr>
          <p:txBody>
            <a:bodyPr wrap="none">
              <a:spAutoFit/>
            </a:bodyPr>
            <a:lstStyle/>
            <a:p>
              <a:pPr algn="ctr" eaLnBrk="0" fontAlgn="auto" hangingPunct="0">
                <a:spcBef>
                  <a:spcPts val="0"/>
                </a:spcBef>
                <a:spcAft>
                  <a:spcPts val="0"/>
                </a:spcAft>
                <a:defRPr/>
              </a:pPr>
              <a:r>
                <a:rPr lang="en-US" sz="1000" kern="0" dirty="0">
                  <a:solidFill>
                    <a:srgbClr val="000000"/>
                  </a:solidFill>
                  <a:latin typeface="Arial" pitchFamily="34" charset="0"/>
                  <a:cs typeface="Arial" pitchFamily="34" charset="0"/>
                </a:rPr>
                <a:t>HI</a:t>
              </a:r>
            </a:p>
          </p:txBody>
        </p:sp>
      </p:grpSp>
      <p:grpSp>
        <p:nvGrpSpPr>
          <p:cNvPr id="362" name="Group 188"/>
          <p:cNvGrpSpPr>
            <a:grpSpLocks/>
          </p:cNvGrpSpPr>
          <p:nvPr/>
        </p:nvGrpSpPr>
        <p:grpSpPr bwMode="auto">
          <a:xfrm>
            <a:off x="304800" y="4572000"/>
            <a:ext cx="1139825" cy="1150938"/>
            <a:chOff x="4" y="3976"/>
            <a:chExt cx="1253" cy="975"/>
          </a:xfrm>
        </p:grpSpPr>
        <p:grpSp>
          <p:nvGrpSpPr>
            <p:cNvPr id="363" name="Group 191"/>
            <p:cNvGrpSpPr>
              <a:grpSpLocks/>
            </p:cNvGrpSpPr>
            <p:nvPr/>
          </p:nvGrpSpPr>
          <p:grpSpPr bwMode="auto">
            <a:xfrm>
              <a:off x="77" y="4073"/>
              <a:ext cx="1087" cy="711"/>
              <a:chOff x="77" y="4073"/>
              <a:chExt cx="1087" cy="711"/>
            </a:xfrm>
          </p:grpSpPr>
          <p:sp>
            <p:nvSpPr>
              <p:cNvPr id="375" name="Freeform 192"/>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76" name="Freeform 193"/>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364" name="Rectangle 194"/>
            <p:cNvSpPr>
              <a:spLocks noChangeArrowheads="1"/>
            </p:cNvSpPr>
            <p:nvPr/>
          </p:nvSpPr>
          <p:spPr bwMode="auto">
            <a:xfrm>
              <a:off x="426" y="4240"/>
              <a:ext cx="188" cy="130"/>
            </a:xfrm>
            <a:prstGeom prst="rect">
              <a:avLst/>
            </a:prstGeom>
            <a:noFill/>
            <a:ln w="9525">
              <a:noFill/>
              <a:miter lim="800000"/>
              <a:headEnd/>
              <a:tailEnd/>
            </a:ln>
          </p:spPr>
          <p:txBody>
            <a:bodyPr wrap="none" lIns="0" tIns="0" rIns="0" bIns="0">
              <a:spAutoFit/>
            </a:bodyPr>
            <a:lstStyle/>
            <a:p>
              <a:pPr algn="ctr" eaLnBrk="0" fontAlgn="auto" hangingPunct="0">
                <a:spcBef>
                  <a:spcPts val="0"/>
                </a:spcBef>
                <a:spcAft>
                  <a:spcPts val="0"/>
                </a:spcAft>
                <a:defRPr/>
              </a:pPr>
              <a:r>
                <a:rPr lang="en-US" sz="1000" kern="0" dirty="0">
                  <a:solidFill>
                    <a:srgbClr val="000000"/>
                  </a:solidFill>
                  <a:latin typeface="Arial" pitchFamily="34" charset="0"/>
                  <a:ea typeface="Times New Roman" pitchFamily="18" charset="0"/>
                  <a:cs typeface="Arial" pitchFamily="34" charset="0"/>
                </a:rPr>
                <a:t>AK</a:t>
              </a:r>
              <a:endParaRPr lang="en-US" sz="1000" kern="0" dirty="0">
                <a:solidFill>
                  <a:sysClr val="windowText" lastClr="000000"/>
                </a:solidFill>
                <a:latin typeface="Arial" pitchFamily="34" charset="0"/>
                <a:ea typeface="Times New Roman" pitchFamily="18" charset="0"/>
                <a:cs typeface="Arial" pitchFamily="34" charset="0"/>
              </a:endParaRPr>
            </a:p>
          </p:txBody>
        </p:sp>
        <p:sp>
          <p:nvSpPr>
            <p:cNvPr id="365" name="Rectangle 195"/>
            <p:cNvSpPr>
              <a:spLocks noChangeArrowheads="1"/>
            </p:cNvSpPr>
            <p:nvPr/>
          </p:nvSpPr>
          <p:spPr bwMode="auto">
            <a:xfrm>
              <a:off x="4" y="3976"/>
              <a:ext cx="1253" cy="975"/>
            </a:xfrm>
            <a:prstGeom prst="rect">
              <a:avLst/>
            </a:prstGeom>
            <a:noFill/>
            <a:ln w="5715" cap="rnd">
              <a:solidFill>
                <a:srgbClr val="000000"/>
              </a:solidFill>
              <a:miter lim="800000"/>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nvGrpSpPr>
            <p:cNvPr id="366" name="Group 196"/>
            <p:cNvGrpSpPr>
              <a:grpSpLocks/>
            </p:cNvGrpSpPr>
            <p:nvPr/>
          </p:nvGrpSpPr>
          <p:grpSpPr bwMode="auto">
            <a:xfrm>
              <a:off x="4" y="3976"/>
              <a:ext cx="1253" cy="975"/>
              <a:chOff x="4" y="3976"/>
              <a:chExt cx="1253" cy="975"/>
            </a:xfrm>
          </p:grpSpPr>
          <p:grpSp>
            <p:nvGrpSpPr>
              <p:cNvPr id="367" name="Group 198"/>
              <p:cNvGrpSpPr>
                <a:grpSpLocks/>
              </p:cNvGrpSpPr>
              <p:nvPr/>
            </p:nvGrpSpPr>
            <p:grpSpPr bwMode="auto">
              <a:xfrm>
                <a:off x="77" y="4073"/>
                <a:ext cx="1087" cy="711"/>
                <a:chOff x="77" y="4073"/>
                <a:chExt cx="1087" cy="711"/>
              </a:xfrm>
            </p:grpSpPr>
            <p:sp>
              <p:nvSpPr>
                <p:cNvPr id="373" name="Freeform 199"/>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74" name="Freeform 200"/>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grpSp>
            <p:nvGrpSpPr>
              <p:cNvPr id="368" name="Group 202"/>
              <p:cNvGrpSpPr>
                <a:grpSpLocks/>
              </p:cNvGrpSpPr>
              <p:nvPr/>
            </p:nvGrpSpPr>
            <p:grpSpPr bwMode="auto">
              <a:xfrm>
                <a:off x="77" y="4073"/>
                <a:ext cx="1087" cy="711"/>
                <a:chOff x="77" y="4073"/>
                <a:chExt cx="1087" cy="711"/>
              </a:xfrm>
            </p:grpSpPr>
            <p:sp>
              <p:nvSpPr>
                <p:cNvPr id="371" name="Freeform 203"/>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72" name="Freeform 204"/>
                <p:cNvSpPr>
                  <a:spLocks/>
                </p:cNvSpPr>
                <p:nvPr/>
              </p:nvSpPr>
              <p:spPr bwMode="auto">
                <a:xfrm>
                  <a:off x="77" y="4073"/>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solidFill>
                  <a:schemeClr val="bg1"/>
                </a:solidFill>
                <a:ln w="5715" cap="rnd">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369" name="Rectangle 205"/>
              <p:cNvSpPr>
                <a:spLocks noChangeArrowheads="1"/>
              </p:cNvSpPr>
              <p:nvPr/>
            </p:nvSpPr>
            <p:spPr bwMode="auto">
              <a:xfrm>
                <a:off x="465" y="4240"/>
                <a:ext cx="187" cy="130"/>
              </a:xfrm>
              <a:prstGeom prst="rect">
                <a:avLst/>
              </a:prstGeom>
              <a:noFill/>
              <a:ln w="9525">
                <a:noFill/>
                <a:miter lim="800000"/>
                <a:headEnd/>
                <a:tailEnd/>
              </a:ln>
            </p:spPr>
            <p:txBody>
              <a:bodyPr wrap="none" lIns="0" tIns="0" rIns="0" bIns="0">
                <a:spAutoFit/>
              </a:bodyPr>
              <a:lstStyle/>
              <a:p>
                <a:pPr algn="ctr" eaLnBrk="0" fontAlgn="auto" hangingPunct="0">
                  <a:spcBef>
                    <a:spcPts val="0"/>
                  </a:spcBef>
                  <a:spcAft>
                    <a:spcPts val="0"/>
                  </a:spcAft>
                  <a:defRPr/>
                </a:pPr>
                <a:r>
                  <a:rPr lang="en-US" sz="1000" kern="0" dirty="0">
                    <a:solidFill>
                      <a:srgbClr val="000000"/>
                    </a:solidFill>
                    <a:latin typeface="Arial" pitchFamily="34" charset="0"/>
                    <a:ea typeface="Times New Roman" pitchFamily="18" charset="0"/>
                    <a:cs typeface="Arial" pitchFamily="34" charset="0"/>
                  </a:rPr>
                  <a:t>AK</a:t>
                </a:r>
              </a:p>
            </p:txBody>
          </p:sp>
          <p:sp>
            <p:nvSpPr>
              <p:cNvPr id="370" name="Rectangle 206"/>
              <p:cNvSpPr>
                <a:spLocks noChangeArrowheads="1"/>
              </p:cNvSpPr>
              <p:nvPr/>
            </p:nvSpPr>
            <p:spPr bwMode="auto">
              <a:xfrm>
                <a:off x="4" y="3976"/>
                <a:ext cx="1253" cy="975"/>
              </a:xfrm>
              <a:prstGeom prst="rect">
                <a:avLst/>
              </a:prstGeom>
              <a:noFill/>
              <a:ln w="12700" cap="rnd" cmpd="dbl">
                <a:solidFill>
                  <a:srgbClr val="000000"/>
                </a:solidFill>
                <a:miter lim="800000"/>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grpSp>
      <p:grpSp>
        <p:nvGrpSpPr>
          <p:cNvPr id="377" name="Group 245"/>
          <p:cNvGrpSpPr>
            <a:grpSpLocks/>
          </p:cNvGrpSpPr>
          <p:nvPr/>
        </p:nvGrpSpPr>
        <p:grpSpPr bwMode="auto">
          <a:xfrm>
            <a:off x="6759942" y="4534764"/>
            <a:ext cx="2286000" cy="1325865"/>
            <a:chOff x="6858000" y="5526144"/>
            <a:chExt cx="2286000" cy="1325760"/>
          </a:xfrm>
        </p:grpSpPr>
        <p:sp>
          <p:nvSpPr>
            <p:cNvPr id="378" name="Rectangle 222"/>
            <p:cNvSpPr>
              <a:spLocks noChangeArrowheads="1"/>
            </p:cNvSpPr>
            <p:nvPr/>
          </p:nvSpPr>
          <p:spPr bwMode="auto">
            <a:xfrm>
              <a:off x="6858000" y="6135696"/>
              <a:ext cx="269875" cy="265092"/>
            </a:xfrm>
            <a:prstGeom prst="rect">
              <a:avLst/>
            </a:prstGeom>
            <a:solidFill>
              <a:srgbClr val="0072C6"/>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79" name="Rectangle 222"/>
            <p:cNvSpPr>
              <a:spLocks noChangeArrowheads="1"/>
            </p:cNvSpPr>
            <p:nvPr/>
          </p:nvSpPr>
          <p:spPr bwMode="auto">
            <a:xfrm>
              <a:off x="6858000" y="5830920"/>
              <a:ext cx="268288" cy="265092"/>
            </a:xfrm>
            <a:prstGeom prst="rect">
              <a:avLst/>
            </a:prstGeom>
            <a:solidFill>
              <a:schemeClr val="accent6">
                <a:lumMod val="20000"/>
                <a:lumOff val="80000"/>
              </a:schemeClr>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0" name="Rectangle 222"/>
            <p:cNvSpPr>
              <a:spLocks noChangeArrowheads="1"/>
            </p:cNvSpPr>
            <p:nvPr/>
          </p:nvSpPr>
          <p:spPr bwMode="auto">
            <a:xfrm>
              <a:off x="6858000" y="6440471"/>
              <a:ext cx="268288" cy="265092"/>
            </a:xfrm>
            <a:prstGeom prst="rect">
              <a:avLst/>
            </a:prstGeom>
            <a:solidFill>
              <a:srgbClr val="FFFFFF"/>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1" name="Text Box 220"/>
            <p:cNvSpPr txBox="1">
              <a:spLocks noChangeArrowheads="1"/>
            </p:cNvSpPr>
            <p:nvPr/>
          </p:nvSpPr>
          <p:spPr bwMode="auto">
            <a:xfrm>
              <a:off x="7162800" y="5545192"/>
              <a:ext cx="1981200" cy="261917"/>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No significant difference between rates of Hispanics and non-Hispanic Whites</a:t>
              </a:r>
            </a:p>
          </p:txBody>
        </p:sp>
        <p:sp>
          <p:nvSpPr>
            <p:cNvPr id="382" name="Text Box 220"/>
            <p:cNvSpPr txBox="1">
              <a:spLocks noChangeArrowheads="1"/>
            </p:cNvSpPr>
            <p:nvPr/>
          </p:nvSpPr>
          <p:spPr bwMode="auto">
            <a:xfrm>
              <a:off x="7162800" y="5849968"/>
              <a:ext cx="1981200" cy="261917"/>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Non-Hispanic Whites have significantly worse rates than Hispanics</a:t>
              </a:r>
            </a:p>
          </p:txBody>
        </p:sp>
        <p:sp>
          <p:nvSpPr>
            <p:cNvPr id="383" name="Text Box 220"/>
            <p:cNvSpPr txBox="1">
              <a:spLocks noChangeArrowheads="1"/>
            </p:cNvSpPr>
            <p:nvPr/>
          </p:nvSpPr>
          <p:spPr bwMode="auto">
            <a:xfrm>
              <a:off x="7162800" y="6459520"/>
              <a:ext cx="1981200" cy="392384"/>
            </a:xfrm>
            <a:prstGeom prst="rect">
              <a:avLst/>
            </a:prstGeom>
            <a:noFill/>
            <a:ln w="9525">
              <a:noFill/>
              <a:miter lim="800000"/>
              <a:headEnd/>
              <a:tailEnd/>
            </a:ln>
          </p:spPr>
          <p:txBody>
            <a:bodyPr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States </a:t>
              </a:r>
              <a:r>
                <a:rPr lang="en-US" sz="850" kern="0" dirty="0" smtClean="0">
                  <a:solidFill>
                    <a:sysClr val="windowText" lastClr="000000"/>
                  </a:solidFill>
                  <a:latin typeface="Arial" pitchFamily="34" charset="0"/>
                  <a:cs typeface="Arial" pitchFamily="34" charset="0"/>
                </a:rPr>
                <a:t>do not have data that meet the criteria for statistical reliability, data quality, or confidentiality.</a:t>
              </a:r>
              <a:endParaRPr lang="en-US" sz="850" kern="0" dirty="0">
                <a:solidFill>
                  <a:sysClr val="windowText" lastClr="000000"/>
                </a:solidFill>
                <a:latin typeface="Arial" pitchFamily="34" charset="0"/>
                <a:cs typeface="Arial" pitchFamily="34" charset="0"/>
              </a:endParaRPr>
            </a:p>
          </p:txBody>
        </p:sp>
        <p:sp>
          <p:nvSpPr>
            <p:cNvPr id="384" name="Rectangle 222"/>
            <p:cNvSpPr>
              <a:spLocks noChangeArrowheads="1"/>
            </p:cNvSpPr>
            <p:nvPr/>
          </p:nvSpPr>
          <p:spPr bwMode="auto">
            <a:xfrm>
              <a:off x="6858000" y="5526144"/>
              <a:ext cx="268288" cy="265092"/>
            </a:xfrm>
            <a:prstGeom prst="rect">
              <a:avLst/>
            </a:prstGeom>
            <a:solidFill>
              <a:srgbClr val="AABA0A"/>
            </a:solidFill>
            <a:ln w="9525">
              <a:solidFill>
                <a:srgbClr val="000000"/>
              </a:solidFill>
              <a:miter lim="800000"/>
              <a:headEnd/>
              <a:tailEnd/>
            </a:ln>
          </p:spPr>
          <p:txBody>
            <a:bodyPr wrap="none" anchor="ctr"/>
            <a:lstStyle/>
            <a:p>
              <a:pPr algn="ctr" eaLnBrk="0" fontAlgn="auto" hangingPunct="0">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grpSp>
      <p:sp>
        <p:nvSpPr>
          <p:cNvPr id="385" name="Freeform 94"/>
          <p:cNvSpPr>
            <a:spLocks/>
          </p:cNvSpPr>
          <p:nvPr/>
        </p:nvSpPr>
        <p:spPr bwMode="auto">
          <a:xfrm rot="13400463">
            <a:off x="7246026" y="3737133"/>
            <a:ext cx="473075" cy="390525"/>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 name="connsiteX0" fmla="*/ 0 w 9664"/>
              <a:gd name="connsiteY0" fmla="*/ 8561 h 10000"/>
              <a:gd name="connsiteX1" fmla="*/ 1176 w 9664"/>
              <a:gd name="connsiteY1" fmla="*/ 0 h 10000"/>
              <a:gd name="connsiteX2" fmla="*/ 5130 w 9664"/>
              <a:gd name="connsiteY2" fmla="*/ 739 h 10000"/>
              <a:gd name="connsiteX3" fmla="*/ 6569 w 9664"/>
              <a:gd name="connsiteY3" fmla="*/ 4336 h 10000"/>
              <a:gd name="connsiteX4" fmla="*/ 9664 w 9664"/>
              <a:gd name="connsiteY4" fmla="*/ 5663 h 10000"/>
              <a:gd name="connsiteX5" fmla="*/ 9344 w 9664"/>
              <a:gd name="connsiteY5" fmla="*/ 10000 h 10000"/>
              <a:gd name="connsiteX6" fmla="*/ 2687 w 9664"/>
              <a:gd name="connsiteY6" fmla="*/ 9072 h 10000"/>
              <a:gd name="connsiteX7" fmla="*/ 0 w 9664"/>
              <a:gd name="connsiteY7" fmla="*/ 8561 h 10000"/>
              <a:gd name="connsiteX0" fmla="*/ 0 w 10000"/>
              <a:gd name="connsiteY0" fmla="*/ 8561 h 10000"/>
              <a:gd name="connsiteX1" fmla="*/ 1217 w 10000"/>
              <a:gd name="connsiteY1" fmla="*/ 0 h 10000"/>
              <a:gd name="connsiteX2" fmla="*/ 5308 w 10000"/>
              <a:gd name="connsiteY2" fmla="*/ 739 h 10000"/>
              <a:gd name="connsiteX3" fmla="*/ 6797 w 10000"/>
              <a:gd name="connsiteY3" fmla="*/ 4336 h 10000"/>
              <a:gd name="connsiteX4" fmla="*/ 10000 w 10000"/>
              <a:gd name="connsiteY4" fmla="*/ 5663 h 10000"/>
              <a:gd name="connsiteX5" fmla="*/ 9669 w 10000"/>
              <a:gd name="connsiteY5" fmla="*/ 10000 h 10000"/>
              <a:gd name="connsiteX6" fmla="*/ 2780 w 10000"/>
              <a:gd name="connsiteY6" fmla="*/ 9072 h 10000"/>
              <a:gd name="connsiteX7" fmla="*/ 0 w 10000"/>
              <a:gd name="connsiteY7" fmla="*/ 8561 h 10000"/>
              <a:gd name="connsiteX0" fmla="*/ 0 w 10000"/>
              <a:gd name="connsiteY0" fmla="*/ 8561 h 10000"/>
              <a:gd name="connsiteX1" fmla="*/ 1217 w 10000"/>
              <a:gd name="connsiteY1" fmla="*/ 0 h 10000"/>
              <a:gd name="connsiteX2" fmla="*/ 3808 w 10000"/>
              <a:gd name="connsiteY2" fmla="*/ 771 h 10000"/>
              <a:gd name="connsiteX3" fmla="*/ 6797 w 10000"/>
              <a:gd name="connsiteY3" fmla="*/ 4336 h 10000"/>
              <a:gd name="connsiteX4" fmla="*/ 10000 w 10000"/>
              <a:gd name="connsiteY4" fmla="*/ 5663 h 10000"/>
              <a:gd name="connsiteX5" fmla="*/ 9669 w 10000"/>
              <a:gd name="connsiteY5" fmla="*/ 10000 h 10000"/>
              <a:gd name="connsiteX6" fmla="*/ 2780 w 10000"/>
              <a:gd name="connsiteY6" fmla="*/ 9072 h 10000"/>
              <a:gd name="connsiteX7" fmla="*/ 0 w 10000"/>
              <a:gd name="connsiteY7" fmla="*/ 8561 h 10000"/>
              <a:gd name="connsiteX0" fmla="*/ 0 w 9858"/>
              <a:gd name="connsiteY0" fmla="*/ 8561 h 10000"/>
              <a:gd name="connsiteX1" fmla="*/ 1217 w 9858"/>
              <a:gd name="connsiteY1" fmla="*/ 0 h 10000"/>
              <a:gd name="connsiteX2" fmla="*/ 3808 w 9858"/>
              <a:gd name="connsiteY2" fmla="*/ 771 h 10000"/>
              <a:gd name="connsiteX3" fmla="*/ 6797 w 9858"/>
              <a:gd name="connsiteY3" fmla="*/ 4336 h 10000"/>
              <a:gd name="connsiteX4" fmla="*/ 9858 w 9858"/>
              <a:gd name="connsiteY4" fmla="*/ 5129 h 10000"/>
              <a:gd name="connsiteX5" fmla="*/ 9669 w 9858"/>
              <a:gd name="connsiteY5" fmla="*/ 10000 h 10000"/>
              <a:gd name="connsiteX6" fmla="*/ 2780 w 9858"/>
              <a:gd name="connsiteY6" fmla="*/ 9072 h 10000"/>
              <a:gd name="connsiteX7" fmla="*/ 0 w 9858"/>
              <a:gd name="connsiteY7" fmla="*/ 8561 h 10000"/>
              <a:gd name="connsiteX0" fmla="*/ 0 w 10000"/>
              <a:gd name="connsiteY0" fmla="*/ 8561 h 10000"/>
              <a:gd name="connsiteX1" fmla="*/ 1235 w 10000"/>
              <a:gd name="connsiteY1" fmla="*/ 0 h 10000"/>
              <a:gd name="connsiteX2" fmla="*/ 3863 w 10000"/>
              <a:gd name="connsiteY2" fmla="*/ 771 h 10000"/>
              <a:gd name="connsiteX3" fmla="*/ 6895 w 10000"/>
              <a:gd name="connsiteY3" fmla="*/ 4336 h 10000"/>
              <a:gd name="connsiteX4" fmla="*/ 7538 w 10000"/>
              <a:gd name="connsiteY4" fmla="*/ 3663 h 10000"/>
              <a:gd name="connsiteX5" fmla="*/ 10000 w 10000"/>
              <a:gd name="connsiteY5" fmla="*/ 5129 h 10000"/>
              <a:gd name="connsiteX6" fmla="*/ 9808 w 10000"/>
              <a:gd name="connsiteY6" fmla="*/ 10000 h 10000"/>
              <a:gd name="connsiteX7" fmla="*/ 2820 w 10000"/>
              <a:gd name="connsiteY7" fmla="*/ 9072 h 10000"/>
              <a:gd name="connsiteX8" fmla="*/ 0 w 10000"/>
              <a:gd name="connsiteY8" fmla="*/ 8561 h 10000"/>
              <a:gd name="connsiteX0" fmla="*/ 0 w 10000"/>
              <a:gd name="connsiteY0" fmla="*/ 8561 h 10000"/>
              <a:gd name="connsiteX1" fmla="*/ 1235 w 10000"/>
              <a:gd name="connsiteY1" fmla="*/ 0 h 10000"/>
              <a:gd name="connsiteX2" fmla="*/ 3863 w 10000"/>
              <a:gd name="connsiteY2" fmla="*/ 771 h 10000"/>
              <a:gd name="connsiteX3" fmla="*/ 5040 w 10000"/>
              <a:gd name="connsiteY3" fmla="*/ 3583 h 10000"/>
              <a:gd name="connsiteX4" fmla="*/ 6895 w 10000"/>
              <a:gd name="connsiteY4" fmla="*/ 4336 h 10000"/>
              <a:gd name="connsiteX5" fmla="*/ 7538 w 10000"/>
              <a:gd name="connsiteY5" fmla="*/ 3663 h 10000"/>
              <a:gd name="connsiteX6" fmla="*/ 10000 w 10000"/>
              <a:gd name="connsiteY6" fmla="*/ 5129 h 10000"/>
              <a:gd name="connsiteX7" fmla="*/ 9808 w 10000"/>
              <a:gd name="connsiteY7" fmla="*/ 10000 h 10000"/>
              <a:gd name="connsiteX8" fmla="*/ 2820 w 10000"/>
              <a:gd name="connsiteY8" fmla="*/ 9072 h 10000"/>
              <a:gd name="connsiteX9" fmla="*/ 0 w 10000"/>
              <a:gd name="connsiteY9" fmla="*/ 8561 h 10000"/>
              <a:gd name="connsiteX0" fmla="*/ 0 w 10000"/>
              <a:gd name="connsiteY0" fmla="*/ 8561 h 10000"/>
              <a:gd name="connsiteX1" fmla="*/ 1235 w 10000"/>
              <a:gd name="connsiteY1" fmla="*/ 0 h 10000"/>
              <a:gd name="connsiteX2" fmla="*/ 2578 w 10000"/>
              <a:gd name="connsiteY2" fmla="*/ 2117 h 10000"/>
              <a:gd name="connsiteX3" fmla="*/ 5040 w 10000"/>
              <a:gd name="connsiteY3" fmla="*/ 3583 h 10000"/>
              <a:gd name="connsiteX4" fmla="*/ 6895 w 10000"/>
              <a:gd name="connsiteY4" fmla="*/ 4336 h 10000"/>
              <a:gd name="connsiteX5" fmla="*/ 7538 w 10000"/>
              <a:gd name="connsiteY5" fmla="*/ 3663 h 10000"/>
              <a:gd name="connsiteX6" fmla="*/ 10000 w 10000"/>
              <a:gd name="connsiteY6" fmla="*/ 5129 h 10000"/>
              <a:gd name="connsiteX7" fmla="*/ 9808 w 10000"/>
              <a:gd name="connsiteY7" fmla="*/ 10000 h 10000"/>
              <a:gd name="connsiteX8" fmla="*/ 2820 w 10000"/>
              <a:gd name="connsiteY8" fmla="*/ 9072 h 10000"/>
              <a:gd name="connsiteX9" fmla="*/ 0 w 10000"/>
              <a:gd name="connsiteY9"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5040 w 10000"/>
              <a:gd name="connsiteY4" fmla="*/ 3583 h 10000"/>
              <a:gd name="connsiteX5" fmla="*/ 6895 w 10000"/>
              <a:gd name="connsiteY5" fmla="*/ 4336 h 10000"/>
              <a:gd name="connsiteX6" fmla="*/ 7538 w 10000"/>
              <a:gd name="connsiteY6" fmla="*/ 3663 h 10000"/>
              <a:gd name="connsiteX7" fmla="*/ 10000 w 10000"/>
              <a:gd name="connsiteY7" fmla="*/ 5129 h 10000"/>
              <a:gd name="connsiteX8" fmla="*/ 9808 w 10000"/>
              <a:gd name="connsiteY8" fmla="*/ 10000 h 10000"/>
              <a:gd name="connsiteX9" fmla="*/ 2820 w 10000"/>
              <a:gd name="connsiteY9" fmla="*/ 9072 h 10000"/>
              <a:gd name="connsiteX10" fmla="*/ 0 w 10000"/>
              <a:gd name="connsiteY10"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6895 w 10000"/>
              <a:gd name="connsiteY5" fmla="*/ 4336 h 10000"/>
              <a:gd name="connsiteX6" fmla="*/ 7538 w 10000"/>
              <a:gd name="connsiteY6" fmla="*/ 3663 h 10000"/>
              <a:gd name="connsiteX7" fmla="*/ 10000 w 10000"/>
              <a:gd name="connsiteY7" fmla="*/ 5129 h 10000"/>
              <a:gd name="connsiteX8" fmla="*/ 9808 w 10000"/>
              <a:gd name="connsiteY8" fmla="*/ 10000 h 10000"/>
              <a:gd name="connsiteX9" fmla="*/ 2820 w 10000"/>
              <a:gd name="connsiteY9" fmla="*/ 9072 h 10000"/>
              <a:gd name="connsiteX10" fmla="*/ 0 w 10000"/>
              <a:gd name="connsiteY10"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5646 w 10000"/>
              <a:gd name="connsiteY5" fmla="*/ 4296 h 10000"/>
              <a:gd name="connsiteX6" fmla="*/ 6895 w 10000"/>
              <a:gd name="connsiteY6" fmla="*/ 4336 h 10000"/>
              <a:gd name="connsiteX7" fmla="*/ 7538 w 10000"/>
              <a:gd name="connsiteY7" fmla="*/ 3663 h 10000"/>
              <a:gd name="connsiteX8" fmla="*/ 10000 w 10000"/>
              <a:gd name="connsiteY8" fmla="*/ 5129 h 10000"/>
              <a:gd name="connsiteX9" fmla="*/ 9808 w 10000"/>
              <a:gd name="connsiteY9" fmla="*/ 10000 h 10000"/>
              <a:gd name="connsiteX10" fmla="*/ 2820 w 10000"/>
              <a:gd name="connsiteY10" fmla="*/ 9072 h 10000"/>
              <a:gd name="connsiteX11" fmla="*/ 0 w 10000"/>
              <a:gd name="connsiteY11" fmla="*/ 8561 h 10000"/>
              <a:gd name="connsiteX0" fmla="*/ 0 w 10000"/>
              <a:gd name="connsiteY0" fmla="*/ 8561 h 10000"/>
              <a:gd name="connsiteX1" fmla="*/ 1235 w 10000"/>
              <a:gd name="connsiteY1" fmla="*/ 0 h 10000"/>
              <a:gd name="connsiteX2" fmla="*/ 2578 w 10000"/>
              <a:gd name="connsiteY2" fmla="*/ 2117 h 10000"/>
              <a:gd name="connsiteX3" fmla="*/ 3827 w 10000"/>
              <a:gd name="connsiteY3" fmla="*/ 2157 h 10000"/>
              <a:gd name="connsiteX4" fmla="*/ 4397 w 10000"/>
              <a:gd name="connsiteY4" fmla="*/ 4255 h 10000"/>
              <a:gd name="connsiteX5" fmla="*/ 5646 w 10000"/>
              <a:gd name="connsiteY5" fmla="*/ 4296 h 10000"/>
              <a:gd name="connsiteX6" fmla="*/ 6895 w 10000"/>
              <a:gd name="connsiteY6" fmla="*/ 4336 h 10000"/>
              <a:gd name="connsiteX7" fmla="*/ 7538 w 10000"/>
              <a:gd name="connsiteY7" fmla="*/ 3663 h 10000"/>
              <a:gd name="connsiteX8" fmla="*/ 9394 w 10000"/>
              <a:gd name="connsiteY8" fmla="*/ 4416 h 10000"/>
              <a:gd name="connsiteX9" fmla="*/ 10000 w 10000"/>
              <a:gd name="connsiteY9" fmla="*/ 5129 h 10000"/>
              <a:gd name="connsiteX10" fmla="*/ 9808 w 10000"/>
              <a:gd name="connsiteY10" fmla="*/ 10000 h 10000"/>
              <a:gd name="connsiteX11" fmla="*/ 2820 w 10000"/>
              <a:gd name="connsiteY11" fmla="*/ 9072 h 10000"/>
              <a:gd name="connsiteX12" fmla="*/ 0 w 10000"/>
              <a:gd name="connsiteY12" fmla="*/ 856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10000">
                <a:moveTo>
                  <a:pt x="0" y="8561"/>
                </a:moveTo>
                <a:lnTo>
                  <a:pt x="1235" y="0"/>
                </a:lnTo>
                <a:lnTo>
                  <a:pt x="2578" y="2117"/>
                </a:lnTo>
                <a:cubicBezTo>
                  <a:pt x="2860" y="2531"/>
                  <a:pt x="3524" y="1801"/>
                  <a:pt x="3827" y="2157"/>
                </a:cubicBezTo>
                <a:cubicBezTo>
                  <a:pt x="4130" y="2513"/>
                  <a:pt x="4094" y="3899"/>
                  <a:pt x="4397" y="4255"/>
                </a:cubicBezTo>
                <a:cubicBezTo>
                  <a:pt x="4700" y="4611"/>
                  <a:pt x="5230" y="4283"/>
                  <a:pt x="5646" y="4296"/>
                </a:cubicBezTo>
                <a:cubicBezTo>
                  <a:pt x="6062" y="4309"/>
                  <a:pt x="6591" y="4475"/>
                  <a:pt x="6895" y="4336"/>
                </a:cubicBezTo>
                <a:lnTo>
                  <a:pt x="7538" y="3663"/>
                </a:lnTo>
                <a:lnTo>
                  <a:pt x="9394" y="4416"/>
                </a:lnTo>
                <a:lnTo>
                  <a:pt x="10000" y="5129"/>
                </a:lnTo>
                <a:cubicBezTo>
                  <a:pt x="9887" y="6575"/>
                  <a:pt x="9921" y="8554"/>
                  <a:pt x="9808" y="10000"/>
                </a:cubicBezTo>
                <a:lnTo>
                  <a:pt x="2820" y="9072"/>
                </a:lnTo>
                <a:lnTo>
                  <a:pt x="0" y="8561"/>
                </a:lnTo>
                <a:close/>
              </a:path>
            </a:pathLst>
          </a:custGeom>
          <a:solidFill>
            <a:srgbClr val="AABA0A"/>
          </a:solidFill>
          <a:ln w="19050">
            <a:solidFill>
              <a:srgbClr val="000000"/>
            </a:solidFill>
            <a:round/>
            <a:headEnd/>
            <a:tailEnd/>
          </a:ln>
        </p:spPr>
        <p:txBody>
          <a:bodyP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6" name="Line 153"/>
          <p:cNvSpPr>
            <a:spLocks noChangeShapeType="1"/>
          </p:cNvSpPr>
          <p:nvPr/>
        </p:nvSpPr>
        <p:spPr bwMode="auto">
          <a:xfrm>
            <a:off x="6611144" y="3348087"/>
            <a:ext cx="762000" cy="381000"/>
          </a:xfrm>
          <a:prstGeom prst="line">
            <a:avLst/>
          </a:prstGeom>
          <a:noFill/>
          <a:ln w="19050">
            <a:solidFill>
              <a:srgbClr val="000000"/>
            </a:solidFill>
            <a:round/>
            <a:headEnd/>
            <a:tailEnd/>
          </a:ln>
        </p:spPr>
        <p:txBody>
          <a:bodyPr wrap="none" anchor="ctr"/>
          <a:lstStyle/>
          <a:p>
            <a:pPr algn="ctr" fontAlgn="auto">
              <a:spcBef>
                <a:spcPts val="0"/>
              </a:spcBef>
              <a:spcAft>
                <a:spcPts val="0"/>
              </a:spcAft>
              <a:defRPr/>
            </a:pPr>
            <a:endParaRPr lang="en-US" sz="1000" kern="0" dirty="0">
              <a:solidFill>
                <a:sysClr val="windowText" lastClr="000000"/>
              </a:solidFill>
              <a:latin typeface="Arial" pitchFamily="34" charset="0"/>
              <a:cs typeface="Arial" pitchFamily="34" charset="0"/>
            </a:endParaRPr>
          </a:p>
        </p:txBody>
      </p:sp>
      <p:sp>
        <p:nvSpPr>
          <p:cNvPr id="387" name="Text Box 217"/>
          <p:cNvSpPr txBox="1">
            <a:spLocks noChangeArrowheads="1"/>
          </p:cNvSpPr>
          <p:nvPr/>
        </p:nvSpPr>
        <p:spPr bwMode="auto">
          <a:xfrm>
            <a:off x="7294477" y="3727739"/>
            <a:ext cx="461963" cy="246063"/>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000" kern="0" dirty="0">
                <a:latin typeface="Arial" pitchFamily="34" charset="0"/>
                <a:cs typeface="Arial" pitchFamily="34" charset="0"/>
              </a:rPr>
              <a:t>DC</a:t>
            </a:r>
          </a:p>
        </p:txBody>
      </p:sp>
      <p:sp>
        <p:nvSpPr>
          <p:cNvPr id="388" name="Text Box 220"/>
          <p:cNvSpPr txBox="1">
            <a:spLocks noChangeArrowheads="1"/>
          </p:cNvSpPr>
          <p:nvPr/>
        </p:nvSpPr>
        <p:spPr bwMode="auto">
          <a:xfrm>
            <a:off x="7071122" y="5174761"/>
            <a:ext cx="1955997" cy="261938"/>
          </a:xfrm>
          <a:prstGeom prst="rect">
            <a:avLst/>
          </a:prstGeom>
          <a:noFill/>
          <a:ln w="9525">
            <a:noFill/>
            <a:miter lim="800000"/>
            <a:headEnd/>
            <a:tailEnd/>
          </a:ln>
        </p:spPr>
        <p:txBody>
          <a:bodyPr wrap="square" lIns="0" tIns="0" rIns="0" bIns="0">
            <a:spAutoFit/>
          </a:bodyPr>
          <a:lstStyle/>
          <a:p>
            <a:pPr eaLnBrk="0" fontAlgn="auto" hangingPunct="0">
              <a:spcBef>
                <a:spcPts val="0"/>
              </a:spcBef>
              <a:spcAft>
                <a:spcPts val="0"/>
              </a:spcAft>
              <a:defRPr/>
            </a:pPr>
            <a:r>
              <a:rPr lang="en-US" sz="850" kern="0" dirty="0">
                <a:solidFill>
                  <a:sysClr val="windowText" lastClr="000000"/>
                </a:solidFill>
                <a:latin typeface="Arial" pitchFamily="34" charset="0"/>
                <a:cs typeface="Arial" pitchFamily="34" charset="0"/>
              </a:rPr>
              <a:t>Hispanics have significantly worse rates than non-Hispanic Whites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 the Ambulatory Setting</a:t>
            </a:r>
            <a:endParaRPr lang="en-US" dirty="0"/>
          </a:p>
        </p:txBody>
      </p:sp>
      <p:sp>
        <p:nvSpPr>
          <p:cNvPr id="3" name="Content Placeholder 2"/>
          <p:cNvSpPr>
            <a:spLocks noGrp="1"/>
          </p:cNvSpPr>
          <p:nvPr>
            <p:ph idx="1"/>
          </p:nvPr>
        </p:nvSpPr>
        <p:spPr/>
        <p:txBody>
          <a:bodyPr>
            <a:normAutofit fontScale="92500" lnSpcReduction="20000"/>
          </a:bodyPr>
          <a:lstStyle/>
          <a:p>
            <a:r>
              <a:rPr lang="en-US" smtClean="0"/>
              <a:t>Although patient safety initiatives usually focus on inpatient hospital events, adverse effects of medical care may be identified and treated in outpatient settings. </a:t>
            </a:r>
          </a:p>
          <a:p>
            <a:r>
              <a:rPr lang="en-US" smtClean="0"/>
              <a:t>Adverse effects of medical care can follow care or procedures in hospitals, emergency departments (EDs), physician offices, or other settings.</a:t>
            </a:r>
          </a:p>
          <a:p>
            <a:r>
              <a:rPr lang="en-US" smtClean="0"/>
              <a:t>Measures include:</a:t>
            </a:r>
          </a:p>
          <a:p>
            <a:pPr lvl="1"/>
            <a:r>
              <a:rPr lang="en-US" smtClean="0"/>
              <a:t>Adults with a probable missed stroke in the emergency department</a:t>
            </a:r>
          </a:p>
          <a:p>
            <a:pPr lvl="1"/>
            <a:r>
              <a:rPr lang="en-US" smtClean="0"/>
              <a:t>Adults age 65 and over who received potentially inappropriate prescription medications during the calendar year</a:t>
            </a:r>
            <a:endParaRPr lang="en-US"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Adults with a probable missed stroke in the emergency department, by age, 2009</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4650165"/>
              </p:ext>
            </p:extLst>
          </p:nvPr>
        </p:nvGraphicFramePr>
        <p:xfrm>
          <a:off x="1554480" y="1371600"/>
          <a:ext cx="6035040" cy="3505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09550" y="4876800"/>
            <a:ext cx="8534400" cy="160043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Agency for Healthcare Research and Quality (AHRQ), Healthcare Cost and Utilization Project, State Inpatient Databases, 2009, and State Emergency Department Databases, 2008-2009, pooled data for nine States (AZ, FL, MA, MO, NH, NY, SC, TN, and UT).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For this measure, missed stroke is defined as a patient hospitalized for stroke who was treated and released from the ED </a:t>
            </a:r>
            <a:r>
              <a:rPr lang="en-US" sz="1000" dirty="0">
                <a:latin typeface="Arial" panose="020B0604020202020204" pitchFamily="34" charset="0"/>
                <a:cs typeface="Arial" panose="020B0604020202020204" pitchFamily="34" charset="0"/>
              </a:rPr>
              <a:t>within the prior 30 </a:t>
            </a:r>
            <a:r>
              <a:rPr lang="en-US" sz="1000" dirty="0" smtClean="0">
                <a:latin typeface="Arial" panose="020B0604020202020204" pitchFamily="34" charset="0"/>
                <a:cs typeface="Arial" panose="020B0604020202020204" pitchFamily="34" charset="0"/>
              </a:rPr>
              <a:t>days with any diagnosis except cerebrovascular disease. For more details, see Newman-</a:t>
            </a:r>
            <a:r>
              <a:rPr lang="en-US" sz="1000" dirty="0" err="1" smtClean="0">
                <a:latin typeface="Arial" panose="020B0604020202020204" pitchFamily="34" charset="0"/>
                <a:cs typeface="Arial" panose="020B0604020202020204" pitchFamily="34" charset="0"/>
              </a:rPr>
              <a:t>Toker</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DE, Moy E, Valente E, et al. Missed diagnosis of stroke in the emergency department: a cross-sectional analysis of a large population-based sample. Diagnosis 2014;1(2):155-66.</a:t>
            </a:r>
            <a:r>
              <a:rPr lang="en-US" sz="1000" b="1"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hlinkClick r:id="rId4"/>
              </a:rPr>
              <a:t>http://www.degruyter.com/dg/viewarticle.fullcontentlink:pdfeventlink/$</a:t>
            </a:r>
            <a:r>
              <a:rPr lang="en-US" sz="1000" dirty="0" smtClean="0">
                <a:latin typeface="Arial" panose="020B0604020202020204" pitchFamily="34" charset="0"/>
                <a:cs typeface="Arial" panose="020B0604020202020204" pitchFamily="34" charset="0"/>
                <a:hlinkClick r:id="rId4"/>
              </a:rPr>
              <a:t>002fj$002fdx.2014.1.issue-2$002fdx-2013-0038$002fdx-2013-0038.pdf?t:ac=j$002fdx.2014.1.issue-2$002fdx-2013-0038$002fdx-2013-0038.xml</a:t>
            </a:r>
            <a:r>
              <a:rPr lang="en-US" sz="1000" dirty="0" smtClean="0">
                <a:latin typeface="Arial" panose="020B0604020202020204" pitchFamily="34" charset="0"/>
                <a:cs typeface="Arial" panose="020B0604020202020204" pitchFamily="34" charset="0"/>
              </a:rPr>
              <a:t> </a:t>
            </a:r>
          </a:p>
          <a:p>
            <a:endParaRPr lang="en-US" sz="10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age 65 and over who received potentially inappropriate prescription medications during the calendar year, by race/ethnicity and family income, 2002-2012</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35028729"/>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4161606983"/>
              </p:ext>
            </p:extLst>
          </p:nvPr>
        </p:nvGraphicFramePr>
        <p:xfrm>
          <a:off x="46482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228600" y="5638800"/>
            <a:ext cx="8534400" cy="861774"/>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Agency for Healthcare Research and Quality, Medical Expenditure Panel Survey, 2002–2012.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For this measure, lower rates are better. Prescription medications received include all prescribed medications initially purchased or otherwise obtained as well as any refills. White and Black are non-Hispanic. Hispanic includes all races. For more information on inappropriate medications, see </a:t>
            </a:r>
            <a:endParaRPr lang="en-US" sz="1000" dirty="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The American Geriatrics Society 2012 Beers Criteria Update Expert Panel.</a:t>
            </a:r>
            <a:r>
              <a:rPr lang="en-US" sz="1000" dirty="0">
                <a:latin typeface="Arial" panose="020B0604020202020204" pitchFamily="34" charset="0"/>
                <a:cs typeface="Arial" panose="020B0604020202020204" pitchFamily="34" charset="0"/>
              </a:rPr>
              <a:t> American Geriatrics Society updated Beers Criteria for potentially inappropriate medication use in older </a:t>
            </a:r>
            <a:r>
              <a:rPr lang="en-US" sz="1000" dirty="0" smtClean="0">
                <a:latin typeface="Arial" panose="020B0604020202020204" pitchFamily="34" charset="0"/>
                <a:cs typeface="Arial" panose="020B0604020202020204" pitchFamily="34" charset="0"/>
              </a:rPr>
              <a:t>adults. J </a:t>
            </a:r>
            <a:r>
              <a:rPr lang="en-US" sz="1000" dirty="0">
                <a:latin typeface="Arial" panose="020B0604020202020204" pitchFamily="34" charset="0"/>
                <a:cs typeface="Arial" panose="020B0604020202020204" pitchFamily="34" charset="0"/>
              </a:rPr>
              <a:t>Am </a:t>
            </a:r>
            <a:r>
              <a:rPr lang="en-US" sz="1000" dirty="0" err="1">
                <a:latin typeface="Arial" panose="020B0604020202020204" pitchFamily="34" charset="0"/>
                <a:cs typeface="Arial" panose="020B0604020202020204" pitchFamily="34" charset="0"/>
              </a:rPr>
              <a:t>Geriatr</a:t>
            </a:r>
            <a:r>
              <a:rPr lang="en-US" sz="1000" dirty="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Soc</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2012 Apr;60(4):616-31</a:t>
            </a:r>
            <a:r>
              <a:rPr lang="en-US" sz="1000"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228600" y="1447800"/>
            <a:ext cx="8686800" cy="5410200"/>
          </a:xfrm>
        </p:spPr>
        <p:txBody>
          <a:bodyPr>
            <a:normAutofit/>
          </a:bodyPr>
          <a:lstStyle/>
          <a:p>
            <a:r>
              <a:rPr lang="en-US" dirty="0" smtClean="0"/>
              <a:t>New </a:t>
            </a:r>
            <a:r>
              <a:rPr lang="en-US" dirty="0"/>
              <a:t>National Healthcare Quality and Disparities Report (</a:t>
            </a:r>
            <a:r>
              <a:rPr lang="en-US" dirty="0" smtClean="0"/>
              <a:t>QDR)</a:t>
            </a:r>
          </a:p>
          <a:p>
            <a:pPr lvl="1"/>
            <a:r>
              <a:rPr lang="en-US" dirty="0"/>
              <a:t>Integrates findings on health care quality and health care disparities into a single document to highlight the importance of examining quality and disparities together</a:t>
            </a:r>
          </a:p>
          <a:p>
            <a:pPr lvl="1"/>
            <a:r>
              <a:rPr lang="en-US" dirty="0" smtClean="0"/>
              <a:t>Focuses </a:t>
            </a:r>
            <a:r>
              <a:rPr lang="en-US" dirty="0"/>
              <a:t>on summarizing information over the many measures that are </a:t>
            </a:r>
            <a:r>
              <a:rPr lang="en-US" dirty="0" smtClean="0"/>
              <a:t>tracked</a:t>
            </a:r>
          </a:p>
          <a:p>
            <a:r>
              <a:rPr lang="en-US" dirty="0" smtClean="0"/>
              <a:t>Series of related </a:t>
            </a:r>
            <a:r>
              <a:rPr lang="en-US" dirty="0" err="1" smtClean="0"/>
              <a:t>chartbooks</a:t>
            </a:r>
            <a:endParaRPr lang="en-US" dirty="0" smtClean="0"/>
          </a:p>
          <a:p>
            <a:pPr lvl="1"/>
            <a:r>
              <a:rPr lang="en-US" dirty="0" smtClean="0"/>
              <a:t>Present information </a:t>
            </a:r>
            <a:r>
              <a:rPr lang="en-US" dirty="0"/>
              <a:t>on individual measures </a:t>
            </a:r>
            <a:r>
              <a:rPr lang="en-US" dirty="0" smtClean="0"/>
              <a:t>of quality and disparities</a:t>
            </a:r>
          </a:p>
          <a:p>
            <a:pPr lvl="1"/>
            <a:r>
              <a:rPr lang="en-US" dirty="0" smtClean="0"/>
              <a:t>Are posted </a:t>
            </a:r>
            <a:r>
              <a:rPr lang="en-US" dirty="0"/>
              <a:t>on the Web (</a:t>
            </a:r>
            <a:r>
              <a:rPr lang="en-US" u="sng" dirty="0">
                <a:hlinkClick r:id="rId3"/>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3"/>
              </a:rPr>
              <a:t>nhqrdr</a:t>
            </a:r>
            <a:r>
              <a:rPr lang="en-US" u="sng" dirty="0">
                <a:hlinkClick r:id="rId3"/>
              </a:rPr>
              <a:t>/2014chartbooks/</a:t>
            </a:r>
            <a:r>
              <a:rPr lang="en-US" dirty="0"/>
              <a:t>)</a:t>
            </a:r>
          </a:p>
          <a:p>
            <a:endParaRPr lang="en-US" dirty="0"/>
          </a:p>
        </p:txBody>
      </p:sp>
    </p:spTree>
    <p:extLst>
      <p:ext uri="{BB962C8B-B14F-4D97-AF65-F5344CB8AC3E}">
        <p14:creationId xmlns:p14="http://schemas.microsoft.com/office/powerpoint/2010/main" val="633810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Patient Safety Infrastructure</a:t>
            </a:r>
            <a:endParaRPr lang="en-US" dirty="0"/>
          </a:p>
        </p:txBody>
      </p:sp>
      <p:sp>
        <p:nvSpPr>
          <p:cNvPr id="3" name="Content Placeholder 2"/>
          <p:cNvSpPr>
            <a:spLocks noGrp="1"/>
          </p:cNvSpPr>
          <p:nvPr>
            <p:ph idx="1"/>
          </p:nvPr>
        </p:nvSpPr>
        <p:spPr/>
        <p:txBody>
          <a:bodyPr>
            <a:normAutofit/>
          </a:bodyPr>
          <a:lstStyle/>
          <a:p>
            <a:r>
              <a:rPr lang="en-US" smtClean="0"/>
              <a:t>Efforts to improve patient safety have led to various infrastructure enhancements.</a:t>
            </a:r>
          </a:p>
          <a:p>
            <a:pPr lvl="1"/>
            <a:r>
              <a:rPr lang="en-US" smtClean="0"/>
              <a:t>National Practitioner Data Bank, a clearinghouse for information on medical malpractice payments and adverse actions against health care providers.</a:t>
            </a:r>
          </a:p>
          <a:p>
            <a:pPr lvl="1"/>
            <a:r>
              <a:rPr lang="en-US" smtClean="0"/>
              <a:t>Culture of patient safety, recognized as important for reducing adverse events, and surveys to monitor the culture.</a:t>
            </a:r>
          </a:p>
          <a:p>
            <a:pPr lvl="1"/>
            <a:r>
              <a:rPr lang="en-US" smtClean="0"/>
              <a:t>Patient Safety Organizations, designed to create a protected space in which providers can learn from adverse events without fear of legal action.</a:t>
            </a:r>
            <a:endParaRPr lang="en-US" dirty="0"/>
          </a:p>
        </p:txBody>
      </p:sp>
    </p:spTree>
    <p:extLst>
      <p:ext uri="{BB962C8B-B14F-4D97-AF65-F5344CB8AC3E}">
        <p14:creationId xmlns:p14="http://schemas.microsoft.com/office/powerpoint/2010/main" val="20300648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Infrastructure: National Practitioner Data Bank</a:t>
            </a:r>
            <a:endParaRPr lang="en-US" dirty="0"/>
          </a:p>
        </p:txBody>
      </p:sp>
      <p:sp>
        <p:nvSpPr>
          <p:cNvPr id="3" name="Content Placeholder 2"/>
          <p:cNvSpPr>
            <a:spLocks noGrp="1"/>
          </p:cNvSpPr>
          <p:nvPr>
            <p:ph idx="1"/>
          </p:nvPr>
        </p:nvSpPr>
        <p:spPr/>
        <p:txBody>
          <a:bodyPr>
            <a:normAutofit/>
          </a:bodyPr>
          <a:lstStyle/>
          <a:p>
            <a:r>
              <a:rPr lang="en-US" smtClean="0"/>
              <a:t>Medical malpractice actions are one way to flag potential medical errors. </a:t>
            </a:r>
          </a:p>
          <a:p>
            <a:r>
              <a:rPr lang="en-US" smtClean="0"/>
              <a:t>Medical Malpractice Payment Reports (MMPRs) are submitted to the National Practitioner Data Bank by medical malpractice payers: </a:t>
            </a:r>
          </a:p>
          <a:p>
            <a:pPr lvl="1"/>
            <a:r>
              <a:rPr lang="en-US" smtClean="0"/>
              <a:t>Report of a monetary exchange made for the benefit of a physician, dentist, or other health care provider </a:t>
            </a:r>
          </a:p>
          <a:p>
            <a:pPr lvl="1"/>
            <a:r>
              <a:rPr lang="en-US" smtClean="0"/>
              <a:t>Result of a settlement or judgment of a written complaint or claim based on that provider’s delivery of or failure to deliver health care services.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Number of Medical Malpractice Payment Reports, by health care setting, 2004-2013</a:t>
            </a:r>
            <a:endParaRPr lang="en-US" sz="1800" dirty="0"/>
          </a:p>
        </p:txBody>
      </p:sp>
      <p:graphicFrame>
        <p:nvGraphicFramePr>
          <p:cNvPr id="5" name="Object 75"/>
          <p:cNvGraphicFramePr>
            <a:graphicFrameLocks noGrp="1"/>
          </p:cNvGraphicFramePr>
          <p:nvPr>
            <p:ph idx="1"/>
            <p:extLst>
              <p:ext uri="{D42A27DB-BD31-4B8C-83A1-F6EECF244321}">
                <p14:modId xmlns:p14="http://schemas.microsoft.com/office/powerpoint/2010/main" val="1025246646"/>
              </p:ext>
            </p:extLst>
          </p:nvPr>
        </p:nvGraphicFramePr>
        <p:xfrm>
          <a:off x="1280160" y="1600200"/>
          <a:ext cx="6583680"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31694" y="5257800"/>
            <a:ext cx="8382000" cy="861774"/>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National Practitioner Data Bank Public Use Data File, Health Resources and Services Administration, Bureau of Health Professions, Division of Practitioner Data Banks, 2004-2013. </a:t>
            </a: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Other includes MMPRs related to unknown settings and a combination of inpatient and outpatient settings.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Number of Medical Malpractice Payment Reports, by patient sex, type of error, and harm, 2004-2013 (combined)</a:t>
            </a:r>
            <a:endParaRPr lang="en-US" sz="1800" dirty="0"/>
          </a:p>
        </p:txBody>
      </p:sp>
      <p:graphicFrame>
        <p:nvGraphicFramePr>
          <p:cNvPr id="4" name="Object 74"/>
          <p:cNvGraphicFramePr>
            <a:graphicFrameLocks noGrp="1"/>
          </p:cNvGraphicFramePr>
          <p:nvPr>
            <p:ph idx="1"/>
            <p:extLst>
              <p:ext uri="{D42A27DB-BD31-4B8C-83A1-F6EECF244321}">
                <p14:modId xmlns:p14="http://schemas.microsoft.com/office/powerpoint/2010/main" val="311943785"/>
              </p:ext>
            </p:extLst>
          </p:nvPr>
        </p:nvGraphicFramePr>
        <p:xfrm>
          <a:off x="457200" y="1371600"/>
          <a:ext cx="8229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5410200"/>
            <a:ext cx="8915400" cy="1877437"/>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National Practitioner Data Bank Public Use Data File, Health Resources and Services Administration, Bureau of Health Professions, Division of Practitioner Data Banks, 2004-2013.  </a:t>
            </a:r>
            <a:endParaRPr lang="en-US" sz="1000" dirty="0" smtClean="0">
              <a:solidFill>
                <a:srgbClr val="FF0000"/>
              </a:solidFill>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Note: </a:t>
            </a:r>
            <a:r>
              <a:rPr lang="en-US" sz="1000" b="1"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MMPRs missing patient sex data (n=555), injury data (n=61,309), and other data (n=1,790) were excluded from the results above.  “Disability” includes outcomes resulting in significant  permanent injury, major permanent injury, quadriplegia, brain damage, or lifelong care.  Categories for error related to diagnosis, treatment, surgery, medication, and obstetrics are defined  by  corresponding malpractice allegation groups in the National Practitioner Data Bank Public Use File.  The “Other “ category includes error related to anesthesia, IV and blood products, monitoring, equipment/product, behavioral health, and other  malpractice allegation groups in the National Practitioner Data Bank Public Use File.</a:t>
            </a:r>
          </a:p>
          <a:p>
            <a:endParaRPr lang="en-US" sz="1000" dirty="0" smtClean="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Infrastructure: Culture</a:t>
            </a:r>
            <a:endParaRPr lang="en-US" dirty="0"/>
          </a:p>
        </p:txBody>
      </p:sp>
      <p:sp>
        <p:nvSpPr>
          <p:cNvPr id="3" name="Content Placeholder 2"/>
          <p:cNvSpPr>
            <a:spLocks noGrp="1"/>
          </p:cNvSpPr>
          <p:nvPr>
            <p:ph idx="1"/>
          </p:nvPr>
        </p:nvSpPr>
        <p:spPr/>
        <p:txBody>
          <a:bodyPr>
            <a:normAutofit/>
          </a:bodyPr>
          <a:lstStyle/>
          <a:p>
            <a:r>
              <a:rPr lang="en-US" dirty="0" smtClean="0"/>
              <a:t>High-reliability organizations—those that perform high-risk work but achieve low rates of adverse events—establish “cultures of safety” (</a:t>
            </a:r>
            <a:r>
              <a:rPr lang="en-US" dirty="0" err="1"/>
              <a:t>Chassin</a:t>
            </a:r>
            <a:r>
              <a:rPr lang="en-US" dirty="0"/>
              <a:t> and </a:t>
            </a:r>
            <a:r>
              <a:rPr lang="en-US" dirty="0" smtClean="0"/>
              <a:t>Loeb, 2013). </a:t>
            </a:r>
          </a:p>
          <a:p>
            <a:r>
              <a:rPr lang="en-US" dirty="0" smtClean="0"/>
              <a:t>The culture is characterized by:</a:t>
            </a:r>
          </a:p>
          <a:p>
            <a:pPr lvl="1"/>
            <a:r>
              <a:rPr lang="en-US" dirty="0" smtClean="0"/>
              <a:t>Shared dedication to making work safe, </a:t>
            </a:r>
          </a:p>
          <a:p>
            <a:pPr lvl="1"/>
            <a:r>
              <a:rPr lang="en-US" dirty="0" err="1" smtClean="0"/>
              <a:t>Nonpunitive</a:t>
            </a:r>
            <a:r>
              <a:rPr lang="en-US" dirty="0" smtClean="0"/>
              <a:t> reporting and communication about errors,</a:t>
            </a:r>
          </a:p>
          <a:p>
            <a:pPr lvl="1"/>
            <a:r>
              <a:rPr lang="en-US" dirty="0" smtClean="0"/>
              <a:t>Collaboration and teamwork across disciplines, and</a:t>
            </a:r>
          </a:p>
          <a:p>
            <a:pPr lvl="1"/>
            <a:r>
              <a:rPr lang="en-US" dirty="0" smtClean="0"/>
              <a:t>Adequate resources to prevent adverse events.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Measures of Patient Safety Culture</a:t>
            </a: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lvl="0"/>
            <a:r>
              <a:rPr lang="en-US" dirty="0" smtClean="0"/>
              <a:t>Average percent positive responses </a:t>
            </a:r>
            <a:r>
              <a:rPr lang="en-US" dirty="0"/>
              <a:t>on the AHRQ Hospital Survey on Patient Safety Culture</a:t>
            </a:r>
          </a:p>
          <a:p>
            <a:pPr lvl="0"/>
            <a:r>
              <a:rPr lang="en-US" dirty="0" smtClean="0"/>
              <a:t>Average percent positive responses </a:t>
            </a:r>
            <a:r>
              <a:rPr lang="en-US" dirty="0"/>
              <a:t>on the AHRQ Medical Office Survey on Patient Safety Culture</a:t>
            </a:r>
          </a:p>
          <a:p>
            <a:r>
              <a:rPr lang="en-US" dirty="0" smtClean="0"/>
              <a:t>Average percent positive responses for patient safety culture composite (Sexton, et al., 2006) among participants in the National Center for Patient Safety (NCPS) High Reliability Team training</a:t>
            </a:r>
          </a:p>
          <a:p>
            <a:r>
              <a:rPr lang="en-US" dirty="0" smtClean="0"/>
              <a:t>Percent change from baseline in observed annual mortality rate per 1,000 procedures, by medical team training status of Veterans Health Administration facility</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Average percent positive responses for patient safety culture composite from hospitals, 2012 and 2014</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0078402"/>
              </p:ext>
            </p:extLst>
          </p:nvPr>
        </p:nvGraphicFramePr>
        <p:xfrm>
          <a:off x="533400" y="1371600"/>
          <a:ext cx="82296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5701553"/>
            <a:ext cx="8534400" cy="1015663"/>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Agency for Healthcare Research and Quality, Hospital Survey on Patient Safety Culture user comparative </a:t>
            </a:r>
            <a:r>
              <a:rPr lang="en-US" sz="1000" dirty="0">
                <a:latin typeface="Arial" panose="020B0604020202020204" pitchFamily="34" charset="0"/>
                <a:cs typeface="Arial" panose="020B0604020202020204" pitchFamily="34" charset="0"/>
              </a:rPr>
              <a:t>database report, 2012 (</a:t>
            </a:r>
            <a:r>
              <a:rPr lang="en-US" sz="1000" dirty="0">
                <a:latin typeface="Arial" panose="020B0604020202020204" pitchFamily="34" charset="0"/>
                <a:cs typeface="Arial" panose="020B0604020202020204" pitchFamily="34" charset="0"/>
                <a:hlinkClick r:id="rId4"/>
              </a:rPr>
              <a:t>http://</a:t>
            </a:r>
            <a:r>
              <a:rPr lang="en-US" sz="1000" dirty="0" smtClean="0">
                <a:latin typeface="Arial" panose="020B0604020202020204" pitchFamily="34" charset="0"/>
                <a:cs typeface="Arial" panose="020B0604020202020204" pitchFamily="34" charset="0"/>
                <a:hlinkClick r:id="rId4"/>
              </a:rPr>
              <a:t>www.ahrq.gov/professionals/quality-patient-safety/patientsafetyculture/hospital/2012/index.html</a:t>
            </a:r>
            <a:r>
              <a:rPr lang="en-US" sz="1000" dirty="0" smtClean="0">
                <a:latin typeface="Arial" panose="020B0604020202020204" pitchFamily="34" charset="0"/>
                <a:cs typeface="Arial" panose="020B0604020202020204" pitchFamily="34" charset="0"/>
              </a:rPr>
              <a:t>) and </a:t>
            </a:r>
            <a:r>
              <a:rPr lang="en-US" sz="1000" dirty="0">
                <a:latin typeface="Arial" panose="020B0604020202020204" pitchFamily="34" charset="0"/>
                <a:cs typeface="Arial" panose="020B0604020202020204" pitchFamily="34" charset="0"/>
              </a:rPr>
              <a:t>2014 (</a:t>
            </a:r>
            <a:r>
              <a:rPr lang="en-US" sz="1000" dirty="0">
                <a:latin typeface="Arial" panose="020B0604020202020204" pitchFamily="34" charset="0"/>
                <a:cs typeface="Arial" panose="020B0604020202020204" pitchFamily="34" charset="0"/>
                <a:hlinkClick r:id="rId5"/>
              </a:rPr>
              <a:t>http://</a:t>
            </a:r>
            <a:r>
              <a:rPr lang="en-US" sz="1000" dirty="0" smtClean="0">
                <a:latin typeface="Arial" panose="020B0604020202020204" pitchFamily="34" charset="0"/>
                <a:cs typeface="Arial" panose="020B0604020202020204" pitchFamily="34" charset="0"/>
                <a:hlinkClick r:id="rId5"/>
              </a:rPr>
              <a:t>www.ahrq.gov/professionals/quality-patient-safety/patientsafetyculture/hospital/2014/index.html</a:t>
            </a:r>
            <a:r>
              <a:rPr lang="en-US" sz="1000" dirty="0" smtClean="0">
                <a:latin typeface="Arial" panose="020B0604020202020204" pitchFamily="34" charset="0"/>
                <a:cs typeface="Arial" panose="020B0604020202020204" pitchFamily="34" charset="0"/>
              </a:rPr>
              <a:t>).</a:t>
            </a: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Hospital staff voluntarily assessed the culture of safety in their facilities. Percent positive is the percentage of positive responses (e.g., Agree) to positively worded items (e.g., People support one another in this unit) or negative responses (e.g., Disagree) to negatively worded items (e.g., We have problems in this unit).</a:t>
            </a:r>
            <a:endParaRPr lang="en-US" sz="1000" b="1" dirty="0">
              <a:latin typeface="Arial" panose="020B0604020202020204" pitchFamily="34" charset="0"/>
              <a:cs typeface="Arial" panose="020B06040202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Average percent positive responses for patient safety culture composite from medical offices, by composite, 2012</a:t>
            </a:r>
            <a:endParaRPr lang="en-US" sz="1800" dirty="0"/>
          </a:p>
        </p:txBody>
      </p:sp>
      <p:graphicFrame>
        <p:nvGraphicFramePr>
          <p:cNvPr id="4" name="Object 9"/>
          <p:cNvGraphicFramePr>
            <a:graphicFrameLocks noGrp="1"/>
          </p:cNvGraphicFramePr>
          <p:nvPr>
            <p:ph idx="1"/>
            <p:extLst>
              <p:ext uri="{D42A27DB-BD31-4B8C-83A1-F6EECF244321}">
                <p14:modId xmlns:p14="http://schemas.microsoft.com/office/powerpoint/2010/main" val="3277228159"/>
              </p:ext>
            </p:extLst>
          </p:nvPr>
        </p:nvGraphicFramePr>
        <p:xfrm>
          <a:off x="457200" y="1371600"/>
          <a:ext cx="8229600"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5257800"/>
            <a:ext cx="8534400" cy="55399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AHRQ, Medical Office Survey on Patient Safety Culture user comparative </a:t>
            </a:r>
            <a:r>
              <a:rPr lang="en-US" sz="1000" dirty="0">
                <a:latin typeface="Arial" panose="020B0604020202020204" pitchFamily="34" charset="0"/>
                <a:cs typeface="Arial" panose="020B0604020202020204" pitchFamily="34" charset="0"/>
              </a:rPr>
              <a:t>database report, 2012 (</a:t>
            </a:r>
            <a:r>
              <a:rPr lang="en-US" sz="1000" dirty="0">
                <a:latin typeface="Arial" panose="020B0604020202020204" pitchFamily="34" charset="0"/>
                <a:cs typeface="Arial" panose="020B0604020202020204" pitchFamily="34" charset="0"/>
                <a:hlinkClick r:id="rId4"/>
              </a:rPr>
              <a:t>http://</a:t>
            </a:r>
            <a:r>
              <a:rPr lang="en-US" sz="1000" dirty="0" smtClean="0">
                <a:latin typeface="Arial" panose="020B0604020202020204" pitchFamily="34" charset="0"/>
                <a:cs typeface="Arial" panose="020B0604020202020204" pitchFamily="34" charset="0"/>
                <a:hlinkClick r:id="rId4"/>
              </a:rPr>
              <a:t>www.ahrq.gov/professionals/quality-patient-safety/patientsafetyculture/medical-office/2012/index.html</a:t>
            </a:r>
            <a:r>
              <a:rPr lang="en-US" sz="1000" dirty="0" smtClean="0">
                <a:latin typeface="Arial" panose="020B0604020202020204" pitchFamily="34" charset="0"/>
                <a:cs typeface="Arial" panose="020B0604020202020204" pitchFamily="34" charset="0"/>
              </a:rPr>
              <a:t>). </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Staff in medical offices with at least three providers voluntarily assessed the culture of safety in their offices.</a:t>
            </a:r>
            <a:endParaRPr lang="en-US" sz="1000" dirty="0">
              <a:latin typeface="Arial" panose="020B0604020202020204" pitchFamily="34" charset="0"/>
              <a:cs typeface="Arial" panose="020B060402020202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Average percent positive responses for patient safety culture composite from medical offices, by specialty for all composites combined, 2012</a:t>
            </a:r>
            <a:endParaRPr lang="en-US" sz="1800" dirty="0"/>
          </a:p>
        </p:txBody>
      </p:sp>
      <p:graphicFrame>
        <p:nvGraphicFramePr>
          <p:cNvPr id="5" name="Chart 4"/>
          <p:cNvGraphicFramePr/>
          <p:nvPr>
            <p:extLst>
              <p:ext uri="{D42A27DB-BD31-4B8C-83A1-F6EECF244321}">
                <p14:modId xmlns:p14="http://schemas.microsoft.com/office/powerpoint/2010/main" val="2445912059"/>
              </p:ext>
            </p:extLst>
          </p:nvPr>
        </p:nvGraphicFramePr>
        <p:xfrm>
          <a:off x="1188720" y="1447799"/>
          <a:ext cx="6766560" cy="353476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15153" y="4705564"/>
            <a:ext cx="8534400" cy="553998"/>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a:t>
            </a:r>
            <a:r>
              <a:rPr lang="en-US" sz="1000" dirty="0" smtClean="0">
                <a:latin typeface="Arial" panose="020B0604020202020204" pitchFamily="34" charset="0"/>
                <a:cs typeface="Arial" panose="020B0604020202020204" pitchFamily="34" charset="0"/>
              </a:rPr>
              <a:t> AHRQ, Medical Office Survey on Patient Safety Culture user comparative </a:t>
            </a:r>
            <a:r>
              <a:rPr lang="en-US" sz="1000" dirty="0">
                <a:latin typeface="Arial" panose="020B0604020202020204" pitchFamily="34" charset="0"/>
                <a:cs typeface="Arial" panose="020B0604020202020204" pitchFamily="34" charset="0"/>
              </a:rPr>
              <a:t>database report, 2012 (</a:t>
            </a:r>
            <a:r>
              <a:rPr lang="en-US" sz="1000" dirty="0">
                <a:latin typeface="Arial" panose="020B0604020202020204" pitchFamily="34" charset="0"/>
                <a:cs typeface="Arial" panose="020B0604020202020204" pitchFamily="34" charset="0"/>
                <a:hlinkClick r:id="rId4"/>
              </a:rPr>
              <a:t>http://</a:t>
            </a:r>
            <a:r>
              <a:rPr lang="en-US" sz="1000" dirty="0" smtClean="0">
                <a:latin typeface="Arial" panose="020B0604020202020204" pitchFamily="34" charset="0"/>
                <a:cs typeface="Arial" panose="020B0604020202020204" pitchFamily="34" charset="0"/>
                <a:hlinkClick r:id="rId4"/>
              </a:rPr>
              <a:t>www.ahrq.gov/professionals/quality-patient-safety/patientsafetyculture/medical-office/2012/index.html</a:t>
            </a:r>
            <a:r>
              <a:rPr lang="en-US" sz="1000" dirty="0" smtClean="0">
                <a:latin typeface="Arial" panose="020B0604020202020204" pitchFamily="34" charset="0"/>
                <a:cs typeface="Arial" panose="020B0604020202020204" pitchFamily="34" charset="0"/>
              </a:rPr>
              <a:t>). </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Staff in medical offices with at least three providers voluntarily assessed the culture of safety in their offices.</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42847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Average percent positive responses for patient safety culture composite among participants in the NCPS High Reliability Team training, comparing baseline with 6 and 11 months, 2009</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2675028"/>
              </p:ext>
            </p:extLst>
          </p:nvPr>
        </p:nvGraphicFramePr>
        <p:xfrm>
          <a:off x="475129" y="1371600"/>
          <a:ext cx="8229600" cy="419100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22729" y="5596116"/>
            <a:ext cx="8382000" cy="1015663"/>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Source: </a:t>
            </a:r>
            <a:r>
              <a:rPr lang="en-US" sz="1000" dirty="0" err="1" smtClean="0">
                <a:latin typeface="Arial" panose="020B0604020202020204" pitchFamily="34" charset="0"/>
                <a:cs typeface="Arial" panose="020B0604020202020204" pitchFamily="34" charset="0"/>
              </a:rPr>
              <a:t>Sculli</a:t>
            </a:r>
            <a:r>
              <a:rPr lang="en-US" sz="1000" dirty="0" smtClean="0">
                <a:latin typeface="Arial" panose="020B0604020202020204" pitchFamily="34" charset="0"/>
                <a:cs typeface="Arial" panose="020B0604020202020204" pitchFamily="34" charset="0"/>
              </a:rPr>
              <a:t> GL, Fore AM, West P, et al. Spotlight on safety: nursing crew resource management: a </a:t>
            </a:r>
            <a:r>
              <a:rPr lang="en-US" sz="1000" dirty="0" err="1" smtClean="0">
                <a:latin typeface="Arial" panose="020B0604020202020204" pitchFamily="34" charset="0"/>
                <a:cs typeface="Arial" panose="020B0604020202020204" pitchFamily="34" charset="0"/>
              </a:rPr>
              <a:t>followup</a:t>
            </a:r>
            <a:r>
              <a:rPr lang="en-US" sz="1000" dirty="0" smtClean="0">
                <a:latin typeface="Arial" panose="020B0604020202020204" pitchFamily="34" charset="0"/>
                <a:cs typeface="Arial" panose="020B0604020202020204" pitchFamily="34" charset="0"/>
              </a:rPr>
              <a:t> report from the Veterans Health Administration. J </a:t>
            </a:r>
            <a:r>
              <a:rPr lang="en-US" sz="1000" dirty="0" err="1" smtClean="0">
                <a:latin typeface="Arial" panose="020B0604020202020204" pitchFamily="34" charset="0"/>
                <a:cs typeface="Arial" panose="020B0604020202020204" pitchFamily="34" charset="0"/>
              </a:rPr>
              <a:t>Nurs</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Adm</a:t>
            </a:r>
            <a:r>
              <a:rPr lang="en-US" sz="1000" dirty="0" smtClean="0">
                <a:latin typeface="Arial" panose="020B0604020202020204" pitchFamily="34" charset="0"/>
                <a:cs typeface="Arial" panose="020B0604020202020204" pitchFamily="34" charset="0"/>
              </a:rPr>
              <a:t> 2013;43(3):122-6.</a:t>
            </a:r>
          </a:p>
          <a:p>
            <a:r>
              <a:rPr lang="en-US" sz="1000" b="1" dirty="0" smtClean="0">
                <a:latin typeface="Arial" panose="020B0604020202020204" pitchFamily="34" charset="0"/>
                <a:cs typeface="Arial" panose="020B0604020202020204" pitchFamily="34" charset="0"/>
              </a:rPr>
              <a:t>Note</a:t>
            </a:r>
            <a:r>
              <a:rPr lang="en-US" sz="1000" b="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Statistically </a:t>
            </a:r>
            <a:r>
              <a:rPr lang="en-US" sz="1000" dirty="0">
                <a:latin typeface="Arial" panose="020B0604020202020204" pitchFamily="34" charset="0"/>
                <a:cs typeface="Arial" panose="020B0604020202020204" pitchFamily="34" charset="0"/>
              </a:rPr>
              <a:t>significant (</a:t>
            </a:r>
            <a:r>
              <a:rPr lang="en-US" sz="1000" i="1" dirty="0">
                <a:latin typeface="Arial" panose="020B0604020202020204" pitchFamily="34" charset="0"/>
                <a:cs typeface="Arial" panose="020B0604020202020204" pitchFamily="34" charset="0"/>
              </a:rPr>
              <a:t>p</a:t>
            </a:r>
            <a:r>
              <a:rPr lang="en-US" sz="1000" dirty="0">
                <a:latin typeface="Arial" panose="020B0604020202020204" pitchFamily="34" charset="0"/>
                <a:cs typeface="Arial" panose="020B0604020202020204" pitchFamily="34" charset="0"/>
              </a:rPr>
              <a:t>&lt;0.05), comparing baseline with end-of-study percent positive response rates. For the first five measures, higher rates are better. For the last measure, lower rates are better.</a:t>
            </a:r>
          </a:p>
          <a:p>
            <a:r>
              <a:rPr lang="en-US" sz="1000" b="1"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p>
          <a:p>
            <a:endParaRPr lang="en-US" dirty="0"/>
          </a:p>
        </p:txBody>
      </p:sp>
      <p:sp>
        <p:nvSpPr>
          <p:cNvPr id="4" name="Title 1"/>
          <p:cNvSpPr txBox="1">
            <a:spLocks/>
          </p:cNvSpPr>
          <p:nvPr/>
        </p:nvSpPr>
        <p:spPr>
          <a:xfrm>
            <a:off x="1447800" y="274638"/>
            <a:ext cx="7696200" cy="8683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b="1" kern="1200" baseline="0">
                <a:solidFill>
                  <a:schemeClr val="accent1"/>
                </a:solidFill>
                <a:latin typeface="+mj-lt"/>
                <a:ea typeface="+mj-ea"/>
                <a:cs typeface="+mj-cs"/>
              </a:defRPr>
            </a:lvl1pPr>
          </a:lstStyle>
          <a:p>
            <a:endParaRPr lang="en-US" sz="2800" dirty="0"/>
          </a:p>
        </p:txBody>
      </p:sp>
      <p:sp>
        <p:nvSpPr>
          <p:cNvPr id="5" name="Content Placeholder 2"/>
          <p:cNvSpPr txBox="1">
            <a:spLocks/>
          </p:cNvSpPr>
          <p:nvPr/>
        </p:nvSpPr>
        <p:spPr>
          <a:xfrm>
            <a:off x="457200" y="1524000"/>
            <a:ext cx="8229600" cy="5334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p>
        </p:txBody>
      </p:sp>
    </p:spTree>
    <p:extLst>
      <p:ext uri="{BB962C8B-B14F-4D97-AF65-F5344CB8AC3E}">
        <p14:creationId xmlns:p14="http://schemas.microsoft.com/office/powerpoint/2010/main" val="42866262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t>Percent change from baseline in observed annual mortality rate per 1,000 procedures, by medical team training status of facility, 2006-2008 (combined)</a:t>
            </a:r>
            <a:endParaRPr lang="en-US" sz="1800" dirty="0"/>
          </a:p>
        </p:txBody>
      </p:sp>
      <p:sp>
        <p:nvSpPr>
          <p:cNvPr id="5" name="TextBox 4"/>
          <p:cNvSpPr txBox="1"/>
          <p:nvPr/>
        </p:nvSpPr>
        <p:spPr>
          <a:xfrm>
            <a:off x="537882" y="5334000"/>
            <a:ext cx="8153400" cy="984885"/>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err="1" smtClean="0">
                <a:latin typeface="Arial" panose="020B0604020202020204" pitchFamily="34" charset="0"/>
                <a:cs typeface="Arial" panose="020B0604020202020204" pitchFamily="34" charset="0"/>
              </a:rPr>
              <a:t>Neily</a:t>
            </a:r>
            <a:r>
              <a:rPr lang="en-US" sz="1000" dirty="0" smtClean="0">
                <a:latin typeface="Arial" panose="020B0604020202020204" pitchFamily="34" charset="0"/>
                <a:cs typeface="Arial" panose="020B0604020202020204" pitchFamily="34" charset="0"/>
              </a:rPr>
              <a:t> J, Mills PD, Young-</a:t>
            </a:r>
            <a:r>
              <a:rPr lang="en-US" sz="1000" dirty="0" err="1" smtClean="0">
                <a:latin typeface="Arial" panose="020B0604020202020204" pitchFamily="34" charset="0"/>
                <a:cs typeface="Arial" panose="020B0604020202020204" pitchFamily="34" charset="0"/>
              </a:rPr>
              <a:t>Xu</a:t>
            </a:r>
            <a:r>
              <a:rPr lang="en-US" sz="1000" dirty="0" smtClean="0">
                <a:latin typeface="Arial" panose="020B0604020202020204" pitchFamily="34" charset="0"/>
                <a:cs typeface="Arial" panose="020B0604020202020204" pitchFamily="34" charset="0"/>
              </a:rPr>
              <a:t> Y, et al. Association between implementation of a medical team training program and surgical mortality. JAMA 2010;304(15):1693-700.</a:t>
            </a:r>
          </a:p>
          <a:p>
            <a:r>
              <a:rPr lang="en-US" sz="1000" b="1" dirty="0" smtClean="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Statistically significant (</a:t>
            </a:r>
            <a:r>
              <a:rPr lang="en-US" sz="1000" i="1" dirty="0" smtClean="0">
                <a:latin typeface="Arial" panose="020B0604020202020204" pitchFamily="34" charset="0"/>
                <a:cs typeface="Arial" panose="020B0604020202020204" pitchFamily="34" charset="0"/>
              </a:rPr>
              <a:t>p</a:t>
            </a:r>
            <a:r>
              <a:rPr lang="en-US" sz="1000" dirty="0" smtClean="0">
                <a:latin typeface="Arial" panose="020B0604020202020204" pitchFamily="34" charset="0"/>
                <a:cs typeface="Arial" panose="020B0604020202020204" pitchFamily="34" charset="0"/>
              </a:rPr>
              <a:t>&lt;0.05), comparing baseline with end-of-study mortality rates. For this measure (mortality), lower rates are better.</a:t>
            </a:r>
          </a:p>
          <a:p>
            <a:endParaRPr lang="en-US" dirty="0">
              <a:latin typeface="Arial" panose="020B0604020202020204" pitchFamily="34" charset="0"/>
              <a:cs typeface="Arial" panose="020B0604020202020204" pitchFamily="34" charset="0"/>
            </a:endParaRPr>
          </a:p>
        </p:txBody>
      </p:sp>
      <p:graphicFrame>
        <p:nvGraphicFramePr>
          <p:cNvPr id="3" name="Chart 2"/>
          <p:cNvGraphicFramePr/>
          <p:nvPr>
            <p:extLst>
              <p:ext uri="{D42A27DB-BD31-4B8C-83A1-F6EECF244321}">
                <p14:modId xmlns:p14="http://schemas.microsoft.com/office/powerpoint/2010/main" val="1272713534"/>
              </p:ext>
            </p:extLst>
          </p:nvPr>
        </p:nvGraphicFramePr>
        <p:xfrm>
          <a:off x="914400" y="1397000"/>
          <a:ext cx="7315200" cy="3937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Patient Safety Infrastructure: Patient Safety Organizations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Patient safety organizations (PSOs) enable health care providers to voluntarily report, discuss, and learn from patient safety events and quality analyses on a privileged and confidential basis. </a:t>
            </a:r>
          </a:p>
          <a:p>
            <a:r>
              <a:rPr lang="en-US" dirty="0" smtClean="0"/>
              <a:t>PSOs aim to reduce preventable adverse events, near-misses, and unsafe conditions in all health care settings. </a:t>
            </a:r>
          </a:p>
          <a:p>
            <a:r>
              <a:rPr lang="en-US" dirty="0" smtClean="0"/>
              <a:t>Measures related to PSOs include:</a:t>
            </a:r>
          </a:p>
          <a:p>
            <a:pPr lvl="1"/>
            <a:r>
              <a:rPr lang="en-US" dirty="0" smtClean="0"/>
              <a:t>Distribution of Patient Safety Organizations by category of event reports collected</a:t>
            </a:r>
          </a:p>
          <a:p>
            <a:pPr lvl="1"/>
            <a:r>
              <a:rPr lang="en-US" dirty="0" smtClean="0"/>
              <a:t>Reduction in surgical site infections among Vascular Quality Initiative Centers that expanded from sporadic to routine chlorhexidine use</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Distribution of Patient Safety Organizations by category of event reports collected, 2013</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03028230"/>
              </p:ext>
            </p:extLst>
          </p:nvPr>
        </p:nvGraphicFramePr>
        <p:xfrm>
          <a:off x="1280160" y="1600200"/>
          <a:ext cx="6583680"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600" y="5334000"/>
            <a:ext cx="8534400" cy="830997"/>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Agency for Healthcare Research and Quality, Patient Safety Organization Profile, Calendar Year 2013. </a:t>
            </a:r>
          </a:p>
          <a:p>
            <a:r>
              <a:rPr lang="en-US" sz="1000" b="1" dirty="0" smtClean="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Only self-reporting PSOs that received at least one patient safety report were included in this figure. PSOs can collect reports on more than one type of event.  Percentages do not add to 100 due to rounding.</a:t>
            </a:r>
          </a:p>
          <a:p>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Reduction in surgical site infections among Vascular Quality Initiative Centers that improved to routine chlorhexidine use, 2011 and 2013</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9342779"/>
              </p:ext>
            </p:extLst>
          </p:nvPr>
        </p:nvGraphicFramePr>
        <p:xfrm>
          <a:off x="1371600" y="1600200"/>
          <a:ext cx="6400800" cy="3810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81000" y="5410200"/>
            <a:ext cx="8382000" cy="246221"/>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Source: </a:t>
            </a:r>
            <a:r>
              <a:rPr lang="en-US" sz="1000" dirty="0" smtClean="0">
                <a:latin typeface="Arial" panose="020B0604020202020204" pitchFamily="34" charset="0"/>
                <a:cs typeface="Arial" panose="020B0604020202020204" pitchFamily="34" charset="0"/>
              </a:rPr>
              <a:t>Vascular </a:t>
            </a:r>
            <a:r>
              <a:rPr lang="en-US" sz="1000" smtClean="0">
                <a:latin typeface="Arial" panose="020B0604020202020204" pitchFamily="34" charset="0"/>
                <a:cs typeface="Arial" panose="020B0604020202020204" pitchFamily="34" charset="0"/>
              </a:rPr>
              <a:t>Quality Initiative</a:t>
            </a:r>
            <a:r>
              <a:rPr lang="en-US" sz="1000" baseline="3000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data, 2011-2013. </a:t>
            </a: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References</a:t>
            </a:r>
            <a:endParaRPr lang="en-US" dirty="0"/>
          </a:p>
        </p:txBody>
      </p:sp>
      <p:sp>
        <p:nvSpPr>
          <p:cNvPr id="5" name="Content Placeholder 4"/>
          <p:cNvSpPr>
            <a:spLocks noGrp="1"/>
          </p:cNvSpPr>
          <p:nvPr>
            <p:ph idx="1"/>
          </p:nvPr>
        </p:nvSpPr>
        <p:spPr>
          <a:xfrm>
            <a:off x="457200" y="1447800"/>
            <a:ext cx="8229600" cy="5257800"/>
          </a:xfrm>
        </p:spPr>
        <p:txBody>
          <a:bodyPr>
            <a:normAutofit fontScale="70000" lnSpcReduction="20000"/>
          </a:bodyPr>
          <a:lstStyle/>
          <a:p>
            <a:pPr>
              <a:lnSpc>
                <a:spcPct val="120000"/>
              </a:lnSpc>
              <a:spcBef>
                <a:spcPts val="0"/>
              </a:spcBef>
            </a:pPr>
            <a:r>
              <a:rPr lang="en-US" dirty="0" smtClean="0"/>
              <a:t>Centers for Disease Control and Prevention. Nursing Homes and Assisted Living (Long-Term Care Facilities). </a:t>
            </a:r>
            <a:r>
              <a:rPr lang="en-US" dirty="0" smtClean="0">
                <a:hlinkClick r:id="rId3"/>
              </a:rPr>
              <a:t>http://www.cdc.gov/longtermcare/</a:t>
            </a:r>
            <a:r>
              <a:rPr lang="en-US" dirty="0" smtClean="0"/>
              <a:t>.  Accessed March 18, 2015.</a:t>
            </a:r>
          </a:p>
          <a:p>
            <a:pPr>
              <a:lnSpc>
                <a:spcPct val="120000"/>
              </a:lnSpc>
              <a:spcBef>
                <a:spcPts val="0"/>
              </a:spcBef>
            </a:pPr>
            <a:r>
              <a:rPr lang="en-US" dirty="0" err="1"/>
              <a:t>Chassin</a:t>
            </a:r>
            <a:r>
              <a:rPr lang="en-US" dirty="0"/>
              <a:t> </a:t>
            </a:r>
            <a:r>
              <a:rPr lang="en-US" dirty="0" smtClean="0"/>
              <a:t>MR, Loeb </a:t>
            </a:r>
            <a:r>
              <a:rPr lang="en-US" dirty="0"/>
              <a:t>JM. High-reliability health care: </a:t>
            </a:r>
            <a:r>
              <a:rPr lang="en-US" dirty="0" smtClean="0"/>
              <a:t>getting </a:t>
            </a:r>
            <a:r>
              <a:rPr lang="en-US" dirty="0"/>
              <a:t>there from here. </a:t>
            </a:r>
            <a:r>
              <a:rPr lang="en-US" dirty="0" smtClean="0"/>
              <a:t>Milbank Q </a:t>
            </a:r>
            <a:r>
              <a:rPr lang="en-US" dirty="0"/>
              <a:t>2013;91(3):</a:t>
            </a:r>
            <a:r>
              <a:rPr lang="en-US" dirty="0" smtClean="0"/>
              <a:t>459-90.</a:t>
            </a:r>
            <a:r>
              <a:rPr lang="en-US" u="sng" dirty="0">
                <a:hlinkClick r:id="rId4"/>
              </a:rPr>
              <a:t> </a:t>
            </a:r>
            <a:r>
              <a:rPr lang="en-US" u="sng" dirty="0" smtClean="0">
                <a:hlinkClick r:id="rId4"/>
              </a:rPr>
              <a:t>http</a:t>
            </a:r>
            <a:r>
              <a:rPr lang="en-US" u="sng" dirty="0">
                <a:hlinkClick r:id="rId4"/>
              </a:rPr>
              <a:t>://</a:t>
            </a:r>
            <a:r>
              <a:rPr lang="en-US" u="sng" dirty="0" smtClean="0">
                <a:hlinkClick r:id="rId4"/>
              </a:rPr>
              <a:t>www.ncbi.nlm.nih.gov/</a:t>
            </a:r>
          </a:p>
          <a:p>
            <a:pPr marL="339725" indent="0">
              <a:lnSpc>
                <a:spcPct val="120000"/>
              </a:lnSpc>
              <a:spcBef>
                <a:spcPts val="0"/>
              </a:spcBef>
              <a:buNone/>
            </a:pPr>
            <a:r>
              <a:rPr lang="en-US" u="sng" dirty="0" err="1" smtClean="0">
                <a:hlinkClick r:id="rId4"/>
              </a:rPr>
              <a:t>pmc</a:t>
            </a:r>
            <a:r>
              <a:rPr lang="en-US" u="sng" dirty="0" smtClean="0">
                <a:hlinkClick r:id="rId4"/>
              </a:rPr>
              <a:t>/articles/PMC3790522</a:t>
            </a:r>
            <a:r>
              <a:rPr lang="en-US" u="sng" dirty="0">
                <a:hlinkClick r:id="rId4"/>
              </a:rPr>
              <a:t>/</a:t>
            </a:r>
            <a:r>
              <a:rPr lang="en-US" u="sng" dirty="0"/>
              <a:t> </a:t>
            </a:r>
            <a:endParaRPr lang="en-US" dirty="0"/>
          </a:p>
          <a:p>
            <a:pPr>
              <a:lnSpc>
                <a:spcPct val="120000"/>
              </a:lnSpc>
              <a:spcBef>
                <a:spcPts val="0"/>
              </a:spcBef>
            </a:pPr>
            <a:r>
              <a:rPr lang="en-US" dirty="0" err="1"/>
              <a:t>Gershon</a:t>
            </a:r>
            <a:r>
              <a:rPr lang="en-US" dirty="0"/>
              <a:t> RRM, </a:t>
            </a:r>
            <a:r>
              <a:rPr lang="en-US" dirty="0" err="1"/>
              <a:t>Pogorzelska</a:t>
            </a:r>
            <a:r>
              <a:rPr lang="en-US" dirty="0"/>
              <a:t> M, Qureshi KA, et al. Home health care patients and safety hazards in the home: preliminary findings. </a:t>
            </a:r>
            <a:r>
              <a:rPr lang="en-US" u="sng" dirty="0">
                <a:hlinkClick r:id="rId5"/>
              </a:rPr>
              <a:t>http://</a:t>
            </a:r>
            <a:r>
              <a:rPr lang="en-US" u="sng" dirty="0" smtClean="0">
                <a:hlinkClick r:id="rId5"/>
              </a:rPr>
              <a:t>www.ahrq.gov/downloads/pub/advances2/vol1/Advances-Gershon_88.pdf</a:t>
            </a:r>
            <a:r>
              <a:rPr lang="en-US" u="sng" dirty="0">
                <a:hlinkClick r:id="rId5"/>
              </a:rPr>
              <a:t>.</a:t>
            </a:r>
            <a:r>
              <a:rPr lang="en-US" dirty="0"/>
              <a:t>  Accessed March 3, 2015.</a:t>
            </a:r>
          </a:p>
          <a:p>
            <a:pPr>
              <a:lnSpc>
                <a:spcPct val="120000"/>
              </a:lnSpc>
              <a:spcBef>
                <a:spcPts val="0"/>
              </a:spcBef>
            </a:pPr>
            <a:r>
              <a:rPr lang="en-US" dirty="0"/>
              <a:t>Sexton JB, </a:t>
            </a:r>
            <a:r>
              <a:rPr lang="en-US" dirty="0" err="1"/>
              <a:t>Helmreich</a:t>
            </a:r>
            <a:r>
              <a:rPr lang="en-US" dirty="0"/>
              <a:t> RI, </a:t>
            </a:r>
            <a:r>
              <a:rPr lang="en-US" dirty="0" err="1"/>
              <a:t>Neilands</a:t>
            </a:r>
            <a:r>
              <a:rPr lang="en-US" dirty="0"/>
              <a:t> TB, et al. The Safety Attitudes </a:t>
            </a:r>
            <a:r>
              <a:rPr lang="en-US" dirty="0" err="1"/>
              <a:t>Questionaire</a:t>
            </a:r>
            <a:r>
              <a:rPr lang="en-US" dirty="0"/>
              <a:t>: psychometric properties, benchmarking data, and emerging research. BMC Health </a:t>
            </a:r>
            <a:r>
              <a:rPr lang="en-US" dirty="0" err="1" smtClean="0"/>
              <a:t>Serv</a:t>
            </a:r>
            <a:r>
              <a:rPr lang="en-US" dirty="0" smtClean="0"/>
              <a:t> Res </a:t>
            </a:r>
            <a:r>
              <a:rPr lang="en-US" dirty="0"/>
              <a:t>2006;6:44</a:t>
            </a:r>
            <a:r>
              <a:rPr lang="en-US" dirty="0" smtClean="0"/>
              <a:t>.</a:t>
            </a:r>
            <a:r>
              <a:rPr lang="en-US" u="sng" dirty="0">
                <a:hlinkClick r:id="rId6"/>
              </a:rPr>
              <a:t> http://www.ncbi.nlm.nih.gov/pmc/articles/PMC1481614/</a:t>
            </a:r>
            <a:r>
              <a:rPr lang="en-US" u="sng" dirty="0"/>
              <a:t> </a:t>
            </a:r>
            <a:endParaRPr lang="en-US" dirty="0"/>
          </a:p>
        </p:txBody>
      </p:sp>
    </p:spTree>
    <p:extLst>
      <p:ext uri="{BB962C8B-B14F-4D97-AF65-F5344CB8AC3E}">
        <p14:creationId xmlns:p14="http://schemas.microsoft.com/office/powerpoint/2010/main" val="204310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smtClean="0"/>
              <a:t>Chartbooks</a:t>
            </a:r>
            <a:r>
              <a:rPr lang="en-US" sz="3100" dirty="0" smtClean="0"/>
              <a:t> Organized Around Priorities of the National Quality Strategy</a:t>
            </a:r>
            <a:endParaRPr lang="en-US" sz="3100" dirty="0"/>
          </a:p>
        </p:txBody>
      </p:sp>
      <p:sp>
        <p:nvSpPr>
          <p:cNvPr id="3" name="Content Placeholder 2"/>
          <p:cNvSpPr>
            <a:spLocks noGrp="1"/>
          </p:cNvSpPr>
          <p:nvPr>
            <p:ph idx="1"/>
          </p:nvPr>
        </p:nvSpPr>
        <p:spPr/>
        <p:txBody>
          <a:bodyPr>
            <a:normAutofit fontScale="77500" lnSpcReduction="20000"/>
          </a:bodyPr>
          <a:lstStyle/>
          <a:p>
            <a:pPr marL="514350" indent="-514350">
              <a:lnSpc>
                <a:spcPct val="120000"/>
              </a:lnSpc>
              <a:spcBef>
                <a:spcPts val="0"/>
              </a:spcBef>
              <a:buSzPct val="100000"/>
              <a:buFont typeface="+mj-lt"/>
              <a:buAutoNum type="arabicPeriod"/>
            </a:pPr>
            <a:r>
              <a:rPr lang="en-US" b="1" dirty="0" smtClean="0"/>
              <a:t>Making care safer by reducing harm caused in the delivery of care.</a:t>
            </a:r>
          </a:p>
          <a:p>
            <a:pPr marL="514350" indent="-514350">
              <a:lnSpc>
                <a:spcPct val="120000"/>
              </a:lnSpc>
              <a:spcBef>
                <a:spcPts val="0"/>
              </a:spcBef>
              <a:buSzPct val="100000"/>
              <a:buFont typeface="+mj-lt"/>
              <a:buAutoNum type="arabicPeriod"/>
            </a:pPr>
            <a:r>
              <a:rPr lang="en-US"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3130653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quot;&quot;"/>
          <p:cNvPicPr>
            <a:picLocks noChangeAspect="1"/>
          </p:cNvPicPr>
          <p:nvPr/>
        </p:nvPicPr>
        <p:blipFill>
          <a:blip r:embed="rId3"/>
          <a:stretch>
            <a:fillRect/>
          </a:stretch>
        </p:blipFill>
        <p:spPr>
          <a:xfrm>
            <a:off x="385519" y="449418"/>
            <a:ext cx="1319784" cy="1302494"/>
          </a:xfrm>
          <a:prstGeom prst="rect">
            <a:avLst/>
          </a:prstGeom>
        </p:spPr>
      </p:pic>
      <p:sp>
        <p:nvSpPr>
          <p:cNvPr id="2" name="Title 1"/>
          <p:cNvSpPr>
            <a:spLocks noGrp="1"/>
          </p:cNvSpPr>
          <p:nvPr>
            <p:ph type="title"/>
          </p:nvPr>
        </p:nvSpPr>
        <p:spPr/>
        <p:txBody>
          <a:bodyPr>
            <a:noAutofit/>
          </a:bodyPr>
          <a:lstStyle/>
          <a:p>
            <a:r>
              <a:rPr lang="en-US" sz="2200" dirty="0"/>
              <a:t>Priority 1: Making care safer by reducing harm caused in the delivery of </a:t>
            </a:r>
            <a:r>
              <a:rPr lang="en-US" sz="2200" dirty="0" smtClean="0"/>
              <a:t>care</a:t>
            </a:r>
            <a:endParaRPr lang="en-US" sz="2200" dirty="0"/>
          </a:p>
        </p:txBody>
      </p:sp>
      <p:sp>
        <p:nvSpPr>
          <p:cNvPr id="4" name="Content Placeholder 3"/>
          <p:cNvSpPr>
            <a:spLocks noGrp="1"/>
          </p:cNvSpPr>
          <p:nvPr>
            <p:ph sz="quarter" idx="10"/>
          </p:nvPr>
        </p:nvSpPr>
        <p:spPr/>
        <p:txBody>
          <a:bodyPr>
            <a:normAutofit/>
          </a:bodyPr>
          <a:lstStyle/>
          <a:p>
            <a:pPr marL="0" indent="0" algn="ctr">
              <a:buNone/>
            </a:pPr>
            <a:r>
              <a:rPr lang="en-US" sz="1600" b="1" dirty="0" smtClean="0">
                <a:solidFill>
                  <a:srgbClr val="000000"/>
                </a:solidFill>
                <a:latin typeface="Helvetica" pitchFamily="34" charset="0"/>
                <a:cs typeface="Helvetica" pitchFamily="34" charset="0"/>
              </a:rPr>
              <a:t>LONG-TERM GOALS</a:t>
            </a:r>
            <a:endParaRPr lang="en-US" sz="1600" b="1" dirty="0">
              <a:solidFill>
                <a:srgbClr val="000000"/>
              </a:solidFill>
              <a:latin typeface="Helvetica" pitchFamily="34" charset="0"/>
              <a:cs typeface="Helvetica" pitchFamily="34" charset="0"/>
            </a:endParaRPr>
          </a:p>
        </p:txBody>
      </p:sp>
      <p:sp>
        <p:nvSpPr>
          <p:cNvPr id="5" name="Text Placeholder 4"/>
          <p:cNvSpPr>
            <a:spLocks noGrp="1"/>
          </p:cNvSpPr>
          <p:nvPr>
            <p:ph type="body" sz="quarter" idx="11"/>
          </p:nvPr>
        </p:nvSpPr>
        <p:spPr>
          <a:solidFill>
            <a:schemeClr val="bg1">
              <a:lumMod val="95000"/>
            </a:schemeClr>
          </a:solidFill>
        </p:spPr>
        <p:txBody>
          <a:bodyPr>
            <a:normAutofit/>
          </a:bodyPr>
          <a:lstStyle/>
          <a:p>
            <a:pPr marL="338138" indent="-338138">
              <a:buAutoNum type="arabicPeriod"/>
            </a:pPr>
            <a:r>
              <a:rPr lang="en-US" sz="1500" dirty="0" smtClean="0">
                <a:latin typeface="Helvetica" pitchFamily="34" charset="0"/>
              </a:rPr>
              <a:t>Reduce preventable hospital admissions and readmissions.</a:t>
            </a:r>
          </a:p>
          <a:p>
            <a:pPr marL="338138" indent="-338138">
              <a:buAutoNum type="arabicPeriod"/>
            </a:pPr>
            <a:r>
              <a:rPr lang="en-US" sz="1500" dirty="0" smtClean="0">
                <a:latin typeface="Helvetica" pitchFamily="34" charset="0"/>
              </a:rPr>
              <a:t>Reduce the incidence of adverse health care-associated conditions.</a:t>
            </a:r>
          </a:p>
          <a:p>
            <a:pPr marL="338138" indent="-338138">
              <a:buAutoNum type="arabicPeriod"/>
            </a:pPr>
            <a:r>
              <a:rPr lang="en-US" sz="1500" dirty="0" smtClean="0">
                <a:latin typeface="Helvetica" pitchFamily="34" charset="0"/>
              </a:rPr>
              <a:t>Reduce harm from inappropriate or unnecessary care.</a:t>
            </a:r>
            <a:endParaRPr lang="en-US" sz="1500" dirty="0">
              <a:latin typeface="Helvetica" pitchFamily="34" charset="0"/>
            </a:endParaRPr>
          </a:p>
        </p:txBody>
      </p:sp>
    </p:spTree>
    <p:extLst>
      <p:ext uri="{BB962C8B-B14F-4D97-AF65-F5344CB8AC3E}">
        <p14:creationId xmlns:p14="http://schemas.microsoft.com/office/powerpoint/2010/main" val="2326161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7543800" cy="868362"/>
          </a:xfrm>
        </p:spPr>
        <p:txBody>
          <a:bodyPr>
            <a:noAutofit/>
          </a:bodyPr>
          <a:lstStyle/>
          <a:p>
            <a:r>
              <a:rPr lang="en-US" sz="3200" dirty="0" err="1" smtClean="0"/>
              <a:t>Chartbook</a:t>
            </a:r>
            <a:r>
              <a:rPr lang="en-US" sz="3200" dirty="0" smtClean="0"/>
              <a:t> on Patient Safety</a:t>
            </a:r>
            <a:endParaRPr lang="en-US" sz="3200" dirty="0"/>
          </a:p>
        </p:txBody>
      </p:sp>
      <p:sp>
        <p:nvSpPr>
          <p:cNvPr id="5" name="Content Placeholder 4"/>
          <p:cNvSpPr>
            <a:spLocks noGrp="1"/>
          </p:cNvSpPr>
          <p:nvPr>
            <p:ph idx="1"/>
          </p:nvPr>
        </p:nvSpPr>
        <p:spPr>
          <a:xfrm>
            <a:off x="457200" y="1295400"/>
            <a:ext cx="8229600" cy="5562600"/>
          </a:xfrm>
        </p:spPr>
        <p:txBody>
          <a:bodyPr>
            <a:normAutofit/>
          </a:bodyPr>
          <a:lstStyle/>
          <a:p>
            <a:r>
              <a:rPr lang="en-US" dirty="0" smtClean="0"/>
              <a:t>This </a:t>
            </a:r>
            <a:r>
              <a:rPr lang="en-US" dirty="0" err="1" smtClean="0"/>
              <a:t>chartbook</a:t>
            </a:r>
            <a:r>
              <a:rPr lang="en-US" dirty="0" smtClean="0"/>
              <a:t> includes: </a:t>
            </a:r>
          </a:p>
          <a:p>
            <a:pPr lvl="1"/>
            <a:r>
              <a:rPr lang="en-US" dirty="0" smtClean="0"/>
              <a:t>Summary of trends across measures of </a:t>
            </a:r>
            <a:r>
              <a:rPr lang="en-US" dirty="0"/>
              <a:t>Patient Safety </a:t>
            </a:r>
            <a:r>
              <a:rPr lang="en-US" dirty="0" smtClean="0"/>
              <a:t> from the QDR</a:t>
            </a:r>
          </a:p>
          <a:p>
            <a:pPr lvl="1"/>
            <a:r>
              <a:rPr lang="en-US" dirty="0"/>
              <a:t>F</a:t>
            </a:r>
            <a:r>
              <a:rPr lang="en-US" dirty="0" smtClean="0"/>
              <a:t>igures illustrating select measures of </a:t>
            </a:r>
            <a:r>
              <a:rPr lang="en-US" dirty="0"/>
              <a:t>Patient Safety </a:t>
            </a:r>
            <a:endParaRPr lang="en-US" dirty="0" smtClean="0"/>
          </a:p>
          <a:p>
            <a:r>
              <a:rPr lang="en-US" dirty="0" smtClean="0">
                <a:hlinkClick r:id="rId3"/>
              </a:rPr>
              <a:t>Introduction and Methods</a:t>
            </a:r>
            <a:r>
              <a:rPr lang="en-US" dirty="0" smtClean="0"/>
              <a:t>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a:t>
            </a:r>
            <a:r>
              <a:rPr lang="en-US" dirty="0"/>
              <a:t>tool (</a:t>
            </a:r>
            <a:r>
              <a:rPr lang="en-US" dirty="0">
                <a:hlinkClick r:id="rId4"/>
              </a:rPr>
              <a:t>http://</a:t>
            </a:r>
            <a:r>
              <a:rPr lang="en-US" dirty="0" smtClean="0">
                <a:hlinkClick r:id="rId4"/>
              </a:rPr>
              <a:t>nhqrnet.ahrq.gov/</a:t>
            </a:r>
          </a:p>
          <a:p>
            <a:pPr marL="341313" indent="0">
              <a:spcBef>
                <a:spcPts val="0"/>
              </a:spcBef>
              <a:buNone/>
            </a:pPr>
            <a:r>
              <a:rPr lang="en-US" dirty="0" err="1" smtClean="0">
                <a:hlinkClick r:id="rId4"/>
              </a:rPr>
              <a:t>inhqrdr</a:t>
            </a:r>
            <a:r>
              <a:rPr lang="en-US" dirty="0" smtClean="0">
                <a:hlinkClick r:id="rId4"/>
              </a:rPr>
              <a:t>/data/query</a:t>
            </a:r>
            <a:r>
              <a:rPr lang="en-US" dirty="0" smtClean="0"/>
              <a:t>) provides access to all data tables. </a:t>
            </a:r>
            <a:endParaRPr lang="en-US" dirty="0"/>
          </a:p>
        </p:txBody>
      </p:sp>
    </p:spTree>
    <p:extLst>
      <p:ext uri="{BB962C8B-B14F-4D97-AF65-F5344CB8AC3E}">
        <p14:creationId xmlns:p14="http://schemas.microsoft.com/office/powerpoint/2010/main" val="2556222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696200" cy="1752600"/>
          </a:xfrm>
        </p:spPr>
        <p:txBody>
          <a:bodyPr>
            <a:normAutofit fontScale="90000"/>
          </a:bodyPr>
          <a:lstStyle/>
          <a:p>
            <a:r>
              <a:rPr lang="en-US" sz="2700" b="1" dirty="0" smtClean="0"/>
              <a:t>Number </a:t>
            </a:r>
            <a:r>
              <a:rPr lang="en-US" sz="2700" b="1" dirty="0"/>
              <a:t>and </a:t>
            </a:r>
            <a:r>
              <a:rPr lang="en-US" sz="2700" b="1" dirty="0" smtClean="0"/>
              <a:t>percentage </a:t>
            </a:r>
            <a:r>
              <a:rPr lang="en-US" sz="2700" b="1" dirty="0"/>
              <a:t>of all quality measures that are improving, not changing, or worsening through 2012, overall and by NQS priority</a:t>
            </a:r>
            <a:r>
              <a:rPr lang="en-US" b="1" dirty="0"/>
              <a:t/>
            </a:r>
            <a:br>
              <a:rPr lang="en-US" b="1" dirty="0"/>
            </a:br>
            <a:endParaRPr lang="en-US" dirty="0"/>
          </a:p>
        </p:txBody>
      </p:sp>
      <p:graphicFrame>
        <p:nvGraphicFramePr>
          <p:cNvPr id="4" name="Object 3"/>
          <p:cNvGraphicFramePr>
            <a:graphicFrameLocks noGrp="1"/>
          </p:cNvGraphicFramePr>
          <p:nvPr>
            <p:ph idx="1"/>
            <p:extLst>
              <p:ext uri="{D42A27DB-BD31-4B8C-83A1-F6EECF244321}">
                <p14:modId xmlns:p14="http://schemas.microsoft.com/office/powerpoint/2010/main" val="2432441010"/>
              </p:ext>
            </p:extLst>
          </p:nvPr>
        </p:nvGraphicFramePr>
        <p:xfrm>
          <a:off x="152400" y="1447800"/>
          <a:ext cx="88392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6140076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10244</TotalTime>
  <Words>9062</Words>
  <Application>Microsoft Office PowerPoint</Application>
  <PresentationFormat>On-screen Show (4:3)</PresentationFormat>
  <Paragraphs>608</Paragraphs>
  <Slides>54</Slides>
  <Notes>54</Notes>
  <HiddenSlides>0</HiddenSlides>
  <MMClips>0</MMClips>
  <ScaleCrop>false</ScaleCrop>
  <HeadingPairs>
    <vt:vector size="4" baseType="variant">
      <vt:variant>
        <vt:lpstr>Theme</vt:lpstr>
      </vt:variant>
      <vt:variant>
        <vt:i4>5</vt:i4>
      </vt:variant>
      <vt:variant>
        <vt:lpstr>Slide Titles</vt:lpstr>
      </vt:variant>
      <vt:variant>
        <vt:i4>54</vt:i4>
      </vt:variant>
    </vt:vector>
  </HeadingPairs>
  <TitlesOfParts>
    <vt:vector size="59" baseType="lpstr">
      <vt:lpstr>2_Office Theme</vt:lpstr>
      <vt:lpstr>Custom Design</vt:lpstr>
      <vt:lpstr>3_Office Theme</vt:lpstr>
      <vt:lpstr>1_Office Theme</vt:lpstr>
      <vt:lpstr>Office Theme</vt:lpstr>
      <vt:lpstr>NATIONAL HEALTHCARE QUALITY AND DISPARITIES REPORT </vt:lpstr>
      <vt:lpstr>National Healthcare Quality and Disparities Report</vt:lpstr>
      <vt:lpstr>National Healthcare Quality and Disparities Report</vt:lpstr>
      <vt:lpstr>Changes for 2014</vt:lpstr>
      <vt:lpstr>Key Findings of the 2014 QDR</vt:lpstr>
      <vt:lpstr>Chartbooks Organized Around Priorities of the National Quality Strategy</vt:lpstr>
      <vt:lpstr>Priority 1: Making care safer by reducing harm caused in the delivery of care</vt:lpstr>
      <vt:lpstr>Chartbook on Patient Safety</vt:lpstr>
      <vt:lpstr>Number and percentage of all quality measures that are improving, not changing, or worsening through 2012, overall and by NQS priority </vt:lpstr>
      <vt:lpstr>Average annual rates of change of quality of care measures through 2012, by National Quality Strategy priority</vt:lpstr>
      <vt:lpstr>Patient Safety Measures That Improved Quickly or Showed Worsening Quality</vt:lpstr>
      <vt:lpstr>Number and percentage of patient safety measures for which members of selected groups experienced better, same, or worse quality of care compared with reference group</vt:lpstr>
      <vt:lpstr>Patient Safety Measures With Elimination or Widening of Disparities</vt:lpstr>
      <vt:lpstr>Measures of Patient Safety</vt:lpstr>
      <vt:lpstr>Measures of Patient Safety in the Hospital Setting</vt:lpstr>
      <vt:lpstr>Distribution of hospital-acquired conditions, based on national rates per 1,000 hospital adult discharges, 2010-2013   </vt:lpstr>
      <vt:lpstr>Patient Safety in the Hospital Setting: Healthcare-Associated Infections</vt:lpstr>
      <vt:lpstr>Measures of Patient Safety in the Hospital Setting: HAIs</vt:lpstr>
      <vt:lpstr>Postoperative sepsis per 1,000 adult discharges with an elective operating room procedure, by insurance status and patient race/ethnicity, 2008-2011</vt:lpstr>
      <vt:lpstr>Postoperative sepsis per 1,000 adult discharges with an elective operating room procedure, by patient language, California, 2009-2011 (combined)</vt:lpstr>
      <vt:lpstr>Standardized infection ratios for central line-associated bloodstream infections and surgical site infections, 2011-2012 </vt:lpstr>
      <vt:lpstr>Change in State-specific hospital SIRs for CLABSI in adults, 2011-2012 </vt:lpstr>
      <vt:lpstr>Central line-associated bloodstream infections per 1,000 central-line days, by birth weight of child in Level III neonatal intensive care units, 2009-2012</vt:lpstr>
      <vt:lpstr>Central line-associated bloodstream infections per 1,000 central-line days in adult medical vs. medical/surgical intensive care units, by hospital teaching status, 2006-2011</vt:lpstr>
      <vt:lpstr>Measures of Patient Safety in the Hospital Setting: Procedure-Related Events</vt:lpstr>
      <vt:lpstr>Unadjusted mortality rate (%) 30 days postoperation for colorectal surgeries among ACS-NSQIP participating hospitals in the United States, by hospital teaching status and race/ethnicity, 2008-2013</vt:lpstr>
      <vt:lpstr>Adult patients receiving hip joint replacement because of fracture or degenerative conditions who experienced adverse events, by age and sex, 2009-2012</vt:lpstr>
      <vt:lpstr>Adults with mechanical adverse events associated with central venous catheter placement, by age and race, 2009-2012</vt:lpstr>
      <vt:lpstr>Patient Safety in the Nursing Home Setting</vt:lpstr>
      <vt:lpstr>Long-stay nursing home residents experiencing urinary tract infections, by sex, age, and race/ethnicity, 2011-2012</vt:lpstr>
      <vt:lpstr>Long-stay nursing home residents experiencing use of restraints, by sex, age, and race/ethnicity, 2011-2012 </vt:lpstr>
      <vt:lpstr>Pooled mean rate of healthcare-associated infections per 1,000 resident days in Pennsylvania nursing homes, by gender, 2010-2013 (combined)</vt:lpstr>
      <vt:lpstr>Patient Safety in the Home Health Setting</vt:lpstr>
      <vt:lpstr>Home health patients with improvement in surgical wounds, by age and race/ethnicity, 2010-2012</vt:lpstr>
      <vt:lpstr>Home health patients with improvement in their ability to take medications orally, by age and race/ethnicity, 2010-2012 </vt:lpstr>
      <vt:lpstr>Home health patients with improvement in their ability to take medications orally, by race and ethnicity, by State, 2012 </vt:lpstr>
      <vt:lpstr>Patient Safety in the Ambulatory Setting</vt:lpstr>
      <vt:lpstr>Adults with a probable missed stroke in the emergency department, by age, 2009</vt:lpstr>
      <vt:lpstr>Adults age 65 and over who received potentially inappropriate prescription medications during the calendar year, by race/ethnicity and family income, 2002-2012</vt:lpstr>
      <vt:lpstr>Patient Safety Infrastructure</vt:lpstr>
      <vt:lpstr>Patient Safety Infrastructure: National Practitioner Data Bank</vt:lpstr>
      <vt:lpstr>Number of Medical Malpractice Payment Reports, by health care setting, 2004-2013</vt:lpstr>
      <vt:lpstr>Number of Medical Malpractice Payment Reports, by patient sex, type of error, and harm, 2004-2013 (combined)</vt:lpstr>
      <vt:lpstr>Patient Safety Infrastructure: Culture</vt:lpstr>
      <vt:lpstr>Measures of Patient Safety Culture</vt:lpstr>
      <vt:lpstr>Average percent positive responses for patient safety culture composite from hospitals, 2012 and 2014</vt:lpstr>
      <vt:lpstr>Average percent positive responses for patient safety culture composite from medical offices, by composite, 2012</vt:lpstr>
      <vt:lpstr>Average percent positive responses for patient safety culture composite from medical offices, by specialty for all composites combined, 2012</vt:lpstr>
      <vt:lpstr>Average percent positive responses for patient safety culture composite among participants in the NCPS High Reliability Team training, comparing baseline with 6 and 11 months, 2009</vt:lpstr>
      <vt:lpstr>Percent change from baseline in observed annual mortality rate per 1,000 procedures, by medical team training status of facility, 2006-2008 (combined)</vt:lpstr>
      <vt:lpstr>Patient Safety Infrastructure: Patient Safety Organizations</vt:lpstr>
      <vt:lpstr>Distribution of Patient Safety Organizations by category of event reports collected, 2013</vt:lpstr>
      <vt:lpstr>Reduction in surgical site infections among Vascular Quality Initiative Centers that improved to routine chlorhexidine use, 2011 and 2013</vt:lpstr>
      <vt:lpstr>References</vt:lpstr>
    </vt:vector>
  </TitlesOfParts>
  <Company>Thomson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Standardized infection ratios for central line-associated bloodstream infections and surgical site infections, 2009–2012</dc:title>
  <dc:creator>u0131519</dc:creator>
  <cp:lastModifiedBy>Doreen Bonnett</cp:lastModifiedBy>
  <cp:revision>926</cp:revision>
  <cp:lastPrinted>2015-03-30T13:39:58Z</cp:lastPrinted>
  <dcterms:created xsi:type="dcterms:W3CDTF">2014-10-06T19:28:36Z</dcterms:created>
  <dcterms:modified xsi:type="dcterms:W3CDTF">2015-07-27T16:44:30Z</dcterms:modified>
</cp:coreProperties>
</file>