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drawings/drawing1.xml" ContentType="application/vnd.openxmlformats-officedocument.drawingml.chartshapes+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3.xml" ContentType="application/vnd.openxmlformats-officedocument.drawingml.chart+xml"/>
  <Override PartName="/ppt/theme/themeOverride3.xml" ContentType="application/vnd.openxmlformats-officedocument.themeOverride+xml"/>
  <Override PartName="/ppt/drawings/drawing2.xml" ContentType="application/vnd.openxmlformats-officedocument.drawingml.chartshapes+xml"/>
  <Override PartName="/ppt/charts/chart4.xml" ContentType="application/vnd.openxmlformats-officedocument.drawingml.chart+xml"/>
  <Override PartName="/ppt/theme/themeOverride4.xml" ContentType="application/vnd.openxmlformats-officedocument.themeOverride+xml"/>
  <Override PartName="/ppt/drawings/drawing3.xml" ContentType="application/vnd.openxmlformats-officedocument.drawingml.chartshape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5.xml" ContentType="application/vnd.openxmlformats-officedocument.drawingml.chart+xml"/>
  <Override PartName="/ppt/theme/themeOverride5.xml" ContentType="application/vnd.openxmlformats-officedocument.themeOverride+xml"/>
  <Override PartName="/ppt/drawings/drawing4.xml" ContentType="application/vnd.openxmlformats-officedocument.drawingml.chartshapes+xml"/>
  <Override PartName="/ppt/charts/chart6.xml" ContentType="application/vnd.openxmlformats-officedocument.drawingml.chart+xml"/>
  <Override PartName="/ppt/theme/themeOverride6.xml" ContentType="application/vnd.openxmlformats-officedocument.themeOverride+xml"/>
  <Override PartName="/ppt/drawings/drawing5.xml" ContentType="application/vnd.openxmlformats-officedocument.drawingml.chartshape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rts/chart7.xml" ContentType="application/vnd.openxmlformats-officedocument.drawingml.chart+xml"/>
  <Override PartName="/ppt/theme/themeOverride7.xml" ContentType="application/vnd.openxmlformats-officedocument.themeOverride+xml"/>
  <Override PartName="/ppt/drawings/drawing6.xml" ContentType="application/vnd.openxmlformats-officedocument.drawingml.chartshapes+xml"/>
  <Override PartName="/ppt/charts/chart8.xml" ContentType="application/vnd.openxmlformats-officedocument.drawingml.chart+xml"/>
  <Override PartName="/ppt/theme/themeOverride8.xml" ContentType="application/vnd.openxmlformats-officedocument.themeOverride+xml"/>
  <Override PartName="/ppt/drawings/drawing7.xml" ContentType="application/vnd.openxmlformats-officedocument.drawingml.chartshape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rts/chart9.xml" ContentType="application/vnd.openxmlformats-officedocument.drawingml.chart+xml"/>
  <Override PartName="/ppt/theme/themeOverride9.xml" ContentType="application/vnd.openxmlformats-officedocument.themeOverride+xml"/>
  <Override PartName="/ppt/drawings/drawing8.xml" ContentType="application/vnd.openxmlformats-officedocument.drawingml.chartshapes+xml"/>
  <Override PartName="/ppt/charts/chart10.xml" ContentType="application/vnd.openxmlformats-officedocument.drawingml.chart+xml"/>
  <Override PartName="/ppt/theme/themeOverride10.xml" ContentType="application/vnd.openxmlformats-officedocument.themeOverride+xml"/>
  <Override PartName="/ppt/notesSlides/notesSlide17.xml" ContentType="application/vnd.openxmlformats-officedocument.presentationml.notesSlide+xml"/>
  <Override PartName="/ppt/charts/chart11.xml" ContentType="application/vnd.openxmlformats-officedocument.drawingml.chart+xml"/>
  <Override PartName="/ppt/theme/themeOverride11.xml" ContentType="application/vnd.openxmlformats-officedocument.themeOverride+xml"/>
  <Override PartName="/ppt/charts/chart12.xml" ContentType="application/vnd.openxmlformats-officedocument.drawingml.chart+xml"/>
  <Override PartName="/ppt/theme/themeOverride12.xml" ContentType="application/vnd.openxmlformats-officedocument.themeOverr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harts/chart13.xml" ContentType="application/vnd.openxmlformats-officedocument.drawingml.chart+xml"/>
  <Override PartName="/ppt/theme/themeOverride13.xml" ContentType="application/vnd.openxmlformats-officedocument.themeOverride+xml"/>
  <Override PartName="/ppt/drawings/drawing9.xml" ContentType="application/vnd.openxmlformats-officedocument.drawingml.chartshapes+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handoutMasterIdLst>
    <p:handoutMasterId r:id="rId24"/>
  </p:handoutMasterIdLst>
  <p:sldIdLst>
    <p:sldId id="256" r:id="rId2"/>
    <p:sldId id="361" r:id="rId3"/>
    <p:sldId id="367" r:id="rId4"/>
    <p:sldId id="287" r:id="rId5"/>
    <p:sldId id="352" r:id="rId6"/>
    <p:sldId id="344" r:id="rId7"/>
    <p:sldId id="355" r:id="rId8"/>
    <p:sldId id="343" r:id="rId9"/>
    <p:sldId id="365" r:id="rId10"/>
    <p:sldId id="364" r:id="rId11"/>
    <p:sldId id="349" r:id="rId12"/>
    <p:sldId id="353" r:id="rId13"/>
    <p:sldId id="346" r:id="rId14"/>
    <p:sldId id="351" r:id="rId15"/>
    <p:sldId id="359" r:id="rId16"/>
    <p:sldId id="357" r:id="rId17"/>
    <p:sldId id="358" r:id="rId18"/>
    <p:sldId id="366" r:id="rId19"/>
    <p:sldId id="362" r:id="rId20"/>
    <p:sldId id="363" r:id="rId21"/>
    <p:sldId id="338" r:id="rId22"/>
  </p:sldIdLst>
  <p:sldSz cx="9144000" cy="6858000" type="screen4x3"/>
  <p:notesSz cx="6881813"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Untitled Section" id="{8B226FD8-CA98-4BD3-BD02-F65103CDF8B5}">
          <p14:sldIdLst>
            <p14:sldId id="256"/>
            <p14:sldId id="361"/>
            <p14:sldId id="367"/>
            <p14:sldId id="287"/>
            <p14:sldId id="352"/>
            <p14:sldId id="344"/>
            <p14:sldId id="355"/>
            <p14:sldId id="343"/>
            <p14:sldId id="365"/>
            <p14:sldId id="364"/>
            <p14:sldId id="349"/>
            <p14:sldId id="353"/>
            <p14:sldId id="346"/>
            <p14:sldId id="351"/>
            <p14:sldId id="359"/>
            <p14:sldId id="357"/>
            <p14:sldId id="358"/>
            <p14:sldId id="366"/>
            <p14:sldId id="362"/>
            <p14:sldId id="363"/>
            <p14:sldId id="338"/>
          </p14:sldIdLst>
        </p14:section>
      </p14:section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Windows User" initials="WU" lastIdx="4" clrIdx="0"/>
  <p:cmAuthor id="1" name="DHHS" initials="DMB" lastIdx="16"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2480" autoAdjust="0"/>
    <p:restoredTop sz="94660"/>
  </p:normalViewPr>
  <p:slideViewPr>
    <p:cSldViewPr>
      <p:cViewPr>
        <p:scale>
          <a:sx n="100" d="100"/>
          <a:sy n="100" d="100"/>
        </p:scale>
        <p:origin x="-1589" y="960"/>
      </p:cViewPr>
      <p:guideLst>
        <p:guide orient="horz" pos="2160"/>
        <p:guide pos="2880"/>
      </p:guideLst>
    </p:cSldViewPr>
  </p:slideViewPr>
  <p:notesTextViewPr>
    <p:cViewPr>
      <p:scale>
        <a:sx n="100" d="100"/>
        <a:sy n="100" d="100"/>
      </p:scale>
      <p:origin x="0" y="0"/>
    </p:cViewPr>
  </p:notesTextViewPr>
  <p:notesViewPr>
    <p:cSldViewPr>
      <p:cViewPr varScale="1">
        <p:scale>
          <a:sx n="63" d="100"/>
          <a:sy n="63" d="100"/>
        </p:scale>
        <p:origin x="-3110" y="-67"/>
      </p:cViewPr>
      <p:guideLst>
        <p:guide orient="horz" pos="2928"/>
        <p:guide pos="216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_rels/chart10.xml.rels><?xml version="1.0" encoding="UTF-8" standalone="yes"?>
<Relationships xmlns="http://schemas.openxmlformats.org/package/2006/relationships"><Relationship Id="rId2" Type="http://schemas.openxmlformats.org/officeDocument/2006/relationships/package" Target="../embeddings/Microsoft_Excel_Worksheet10.xlsx"/><Relationship Id="rId1" Type="http://schemas.openxmlformats.org/officeDocument/2006/relationships/themeOverride" Target="../theme/themeOverride10.xml"/></Relationships>
</file>

<file path=ppt/charts/_rels/chart11.xml.rels><?xml version="1.0" encoding="UTF-8" standalone="yes"?>
<Relationships xmlns="http://schemas.openxmlformats.org/package/2006/relationships"><Relationship Id="rId2" Type="http://schemas.openxmlformats.org/officeDocument/2006/relationships/package" Target="../embeddings/Microsoft_Excel_Worksheet11.xlsx"/><Relationship Id="rId1" Type="http://schemas.openxmlformats.org/officeDocument/2006/relationships/themeOverride" Target="../theme/themeOverride11.xml"/></Relationships>
</file>

<file path=ppt/charts/_rels/chart12.xml.rels><?xml version="1.0" encoding="UTF-8" standalone="yes"?>
<Relationships xmlns="http://schemas.openxmlformats.org/package/2006/relationships"><Relationship Id="rId2" Type="http://schemas.openxmlformats.org/officeDocument/2006/relationships/package" Target="../embeddings/Microsoft_Excel_Worksheet12.xlsx"/><Relationship Id="rId1" Type="http://schemas.openxmlformats.org/officeDocument/2006/relationships/themeOverride" Target="../theme/themeOverride12.xml"/></Relationships>
</file>

<file path=ppt/charts/_rels/chart13.xml.rels><?xml version="1.0" encoding="UTF-8" standalone="yes"?>
<Relationships xmlns="http://schemas.openxmlformats.org/package/2006/relationships"><Relationship Id="rId3" Type="http://schemas.openxmlformats.org/officeDocument/2006/relationships/chartUserShapes" Target="../drawings/drawing9.xml"/><Relationship Id="rId2" Type="http://schemas.openxmlformats.org/officeDocument/2006/relationships/package" Target="../embeddings/Microsoft_Excel_Worksheet13.xlsx"/><Relationship Id="rId1" Type="http://schemas.openxmlformats.org/officeDocument/2006/relationships/themeOverride" Target="../theme/themeOverride13.xml"/></Relationships>
</file>

<file path=ppt/charts/_rels/chart2.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package" Target="../embeddings/Microsoft_Excel_Worksheet2.xlsx"/><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3" Type="http://schemas.openxmlformats.org/officeDocument/2006/relationships/chartUserShapes" Target="../drawings/drawing2.xml"/><Relationship Id="rId2" Type="http://schemas.openxmlformats.org/officeDocument/2006/relationships/package" Target="../embeddings/Microsoft_Excel_Worksheet3.xlsx"/><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3" Type="http://schemas.openxmlformats.org/officeDocument/2006/relationships/chartUserShapes" Target="../drawings/drawing3.xml"/><Relationship Id="rId2" Type="http://schemas.openxmlformats.org/officeDocument/2006/relationships/package" Target="../embeddings/Microsoft_Excel_Worksheet4.xlsx"/><Relationship Id="rId1" Type="http://schemas.openxmlformats.org/officeDocument/2006/relationships/themeOverride" Target="../theme/themeOverride4.xml"/></Relationships>
</file>

<file path=ppt/charts/_rels/chart5.xml.rels><?xml version="1.0" encoding="UTF-8" standalone="yes"?>
<Relationships xmlns="http://schemas.openxmlformats.org/package/2006/relationships"><Relationship Id="rId3" Type="http://schemas.openxmlformats.org/officeDocument/2006/relationships/chartUserShapes" Target="../drawings/drawing4.xml"/><Relationship Id="rId2" Type="http://schemas.openxmlformats.org/officeDocument/2006/relationships/package" Target="../embeddings/Microsoft_Excel_Worksheet5.xlsx"/><Relationship Id="rId1" Type="http://schemas.openxmlformats.org/officeDocument/2006/relationships/themeOverride" Target="../theme/themeOverride5.xml"/></Relationships>
</file>

<file path=ppt/charts/_rels/chart6.xml.rels><?xml version="1.0" encoding="UTF-8" standalone="yes"?>
<Relationships xmlns="http://schemas.openxmlformats.org/package/2006/relationships"><Relationship Id="rId3" Type="http://schemas.openxmlformats.org/officeDocument/2006/relationships/chartUserShapes" Target="../drawings/drawing5.xml"/><Relationship Id="rId2" Type="http://schemas.openxmlformats.org/officeDocument/2006/relationships/package" Target="../embeddings/Microsoft_Excel_Worksheet6.xlsx"/><Relationship Id="rId1" Type="http://schemas.openxmlformats.org/officeDocument/2006/relationships/themeOverride" Target="../theme/themeOverride6.xml"/></Relationships>
</file>

<file path=ppt/charts/_rels/chart7.xml.rels><?xml version="1.0" encoding="UTF-8" standalone="yes"?>
<Relationships xmlns="http://schemas.openxmlformats.org/package/2006/relationships"><Relationship Id="rId3" Type="http://schemas.openxmlformats.org/officeDocument/2006/relationships/chartUserShapes" Target="../drawings/drawing6.xml"/><Relationship Id="rId2" Type="http://schemas.openxmlformats.org/officeDocument/2006/relationships/package" Target="../embeddings/Microsoft_Excel_Worksheet7.xlsx"/><Relationship Id="rId1" Type="http://schemas.openxmlformats.org/officeDocument/2006/relationships/themeOverride" Target="../theme/themeOverride7.xml"/></Relationships>
</file>

<file path=ppt/charts/_rels/chart8.xml.rels><?xml version="1.0" encoding="UTF-8" standalone="yes"?>
<Relationships xmlns="http://schemas.openxmlformats.org/package/2006/relationships"><Relationship Id="rId3" Type="http://schemas.openxmlformats.org/officeDocument/2006/relationships/chartUserShapes" Target="../drawings/drawing7.xml"/><Relationship Id="rId2" Type="http://schemas.openxmlformats.org/officeDocument/2006/relationships/package" Target="../embeddings/Microsoft_Excel_Worksheet8.xlsx"/><Relationship Id="rId1" Type="http://schemas.openxmlformats.org/officeDocument/2006/relationships/themeOverride" Target="../theme/themeOverride8.xml"/></Relationships>
</file>

<file path=ppt/charts/_rels/chart9.xml.rels><?xml version="1.0" encoding="UTF-8" standalone="yes"?>
<Relationships xmlns="http://schemas.openxmlformats.org/package/2006/relationships"><Relationship Id="rId3" Type="http://schemas.openxmlformats.org/officeDocument/2006/relationships/chartUserShapes" Target="../drawings/drawing8.xml"/><Relationship Id="rId2" Type="http://schemas.openxmlformats.org/officeDocument/2006/relationships/package" Target="../embeddings/Microsoft_Excel_Worksheet9.xlsx"/><Relationship Id="rId1" Type="http://schemas.openxmlformats.org/officeDocument/2006/relationships/themeOverride" Target="../theme/themeOverride9.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8417711674929524"/>
          <c:y val="0.11139047959914102"/>
          <c:w val="0.79958248274521249"/>
          <c:h val="0.79016642806012882"/>
        </c:manualLayout>
      </c:layout>
      <c:lineChart>
        <c:grouping val="standard"/>
        <c:varyColors val="0"/>
        <c:ser>
          <c:idx val="3"/>
          <c:order val="0"/>
          <c:tx>
            <c:strRef>
              <c:f>Sheet1!$B$1</c:f>
              <c:strCache>
                <c:ptCount val="1"/>
                <c:pt idx="0">
                  <c:v>0-64</c:v>
                </c:pt>
              </c:strCache>
            </c:strRef>
          </c:tx>
          <c:spPr>
            <a:ln w="25400">
              <a:solidFill>
                <a:sysClr val="windowText" lastClr="000000"/>
              </a:solidFill>
            </a:ln>
          </c:spPr>
          <c:marker>
            <c:symbol val="circle"/>
            <c:size val="7"/>
            <c:spPr>
              <a:solidFill>
                <a:sysClr val="windowText" lastClr="000000"/>
              </a:solidFill>
              <a:ln>
                <a:noFill/>
              </a:ln>
            </c:spPr>
          </c:marker>
          <c:cat>
            <c:numRef>
              <c:f>Sheet1!$A$2:$A$4</c:f>
              <c:numCache>
                <c:formatCode>General</c:formatCode>
                <c:ptCount val="3"/>
                <c:pt idx="0">
                  <c:v>2010</c:v>
                </c:pt>
                <c:pt idx="1">
                  <c:v>2011</c:v>
                </c:pt>
                <c:pt idx="2">
                  <c:v>2012</c:v>
                </c:pt>
              </c:numCache>
            </c:numRef>
          </c:cat>
          <c:val>
            <c:numRef>
              <c:f>Sheet1!$B$2:$B$4</c:f>
              <c:numCache>
                <c:formatCode>General</c:formatCode>
                <c:ptCount val="3"/>
                <c:pt idx="0">
                  <c:v>60.6</c:v>
                </c:pt>
                <c:pt idx="1">
                  <c:v>61.1</c:v>
                </c:pt>
                <c:pt idx="2">
                  <c:v>62.3</c:v>
                </c:pt>
              </c:numCache>
            </c:numRef>
          </c:val>
          <c:smooth val="0"/>
        </c:ser>
        <c:ser>
          <c:idx val="0"/>
          <c:order val="1"/>
          <c:tx>
            <c:strRef>
              <c:f>Sheet1!$C$1</c:f>
              <c:strCache>
                <c:ptCount val="1"/>
                <c:pt idx="0">
                  <c:v>65-74</c:v>
                </c:pt>
              </c:strCache>
            </c:strRef>
          </c:tx>
          <c:spPr>
            <a:ln w="25400">
              <a:solidFill>
                <a:srgbClr val="0072C6"/>
              </a:solidFill>
            </a:ln>
          </c:spPr>
          <c:marker>
            <c:symbol val="square"/>
            <c:size val="7"/>
            <c:spPr>
              <a:solidFill>
                <a:srgbClr val="0072C6"/>
              </a:solidFill>
              <a:ln>
                <a:noFill/>
              </a:ln>
            </c:spPr>
          </c:marker>
          <c:cat>
            <c:numRef>
              <c:f>Sheet1!$A$2:$A$4</c:f>
              <c:numCache>
                <c:formatCode>General</c:formatCode>
                <c:ptCount val="3"/>
                <c:pt idx="0">
                  <c:v>2010</c:v>
                </c:pt>
                <c:pt idx="1">
                  <c:v>2011</c:v>
                </c:pt>
                <c:pt idx="2">
                  <c:v>2012</c:v>
                </c:pt>
              </c:numCache>
            </c:numRef>
          </c:cat>
          <c:val>
            <c:numRef>
              <c:f>Sheet1!$C$2:$C$4</c:f>
              <c:numCache>
                <c:formatCode>General</c:formatCode>
                <c:ptCount val="3"/>
                <c:pt idx="0">
                  <c:v>63.7</c:v>
                </c:pt>
                <c:pt idx="1">
                  <c:v>64</c:v>
                </c:pt>
                <c:pt idx="2">
                  <c:v>65.5</c:v>
                </c:pt>
              </c:numCache>
            </c:numRef>
          </c:val>
          <c:smooth val="0"/>
        </c:ser>
        <c:ser>
          <c:idx val="2"/>
          <c:order val="2"/>
          <c:tx>
            <c:strRef>
              <c:f>Sheet1!$D$1</c:f>
              <c:strCache>
                <c:ptCount val="1"/>
                <c:pt idx="0">
                  <c:v>75-84</c:v>
                </c:pt>
              </c:strCache>
            </c:strRef>
          </c:tx>
          <c:spPr>
            <a:ln w="25400">
              <a:solidFill>
                <a:srgbClr val="AABA0A"/>
              </a:solidFill>
            </a:ln>
          </c:spPr>
          <c:marker>
            <c:symbol val="triangle"/>
            <c:size val="9"/>
            <c:spPr>
              <a:solidFill>
                <a:srgbClr val="AABA0A"/>
              </a:solidFill>
              <a:ln>
                <a:noFill/>
              </a:ln>
            </c:spPr>
          </c:marker>
          <c:cat>
            <c:numRef>
              <c:f>Sheet1!$A$2:$A$4</c:f>
              <c:numCache>
                <c:formatCode>General</c:formatCode>
                <c:ptCount val="3"/>
                <c:pt idx="0">
                  <c:v>2010</c:v>
                </c:pt>
                <c:pt idx="1">
                  <c:v>2011</c:v>
                </c:pt>
                <c:pt idx="2">
                  <c:v>2012</c:v>
                </c:pt>
              </c:numCache>
            </c:numRef>
          </c:cat>
          <c:val>
            <c:numRef>
              <c:f>Sheet1!$D$2:$D$4</c:f>
              <c:numCache>
                <c:formatCode>General</c:formatCode>
                <c:ptCount val="3"/>
                <c:pt idx="0">
                  <c:v>63</c:v>
                </c:pt>
                <c:pt idx="1">
                  <c:v>63.9</c:v>
                </c:pt>
                <c:pt idx="2">
                  <c:v>64.900000000000006</c:v>
                </c:pt>
              </c:numCache>
            </c:numRef>
          </c:val>
          <c:smooth val="0"/>
        </c:ser>
        <c:ser>
          <c:idx val="1"/>
          <c:order val="3"/>
          <c:tx>
            <c:strRef>
              <c:f>Sheet1!$E$1</c:f>
              <c:strCache>
                <c:ptCount val="1"/>
                <c:pt idx="0">
                  <c:v>85+</c:v>
                </c:pt>
              </c:strCache>
            </c:strRef>
          </c:tx>
          <c:spPr>
            <a:ln w="34925">
              <a:solidFill>
                <a:srgbClr val="7BA8DF"/>
              </a:solidFill>
            </a:ln>
          </c:spPr>
          <c:marker>
            <c:symbol val="diamond"/>
            <c:size val="9"/>
            <c:spPr>
              <a:solidFill>
                <a:srgbClr val="7BA8DF"/>
              </a:solidFill>
              <a:ln>
                <a:noFill/>
              </a:ln>
            </c:spPr>
          </c:marker>
          <c:cat>
            <c:numRef>
              <c:f>Sheet1!$A$2:$A$4</c:f>
              <c:numCache>
                <c:formatCode>General</c:formatCode>
                <c:ptCount val="3"/>
                <c:pt idx="0">
                  <c:v>2010</c:v>
                </c:pt>
                <c:pt idx="1">
                  <c:v>2011</c:v>
                </c:pt>
                <c:pt idx="2">
                  <c:v>2012</c:v>
                </c:pt>
              </c:numCache>
            </c:numRef>
          </c:cat>
          <c:val>
            <c:numRef>
              <c:f>Sheet1!$E$2:$E$4</c:f>
              <c:numCache>
                <c:formatCode>General</c:formatCode>
                <c:ptCount val="3"/>
                <c:pt idx="0">
                  <c:v>61</c:v>
                </c:pt>
                <c:pt idx="1">
                  <c:v>62.1</c:v>
                </c:pt>
                <c:pt idx="2">
                  <c:v>63.1</c:v>
                </c:pt>
              </c:numCache>
            </c:numRef>
          </c:val>
          <c:smooth val="0"/>
        </c:ser>
        <c:dLbls>
          <c:showLegendKey val="0"/>
          <c:showVal val="0"/>
          <c:showCatName val="0"/>
          <c:showSerName val="0"/>
          <c:showPercent val="0"/>
          <c:showBubbleSize val="0"/>
        </c:dLbls>
        <c:marker val="1"/>
        <c:smooth val="0"/>
        <c:axId val="161166848"/>
        <c:axId val="161168768"/>
      </c:lineChart>
      <c:catAx>
        <c:axId val="161166848"/>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161168768"/>
        <c:crosses val="autoZero"/>
        <c:auto val="1"/>
        <c:lblAlgn val="ctr"/>
        <c:lblOffset val="100"/>
        <c:noMultiLvlLbl val="0"/>
      </c:catAx>
      <c:valAx>
        <c:axId val="161168768"/>
        <c:scaling>
          <c:orientation val="minMax"/>
          <c:max val="10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41301648373498762"/>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161166848"/>
        <c:crosses val="autoZero"/>
        <c:crossBetween val="between"/>
        <c:majorUnit val="10"/>
      </c:valAx>
    </c:plotArea>
    <c:legend>
      <c:legendPos val="t"/>
      <c:layout>
        <c:manualLayout>
          <c:xMode val="edge"/>
          <c:yMode val="edge"/>
          <c:x val="0"/>
          <c:y val="1.1675185338674747E-3"/>
          <c:w val="0.99745139496451829"/>
          <c:h val="8.8890131631273364E-2"/>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8383761057645573"/>
          <c:y val="0.10436161512419645"/>
          <c:w val="0.79727568776125202"/>
          <c:h val="0.72599233519723083"/>
        </c:manualLayout>
      </c:layout>
      <c:barChart>
        <c:barDir val="col"/>
        <c:grouping val="clustered"/>
        <c:varyColors val="0"/>
        <c:ser>
          <c:idx val="0"/>
          <c:order val="0"/>
          <c:tx>
            <c:strRef>
              <c:f>Sheet1!$B$1</c:f>
              <c:strCache>
                <c:ptCount val="1"/>
                <c:pt idx="0">
                  <c:v>0-64</c:v>
                </c:pt>
              </c:strCache>
            </c:strRef>
          </c:tx>
          <c:spPr>
            <a:solidFill>
              <a:srgbClr val="0072C6"/>
            </a:solidFill>
          </c:spPr>
          <c:invertIfNegative val="0"/>
          <c:dPt>
            <c:idx val="0"/>
            <c:invertIfNegative val="0"/>
            <c:bubble3D val="0"/>
          </c:dPt>
          <c:dPt>
            <c:idx val="1"/>
            <c:invertIfNegative val="0"/>
            <c:bubble3D val="0"/>
          </c:dPt>
          <c:dPt>
            <c:idx val="2"/>
            <c:invertIfNegative val="0"/>
            <c:bubble3D val="0"/>
          </c:dPt>
          <c:dPt>
            <c:idx val="3"/>
            <c:invertIfNegative val="0"/>
            <c:bubble3D val="0"/>
          </c:dPt>
          <c:cat>
            <c:strRef>
              <c:f>Sheet1!$A$2:$A$7</c:f>
              <c:strCache>
                <c:ptCount val="6"/>
                <c:pt idx="0">
                  <c:v>White</c:v>
                </c:pt>
                <c:pt idx="1">
                  <c:v>Black</c:v>
                </c:pt>
                <c:pt idx="2">
                  <c:v>Asian</c:v>
                </c:pt>
                <c:pt idx="3">
                  <c:v>NHOPI</c:v>
                </c:pt>
                <c:pt idx="4">
                  <c:v>AI/AN</c:v>
                </c:pt>
                <c:pt idx="5">
                  <c:v>&gt;1 Race</c:v>
                </c:pt>
              </c:strCache>
            </c:strRef>
          </c:cat>
          <c:val>
            <c:numRef>
              <c:f>Sheet1!$B$2:$B$7</c:f>
              <c:numCache>
                <c:formatCode>General</c:formatCode>
                <c:ptCount val="6"/>
                <c:pt idx="0">
                  <c:v>30.9</c:v>
                </c:pt>
                <c:pt idx="1">
                  <c:v>32</c:v>
                </c:pt>
                <c:pt idx="2">
                  <c:v>25.1</c:v>
                </c:pt>
                <c:pt idx="3">
                  <c:v>28.6</c:v>
                </c:pt>
                <c:pt idx="4">
                  <c:v>34.6</c:v>
                </c:pt>
                <c:pt idx="5">
                  <c:v>29.4</c:v>
                </c:pt>
              </c:numCache>
            </c:numRef>
          </c:val>
        </c:ser>
        <c:ser>
          <c:idx val="1"/>
          <c:order val="1"/>
          <c:tx>
            <c:strRef>
              <c:f>Sheet1!$C$1</c:f>
              <c:strCache>
                <c:ptCount val="1"/>
                <c:pt idx="0">
                  <c:v>65-74</c:v>
                </c:pt>
              </c:strCache>
            </c:strRef>
          </c:tx>
          <c:spPr>
            <a:solidFill>
              <a:srgbClr val="AABA0A"/>
            </a:solidFill>
          </c:spPr>
          <c:invertIfNegative val="0"/>
          <c:cat>
            <c:strRef>
              <c:f>Sheet1!$A$2:$A$7</c:f>
              <c:strCache>
                <c:ptCount val="6"/>
                <c:pt idx="0">
                  <c:v>White</c:v>
                </c:pt>
                <c:pt idx="1">
                  <c:v>Black</c:v>
                </c:pt>
                <c:pt idx="2">
                  <c:v>Asian</c:v>
                </c:pt>
                <c:pt idx="3">
                  <c:v>NHOPI</c:v>
                </c:pt>
                <c:pt idx="4">
                  <c:v>AI/AN</c:v>
                </c:pt>
                <c:pt idx="5">
                  <c:v>&gt;1 Race</c:v>
                </c:pt>
              </c:strCache>
            </c:strRef>
          </c:cat>
          <c:val>
            <c:numRef>
              <c:f>Sheet1!$C$2:$C$7</c:f>
              <c:numCache>
                <c:formatCode>General</c:formatCode>
                <c:ptCount val="6"/>
                <c:pt idx="0">
                  <c:v>24.2</c:v>
                </c:pt>
                <c:pt idx="1">
                  <c:v>29.7</c:v>
                </c:pt>
                <c:pt idx="2">
                  <c:v>18.5</c:v>
                </c:pt>
                <c:pt idx="3">
                  <c:v>22.7</c:v>
                </c:pt>
                <c:pt idx="4">
                  <c:v>30.2</c:v>
                </c:pt>
                <c:pt idx="5">
                  <c:v>24.8</c:v>
                </c:pt>
              </c:numCache>
            </c:numRef>
          </c:val>
        </c:ser>
        <c:ser>
          <c:idx val="2"/>
          <c:order val="2"/>
          <c:tx>
            <c:strRef>
              <c:f>Sheet1!$D$1</c:f>
              <c:strCache>
                <c:ptCount val="1"/>
                <c:pt idx="0">
                  <c:v>75-84</c:v>
                </c:pt>
              </c:strCache>
            </c:strRef>
          </c:tx>
          <c:spPr>
            <a:solidFill>
              <a:sysClr val="window" lastClr="FFFFFF"/>
            </a:solidFill>
            <a:ln>
              <a:solidFill>
                <a:sysClr val="windowText" lastClr="000000"/>
              </a:solidFill>
            </a:ln>
          </c:spPr>
          <c:invertIfNegative val="0"/>
          <c:cat>
            <c:strRef>
              <c:f>Sheet1!$A$2:$A$7</c:f>
              <c:strCache>
                <c:ptCount val="6"/>
                <c:pt idx="0">
                  <c:v>White</c:v>
                </c:pt>
                <c:pt idx="1">
                  <c:v>Black</c:v>
                </c:pt>
                <c:pt idx="2">
                  <c:v>Asian</c:v>
                </c:pt>
                <c:pt idx="3">
                  <c:v>NHOPI</c:v>
                </c:pt>
                <c:pt idx="4">
                  <c:v>AI/AN</c:v>
                </c:pt>
                <c:pt idx="5">
                  <c:v>&gt;1 Race</c:v>
                </c:pt>
              </c:strCache>
            </c:strRef>
          </c:cat>
          <c:val>
            <c:numRef>
              <c:f>Sheet1!$D$2:$D$7</c:f>
              <c:numCache>
                <c:formatCode>General</c:formatCode>
                <c:ptCount val="6"/>
                <c:pt idx="0">
                  <c:v>24.3</c:v>
                </c:pt>
                <c:pt idx="1">
                  <c:v>30.4</c:v>
                </c:pt>
                <c:pt idx="2">
                  <c:v>19.8</c:v>
                </c:pt>
                <c:pt idx="3">
                  <c:v>22.3</c:v>
                </c:pt>
                <c:pt idx="4">
                  <c:v>31.2</c:v>
                </c:pt>
                <c:pt idx="5">
                  <c:v>25.2</c:v>
                </c:pt>
              </c:numCache>
            </c:numRef>
          </c:val>
        </c:ser>
        <c:ser>
          <c:idx val="3"/>
          <c:order val="3"/>
          <c:tx>
            <c:strRef>
              <c:f>Sheet1!$E$1</c:f>
              <c:strCache>
                <c:ptCount val="1"/>
                <c:pt idx="0">
                  <c:v>85+</c:v>
                </c:pt>
              </c:strCache>
            </c:strRef>
          </c:tx>
          <c:spPr>
            <a:solidFill>
              <a:sysClr val="window" lastClr="FFFFFF">
                <a:lumMod val="85000"/>
              </a:sysClr>
            </a:solidFill>
          </c:spPr>
          <c:invertIfNegative val="0"/>
          <c:cat>
            <c:strRef>
              <c:f>Sheet1!$A$2:$A$7</c:f>
              <c:strCache>
                <c:ptCount val="6"/>
                <c:pt idx="0">
                  <c:v>White</c:v>
                </c:pt>
                <c:pt idx="1">
                  <c:v>Black</c:v>
                </c:pt>
                <c:pt idx="2">
                  <c:v>Asian</c:v>
                </c:pt>
                <c:pt idx="3">
                  <c:v>NHOPI</c:v>
                </c:pt>
                <c:pt idx="4">
                  <c:v>AI/AN</c:v>
                </c:pt>
                <c:pt idx="5">
                  <c:v>&gt;1 Race</c:v>
                </c:pt>
              </c:strCache>
            </c:strRef>
          </c:cat>
          <c:val>
            <c:numRef>
              <c:f>Sheet1!$E$2:$E$7</c:f>
              <c:numCache>
                <c:formatCode>General</c:formatCode>
                <c:ptCount val="6"/>
                <c:pt idx="0">
                  <c:v>23.9</c:v>
                </c:pt>
                <c:pt idx="1">
                  <c:v>31.2</c:v>
                </c:pt>
                <c:pt idx="2">
                  <c:v>21.6</c:v>
                </c:pt>
                <c:pt idx="3">
                  <c:v>24.6</c:v>
                </c:pt>
                <c:pt idx="4">
                  <c:v>29.2</c:v>
                </c:pt>
                <c:pt idx="5">
                  <c:v>24.1</c:v>
                </c:pt>
              </c:numCache>
            </c:numRef>
          </c:val>
        </c:ser>
        <c:dLbls>
          <c:showLegendKey val="0"/>
          <c:showVal val="0"/>
          <c:showCatName val="0"/>
          <c:showSerName val="0"/>
          <c:showPercent val="0"/>
          <c:showBubbleSize val="0"/>
        </c:dLbls>
        <c:gapWidth val="150"/>
        <c:axId val="157554560"/>
        <c:axId val="157556096"/>
      </c:barChart>
      <c:catAx>
        <c:axId val="157554560"/>
        <c:scaling>
          <c:orientation val="minMax"/>
        </c:scaling>
        <c:delete val="0"/>
        <c:axPos val="b"/>
        <c:minorGridlines>
          <c:spPr>
            <a:ln>
              <a:noFill/>
            </a:ln>
          </c:spPr>
        </c:minorGridlines>
        <c:numFmt formatCode="General" sourceLinked="1"/>
        <c:majorTickMark val="out"/>
        <c:minorTickMark val="none"/>
        <c:tickLblPos val="nextTo"/>
        <c:txPr>
          <a:bodyPr rot="-1620000"/>
          <a:lstStyle/>
          <a:p>
            <a:pPr>
              <a:defRPr sz="1600" b="0">
                <a:solidFill>
                  <a:schemeClr val="tx1"/>
                </a:solidFill>
                <a:latin typeface="Calibri" panose="020F0502020204030204" pitchFamily="34" charset="0"/>
              </a:defRPr>
            </a:pPr>
            <a:endParaRPr lang="en-US"/>
          </a:p>
        </c:txPr>
        <c:crossAx val="157556096"/>
        <c:crosses val="autoZero"/>
        <c:auto val="1"/>
        <c:lblAlgn val="ctr"/>
        <c:lblOffset val="100"/>
        <c:noMultiLvlLbl val="0"/>
      </c:catAx>
      <c:valAx>
        <c:axId val="157556096"/>
        <c:scaling>
          <c:orientation val="minMax"/>
          <c:max val="50"/>
          <c:min val="0"/>
        </c:scaling>
        <c:delete val="0"/>
        <c:axPos val="l"/>
        <c:majorGridlines/>
        <c:title>
          <c:tx>
            <c:rich>
              <a:bodyPr rot="-5400000" vert="horz"/>
              <a:lstStyle/>
              <a:p>
                <a:pPr>
                  <a:defRPr sz="1600">
                    <a:latin typeface="Calibri" panose="020F0502020204030204" pitchFamily="34" charset="0"/>
                  </a:defRPr>
                </a:pPr>
                <a:r>
                  <a:rPr lang="en-US" dirty="0" smtClean="0"/>
                  <a:t>Percent</a:t>
                </a:r>
                <a:endParaRPr lang="en-US" dirty="0"/>
              </a:p>
            </c:rich>
          </c:tx>
          <c:layout>
            <c:manualLayout>
              <c:xMode val="edge"/>
              <c:yMode val="edge"/>
              <c:x val="0"/>
              <c:y val="0.38368812183360801"/>
            </c:manualLayout>
          </c:layout>
          <c:overlay val="0"/>
        </c:title>
        <c:numFmt formatCode="0" sourceLinked="0"/>
        <c:majorTickMark val="out"/>
        <c:minorTickMark val="none"/>
        <c:tickLblPos val="nextTo"/>
        <c:txPr>
          <a:bodyPr/>
          <a:lstStyle/>
          <a:p>
            <a:pPr>
              <a:defRPr sz="1600">
                <a:latin typeface="Calibri" panose="020F0502020204030204" pitchFamily="34" charset="0"/>
              </a:defRPr>
            </a:pPr>
            <a:endParaRPr lang="en-US"/>
          </a:p>
        </c:txPr>
        <c:crossAx val="157554560"/>
        <c:crosses val="autoZero"/>
        <c:crossBetween val="between"/>
        <c:majorUnit val="10"/>
      </c:valAx>
    </c:plotArea>
    <c:legend>
      <c:legendPos val="t"/>
      <c:layout>
        <c:manualLayout>
          <c:xMode val="edge"/>
          <c:yMode val="edge"/>
          <c:x val="0.10895717896374066"/>
          <c:y val="1.8517060367454078E-3"/>
          <c:w val="0.77690240108875275"/>
          <c:h val="8.5744750656167976E-2"/>
        </c:manualLayout>
      </c:layout>
      <c:overlay val="0"/>
      <c:txPr>
        <a:bodyPr/>
        <a:lstStyle/>
        <a:p>
          <a:pPr>
            <a:defRPr sz="160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6601657431709926"/>
          <c:y val="0.11139047959914102"/>
          <c:w val="0.80266890249829892"/>
          <c:h val="0.75866439990455736"/>
        </c:manualLayout>
      </c:layout>
      <c:lineChart>
        <c:grouping val="standard"/>
        <c:varyColors val="0"/>
        <c:ser>
          <c:idx val="3"/>
          <c:order val="0"/>
          <c:tx>
            <c:strRef>
              <c:f>Sheet1!$A$2</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strRef>
              <c:f>Sheet1!$B$1:$D$1</c:f>
              <c:strCache>
                <c:ptCount val="3"/>
                <c:pt idx="0">
                  <c:v>2010</c:v>
                </c:pt>
                <c:pt idx="1">
                  <c:v>2011</c:v>
                </c:pt>
                <c:pt idx="2">
                  <c:v>2012</c:v>
                </c:pt>
              </c:strCache>
            </c:strRef>
          </c:cat>
          <c:val>
            <c:numRef>
              <c:f>Sheet1!$B$2:$D$2</c:f>
              <c:numCache>
                <c:formatCode>General</c:formatCode>
                <c:ptCount val="3"/>
                <c:pt idx="0">
                  <c:v>21.3</c:v>
                </c:pt>
                <c:pt idx="1">
                  <c:v>21.5</c:v>
                </c:pt>
                <c:pt idx="2">
                  <c:v>21.4</c:v>
                </c:pt>
              </c:numCache>
            </c:numRef>
          </c:val>
          <c:smooth val="0"/>
        </c:ser>
        <c:ser>
          <c:idx val="0"/>
          <c:order val="1"/>
          <c:tx>
            <c:strRef>
              <c:f>Sheet1!$A$3</c:f>
              <c:strCache>
                <c:ptCount val="1"/>
                <c:pt idx="0">
                  <c:v>0-64</c:v>
                </c:pt>
              </c:strCache>
            </c:strRef>
          </c:tx>
          <c:spPr>
            <a:ln w="25400">
              <a:solidFill>
                <a:srgbClr val="0072C6"/>
              </a:solidFill>
            </a:ln>
          </c:spPr>
          <c:marker>
            <c:symbol val="square"/>
            <c:size val="7"/>
            <c:spPr>
              <a:solidFill>
                <a:srgbClr val="0072C6"/>
              </a:solidFill>
              <a:ln>
                <a:noFill/>
              </a:ln>
            </c:spPr>
          </c:marker>
          <c:cat>
            <c:strRef>
              <c:f>Sheet1!$B$1:$D$1</c:f>
              <c:strCache>
                <c:ptCount val="3"/>
                <c:pt idx="0">
                  <c:v>2010</c:v>
                </c:pt>
                <c:pt idx="1">
                  <c:v>2011</c:v>
                </c:pt>
                <c:pt idx="2">
                  <c:v>2012</c:v>
                </c:pt>
              </c:strCache>
            </c:strRef>
          </c:cat>
          <c:val>
            <c:numRef>
              <c:f>Sheet1!$B$3:$D$3</c:f>
              <c:numCache>
                <c:formatCode>General</c:formatCode>
                <c:ptCount val="3"/>
                <c:pt idx="0">
                  <c:v>25.5</c:v>
                </c:pt>
                <c:pt idx="1">
                  <c:v>25.7</c:v>
                </c:pt>
                <c:pt idx="2">
                  <c:v>25.8</c:v>
                </c:pt>
              </c:numCache>
            </c:numRef>
          </c:val>
          <c:smooth val="0"/>
        </c:ser>
        <c:ser>
          <c:idx val="2"/>
          <c:order val="2"/>
          <c:tx>
            <c:strRef>
              <c:f>Sheet1!$A$4</c:f>
              <c:strCache>
                <c:ptCount val="1"/>
                <c:pt idx="0">
                  <c:v>65-74</c:v>
                </c:pt>
              </c:strCache>
            </c:strRef>
          </c:tx>
          <c:spPr>
            <a:ln w="25400">
              <a:solidFill>
                <a:srgbClr val="AABA0A"/>
              </a:solidFill>
            </a:ln>
          </c:spPr>
          <c:marker>
            <c:symbol val="triangle"/>
            <c:size val="9"/>
            <c:spPr>
              <a:solidFill>
                <a:srgbClr val="AABA0A"/>
              </a:solidFill>
              <a:ln>
                <a:noFill/>
              </a:ln>
            </c:spPr>
          </c:marker>
          <c:cat>
            <c:strRef>
              <c:f>Sheet1!$B$1:$D$1</c:f>
              <c:strCache>
                <c:ptCount val="3"/>
                <c:pt idx="0">
                  <c:v>2010</c:v>
                </c:pt>
                <c:pt idx="1">
                  <c:v>2011</c:v>
                </c:pt>
                <c:pt idx="2">
                  <c:v>2012</c:v>
                </c:pt>
              </c:strCache>
            </c:strRef>
          </c:cat>
          <c:val>
            <c:numRef>
              <c:f>Sheet1!$B$4:$D$4</c:f>
              <c:numCache>
                <c:formatCode>General</c:formatCode>
                <c:ptCount val="3"/>
                <c:pt idx="0">
                  <c:v>19.899999999999999</c:v>
                </c:pt>
                <c:pt idx="1">
                  <c:v>20.100000000000001</c:v>
                </c:pt>
                <c:pt idx="2">
                  <c:v>20</c:v>
                </c:pt>
              </c:numCache>
            </c:numRef>
          </c:val>
          <c:smooth val="0"/>
        </c:ser>
        <c:ser>
          <c:idx val="1"/>
          <c:order val="3"/>
          <c:tx>
            <c:strRef>
              <c:f>Sheet1!$A$5</c:f>
              <c:strCache>
                <c:ptCount val="1"/>
                <c:pt idx="0">
                  <c:v>75-84</c:v>
                </c:pt>
              </c:strCache>
            </c:strRef>
          </c:tx>
          <c:spPr>
            <a:ln w="34925">
              <a:solidFill>
                <a:srgbClr val="7BA8DF"/>
              </a:solidFill>
            </a:ln>
          </c:spPr>
          <c:marker>
            <c:symbol val="diamond"/>
            <c:size val="9"/>
            <c:spPr>
              <a:solidFill>
                <a:srgbClr val="7BA8DF"/>
              </a:solidFill>
              <a:ln>
                <a:noFill/>
              </a:ln>
            </c:spPr>
          </c:marker>
          <c:cat>
            <c:strRef>
              <c:f>Sheet1!$B$1:$D$1</c:f>
              <c:strCache>
                <c:ptCount val="3"/>
                <c:pt idx="0">
                  <c:v>2010</c:v>
                </c:pt>
                <c:pt idx="1">
                  <c:v>2011</c:v>
                </c:pt>
                <c:pt idx="2">
                  <c:v>2012</c:v>
                </c:pt>
              </c:strCache>
            </c:strRef>
          </c:cat>
          <c:val>
            <c:numRef>
              <c:f>Sheet1!$B$5:$D$5</c:f>
              <c:numCache>
                <c:formatCode>General</c:formatCode>
                <c:ptCount val="3"/>
                <c:pt idx="0">
                  <c:v>20.399999999999999</c:v>
                </c:pt>
                <c:pt idx="1">
                  <c:v>20.7</c:v>
                </c:pt>
                <c:pt idx="2">
                  <c:v>20.5</c:v>
                </c:pt>
              </c:numCache>
            </c:numRef>
          </c:val>
          <c:smooth val="0"/>
        </c:ser>
        <c:ser>
          <c:idx val="4"/>
          <c:order val="4"/>
          <c:tx>
            <c:strRef>
              <c:f>Sheet1!$A$6</c:f>
              <c:strCache>
                <c:ptCount val="1"/>
                <c:pt idx="0">
                  <c:v>85+</c:v>
                </c:pt>
              </c:strCache>
            </c:strRef>
          </c:tx>
          <c:spPr>
            <a:ln>
              <a:solidFill>
                <a:sysClr val="window" lastClr="FFFFFF">
                  <a:lumMod val="65000"/>
                </a:sysClr>
              </a:solidFill>
            </a:ln>
          </c:spPr>
          <c:marker>
            <c:symbol val="star"/>
            <c:size val="7"/>
            <c:spPr>
              <a:noFill/>
              <a:ln>
                <a:solidFill>
                  <a:sysClr val="window" lastClr="FFFFFF">
                    <a:lumMod val="65000"/>
                  </a:sysClr>
                </a:solidFill>
              </a:ln>
            </c:spPr>
          </c:marker>
          <c:cat>
            <c:strRef>
              <c:f>Sheet1!$B$1:$D$1</c:f>
              <c:strCache>
                <c:ptCount val="3"/>
                <c:pt idx="0">
                  <c:v>2010</c:v>
                </c:pt>
                <c:pt idx="1">
                  <c:v>2011</c:v>
                </c:pt>
                <c:pt idx="2">
                  <c:v>2012</c:v>
                </c:pt>
              </c:strCache>
            </c:strRef>
          </c:cat>
          <c:val>
            <c:numRef>
              <c:f>Sheet1!$B$6:$D$6</c:f>
              <c:numCache>
                <c:formatCode>General</c:formatCode>
                <c:ptCount val="3"/>
                <c:pt idx="0">
                  <c:v>20.7</c:v>
                </c:pt>
                <c:pt idx="1">
                  <c:v>20.9</c:v>
                </c:pt>
                <c:pt idx="2">
                  <c:v>20.6</c:v>
                </c:pt>
              </c:numCache>
            </c:numRef>
          </c:val>
          <c:smooth val="0"/>
        </c:ser>
        <c:dLbls>
          <c:showLegendKey val="0"/>
          <c:showVal val="0"/>
          <c:showCatName val="0"/>
          <c:showSerName val="0"/>
          <c:showPercent val="0"/>
          <c:showBubbleSize val="0"/>
        </c:dLbls>
        <c:marker val="1"/>
        <c:smooth val="0"/>
        <c:axId val="163579008"/>
        <c:axId val="163580928"/>
      </c:lineChart>
      <c:catAx>
        <c:axId val="163579008"/>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163580928"/>
        <c:crosses val="autoZero"/>
        <c:auto val="1"/>
        <c:lblAlgn val="ctr"/>
        <c:lblOffset val="100"/>
        <c:noMultiLvlLbl val="0"/>
      </c:catAx>
      <c:valAx>
        <c:axId val="163580928"/>
        <c:scaling>
          <c:orientation val="minMax"/>
          <c:max val="5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37513779527559055"/>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163579008"/>
        <c:crosses val="autoZero"/>
        <c:crossBetween val="between"/>
        <c:majorUnit val="10"/>
      </c:valAx>
    </c:plotArea>
    <c:legend>
      <c:legendPos val="t"/>
      <c:layout>
        <c:manualLayout>
          <c:xMode val="edge"/>
          <c:yMode val="edge"/>
          <c:x val="0"/>
          <c:y val="1.1675185338674747E-3"/>
          <c:w val="0.99745139496451829"/>
          <c:h val="0.10151630410605456"/>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8383761057645573"/>
          <c:y val="0.10889057901853177"/>
          <c:w val="0.79727568776125202"/>
          <c:h val="0.75942744372862481"/>
        </c:manualLayout>
      </c:layout>
      <c:barChart>
        <c:barDir val="col"/>
        <c:grouping val="clustered"/>
        <c:varyColors val="0"/>
        <c:ser>
          <c:idx val="0"/>
          <c:order val="0"/>
          <c:tx>
            <c:strRef>
              <c:f>Sheet1!$B$1</c:f>
              <c:strCache>
                <c:ptCount val="1"/>
                <c:pt idx="0">
                  <c:v>0-64</c:v>
                </c:pt>
              </c:strCache>
            </c:strRef>
          </c:tx>
          <c:spPr>
            <a:solidFill>
              <a:srgbClr val="0072C6"/>
            </a:solidFill>
          </c:spPr>
          <c:invertIfNegative val="0"/>
          <c:dPt>
            <c:idx val="0"/>
            <c:invertIfNegative val="0"/>
            <c:bubble3D val="0"/>
          </c:dPt>
          <c:dPt>
            <c:idx val="1"/>
            <c:invertIfNegative val="0"/>
            <c:bubble3D val="0"/>
          </c:dPt>
          <c:dPt>
            <c:idx val="2"/>
            <c:invertIfNegative val="0"/>
            <c:bubble3D val="0"/>
          </c:dPt>
          <c:dPt>
            <c:idx val="3"/>
            <c:invertIfNegative val="0"/>
            <c:bubble3D val="0"/>
          </c:dPt>
          <c:cat>
            <c:strRef>
              <c:f>Sheet1!$A$2:$A$4</c:f>
              <c:strCache>
                <c:ptCount val="3"/>
                <c:pt idx="0">
                  <c:v>White</c:v>
                </c:pt>
                <c:pt idx="1">
                  <c:v>Black</c:v>
                </c:pt>
                <c:pt idx="2">
                  <c:v>Hispanic</c:v>
                </c:pt>
              </c:strCache>
            </c:strRef>
          </c:cat>
          <c:val>
            <c:numRef>
              <c:f>Sheet1!$B$2:$B$4</c:f>
              <c:numCache>
                <c:formatCode>General</c:formatCode>
                <c:ptCount val="3"/>
                <c:pt idx="0">
                  <c:v>26.7</c:v>
                </c:pt>
                <c:pt idx="1">
                  <c:v>25.6</c:v>
                </c:pt>
                <c:pt idx="2">
                  <c:v>21.5</c:v>
                </c:pt>
              </c:numCache>
            </c:numRef>
          </c:val>
        </c:ser>
        <c:ser>
          <c:idx val="1"/>
          <c:order val="1"/>
          <c:tx>
            <c:strRef>
              <c:f>Sheet1!$C$1</c:f>
              <c:strCache>
                <c:ptCount val="1"/>
                <c:pt idx="0">
                  <c:v>65-74</c:v>
                </c:pt>
              </c:strCache>
            </c:strRef>
          </c:tx>
          <c:spPr>
            <a:solidFill>
              <a:srgbClr val="AABA0A"/>
            </a:solidFill>
          </c:spPr>
          <c:invertIfNegative val="0"/>
          <c:cat>
            <c:strRef>
              <c:f>Sheet1!$A$2:$A$4</c:f>
              <c:strCache>
                <c:ptCount val="3"/>
                <c:pt idx="0">
                  <c:v>White</c:v>
                </c:pt>
                <c:pt idx="1">
                  <c:v>Black</c:v>
                </c:pt>
                <c:pt idx="2">
                  <c:v>Hispanic</c:v>
                </c:pt>
              </c:strCache>
            </c:strRef>
          </c:cat>
          <c:val>
            <c:numRef>
              <c:f>Sheet1!$C$2:$C$4</c:f>
              <c:numCache>
                <c:formatCode>General</c:formatCode>
                <c:ptCount val="3"/>
                <c:pt idx="0">
                  <c:v>20.399999999999999</c:v>
                </c:pt>
                <c:pt idx="1">
                  <c:v>22.6</c:v>
                </c:pt>
                <c:pt idx="2">
                  <c:v>14.5</c:v>
                </c:pt>
              </c:numCache>
            </c:numRef>
          </c:val>
        </c:ser>
        <c:ser>
          <c:idx val="2"/>
          <c:order val="2"/>
          <c:tx>
            <c:strRef>
              <c:f>Sheet1!$D$1</c:f>
              <c:strCache>
                <c:ptCount val="1"/>
                <c:pt idx="0">
                  <c:v>75-84</c:v>
                </c:pt>
              </c:strCache>
            </c:strRef>
          </c:tx>
          <c:spPr>
            <a:solidFill>
              <a:sysClr val="window" lastClr="FFFFFF"/>
            </a:solidFill>
            <a:ln>
              <a:solidFill>
                <a:sysClr val="windowText" lastClr="000000"/>
              </a:solidFill>
            </a:ln>
          </c:spPr>
          <c:invertIfNegative val="0"/>
          <c:cat>
            <c:strRef>
              <c:f>Sheet1!$A$2:$A$4</c:f>
              <c:strCache>
                <c:ptCount val="3"/>
                <c:pt idx="0">
                  <c:v>White</c:v>
                </c:pt>
                <c:pt idx="1">
                  <c:v>Black</c:v>
                </c:pt>
                <c:pt idx="2">
                  <c:v>Hispanic</c:v>
                </c:pt>
              </c:strCache>
            </c:strRef>
          </c:cat>
          <c:val>
            <c:numRef>
              <c:f>Sheet1!$D$2:$D$4</c:f>
              <c:numCache>
                <c:formatCode>General</c:formatCode>
                <c:ptCount val="3"/>
                <c:pt idx="0">
                  <c:v>20.7</c:v>
                </c:pt>
                <c:pt idx="1">
                  <c:v>23.2</c:v>
                </c:pt>
                <c:pt idx="2">
                  <c:v>16</c:v>
                </c:pt>
              </c:numCache>
            </c:numRef>
          </c:val>
        </c:ser>
        <c:ser>
          <c:idx val="3"/>
          <c:order val="3"/>
          <c:tx>
            <c:strRef>
              <c:f>Sheet1!$E$1</c:f>
              <c:strCache>
                <c:ptCount val="1"/>
                <c:pt idx="0">
                  <c:v>85+</c:v>
                </c:pt>
              </c:strCache>
            </c:strRef>
          </c:tx>
          <c:spPr>
            <a:solidFill>
              <a:sysClr val="window" lastClr="FFFFFF">
                <a:lumMod val="85000"/>
              </a:sysClr>
            </a:solidFill>
          </c:spPr>
          <c:invertIfNegative val="0"/>
          <c:cat>
            <c:strRef>
              <c:f>Sheet1!$A$2:$A$4</c:f>
              <c:strCache>
                <c:ptCount val="3"/>
                <c:pt idx="0">
                  <c:v>White</c:v>
                </c:pt>
                <c:pt idx="1">
                  <c:v>Black</c:v>
                </c:pt>
                <c:pt idx="2">
                  <c:v>Hispanic</c:v>
                </c:pt>
              </c:strCache>
            </c:strRef>
          </c:cat>
          <c:val>
            <c:numRef>
              <c:f>Sheet1!$E$2:$E$4</c:f>
              <c:numCache>
                <c:formatCode>General</c:formatCode>
                <c:ptCount val="3"/>
                <c:pt idx="0">
                  <c:v>20.6</c:v>
                </c:pt>
                <c:pt idx="1">
                  <c:v>23.9</c:v>
                </c:pt>
                <c:pt idx="2">
                  <c:v>17.899999999999999</c:v>
                </c:pt>
              </c:numCache>
            </c:numRef>
          </c:val>
        </c:ser>
        <c:dLbls>
          <c:showLegendKey val="0"/>
          <c:showVal val="0"/>
          <c:showCatName val="0"/>
          <c:showSerName val="0"/>
          <c:showPercent val="0"/>
          <c:showBubbleSize val="0"/>
        </c:dLbls>
        <c:gapWidth val="150"/>
        <c:axId val="163341824"/>
        <c:axId val="163343360"/>
      </c:barChart>
      <c:catAx>
        <c:axId val="163341824"/>
        <c:scaling>
          <c:orientation val="minMax"/>
        </c:scaling>
        <c:delete val="0"/>
        <c:axPos val="b"/>
        <c:minorGridlines>
          <c:spPr>
            <a:ln>
              <a:noFill/>
            </a:ln>
          </c:spPr>
        </c:minorGridlines>
        <c:numFmt formatCode="General" sourceLinked="1"/>
        <c:majorTickMark val="out"/>
        <c:minorTickMark val="none"/>
        <c:tickLblPos val="nextTo"/>
        <c:txPr>
          <a:bodyPr rot="0"/>
          <a:lstStyle/>
          <a:p>
            <a:pPr>
              <a:defRPr sz="1600" b="0">
                <a:solidFill>
                  <a:schemeClr val="tx1"/>
                </a:solidFill>
                <a:latin typeface="Calibri" panose="020F0502020204030204" pitchFamily="34" charset="0"/>
              </a:defRPr>
            </a:pPr>
            <a:endParaRPr lang="en-US"/>
          </a:p>
        </c:txPr>
        <c:crossAx val="163343360"/>
        <c:crosses val="autoZero"/>
        <c:auto val="1"/>
        <c:lblAlgn val="ctr"/>
        <c:lblOffset val="100"/>
        <c:noMultiLvlLbl val="0"/>
      </c:catAx>
      <c:valAx>
        <c:axId val="163343360"/>
        <c:scaling>
          <c:orientation val="minMax"/>
          <c:max val="50"/>
          <c:min val="0"/>
        </c:scaling>
        <c:delete val="0"/>
        <c:axPos val="l"/>
        <c:majorGridlines/>
        <c:title>
          <c:tx>
            <c:rich>
              <a:bodyPr rot="-5400000" vert="horz"/>
              <a:lstStyle/>
              <a:p>
                <a:pPr>
                  <a:defRPr sz="1600">
                    <a:latin typeface="Calibri" panose="020F0502020204030204" pitchFamily="34" charset="0"/>
                  </a:defRPr>
                </a:pPr>
                <a:r>
                  <a:rPr lang="en-US"/>
                  <a:t>Title</a:t>
                </a:r>
              </a:p>
            </c:rich>
          </c:tx>
          <c:layout>
            <c:manualLayout>
              <c:xMode val="edge"/>
              <c:yMode val="edge"/>
              <c:x val="0"/>
              <c:y val="0.38368812183360801"/>
            </c:manualLayout>
          </c:layout>
          <c:overlay val="0"/>
        </c:title>
        <c:numFmt formatCode="0" sourceLinked="0"/>
        <c:majorTickMark val="out"/>
        <c:minorTickMark val="none"/>
        <c:tickLblPos val="nextTo"/>
        <c:txPr>
          <a:bodyPr/>
          <a:lstStyle/>
          <a:p>
            <a:pPr>
              <a:defRPr sz="1600">
                <a:latin typeface="Calibri" panose="020F0502020204030204" pitchFamily="34" charset="0"/>
              </a:defRPr>
            </a:pPr>
            <a:endParaRPr lang="en-US"/>
          </a:p>
        </c:txPr>
        <c:crossAx val="163341824"/>
        <c:crosses val="autoZero"/>
        <c:crossBetween val="between"/>
        <c:majorUnit val="10"/>
      </c:valAx>
    </c:plotArea>
    <c:legend>
      <c:legendPos val="t"/>
      <c:layout>
        <c:manualLayout>
          <c:xMode val="edge"/>
          <c:yMode val="edge"/>
          <c:x val="0.10895717896374066"/>
          <c:y val="1.8517060367454078E-3"/>
          <c:w val="0.77690240108875275"/>
          <c:h val="9.0410999761393454E-2"/>
        </c:manualLayout>
      </c:layout>
      <c:overlay val="0"/>
      <c:txPr>
        <a:bodyPr/>
        <a:lstStyle/>
        <a:p>
          <a:pPr>
            <a:defRPr sz="160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9.278822786040633E-2"/>
          <c:y val="3.2291796858725991E-2"/>
          <c:w val="0.89758432973656066"/>
          <c:h val="0.71613730575344747"/>
        </c:manualLayout>
      </c:layout>
      <c:barChart>
        <c:barDir val="col"/>
        <c:grouping val="clustered"/>
        <c:varyColors val="0"/>
        <c:ser>
          <c:idx val="0"/>
          <c:order val="0"/>
          <c:tx>
            <c:strRef>
              <c:f>Sheet1!$B$1</c:f>
              <c:strCache>
                <c:ptCount val="1"/>
                <c:pt idx="0">
                  <c:v>2012</c:v>
                </c:pt>
              </c:strCache>
            </c:strRef>
          </c:tx>
          <c:spPr>
            <a:solidFill>
              <a:srgbClr val="0072C6"/>
            </a:solidFill>
          </c:spPr>
          <c:invertIfNegative val="0"/>
          <c:dPt>
            <c:idx val="0"/>
            <c:invertIfNegative val="0"/>
            <c:bubble3D val="0"/>
          </c:dPt>
          <c:dPt>
            <c:idx val="1"/>
            <c:invertIfNegative val="0"/>
            <c:bubble3D val="0"/>
          </c:dPt>
          <c:dPt>
            <c:idx val="2"/>
            <c:invertIfNegative val="0"/>
            <c:bubble3D val="0"/>
          </c:dPt>
          <c:dPt>
            <c:idx val="3"/>
            <c:invertIfNegative val="0"/>
            <c:bubble3D val="0"/>
          </c:dPt>
          <c:cat>
            <c:strRef>
              <c:f>Sheet1!$A$2:$A$17</c:f>
              <c:strCache>
                <c:ptCount val="16"/>
                <c:pt idx="0">
                  <c:v>Total</c:v>
                </c:pt>
                <c:pt idx="2">
                  <c:v>Male</c:v>
                </c:pt>
                <c:pt idx="3">
                  <c:v>Female</c:v>
                </c:pt>
                <c:pt idx="5">
                  <c:v>White</c:v>
                </c:pt>
                <c:pt idx="6">
                  <c:v>Black</c:v>
                </c:pt>
                <c:pt idx="7">
                  <c:v>Asian</c:v>
                </c:pt>
                <c:pt idx="8">
                  <c:v>NHOPI</c:v>
                </c:pt>
                <c:pt idx="9">
                  <c:v>AI/AN</c:v>
                </c:pt>
                <c:pt idx="10">
                  <c:v>&gt;1 Race</c:v>
                </c:pt>
                <c:pt idx="12">
                  <c:v>0 CC</c:v>
                </c:pt>
                <c:pt idx="13">
                  <c:v>1 CC</c:v>
                </c:pt>
                <c:pt idx="14">
                  <c:v>2-3 CC</c:v>
                </c:pt>
                <c:pt idx="15">
                  <c:v>4+ CC</c:v>
                </c:pt>
              </c:strCache>
            </c:strRef>
          </c:cat>
          <c:val>
            <c:numRef>
              <c:f>Sheet1!$B$2:$B$17</c:f>
              <c:numCache>
                <c:formatCode>General</c:formatCode>
                <c:ptCount val="16"/>
                <c:pt idx="0">
                  <c:v>21.8</c:v>
                </c:pt>
                <c:pt idx="2">
                  <c:v>23.8</c:v>
                </c:pt>
                <c:pt idx="3">
                  <c:v>20.9</c:v>
                </c:pt>
                <c:pt idx="5">
                  <c:v>22.4</c:v>
                </c:pt>
                <c:pt idx="6">
                  <c:v>18.899999999999999</c:v>
                </c:pt>
                <c:pt idx="7">
                  <c:v>13.2</c:v>
                </c:pt>
                <c:pt idx="8">
                  <c:v>16.5</c:v>
                </c:pt>
                <c:pt idx="9">
                  <c:v>20.8</c:v>
                </c:pt>
                <c:pt idx="10">
                  <c:v>16.2</c:v>
                </c:pt>
                <c:pt idx="12">
                  <c:v>15.1</c:v>
                </c:pt>
                <c:pt idx="13">
                  <c:v>18.399999999999999</c:v>
                </c:pt>
                <c:pt idx="14">
                  <c:v>21.3</c:v>
                </c:pt>
                <c:pt idx="15">
                  <c:v>26</c:v>
                </c:pt>
              </c:numCache>
            </c:numRef>
          </c:val>
        </c:ser>
        <c:dLbls>
          <c:showLegendKey val="0"/>
          <c:showVal val="0"/>
          <c:showCatName val="0"/>
          <c:showSerName val="0"/>
          <c:showPercent val="0"/>
          <c:showBubbleSize val="0"/>
        </c:dLbls>
        <c:gapWidth val="150"/>
        <c:axId val="163419648"/>
        <c:axId val="163421184"/>
      </c:barChart>
      <c:catAx>
        <c:axId val="163419648"/>
        <c:scaling>
          <c:orientation val="minMax"/>
        </c:scaling>
        <c:delete val="0"/>
        <c:axPos val="b"/>
        <c:minorGridlines>
          <c:spPr>
            <a:ln>
              <a:noFill/>
            </a:ln>
          </c:spPr>
        </c:minorGridlines>
        <c:numFmt formatCode="General" sourceLinked="1"/>
        <c:majorTickMark val="out"/>
        <c:minorTickMark val="none"/>
        <c:tickLblPos val="nextTo"/>
        <c:txPr>
          <a:bodyPr rot="-1560000"/>
          <a:lstStyle/>
          <a:p>
            <a:pPr>
              <a:defRPr sz="1600" b="0">
                <a:solidFill>
                  <a:schemeClr val="tx1"/>
                </a:solidFill>
                <a:latin typeface="Calibri" panose="020F0502020204030204" pitchFamily="34" charset="0"/>
              </a:defRPr>
            </a:pPr>
            <a:endParaRPr lang="en-US"/>
          </a:p>
        </c:txPr>
        <c:crossAx val="163421184"/>
        <c:crosses val="autoZero"/>
        <c:auto val="1"/>
        <c:lblAlgn val="ctr"/>
        <c:lblOffset val="100"/>
        <c:noMultiLvlLbl val="0"/>
      </c:catAx>
      <c:valAx>
        <c:axId val="163421184"/>
        <c:scaling>
          <c:orientation val="minMax"/>
          <c:max val="50"/>
          <c:min val="0"/>
        </c:scaling>
        <c:delete val="0"/>
        <c:axPos val="l"/>
        <c:majorGridlines/>
        <c:title>
          <c:tx>
            <c:rich>
              <a:bodyPr rot="-5400000" vert="horz"/>
              <a:lstStyle/>
              <a:p>
                <a:pPr>
                  <a:defRPr sz="1600">
                    <a:latin typeface="Calibri" panose="020F0502020204030204" pitchFamily="34" charset="0"/>
                  </a:defRPr>
                </a:pPr>
                <a:r>
                  <a:rPr lang="en-US" dirty="0" smtClean="0"/>
                  <a:t>Percent</a:t>
                </a:r>
                <a:endParaRPr lang="en-US" dirty="0"/>
              </a:p>
            </c:rich>
          </c:tx>
          <c:layout>
            <c:manualLayout>
              <c:xMode val="edge"/>
              <c:yMode val="edge"/>
              <c:x val="0"/>
              <c:y val="0.35392633212515101"/>
            </c:manualLayout>
          </c:layout>
          <c:overlay val="0"/>
        </c:title>
        <c:numFmt formatCode="0" sourceLinked="0"/>
        <c:majorTickMark val="out"/>
        <c:minorTickMark val="none"/>
        <c:tickLblPos val="nextTo"/>
        <c:txPr>
          <a:bodyPr/>
          <a:lstStyle/>
          <a:p>
            <a:pPr>
              <a:defRPr sz="1600">
                <a:latin typeface="Calibri" panose="020F0502020204030204" pitchFamily="34" charset="0"/>
              </a:defRPr>
            </a:pPr>
            <a:endParaRPr lang="en-US"/>
          </a:p>
        </c:txPr>
        <c:crossAx val="163419648"/>
        <c:crosses val="autoZero"/>
        <c:crossBetween val="between"/>
        <c:majorUnit val="10"/>
      </c:valAx>
    </c:plotArea>
    <c:plotVisOnly val="1"/>
    <c:dispBlanksAs val="gap"/>
    <c:showDLblsOverMax val="0"/>
  </c:chart>
  <c:spPr>
    <a:ln>
      <a:noFill/>
    </a:ln>
  </c:spPr>
  <c:externalData r:id="rId2">
    <c:autoUpdate val="0"/>
  </c:externalData>
  <c:userShapes r:id="rId3"/>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8453509283561778"/>
          <c:y val="0.11139047959914102"/>
          <c:w val="0.79649606299212583"/>
          <c:h val="0.79016642806012882"/>
        </c:manualLayout>
      </c:layout>
      <c:lineChart>
        <c:grouping val="standard"/>
        <c:varyColors val="0"/>
        <c:ser>
          <c:idx val="3"/>
          <c:order val="0"/>
          <c:tx>
            <c:strRef>
              <c:f>Sheet1!$B$1</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numRef>
              <c:f>Sheet1!$A$2:$A$4</c:f>
              <c:numCache>
                <c:formatCode>General</c:formatCode>
                <c:ptCount val="3"/>
                <c:pt idx="0">
                  <c:v>2010</c:v>
                </c:pt>
                <c:pt idx="1">
                  <c:v>2011</c:v>
                </c:pt>
                <c:pt idx="2">
                  <c:v>2012</c:v>
                </c:pt>
              </c:numCache>
            </c:numRef>
          </c:cat>
          <c:val>
            <c:numRef>
              <c:f>Sheet1!$B$2:$B$4</c:f>
              <c:numCache>
                <c:formatCode>General</c:formatCode>
                <c:ptCount val="3"/>
                <c:pt idx="0">
                  <c:v>62.3</c:v>
                </c:pt>
                <c:pt idx="1">
                  <c:v>63</c:v>
                </c:pt>
                <c:pt idx="2">
                  <c:v>64.2</c:v>
                </c:pt>
              </c:numCache>
            </c:numRef>
          </c:val>
          <c:smooth val="0"/>
        </c:ser>
        <c:ser>
          <c:idx val="0"/>
          <c:order val="1"/>
          <c:tx>
            <c:strRef>
              <c:f>Sheet1!$C$1</c:f>
              <c:strCache>
                <c:ptCount val="1"/>
                <c:pt idx="0">
                  <c:v>White</c:v>
                </c:pt>
              </c:strCache>
            </c:strRef>
          </c:tx>
          <c:spPr>
            <a:ln w="25400">
              <a:solidFill>
                <a:srgbClr val="0072C6"/>
              </a:solidFill>
            </a:ln>
          </c:spPr>
          <c:marker>
            <c:symbol val="square"/>
            <c:size val="7"/>
            <c:spPr>
              <a:solidFill>
                <a:srgbClr val="0072C6"/>
              </a:solidFill>
              <a:ln>
                <a:noFill/>
              </a:ln>
            </c:spPr>
          </c:marker>
          <c:cat>
            <c:numRef>
              <c:f>Sheet1!$A$2:$A$4</c:f>
              <c:numCache>
                <c:formatCode>General</c:formatCode>
                <c:ptCount val="3"/>
                <c:pt idx="0">
                  <c:v>2010</c:v>
                </c:pt>
                <c:pt idx="1">
                  <c:v>2011</c:v>
                </c:pt>
                <c:pt idx="2">
                  <c:v>2012</c:v>
                </c:pt>
              </c:numCache>
            </c:numRef>
          </c:cat>
          <c:val>
            <c:numRef>
              <c:f>Sheet1!$C$2:$C$4</c:f>
              <c:numCache>
                <c:formatCode>General</c:formatCode>
                <c:ptCount val="3"/>
                <c:pt idx="0">
                  <c:v>63.6</c:v>
                </c:pt>
                <c:pt idx="1">
                  <c:v>64.8</c:v>
                </c:pt>
                <c:pt idx="2">
                  <c:v>65.7</c:v>
                </c:pt>
              </c:numCache>
            </c:numRef>
          </c:val>
          <c:smooth val="0"/>
        </c:ser>
        <c:ser>
          <c:idx val="2"/>
          <c:order val="2"/>
          <c:tx>
            <c:strRef>
              <c:f>Sheet1!$D$1</c:f>
              <c:strCache>
                <c:ptCount val="1"/>
                <c:pt idx="0">
                  <c:v>Black</c:v>
                </c:pt>
              </c:strCache>
            </c:strRef>
          </c:tx>
          <c:spPr>
            <a:ln w="25400">
              <a:solidFill>
                <a:srgbClr val="AABA0A"/>
              </a:solidFill>
            </a:ln>
          </c:spPr>
          <c:marker>
            <c:symbol val="triangle"/>
            <c:size val="9"/>
            <c:spPr>
              <a:solidFill>
                <a:srgbClr val="AABA0A"/>
              </a:solidFill>
              <a:ln>
                <a:noFill/>
              </a:ln>
            </c:spPr>
          </c:marker>
          <c:cat>
            <c:numRef>
              <c:f>Sheet1!$A$2:$A$4</c:f>
              <c:numCache>
                <c:formatCode>General</c:formatCode>
                <c:ptCount val="3"/>
                <c:pt idx="0">
                  <c:v>2010</c:v>
                </c:pt>
                <c:pt idx="1">
                  <c:v>2011</c:v>
                </c:pt>
                <c:pt idx="2">
                  <c:v>2012</c:v>
                </c:pt>
              </c:numCache>
            </c:numRef>
          </c:cat>
          <c:val>
            <c:numRef>
              <c:f>Sheet1!$D$2:$D$4</c:f>
              <c:numCache>
                <c:formatCode>General</c:formatCode>
                <c:ptCount val="3"/>
                <c:pt idx="0">
                  <c:v>62.3</c:v>
                </c:pt>
                <c:pt idx="1">
                  <c:v>62.4</c:v>
                </c:pt>
                <c:pt idx="2">
                  <c:v>63</c:v>
                </c:pt>
              </c:numCache>
            </c:numRef>
          </c:val>
          <c:smooth val="0"/>
        </c:ser>
        <c:ser>
          <c:idx val="1"/>
          <c:order val="3"/>
          <c:tx>
            <c:strRef>
              <c:f>Sheet1!$E$1</c:f>
              <c:strCache>
                <c:ptCount val="1"/>
                <c:pt idx="0">
                  <c:v>Hispanic</c:v>
                </c:pt>
              </c:strCache>
            </c:strRef>
          </c:tx>
          <c:spPr>
            <a:ln w="34925">
              <a:solidFill>
                <a:srgbClr val="7BA8DF"/>
              </a:solidFill>
            </a:ln>
          </c:spPr>
          <c:marker>
            <c:symbol val="diamond"/>
            <c:size val="9"/>
            <c:spPr>
              <a:solidFill>
                <a:srgbClr val="7BA8DF"/>
              </a:solidFill>
              <a:ln>
                <a:noFill/>
              </a:ln>
            </c:spPr>
          </c:marker>
          <c:cat>
            <c:numRef>
              <c:f>Sheet1!$A$2:$A$4</c:f>
              <c:numCache>
                <c:formatCode>General</c:formatCode>
                <c:ptCount val="3"/>
                <c:pt idx="0">
                  <c:v>2010</c:v>
                </c:pt>
                <c:pt idx="1">
                  <c:v>2011</c:v>
                </c:pt>
                <c:pt idx="2">
                  <c:v>2012</c:v>
                </c:pt>
              </c:numCache>
            </c:numRef>
          </c:cat>
          <c:val>
            <c:numRef>
              <c:f>Sheet1!$E$2:$E$4</c:f>
              <c:numCache>
                <c:formatCode>General</c:formatCode>
                <c:ptCount val="3"/>
                <c:pt idx="0">
                  <c:v>50.1</c:v>
                </c:pt>
                <c:pt idx="1">
                  <c:v>48.4</c:v>
                </c:pt>
                <c:pt idx="2">
                  <c:v>52</c:v>
                </c:pt>
              </c:numCache>
            </c:numRef>
          </c:val>
          <c:smooth val="0"/>
        </c:ser>
        <c:dLbls>
          <c:showLegendKey val="0"/>
          <c:showVal val="0"/>
          <c:showCatName val="0"/>
          <c:showSerName val="0"/>
          <c:showPercent val="0"/>
          <c:showBubbleSize val="0"/>
        </c:dLbls>
        <c:marker val="1"/>
        <c:smooth val="0"/>
        <c:axId val="161224192"/>
        <c:axId val="161226112"/>
      </c:lineChart>
      <c:catAx>
        <c:axId val="161224192"/>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161226112"/>
        <c:crosses val="autoZero"/>
        <c:auto val="1"/>
        <c:lblAlgn val="ctr"/>
        <c:lblOffset val="100"/>
        <c:noMultiLvlLbl val="0"/>
      </c:catAx>
      <c:valAx>
        <c:axId val="161226112"/>
        <c:scaling>
          <c:orientation val="minMax"/>
          <c:max val="10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41301648373498762"/>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161224192"/>
        <c:crosses val="autoZero"/>
        <c:crossBetween val="between"/>
        <c:majorUnit val="10"/>
      </c:valAx>
    </c:plotArea>
    <c:legend>
      <c:legendPos val="t"/>
      <c:layout>
        <c:manualLayout>
          <c:xMode val="edge"/>
          <c:yMode val="edge"/>
          <c:x val="0"/>
          <c:y val="1.1675185338674747E-3"/>
          <c:w val="0.99745139496451829"/>
          <c:h val="8.8890131631273364E-2"/>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userShapes r:id="rId3"/>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8383761057645573"/>
          <c:y val="0.19066766363506887"/>
          <c:w val="0.79727568776125202"/>
          <c:h val="0.75443574640379252"/>
        </c:manualLayout>
      </c:layout>
      <c:barChart>
        <c:barDir val="col"/>
        <c:grouping val="clustered"/>
        <c:varyColors val="0"/>
        <c:ser>
          <c:idx val="0"/>
          <c:order val="0"/>
          <c:tx>
            <c:strRef>
              <c:f>Sheet1!$B$1</c:f>
              <c:strCache>
                <c:ptCount val="1"/>
                <c:pt idx="0">
                  <c:v>White</c:v>
                </c:pt>
              </c:strCache>
            </c:strRef>
          </c:tx>
          <c:spPr>
            <a:solidFill>
              <a:srgbClr val="0072C6"/>
            </a:solidFill>
          </c:spPr>
          <c:invertIfNegative val="0"/>
          <c:dPt>
            <c:idx val="0"/>
            <c:invertIfNegative val="0"/>
            <c:bubble3D val="0"/>
          </c:dPt>
          <c:dPt>
            <c:idx val="1"/>
            <c:invertIfNegative val="0"/>
            <c:bubble3D val="0"/>
          </c:dPt>
          <c:dPt>
            <c:idx val="2"/>
            <c:invertIfNegative val="0"/>
            <c:bubble3D val="0"/>
          </c:dPt>
          <c:dPt>
            <c:idx val="3"/>
            <c:invertIfNegative val="0"/>
            <c:bubble3D val="0"/>
          </c:dPt>
          <c:cat>
            <c:numRef>
              <c:f>Sheet1!$A$2</c:f>
              <c:numCache>
                <c:formatCode>General</c:formatCode>
                <c:ptCount val="1"/>
                <c:pt idx="0">
                  <c:v>2012</c:v>
                </c:pt>
              </c:numCache>
            </c:numRef>
          </c:cat>
          <c:val>
            <c:numRef>
              <c:f>Sheet1!$B$2</c:f>
              <c:numCache>
                <c:formatCode>General</c:formatCode>
                <c:ptCount val="1"/>
                <c:pt idx="0">
                  <c:v>11.7</c:v>
                </c:pt>
              </c:numCache>
            </c:numRef>
          </c:val>
        </c:ser>
        <c:ser>
          <c:idx val="1"/>
          <c:order val="1"/>
          <c:tx>
            <c:strRef>
              <c:f>Sheet1!$C$1</c:f>
              <c:strCache>
                <c:ptCount val="1"/>
                <c:pt idx="0">
                  <c:v>Black</c:v>
                </c:pt>
              </c:strCache>
            </c:strRef>
          </c:tx>
          <c:spPr>
            <a:solidFill>
              <a:srgbClr val="AABA0A"/>
            </a:solidFill>
          </c:spPr>
          <c:invertIfNegative val="0"/>
          <c:cat>
            <c:numRef>
              <c:f>Sheet1!$A$2</c:f>
              <c:numCache>
                <c:formatCode>General</c:formatCode>
                <c:ptCount val="1"/>
                <c:pt idx="0">
                  <c:v>2012</c:v>
                </c:pt>
              </c:numCache>
            </c:numRef>
          </c:cat>
          <c:val>
            <c:numRef>
              <c:f>Sheet1!$C$2</c:f>
              <c:numCache>
                <c:formatCode>General</c:formatCode>
                <c:ptCount val="1"/>
                <c:pt idx="0">
                  <c:v>8.1999999999999993</c:v>
                </c:pt>
              </c:numCache>
            </c:numRef>
          </c:val>
        </c:ser>
        <c:ser>
          <c:idx val="2"/>
          <c:order val="2"/>
          <c:tx>
            <c:strRef>
              <c:f>Sheet1!$D$1</c:f>
              <c:strCache>
                <c:ptCount val="1"/>
                <c:pt idx="0">
                  <c:v>Asian</c:v>
                </c:pt>
              </c:strCache>
            </c:strRef>
          </c:tx>
          <c:spPr>
            <a:solidFill>
              <a:sysClr val="window" lastClr="FFFFFF"/>
            </a:solidFill>
            <a:ln>
              <a:solidFill>
                <a:sysClr val="windowText" lastClr="000000"/>
              </a:solidFill>
            </a:ln>
          </c:spPr>
          <c:invertIfNegative val="0"/>
          <c:cat>
            <c:numRef>
              <c:f>Sheet1!$A$2</c:f>
              <c:numCache>
                <c:formatCode>General</c:formatCode>
                <c:ptCount val="1"/>
                <c:pt idx="0">
                  <c:v>2012</c:v>
                </c:pt>
              </c:numCache>
            </c:numRef>
          </c:cat>
          <c:val>
            <c:numRef>
              <c:f>Sheet1!$D$2</c:f>
              <c:numCache>
                <c:formatCode>General</c:formatCode>
                <c:ptCount val="1"/>
                <c:pt idx="0">
                  <c:v>4.0999999999999996</c:v>
                </c:pt>
              </c:numCache>
            </c:numRef>
          </c:val>
        </c:ser>
        <c:ser>
          <c:idx val="3"/>
          <c:order val="3"/>
          <c:tx>
            <c:strRef>
              <c:f>Sheet1!$E$1</c:f>
              <c:strCache>
                <c:ptCount val="1"/>
                <c:pt idx="0">
                  <c:v>NHOPI</c:v>
                </c:pt>
              </c:strCache>
            </c:strRef>
          </c:tx>
          <c:spPr>
            <a:solidFill>
              <a:sysClr val="window" lastClr="FFFFFF">
                <a:lumMod val="85000"/>
              </a:sysClr>
            </a:solidFill>
          </c:spPr>
          <c:invertIfNegative val="0"/>
          <c:cat>
            <c:numRef>
              <c:f>Sheet1!$A$2</c:f>
              <c:numCache>
                <c:formatCode>General</c:formatCode>
                <c:ptCount val="1"/>
                <c:pt idx="0">
                  <c:v>2012</c:v>
                </c:pt>
              </c:numCache>
            </c:numRef>
          </c:cat>
          <c:val>
            <c:numRef>
              <c:f>Sheet1!$E$2</c:f>
              <c:numCache>
                <c:formatCode>General</c:formatCode>
                <c:ptCount val="1"/>
                <c:pt idx="0">
                  <c:v>8.1999999999999993</c:v>
                </c:pt>
              </c:numCache>
            </c:numRef>
          </c:val>
        </c:ser>
        <c:ser>
          <c:idx val="4"/>
          <c:order val="4"/>
          <c:tx>
            <c:strRef>
              <c:f>Sheet1!$F$1</c:f>
              <c:strCache>
                <c:ptCount val="1"/>
                <c:pt idx="0">
                  <c:v>AI/AN</c:v>
                </c:pt>
              </c:strCache>
            </c:strRef>
          </c:tx>
          <c:spPr>
            <a:pattFill prst="wdUpDiag">
              <a:fgClr>
                <a:sysClr val="window" lastClr="FFFFFF">
                  <a:lumMod val="75000"/>
                </a:sysClr>
              </a:fgClr>
              <a:bgClr>
                <a:sysClr val="window" lastClr="FFFFFF"/>
              </a:bgClr>
            </a:pattFill>
          </c:spPr>
          <c:invertIfNegative val="0"/>
          <c:cat>
            <c:numRef>
              <c:f>Sheet1!$A$2</c:f>
              <c:numCache>
                <c:formatCode>General</c:formatCode>
                <c:ptCount val="1"/>
                <c:pt idx="0">
                  <c:v>2012</c:v>
                </c:pt>
              </c:numCache>
            </c:numRef>
          </c:cat>
          <c:val>
            <c:numRef>
              <c:f>Sheet1!$F$2</c:f>
              <c:numCache>
                <c:formatCode>General</c:formatCode>
                <c:ptCount val="1"/>
                <c:pt idx="0">
                  <c:v>14.9</c:v>
                </c:pt>
              </c:numCache>
            </c:numRef>
          </c:val>
        </c:ser>
        <c:ser>
          <c:idx val="5"/>
          <c:order val="5"/>
          <c:tx>
            <c:strRef>
              <c:f>Sheet1!$G$1</c:f>
              <c:strCache>
                <c:ptCount val="1"/>
                <c:pt idx="0">
                  <c:v>&gt;1 Race</c:v>
                </c:pt>
              </c:strCache>
            </c:strRef>
          </c:tx>
          <c:spPr>
            <a:solidFill>
              <a:sysClr val="windowText" lastClr="000000"/>
            </a:solidFill>
          </c:spPr>
          <c:invertIfNegative val="0"/>
          <c:cat>
            <c:numRef>
              <c:f>Sheet1!$A$2</c:f>
              <c:numCache>
                <c:formatCode>General</c:formatCode>
                <c:ptCount val="1"/>
                <c:pt idx="0">
                  <c:v>2012</c:v>
                </c:pt>
              </c:numCache>
            </c:numRef>
          </c:cat>
          <c:val>
            <c:numRef>
              <c:f>Sheet1!$G$2</c:f>
              <c:numCache>
                <c:formatCode>General</c:formatCode>
                <c:ptCount val="1"/>
                <c:pt idx="0">
                  <c:v>8</c:v>
                </c:pt>
              </c:numCache>
            </c:numRef>
          </c:val>
        </c:ser>
        <c:dLbls>
          <c:showLegendKey val="0"/>
          <c:showVal val="0"/>
          <c:showCatName val="0"/>
          <c:showSerName val="0"/>
          <c:showPercent val="0"/>
          <c:showBubbleSize val="0"/>
        </c:dLbls>
        <c:gapWidth val="150"/>
        <c:axId val="160680192"/>
        <c:axId val="160690176"/>
      </c:barChart>
      <c:catAx>
        <c:axId val="160680192"/>
        <c:scaling>
          <c:orientation val="minMax"/>
        </c:scaling>
        <c:delete val="1"/>
        <c:axPos val="b"/>
        <c:minorGridlines>
          <c:spPr>
            <a:ln>
              <a:noFill/>
            </a:ln>
          </c:spPr>
        </c:minorGridlines>
        <c:numFmt formatCode="General" sourceLinked="1"/>
        <c:majorTickMark val="out"/>
        <c:minorTickMark val="none"/>
        <c:tickLblPos val="nextTo"/>
        <c:crossAx val="160690176"/>
        <c:crosses val="autoZero"/>
        <c:auto val="1"/>
        <c:lblAlgn val="ctr"/>
        <c:lblOffset val="100"/>
        <c:noMultiLvlLbl val="0"/>
      </c:catAx>
      <c:valAx>
        <c:axId val="160690176"/>
        <c:scaling>
          <c:orientation val="minMax"/>
          <c:max val="25"/>
          <c:min val="0"/>
        </c:scaling>
        <c:delete val="0"/>
        <c:axPos val="l"/>
        <c:majorGridlines/>
        <c:title>
          <c:tx>
            <c:rich>
              <a:bodyPr rot="-5400000" vert="horz"/>
              <a:lstStyle/>
              <a:p>
                <a:pPr>
                  <a:defRPr sz="1600">
                    <a:latin typeface="Calibri" panose="020F0502020204030204" pitchFamily="34" charset="0"/>
                  </a:defRPr>
                </a:pPr>
                <a:r>
                  <a:rPr lang="en-US" dirty="0" smtClean="0"/>
                  <a:t>Percent</a:t>
                </a:r>
                <a:endParaRPr lang="en-US" dirty="0"/>
              </a:p>
            </c:rich>
          </c:tx>
          <c:layout>
            <c:manualLayout>
              <c:xMode val="edge"/>
              <c:yMode val="edge"/>
              <c:x val="0"/>
              <c:y val="0.47706362286109583"/>
            </c:manualLayout>
          </c:layout>
          <c:overlay val="0"/>
        </c:title>
        <c:numFmt formatCode="0" sourceLinked="0"/>
        <c:majorTickMark val="out"/>
        <c:minorTickMark val="none"/>
        <c:tickLblPos val="nextTo"/>
        <c:txPr>
          <a:bodyPr/>
          <a:lstStyle/>
          <a:p>
            <a:pPr>
              <a:defRPr sz="1600">
                <a:latin typeface="Calibri" panose="020F0502020204030204" pitchFamily="34" charset="0"/>
              </a:defRPr>
            </a:pPr>
            <a:endParaRPr lang="en-US"/>
          </a:p>
        </c:txPr>
        <c:crossAx val="160680192"/>
        <c:crosses val="autoZero"/>
        <c:crossBetween val="between"/>
        <c:majorUnit val="5"/>
      </c:valAx>
    </c:plotArea>
    <c:legend>
      <c:legendPos val="t"/>
      <c:layout>
        <c:manualLayout>
          <c:xMode val="edge"/>
          <c:yMode val="edge"/>
          <c:x val="0.11256731797414211"/>
          <c:y val="0"/>
          <c:w val="0.7748653640517158"/>
          <c:h val="0.1329757472176443"/>
        </c:manualLayout>
      </c:layout>
      <c:overlay val="0"/>
      <c:txPr>
        <a:bodyPr/>
        <a:lstStyle/>
        <a:p>
          <a:pPr>
            <a:defRPr sz="1600">
              <a:latin typeface="Calibri" panose="020F0502020204030204" pitchFamily="34" charset="0"/>
            </a:defRPr>
          </a:pPr>
          <a:endParaRPr lang="en-US"/>
        </a:p>
      </c:txPr>
    </c:legend>
    <c:plotVisOnly val="1"/>
    <c:dispBlanksAs val="gap"/>
    <c:showDLblsOverMax val="0"/>
  </c:chart>
  <c:spPr>
    <a:ln>
      <a:noFill/>
    </a:ln>
  </c:spPr>
  <c:externalData r:id="rId2">
    <c:autoUpdate val="0"/>
  </c:externalData>
  <c:userShapes r:id="rId3"/>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8383761057645573"/>
          <c:y val="0.18883242792325378"/>
          <c:w val="0.79727568776125202"/>
          <c:h val="0.75766572056399928"/>
        </c:manualLayout>
      </c:layout>
      <c:barChart>
        <c:barDir val="col"/>
        <c:grouping val="clustered"/>
        <c:varyColors val="0"/>
        <c:ser>
          <c:idx val="0"/>
          <c:order val="0"/>
          <c:tx>
            <c:strRef>
              <c:f>Sheet1!$B$1</c:f>
              <c:strCache>
                <c:ptCount val="1"/>
                <c:pt idx="0">
                  <c:v>Total</c:v>
                </c:pt>
              </c:strCache>
            </c:strRef>
          </c:tx>
          <c:spPr>
            <a:solidFill>
              <a:srgbClr val="0072C6"/>
            </a:solidFill>
          </c:spPr>
          <c:invertIfNegative val="0"/>
          <c:dPt>
            <c:idx val="0"/>
            <c:invertIfNegative val="0"/>
            <c:bubble3D val="0"/>
          </c:dPt>
          <c:dPt>
            <c:idx val="1"/>
            <c:invertIfNegative val="0"/>
            <c:bubble3D val="0"/>
          </c:dPt>
          <c:dPt>
            <c:idx val="2"/>
            <c:invertIfNegative val="0"/>
            <c:bubble3D val="0"/>
          </c:dPt>
          <c:dPt>
            <c:idx val="3"/>
            <c:invertIfNegative val="0"/>
            <c:bubble3D val="0"/>
          </c:dPt>
          <c:cat>
            <c:strRef>
              <c:f>Sheet1!$A$2</c:f>
              <c:strCache>
                <c:ptCount val="1"/>
                <c:pt idx="0">
                  <c:v>Category 1</c:v>
                </c:pt>
              </c:strCache>
            </c:strRef>
          </c:cat>
          <c:val>
            <c:numRef>
              <c:f>Sheet1!$B$2</c:f>
              <c:numCache>
                <c:formatCode>General</c:formatCode>
                <c:ptCount val="1"/>
                <c:pt idx="0">
                  <c:v>10.9</c:v>
                </c:pt>
              </c:numCache>
            </c:numRef>
          </c:val>
        </c:ser>
        <c:ser>
          <c:idx val="1"/>
          <c:order val="1"/>
          <c:tx>
            <c:strRef>
              <c:f>Sheet1!$C$1</c:f>
              <c:strCache>
                <c:ptCount val="1"/>
                <c:pt idx="0">
                  <c:v>0-64</c:v>
                </c:pt>
              </c:strCache>
            </c:strRef>
          </c:tx>
          <c:spPr>
            <a:solidFill>
              <a:srgbClr val="AABA0A"/>
            </a:solidFill>
          </c:spPr>
          <c:invertIfNegative val="0"/>
          <c:cat>
            <c:strRef>
              <c:f>Sheet1!$A$2</c:f>
              <c:strCache>
                <c:ptCount val="1"/>
                <c:pt idx="0">
                  <c:v>Category 1</c:v>
                </c:pt>
              </c:strCache>
            </c:strRef>
          </c:cat>
          <c:val>
            <c:numRef>
              <c:f>Sheet1!$C$2</c:f>
              <c:numCache>
                <c:formatCode>General</c:formatCode>
                <c:ptCount val="1"/>
                <c:pt idx="0">
                  <c:v>17</c:v>
                </c:pt>
              </c:numCache>
            </c:numRef>
          </c:val>
        </c:ser>
        <c:ser>
          <c:idx val="2"/>
          <c:order val="2"/>
          <c:tx>
            <c:strRef>
              <c:f>Sheet1!$D$1</c:f>
              <c:strCache>
                <c:ptCount val="1"/>
                <c:pt idx="0">
                  <c:v>65-74</c:v>
                </c:pt>
              </c:strCache>
            </c:strRef>
          </c:tx>
          <c:spPr>
            <a:solidFill>
              <a:sysClr val="window" lastClr="FFFFFF"/>
            </a:solidFill>
            <a:ln>
              <a:solidFill>
                <a:sysClr val="windowText" lastClr="000000"/>
              </a:solidFill>
            </a:ln>
          </c:spPr>
          <c:invertIfNegative val="0"/>
          <c:cat>
            <c:strRef>
              <c:f>Sheet1!$A$2</c:f>
              <c:strCache>
                <c:ptCount val="1"/>
                <c:pt idx="0">
                  <c:v>Category 1</c:v>
                </c:pt>
              </c:strCache>
            </c:strRef>
          </c:cat>
          <c:val>
            <c:numRef>
              <c:f>Sheet1!$D$2</c:f>
              <c:numCache>
                <c:formatCode>General</c:formatCode>
                <c:ptCount val="1"/>
                <c:pt idx="0">
                  <c:v>14</c:v>
                </c:pt>
              </c:numCache>
            </c:numRef>
          </c:val>
        </c:ser>
        <c:ser>
          <c:idx val="3"/>
          <c:order val="3"/>
          <c:tx>
            <c:strRef>
              <c:f>Sheet1!$E$1</c:f>
              <c:strCache>
                <c:ptCount val="1"/>
                <c:pt idx="0">
                  <c:v>75-84</c:v>
                </c:pt>
              </c:strCache>
            </c:strRef>
          </c:tx>
          <c:spPr>
            <a:solidFill>
              <a:sysClr val="window" lastClr="FFFFFF">
                <a:lumMod val="85000"/>
              </a:sysClr>
            </a:solidFill>
          </c:spPr>
          <c:invertIfNegative val="0"/>
          <c:cat>
            <c:strRef>
              <c:f>Sheet1!$A$2</c:f>
              <c:strCache>
                <c:ptCount val="1"/>
                <c:pt idx="0">
                  <c:v>Category 1</c:v>
                </c:pt>
              </c:strCache>
            </c:strRef>
          </c:cat>
          <c:val>
            <c:numRef>
              <c:f>Sheet1!$E$2</c:f>
              <c:numCache>
                <c:formatCode>General</c:formatCode>
                <c:ptCount val="1"/>
                <c:pt idx="0">
                  <c:v>10.8</c:v>
                </c:pt>
              </c:numCache>
            </c:numRef>
          </c:val>
        </c:ser>
        <c:ser>
          <c:idx val="4"/>
          <c:order val="4"/>
          <c:tx>
            <c:strRef>
              <c:f>Sheet1!$F$1</c:f>
              <c:strCache>
                <c:ptCount val="1"/>
                <c:pt idx="0">
                  <c:v>85+</c:v>
                </c:pt>
              </c:strCache>
            </c:strRef>
          </c:tx>
          <c:spPr>
            <a:pattFill prst="wdUpDiag">
              <a:fgClr>
                <a:sysClr val="window" lastClr="FFFFFF">
                  <a:lumMod val="75000"/>
                </a:sysClr>
              </a:fgClr>
              <a:bgClr>
                <a:sysClr val="window" lastClr="FFFFFF"/>
              </a:bgClr>
            </a:pattFill>
          </c:spPr>
          <c:invertIfNegative val="0"/>
          <c:cat>
            <c:strRef>
              <c:f>Sheet1!$A$2</c:f>
              <c:strCache>
                <c:ptCount val="1"/>
                <c:pt idx="0">
                  <c:v>Category 1</c:v>
                </c:pt>
              </c:strCache>
            </c:strRef>
          </c:cat>
          <c:val>
            <c:numRef>
              <c:f>Sheet1!$F$2</c:f>
              <c:numCache>
                <c:formatCode>General</c:formatCode>
                <c:ptCount val="1"/>
                <c:pt idx="0">
                  <c:v>8</c:v>
                </c:pt>
              </c:numCache>
            </c:numRef>
          </c:val>
        </c:ser>
        <c:dLbls>
          <c:showLegendKey val="0"/>
          <c:showVal val="0"/>
          <c:showCatName val="0"/>
          <c:showSerName val="0"/>
          <c:showPercent val="0"/>
          <c:showBubbleSize val="0"/>
        </c:dLbls>
        <c:gapWidth val="150"/>
        <c:axId val="160767360"/>
        <c:axId val="160781440"/>
      </c:barChart>
      <c:catAx>
        <c:axId val="160767360"/>
        <c:scaling>
          <c:orientation val="minMax"/>
        </c:scaling>
        <c:delete val="1"/>
        <c:axPos val="b"/>
        <c:minorGridlines>
          <c:spPr>
            <a:ln>
              <a:noFill/>
            </a:ln>
          </c:spPr>
        </c:minorGridlines>
        <c:numFmt formatCode="General" sourceLinked="1"/>
        <c:majorTickMark val="out"/>
        <c:minorTickMark val="none"/>
        <c:tickLblPos val="nextTo"/>
        <c:crossAx val="160781440"/>
        <c:crosses val="autoZero"/>
        <c:auto val="1"/>
        <c:lblAlgn val="ctr"/>
        <c:lblOffset val="100"/>
        <c:noMultiLvlLbl val="0"/>
      </c:catAx>
      <c:valAx>
        <c:axId val="160781440"/>
        <c:scaling>
          <c:orientation val="minMax"/>
          <c:max val="25"/>
          <c:min val="0"/>
        </c:scaling>
        <c:delete val="0"/>
        <c:axPos val="l"/>
        <c:majorGridlines/>
        <c:title>
          <c:tx>
            <c:rich>
              <a:bodyPr rot="-5400000" vert="horz"/>
              <a:lstStyle/>
              <a:p>
                <a:pPr>
                  <a:defRPr sz="1600">
                    <a:latin typeface="Calibri" panose="020F0502020204030204" pitchFamily="34" charset="0"/>
                  </a:defRPr>
                </a:pPr>
                <a:r>
                  <a:rPr lang="en-US" dirty="0" smtClean="0"/>
                  <a:t>Percent</a:t>
                </a:r>
                <a:endParaRPr lang="en-US" dirty="0"/>
              </a:p>
            </c:rich>
          </c:tx>
          <c:layout>
            <c:manualLayout>
              <c:xMode val="edge"/>
              <c:yMode val="edge"/>
              <c:x val="0"/>
              <c:y val="0.4741273983193961"/>
            </c:manualLayout>
          </c:layout>
          <c:overlay val="0"/>
        </c:title>
        <c:numFmt formatCode="0" sourceLinked="0"/>
        <c:majorTickMark val="out"/>
        <c:minorTickMark val="none"/>
        <c:tickLblPos val="nextTo"/>
        <c:txPr>
          <a:bodyPr/>
          <a:lstStyle/>
          <a:p>
            <a:pPr>
              <a:defRPr sz="1600">
                <a:latin typeface="Calibri" panose="020F0502020204030204" pitchFamily="34" charset="0"/>
              </a:defRPr>
            </a:pPr>
            <a:endParaRPr lang="en-US"/>
          </a:p>
        </c:txPr>
        <c:crossAx val="160767360"/>
        <c:crosses val="autoZero"/>
        <c:crossBetween val="between"/>
        <c:majorUnit val="5"/>
      </c:valAx>
    </c:plotArea>
    <c:legend>
      <c:legendPos val="t"/>
      <c:layout>
        <c:manualLayout>
          <c:xMode val="edge"/>
          <c:yMode val="edge"/>
          <c:x val="0.16451273451929621"/>
          <c:y val="0"/>
          <c:w val="0.6657912899776417"/>
          <c:h val="0.13166646320372744"/>
        </c:manualLayout>
      </c:layout>
      <c:overlay val="0"/>
      <c:txPr>
        <a:bodyPr/>
        <a:lstStyle/>
        <a:p>
          <a:pPr>
            <a:defRPr sz="1600">
              <a:latin typeface="Calibri" panose="020F0502020204030204" pitchFamily="34" charset="0"/>
            </a:defRPr>
          </a:pPr>
          <a:endParaRPr lang="en-US"/>
        </a:p>
      </c:txPr>
    </c:legend>
    <c:plotVisOnly val="1"/>
    <c:dispBlanksAs val="gap"/>
    <c:showDLblsOverMax val="0"/>
  </c:chart>
  <c:spPr>
    <a:ln>
      <a:noFill/>
    </a:ln>
  </c:spPr>
  <c:externalData r:id="rId2">
    <c:autoUpdate val="0"/>
  </c:externalData>
  <c:userShapes r:id="rId3"/>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8383761057645573"/>
          <c:y val="0.13369214264883555"/>
          <c:w val="0.81579420627977062"/>
          <c:h val="0.75581984543598713"/>
        </c:manualLayout>
      </c:layout>
      <c:barChart>
        <c:barDir val="col"/>
        <c:grouping val="clustered"/>
        <c:varyColors val="0"/>
        <c:ser>
          <c:idx val="0"/>
          <c:order val="0"/>
          <c:tx>
            <c:strRef>
              <c:f>Sheet1!$B$1</c:f>
              <c:strCache>
                <c:ptCount val="1"/>
                <c:pt idx="0">
                  <c:v>0-64</c:v>
                </c:pt>
              </c:strCache>
            </c:strRef>
          </c:tx>
          <c:spPr>
            <a:solidFill>
              <a:srgbClr val="0072C6"/>
            </a:solidFill>
          </c:spPr>
          <c:invertIfNegative val="0"/>
          <c:dPt>
            <c:idx val="0"/>
            <c:invertIfNegative val="0"/>
            <c:bubble3D val="0"/>
          </c:dPt>
          <c:dPt>
            <c:idx val="1"/>
            <c:invertIfNegative val="0"/>
            <c:bubble3D val="0"/>
          </c:dPt>
          <c:dPt>
            <c:idx val="2"/>
            <c:invertIfNegative val="0"/>
            <c:bubble3D val="0"/>
          </c:dPt>
          <c:dPt>
            <c:idx val="3"/>
            <c:invertIfNegative val="0"/>
            <c:bubble3D val="0"/>
          </c:dPt>
          <c:cat>
            <c:numRef>
              <c:f>Sheet1!$A$2:$A$3</c:f>
              <c:numCache>
                <c:formatCode>General</c:formatCode>
                <c:ptCount val="2"/>
                <c:pt idx="0">
                  <c:v>2011</c:v>
                </c:pt>
                <c:pt idx="1">
                  <c:v>2012</c:v>
                </c:pt>
              </c:numCache>
            </c:numRef>
          </c:cat>
          <c:val>
            <c:numRef>
              <c:f>Sheet1!$B$2:$B$3</c:f>
              <c:numCache>
                <c:formatCode>General</c:formatCode>
                <c:ptCount val="2"/>
                <c:pt idx="0">
                  <c:v>5.5</c:v>
                </c:pt>
                <c:pt idx="1">
                  <c:v>5.7</c:v>
                </c:pt>
              </c:numCache>
            </c:numRef>
          </c:val>
        </c:ser>
        <c:ser>
          <c:idx val="1"/>
          <c:order val="1"/>
          <c:tx>
            <c:strRef>
              <c:f>Sheet1!$C$1</c:f>
              <c:strCache>
                <c:ptCount val="1"/>
                <c:pt idx="0">
                  <c:v>65-74</c:v>
                </c:pt>
              </c:strCache>
            </c:strRef>
          </c:tx>
          <c:spPr>
            <a:solidFill>
              <a:srgbClr val="AABA0A"/>
            </a:solidFill>
          </c:spPr>
          <c:invertIfNegative val="0"/>
          <c:cat>
            <c:numRef>
              <c:f>Sheet1!$A$2:$A$3</c:f>
              <c:numCache>
                <c:formatCode>General</c:formatCode>
                <c:ptCount val="2"/>
                <c:pt idx="0">
                  <c:v>2011</c:v>
                </c:pt>
                <c:pt idx="1">
                  <c:v>2012</c:v>
                </c:pt>
              </c:numCache>
            </c:numRef>
          </c:cat>
          <c:val>
            <c:numRef>
              <c:f>Sheet1!$C$2:$C$3</c:f>
              <c:numCache>
                <c:formatCode>General</c:formatCode>
                <c:ptCount val="2"/>
                <c:pt idx="0">
                  <c:v>7.7</c:v>
                </c:pt>
                <c:pt idx="1">
                  <c:v>8</c:v>
                </c:pt>
              </c:numCache>
            </c:numRef>
          </c:val>
        </c:ser>
        <c:ser>
          <c:idx val="2"/>
          <c:order val="2"/>
          <c:tx>
            <c:strRef>
              <c:f>Sheet1!$D$1</c:f>
              <c:strCache>
                <c:ptCount val="1"/>
                <c:pt idx="0">
                  <c:v>75-84</c:v>
                </c:pt>
              </c:strCache>
            </c:strRef>
          </c:tx>
          <c:spPr>
            <a:solidFill>
              <a:sysClr val="window" lastClr="FFFFFF"/>
            </a:solidFill>
            <a:ln>
              <a:solidFill>
                <a:sysClr val="windowText" lastClr="000000"/>
              </a:solidFill>
            </a:ln>
          </c:spPr>
          <c:invertIfNegative val="0"/>
          <c:cat>
            <c:numRef>
              <c:f>Sheet1!$A$2:$A$3</c:f>
              <c:numCache>
                <c:formatCode>General</c:formatCode>
                <c:ptCount val="2"/>
                <c:pt idx="0">
                  <c:v>2011</c:v>
                </c:pt>
                <c:pt idx="1">
                  <c:v>2012</c:v>
                </c:pt>
              </c:numCache>
            </c:numRef>
          </c:cat>
          <c:val>
            <c:numRef>
              <c:f>Sheet1!$D$2:$D$3</c:f>
              <c:numCache>
                <c:formatCode>General</c:formatCode>
                <c:ptCount val="2"/>
                <c:pt idx="0">
                  <c:v>9.3000000000000007</c:v>
                </c:pt>
                <c:pt idx="1">
                  <c:v>9.6</c:v>
                </c:pt>
              </c:numCache>
            </c:numRef>
          </c:val>
        </c:ser>
        <c:ser>
          <c:idx val="3"/>
          <c:order val="3"/>
          <c:tx>
            <c:strRef>
              <c:f>Sheet1!$E$1</c:f>
              <c:strCache>
                <c:ptCount val="1"/>
                <c:pt idx="0">
                  <c:v>85+</c:v>
                </c:pt>
              </c:strCache>
            </c:strRef>
          </c:tx>
          <c:spPr>
            <a:solidFill>
              <a:sysClr val="window" lastClr="FFFFFF">
                <a:lumMod val="85000"/>
              </a:sysClr>
            </a:solidFill>
          </c:spPr>
          <c:invertIfNegative val="0"/>
          <c:cat>
            <c:numRef>
              <c:f>Sheet1!$A$2:$A$3</c:f>
              <c:numCache>
                <c:formatCode>General</c:formatCode>
                <c:ptCount val="2"/>
                <c:pt idx="0">
                  <c:v>2011</c:v>
                </c:pt>
                <c:pt idx="1">
                  <c:v>2012</c:v>
                </c:pt>
              </c:numCache>
            </c:numRef>
          </c:cat>
          <c:val>
            <c:numRef>
              <c:f>Sheet1!$E$2:$E$3</c:f>
              <c:numCache>
                <c:formatCode>General</c:formatCode>
                <c:ptCount val="2"/>
                <c:pt idx="0">
                  <c:v>10.5</c:v>
                </c:pt>
                <c:pt idx="1">
                  <c:v>10.8</c:v>
                </c:pt>
              </c:numCache>
            </c:numRef>
          </c:val>
        </c:ser>
        <c:dLbls>
          <c:showLegendKey val="0"/>
          <c:showVal val="0"/>
          <c:showCatName val="0"/>
          <c:showSerName val="0"/>
          <c:showPercent val="0"/>
          <c:showBubbleSize val="0"/>
        </c:dLbls>
        <c:gapWidth val="150"/>
        <c:axId val="160855552"/>
        <c:axId val="160857088"/>
      </c:barChart>
      <c:catAx>
        <c:axId val="160855552"/>
        <c:scaling>
          <c:orientation val="minMax"/>
        </c:scaling>
        <c:delete val="0"/>
        <c:axPos val="b"/>
        <c:minorGridlines>
          <c:spPr>
            <a:ln>
              <a:noFill/>
            </a:ln>
          </c:spPr>
        </c:minorGridlines>
        <c:numFmt formatCode="General" sourceLinked="1"/>
        <c:majorTickMark val="out"/>
        <c:minorTickMark val="none"/>
        <c:tickLblPos val="nextTo"/>
        <c:txPr>
          <a:bodyPr rot="0"/>
          <a:lstStyle/>
          <a:p>
            <a:pPr>
              <a:defRPr sz="1600" b="0">
                <a:solidFill>
                  <a:schemeClr val="tx1"/>
                </a:solidFill>
                <a:latin typeface="Calibri" panose="020F0502020204030204" pitchFamily="34" charset="0"/>
              </a:defRPr>
            </a:pPr>
            <a:endParaRPr lang="en-US"/>
          </a:p>
        </c:txPr>
        <c:crossAx val="160857088"/>
        <c:crosses val="autoZero"/>
        <c:auto val="1"/>
        <c:lblAlgn val="ctr"/>
        <c:lblOffset val="100"/>
        <c:noMultiLvlLbl val="0"/>
      </c:catAx>
      <c:valAx>
        <c:axId val="160857088"/>
        <c:scaling>
          <c:orientation val="minMax"/>
          <c:max val="25"/>
          <c:min val="0"/>
        </c:scaling>
        <c:delete val="0"/>
        <c:axPos val="l"/>
        <c:majorGridlines/>
        <c:title>
          <c:tx>
            <c:rich>
              <a:bodyPr rot="-5400000" vert="horz"/>
              <a:lstStyle/>
              <a:p>
                <a:pPr>
                  <a:defRPr sz="1600">
                    <a:latin typeface="Calibri" panose="020F0502020204030204" pitchFamily="34" charset="0"/>
                  </a:defRPr>
                </a:pPr>
                <a:r>
                  <a:rPr lang="en-US" dirty="0" smtClean="0"/>
                  <a:t>Percent</a:t>
                </a:r>
                <a:endParaRPr lang="en-US" dirty="0"/>
              </a:p>
            </c:rich>
          </c:tx>
          <c:layout>
            <c:manualLayout>
              <c:xMode val="edge"/>
              <c:yMode val="edge"/>
              <c:x val="6.1728395061728392E-3"/>
              <c:y val="0.41014326334208223"/>
            </c:manualLayout>
          </c:layout>
          <c:overlay val="0"/>
        </c:title>
        <c:numFmt formatCode="0" sourceLinked="0"/>
        <c:majorTickMark val="out"/>
        <c:minorTickMark val="none"/>
        <c:tickLblPos val="nextTo"/>
        <c:txPr>
          <a:bodyPr/>
          <a:lstStyle/>
          <a:p>
            <a:pPr>
              <a:defRPr sz="1600">
                <a:latin typeface="Calibri" panose="020F0502020204030204" pitchFamily="34" charset="0"/>
              </a:defRPr>
            </a:pPr>
            <a:endParaRPr lang="en-US"/>
          </a:p>
        </c:txPr>
        <c:crossAx val="160855552"/>
        <c:crosses val="autoZero"/>
        <c:crossBetween val="between"/>
        <c:majorUnit val="5"/>
      </c:valAx>
    </c:plotArea>
    <c:legend>
      <c:legendPos val="t"/>
      <c:layout>
        <c:manualLayout>
          <c:xMode val="edge"/>
          <c:yMode val="edge"/>
          <c:x val="0.10895717896374066"/>
          <c:y val="1.8517060367454078E-3"/>
          <c:w val="0.77690240108875275"/>
          <c:h val="0.12197665632705004"/>
        </c:manualLayout>
      </c:layout>
      <c:overlay val="0"/>
      <c:txPr>
        <a:bodyPr/>
        <a:lstStyle/>
        <a:p>
          <a:pPr>
            <a:defRPr sz="1600">
              <a:latin typeface="Calibri" panose="020F0502020204030204" pitchFamily="34" charset="0"/>
            </a:defRPr>
          </a:pPr>
          <a:endParaRPr lang="en-US"/>
        </a:p>
      </c:txPr>
    </c:legend>
    <c:plotVisOnly val="1"/>
    <c:dispBlanksAs val="gap"/>
    <c:showDLblsOverMax val="0"/>
  </c:chart>
  <c:spPr>
    <a:ln>
      <a:noFill/>
    </a:ln>
  </c:spPr>
  <c:externalData r:id="rId2">
    <c:autoUpdate val="0"/>
  </c:externalData>
  <c:userShapes r:id="rId3"/>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8383761057645573"/>
          <c:y val="0.13369214264883555"/>
          <c:w val="0.77567074948964709"/>
          <c:h val="0.75581984543598713"/>
        </c:manualLayout>
      </c:layout>
      <c:barChart>
        <c:barDir val="col"/>
        <c:grouping val="clustered"/>
        <c:varyColors val="0"/>
        <c:ser>
          <c:idx val="0"/>
          <c:order val="0"/>
          <c:tx>
            <c:strRef>
              <c:f>Sheet1!$B$1</c:f>
              <c:strCache>
                <c:ptCount val="1"/>
                <c:pt idx="0">
                  <c:v>White</c:v>
                </c:pt>
              </c:strCache>
            </c:strRef>
          </c:tx>
          <c:spPr>
            <a:solidFill>
              <a:srgbClr val="0072C6"/>
            </a:solidFill>
          </c:spPr>
          <c:invertIfNegative val="0"/>
          <c:dPt>
            <c:idx val="0"/>
            <c:invertIfNegative val="0"/>
            <c:bubble3D val="0"/>
          </c:dPt>
          <c:dPt>
            <c:idx val="1"/>
            <c:invertIfNegative val="0"/>
            <c:bubble3D val="0"/>
          </c:dPt>
          <c:dPt>
            <c:idx val="2"/>
            <c:invertIfNegative val="0"/>
            <c:bubble3D val="0"/>
          </c:dPt>
          <c:dPt>
            <c:idx val="3"/>
            <c:invertIfNegative val="0"/>
            <c:bubble3D val="0"/>
          </c:dPt>
          <c:cat>
            <c:numRef>
              <c:f>Sheet1!$A$2:$A$3</c:f>
              <c:numCache>
                <c:formatCode>General</c:formatCode>
                <c:ptCount val="2"/>
                <c:pt idx="0">
                  <c:v>2011</c:v>
                </c:pt>
                <c:pt idx="1">
                  <c:v>2012</c:v>
                </c:pt>
              </c:numCache>
            </c:numRef>
          </c:cat>
          <c:val>
            <c:numRef>
              <c:f>Sheet1!$B$2:$B$3</c:f>
              <c:numCache>
                <c:formatCode>General</c:formatCode>
                <c:ptCount val="2"/>
                <c:pt idx="0">
                  <c:v>9.6</c:v>
                </c:pt>
                <c:pt idx="1">
                  <c:v>9.8000000000000007</c:v>
                </c:pt>
              </c:numCache>
            </c:numRef>
          </c:val>
        </c:ser>
        <c:ser>
          <c:idx val="1"/>
          <c:order val="1"/>
          <c:tx>
            <c:strRef>
              <c:f>Sheet1!$C$1</c:f>
              <c:strCache>
                <c:ptCount val="1"/>
                <c:pt idx="0">
                  <c:v>Black </c:v>
                </c:pt>
              </c:strCache>
            </c:strRef>
          </c:tx>
          <c:spPr>
            <a:solidFill>
              <a:srgbClr val="AABA0A"/>
            </a:solidFill>
          </c:spPr>
          <c:invertIfNegative val="0"/>
          <c:cat>
            <c:numRef>
              <c:f>Sheet1!$A$2:$A$3</c:f>
              <c:numCache>
                <c:formatCode>General</c:formatCode>
                <c:ptCount val="2"/>
                <c:pt idx="0">
                  <c:v>2011</c:v>
                </c:pt>
                <c:pt idx="1">
                  <c:v>2012</c:v>
                </c:pt>
              </c:numCache>
            </c:numRef>
          </c:cat>
          <c:val>
            <c:numRef>
              <c:f>Sheet1!$C$2:$C$3</c:f>
              <c:numCache>
                <c:formatCode>General</c:formatCode>
                <c:ptCount val="2"/>
                <c:pt idx="0">
                  <c:v>7.7</c:v>
                </c:pt>
                <c:pt idx="1">
                  <c:v>8.1</c:v>
                </c:pt>
              </c:numCache>
            </c:numRef>
          </c:val>
        </c:ser>
        <c:ser>
          <c:idx val="2"/>
          <c:order val="2"/>
          <c:tx>
            <c:strRef>
              <c:f>Sheet1!$D$1</c:f>
              <c:strCache>
                <c:ptCount val="1"/>
                <c:pt idx="0">
                  <c:v>Hispanic</c:v>
                </c:pt>
              </c:strCache>
            </c:strRef>
          </c:tx>
          <c:spPr>
            <a:solidFill>
              <a:sysClr val="window" lastClr="FFFFFF"/>
            </a:solidFill>
            <a:ln>
              <a:solidFill>
                <a:sysClr val="windowText" lastClr="000000"/>
              </a:solidFill>
            </a:ln>
          </c:spPr>
          <c:invertIfNegative val="0"/>
          <c:cat>
            <c:numRef>
              <c:f>Sheet1!$A$2:$A$3</c:f>
              <c:numCache>
                <c:formatCode>General</c:formatCode>
                <c:ptCount val="2"/>
                <c:pt idx="0">
                  <c:v>2011</c:v>
                </c:pt>
                <c:pt idx="1">
                  <c:v>2012</c:v>
                </c:pt>
              </c:numCache>
            </c:numRef>
          </c:cat>
          <c:val>
            <c:numRef>
              <c:f>Sheet1!$D$2:$D$3</c:f>
              <c:numCache>
                <c:formatCode>General</c:formatCode>
                <c:ptCount val="2"/>
                <c:pt idx="0">
                  <c:v>7</c:v>
                </c:pt>
                <c:pt idx="1">
                  <c:v>7</c:v>
                </c:pt>
              </c:numCache>
            </c:numRef>
          </c:val>
        </c:ser>
        <c:dLbls>
          <c:showLegendKey val="0"/>
          <c:showVal val="0"/>
          <c:showCatName val="0"/>
          <c:showSerName val="0"/>
          <c:showPercent val="0"/>
          <c:showBubbleSize val="0"/>
        </c:dLbls>
        <c:gapWidth val="150"/>
        <c:axId val="161666176"/>
        <c:axId val="161667712"/>
      </c:barChart>
      <c:catAx>
        <c:axId val="161666176"/>
        <c:scaling>
          <c:orientation val="minMax"/>
        </c:scaling>
        <c:delete val="0"/>
        <c:axPos val="b"/>
        <c:minorGridlines>
          <c:spPr>
            <a:ln>
              <a:noFill/>
            </a:ln>
          </c:spPr>
        </c:minorGridlines>
        <c:numFmt formatCode="General" sourceLinked="1"/>
        <c:majorTickMark val="out"/>
        <c:minorTickMark val="none"/>
        <c:tickLblPos val="nextTo"/>
        <c:txPr>
          <a:bodyPr rot="0"/>
          <a:lstStyle/>
          <a:p>
            <a:pPr>
              <a:defRPr sz="1600" b="0">
                <a:solidFill>
                  <a:schemeClr val="tx1"/>
                </a:solidFill>
                <a:latin typeface="Calibri" panose="020F0502020204030204" pitchFamily="34" charset="0"/>
              </a:defRPr>
            </a:pPr>
            <a:endParaRPr lang="en-US"/>
          </a:p>
        </c:txPr>
        <c:crossAx val="161667712"/>
        <c:crosses val="autoZero"/>
        <c:auto val="1"/>
        <c:lblAlgn val="ctr"/>
        <c:lblOffset val="100"/>
        <c:noMultiLvlLbl val="0"/>
      </c:catAx>
      <c:valAx>
        <c:axId val="161667712"/>
        <c:scaling>
          <c:orientation val="minMax"/>
          <c:max val="25"/>
          <c:min val="0"/>
        </c:scaling>
        <c:delete val="0"/>
        <c:axPos val="l"/>
        <c:majorGridlines/>
        <c:title>
          <c:tx>
            <c:rich>
              <a:bodyPr rot="-5400000" vert="horz"/>
              <a:lstStyle/>
              <a:p>
                <a:pPr>
                  <a:defRPr sz="1600">
                    <a:latin typeface="Calibri" panose="020F0502020204030204" pitchFamily="34" charset="0"/>
                  </a:defRPr>
                </a:pPr>
                <a:r>
                  <a:rPr lang="en-US"/>
                  <a:t>Title</a:t>
                </a:r>
              </a:p>
            </c:rich>
          </c:tx>
          <c:layout>
            <c:manualLayout>
              <c:xMode val="edge"/>
              <c:yMode val="edge"/>
              <c:x val="0"/>
              <c:y val="0.38368812183360801"/>
            </c:manualLayout>
          </c:layout>
          <c:overlay val="0"/>
        </c:title>
        <c:numFmt formatCode="0" sourceLinked="0"/>
        <c:majorTickMark val="out"/>
        <c:minorTickMark val="none"/>
        <c:tickLblPos val="nextTo"/>
        <c:txPr>
          <a:bodyPr/>
          <a:lstStyle/>
          <a:p>
            <a:pPr>
              <a:defRPr sz="1600">
                <a:latin typeface="Calibri" panose="020F0502020204030204" pitchFamily="34" charset="0"/>
              </a:defRPr>
            </a:pPr>
            <a:endParaRPr lang="en-US"/>
          </a:p>
        </c:txPr>
        <c:crossAx val="161666176"/>
        <c:crosses val="autoZero"/>
        <c:crossBetween val="between"/>
        <c:majorUnit val="5"/>
      </c:valAx>
    </c:plotArea>
    <c:legend>
      <c:legendPos val="t"/>
      <c:layout>
        <c:manualLayout>
          <c:xMode val="edge"/>
          <c:yMode val="edge"/>
          <c:x val="0.10895717896374066"/>
          <c:y val="1.8517060367454078E-3"/>
          <c:w val="0.77690240108875275"/>
          <c:h val="0.12197665632705004"/>
        </c:manualLayout>
      </c:layout>
      <c:overlay val="0"/>
      <c:txPr>
        <a:bodyPr/>
        <a:lstStyle/>
        <a:p>
          <a:pPr>
            <a:defRPr sz="1600">
              <a:latin typeface="Calibri" panose="020F0502020204030204" pitchFamily="34" charset="0"/>
            </a:defRPr>
          </a:pPr>
          <a:endParaRPr lang="en-US"/>
        </a:p>
      </c:txPr>
    </c:legend>
    <c:plotVisOnly val="1"/>
    <c:dispBlanksAs val="gap"/>
    <c:showDLblsOverMax val="0"/>
  </c:chart>
  <c:spPr>
    <a:ln>
      <a:noFill/>
    </a:ln>
  </c:spPr>
  <c:externalData r:id="rId2">
    <c:autoUpdate val="0"/>
  </c:externalData>
  <c:userShapes r:id="rId3"/>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6306551958782931"/>
          <c:y val="0.11428232929217183"/>
          <c:w val="0.83116992320404393"/>
          <c:h val="0.63608793692455112"/>
        </c:manualLayout>
      </c:layout>
      <c:barChart>
        <c:barDir val="col"/>
        <c:grouping val="clustered"/>
        <c:varyColors val="0"/>
        <c:ser>
          <c:idx val="0"/>
          <c:order val="0"/>
          <c:tx>
            <c:strRef>
              <c:f>Sheet1!$B$1</c:f>
              <c:strCache>
                <c:ptCount val="1"/>
                <c:pt idx="0">
                  <c:v>2012</c:v>
                </c:pt>
              </c:strCache>
            </c:strRef>
          </c:tx>
          <c:spPr>
            <a:solidFill>
              <a:srgbClr val="0072C6"/>
            </a:solidFill>
          </c:spPr>
          <c:invertIfNegative val="0"/>
          <c:dPt>
            <c:idx val="0"/>
            <c:invertIfNegative val="0"/>
            <c:bubble3D val="0"/>
          </c:dPt>
          <c:dPt>
            <c:idx val="1"/>
            <c:invertIfNegative val="0"/>
            <c:bubble3D val="0"/>
          </c:dPt>
          <c:dPt>
            <c:idx val="2"/>
            <c:invertIfNegative val="0"/>
            <c:bubble3D val="0"/>
          </c:dPt>
          <c:dPt>
            <c:idx val="3"/>
            <c:invertIfNegative val="0"/>
            <c:bubble3D val="0"/>
          </c:dPt>
          <c:cat>
            <c:strRef>
              <c:f>Sheet1!$A$2:$A$7</c:f>
              <c:strCache>
                <c:ptCount val="6"/>
                <c:pt idx="0">
                  <c:v>Total</c:v>
                </c:pt>
                <c:pt idx="2">
                  <c:v>0 Conditions</c:v>
                </c:pt>
                <c:pt idx="3">
                  <c:v>1 Condition</c:v>
                </c:pt>
                <c:pt idx="4">
                  <c:v>2-3 Conditions</c:v>
                </c:pt>
                <c:pt idx="5">
                  <c:v>4+ Conditions</c:v>
                </c:pt>
              </c:strCache>
            </c:strRef>
          </c:cat>
          <c:val>
            <c:numRef>
              <c:f>Sheet1!$B$2:$B$7</c:f>
              <c:numCache>
                <c:formatCode>General</c:formatCode>
                <c:ptCount val="6"/>
                <c:pt idx="0">
                  <c:v>7.8</c:v>
                </c:pt>
                <c:pt idx="2">
                  <c:v>5.2</c:v>
                </c:pt>
                <c:pt idx="3">
                  <c:v>6.4</c:v>
                </c:pt>
                <c:pt idx="4">
                  <c:v>7.4</c:v>
                </c:pt>
                <c:pt idx="5">
                  <c:v>9.1</c:v>
                </c:pt>
              </c:numCache>
            </c:numRef>
          </c:val>
        </c:ser>
        <c:dLbls>
          <c:showLegendKey val="0"/>
          <c:showVal val="0"/>
          <c:showCatName val="0"/>
          <c:showSerName val="0"/>
          <c:showPercent val="0"/>
          <c:showBubbleSize val="0"/>
        </c:dLbls>
        <c:gapWidth val="150"/>
        <c:axId val="161725824"/>
        <c:axId val="161838208"/>
      </c:barChart>
      <c:catAx>
        <c:axId val="161725824"/>
        <c:scaling>
          <c:orientation val="minMax"/>
        </c:scaling>
        <c:delete val="0"/>
        <c:axPos val="b"/>
        <c:minorGridlines>
          <c:spPr>
            <a:ln>
              <a:noFill/>
            </a:ln>
          </c:spPr>
        </c:minorGridlines>
        <c:numFmt formatCode="General" sourceLinked="1"/>
        <c:majorTickMark val="out"/>
        <c:minorTickMark val="none"/>
        <c:tickLblPos val="nextTo"/>
        <c:txPr>
          <a:bodyPr rot="-1380000"/>
          <a:lstStyle/>
          <a:p>
            <a:pPr>
              <a:defRPr sz="1600" b="0">
                <a:solidFill>
                  <a:schemeClr val="tx1"/>
                </a:solidFill>
                <a:latin typeface="Calibri" panose="020F0502020204030204" pitchFamily="34" charset="0"/>
              </a:defRPr>
            </a:pPr>
            <a:endParaRPr lang="en-US"/>
          </a:p>
        </c:txPr>
        <c:crossAx val="161838208"/>
        <c:crosses val="autoZero"/>
        <c:auto val="1"/>
        <c:lblAlgn val="ctr"/>
        <c:lblOffset val="100"/>
        <c:noMultiLvlLbl val="0"/>
      </c:catAx>
      <c:valAx>
        <c:axId val="161838208"/>
        <c:scaling>
          <c:orientation val="minMax"/>
          <c:max val="10"/>
          <c:min val="0"/>
        </c:scaling>
        <c:delete val="0"/>
        <c:axPos val="l"/>
        <c:majorGridlines/>
        <c:title>
          <c:tx>
            <c:rich>
              <a:bodyPr rot="-5400000" vert="horz"/>
              <a:lstStyle/>
              <a:p>
                <a:pPr>
                  <a:defRPr sz="1600">
                    <a:latin typeface="Calibri" panose="020F0502020204030204" pitchFamily="34" charset="0"/>
                  </a:defRPr>
                </a:pPr>
                <a:r>
                  <a:rPr lang="en-US" dirty="0" smtClean="0"/>
                  <a:t>Percent</a:t>
                </a:r>
                <a:endParaRPr lang="en-US" dirty="0"/>
              </a:p>
            </c:rich>
          </c:tx>
          <c:layout>
            <c:manualLayout>
              <c:xMode val="edge"/>
              <c:yMode val="edge"/>
              <c:x val="0"/>
              <c:y val="0.33077818397700287"/>
            </c:manualLayout>
          </c:layout>
          <c:overlay val="0"/>
        </c:title>
        <c:numFmt formatCode="0" sourceLinked="0"/>
        <c:majorTickMark val="out"/>
        <c:minorTickMark val="none"/>
        <c:tickLblPos val="nextTo"/>
        <c:txPr>
          <a:bodyPr/>
          <a:lstStyle/>
          <a:p>
            <a:pPr>
              <a:defRPr sz="1600">
                <a:latin typeface="Calibri" panose="020F0502020204030204" pitchFamily="34" charset="0"/>
              </a:defRPr>
            </a:pPr>
            <a:endParaRPr lang="en-US"/>
          </a:p>
        </c:txPr>
        <c:crossAx val="161725824"/>
        <c:crosses val="autoZero"/>
        <c:crossBetween val="between"/>
        <c:majorUnit val="1"/>
      </c:valAx>
    </c:plotArea>
    <c:plotVisOnly val="1"/>
    <c:dispBlanksAs val="gap"/>
    <c:showDLblsOverMax val="0"/>
  </c:chart>
  <c:spPr>
    <a:ln>
      <a:noFill/>
    </a:ln>
  </c:spPr>
  <c:externalData r:id="rId2">
    <c:autoUpdate val="0"/>
  </c:externalData>
  <c:userShapes r:id="rId3"/>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6190507436570428"/>
          <c:y val="0.11385087280756571"/>
          <c:w val="0.83739914455137554"/>
          <c:h val="0.63677222638836817"/>
        </c:manualLayout>
      </c:layout>
      <c:barChart>
        <c:barDir val="col"/>
        <c:grouping val="clustered"/>
        <c:varyColors val="0"/>
        <c:ser>
          <c:idx val="0"/>
          <c:order val="0"/>
          <c:tx>
            <c:strRef>
              <c:f>Sheet1!$B$1</c:f>
              <c:strCache>
                <c:ptCount val="1"/>
                <c:pt idx="0">
                  <c:v>White</c:v>
                </c:pt>
              </c:strCache>
            </c:strRef>
          </c:tx>
          <c:spPr>
            <a:solidFill>
              <a:srgbClr val="0072C6"/>
            </a:solidFill>
          </c:spPr>
          <c:invertIfNegative val="0"/>
          <c:dPt>
            <c:idx val="0"/>
            <c:invertIfNegative val="0"/>
            <c:bubble3D val="0"/>
          </c:dPt>
          <c:dPt>
            <c:idx val="1"/>
            <c:invertIfNegative val="0"/>
            <c:bubble3D val="0"/>
          </c:dPt>
          <c:dPt>
            <c:idx val="2"/>
            <c:invertIfNegative val="0"/>
            <c:bubble3D val="0"/>
          </c:dPt>
          <c:dPt>
            <c:idx val="3"/>
            <c:invertIfNegative val="0"/>
            <c:bubble3D val="0"/>
          </c:dPt>
          <c:cat>
            <c:strRef>
              <c:f>Sheet1!$A$2:$A$5</c:f>
              <c:strCache>
                <c:ptCount val="4"/>
                <c:pt idx="0">
                  <c:v>0 Conditions</c:v>
                </c:pt>
                <c:pt idx="1">
                  <c:v>1 Condition</c:v>
                </c:pt>
                <c:pt idx="2">
                  <c:v>2-3 Conditions</c:v>
                </c:pt>
                <c:pt idx="3">
                  <c:v>4+ Conditions</c:v>
                </c:pt>
              </c:strCache>
            </c:strRef>
          </c:cat>
          <c:val>
            <c:numRef>
              <c:f>Sheet1!$B$2:$B$5</c:f>
              <c:numCache>
                <c:formatCode>General</c:formatCode>
                <c:ptCount val="4"/>
                <c:pt idx="0">
                  <c:v>5.5</c:v>
                </c:pt>
                <c:pt idx="1">
                  <c:v>6.7</c:v>
                </c:pt>
                <c:pt idx="2">
                  <c:v>7.8</c:v>
                </c:pt>
                <c:pt idx="3">
                  <c:v>9.5</c:v>
                </c:pt>
              </c:numCache>
            </c:numRef>
          </c:val>
        </c:ser>
        <c:ser>
          <c:idx val="1"/>
          <c:order val="1"/>
          <c:tx>
            <c:strRef>
              <c:f>Sheet1!$C$1</c:f>
              <c:strCache>
                <c:ptCount val="1"/>
                <c:pt idx="0">
                  <c:v>Black</c:v>
                </c:pt>
              </c:strCache>
            </c:strRef>
          </c:tx>
          <c:spPr>
            <a:solidFill>
              <a:srgbClr val="AABA0A"/>
            </a:solidFill>
          </c:spPr>
          <c:invertIfNegative val="0"/>
          <c:cat>
            <c:strRef>
              <c:f>Sheet1!$A$2:$A$5</c:f>
              <c:strCache>
                <c:ptCount val="4"/>
                <c:pt idx="0">
                  <c:v>0 Conditions</c:v>
                </c:pt>
                <c:pt idx="1">
                  <c:v>1 Condition</c:v>
                </c:pt>
                <c:pt idx="2">
                  <c:v>2-3 Conditions</c:v>
                </c:pt>
                <c:pt idx="3">
                  <c:v>4+ Conditions</c:v>
                </c:pt>
              </c:strCache>
            </c:strRef>
          </c:cat>
          <c:val>
            <c:numRef>
              <c:f>Sheet1!$C$2:$C$5</c:f>
              <c:numCache>
                <c:formatCode>General</c:formatCode>
                <c:ptCount val="4"/>
                <c:pt idx="0">
                  <c:v>4.3</c:v>
                </c:pt>
                <c:pt idx="1">
                  <c:v>4.9000000000000004</c:v>
                </c:pt>
                <c:pt idx="2">
                  <c:v>6</c:v>
                </c:pt>
                <c:pt idx="3">
                  <c:v>7.4</c:v>
                </c:pt>
              </c:numCache>
            </c:numRef>
          </c:val>
        </c:ser>
        <c:ser>
          <c:idx val="2"/>
          <c:order val="2"/>
          <c:tx>
            <c:strRef>
              <c:f>Sheet1!$D$1</c:f>
              <c:strCache>
                <c:ptCount val="1"/>
                <c:pt idx="0">
                  <c:v>Hispanic</c:v>
                </c:pt>
              </c:strCache>
            </c:strRef>
          </c:tx>
          <c:spPr>
            <a:solidFill>
              <a:sysClr val="window" lastClr="FFFFFF"/>
            </a:solidFill>
            <a:ln>
              <a:solidFill>
                <a:sysClr val="windowText" lastClr="000000"/>
              </a:solidFill>
            </a:ln>
          </c:spPr>
          <c:invertIfNegative val="0"/>
          <c:cat>
            <c:strRef>
              <c:f>Sheet1!$A$2:$A$5</c:f>
              <c:strCache>
                <c:ptCount val="4"/>
                <c:pt idx="0">
                  <c:v>0 Conditions</c:v>
                </c:pt>
                <c:pt idx="1">
                  <c:v>1 Condition</c:v>
                </c:pt>
                <c:pt idx="2">
                  <c:v>2-3 Conditions</c:v>
                </c:pt>
                <c:pt idx="3">
                  <c:v>4+ Conditions</c:v>
                </c:pt>
              </c:strCache>
            </c:strRef>
          </c:cat>
          <c:val>
            <c:numRef>
              <c:f>Sheet1!$D$2:$D$5</c:f>
              <c:numCache>
                <c:formatCode>General</c:formatCode>
                <c:ptCount val="4"/>
                <c:pt idx="0">
                  <c:v>3.9</c:v>
                </c:pt>
                <c:pt idx="1">
                  <c:v>5.4</c:v>
                </c:pt>
                <c:pt idx="2">
                  <c:v>6.5</c:v>
                </c:pt>
                <c:pt idx="3">
                  <c:v>7.6</c:v>
                </c:pt>
              </c:numCache>
            </c:numRef>
          </c:val>
        </c:ser>
        <c:dLbls>
          <c:showLegendKey val="0"/>
          <c:showVal val="0"/>
          <c:showCatName val="0"/>
          <c:showSerName val="0"/>
          <c:showPercent val="0"/>
          <c:showBubbleSize val="0"/>
        </c:dLbls>
        <c:gapWidth val="150"/>
        <c:axId val="161860224"/>
        <c:axId val="161862016"/>
      </c:barChart>
      <c:catAx>
        <c:axId val="161860224"/>
        <c:scaling>
          <c:orientation val="minMax"/>
        </c:scaling>
        <c:delete val="0"/>
        <c:axPos val="b"/>
        <c:minorGridlines>
          <c:spPr>
            <a:ln>
              <a:noFill/>
            </a:ln>
          </c:spPr>
        </c:minorGridlines>
        <c:numFmt formatCode="General" sourceLinked="1"/>
        <c:majorTickMark val="out"/>
        <c:minorTickMark val="none"/>
        <c:tickLblPos val="nextTo"/>
        <c:txPr>
          <a:bodyPr rot="-1380000"/>
          <a:lstStyle/>
          <a:p>
            <a:pPr>
              <a:defRPr sz="1600" b="0">
                <a:solidFill>
                  <a:schemeClr val="tx1"/>
                </a:solidFill>
                <a:latin typeface="Calibri" panose="020F0502020204030204" pitchFamily="34" charset="0"/>
              </a:defRPr>
            </a:pPr>
            <a:endParaRPr lang="en-US"/>
          </a:p>
        </c:txPr>
        <c:crossAx val="161862016"/>
        <c:crosses val="autoZero"/>
        <c:auto val="1"/>
        <c:lblAlgn val="ctr"/>
        <c:lblOffset val="100"/>
        <c:noMultiLvlLbl val="0"/>
      </c:catAx>
      <c:valAx>
        <c:axId val="161862016"/>
        <c:scaling>
          <c:orientation val="minMax"/>
          <c:max val="10"/>
          <c:min val="0"/>
        </c:scaling>
        <c:delete val="0"/>
        <c:axPos val="l"/>
        <c:majorGridlines/>
        <c:title>
          <c:tx>
            <c:rich>
              <a:bodyPr rot="-5400000" vert="horz"/>
              <a:lstStyle/>
              <a:p>
                <a:pPr>
                  <a:defRPr sz="1600">
                    <a:latin typeface="Calibri" panose="020F0502020204030204" pitchFamily="34" charset="0"/>
                  </a:defRPr>
                </a:pPr>
                <a:r>
                  <a:rPr lang="en-US" dirty="0" smtClean="0"/>
                  <a:t>Percent</a:t>
                </a:r>
                <a:endParaRPr lang="en-US" dirty="0"/>
              </a:p>
            </c:rich>
          </c:tx>
          <c:layout>
            <c:manualLayout>
              <c:xMode val="edge"/>
              <c:yMode val="edge"/>
              <c:x val="0"/>
              <c:y val="0.33077818397700287"/>
            </c:manualLayout>
          </c:layout>
          <c:overlay val="0"/>
        </c:title>
        <c:numFmt formatCode="0" sourceLinked="0"/>
        <c:majorTickMark val="out"/>
        <c:minorTickMark val="none"/>
        <c:tickLblPos val="nextTo"/>
        <c:txPr>
          <a:bodyPr/>
          <a:lstStyle/>
          <a:p>
            <a:pPr>
              <a:defRPr sz="1600">
                <a:latin typeface="Calibri" panose="020F0502020204030204" pitchFamily="34" charset="0"/>
              </a:defRPr>
            </a:pPr>
            <a:endParaRPr lang="en-US"/>
          </a:p>
        </c:txPr>
        <c:crossAx val="161860224"/>
        <c:crosses val="autoZero"/>
        <c:crossBetween val="between"/>
        <c:majorUnit val="1"/>
      </c:valAx>
    </c:plotArea>
    <c:legend>
      <c:legendPos val="t"/>
      <c:layout>
        <c:manualLayout>
          <c:xMode val="edge"/>
          <c:yMode val="edge"/>
          <c:x val="0.10895717896374066"/>
          <c:y val="1.8517060367454078E-3"/>
          <c:w val="0.77690240108875275"/>
          <c:h val="7.2373505395158938E-2"/>
        </c:manualLayout>
      </c:layout>
      <c:overlay val="0"/>
      <c:txPr>
        <a:bodyPr/>
        <a:lstStyle/>
        <a:p>
          <a:pPr>
            <a:defRPr sz="1600">
              <a:latin typeface="Calibri" panose="020F0502020204030204" pitchFamily="34" charset="0"/>
            </a:defRPr>
          </a:pPr>
          <a:endParaRPr lang="en-US"/>
        </a:p>
      </c:txPr>
    </c:legend>
    <c:plotVisOnly val="1"/>
    <c:dispBlanksAs val="gap"/>
    <c:showDLblsOverMax val="0"/>
  </c:chart>
  <c:spPr>
    <a:ln>
      <a:noFill/>
    </a:ln>
  </c:spPr>
  <c:externalData r:id="rId2">
    <c:autoUpdate val="0"/>
  </c:externalData>
  <c:userShapes r:id="rId3"/>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8453509283561778"/>
          <c:y val="0.10562640267792614"/>
          <c:w val="0.78723680373286686"/>
          <c:h val="0.72517735554794782"/>
        </c:manualLayout>
      </c:layout>
      <c:lineChart>
        <c:grouping val="standard"/>
        <c:varyColors val="0"/>
        <c:ser>
          <c:idx val="3"/>
          <c:order val="0"/>
          <c:tx>
            <c:strRef>
              <c:f>Sheet1!$B$1</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numRef>
              <c:f>Sheet1!$A$2:$A$4</c:f>
              <c:numCache>
                <c:formatCode>General</c:formatCode>
                <c:ptCount val="3"/>
                <c:pt idx="0">
                  <c:v>2010</c:v>
                </c:pt>
                <c:pt idx="1">
                  <c:v>2011</c:v>
                </c:pt>
                <c:pt idx="2">
                  <c:v>2012</c:v>
                </c:pt>
              </c:numCache>
            </c:numRef>
          </c:cat>
          <c:val>
            <c:numRef>
              <c:f>Sheet1!$B$2:$B$4</c:f>
              <c:numCache>
                <c:formatCode>General</c:formatCode>
                <c:ptCount val="3"/>
                <c:pt idx="0">
                  <c:v>26.7</c:v>
                </c:pt>
                <c:pt idx="1">
                  <c:v>26.5</c:v>
                </c:pt>
                <c:pt idx="2">
                  <c:v>25.8</c:v>
                </c:pt>
              </c:numCache>
            </c:numRef>
          </c:val>
          <c:smooth val="0"/>
        </c:ser>
        <c:ser>
          <c:idx val="0"/>
          <c:order val="1"/>
          <c:tx>
            <c:strRef>
              <c:f>Sheet1!$C$1</c:f>
              <c:strCache>
                <c:ptCount val="1"/>
                <c:pt idx="0">
                  <c:v>0-64</c:v>
                </c:pt>
              </c:strCache>
            </c:strRef>
          </c:tx>
          <c:spPr>
            <a:ln w="25400">
              <a:solidFill>
                <a:srgbClr val="0072C6"/>
              </a:solidFill>
            </a:ln>
          </c:spPr>
          <c:marker>
            <c:symbol val="square"/>
            <c:size val="7"/>
            <c:spPr>
              <a:solidFill>
                <a:srgbClr val="0072C6"/>
              </a:solidFill>
              <a:ln>
                <a:noFill/>
              </a:ln>
            </c:spPr>
          </c:marker>
          <c:cat>
            <c:numRef>
              <c:f>Sheet1!$A$2:$A$4</c:f>
              <c:numCache>
                <c:formatCode>General</c:formatCode>
                <c:ptCount val="3"/>
                <c:pt idx="0">
                  <c:v>2010</c:v>
                </c:pt>
                <c:pt idx="1">
                  <c:v>2011</c:v>
                </c:pt>
                <c:pt idx="2">
                  <c:v>2012</c:v>
                </c:pt>
              </c:numCache>
            </c:numRef>
          </c:cat>
          <c:val>
            <c:numRef>
              <c:f>Sheet1!$C$2:$C$4</c:f>
              <c:numCache>
                <c:formatCode>General</c:formatCode>
                <c:ptCount val="3"/>
                <c:pt idx="0">
                  <c:v>31.8</c:v>
                </c:pt>
                <c:pt idx="1">
                  <c:v>31.4</c:v>
                </c:pt>
                <c:pt idx="2">
                  <c:v>30.9</c:v>
                </c:pt>
              </c:numCache>
            </c:numRef>
          </c:val>
          <c:smooth val="0"/>
        </c:ser>
        <c:ser>
          <c:idx val="2"/>
          <c:order val="2"/>
          <c:tx>
            <c:strRef>
              <c:f>Sheet1!$D$1</c:f>
              <c:strCache>
                <c:ptCount val="1"/>
                <c:pt idx="0">
                  <c:v>65-74</c:v>
                </c:pt>
              </c:strCache>
            </c:strRef>
          </c:tx>
          <c:spPr>
            <a:ln w="25400">
              <a:solidFill>
                <a:srgbClr val="AABA0A"/>
              </a:solidFill>
            </a:ln>
          </c:spPr>
          <c:marker>
            <c:symbol val="triangle"/>
            <c:size val="9"/>
            <c:spPr>
              <a:solidFill>
                <a:srgbClr val="AABA0A"/>
              </a:solidFill>
              <a:ln>
                <a:noFill/>
              </a:ln>
            </c:spPr>
          </c:marker>
          <c:cat>
            <c:numRef>
              <c:f>Sheet1!$A$2:$A$4</c:f>
              <c:numCache>
                <c:formatCode>General</c:formatCode>
                <c:ptCount val="3"/>
                <c:pt idx="0">
                  <c:v>2010</c:v>
                </c:pt>
                <c:pt idx="1">
                  <c:v>2011</c:v>
                </c:pt>
                <c:pt idx="2">
                  <c:v>2012</c:v>
                </c:pt>
              </c:numCache>
            </c:numRef>
          </c:cat>
          <c:val>
            <c:numRef>
              <c:f>Sheet1!$D$2:$D$4</c:f>
              <c:numCache>
                <c:formatCode>General</c:formatCode>
                <c:ptCount val="3"/>
                <c:pt idx="0">
                  <c:v>25.4</c:v>
                </c:pt>
                <c:pt idx="1">
                  <c:v>25.2</c:v>
                </c:pt>
                <c:pt idx="2">
                  <c:v>24.5</c:v>
                </c:pt>
              </c:numCache>
            </c:numRef>
          </c:val>
          <c:smooth val="0"/>
        </c:ser>
        <c:ser>
          <c:idx val="1"/>
          <c:order val="3"/>
          <c:tx>
            <c:strRef>
              <c:f>Sheet1!$E$1</c:f>
              <c:strCache>
                <c:ptCount val="1"/>
                <c:pt idx="0">
                  <c:v>75-84</c:v>
                </c:pt>
              </c:strCache>
            </c:strRef>
          </c:tx>
          <c:spPr>
            <a:ln w="34925">
              <a:solidFill>
                <a:srgbClr val="7BA8DF"/>
              </a:solidFill>
            </a:ln>
          </c:spPr>
          <c:marker>
            <c:symbol val="diamond"/>
            <c:size val="9"/>
            <c:spPr>
              <a:solidFill>
                <a:srgbClr val="7BA8DF"/>
              </a:solidFill>
              <a:ln>
                <a:noFill/>
              </a:ln>
            </c:spPr>
          </c:marker>
          <c:cat>
            <c:numRef>
              <c:f>Sheet1!$A$2:$A$4</c:f>
              <c:numCache>
                <c:formatCode>General</c:formatCode>
                <c:ptCount val="3"/>
                <c:pt idx="0">
                  <c:v>2010</c:v>
                </c:pt>
                <c:pt idx="1">
                  <c:v>2011</c:v>
                </c:pt>
                <c:pt idx="2">
                  <c:v>2012</c:v>
                </c:pt>
              </c:numCache>
            </c:numRef>
          </c:cat>
          <c:val>
            <c:numRef>
              <c:f>Sheet1!$E$2:$E$4</c:f>
              <c:numCache>
                <c:formatCode>General</c:formatCode>
                <c:ptCount val="3"/>
                <c:pt idx="0">
                  <c:v>25.7</c:v>
                </c:pt>
                <c:pt idx="1">
                  <c:v>25.5</c:v>
                </c:pt>
                <c:pt idx="2">
                  <c:v>24.8</c:v>
                </c:pt>
              </c:numCache>
            </c:numRef>
          </c:val>
          <c:smooth val="0"/>
        </c:ser>
        <c:ser>
          <c:idx val="4"/>
          <c:order val="4"/>
          <c:tx>
            <c:strRef>
              <c:f>Sheet1!$F$1</c:f>
              <c:strCache>
                <c:ptCount val="1"/>
                <c:pt idx="0">
                  <c:v>85+</c:v>
                </c:pt>
              </c:strCache>
            </c:strRef>
          </c:tx>
          <c:spPr>
            <a:ln>
              <a:solidFill>
                <a:sysClr val="window" lastClr="FFFFFF">
                  <a:lumMod val="65000"/>
                </a:sysClr>
              </a:solidFill>
            </a:ln>
          </c:spPr>
          <c:marker>
            <c:symbol val="star"/>
            <c:size val="7"/>
            <c:spPr>
              <a:noFill/>
              <a:ln>
                <a:solidFill>
                  <a:sysClr val="window" lastClr="FFFFFF">
                    <a:lumMod val="65000"/>
                  </a:sysClr>
                </a:solidFill>
              </a:ln>
            </c:spPr>
          </c:marker>
          <c:cat>
            <c:numRef>
              <c:f>Sheet1!$A$2:$A$4</c:f>
              <c:numCache>
                <c:formatCode>General</c:formatCode>
                <c:ptCount val="3"/>
                <c:pt idx="0">
                  <c:v>2010</c:v>
                </c:pt>
                <c:pt idx="1">
                  <c:v>2011</c:v>
                </c:pt>
                <c:pt idx="2">
                  <c:v>2012</c:v>
                </c:pt>
              </c:numCache>
            </c:numRef>
          </c:cat>
          <c:val>
            <c:numRef>
              <c:f>Sheet1!$F$2:$F$4</c:f>
              <c:numCache>
                <c:formatCode>General</c:formatCode>
                <c:ptCount val="3"/>
                <c:pt idx="0">
                  <c:v>25.7</c:v>
                </c:pt>
                <c:pt idx="1">
                  <c:v>25.4</c:v>
                </c:pt>
                <c:pt idx="2">
                  <c:v>24.6</c:v>
                </c:pt>
              </c:numCache>
            </c:numRef>
          </c:val>
          <c:smooth val="0"/>
        </c:ser>
        <c:dLbls>
          <c:showLegendKey val="0"/>
          <c:showVal val="0"/>
          <c:showCatName val="0"/>
          <c:showSerName val="0"/>
          <c:showPercent val="0"/>
          <c:showBubbleSize val="0"/>
        </c:dLbls>
        <c:marker val="1"/>
        <c:smooth val="0"/>
        <c:axId val="157492352"/>
        <c:axId val="157493888"/>
      </c:lineChart>
      <c:catAx>
        <c:axId val="157492352"/>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157493888"/>
        <c:crosses val="autoZero"/>
        <c:auto val="1"/>
        <c:lblAlgn val="ctr"/>
        <c:lblOffset val="100"/>
        <c:noMultiLvlLbl val="0"/>
      </c:catAx>
      <c:valAx>
        <c:axId val="157493888"/>
        <c:scaling>
          <c:orientation val="minMax"/>
          <c:max val="5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38117653771539423"/>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157492352"/>
        <c:crosses val="autoZero"/>
        <c:crossBetween val="between"/>
        <c:majorUnit val="10"/>
      </c:valAx>
    </c:plotArea>
    <c:legend>
      <c:legendPos val="t"/>
      <c:layout>
        <c:manualLayout>
          <c:xMode val="edge"/>
          <c:yMode val="edge"/>
          <c:x val="0"/>
          <c:y val="1.1675185338674747E-3"/>
          <c:w val="0.99745139496451829"/>
          <c:h val="8.6419700254859441E-2"/>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userShapes r:id="rId3"/>
</c:chartSpace>
</file>

<file path=ppt/drawings/drawing1.xml><?xml version="1.0" encoding="utf-8"?>
<c:userShapes xmlns:c="http://schemas.openxmlformats.org/drawingml/2006/chart">
  <cdr:relSizeAnchor xmlns:cdr="http://schemas.openxmlformats.org/drawingml/2006/chartDrawing">
    <cdr:from>
      <cdr:x>0.31481</cdr:x>
      <cdr:y>0.24753</cdr:y>
    </cdr:from>
    <cdr:to>
      <cdr:x>0.87037</cdr:x>
      <cdr:y>0.31064</cdr:y>
    </cdr:to>
    <cdr:sp macro="" textlink="">
      <cdr:nvSpPr>
        <cdr:cNvPr id="4" name="TextBox 2"/>
        <cdr:cNvSpPr txBox="1"/>
      </cdr:nvSpPr>
      <cdr:spPr>
        <a:xfrm xmlns:a="http://schemas.openxmlformats.org/drawingml/2006/main">
          <a:off x="1295400" y="995890"/>
          <a:ext cx="2286000" cy="253916"/>
        </a:xfrm>
        <a:prstGeom xmlns:a="http://schemas.openxmlformats.org/drawingml/2006/main" prst="rect">
          <a:avLst/>
        </a:prstGeom>
        <a:noFill xmlns:a="http://schemas.openxmlformats.org/drawingml/2006/main"/>
        <a:ln xmlns:a="http://schemas.openxmlformats.org/drawingml/2006/main">
          <a:solidFill>
            <a:schemeClr val="tx1"/>
          </a:solidFill>
        </a:ln>
      </cdr:spPr>
      <cdr:txBody>
        <a:bodyPr xmlns:a="http://schemas.openxmlformats.org/drawingml/2006/main" wrap="square" rtlCol="0">
          <a:sp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pPr algn="ctr"/>
          <a:r>
            <a:rPr lang="en-US" sz="1000" dirty="0" smtClean="0">
              <a:latin typeface="Arial" panose="020B0604020202020204" pitchFamily="34" charset="0"/>
              <a:cs typeface="Arial" panose="020B0604020202020204" pitchFamily="34" charset="0"/>
            </a:rPr>
            <a:t>2010 Achievable Benchmark: 70.7% </a:t>
          </a:r>
          <a:endParaRPr lang="en-US" sz="1000" dirty="0">
            <a:latin typeface="Arial" panose="020B0604020202020204" pitchFamily="34" charset="0"/>
            <a:cs typeface="Arial" panose="020B0604020202020204" pitchFamily="34" charset="0"/>
          </a:endParaRPr>
        </a:p>
      </cdr:txBody>
    </cdr:sp>
  </cdr:relSizeAnchor>
  <cdr:relSizeAnchor xmlns:cdr="http://schemas.openxmlformats.org/drawingml/2006/chartDrawing">
    <cdr:from>
      <cdr:x>0.18519</cdr:x>
      <cdr:y>0.33838</cdr:y>
    </cdr:from>
    <cdr:to>
      <cdr:x>0.97407</cdr:x>
      <cdr:y>0.33838</cdr:y>
    </cdr:to>
    <cdr:cxnSp macro="">
      <cdr:nvCxnSpPr>
        <cdr:cNvPr id="5" name="Straight Connector 4"/>
        <cdr:cNvCxnSpPr/>
      </cdr:nvCxnSpPr>
      <cdr:spPr>
        <a:xfrm xmlns:a="http://schemas.openxmlformats.org/drawingml/2006/main">
          <a:off x="762000" y="1361440"/>
          <a:ext cx="3246120" cy="0"/>
        </a:xfrm>
        <a:prstGeom xmlns:a="http://schemas.openxmlformats.org/drawingml/2006/main" prst="line">
          <a:avLst/>
        </a:prstGeom>
        <a:ln xmlns:a="http://schemas.openxmlformats.org/drawingml/2006/main" w="19050">
          <a:solidFill>
            <a:srgbClr val="FF0000"/>
          </a:solidFill>
          <a:prstDash val="dash"/>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drawings/drawing2.xml><?xml version="1.0" encoding="utf-8"?>
<c:userShapes xmlns:c="http://schemas.openxmlformats.org/drawingml/2006/chart">
  <cdr:relSizeAnchor xmlns:cdr="http://schemas.openxmlformats.org/drawingml/2006/chartDrawing">
    <cdr:from>
      <cdr:x>0.18519</cdr:x>
      <cdr:y>0.73256</cdr:y>
    </cdr:from>
    <cdr:to>
      <cdr:x>0.96296</cdr:x>
      <cdr:y>0.73256</cdr:y>
    </cdr:to>
    <cdr:cxnSp macro="">
      <cdr:nvCxnSpPr>
        <cdr:cNvPr id="2" name="Straight Connector 1"/>
        <cdr:cNvCxnSpPr/>
      </cdr:nvCxnSpPr>
      <cdr:spPr>
        <a:xfrm xmlns:a="http://schemas.openxmlformats.org/drawingml/2006/main">
          <a:off x="762000" y="2880360"/>
          <a:ext cx="3200400" cy="0"/>
        </a:xfrm>
        <a:prstGeom xmlns:a="http://schemas.openxmlformats.org/drawingml/2006/main" prst="line">
          <a:avLst/>
        </a:prstGeom>
        <a:ln xmlns:a="http://schemas.openxmlformats.org/drawingml/2006/main" w="19050">
          <a:solidFill>
            <a:srgbClr val="C00000"/>
          </a:solidFill>
          <a:prstDash val="dash"/>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drawings/drawing3.xml><?xml version="1.0" encoding="utf-8"?>
<c:userShapes xmlns:c="http://schemas.openxmlformats.org/drawingml/2006/chart">
  <cdr:relSizeAnchor xmlns:cdr="http://schemas.openxmlformats.org/drawingml/2006/chartDrawing">
    <cdr:from>
      <cdr:x>0.19259</cdr:x>
      <cdr:y>0.73256</cdr:y>
    </cdr:from>
    <cdr:to>
      <cdr:x>0.98148</cdr:x>
      <cdr:y>0.73256</cdr:y>
    </cdr:to>
    <cdr:cxnSp macro="">
      <cdr:nvCxnSpPr>
        <cdr:cNvPr id="2" name="Straight Connector 1"/>
        <cdr:cNvCxnSpPr/>
      </cdr:nvCxnSpPr>
      <cdr:spPr>
        <a:xfrm xmlns:a="http://schemas.openxmlformats.org/drawingml/2006/main">
          <a:off x="792480" y="2880360"/>
          <a:ext cx="3246120" cy="0"/>
        </a:xfrm>
        <a:prstGeom xmlns:a="http://schemas.openxmlformats.org/drawingml/2006/main" prst="line">
          <a:avLst/>
        </a:prstGeom>
        <a:ln xmlns:a="http://schemas.openxmlformats.org/drawingml/2006/main" w="19050">
          <a:solidFill>
            <a:srgbClr val="FF0000"/>
          </a:solidFill>
          <a:prstDash val="dash"/>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drawings/drawing4.xml><?xml version="1.0" encoding="utf-8"?>
<c:userShapes xmlns:c="http://schemas.openxmlformats.org/drawingml/2006/chart">
  <cdr:absSizeAnchor xmlns:cdr="http://schemas.openxmlformats.org/drawingml/2006/chartDrawing">
    <cdr:from>
      <cdr:x>0.18519</cdr:x>
      <cdr:y>0.67063</cdr:y>
    </cdr:from>
    <cdr:ext cx="3291840" cy="0"/>
    <cdr:cxnSp macro="">
      <cdr:nvCxnSpPr>
        <cdr:cNvPr id="2" name="Straight Connector 1"/>
        <cdr:cNvCxnSpPr/>
      </cdr:nvCxnSpPr>
      <cdr:spPr>
        <a:xfrm xmlns:a="http://schemas.openxmlformats.org/drawingml/2006/main">
          <a:off x="762000" y="2575560"/>
          <a:ext cx="3291840" cy="0"/>
        </a:xfrm>
        <a:prstGeom xmlns:a="http://schemas.openxmlformats.org/drawingml/2006/main" prst="line">
          <a:avLst/>
        </a:prstGeom>
        <a:ln xmlns:a="http://schemas.openxmlformats.org/drawingml/2006/main" w="19050">
          <a:solidFill>
            <a:srgbClr val="FF0000"/>
          </a:solidFill>
          <a:prstDash val="dash"/>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absSizeAnchor>
</c:userShapes>
</file>

<file path=ppt/drawings/drawing5.xml><?xml version="1.0" encoding="utf-8"?>
<c:userShapes xmlns:c="http://schemas.openxmlformats.org/drawingml/2006/chart">
  <cdr:relSizeAnchor xmlns:cdr="http://schemas.openxmlformats.org/drawingml/2006/chartDrawing">
    <cdr:from>
      <cdr:x>0.18519</cdr:x>
      <cdr:y>0.67063</cdr:y>
    </cdr:from>
    <cdr:to>
      <cdr:x>0.94444</cdr:x>
      <cdr:y>0.67063</cdr:y>
    </cdr:to>
    <cdr:cxnSp macro="">
      <cdr:nvCxnSpPr>
        <cdr:cNvPr id="2" name="Straight Connector 1"/>
        <cdr:cNvCxnSpPr/>
      </cdr:nvCxnSpPr>
      <cdr:spPr>
        <a:xfrm xmlns:a="http://schemas.openxmlformats.org/drawingml/2006/main">
          <a:off x="762000" y="2575560"/>
          <a:ext cx="3124200" cy="0"/>
        </a:xfrm>
        <a:prstGeom xmlns:a="http://schemas.openxmlformats.org/drawingml/2006/main" prst="line">
          <a:avLst/>
        </a:prstGeom>
        <a:ln xmlns:a="http://schemas.openxmlformats.org/drawingml/2006/main" w="19050">
          <a:solidFill>
            <a:srgbClr val="FF0000"/>
          </a:solidFill>
          <a:prstDash val="dash"/>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0.35185</cdr:x>
      <cdr:y>0.55159</cdr:y>
    </cdr:from>
    <cdr:to>
      <cdr:x>0.66296</cdr:x>
      <cdr:y>0.65635</cdr:y>
    </cdr:to>
    <cdr:sp macro="" textlink="">
      <cdr:nvSpPr>
        <cdr:cNvPr id="5" name="TextBox 10"/>
        <cdr:cNvSpPr txBox="1"/>
      </cdr:nvSpPr>
      <cdr:spPr>
        <a:xfrm xmlns:a="http://schemas.openxmlformats.org/drawingml/2006/main">
          <a:off x="1447800" y="2118360"/>
          <a:ext cx="1280160" cy="402336"/>
        </a:xfrm>
        <a:prstGeom xmlns:a="http://schemas.openxmlformats.org/drawingml/2006/main" prst="rect">
          <a:avLst/>
        </a:prstGeom>
        <a:noFill xmlns:a="http://schemas.openxmlformats.org/drawingml/2006/main"/>
        <a:ln xmlns:a="http://schemas.openxmlformats.org/drawingml/2006/main">
          <a:solidFill>
            <a:schemeClr val="tx1"/>
          </a:solidFill>
        </a:ln>
      </cdr:spPr>
      <cdr:txBody>
        <a:bodyPr xmlns:a="http://schemas.openxmlformats.org/drawingml/2006/main" wrap="square" rtlCol="0">
          <a:sp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r>
            <a:rPr lang="en-US" sz="1000" dirty="0" smtClean="0">
              <a:latin typeface="Arial" panose="020B0604020202020204" pitchFamily="34" charset="0"/>
              <a:cs typeface="Arial" panose="020B0604020202020204" pitchFamily="34" charset="0"/>
            </a:rPr>
            <a:t>2011 Achievable Benchmark: 7.4 %</a:t>
          </a:r>
          <a:endParaRPr lang="en-US" sz="1000" dirty="0">
            <a:latin typeface="Arial" panose="020B0604020202020204" pitchFamily="34" charset="0"/>
            <a:cs typeface="Arial" panose="020B0604020202020204" pitchFamily="34" charset="0"/>
          </a:endParaRPr>
        </a:p>
      </cdr:txBody>
    </cdr:sp>
  </cdr:relSizeAnchor>
</c:userShapes>
</file>

<file path=ppt/drawings/drawing6.xml><?xml version="1.0" encoding="utf-8"?>
<c:userShapes xmlns:c="http://schemas.openxmlformats.org/drawingml/2006/chart">
  <cdr:relSizeAnchor xmlns:cdr="http://schemas.openxmlformats.org/drawingml/2006/chartDrawing">
    <cdr:from>
      <cdr:x>0.16667</cdr:x>
      <cdr:y>0.51389</cdr:y>
    </cdr:from>
    <cdr:to>
      <cdr:x>0.98889</cdr:x>
      <cdr:y>0.51389</cdr:y>
    </cdr:to>
    <cdr:cxnSp macro="">
      <cdr:nvCxnSpPr>
        <cdr:cNvPr id="2" name="Straight Connector 1"/>
        <cdr:cNvCxnSpPr/>
      </cdr:nvCxnSpPr>
      <cdr:spPr>
        <a:xfrm xmlns:a="http://schemas.openxmlformats.org/drawingml/2006/main">
          <a:off x="685800" y="1973580"/>
          <a:ext cx="3383280" cy="0"/>
        </a:xfrm>
        <a:prstGeom xmlns:a="http://schemas.openxmlformats.org/drawingml/2006/main" prst="line">
          <a:avLst/>
        </a:prstGeom>
        <a:ln xmlns:a="http://schemas.openxmlformats.org/drawingml/2006/main" w="25400">
          <a:solidFill>
            <a:srgbClr val="FF0000"/>
          </a:solidFill>
          <a:prstDash val="dash"/>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drawings/drawing7.xml><?xml version="1.0" encoding="utf-8"?>
<c:userShapes xmlns:c="http://schemas.openxmlformats.org/drawingml/2006/chart">
  <cdr:relSizeAnchor xmlns:cdr="http://schemas.openxmlformats.org/drawingml/2006/chartDrawing">
    <cdr:from>
      <cdr:x>0.24074</cdr:x>
      <cdr:y>0.31349</cdr:y>
    </cdr:from>
    <cdr:to>
      <cdr:x>0.41852</cdr:x>
      <cdr:y>0.50397</cdr:y>
    </cdr:to>
    <cdr:sp macro="" textlink="">
      <cdr:nvSpPr>
        <cdr:cNvPr id="3" name="TextBox 5"/>
        <cdr:cNvSpPr txBox="1"/>
      </cdr:nvSpPr>
      <cdr:spPr>
        <a:xfrm xmlns:a="http://schemas.openxmlformats.org/drawingml/2006/main">
          <a:off x="990600" y="1203960"/>
          <a:ext cx="731520" cy="731520"/>
        </a:xfrm>
        <a:prstGeom xmlns:a="http://schemas.openxmlformats.org/drawingml/2006/main" prst="rect">
          <a:avLst/>
        </a:prstGeom>
        <a:noFill xmlns:a="http://schemas.openxmlformats.org/drawingml/2006/main"/>
        <a:ln xmlns:a="http://schemas.openxmlformats.org/drawingml/2006/main">
          <a:solidFill>
            <a:schemeClr val="tx1"/>
          </a:solidFill>
        </a:ln>
      </cdr:spPr>
      <cdr:txBody>
        <a:bodyPr xmlns:a="http://schemas.openxmlformats.org/drawingml/2006/main" wrap="square" lIns="27432" rIns="18288" rtlCol="0">
          <a:sp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r>
            <a:rPr lang="en-US" sz="1000" dirty="0" smtClean="0">
              <a:latin typeface="Arial" panose="020B0604020202020204" pitchFamily="34" charset="0"/>
              <a:cs typeface="Arial" panose="020B0604020202020204" pitchFamily="34" charset="0"/>
            </a:rPr>
            <a:t>2011 Achievable Benchmark:3.7%</a:t>
          </a:r>
          <a:endParaRPr lang="en-US" sz="1000" dirty="0">
            <a:latin typeface="Arial" panose="020B0604020202020204" pitchFamily="34" charset="0"/>
            <a:cs typeface="Arial" panose="020B0604020202020204" pitchFamily="34" charset="0"/>
          </a:endParaRPr>
        </a:p>
      </cdr:txBody>
    </cdr:sp>
  </cdr:relSizeAnchor>
</c:userShapes>
</file>

<file path=ppt/drawings/drawing8.xml><?xml version="1.0" encoding="utf-8"?>
<c:userShapes xmlns:c="http://schemas.openxmlformats.org/drawingml/2006/chart">
  <cdr:relSizeAnchor xmlns:cdr="http://schemas.openxmlformats.org/drawingml/2006/chartDrawing">
    <cdr:from>
      <cdr:x>0.18519</cdr:x>
      <cdr:y>0.57609</cdr:y>
    </cdr:from>
    <cdr:to>
      <cdr:x>0.96296</cdr:x>
      <cdr:y>0.57609</cdr:y>
    </cdr:to>
    <cdr:cxnSp macro="">
      <cdr:nvCxnSpPr>
        <cdr:cNvPr id="3" name="Straight Connector 2"/>
        <cdr:cNvCxnSpPr/>
      </cdr:nvCxnSpPr>
      <cdr:spPr>
        <a:xfrm xmlns:a="http://schemas.openxmlformats.org/drawingml/2006/main">
          <a:off x="762000" y="2423160"/>
          <a:ext cx="3200400" cy="0"/>
        </a:xfrm>
        <a:prstGeom xmlns:a="http://schemas.openxmlformats.org/drawingml/2006/main" prst="line">
          <a:avLst/>
        </a:prstGeom>
        <a:ln xmlns:a="http://schemas.openxmlformats.org/drawingml/2006/main" w="19050">
          <a:solidFill>
            <a:srgbClr val="FF0000"/>
          </a:solidFill>
          <a:prstDash val="dash"/>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0.25926</cdr:x>
      <cdr:y>0.59291</cdr:y>
    </cdr:from>
    <cdr:to>
      <cdr:x>0.91964</cdr:x>
      <cdr:y>0.64342</cdr:y>
    </cdr:to>
    <cdr:sp macro="" textlink="">
      <cdr:nvSpPr>
        <cdr:cNvPr id="4" name="TextBox 3"/>
        <cdr:cNvSpPr txBox="1"/>
      </cdr:nvSpPr>
      <cdr:spPr>
        <a:xfrm xmlns:a="http://schemas.openxmlformats.org/drawingml/2006/main">
          <a:off x="1066800" y="2493908"/>
          <a:ext cx="2717331" cy="212457"/>
        </a:xfrm>
        <a:prstGeom xmlns:a="http://schemas.openxmlformats.org/drawingml/2006/main" prst="rect">
          <a:avLst/>
        </a:prstGeom>
        <a:ln xmlns:a="http://schemas.openxmlformats.org/drawingml/2006/main">
          <a:solidFill>
            <a:schemeClr val="tx1"/>
          </a:solidFill>
        </a:ln>
      </cdr:spPr>
      <cdr:txBody>
        <a:bodyPr xmlns:a="http://schemas.openxmlformats.org/drawingml/2006/main" vertOverflow="clip" wrap="square" rtlCol="0"/>
        <a:lstStyle xmlns:a="http://schemas.openxmlformats.org/drawingml/2006/main"/>
        <a:p xmlns:a="http://schemas.openxmlformats.org/drawingml/2006/main">
          <a:pPr algn="ctr"/>
          <a:r>
            <a:rPr lang="en-US" sz="1000" dirty="0" smtClean="0">
              <a:latin typeface="Arial" panose="020B0604020202020204" pitchFamily="34" charset="0"/>
              <a:cs typeface="Arial" panose="020B0604020202020204" pitchFamily="34" charset="0"/>
            </a:rPr>
            <a:t>2010 Achievable Benchmark: 17.7% </a:t>
          </a:r>
          <a:endParaRPr lang="en-US" sz="1000" dirty="0">
            <a:latin typeface="Arial" panose="020B0604020202020204" pitchFamily="34" charset="0"/>
            <a:cs typeface="Arial" panose="020B0604020202020204" pitchFamily="34" charset="0"/>
          </a:endParaRPr>
        </a:p>
      </cdr:txBody>
    </cdr:sp>
  </cdr:relSizeAnchor>
</c:userShapes>
</file>

<file path=ppt/drawings/drawing9.xml><?xml version="1.0" encoding="utf-8"?>
<c:userShapes xmlns:c="http://schemas.openxmlformats.org/drawingml/2006/chart">
  <cdr:relSizeAnchor xmlns:cdr="http://schemas.openxmlformats.org/drawingml/2006/chartDrawing">
    <cdr:from>
      <cdr:x>0.09259</cdr:x>
      <cdr:y>0.57143</cdr:y>
    </cdr:from>
    <cdr:to>
      <cdr:x>0.99259</cdr:x>
      <cdr:y>0.57143</cdr:y>
    </cdr:to>
    <cdr:cxnSp macro="">
      <cdr:nvCxnSpPr>
        <cdr:cNvPr id="5" name="Straight Connector 4"/>
        <cdr:cNvCxnSpPr/>
      </cdr:nvCxnSpPr>
      <cdr:spPr>
        <a:xfrm xmlns:a="http://schemas.openxmlformats.org/drawingml/2006/main">
          <a:off x="761978" y="2142314"/>
          <a:ext cx="7406640" cy="0"/>
        </a:xfrm>
        <a:prstGeom xmlns:a="http://schemas.openxmlformats.org/drawingml/2006/main" prst="line">
          <a:avLst/>
        </a:prstGeom>
        <a:ln xmlns:a="http://schemas.openxmlformats.org/drawingml/2006/main" w="19050">
          <a:solidFill>
            <a:srgbClr val="FF0000"/>
          </a:solidFill>
          <a:prstDash val="dash"/>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82119" cy="464820"/>
          </a:xfrm>
          <a:prstGeom prst="rect">
            <a:avLst/>
          </a:prstGeom>
        </p:spPr>
        <p:txBody>
          <a:bodyPr vert="horz" lIns="92446" tIns="46223" rIns="92446" bIns="46223" rtlCol="0"/>
          <a:lstStyle>
            <a:lvl1pPr algn="l">
              <a:defRPr sz="1200"/>
            </a:lvl1pPr>
          </a:lstStyle>
          <a:p>
            <a:endParaRPr lang="en-US" dirty="0"/>
          </a:p>
        </p:txBody>
      </p:sp>
      <p:sp>
        <p:nvSpPr>
          <p:cNvPr id="3" name="Date Placeholder 2"/>
          <p:cNvSpPr>
            <a:spLocks noGrp="1"/>
          </p:cNvSpPr>
          <p:nvPr>
            <p:ph type="dt" sz="quarter" idx="1"/>
          </p:nvPr>
        </p:nvSpPr>
        <p:spPr>
          <a:xfrm>
            <a:off x="3898103" y="0"/>
            <a:ext cx="2982119" cy="464820"/>
          </a:xfrm>
          <a:prstGeom prst="rect">
            <a:avLst/>
          </a:prstGeom>
        </p:spPr>
        <p:txBody>
          <a:bodyPr vert="horz" lIns="92446" tIns="46223" rIns="92446" bIns="46223" rtlCol="0"/>
          <a:lstStyle>
            <a:lvl1pPr algn="r">
              <a:defRPr sz="1200"/>
            </a:lvl1pPr>
          </a:lstStyle>
          <a:p>
            <a:fld id="{B0E40ABE-DCA6-4B7A-B1BC-961182C98C1E}" type="datetimeFigureOut">
              <a:rPr lang="en-US" smtClean="0"/>
              <a:pPr/>
              <a:t>6/24/2015</a:t>
            </a:fld>
            <a:endParaRPr lang="en-US" dirty="0"/>
          </a:p>
        </p:txBody>
      </p:sp>
      <p:sp>
        <p:nvSpPr>
          <p:cNvPr id="4" name="Footer Placeholder 3"/>
          <p:cNvSpPr>
            <a:spLocks noGrp="1"/>
          </p:cNvSpPr>
          <p:nvPr>
            <p:ph type="ftr" sz="quarter" idx="2"/>
          </p:nvPr>
        </p:nvSpPr>
        <p:spPr>
          <a:xfrm>
            <a:off x="1" y="8829967"/>
            <a:ext cx="2982119" cy="464820"/>
          </a:xfrm>
          <a:prstGeom prst="rect">
            <a:avLst/>
          </a:prstGeom>
        </p:spPr>
        <p:txBody>
          <a:bodyPr vert="horz" lIns="92446" tIns="46223" rIns="92446" bIns="46223"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98103" y="8829967"/>
            <a:ext cx="2982119" cy="464820"/>
          </a:xfrm>
          <a:prstGeom prst="rect">
            <a:avLst/>
          </a:prstGeom>
        </p:spPr>
        <p:txBody>
          <a:bodyPr vert="horz" lIns="92446" tIns="46223" rIns="92446" bIns="46223" rtlCol="0" anchor="b"/>
          <a:lstStyle>
            <a:lvl1pPr algn="r">
              <a:defRPr sz="1200"/>
            </a:lvl1pPr>
          </a:lstStyle>
          <a:p>
            <a:fld id="{A63DE9D1-BBA0-4F2C-9FA0-7B37DDC69B66}" type="slidenum">
              <a:rPr lang="en-US" smtClean="0"/>
              <a:pPr/>
              <a:t>‹#›</a:t>
            </a:fld>
            <a:endParaRPr lang="en-US" dirty="0"/>
          </a:p>
        </p:txBody>
      </p:sp>
    </p:spTree>
    <p:extLst>
      <p:ext uri="{BB962C8B-B14F-4D97-AF65-F5344CB8AC3E}">
        <p14:creationId xmlns:p14="http://schemas.microsoft.com/office/powerpoint/2010/main" val="381251593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82119" cy="464820"/>
          </a:xfrm>
          <a:prstGeom prst="rect">
            <a:avLst/>
          </a:prstGeom>
        </p:spPr>
        <p:txBody>
          <a:bodyPr vert="horz" lIns="92446" tIns="46223" rIns="92446" bIns="46223" rtlCol="0"/>
          <a:lstStyle>
            <a:lvl1pPr algn="l">
              <a:defRPr sz="1200"/>
            </a:lvl1pPr>
          </a:lstStyle>
          <a:p>
            <a:endParaRPr lang="en-US"/>
          </a:p>
        </p:txBody>
      </p:sp>
      <p:sp>
        <p:nvSpPr>
          <p:cNvPr id="3" name="Date Placeholder 2"/>
          <p:cNvSpPr>
            <a:spLocks noGrp="1"/>
          </p:cNvSpPr>
          <p:nvPr>
            <p:ph type="dt" idx="1"/>
          </p:nvPr>
        </p:nvSpPr>
        <p:spPr>
          <a:xfrm>
            <a:off x="3898103" y="0"/>
            <a:ext cx="2982119" cy="464820"/>
          </a:xfrm>
          <a:prstGeom prst="rect">
            <a:avLst/>
          </a:prstGeom>
        </p:spPr>
        <p:txBody>
          <a:bodyPr vert="horz" lIns="92446" tIns="46223" rIns="92446" bIns="46223" rtlCol="0"/>
          <a:lstStyle>
            <a:lvl1pPr algn="r">
              <a:defRPr sz="1200"/>
            </a:lvl1pPr>
          </a:lstStyle>
          <a:p>
            <a:fld id="{121E16B2-EAE8-4972-A857-B4DD09D75A97}" type="datetimeFigureOut">
              <a:rPr lang="en-US" smtClean="0"/>
              <a:t>6/24/2015</a:t>
            </a:fld>
            <a:endParaRPr lang="en-US"/>
          </a:p>
        </p:txBody>
      </p:sp>
      <p:sp>
        <p:nvSpPr>
          <p:cNvPr id="4" name="Slide Image Placeholder 3"/>
          <p:cNvSpPr>
            <a:spLocks noGrp="1" noRot="1" noChangeAspect="1"/>
          </p:cNvSpPr>
          <p:nvPr>
            <p:ph type="sldImg" idx="2"/>
          </p:nvPr>
        </p:nvSpPr>
        <p:spPr>
          <a:xfrm>
            <a:off x="1117600" y="696913"/>
            <a:ext cx="4648200" cy="3486150"/>
          </a:xfrm>
          <a:prstGeom prst="rect">
            <a:avLst/>
          </a:prstGeom>
          <a:noFill/>
          <a:ln w="12700">
            <a:solidFill>
              <a:prstClr val="black"/>
            </a:solidFill>
          </a:ln>
        </p:spPr>
        <p:txBody>
          <a:bodyPr vert="horz" lIns="92446" tIns="46223" rIns="92446" bIns="46223" rtlCol="0" anchor="ctr"/>
          <a:lstStyle/>
          <a:p>
            <a:endParaRPr lang="en-US"/>
          </a:p>
        </p:txBody>
      </p:sp>
      <p:sp>
        <p:nvSpPr>
          <p:cNvPr id="5" name="Notes Placeholder 4"/>
          <p:cNvSpPr>
            <a:spLocks noGrp="1"/>
          </p:cNvSpPr>
          <p:nvPr>
            <p:ph type="body" sz="quarter" idx="3"/>
          </p:nvPr>
        </p:nvSpPr>
        <p:spPr>
          <a:xfrm>
            <a:off x="688182" y="4415790"/>
            <a:ext cx="5505450" cy="4183380"/>
          </a:xfrm>
          <a:prstGeom prst="rect">
            <a:avLst/>
          </a:prstGeom>
        </p:spPr>
        <p:txBody>
          <a:bodyPr vert="horz" lIns="92446" tIns="46223" rIns="92446" bIns="46223"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1" y="8829967"/>
            <a:ext cx="2982119" cy="464820"/>
          </a:xfrm>
          <a:prstGeom prst="rect">
            <a:avLst/>
          </a:prstGeom>
        </p:spPr>
        <p:txBody>
          <a:bodyPr vert="horz" lIns="92446" tIns="46223" rIns="92446" bIns="46223" rtlCol="0" anchor="b"/>
          <a:lstStyle>
            <a:lvl1pPr algn="l">
              <a:defRPr sz="1200"/>
            </a:lvl1pPr>
          </a:lstStyle>
          <a:p>
            <a:endParaRPr lang="en-US"/>
          </a:p>
        </p:txBody>
      </p:sp>
      <p:sp>
        <p:nvSpPr>
          <p:cNvPr id="7" name="Slide Number Placeholder 6"/>
          <p:cNvSpPr>
            <a:spLocks noGrp="1"/>
          </p:cNvSpPr>
          <p:nvPr>
            <p:ph type="sldNum" sz="quarter" idx="5"/>
          </p:nvPr>
        </p:nvSpPr>
        <p:spPr>
          <a:xfrm>
            <a:off x="3898103" y="8829967"/>
            <a:ext cx="2982119" cy="464820"/>
          </a:xfrm>
          <a:prstGeom prst="rect">
            <a:avLst/>
          </a:prstGeom>
        </p:spPr>
        <p:txBody>
          <a:bodyPr vert="horz" lIns="92446" tIns="46223" rIns="92446" bIns="46223" rtlCol="0" anchor="b"/>
          <a:lstStyle>
            <a:lvl1pPr algn="r">
              <a:defRPr sz="1200"/>
            </a:lvl1pPr>
          </a:lstStyle>
          <a:p>
            <a:fld id="{7E018C42-DD96-4C07-BF1C-301766F5C6C3}" type="slidenum">
              <a:rPr lang="en-US" smtClean="0"/>
              <a:t>‹#›</a:t>
            </a:fld>
            <a:endParaRPr lang="en-US"/>
          </a:p>
        </p:txBody>
      </p:sp>
    </p:spTree>
    <p:extLst>
      <p:ext uri="{BB962C8B-B14F-4D97-AF65-F5344CB8AC3E}">
        <p14:creationId xmlns:p14="http://schemas.microsoft.com/office/powerpoint/2010/main" val="29760074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E018C42-DD96-4C07-BF1C-301766F5C6C3}" type="slidenum">
              <a:rPr lang="en-US" smtClean="0"/>
              <a:t>1</a:t>
            </a:fld>
            <a:endParaRPr lang="en-US"/>
          </a:p>
        </p:txBody>
      </p:sp>
    </p:spTree>
    <p:extLst>
      <p:ext uri="{BB962C8B-B14F-4D97-AF65-F5344CB8AC3E}">
        <p14:creationId xmlns:p14="http://schemas.microsoft.com/office/powerpoint/2010/main" val="239557277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US" b="1" dirty="0" smtClean="0"/>
              <a:t>Importance:</a:t>
            </a:r>
            <a:r>
              <a:rPr lang="en-US" dirty="0" smtClean="0"/>
              <a:t> Nursing home residents </a:t>
            </a:r>
            <a:r>
              <a:rPr lang="en-US" dirty="0"/>
              <a:t>with weight loss are at higher risk for functional </a:t>
            </a:r>
            <a:r>
              <a:rPr lang="en-US" dirty="0" smtClean="0"/>
              <a:t>decline</a:t>
            </a:r>
            <a:r>
              <a:rPr lang="en-US" dirty="0"/>
              <a:t>, hip </a:t>
            </a:r>
            <a:r>
              <a:rPr lang="en-US" dirty="0" smtClean="0"/>
              <a:t>fracture, </a:t>
            </a:r>
            <a:r>
              <a:rPr lang="en-US" dirty="0"/>
              <a:t>and </a:t>
            </a:r>
            <a:r>
              <a:rPr lang="en-US" dirty="0" smtClean="0"/>
              <a:t>death. Weight </a:t>
            </a:r>
            <a:r>
              <a:rPr lang="en-US" dirty="0"/>
              <a:t>loss </a:t>
            </a:r>
            <a:r>
              <a:rPr lang="en-US" dirty="0" smtClean="0"/>
              <a:t>also may lead to muscle </a:t>
            </a:r>
            <a:r>
              <a:rPr lang="en-US" dirty="0"/>
              <a:t>wasting, infections, and increased risk of </a:t>
            </a:r>
            <a:r>
              <a:rPr lang="en-US" dirty="0" smtClean="0"/>
              <a:t>pressure </a:t>
            </a:r>
            <a:r>
              <a:rPr lang="en-US" dirty="0"/>
              <a:t>ulcers. Detecting and </a:t>
            </a:r>
            <a:r>
              <a:rPr lang="en-US" dirty="0" smtClean="0"/>
              <a:t>preventing </a:t>
            </a:r>
            <a:r>
              <a:rPr lang="en-US" dirty="0"/>
              <a:t>weight loss is central to </a:t>
            </a:r>
            <a:r>
              <a:rPr lang="en-US" dirty="0" smtClean="0"/>
              <a:t>ensure </a:t>
            </a:r>
            <a:r>
              <a:rPr lang="en-US" dirty="0"/>
              <a:t>appropriate nutritional intake</a:t>
            </a:r>
            <a:r>
              <a:rPr lang="en-US" dirty="0" smtClean="0"/>
              <a:t>.</a:t>
            </a:r>
          </a:p>
          <a:p>
            <a:pPr marL="171450" lvl="0" indent="-171450">
              <a:buFont typeface="Arial" panose="020B0604020202020204" pitchFamily="34" charset="0"/>
              <a:buChar char="•"/>
            </a:pPr>
            <a:r>
              <a:rPr lang="en-US" b="1" dirty="0" smtClean="0"/>
              <a:t>Overall Rate:</a:t>
            </a:r>
            <a:r>
              <a:rPr lang="en-US" dirty="0" smtClean="0"/>
              <a:t> The percentage of long-stay nursing home residents who lost too much weight changed slightly from 9.1% in 2011 to 9.4% in 2012 (data not shown).</a:t>
            </a:r>
          </a:p>
          <a:p>
            <a:pPr marL="174708" indent="-174708">
              <a:buFont typeface="Arial" panose="020B0604020202020204" pitchFamily="34" charset="0"/>
              <a:buChar char="•"/>
            </a:pPr>
            <a:r>
              <a:rPr lang="en-US" b="1" dirty="0" smtClean="0"/>
              <a:t>Groups With Disparities:</a:t>
            </a:r>
          </a:p>
          <a:p>
            <a:pPr marL="631908" lvl="1" indent="-174708">
              <a:buFont typeface="Arial" panose="020B0604020202020204" pitchFamily="34" charset="0"/>
              <a:buChar char="•"/>
            </a:pPr>
            <a:r>
              <a:rPr lang="en-US" dirty="0" smtClean="0"/>
              <a:t>In 2012, the percentage </a:t>
            </a:r>
            <a:r>
              <a:rPr lang="en-US" dirty="0"/>
              <a:t>of nursing home residents </a:t>
            </a:r>
            <a:r>
              <a:rPr lang="en-US" dirty="0" smtClean="0"/>
              <a:t>who lost </a:t>
            </a:r>
            <a:r>
              <a:rPr lang="en-US" dirty="0"/>
              <a:t>too much </a:t>
            </a:r>
            <a:r>
              <a:rPr lang="en-US" dirty="0" smtClean="0"/>
              <a:t>weight was lower for Black and Hispanic residents compared with White residents. Nearly 10% of White nursing home residents lost too much weight compared with 8.1% of Black </a:t>
            </a:r>
            <a:r>
              <a:rPr lang="en-US" dirty="0" smtClean="0"/>
              <a:t>residents and </a:t>
            </a:r>
            <a:r>
              <a:rPr lang="en-US" dirty="0" smtClean="0"/>
              <a:t>7.0% of Hispanic residents.</a:t>
            </a:r>
          </a:p>
          <a:p>
            <a:r>
              <a:rPr lang="en-US" b="1" dirty="0" smtClean="0"/>
              <a:t>Achievable Benchmark:</a:t>
            </a:r>
            <a:endParaRPr lang="en-US" b="1" dirty="0"/>
          </a:p>
          <a:p>
            <a:pPr marL="631908" lvl="1" indent="-174708">
              <a:buFont typeface="Arial" panose="020B0604020202020204" pitchFamily="34" charset="0"/>
              <a:buChar char="•"/>
            </a:pPr>
            <a:r>
              <a:rPr lang="en-US" dirty="0" smtClean="0"/>
              <a:t>The </a:t>
            </a:r>
            <a:r>
              <a:rPr lang="en-US" dirty="0"/>
              <a:t>2011 top </a:t>
            </a:r>
            <a:r>
              <a:rPr lang="en-US" dirty="0" smtClean="0"/>
              <a:t>6 </a:t>
            </a:r>
            <a:r>
              <a:rPr lang="en-US" dirty="0"/>
              <a:t>State achievable benchmark was </a:t>
            </a:r>
            <a:r>
              <a:rPr lang="en-US" dirty="0" smtClean="0"/>
              <a:t>7.4%. </a:t>
            </a:r>
            <a:r>
              <a:rPr lang="en-US" dirty="0"/>
              <a:t>The top 6 States that contributed to the achievable benchmark are California, District of Columbia, Maryland, Massachusetts, New York, and Texas.</a:t>
            </a:r>
          </a:p>
          <a:p>
            <a:pPr marL="631908" lvl="1" indent="-174708">
              <a:buFont typeface="Arial" panose="020B0604020202020204" pitchFamily="34" charset="0"/>
              <a:buChar char="•"/>
            </a:pPr>
            <a:r>
              <a:rPr lang="en-US" dirty="0" smtClean="0"/>
              <a:t>In 2011 and 2012</a:t>
            </a:r>
            <a:r>
              <a:rPr lang="en-US" dirty="0"/>
              <a:t>, </a:t>
            </a:r>
            <a:r>
              <a:rPr lang="en-US" dirty="0" smtClean="0"/>
              <a:t>only nursing home residents ages 0-64 and Hispanics achieved </a:t>
            </a:r>
            <a:r>
              <a:rPr lang="en-US" dirty="0"/>
              <a:t>the benchmark. </a:t>
            </a:r>
            <a:endParaRPr lang="en-US" dirty="0" smtClean="0"/>
          </a:p>
          <a:p>
            <a:pPr marL="631908" lvl="1" indent="-174708">
              <a:buFont typeface="Arial" panose="020B0604020202020204" pitchFamily="34" charset="0"/>
              <a:buChar char="•"/>
            </a:pPr>
            <a:r>
              <a:rPr lang="en-US" dirty="0" smtClean="0"/>
              <a:t>Data </a:t>
            </a:r>
            <a:r>
              <a:rPr lang="en-US" dirty="0"/>
              <a:t>are insufficient to determine time to </a:t>
            </a:r>
            <a:r>
              <a:rPr lang="en-US" dirty="0" smtClean="0"/>
              <a:t>benchmark for other groups. </a:t>
            </a:r>
            <a:endParaRPr lang="en-US" dirty="0"/>
          </a:p>
          <a:p>
            <a:pPr lvl="0"/>
            <a:endParaRPr lang="en-US" dirty="0" smtClean="0"/>
          </a:p>
          <a:p>
            <a:pPr lvl="0"/>
            <a:endParaRPr lang="en-US" dirty="0"/>
          </a:p>
          <a:p>
            <a:pPr lvl="0"/>
            <a:endParaRPr lang="en-US" dirty="0" smtClean="0"/>
          </a:p>
          <a:p>
            <a:pPr lvl="0"/>
            <a:endParaRPr lang="en-US" dirty="0"/>
          </a:p>
        </p:txBody>
      </p:sp>
      <p:sp>
        <p:nvSpPr>
          <p:cNvPr id="4" name="Slide Number Placeholder 3"/>
          <p:cNvSpPr>
            <a:spLocks noGrp="1"/>
          </p:cNvSpPr>
          <p:nvPr>
            <p:ph type="sldNum" sz="quarter" idx="10"/>
          </p:nvPr>
        </p:nvSpPr>
        <p:spPr/>
        <p:txBody>
          <a:bodyPr/>
          <a:lstStyle/>
          <a:p>
            <a:fld id="{7E018C42-DD96-4C07-BF1C-301766F5C6C3}" type="slidenum">
              <a:rPr lang="en-US" smtClean="0"/>
              <a:t>10</a:t>
            </a:fld>
            <a:endParaRPr lang="en-US"/>
          </a:p>
        </p:txBody>
      </p:sp>
    </p:spTree>
    <p:extLst>
      <p:ext uri="{BB962C8B-B14F-4D97-AF65-F5344CB8AC3E}">
        <p14:creationId xmlns:p14="http://schemas.microsoft.com/office/powerpoint/2010/main" val="23245755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E018C42-DD96-4C07-BF1C-301766F5C6C3}" type="slidenum">
              <a:rPr lang="en-US" smtClean="0"/>
              <a:t>11</a:t>
            </a:fld>
            <a:endParaRPr lang="en-US"/>
          </a:p>
        </p:txBody>
      </p:sp>
    </p:spTree>
    <p:extLst>
      <p:ext uri="{BB962C8B-B14F-4D97-AF65-F5344CB8AC3E}">
        <p14:creationId xmlns:p14="http://schemas.microsoft.com/office/powerpoint/2010/main" val="108680257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E018C42-DD96-4C07-BF1C-301766F5C6C3}" type="slidenum">
              <a:rPr lang="en-US" smtClean="0"/>
              <a:t>12</a:t>
            </a:fld>
            <a:endParaRPr lang="en-US"/>
          </a:p>
        </p:txBody>
      </p:sp>
    </p:spTree>
    <p:extLst>
      <p:ext uri="{BB962C8B-B14F-4D97-AF65-F5344CB8AC3E}">
        <p14:creationId xmlns:p14="http://schemas.microsoft.com/office/powerpoint/2010/main" val="22711514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1" dirty="0" smtClean="0"/>
              <a:t>Importance:</a:t>
            </a:r>
            <a:r>
              <a:rPr lang="en-US" dirty="0" smtClean="0"/>
              <a:t> </a:t>
            </a:r>
            <a:r>
              <a:rPr lang="en-US" dirty="0"/>
              <a:t>Depression is a very expensive, complicating, and treatable </a:t>
            </a:r>
            <a:r>
              <a:rPr lang="en-US" dirty="0" smtClean="0"/>
              <a:t>condition </a:t>
            </a:r>
            <a:r>
              <a:rPr lang="en-US" dirty="0"/>
              <a:t>for nursing facility residents</a:t>
            </a:r>
            <a:r>
              <a:rPr lang="en-US" dirty="0" smtClean="0"/>
              <a:t>.</a:t>
            </a:r>
          </a:p>
          <a:p>
            <a:pPr marL="171450" indent="-171450">
              <a:buFont typeface="Arial" panose="020B0604020202020204" pitchFamily="34" charset="0"/>
              <a:buChar char="•"/>
            </a:pPr>
            <a:r>
              <a:rPr lang="en-US" b="1" dirty="0" smtClean="0"/>
              <a:t>Overall Rate:</a:t>
            </a:r>
            <a:r>
              <a:rPr lang="en-US" dirty="0" smtClean="0"/>
              <a:t> </a:t>
            </a:r>
            <a:r>
              <a:rPr lang="en-US" dirty="0"/>
              <a:t>In 2012, </a:t>
            </a:r>
            <a:r>
              <a:rPr lang="en-US" dirty="0" smtClean="0"/>
              <a:t>7.8% </a:t>
            </a:r>
            <a:r>
              <a:rPr lang="en-US" dirty="0"/>
              <a:t>of </a:t>
            </a:r>
            <a:r>
              <a:rPr lang="en-US" dirty="0" smtClean="0"/>
              <a:t>long-stay nursing home residents had increased depression or anxiety.</a:t>
            </a:r>
          </a:p>
          <a:p>
            <a:pPr marL="171450" indent="-171450">
              <a:buFont typeface="Arial" panose="020B0604020202020204" pitchFamily="34" charset="0"/>
              <a:buChar char="•"/>
            </a:pPr>
            <a:r>
              <a:rPr lang="en-US" b="1" dirty="0" smtClean="0"/>
              <a:t>Groups With Disparities:</a:t>
            </a:r>
          </a:p>
          <a:p>
            <a:pPr marL="628650" lvl="1" indent="-171450">
              <a:buFont typeface="Arial" panose="020B0604020202020204" pitchFamily="34" charset="0"/>
              <a:buChar char="•"/>
            </a:pPr>
            <a:r>
              <a:rPr lang="en-US" dirty="0"/>
              <a:t>Residents with 0, 1, and 2-3 chronic conditions were less likely than residents with 4 or more chronic conditions to be more depressed or anxious. </a:t>
            </a:r>
          </a:p>
          <a:p>
            <a:pPr marL="628650" lvl="1" indent="-171450">
              <a:buFont typeface="Arial" panose="020B0604020202020204" pitchFamily="34" charset="0"/>
              <a:buChar char="•"/>
            </a:pPr>
            <a:r>
              <a:rPr lang="en-US" dirty="0" smtClean="0"/>
              <a:t>Regardless of chronic conditions, Black </a:t>
            </a:r>
            <a:r>
              <a:rPr lang="en-US" dirty="0"/>
              <a:t>and Hispanic residents </a:t>
            </a:r>
            <a:r>
              <a:rPr lang="en-US" dirty="0" smtClean="0"/>
              <a:t>were less </a:t>
            </a:r>
            <a:r>
              <a:rPr lang="en-US" dirty="0"/>
              <a:t>likely than White residents to be more depressed or anxious. </a:t>
            </a:r>
          </a:p>
          <a:p>
            <a:pPr marL="171450" indent="-171450">
              <a:buFont typeface="Arial" panose="020B0604020202020204" pitchFamily="34" charset="0"/>
              <a:buChar char="•"/>
            </a:pPr>
            <a:r>
              <a:rPr lang="en-US" b="1" dirty="0" smtClean="0"/>
              <a:t>Achievable Benchmark:</a:t>
            </a:r>
            <a:endParaRPr lang="en-US" dirty="0"/>
          </a:p>
          <a:p>
            <a:pPr marL="628650" lvl="1" indent="-171450">
              <a:buFont typeface="Arial" panose="020B0604020202020204" pitchFamily="34" charset="0"/>
              <a:buChar char="•"/>
            </a:pPr>
            <a:r>
              <a:rPr lang="en-US" b="0" i="0" u="none" strike="noStrike" kern="1200" baseline="0" dirty="0" smtClean="0">
                <a:solidFill>
                  <a:schemeClr val="tx1"/>
                </a:solidFill>
                <a:latin typeface="+mn-lt"/>
                <a:ea typeface="+mn-ea"/>
                <a:cs typeface="+mn-cs"/>
              </a:rPr>
              <a:t>The 2011 top 5 State achievable benchmark was 3.7%. </a:t>
            </a:r>
            <a:r>
              <a:rPr lang="en-US" dirty="0"/>
              <a:t>The top 5 States that contributed to the achievable benchmark are Alabama, California, District of Columbia, Mississippi, and Nevada.</a:t>
            </a:r>
          </a:p>
          <a:p>
            <a:pPr marL="628650" lvl="1" indent="-171450">
              <a:buFont typeface="Arial" panose="020B0604020202020204" pitchFamily="34" charset="0"/>
              <a:buChar char="•"/>
            </a:pPr>
            <a:r>
              <a:rPr lang="en-US" b="0" i="0" u="none" strike="noStrike" kern="1200" baseline="0" dirty="0" smtClean="0">
                <a:solidFill>
                  <a:schemeClr val="tx1"/>
                </a:solidFill>
                <a:latin typeface="+mn-lt"/>
                <a:ea typeface="+mn-ea"/>
                <a:cs typeface="+mn-cs"/>
              </a:rPr>
              <a:t>In 2012, no group had achieved the benchmark. </a:t>
            </a:r>
          </a:p>
          <a:p>
            <a:pPr marL="628650" lvl="1" indent="-171450">
              <a:buFont typeface="Arial" panose="020B0604020202020204" pitchFamily="34" charset="0"/>
              <a:buChar char="•"/>
            </a:pPr>
            <a:r>
              <a:rPr lang="en-US" b="0" i="0" u="none" strike="noStrike" kern="1200" baseline="0" dirty="0" smtClean="0">
                <a:solidFill>
                  <a:schemeClr val="tx1"/>
                </a:solidFill>
                <a:latin typeface="+mn-lt"/>
                <a:ea typeface="+mn-ea"/>
                <a:cs typeface="+mn-cs"/>
              </a:rPr>
              <a:t>Data are insufficient to determine time to benchmark. </a:t>
            </a:r>
          </a:p>
        </p:txBody>
      </p:sp>
      <p:sp>
        <p:nvSpPr>
          <p:cNvPr id="4" name="Slide Number Placeholder 3"/>
          <p:cNvSpPr>
            <a:spLocks noGrp="1"/>
          </p:cNvSpPr>
          <p:nvPr>
            <p:ph type="sldNum" sz="quarter" idx="10"/>
          </p:nvPr>
        </p:nvSpPr>
        <p:spPr/>
        <p:txBody>
          <a:bodyPr/>
          <a:lstStyle/>
          <a:p>
            <a:fld id="{7E018C42-DD96-4C07-BF1C-301766F5C6C3}" type="slidenum">
              <a:rPr lang="en-US" smtClean="0"/>
              <a:t>13</a:t>
            </a:fld>
            <a:endParaRPr lang="en-US"/>
          </a:p>
        </p:txBody>
      </p:sp>
    </p:spTree>
    <p:extLst>
      <p:ext uri="{BB962C8B-B14F-4D97-AF65-F5344CB8AC3E}">
        <p14:creationId xmlns:p14="http://schemas.microsoft.com/office/powerpoint/2010/main" val="15753421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E018C42-DD96-4C07-BF1C-301766F5C6C3}" type="slidenum">
              <a:rPr lang="en-US" smtClean="0"/>
              <a:t>14</a:t>
            </a:fld>
            <a:endParaRPr lang="en-US"/>
          </a:p>
        </p:txBody>
      </p:sp>
    </p:spTree>
    <p:extLst>
      <p:ext uri="{BB962C8B-B14F-4D97-AF65-F5344CB8AC3E}">
        <p14:creationId xmlns:p14="http://schemas.microsoft.com/office/powerpoint/2010/main" val="418832491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The goals of home health care are to restore, maintain, or slow the decline of well-being and functional capacity, and to assist patients to remain in the community by avoiding hospitalization or admission to long-term care facilities. </a:t>
            </a:r>
          </a:p>
          <a:p>
            <a:pPr marL="171450" indent="-171450">
              <a:buFont typeface="Arial" panose="020B0604020202020204" pitchFamily="34" charset="0"/>
              <a:buChar char="•"/>
            </a:pPr>
            <a:r>
              <a:rPr lang="en-US" dirty="0" smtClean="0"/>
              <a:t>The Centers for Medicate &amp; Medicaid Services considers acute care hospitalizations and emergency department use during home health care to be one of the key quality measures for care given to homebound Medicare beneficiaries.</a:t>
            </a:r>
          </a:p>
          <a:p>
            <a:pPr marL="171450" indent="-171450">
              <a:buFont typeface="Arial" panose="020B0604020202020204" pitchFamily="34" charset="0"/>
              <a:buChar char="•"/>
            </a:pPr>
            <a:r>
              <a:rPr lang="en-US" dirty="0" smtClean="0"/>
              <a:t>Hospitalization leads to increased cost for payers, leaves older adults at risk for adverse events such as medical errors, reduces quality of life for patients and their caregivers through psychological distress, and exposes already compromised patients to further decline and reduced functional status.</a:t>
            </a:r>
            <a:endParaRPr lang="en-US" dirty="0"/>
          </a:p>
        </p:txBody>
      </p:sp>
      <p:sp>
        <p:nvSpPr>
          <p:cNvPr id="4" name="Slide Number Placeholder 3"/>
          <p:cNvSpPr>
            <a:spLocks noGrp="1"/>
          </p:cNvSpPr>
          <p:nvPr>
            <p:ph type="sldNum" sz="quarter" idx="10"/>
          </p:nvPr>
        </p:nvSpPr>
        <p:spPr/>
        <p:txBody>
          <a:bodyPr/>
          <a:lstStyle/>
          <a:p>
            <a:fld id="{7E018C42-DD96-4C07-BF1C-301766F5C6C3}" type="slidenum">
              <a:rPr lang="en-US" smtClean="0"/>
              <a:t>15</a:t>
            </a:fld>
            <a:endParaRPr lang="en-US"/>
          </a:p>
        </p:txBody>
      </p:sp>
    </p:spTree>
    <p:extLst>
      <p:ext uri="{BB962C8B-B14F-4D97-AF65-F5344CB8AC3E}">
        <p14:creationId xmlns:p14="http://schemas.microsoft.com/office/powerpoint/2010/main" val="290898965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1" dirty="0" smtClean="0"/>
              <a:t>Importance:</a:t>
            </a:r>
            <a:r>
              <a:rPr lang="en-US" dirty="0" smtClean="0"/>
              <a:t> </a:t>
            </a:r>
            <a:r>
              <a:rPr lang="en-US" dirty="0"/>
              <a:t>Acute care hospitalization is a national priority for Medicare recipients, based on evidence that 20% of all Medicare beneficiaries who were hospitalized had a return hospital stay within 30 days</a:t>
            </a:r>
            <a:r>
              <a:rPr lang="en-US" dirty="0" smtClean="0"/>
              <a:t>.</a:t>
            </a:r>
            <a:endParaRPr lang="en-US" dirty="0"/>
          </a:p>
          <a:p>
            <a:pPr marL="171450" indent="-171450">
              <a:buFont typeface="Arial" panose="020B0604020202020204" pitchFamily="34" charset="0"/>
              <a:buChar char="•"/>
            </a:pPr>
            <a:r>
              <a:rPr lang="en-US" b="1" dirty="0" smtClean="0"/>
              <a:t>Overall Rate:</a:t>
            </a:r>
            <a:r>
              <a:rPr lang="en-US" dirty="0" smtClean="0"/>
              <a:t> </a:t>
            </a:r>
            <a:r>
              <a:rPr lang="en-US" dirty="0"/>
              <a:t>In 2012, </a:t>
            </a:r>
            <a:r>
              <a:rPr lang="en-US" dirty="0" smtClean="0"/>
              <a:t>25.8% </a:t>
            </a:r>
            <a:r>
              <a:rPr lang="en-US" dirty="0"/>
              <a:t>of home health </a:t>
            </a:r>
            <a:r>
              <a:rPr lang="en-US" dirty="0" smtClean="0"/>
              <a:t>care patients had to be admitted to the hospital.</a:t>
            </a:r>
            <a:endParaRPr lang="en-US" dirty="0"/>
          </a:p>
          <a:p>
            <a:pPr marL="171450" indent="-171450">
              <a:buFont typeface="Arial" panose="020B0604020202020204" pitchFamily="34" charset="0"/>
              <a:buChar char="•"/>
            </a:pPr>
            <a:r>
              <a:rPr lang="en-US" b="1" dirty="0" smtClean="0"/>
              <a:t>Groups With Disparities:</a:t>
            </a:r>
            <a:r>
              <a:rPr lang="en-US" dirty="0" smtClean="0"/>
              <a:t> </a:t>
            </a:r>
            <a:endParaRPr lang="en-US" dirty="0"/>
          </a:p>
          <a:p>
            <a:pPr marL="628650" lvl="1" indent="-171450">
              <a:buFont typeface="Arial" panose="020B0604020202020204" pitchFamily="34" charset="0"/>
              <a:buChar char="•"/>
            </a:pPr>
            <a:r>
              <a:rPr lang="en-US" dirty="0" smtClean="0"/>
              <a:t>In 2012, </a:t>
            </a:r>
            <a:r>
              <a:rPr lang="en-US" dirty="0"/>
              <a:t>Black </a:t>
            </a:r>
            <a:r>
              <a:rPr lang="en-US" dirty="0" smtClean="0"/>
              <a:t>patients age 65 and over were more likely than White patients to be admitted to the hospital.</a:t>
            </a:r>
          </a:p>
          <a:p>
            <a:pPr marL="628650" lvl="1" indent="-171450">
              <a:buFont typeface="Arial" panose="020B0604020202020204" pitchFamily="34" charset="0"/>
              <a:buChar char="•"/>
            </a:pPr>
            <a:r>
              <a:rPr lang="en-US" dirty="0" smtClean="0"/>
              <a:t>Asians ages 0-85 were less likely than Whites to be admitted to the hospital</a:t>
            </a:r>
            <a:r>
              <a:rPr lang="en-US" dirty="0" smtClean="0"/>
              <a:t>.  </a:t>
            </a:r>
            <a:endParaRPr lang="en-US" dirty="0" smtClean="0"/>
          </a:p>
          <a:p>
            <a:pPr marL="171450" indent="-171450">
              <a:buFont typeface="Arial" panose="020B0604020202020204" pitchFamily="34" charset="0"/>
              <a:buChar char="•"/>
            </a:pPr>
            <a:r>
              <a:rPr lang="en-US" b="1" dirty="0" smtClean="0"/>
              <a:t>Achievable Benchmark:</a:t>
            </a:r>
            <a:endParaRPr lang="en-US" dirty="0"/>
          </a:p>
          <a:p>
            <a:pPr marL="628650" lvl="1" indent="-171450">
              <a:buFont typeface="Arial" panose="020B0604020202020204" pitchFamily="34" charset="0"/>
              <a:buChar char="•"/>
            </a:pPr>
            <a:r>
              <a:rPr lang="en-US" dirty="0" smtClean="0"/>
              <a:t>The </a:t>
            </a:r>
            <a:r>
              <a:rPr lang="en-US" dirty="0"/>
              <a:t>2010 top 5 State achievable benchmark was </a:t>
            </a:r>
            <a:r>
              <a:rPr lang="en-US" dirty="0" smtClean="0"/>
              <a:t>17.7%. </a:t>
            </a:r>
            <a:r>
              <a:rPr lang="en-US" dirty="0"/>
              <a:t>The top 5 States that contributed to the achievable benchmark are Idaho, Montana, Oregon, South Dakota , and Utah.</a:t>
            </a:r>
          </a:p>
          <a:p>
            <a:pPr marL="628650" lvl="1" indent="-171450">
              <a:buFont typeface="Arial" panose="020B0604020202020204" pitchFamily="34" charset="0"/>
              <a:buChar char="•"/>
            </a:pPr>
            <a:r>
              <a:rPr lang="en-US" dirty="0" smtClean="0"/>
              <a:t>Data </a:t>
            </a:r>
            <a:r>
              <a:rPr lang="en-US" dirty="0"/>
              <a:t>are insufficient to determine time to benchmark. </a:t>
            </a: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endParaRPr lang="en-US" sz="1200" b="0" i="0" u="none" strike="noStrike" kern="1200" baseline="0" dirty="0" smtClean="0">
              <a:solidFill>
                <a:schemeClr val="tx1"/>
              </a:solidFill>
              <a:latin typeface="+mn-lt"/>
              <a:ea typeface="+mn-ea"/>
              <a:cs typeface="+mn-cs"/>
            </a:endParaRP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endParaRPr lang="en-US" sz="1200" b="0" i="0" u="none" strike="noStrike" kern="1200" baseline="0" dirty="0" smtClean="0">
              <a:solidFill>
                <a:schemeClr val="tx1"/>
              </a:solidFill>
              <a:latin typeface="+mn-lt"/>
              <a:ea typeface="+mn-ea"/>
              <a:cs typeface="+mn-cs"/>
            </a:endParaRP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endParaRPr lang="en-US" sz="1200" b="0" i="0" u="none" strike="noStrike" kern="1200" baseline="0" dirty="0" smtClean="0">
              <a:solidFill>
                <a:schemeClr val="tx1"/>
              </a:solidFill>
              <a:latin typeface="+mn-lt"/>
              <a:ea typeface="+mn-ea"/>
              <a:cs typeface="+mn-cs"/>
            </a:endParaRP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endParaRPr lang="en-US" sz="1200" b="0" i="0" u="none" strike="noStrike" kern="1200" baseline="0" dirty="0" smtClean="0">
              <a:solidFill>
                <a:schemeClr val="tx1"/>
              </a:solidFill>
              <a:latin typeface="+mn-lt"/>
              <a:ea typeface="+mn-ea"/>
              <a:cs typeface="+mn-cs"/>
            </a:endParaRP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endParaRPr lang="en-US" sz="1200" b="0" i="0" u="none" strike="noStrike" kern="1200" baseline="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7E018C42-DD96-4C07-BF1C-301766F5C6C3}" type="slidenum">
              <a:rPr lang="en-US" smtClean="0"/>
              <a:t>16</a:t>
            </a:fld>
            <a:endParaRPr lang="en-US"/>
          </a:p>
        </p:txBody>
      </p:sp>
    </p:spTree>
    <p:extLst>
      <p:ext uri="{BB962C8B-B14F-4D97-AF65-F5344CB8AC3E}">
        <p14:creationId xmlns:p14="http://schemas.microsoft.com/office/powerpoint/2010/main" val="260407845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97706" y="4419600"/>
            <a:ext cx="5505450" cy="4183380"/>
          </a:xfrm>
        </p:spPr>
        <p:txBody>
          <a:bodyPr/>
          <a:lstStyle/>
          <a:p>
            <a:pPr marL="171450" indent="-171450">
              <a:buFont typeface="Arial" panose="020B0604020202020204" pitchFamily="34" charset="0"/>
              <a:buChar char="•"/>
            </a:pPr>
            <a:r>
              <a:rPr lang="en-US" b="1" dirty="0" smtClean="0"/>
              <a:t>Importance:</a:t>
            </a:r>
            <a:r>
              <a:rPr lang="en-US" dirty="0" smtClean="0"/>
              <a:t> Identification </a:t>
            </a:r>
            <a:r>
              <a:rPr lang="en-US" dirty="0"/>
              <a:t>of inappropriately high </a:t>
            </a:r>
            <a:r>
              <a:rPr lang="en-US" dirty="0" smtClean="0"/>
              <a:t>emergency department (ED) use </a:t>
            </a:r>
            <a:r>
              <a:rPr lang="en-US" dirty="0"/>
              <a:t>and encouragement of agencies to implement interventions that reduce inappropriate ED </a:t>
            </a:r>
            <a:r>
              <a:rPr lang="en-US" dirty="0" smtClean="0"/>
              <a:t>use can help improve health and lower costs</a:t>
            </a:r>
            <a:r>
              <a:rPr lang="en-US" dirty="0"/>
              <a:t>.</a:t>
            </a:r>
          </a:p>
          <a:p>
            <a:pPr marL="171450" indent="-171450">
              <a:buFont typeface="Arial" panose="020B0604020202020204" pitchFamily="34" charset="0"/>
              <a:buChar char="•"/>
            </a:pPr>
            <a:r>
              <a:rPr lang="en-US" b="1" dirty="0" smtClean="0"/>
              <a:t>Overall </a:t>
            </a:r>
            <a:r>
              <a:rPr lang="en-US" b="1" dirty="0"/>
              <a:t>Rate</a:t>
            </a:r>
            <a:r>
              <a:rPr lang="en-US" dirty="0"/>
              <a:t>: In 2012, </a:t>
            </a:r>
            <a:r>
              <a:rPr lang="en-US" dirty="0" smtClean="0"/>
              <a:t>21.4% </a:t>
            </a:r>
            <a:r>
              <a:rPr lang="en-US" dirty="0"/>
              <a:t>of </a:t>
            </a:r>
            <a:r>
              <a:rPr lang="en-US" dirty="0" smtClean="0"/>
              <a:t>home health care patients needed urgent, unplanned medical care.</a:t>
            </a:r>
          </a:p>
          <a:p>
            <a:pPr marL="171450" indent="-171450">
              <a:buFont typeface="Arial" panose="020B0604020202020204" pitchFamily="34" charset="0"/>
              <a:buChar char="•"/>
            </a:pPr>
            <a:r>
              <a:rPr lang="en-US" b="1" dirty="0" smtClean="0"/>
              <a:t>Groups With Disparities:</a:t>
            </a:r>
            <a:r>
              <a:rPr lang="en-US" dirty="0" smtClean="0"/>
              <a:t> </a:t>
            </a:r>
          </a:p>
          <a:p>
            <a:pPr marL="628650" lvl="1" indent="-171450">
              <a:buFont typeface="Arial" panose="020B0604020202020204" pitchFamily="34" charset="0"/>
              <a:buChar char="•"/>
            </a:pPr>
            <a:r>
              <a:rPr lang="en-US" dirty="0" smtClean="0"/>
              <a:t>For </a:t>
            </a:r>
            <a:r>
              <a:rPr lang="en-US" dirty="0"/>
              <a:t>all age groups</a:t>
            </a:r>
            <a:r>
              <a:rPr lang="en-US" dirty="0" smtClean="0"/>
              <a:t>, Hispanic </a:t>
            </a:r>
            <a:r>
              <a:rPr lang="en-US" dirty="0"/>
              <a:t>home health care patients were less likely than White patients to need urgent, unplanned care</a:t>
            </a:r>
            <a:r>
              <a:rPr lang="en-US" dirty="0" smtClean="0"/>
              <a:t>.</a:t>
            </a:r>
          </a:p>
          <a:p>
            <a:pPr marL="628650" lvl="1" indent="-171450">
              <a:buFont typeface="Arial" panose="020B0604020202020204" pitchFamily="34" charset="0"/>
              <a:buChar char="•"/>
            </a:pPr>
            <a:r>
              <a:rPr lang="en-US" dirty="0"/>
              <a:t>In </a:t>
            </a:r>
            <a:r>
              <a:rPr lang="en-US" dirty="0" smtClean="0"/>
              <a:t>2012, </a:t>
            </a:r>
            <a:r>
              <a:rPr lang="en-US" dirty="0"/>
              <a:t>Black home health care patients </a:t>
            </a:r>
            <a:r>
              <a:rPr lang="en-US" dirty="0" smtClean="0"/>
              <a:t>age </a:t>
            </a:r>
            <a:r>
              <a:rPr lang="en-US" dirty="0"/>
              <a:t>65 over were more likely than White patients to need urgent, unplanned medical care</a:t>
            </a:r>
            <a:r>
              <a:rPr lang="en-US" dirty="0" smtClean="0"/>
              <a:t>. </a:t>
            </a:r>
            <a:endParaRPr lang="en-US" dirty="0"/>
          </a:p>
          <a:p>
            <a:pPr marL="171450" indent="-171450">
              <a:buFont typeface="Arial" panose="020B0604020202020204" pitchFamily="34" charset="0"/>
              <a:buChar char="•"/>
            </a:pPr>
            <a:r>
              <a:rPr lang="en-US" b="1" dirty="0" smtClean="0"/>
              <a:t>Achievable Benchmark:</a:t>
            </a:r>
            <a:endParaRPr lang="en-US" dirty="0"/>
          </a:p>
          <a:p>
            <a:pPr marL="628650" lvl="1" indent="-171450">
              <a:buFont typeface="Arial" panose="020B0604020202020204" pitchFamily="34" charset="0"/>
              <a:buChar char="•"/>
            </a:pPr>
            <a:r>
              <a:rPr lang="en-US" dirty="0" smtClean="0"/>
              <a:t>The 2010 </a:t>
            </a:r>
            <a:r>
              <a:rPr lang="en-US" dirty="0"/>
              <a:t>top </a:t>
            </a:r>
            <a:r>
              <a:rPr lang="en-US" dirty="0" smtClean="0"/>
              <a:t>5 </a:t>
            </a:r>
            <a:r>
              <a:rPr lang="en-US" dirty="0"/>
              <a:t>State achievable benchmark was </a:t>
            </a:r>
            <a:r>
              <a:rPr lang="en-US" dirty="0" smtClean="0"/>
              <a:t>15.2%. </a:t>
            </a:r>
            <a:r>
              <a:rPr lang="en-US" dirty="0"/>
              <a:t>The top 5 States that contributed to the achievable benchmark are California, District of Columbia, Florida, South Dakota, and Utah.</a:t>
            </a:r>
          </a:p>
          <a:p>
            <a:pPr marL="628650" lvl="1" indent="-171450">
              <a:buFont typeface="Arial" panose="020B0604020202020204" pitchFamily="34" charset="0"/>
              <a:buChar char="•"/>
            </a:pPr>
            <a:r>
              <a:rPr lang="en-US" dirty="0" smtClean="0"/>
              <a:t>Only Hispanic home health care </a:t>
            </a:r>
            <a:r>
              <a:rPr lang="en-US" dirty="0" smtClean="0"/>
              <a:t>patients ages </a:t>
            </a:r>
            <a:r>
              <a:rPr lang="en-US" dirty="0" smtClean="0"/>
              <a:t>65-74 have achieved the benchmark. </a:t>
            </a:r>
          </a:p>
          <a:p>
            <a:pPr marL="628650" lvl="1" indent="-171450">
              <a:buFont typeface="Arial" panose="020B0604020202020204" pitchFamily="34" charset="0"/>
              <a:buChar char="•"/>
            </a:pPr>
            <a:r>
              <a:rPr lang="en-US" dirty="0" smtClean="0"/>
              <a:t>Data </a:t>
            </a:r>
            <a:r>
              <a:rPr lang="en-US" dirty="0"/>
              <a:t>are insufficient to determine time to benchmark. </a:t>
            </a:r>
            <a:endParaRPr lang="en-US" dirty="0" smtClean="0"/>
          </a:p>
          <a:p>
            <a:pPr marL="171450" indent="-171450">
              <a:buFont typeface="Arial" panose="020B0604020202020204" pitchFamily="34" charset="0"/>
              <a:buChar char="•"/>
            </a:pPr>
            <a:endParaRPr lang="en-US" sz="1200" b="0" i="0" u="none" strike="noStrike" kern="1200" baseline="0" dirty="0" smtClean="0">
              <a:solidFill>
                <a:schemeClr val="tx1"/>
              </a:solidFill>
              <a:latin typeface="+mn-lt"/>
              <a:ea typeface="+mn-ea"/>
              <a:cs typeface="+mn-cs"/>
            </a:endParaRPr>
          </a:p>
          <a:p>
            <a:pPr marL="171450" indent="-171450">
              <a:buFont typeface="Arial" panose="020B0604020202020204" pitchFamily="34" charset="0"/>
              <a:buChar char="•"/>
            </a:pPr>
            <a:endParaRPr lang="en-US" sz="1200" b="0" i="0" u="none" strike="noStrike" kern="1200" baseline="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7E018C42-DD96-4C07-BF1C-301766F5C6C3}" type="slidenum">
              <a:rPr lang="en-US" smtClean="0"/>
              <a:t>17</a:t>
            </a:fld>
            <a:endParaRPr lang="en-US"/>
          </a:p>
        </p:txBody>
      </p:sp>
    </p:spTree>
    <p:extLst>
      <p:ext uri="{BB962C8B-B14F-4D97-AF65-F5344CB8AC3E}">
        <p14:creationId xmlns:p14="http://schemas.microsoft.com/office/powerpoint/2010/main" val="213703705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E018C42-DD96-4C07-BF1C-301766F5C6C3}" type="slidenum">
              <a:rPr lang="en-US" smtClean="0"/>
              <a:t>18</a:t>
            </a:fld>
            <a:endParaRPr lang="en-US"/>
          </a:p>
        </p:txBody>
      </p:sp>
    </p:spTree>
    <p:extLst>
      <p:ext uri="{BB962C8B-B14F-4D97-AF65-F5344CB8AC3E}">
        <p14:creationId xmlns:p14="http://schemas.microsoft.com/office/powerpoint/2010/main" val="126318486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200" b="1" kern="1200" dirty="0" smtClean="0">
                <a:solidFill>
                  <a:schemeClr val="tx1"/>
                </a:solidFill>
                <a:effectLst/>
                <a:latin typeface="+mn-lt"/>
                <a:ea typeface="+mn-ea"/>
                <a:cs typeface="+mn-cs"/>
              </a:rPr>
              <a:t>Importance:</a:t>
            </a:r>
            <a:r>
              <a:rPr lang="en-US" sz="1200" kern="1200" dirty="0" smtClean="0">
                <a:solidFill>
                  <a:schemeClr val="tx1"/>
                </a:solidFill>
                <a:effectLst/>
                <a:latin typeface="+mn-lt"/>
                <a:ea typeface="+mn-ea"/>
                <a:cs typeface="+mn-cs"/>
              </a:rPr>
              <a:t> H</a:t>
            </a:r>
            <a:r>
              <a:rPr lang="en-US" dirty="0" smtClean="0"/>
              <a:t>igher </a:t>
            </a:r>
            <a:r>
              <a:rPr lang="en-US" dirty="0"/>
              <a:t>rates of morbidity and mortality </a:t>
            </a:r>
            <a:r>
              <a:rPr lang="en-US" dirty="0" smtClean="0"/>
              <a:t>have been identified when antipsychotic medication is </a:t>
            </a:r>
            <a:r>
              <a:rPr lang="en-US" dirty="0" smtClean="0"/>
              <a:t>used for </a:t>
            </a:r>
            <a:r>
              <a:rPr lang="en-US" dirty="0" smtClean="0"/>
              <a:t>treatment that is </a:t>
            </a:r>
            <a:r>
              <a:rPr lang="en-US" dirty="0"/>
              <a:t>not for </a:t>
            </a:r>
            <a:r>
              <a:rPr lang="en-US" dirty="0" smtClean="0"/>
              <a:t>an indication approved by the Food </a:t>
            </a:r>
            <a:r>
              <a:rPr lang="en-US" dirty="0"/>
              <a:t>and Drug </a:t>
            </a:r>
            <a:r>
              <a:rPr lang="en-US" dirty="0" smtClean="0"/>
              <a:t>Administration</a:t>
            </a:r>
            <a:r>
              <a:rPr lang="en-US" sz="1200" kern="1200" dirty="0" smtClean="0">
                <a:solidFill>
                  <a:schemeClr val="tx1"/>
                </a:solidFill>
                <a:effectLst/>
                <a:latin typeface="+mn-lt"/>
                <a:ea typeface="+mn-ea"/>
                <a:cs typeface="+mn-cs"/>
              </a:rPr>
              <a:t>.</a:t>
            </a:r>
          </a:p>
          <a:p>
            <a:pPr marL="171450" indent="-171450">
              <a:buFont typeface="Arial" panose="020B0604020202020204" pitchFamily="34" charset="0"/>
              <a:buChar char="•"/>
            </a:pPr>
            <a:r>
              <a:rPr lang="en-US" sz="1200" b="1" kern="1200" dirty="0" smtClean="0">
                <a:solidFill>
                  <a:schemeClr val="tx1"/>
                </a:solidFill>
                <a:effectLst/>
                <a:latin typeface="+mn-lt"/>
                <a:ea typeface="+mn-ea"/>
                <a:cs typeface="+mn-cs"/>
              </a:rPr>
              <a:t>Overall Rate:</a:t>
            </a:r>
            <a:r>
              <a:rPr lang="en-US" sz="1200" kern="1200" dirty="0" smtClean="0">
                <a:solidFill>
                  <a:schemeClr val="tx1"/>
                </a:solidFill>
                <a:effectLst/>
                <a:latin typeface="+mn-lt"/>
                <a:ea typeface="+mn-ea"/>
                <a:cs typeface="+mn-cs"/>
              </a:rPr>
              <a:t> In 2012, 21.8% of long-stay nursing home residents received antipsychotic medication.</a:t>
            </a:r>
          </a:p>
          <a:p>
            <a:pPr marL="171450" indent="-171450">
              <a:buFont typeface="Arial" panose="020B0604020202020204" pitchFamily="34" charset="0"/>
              <a:buChar char="•"/>
            </a:pPr>
            <a:r>
              <a:rPr lang="en-US" sz="1200" b="1" kern="1200" dirty="0" smtClean="0">
                <a:solidFill>
                  <a:schemeClr val="tx1"/>
                </a:solidFill>
                <a:effectLst/>
                <a:latin typeface="+mn-lt"/>
                <a:ea typeface="+mn-ea"/>
                <a:cs typeface="+mn-cs"/>
              </a:rPr>
              <a:t>Groups With Disparities:</a:t>
            </a:r>
            <a:r>
              <a:rPr lang="en-US" sz="1200" kern="1200" dirty="0" smtClean="0">
                <a:solidFill>
                  <a:schemeClr val="tx1"/>
                </a:solidFill>
                <a:effectLst/>
                <a:latin typeface="+mn-lt"/>
                <a:ea typeface="+mn-ea"/>
                <a:cs typeface="+mn-cs"/>
              </a:rPr>
              <a:t> </a:t>
            </a:r>
          </a:p>
          <a:p>
            <a:pPr marL="628650" lvl="1" indent="-171450">
              <a:buFont typeface="Arial" panose="020B0604020202020204" pitchFamily="34" charset="0"/>
              <a:buChar char="•"/>
            </a:pPr>
            <a:r>
              <a:rPr lang="en-US" kern="1200" dirty="0" smtClean="0">
                <a:solidFill>
                  <a:schemeClr val="tx1"/>
                </a:solidFill>
                <a:effectLst/>
                <a:latin typeface="+mn-lt"/>
                <a:ea typeface="+mn-ea"/>
                <a:cs typeface="+mn-cs"/>
              </a:rPr>
              <a:t>In 2012, nursing home residents with 1 or more chronic </a:t>
            </a:r>
            <a:r>
              <a:rPr lang="en-US" kern="1200" dirty="0" smtClean="0">
                <a:solidFill>
                  <a:schemeClr val="tx1"/>
                </a:solidFill>
                <a:effectLst/>
                <a:latin typeface="+mn-lt"/>
                <a:ea typeface="+mn-ea"/>
                <a:cs typeface="+mn-cs"/>
              </a:rPr>
              <a:t>conditions were </a:t>
            </a:r>
            <a:r>
              <a:rPr lang="en-US" kern="1200" dirty="0" smtClean="0">
                <a:solidFill>
                  <a:schemeClr val="tx1"/>
                </a:solidFill>
                <a:effectLst/>
                <a:latin typeface="+mn-lt"/>
                <a:ea typeface="+mn-ea"/>
                <a:cs typeface="+mn-cs"/>
              </a:rPr>
              <a:t>more likely than residents with no chronic conditions to receive </a:t>
            </a:r>
            <a:r>
              <a:rPr lang="en-US" kern="1200" dirty="0" smtClean="0">
                <a:solidFill>
                  <a:schemeClr val="tx1"/>
                </a:solidFill>
                <a:effectLst/>
                <a:latin typeface="+mn-lt"/>
                <a:ea typeface="+mn-ea"/>
                <a:cs typeface="+mn-cs"/>
              </a:rPr>
              <a:t>antipsychotic medications</a:t>
            </a:r>
            <a:r>
              <a:rPr lang="en-US" kern="1200" dirty="0" smtClean="0">
                <a:solidFill>
                  <a:schemeClr val="tx1"/>
                </a:solidFill>
                <a:effectLst/>
                <a:latin typeface="+mn-lt"/>
                <a:ea typeface="+mn-ea"/>
                <a:cs typeface="+mn-cs"/>
              </a:rPr>
              <a:t>. </a:t>
            </a:r>
          </a:p>
          <a:p>
            <a:pPr marL="628650" lvl="1" indent="-171450">
              <a:buFont typeface="Arial" panose="020B0604020202020204" pitchFamily="34" charset="0"/>
              <a:buChar char="•"/>
            </a:pPr>
            <a:r>
              <a:rPr lang="en-US" dirty="0" smtClean="0"/>
              <a:t>Black, Asian, </a:t>
            </a:r>
            <a:r>
              <a:rPr lang="en-US" dirty="0" smtClean="0"/>
              <a:t>NHOPI and </a:t>
            </a:r>
            <a:r>
              <a:rPr lang="en-US" dirty="0" smtClean="0"/>
              <a:t>multiple-race residents were less likely than White </a:t>
            </a:r>
            <a:r>
              <a:rPr lang="en-US" dirty="0" smtClean="0"/>
              <a:t>residents to </a:t>
            </a:r>
            <a:r>
              <a:rPr lang="en-US" dirty="0" smtClean="0"/>
              <a:t>receive antipsychotic medications.</a:t>
            </a:r>
            <a:endParaRPr lang="en-US" sz="1200" kern="1200" dirty="0" smtClean="0">
              <a:solidFill>
                <a:schemeClr val="tx1"/>
              </a:solidFill>
              <a:effectLst/>
              <a:latin typeface="+mn-lt"/>
              <a:ea typeface="+mn-ea"/>
              <a:cs typeface="+mn-cs"/>
            </a:endParaRPr>
          </a:p>
          <a:p>
            <a:pPr marL="171450" indent="-171450">
              <a:buFont typeface="Arial" panose="020B0604020202020204" pitchFamily="34" charset="0"/>
              <a:buChar char="•"/>
            </a:pPr>
            <a:r>
              <a:rPr lang="en-US" sz="1200" b="1" kern="1200" dirty="0" smtClean="0">
                <a:solidFill>
                  <a:schemeClr val="tx1"/>
                </a:solidFill>
                <a:effectLst/>
                <a:latin typeface="+mn-lt"/>
                <a:ea typeface="+mn-ea"/>
                <a:cs typeface="+mn-cs"/>
              </a:rPr>
              <a:t>Achievable Benchmark:</a:t>
            </a:r>
            <a:endParaRPr lang="en-US" sz="1200" kern="1200" dirty="0" smtClean="0">
              <a:solidFill>
                <a:schemeClr val="tx1"/>
              </a:solidFill>
              <a:effectLst/>
              <a:latin typeface="+mn-lt"/>
              <a:ea typeface="+mn-ea"/>
              <a:cs typeface="+mn-cs"/>
            </a:endParaRPr>
          </a:p>
          <a:p>
            <a:pPr marL="628650" lvl="1" indent="-171450">
              <a:buFont typeface="Arial" panose="020B0604020202020204" pitchFamily="34" charset="0"/>
              <a:buChar char="•"/>
            </a:pPr>
            <a:r>
              <a:rPr lang="en-US" sz="1200" kern="1200" dirty="0" smtClean="0">
                <a:solidFill>
                  <a:schemeClr val="tx1"/>
                </a:solidFill>
                <a:effectLst/>
                <a:latin typeface="+mn-lt"/>
                <a:ea typeface="+mn-ea"/>
                <a:cs typeface="+mn-cs"/>
              </a:rPr>
              <a:t>The 2012 top 6 State achievable benchmark was 15.0%. </a:t>
            </a:r>
            <a:r>
              <a:rPr lang="en-US" dirty="0"/>
              <a:t>The top 6 States that contributed to the achievable benchmark are Alaska, California, Hawaii, Michigan, New Jersey, and Wyoming. </a:t>
            </a:r>
          </a:p>
          <a:p>
            <a:pPr marL="628650" lvl="1" indent="-171450">
              <a:buFont typeface="Arial" panose="020B0604020202020204" pitchFamily="34" charset="0"/>
              <a:buChar char="•"/>
            </a:pPr>
            <a:r>
              <a:rPr lang="en-US" sz="1200" kern="1200" dirty="0" smtClean="0">
                <a:solidFill>
                  <a:schemeClr val="tx1"/>
                </a:solidFill>
                <a:effectLst/>
                <a:latin typeface="+mn-lt"/>
                <a:ea typeface="+mn-ea"/>
                <a:cs typeface="+mn-cs"/>
              </a:rPr>
              <a:t>No group has achieved the benchmark. </a:t>
            </a:r>
          </a:p>
          <a:p>
            <a:pPr marL="628650" lvl="1" indent="-171450">
              <a:buFont typeface="Arial" panose="020B0604020202020204" pitchFamily="34" charset="0"/>
              <a:buChar char="•"/>
            </a:pPr>
            <a:r>
              <a:rPr lang="en-US" sz="1200" kern="1200" dirty="0" smtClean="0">
                <a:solidFill>
                  <a:schemeClr val="tx1"/>
                </a:solidFill>
                <a:effectLst/>
                <a:latin typeface="+mn-lt"/>
                <a:ea typeface="+mn-ea"/>
                <a:cs typeface="+mn-cs"/>
              </a:rPr>
              <a:t>Data are insufficient to determine time to benchmark. </a:t>
            </a:r>
          </a:p>
        </p:txBody>
      </p:sp>
      <p:sp>
        <p:nvSpPr>
          <p:cNvPr id="4" name="Slide Number Placeholder 3"/>
          <p:cNvSpPr>
            <a:spLocks noGrp="1"/>
          </p:cNvSpPr>
          <p:nvPr>
            <p:ph type="sldNum" sz="quarter" idx="10"/>
          </p:nvPr>
        </p:nvSpPr>
        <p:spPr/>
        <p:txBody>
          <a:bodyPr/>
          <a:lstStyle/>
          <a:p>
            <a:fld id="{7E018C42-DD96-4C07-BF1C-301766F5C6C3}" type="slidenum">
              <a:rPr lang="en-US" smtClean="0"/>
              <a:t>19</a:t>
            </a:fld>
            <a:endParaRPr lang="en-US"/>
          </a:p>
        </p:txBody>
      </p:sp>
    </p:spTree>
    <p:extLst>
      <p:ext uri="{BB962C8B-B14F-4D97-AF65-F5344CB8AC3E}">
        <p14:creationId xmlns:p14="http://schemas.microsoft.com/office/powerpoint/2010/main" val="15006952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E018C42-DD96-4C07-BF1C-301766F5C6C3}" type="slidenum">
              <a:rPr lang="en-US" smtClean="0"/>
              <a:t>2</a:t>
            </a:fld>
            <a:endParaRPr lang="en-US"/>
          </a:p>
        </p:txBody>
      </p:sp>
    </p:spTree>
    <p:extLst>
      <p:ext uri="{BB962C8B-B14F-4D97-AF65-F5344CB8AC3E}">
        <p14:creationId xmlns:p14="http://schemas.microsoft.com/office/powerpoint/2010/main" val="110916496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The percentage of residents who received antipsychotic medication in States</a:t>
            </a:r>
            <a:r>
              <a:rPr lang="en-US" baseline="0" dirty="0" smtClean="0"/>
              <a:t> in the highest and lowest quartiles follows:</a:t>
            </a:r>
          </a:p>
          <a:p>
            <a:pPr marL="628650" lvl="1" indent="-171450">
              <a:buFont typeface="Arial" panose="020B0604020202020204" pitchFamily="34" charset="0"/>
              <a:buChar char="•"/>
            </a:pPr>
            <a:r>
              <a:rPr lang="en-US" baseline="0" dirty="0" smtClean="0"/>
              <a:t>Highest quartile, 24.5% and higher</a:t>
            </a:r>
          </a:p>
          <a:p>
            <a:pPr marL="628650" lvl="1" indent="-171450">
              <a:buFont typeface="Arial" panose="020B0604020202020204" pitchFamily="34" charset="0"/>
              <a:buChar char="•"/>
            </a:pPr>
            <a:r>
              <a:rPr lang="en-US" baseline="0" dirty="0" smtClean="0"/>
              <a:t>Lowest quartile, less than 17.3%</a:t>
            </a:r>
            <a:endParaRPr lang="en-US" dirty="0" smtClean="0"/>
          </a:p>
          <a:p>
            <a:pPr marL="171450" indent="-171450">
              <a:buFont typeface="Arial" panose="020B0604020202020204" pitchFamily="34" charset="0"/>
              <a:buChar char="•"/>
            </a:pPr>
            <a:r>
              <a:rPr lang="en-US" dirty="0" smtClean="0"/>
              <a:t>In 2012, 8 of 11 States in the quartile with the highest percentage of long-stay nursing home residents</a:t>
            </a:r>
            <a:r>
              <a:rPr lang="en-US" baseline="0" dirty="0" smtClean="0"/>
              <a:t> who received antipsychotic medication were located in the </a:t>
            </a:r>
            <a:r>
              <a:rPr lang="en-US" dirty="0"/>
              <a:t>S</a:t>
            </a:r>
            <a:r>
              <a:rPr lang="en-US" baseline="0" dirty="0" smtClean="0"/>
              <a:t>outh.</a:t>
            </a:r>
            <a:endParaRPr lang="en-US" dirty="0"/>
          </a:p>
        </p:txBody>
      </p:sp>
      <p:sp>
        <p:nvSpPr>
          <p:cNvPr id="4" name="Slide Number Placeholder 3"/>
          <p:cNvSpPr>
            <a:spLocks noGrp="1"/>
          </p:cNvSpPr>
          <p:nvPr>
            <p:ph type="sldNum" sz="quarter" idx="10"/>
          </p:nvPr>
        </p:nvSpPr>
        <p:spPr/>
        <p:txBody>
          <a:bodyPr/>
          <a:lstStyle/>
          <a:p>
            <a:fld id="{7E018C42-DD96-4C07-BF1C-301766F5C6C3}" type="slidenum">
              <a:rPr lang="en-US" smtClean="0"/>
              <a:t>20</a:t>
            </a:fld>
            <a:endParaRPr lang="en-US"/>
          </a:p>
        </p:txBody>
      </p:sp>
    </p:spTree>
    <p:extLst>
      <p:ext uri="{BB962C8B-B14F-4D97-AF65-F5344CB8AC3E}">
        <p14:creationId xmlns:p14="http://schemas.microsoft.com/office/powerpoint/2010/main" val="356398680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E018C42-DD96-4C07-BF1C-301766F5C6C3}" type="slidenum">
              <a:rPr lang="en-US" smtClean="0"/>
              <a:t>21</a:t>
            </a:fld>
            <a:endParaRPr lang="en-US"/>
          </a:p>
        </p:txBody>
      </p:sp>
    </p:spTree>
    <p:extLst>
      <p:ext uri="{BB962C8B-B14F-4D97-AF65-F5344CB8AC3E}">
        <p14:creationId xmlns:p14="http://schemas.microsoft.com/office/powerpoint/2010/main" val="12624637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E018C42-DD96-4C07-BF1C-301766F5C6C3}" type="slidenum">
              <a:rPr lang="en-US" smtClean="0"/>
              <a:t>3</a:t>
            </a:fld>
            <a:endParaRPr lang="en-US"/>
          </a:p>
        </p:txBody>
      </p:sp>
    </p:spTree>
    <p:extLst>
      <p:ext uri="{BB962C8B-B14F-4D97-AF65-F5344CB8AC3E}">
        <p14:creationId xmlns:p14="http://schemas.microsoft.com/office/powerpoint/2010/main" val="9240300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E018C42-DD96-4C07-BF1C-301766F5C6C3}" type="slidenum">
              <a:rPr lang="en-US" smtClean="0"/>
              <a:t>4</a:t>
            </a:fld>
            <a:endParaRPr lang="en-US"/>
          </a:p>
        </p:txBody>
      </p:sp>
    </p:spTree>
    <p:extLst>
      <p:ext uri="{BB962C8B-B14F-4D97-AF65-F5344CB8AC3E}">
        <p14:creationId xmlns:p14="http://schemas.microsoft.com/office/powerpoint/2010/main" val="39012116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E018C42-DD96-4C07-BF1C-301766F5C6C3}" type="slidenum">
              <a:rPr lang="en-US" smtClean="0"/>
              <a:t>5</a:t>
            </a:fld>
            <a:endParaRPr lang="en-US"/>
          </a:p>
        </p:txBody>
      </p:sp>
    </p:spTree>
    <p:extLst>
      <p:ext uri="{BB962C8B-B14F-4D97-AF65-F5344CB8AC3E}">
        <p14:creationId xmlns:p14="http://schemas.microsoft.com/office/powerpoint/2010/main" val="14375228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US" b="1" dirty="0" smtClean="0"/>
              <a:t>Importance</a:t>
            </a:r>
            <a:r>
              <a:rPr lang="en-US" b="1" dirty="0" smtClean="0"/>
              <a:t>: </a:t>
            </a:r>
            <a:r>
              <a:rPr lang="en-US" dirty="0" smtClean="0"/>
              <a:t>Shortness </a:t>
            </a:r>
            <a:r>
              <a:rPr lang="en-US" dirty="0" smtClean="0"/>
              <a:t>of breath interferes </a:t>
            </a:r>
            <a:r>
              <a:rPr lang="en-US" dirty="0"/>
              <a:t>with activity </a:t>
            </a:r>
            <a:r>
              <a:rPr lang="en-US" dirty="0" smtClean="0"/>
              <a:t>and is </a:t>
            </a:r>
            <a:r>
              <a:rPr lang="en-US" dirty="0"/>
              <a:t>an important health status </a:t>
            </a:r>
            <a:r>
              <a:rPr lang="en-US" dirty="0" smtClean="0"/>
              <a:t>indicator. It affects </a:t>
            </a:r>
            <a:r>
              <a:rPr lang="en-US" dirty="0"/>
              <a:t>quality of life, </a:t>
            </a:r>
            <a:r>
              <a:rPr lang="en-US" dirty="0" smtClean="0"/>
              <a:t>ability </a:t>
            </a:r>
            <a:r>
              <a:rPr lang="en-US" dirty="0"/>
              <a:t>to engage in a wide variety of activities, and </a:t>
            </a:r>
            <a:r>
              <a:rPr lang="en-US" dirty="0" smtClean="0"/>
              <a:t>patients’ ability to </a:t>
            </a:r>
            <a:r>
              <a:rPr lang="en-US" dirty="0"/>
              <a:t>care for themselves. </a:t>
            </a:r>
            <a:endParaRPr lang="en-US" dirty="0" smtClean="0"/>
          </a:p>
          <a:p>
            <a:pPr marL="171450" lvl="0" indent="-171450">
              <a:buFont typeface="Arial" panose="020B0604020202020204" pitchFamily="34" charset="0"/>
              <a:buChar char="•"/>
            </a:pPr>
            <a:r>
              <a:rPr lang="en-US" b="1" dirty="0" smtClean="0"/>
              <a:t>Overall Rate:</a:t>
            </a:r>
            <a:r>
              <a:rPr lang="en-US" dirty="0" smtClean="0"/>
              <a:t> </a:t>
            </a:r>
            <a:r>
              <a:rPr lang="en-US" dirty="0" smtClean="0"/>
              <a:t>In 2012</a:t>
            </a:r>
            <a:r>
              <a:rPr lang="en-US" dirty="0" smtClean="0"/>
              <a:t>, 64.2% of home health care patients had less shortness of breath. </a:t>
            </a:r>
            <a:endParaRPr lang="en-US" dirty="0"/>
          </a:p>
          <a:p>
            <a:pPr marL="171450" indent="-171450">
              <a:buFont typeface="Arial" panose="020B0604020202020204" pitchFamily="34" charset="0"/>
              <a:buChar char="•"/>
            </a:pPr>
            <a:r>
              <a:rPr lang="en-US" b="1" dirty="0" smtClean="0"/>
              <a:t>Groups With Disparities:</a:t>
            </a:r>
            <a:endParaRPr lang="en-US" b="1" dirty="0"/>
          </a:p>
          <a:p>
            <a:pPr marL="631908" lvl="1" indent="-174708">
              <a:buFont typeface="Arial" panose="020B0604020202020204" pitchFamily="34" charset="0"/>
              <a:buChar char="•"/>
            </a:pPr>
            <a:r>
              <a:rPr lang="en-US" dirty="0" smtClean="0"/>
              <a:t>In all years, </a:t>
            </a:r>
            <a:r>
              <a:rPr lang="en-US" dirty="0"/>
              <a:t>Hispanics were less likely than Whites to show improvement in shortness of breath</a:t>
            </a:r>
            <a:r>
              <a:rPr lang="en-US" dirty="0" smtClean="0"/>
              <a:t>.      </a:t>
            </a:r>
            <a:endParaRPr lang="en-US" dirty="0"/>
          </a:p>
          <a:p>
            <a:pPr marL="171450" indent="-171450">
              <a:buFont typeface="Arial" panose="020B0604020202020204" pitchFamily="34" charset="0"/>
              <a:buChar char="•"/>
            </a:pPr>
            <a:r>
              <a:rPr lang="en-US" b="1" dirty="0"/>
              <a:t>Achievable </a:t>
            </a:r>
            <a:r>
              <a:rPr lang="en-US" b="1" dirty="0" smtClean="0"/>
              <a:t>Benchmark:</a:t>
            </a:r>
            <a:endParaRPr lang="en-US" b="1" dirty="0"/>
          </a:p>
          <a:p>
            <a:pPr marL="631908" lvl="1" indent="-174708">
              <a:buFont typeface="Arial" panose="020B0604020202020204" pitchFamily="34" charset="0"/>
              <a:buChar char="•"/>
            </a:pPr>
            <a:r>
              <a:rPr lang="en-US" dirty="0" smtClean="0"/>
              <a:t>The </a:t>
            </a:r>
            <a:r>
              <a:rPr lang="en-US" dirty="0"/>
              <a:t>2010 top 5 State achievable benchmark was </a:t>
            </a:r>
            <a:r>
              <a:rPr lang="en-US" dirty="0" smtClean="0"/>
              <a:t>70.7%. </a:t>
            </a:r>
            <a:r>
              <a:rPr lang="en-US" dirty="0"/>
              <a:t>The top 5 States that contributed to the achievable benchmark are District of Columbia, Hawaii, Maryland, New Jersey, and South Carolina.</a:t>
            </a:r>
          </a:p>
          <a:p>
            <a:pPr marL="631908" lvl="1" indent="-174708">
              <a:buFont typeface="Arial" panose="020B0604020202020204" pitchFamily="34" charset="0"/>
              <a:buChar char="•"/>
            </a:pPr>
            <a:r>
              <a:rPr lang="en-US" dirty="0" smtClean="0"/>
              <a:t>No group has achieved the benchmark. </a:t>
            </a:r>
          </a:p>
          <a:p>
            <a:pPr marL="631908" lvl="1" indent="-174708">
              <a:buFont typeface="Arial" panose="020B0604020202020204" pitchFamily="34" charset="0"/>
              <a:buChar char="•"/>
            </a:pPr>
            <a:r>
              <a:rPr lang="en-US" dirty="0" smtClean="0"/>
              <a:t>Data </a:t>
            </a:r>
            <a:r>
              <a:rPr lang="en-US" dirty="0"/>
              <a:t>are insufficient to determine time to </a:t>
            </a:r>
            <a:r>
              <a:rPr lang="en-US" dirty="0" smtClean="0"/>
              <a:t>benchmark. </a:t>
            </a:r>
          </a:p>
        </p:txBody>
      </p:sp>
      <p:sp>
        <p:nvSpPr>
          <p:cNvPr id="4" name="Slide Number Placeholder 3"/>
          <p:cNvSpPr>
            <a:spLocks noGrp="1"/>
          </p:cNvSpPr>
          <p:nvPr>
            <p:ph type="sldNum" sz="quarter" idx="10"/>
          </p:nvPr>
        </p:nvSpPr>
        <p:spPr/>
        <p:txBody>
          <a:bodyPr/>
          <a:lstStyle/>
          <a:p>
            <a:fld id="{7E018C42-DD96-4C07-BF1C-301766F5C6C3}" type="slidenum">
              <a:rPr lang="en-US" smtClean="0"/>
              <a:t>6</a:t>
            </a:fld>
            <a:endParaRPr lang="en-US"/>
          </a:p>
        </p:txBody>
      </p:sp>
    </p:spTree>
    <p:extLst>
      <p:ext uri="{BB962C8B-B14F-4D97-AF65-F5344CB8AC3E}">
        <p14:creationId xmlns:p14="http://schemas.microsoft.com/office/powerpoint/2010/main" val="23636507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18C42-DD96-4C07-BF1C-301766F5C6C3}" type="slidenum">
              <a:rPr lang="en-US" smtClean="0"/>
              <a:t>7</a:t>
            </a:fld>
            <a:endParaRPr lang="en-US"/>
          </a:p>
        </p:txBody>
      </p:sp>
    </p:spTree>
    <p:extLst>
      <p:ext uri="{BB962C8B-B14F-4D97-AF65-F5344CB8AC3E}">
        <p14:creationId xmlns:p14="http://schemas.microsoft.com/office/powerpoint/2010/main" val="6560450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US" b="1" dirty="0" smtClean="0"/>
              <a:t>Importance</a:t>
            </a:r>
            <a:r>
              <a:rPr lang="en-US" b="1" dirty="0" smtClean="0"/>
              <a:t>:</a:t>
            </a:r>
            <a:r>
              <a:rPr lang="en-US" dirty="0" smtClean="0"/>
              <a:t> Failure </a:t>
            </a:r>
            <a:r>
              <a:rPr lang="en-US" dirty="0"/>
              <a:t>to identify the presence of pain or to assess its severity and functional impact can leave a potentially treatable symptom unrecognized and therefore unlikely to be addressed</a:t>
            </a:r>
            <a:r>
              <a:rPr lang="en-US" dirty="0" smtClean="0"/>
              <a:t>. </a:t>
            </a:r>
          </a:p>
          <a:p>
            <a:pPr marL="171450" lvl="0" indent="-171450">
              <a:buFont typeface="Arial" panose="020B0604020202020204" pitchFamily="34" charset="0"/>
              <a:buChar char="•"/>
            </a:pPr>
            <a:r>
              <a:rPr lang="en-US" b="1" dirty="0" smtClean="0"/>
              <a:t>Overall Rate:</a:t>
            </a:r>
            <a:r>
              <a:rPr lang="en-US" dirty="0" smtClean="0"/>
              <a:t> </a:t>
            </a:r>
            <a:r>
              <a:rPr lang="en-US" dirty="0" smtClean="0"/>
              <a:t>In 2012</a:t>
            </a:r>
            <a:r>
              <a:rPr lang="en-US" dirty="0"/>
              <a:t>, </a:t>
            </a:r>
            <a:r>
              <a:rPr lang="en-US" dirty="0" smtClean="0"/>
              <a:t>10.9% </a:t>
            </a:r>
            <a:r>
              <a:rPr lang="en-US" dirty="0"/>
              <a:t>of </a:t>
            </a:r>
            <a:r>
              <a:rPr lang="en-US" dirty="0" smtClean="0"/>
              <a:t>nursing home residents had moderate to severe pain. </a:t>
            </a:r>
            <a:endParaRPr lang="en-US" dirty="0"/>
          </a:p>
          <a:p>
            <a:pPr marL="171450" indent="-171450">
              <a:buFont typeface="Arial" panose="020B0604020202020204" pitchFamily="34" charset="0"/>
              <a:buChar char="•"/>
            </a:pPr>
            <a:r>
              <a:rPr lang="en-US" b="1" dirty="0" smtClean="0"/>
              <a:t>Groups With Disparities:</a:t>
            </a:r>
            <a:endParaRPr lang="en-US" b="1" dirty="0"/>
          </a:p>
          <a:p>
            <a:pPr marL="631908" lvl="1" indent="-174708">
              <a:buFont typeface="Arial" panose="020B0604020202020204" pitchFamily="34" charset="0"/>
              <a:buChar char="•"/>
            </a:pPr>
            <a:r>
              <a:rPr lang="en-US" dirty="0"/>
              <a:t>In 2012, </a:t>
            </a:r>
            <a:r>
              <a:rPr lang="en-US" dirty="0" smtClean="0"/>
              <a:t>Blacks, Asians, Native Hawaiian s and Other Pacific Islanders (NHOPIs), and multiple-race residents were </a:t>
            </a:r>
            <a:r>
              <a:rPr lang="en-US" dirty="0"/>
              <a:t>less likely than </a:t>
            </a:r>
            <a:r>
              <a:rPr lang="en-US" dirty="0" smtClean="0"/>
              <a:t>Whites </a:t>
            </a:r>
            <a:r>
              <a:rPr lang="en-US" dirty="0"/>
              <a:t>to have moderate to severe </a:t>
            </a:r>
            <a:r>
              <a:rPr lang="en-US" dirty="0" smtClean="0"/>
              <a:t>pain.</a:t>
            </a:r>
          </a:p>
          <a:p>
            <a:pPr marL="631908" lvl="1" indent="-174708">
              <a:buFont typeface="Arial" panose="020B0604020202020204" pitchFamily="34" charset="0"/>
              <a:buChar char="•"/>
            </a:pPr>
            <a:r>
              <a:rPr lang="en-US" dirty="0" smtClean="0"/>
              <a:t>American Indians and Alaska Natives (AI/ANs) </a:t>
            </a:r>
            <a:r>
              <a:rPr lang="en-US" dirty="0"/>
              <a:t>were more likely than Whites to have moderate to severe pain. </a:t>
            </a:r>
          </a:p>
          <a:p>
            <a:pPr marL="631908" lvl="1" indent="-174708">
              <a:buFont typeface="Arial" panose="020B0604020202020204" pitchFamily="34" charset="0"/>
              <a:buChar char="•"/>
            </a:pPr>
            <a:r>
              <a:rPr lang="en-US" dirty="0"/>
              <a:t>Residents ages 0-64, 65-74, and 75-84 were more likely than residents age 85 and over to have moderate to severe pain</a:t>
            </a:r>
            <a:r>
              <a:rPr lang="en-US" dirty="0" smtClean="0"/>
              <a:t>.         </a:t>
            </a:r>
            <a:endParaRPr lang="en-US" dirty="0"/>
          </a:p>
          <a:p>
            <a:pPr marL="171450" indent="-171450">
              <a:buFont typeface="Arial" panose="020B0604020202020204" pitchFamily="34" charset="0"/>
              <a:buChar char="•"/>
            </a:pPr>
            <a:r>
              <a:rPr lang="en-US" b="1" dirty="0"/>
              <a:t>Achievable </a:t>
            </a:r>
            <a:r>
              <a:rPr lang="en-US" b="1" dirty="0" smtClean="0"/>
              <a:t>Benchmark:</a:t>
            </a:r>
            <a:endParaRPr lang="en-US" b="1" dirty="0"/>
          </a:p>
          <a:p>
            <a:pPr marL="628650" lvl="1" indent="-171450">
              <a:buFont typeface="Arial" panose="020B0604020202020204" pitchFamily="34" charset="0"/>
              <a:buChar char="•"/>
            </a:pPr>
            <a:r>
              <a:rPr lang="en-US" dirty="0" smtClean="0"/>
              <a:t>The </a:t>
            </a:r>
            <a:r>
              <a:rPr lang="en-US" dirty="0"/>
              <a:t>2011 top 5 State achievable benchmark was </a:t>
            </a:r>
            <a:r>
              <a:rPr lang="en-US" dirty="0" smtClean="0"/>
              <a:t>7.1%. </a:t>
            </a:r>
            <a:r>
              <a:rPr lang="en-US" dirty="0"/>
              <a:t>The top 5 States that contributed to the achievable benchmark are District of Columbia, Hawaii, Maryland, New Jersey, and New York.</a:t>
            </a:r>
          </a:p>
          <a:p>
            <a:pPr marL="628650" lvl="1" indent="-171450">
              <a:buFont typeface="Arial" panose="020B0604020202020204" pitchFamily="34" charset="0"/>
              <a:buChar char="•"/>
            </a:pPr>
            <a:r>
              <a:rPr lang="en-US" dirty="0" smtClean="0"/>
              <a:t>In </a:t>
            </a:r>
            <a:r>
              <a:rPr lang="en-US" dirty="0"/>
              <a:t>2012, </a:t>
            </a:r>
            <a:r>
              <a:rPr lang="en-US" dirty="0" smtClean="0"/>
              <a:t>only Asians </a:t>
            </a:r>
            <a:r>
              <a:rPr lang="en-US" dirty="0"/>
              <a:t>had achieved the benchmark. </a:t>
            </a:r>
            <a:endParaRPr lang="en-US" dirty="0" smtClean="0"/>
          </a:p>
          <a:p>
            <a:pPr marL="628650" lvl="1" indent="-171450">
              <a:buFont typeface="Arial" panose="020B0604020202020204" pitchFamily="34" charset="0"/>
              <a:buChar char="•"/>
            </a:pPr>
            <a:r>
              <a:rPr lang="en-US" dirty="0" smtClean="0"/>
              <a:t>Data </a:t>
            </a:r>
            <a:r>
              <a:rPr lang="en-US" dirty="0"/>
              <a:t>are insufficient to determine time to benchmark. </a:t>
            </a: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endParaRPr lang="en-US" sz="1200" b="0" i="0" u="none" strike="noStrike" kern="1200" baseline="0" dirty="0" smtClean="0">
              <a:solidFill>
                <a:schemeClr val="tx1"/>
              </a:solidFill>
              <a:latin typeface="+mn-lt"/>
              <a:ea typeface="+mn-ea"/>
              <a:cs typeface="+mn-cs"/>
            </a:endParaRP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endParaRPr lang="en-US" sz="1200" b="0" i="0" u="none" strike="noStrike" kern="1200" baseline="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7E018C42-DD96-4C07-BF1C-301766F5C6C3}" type="slidenum">
              <a:rPr lang="en-US" smtClean="0"/>
              <a:t>8</a:t>
            </a:fld>
            <a:endParaRPr lang="en-US"/>
          </a:p>
        </p:txBody>
      </p:sp>
    </p:spTree>
    <p:extLst>
      <p:ext uri="{BB962C8B-B14F-4D97-AF65-F5344CB8AC3E}">
        <p14:creationId xmlns:p14="http://schemas.microsoft.com/office/powerpoint/2010/main" val="27594374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18C42-DD96-4C07-BF1C-301766F5C6C3}" type="slidenum">
              <a:rPr lang="en-US" smtClean="0"/>
              <a:t>9</a:t>
            </a:fld>
            <a:endParaRPr lang="en-US"/>
          </a:p>
        </p:txBody>
      </p:sp>
    </p:spTree>
    <p:extLst>
      <p:ext uri="{BB962C8B-B14F-4D97-AF65-F5344CB8AC3E}">
        <p14:creationId xmlns:p14="http://schemas.microsoft.com/office/powerpoint/2010/main" val="6782367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3352800"/>
            <a:ext cx="7772400" cy="1295400"/>
          </a:xfrm>
        </p:spPr>
        <p:txBody>
          <a:bodyPr/>
          <a:lstStyle>
            <a:lvl1pPr algn="ctr">
              <a:defRPr/>
            </a:lvl1pPr>
          </a:lstStyle>
          <a:p>
            <a:r>
              <a:rPr lang="en-US" dirty="0" smtClean="0"/>
              <a:t>Title of Presentation</a:t>
            </a:r>
            <a:endParaRPr lang="en-US" dirty="0"/>
          </a:p>
        </p:txBody>
      </p:sp>
      <p:sp>
        <p:nvSpPr>
          <p:cNvPr id="3" name="Subtitle 2"/>
          <p:cNvSpPr>
            <a:spLocks noGrp="1"/>
          </p:cNvSpPr>
          <p:nvPr>
            <p:ph type="subTitle" idx="1" hasCustomPrompt="1"/>
          </p:nvPr>
        </p:nvSpPr>
        <p:spPr>
          <a:xfrm>
            <a:off x="1371600" y="4876800"/>
            <a:ext cx="6400800" cy="762000"/>
          </a:xfrm>
        </p:spPr>
        <p:txBody>
          <a:bodyPr/>
          <a:lstStyle>
            <a:lvl1pPr marL="0" indent="0" algn="ctr">
              <a:buNone/>
              <a:defRPr b="1">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Author and Date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normAutofit/>
          </a:bodyPr>
          <a:lstStyle>
            <a:lvl1pPr algn="l">
              <a:defRPr sz="2400" b="1" cap="all"/>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normAutofit/>
          </a:bodyPr>
          <a:lstStyle>
            <a:lvl1pPr marL="0" indent="0">
              <a:buNone/>
              <a:defRPr sz="32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smtClean="0"/>
              <a:t>Click to edit Master title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2" cstate="print">
            <a:lum/>
          </a:blip>
          <a:srcRect/>
          <a:stretch>
            <a:fillRect t="-3000" b="-3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600200" y="274638"/>
            <a:ext cx="7086600" cy="868362"/>
          </a:xfrm>
          <a:prstGeom prst="rect">
            <a:avLst/>
          </a:prstGeom>
        </p:spPr>
        <p:txBody>
          <a:bodyPr vert="horz" lIns="91440" tIns="45720" rIns="91440" bIns="45720" rtlCol="0" anchor="ctr">
            <a:normAutofit/>
          </a:bodyPr>
          <a:lstStyle/>
          <a:p>
            <a:r>
              <a:rPr lang="en-US" dirty="0" smtClean="0"/>
              <a:t>Title goes here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7" r:id="rId8"/>
    <p:sldLayoutId id="2147483658" r:id="rId9"/>
    <p:sldLayoutId id="2147483659" r:id="rId10"/>
  </p:sldLayoutIdLst>
  <p:txStyles>
    <p:titleStyle>
      <a:lvl1pPr algn="l" defTabSz="914400" rtl="0" eaLnBrk="1" latinLnBrk="0" hangingPunct="1">
        <a:spcBef>
          <a:spcPct val="0"/>
        </a:spcBef>
        <a:buNone/>
        <a:defRPr sz="3600" b="1" kern="1200" baseline="0">
          <a:solidFill>
            <a:schemeClr val="accent1"/>
          </a:solidFill>
          <a:latin typeface="+mj-lt"/>
          <a:ea typeface="+mj-ea"/>
          <a:cs typeface="+mj-cs"/>
        </a:defRPr>
      </a:lvl1pPr>
    </p:titleStyle>
    <p:bodyStyle>
      <a:lvl1pPr marL="342900" indent="-342900" algn="l" defTabSz="914400" rtl="0" eaLnBrk="1" latinLnBrk="0" hangingPunct="1">
        <a:spcBef>
          <a:spcPct val="20000"/>
        </a:spcBef>
        <a:buClr>
          <a:schemeClr val="tx2"/>
        </a:buClr>
        <a:buSzPct val="150000"/>
        <a:buFont typeface="Arial" pitchFamily="34" charset="0"/>
        <a:buChar char="•"/>
        <a:defRPr sz="2800" kern="1200">
          <a:solidFill>
            <a:schemeClr val="tx1"/>
          </a:solidFill>
          <a:latin typeface="+mn-lt"/>
          <a:ea typeface="+mn-ea"/>
          <a:cs typeface="+mn-cs"/>
        </a:defRPr>
      </a:lvl1pPr>
      <a:lvl2pPr marL="685800" indent="-338138" algn="l" defTabSz="914400" rtl="0" eaLnBrk="1" latinLnBrk="0" hangingPunct="1">
        <a:spcBef>
          <a:spcPct val="20000"/>
        </a:spcBef>
        <a:buClr>
          <a:schemeClr val="tx2">
            <a:lumMod val="60000"/>
            <a:lumOff val="40000"/>
          </a:schemeClr>
        </a:buClr>
        <a:buSzPct val="80000"/>
        <a:buFont typeface="Arial" pitchFamily="34" charset="0"/>
        <a:buChar char="►"/>
        <a:defRPr sz="2400" kern="1200">
          <a:solidFill>
            <a:schemeClr val="tx1"/>
          </a:solidFill>
          <a:latin typeface="+mn-lt"/>
          <a:ea typeface="+mn-ea"/>
          <a:cs typeface="+mn-cs"/>
        </a:defRPr>
      </a:lvl2pPr>
      <a:lvl3pPr marL="969963" indent="-284163" algn="l" defTabSz="914400" rtl="0" eaLnBrk="1" latinLnBrk="0" hangingPunct="1">
        <a:spcBef>
          <a:spcPct val="20000"/>
        </a:spcBef>
        <a:buFont typeface="Courier New" pitchFamily="49" charset="0"/>
        <a:buChar char="o"/>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10.xml"/><Relationship Id="rId1" Type="http://schemas.openxmlformats.org/officeDocument/2006/relationships/slideLayout" Target="../slideLayouts/slideLayout4.xml"/><Relationship Id="rId4" Type="http://schemas.openxmlformats.org/officeDocument/2006/relationships/chart" Target="../charts/char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13.xml"/><Relationship Id="rId1" Type="http://schemas.openxmlformats.org/officeDocument/2006/relationships/slideLayout" Target="../slideLayouts/slideLayout4.xml"/><Relationship Id="rId4" Type="http://schemas.openxmlformats.org/officeDocument/2006/relationships/chart" Target="../charts/char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16.xml"/><Relationship Id="rId1" Type="http://schemas.openxmlformats.org/officeDocument/2006/relationships/slideLayout" Target="../slideLayouts/slideLayout4.xml"/><Relationship Id="rId4" Type="http://schemas.openxmlformats.org/officeDocument/2006/relationships/chart" Target="../charts/chart10.xml"/></Relationships>
</file>

<file path=ppt/slides/_rels/slide17.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notesSlide" Target="../notesSlides/notesSlide17.xml"/><Relationship Id="rId1" Type="http://schemas.openxmlformats.org/officeDocument/2006/relationships/slideLayout" Target="../slideLayouts/slideLayout4.xml"/><Relationship Id="rId4" Type="http://schemas.openxmlformats.org/officeDocument/2006/relationships/chart" Target="../charts/char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chart" Target="../charts/chart13.xml"/><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hyperlink" Target="http://www.sciencedirect.com/science/article/pii/S0168851015000652"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hyperlink" Target="http://www.aafp.org/afp/2012/0801/p259.html" TargetMode="External"/><Relationship Id="rId4" Type="http://schemas.openxmlformats.org/officeDocument/2006/relationships/hyperlink" Target="http://www.ncbi.nlm.nih.gov/pmc/articles/PMC3285717/"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chart" Target="../charts/char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chart" Target="../charts/char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Supportive and Palliative Care</a:t>
            </a:r>
          </a:p>
        </p:txBody>
      </p:sp>
      <p:sp>
        <p:nvSpPr>
          <p:cNvPr id="5" name="Content Placeholder 4"/>
          <p:cNvSpPr>
            <a:spLocks noGrp="1"/>
          </p:cNvSpPr>
          <p:nvPr>
            <p:ph type="body" idx="1"/>
          </p:nvPr>
        </p:nvSpPr>
        <p:spPr/>
        <p:txBody>
          <a:bodyPr/>
          <a:lstStyle/>
          <a:p>
            <a:r>
              <a:rPr lang="en-US" dirty="0" err="1" smtClean="0"/>
              <a:t>Chartbook</a:t>
            </a:r>
            <a:r>
              <a:rPr lang="en-US" dirty="0" smtClean="0"/>
              <a:t> on Healthy Living</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smtClean="0"/>
              <a:t>Long-stay nursing home residents who lost too much weight, by age and race/ethnicity, 2011-2012</a:t>
            </a:r>
            <a:endParaRPr lang="en-US" sz="2000" dirty="0"/>
          </a:p>
        </p:txBody>
      </p:sp>
      <p:graphicFrame>
        <p:nvGraphicFramePr>
          <p:cNvPr id="4" name="Content Placeholder 3"/>
          <p:cNvGraphicFramePr>
            <a:graphicFrameLocks noGrp="1"/>
          </p:cNvGraphicFramePr>
          <p:nvPr>
            <p:ph sz="half" idx="1"/>
            <p:extLst>
              <p:ext uri="{D42A27DB-BD31-4B8C-83A1-F6EECF244321}">
                <p14:modId xmlns:p14="http://schemas.microsoft.com/office/powerpoint/2010/main" val="1209994588"/>
              </p:ext>
            </p:extLst>
          </p:nvPr>
        </p:nvGraphicFramePr>
        <p:xfrm>
          <a:off x="457200" y="1463040"/>
          <a:ext cx="4114800" cy="384048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ontent Placeholder 5"/>
          <p:cNvGraphicFramePr>
            <a:graphicFrameLocks noGrp="1"/>
          </p:cNvGraphicFramePr>
          <p:nvPr>
            <p:ph sz="half" idx="2"/>
            <p:extLst>
              <p:ext uri="{D42A27DB-BD31-4B8C-83A1-F6EECF244321}">
                <p14:modId xmlns:p14="http://schemas.microsoft.com/office/powerpoint/2010/main" val="1783960500"/>
              </p:ext>
            </p:extLst>
          </p:nvPr>
        </p:nvGraphicFramePr>
        <p:xfrm>
          <a:off x="4572000" y="1463040"/>
          <a:ext cx="4114800" cy="3840480"/>
        </p:xfrm>
        <a:graphic>
          <a:graphicData uri="http://schemas.openxmlformats.org/drawingml/2006/chart">
            <c:chart xmlns:c="http://schemas.openxmlformats.org/drawingml/2006/chart" xmlns:r="http://schemas.openxmlformats.org/officeDocument/2006/relationships" r:id="rId4"/>
          </a:graphicData>
        </a:graphic>
      </p:graphicFrame>
      <p:sp>
        <p:nvSpPr>
          <p:cNvPr id="10" name="TextBox 9"/>
          <p:cNvSpPr txBox="1"/>
          <p:nvPr/>
        </p:nvSpPr>
        <p:spPr>
          <a:xfrm>
            <a:off x="457200" y="5486400"/>
            <a:ext cx="8229600" cy="553998"/>
          </a:xfrm>
          <a:prstGeom prst="rect">
            <a:avLst/>
          </a:prstGeom>
          <a:noFill/>
        </p:spPr>
        <p:txBody>
          <a:bodyPr wrap="square" rtlCol="0">
            <a:spAutoFit/>
          </a:bodyPr>
          <a:lstStyle/>
          <a:p>
            <a:r>
              <a:rPr lang="en-US" sz="1000" b="1" dirty="0" smtClean="0"/>
              <a:t>Source:</a:t>
            </a:r>
            <a:r>
              <a:rPr lang="en-US" sz="1000" dirty="0" smtClean="0"/>
              <a:t> </a:t>
            </a:r>
            <a:r>
              <a:rPr lang="en-US" sz="1000" dirty="0"/>
              <a:t>Centers for Medicare &amp; Medicaid Services, Minimum Data </a:t>
            </a:r>
            <a:r>
              <a:rPr lang="en-US" sz="1000" dirty="0" smtClean="0"/>
              <a:t>Set, 2011-2012.</a:t>
            </a:r>
          </a:p>
          <a:p>
            <a:r>
              <a:rPr lang="en-US" sz="1000" b="1" dirty="0" smtClean="0"/>
              <a:t>Note: </a:t>
            </a:r>
            <a:r>
              <a:rPr lang="en-US" sz="1000" dirty="0" smtClean="0"/>
              <a:t>White and Black are non-Hispanic. Hispanic includes all races.</a:t>
            </a:r>
            <a:endParaRPr lang="en-US" sz="1000" b="1" dirty="0"/>
          </a:p>
          <a:p>
            <a:r>
              <a:rPr lang="en-US" sz="1000" dirty="0" smtClean="0"/>
              <a:t> </a:t>
            </a:r>
            <a:endParaRPr lang="en-US" sz="1000" dirty="0"/>
          </a:p>
        </p:txBody>
      </p:sp>
      <p:sp>
        <p:nvSpPr>
          <p:cNvPr id="11" name="TextBox 10"/>
          <p:cNvSpPr txBox="1"/>
          <p:nvPr/>
        </p:nvSpPr>
        <p:spPr>
          <a:xfrm>
            <a:off x="2286000" y="3581400"/>
            <a:ext cx="1280160" cy="402336"/>
          </a:xfrm>
          <a:prstGeom prst="rect">
            <a:avLst/>
          </a:prstGeom>
          <a:noFill/>
          <a:ln>
            <a:solidFill>
              <a:schemeClr val="tx1"/>
            </a:solidFill>
          </a:ln>
        </p:spPr>
        <p:txBody>
          <a:bodyPr wrap="square" rtlCol="0">
            <a:spAutoFit/>
          </a:bodyPr>
          <a:lstStyle/>
          <a:p>
            <a:r>
              <a:rPr lang="en-US" sz="1000" dirty="0" smtClean="0"/>
              <a:t>2011 Achievable Benchmark: 7.4 %</a:t>
            </a:r>
            <a:endParaRPr lang="en-US" sz="1000" dirty="0"/>
          </a:p>
        </p:txBody>
      </p:sp>
    </p:spTree>
    <p:extLst>
      <p:ext uri="{BB962C8B-B14F-4D97-AF65-F5344CB8AC3E}">
        <p14:creationId xmlns:p14="http://schemas.microsoft.com/office/powerpoint/2010/main" val="211111115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Help With Emotional and Spiritual Needs</a:t>
            </a:r>
            <a:endParaRPr lang="en-US" dirty="0"/>
          </a:p>
        </p:txBody>
      </p:sp>
      <p:sp>
        <p:nvSpPr>
          <p:cNvPr id="3" name="Content Placeholder 2"/>
          <p:cNvSpPr>
            <a:spLocks noGrp="1"/>
          </p:cNvSpPr>
          <p:nvPr>
            <p:ph idx="1"/>
          </p:nvPr>
        </p:nvSpPr>
        <p:spPr/>
        <p:txBody>
          <a:bodyPr/>
          <a:lstStyle/>
          <a:p>
            <a:r>
              <a:rPr lang="en-US" dirty="0" smtClean="0"/>
              <a:t>Nursing home residents who are more depressed or anxious</a:t>
            </a:r>
          </a:p>
          <a:p>
            <a:endParaRPr lang="en-US" dirty="0"/>
          </a:p>
        </p:txBody>
      </p:sp>
    </p:spTree>
    <p:extLst>
      <p:ext uri="{BB962C8B-B14F-4D97-AF65-F5344CB8AC3E}">
        <p14:creationId xmlns:p14="http://schemas.microsoft.com/office/powerpoint/2010/main" val="202621243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dirty="0" smtClean="0"/>
              <a:t>Depression or Anxiety Among Nursing Home Residents</a:t>
            </a:r>
            <a:endParaRPr lang="en-US" sz="2400" dirty="0"/>
          </a:p>
        </p:txBody>
      </p:sp>
      <p:sp>
        <p:nvSpPr>
          <p:cNvPr id="3" name="Content Placeholder 2"/>
          <p:cNvSpPr>
            <a:spLocks noGrp="1"/>
          </p:cNvSpPr>
          <p:nvPr>
            <p:ph idx="1"/>
          </p:nvPr>
        </p:nvSpPr>
        <p:spPr/>
        <p:txBody>
          <a:bodyPr>
            <a:normAutofit fontScale="85000" lnSpcReduction="10000"/>
          </a:bodyPr>
          <a:lstStyle/>
          <a:p>
            <a:r>
              <a:rPr lang="en-US" dirty="0" smtClean="0"/>
              <a:t>Nursing home residents have higher rates of depression compared with community-dwelling peers:</a:t>
            </a:r>
          </a:p>
          <a:p>
            <a:pPr lvl="1"/>
            <a:r>
              <a:rPr lang="en-US" dirty="0" smtClean="0"/>
              <a:t>Related to higher rates of physical illness, pain, comorbidity, disability, cognitive problems, and nutritional deficits (</a:t>
            </a:r>
            <a:r>
              <a:rPr lang="en-US" dirty="0"/>
              <a:t>Choi, et </a:t>
            </a:r>
            <a:r>
              <a:rPr lang="en-US" dirty="0" smtClean="0"/>
              <a:t>al., 2008).</a:t>
            </a:r>
          </a:p>
          <a:p>
            <a:r>
              <a:rPr lang="en-US" dirty="0"/>
              <a:t>Depression </a:t>
            </a:r>
            <a:r>
              <a:rPr lang="en-US" dirty="0" smtClean="0"/>
              <a:t>may: </a:t>
            </a:r>
          </a:p>
          <a:p>
            <a:pPr lvl="1"/>
            <a:r>
              <a:rPr lang="en-US" dirty="0" smtClean="0"/>
              <a:t>Cause significant suffering, </a:t>
            </a:r>
          </a:p>
          <a:p>
            <a:pPr lvl="1"/>
            <a:r>
              <a:rPr lang="en-US" dirty="0" smtClean="0"/>
              <a:t>Reduce </a:t>
            </a:r>
            <a:r>
              <a:rPr lang="en-US" dirty="0"/>
              <a:t>quality of </a:t>
            </a:r>
            <a:r>
              <a:rPr lang="en-US" dirty="0" smtClean="0"/>
              <a:t>life, </a:t>
            </a:r>
          </a:p>
          <a:p>
            <a:pPr lvl="1"/>
            <a:r>
              <a:rPr lang="en-US" dirty="0" smtClean="0"/>
              <a:t>Worsen </a:t>
            </a:r>
            <a:r>
              <a:rPr lang="en-US" dirty="0"/>
              <a:t>physical symptoms such as </a:t>
            </a:r>
            <a:r>
              <a:rPr lang="en-US" dirty="0" smtClean="0"/>
              <a:t>pain, </a:t>
            </a:r>
          </a:p>
          <a:p>
            <a:pPr lvl="1"/>
            <a:r>
              <a:rPr lang="en-US" dirty="0" smtClean="0"/>
              <a:t>Impair one’s </a:t>
            </a:r>
            <a:r>
              <a:rPr lang="en-US" dirty="0"/>
              <a:t>ability to find meaning in </a:t>
            </a:r>
            <a:r>
              <a:rPr lang="en-US" dirty="0" smtClean="0"/>
              <a:t>life, </a:t>
            </a:r>
          </a:p>
          <a:p>
            <a:pPr lvl="1"/>
            <a:r>
              <a:rPr lang="en-US" dirty="0" smtClean="0"/>
              <a:t>Shorten </a:t>
            </a:r>
            <a:r>
              <a:rPr lang="en-US" dirty="0"/>
              <a:t>survival in some illnesses</a:t>
            </a:r>
            <a:r>
              <a:rPr lang="en-US" dirty="0" smtClean="0"/>
              <a:t>, </a:t>
            </a:r>
          </a:p>
          <a:p>
            <a:pPr lvl="1"/>
            <a:r>
              <a:rPr lang="en-US" dirty="0" smtClean="0"/>
              <a:t>Interfere </a:t>
            </a:r>
            <a:r>
              <a:rPr lang="en-US" dirty="0"/>
              <a:t>with relationships, and </a:t>
            </a:r>
            <a:endParaRPr lang="en-US" dirty="0" smtClean="0"/>
          </a:p>
          <a:p>
            <a:pPr lvl="1"/>
            <a:r>
              <a:rPr lang="en-US" dirty="0" smtClean="0"/>
              <a:t>Cause </a:t>
            </a:r>
            <a:r>
              <a:rPr lang="en-US" dirty="0"/>
              <a:t>distress to family and </a:t>
            </a:r>
            <a:r>
              <a:rPr lang="en-US" dirty="0" smtClean="0"/>
              <a:t>friends (</a:t>
            </a:r>
            <a:r>
              <a:rPr lang="en-US" dirty="0" err="1" smtClean="0"/>
              <a:t>Widera</a:t>
            </a:r>
            <a:r>
              <a:rPr lang="en-US" dirty="0" smtClean="0"/>
              <a:t> &amp; Block, 2012).</a:t>
            </a:r>
            <a:endParaRPr lang="en-US" dirty="0"/>
          </a:p>
        </p:txBody>
      </p:sp>
    </p:spTree>
    <p:extLst>
      <p:ext uri="{BB962C8B-B14F-4D97-AF65-F5344CB8AC3E}">
        <p14:creationId xmlns:p14="http://schemas.microsoft.com/office/powerpoint/2010/main" val="245568054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000" dirty="0" smtClean="0"/>
              <a:t>Long-stay nursing home residents who are more depressed or anxious, by chronic conditions, overall and stratified by race/ethnicity, 2012</a:t>
            </a:r>
            <a:endParaRPr lang="en-US" sz="2000" dirty="0"/>
          </a:p>
        </p:txBody>
      </p:sp>
      <p:graphicFrame>
        <p:nvGraphicFramePr>
          <p:cNvPr id="4" name="Content Placeholder 3"/>
          <p:cNvGraphicFramePr>
            <a:graphicFrameLocks noGrp="1"/>
          </p:cNvGraphicFramePr>
          <p:nvPr>
            <p:ph sz="half" idx="1"/>
            <p:extLst>
              <p:ext uri="{D42A27DB-BD31-4B8C-83A1-F6EECF244321}">
                <p14:modId xmlns:p14="http://schemas.microsoft.com/office/powerpoint/2010/main" val="1137932291"/>
              </p:ext>
            </p:extLst>
          </p:nvPr>
        </p:nvGraphicFramePr>
        <p:xfrm>
          <a:off x="457200" y="1463040"/>
          <a:ext cx="4114800" cy="384048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0" name="Content Placeholder 4"/>
          <p:cNvGraphicFramePr>
            <a:graphicFrameLocks noGrp="1"/>
          </p:cNvGraphicFramePr>
          <p:nvPr>
            <p:ph sz="half" idx="2"/>
            <p:extLst>
              <p:ext uri="{D42A27DB-BD31-4B8C-83A1-F6EECF244321}">
                <p14:modId xmlns:p14="http://schemas.microsoft.com/office/powerpoint/2010/main" val="2142821311"/>
              </p:ext>
            </p:extLst>
          </p:nvPr>
        </p:nvGraphicFramePr>
        <p:xfrm>
          <a:off x="4572000" y="1463040"/>
          <a:ext cx="4114800" cy="3840480"/>
        </p:xfrm>
        <a:graphic>
          <a:graphicData uri="http://schemas.openxmlformats.org/drawingml/2006/chart">
            <c:chart xmlns:c="http://schemas.openxmlformats.org/drawingml/2006/chart" xmlns:r="http://schemas.openxmlformats.org/officeDocument/2006/relationships" r:id="rId4"/>
          </a:graphicData>
        </a:graphic>
      </p:graphicFrame>
      <p:cxnSp>
        <p:nvCxnSpPr>
          <p:cNvPr id="5" name="Straight Connector 4"/>
          <p:cNvCxnSpPr/>
          <p:nvPr/>
        </p:nvCxnSpPr>
        <p:spPr>
          <a:xfrm>
            <a:off x="5257800" y="3429000"/>
            <a:ext cx="3383280" cy="0"/>
          </a:xfrm>
          <a:prstGeom prst="line">
            <a:avLst/>
          </a:prstGeom>
          <a:ln w="25400">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457199" y="5486400"/>
            <a:ext cx="6386685" cy="400110"/>
          </a:xfrm>
          <a:prstGeom prst="rect">
            <a:avLst/>
          </a:prstGeom>
          <a:noFill/>
        </p:spPr>
        <p:txBody>
          <a:bodyPr wrap="none" rtlCol="0">
            <a:spAutoFit/>
          </a:bodyPr>
          <a:lstStyle/>
          <a:p>
            <a:r>
              <a:rPr lang="en-US" sz="1000" b="1" dirty="0" smtClean="0"/>
              <a:t>Source</a:t>
            </a:r>
            <a:r>
              <a:rPr lang="en-US" sz="1000" b="1" dirty="0"/>
              <a:t>:</a:t>
            </a:r>
            <a:r>
              <a:rPr lang="en-US" sz="1000" dirty="0"/>
              <a:t> Centers for Medicare &amp; Medicaid Services, Minimum Data </a:t>
            </a:r>
            <a:r>
              <a:rPr lang="en-US" sz="1000" dirty="0" smtClean="0"/>
              <a:t>Set, 2012.</a:t>
            </a:r>
          </a:p>
          <a:p>
            <a:r>
              <a:rPr lang="en-US" sz="1000" b="1" dirty="0" smtClean="0"/>
              <a:t>Note:</a:t>
            </a:r>
            <a:r>
              <a:rPr lang="en-US" sz="1000" dirty="0" smtClean="0"/>
              <a:t> White and Black are non-Hispanic. Hispanic includes all races. For this measure, lower rates are better.</a:t>
            </a:r>
            <a:endParaRPr lang="en-US" sz="1000" dirty="0"/>
          </a:p>
        </p:txBody>
      </p:sp>
      <p:sp>
        <p:nvSpPr>
          <p:cNvPr id="6" name="TextBox 5"/>
          <p:cNvSpPr txBox="1"/>
          <p:nvPr/>
        </p:nvSpPr>
        <p:spPr>
          <a:xfrm>
            <a:off x="1584960" y="2667000"/>
            <a:ext cx="822960" cy="731520"/>
          </a:xfrm>
          <a:prstGeom prst="rect">
            <a:avLst/>
          </a:prstGeom>
          <a:noFill/>
          <a:ln>
            <a:solidFill>
              <a:schemeClr val="tx1"/>
            </a:solidFill>
          </a:ln>
        </p:spPr>
        <p:txBody>
          <a:bodyPr wrap="square" lIns="91440" rIns="45720" rtlCol="0">
            <a:spAutoFit/>
          </a:bodyPr>
          <a:lstStyle/>
          <a:p>
            <a:r>
              <a:rPr lang="en-US" sz="1000" dirty="0" smtClean="0"/>
              <a:t>2011 Achievable Benchmark:3.7%</a:t>
            </a:r>
            <a:endParaRPr lang="en-US" sz="1000" dirty="0"/>
          </a:p>
        </p:txBody>
      </p:sp>
    </p:spTree>
    <p:extLst>
      <p:ext uri="{BB962C8B-B14F-4D97-AF65-F5344CB8AC3E}">
        <p14:creationId xmlns:p14="http://schemas.microsoft.com/office/powerpoint/2010/main" val="145691668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High-Quality Palliative Care</a:t>
            </a:r>
            <a:endParaRPr lang="en-US" dirty="0"/>
          </a:p>
        </p:txBody>
      </p:sp>
      <p:sp>
        <p:nvSpPr>
          <p:cNvPr id="3" name="Content Placeholder 2"/>
          <p:cNvSpPr>
            <a:spLocks noGrp="1"/>
          </p:cNvSpPr>
          <p:nvPr>
            <p:ph idx="1"/>
          </p:nvPr>
        </p:nvSpPr>
        <p:spPr/>
        <p:txBody>
          <a:bodyPr/>
          <a:lstStyle/>
          <a:p>
            <a:r>
              <a:rPr lang="en-US" dirty="0" smtClean="0"/>
              <a:t>Home health care patients who were admitted to the hospital</a:t>
            </a:r>
          </a:p>
          <a:p>
            <a:r>
              <a:rPr lang="en-US" dirty="0" smtClean="0"/>
              <a:t>Home health care patients who needed urgent, unplanned medical care</a:t>
            </a:r>
          </a:p>
          <a:p>
            <a:r>
              <a:rPr lang="en-US" dirty="0" smtClean="0"/>
              <a:t>Antipsychotic medication use</a:t>
            </a:r>
          </a:p>
          <a:p>
            <a:endParaRPr lang="en-US" dirty="0" smtClean="0"/>
          </a:p>
          <a:p>
            <a:endParaRPr lang="en-US" dirty="0"/>
          </a:p>
        </p:txBody>
      </p:sp>
    </p:spTree>
    <p:extLst>
      <p:ext uri="{BB962C8B-B14F-4D97-AF65-F5344CB8AC3E}">
        <p14:creationId xmlns:p14="http://schemas.microsoft.com/office/powerpoint/2010/main" val="15868100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274638"/>
            <a:ext cx="6781800" cy="868362"/>
          </a:xfrm>
        </p:spPr>
        <p:txBody>
          <a:bodyPr>
            <a:noAutofit/>
          </a:bodyPr>
          <a:lstStyle/>
          <a:p>
            <a:r>
              <a:rPr lang="en-US" sz="2800" dirty="0" smtClean="0"/>
              <a:t>Hospitalization and Unplanned Care as a Measure of Home Health Care</a:t>
            </a:r>
            <a:endParaRPr lang="en-US" sz="2800" dirty="0"/>
          </a:p>
        </p:txBody>
      </p:sp>
      <p:sp>
        <p:nvSpPr>
          <p:cNvPr id="3" name="Content Placeholder 2"/>
          <p:cNvSpPr>
            <a:spLocks noGrp="1"/>
          </p:cNvSpPr>
          <p:nvPr>
            <p:ph idx="1"/>
          </p:nvPr>
        </p:nvSpPr>
        <p:spPr/>
        <p:txBody>
          <a:bodyPr>
            <a:normAutofit fontScale="77500" lnSpcReduction="20000"/>
          </a:bodyPr>
          <a:lstStyle/>
          <a:p>
            <a:r>
              <a:rPr lang="en-US" dirty="0" smtClean="0"/>
              <a:t>Goals of home health care:</a:t>
            </a:r>
          </a:p>
          <a:p>
            <a:pPr lvl="1"/>
            <a:r>
              <a:rPr lang="en-US" dirty="0" smtClean="0"/>
              <a:t>Restore, maintain, or slow the decline of well-being and functional capacity, and </a:t>
            </a:r>
          </a:p>
          <a:p>
            <a:pPr lvl="1"/>
            <a:r>
              <a:rPr lang="en-US" dirty="0" smtClean="0"/>
              <a:t>Assist patients to remain in the community by avoiding hospitalization or admission to long-term care facilities. </a:t>
            </a:r>
          </a:p>
          <a:p>
            <a:r>
              <a:rPr lang="en-US" dirty="0" smtClean="0"/>
              <a:t>Key quality measure of home health care:</a:t>
            </a:r>
          </a:p>
          <a:p>
            <a:pPr lvl="1"/>
            <a:r>
              <a:rPr lang="en-US" dirty="0" smtClean="0"/>
              <a:t>Acute care hospitalizations and emergency department use during home health care</a:t>
            </a:r>
          </a:p>
          <a:p>
            <a:r>
              <a:rPr lang="en-US" dirty="0" smtClean="0"/>
              <a:t>Poor outcomes of hospitalization among home health </a:t>
            </a:r>
            <a:r>
              <a:rPr lang="en-US" dirty="0" smtClean="0"/>
              <a:t>care patients</a:t>
            </a:r>
            <a:r>
              <a:rPr lang="en-US" dirty="0" smtClean="0"/>
              <a:t>:</a:t>
            </a:r>
          </a:p>
          <a:p>
            <a:pPr lvl="1"/>
            <a:r>
              <a:rPr lang="en-US" dirty="0" smtClean="0"/>
              <a:t>Increased cost for payers, </a:t>
            </a:r>
          </a:p>
          <a:p>
            <a:pPr lvl="1"/>
            <a:r>
              <a:rPr lang="en-US" dirty="0" smtClean="0"/>
              <a:t>Increased risk of adverse events such as medical errors, </a:t>
            </a:r>
          </a:p>
          <a:p>
            <a:pPr lvl="1"/>
            <a:r>
              <a:rPr lang="en-US" dirty="0" smtClean="0"/>
              <a:t>Reduced quality of life for patients and their caregivers through psychological distress, and </a:t>
            </a:r>
          </a:p>
          <a:p>
            <a:pPr lvl="1"/>
            <a:r>
              <a:rPr lang="en-US" dirty="0" smtClean="0"/>
              <a:t>Exposure of already compromised patients to further decline and reduced functional status. </a:t>
            </a:r>
            <a:endParaRPr lang="en-US" dirty="0"/>
          </a:p>
        </p:txBody>
      </p:sp>
    </p:spTree>
    <p:extLst>
      <p:ext uri="{BB962C8B-B14F-4D97-AF65-F5344CB8AC3E}">
        <p14:creationId xmlns:p14="http://schemas.microsoft.com/office/powerpoint/2010/main" val="239459386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274638"/>
            <a:ext cx="6400800" cy="868362"/>
          </a:xfrm>
        </p:spPr>
        <p:txBody>
          <a:bodyPr>
            <a:noAutofit/>
          </a:bodyPr>
          <a:lstStyle/>
          <a:p>
            <a:r>
              <a:rPr lang="en-US" sz="2000" dirty="0" smtClean="0"/>
              <a:t>Home health care patients who were admitted to the hospital, by age, 2010-2012, and by race, stratified by age, 2012 </a:t>
            </a:r>
            <a:endParaRPr lang="en-US" sz="2000" dirty="0"/>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1636588170"/>
              </p:ext>
            </p:extLst>
          </p:nvPr>
        </p:nvGraphicFramePr>
        <p:xfrm>
          <a:off x="457200" y="1463040"/>
          <a:ext cx="4114800" cy="420624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ontent Placeholder 5"/>
          <p:cNvGraphicFramePr>
            <a:graphicFrameLocks noGrp="1"/>
          </p:cNvGraphicFramePr>
          <p:nvPr>
            <p:ph sz="half" idx="2"/>
            <p:extLst>
              <p:ext uri="{D42A27DB-BD31-4B8C-83A1-F6EECF244321}">
                <p14:modId xmlns:p14="http://schemas.microsoft.com/office/powerpoint/2010/main" val="3635631660"/>
              </p:ext>
            </p:extLst>
          </p:nvPr>
        </p:nvGraphicFramePr>
        <p:xfrm>
          <a:off x="4572000" y="1463040"/>
          <a:ext cx="4114800" cy="4206240"/>
        </p:xfrm>
        <a:graphic>
          <a:graphicData uri="http://schemas.openxmlformats.org/drawingml/2006/chart">
            <c:chart xmlns:c="http://schemas.openxmlformats.org/drawingml/2006/chart" xmlns:r="http://schemas.openxmlformats.org/officeDocument/2006/relationships" r:id="rId4"/>
          </a:graphicData>
        </a:graphic>
      </p:graphicFrame>
      <p:sp>
        <p:nvSpPr>
          <p:cNvPr id="3" name="TextBox 2"/>
          <p:cNvSpPr txBox="1"/>
          <p:nvPr/>
        </p:nvSpPr>
        <p:spPr>
          <a:xfrm>
            <a:off x="457200" y="5669280"/>
            <a:ext cx="8229600" cy="553998"/>
          </a:xfrm>
          <a:prstGeom prst="rect">
            <a:avLst/>
          </a:prstGeom>
          <a:noFill/>
        </p:spPr>
        <p:txBody>
          <a:bodyPr wrap="square" rtlCol="0">
            <a:spAutoFit/>
          </a:bodyPr>
          <a:lstStyle/>
          <a:p>
            <a:r>
              <a:rPr lang="en-US" sz="1000" b="1" dirty="0"/>
              <a:t>Key:</a:t>
            </a:r>
            <a:r>
              <a:rPr lang="en-US" sz="1000" dirty="0"/>
              <a:t> AI/AN: American Indian or Alaska Native; NHOPI: Native Hawaiian or Other Pacific Islander.</a:t>
            </a:r>
          </a:p>
          <a:p>
            <a:r>
              <a:rPr lang="en-US" sz="1000" b="1" dirty="0" smtClean="0"/>
              <a:t>Source</a:t>
            </a:r>
            <a:r>
              <a:rPr lang="en-US" sz="1000" b="1" dirty="0"/>
              <a:t>:</a:t>
            </a:r>
            <a:r>
              <a:rPr lang="en-US" sz="1000" dirty="0"/>
              <a:t> Centers for Medicare &amp; Medicaid Services, Outcome and Assessment Information </a:t>
            </a:r>
            <a:r>
              <a:rPr lang="en-US" sz="1000" dirty="0" smtClean="0"/>
              <a:t>Set, 2010-2012.</a:t>
            </a:r>
          </a:p>
          <a:p>
            <a:r>
              <a:rPr lang="en-US" sz="1000" b="1" dirty="0" smtClean="0"/>
              <a:t>Note:</a:t>
            </a:r>
            <a:r>
              <a:rPr lang="en-US" sz="1000" dirty="0" smtClean="0"/>
              <a:t> For this measure, lower rates are better.</a:t>
            </a:r>
          </a:p>
        </p:txBody>
      </p:sp>
      <p:cxnSp>
        <p:nvCxnSpPr>
          <p:cNvPr id="8" name="Straight Connector 7"/>
          <p:cNvCxnSpPr/>
          <p:nvPr/>
        </p:nvCxnSpPr>
        <p:spPr>
          <a:xfrm>
            <a:off x="5334000" y="3886200"/>
            <a:ext cx="3291840" cy="0"/>
          </a:xfrm>
          <a:prstGeom prst="line">
            <a:avLst/>
          </a:prstGeom>
          <a:ln w="19050">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6248400" y="2743200"/>
            <a:ext cx="822960" cy="707886"/>
          </a:xfrm>
          <a:prstGeom prst="rect">
            <a:avLst/>
          </a:prstGeom>
          <a:noFill/>
          <a:ln>
            <a:solidFill>
              <a:schemeClr val="tx1"/>
            </a:solidFill>
          </a:ln>
        </p:spPr>
        <p:txBody>
          <a:bodyPr wrap="square" rIns="45720" rtlCol="0">
            <a:spAutoFit/>
          </a:bodyPr>
          <a:lstStyle/>
          <a:p>
            <a:r>
              <a:rPr lang="en-US" sz="1000" dirty="0" smtClean="0"/>
              <a:t>2010 Achievable Benchmark: 17.7%</a:t>
            </a:r>
            <a:endParaRPr lang="en-US" sz="1000" dirty="0"/>
          </a:p>
        </p:txBody>
      </p:sp>
    </p:spTree>
    <p:extLst>
      <p:ext uri="{BB962C8B-B14F-4D97-AF65-F5344CB8AC3E}">
        <p14:creationId xmlns:p14="http://schemas.microsoft.com/office/powerpoint/2010/main" val="166975030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274638"/>
            <a:ext cx="6629400" cy="868362"/>
          </a:xfrm>
        </p:spPr>
        <p:txBody>
          <a:bodyPr>
            <a:normAutofit fontScale="90000"/>
          </a:bodyPr>
          <a:lstStyle/>
          <a:p>
            <a:r>
              <a:rPr lang="en-US" sz="2000" dirty="0" smtClean="0"/>
              <a:t>Home health care patients who needed urgent, unplanned medical care, by age, 2010-2012, and by ethnicity, stratified by age, 2012</a:t>
            </a:r>
            <a:endParaRPr lang="en-US" sz="2000" dirty="0"/>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1317614016"/>
              </p:ext>
            </p:extLst>
          </p:nvPr>
        </p:nvGraphicFramePr>
        <p:xfrm>
          <a:off x="457200" y="1463040"/>
          <a:ext cx="4114800" cy="402336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ontent Placeholder 5"/>
          <p:cNvGraphicFramePr>
            <a:graphicFrameLocks noGrp="1"/>
          </p:cNvGraphicFramePr>
          <p:nvPr>
            <p:ph sz="half" idx="2"/>
            <p:extLst>
              <p:ext uri="{D42A27DB-BD31-4B8C-83A1-F6EECF244321}">
                <p14:modId xmlns:p14="http://schemas.microsoft.com/office/powerpoint/2010/main" val="1133899448"/>
              </p:ext>
            </p:extLst>
          </p:nvPr>
        </p:nvGraphicFramePr>
        <p:xfrm>
          <a:off x="4572000" y="1463040"/>
          <a:ext cx="4114800" cy="4023360"/>
        </p:xfrm>
        <a:graphic>
          <a:graphicData uri="http://schemas.openxmlformats.org/drawingml/2006/chart">
            <c:chart xmlns:c="http://schemas.openxmlformats.org/drawingml/2006/chart" xmlns:r="http://schemas.openxmlformats.org/officeDocument/2006/relationships" r:id="rId4"/>
          </a:graphicData>
        </a:graphic>
      </p:graphicFrame>
      <p:sp>
        <p:nvSpPr>
          <p:cNvPr id="3" name="TextBox 2"/>
          <p:cNvSpPr txBox="1"/>
          <p:nvPr/>
        </p:nvSpPr>
        <p:spPr>
          <a:xfrm>
            <a:off x="533400" y="5486400"/>
            <a:ext cx="8229600" cy="400110"/>
          </a:xfrm>
          <a:prstGeom prst="rect">
            <a:avLst/>
          </a:prstGeom>
          <a:noFill/>
        </p:spPr>
        <p:txBody>
          <a:bodyPr wrap="square" rtlCol="0">
            <a:spAutoFit/>
          </a:bodyPr>
          <a:lstStyle/>
          <a:p>
            <a:r>
              <a:rPr lang="en-US" sz="1000" b="1" dirty="0" smtClean="0"/>
              <a:t>Source</a:t>
            </a:r>
            <a:r>
              <a:rPr lang="en-US" sz="1000" b="1" dirty="0"/>
              <a:t>:</a:t>
            </a:r>
            <a:r>
              <a:rPr lang="en-US" sz="1000" dirty="0"/>
              <a:t> Centers for Medicare &amp; Medicaid Services, Outcome and Assessment Information </a:t>
            </a:r>
            <a:r>
              <a:rPr lang="en-US" sz="1000" dirty="0" smtClean="0"/>
              <a:t>Set, 2010-2012.</a:t>
            </a:r>
          </a:p>
          <a:p>
            <a:r>
              <a:rPr lang="en-US" sz="1000" b="1" dirty="0" smtClean="0"/>
              <a:t>Note:</a:t>
            </a:r>
            <a:r>
              <a:rPr lang="en-US" sz="1000" dirty="0" smtClean="0"/>
              <a:t> White and Black are non-Hispanic. Hispanic includes all races. For this measure, lower rates are better</a:t>
            </a:r>
            <a:endParaRPr lang="en-US" sz="1000" dirty="0"/>
          </a:p>
        </p:txBody>
      </p:sp>
      <p:cxnSp>
        <p:nvCxnSpPr>
          <p:cNvPr id="8" name="Straight Connector 7"/>
          <p:cNvCxnSpPr/>
          <p:nvPr/>
        </p:nvCxnSpPr>
        <p:spPr>
          <a:xfrm>
            <a:off x="5334000" y="4030980"/>
            <a:ext cx="3291840" cy="0"/>
          </a:xfrm>
          <a:prstGeom prst="line">
            <a:avLst/>
          </a:prstGeom>
          <a:ln w="19050">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1150620" y="4038600"/>
            <a:ext cx="3291840" cy="0"/>
          </a:xfrm>
          <a:prstGeom prst="line">
            <a:avLst/>
          </a:prstGeom>
          <a:ln w="19050">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1699260" y="4114800"/>
            <a:ext cx="2194560" cy="228600"/>
          </a:xfrm>
          <a:prstGeom prst="rect">
            <a:avLst/>
          </a:prstGeom>
          <a:noFill/>
          <a:ln>
            <a:solidFill>
              <a:schemeClr val="tx1"/>
            </a:solidFill>
          </a:ln>
        </p:spPr>
        <p:txBody>
          <a:bodyPr wrap="square" rtlCol="0">
            <a:spAutoFit/>
          </a:bodyPr>
          <a:lstStyle/>
          <a:p>
            <a:pPr algn="ctr"/>
            <a:r>
              <a:rPr lang="en-US" sz="1000" dirty="0" smtClean="0"/>
              <a:t>2010 </a:t>
            </a:r>
            <a:r>
              <a:rPr lang="en-US" sz="1000" dirty="0"/>
              <a:t>Achievable </a:t>
            </a:r>
            <a:r>
              <a:rPr lang="en-US" sz="1000" dirty="0" smtClean="0"/>
              <a:t>Benchmark:15.2%</a:t>
            </a:r>
            <a:endParaRPr lang="en-US" sz="1000" dirty="0"/>
          </a:p>
          <a:p>
            <a:endParaRPr lang="en-US" dirty="0"/>
          </a:p>
        </p:txBody>
      </p:sp>
      <p:sp>
        <p:nvSpPr>
          <p:cNvPr id="14" name="TextBox 13"/>
          <p:cNvSpPr txBox="1"/>
          <p:nvPr/>
        </p:nvSpPr>
        <p:spPr>
          <a:xfrm>
            <a:off x="5791200" y="4114800"/>
            <a:ext cx="1005840" cy="685800"/>
          </a:xfrm>
          <a:prstGeom prst="rect">
            <a:avLst/>
          </a:prstGeom>
          <a:noFill/>
          <a:ln>
            <a:solidFill>
              <a:schemeClr val="tx1"/>
            </a:solidFill>
          </a:ln>
        </p:spPr>
        <p:txBody>
          <a:bodyPr wrap="square" rtlCol="0">
            <a:spAutoFit/>
          </a:bodyPr>
          <a:lstStyle/>
          <a:p>
            <a:r>
              <a:rPr lang="en-US" sz="1000" dirty="0" smtClean="0"/>
              <a:t>2010 Achievable Benchmark: 15.2%</a:t>
            </a:r>
            <a:endParaRPr lang="en-US" sz="1000" dirty="0"/>
          </a:p>
        </p:txBody>
      </p:sp>
    </p:spTree>
    <p:extLst>
      <p:ext uri="{BB962C8B-B14F-4D97-AF65-F5344CB8AC3E}">
        <p14:creationId xmlns:p14="http://schemas.microsoft.com/office/powerpoint/2010/main" val="111354368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Antipsychotic Medication Use Among Nursing Home Residents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In the past, inappropriate prescribing of antipsychotics in nursing homes has primarily been considered a marker of suboptimal care.</a:t>
            </a:r>
          </a:p>
          <a:p>
            <a:r>
              <a:rPr lang="en-US" dirty="0" smtClean="0"/>
              <a:t>Recent studies have shown antipsychotic use is also a drug safety issue (</a:t>
            </a:r>
            <a:r>
              <a:rPr lang="en-US" dirty="0" err="1" smtClean="0"/>
              <a:t>Huybrechts</a:t>
            </a:r>
            <a:r>
              <a:rPr lang="en-US" dirty="0" smtClean="0"/>
              <a:t>, et al., 2012).</a:t>
            </a:r>
          </a:p>
          <a:p>
            <a:r>
              <a:rPr lang="en-US" dirty="0" smtClean="0"/>
              <a:t>Safety concerns with antipsychotic medication use in older adults include:</a:t>
            </a:r>
          </a:p>
          <a:p>
            <a:pPr lvl="1"/>
            <a:r>
              <a:rPr lang="en-US" dirty="0" smtClean="0"/>
              <a:t>Cerebrovascular events, </a:t>
            </a:r>
          </a:p>
          <a:p>
            <a:pPr lvl="1"/>
            <a:r>
              <a:rPr lang="en-US" dirty="0" err="1" smtClean="0"/>
              <a:t>Hyperprolactinemia</a:t>
            </a:r>
            <a:r>
              <a:rPr lang="en-US" dirty="0" smtClean="0"/>
              <a:t>, </a:t>
            </a:r>
          </a:p>
          <a:p>
            <a:pPr lvl="1"/>
            <a:r>
              <a:rPr lang="en-US" dirty="0" smtClean="0"/>
              <a:t>Pneumonia, </a:t>
            </a:r>
          </a:p>
          <a:p>
            <a:pPr lvl="1"/>
            <a:r>
              <a:rPr lang="en-US" dirty="0" smtClean="0"/>
              <a:t>Cardiovascular events, and </a:t>
            </a:r>
          </a:p>
          <a:p>
            <a:pPr lvl="1"/>
            <a:r>
              <a:rPr lang="en-US" dirty="0" smtClean="0"/>
              <a:t>Thromboembolism (Chiu, et al., 2015).</a:t>
            </a:r>
            <a:endParaRPr lang="en-US" dirty="0"/>
          </a:p>
        </p:txBody>
      </p:sp>
    </p:spTree>
    <p:extLst>
      <p:ext uri="{BB962C8B-B14F-4D97-AF65-F5344CB8AC3E}">
        <p14:creationId xmlns:p14="http://schemas.microsoft.com/office/powerpoint/2010/main" val="32332987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000" dirty="0" smtClean="0"/>
              <a:t>Long-stay nursing home residents who had antipsychotic medication, by sex, race, and chronic conditions, 2012</a:t>
            </a:r>
            <a:endParaRPr lang="en-US" sz="20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132763130"/>
              </p:ext>
            </p:extLst>
          </p:nvPr>
        </p:nvGraphicFramePr>
        <p:xfrm>
          <a:off x="457200" y="1463040"/>
          <a:ext cx="8229600" cy="3749040"/>
        </p:xfrm>
        <a:graphic>
          <a:graphicData uri="http://schemas.openxmlformats.org/drawingml/2006/chart">
            <c:chart xmlns:c="http://schemas.openxmlformats.org/drawingml/2006/chart" xmlns:r="http://schemas.openxmlformats.org/officeDocument/2006/relationships" r:id="rId3"/>
          </a:graphicData>
        </a:graphic>
      </p:graphicFrame>
      <p:sp>
        <p:nvSpPr>
          <p:cNvPr id="3" name="TextBox 2"/>
          <p:cNvSpPr txBox="1"/>
          <p:nvPr/>
        </p:nvSpPr>
        <p:spPr>
          <a:xfrm>
            <a:off x="457200" y="5120640"/>
            <a:ext cx="8229600" cy="553998"/>
          </a:xfrm>
          <a:prstGeom prst="rect">
            <a:avLst/>
          </a:prstGeom>
          <a:noFill/>
        </p:spPr>
        <p:txBody>
          <a:bodyPr wrap="square" rtlCol="0">
            <a:spAutoFit/>
          </a:bodyPr>
          <a:lstStyle/>
          <a:p>
            <a:r>
              <a:rPr lang="en-US" sz="1000" b="1" dirty="0" smtClean="0"/>
              <a:t>Key:</a:t>
            </a:r>
            <a:r>
              <a:rPr lang="en-US" sz="1000" dirty="0" smtClean="0"/>
              <a:t> CC = chronic conditions.</a:t>
            </a:r>
          </a:p>
          <a:p>
            <a:r>
              <a:rPr lang="en-US" sz="1000" b="1" dirty="0" smtClean="0"/>
              <a:t>Source</a:t>
            </a:r>
            <a:r>
              <a:rPr lang="en-US" sz="1000" b="1" dirty="0"/>
              <a:t>:</a:t>
            </a:r>
            <a:r>
              <a:rPr lang="en-US" sz="1000" dirty="0"/>
              <a:t> Centers for Medicare &amp; Medicaid Services, Minimum Data </a:t>
            </a:r>
            <a:r>
              <a:rPr lang="en-US" sz="1000" dirty="0" smtClean="0"/>
              <a:t>Set, 2012.</a:t>
            </a:r>
            <a:endParaRPr lang="en-US" sz="1000" b="1" dirty="0"/>
          </a:p>
          <a:p>
            <a:r>
              <a:rPr lang="en-US" sz="1000" b="1" dirty="0"/>
              <a:t>Note:</a:t>
            </a:r>
            <a:r>
              <a:rPr lang="en-US" sz="1000" dirty="0"/>
              <a:t> For this measure, lower rates are </a:t>
            </a:r>
            <a:r>
              <a:rPr lang="en-US" sz="1000" dirty="0" smtClean="0"/>
              <a:t>better.</a:t>
            </a:r>
            <a:endParaRPr lang="en-US" sz="1000" dirty="0"/>
          </a:p>
        </p:txBody>
      </p:sp>
      <p:sp>
        <p:nvSpPr>
          <p:cNvPr id="7" name="TextBox 6"/>
          <p:cNvSpPr txBox="1"/>
          <p:nvPr/>
        </p:nvSpPr>
        <p:spPr>
          <a:xfrm>
            <a:off x="3962400" y="3017520"/>
            <a:ext cx="1828800" cy="365760"/>
          </a:xfrm>
          <a:prstGeom prst="rect">
            <a:avLst/>
          </a:prstGeom>
          <a:noFill/>
          <a:ln>
            <a:solidFill>
              <a:schemeClr val="tx1"/>
            </a:solidFill>
          </a:ln>
        </p:spPr>
        <p:txBody>
          <a:bodyPr wrap="square" rtlCol="0">
            <a:spAutoFit/>
          </a:bodyPr>
          <a:lstStyle/>
          <a:p>
            <a:pPr algn="ctr"/>
            <a:r>
              <a:rPr lang="en-US" sz="1000" dirty="0" smtClean="0"/>
              <a:t>2012 </a:t>
            </a:r>
            <a:r>
              <a:rPr lang="en-US" sz="1000" dirty="0"/>
              <a:t>Achievable </a:t>
            </a:r>
            <a:r>
              <a:rPr lang="en-US" sz="1000" dirty="0" smtClean="0"/>
              <a:t>Benchmark:15%</a:t>
            </a:r>
            <a:endParaRPr lang="en-US" sz="1000" dirty="0"/>
          </a:p>
          <a:p>
            <a:endParaRPr lang="en-US" dirty="0"/>
          </a:p>
        </p:txBody>
      </p:sp>
    </p:spTree>
    <p:extLst>
      <p:ext uri="{BB962C8B-B14F-4D97-AF65-F5344CB8AC3E}">
        <p14:creationId xmlns:p14="http://schemas.microsoft.com/office/powerpoint/2010/main" val="105482833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Goals of Supportive and Palliative Care</a:t>
            </a:r>
            <a:endParaRPr lang="en-US" dirty="0"/>
          </a:p>
        </p:txBody>
      </p:sp>
      <p:sp>
        <p:nvSpPr>
          <p:cNvPr id="3" name="Content Placeholder 2"/>
          <p:cNvSpPr>
            <a:spLocks noGrp="1"/>
          </p:cNvSpPr>
          <p:nvPr>
            <p:ph idx="1"/>
          </p:nvPr>
        </p:nvSpPr>
        <p:spPr/>
        <p:txBody>
          <a:bodyPr>
            <a:normAutofit lnSpcReduction="10000"/>
          </a:bodyPr>
          <a:lstStyle/>
          <a:p>
            <a:r>
              <a:rPr lang="en-US" dirty="0"/>
              <a:t>Disease cannot always be cured, and functional impairment cannot always be reversed. </a:t>
            </a:r>
            <a:endParaRPr lang="en-US" dirty="0" smtClean="0"/>
          </a:p>
          <a:p>
            <a:r>
              <a:rPr lang="en-US" dirty="0" smtClean="0"/>
              <a:t>For </a:t>
            </a:r>
            <a:r>
              <a:rPr lang="en-US" dirty="0"/>
              <a:t>patients with long-term health conditions, managing symptoms and preventing complications are important goals. </a:t>
            </a:r>
            <a:endParaRPr lang="en-US" dirty="0" smtClean="0"/>
          </a:p>
          <a:p>
            <a:r>
              <a:rPr lang="en-US" dirty="0" smtClean="0"/>
              <a:t>Supportive </a:t>
            </a:r>
            <a:r>
              <a:rPr lang="en-US" dirty="0"/>
              <a:t>and palliative </a:t>
            </a:r>
            <a:r>
              <a:rPr lang="en-US" dirty="0" smtClean="0"/>
              <a:t>care:</a:t>
            </a:r>
          </a:p>
          <a:p>
            <a:pPr lvl="1"/>
            <a:r>
              <a:rPr lang="en-US" dirty="0" smtClean="0"/>
              <a:t>Cuts </a:t>
            </a:r>
            <a:r>
              <a:rPr lang="en-US" dirty="0"/>
              <a:t>across many medical </a:t>
            </a:r>
            <a:r>
              <a:rPr lang="en-US" dirty="0" smtClean="0"/>
              <a:t>conditions.</a:t>
            </a:r>
          </a:p>
          <a:p>
            <a:pPr lvl="1"/>
            <a:r>
              <a:rPr lang="en-US" dirty="0" smtClean="0"/>
              <a:t>Is </a:t>
            </a:r>
            <a:r>
              <a:rPr lang="en-US" dirty="0"/>
              <a:t>delivered by many health care </a:t>
            </a:r>
            <a:r>
              <a:rPr lang="en-US" dirty="0" smtClean="0"/>
              <a:t>providers.</a:t>
            </a:r>
          </a:p>
          <a:p>
            <a:pPr lvl="1"/>
            <a:r>
              <a:rPr lang="en-US" dirty="0" smtClean="0"/>
              <a:t>Focuses </a:t>
            </a:r>
            <a:r>
              <a:rPr lang="en-US" dirty="0"/>
              <a:t>on enhancing patient comfort and quality of life and preventing and relieving symptoms and complications. </a:t>
            </a:r>
          </a:p>
        </p:txBody>
      </p:sp>
    </p:spTree>
    <p:extLst>
      <p:ext uri="{BB962C8B-B14F-4D97-AF65-F5344CB8AC3E}">
        <p14:creationId xmlns:p14="http://schemas.microsoft.com/office/powerpoint/2010/main" val="207113279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US" sz="2000" dirty="0"/>
              <a:t>Long-stay nursing home residents who had </a:t>
            </a:r>
            <a:r>
              <a:rPr lang="en-US" sz="2000" dirty="0" smtClean="0"/>
              <a:t>antipsychotic </a:t>
            </a:r>
            <a:r>
              <a:rPr lang="en-US" sz="2000" dirty="0"/>
              <a:t>medication, </a:t>
            </a:r>
            <a:r>
              <a:rPr lang="en-US" sz="2000" dirty="0" smtClean="0"/>
              <a:t>by State, 2012</a:t>
            </a:r>
            <a:endParaRPr lang="en-US" sz="2000" dirty="0"/>
          </a:p>
        </p:txBody>
      </p:sp>
      <p:sp>
        <p:nvSpPr>
          <p:cNvPr id="5" name="TextBox 4"/>
          <p:cNvSpPr txBox="1"/>
          <p:nvPr/>
        </p:nvSpPr>
        <p:spPr>
          <a:xfrm>
            <a:off x="457200" y="5760720"/>
            <a:ext cx="8229600" cy="400110"/>
          </a:xfrm>
          <a:prstGeom prst="rect">
            <a:avLst/>
          </a:prstGeom>
          <a:noFill/>
        </p:spPr>
        <p:txBody>
          <a:bodyPr wrap="square" rtlCol="0">
            <a:spAutoFit/>
          </a:bodyPr>
          <a:lstStyle/>
          <a:p>
            <a:r>
              <a:rPr lang="en-US" sz="1000" b="1" dirty="0" smtClean="0"/>
              <a:t>Source</a:t>
            </a:r>
            <a:r>
              <a:rPr lang="en-US" sz="1000" b="1" dirty="0"/>
              <a:t>:</a:t>
            </a:r>
            <a:r>
              <a:rPr lang="en-US" sz="1000" dirty="0"/>
              <a:t> Centers for Medicare &amp; Medicaid Services, Minimum Data </a:t>
            </a:r>
            <a:r>
              <a:rPr lang="en-US" sz="1000" dirty="0" smtClean="0"/>
              <a:t>Set, 2012.</a:t>
            </a:r>
            <a:endParaRPr lang="en-US" sz="1000" b="1" dirty="0" smtClean="0"/>
          </a:p>
          <a:p>
            <a:r>
              <a:rPr lang="en-US" sz="1000" b="1" dirty="0" smtClean="0"/>
              <a:t>Note:</a:t>
            </a:r>
            <a:r>
              <a:rPr lang="en-US" sz="1000" dirty="0" smtClean="0"/>
              <a:t> For this measure, lower rates are better.</a:t>
            </a:r>
            <a:endParaRPr lang="en-US" sz="1000" dirty="0"/>
          </a:p>
        </p:txBody>
      </p:sp>
      <p:pic>
        <p:nvPicPr>
          <p:cNvPr id="2" name="Picture 2" descr="C:\Users\Barbara.Barton\AppData\Local\Microsoft\Windows\Temporary Internet Files\Content.Outlook\W3ID9O26\antipsy.gif"/>
          <p:cNvPicPr>
            <a:picLocks noChangeAspect="1" noChangeArrowheads="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t="7000"/>
          <a:stretch/>
        </p:blipFill>
        <p:spPr bwMode="auto">
          <a:xfrm>
            <a:off x="1508760" y="1371600"/>
            <a:ext cx="6126480" cy="42732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5975787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mtClean="0"/>
              <a:t>References</a:t>
            </a:r>
            <a:endParaRPr lang="en-US" dirty="0"/>
          </a:p>
        </p:txBody>
      </p:sp>
      <p:sp>
        <p:nvSpPr>
          <p:cNvPr id="8" name="Content Placeholder 7"/>
          <p:cNvSpPr>
            <a:spLocks noGrp="1"/>
          </p:cNvSpPr>
          <p:nvPr>
            <p:ph idx="1"/>
          </p:nvPr>
        </p:nvSpPr>
        <p:spPr>
          <a:xfrm>
            <a:off x="457200" y="1524000"/>
            <a:ext cx="8229600" cy="4602163"/>
          </a:xfrm>
        </p:spPr>
        <p:txBody>
          <a:bodyPr>
            <a:normAutofit fontScale="55000" lnSpcReduction="20000"/>
          </a:bodyPr>
          <a:lstStyle/>
          <a:p>
            <a:pPr>
              <a:lnSpc>
                <a:spcPct val="120000"/>
              </a:lnSpc>
              <a:spcBef>
                <a:spcPts val="0"/>
              </a:spcBef>
            </a:pPr>
            <a:r>
              <a:rPr lang="en-US" dirty="0" smtClean="0"/>
              <a:t>Abrahamson K, </a:t>
            </a:r>
            <a:r>
              <a:rPr lang="en-US" dirty="0" err="1" smtClean="0"/>
              <a:t>DeCrane</a:t>
            </a:r>
            <a:r>
              <a:rPr lang="en-US" dirty="0" smtClean="0"/>
              <a:t> S, Mueller C, et al. Implementation of a nursing home quality improvement project to reduce resident pain: a qualitative case study. J </a:t>
            </a:r>
            <a:r>
              <a:rPr lang="en-US" dirty="0" err="1" smtClean="0"/>
              <a:t>Nurs</a:t>
            </a:r>
            <a:r>
              <a:rPr lang="en-US" dirty="0" smtClean="0"/>
              <a:t> Care </a:t>
            </a:r>
            <a:r>
              <a:rPr lang="en-US" dirty="0" err="1" smtClean="0"/>
              <a:t>Qual</a:t>
            </a:r>
            <a:r>
              <a:rPr lang="en-US" dirty="0" smtClean="0"/>
              <a:t> 2015 Jul-Sep;30(3):261-8. PMID: 25407787. </a:t>
            </a:r>
          </a:p>
          <a:p>
            <a:pPr>
              <a:lnSpc>
                <a:spcPct val="120000"/>
              </a:lnSpc>
              <a:spcBef>
                <a:spcPts val="0"/>
              </a:spcBef>
            </a:pPr>
            <a:r>
              <a:rPr lang="en-US" dirty="0" smtClean="0"/>
              <a:t>Chiu Y, </a:t>
            </a:r>
            <a:r>
              <a:rPr lang="en-US" dirty="0" err="1" smtClean="0"/>
              <a:t>Bero</a:t>
            </a:r>
            <a:r>
              <a:rPr lang="en-US" dirty="0" smtClean="0"/>
              <a:t> L, </a:t>
            </a:r>
            <a:r>
              <a:rPr lang="en-US" dirty="0" err="1" smtClean="0"/>
              <a:t>Hessol</a:t>
            </a:r>
            <a:r>
              <a:rPr lang="en-US" dirty="0" smtClean="0"/>
              <a:t> NA, et al. A literature review of clinical outcomes associated with antipsychotic medication use in North American nursing home residents. Health Policy 2015 Jun;119(6):802-813. </a:t>
            </a:r>
            <a:r>
              <a:rPr lang="en-US" dirty="0" err="1" smtClean="0"/>
              <a:t>Epub</a:t>
            </a:r>
            <a:r>
              <a:rPr lang="en-US" dirty="0" smtClean="0"/>
              <a:t> 2015 Feb 28. PMID: 25791166. </a:t>
            </a:r>
            <a:r>
              <a:rPr lang="en-US" dirty="0" smtClean="0">
                <a:hlinkClick r:id="rId3"/>
              </a:rPr>
              <a:t>http://www.sciencedirect.com/science/article/pii/S0168851015000652</a:t>
            </a:r>
            <a:r>
              <a:rPr lang="en-US" dirty="0" smtClean="0"/>
              <a:t>. Accessed June 17, 2015.</a:t>
            </a:r>
          </a:p>
          <a:p>
            <a:pPr>
              <a:lnSpc>
                <a:spcPct val="120000"/>
              </a:lnSpc>
              <a:spcBef>
                <a:spcPts val="0"/>
              </a:spcBef>
            </a:pPr>
            <a:r>
              <a:rPr lang="en-US" dirty="0" smtClean="0"/>
              <a:t>Choi NG, Ransom S, Wyllie </a:t>
            </a:r>
            <a:r>
              <a:rPr lang="en-US" smtClean="0"/>
              <a:t>RJ</a:t>
            </a:r>
            <a:r>
              <a:rPr lang="en-US" smtClean="0"/>
              <a:t>. Depression </a:t>
            </a:r>
            <a:r>
              <a:rPr lang="en-US" dirty="0" smtClean="0"/>
              <a:t>in older nursing home residents: the influence of nursing home environmental stressors, coping, and acceptance of group and individual therapy. Aging </a:t>
            </a:r>
            <a:r>
              <a:rPr lang="en-US" dirty="0" err="1" smtClean="0"/>
              <a:t>Ment</a:t>
            </a:r>
            <a:r>
              <a:rPr lang="en-US" dirty="0" smtClean="0"/>
              <a:t> Health 2008 Sep;12(5):536-47. PMID: 18855169. </a:t>
            </a:r>
          </a:p>
          <a:p>
            <a:pPr>
              <a:lnSpc>
                <a:spcPct val="120000"/>
              </a:lnSpc>
              <a:spcBef>
                <a:spcPts val="0"/>
              </a:spcBef>
            </a:pPr>
            <a:r>
              <a:rPr lang="en-US" dirty="0" err="1" smtClean="0"/>
              <a:t>Huybrechts</a:t>
            </a:r>
            <a:r>
              <a:rPr lang="en-US" dirty="0" smtClean="0"/>
              <a:t> KF, Gerhard, Crystal S, et al. Differential risk of death in older residents in nursing homes prescribed specific antipsychotic drugs: Population based cohort study. BMJ 2012 Feb 23;344:e977. PMID: 22362541. </a:t>
            </a:r>
            <a:r>
              <a:rPr lang="en-US" dirty="0" smtClean="0">
                <a:hlinkClick r:id="rId4"/>
              </a:rPr>
              <a:t>http://www.ncbi.nlm.nih.gov/pmc/articles/PMC3285717/</a:t>
            </a:r>
            <a:r>
              <a:rPr lang="en-US" dirty="0" smtClean="0"/>
              <a:t>. Accessed June 17, 2015. </a:t>
            </a:r>
          </a:p>
          <a:p>
            <a:pPr>
              <a:lnSpc>
                <a:spcPct val="120000"/>
              </a:lnSpc>
              <a:spcBef>
                <a:spcPts val="0"/>
              </a:spcBef>
            </a:pPr>
            <a:r>
              <a:rPr lang="en-US" dirty="0" err="1" smtClean="0"/>
              <a:t>Widera</a:t>
            </a:r>
            <a:r>
              <a:rPr lang="en-US" dirty="0" smtClean="0"/>
              <a:t> EW, Block SD. Managing grief and depression at the end of life. Am </a:t>
            </a:r>
            <a:r>
              <a:rPr lang="en-US" dirty="0" err="1" smtClean="0"/>
              <a:t>Fam</a:t>
            </a:r>
            <a:r>
              <a:rPr lang="en-US" dirty="0" smtClean="0"/>
              <a:t> Physician 2012 Aug 1;86(3):259-64. PMID: 22962989. </a:t>
            </a:r>
            <a:r>
              <a:rPr lang="en-US" dirty="0" smtClean="0">
                <a:hlinkClick r:id="rId5"/>
              </a:rPr>
              <a:t>http://www.aafp.org/afp/2012/0801/p259.html</a:t>
            </a:r>
            <a:r>
              <a:rPr lang="en-US" dirty="0" smtClean="0"/>
              <a:t>. Accessed June 17, 2015.</a:t>
            </a:r>
          </a:p>
          <a:p>
            <a:endParaRPr lang="en-US" dirty="0" smtClean="0"/>
          </a:p>
          <a:p>
            <a:endParaRPr lang="en-US" dirty="0"/>
          </a:p>
        </p:txBody>
      </p:sp>
    </p:spTree>
    <p:extLst>
      <p:ext uri="{BB962C8B-B14F-4D97-AF65-F5344CB8AC3E}">
        <p14:creationId xmlns:p14="http://schemas.microsoft.com/office/powerpoint/2010/main" val="376412666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Measures of Supportive and Palliative Care</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Relief of Suffering:</a:t>
            </a:r>
          </a:p>
          <a:p>
            <a:pPr lvl="1"/>
            <a:r>
              <a:rPr lang="en-US" dirty="0" smtClean="0"/>
              <a:t>Improvement in shortness of breath among home health care patients</a:t>
            </a:r>
          </a:p>
          <a:p>
            <a:pPr lvl="1"/>
            <a:r>
              <a:rPr lang="en-US" dirty="0" smtClean="0"/>
              <a:t>Nursing home residents with moderate to severe pain </a:t>
            </a:r>
          </a:p>
          <a:p>
            <a:pPr lvl="1"/>
            <a:r>
              <a:rPr lang="en-US" dirty="0" smtClean="0"/>
              <a:t>Nursing home residents who lose too much weight</a:t>
            </a:r>
          </a:p>
          <a:p>
            <a:r>
              <a:rPr lang="en-US" dirty="0" smtClean="0"/>
              <a:t>Help With Emotional and Spiritual Needs:</a:t>
            </a:r>
          </a:p>
          <a:p>
            <a:pPr lvl="1"/>
            <a:r>
              <a:rPr lang="en-US" dirty="0" smtClean="0"/>
              <a:t>Worsening depression or anxiety in nursing home residents</a:t>
            </a:r>
          </a:p>
          <a:p>
            <a:r>
              <a:rPr lang="en-US" dirty="0" smtClean="0"/>
              <a:t>High-Quality Palliative Care:</a:t>
            </a:r>
          </a:p>
          <a:p>
            <a:pPr lvl="1"/>
            <a:r>
              <a:rPr lang="en-US" dirty="0" smtClean="0"/>
              <a:t>Home health care patients with hospital admission</a:t>
            </a:r>
          </a:p>
          <a:p>
            <a:pPr lvl="1"/>
            <a:r>
              <a:rPr lang="en-US" dirty="0" smtClean="0"/>
              <a:t>Home health care patients with urgent, unplanned medical care</a:t>
            </a:r>
          </a:p>
          <a:p>
            <a:pPr lvl="1"/>
            <a:r>
              <a:rPr lang="en-US" dirty="0" smtClean="0"/>
              <a:t>Nursing home residents receiving antipsychotic medication </a:t>
            </a:r>
          </a:p>
          <a:p>
            <a:pPr lvl="1"/>
            <a:endParaRPr lang="en-US" dirty="0"/>
          </a:p>
        </p:txBody>
      </p:sp>
    </p:spTree>
    <p:extLst>
      <p:ext uri="{BB962C8B-B14F-4D97-AF65-F5344CB8AC3E}">
        <p14:creationId xmlns:p14="http://schemas.microsoft.com/office/powerpoint/2010/main" val="92661392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marL="0" indent="0"/>
            <a:r>
              <a:rPr lang="en-US" dirty="0"/>
              <a:t>Relief of </a:t>
            </a:r>
            <a:r>
              <a:rPr lang="en-US" dirty="0" smtClean="0"/>
              <a:t>Suffering</a:t>
            </a:r>
            <a:endParaRPr lang="en-US" dirty="0"/>
          </a:p>
        </p:txBody>
      </p:sp>
      <p:sp>
        <p:nvSpPr>
          <p:cNvPr id="3" name="Content Placeholder 2"/>
          <p:cNvSpPr>
            <a:spLocks noGrp="1"/>
          </p:cNvSpPr>
          <p:nvPr>
            <p:ph idx="1"/>
          </p:nvPr>
        </p:nvSpPr>
        <p:spPr/>
        <p:txBody>
          <a:bodyPr>
            <a:normAutofit/>
          </a:bodyPr>
          <a:lstStyle/>
          <a:p>
            <a:r>
              <a:rPr lang="en-US" dirty="0"/>
              <a:t>Home health </a:t>
            </a:r>
            <a:r>
              <a:rPr lang="en-US" dirty="0" smtClean="0"/>
              <a:t>care patients </a:t>
            </a:r>
            <a:r>
              <a:rPr lang="en-US" dirty="0"/>
              <a:t>with shortness of breath</a:t>
            </a:r>
          </a:p>
          <a:p>
            <a:r>
              <a:rPr lang="en-US" dirty="0" smtClean="0"/>
              <a:t>Nursing home residents with moderate to severe pain</a:t>
            </a:r>
          </a:p>
          <a:p>
            <a:r>
              <a:rPr lang="en-US" dirty="0" smtClean="0"/>
              <a:t>Nursing home residents who lost too much weight</a:t>
            </a:r>
          </a:p>
          <a:p>
            <a:pPr marL="0" indent="0">
              <a:buNone/>
            </a:pPr>
            <a:endParaRPr lang="en-US" dirty="0"/>
          </a:p>
        </p:txBody>
      </p:sp>
    </p:spTree>
    <p:extLst>
      <p:ext uri="{BB962C8B-B14F-4D97-AF65-F5344CB8AC3E}">
        <p14:creationId xmlns:p14="http://schemas.microsoft.com/office/powerpoint/2010/main" val="404100556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Shortness </a:t>
            </a:r>
            <a:r>
              <a:rPr lang="en-US" dirty="0"/>
              <a:t>of Breath Among Home Health Care Patients </a:t>
            </a:r>
          </a:p>
        </p:txBody>
      </p:sp>
      <p:sp>
        <p:nvSpPr>
          <p:cNvPr id="3" name="Content Placeholder 2"/>
          <p:cNvSpPr>
            <a:spLocks noGrp="1"/>
          </p:cNvSpPr>
          <p:nvPr>
            <p:ph idx="1"/>
          </p:nvPr>
        </p:nvSpPr>
        <p:spPr/>
        <p:txBody>
          <a:bodyPr>
            <a:normAutofit/>
          </a:bodyPr>
          <a:lstStyle/>
          <a:p>
            <a:r>
              <a:rPr lang="en-US" dirty="0"/>
              <a:t>Shortness of breath is uncomfortable. </a:t>
            </a:r>
            <a:endParaRPr lang="en-US" dirty="0" smtClean="0"/>
          </a:p>
          <a:p>
            <a:r>
              <a:rPr lang="en-US" dirty="0" smtClean="0"/>
              <a:t>Many </a:t>
            </a:r>
            <a:r>
              <a:rPr lang="en-US" dirty="0"/>
              <a:t>patients with heart or lung problems experience difficulty breathing and may tire easily or be unable to perform daily </a:t>
            </a:r>
            <a:r>
              <a:rPr lang="en-US" dirty="0" smtClean="0"/>
              <a:t>activities.</a:t>
            </a:r>
          </a:p>
          <a:p>
            <a:r>
              <a:rPr lang="en-US" dirty="0" smtClean="0"/>
              <a:t>Doctors </a:t>
            </a:r>
            <a:r>
              <a:rPr lang="en-US" dirty="0"/>
              <a:t>and home health staff should monitor shortness of breath and may give advice, therapy, medication, or oxygen to help lessen this symptom. </a:t>
            </a:r>
            <a:endParaRPr lang="en-US" dirty="0" smtClean="0"/>
          </a:p>
          <a:p>
            <a:endParaRPr lang="en-US" dirty="0"/>
          </a:p>
        </p:txBody>
      </p:sp>
    </p:spTree>
    <p:extLst>
      <p:ext uri="{BB962C8B-B14F-4D97-AF65-F5344CB8AC3E}">
        <p14:creationId xmlns:p14="http://schemas.microsoft.com/office/powerpoint/2010/main" val="233380964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000" dirty="0" smtClean="0"/>
              <a:t>Adult home health care patients whose episodes of shortness of breath decreased, </a:t>
            </a:r>
            <a:r>
              <a:rPr lang="en-US" sz="2000" dirty="0" smtClean="0"/>
              <a:t>by age </a:t>
            </a:r>
            <a:r>
              <a:rPr lang="en-US" sz="2000" dirty="0" smtClean="0"/>
              <a:t>and race/ethnicity, 2010-2012</a:t>
            </a:r>
            <a:endParaRPr lang="en-US" sz="2000" dirty="0"/>
          </a:p>
        </p:txBody>
      </p:sp>
      <p:graphicFrame>
        <p:nvGraphicFramePr>
          <p:cNvPr id="4" name="Content Placeholder 3"/>
          <p:cNvGraphicFramePr>
            <a:graphicFrameLocks noGrp="1"/>
          </p:cNvGraphicFramePr>
          <p:nvPr>
            <p:ph sz="half" idx="1"/>
            <p:extLst>
              <p:ext uri="{D42A27DB-BD31-4B8C-83A1-F6EECF244321}">
                <p14:modId xmlns:p14="http://schemas.microsoft.com/office/powerpoint/2010/main" val="2481411502"/>
              </p:ext>
            </p:extLst>
          </p:nvPr>
        </p:nvGraphicFramePr>
        <p:xfrm>
          <a:off x="457200" y="1463040"/>
          <a:ext cx="4114800" cy="402336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ontent Placeholder 5"/>
          <p:cNvGraphicFramePr>
            <a:graphicFrameLocks noGrp="1"/>
          </p:cNvGraphicFramePr>
          <p:nvPr>
            <p:ph sz="half" idx="2"/>
            <p:extLst>
              <p:ext uri="{D42A27DB-BD31-4B8C-83A1-F6EECF244321}">
                <p14:modId xmlns:p14="http://schemas.microsoft.com/office/powerpoint/2010/main" val="819658906"/>
              </p:ext>
            </p:extLst>
          </p:nvPr>
        </p:nvGraphicFramePr>
        <p:xfrm>
          <a:off x="4572000" y="1463040"/>
          <a:ext cx="4114800" cy="4023360"/>
        </p:xfrm>
        <a:graphic>
          <a:graphicData uri="http://schemas.openxmlformats.org/drawingml/2006/chart">
            <c:chart xmlns:c="http://schemas.openxmlformats.org/drawingml/2006/chart" xmlns:r="http://schemas.openxmlformats.org/officeDocument/2006/relationships" r:id="rId4"/>
          </a:graphicData>
        </a:graphic>
      </p:graphicFrame>
      <p:cxnSp>
        <p:nvCxnSpPr>
          <p:cNvPr id="5" name="Straight Connector 4"/>
          <p:cNvCxnSpPr/>
          <p:nvPr/>
        </p:nvCxnSpPr>
        <p:spPr>
          <a:xfrm>
            <a:off x="1234440" y="2834640"/>
            <a:ext cx="3246120" cy="0"/>
          </a:xfrm>
          <a:prstGeom prst="line">
            <a:avLst/>
          </a:prstGeom>
          <a:ln w="19050">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457200" y="5669280"/>
            <a:ext cx="8229600" cy="707886"/>
          </a:xfrm>
          <a:prstGeom prst="rect">
            <a:avLst/>
          </a:prstGeom>
          <a:noFill/>
        </p:spPr>
        <p:txBody>
          <a:bodyPr wrap="square" rtlCol="0">
            <a:spAutoFit/>
          </a:bodyPr>
          <a:lstStyle/>
          <a:p>
            <a:r>
              <a:rPr lang="en-US" sz="1000" b="1" dirty="0"/>
              <a:t>Source: </a:t>
            </a:r>
            <a:r>
              <a:rPr lang="en-US" sz="1000" dirty="0"/>
              <a:t>Centers for Medicare &amp; Medicaid Services, Outcome and Assessment Information Set (OASIS), </a:t>
            </a:r>
            <a:r>
              <a:rPr lang="en-US" sz="1000" dirty="0" smtClean="0"/>
              <a:t>2010-2012. </a:t>
            </a:r>
            <a:endParaRPr lang="en-US" sz="1000" dirty="0"/>
          </a:p>
          <a:p>
            <a:r>
              <a:rPr lang="en-US" sz="1000" b="1" dirty="0"/>
              <a:t>Denominator: </a:t>
            </a:r>
            <a:r>
              <a:rPr lang="en-US" sz="1000" dirty="0"/>
              <a:t>Adult </a:t>
            </a:r>
            <a:r>
              <a:rPr lang="en-US" sz="1000" dirty="0" err="1"/>
              <a:t>nonmaternity</a:t>
            </a:r>
            <a:r>
              <a:rPr lang="en-US" sz="1000" dirty="0"/>
              <a:t> patients completing an episode of skilled home health care. </a:t>
            </a:r>
          </a:p>
          <a:p>
            <a:r>
              <a:rPr lang="en-US" sz="1000" b="1" dirty="0"/>
              <a:t>Note: </a:t>
            </a:r>
            <a:r>
              <a:rPr lang="en-US" sz="1000" dirty="0" smtClean="0"/>
              <a:t>White and Black are non-Hispanic. Hispanic includes all races. Starting </a:t>
            </a:r>
            <a:r>
              <a:rPr lang="en-US" sz="1000" dirty="0"/>
              <a:t>January 1, 2010, the patient assessment instrument for home health agencies was changed to OASIS-C. </a:t>
            </a:r>
          </a:p>
        </p:txBody>
      </p:sp>
      <p:sp>
        <p:nvSpPr>
          <p:cNvPr id="3" name="TextBox 2"/>
          <p:cNvSpPr txBox="1"/>
          <p:nvPr/>
        </p:nvSpPr>
        <p:spPr>
          <a:xfrm>
            <a:off x="1737360" y="2458930"/>
            <a:ext cx="2286000" cy="253916"/>
          </a:xfrm>
          <a:prstGeom prst="rect">
            <a:avLst/>
          </a:prstGeom>
          <a:noFill/>
          <a:ln>
            <a:solidFill>
              <a:schemeClr val="tx1"/>
            </a:solidFill>
          </a:ln>
        </p:spPr>
        <p:txBody>
          <a:bodyPr wrap="square" rtlCol="0">
            <a:spAutoFit/>
          </a:bodyPr>
          <a:lstStyle/>
          <a:p>
            <a:pPr algn="ctr"/>
            <a:r>
              <a:rPr lang="en-US" sz="1000" dirty="0" smtClean="0"/>
              <a:t>2010 Achievable Benchmark: 70.7% </a:t>
            </a:r>
            <a:endParaRPr lang="en-US" sz="1000" dirty="0"/>
          </a:p>
        </p:txBody>
      </p:sp>
    </p:spTree>
    <p:extLst>
      <p:ext uri="{BB962C8B-B14F-4D97-AF65-F5344CB8AC3E}">
        <p14:creationId xmlns:p14="http://schemas.microsoft.com/office/powerpoint/2010/main" val="237534806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Moderate </a:t>
            </a:r>
            <a:r>
              <a:rPr lang="en-US" dirty="0"/>
              <a:t>to Severe Pain Among Nursing Home Residents </a:t>
            </a:r>
          </a:p>
        </p:txBody>
      </p:sp>
      <p:sp>
        <p:nvSpPr>
          <p:cNvPr id="3" name="Content Placeholder 2"/>
          <p:cNvSpPr>
            <a:spLocks noGrp="1"/>
          </p:cNvSpPr>
          <p:nvPr>
            <p:ph idx="1"/>
          </p:nvPr>
        </p:nvSpPr>
        <p:spPr/>
        <p:txBody>
          <a:bodyPr/>
          <a:lstStyle/>
          <a:p>
            <a:r>
              <a:rPr lang="en-US" dirty="0"/>
              <a:t>Pain management is a </a:t>
            </a:r>
            <a:r>
              <a:rPr lang="en-US" dirty="0" smtClean="0"/>
              <a:t>particularly </a:t>
            </a:r>
            <a:r>
              <a:rPr lang="en-US" dirty="0"/>
              <a:t>important clinical concern for older adults residing in nursing homes</a:t>
            </a:r>
            <a:r>
              <a:rPr lang="en-US" dirty="0" smtClean="0"/>
              <a:t>. </a:t>
            </a:r>
            <a:endParaRPr lang="en-US" dirty="0" smtClean="0"/>
          </a:p>
          <a:p>
            <a:r>
              <a:rPr lang="en-US" dirty="0" smtClean="0"/>
              <a:t>Poorly </a:t>
            </a:r>
            <a:r>
              <a:rPr lang="en-US" dirty="0"/>
              <a:t>managed pain can decrease resident quality of life, reduce mobility and functional status, and increase loneliness and depression (Abrahamson, et </a:t>
            </a:r>
            <a:r>
              <a:rPr lang="en-US" dirty="0" smtClean="0"/>
              <a:t>al., 2015).</a:t>
            </a:r>
            <a:endParaRPr lang="en-US" dirty="0"/>
          </a:p>
          <a:p>
            <a:endParaRPr lang="en-US" dirty="0"/>
          </a:p>
        </p:txBody>
      </p:sp>
    </p:spTree>
    <p:extLst>
      <p:ext uri="{BB962C8B-B14F-4D97-AF65-F5344CB8AC3E}">
        <p14:creationId xmlns:p14="http://schemas.microsoft.com/office/powerpoint/2010/main" val="17874118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smtClean="0"/>
              <a:t>Long-stay nursing home residents who have moderate to severe pain, by race and age, 2012</a:t>
            </a:r>
            <a:endParaRPr lang="en-US" sz="2000" dirty="0"/>
          </a:p>
        </p:txBody>
      </p:sp>
      <p:graphicFrame>
        <p:nvGraphicFramePr>
          <p:cNvPr id="4" name="Content Placeholder 3"/>
          <p:cNvGraphicFramePr>
            <a:graphicFrameLocks noGrp="1"/>
          </p:cNvGraphicFramePr>
          <p:nvPr>
            <p:ph sz="half" idx="1"/>
            <p:extLst>
              <p:ext uri="{D42A27DB-BD31-4B8C-83A1-F6EECF244321}">
                <p14:modId xmlns:p14="http://schemas.microsoft.com/office/powerpoint/2010/main" val="947083925"/>
              </p:ext>
            </p:extLst>
          </p:nvPr>
        </p:nvGraphicFramePr>
        <p:xfrm>
          <a:off x="457200" y="1463040"/>
          <a:ext cx="4114800" cy="393192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Content Placeholder 6"/>
          <p:cNvGraphicFramePr>
            <a:graphicFrameLocks noGrp="1"/>
          </p:cNvGraphicFramePr>
          <p:nvPr>
            <p:ph sz="half" idx="2"/>
            <p:extLst>
              <p:ext uri="{D42A27DB-BD31-4B8C-83A1-F6EECF244321}">
                <p14:modId xmlns:p14="http://schemas.microsoft.com/office/powerpoint/2010/main" val="2322389409"/>
              </p:ext>
            </p:extLst>
          </p:nvPr>
        </p:nvGraphicFramePr>
        <p:xfrm>
          <a:off x="4572000" y="1463040"/>
          <a:ext cx="4114800" cy="3931920"/>
        </p:xfrm>
        <a:graphic>
          <a:graphicData uri="http://schemas.openxmlformats.org/drawingml/2006/chart">
            <c:chart xmlns:c="http://schemas.openxmlformats.org/drawingml/2006/chart" xmlns:r="http://schemas.openxmlformats.org/officeDocument/2006/relationships" r:id="rId4"/>
          </a:graphicData>
        </a:graphic>
      </p:graphicFrame>
      <p:sp>
        <p:nvSpPr>
          <p:cNvPr id="3" name="TextBox 2"/>
          <p:cNvSpPr txBox="1"/>
          <p:nvPr/>
        </p:nvSpPr>
        <p:spPr>
          <a:xfrm>
            <a:off x="457200" y="5486400"/>
            <a:ext cx="8229600" cy="707886"/>
          </a:xfrm>
          <a:prstGeom prst="rect">
            <a:avLst/>
          </a:prstGeom>
          <a:noFill/>
        </p:spPr>
        <p:txBody>
          <a:bodyPr wrap="square" rtlCol="0">
            <a:spAutoFit/>
          </a:bodyPr>
          <a:lstStyle/>
          <a:p>
            <a:r>
              <a:rPr lang="en-US" sz="1000" b="1" dirty="0"/>
              <a:t>Key:</a:t>
            </a:r>
            <a:r>
              <a:rPr lang="en-US" sz="1000" dirty="0"/>
              <a:t> AI/AN: American Indian or Alaska Native; API: Asian or Pacific Islander </a:t>
            </a:r>
          </a:p>
          <a:p>
            <a:r>
              <a:rPr lang="en-US" sz="1000" b="1" dirty="0" smtClean="0"/>
              <a:t>Source</a:t>
            </a:r>
            <a:r>
              <a:rPr lang="en-US" sz="1000" b="1" dirty="0"/>
              <a:t>: </a:t>
            </a:r>
            <a:r>
              <a:rPr lang="en-US" sz="1000" dirty="0"/>
              <a:t>Centers for Medicare &amp; Medicaid Services, Minimum Data Set, 2011. Data are from the third quarter of the calendar year</a:t>
            </a:r>
            <a:r>
              <a:rPr lang="en-US" sz="1000" dirty="0" smtClean="0"/>
              <a:t>.</a:t>
            </a:r>
          </a:p>
          <a:p>
            <a:r>
              <a:rPr lang="en-US" sz="1000" b="1" dirty="0" smtClean="0"/>
              <a:t>Denominator</a:t>
            </a:r>
            <a:r>
              <a:rPr lang="en-US" sz="1000" b="1" dirty="0"/>
              <a:t>: </a:t>
            </a:r>
            <a:r>
              <a:rPr lang="en-US" sz="1000" dirty="0"/>
              <a:t>All long-stay residents in Medicare- or Medicaid-certified nursing home facilities. </a:t>
            </a:r>
          </a:p>
          <a:p>
            <a:r>
              <a:rPr lang="en-US" sz="1000" b="1" dirty="0"/>
              <a:t>Note: </a:t>
            </a:r>
            <a:r>
              <a:rPr lang="en-US" sz="1000" dirty="0"/>
              <a:t>For this measure, lower rates are better. </a:t>
            </a:r>
          </a:p>
        </p:txBody>
      </p:sp>
      <p:sp>
        <p:nvSpPr>
          <p:cNvPr id="6" name="TextBox 5"/>
          <p:cNvSpPr txBox="1"/>
          <p:nvPr/>
        </p:nvSpPr>
        <p:spPr>
          <a:xfrm>
            <a:off x="6248400" y="3840480"/>
            <a:ext cx="1280160" cy="402336"/>
          </a:xfrm>
          <a:prstGeom prst="rect">
            <a:avLst/>
          </a:prstGeom>
          <a:noFill/>
          <a:ln>
            <a:solidFill>
              <a:schemeClr val="tx1"/>
            </a:solidFill>
          </a:ln>
        </p:spPr>
        <p:txBody>
          <a:bodyPr wrap="square" rtlCol="0">
            <a:spAutoFit/>
          </a:bodyPr>
          <a:lstStyle/>
          <a:p>
            <a:r>
              <a:rPr lang="en-US" sz="1000" dirty="0" smtClean="0"/>
              <a:t>2011 Achievable Benchmark: 7.1%</a:t>
            </a:r>
            <a:endParaRPr lang="en-US" sz="1000" dirty="0"/>
          </a:p>
        </p:txBody>
      </p:sp>
      <p:sp>
        <p:nvSpPr>
          <p:cNvPr id="8" name="Rectangle 7"/>
          <p:cNvSpPr/>
          <p:nvPr/>
        </p:nvSpPr>
        <p:spPr>
          <a:xfrm>
            <a:off x="1993392" y="3840480"/>
            <a:ext cx="1280160" cy="400110"/>
          </a:xfrm>
          <a:prstGeom prst="rect">
            <a:avLst/>
          </a:prstGeom>
          <a:ln>
            <a:solidFill>
              <a:schemeClr val="tx1"/>
            </a:solidFill>
          </a:ln>
        </p:spPr>
        <p:txBody>
          <a:bodyPr wrap="square">
            <a:spAutoFit/>
          </a:bodyPr>
          <a:lstStyle/>
          <a:p>
            <a:r>
              <a:rPr lang="en-US" sz="1000" dirty="0"/>
              <a:t>2011 Achievable Benchmark: </a:t>
            </a:r>
            <a:r>
              <a:rPr lang="en-US" sz="1000" dirty="0" smtClean="0"/>
              <a:t>7.1%</a:t>
            </a:r>
            <a:endParaRPr lang="en-US" sz="1000" dirty="0"/>
          </a:p>
        </p:txBody>
      </p:sp>
    </p:spTree>
    <p:extLst>
      <p:ext uri="{BB962C8B-B14F-4D97-AF65-F5344CB8AC3E}">
        <p14:creationId xmlns:p14="http://schemas.microsoft.com/office/powerpoint/2010/main" val="112022884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smtClean="0"/>
              <a:t>Weight Loss Among Nursing Home Residents</a:t>
            </a:r>
            <a:endParaRPr lang="en-US" dirty="0"/>
          </a:p>
        </p:txBody>
      </p:sp>
      <p:sp>
        <p:nvSpPr>
          <p:cNvPr id="6" name="Content Placeholder 5"/>
          <p:cNvSpPr>
            <a:spLocks noGrp="1"/>
          </p:cNvSpPr>
          <p:nvPr>
            <p:ph idx="1"/>
          </p:nvPr>
        </p:nvSpPr>
        <p:spPr/>
        <p:txBody>
          <a:bodyPr>
            <a:normAutofit/>
          </a:bodyPr>
          <a:lstStyle/>
          <a:p>
            <a:r>
              <a:rPr lang="en-US" dirty="0" smtClean="0"/>
              <a:t>Unintentional weight loss is a common problem among nursing home residents.</a:t>
            </a:r>
          </a:p>
          <a:p>
            <a:r>
              <a:rPr lang="en-US" dirty="0" smtClean="0"/>
              <a:t>Weight loss is associated with adverse, costly clinical outcomes, including increased hospitalization, morbidity, and mortality</a:t>
            </a:r>
            <a:r>
              <a:rPr lang="en-US" dirty="0" smtClean="0"/>
              <a:t>. </a:t>
            </a:r>
            <a:endParaRPr lang="en-US" dirty="0"/>
          </a:p>
          <a:p>
            <a:r>
              <a:rPr lang="en-US" dirty="0" smtClean="0"/>
              <a:t>The Minimum Data Set defines clinically significant weight loss for nursing home residents:</a:t>
            </a:r>
          </a:p>
          <a:p>
            <a:pPr lvl="1"/>
            <a:r>
              <a:rPr lang="en-US" dirty="0" smtClean="0"/>
              <a:t>Weight loss </a:t>
            </a:r>
            <a:r>
              <a:rPr lang="en-US" dirty="0" smtClean="0">
                <a:latin typeface="Calibri"/>
              </a:rPr>
              <a:t>≥</a:t>
            </a:r>
            <a:r>
              <a:rPr lang="en-US" dirty="0" smtClean="0"/>
              <a:t>5% within a 30-day period or 10% within a 180-day period</a:t>
            </a:r>
            <a:endParaRPr lang="en-US" dirty="0"/>
          </a:p>
        </p:txBody>
      </p:sp>
    </p:spTree>
    <p:extLst>
      <p:ext uri="{BB962C8B-B14F-4D97-AF65-F5344CB8AC3E}">
        <p14:creationId xmlns:p14="http://schemas.microsoft.com/office/powerpoint/2010/main" val="247417766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0.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9.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18160</TotalTime>
  <Words>2870</Words>
  <Application>Microsoft Office PowerPoint</Application>
  <PresentationFormat>On-screen Show (4:3)</PresentationFormat>
  <Paragraphs>238</Paragraphs>
  <Slides>21</Slides>
  <Notes>21</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Office Theme</vt:lpstr>
      <vt:lpstr>Supportive and Palliative Care</vt:lpstr>
      <vt:lpstr>Goals of Supportive and Palliative Care</vt:lpstr>
      <vt:lpstr>Measures of Supportive and Palliative Care</vt:lpstr>
      <vt:lpstr>Relief of Suffering</vt:lpstr>
      <vt:lpstr>Shortness of Breath Among Home Health Care Patients </vt:lpstr>
      <vt:lpstr>Adult home health care patients whose episodes of shortness of breath decreased, by age and race/ethnicity, 2010-2012</vt:lpstr>
      <vt:lpstr>Moderate to Severe Pain Among Nursing Home Residents </vt:lpstr>
      <vt:lpstr>Long-stay nursing home residents who have moderate to severe pain, by race and age, 2012</vt:lpstr>
      <vt:lpstr>Weight Loss Among Nursing Home Residents</vt:lpstr>
      <vt:lpstr>Long-stay nursing home residents who lost too much weight, by age and race/ethnicity, 2011-2012</vt:lpstr>
      <vt:lpstr>Help With Emotional and Spiritual Needs</vt:lpstr>
      <vt:lpstr>Depression or Anxiety Among Nursing Home Residents</vt:lpstr>
      <vt:lpstr>Long-stay nursing home residents who are more depressed or anxious, by chronic conditions, overall and stratified by race/ethnicity, 2012</vt:lpstr>
      <vt:lpstr>High-Quality Palliative Care</vt:lpstr>
      <vt:lpstr>Hospitalization and Unplanned Care as a Measure of Home Health Care</vt:lpstr>
      <vt:lpstr>Home health care patients who were admitted to the hospital, by age, 2010-2012, and by race, stratified by age, 2012 </vt:lpstr>
      <vt:lpstr>Home health care patients who needed urgent, unplanned medical care, by age, 2010-2012, and by ethnicity, stratified by age, 2012</vt:lpstr>
      <vt:lpstr>Antipsychotic Medication Use Among Nursing Home Residents</vt:lpstr>
      <vt:lpstr>Long-stay nursing home residents who had antipsychotic medication, by sex, race, and chronic conditions, 2012</vt:lpstr>
      <vt:lpstr>Long-stay nursing home residents who had antipsychotic medication, by State, 2012</vt:lpstr>
      <vt:lpstr>References</vt:lpstr>
    </vt:vector>
  </TitlesOfParts>
  <Company>DHHS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DHHS</dc:creator>
  <cp:lastModifiedBy>DHHS</cp:lastModifiedBy>
  <cp:revision>659</cp:revision>
  <cp:lastPrinted>2015-06-03T13:53:09Z</cp:lastPrinted>
  <dcterms:created xsi:type="dcterms:W3CDTF">2013-09-03T18:05:51Z</dcterms:created>
  <dcterms:modified xsi:type="dcterms:W3CDTF">2015-06-24T16:21:15Z</dcterms:modified>
</cp:coreProperties>
</file>