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4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5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6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2" r:id="rId2"/>
  </p:sldMasterIdLst>
  <p:notesMasterIdLst>
    <p:notesMasterId r:id="rId14"/>
  </p:notesMasterIdLst>
  <p:handoutMasterIdLst>
    <p:handoutMasterId r:id="rId15"/>
  </p:handoutMasterIdLst>
  <p:sldIdLst>
    <p:sldId id="314" r:id="rId3"/>
    <p:sldId id="273" r:id="rId4"/>
    <p:sldId id="299" r:id="rId5"/>
    <p:sldId id="300" r:id="rId6"/>
    <p:sldId id="298" r:id="rId7"/>
    <p:sldId id="310" r:id="rId8"/>
    <p:sldId id="304" r:id="rId9"/>
    <p:sldId id="305" r:id="rId10"/>
    <p:sldId id="307" r:id="rId11"/>
    <p:sldId id="308" r:id="rId12"/>
    <p:sldId id="30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HHS" initials="DMB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AAB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70" d="100"/>
          <a:sy n="70" d="100"/>
        </p:scale>
        <p:origin x="-2453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-3029" y="-5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81"/>
          <c:y val="0.20103698843200152"/>
          <c:w val="0.78415038397978032"/>
          <c:h val="0.70270754350150677"/>
        </c:manualLayout>
      </c:layout>
      <c:lineChart>
        <c:grouping val="standard"/>
        <c:varyColors val="0"/>
        <c:ser>
          <c:idx val="3"/>
          <c:order val="0"/>
          <c:tx>
            <c:strRef>
              <c:f>Sheet1!$A$5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Sheet1!$B$5:$E$5</c:f>
              <c:numCache>
                <c:formatCode>0.0</c:formatCode>
                <c:ptCount val="4"/>
                <c:pt idx="0">
                  <c:v>87.5</c:v>
                </c:pt>
                <c:pt idx="1">
                  <c:v>85.3</c:v>
                </c:pt>
                <c:pt idx="2">
                  <c:v>84.5</c:v>
                </c:pt>
                <c:pt idx="3">
                  <c:v>82.8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&lt;High School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Sheet1!$B$2:$E$2</c:f>
              <c:numCache>
                <c:formatCode>0.0</c:formatCode>
                <c:ptCount val="4"/>
                <c:pt idx="0">
                  <c:v>78</c:v>
                </c:pt>
                <c:pt idx="1">
                  <c:v>72.7</c:v>
                </c:pt>
                <c:pt idx="2">
                  <c:v>75</c:v>
                </c:pt>
                <c:pt idx="3">
                  <c:v>67.8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Sheet1!$A$3</c:f>
              <c:strCache>
                <c:ptCount val="1"/>
                <c:pt idx="0">
                  <c:v>High School Grad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Sheet1!$B$3:$E$3</c:f>
              <c:numCache>
                <c:formatCode>0.0</c:formatCode>
                <c:ptCount val="4"/>
                <c:pt idx="0">
                  <c:v>85.2</c:v>
                </c:pt>
                <c:pt idx="1">
                  <c:v>81.900000000000006</c:v>
                </c:pt>
                <c:pt idx="2">
                  <c:v>78.900000000000006</c:v>
                </c:pt>
                <c:pt idx="3">
                  <c:v>76.8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Sheet1!$A$4</c:f>
              <c:strCache>
                <c:ptCount val="1"/>
                <c:pt idx="0">
                  <c:v>Any College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Sheet1!$B$4:$E$4</c:f>
              <c:numCache>
                <c:formatCode>0.0</c:formatCode>
                <c:ptCount val="4"/>
                <c:pt idx="0">
                  <c:v>91.4</c:v>
                </c:pt>
                <c:pt idx="1">
                  <c:v>89.7</c:v>
                </c:pt>
                <c:pt idx="2">
                  <c:v>89</c:v>
                </c:pt>
                <c:pt idx="3">
                  <c:v>87.8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903808"/>
        <c:axId val="172946944"/>
      </c:lineChart>
      <c:catAx>
        <c:axId val="17290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2946944"/>
        <c:crosses val="autoZero"/>
        <c:auto val="1"/>
        <c:lblAlgn val="ctr"/>
        <c:lblOffset val="100"/>
        <c:noMultiLvlLbl val="0"/>
      </c:catAx>
      <c:valAx>
        <c:axId val="172946944"/>
        <c:scaling>
          <c:orientation val="minMax"/>
          <c:max val="100"/>
          <c:min val="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615575483620103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2903808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9745139496451829"/>
          <c:h val="0.14472611062506074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826078343980587E-2"/>
          <c:y val="0.11285941453264288"/>
          <c:w val="0.89758432973656066"/>
          <c:h val="0.718145778652668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Sheet1!$A$2:$A$16</c:f>
              <c:strCache>
                <c:ptCount val="15"/>
                <c:pt idx="0">
                  <c:v>Total</c:v>
                </c:pt>
                <c:pt idx="2">
                  <c:v>&lt;65</c:v>
                </c:pt>
                <c:pt idx="3">
                  <c:v>65-74</c:v>
                </c:pt>
                <c:pt idx="4">
                  <c:v>75-84</c:v>
                </c:pt>
                <c:pt idx="5">
                  <c:v>85+</c:v>
                </c:pt>
                <c:pt idx="7">
                  <c:v>Male</c:v>
                </c:pt>
                <c:pt idx="8">
                  <c:v>Female</c:v>
                </c:pt>
                <c:pt idx="9">
                  <c:v> </c:v>
                </c:pt>
                <c:pt idx="10">
                  <c:v>White</c:v>
                </c:pt>
                <c:pt idx="11">
                  <c:v>Black</c:v>
                </c:pt>
                <c:pt idx="12">
                  <c:v>Asian</c:v>
                </c:pt>
                <c:pt idx="13">
                  <c:v>AI/AN</c:v>
                </c:pt>
                <c:pt idx="14">
                  <c:v>Hispanic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 formatCode="0.0">
                  <c:v>87.1935</c:v>
                </c:pt>
                <c:pt idx="2" formatCode="0.0">
                  <c:v>83.672899999999998</c:v>
                </c:pt>
                <c:pt idx="3" formatCode="0.0">
                  <c:v>91.377600000000001</c:v>
                </c:pt>
                <c:pt idx="4" formatCode="0.0">
                  <c:v>92.197599999999994</c:v>
                </c:pt>
                <c:pt idx="5" formatCode="0.0">
                  <c:v>91.9803</c:v>
                </c:pt>
                <c:pt idx="7" formatCode="0.0">
                  <c:v>87.969499999999996</c:v>
                </c:pt>
                <c:pt idx="8" formatCode="0.0">
                  <c:v>86.669799999999995</c:v>
                </c:pt>
                <c:pt idx="10" formatCode="0.0">
                  <c:v>88.5762</c:v>
                </c:pt>
                <c:pt idx="11" formatCode="0.0">
                  <c:v>84.921800000000005</c:v>
                </c:pt>
                <c:pt idx="12" formatCode="0.0">
                  <c:v>83.266499999999994</c:v>
                </c:pt>
                <c:pt idx="13" formatCode="0.0">
                  <c:v>76.265699999999995</c:v>
                </c:pt>
                <c:pt idx="14" formatCode="0.0">
                  <c:v>82.207400000000007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273920"/>
        <c:axId val="182275456"/>
      </c:barChart>
      <c:catAx>
        <c:axId val="182273920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majorTickMark val="out"/>
        <c:minorTickMark val="none"/>
        <c:tickLblPos val="nextTo"/>
        <c:txPr>
          <a:bodyPr rot="-156000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182275456"/>
        <c:crosses val="autoZero"/>
        <c:auto val="1"/>
        <c:lblAlgn val="ctr"/>
        <c:lblOffset val="100"/>
        <c:noMultiLvlLbl val="0"/>
      </c:catAx>
      <c:valAx>
        <c:axId val="182275456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756134176409767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182273920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826078343980587E-2"/>
          <c:y val="0.11285941453264288"/>
          <c:w val="0.88832507047730147"/>
          <c:h val="0.660619482223812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Sheet1!$A$2:$A$22</c:f>
              <c:strCache>
                <c:ptCount val="21"/>
                <c:pt idx="0">
                  <c:v>Total</c:v>
                </c:pt>
                <c:pt idx="2">
                  <c:v>&lt;65</c:v>
                </c:pt>
                <c:pt idx="3">
                  <c:v>65-74</c:v>
                </c:pt>
                <c:pt idx="4">
                  <c:v>75-84</c:v>
                </c:pt>
                <c:pt idx="5">
                  <c:v>85+</c:v>
                </c:pt>
                <c:pt idx="7">
                  <c:v>Male</c:v>
                </c:pt>
                <c:pt idx="8">
                  <c:v>Female</c:v>
                </c:pt>
                <c:pt idx="9">
                  <c:v> </c:v>
                </c:pt>
                <c:pt idx="10">
                  <c:v>White</c:v>
                </c:pt>
                <c:pt idx="11">
                  <c:v>Black</c:v>
                </c:pt>
                <c:pt idx="12">
                  <c:v>Asian</c:v>
                </c:pt>
                <c:pt idx="13">
                  <c:v>NHOPI</c:v>
                </c:pt>
                <c:pt idx="14">
                  <c:v>AI/AN</c:v>
                </c:pt>
                <c:pt idx="15">
                  <c:v>&gt;1 Race</c:v>
                </c:pt>
                <c:pt idx="16">
                  <c:v> </c:v>
                </c:pt>
                <c:pt idx="17">
                  <c:v>0 CC</c:v>
                </c:pt>
                <c:pt idx="18">
                  <c:v>1 CC</c:v>
                </c:pt>
                <c:pt idx="19">
                  <c:v>2-3 CC</c:v>
                </c:pt>
                <c:pt idx="20">
                  <c:v>4+ CC</c:v>
                </c:pt>
              </c:strCache>
            </c:strRef>
          </c:cat>
          <c:val>
            <c:numRef>
              <c:f>Sheet1!$C$2:$C$22</c:f>
              <c:numCache>
                <c:formatCode>General</c:formatCode>
                <c:ptCount val="21"/>
                <c:pt idx="0" formatCode="0.0">
                  <c:v>93.61</c:v>
                </c:pt>
                <c:pt idx="2" formatCode="0.0">
                  <c:v>89.88</c:v>
                </c:pt>
                <c:pt idx="3" formatCode="0.0">
                  <c:v>92.45</c:v>
                </c:pt>
                <c:pt idx="4" formatCode="0.0">
                  <c:v>93.81</c:v>
                </c:pt>
                <c:pt idx="5" formatCode="0.0">
                  <c:v>95.02</c:v>
                </c:pt>
                <c:pt idx="7" formatCode="0.0">
                  <c:v>92.46</c:v>
                </c:pt>
                <c:pt idx="8" formatCode="0.0">
                  <c:v>94.17</c:v>
                </c:pt>
                <c:pt idx="10" formatCode="0.0">
                  <c:v>94.5</c:v>
                </c:pt>
                <c:pt idx="11" formatCode="0.0">
                  <c:v>90.23</c:v>
                </c:pt>
                <c:pt idx="12" formatCode="0.0">
                  <c:v>93.88</c:v>
                </c:pt>
                <c:pt idx="13" formatCode="0.0">
                  <c:v>92.41</c:v>
                </c:pt>
                <c:pt idx="14" formatCode="0.0">
                  <c:v>91.91</c:v>
                </c:pt>
                <c:pt idx="15" formatCode="0.0">
                  <c:v>91.24</c:v>
                </c:pt>
                <c:pt idx="17" formatCode="0.0">
                  <c:v>91.51</c:v>
                </c:pt>
                <c:pt idx="18" formatCode="0.0">
                  <c:v>92.38</c:v>
                </c:pt>
                <c:pt idx="19" formatCode="0.0">
                  <c:v>93.65</c:v>
                </c:pt>
                <c:pt idx="20" formatCode="0.0">
                  <c:v>94.71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045312"/>
        <c:axId val="182047104"/>
      </c:barChart>
      <c:catAx>
        <c:axId val="182045312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majorTickMark val="out"/>
        <c:minorTickMark val="none"/>
        <c:tickLblPos val="nextTo"/>
        <c:txPr>
          <a:bodyPr rot="-246000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182047104"/>
        <c:crosses val="autoZero"/>
        <c:auto val="1"/>
        <c:lblAlgn val="ctr"/>
        <c:lblOffset val="100"/>
        <c:noMultiLvlLbl val="0"/>
      </c:catAx>
      <c:valAx>
        <c:axId val="18204710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566740237015827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182045312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826078343980587E-2"/>
          <c:y val="0.11285941453264288"/>
          <c:w val="0.8897325507922621"/>
          <c:h val="0.67640231050664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Sheet1!$A$2:$A$22</c:f>
              <c:strCache>
                <c:ptCount val="21"/>
                <c:pt idx="0">
                  <c:v>Total</c:v>
                </c:pt>
                <c:pt idx="2">
                  <c:v>&lt;65</c:v>
                </c:pt>
                <c:pt idx="3">
                  <c:v>65-74</c:v>
                </c:pt>
                <c:pt idx="4">
                  <c:v>75-84</c:v>
                </c:pt>
                <c:pt idx="5">
                  <c:v>85+</c:v>
                </c:pt>
                <c:pt idx="7">
                  <c:v>Male</c:v>
                </c:pt>
                <c:pt idx="8">
                  <c:v>Female</c:v>
                </c:pt>
                <c:pt idx="9">
                  <c:v> </c:v>
                </c:pt>
                <c:pt idx="10">
                  <c:v>White</c:v>
                </c:pt>
                <c:pt idx="11">
                  <c:v>Black</c:v>
                </c:pt>
                <c:pt idx="12">
                  <c:v>Asian</c:v>
                </c:pt>
                <c:pt idx="13">
                  <c:v>NHOPI</c:v>
                </c:pt>
                <c:pt idx="14">
                  <c:v>AI/AN</c:v>
                </c:pt>
                <c:pt idx="15">
                  <c:v>&gt;1 Race</c:v>
                </c:pt>
                <c:pt idx="16">
                  <c:v> </c:v>
                </c:pt>
                <c:pt idx="17">
                  <c:v>0 CC</c:v>
                </c:pt>
                <c:pt idx="18">
                  <c:v>1 CC</c:v>
                </c:pt>
                <c:pt idx="19">
                  <c:v>2-3 CC</c:v>
                </c:pt>
                <c:pt idx="20">
                  <c:v>4+ CC</c:v>
                </c:pt>
              </c:strCache>
            </c:strRef>
          </c:cat>
          <c:val>
            <c:numRef>
              <c:f>Sheet1!$C$2:$C$22</c:f>
              <c:numCache>
                <c:formatCode>General</c:formatCode>
                <c:ptCount val="21"/>
                <c:pt idx="0" formatCode="0.0">
                  <c:v>90.38</c:v>
                </c:pt>
                <c:pt idx="2" formatCode="0.0">
                  <c:v>88.62</c:v>
                </c:pt>
                <c:pt idx="3" formatCode="0.0">
                  <c:v>89.33</c:v>
                </c:pt>
                <c:pt idx="4" formatCode="0.0">
                  <c:v>90.29</c:v>
                </c:pt>
                <c:pt idx="5" formatCode="0.0">
                  <c:v>91.3</c:v>
                </c:pt>
                <c:pt idx="7" formatCode="0.0">
                  <c:v>89.93</c:v>
                </c:pt>
                <c:pt idx="8" formatCode="0.0">
                  <c:v>90.6</c:v>
                </c:pt>
                <c:pt idx="10" formatCode="0.0">
                  <c:v>91.23</c:v>
                </c:pt>
                <c:pt idx="11" formatCode="0.0">
                  <c:v>86.84</c:v>
                </c:pt>
                <c:pt idx="12" formatCode="0.0">
                  <c:v>91.04</c:v>
                </c:pt>
                <c:pt idx="13" formatCode="0.0">
                  <c:v>89.24</c:v>
                </c:pt>
                <c:pt idx="14" formatCode="0.0">
                  <c:v>90.44</c:v>
                </c:pt>
                <c:pt idx="15" formatCode="0.0">
                  <c:v>89.55</c:v>
                </c:pt>
                <c:pt idx="17" formatCode="0.0">
                  <c:v>89.4</c:v>
                </c:pt>
                <c:pt idx="18" formatCode="0.0">
                  <c:v>89.81</c:v>
                </c:pt>
                <c:pt idx="19" formatCode="0.0">
                  <c:v>90.5</c:v>
                </c:pt>
                <c:pt idx="20" formatCode="0.0">
                  <c:v>90.77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095232"/>
        <c:axId val="182121600"/>
      </c:barChart>
      <c:catAx>
        <c:axId val="182095232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majorTickMark val="out"/>
        <c:minorTickMark val="none"/>
        <c:tickLblPos val="nextTo"/>
        <c:txPr>
          <a:bodyPr rot="-246000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182121600"/>
        <c:crosses val="autoZero"/>
        <c:auto val="1"/>
        <c:lblAlgn val="ctr"/>
        <c:lblOffset val="100"/>
        <c:noMultiLvlLbl val="0"/>
      </c:catAx>
      <c:valAx>
        <c:axId val="182121600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566740237015827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182095232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267133275007291"/>
          <c:y val="0.20103698843200152"/>
          <c:w val="0.7921866488387066"/>
          <c:h val="0.70270754350150677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Sheet1!$B$2:$E$2</c:f>
              <c:numCache>
                <c:formatCode>0.0</c:formatCode>
                <c:ptCount val="4"/>
                <c:pt idx="0">
                  <c:v>88.1</c:v>
                </c:pt>
                <c:pt idx="1">
                  <c:v>86.1</c:v>
                </c:pt>
                <c:pt idx="2">
                  <c:v>85.1</c:v>
                </c:pt>
                <c:pt idx="3">
                  <c:v>83.2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Sheet1!$B$3:$E$3</c:f>
              <c:numCache>
                <c:formatCode>0.0</c:formatCode>
                <c:ptCount val="4"/>
                <c:pt idx="0">
                  <c:v>90.3</c:v>
                </c:pt>
                <c:pt idx="1">
                  <c:v>84.6</c:v>
                </c:pt>
                <c:pt idx="2">
                  <c:v>86.1</c:v>
                </c:pt>
                <c:pt idx="3">
                  <c:v>85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Asian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Sheet1!$B$4:$E$4</c:f>
              <c:numCache>
                <c:formatCode>0.0</c:formatCode>
                <c:ptCount val="4"/>
                <c:pt idx="0">
                  <c:v>71.7</c:v>
                </c:pt>
                <c:pt idx="1">
                  <c:v>68.8</c:v>
                </c:pt>
                <c:pt idx="2">
                  <c:v>71.5</c:v>
                </c:pt>
                <c:pt idx="3">
                  <c:v>75.7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AI/AN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Sheet1!$B$5:$E$5</c:f>
              <c:numCache>
                <c:formatCode>0.0</c:formatCode>
                <c:ptCount val="4"/>
                <c:pt idx="0">
                  <c:v>77.599999999999994</c:v>
                </c:pt>
                <c:pt idx="1">
                  <c:v>74.7</c:v>
                </c:pt>
                <c:pt idx="2">
                  <c:v>82</c:v>
                </c:pt>
                <c:pt idx="3">
                  <c:v>76.900000000000006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&gt;1 Race</c:v>
                </c:pt>
              </c:strCache>
            </c:strRef>
          </c:tx>
          <c:spPr>
            <a:ln>
              <a:solidFill>
                <a:sysClr val="window" lastClr="FFFFFF">
                  <a:lumMod val="65000"/>
                </a:sysClr>
              </a:solidFill>
            </a:ln>
          </c:spPr>
          <c:marker>
            <c:symbol val="star"/>
            <c:size val="7"/>
            <c:spPr>
              <a:noFill/>
              <a:ln>
                <a:solidFill>
                  <a:sysClr val="window" lastClr="FFFFFF">
                    <a:lumMod val="65000"/>
                  </a:sysClr>
                </a:solidFill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2008</c:v>
                </c:pt>
                <c:pt idx="3">
                  <c:v>2010</c:v>
                </c:pt>
              </c:numCache>
            </c:numRef>
          </c:cat>
          <c:val>
            <c:numRef>
              <c:f>Sheet1!$B$6:$E$6</c:f>
              <c:numCache>
                <c:formatCode>0.0</c:formatCode>
                <c:ptCount val="4"/>
                <c:pt idx="0">
                  <c:v>86.7</c:v>
                </c:pt>
                <c:pt idx="1">
                  <c:v>90.4</c:v>
                </c:pt>
                <c:pt idx="2">
                  <c:v>86.1</c:v>
                </c:pt>
                <c:pt idx="3">
                  <c:v>75.2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5899008"/>
        <c:axId val="175900928"/>
      </c:lineChart>
      <c:catAx>
        <c:axId val="175899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5900928"/>
        <c:crosses val="autoZero"/>
        <c:auto val="1"/>
        <c:lblAlgn val="ctr"/>
        <c:lblOffset val="100"/>
        <c:noMultiLvlLbl val="0"/>
      </c:catAx>
      <c:valAx>
        <c:axId val="175900928"/>
        <c:scaling>
          <c:orientation val="minMax"/>
          <c:max val="100"/>
          <c:min val="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615575483620102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5899008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3.3950617283950615E-2"/>
          <c:y val="1.1675185338674747E-3"/>
          <c:w val="0.94498225916204914"/>
          <c:h val="0.14472611062506074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78"/>
          <c:y val="0.12696291435792748"/>
          <c:w val="0.80377709730728109"/>
          <c:h val="0.75852410809759896"/>
        </c:manualLayout>
      </c:layout>
      <c:lineChart>
        <c:grouping val="standard"/>
        <c:varyColors val="0"/>
        <c:ser>
          <c:idx val="3"/>
          <c:order val="0"/>
          <c:tx>
            <c:strRef>
              <c:f>Sheet1!$A$5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Sheet1!$B$5:$H$5</c:f>
              <c:numCache>
                <c:formatCode>0.0</c:formatCode>
                <c:ptCount val="7"/>
                <c:pt idx="0">
                  <c:v>11.5</c:v>
                </c:pt>
                <c:pt idx="1">
                  <c:v>11.6</c:v>
                </c:pt>
                <c:pt idx="2">
                  <c:v>11.5</c:v>
                </c:pt>
                <c:pt idx="3">
                  <c:v>11.3</c:v>
                </c:pt>
                <c:pt idx="4">
                  <c:v>11.2</c:v>
                </c:pt>
                <c:pt idx="5">
                  <c:v>11.2</c:v>
                </c:pt>
                <c:pt idx="6">
                  <c:v>10.6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Sheet1!$A$2</c:f>
              <c:strCache>
                <c:ptCount val="1"/>
                <c:pt idx="0">
                  <c:v>   20-49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Sheet1!$B$2:$H$2</c:f>
              <c:numCache>
                <c:formatCode>0.0</c:formatCode>
                <c:ptCount val="7"/>
                <c:pt idx="0">
                  <c:v>10.6</c:v>
                </c:pt>
                <c:pt idx="1">
                  <c:v>10.9</c:v>
                </c:pt>
                <c:pt idx="2">
                  <c:v>10.9</c:v>
                </c:pt>
                <c:pt idx="3">
                  <c:v>10.8</c:v>
                </c:pt>
                <c:pt idx="4">
                  <c:v>10.5</c:v>
                </c:pt>
                <c:pt idx="5">
                  <c:v>10.7</c:v>
                </c:pt>
                <c:pt idx="6">
                  <c:v>10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Sheet1!$A$3</c:f>
              <c:strCache>
                <c:ptCount val="1"/>
                <c:pt idx="0">
                  <c:v>   50-64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Sheet1!$B$3:$H$3</c:f>
              <c:numCache>
                <c:formatCode>0.0</c:formatCode>
                <c:ptCount val="7"/>
                <c:pt idx="0">
                  <c:v>13.2</c:v>
                </c:pt>
                <c:pt idx="1">
                  <c:v>12.9</c:v>
                </c:pt>
                <c:pt idx="2">
                  <c:v>12.8</c:v>
                </c:pt>
                <c:pt idx="3">
                  <c:v>12.8</c:v>
                </c:pt>
                <c:pt idx="4">
                  <c:v>12.8</c:v>
                </c:pt>
                <c:pt idx="5">
                  <c:v>12.7</c:v>
                </c:pt>
                <c:pt idx="6">
                  <c:v>12.3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Sheet1!$A$4</c:f>
              <c:strCache>
                <c:ptCount val="1"/>
                <c:pt idx="0">
                  <c:v>65+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Sheet1!$B$4:$H$4</c:f>
              <c:numCache>
                <c:formatCode>0.0</c:formatCode>
                <c:ptCount val="7"/>
                <c:pt idx="0">
                  <c:v>12.2</c:v>
                </c:pt>
                <c:pt idx="1">
                  <c:v>12.4</c:v>
                </c:pt>
                <c:pt idx="2">
                  <c:v>11.7</c:v>
                </c:pt>
                <c:pt idx="3">
                  <c:v>11.7</c:v>
                </c:pt>
                <c:pt idx="4">
                  <c:v>11.4</c:v>
                </c:pt>
                <c:pt idx="5">
                  <c:v>11.2</c:v>
                </c:pt>
                <c:pt idx="6">
                  <c:v>10.4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056960"/>
        <c:axId val="176071424"/>
      </c:lineChart>
      <c:catAx>
        <c:axId val="176056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071424"/>
        <c:crosses val="autoZero"/>
        <c:auto val="1"/>
        <c:lblAlgn val="ctr"/>
        <c:lblOffset val="100"/>
        <c:noMultiLvlLbl val="0"/>
      </c:catAx>
      <c:valAx>
        <c:axId val="176071424"/>
        <c:scaling>
          <c:orientation val="minMax"/>
          <c:max val="2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Rate per 100,000 Women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9.2592592592592587E-3"/>
              <c:y val="0.245508165645960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056960"/>
        <c:crosses val="autoZero"/>
        <c:crossBetween val="between"/>
        <c:majorUnit val="2"/>
      </c:valAx>
    </c:plotArea>
    <c:legend>
      <c:legendPos val="t"/>
      <c:layout>
        <c:manualLayout>
          <c:xMode val="edge"/>
          <c:yMode val="edge"/>
          <c:x val="5.4495864903679483E-2"/>
          <c:y val="1.1675185338674747E-3"/>
          <c:w val="0.92337740801267776"/>
          <c:h val="0.1015163041060545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836225332944494"/>
          <c:y val="0.12696291435792748"/>
          <c:w val="0.80377709730728109"/>
          <c:h val="0.75852410809759896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Sheet1!$B$2:$H$2</c:f>
              <c:numCache>
                <c:formatCode>0.0</c:formatCode>
                <c:ptCount val="7"/>
                <c:pt idx="0">
                  <c:v>11</c:v>
                </c:pt>
                <c:pt idx="1">
                  <c:v>11.2</c:v>
                </c:pt>
                <c:pt idx="2">
                  <c:v>11.1</c:v>
                </c:pt>
                <c:pt idx="3">
                  <c:v>11</c:v>
                </c:pt>
                <c:pt idx="4">
                  <c:v>10.8</c:v>
                </c:pt>
                <c:pt idx="5">
                  <c:v>10.8</c:v>
                </c:pt>
                <c:pt idx="6">
                  <c:v>10.1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Sheet1!$B$3:$H$3</c:f>
              <c:numCache>
                <c:formatCode>0.0</c:formatCode>
                <c:ptCount val="7"/>
                <c:pt idx="0">
                  <c:v>15.5</c:v>
                </c:pt>
                <c:pt idx="1">
                  <c:v>15.2</c:v>
                </c:pt>
                <c:pt idx="2">
                  <c:v>14.2</c:v>
                </c:pt>
                <c:pt idx="3">
                  <c:v>14.7</c:v>
                </c:pt>
                <c:pt idx="4">
                  <c:v>14.6</c:v>
                </c:pt>
                <c:pt idx="5">
                  <c:v>14.2</c:v>
                </c:pt>
                <c:pt idx="6">
                  <c:v>14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API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Sheet1!$B$4:$H$4</c:f>
              <c:numCache>
                <c:formatCode>0.0</c:formatCode>
                <c:ptCount val="7"/>
                <c:pt idx="0">
                  <c:v>10.4</c:v>
                </c:pt>
                <c:pt idx="1">
                  <c:v>10.7</c:v>
                </c:pt>
                <c:pt idx="2">
                  <c:v>10.4</c:v>
                </c:pt>
                <c:pt idx="3">
                  <c:v>9.5</c:v>
                </c:pt>
                <c:pt idx="4">
                  <c:v>9</c:v>
                </c:pt>
                <c:pt idx="5">
                  <c:v>9.1</c:v>
                </c:pt>
                <c:pt idx="6">
                  <c:v>8.9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AI/AN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Sheet1!$B$5:$H$5</c:f>
              <c:numCache>
                <c:formatCode>0.0</c:formatCode>
                <c:ptCount val="7"/>
                <c:pt idx="0">
                  <c:v>8.9</c:v>
                </c:pt>
                <c:pt idx="1">
                  <c:v>9.1</c:v>
                </c:pt>
                <c:pt idx="2">
                  <c:v>9.1</c:v>
                </c:pt>
                <c:pt idx="3">
                  <c:v>9.4</c:v>
                </c:pt>
                <c:pt idx="4">
                  <c:v>7.2</c:v>
                </c:pt>
                <c:pt idx="5">
                  <c:v>9.9</c:v>
                </c:pt>
                <c:pt idx="6">
                  <c:v>9.1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241280"/>
        <c:axId val="176255744"/>
      </c:lineChart>
      <c:catAx>
        <c:axId val="17624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255744"/>
        <c:crosses val="autoZero"/>
        <c:auto val="1"/>
        <c:lblAlgn val="ctr"/>
        <c:lblOffset val="100"/>
        <c:noMultiLvlLbl val="0"/>
      </c:catAx>
      <c:valAx>
        <c:axId val="176255744"/>
        <c:scaling>
          <c:orientation val="minMax"/>
          <c:max val="2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Rate Per</a:t>
                </a:r>
                <a:r>
                  <a:rPr lang="en-US" baseline="0" dirty="0" smtClean="0"/>
                  <a:t> 100,000 Women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9.2592592592592587E-3"/>
              <c:y val="0.2424217458928744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241280"/>
        <c:crosses val="autoZero"/>
        <c:crossBetween val="between"/>
        <c:majorUnit val="2"/>
      </c:valAx>
    </c:plotArea>
    <c:legend>
      <c:legendPos val="t"/>
      <c:layout>
        <c:manualLayout>
          <c:xMode val="edge"/>
          <c:yMode val="edge"/>
          <c:x val="5.4495864903679483E-2"/>
          <c:y val="1.1675185338674747E-3"/>
          <c:w val="0.92337740801267776"/>
          <c:h val="0.1015163041060545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78"/>
          <c:y val="0.17809017079386816"/>
          <c:w val="0.81546490716438225"/>
          <c:h val="0.69196479516147436"/>
        </c:manualLayout>
      </c:layout>
      <c:lineChart>
        <c:grouping val="standard"/>
        <c:varyColors val="0"/>
        <c:ser>
          <c:idx val="3"/>
          <c:order val="0"/>
          <c:tx>
            <c:strRef>
              <c:f>Sheet1!$A$5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Sheet1!$B$5:$E$5</c:f>
              <c:numCache>
                <c:formatCode>0.0</c:formatCode>
                <c:ptCount val="4"/>
                <c:pt idx="0">
                  <c:v>90.1</c:v>
                </c:pt>
                <c:pt idx="1">
                  <c:v>90.4</c:v>
                </c:pt>
                <c:pt idx="2" formatCode="General">
                  <c:v>92.9</c:v>
                </c:pt>
                <c:pt idx="3" formatCode="General">
                  <c:v>90.6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Sheet1!$A$4</c:f>
              <c:strCache>
                <c:ptCount val="1"/>
                <c:pt idx="0">
                  <c:v>Any Private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Sheet1!$B$4:$E$4</c:f>
              <c:numCache>
                <c:formatCode>0.0</c:formatCode>
                <c:ptCount val="4"/>
                <c:pt idx="0">
                  <c:v>92.2</c:v>
                </c:pt>
                <c:pt idx="1">
                  <c:v>92.6</c:v>
                </c:pt>
                <c:pt idx="2">
                  <c:v>94.8</c:v>
                </c:pt>
                <c:pt idx="3">
                  <c:v>93.4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Sheet1!$A$3</c:f>
              <c:strCache>
                <c:ptCount val="1"/>
                <c:pt idx="0">
                  <c:v>Public Only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Sheet1!$B$3:$E$3</c:f>
              <c:numCache>
                <c:formatCode>0.0</c:formatCode>
                <c:ptCount val="4"/>
                <c:pt idx="0">
                  <c:v>91.7</c:v>
                </c:pt>
                <c:pt idx="1">
                  <c:v>93.1</c:v>
                </c:pt>
                <c:pt idx="2">
                  <c:v>94.2</c:v>
                </c:pt>
                <c:pt idx="3">
                  <c:v>91.7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Sheet1!$A$2</c:f>
              <c:strCache>
                <c:ptCount val="1"/>
                <c:pt idx="0">
                  <c:v>Uninsured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Sheet1!$B$2:$E$2</c:f>
              <c:numCache>
                <c:formatCode>0.0</c:formatCode>
                <c:ptCount val="4"/>
                <c:pt idx="0">
                  <c:v>77.3</c:v>
                </c:pt>
                <c:pt idx="1">
                  <c:v>77.599999999999994</c:v>
                </c:pt>
                <c:pt idx="2">
                  <c:v>82</c:v>
                </c:pt>
                <c:pt idx="3">
                  <c:v>75.900000000000006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011904"/>
        <c:axId val="176014080"/>
      </c:lineChart>
      <c:catAx>
        <c:axId val="17601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014080"/>
        <c:crosses val="autoZero"/>
        <c:auto val="1"/>
        <c:lblAlgn val="ctr"/>
        <c:lblOffset val="100"/>
        <c:noMultiLvlLbl val="0"/>
      </c:catAx>
      <c:valAx>
        <c:axId val="176014080"/>
        <c:scaling>
          <c:orientation val="minMax"/>
          <c:max val="100"/>
          <c:min val="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1728395061728392E-3"/>
              <c:y val="0.4325050401308531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76011904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1.745892874501798E-2"/>
          <c:y val="1.1675185338674747E-3"/>
          <c:w val="0.96041435792748131"/>
          <c:h val="0.14076752634181597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649853909770713"/>
          <c:y val="0.17809017079386816"/>
          <c:w val="0.81105457336700826"/>
          <c:h val="0.69196479516147436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Sheet1!$B$2:$E$2</c:f>
              <c:numCache>
                <c:formatCode>0.0</c:formatCode>
                <c:ptCount val="4"/>
                <c:pt idx="0">
                  <c:v>91</c:v>
                </c:pt>
                <c:pt idx="1">
                  <c:v>91.9</c:v>
                </c:pt>
                <c:pt idx="2">
                  <c:v>93.6</c:v>
                </c:pt>
                <c:pt idx="3">
                  <c:v>92.5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Sheet1!$B$3:$E$3</c:f>
              <c:numCache>
                <c:formatCode>0.0</c:formatCode>
                <c:ptCount val="4"/>
                <c:pt idx="0">
                  <c:v>92.3</c:v>
                </c:pt>
                <c:pt idx="1">
                  <c:v>92.1</c:v>
                </c:pt>
                <c:pt idx="2">
                  <c:v>93.5</c:v>
                </c:pt>
                <c:pt idx="3">
                  <c:v>91.7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1998</c:v>
                </c:pt>
                <c:pt idx="1">
                  <c:v>2003</c:v>
                </c:pt>
                <c:pt idx="2">
                  <c:v>2008</c:v>
                </c:pt>
                <c:pt idx="3">
                  <c:v>2012</c:v>
                </c:pt>
              </c:numCache>
            </c:numRef>
          </c:cat>
          <c:val>
            <c:numRef>
              <c:f>Sheet1!$B$4:$E$4</c:f>
              <c:numCache>
                <c:formatCode>0.0</c:formatCode>
                <c:ptCount val="4"/>
                <c:pt idx="0">
                  <c:v>83.6</c:v>
                </c:pt>
                <c:pt idx="1">
                  <c:v>83.2</c:v>
                </c:pt>
                <c:pt idx="2">
                  <c:v>89</c:v>
                </c:pt>
                <c:pt idx="3">
                  <c:v>82.4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835648"/>
        <c:axId val="181854208"/>
      </c:lineChart>
      <c:catAx>
        <c:axId val="18183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854208"/>
        <c:crosses val="autoZero"/>
        <c:auto val="1"/>
        <c:lblAlgn val="ctr"/>
        <c:lblOffset val="100"/>
        <c:noMultiLvlLbl val="0"/>
      </c:catAx>
      <c:valAx>
        <c:axId val="181854208"/>
        <c:scaling>
          <c:orientation val="minMax"/>
          <c:max val="100"/>
          <c:min val="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4325050401308531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835648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3.5977447263536494E-2"/>
          <c:y val="3.1360787781962038E-2"/>
          <c:w val="0.94189583940896282"/>
          <c:h val="0.1015163041060545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341742004471664"/>
          <c:y val="0.15952442086043592"/>
          <c:w val="0.80554073101973367"/>
          <c:h val="0.7463126212484309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Total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Sheet1!$B$2:$H$2</c:f>
              <c:numCache>
                <c:formatCode>0.0</c:formatCode>
                <c:ptCount val="7"/>
                <c:pt idx="0">
                  <c:v>56.3</c:v>
                </c:pt>
                <c:pt idx="1">
                  <c:v>57.3</c:v>
                </c:pt>
                <c:pt idx="2">
                  <c:v>57.8</c:v>
                </c:pt>
                <c:pt idx="3">
                  <c:v>60.3</c:v>
                </c:pt>
                <c:pt idx="4">
                  <c:v>61</c:v>
                </c:pt>
                <c:pt idx="5">
                  <c:v>60.1</c:v>
                </c:pt>
                <c:pt idx="6">
                  <c:v>62.7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Medicare + Private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Sheet1!$B$3:$H$3</c:f>
              <c:numCache>
                <c:formatCode>0.0</c:formatCode>
                <c:ptCount val="7"/>
                <c:pt idx="0">
                  <c:v>62.2</c:v>
                </c:pt>
                <c:pt idx="1">
                  <c:v>61.8</c:v>
                </c:pt>
                <c:pt idx="2">
                  <c:v>61.6</c:v>
                </c:pt>
                <c:pt idx="3">
                  <c:v>64.599999999999994</c:v>
                </c:pt>
                <c:pt idx="4">
                  <c:v>64.3</c:v>
                </c:pt>
                <c:pt idx="5">
                  <c:v>65.400000000000006</c:v>
                </c:pt>
                <c:pt idx="6">
                  <c:v>67.3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Medicare + Public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Sheet1!$B$4:$H$4</c:f>
              <c:numCache>
                <c:formatCode>0.0</c:formatCode>
                <c:ptCount val="7"/>
                <c:pt idx="0">
                  <c:v>53.3</c:v>
                </c:pt>
                <c:pt idx="1">
                  <c:v>57.1</c:v>
                </c:pt>
                <c:pt idx="2">
                  <c:v>56.9</c:v>
                </c:pt>
                <c:pt idx="3">
                  <c:v>58.4</c:v>
                </c:pt>
                <c:pt idx="4">
                  <c:v>59.3</c:v>
                </c:pt>
                <c:pt idx="5">
                  <c:v>56.4</c:v>
                </c:pt>
                <c:pt idx="6">
                  <c:v>61.4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Medicare Only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Sheet1!$B$5:$H$5</c:f>
              <c:numCache>
                <c:formatCode>0.0</c:formatCode>
                <c:ptCount val="7"/>
                <c:pt idx="0">
                  <c:v>45.7</c:v>
                </c:pt>
                <c:pt idx="1">
                  <c:v>49</c:v>
                </c:pt>
                <c:pt idx="2">
                  <c:v>51.3</c:v>
                </c:pt>
                <c:pt idx="3">
                  <c:v>53.4</c:v>
                </c:pt>
                <c:pt idx="4">
                  <c:v>56.5</c:v>
                </c:pt>
                <c:pt idx="5">
                  <c:v>53.8</c:v>
                </c:pt>
                <c:pt idx="6">
                  <c:v>56.8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898240"/>
        <c:axId val="181933184"/>
      </c:lineChart>
      <c:catAx>
        <c:axId val="181898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933184"/>
        <c:crosses val="autoZero"/>
        <c:auto val="1"/>
        <c:lblAlgn val="ctr"/>
        <c:lblOffset val="100"/>
        <c:noMultiLvlLbl val="0"/>
      </c:catAx>
      <c:valAx>
        <c:axId val="18193318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1728395061728392E-3"/>
              <c:y val="0.4506209821598386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898240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0"/>
          <c:y val="1.1675185338674747E-3"/>
          <c:w val="0.99436497521143186"/>
          <c:h val="0.1045356422838449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3509283561778"/>
          <c:y val="0.15997422876488265"/>
          <c:w val="0.8028954019636434"/>
          <c:h val="0.74586281334398419"/>
        </c:manualLayout>
      </c:layout>
      <c:lineChart>
        <c:grouping val="standard"/>
        <c:varyColors val="0"/>
        <c:ser>
          <c:idx val="3"/>
          <c:order val="0"/>
          <c:tx>
            <c:strRef>
              <c:f>Sheet1!$A$2</c:f>
              <c:strCache>
                <c:ptCount val="1"/>
                <c:pt idx="0">
                  <c:v>Poor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Sheet1!$B$2:$H$2</c:f>
              <c:numCache>
                <c:formatCode>0.0</c:formatCode>
                <c:ptCount val="7"/>
                <c:pt idx="0">
                  <c:v>45.8</c:v>
                </c:pt>
                <c:pt idx="1">
                  <c:v>45.1</c:v>
                </c:pt>
                <c:pt idx="2">
                  <c:v>48.6</c:v>
                </c:pt>
                <c:pt idx="3">
                  <c:v>46.2</c:v>
                </c:pt>
                <c:pt idx="4">
                  <c:v>48.1</c:v>
                </c:pt>
                <c:pt idx="5">
                  <c:v>42.8</c:v>
                </c:pt>
                <c:pt idx="6">
                  <c:v>49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Low Income</c:v>
                </c:pt>
              </c:strCache>
            </c:strRef>
          </c:tx>
          <c:spPr>
            <a:ln w="25400">
              <a:solidFill>
                <a:srgbClr val="0072C6"/>
              </a:solidFill>
            </a:ln>
          </c:spPr>
          <c:marker>
            <c:symbol val="square"/>
            <c:size val="7"/>
            <c:spPr>
              <a:solidFill>
                <a:srgbClr val="0072C6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Sheet1!$B$3:$H$3</c:f>
              <c:numCache>
                <c:formatCode>0.0</c:formatCode>
                <c:ptCount val="7"/>
                <c:pt idx="0">
                  <c:v>53.5</c:v>
                </c:pt>
                <c:pt idx="1">
                  <c:v>55</c:v>
                </c:pt>
                <c:pt idx="2">
                  <c:v>54.8</c:v>
                </c:pt>
                <c:pt idx="3">
                  <c:v>58.4</c:v>
                </c:pt>
                <c:pt idx="4">
                  <c:v>60</c:v>
                </c:pt>
                <c:pt idx="5">
                  <c:v>56.5</c:v>
                </c:pt>
                <c:pt idx="6">
                  <c:v>59.8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Middle Income</c:v>
                </c:pt>
              </c:strCache>
            </c:strRef>
          </c:tx>
          <c:spPr>
            <a:ln w="25400">
              <a:solidFill>
                <a:srgbClr val="AABA0A"/>
              </a:solidFill>
            </a:ln>
          </c:spPr>
          <c:marker>
            <c:symbol val="triangle"/>
            <c:size val="9"/>
            <c:spPr>
              <a:solidFill>
                <a:srgbClr val="AABA0A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Sheet1!$B$4:$H$4</c:f>
              <c:numCache>
                <c:formatCode>0.0</c:formatCode>
                <c:ptCount val="7"/>
                <c:pt idx="0">
                  <c:v>60.8</c:v>
                </c:pt>
                <c:pt idx="1">
                  <c:v>60</c:v>
                </c:pt>
                <c:pt idx="2">
                  <c:v>59.9</c:v>
                </c:pt>
                <c:pt idx="3">
                  <c:v>61.2</c:v>
                </c:pt>
                <c:pt idx="4">
                  <c:v>62.7</c:v>
                </c:pt>
                <c:pt idx="5">
                  <c:v>62.4</c:v>
                </c:pt>
                <c:pt idx="6">
                  <c:v>63.7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High Income</c:v>
                </c:pt>
              </c:strCache>
            </c:strRef>
          </c:tx>
          <c:spPr>
            <a:ln w="34925">
              <a:solidFill>
                <a:srgbClr val="7BA8DF"/>
              </a:solidFill>
            </a:ln>
          </c:spPr>
          <c:marker>
            <c:symbol val="diamond"/>
            <c:size val="9"/>
            <c:spPr>
              <a:solidFill>
                <a:srgbClr val="7BA8DF"/>
              </a:solidFill>
              <a:ln>
                <a:noFill/>
              </a:ln>
            </c:spPr>
          </c:marke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Sheet1!$B$5:$H$5</c:f>
              <c:numCache>
                <c:formatCode>0.0</c:formatCode>
                <c:ptCount val="7"/>
                <c:pt idx="0">
                  <c:v>57.3</c:v>
                </c:pt>
                <c:pt idx="1">
                  <c:v>60.9</c:v>
                </c:pt>
                <c:pt idx="2">
                  <c:v>61</c:v>
                </c:pt>
                <c:pt idx="3">
                  <c:v>64.900000000000006</c:v>
                </c:pt>
                <c:pt idx="4">
                  <c:v>64.3</c:v>
                </c:pt>
                <c:pt idx="5">
                  <c:v>65.7</c:v>
                </c:pt>
                <c:pt idx="6">
                  <c:v>68.8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677440"/>
        <c:axId val="181700096"/>
      </c:lineChart>
      <c:catAx>
        <c:axId val="18167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700096"/>
        <c:crosses val="autoZero"/>
        <c:auto val="1"/>
        <c:lblAlgn val="ctr"/>
        <c:lblOffset val="100"/>
        <c:noMultiLvlLbl val="0"/>
      </c:catAx>
      <c:valAx>
        <c:axId val="181700096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>
                    <a:latin typeface="Calibri" panose="020F0502020204030204" pitchFamily="34" charset="0"/>
                  </a:defRPr>
                </a:pPr>
                <a:r>
                  <a:rPr lang="en-US"/>
                  <a:t>Title</a:t>
                </a:r>
              </a:p>
            </c:rich>
          </c:tx>
          <c:layout>
            <c:manualLayout>
              <c:xMode val="edge"/>
              <c:yMode val="edge"/>
              <c:x val="0"/>
              <c:y val="0.3751377952755905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 b="0" baseline="0">
                <a:latin typeface="Calibri" panose="020F0502020204030204" pitchFamily="34" charset="0"/>
              </a:defRPr>
            </a:pPr>
            <a:endParaRPr lang="en-US"/>
          </a:p>
        </c:txPr>
        <c:crossAx val="181677440"/>
        <c:crosses val="autoZero"/>
        <c:crossBetween val="between"/>
        <c:majorUnit val="10"/>
      </c:valAx>
    </c:plotArea>
    <c:legend>
      <c:legendPos val="t"/>
      <c:layout>
        <c:manualLayout>
          <c:xMode val="edge"/>
          <c:yMode val="edge"/>
          <c:x val="3.5977447263536494E-2"/>
          <c:y val="1.1675185338674747E-3"/>
          <c:w val="0.94189583940896282"/>
          <c:h val="0.10453564228384496"/>
        </c:manualLayout>
      </c:layout>
      <c:overlay val="0"/>
      <c:txPr>
        <a:bodyPr/>
        <a:lstStyle/>
        <a:p>
          <a:pPr>
            <a:defRPr sz="1600" b="0" baseline="0">
              <a:latin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54211626324487"/>
          <c:y val="0.11285941453264288"/>
          <c:w val="0.892708272577039"/>
          <c:h val="0.68285578885972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0072C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Sheet1!$A$2:$A$16</c:f>
              <c:strCache>
                <c:ptCount val="15"/>
                <c:pt idx="0">
                  <c:v>Total</c:v>
                </c:pt>
                <c:pt idx="2">
                  <c:v>&lt;65</c:v>
                </c:pt>
                <c:pt idx="3">
                  <c:v>65-74</c:v>
                </c:pt>
                <c:pt idx="4">
                  <c:v>75-84</c:v>
                </c:pt>
                <c:pt idx="5">
                  <c:v>85+</c:v>
                </c:pt>
                <c:pt idx="7">
                  <c:v>Male</c:v>
                </c:pt>
                <c:pt idx="8">
                  <c:v>Female</c:v>
                </c:pt>
                <c:pt idx="9">
                  <c:v> </c:v>
                </c:pt>
                <c:pt idx="10">
                  <c:v>White</c:v>
                </c:pt>
                <c:pt idx="11">
                  <c:v>Black</c:v>
                </c:pt>
                <c:pt idx="12">
                  <c:v>Asian</c:v>
                </c:pt>
                <c:pt idx="13">
                  <c:v>AI/AN</c:v>
                </c:pt>
                <c:pt idx="14">
                  <c:v>Hispanic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89</c:v>
                </c:pt>
                <c:pt idx="2" formatCode="0.0">
                  <c:v>81.771919256000004</c:v>
                </c:pt>
                <c:pt idx="3" formatCode="0.0">
                  <c:v>91.298814520999997</c:v>
                </c:pt>
                <c:pt idx="4" formatCode="0.0">
                  <c:v>92.831233592000004</c:v>
                </c:pt>
                <c:pt idx="5" formatCode="0.0">
                  <c:v>92.518551005999996</c:v>
                </c:pt>
                <c:pt idx="7" formatCode="0.0">
                  <c:v>88.831199999999995</c:v>
                </c:pt>
                <c:pt idx="8" formatCode="0.0">
                  <c:v>89.101500000000001</c:v>
                </c:pt>
                <c:pt idx="10" formatCode="0.0">
                  <c:v>90.011600000000001</c:v>
                </c:pt>
                <c:pt idx="11" formatCode="0.0">
                  <c:v>86.069500000000005</c:v>
                </c:pt>
                <c:pt idx="12" formatCode="0.0">
                  <c:v>85.738200000000006</c:v>
                </c:pt>
                <c:pt idx="13" formatCode="0.0">
                  <c:v>83.532899999999998</c:v>
                </c:pt>
                <c:pt idx="14" formatCode="0.0">
                  <c:v>85.797799999999995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622272"/>
        <c:axId val="181623808"/>
      </c:barChart>
      <c:catAx>
        <c:axId val="181622272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majorTickMark val="out"/>
        <c:minorTickMark val="none"/>
        <c:tickLblPos val="nextTo"/>
        <c:txPr>
          <a:bodyPr rot="-1800000"/>
          <a:lstStyle/>
          <a:p>
            <a:pPr>
              <a:defRPr sz="1600" b="0">
                <a:solidFill>
                  <a:schemeClr val="tx1"/>
                </a:solidFill>
                <a:latin typeface="Calibri" panose="020F0502020204030204" pitchFamily="34" charset="0"/>
              </a:defRPr>
            </a:pPr>
            <a:endParaRPr lang="en-US"/>
          </a:p>
        </c:txPr>
        <c:crossAx val="181623808"/>
        <c:crosses val="autoZero"/>
        <c:auto val="1"/>
        <c:lblAlgn val="ctr"/>
        <c:lblOffset val="100"/>
        <c:noMultiLvlLbl val="0"/>
      </c:catAx>
      <c:valAx>
        <c:axId val="181623808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67897346165062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</a:defRPr>
            </a:pPr>
            <a:endParaRPr lang="en-US"/>
          </a:p>
        </c:txPr>
        <c:crossAx val="181622272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0.18519</cdr:x>
      <cdr:y>0.59418</cdr:y>
    </cdr:from>
    <cdr:to>
      <cdr:x>0.97407</cdr:x>
      <cdr:y>0.59418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762000" y="2444935"/>
          <a:ext cx="3246083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0.18519</cdr:x>
      <cdr:y>0.60001</cdr:y>
    </cdr:from>
    <cdr:to>
      <cdr:x>0.73289</cdr:x>
      <cdr:y>0.65556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62000" y="2468902"/>
          <a:ext cx="2253676" cy="228577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2008 Achievable Benchmark: 7.4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0.32246</cdr:y>
    </cdr:from>
    <cdr:to>
      <cdr:x>0.78026</cdr:x>
      <cdr:y>0.37054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14400" y="1356360"/>
          <a:ext cx="2296223" cy="202236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2008 Achievable Benchmark: 67%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0.18519</cdr:x>
      <cdr:y>0.40217</cdr:y>
    </cdr:from>
    <cdr:to>
      <cdr:x>0.98148</cdr:x>
      <cdr:y>0.40217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762000" y="1691640"/>
          <a:ext cx="32766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0.22222</cdr:x>
      <cdr:y>0.32246</cdr:y>
    </cdr:from>
    <cdr:to>
      <cdr:x>0.78026</cdr:x>
      <cdr:y>0.37054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914400" y="1356360"/>
          <a:ext cx="2296223" cy="202236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2008 Achievable Benchmark: 67%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0.10185</cdr:x>
      <cdr:y>0.14815</cdr:y>
    </cdr:from>
    <cdr:to>
      <cdr:x>0.99074</cdr:x>
      <cdr:y>0.15056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838185" y="609608"/>
          <a:ext cx="7315209" cy="991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0.09259</cdr:x>
      <cdr:y>0.14773</cdr:y>
    </cdr:from>
    <cdr:to>
      <cdr:x>0.98333</cdr:x>
      <cdr:y>0.14773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762000" y="594360"/>
          <a:ext cx="733044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0.09259</cdr:x>
      <cdr:y>0.12879</cdr:y>
    </cdr:from>
    <cdr:to>
      <cdr:x>0.98148</cdr:x>
      <cdr:y>0.12879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762000" y="518160"/>
          <a:ext cx="73152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0.09259</cdr:x>
      <cdr:y>0.14394</cdr:y>
    </cdr:from>
    <cdr:to>
      <cdr:x>0.98148</cdr:x>
      <cdr:y>0.14394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762000" y="579120"/>
          <a:ext cx="73152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64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829A28-233F-427B-8129-2365D32DCE31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4632" y="696913"/>
            <a:ext cx="6047232" cy="453542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5257800"/>
            <a:ext cx="5608320" cy="334137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0E7EC0-D47B-461F-A069-1AF30F543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6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68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5257800"/>
            <a:ext cx="6400800" cy="38100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Importance: </a:t>
            </a:r>
            <a:r>
              <a:rPr lang="en-US" dirty="0" smtClean="0"/>
              <a:t>Nursing homes are also important sites for ensuring people receive needed immunizations, including pneumococcal immunization.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Overall Rate: </a:t>
            </a:r>
            <a:r>
              <a:rPr lang="en-US" dirty="0" smtClean="0"/>
              <a:t>in 2012, </a:t>
            </a:r>
            <a:r>
              <a:rPr lang="en-US" b="1" dirty="0" smtClean="0"/>
              <a:t>93.6%</a:t>
            </a:r>
            <a:r>
              <a:rPr lang="en-US" dirty="0" smtClean="0"/>
              <a:t> of long-stay nursing home residents were assessed and appropriately given pneumococcal immunization.</a:t>
            </a:r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Disparities: </a:t>
            </a:r>
            <a:endParaRPr lang="en-US" b="1" dirty="0" smtClean="0"/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</a:t>
            </a:r>
            <a:r>
              <a:rPr lang="en-US" dirty="0" smtClean="0"/>
              <a:t>, the percentage of nursing home residents who were assessed and appropriately given pneumococcal immunization was higher: </a:t>
            </a:r>
          </a:p>
          <a:p>
            <a:pPr marL="5715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Among residents ages 65-74, 75-84, and 85 and over compared with residents less than 65.</a:t>
            </a:r>
          </a:p>
          <a:p>
            <a:pPr marL="5715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Among residents with 1, 2-3, and 4 or more chronic conditions compared with residents with no chronic conditions.</a:t>
            </a:r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/>
              <a:t>In 2012, the percentage of nursing home residents who were assessed and appropriately given pneumococcal immunization was </a:t>
            </a:r>
            <a:r>
              <a:rPr lang="en-US" dirty="0" smtClean="0"/>
              <a:t>lower: </a:t>
            </a:r>
          </a:p>
          <a:p>
            <a:pPr marL="571500" lvl="2" indent="-228600">
              <a:buFont typeface="Arial" panose="020B0604020202020204" pitchFamily="34" charset="0"/>
              <a:buChar char="•"/>
            </a:pPr>
            <a:r>
              <a:rPr lang="en-US" dirty="0"/>
              <a:t>Among </a:t>
            </a:r>
            <a:r>
              <a:rPr lang="en-US" dirty="0" smtClean="0"/>
              <a:t>males compared with females.</a:t>
            </a:r>
            <a:endParaRPr lang="en-US" dirty="0"/>
          </a:p>
          <a:p>
            <a:pPr marL="5715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Among Blacks, Asians, Native Hawaiians and Other Pacific Islanders (NHOPIs), AI/ANs, and multiple-race residents compared with Whites.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Benchmark: </a:t>
            </a:r>
            <a:endParaRPr lang="en-US" b="1" dirty="0" smtClean="0"/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The 2012 </a:t>
            </a:r>
            <a:r>
              <a:rPr lang="en-US" dirty="0"/>
              <a:t>top 5 State achievable benchmark was </a:t>
            </a:r>
            <a:r>
              <a:rPr lang="en-US" dirty="0" smtClean="0"/>
              <a:t>98%. </a:t>
            </a:r>
            <a:r>
              <a:rPr lang="en-US" dirty="0"/>
              <a:t>The top 5 States that contributed to the achievable benchmark are </a:t>
            </a:r>
            <a:r>
              <a:rPr lang="en-US" dirty="0" smtClean="0"/>
              <a:t>Alaska, Delaware, </a:t>
            </a:r>
            <a:r>
              <a:rPr lang="en-US" dirty="0"/>
              <a:t>New </a:t>
            </a:r>
            <a:r>
              <a:rPr lang="en-US" dirty="0" smtClean="0"/>
              <a:t>Hampshire, North Dakota, and Wisconsin.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mtClean="0"/>
              <a:t>All </a:t>
            </a:r>
            <a:r>
              <a:rPr lang="en-US" dirty="0"/>
              <a:t>groups were below the </a:t>
            </a:r>
            <a:r>
              <a:rPr lang="en-US" dirty="0" smtClean="0"/>
              <a:t>benchmark.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5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5257800"/>
            <a:ext cx="6096000" cy="35814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Importance: </a:t>
            </a:r>
            <a:r>
              <a:rPr lang="en-US" dirty="0"/>
              <a:t>Nursing </a:t>
            </a:r>
            <a:r>
              <a:rPr lang="en-US" dirty="0" smtClean="0"/>
              <a:t>home </a:t>
            </a:r>
            <a:r>
              <a:rPr lang="en-US" b="0" dirty="0" smtClean="0"/>
              <a:t>residents </a:t>
            </a:r>
            <a:r>
              <a:rPr lang="en-US" dirty="0"/>
              <a:t>are </a:t>
            </a:r>
            <a:r>
              <a:rPr lang="en-US" dirty="0" smtClean="0"/>
              <a:t>at particularly high risk for contracting and developing serious complications of influenza.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Overall </a:t>
            </a:r>
            <a:r>
              <a:rPr lang="en-US" b="1" dirty="0" smtClean="0"/>
              <a:t>Rate</a:t>
            </a:r>
            <a:r>
              <a:rPr lang="en-US" b="1" dirty="0"/>
              <a:t>: </a:t>
            </a:r>
            <a:r>
              <a:rPr lang="en-US" dirty="0"/>
              <a:t>in 2012, </a:t>
            </a:r>
            <a:r>
              <a:rPr lang="en-US" b="0" dirty="0" smtClean="0"/>
              <a:t>90.4%</a:t>
            </a:r>
            <a:r>
              <a:rPr lang="en-US" dirty="0" smtClean="0"/>
              <a:t> </a:t>
            </a:r>
            <a:r>
              <a:rPr lang="en-US" dirty="0"/>
              <a:t>of long-stay nursing home residents were assessed and appropriately given </a:t>
            </a:r>
            <a:r>
              <a:rPr lang="en-US" dirty="0" smtClean="0"/>
              <a:t>influenza </a:t>
            </a:r>
            <a:r>
              <a:rPr lang="en-US" dirty="0"/>
              <a:t>immunization.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Disparities:</a:t>
            </a:r>
            <a:r>
              <a:rPr lang="en-US" dirty="0"/>
              <a:t>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</a:t>
            </a:r>
            <a:r>
              <a:rPr lang="en-US" dirty="0" smtClean="0"/>
              <a:t>, the percentage of nursing home residents who were assessed and appropriately given influenza immunization was higher: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 smtClean="0"/>
              <a:t>Among residents ages 75-84 and 85 and over compared with residents less than 65.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 smtClean="0"/>
              <a:t>Among residents with 2-3 and 4 or more chronic conditions compared with residents with no chronic conditions.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2012, the percentage of nursing home residents who were assessed and appropriately given pneumococcal immunization was lower </a:t>
            </a:r>
            <a:r>
              <a:rPr lang="en-US" dirty="0" smtClean="0"/>
              <a:t>among Blacks, NHOPIs, and multiple-race residents compared with Whites.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Benchmark: </a:t>
            </a:r>
            <a:endParaRPr lang="en-US" b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2012 </a:t>
            </a:r>
            <a:r>
              <a:rPr lang="en-US" dirty="0"/>
              <a:t>top 5 State achievable benchmark was </a:t>
            </a:r>
            <a:r>
              <a:rPr lang="en-US" dirty="0" smtClean="0"/>
              <a:t>95%. </a:t>
            </a:r>
            <a:r>
              <a:rPr lang="en-US" dirty="0"/>
              <a:t>The top 5 States that contributed to the achievable benchmark are Hawaii, Iowa</a:t>
            </a:r>
            <a:r>
              <a:rPr lang="en-US" dirty="0" smtClean="0"/>
              <a:t>, New Hampshire, North Dakota, and South Dakota</a:t>
            </a:r>
            <a:r>
              <a:rPr lang="en-US" dirty="0"/>
              <a:t>.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All </a:t>
            </a:r>
            <a:r>
              <a:rPr lang="en-US" dirty="0"/>
              <a:t>groups were below the </a:t>
            </a:r>
            <a:r>
              <a:rPr lang="en-US" dirty="0" smtClean="0"/>
              <a:t>benchmark.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5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5257800"/>
            <a:ext cx="5608320" cy="3341370"/>
          </a:xfrm>
        </p:spPr>
        <p:txBody>
          <a:bodyPr/>
          <a:lstStyle/>
          <a:p>
            <a:r>
              <a:rPr lang="en-US" dirty="0" smtClean="0"/>
              <a:t>Clinical preventive services include screening for early detection of cancer and cardiovascular disease.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5267960"/>
            <a:ext cx="5608320" cy="3331210"/>
          </a:xfrm>
        </p:spPr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</a:t>
            </a:r>
            <a:r>
              <a:rPr lang="en-US" dirty="0" smtClean="0"/>
              <a:t>: Screening </a:t>
            </a:r>
            <a:r>
              <a:rPr lang="en-US" dirty="0" smtClean="0"/>
              <a:t>with Pap smears can detect high-grade precancerous cervical lesions that can be removed before they become cancerous.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Trends: </a:t>
            </a:r>
            <a:r>
              <a:rPr lang="en-US" dirty="0" smtClean="0"/>
              <a:t>From 2000 to 2010, the percentage of women ages 21-65 years who received a Pap smear in the last 3 years decreased overall, among White women, among high school graduates and women with any college.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</a:t>
            </a:r>
            <a:r>
              <a:rPr lang="en-US" dirty="0" smtClean="0"/>
              <a:t>: In all years, the percentage of women who received a Pap smear was lower: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Asian women compared with White women.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women with less than a high school education and high school graduates compared with women with any college.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67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5334000"/>
            <a:ext cx="6019800" cy="3581400"/>
          </a:xfrm>
        </p:spPr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</a:t>
            </a:r>
            <a:r>
              <a:rPr lang="en-US" dirty="0" smtClean="0"/>
              <a:t>: Since </a:t>
            </a:r>
            <a:r>
              <a:rPr lang="en-US" dirty="0" smtClean="0"/>
              <a:t>the implementation of widespread screening with Pap smears, rates of invasive cervical cancer have fallen dramatically</a:t>
            </a:r>
            <a:r>
              <a:rPr lang="en-US" dirty="0" smtClean="0"/>
              <a:t>. Most </a:t>
            </a:r>
            <a:r>
              <a:rPr lang="en-US" dirty="0" smtClean="0"/>
              <a:t>cases now occur among women who have not been appropriately screened.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Trends: </a:t>
            </a:r>
            <a:r>
              <a:rPr lang="en-US" dirty="0" smtClean="0"/>
              <a:t>From 2004 to 2010, rates of invasive cervical cancer fell overall and among all age groups</a:t>
            </a:r>
            <a:r>
              <a:rPr lang="en-US" dirty="0" smtClean="0"/>
              <a:t>. Rates </a:t>
            </a:r>
            <a:r>
              <a:rPr lang="en-US" dirty="0" smtClean="0"/>
              <a:t>fell among all racial groups except American Indians and Alaska Natives (AI/ANs</a:t>
            </a:r>
            <a:r>
              <a:rPr lang="en-US" dirty="0" smtClean="0"/>
              <a:t>).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</a:t>
            </a:r>
            <a:r>
              <a:rPr lang="en-US" dirty="0" smtClean="0"/>
              <a:t>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2010, rates of invasive cervical cancer were higher: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women ages 50-64 compared with women age 65 and over.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Black women compared with White women</a:t>
            </a:r>
            <a:r>
              <a:rPr lang="en-US" dirty="0" smtClean="0"/>
              <a:t>.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2010, rates of invasive cervical cancer were lower among Asian and Pacific Islander (API) women compared with White women.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Benchmark: </a:t>
            </a:r>
          </a:p>
          <a:p>
            <a:pPr marL="625475" lvl="1" indent="-168275">
              <a:buFont typeface="Arial" panose="020B0604020202020204" pitchFamily="34" charset="0"/>
              <a:buChar char="•"/>
            </a:pPr>
            <a:r>
              <a:rPr lang="en-US" dirty="0"/>
              <a:t>The 2008 top 5 State achievable benchmark was </a:t>
            </a:r>
            <a:r>
              <a:rPr lang="en-US" dirty="0" smtClean="0"/>
              <a:t>7.4 per 100,000 women. </a:t>
            </a:r>
            <a:r>
              <a:rPr lang="en-US" dirty="0"/>
              <a:t>The top 5 States that contributed to the achievable benchmark are </a:t>
            </a:r>
            <a:r>
              <a:rPr lang="en-US" dirty="0" smtClean="0"/>
              <a:t>Connecticut, Kansas, Massachusetts, Utah, and Wisconsin.</a:t>
            </a:r>
          </a:p>
          <a:p>
            <a:pPr marL="625475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At the current annual rates of decrease, this benchmark would not be attained for over 20 years overall and for most age and racial groups</a:t>
            </a:r>
            <a:r>
              <a:rPr lang="en-US" dirty="0" smtClean="0"/>
              <a:t>. API </a:t>
            </a:r>
            <a:r>
              <a:rPr lang="en-US" dirty="0" smtClean="0"/>
              <a:t>women could achieve the benchmark in 5 years and women age 65 and over could achieve it in 10 years.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67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5267960"/>
            <a:ext cx="5608320" cy="3331210"/>
          </a:xfrm>
        </p:spPr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</a:t>
            </a:r>
            <a:r>
              <a:rPr lang="en-US" dirty="0" smtClean="0"/>
              <a:t>: Early </a:t>
            </a:r>
            <a:r>
              <a:rPr lang="en-US" dirty="0" smtClean="0"/>
              <a:t>detection and treatment of high blood pressure can prevent heart failure, kidney failure, and stroke</a:t>
            </a:r>
            <a:r>
              <a:rPr lang="en-US" dirty="0" smtClean="0"/>
              <a:t>. Because </a:t>
            </a:r>
            <a:r>
              <a:rPr lang="en-US" dirty="0" smtClean="0"/>
              <a:t>high blood pressure typically causes no symptoms, screening is essential.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Trends: </a:t>
            </a:r>
            <a:r>
              <a:rPr lang="en-US" dirty="0" smtClean="0"/>
              <a:t>From 1998 to 2012, the percentage of adults who received a blood pressure measurement in the last 2 years and can state whether their blood pressure was normal or high did not change overall or for any insurance, racial, or ethnic group.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</a:t>
            </a:r>
            <a:r>
              <a:rPr lang="en-US" dirty="0" smtClean="0"/>
              <a:t>: In all years, the percentage of adults who received a blood pressure measurement was lower: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people who were uninsured compared with people with private insurance.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Among Hispanics compared with Whites.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67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5257800"/>
            <a:ext cx="5608320" cy="334137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Important adult immunizations include pneumococcal and influenza immunization.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Childhood and adolescent immunizations are presented in the section of this </a:t>
            </a:r>
            <a:r>
              <a:rPr lang="en-US" dirty="0" err="1" smtClean="0"/>
              <a:t>chartbook</a:t>
            </a:r>
            <a:r>
              <a:rPr lang="en-US" dirty="0" smtClean="0"/>
              <a:t> on Maternal and Child Health Care.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31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2025" cy="4532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5267960"/>
            <a:ext cx="6096000" cy="3723640"/>
          </a:xfrm>
        </p:spPr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</a:t>
            </a:r>
            <a:r>
              <a:rPr lang="en-US" b="1" dirty="0" smtClean="0"/>
              <a:t>:</a:t>
            </a:r>
            <a:r>
              <a:rPr lang="en-US" dirty="0" smtClean="0"/>
              <a:t> Immunization </a:t>
            </a:r>
            <a:r>
              <a:rPr lang="en-US" dirty="0"/>
              <a:t>is a cost-effective strategy for reducing illness, death, and disparities associated with </a:t>
            </a:r>
            <a:r>
              <a:rPr lang="en-US" dirty="0" smtClean="0"/>
              <a:t>pneumococcal disease.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Trends: </a:t>
            </a:r>
            <a:r>
              <a:rPr lang="en-US" dirty="0" smtClean="0"/>
              <a:t>From 2005 to 2011, the </a:t>
            </a:r>
            <a:r>
              <a:rPr lang="en-US" dirty="0"/>
              <a:t>percentage of adults age 65 </a:t>
            </a:r>
            <a:r>
              <a:rPr lang="en-US" dirty="0" smtClean="0"/>
              <a:t>years and </a:t>
            </a:r>
            <a:r>
              <a:rPr lang="en-US" dirty="0"/>
              <a:t>over who reported ever receiving pneumococcal immunization increased </a:t>
            </a:r>
            <a:r>
              <a:rPr lang="en-US" dirty="0" smtClean="0"/>
              <a:t>overall and for all insurance groups</a:t>
            </a:r>
            <a:r>
              <a:rPr lang="en-US" dirty="0" smtClean="0"/>
              <a:t>. Rates </a:t>
            </a:r>
            <a:r>
              <a:rPr lang="en-US" dirty="0" smtClean="0"/>
              <a:t>also increased among all income groups except poor people.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Disparities:</a:t>
            </a:r>
            <a:r>
              <a:rPr lang="en-US" dirty="0" smtClean="0"/>
              <a:t> In all years, the percentage of adults who ever received pneumococcal immunization was lower: </a:t>
            </a:r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mong adults with Medicare only compared with adults with Medicare and private insurance.</a:t>
            </a:r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Among poor adults compared with high-income adults.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Achievable Benchmark: </a:t>
            </a:r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2008 top 5 State achievable benchmark was 67%. </a:t>
            </a:r>
            <a:r>
              <a:rPr lang="en-US" dirty="0" smtClean="0"/>
              <a:t>The </a:t>
            </a:r>
            <a:r>
              <a:rPr lang="en-US" dirty="0"/>
              <a:t>top 5 States that contributed to the achievable benchmark are Colorado, Delaware, Maine, New Hampshire, and Oklahoma. </a:t>
            </a:r>
            <a:endParaRPr lang="en-US" dirty="0" smtClean="0"/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At </a:t>
            </a:r>
            <a:r>
              <a:rPr lang="en-US" dirty="0"/>
              <a:t>the current annual rate of increase, this benchmark could be attained overall in about 4 years</a:t>
            </a:r>
            <a:r>
              <a:rPr lang="en-US" dirty="0" smtClean="0"/>
              <a:t>. </a:t>
            </a:r>
            <a:endParaRPr lang="en-US" dirty="0" smtClean="0"/>
          </a:p>
          <a:p>
            <a:pPr marL="342900" lvl="1" indent="-168275">
              <a:buFont typeface="Arial" panose="020B0604020202020204" pitchFamily="34" charset="0"/>
              <a:buChar char="•"/>
            </a:pPr>
            <a:r>
              <a:rPr lang="en-US" dirty="0" smtClean="0"/>
              <a:t>Adults with Medicare and private insurance and high-income adults have achieved the benchmark</a:t>
            </a:r>
            <a:r>
              <a:rPr lang="en-US" dirty="0" smtClean="0"/>
              <a:t>. </a:t>
            </a:r>
            <a:endParaRPr lang="en-US" dirty="0" smtClean="0"/>
          </a:p>
          <a:p>
            <a:pPr marL="342900" marR="0" lvl="1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Other insurance and income groups could achieve the benchmark within 8 years except for poor adults,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who show no progress toward the benchmark.</a:t>
            </a:r>
          </a:p>
          <a:p>
            <a:pPr marL="342900" lvl="1" indent="-168275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67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Importance: </a:t>
            </a:r>
            <a:r>
              <a:rPr lang="en-US" dirty="0" smtClean="0"/>
              <a:t>Hospitals are important sites for ensuring people receive needed immunizations including pneumococcal immunization.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Overall Rate: </a:t>
            </a:r>
            <a:r>
              <a:rPr lang="en-US" dirty="0" smtClean="0"/>
              <a:t>in 2012, 89% of hospital patients received pneumococcal immunization.</a:t>
            </a:r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</a:t>
            </a:r>
            <a:r>
              <a:rPr lang="en-US" dirty="0"/>
              <a:t>: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</a:t>
            </a:r>
            <a:r>
              <a:rPr lang="en-US" dirty="0" smtClean="0"/>
              <a:t>, the percentage of hospital patients who received pneumococcal immunization was higher among people ages 65-74, 75-84, and 85+ compared with people less than 65.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2012, the percentage of hospital patients who received pneumococcal immunization was </a:t>
            </a:r>
            <a:r>
              <a:rPr lang="en-US" dirty="0" smtClean="0"/>
              <a:t>lower among Blacks, Asians, AI/ANs, and Hispanics </a:t>
            </a:r>
            <a:r>
              <a:rPr lang="en-US" dirty="0"/>
              <a:t>compared </a:t>
            </a:r>
            <a:r>
              <a:rPr lang="en-US" dirty="0" smtClean="0"/>
              <a:t>with Whites.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Benchmark: </a:t>
            </a:r>
            <a:r>
              <a:rPr lang="en-US" dirty="0"/>
              <a:t>The 2012 top 5 State achievable benchmark was 93%. The top 5 States that contributed to the achievable benchmark are </a:t>
            </a:r>
            <a:r>
              <a:rPr lang="en-US" dirty="0" smtClean="0"/>
              <a:t>Ohio, West Virginia, Florida, South Carolina, and Delaware</a:t>
            </a:r>
            <a:r>
              <a:rPr lang="en-US" dirty="0" smtClean="0"/>
              <a:t>. All </a:t>
            </a:r>
            <a:r>
              <a:rPr lang="en-US" dirty="0" smtClean="0"/>
              <a:t>groups were below the benchmark.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5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696913"/>
            <a:ext cx="6048375" cy="453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Importance: </a:t>
            </a:r>
            <a:r>
              <a:rPr lang="en-US" dirty="0"/>
              <a:t>Hospitals are important sites for ensuring people </a:t>
            </a:r>
            <a:r>
              <a:rPr lang="en-US" dirty="0" smtClean="0"/>
              <a:t>receive needed immunizations, including influenza immunization.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Overall </a:t>
            </a:r>
            <a:r>
              <a:rPr lang="en-US" b="1" dirty="0" smtClean="0"/>
              <a:t>Rate</a:t>
            </a:r>
            <a:r>
              <a:rPr lang="en-US" b="1" dirty="0"/>
              <a:t>: </a:t>
            </a:r>
            <a:r>
              <a:rPr lang="en-US" dirty="0"/>
              <a:t>in 2012, </a:t>
            </a:r>
            <a:r>
              <a:rPr lang="en-US" dirty="0" smtClean="0"/>
              <a:t>87.2% </a:t>
            </a:r>
            <a:r>
              <a:rPr lang="en-US" dirty="0"/>
              <a:t>of hospital patients received </a:t>
            </a:r>
            <a:r>
              <a:rPr lang="en-US" dirty="0" smtClean="0"/>
              <a:t>influenza </a:t>
            </a:r>
            <a:r>
              <a:rPr lang="en-US" dirty="0"/>
              <a:t>immunization.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Groups With </a:t>
            </a:r>
            <a:r>
              <a:rPr lang="en-US" b="1" dirty="0"/>
              <a:t>Disparities:</a:t>
            </a:r>
            <a:r>
              <a:rPr lang="en-US" dirty="0"/>
              <a:t> 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2012</a:t>
            </a:r>
            <a:r>
              <a:rPr lang="en-US" dirty="0" smtClean="0"/>
              <a:t>, the percentage of hospital patients who received influenza immunization was higher among people ages 65-74, 75-84, and 85 and over compared with people less than 65.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2012, the percentage of hospital patients who received </a:t>
            </a:r>
            <a:r>
              <a:rPr lang="en-US" dirty="0" smtClean="0"/>
              <a:t>influenza </a:t>
            </a:r>
            <a:r>
              <a:rPr lang="en-US" dirty="0"/>
              <a:t>immunization was </a:t>
            </a:r>
            <a:r>
              <a:rPr lang="en-US" dirty="0" smtClean="0"/>
              <a:t>lower: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 smtClean="0"/>
              <a:t>Among females compared with males.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 smtClean="0"/>
              <a:t>Among Blacks, Asians,</a:t>
            </a:r>
            <a:r>
              <a:rPr lang="en-US" baseline="0" dirty="0" smtClean="0"/>
              <a:t> AI/ANs, and </a:t>
            </a:r>
            <a:r>
              <a:rPr lang="en-US" dirty="0" smtClean="0"/>
              <a:t>Hispanics compared with Whites</a:t>
            </a:r>
            <a:r>
              <a:rPr lang="en-US" dirty="0"/>
              <a:t>.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Achievable Benchmark: </a:t>
            </a:r>
            <a:endParaRPr lang="en-US" b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2012 </a:t>
            </a:r>
            <a:r>
              <a:rPr lang="en-US" dirty="0"/>
              <a:t>top 5 State achievable benchmark was </a:t>
            </a:r>
            <a:r>
              <a:rPr lang="en-US" dirty="0" smtClean="0"/>
              <a:t>93%. The </a:t>
            </a:r>
            <a:r>
              <a:rPr lang="en-US" dirty="0"/>
              <a:t>top 5 States that contributed to the achievable benchmark are </a:t>
            </a:r>
            <a:r>
              <a:rPr lang="en-US" dirty="0" smtClean="0"/>
              <a:t>Delaware, Maryland</a:t>
            </a:r>
            <a:r>
              <a:rPr lang="en-US" dirty="0"/>
              <a:t>, New Hampshire</a:t>
            </a:r>
            <a:r>
              <a:rPr lang="en-US" dirty="0" smtClean="0"/>
              <a:t>, South Carolina, and West Virginia.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All </a:t>
            </a:r>
            <a:r>
              <a:rPr lang="en-US" dirty="0"/>
              <a:t>groups </a:t>
            </a:r>
            <a:r>
              <a:rPr lang="en-US" dirty="0" smtClean="0"/>
              <a:t>were </a:t>
            </a:r>
            <a:r>
              <a:rPr lang="en-US" dirty="0"/>
              <a:t>below the benchmark.</a:t>
            </a:r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E7EC0-D47B-461F-A069-1AF30F543F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5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EFF1-E1CD-448D-9DFE-7FC3FE0F11BB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DEFF1-E1CD-448D-9DFE-7FC3FE0F11BB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5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9CEEB-D5BD-4BA4-9F0F-BBFD9BD91A1F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preventive services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Chartbook</a:t>
            </a:r>
            <a:r>
              <a:rPr lang="en-US" dirty="0" smtClean="0"/>
              <a:t> on Healthy Living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86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Long-stay nursing home residents who were </a:t>
            </a:r>
            <a:r>
              <a:rPr lang="en-US" sz="2000" dirty="0"/>
              <a:t>assessed and </a:t>
            </a:r>
            <a:r>
              <a:rPr lang="en-US" sz="2000" dirty="0" smtClean="0"/>
              <a:t>appropriately given </a:t>
            </a:r>
            <a:r>
              <a:rPr lang="en-US" sz="2000" dirty="0"/>
              <a:t>pneumococcal </a:t>
            </a:r>
            <a:r>
              <a:rPr lang="en-US" sz="2000" dirty="0" smtClean="0"/>
              <a:t>immunization</a:t>
            </a:r>
            <a:r>
              <a:rPr lang="en-US" sz="2000" dirty="0"/>
              <a:t>, </a:t>
            </a:r>
            <a:r>
              <a:rPr lang="en-US" sz="2000" dirty="0" smtClean="0"/>
              <a:t>by age, sex, race, and number of chronic conditions, </a:t>
            </a:r>
            <a:r>
              <a:rPr lang="en-US" sz="2000" dirty="0"/>
              <a:t>2012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808474"/>
              </p:ext>
            </p:extLst>
          </p:nvPr>
        </p:nvGraphicFramePr>
        <p:xfrm>
          <a:off x="457200" y="1463040"/>
          <a:ext cx="82296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3108960" y="1554480"/>
            <a:ext cx="2926080" cy="274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2012 Achievable Benchmark: 98%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54864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Key:</a:t>
            </a:r>
            <a:r>
              <a:rPr lang="en-US" sz="1000" b="1" dirty="0" smtClean="0"/>
              <a:t> </a:t>
            </a:r>
            <a:r>
              <a:rPr lang="en-US" sz="1000" dirty="0" smtClean="0"/>
              <a:t>NHOPI = Native Hawaiian or Other Pacific Islander; AI/AN </a:t>
            </a:r>
            <a:r>
              <a:rPr lang="en-US" sz="1000" dirty="0"/>
              <a:t>= American Indian or Alaska </a:t>
            </a:r>
            <a:r>
              <a:rPr lang="en-US" sz="1000" dirty="0" smtClean="0"/>
              <a:t>Native; CC = chronic conditions.</a:t>
            </a:r>
            <a:endParaRPr lang="en-US" sz="1000" b="1" dirty="0" smtClean="0">
              <a:solidFill>
                <a:prstClr val="black"/>
              </a:solidFill>
            </a:endParaRPr>
          </a:p>
          <a:p>
            <a:pPr lvl="0"/>
            <a:r>
              <a:rPr lang="en-US" sz="1000" b="1" dirty="0" smtClean="0">
                <a:solidFill>
                  <a:prstClr val="black"/>
                </a:solidFill>
              </a:rPr>
              <a:t>Source</a:t>
            </a:r>
            <a:r>
              <a:rPr lang="en-US" sz="1000" b="1" dirty="0">
                <a:solidFill>
                  <a:prstClr val="black"/>
                </a:solidFill>
              </a:rPr>
              <a:t>:</a:t>
            </a:r>
            <a:r>
              <a:rPr lang="en-US" sz="1000" dirty="0">
                <a:solidFill>
                  <a:prstClr val="black"/>
                </a:solidFill>
              </a:rPr>
              <a:t> Centers for </a:t>
            </a:r>
            <a:r>
              <a:rPr lang="en-US" sz="1000" dirty="0" smtClean="0">
                <a:solidFill>
                  <a:prstClr val="black"/>
                </a:solidFill>
              </a:rPr>
              <a:t>Medicare &amp; Medicaid Services, Minimum Data Set, 2012.</a:t>
            </a:r>
            <a:endParaRPr lang="en-US" sz="1000" dirty="0">
              <a:solidFill>
                <a:prstClr val="black"/>
              </a:solidFill>
            </a:endParaRPr>
          </a:p>
          <a:p>
            <a:pPr lvl="0"/>
            <a:r>
              <a:rPr lang="en-US" sz="1000" b="1" dirty="0">
                <a:solidFill>
                  <a:prstClr val="black"/>
                </a:solidFill>
              </a:rPr>
              <a:t>Denominator: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Long-stay residents in Medicare- or Medicaid-certified nursing home facilities. Long-stay residents typically enter a nursing facility because they can no longer care for themselves at home</a:t>
            </a:r>
            <a:r>
              <a:rPr lang="en-US" sz="1000" dirty="0" smtClean="0">
                <a:solidFill>
                  <a:prstClr val="black"/>
                </a:solidFill>
              </a:rPr>
              <a:t>. They </a:t>
            </a:r>
            <a:r>
              <a:rPr lang="en-US" sz="1000" dirty="0" smtClean="0">
                <a:solidFill>
                  <a:prstClr val="black"/>
                </a:solidFill>
              </a:rPr>
              <a:t>tend to stay in the facility for several months or years.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355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Long-stay nursing home residents who were </a:t>
            </a:r>
            <a:r>
              <a:rPr lang="en-US" sz="2000" dirty="0"/>
              <a:t>assessed and </a:t>
            </a:r>
            <a:r>
              <a:rPr lang="en-US" sz="2000" dirty="0" smtClean="0"/>
              <a:t>appropriately given influenza immunization</a:t>
            </a:r>
            <a:r>
              <a:rPr lang="en-US" sz="2000" dirty="0"/>
              <a:t>, </a:t>
            </a:r>
            <a:r>
              <a:rPr lang="en-US" sz="2000" dirty="0" smtClean="0"/>
              <a:t>by age, sex, race, and number of chronic conditions, </a:t>
            </a:r>
            <a:r>
              <a:rPr lang="en-US" sz="2000" dirty="0"/>
              <a:t>2012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5819894"/>
              </p:ext>
            </p:extLst>
          </p:nvPr>
        </p:nvGraphicFramePr>
        <p:xfrm>
          <a:off x="457200" y="1463040"/>
          <a:ext cx="82296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3108960" y="1547949"/>
            <a:ext cx="2926080" cy="274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2012 Achievable Benchmark: 95%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557784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Key: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smtClean="0"/>
              <a:t>NHOPI = Native Hawaiian or Other Pacific Islander; AI/AN </a:t>
            </a:r>
            <a:r>
              <a:rPr lang="en-US" sz="1000" dirty="0"/>
              <a:t>= American Indian or Alaska </a:t>
            </a:r>
            <a:r>
              <a:rPr lang="en-US" sz="1000" dirty="0" smtClean="0"/>
              <a:t>Native; CC = chronic conditions.</a:t>
            </a:r>
            <a:endParaRPr lang="en-US" sz="1000" b="1" dirty="0" smtClean="0">
              <a:solidFill>
                <a:prstClr val="black"/>
              </a:solidFill>
            </a:endParaRPr>
          </a:p>
          <a:p>
            <a:pPr lvl="0"/>
            <a:r>
              <a:rPr lang="en-US" sz="1000" b="1" dirty="0" smtClean="0">
                <a:solidFill>
                  <a:prstClr val="black"/>
                </a:solidFill>
              </a:rPr>
              <a:t>Source</a:t>
            </a:r>
            <a:r>
              <a:rPr lang="en-US" sz="1000" b="1" dirty="0">
                <a:solidFill>
                  <a:prstClr val="black"/>
                </a:solidFill>
              </a:rPr>
              <a:t>:</a:t>
            </a:r>
            <a:r>
              <a:rPr lang="en-US" sz="1000" dirty="0">
                <a:solidFill>
                  <a:prstClr val="black"/>
                </a:solidFill>
              </a:rPr>
              <a:t> Centers for </a:t>
            </a:r>
            <a:r>
              <a:rPr lang="en-US" sz="1000" dirty="0" smtClean="0">
                <a:solidFill>
                  <a:prstClr val="black"/>
                </a:solidFill>
              </a:rPr>
              <a:t>Medicare &amp; Medicaid Services, Minimum Data Set, 2012.</a:t>
            </a:r>
            <a:endParaRPr lang="en-US" sz="1000" dirty="0">
              <a:solidFill>
                <a:prstClr val="black"/>
              </a:solidFill>
            </a:endParaRPr>
          </a:p>
          <a:p>
            <a:pPr lvl="0"/>
            <a:r>
              <a:rPr lang="en-US" sz="1000" b="1" dirty="0">
                <a:solidFill>
                  <a:prstClr val="black"/>
                </a:solidFill>
              </a:rPr>
              <a:t>Denominator: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Long-stay residents in Medicare- or Medicaid-certified nursing home facilities. Long-stay residents typically enter a nursing facility because they can no longer care for themselves at home</a:t>
            </a:r>
            <a:r>
              <a:rPr lang="en-US" sz="1000" dirty="0" smtClean="0">
                <a:solidFill>
                  <a:prstClr val="black"/>
                </a:solidFill>
              </a:rPr>
              <a:t>. They </a:t>
            </a:r>
            <a:r>
              <a:rPr lang="en-US" sz="1000" dirty="0" smtClean="0">
                <a:solidFill>
                  <a:prstClr val="black"/>
                </a:solidFill>
              </a:rPr>
              <a:t>tend to stay in the facility for several months or years.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3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Measures of Clinical Preventive Services: Screening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Women ages 21-65 </a:t>
            </a:r>
            <a:r>
              <a:rPr lang="en-US" dirty="0" smtClean="0"/>
              <a:t>years who </a:t>
            </a:r>
            <a:r>
              <a:rPr lang="en-US" dirty="0"/>
              <a:t>received a Pap smear in the last 3 years</a:t>
            </a:r>
          </a:p>
          <a:p>
            <a:r>
              <a:rPr lang="en-US" dirty="0"/>
              <a:t>Invasive cervical cancer incidence per 100,000 women age 20 and over</a:t>
            </a:r>
          </a:p>
          <a:p>
            <a:r>
              <a:rPr lang="en-US" dirty="0" smtClean="0"/>
              <a:t>Adults </a:t>
            </a:r>
            <a:r>
              <a:rPr lang="en-US" dirty="0"/>
              <a:t>who received a blood pressure measurement in the last 2 years and can state whether their blood pressure was normal or </a:t>
            </a:r>
            <a:r>
              <a:rPr lang="en-US" dirty="0" smtClean="0"/>
              <a:t>high</a:t>
            </a:r>
          </a:p>
        </p:txBody>
      </p:sp>
    </p:spTree>
    <p:extLst>
      <p:ext uri="{BB962C8B-B14F-4D97-AF65-F5344CB8AC3E}">
        <p14:creationId xmlns:p14="http://schemas.microsoft.com/office/powerpoint/2010/main" val="522713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Women ages 21-65 </a:t>
            </a:r>
            <a:r>
              <a:rPr lang="en-US" sz="1800" dirty="0" smtClean="0"/>
              <a:t>years who </a:t>
            </a:r>
            <a:r>
              <a:rPr lang="en-US" sz="1800" dirty="0"/>
              <a:t>received a Pap smear in the last 3 </a:t>
            </a:r>
            <a:r>
              <a:rPr lang="en-US" sz="1800" dirty="0" smtClean="0"/>
              <a:t>years, by education and race, 2000-2010</a:t>
            </a:r>
            <a:endParaRPr lang="en-US" sz="1800" dirty="0"/>
          </a:p>
        </p:txBody>
      </p:sp>
      <p:graphicFrame>
        <p:nvGraphicFramePr>
          <p:cNvPr id="12" name="Object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67267821"/>
              </p:ext>
            </p:extLst>
          </p:nvPr>
        </p:nvGraphicFramePr>
        <p:xfrm>
          <a:off x="4572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566928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Key: </a:t>
            </a:r>
            <a:r>
              <a:rPr lang="en-US" sz="1000" dirty="0" smtClean="0"/>
              <a:t>AI/AN = American Indian or Alaska Native.</a:t>
            </a:r>
            <a:endParaRPr lang="en-US" sz="1000" b="1" dirty="0" smtClean="0"/>
          </a:p>
          <a:p>
            <a:r>
              <a:rPr lang="en-US" sz="1000" b="1" dirty="0" smtClean="0"/>
              <a:t>Source</a:t>
            </a:r>
            <a:r>
              <a:rPr lang="en-US" sz="1000" b="1" dirty="0"/>
              <a:t>: </a:t>
            </a:r>
            <a:r>
              <a:rPr lang="en-US" sz="1000" dirty="0"/>
              <a:t>Centers for Disease Control and Prevention, National Center for Health Statistics, National Health Interview </a:t>
            </a:r>
            <a:r>
              <a:rPr lang="en-US" sz="1000" dirty="0" smtClean="0"/>
              <a:t>Survey, 2000-2010.</a:t>
            </a:r>
            <a:endParaRPr lang="en-US" sz="1000" dirty="0"/>
          </a:p>
          <a:p>
            <a:r>
              <a:rPr lang="en-US" sz="1000" b="1" dirty="0"/>
              <a:t>Denominator:</a:t>
            </a:r>
            <a:r>
              <a:rPr lang="en-US" sz="1000" dirty="0"/>
              <a:t> </a:t>
            </a:r>
            <a:r>
              <a:rPr lang="en-US" sz="1000" dirty="0" smtClean="0"/>
              <a:t>Women ages 21-65.</a:t>
            </a:r>
          </a:p>
          <a:p>
            <a:r>
              <a:rPr lang="en-US" sz="1000" b="1" dirty="0" smtClean="0"/>
              <a:t>Note:</a:t>
            </a:r>
            <a:r>
              <a:rPr lang="en-US" sz="1000" dirty="0" smtClean="0"/>
              <a:t> Measure is age adjusted. Data for this measure are not collected every year.</a:t>
            </a:r>
            <a:endParaRPr lang="en-US" sz="1000" dirty="0"/>
          </a:p>
        </p:txBody>
      </p:sp>
      <p:graphicFrame>
        <p:nvGraphicFramePr>
          <p:cNvPr id="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915604"/>
              </p:ext>
            </p:extLst>
          </p:nvPr>
        </p:nvGraphicFramePr>
        <p:xfrm>
          <a:off x="45720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642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Invasive cervical cancer incidence per 100,000 women age </a:t>
            </a:r>
            <a:r>
              <a:rPr lang="en-US" sz="1800" dirty="0" smtClean="0"/>
              <a:t>20 years </a:t>
            </a:r>
            <a:r>
              <a:rPr lang="en-US" sz="1800" dirty="0"/>
              <a:t>and </a:t>
            </a:r>
            <a:r>
              <a:rPr lang="en-US" sz="1800" dirty="0" smtClean="0"/>
              <a:t>over, by age and race, 2004-2010</a:t>
            </a:r>
            <a:endParaRPr lang="en-US" sz="1800" dirty="0"/>
          </a:p>
        </p:txBody>
      </p:sp>
      <p:graphicFrame>
        <p:nvGraphicFramePr>
          <p:cNvPr id="12" name="Object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0992700"/>
              </p:ext>
            </p:extLst>
          </p:nvPr>
        </p:nvGraphicFramePr>
        <p:xfrm>
          <a:off x="4572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566928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Key: </a:t>
            </a:r>
            <a:r>
              <a:rPr lang="en-US" sz="1000" dirty="0" smtClean="0"/>
              <a:t>API = Asian or Pacific Islander; AI/AN = American Indian or Alaska Native.</a:t>
            </a:r>
            <a:endParaRPr lang="en-US" sz="1000" b="1" dirty="0" smtClean="0"/>
          </a:p>
          <a:p>
            <a:r>
              <a:rPr lang="en-US" sz="1000" b="1" dirty="0" smtClean="0"/>
              <a:t>Source</a:t>
            </a:r>
            <a:r>
              <a:rPr lang="en-US" sz="1000" b="1" dirty="0"/>
              <a:t>:</a:t>
            </a:r>
            <a:r>
              <a:rPr lang="en-US" sz="1000" dirty="0"/>
              <a:t> Centers for Disease Control and Prevention and the National Cancer Institute, National Program of Cancer Registries, </a:t>
            </a:r>
            <a:r>
              <a:rPr lang="en-US" sz="1000" i="1" dirty="0" smtClean="0"/>
              <a:t>United States </a:t>
            </a:r>
            <a:r>
              <a:rPr lang="en-US" sz="1000" i="1" dirty="0"/>
              <a:t>Cancer </a:t>
            </a:r>
            <a:r>
              <a:rPr lang="en-US" sz="1000" i="1" dirty="0" smtClean="0"/>
              <a:t>Statistics</a:t>
            </a:r>
            <a:r>
              <a:rPr lang="en-US" sz="1000" dirty="0" smtClean="0"/>
              <a:t>, 2004-2010.</a:t>
            </a:r>
          </a:p>
          <a:p>
            <a:r>
              <a:rPr lang="en-US" sz="1000" b="1" dirty="0" smtClean="0"/>
              <a:t>Denominator</a:t>
            </a:r>
            <a:r>
              <a:rPr lang="en-US" sz="1000" b="1" dirty="0"/>
              <a:t>:</a:t>
            </a:r>
            <a:r>
              <a:rPr lang="en-US" sz="1000" dirty="0"/>
              <a:t> </a:t>
            </a:r>
            <a:r>
              <a:rPr lang="en-US" sz="1000" dirty="0" smtClean="0"/>
              <a:t>Women age 20 and over</a:t>
            </a:r>
            <a:endParaRPr lang="en-US" sz="1000" dirty="0"/>
          </a:p>
          <a:p>
            <a:r>
              <a:rPr lang="en-US" sz="1000" b="1" dirty="0" smtClean="0"/>
              <a:t>Note: </a:t>
            </a:r>
            <a:r>
              <a:rPr lang="en-US" sz="1000" dirty="0" smtClean="0"/>
              <a:t>Measures is age adjusted. Lower rates are better.</a:t>
            </a:r>
            <a:endParaRPr lang="en-US" sz="1000" b="1" dirty="0"/>
          </a:p>
        </p:txBody>
      </p:sp>
      <p:graphicFrame>
        <p:nvGraphicFramePr>
          <p:cNvPr id="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8102459"/>
              </p:ext>
            </p:extLst>
          </p:nvPr>
        </p:nvGraphicFramePr>
        <p:xfrm>
          <a:off x="4572000" y="146304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1219200" y="3907970"/>
            <a:ext cx="322783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1"/>
          <p:cNvSpPr txBox="1"/>
          <p:nvPr/>
        </p:nvSpPr>
        <p:spPr>
          <a:xfrm>
            <a:off x="1295400" y="3931920"/>
            <a:ext cx="2253701" cy="2285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2008 Achievable Benchmark: 7.4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190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Adults who received a blood pressure measurement in the last 2 years and can state whether their blood pressure was normal or </a:t>
            </a:r>
            <a:r>
              <a:rPr lang="en-US" sz="1800" dirty="0" smtClean="0"/>
              <a:t>high, by insurance and race/ethnicity, 1998-2012</a:t>
            </a:r>
            <a:endParaRPr lang="en-US" sz="1800" dirty="0"/>
          </a:p>
        </p:txBody>
      </p:sp>
      <p:graphicFrame>
        <p:nvGraphicFramePr>
          <p:cNvPr id="12" name="Object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7866393"/>
              </p:ext>
            </p:extLst>
          </p:nvPr>
        </p:nvGraphicFramePr>
        <p:xfrm>
          <a:off x="457200" y="1463040"/>
          <a:ext cx="4114800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5760720"/>
            <a:ext cx="807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b="1" dirty="0"/>
              <a:t>:</a:t>
            </a:r>
            <a:r>
              <a:rPr lang="en-US" sz="1000" dirty="0"/>
              <a:t> Centers for Disease Control and Prevention, National Center for Health Statistics, National Health Interview Survey, </a:t>
            </a:r>
            <a:r>
              <a:rPr lang="en-US" sz="1000" dirty="0" smtClean="0"/>
              <a:t>1998-2012.</a:t>
            </a:r>
            <a:endParaRPr lang="en-US" sz="1000" dirty="0"/>
          </a:p>
          <a:p>
            <a:r>
              <a:rPr lang="en-US" sz="1000" b="1" dirty="0"/>
              <a:t>Denominator:</a:t>
            </a:r>
            <a:r>
              <a:rPr lang="en-US" sz="1000" dirty="0"/>
              <a:t> </a:t>
            </a:r>
            <a:r>
              <a:rPr lang="en-US" sz="1000" dirty="0" smtClean="0"/>
              <a:t>Adult civilian </a:t>
            </a:r>
            <a:r>
              <a:rPr lang="en-US" sz="1000" dirty="0"/>
              <a:t>noninstitutionalized </a:t>
            </a:r>
            <a:r>
              <a:rPr lang="en-US" sz="1000" dirty="0" smtClean="0"/>
              <a:t>population.</a:t>
            </a:r>
          </a:p>
          <a:p>
            <a:r>
              <a:rPr lang="en-US" sz="1000" b="1" dirty="0"/>
              <a:t>Note:</a:t>
            </a:r>
            <a:r>
              <a:rPr lang="en-US" sz="1000" dirty="0"/>
              <a:t> </a:t>
            </a:r>
            <a:r>
              <a:rPr lang="en-US" sz="1000" dirty="0" smtClean="0"/>
              <a:t>White and Black are non-Hispanic. Hispanic includes all races. Measures </a:t>
            </a:r>
            <a:r>
              <a:rPr lang="en-US" sz="1000" dirty="0"/>
              <a:t>is </a:t>
            </a:r>
            <a:r>
              <a:rPr lang="en-US" sz="1000" dirty="0" smtClean="0"/>
              <a:t>age adjusted</a:t>
            </a:r>
            <a:r>
              <a:rPr lang="en-US" sz="1000" dirty="0"/>
              <a:t>. Data for this measure are not collected every </a:t>
            </a:r>
            <a:r>
              <a:rPr lang="en-US" sz="1000" dirty="0" smtClean="0"/>
              <a:t>year.</a:t>
            </a:r>
            <a:endParaRPr lang="en-US" sz="1000" dirty="0"/>
          </a:p>
          <a:p>
            <a:endParaRPr lang="en-US" sz="1000" dirty="0"/>
          </a:p>
        </p:txBody>
      </p:sp>
      <p:graphicFrame>
        <p:nvGraphicFramePr>
          <p:cNvPr id="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670797"/>
              </p:ext>
            </p:extLst>
          </p:nvPr>
        </p:nvGraphicFramePr>
        <p:xfrm>
          <a:off x="4572000" y="1463040"/>
          <a:ext cx="4114800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9356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Measures of Clinical Preventive Services: Immunization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Adults age 65 </a:t>
            </a:r>
            <a:r>
              <a:rPr lang="en-US" dirty="0" smtClean="0"/>
              <a:t>years and </a:t>
            </a:r>
            <a:r>
              <a:rPr lang="en-US" dirty="0"/>
              <a:t>over who ever received pneumococcal </a:t>
            </a:r>
            <a:r>
              <a:rPr lang="en-US" dirty="0" smtClean="0"/>
              <a:t>vaccination</a:t>
            </a:r>
          </a:p>
          <a:p>
            <a:r>
              <a:rPr lang="en-US" dirty="0"/>
              <a:t>Hospital patients who </a:t>
            </a:r>
            <a:r>
              <a:rPr lang="en-US" dirty="0" smtClean="0"/>
              <a:t>received: </a:t>
            </a:r>
          </a:p>
          <a:p>
            <a:pPr lvl="1"/>
            <a:r>
              <a:rPr lang="en-US" dirty="0" smtClean="0"/>
              <a:t>Pneumococcal </a:t>
            </a:r>
            <a:r>
              <a:rPr lang="en-US" dirty="0"/>
              <a:t>immunization </a:t>
            </a:r>
            <a:endParaRPr lang="en-US" dirty="0" smtClean="0"/>
          </a:p>
          <a:p>
            <a:pPr lvl="1"/>
            <a:r>
              <a:rPr lang="en-US" dirty="0" smtClean="0"/>
              <a:t>Influenza </a:t>
            </a:r>
            <a:r>
              <a:rPr lang="en-US" dirty="0"/>
              <a:t>immunization </a:t>
            </a:r>
            <a:endParaRPr lang="en-US" dirty="0" smtClean="0"/>
          </a:p>
          <a:p>
            <a:r>
              <a:rPr lang="en-US" dirty="0"/>
              <a:t>Long-stay nursing home residents who were assessed and appropriately </a:t>
            </a:r>
            <a:r>
              <a:rPr lang="en-US" dirty="0" smtClean="0"/>
              <a:t>given: </a:t>
            </a:r>
          </a:p>
          <a:p>
            <a:pPr lvl="1"/>
            <a:r>
              <a:rPr lang="en-US" dirty="0" smtClean="0"/>
              <a:t>Pneumococcal immunization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Influenza </a:t>
            </a:r>
            <a:r>
              <a:rPr lang="en-US" dirty="0"/>
              <a:t>immunization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449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Adults </a:t>
            </a:r>
            <a:r>
              <a:rPr lang="en-US" sz="1800" dirty="0" smtClean="0"/>
              <a:t>age 65 and over who reported ever receiving pneumococcal immunization, by insurance and income, 2005-2011</a:t>
            </a:r>
            <a:endParaRPr lang="en-US" sz="1800" dirty="0"/>
          </a:p>
        </p:txBody>
      </p:sp>
      <p:graphicFrame>
        <p:nvGraphicFramePr>
          <p:cNvPr id="12" name="Object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67270581"/>
              </p:ext>
            </p:extLst>
          </p:nvPr>
        </p:nvGraphicFramePr>
        <p:xfrm>
          <a:off x="457200" y="1463040"/>
          <a:ext cx="4114800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5852160"/>
            <a:ext cx="81381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b="1" dirty="0"/>
              <a:t>:</a:t>
            </a:r>
            <a:r>
              <a:rPr lang="en-US" sz="1000" dirty="0"/>
              <a:t> Centers for Disease Control and Prevention, National Center for Health Statistics, National Health Interview Survey, </a:t>
            </a:r>
            <a:r>
              <a:rPr lang="en-US" sz="1000" dirty="0" smtClean="0"/>
              <a:t>2005-2011.</a:t>
            </a:r>
            <a:endParaRPr lang="en-US" sz="1000" dirty="0"/>
          </a:p>
          <a:p>
            <a:r>
              <a:rPr lang="en-US" sz="1000" b="1" dirty="0"/>
              <a:t>Denominator:</a:t>
            </a:r>
            <a:r>
              <a:rPr lang="en-US" sz="1000" dirty="0"/>
              <a:t> </a:t>
            </a:r>
            <a:r>
              <a:rPr lang="en-US" sz="1000" dirty="0" smtClean="0"/>
              <a:t>Adult civilian </a:t>
            </a:r>
            <a:r>
              <a:rPr lang="en-US" sz="1000" dirty="0"/>
              <a:t>noninstitutionalized </a:t>
            </a:r>
            <a:r>
              <a:rPr lang="en-US" sz="1000" dirty="0" smtClean="0"/>
              <a:t>population age 65 and over.</a:t>
            </a:r>
          </a:p>
          <a:p>
            <a:r>
              <a:rPr lang="en-US" sz="1000" b="1" dirty="0"/>
              <a:t>Note:</a:t>
            </a:r>
            <a:r>
              <a:rPr lang="en-US" sz="1000" dirty="0"/>
              <a:t> </a:t>
            </a:r>
            <a:r>
              <a:rPr lang="en-US" sz="1000" dirty="0" smtClean="0"/>
              <a:t>Measure </a:t>
            </a:r>
            <a:r>
              <a:rPr lang="en-US" sz="1000" dirty="0"/>
              <a:t>is </a:t>
            </a:r>
            <a:r>
              <a:rPr lang="en-US" sz="1000" dirty="0" smtClean="0"/>
              <a:t>age adjusted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graphicFrame>
        <p:nvGraphicFramePr>
          <p:cNvPr id="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5117165"/>
              </p:ext>
            </p:extLst>
          </p:nvPr>
        </p:nvGraphicFramePr>
        <p:xfrm>
          <a:off x="4572000" y="1463040"/>
          <a:ext cx="4114800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1219200" y="3154680"/>
            <a:ext cx="32766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2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Hospital patients who received pneumococcal immunization, </a:t>
            </a:r>
            <a:r>
              <a:rPr lang="en-US" sz="2400" dirty="0" smtClean="0"/>
              <a:t>by age, sex, and race/ethnicity, </a:t>
            </a:r>
            <a:r>
              <a:rPr lang="en-US" sz="2400" dirty="0"/>
              <a:t>2012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053629"/>
              </p:ext>
            </p:extLst>
          </p:nvPr>
        </p:nvGraphicFramePr>
        <p:xfrm>
          <a:off x="457200" y="1463040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3108960" y="1611086"/>
            <a:ext cx="2926080" cy="274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2012 Achievable Benchmark: 93%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5577840"/>
            <a:ext cx="8229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Key: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smtClean="0"/>
              <a:t>AI/AN </a:t>
            </a:r>
            <a:r>
              <a:rPr lang="en-US" sz="1000" dirty="0"/>
              <a:t>= American Indian or Alaska Native</a:t>
            </a:r>
            <a:r>
              <a:rPr lang="en-US" sz="1000" dirty="0" smtClean="0"/>
              <a:t>.</a:t>
            </a:r>
            <a:endParaRPr lang="en-US" sz="1000" b="1" dirty="0" smtClean="0">
              <a:solidFill>
                <a:prstClr val="black"/>
              </a:solidFill>
            </a:endParaRPr>
          </a:p>
          <a:p>
            <a:pPr lvl="0"/>
            <a:r>
              <a:rPr lang="en-US" sz="1000" b="1" dirty="0" smtClean="0">
                <a:solidFill>
                  <a:prstClr val="black"/>
                </a:solidFill>
              </a:rPr>
              <a:t>Source</a:t>
            </a:r>
            <a:r>
              <a:rPr lang="en-US" sz="1000" b="1" dirty="0">
                <a:solidFill>
                  <a:prstClr val="black"/>
                </a:solidFill>
              </a:rPr>
              <a:t>:</a:t>
            </a:r>
            <a:r>
              <a:rPr lang="en-US" sz="1000" dirty="0">
                <a:solidFill>
                  <a:prstClr val="black"/>
                </a:solidFill>
              </a:rPr>
              <a:t> Centers for </a:t>
            </a:r>
            <a:r>
              <a:rPr lang="en-US" sz="1000" dirty="0" smtClean="0">
                <a:solidFill>
                  <a:prstClr val="black"/>
                </a:solidFill>
              </a:rPr>
              <a:t>Medicare &amp; Medicaid Services, Medicare Quality Improvement Organization Program, 2012.</a:t>
            </a:r>
            <a:endParaRPr lang="en-US" sz="1000" dirty="0">
              <a:solidFill>
                <a:prstClr val="black"/>
              </a:solidFill>
            </a:endParaRPr>
          </a:p>
          <a:p>
            <a:pPr lvl="0"/>
            <a:r>
              <a:rPr lang="en-US" sz="1000" b="1" dirty="0">
                <a:solidFill>
                  <a:prstClr val="black"/>
                </a:solidFill>
              </a:rPr>
              <a:t>Denominator: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Discharged hospital patients age 65 and over or ages 6-64 with a high-risk condition.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74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Hospital patients who received </a:t>
            </a:r>
            <a:r>
              <a:rPr lang="en-US" sz="2400" dirty="0" smtClean="0"/>
              <a:t>influenza </a:t>
            </a:r>
            <a:r>
              <a:rPr lang="en-US" sz="2400" dirty="0"/>
              <a:t>immunization, </a:t>
            </a:r>
            <a:r>
              <a:rPr lang="en-US" sz="2400" dirty="0" smtClean="0"/>
              <a:t>by age, sex, and race/ethnicity, </a:t>
            </a:r>
            <a:r>
              <a:rPr lang="en-US" sz="2400" dirty="0"/>
              <a:t>2012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145081"/>
              </p:ext>
            </p:extLst>
          </p:nvPr>
        </p:nvGraphicFramePr>
        <p:xfrm>
          <a:off x="457200" y="1463040"/>
          <a:ext cx="82296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3108960" y="1528354"/>
            <a:ext cx="2926080" cy="274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2012 Achievable Benchmark: 93%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457200" y="5669280"/>
            <a:ext cx="8229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Key:</a:t>
            </a:r>
            <a:r>
              <a:rPr lang="en-US" sz="1000" b="1" dirty="0" smtClean="0"/>
              <a:t> </a:t>
            </a:r>
            <a:r>
              <a:rPr lang="en-US" sz="1000" dirty="0"/>
              <a:t>AI/AN = American Indian or Alaska Native</a:t>
            </a:r>
            <a:r>
              <a:rPr lang="en-US" sz="1000" dirty="0" smtClean="0"/>
              <a:t>.</a:t>
            </a:r>
            <a:endParaRPr lang="en-US" sz="1000" b="1" dirty="0" smtClean="0">
              <a:solidFill>
                <a:prstClr val="black"/>
              </a:solidFill>
            </a:endParaRPr>
          </a:p>
          <a:p>
            <a:pPr lvl="0"/>
            <a:r>
              <a:rPr lang="en-US" sz="1000" b="1" dirty="0" smtClean="0">
                <a:solidFill>
                  <a:prstClr val="black"/>
                </a:solidFill>
              </a:rPr>
              <a:t>Source</a:t>
            </a:r>
            <a:r>
              <a:rPr lang="en-US" sz="1000" b="1" dirty="0">
                <a:solidFill>
                  <a:prstClr val="black"/>
                </a:solidFill>
              </a:rPr>
              <a:t>:</a:t>
            </a:r>
            <a:r>
              <a:rPr lang="en-US" sz="1000" dirty="0">
                <a:solidFill>
                  <a:prstClr val="black"/>
                </a:solidFill>
              </a:rPr>
              <a:t> Centers for </a:t>
            </a:r>
            <a:r>
              <a:rPr lang="en-US" sz="1000" dirty="0" smtClean="0">
                <a:solidFill>
                  <a:prstClr val="black"/>
                </a:solidFill>
              </a:rPr>
              <a:t>Medicare &amp; Medicaid Services, Medicare Quality Improvement Organization Program, 2012.</a:t>
            </a:r>
            <a:endParaRPr lang="en-US" sz="1000" dirty="0">
              <a:solidFill>
                <a:prstClr val="black"/>
              </a:solidFill>
            </a:endParaRPr>
          </a:p>
          <a:p>
            <a:pPr lvl="0"/>
            <a:r>
              <a:rPr lang="en-US" sz="1000" b="1" dirty="0">
                <a:solidFill>
                  <a:prstClr val="black"/>
                </a:solidFill>
              </a:rPr>
              <a:t>Denominator: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Hospital patients discharged in October-March.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4964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21706</TotalTime>
  <Words>2149</Words>
  <Application>Microsoft Office PowerPoint</Application>
  <PresentationFormat>On-screen Show (4:3)</PresentationFormat>
  <Paragraphs>157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Custom Design</vt:lpstr>
      <vt:lpstr>Office Theme</vt:lpstr>
      <vt:lpstr>Clinical preventive services</vt:lpstr>
      <vt:lpstr>Measures of Clinical Preventive Services: Screening</vt:lpstr>
      <vt:lpstr>Women ages 21-65 years who received a Pap smear in the last 3 years, by education and race, 2000-2010</vt:lpstr>
      <vt:lpstr>Invasive cervical cancer incidence per 100,000 women age 20 years and over, by age and race, 2004-2010</vt:lpstr>
      <vt:lpstr>Adults who received a blood pressure measurement in the last 2 years and can state whether their blood pressure was normal or high, by insurance and race/ethnicity, 1998-2012</vt:lpstr>
      <vt:lpstr>Measures of Clinical Preventive Services: Immunization</vt:lpstr>
      <vt:lpstr>Adults age 65 and over who reported ever receiving pneumococcal immunization, by insurance and income, 2005-2011</vt:lpstr>
      <vt:lpstr>Hospital patients who received pneumococcal immunization, by age, sex, and race/ethnicity, 2012</vt:lpstr>
      <vt:lpstr>Hospital patients who received influenza immunization, by age, sex, and race/ethnicity, 2012</vt:lpstr>
      <vt:lpstr>Long-stay nursing home residents who were assessed and appropriately given pneumococcal immunization, by age, sex, race, and number of chronic conditions, 2012</vt:lpstr>
      <vt:lpstr>Long-stay nursing home residents who were assessed and appropriately given influenza immunization, by age, sex, race, and number of chronic conditions, 2012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DHHS</dc:creator>
  <cp:lastModifiedBy>DHHS</cp:lastModifiedBy>
  <cp:revision>244</cp:revision>
  <cp:lastPrinted>2014-09-03T18:51:10Z</cp:lastPrinted>
  <dcterms:created xsi:type="dcterms:W3CDTF">2013-09-03T18:05:51Z</dcterms:created>
  <dcterms:modified xsi:type="dcterms:W3CDTF">2015-06-24T16:17:14Z</dcterms:modified>
</cp:coreProperties>
</file>